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151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Title Text</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atin typeface="Helvetica"/>
                <a:ea typeface="Helvetica"/>
                <a:cs typeface="Helvetica"/>
                <a:sym typeface="Helvetica"/>
              </a:defRPr>
            </a:lvl1pPr>
          </a:lstStyle>
          <a:p>
            <a:r>
              <a:t>–Johnny Appleseed</a:t>
            </a:r>
          </a:p>
        </p:txBody>
      </p:sp>
      <p:sp>
        <p:nvSpPr>
          <p:cNvPr id="94" name="Shape 94"/>
          <p:cNvSpPr>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r>
              <a:t>“Type a quote here.” </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Shape 20"/>
          <p:cNvSpPr>
            <a:spLocks noGrp="1"/>
          </p:cNvSpPr>
          <p:nvPr>
            <p:ph type="pic" idx="13"/>
          </p:nvPr>
        </p:nvSpPr>
        <p:spPr>
          <a:xfrm>
            <a:off x="1606550" y="635000"/>
            <a:ext cx="9779000" cy="5918200"/>
          </a:xfrm>
          <a:prstGeom prst="rect">
            <a:avLst/>
          </a:prstGeom>
        </p:spPr>
        <p:txBody>
          <a:bodyPr lIns="91439" tIns="45719" rIns="91439" bIns="45719" anchor="t">
            <a:noAutofit/>
          </a:bodyPr>
          <a:lstStyle/>
          <a:p>
            <a:endParaRPr/>
          </a:p>
        </p:txBody>
      </p:sp>
      <p:sp>
        <p:nvSpPr>
          <p:cNvPr id="21" name="Shape 21"/>
          <p:cNvSpPr>
            <a:spLocks noGrp="1"/>
          </p:cNvSpPr>
          <p:nvPr>
            <p:ph type="title"/>
          </p:nvPr>
        </p:nvSpPr>
        <p:spPr>
          <a:xfrm>
            <a:off x="1270000" y="6718300"/>
            <a:ext cx="10464800" cy="1422400"/>
          </a:xfrm>
          <a:prstGeom prst="rect">
            <a:avLst/>
          </a:prstGeom>
        </p:spPr>
        <p:txBody>
          <a:bodyPr anchor="b"/>
          <a:lstStyle/>
          <a:p>
            <a:r>
              <a:t>Title Text</a:t>
            </a:r>
          </a:p>
        </p:txBody>
      </p:sp>
      <p:sp>
        <p:nvSpPr>
          <p:cNvPr id="22" name="Shape 22"/>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23" name="Shape 23"/>
          <p:cNvSpPr>
            <a:spLocks noGrp="1"/>
          </p:cNvSpPr>
          <p:nvPr>
            <p:ph type="sldNum" sz="quarter" idx="2"/>
          </p:nvPr>
        </p:nvSpPr>
        <p:spPr>
          <a:xfrm>
            <a:off x="6311798" y="9245600"/>
            <a:ext cx="368504" cy="381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Title Text</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Title Text</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Title Text</a:t>
            </a:r>
          </a:p>
        </p:txBody>
      </p:sp>
      <p:sp>
        <p:nvSpPr>
          <p:cNvPr id="57" name="Shape 57"/>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t>Title Text</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Shape 75"/>
          <p:cNvSpPr>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6724518" y="889000"/>
            <a:ext cx="5334001" cy="3771900"/>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hape 119"/>
          <p:cNvSpPr>
            <a:spLocks noGrp="1"/>
          </p:cNvSpPr>
          <p:nvPr>
            <p:ph type="ctrTitle"/>
          </p:nvPr>
        </p:nvSpPr>
        <p:spPr>
          <a:prstGeom prst="rect">
            <a:avLst/>
          </a:prstGeom>
        </p:spPr>
        <p:txBody>
          <a:bodyPr/>
          <a:lstStyle>
            <a:lvl1pPr>
              <a:defRPr sz="4900"/>
            </a:lvl1pPr>
          </a:lstStyle>
          <a:p>
            <a:r>
              <a:t>PREPARING FOR AND UNDERTAKING ECONOMIC NEGOTIATIONS </a:t>
            </a:r>
          </a:p>
        </p:txBody>
      </p:sp>
      <p:sp>
        <p:nvSpPr>
          <p:cNvPr id="120" name="Shape 120"/>
          <p:cNvSpPr>
            <a:spLocks noGrp="1"/>
          </p:cNvSpPr>
          <p:nvPr>
            <p:ph type="subTitle" sz="quarter" idx="1"/>
          </p:nvPr>
        </p:nvSpPr>
        <p:spPr>
          <a:prstGeom prst="rect">
            <a:avLst/>
          </a:prstGeom>
        </p:spPr>
        <p:txBody>
          <a:bodyPr/>
          <a:lstStyle/>
          <a:p>
            <a:pPr>
              <a:defRPr b="1">
                <a:latin typeface="Helvetica"/>
                <a:ea typeface="Helvetica"/>
                <a:cs typeface="Helvetica"/>
                <a:sym typeface="Helvetica"/>
              </a:defRPr>
            </a:pPr>
            <a:r>
              <a:t>Adeyemi Dipeolu</a:t>
            </a:r>
          </a:p>
          <a:p>
            <a:r>
              <a:t>Special Adviser to the President on Economic Matters</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hape 146"/>
          <p:cNvSpPr>
            <a:spLocks noGrp="1"/>
          </p:cNvSpPr>
          <p:nvPr>
            <p:ph type="title"/>
          </p:nvPr>
        </p:nvSpPr>
        <p:spPr>
          <a:prstGeom prst="rect">
            <a:avLst/>
          </a:prstGeom>
        </p:spPr>
        <p:txBody>
          <a:bodyPr/>
          <a:lstStyle>
            <a:lvl1pPr>
              <a:defRPr sz="4000"/>
            </a:lvl1pPr>
          </a:lstStyle>
          <a:p>
            <a:r>
              <a:t>Know the Other Side</a:t>
            </a:r>
          </a:p>
        </p:txBody>
      </p:sp>
      <p:sp>
        <p:nvSpPr>
          <p:cNvPr id="147" name="Shape 147"/>
          <p:cNvSpPr>
            <a:spLocks noGrp="1"/>
          </p:cNvSpPr>
          <p:nvPr>
            <p:ph type="body" idx="1"/>
          </p:nvPr>
        </p:nvSpPr>
        <p:spPr>
          <a:prstGeom prst="rect">
            <a:avLst/>
          </a:prstGeom>
        </p:spPr>
        <p:txBody>
          <a:bodyPr/>
          <a:lstStyle/>
          <a:p>
            <a:r>
              <a:t>A key requiring in undertaking negotiations is to know the other side.  In bilateral negotiations - the country involved, in multilateral negotiations the block involved</a:t>
            </a:r>
          </a:p>
          <a:p>
            <a:r>
              <a:t>Try to understand their motivations</a:t>
            </a:r>
          </a:p>
          <a:p>
            <a:r>
              <a:t>Glean their priorities from their reputation in the area and the proposals they make</a:t>
            </a:r>
          </a:p>
          <a:p>
            <a:r>
              <a:t>Study the make-up of their negotiators </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p:cNvSpPr>
          <p:nvPr>
            <p:ph type="title"/>
          </p:nvPr>
        </p:nvSpPr>
        <p:spPr>
          <a:prstGeom prst="rect">
            <a:avLst/>
          </a:prstGeom>
        </p:spPr>
        <p:txBody>
          <a:bodyPr/>
          <a:lstStyle/>
          <a:p>
            <a:r>
              <a:rPr sz="4000"/>
              <a:t>Be Focussed But Constructive</a:t>
            </a:r>
            <a:r>
              <a:t> </a:t>
            </a:r>
          </a:p>
        </p:txBody>
      </p:sp>
      <p:sp>
        <p:nvSpPr>
          <p:cNvPr id="150" name="Shape 150"/>
          <p:cNvSpPr>
            <a:spLocks noGrp="1"/>
          </p:cNvSpPr>
          <p:nvPr>
            <p:ph type="body" idx="1"/>
          </p:nvPr>
        </p:nvSpPr>
        <p:spPr>
          <a:prstGeom prst="rect">
            <a:avLst/>
          </a:prstGeom>
        </p:spPr>
        <p:txBody>
          <a:bodyPr/>
          <a:lstStyle/>
          <a:p>
            <a:pPr marL="355600" indent="-355600" defTabSz="467359">
              <a:spcBef>
                <a:spcPts val="3300"/>
              </a:spcBef>
              <a:defRPr sz="2880"/>
            </a:pPr>
            <a:r>
              <a:t>Negotiations are undertaken by people so there is a human element involved</a:t>
            </a:r>
          </a:p>
          <a:p>
            <a:pPr marL="355600" indent="-355600" defTabSz="467359">
              <a:spcBef>
                <a:spcPts val="3300"/>
              </a:spcBef>
              <a:defRPr sz="2880"/>
            </a:pPr>
            <a:r>
              <a:t>Personal rapport helps to build trust and promotes a desire to reach a mutually acceptable outcome</a:t>
            </a:r>
          </a:p>
          <a:p>
            <a:pPr marL="355600" indent="-355600" defTabSz="467359">
              <a:spcBef>
                <a:spcPts val="3300"/>
              </a:spcBef>
              <a:defRPr sz="2880"/>
            </a:pPr>
            <a:r>
              <a:t>Negotiations however are about promoting, preserving and protecting interests and not a social event.  Do not be hostile but do not be unduly flattered</a:t>
            </a:r>
          </a:p>
          <a:p>
            <a:pPr marL="355600" indent="-355600" defTabSz="467359">
              <a:spcBef>
                <a:spcPts val="3300"/>
              </a:spcBef>
              <a:defRPr sz="2880"/>
            </a:pPr>
            <a:r>
              <a:t>Try to see issues from the other sides perspective so as to know what they can and cannot give up. With such knowledge in mind be constructive and innovative in coming up with proposals that can be mutually beneficial</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a:spLocks noGrp="1"/>
          </p:cNvSpPr>
          <p:nvPr>
            <p:ph type="title"/>
          </p:nvPr>
        </p:nvSpPr>
        <p:spPr>
          <a:prstGeom prst="rect">
            <a:avLst/>
          </a:prstGeom>
        </p:spPr>
        <p:txBody>
          <a:bodyPr/>
          <a:lstStyle>
            <a:lvl1pPr>
              <a:defRPr sz="4000"/>
            </a:lvl1pPr>
          </a:lstStyle>
          <a:p>
            <a:r>
              <a:t>Master Negotiating Tactics</a:t>
            </a:r>
          </a:p>
        </p:txBody>
      </p:sp>
      <p:sp>
        <p:nvSpPr>
          <p:cNvPr id="153" name="Shape 153"/>
          <p:cNvSpPr>
            <a:spLocks noGrp="1"/>
          </p:cNvSpPr>
          <p:nvPr>
            <p:ph type="body" idx="1"/>
          </p:nvPr>
        </p:nvSpPr>
        <p:spPr>
          <a:prstGeom prst="rect">
            <a:avLst/>
          </a:prstGeom>
        </p:spPr>
        <p:txBody>
          <a:bodyPr/>
          <a:lstStyle/>
          <a:p>
            <a:pPr marL="355600" indent="-355600" defTabSz="467359">
              <a:spcBef>
                <a:spcPts val="3300"/>
              </a:spcBef>
              <a:defRPr sz="2880"/>
            </a:pPr>
            <a:r>
              <a:t>Negotiators must have an arsenal of tactics in their toolkit</a:t>
            </a:r>
          </a:p>
          <a:p>
            <a:pPr marL="355600" indent="-355600" defTabSz="467359">
              <a:spcBef>
                <a:spcPts val="3300"/>
              </a:spcBef>
              <a:defRPr sz="2880"/>
            </a:pPr>
            <a:r>
              <a:t>Where possible try to introduce your own draft as the working document</a:t>
            </a:r>
          </a:p>
          <a:p>
            <a:pPr marL="355600" indent="-355600" defTabSz="467359">
              <a:spcBef>
                <a:spcPts val="3300"/>
              </a:spcBef>
              <a:defRPr sz="2880"/>
            </a:pPr>
            <a:r>
              <a:t>Learn to buy time for especially in order to buy time for consultations with your team or your principals</a:t>
            </a:r>
          </a:p>
          <a:p>
            <a:pPr marL="355600" indent="-355600" defTabSz="467359">
              <a:spcBef>
                <a:spcPts val="3300"/>
              </a:spcBef>
              <a:defRPr sz="2880"/>
            </a:pPr>
            <a:r>
              <a:t>Do not allow yourself to be time pressured but try to apply it to the other side</a:t>
            </a:r>
          </a:p>
          <a:p>
            <a:pPr marL="355600" indent="-355600" defTabSz="467359">
              <a:spcBef>
                <a:spcPts val="3300"/>
              </a:spcBef>
              <a:defRPr sz="2880"/>
            </a:pPr>
            <a:r>
              <a:t>Try to capture issues that have been agreed in writing even if the negotiations are not complete.  It is avoid this situation that some countries insist that nothing is agreed until everything is agreed</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p:cNvSpPr>
          <p:nvPr>
            <p:ph type="title"/>
          </p:nvPr>
        </p:nvSpPr>
        <p:spPr>
          <a:prstGeom prst="rect">
            <a:avLst/>
          </a:prstGeom>
        </p:spPr>
        <p:txBody>
          <a:bodyPr/>
          <a:lstStyle>
            <a:lvl1pPr>
              <a:defRPr sz="4000"/>
            </a:lvl1pPr>
          </a:lstStyle>
          <a:p>
            <a:r>
              <a:t>Communication is Everything</a:t>
            </a:r>
          </a:p>
        </p:txBody>
      </p:sp>
      <p:sp>
        <p:nvSpPr>
          <p:cNvPr id="156" name="Shape 156"/>
          <p:cNvSpPr>
            <a:spLocks noGrp="1"/>
          </p:cNvSpPr>
          <p:nvPr>
            <p:ph type="body" idx="1"/>
          </p:nvPr>
        </p:nvSpPr>
        <p:spPr>
          <a:prstGeom prst="rect">
            <a:avLst/>
          </a:prstGeom>
        </p:spPr>
        <p:txBody>
          <a:bodyPr/>
          <a:lstStyle/>
          <a:p>
            <a:pPr marL="377825" indent="-377825" defTabSz="496570">
              <a:spcBef>
                <a:spcPts val="3500"/>
              </a:spcBef>
              <a:defRPr sz="3060"/>
            </a:pPr>
            <a:r>
              <a:t>Communications are intrinsic to negotiations in the sense that if they are not clear things could be misheard or even misunderstood.  This points to the importance of having good translators and interpreters when different languages are spoken</a:t>
            </a:r>
          </a:p>
          <a:p>
            <a:pPr marL="377825" indent="-377825" defTabSz="496570">
              <a:spcBef>
                <a:spcPts val="3500"/>
              </a:spcBef>
              <a:defRPr sz="3060"/>
            </a:pPr>
            <a:r>
              <a:t>Ensure that you convey your position clearly for thought does not mean said; said does not mean heard; heard does not mean understood and understood does not mean agreed</a:t>
            </a:r>
          </a:p>
          <a:p>
            <a:pPr marL="377825" indent="-377825" defTabSz="496570">
              <a:spcBef>
                <a:spcPts val="3500"/>
              </a:spcBef>
              <a:defRPr sz="3060"/>
            </a:pPr>
            <a:r>
              <a:t>Listen closely to the other side including by asking for clarifications and watching body language.  Listen to what has not been said</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hape 158"/>
          <p:cNvSpPr>
            <a:spLocks noGrp="1"/>
          </p:cNvSpPr>
          <p:nvPr>
            <p:ph type="title"/>
          </p:nvPr>
        </p:nvSpPr>
        <p:spPr>
          <a:prstGeom prst="rect">
            <a:avLst/>
          </a:prstGeom>
        </p:spPr>
        <p:txBody>
          <a:bodyPr/>
          <a:lstStyle>
            <a:lvl1pPr>
              <a:defRPr sz="4000"/>
            </a:lvl1pPr>
          </a:lstStyle>
          <a:p>
            <a:r>
              <a:t>A Bad Deal is No Deal</a:t>
            </a:r>
          </a:p>
        </p:txBody>
      </p:sp>
      <p:sp>
        <p:nvSpPr>
          <p:cNvPr id="159" name="Shape 159"/>
          <p:cNvSpPr>
            <a:spLocks noGrp="1"/>
          </p:cNvSpPr>
          <p:nvPr>
            <p:ph type="body" idx="1"/>
          </p:nvPr>
        </p:nvSpPr>
        <p:spPr>
          <a:prstGeom prst="rect">
            <a:avLst/>
          </a:prstGeom>
        </p:spPr>
        <p:txBody>
          <a:bodyPr/>
          <a:lstStyle/>
          <a:p>
            <a:pPr marL="293370" indent="-293370" defTabSz="385572">
              <a:spcBef>
                <a:spcPts val="2700"/>
              </a:spcBef>
              <a:defRPr sz="2376"/>
            </a:pPr>
            <a:r>
              <a:t>Many negotiators are under the impression that they must reach an agreement but since agreements are ultimately about your interests a bad deal is no deal.  This is more so as agreements must be implementable.</a:t>
            </a:r>
          </a:p>
          <a:p>
            <a:pPr marL="293370" indent="-293370" defTabSz="385572">
              <a:spcBef>
                <a:spcPts val="2700"/>
              </a:spcBef>
              <a:defRPr sz="2376"/>
            </a:pPr>
            <a:r>
              <a:t>Always keep your negotiating mandate and objectives in mind and be prepared to work away from the table if need be</a:t>
            </a:r>
          </a:p>
          <a:p>
            <a:pPr marL="293370" indent="-293370" defTabSz="385572">
              <a:spcBef>
                <a:spcPts val="2700"/>
              </a:spcBef>
              <a:defRPr sz="2376"/>
            </a:pPr>
            <a:r>
              <a:t>This is not the same thing as leaving the table at the first deadlock.  Deadlocks will happen but they should be used to find creative solutions or as a negotiating tactic to wear the other side down.</a:t>
            </a:r>
          </a:p>
          <a:p>
            <a:pPr marL="293370" indent="-293370" defTabSz="385572">
              <a:spcBef>
                <a:spcPts val="2700"/>
              </a:spcBef>
              <a:defRPr sz="2376"/>
            </a:pPr>
            <a:r>
              <a:t>Where possible it is important to have a Plan B or the best alternative outcome in terms of your objectives.  This is why it is useful to be clear about the issues on which you can afford to be flexible and make concessions </a:t>
            </a:r>
          </a:p>
          <a:p>
            <a:pPr marL="293370" indent="-293370" defTabSz="385572">
              <a:spcBef>
                <a:spcPts val="2700"/>
              </a:spcBef>
              <a:defRPr sz="2376"/>
            </a:pPr>
            <a:r>
              <a:t>Do not use the threat of a walk away as your first negotiating tactic.  It can backfire if the other side calls your bluff</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a:spLocks noGrp="1"/>
          </p:cNvSpPr>
          <p:nvPr>
            <p:ph type="title"/>
          </p:nvPr>
        </p:nvSpPr>
        <p:spPr>
          <a:prstGeom prst="rect">
            <a:avLst/>
          </a:prstGeom>
        </p:spPr>
        <p:txBody>
          <a:bodyPr/>
          <a:lstStyle>
            <a:lvl1pPr>
              <a:defRPr sz="4000"/>
            </a:lvl1pPr>
          </a:lstStyle>
          <a:p>
            <a:r>
              <a:t>Dispute Settlement Matters</a:t>
            </a:r>
          </a:p>
        </p:txBody>
      </p:sp>
      <p:sp>
        <p:nvSpPr>
          <p:cNvPr id="162" name="Shape 162"/>
          <p:cNvSpPr>
            <a:spLocks noGrp="1"/>
          </p:cNvSpPr>
          <p:nvPr>
            <p:ph type="body" idx="1"/>
          </p:nvPr>
        </p:nvSpPr>
        <p:spPr>
          <a:prstGeom prst="rect">
            <a:avLst/>
          </a:prstGeom>
        </p:spPr>
        <p:txBody>
          <a:bodyPr/>
          <a:lstStyle/>
          <a:p>
            <a:pPr marL="244475" indent="-244475" defTabSz="321310">
              <a:spcBef>
                <a:spcPts val="2300"/>
              </a:spcBef>
              <a:defRPr sz="1980"/>
            </a:pPr>
            <a:r>
              <a:t>The flip side of an Agreement is a dispute which is not surprising if we consider the existence of commercial courts, arbitration panels and dispute settlement mechanisms</a:t>
            </a:r>
          </a:p>
          <a:p>
            <a:pPr marL="244475" indent="-244475" defTabSz="321310">
              <a:spcBef>
                <a:spcPts val="2300"/>
              </a:spcBef>
              <a:defRPr sz="1980"/>
            </a:pPr>
            <a:r>
              <a:t>It is therefore somewhat surprising that Nigeria along with many other developing countries do not pay close attention to issues of dispute settlement</a:t>
            </a:r>
          </a:p>
          <a:p>
            <a:pPr marL="244475" indent="-244475" defTabSz="321310">
              <a:spcBef>
                <a:spcPts val="2300"/>
              </a:spcBef>
              <a:defRPr sz="1980"/>
            </a:pPr>
            <a:r>
              <a:t>As many examples show most of the illicit outflows from poorly negotiated contracts can be linked to unfavourable dispute settlement clauses.</a:t>
            </a:r>
          </a:p>
          <a:p>
            <a:pPr marL="244475" indent="-244475" defTabSz="321310">
              <a:spcBef>
                <a:spcPts val="2300"/>
              </a:spcBef>
              <a:defRPr sz="1980"/>
            </a:pPr>
            <a:r>
              <a:t>It is therefore important to pay close attention to the procedures for settling disputes, the venue for such settlements, the mode and indeed the geo-political configuration of dispute settlement panels</a:t>
            </a:r>
          </a:p>
          <a:p>
            <a:pPr marL="244475" indent="-244475" defTabSz="321310">
              <a:spcBef>
                <a:spcPts val="2300"/>
              </a:spcBef>
              <a:defRPr sz="1980"/>
            </a:pPr>
            <a:r>
              <a:t>Where possible disputes on local economic matters should be settled in the country except of course for multilateral and regional integration agreements that might provide for specific dispute settlement  arrangements </a:t>
            </a:r>
          </a:p>
          <a:p>
            <a:pPr marL="244475" indent="-244475" defTabSz="321310">
              <a:spcBef>
                <a:spcPts val="2300"/>
              </a:spcBef>
              <a:defRPr sz="1980"/>
            </a:pPr>
            <a:r>
              <a:t>Where possible in multilateral or bilateral Agreements an effort should be made for revision or termination of the Agreement so that if it does not work out well in practice it is possible to exit without too much costs</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hape 164"/>
          <p:cNvSpPr>
            <a:spLocks noGrp="1"/>
          </p:cNvSpPr>
          <p:nvPr>
            <p:ph type="title"/>
          </p:nvPr>
        </p:nvSpPr>
        <p:spPr>
          <a:prstGeom prst="rect">
            <a:avLst/>
          </a:prstGeom>
        </p:spPr>
        <p:txBody>
          <a:bodyPr/>
          <a:lstStyle>
            <a:lvl1pPr defTabSz="490727">
              <a:defRPr sz="6719"/>
            </a:lvl1pPr>
          </a:lstStyle>
          <a:p>
            <a:r>
              <a:t>Comply with Legal Requirements </a:t>
            </a:r>
          </a:p>
        </p:txBody>
      </p:sp>
      <p:sp>
        <p:nvSpPr>
          <p:cNvPr id="165" name="Shape 165"/>
          <p:cNvSpPr>
            <a:spLocks noGrp="1"/>
          </p:cNvSpPr>
          <p:nvPr>
            <p:ph type="body" idx="1"/>
          </p:nvPr>
        </p:nvSpPr>
        <p:spPr>
          <a:prstGeom prst="rect">
            <a:avLst/>
          </a:prstGeom>
        </p:spPr>
        <p:txBody>
          <a:bodyPr/>
          <a:lstStyle/>
          <a:p>
            <a:pPr marL="355600" indent="-355600" defTabSz="467359">
              <a:spcBef>
                <a:spcPts val="3300"/>
              </a:spcBef>
              <a:defRPr sz="2880"/>
            </a:pPr>
            <a:r>
              <a:t>Close attention should be paid to legal procedures to validate Agreements</a:t>
            </a:r>
          </a:p>
          <a:p>
            <a:pPr marL="355600" indent="-355600" defTabSz="467359">
              <a:spcBef>
                <a:spcPts val="3300"/>
              </a:spcBef>
              <a:defRPr sz="2880"/>
            </a:pPr>
            <a:r>
              <a:t>It is important to be clear about our domestic requirements for validating agreements and ensuring that the relevant provisions meet such requirements.</a:t>
            </a:r>
          </a:p>
          <a:p>
            <a:pPr marL="355600" indent="-355600" defTabSz="467359">
              <a:spcBef>
                <a:spcPts val="3300"/>
              </a:spcBef>
              <a:defRPr sz="2880"/>
            </a:pPr>
            <a:r>
              <a:t>Some questions to ask are whether the agreement requires signature only, whether it needs to be approved or ratified at a particular level of authority</a:t>
            </a:r>
          </a:p>
          <a:p>
            <a:pPr marL="355600" indent="-355600" defTabSz="467359">
              <a:spcBef>
                <a:spcPts val="3300"/>
              </a:spcBef>
              <a:defRPr sz="2880"/>
            </a:pPr>
            <a:r>
              <a:t>Close attention should also be paid to when the agreement is expected to come into force taking account of whether our local conditions will enable such</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title"/>
          </p:nvPr>
        </p:nvSpPr>
        <p:spPr>
          <a:prstGeom prst="rect">
            <a:avLst/>
          </a:prstGeom>
        </p:spPr>
        <p:txBody>
          <a:bodyPr/>
          <a:lstStyle>
            <a:lvl1pPr>
              <a:defRPr sz="4000"/>
            </a:lvl1pPr>
          </a:lstStyle>
          <a:p>
            <a:r>
              <a:t>Conclusion</a:t>
            </a:r>
          </a:p>
        </p:txBody>
      </p:sp>
      <p:sp>
        <p:nvSpPr>
          <p:cNvPr id="168" name="Shape 168"/>
          <p:cNvSpPr>
            <a:spLocks noGrp="1"/>
          </p:cNvSpPr>
          <p:nvPr>
            <p:ph type="body" idx="1"/>
          </p:nvPr>
        </p:nvSpPr>
        <p:spPr>
          <a:prstGeom prst="rect">
            <a:avLst/>
          </a:prstGeom>
        </p:spPr>
        <p:txBody>
          <a:bodyPr/>
          <a:lstStyle/>
          <a:p>
            <a:pPr marL="391159" indent="-391159" defTabSz="514095">
              <a:spcBef>
                <a:spcPts val="3600"/>
              </a:spcBef>
              <a:defRPr sz="3168"/>
            </a:pPr>
            <a:r>
              <a:t>These tips are not exhaustive</a:t>
            </a:r>
          </a:p>
          <a:p>
            <a:pPr marL="391159" indent="-391159" defTabSz="514095">
              <a:spcBef>
                <a:spcPts val="3600"/>
              </a:spcBef>
              <a:defRPr sz="3168"/>
            </a:pPr>
            <a:r>
              <a:t>You should develop your own repertoire of strategies and tactics</a:t>
            </a:r>
          </a:p>
          <a:p>
            <a:pPr marL="391159" indent="-391159" defTabSz="514095">
              <a:spcBef>
                <a:spcPts val="3600"/>
              </a:spcBef>
              <a:defRPr sz="3168"/>
            </a:pPr>
            <a:r>
              <a:t>The key is to experience and participate actively in negotiations.  Early and continuous exposure is essential in this regard</a:t>
            </a:r>
          </a:p>
          <a:p>
            <a:pPr marL="391159" indent="-391159" defTabSz="514095">
              <a:spcBef>
                <a:spcPts val="3600"/>
              </a:spcBef>
              <a:defRPr sz="3168"/>
            </a:pPr>
            <a:r>
              <a:t>Feedback would be appreciated to help improve this workshop which we hope will continue well into the future</a:t>
            </a:r>
          </a:p>
          <a:p>
            <a:pPr marL="391159" indent="-391159" defTabSz="514095">
              <a:spcBef>
                <a:spcPts val="3600"/>
              </a:spcBef>
              <a:defRPr sz="3168"/>
            </a:pPr>
            <a:r>
              <a:t>Thank you</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title"/>
          </p:nvPr>
        </p:nvSpPr>
        <p:spPr>
          <a:prstGeom prst="rect">
            <a:avLst/>
          </a:prstGeom>
        </p:spPr>
        <p:txBody>
          <a:bodyPr/>
          <a:lstStyle>
            <a:lvl1pPr>
              <a:defRPr sz="3000" b="1">
                <a:latin typeface="Helvetica"/>
                <a:ea typeface="Helvetica"/>
                <a:cs typeface="Helvetica"/>
                <a:sym typeface="Helvetica"/>
              </a:defRPr>
            </a:lvl1pPr>
          </a:lstStyle>
          <a:p>
            <a:r>
              <a:t>Purpose of Workshop</a:t>
            </a:r>
          </a:p>
        </p:txBody>
      </p:sp>
      <p:sp>
        <p:nvSpPr>
          <p:cNvPr id="123" name="Shape 123"/>
          <p:cNvSpPr>
            <a:spLocks noGrp="1"/>
          </p:cNvSpPr>
          <p:nvPr>
            <p:ph type="body" idx="1"/>
          </p:nvPr>
        </p:nvSpPr>
        <p:spPr>
          <a:prstGeom prst="rect">
            <a:avLst/>
          </a:prstGeom>
        </p:spPr>
        <p:txBody>
          <a:bodyPr/>
          <a:lstStyle/>
          <a:p>
            <a:pPr marL="404495" indent="-404495" defTabSz="531622">
              <a:spcBef>
                <a:spcPts val="3800"/>
              </a:spcBef>
              <a:defRPr sz="3276"/>
            </a:pPr>
            <a:r>
              <a:t>It has been established that one of the most identifiable ways through which illicit financial flows happen are poorly negotiated and hidden contracts</a:t>
            </a:r>
          </a:p>
          <a:p>
            <a:pPr marL="404495" indent="-404495" defTabSz="531622">
              <a:spcBef>
                <a:spcPts val="3800"/>
              </a:spcBef>
              <a:defRPr sz="3276"/>
            </a:pPr>
            <a:r>
              <a:t>The Inter-Agency Committee against Illicit Financial Flows from Nigeria thought it would be useful to organise this workshop to highlight the issues involved to a wider audience</a:t>
            </a:r>
          </a:p>
          <a:p>
            <a:pPr marL="404495" indent="-404495" defTabSz="531622">
              <a:spcBef>
                <a:spcPts val="3800"/>
              </a:spcBef>
              <a:defRPr sz="3276"/>
            </a:pPr>
            <a:r>
              <a:t>It is in our view also prudent to  begin to develop a crop of Nigerian officials skilled in international negotiations in general with specialisation in key thematic areas</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hape 125"/>
          <p:cNvSpPr>
            <a:spLocks noGrp="1"/>
          </p:cNvSpPr>
          <p:nvPr>
            <p:ph type="title"/>
          </p:nvPr>
        </p:nvSpPr>
        <p:spPr>
          <a:prstGeom prst="rect">
            <a:avLst/>
          </a:prstGeom>
        </p:spPr>
        <p:txBody>
          <a:bodyPr/>
          <a:lstStyle>
            <a:lvl1pPr>
              <a:defRPr sz="3000"/>
            </a:lvl1pPr>
          </a:lstStyle>
          <a:p>
            <a:r>
              <a:t>Multilateral and Bilateral Agreements Frame International Economic Cooperation</a:t>
            </a:r>
          </a:p>
        </p:txBody>
      </p:sp>
      <p:sp>
        <p:nvSpPr>
          <p:cNvPr id="126" name="Shape 126"/>
          <p:cNvSpPr>
            <a:spLocks noGrp="1"/>
          </p:cNvSpPr>
          <p:nvPr>
            <p:ph type="body" idx="1"/>
          </p:nvPr>
        </p:nvSpPr>
        <p:spPr>
          <a:prstGeom prst="rect">
            <a:avLst/>
          </a:prstGeom>
        </p:spPr>
        <p:txBody>
          <a:bodyPr/>
          <a:lstStyle/>
          <a:p>
            <a:pPr marL="315594" indent="-315594" defTabSz="414781">
              <a:spcBef>
                <a:spcPts val="2900"/>
              </a:spcBef>
              <a:defRPr sz="2556"/>
            </a:pPr>
            <a:r>
              <a:t>International economic cooperation is governed by agreements reached at multilateral and bilateral levels</a:t>
            </a:r>
          </a:p>
          <a:p>
            <a:pPr marL="315594" indent="-315594" defTabSz="414781">
              <a:spcBef>
                <a:spcPts val="2900"/>
              </a:spcBef>
              <a:defRPr sz="2556"/>
            </a:pPr>
            <a:r>
              <a:t>Such agreements take place in multilateral forums like the United Nations &amp; the World Trade Organisation, regional and sub-regional forums like the African Union and ECOWAS and between groups of States or two State Parties</a:t>
            </a:r>
          </a:p>
          <a:p>
            <a:pPr marL="315594" indent="-315594" defTabSz="414781">
              <a:spcBef>
                <a:spcPts val="2900"/>
              </a:spcBef>
              <a:defRPr sz="2556"/>
            </a:pPr>
            <a:r>
              <a:t>There are various types of international agreements ranging from from the formal such as treaties, charters, agreements, conventions and protocols to the informal such as communiques, declarations and decisions</a:t>
            </a:r>
          </a:p>
          <a:p>
            <a:pPr marL="315594" indent="-315594" defTabSz="414781">
              <a:spcBef>
                <a:spcPts val="2900"/>
              </a:spcBef>
              <a:defRPr sz="2556"/>
            </a:pPr>
            <a:r>
              <a:t>International agreements cover a wide range of subject areas like Political and Security, Economic and Financial, Natural Resources, and Administrative  </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p:cNvSpPr>
          <p:nvPr>
            <p:ph type="title"/>
          </p:nvPr>
        </p:nvSpPr>
        <p:spPr>
          <a:prstGeom prst="rect">
            <a:avLst/>
          </a:prstGeom>
        </p:spPr>
        <p:txBody>
          <a:bodyPr/>
          <a:lstStyle>
            <a:lvl1pPr>
              <a:defRPr sz="4000"/>
            </a:lvl1pPr>
          </a:lstStyle>
          <a:p>
            <a:r>
              <a:t>Notable International Economic Agreements </a:t>
            </a:r>
          </a:p>
        </p:txBody>
      </p:sp>
      <p:sp>
        <p:nvSpPr>
          <p:cNvPr id="129" name="Shape 129"/>
          <p:cNvSpPr>
            <a:spLocks noGrp="1"/>
          </p:cNvSpPr>
          <p:nvPr>
            <p:ph type="body" idx="1"/>
          </p:nvPr>
        </p:nvSpPr>
        <p:spPr>
          <a:prstGeom prst="rect">
            <a:avLst/>
          </a:prstGeom>
        </p:spPr>
        <p:txBody>
          <a:bodyPr/>
          <a:lstStyle/>
          <a:p>
            <a:pPr marL="404495" indent="-404495" defTabSz="531622">
              <a:spcBef>
                <a:spcPts val="3800"/>
              </a:spcBef>
              <a:defRPr sz="3276"/>
            </a:pPr>
            <a:r>
              <a:t>International Economic Agreements cover development issues, financial matters, contractual issues and regulatory cooperation </a:t>
            </a:r>
          </a:p>
          <a:p>
            <a:pPr marL="404495" indent="-404495" defTabSz="531622">
              <a:spcBef>
                <a:spcPts val="3800"/>
              </a:spcBef>
              <a:defRPr sz="3276"/>
            </a:pPr>
            <a:r>
              <a:t>Some well known international economic agreements cover trade, investment, double taxation, natural resources and environmental issues.  This workshop will focus on these to start with</a:t>
            </a:r>
          </a:p>
          <a:p>
            <a:pPr marL="404495" indent="-404495" defTabSz="531622">
              <a:spcBef>
                <a:spcPts val="3800"/>
              </a:spcBef>
              <a:defRPr sz="3276"/>
            </a:pPr>
            <a:r>
              <a:t>Some other agreements cover air services, fishing rights, shipping rights, bilateral aid, loans and project finance </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a:spLocks noGrp="1"/>
          </p:cNvSpPr>
          <p:nvPr>
            <p:ph type="title"/>
          </p:nvPr>
        </p:nvSpPr>
        <p:spPr>
          <a:prstGeom prst="rect">
            <a:avLst/>
          </a:prstGeom>
        </p:spPr>
        <p:txBody>
          <a:bodyPr/>
          <a:lstStyle>
            <a:lvl1pPr>
              <a:defRPr sz="4000"/>
            </a:lvl1pPr>
          </a:lstStyle>
          <a:p>
            <a:r>
              <a:t>International Agreements Matter</a:t>
            </a:r>
          </a:p>
        </p:txBody>
      </p:sp>
      <p:sp>
        <p:nvSpPr>
          <p:cNvPr id="132" name="Shape 132"/>
          <p:cNvSpPr>
            <a:spLocks noGrp="1"/>
          </p:cNvSpPr>
          <p:nvPr>
            <p:ph type="body" idx="1"/>
          </p:nvPr>
        </p:nvSpPr>
        <p:spPr>
          <a:prstGeom prst="rect">
            <a:avLst/>
          </a:prstGeom>
        </p:spPr>
        <p:txBody>
          <a:bodyPr/>
          <a:lstStyle/>
          <a:p>
            <a:pPr marL="311150" indent="-311150" defTabSz="408940">
              <a:spcBef>
                <a:spcPts val="2900"/>
              </a:spcBef>
              <a:defRPr sz="2520"/>
            </a:pPr>
            <a:r>
              <a:t>Some studies have shown that there can be serious financial outflows from poorly negotiated international agreements</a:t>
            </a:r>
          </a:p>
          <a:p>
            <a:pPr marL="311150" indent="-311150" defTabSz="408940">
              <a:spcBef>
                <a:spcPts val="2900"/>
              </a:spcBef>
              <a:defRPr sz="2520"/>
            </a:pPr>
            <a:r>
              <a:t>A study by Action Aid estimated that losses to some countries from withholding tax and outgoing dividend and interest payments provisions in  double taxation agreements was quite high. In Philippines for example it was $509m or 0.17% of GDP </a:t>
            </a:r>
          </a:p>
          <a:p>
            <a:pPr marL="311150" indent="-311150" defTabSz="408940">
              <a:spcBef>
                <a:spcPts val="2900"/>
              </a:spcBef>
              <a:defRPr sz="2520"/>
            </a:pPr>
            <a:r>
              <a:t>There are several instances of how bilateral investment treaties have proved costly to countries.  Between 2003 and 2007, Argentina faced a slew of cases against it with cases based on its BIT asking for compensation of a total of $80 billion which was 13% of its GDP at the time</a:t>
            </a:r>
          </a:p>
          <a:p>
            <a:pPr marL="311150" indent="-311150" defTabSz="408940">
              <a:spcBef>
                <a:spcPts val="2900"/>
              </a:spcBef>
              <a:defRPr sz="2520"/>
            </a:pPr>
            <a:r>
              <a:t>There are several others in which potential losses could be serious, P&amp;ID case, outcome of COP 26, rules of origin and transshipment in regional integration agreements</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p:cNvSpPr>
          <p:nvPr>
            <p:ph type="title"/>
          </p:nvPr>
        </p:nvSpPr>
        <p:spPr>
          <a:prstGeom prst="rect">
            <a:avLst/>
          </a:prstGeom>
        </p:spPr>
        <p:txBody>
          <a:bodyPr/>
          <a:lstStyle/>
          <a:p>
            <a:r>
              <a:rPr sz="4000"/>
              <a:t>Practical Tips for Successful Negotiations</a:t>
            </a:r>
            <a:r>
              <a:t> </a:t>
            </a:r>
          </a:p>
        </p:txBody>
      </p:sp>
      <p:sp>
        <p:nvSpPr>
          <p:cNvPr id="135" name="Shape 135"/>
          <p:cNvSpPr>
            <a:spLocks noGrp="1"/>
          </p:cNvSpPr>
          <p:nvPr>
            <p:ph type="body" idx="1"/>
          </p:nvPr>
        </p:nvSpPr>
        <p:spPr>
          <a:prstGeom prst="rect">
            <a:avLst/>
          </a:prstGeom>
        </p:spPr>
        <p:txBody>
          <a:bodyPr/>
          <a:lstStyle/>
          <a:p>
            <a:r>
              <a:t>The rest of this presentation will focus on practical tips for successful negotiations </a:t>
            </a:r>
          </a:p>
          <a:p>
            <a:r>
              <a:t>These tips are derived from my personal experience and should of course be used in context and complemented by your own reading, observations, practice and experience  </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p:cNvSpPr>
          <p:nvPr>
            <p:ph type="title"/>
          </p:nvPr>
        </p:nvSpPr>
        <p:spPr>
          <a:prstGeom prst="rect">
            <a:avLst/>
          </a:prstGeom>
        </p:spPr>
        <p:txBody>
          <a:bodyPr/>
          <a:lstStyle>
            <a:lvl1pPr>
              <a:defRPr sz="3600"/>
            </a:lvl1pPr>
          </a:lstStyle>
          <a:p>
            <a:r>
              <a:t>Prepare, Prepare, Prepare</a:t>
            </a:r>
          </a:p>
        </p:txBody>
      </p:sp>
      <p:sp>
        <p:nvSpPr>
          <p:cNvPr id="138" name="Shape 138"/>
          <p:cNvSpPr>
            <a:spLocks noGrp="1"/>
          </p:cNvSpPr>
          <p:nvPr>
            <p:ph type="body" idx="1"/>
          </p:nvPr>
        </p:nvSpPr>
        <p:spPr>
          <a:prstGeom prst="rect">
            <a:avLst/>
          </a:prstGeom>
        </p:spPr>
        <p:txBody>
          <a:bodyPr/>
          <a:lstStyle/>
          <a:p>
            <a:r>
              <a:t>One of the most important things in undertaking negotiations is preparation. </a:t>
            </a:r>
          </a:p>
          <a:p>
            <a:r>
              <a:t>Assemble a strong inter-disciplinary team</a:t>
            </a:r>
          </a:p>
          <a:p>
            <a:r>
              <a:t>Be throughly familiar with the subject area</a:t>
            </a:r>
          </a:p>
          <a:p>
            <a:r>
              <a:t>Research into the specific issues involved</a:t>
            </a:r>
          </a:p>
          <a:p>
            <a:r>
              <a:t>Know or determine the venue, agenda and level at which the talks will be held</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title"/>
          </p:nvPr>
        </p:nvSpPr>
        <p:spPr>
          <a:prstGeom prst="rect">
            <a:avLst/>
          </a:prstGeom>
        </p:spPr>
        <p:txBody>
          <a:bodyPr/>
          <a:lstStyle>
            <a:lvl1pPr>
              <a:defRPr sz="3600"/>
            </a:lvl1pPr>
          </a:lstStyle>
          <a:p>
            <a:r>
              <a:t>Clarity of Objectives</a:t>
            </a:r>
          </a:p>
        </p:txBody>
      </p:sp>
      <p:sp>
        <p:nvSpPr>
          <p:cNvPr id="141" name="Shape 141"/>
          <p:cNvSpPr>
            <a:spLocks noGrp="1"/>
          </p:cNvSpPr>
          <p:nvPr>
            <p:ph type="body" idx="1"/>
          </p:nvPr>
        </p:nvSpPr>
        <p:spPr>
          <a:prstGeom prst="rect">
            <a:avLst/>
          </a:prstGeom>
        </p:spPr>
        <p:txBody>
          <a:bodyPr/>
          <a:lstStyle/>
          <a:p>
            <a:pPr marL="413384" indent="-413384" defTabSz="543305">
              <a:spcBef>
                <a:spcPts val="3900"/>
              </a:spcBef>
              <a:defRPr sz="3348"/>
            </a:pPr>
            <a:r>
              <a:t>Know your negotiating objectives a priori</a:t>
            </a:r>
          </a:p>
          <a:p>
            <a:pPr marL="413384" indent="-413384" defTabSz="543305">
              <a:spcBef>
                <a:spcPts val="3900"/>
              </a:spcBef>
              <a:defRPr sz="3348"/>
            </a:pPr>
            <a:r>
              <a:t>Obtain a negotiating mandate - apart from giving clarity to what is expected of you, it protects you from the use of political power</a:t>
            </a:r>
          </a:p>
          <a:p>
            <a:pPr marL="413384" indent="-413384" defTabSz="543305">
              <a:spcBef>
                <a:spcPts val="3900"/>
              </a:spcBef>
              <a:defRPr sz="3348"/>
            </a:pPr>
            <a:r>
              <a:t>Establish a ranking of your preferred outcomes and degree of flexibility on each item.  Some would be essential on others you can be flexible but do not give them away without getting something in return</a:t>
            </a:r>
          </a:p>
          <a:p>
            <a:pPr marL="413384" indent="-413384" defTabSz="543305">
              <a:spcBef>
                <a:spcPts val="3900"/>
              </a:spcBef>
              <a:defRPr sz="3348"/>
            </a:pPr>
            <a:r>
              <a:t>Consider alternative but acceptable outcomes</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p:cNvSpPr>
          <p:nvPr>
            <p:ph type="title"/>
          </p:nvPr>
        </p:nvSpPr>
        <p:spPr>
          <a:prstGeom prst="rect">
            <a:avLst/>
          </a:prstGeom>
        </p:spPr>
        <p:txBody>
          <a:bodyPr/>
          <a:lstStyle>
            <a:lvl1pPr>
              <a:defRPr sz="4000"/>
            </a:lvl1pPr>
          </a:lstStyle>
          <a:p>
            <a:r>
              <a:t>Assemble a Strong Team</a:t>
            </a:r>
          </a:p>
        </p:txBody>
      </p:sp>
      <p:sp>
        <p:nvSpPr>
          <p:cNvPr id="144" name="Shape 144"/>
          <p:cNvSpPr>
            <a:spLocks noGrp="1"/>
          </p:cNvSpPr>
          <p:nvPr>
            <p:ph type="body" idx="1"/>
          </p:nvPr>
        </p:nvSpPr>
        <p:spPr>
          <a:prstGeom prst="rect">
            <a:avLst/>
          </a:prstGeom>
        </p:spPr>
        <p:txBody>
          <a:bodyPr/>
          <a:lstStyle/>
          <a:p>
            <a:pPr marL="373379" indent="-373379" defTabSz="490727">
              <a:spcBef>
                <a:spcPts val="3500"/>
              </a:spcBef>
              <a:defRPr sz="3024"/>
            </a:pPr>
            <a:r>
              <a:t>One of the key preparatory requirements to have a strong team</a:t>
            </a:r>
          </a:p>
          <a:p>
            <a:pPr marL="373379" indent="-373379" defTabSz="490727">
              <a:spcBef>
                <a:spcPts val="3500"/>
              </a:spcBef>
              <a:defRPr sz="3024"/>
            </a:pPr>
            <a:r>
              <a:t>The composition of the negotiating team is very important.  It should as much as possible be inter-disciplinary but it should also reflect different strengths.  In the Nigerian context this would mean drawing on colleagues from different agencies.  </a:t>
            </a:r>
          </a:p>
          <a:p>
            <a:pPr marL="373379" indent="-373379" defTabSz="490727">
              <a:spcBef>
                <a:spcPts val="3500"/>
              </a:spcBef>
              <a:defRPr sz="3024"/>
            </a:pPr>
            <a:r>
              <a:t>There should be a clear team leader who does the talking, there should be researchers on different topics, there should be those tasked with studying the other side and their reactions to proposals made and those in charge of drafting proposals</a:t>
            </a:r>
          </a:p>
        </p:txBody>
      </p:sp>
    </p:spTree>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png" /></Relationships>
</file>

<file path=ppt/theme/_rels/theme2.xml.rels><?xml version="1.0" encoding="UTF-8" standalone="yes"?>
<Relationships xmlns="http://schemas.openxmlformats.org/package/2006/relationships"><Relationship Id="rId1" Type="http://schemas.openxmlformats.org/officeDocument/2006/relationships/image" Target="../media/image1.png" /></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1534</Words>
  <Application>Microsoft Office PowerPoint</Application>
  <PresentationFormat>Custom</PresentationFormat>
  <Paragraphs>83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White</vt:lpstr>
      <vt:lpstr>PREPARING FOR AND UNDERTAKING ECONOMIC NEGOTIATIONS </vt:lpstr>
      <vt:lpstr>Purpose of Workshop</vt:lpstr>
      <vt:lpstr>Multilateral and Bilateral Agreements Frame International Economic Cooperation</vt:lpstr>
      <vt:lpstr>Notable International Economic Agreements </vt:lpstr>
      <vt:lpstr>International Agreements Matter</vt:lpstr>
      <vt:lpstr>Practical Tips for Successful Negotiations </vt:lpstr>
      <vt:lpstr>Prepare, Prepare, Prepare</vt:lpstr>
      <vt:lpstr>Clarity of Objectives</vt:lpstr>
      <vt:lpstr>Assemble a Strong Team</vt:lpstr>
      <vt:lpstr>Know the Other Side</vt:lpstr>
      <vt:lpstr>Be Focussed But Constructive </vt:lpstr>
      <vt:lpstr>Master Negotiating Tactics</vt:lpstr>
      <vt:lpstr>Communication is Everything</vt:lpstr>
      <vt:lpstr>A Bad Deal is No Deal</vt:lpstr>
      <vt:lpstr>Dispute Settlement Matters</vt:lpstr>
      <vt:lpstr>Comply with Legal Requirements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AND UNDERTAKING ECONOMIC NEGOTIATIONS </dc:title>
  <dc:creator>PEARL</dc:creator>
  <cp:lastModifiedBy>Unknown User</cp:lastModifiedBy>
  <cp:revision>2</cp:revision>
  <dcterms:modified xsi:type="dcterms:W3CDTF">2021-06-28T08:21:20Z</dcterms:modified>
</cp:coreProperties>
</file>