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notesMasterIdLst>
    <p:notesMasterId r:id="rId27"/>
  </p:notesMasterIdLst>
  <p:sldIdLst>
    <p:sldId id="256" r:id="rId2"/>
    <p:sldId id="279" r:id="rId3"/>
    <p:sldId id="312" r:id="rId4"/>
    <p:sldId id="313" r:id="rId5"/>
    <p:sldId id="314" r:id="rId6"/>
    <p:sldId id="321" r:id="rId7"/>
    <p:sldId id="322" r:id="rId8"/>
    <p:sldId id="323" r:id="rId9"/>
    <p:sldId id="324" r:id="rId10"/>
    <p:sldId id="325" r:id="rId11"/>
    <p:sldId id="326" r:id="rId12"/>
    <p:sldId id="327" r:id="rId13"/>
    <p:sldId id="316" r:id="rId14"/>
    <p:sldId id="328" r:id="rId15"/>
    <p:sldId id="329" r:id="rId16"/>
    <p:sldId id="330" r:id="rId17"/>
    <p:sldId id="331" r:id="rId18"/>
    <p:sldId id="332" r:id="rId19"/>
    <p:sldId id="333" r:id="rId20"/>
    <p:sldId id="334" r:id="rId21"/>
    <p:sldId id="335" r:id="rId22"/>
    <p:sldId id="336" r:id="rId23"/>
    <p:sldId id="337" r:id="rId24"/>
    <p:sldId id="319" r:id="rId25"/>
    <p:sldId id="295" r:id="rId2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0" autoAdjust="0"/>
    <p:restoredTop sz="95035"/>
  </p:normalViewPr>
  <p:slideViewPr>
    <p:cSldViewPr snapToGrid="0">
      <p:cViewPr>
        <p:scale>
          <a:sx n="100" d="100"/>
          <a:sy n="100" d="100"/>
        </p:scale>
        <p:origin x="1216" y="-17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18E0C-9024-4785-9387-9424BA9C32D9}" type="datetimeFigureOut">
              <a:rPr lang="en-US" smtClean="0"/>
              <a:t>3/3/21</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F5916D-818C-4555-B577-FB9ED4105BE4}" type="slidenum">
              <a:rPr lang="en-US" smtClean="0"/>
              <a:t>‹#›</a:t>
            </a:fld>
            <a:endParaRPr lang="en-US"/>
          </a:p>
        </p:txBody>
      </p:sp>
    </p:spTree>
    <p:extLst>
      <p:ext uri="{BB962C8B-B14F-4D97-AF65-F5344CB8AC3E}">
        <p14:creationId xmlns:p14="http://schemas.microsoft.com/office/powerpoint/2010/main" val="3243604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F5916D-818C-4555-B577-FB9ED4105BE4}" type="slidenum">
              <a:rPr lang="en-US" smtClean="0"/>
              <a:t>1</a:t>
            </a:fld>
            <a:endParaRPr lang="en-US"/>
          </a:p>
        </p:txBody>
      </p:sp>
    </p:spTree>
    <p:extLst>
      <p:ext uri="{BB962C8B-B14F-4D97-AF65-F5344CB8AC3E}">
        <p14:creationId xmlns:p14="http://schemas.microsoft.com/office/powerpoint/2010/main" val="610693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91540" y="758952"/>
            <a:ext cx="817245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93791" y="4455621"/>
            <a:ext cx="817245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0034D79-A0C3-45B1-9192-76D7BD0F1693}" type="datetimeFigureOut">
              <a:rPr lang="en-US" smtClean="0"/>
              <a:pPr/>
              <a:t>3/3/21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AB9AD-0F88-4B05-8D9A-A33E9087351E}" type="slidenum">
              <a:rPr lang="en-US" smtClean="0"/>
              <a:pPr/>
              <a:t>‹#›</a:t>
            </a:fld>
            <a:endParaRPr lang="en-US"/>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33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034D79-A0C3-45B1-9192-76D7BD0F1693}" type="datetimeFigureOut">
              <a:rPr lang="en-US" smtClean="0"/>
              <a:pPr/>
              <a:t>3/3/21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106795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088982" y="412302"/>
            <a:ext cx="2135981"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412302"/>
            <a:ext cx="6284119"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034D79-A0C3-45B1-9192-76D7BD0F1693}" type="datetimeFigureOut">
              <a:rPr lang="en-US" smtClean="0"/>
              <a:pPr/>
              <a:t>3/3/21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402765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034D79-A0C3-45B1-9192-76D7BD0F1693}" type="datetimeFigureOut">
              <a:rPr lang="en-US" smtClean="0"/>
              <a:pPr/>
              <a:t>3/3/21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196058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581" y="6400800"/>
            <a:ext cx="990342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3" y="633431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758952"/>
            <a:ext cx="817245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91540" y="4453128"/>
            <a:ext cx="817245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034D79-A0C3-45B1-9192-76D7BD0F1693}" type="datetimeFigureOut">
              <a:rPr lang="en-US" smtClean="0"/>
              <a:pPr/>
              <a:t>3/3/21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5AB9AD-0F88-4B05-8D9A-A33E9087351E}" type="slidenum">
              <a:rPr lang="en-US" smtClean="0"/>
              <a:pPr/>
              <a:t>‹#›</a:t>
            </a:fld>
            <a:endParaRPr lang="en-US"/>
          </a:p>
        </p:txBody>
      </p:sp>
      <p:cxnSp>
        <p:nvCxnSpPr>
          <p:cNvPr id="9" name="Straight Connector 8"/>
          <p:cNvCxnSpPr/>
          <p:nvPr/>
        </p:nvCxnSpPr>
        <p:spPr>
          <a:xfrm>
            <a:off x="981223" y="4343400"/>
            <a:ext cx="80238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150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91540" y="286605"/>
            <a:ext cx="817245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91540" y="1845734"/>
            <a:ext cx="401193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52060" y="1845735"/>
            <a:ext cx="401193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0034D79-A0C3-45B1-9192-76D7BD0F1693}" type="datetimeFigureOut">
              <a:rPr lang="en-US" smtClean="0"/>
              <a:pPr/>
              <a:t>3/3/21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2012795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91540" y="286605"/>
            <a:ext cx="817245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9154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91540" y="2582334"/>
            <a:ext cx="401193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52060" y="1846052"/>
            <a:ext cx="401193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52060" y="2582334"/>
            <a:ext cx="401193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034D79-A0C3-45B1-9192-76D7BD0F1693}" type="datetimeFigureOut">
              <a:rPr lang="en-US" smtClean="0"/>
              <a:pPr/>
              <a:t>3/3/21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711621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034D79-A0C3-45B1-9192-76D7BD0F1693}" type="datetimeFigureOut">
              <a:rPr lang="en-US" smtClean="0"/>
              <a:pPr/>
              <a:t>3/3/21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236012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581" y="6400800"/>
            <a:ext cx="990342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3" y="633431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034D79-A0C3-45B1-9192-76D7BD0F1693}" type="datetimeFigureOut">
              <a:rPr lang="en-US" smtClean="0"/>
              <a:pPr/>
              <a:t>3/3/21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411526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5" y="0"/>
            <a:ext cx="329126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282557" y="0"/>
            <a:ext cx="5200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1475" y="594359"/>
            <a:ext cx="2600325"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900488" y="731520"/>
            <a:ext cx="5274945"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71475" y="2926080"/>
            <a:ext cx="2600325"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8229" y="6459787"/>
            <a:ext cx="2127540" cy="365125"/>
          </a:xfrm>
        </p:spPr>
        <p:txBody>
          <a:bodyPr/>
          <a:lstStyle>
            <a:lvl1pPr algn="l">
              <a:defRPr/>
            </a:lvl1pPr>
          </a:lstStyle>
          <a:p>
            <a:fld id="{80034D79-A0C3-45B1-9192-76D7BD0F1693}" type="datetimeFigureOut">
              <a:rPr lang="en-US" smtClean="0"/>
              <a:pPr/>
              <a:t>3/3/21</a:t>
            </a:fld>
            <a:endParaRPr lang="en-US"/>
          </a:p>
        </p:txBody>
      </p:sp>
      <p:sp>
        <p:nvSpPr>
          <p:cNvPr id="6" name="Footer Placeholder 5"/>
          <p:cNvSpPr>
            <a:spLocks noGrp="1"/>
          </p:cNvSpPr>
          <p:nvPr>
            <p:ph type="ftr" sz="quarter" idx="11"/>
          </p:nvPr>
        </p:nvSpPr>
        <p:spPr>
          <a:xfrm>
            <a:off x="3900487" y="6459787"/>
            <a:ext cx="3776663"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95AB9AD-0F88-4B05-8D9A-A33E9087351E}" type="slidenum">
              <a:rPr lang="en-US" smtClean="0"/>
              <a:pPr/>
              <a:t>‹#›</a:t>
            </a:fld>
            <a:endParaRPr lang="en-US"/>
          </a:p>
        </p:txBody>
      </p:sp>
    </p:spTree>
    <p:extLst>
      <p:ext uri="{BB962C8B-B14F-4D97-AF65-F5344CB8AC3E}">
        <p14:creationId xmlns:p14="http://schemas.microsoft.com/office/powerpoint/2010/main" val="4210080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90342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3" y="4915076"/>
            <a:ext cx="990342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91540" y="5074920"/>
            <a:ext cx="8217337"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4" y="0"/>
            <a:ext cx="9905988"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91540" y="5907024"/>
            <a:ext cx="822198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034D79-A0C3-45B1-9192-76D7BD0F1693}" type="datetimeFigureOut">
              <a:rPr lang="en-US" smtClean="0"/>
              <a:pPr/>
              <a:t>3/3/21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5AB9AD-0F88-4B05-8D9A-A33E9087351E}" type="slidenum">
              <a:rPr lang="en-US" smtClean="0"/>
              <a:pPr/>
              <a:t>‹#›</a:t>
            </a:fld>
            <a:endParaRPr lang="en-US"/>
          </a:p>
        </p:txBody>
      </p:sp>
    </p:spTree>
    <p:extLst>
      <p:ext uri="{BB962C8B-B14F-4D97-AF65-F5344CB8AC3E}">
        <p14:creationId xmlns:p14="http://schemas.microsoft.com/office/powerpoint/2010/main" val="300040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9906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9906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91540" y="286605"/>
            <a:ext cx="817245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91539" y="1845734"/>
            <a:ext cx="817245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1542" y="6459787"/>
            <a:ext cx="2008720" cy="365125"/>
          </a:xfrm>
          <a:prstGeom prst="rect">
            <a:avLst/>
          </a:prstGeom>
        </p:spPr>
        <p:txBody>
          <a:bodyPr vert="horz" lIns="91440" tIns="45720" rIns="91440" bIns="45720" rtlCol="0" anchor="ctr"/>
          <a:lstStyle>
            <a:lvl1pPr algn="l">
              <a:defRPr sz="900">
                <a:solidFill>
                  <a:srgbClr val="FFFFFF"/>
                </a:solidFill>
              </a:defRPr>
            </a:lvl1pPr>
          </a:lstStyle>
          <a:p>
            <a:fld id="{80034D79-A0C3-45B1-9192-76D7BD0F1693}" type="datetimeFigureOut">
              <a:rPr lang="en-US" smtClean="0"/>
              <a:pPr/>
              <a:t>3/3/21</a:t>
            </a:fld>
            <a:endParaRPr lang="en-US"/>
          </a:p>
        </p:txBody>
      </p:sp>
      <p:sp>
        <p:nvSpPr>
          <p:cNvPr id="5" name="Footer Placeholder 4"/>
          <p:cNvSpPr>
            <a:spLocks noGrp="1"/>
          </p:cNvSpPr>
          <p:nvPr>
            <p:ph type="ftr" sz="quarter" idx="3"/>
          </p:nvPr>
        </p:nvSpPr>
        <p:spPr>
          <a:xfrm>
            <a:off x="2995026" y="6459787"/>
            <a:ext cx="3918528"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8044123" y="6459787"/>
            <a:ext cx="1066021" cy="365125"/>
          </a:xfrm>
          <a:prstGeom prst="rect">
            <a:avLst/>
          </a:prstGeom>
        </p:spPr>
        <p:txBody>
          <a:bodyPr vert="horz" lIns="91440" tIns="45720" rIns="91440" bIns="45720" rtlCol="0" anchor="ctr"/>
          <a:lstStyle>
            <a:lvl1pPr algn="r">
              <a:defRPr sz="1050">
                <a:solidFill>
                  <a:srgbClr val="FFFFFF"/>
                </a:solidFill>
              </a:defRPr>
            </a:lvl1pPr>
          </a:lstStyle>
          <a:p>
            <a:fld id="{395AB9AD-0F88-4B05-8D9A-A33E9087351E}" type="slidenum">
              <a:rPr lang="en-US" smtClean="0"/>
              <a:pPr/>
              <a:t>‹#›</a:t>
            </a:fld>
            <a:endParaRPr lang="en-US"/>
          </a:p>
        </p:txBody>
      </p:sp>
      <p:cxnSp>
        <p:nvCxnSpPr>
          <p:cNvPr id="10" name="Straight Connector 9"/>
          <p:cNvCxnSpPr/>
          <p:nvPr/>
        </p:nvCxnSpPr>
        <p:spPr>
          <a:xfrm>
            <a:off x="969745" y="1737845"/>
            <a:ext cx="809815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9733261"/>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71367" y="285574"/>
            <a:ext cx="8172450" cy="3766716"/>
          </a:xfrm>
        </p:spPr>
        <p:txBody>
          <a:bodyPr anchor="t">
            <a:normAutofit/>
          </a:bodyPr>
          <a:lstStyle/>
          <a:p>
            <a:pPr>
              <a:spcBef>
                <a:spcPts val="1200"/>
              </a:spcBef>
              <a:spcAft>
                <a:spcPts val="600"/>
              </a:spcAft>
            </a:pPr>
            <a:r>
              <a:rPr lang="en-GB" sz="3600" b="1" dirty="0"/>
              <a:t>DISCUSSION OF A REPORT TITLED “DESIGN OF ILLICIT FINANCIAL FLOWS </a:t>
            </a:r>
            <a:r>
              <a:rPr lang="en-NG" sz="3600" b="1" dirty="0"/>
              <a:t>PREVENTION </a:t>
            </a:r>
            <a:r>
              <a:rPr lang="en-GB" sz="3600" b="1" dirty="0"/>
              <a:t>AND ANTI CORRUPTION MANDATE OF ICPC </a:t>
            </a:r>
            <a:br>
              <a:rPr lang="en-NG" dirty="0"/>
            </a:br>
            <a:br>
              <a:rPr lang="en-US" sz="2700" b="1" dirty="0">
                <a:latin typeface="+mn-lt"/>
              </a:rPr>
            </a:br>
            <a:r>
              <a:rPr lang="en-US" sz="2700" b="1" dirty="0">
                <a:latin typeface="+mn-lt"/>
              </a:rPr>
              <a:t>_______________________________________________</a:t>
            </a:r>
            <a:br>
              <a:rPr lang="en-US" sz="2700" b="1" dirty="0">
                <a:latin typeface="+mn-lt"/>
              </a:rPr>
            </a:br>
            <a:r>
              <a:rPr lang="en-US" sz="2700" dirty="0">
                <a:latin typeface="+mn-lt"/>
              </a:rPr>
              <a:t>Delivered at a blended forum organized by the Independent Corrupt Practices Commission (ICPC) on 3 March 2021 @ ICPC Headquarters, FCT, Abuja, Nigeria at 10am</a:t>
            </a:r>
            <a:br>
              <a:rPr lang="en-US" sz="2700" b="1" dirty="0">
                <a:latin typeface="+mn-lt"/>
              </a:rPr>
            </a:br>
            <a:endParaRPr lang="en-US" sz="2000" dirty="0">
              <a:latin typeface="+mn-lt"/>
            </a:endParaRPr>
          </a:p>
        </p:txBody>
      </p:sp>
      <p:sp>
        <p:nvSpPr>
          <p:cNvPr id="7" name="Subtitle 6"/>
          <p:cNvSpPr>
            <a:spLocks noGrp="1"/>
          </p:cNvSpPr>
          <p:nvPr>
            <p:ph type="subTitle" idx="1"/>
          </p:nvPr>
        </p:nvSpPr>
        <p:spPr>
          <a:xfrm>
            <a:off x="2861186" y="4689068"/>
            <a:ext cx="6202803" cy="1328649"/>
          </a:xfrm>
        </p:spPr>
        <p:txBody>
          <a:bodyPr>
            <a:noAutofit/>
          </a:bodyPr>
          <a:lstStyle/>
          <a:p>
            <a:pPr marL="15875" lvl="1" algn="l">
              <a:spcBef>
                <a:spcPts val="0"/>
              </a:spcBef>
            </a:pPr>
            <a:r>
              <a:rPr lang="en-US" sz="2275" b="1" dirty="0">
                <a:solidFill>
                  <a:schemeClr val="tx1"/>
                </a:solidFill>
              </a:rPr>
              <a:t>Prof. </a:t>
            </a:r>
            <a:r>
              <a:rPr lang="en-US" sz="2275" b="1" dirty="0" err="1">
                <a:solidFill>
                  <a:schemeClr val="tx1"/>
                </a:solidFill>
              </a:rPr>
              <a:t>Abiola</a:t>
            </a:r>
            <a:r>
              <a:rPr lang="en-US" sz="2275" b="1" dirty="0">
                <a:solidFill>
                  <a:schemeClr val="tx1"/>
                </a:solidFill>
              </a:rPr>
              <a:t> </a:t>
            </a:r>
            <a:r>
              <a:rPr lang="en-US" sz="2275" b="1" dirty="0" err="1">
                <a:solidFill>
                  <a:schemeClr val="tx1"/>
                </a:solidFill>
              </a:rPr>
              <a:t>Sanni</a:t>
            </a:r>
            <a:r>
              <a:rPr lang="en-US" sz="2275" b="1" dirty="0">
                <a:solidFill>
                  <a:schemeClr val="tx1"/>
                </a:solidFill>
              </a:rPr>
              <a:t>, </a:t>
            </a:r>
            <a:r>
              <a:rPr lang="en-US" sz="2275" b="1" dirty="0" err="1">
                <a:solidFill>
                  <a:schemeClr val="tx1"/>
                </a:solidFill>
              </a:rPr>
              <a:t>Ph.D</a:t>
            </a:r>
            <a:r>
              <a:rPr lang="en-US" sz="2275" b="1" dirty="0">
                <a:solidFill>
                  <a:schemeClr val="tx1"/>
                </a:solidFill>
              </a:rPr>
              <a:t>, FCTI, </a:t>
            </a:r>
            <a:r>
              <a:rPr lang="en-US" sz="2275" b="1" dirty="0" err="1">
                <a:solidFill>
                  <a:schemeClr val="tx1"/>
                </a:solidFill>
              </a:rPr>
              <a:t>FCArb</a:t>
            </a:r>
            <a:r>
              <a:rPr lang="en-US" sz="2275" b="1" dirty="0">
                <a:solidFill>
                  <a:schemeClr val="tx1"/>
                </a:solidFill>
              </a:rPr>
              <a:t> </a:t>
            </a:r>
          </a:p>
          <a:p>
            <a:pPr marL="15875" lvl="1" algn="l">
              <a:spcBef>
                <a:spcPts val="0"/>
              </a:spcBef>
            </a:pPr>
            <a:r>
              <a:rPr lang="en-US" sz="1625" dirty="0">
                <a:solidFill>
                  <a:schemeClr val="tx1"/>
                </a:solidFill>
              </a:rPr>
              <a:t>Professor of Commercial Law (Taxation) Lagos State Professor of Taxation &amp; Fiscal Matters, University of Lagos, </a:t>
            </a:r>
          </a:p>
          <a:p>
            <a:pPr marL="15875" lvl="1" algn="l">
              <a:spcBef>
                <a:spcPts val="0"/>
              </a:spcBef>
            </a:pPr>
            <a:r>
              <a:rPr lang="en-US" sz="1625" dirty="0">
                <a:solidFill>
                  <a:schemeClr val="tx1"/>
                </a:solidFill>
              </a:rPr>
              <a:t>08033958020, 08024065832, </a:t>
            </a:r>
            <a:r>
              <a:rPr lang="en-US" sz="1625" dirty="0" err="1">
                <a:solidFill>
                  <a:schemeClr val="tx1"/>
                </a:solidFill>
              </a:rPr>
              <a:t>asanni@unilag.edu.ng</a:t>
            </a:r>
            <a:endParaRPr lang="en-US" sz="1625" dirty="0">
              <a:solidFill>
                <a:schemeClr val="tx1"/>
              </a:solidFill>
            </a:endParaRPr>
          </a:p>
          <a:p>
            <a:pPr marL="15875" lvl="1" algn="l">
              <a:spcBef>
                <a:spcPts val="0"/>
              </a:spcBef>
            </a:pPr>
            <a:endParaRPr lang="en-US" sz="1625" dirty="0">
              <a:solidFill>
                <a:schemeClr val="tx1"/>
              </a:solidFill>
            </a:endParaRPr>
          </a:p>
        </p:txBody>
      </p:sp>
      <p:pic>
        <p:nvPicPr>
          <p:cNvPr id="3" name="Picture 2">
            <a:extLst>
              <a:ext uri="{FF2B5EF4-FFF2-40B4-BE49-F238E27FC236}">
                <a16:creationId xmlns:a16="http://schemas.microsoft.com/office/drawing/2014/main" id="{7C4A3739-1FDE-4C08-AC42-A1C91EB8A1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7514" y="4566700"/>
            <a:ext cx="1453454" cy="1510009"/>
          </a:xfrm>
          <a:prstGeom prst="rect">
            <a:avLst/>
          </a:prstGeom>
        </p:spPr>
      </p:pic>
    </p:spTree>
    <p:extLst>
      <p:ext uri="{BB962C8B-B14F-4D97-AF65-F5344CB8AC3E}">
        <p14:creationId xmlns:p14="http://schemas.microsoft.com/office/powerpoint/2010/main" val="2326315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TOR 2(c) – 4 Tax Incentives for MNCs to comply with measures to diminish IFFs</a:t>
            </a:r>
            <a:endParaRPr lang="en-NG" sz="2400" dirty="0"/>
          </a:p>
          <a:p>
            <a:pPr lvl="0"/>
            <a:r>
              <a:rPr lang="en-US" sz="2400" dirty="0"/>
              <a:t>- Advance Pricing Agreements (APA) </a:t>
            </a:r>
            <a:endParaRPr lang="en-NG" sz="2400" dirty="0"/>
          </a:p>
          <a:p>
            <a:pPr lvl="0"/>
            <a:r>
              <a:rPr lang="en-US" sz="2400" dirty="0"/>
              <a:t>- Private Tax Rulings </a:t>
            </a:r>
            <a:endParaRPr lang="en-NG" sz="2400" dirty="0"/>
          </a:p>
          <a:p>
            <a:pPr lvl="0"/>
            <a:r>
              <a:rPr lang="en-US" sz="2400" dirty="0"/>
              <a:t>- Simplification of Tax Laws</a:t>
            </a:r>
            <a:endParaRPr lang="en-NG" sz="2400" dirty="0"/>
          </a:p>
          <a:p>
            <a:pPr lvl="0"/>
            <a:r>
              <a:rPr lang="en-US" sz="2400" dirty="0"/>
              <a:t>- Simplification of Tax Compliance Process </a:t>
            </a:r>
            <a:endParaRPr lang="en-NG" sz="2400" dirty="0"/>
          </a:p>
          <a:p>
            <a:endParaRPr lang="en-GB" sz="2400" dirty="0"/>
          </a:p>
        </p:txBody>
      </p:sp>
    </p:spTree>
    <p:extLst>
      <p:ext uri="{BB962C8B-B14F-4D97-AF65-F5344CB8AC3E}">
        <p14:creationId xmlns:p14="http://schemas.microsoft.com/office/powerpoint/2010/main" val="2767891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pPr>
              <a:lnSpc>
                <a:spcPct val="100000"/>
              </a:lnSpc>
              <a:spcBef>
                <a:spcPts val="0"/>
              </a:spcBef>
              <a:spcAft>
                <a:spcPts val="0"/>
              </a:spcAft>
            </a:pPr>
            <a:r>
              <a:rPr lang="en-US" sz="2250" b="1" dirty="0"/>
              <a:t>TOR 2(d) – 17 Standards that facilitate recovery and returns</a:t>
            </a:r>
            <a:endParaRPr lang="en-NG" sz="2250" b="1" dirty="0"/>
          </a:p>
          <a:p>
            <a:pPr lvl="0">
              <a:lnSpc>
                <a:spcPct val="100000"/>
              </a:lnSpc>
              <a:spcBef>
                <a:spcPts val="0"/>
              </a:spcBef>
              <a:spcAft>
                <a:spcPts val="0"/>
              </a:spcAft>
            </a:pPr>
            <a:r>
              <a:rPr lang="en-US" sz="2250" dirty="0"/>
              <a:t>Voluntary Tax Compliance </a:t>
            </a:r>
            <a:r>
              <a:rPr lang="en-US" sz="2250" dirty="0" err="1"/>
              <a:t>Programme</a:t>
            </a:r>
            <a:r>
              <a:rPr lang="en-US" sz="2250" dirty="0"/>
              <a:t> </a:t>
            </a:r>
            <a:r>
              <a:rPr lang="en-US" sz="2250" dirty="0" err="1"/>
              <a:t>eg</a:t>
            </a:r>
            <a:r>
              <a:rPr lang="en-US" sz="2250" dirty="0"/>
              <a:t> VAIDS &amp; VOARS </a:t>
            </a:r>
            <a:endParaRPr lang="en-NG" sz="2250" dirty="0"/>
          </a:p>
          <a:p>
            <a:pPr lvl="0">
              <a:lnSpc>
                <a:spcPct val="100000"/>
              </a:lnSpc>
              <a:spcBef>
                <a:spcPts val="0"/>
              </a:spcBef>
              <a:spcAft>
                <a:spcPts val="0"/>
              </a:spcAft>
            </a:pPr>
            <a:r>
              <a:rPr lang="en-US" sz="2250" dirty="0"/>
              <a:t>Unexplained Wealth Order </a:t>
            </a:r>
            <a:endParaRPr lang="en-NG" sz="2250" dirty="0"/>
          </a:p>
          <a:p>
            <a:pPr lvl="0">
              <a:lnSpc>
                <a:spcPct val="100000"/>
              </a:lnSpc>
              <a:spcBef>
                <a:spcPts val="0"/>
              </a:spcBef>
              <a:spcAft>
                <a:spcPts val="0"/>
              </a:spcAft>
            </a:pPr>
            <a:r>
              <a:rPr lang="en-GB" sz="2250" dirty="0"/>
              <a:t>Special incentives for remittance de-risking of ability to remit</a:t>
            </a:r>
            <a:endParaRPr lang="en-NG" sz="2250" dirty="0"/>
          </a:p>
          <a:p>
            <a:pPr lvl="0">
              <a:lnSpc>
                <a:spcPct val="100000"/>
              </a:lnSpc>
              <a:spcBef>
                <a:spcPts val="0"/>
              </a:spcBef>
              <a:spcAft>
                <a:spcPts val="0"/>
              </a:spcAft>
            </a:pPr>
            <a:r>
              <a:rPr lang="en-GB" sz="2250" dirty="0"/>
              <a:t>Alignment of national policies and their implementations with international on assets recovery </a:t>
            </a:r>
            <a:endParaRPr lang="en-NG" sz="2250" dirty="0"/>
          </a:p>
          <a:p>
            <a:pPr lvl="0">
              <a:lnSpc>
                <a:spcPct val="100000"/>
              </a:lnSpc>
              <a:spcBef>
                <a:spcPts val="0"/>
              </a:spcBef>
              <a:spcAft>
                <a:spcPts val="0"/>
              </a:spcAft>
            </a:pPr>
            <a:r>
              <a:rPr lang="en-GB" sz="2250" dirty="0"/>
              <a:t>War against tax crime in line with Oslo Dialogue on Tax &amp; Crime Initiative</a:t>
            </a:r>
            <a:endParaRPr lang="en-NG" sz="2250" dirty="0"/>
          </a:p>
          <a:p>
            <a:pPr lvl="0">
              <a:lnSpc>
                <a:spcPct val="100000"/>
              </a:lnSpc>
              <a:spcBef>
                <a:spcPts val="0"/>
              </a:spcBef>
              <a:spcAft>
                <a:spcPts val="0"/>
              </a:spcAft>
            </a:pPr>
            <a:r>
              <a:rPr lang="en-GB" sz="2250" dirty="0"/>
              <a:t>EITI/NEITI</a:t>
            </a:r>
            <a:endParaRPr lang="en-NG" sz="2250" dirty="0"/>
          </a:p>
          <a:p>
            <a:pPr lvl="0">
              <a:lnSpc>
                <a:spcPct val="100000"/>
              </a:lnSpc>
              <a:spcBef>
                <a:spcPts val="0"/>
              </a:spcBef>
              <a:spcAft>
                <a:spcPts val="0"/>
              </a:spcAft>
            </a:pPr>
            <a:r>
              <a:rPr lang="en-GB" sz="2250" dirty="0"/>
              <a:t>TIWB</a:t>
            </a:r>
            <a:endParaRPr lang="en-NG" sz="2250" dirty="0"/>
          </a:p>
          <a:p>
            <a:pPr lvl="0">
              <a:lnSpc>
                <a:spcPct val="100000"/>
              </a:lnSpc>
              <a:spcBef>
                <a:spcPts val="0"/>
              </a:spcBef>
              <a:spcAft>
                <a:spcPts val="0"/>
              </a:spcAft>
            </a:pPr>
            <a:r>
              <a:rPr lang="en-GB" sz="2250" dirty="0"/>
              <a:t>Stricter regulation and supervision financial institutions and professions </a:t>
            </a:r>
            <a:endParaRPr lang="en-NG" sz="2250" dirty="0"/>
          </a:p>
          <a:p>
            <a:pPr lvl="0">
              <a:lnSpc>
                <a:spcPct val="100000"/>
              </a:lnSpc>
              <a:spcBef>
                <a:spcPts val="0"/>
              </a:spcBef>
              <a:spcAft>
                <a:spcPts val="0"/>
              </a:spcAft>
            </a:pPr>
            <a:r>
              <a:rPr lang="en-GB" sz="2250" dirty="0"/>
              <a:t>TP Rules </a:t>
            </a:r>
            <a:endParaRPr lang="en-NG" sz="2250" dirty="0"/>
          </a:p>
          <a:p>
            <a:pPr>
              <a:lnSpc>
                <a:spcPct val="100000"/>
              </a:lnSpc>
            </a:pPr>
            <a:endParaRPr lang="en-GB" sz="2250" dirty="0"/>
          </a:p>
        </p:txBody>
      </p:sp>
    </p:spTree>
    <p:extLst>
      <p:ext uri="{BB962C8B-B14F-4D97-AF65-F5344CB8AC3E}">
        <p14:creationId xmlns:p14="http://schemas.microsoft.com/office/powerpoint/2010/main" val="3404373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pPr lvl="0"/>
            <a:r>
              <a:rPr lang="en-GB" sz="2400" dirty="0"/>
              <a:t>Issuance of Tax Invoice </a:t>
            </a:r>
            <a:endParaRPr lang="en-NG" sz="2400" dirty="0"/>
          </a:p>
          <a:p>
            <a:pPr lvl="0"/>
            <a:r>
              <a:rPr lang="en-GB" sz="2400" dirty="0"/>
              <a:t>BEPS implementation</a:t>
            </a:r>
            <a:endParaRPr lang="en-NG" sz="2400" dirty="0"/>
          </a:p>
          <a:p>
            <a:pPr lvl="0"/>
            <a:r>
              <a:rPr lang="en-GB" sz="2400" dirty="0"/>
              <a:t>Transparency &amp; Exchange of Information  </a:t>
            </a:r>
            <a:endParaRPr lang="en-NG" sz="2400" dirty="0"/>
          </a:p>
          <a:p>
            <a:pPr lvl="0"/>
            <a:r>
              <a:rPr lang="en-GB" sz="2400" dirty="0"/>
              <a:t>Implementation of Common Reporting Standard (CRS)</a:t>
            </a:r>
            <a:endParaRPr lang="en-NG" sz="2400" dirty="0"/>
          </a:p>
          <a:p>
            <a:pPr lvl="0"/>
            <a:r>
              <a:rPr lang="en-GB" sz="2400" dirty="0"/>
              <a:t>Implementation of Country by Country Reporting (</a:t>
            </a:r>
            <a:r>
              <a:rPr lang="en-GB" sz="2400" dirty="0" err="1"/>
              <a:t>BbCR</a:t>
            </a:r>
            <a:r>
              <a:rPr lang="en-GB" sz="2400" dirty="0"/>
              <a:t>)</a:t>
            </a:r>
            <a:endParaRPr lang="en-NG" sz="2400" dirty="0"/>
          </a:p>
          <a:p>
            <a:pPr lvl="0"/>
            <a:r>
              <a:rPr lang="en-GB" sz="2400" dirty="0"/>
              <a:t>Tightening of rules governing Company and trust laws</a:t>
            </a:r>
            <a:endParaRPr lang="en-NG" sz="2400" dirty="0"/>
          </a:p>
          <a:p>
            <a:pPr lvl="0"/>
            <a:r>
              <a:rPr lang="en-GB" sz="2400" dirty="0"/>
              <a:t>Strengthening Tax Authorities </a:t>
            </a:r>
            <a:endParaRPr lang="en-NG" sz="2400" dirty="0"/>
          </a:p>
          <a:p>
            <a:pPr lvl="0"/>
            <a:r>
              <a:rPr lang="en-GB" sz="2400" dirty="0"/>
              <a:t>Criminal Administration Procedure.</a:t>
            </a:r>
            <a:endParaRPr lang="en-NG" sz="2400" dirty="0"/>
          </a:p>
          <a:p>
            <a:endParaRPr lang="en-GB" sz="1800" dirty="0"/>
          </a:p>
        </p:txBody>
      </p:sp>
    </p:spTree>
    <p:extLst>
      <p:ext uri="{BB962C8B-B14F-4D97-AF65-F5344CB8AC3E}">
        <p14:creationId xmlns:p14="http://schemas.microsoft.com/office/powerpoint/2010/main" val="2286536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b="1" dirty="0"/>
              <a:t>Principles of Contract</a:t>
            </a:r>
            <a:r>
              <a:rPr lang="en-US" sz="2400" dirty="0"/>
              <a:t> </a:t>
            </a:r>
            <a:endParaRPr lang="en-NG" sz="2400" dirty="0"/>
          </a:p>
          <a:p>
            <a:r>
              <a:rPr lang="en-US" sz="2400" dirty="0"/>
              <a:t>Skewed in </a:t>
            </a:r>
            <a:r>
              <a:rPr lang="en-US" sz="2400" dirty="0" err="1"/>
              <a:t>favour</a:t>
            </a:r>
            <a:r>
              <a:rPr lang="en-US" sz="2400" dirty="0"/>
              <a:t> of party with greater bargaining power:</a:t>
            </a:r>
            <a:endParaRPr lang="en-NG" sz="2400" dirty="0"/>
          </a:p>
          <a:p>
            <a:pPr lvl="0"/>
            <a:r>
              <a:rPr lang="en-US" sz="2400" dirty="0"/>
              <a:t>Freedom of contract including ADR</a:t>
            </a:r>
            <a:endParaRPr lang="en-NG" sz="2400" dirty="0"/>
          </a:p>
          <a:p>
            <a:pPr lvl="0"/>
            <a:r>
              <a:rPr lang="en-US" sz="2400" dirty="0"/>
              <a:t>Consideration need not be adequate</a:t>
            </a:r>
            <a:endParaRPr lang="en-NG" sz="2400" dirty="0"/>
          </a:p>
          <a:p>
            <a:pPr lvl="0"/>
            <a:r>
              <a:rPr lang="en-US" sz="2400" dirty="0"/>
              <a:t>Sanctity of contract </a:t>
            </a:r>
            <a:endParaRPr lang="en-NG" sz="2400" dirty="0"/>
          </a:p>
          <a:p>
            <a:pPr lvl="0"/>
            <a:r>
              <a:rPr lang="en-US" sz="2400" dirty="0"/>
              <a:t>Grievance-remedial system – there are substantive legal rules, principles and and standards creating legal rights, duties and remedies</a:t>
            </a:r>
            <a:endParaRPr lang="en-NG" sz="2400" dirty="0"/>
          </a:p>
          <a:p>
            <a:pPr lvl="0"/>
            <a:r>
              <a:rPr lang="en-US" sz="2400" dirty="0"/>
              <a:t>Vitiating elements – mistake, misrepresentation, fraud or undue influence</a:t>
            </a:r>
            <a:endParaRPr lang="en-NG" sz="2400" dirty="0"/>
          </a:p>
          <a:p>
            <a:endParaRPr lang="en-GB" sz="2400" dirty="0"/>
          </a:p>
        </p:txBody>
      </p:sp>
    </p:spTree>
    <p:extLst>
      <p:ext uri="{BB962C8B-B14F-4D97-AF65-F5344CB8AC3E}">
        <p14:creationId xmlns:p14="http://schemas.microsoft.com/office/powerpoint/2010/main" val="1042310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b="1" dirty="0"/>
              <a:t>Thin line between legality and morality</a:t>
            </a:r>
            <a:endParaRPr lang="en-NG" sz="2400" dirty="0"/>
          </a:p>
          <a:p>
            <a:r>
              <a:rPr lang="en-US" sz="2400" dirty="0"/>
              <a:t>Principle of Legality </a:t>
            </a:r>
            <a:endParaRPr lang="en-NG" sz="2400" dirty="0"/>
          </a:p>
          <a:p>
            <a:r>
              <a:rPr lang="en-GB" sz="2400" dirty="0"/>
              <a:t>Section 36</a:t>
            </a:r>
            <a:r>
              <a:rPr lang="en-NG" sz="2400" dirty="0"/>
              <a:t>(12)</a:t>
            </a:r>
            <a:r>
              <a:rPr lang="en-GB" sz="2400" dirty="0"/>
              <a:t> CFRN 1999 – No punishment for any offence unless it is defined in a written law and the penalty prescribed. </a:t>
            </a:r>
            <a:endParaRPr lang="en-NG" sz="2400" dirty="0"/>
          </a:p>
          <a:p>
            <a:r>
              <a:rPr lang="en-GB" sz="2400" b="1" dirty="0"/>
              <a:t>AOKO V FAGBEMI</a:t>
            </a:r>
            <a:r>
              <a:rPr lang="en-GB" sz="2400" dirty="0"/>
              <a:t> </a:t>
            </a:r>
            <a:r>
              <a:rPr lang="en-NG" sz="2400" dirty="0"/>
              <a:t> (1961), I All N.L.R. 400</a:t>
            </a:r>
          </a:p>
          <a:p>
            <a:r>
              <a:rPr lang="en-GB" sz="2400" dirty="0"/>
              <a:t>Section 36(12) – The offence can be prescribed in a subsidiary legislation</a:t>
            </a:r>
            <a:endParaRPr lang="en-NG" sz="2400" dirty="0"/>
          </a:p>
          <a:p>
            <a:r>
              <a:rPr lang="en-GB" sz="2400" b="1" dirty="0"/>
              <a:t>Recommendation:</a:t>
            </a:r>
            <a:r>
              <a:rPr lang="en-GB" sz="2400" dirty="0"/>
              <a:t> Need to criminalise certain (new or </a:t>
            </a:r>
            <a:r>
              <a:rPr lang="en-GB" sz="2400" dirty="0" err="1"/>
              <a:t>emereging</a:t>
            </a:r>
            <a:r>
              <a:rPr lang="en-GB" sz="2400" dirty="0"/>
              <a:t>) conducts and take them out of the realm of morality. </a:t>
            </a:r>
            <a:endParaRPr lang="en-NG" sz="2400" dirty="0"/>
          </a:p>
          <a:p>
            <a:endParaRPr lang="en-GB" sz="2400" dirty="0"/>
          </a:p>
        </p:txBody>
      </p:sp>
    </p:spTree>
    <p:extLst>
      <p:ext uri="{BB962C8B-B14F-4D97-AF65-F5344CB8AC3E}">
        <p14:creationId xmlns:p14="http://schemas.microsoft.com/office/powerpoint/2010/main" val="1332813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b="1" dirty="0"/>
              <a:t>Probing the underlying factors - why certain things may not change rapidly</a:t>
            </a:r>
            <a:endParaRPr lang="en-NG" sz="2400" dirty="0"/>
          </a:p>
          <a:p>
            <a:r>
              <a:rPr lang="en-US" sz="2400" dirty="0"/>
              <a:t>Contract Splitting into two: naira denominated by Nigerian entity and dollar denominated by foreign entity.</a:t>
            </a:r>
            <a:endParaRPr lang="en-NG" sz="2400" dirty="0"/>
          </a:p>
          <a:p>
            <a:r>
              <a:rPr lang="en-US" sz="2400" dirty="0"/>
              <a:t>The fact of technology dependence </a:t>
            </a:r>
            <a:endParaRPr lang="en-NG" sz="2400" dirty="0"/>
          </a:p>
          <a:p>
            <a:r>
              <a:rPr lang="en-US" sz="2400" dirty="0"/>
              <a:t>Section 79 CAMA 2020 (Formerly, s.54) – mandates a foreign company to register a Nigerian entity. </a:t>
            </a:r>
            <a:endParaRPr lang="en-NG" sz="2400" dirty="0"/>
          </a:p>
          <a:p>
            <a:r>
              <a:rPr lang="en-US" sz="2400" dirty="0"/>
              <a:t>Positive judicial intervention in Tax cases - </a:t>
            </a:r>
            <a:r>
              <a:rPr lang="en-NG" sz="2400" dirty="0"/>
              <a:t>Recharges form part of the assessable income of a foreign company.</a:t>
            </a:r>
          </a:p>
          <a:p>
            <a:endParaRPr lang="en-GB" sz="2400" dirty="0"/>
          </a:p>
        </p:txBody>
      </p:sp>
    </p:spTree>
    <p:extLst>
      <p:ext uri="{BB962C8B-B14F-4D97-AF65-F5344CB8AC3E}">
        <p14:creationId xmlns:p14="http://schemas.microsoft.com/office/powerpoint/2010/main" val="3021355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NG" b="1" dirty="0"/>
              <a:t>HALLIBURTON WEST AFRICA LIMITED v. FEDERAL BOARD OF INLAND REVENUE [F</a:t>
            </a:r>
            <a:r>
              <a:rPr lang="en-GB" b="1" dirty="0"/>
              <a:t>HC</a:t>
            </a:r>
            <a:r>
              <a:rPr lang="en-NG" b="1" dirty="0"/>
              <a:t>]7 JUNE, 2006; FHC/L/IA/2005</a:t>
            </a:r>
            <a:r>
              <a:rPr lang="en-GB" b="1" dirty="0"/>
              <a:t>, [</a:t>
            </a:r>
            <a:r>
              <a:rPr lang="en-NG" b="1" dirty="0"/>
              <a:t>VOL. 6 ALL NTC Pg. 55]</a:t>
            </a:r>
            <a:endParaRPr lang="en-NG" dirty="0"/>
          </a:p>
          <a:p>
            <a:r>
              <a:rPr lang="en-GB" dirty="0"/>
              <a:t>T</a:t>
            </a:r>
            <a:r>
              <a:rPr lang="en-NG" dirty="0"/>
              <a:t>he Court of Appeal held that </a:t>
            </a:r>
            <a:r>
              <a:rPr lang="en-GB" dirty="0"/>
              <a:t>the entire income derived by</a:t>
            </a:r>
            <a:r>
              <a:rPr lang="en-NG" dirty="0"/>
              <a:t> foreign company</a:t>
            </a:r>
            <a:r>
              <a:rPr lang="en-GB" dirty="0"/>
              <a:t> from</a:t>
            </a:r>
            <a:r>
              <a:rPr lang="en-NG" dirty="0"/>
              <a:t> Nigerian</a:t>
            </a:r>
            <a:r>
              <a:rPr lang="en-GB" dirty="0"/>
              <a:t> is</a:t>
            </a:r>
            <a:r>
              <a:rPr lang="en-NG" dirty="0"/>
              <a:t> taxable in Nigeria, irrespective of any mark up contributions to </a:t>
            </a:r>
            <a:r>
              <a:rPr lang="en-GB" dirty="0"/>
              <a:t>the Nigerian entity. </a:t>
            </a:r>
            <a:endParaRPr lang="en-NG" dirty="0"/>
          </a:p>
          <a:p>
            <a:r>
              <a:rPr lang="en-GB" dirty="0"/>
              <a:t>See also:</a:t>
            </a:r>
            <a:endParaRPr lang="en-NG" dirty="0"/>
          </a:p>
          <a:p>
            <a:pPr lvl="0"/>
            <a:r>
              <a:rPr lang="en-NG" dirty="0"/>
              <a:t>TSKJ II CONSTRUCOES INTERNACIONAIS SOCIALDADE UNIPERSSOAL LDA v. FEDERAL INLAND REVENUE SERVICE [TA</a:t>
            </a:r>
            <a:r>
              <a:rPr lang="en-GB" dirty="0"/>
              <a:t>T] </a:t>
            </a:r>
            <a:r>
              <a:rPr lang="en-NG" dirty="0"/>
              <a:t>[VOL. 8 ALL NTC Pg. 209]</a:t>
            </a:r>
          </a:p>
          <a:p>
            <a:pPr lvl="0"/>
            <a:r>
              <a:rPr lang="en-NG" dirty="0"/>
              <a:t>WEATHERFORD SERVICES S.D.E.R.L. [WSSDRL] v. FEDERAL INLAND REVENUE SERVICE [VOL. 9 ALL NTC Pg. 605]</a:t>
            </a:r>
          </a:p>
          <a:p>
            <a:pPr lvl="0"/>
            <a:r>
              <a:rPr lang="en-NG" dirty="0"/>
              <a:t>SEDCO FOREX INTERNATIONAL INCORPORATED v. FEDERAL INLAND REVENUE SERVICE</a:t>
            </a:r>
            <a:r>
              <a:rPr lang="en-GB" dirty="0"/>
              <a:t>. </a:t>
            </a:r>
            <a:r>
              <a:rPr lang="en-NG" dirty="0"/>
              <a:t>[VOL. 11 ALL NTC Pg. 14]</a:t>
            </a:r>
          </a:p>
          <a:p>
            <a:endParaRPr lang="en-GB" sz="2400" dirty="0"/>
          </a:p>
        </p:txBody>
      </p:sp>
    </p:spTree>
    <p:extLst>
      <p:ext uri="{BB962C8B-B14F-4D97-AF65-F5344CB8AC3E}">
        <p14:creationId xmlns:p14="http://schemas.microsoft.com/office/powerpoint/2010/main" val="1139957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NG" dirty="0"/>
              <a:t>TRANS OCEAN DRILLING UK LTD v. FEDERAL INLAND REVENUE SERVICE [VOL. 11 ALL  NTC Pg.157]</a:t>
            </a:r>
          </a:p>
          <a:p>
            <a:pPr lvl="0"/>
            <a:r>
              <a:rPr lang="en-NG" dirty="0"/>
              <a:t>V.F. WORLDWIDE HOLDINGS LIMITED v. FEDERAL INLAND REVENUE SERVICE [VOL. 13 ALL NTC Pg. 89]</a:t>
            </a:r>
          </a:p>
          <a:p>
            <a:pPr lvl="0"/>
            <a:r>
              <a:rPr lang="en-NG" dirty="0"/>
              <a:t>R&amp;B FALCON EXPLORATION LLC v. FEDERAL INLAND REVENUE SERVICE [VOL. 12 ALL NTC Pg. 409]</a:t>
            </a:r>
          </a:p>
          <a:p>
            <a:r>
              <a:rPr lang="en-US" dirty="0"/>
              <a:t>While the tax authority may be happy with the judicial outcome, they arguably result in double taxation. If the current housekeeping policy of gradually ridding the tax system of double taxation is sustained, there may be a review of the law and practice in this regard in the nearest. </a:t>
            </a:r>
            <a:endParaRPr lang="en-NG" dirty="0"/>
          </a:p>
          <a:p>
            <a:endParaRPr lang="en-GB" sz="2400" dirty="0"/>
          </a:p>
        </p:txBody>
      </p:sp>
    </p:spTree>
    <p:extLst>
      <p:ext uri="{BB962C8B-B14F-4D97-AF65-F5344CB8AC3E}">
        <p14:creationId xmlns:p14="http://schemas.microsoft.com/office/powerpoint/2010/main" val="3651377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GB" sz="2200" b="1" dirty="0"/>
              <a:t>Tax Exemption</a:t>
            </a:r>
            <a:endParaRPr lang="en-NG" sz="2200" dirty="0"/>
          </a:p>
          <a:p>
            <a:r>
              <a:rPr lang="en-GB" sz="2200" dirty="0"/>
              <a:t>Section 23 generally CITA provides a framework for exemption</a:t>
            </a:r>
            <a:endParaRPr lang="en-NG" sz="2200" dirty="0"/>
          </a:p>
          <a:p>
            <a:r>
              <a:rPr lang="en-GB" sz="2200" dirty="0"/>
              <a:t>Section 23(2) empowers the President to exempt a company or a class of companies</a:t>
            </a:r>
            <a:endParaRPr lang="en-NG" sz="2200" dirty="0"/>
          </a:p>
          <a:p>
            <a:r>
              <a:rPr lang="en-GB" sz="2200" dirty="0"/>
              <a:t>It is </a:t>
            </a:r>
            <a:r>
              <a:rPr lang="en-GB" sz="2200" i="1" dirty="0"/>
              <a:t>ultra vires </a:t>
            </a:r>
            <a:r>
              <a:rPr lang="en-GB" sz="2200" dirty="0"/>
              <a:t>of MDAs to negotiate and conclude incentives package without input from the FIRS. Unfortunately, this is prevalent. </a:t>
            </a:r>
            <a:endParaRPr lang="en-NG" sz="2200" dirty="0"/>
          </a:p>
          <a:p>
            <a:r>
              <a:rPr lang="en-GB" sz="2200" dirty="0"/>
              <a:t>For a jurisdiction that is in dire need of FDI, tax exemption may be a fiscal development strategy. The fact that the TOR 2(c) includes appropriate incentives to stem IFFs reinforces this important point. See Nigeria NLNG Fiscal Incentives, Guarantees and Assurances Act Cap N87 LFN 2004 </a:t>
            </a:r>
          </a:p>
        </p:txBody>
      </p:sp>
    </p:spTree>
    <p:extLst>
      <p:ext uri="{BB962C8B-B14F-4D97-AF65-F5344CB8AC3E}">
        <p14:creationId xmlns:p14="http://schemas.microsoft.com/office/powerpoint/2010/main" val="1848489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GB" sz="2200" b="1" dirty="0"/>
              <a:t>Donor Funded Projects </a:t>
            </a:r>
            <a:endParaRPr lang="en-NG" sz="2200" dirty="0"/>
          </a:p>
          <a:p>
            <a:r>
              <a:rPr lang="en-GB" sz="2200" dirty="0"/>
              <a:t>Item 3 of Part III of the First Schedule to VAT Act exempts “</a:t>
            </a:r>
            <a:r>
              <a:rPr lang="en-NG" sz="2200" dirty="0"/>
              <a:t>Goods purchased for use in humanitarian donor funded projects.” </a:t>
            </a:r>
          </a:p>
          <a:p>
            <a:r>
              <a:rPr lang="en-GB" sz="2200" b="1" dirty="0"/>
              <a:t>Section 2</a:t>
            </a:r>
            <a:r>
              <a:rPr lang="en-NG" sz="2200" b="1" dirty="0"/>
              <a:t>3</a:t>
            </a:r>
            <a:r>
              <a:rPr lang="en-GB" sz="2200" b="1" dirty="0"/>
              <a:t> (1) (c ) CITA </a:t>
            </a:r>
            <a:r>
              <a:rPr lang="en-NG" sz="2200" dirty="0"/>
              <a:t>exempt</a:t>
            </a:r>
            <a:r>
              <a:rPr lang="en-GB" sz="2200" dirty="0"/>
              <a:t>s</a:t>
            </a:r>
            <a:r>
              <a:rPr lang="en-NG" sz="2200" dirty="0"/>
              <a:t> </a:t>
            </a:r>
            <a:r>
              <a:rPr lang="en-GB" sz="2200" dirty="0"/>
              <a:t>“</a:t>
            </a:r>
            <a:r>
              <a:rPr lang="en-NG" sz="2200" dirty="0"/>
              <a:t>the profits of any company being a statutory or registered friendly society, in so far as such profits are not derived from a trade or business carried on by such society</a:t>
            </a:r>
            <a:r>
              <a:rPr lang="en-GB" sz="2200" dirty="0"/>
              <a:t>”</a:t>
            </a:r>
            <a:endParaRPr lang="en-NG" sz="2200" dirty="0"/>
          </a:p>
          <a:p>
            <a:r>
              <a:rPr lang="en-GB" sz="2200" dirty="0"/>
              <a:t>It is not clear how donor funded projects should not be tax exempt. I will want the speaker to please shed light on his concerns here. My own understanding is that taxing such projects may be a disincentive to the detriment of the beneficiaries of such project.  </a:t>
            </a:r>
            <a:endParaRPr lang="en-NG" sz="2200" dirty="0"/>
          </a:p>
        </p:txBody>
      </p:sp>
    </p:spTree>
    <p:extLst>
      <p:ext uri="{BB962C8B-B14F-4D97-AF65-F5344CB8AC3E}">
        <p14:creationId xmlns:p14="http://schemas.microsoft.com/office/powerpoint/2010/main" val="1466652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OVERVIEW </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GB" sz="3200" dirty="0"/>
              <a:t>Introduction</a:t>
            </a:r>
            <a:endParaRPr lang="en-NG" sz="3200" dirty="0"/>
          </a:p>
          <a:p>
            <a:r>
              <a:rPr lang="en-GB" sz="3200" dirty="0"/>
              <a:t>Highlights of the Report</a:t>
            </a:r>
            <a:endParaRPr lang="en-NG" sz="3200" dirty="0"/>
          </a:p>
          <a:p>
            <a:r>
              <a:rPr lang="en-GB" sz="3200" dirty="0"/>
              <a:t>Discussion - 12 Issues/Recommendations </a:t>
            </a:r>
            <a:endParaRPr lang="en-NG" sz="3200" dirty="0"/>
          </a:p>
          <a:p>
            <a:r>
              <a:rPr lang="en-GB" sz="3200" dirty="0"/>
              <a:t>Conclusion</a:t>
            </a:r>
            <a:endParaRPr lang="en-NG" sz="3200" dirty="0"/>
          </a:p>
          <a:p>
            <a:endParaRPr lang="en-GB" sz="2400" dirty="0"/>
          </a:p>
        </p:txBody>
      </p:sp>
    </p:spTree>
    <p:extLst>
      <p:ext uri="{BB962C8B-B14F-4D97-AF65-F5344CB8AC3E}">
        <p14:creationId xmlns:p14="http://schemas.microsoft.com/office/powerpoint/2010/main" val="272852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200" b="1" dirty="0"/>
              <a:t>Advance Pricing Agreements (APA) </a:t>
            </a:r>
            <a:endParaRPr lang="en-NG" sz="2200" dirty="0"/>
          </a:p>
          <a:p>
            <a:r>
              <a:rPr lang="en-GB" sz="2200" dirty="0"/>
              <a:t>APA existed under Paragraph 7 of the TP Regulation 2012</a:t>
            </a:r>
            <a:endParaRPr lang="en-NG" sz="2200" dirty="0"/>
          </a:p>
          <a:p>
            <a:r>
              <a:rPr lang="en-GB" sz="2200" dirty="0"/>
              <a:t>The extant provisions is Paragraph 9 TP Regulation 2018</a:t>
            </a:r>
            <a:endParaRPr lang="en-NG" sz="2200" dirty="0"/>
          </a:p>
          <a:p>
            <a:r>
              <a:rPr lang="en-GB" sz="2200" dirty="0"/>
              <a:t>What are the triggers? Paragraph 9(12) provides that:</a:t>
            </a:r>
            <a:endParaRPr lang="en-NG" sz="2200" dirty="0"/>
          </a:p>
          <a:p>
            <a:pPr lvl="1"/>
            <a:r>
              <a:rPr lang="en-GB" sz="2000" dirty="0"/>
              <a:t>The provision of the Regulation shall come into force upon the publication by the Service of relevant notices and guideline”- a condition precedent which has not been done.</a:t>
            </a:r>
            <a:endParaRPr lang="en-NG" sz="2000" dirty="0"/>
          </a:p>
          <a:p>
            <a:r>
              <a:rPr lang="en-GB" sz="2200" b="1" dirty="0"/>
              <a:t>Recommendation:</a:t>
            </a:r>
            <a:r>
              <a:rPr lang="en-GB" sz="2200" dirty="0"/>
              <a:t> Need to activate paragraph 9 (12) of the TP Regulation 2018 by publishing the requisite Notice or Guideline to make it operational. </a:t>
            </a:r>
            <a:endParaRPr lang="en-NG" sz="2200" dirty="0"/>
          </a:p>
        </p:txBody>
      </p:sp>
    </p:spTree>
    <p:extLst>
      <p:ext uri="{BB962C8B-B14F-4D97-AF65-F5344CB8AC3E}">
        <p14:creationId xmlns:p14="http://schemas.microsoft.com/office/powerpoint/2010/main" val="2714697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600" b="1" dirty="0"/>
              <a:t>Simplification of Tax Laws</a:t>
            </a:r>
            <a:endParaRPr lang="en-NG" sz="2600" dirty="0"/>
          </a:p>
          <a:p>
            <a:r>
              <a:rPr lang="en-US" sz="2600" dirty="0"/>
              <a:t>Need to re-invigorate NTPIC which is the engine room of the NTP 2017. </a:t>
            </a:r>
            <a:endParaRPr lang="en-NG" sz="2600" dirty="0"/>
          </a:p>
          <a:p>
            <a:r>
              <a:rPr lang="en-US" sz="2600" b="1" dirty="0"/>
              <a:t>Simplification of Tax Compliance Process </a:t>
            </a:r>
            <a:endParaRPr lang="en-NG" sz="2600" dirty="0"/>
          </a:p>
          <a:p>
            <a:r>
              <a:rPr lang="en-US" sz="2600" dirty="0"/>
              <a:t>Imperative of leveraging recommendation of NTP 2017 that: </a:t>
            </a:r>
            <a:endParaRPr lang="en-NG" sz="2600" dirty="0"/>
          </a:p>
          <a:p>
            <a:pPr lvl="1"/>
            <a:r>
              <a:rPr lang="en-GB" sz="2600" dirty="0"/>
              <a:t>“Ministry of Finance shall establish an Office of Tax Simplification which shall be responsible for ensuring continuous improvement to tax legislation and administration. “ See Chapter 5(1)(xii)”</a:t>
            </a:r>
            <a:endParaRPr lang="en-NG" sz="2600" dirty="0"/>
          </a:p>
        </p:txBody>
      </p:sp>
    </p:spTree>
    <p:extLst>
      <p:ext uri="{BB962C8B-B14F-4D97-AF65-F5344CB8AC3E}">
        <p14:creationId xmlns:p14="http://schemas.microsoft.com/office/powerpoint/2010/main" val="1029561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200" b="1" dirty="0"/>
              <a:t>Statistical data</a:t>
            </a:r>
            <a:endParaRPr lang="en-NG" sz="2200" dirty="0"/>
          </a:p>
          <a:p>
            <a:r>
              <a:rPr lang="en-US" sz="2200" dirty="0"/>
              <a:t>The Report could be enriched with statistical data to drive home some of the salient issues raised. For instance on the demographics of tax exemption waivers in contracts. Which sector or agency is more culpable? It would have also been useful to know the extent of tax expenditure for at least one major contract/project.    </a:t>
            </a:r>
            <a:endParaRPr lang="en-NG" sz="2200" dirty="0"/>
          </a:p>
          <a:p>
            <a:r>
              <a:rPr lang="en-GB" sz="2200" b="1" dirty="0"/>
              <a:t>Sustained prosecution </a:t>
            </a:r>
            <a:endParaRPr lang="en-NG" sz="2200" dirty="0"/>
          </a:p>
          <a:p>
            <a:r>
              <a:rPr lang="en-GB" sz="2200" dirty="0"/>
              <a:t>Sustained prosecution of erring officers involved in failed contracts where there is proven evidence of complicity to serve as deterrence for others. </a:t>
            </a:r>
            <a:r>
              <a:rPr lang="en-ZA" sz="2200" dirty="0"/>
              <a:t>The full weight of the law should brought against violators of extant laws and regulation as the FGN is doing in the case of F&amp;ID Case. </a:t>
            </a:r>
            <a:endParaRPr lang="en-NG" sz="2200" dirty="0"/>
          </a:p>
        </p:txBody>
      </p:sp>
    </p:spTree>
    <p:extLst>
      <p:ext uri="{BB962C8B-B14F-4D97-AF65-F5344CB8AC3E}">
        <p14:creationId xmlns:p14="http://schemas.microsoft.com/office/powerpoint/2010/main" val="23150008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ISSUES &amp; RECOMMENDATIONS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b="1" dirty="0"/>
              <a:t>Works yet to be done or clearly indicated in the Report</a:t>
            </a:r>
            <a:endParaRPr lang="en-NG" sz="2400" dirty="0"/>
          </a:p>
          <a:p>
            <a:r>
              <a:rPr lang="en-US" sz="2400" dirty="0"/>
              <a:t>TOR 1 – Consultation of stakeholders. The report should be revised to include the stakeholders consulted and the modus operandi. </a:t>
            </a:r>
            <a:endParaRPr lang="en-NG" sz="2400" dirty="0"/>
          </a:p>
          <a:p>
            <a:r>
              <a:rPr lang="en-US" sz="2400" dirty="0"/>
              <a:t>TOR 3 – Capacity building</a:t>
            </a:r>
          </a:p>
          <a:p>
            <a:r>
              <a:rPr lang="en-GB" sz="2400" b="1" dirty="0"/>
              <a:t>Partnership with Reputable Tertiary Institution on Capacity Building </a:t>
            </a:r>
            <a:endParaRPr lang="en-NG" sz="2400" dirty="0"/>
          </a:p>
          <a:p>
            <a:r>
              <a:rPr lang="en-GB" sz="2400" dirty="0"/>
              <a:t>Development of a special course on public sector contracts from award stage to enforcement </a:t>
            </a:r>
            <a:r>
              <a:rPr lang="en-US" sz="2400" dirty="0"/>
              <a:t>by exposing the Gate Keepers to issues on IFFs and perhaps develop appropriate incentives. UNILAG Business School will be glad to be  a partner in progress. </a:t>
            </a:r>
            <a:endParaRPr lang="en-NG" sz="2400" dirty="0"/>
          </a:p>
          <a:p>
            <a:endParaRPr lang="en-NG" sz="2400" dirty="0"/>
          </a:p>
        </p:txBody>
      </p:sp>
    </p:spTree>
    <p:extLst>
      <p:ext uri="{BB962C8B-B14F-4D97-AF65-F5344CB8AC3E}">
        <p14:creationId xmlns:p14="http://schemas.microsoft.com/office/powerpoint/2010/main" val="4035966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10218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CONCLUSION</a:t>
            </a:r>
            <a:endParaRPr lang="en-US" sz="3600" dirty="0">
              <a:latin typeface="+mn-lt"/>
            </a:endParaRPr>
          </a:p>
        </p:txBody>
      </p:sp>
      <p:sp>
        <p:nvSpPr>
          <p:cNvPr id="3" name="Content Placeholder 2"/>
          <p:cNvSpPr>
            <a:spLocks noGrp="1"/>
          </p:cNvSpPr>
          <p:nvPr>
            <p:ph idx="1"/>
          </p:nvPr>
        </p:nvSpPr>
        <p:spPr>
          <a:xfrm>
            <a:off x="931174" y="1686170"/>
            <a:ext cx="8145093" cy="4150023"/>
          </a:xfrm>
        </p:spPr>
        <p:txBody>
          <a:bodyPr>
            <a:noAutofit/>
          </a:bodyPr>
          <a:lstStyle/>
          <a:p>
            <a:r>
              <a:rPr lang="en-US" sz="2400" dirty="0"/>
              <a:t>The Report is a noble attempt to solve a hydra-headed cross-broader problem, which I believe, requires a wider and more inclusive inter-agency intervention.</a:t>
            </a:r>
            <a:endParaRPr lang="en-NG" sz="2400" dirty="0"/>
          </a:p>
          <a:p>
            <a:r>
              <a:rPr lang="en-US" sz="2400" dirty="0"/>
              <a:t>The Report has potentials to make unique contributions to domestic revenue mobilization objective and curbing corruption in government contracts.</a:t>
            </a:r>
            <a:endParaRPr lang="en-NG" sz="2400" dirty="0"/>
          </a:p>
          <a:p>
            <a:r>
              <a:rPr lang="en-US" sz="2400" dirty="0"/>
              <a:t>I commend the author for the great work.</a:t>
            </a:r>
          </a:p>
          <a:p>
            <a:r>
              <a:rPr lang="en-US" sz="2400" dirty="0"/>
              <a:t>May I reiterate the readiness of University of Lagos Business School to partner with ICPC and FGN to develop an executive </a:t>
            </a:r>
            <a:r>
              <a:rPr lang="en-US" sz="2400" dirty="0" err="1"/>
              <a:t>programme</a:t>
            </a:r>
            <a:r>
              <a:rPr lang="en-US" sz="2400" dirty="0"/>
              <a:t> on requisite capacity building in this regard. </a:t>
            </a:r>
            <a:endParaRPr lang="en-NG" sz="2400" dirty="0"/>
          </a:p>
          <a:p>
            <a:r>
              <a:rPr lang="en-US" sz="2400" dirty="0"/>
              <a:t> </a:t>
            </a:r>
            <a:endParaRPr lang="en-NG" sz="2400" dirty="0"/>
          </a:p>
        </p:txBody>
      </p:sp>
    </p:spTree>
    <p:extLst>
      <p:ext uri="{BB962C8B-B14F-4D97-AF65-F5344CB8AC3E}">
        <p14:creationId xmlns:p14="http://schemas.microsoft.com/office/powerpoint/2010/main" val="3075375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2926806"/>
            <a:ext cx="8974826" cy="709626"/>
          </a:xfrm>
        </p:spPr>
        <p:txBody>
          <a:bodyPr>
            <a:noAutofit/>
          </a:bodyPr>
          <a:lstStyle/>
          <a:p>
            <a:pPr marL="15875" indent="-15875" algn="ctr">
              <a:lnSpc>
                <a:spcPct val="80000"/>
              </a:lnSpc>
            </a:pPr>
            <a:r>
              <a:rPr lang="en-US" sz="3600" b="1" dirty="0">
                <a:solidFill>
                  <a:schemeClr val="accent1">
                    <a:lumMod val="75000"/>
                  </a:schemeClr>
                </a:solidFill>
                <a:latin typeface="Calibri" panose="020F0502020204030204"/>
              </a:rPr>
              <a:t>Thanks for Listening</a:t>
            </a:r>
            <a:br>
              <a:rPr lang="en-US" sz="3600" b="1" dirty="0">
                <a:solidFill>
                  <a:schemeClr val="accent1">
                    <a:lumMod val="75000"/>
                  </a:schemeClr>
                </a:solidFill>
                <a:latin typeface="Calibri" panose="020F0502020204030204"/>
              </a:rPr>
            </a:br>
            <a:endParaRPr lang="en-US" sz="3600" b="1" dirty="0">
              <a:solidFill>
                <a:schemeClr val="accent1">
                  <a:lumMod val="75000"/>
                </a:schemeClr>
              </a:solidFill>
              <a:latin typeface="Calibri" panose="020F0502020204030204"/>
            </a:endParaRPr>
          </a:p>
        </p:txBody>
      </p:sp>
    </p:spTree>
    <p:extLst>
      <p:ext uri="{BB962C8B-B14F-4D97-AF65-F5344CB8AC3E}">
        <p14:creationId xmlns:p14="http://schemas.microsoft.com/office/powerpoint/2010/main" val="1641135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INTRODUCTION</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IFFs are manifestations of silent plundering of the economy (reminiscent of lyrics of the track “Killing me Softy” by Fugees)</a:t>
            </a:r>
            <a:endParaRPr lang="en-NG" sz="2400" dirty="0"/>
          </a:p>
          <a:p>
            <a:r>
              <a:rPr lang="en-GB" sz="2400" dirty="0"/>
              <a:t>Commendation of ICPC for leveraging its corruption prevention mandate to open new vista in the IFFs discourse in Nigeria.</a:t>
            </a:r>
            <a:endParaRPr lang="en-NG" sz="2400" dirty="0"/>
          </a:p>
          <a:p>
            <a:r>
              <a:rPr lang="en-GB" sz="2400" dirty="0"/>
              <a:t>My expectation is that some of the recommendations will feed the Finance Act 2021.</a:t>
            </a:r>
            <a:endParaRPr lang="en-NG" sz="2400" dirty="0"/>
          </a:p>
          <a:p>
            <a:endParaRPr lang="en-GB" sz="2400" dirty="0"/>
          </a:p>
        </p:txBody>
      </p:sp>
    </p:spTree>
    <p:extLst>
      <p:ext uri="{BB962C8B-B14F-4D97-AF65-F5344CB8AC3E}">
        <p14:creationId xmlns:p14="http://schemas.microsoft.com/office/powerpoint/2010/main" val="3906097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OF THE REPORT</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An initiative of ICPC </a:t>
            </a:r>
            <a:endParaRPr lang="en-NG" sz="2400" dirty="0"/>
          </a:p>
          <a:p>
            <a:pPr marL="0" indent="0">
              <a:buNone/>
            </a:pPr>
            <a:r>
              <a:rPr lang="en-US" sz="2400" dirty="0"/>
              <a:t>Prepared by a man of immense knowledge and experience from FIRS</a:t>
            </a:r>
            <a:endParaRPr lang="en-NG" sz="2400" dirty="0"/>
          </a:p>
          <a:p>
            <a:r>
              <a:rPr lang="en-US" sz="2400" dirty="0"/>
              <a:t>The focus is on prevention of IFFs through certain clauses in commercial transactions involving MDAs. </a:t>
            </a:r>
            <a:endParaRPr lang="en-NG" sz="2400" dirty="0"/>
          </a:p>
          <a:p>
            <a:r>
              <a:rPr lang="en-US" sz="2400" b="1" dirty="0"/>
              <a:t>Terms of Reference</a:t>
            </a:r>
            <a:endParaRPr lang="en-NG" sz="2400" dirty="0"/>
          </a:p>
          <a:p>
            <a:r>
              <a:rPr lang="en-US" sz="2400" dirty="0"/>
              <a:t>TOR1 - Stakeholders Consultation </a:t>
            </a:r>
            <a:endParaRPr lang="en-NG" sz="2400" dirty="0"/>
          </a:p>
          <a:p>
            <a:r>
              <a:rPr lang="en-US" sz="2400" dirty="0"/>
              <a:t>TOR2 - Preparation of a Report focusing on 5 key areas (2(a)-2(e)</a:t>
            </a:r>
            <a:endParaRPr lang="en-NG" sz="2400" dirty="0"/>
          </a:p>
          <a:p>
            <a:r>
              <a:rPr lang="en-US" sz="2400" dirty="0"/>
              <a:t>TOR 3 - Development of capacity building activities and solutions to identify weaknesses in government law, policy and practices</a:t>
            </a:r>
            <a:endParaRPr lang="en-NG" sz="2400" dirty="0"/>
          </a:p>
          <a:p>
            <a:pPr marL="0" indent="0">
              <a:buNone/>
            </a:pPr>
            <a:endParaRPr lang="en-US" dirty="0"/>
          </a:p>
          <a:p>
            <a:endParaRPr lang="en-GB" sz="2400" dirty="0"/>
          </a:p>
        </p:txBody>
      </p:sp>
    </p:spTree>
    <p:extLst>
      <p:ext uri="{BB962C8B-B14F-4D97-AF65-F5344CB8AC3E}">
        <p14:creationId xmlns:p14="http://schemas.microsoft.com/office/powerpoint/2010/main" val="177645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200" dirty="0"/>
              <a:t>Conceptualized the meaning of IFFs as “</a:t>
            </a:r>
            <a:r>
              <a:rPr lang="en-NG" sz="2200" dirty="0"/>
              <a:t>a catch-all phrase ascribed to a wide range of cross-border economic and financial flows in circumstances considered illegal to the extent that they are contrary to extant laws, customs or prevailing morale of the society. The key actors in facilitating IFF</a:t>
            </a:r>
            <a:r>
              <a:rPr lang="en-GB" sz="2200" dirty="0"/>
              <a:t>s</a:t>
            </a:r>
            <a:r>
              <a:rPr lang="en-NG" sz="2200" dirty="0"/>
              <a:t> include: </a:t>
            </a:r>
          </a:p>
          <a:p>
            <a:pPr lvl="0"/>
            <a:r>
              <a:rPr lang="en-GB" sz="2200" dirty="0"/>
              <a:t>- private actors (individuals, domestic businesses and multinational company groups including professional advisers – tax, legal accounting, etc.) committing tax and other regulatory abuses; </a:t>
            </a:r>
          </a:p>
          <a:p>
            <a:pPr lvl="0"/>
            <a:r>
              <a:rPr lang="en-GB" sz="2200" dirty="0"/>
              <a:t>- public officeholders (politically exposed persons (PEP) or persons in public employment); and </a:t>
            </a:r>
            <a:endParaRPr lang="en-NG" sz="2200" dirty="0"/>
          </a:p>
          <a:p>
            <a:pPr lvl="0"/>
            <a:r>
              <a:rPr lang="en-GB" sz="2200" dirty="0"/>
              <a:t>- criminal groups (a term used here to indicate those motivated primarily by the proceeds of crime, and those using crime to fund social or political agenda, including terrorism</a:t>
            </a:r>
            <a:endParaRPr lang="en-NG" sz="2200" dirty="0"/>
          </a:p>
          <a:p>
            <a:endParaRPr lang="en-GB" sz="2400" dirty="0"/>
          </a:p>
        </p:txBody>
      </p:sp>
    </p:spTree>
    <p:extLst>
      <p:ext uri="{BB962C8B-B14F-4D97-AF65-F5344CB8AC3E}">
        <p14:creationId xmlns:p14="http://schemas.microsoft.com/office/powerpoint/2010/main" val="4210306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b="1" dirty="0"/>
              <a:t>Under TOR 2(a) </a:t>
            </a:r>
            <a:r>
              <a:rPr lang="en-US" sz="2400" dirty="0"/>
              <a:t>the Report outlined 6 contractual areas/clauses used as conduits for IFFs:</a:t>
            </a:r>
            <a:endParaRPr lang="en-NG" sz="2400" dirty="0"/>
          </a:p>
          <a:p>
            <a:pPr lvl="0"/>
            <a:r>
              <a:rPr lang="en-US" sz="2400" dirty="0"/>
              <a:t>- tax exempt clause</a:t>
            </a:r>
            <a:endParaRPr lang="en-NG" sz="2400" dirty="0"/>
          </a:p>
          <a:p>
            <a:pPr lvl="0"/>
            <a:r>
              <a:rPr lang="en-US" sz="2400" dirty="0"/>
              <a:t>- contract splitting clause</a:t>
            </a:r>
            <a:endParaRPr lang="en-NG" sz="2400" dirty="0"/>
          </a:p>
          <a:p>
            <a:pPr lvl="0"/>
            <a:r>
              <a:rPr lang="en-US" sz="2400" dirty="0"/>
              <a:t>- awarding contract to shell companies</a:t>
            </a:r>
            <a:endParaRPr lang="en-NG" sz="2400" dirty="0"/>
          </a:p>
          <a:p>
            <a:pPr lvl="0"/>
            <a:r>
              <a:rPr lang="en-US" sz="2400" dirty="0"/>
              <a:t>- mobilization clause</a:t>
            </a:r>
            <a:endParaRPr lang="en-NG" sz="2400" dirty="0"/>
          </a:p>
          <a:p>
            <a:pPr lvl="0"/>
            <a:r>
              <a:rPr lang="en-US" sz="2400" dirty="0"/>
              <a:t>- Unimplementable Clauses in Contracts </a:t>
            </a:r>
            <a:endParaRPr lang="en-NG" sz="2400" dirty="0"/>
          </a:p>
          <a:p>
            <a:pPr lvl="0"/>
            <a:r>
              <a:rPr lang="en-US" sz="2400" dirty="0"/>
              <a:t>- Government Debt Instrument etc.</a:t>
            </a:r>
            <a:endParaRPr lang="en-NG" sz="2400" dirty="0"/>
          </a:p>
          <a:p>
            <a:r>
              <a:rPr lang="en-US" sz="2400" dirty="0"/>
              <a:t>P&amp;ID as a Case Study</a:t>
            </a:r>
            <a:endParaRPr lang="en-NG" sz="2400" dirty="0"/>
          </a:p>
          <a:p>
            <a:endParaRPr lang="en-GB" sz="2400" dirty="0"/>
          </a:p>
        </p:txBody>
      </p:sp>
    </p:spTree>
    <p:extLst>
      <p:ext uri="{BB962C8B-B14F-4D97-AF65-F5344CB8AC3E}">
        <p14:creationId xmlns:p14="http://schemas.microsoft.com/office/powerpoint/2010/main" val="3539789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TOR 2(B) Negotiation of DTA, tax dispute clauses and taxation of online transaction and digital economic activities</a:t>
            </a:r>
            <a:endParaRPr lang="en-NG" sz="2400" dirty="0"/>
          </a:p>
          <a:p>
            <a:r>
              <a:rPr lang="en-US" sz="2400" dirty="0"/>
              <a:t>Underscores the role of DTA and identified the following as IFFs issues arising from abuse of tax treaties:  </a:t>
            </a:r>
            <a:endParaRPr lang="en-NG" sz="2400" dirty="0"/>
          </a:p>
          <a:p>
            <a:pPr lvl="0"/>
            <a:r>
              <a:rPr lang="en-US" sz="2400" dirty="0"/>
              <a:t>- lack of proper negotiation skills</a:t>
            </a:r>
            <a:endParaRPr lang="en-NG" sz="2400" dirty="0"/>
          </a:p>
          <a:p>
            <a:pPr lvl="0"/>
            <a:r>
              <a:rPr lang="en-US" sz="2400" dirty="0"/>
              <a:t>- poor choice of tax treaty partner</a:t>
            </a:r>
            <a:endParaRPr lang="en-NG" sz="2400" dirty="0"/>
          </a:p>
          <a:p>
            <a:pPr lvl="0"/>
            <a:r>
              <a:rPr lang="en-US" sz="2400" dirty="0"/>
              <a:t>- poor implementation of tax treaties</a:t>
            </a:r>
            <a:endParaRPr lang="en-NG" sz="2400" dirty="0"/>
          </a:p>
          <a:p>
            <a:pPr lvl="0"/>
            <a:r>
              <a:rPr lang="en-US" sz="2400" dirty="0"/>
              <a:t>- inadequate or inappropriate dispute prevention or resolution        mechanism</a:t>
            </a:r>
            <a:endParaRPr lang="en-NG" sz="2400" dirty="0"/>
          </a:p>
          <a:p>
            <a:pPr lvl="0"/>
            <a:r>
              <a:rPr lang="en-US" sz="2400" dirty="0"/>
              <a:t>- poor implementation of tax treaties and </a:t>
            </a:r>
            <a:endParaRPr lang="en-NG" sz="2400" dirty="0"/>
          </a:p>
          <a:p>
            <a:endParaRPr lang="en-GB" sz="2400" dirty="0"/>
          </a:p>
        </p:txBody>
      </p:sp>
    </p:spTree>
    <p:extLst>
      <p:ext uri="{BB962C8B-B14F-4D97-AF65-F5344CB8AC3E}">
        <p14:creationId xmlns:p14="http://schemas.microsoft.com/office/powerpoint/2010/main" val="3515941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 lack of constant evaluation of the performance of tax treaties, </a:t>
            </a:r>
            <a:r>
              <a:rPr lang="en-US" sz="2400" dirty="0" err="1"/>
              <a:t>i.e</a:t>
            </a:r>
            <a:r>
              <a:rPr lang="en-US" sz="2400" dirty="0"/>
              <a:t> whether or not they are still relevant </a:t>
            </a:r>
          </a:p>
          <a:p>
            <a:r>
              <a:rPr lang="en-US" sz="2400" dirty="0"/>
              <a:t>- addressing tax treaty-triggered IFFs </a:t>
            </a:r>
            <a:endParaRPr lang="en-NG" sz="2400" dirty="0"/>
          </a:p>
          <a:p>
            <a:pPr lvl="0"/>
            <a:r>
              <a:rPr lang="en-US" sz="2400" dirty="0"/>
              <a:t>- robust tax treaty policy</a:t>
            </a:r>
            <a:endParaRPr lang="en-NG" sz="2400" dirty="0"/>
          </a:p>
          <a:p>
            <a:pPr lvl="0"/>
            <a:r>
              <a:rPr lang="en-US" sz="2400" dirty="0"/>
              <a:t>- appropriate tax treaty model </a:t>
            </a:r>
            <a:endParaRPr lang="en-NG" sz="2400" dirty="0"/>
          </a:p>
          <a:p>
            <a:pPr lvl="0"/>
            <a:r>
              <a:rPr lang="en-US" sz="2400" dirty="0"/>
              <a:t>- careful choice of tax treaty partners</a:t>
            </a:r>
            <a:endParaRPr lang="en-NG" sz="2400" dirty="0"/>
          </a:p>
          <a:p>
            <a:pPr lvl="0"/>
            <a:r>
              <a:rPr lang="en-US" sz="2400" dirty="0"/>
              <a:t>- developing appropriate tax treaty expertise</a:t>
            </a:r>
            <a:endParaRPr lang="en-NG" sz="2400" dirty="0"/>
          </a:p>
          <a:p>
            <a:pPr lvl="0"/>
            <a:r>
              <a:rPr lang="en-US" sz="2400" dirty="0"/>
              <a:t>- dispute prevention &amp; resolution mechanism </a:t>
            </a:r>
            <a:endParaRPr lang="en-NG" sz="2400" dirty="0"/>
          </a:p>
          <a:p>
            <a:pPr lvl="0"/>
            <a:r>
              <a:rPr lang="en-US" sz="2400" dirty="0"/>
              <a:t>- prevention BEPS practices</a:t>
            </a:r>
            <a:endParaRPr lang="en-NG" sz="2400" dirty="0"/>
          </a:p>
          <a:p>
            <a:endParaRPr lang="en-GB" sz="2400" dirty="0"/>
          </a:p>
        </p:txBody>
      </p:sp>
    </p:spTree>
    <p:extLst>
      <p:ext uri="{BB962C8B-B14F-4D97-AF65-F5344CB8AC3E}">
        <p14:creationId xmlns:p14="http://schemas.microsoft.com/office/powerpoint/2010/main" val="502756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1174" y="882106"/>
            <a:ext cx="9398318" cy="709626"/>
          </a:xfrm>
        </p:spPr>
        <p:txBody>
          <a:bodyPr>
            <a:noAutofit/>
          </a:bodyPr>
          <a:lstStyle/>
          <a:p>
            <a:pPr marL="15875" indent="-15875">
              <a:lnSpc>
                <a:spcPct val="80000"/>
              </a:lnSpc>
            </a:pPr>
            <a:r>
              <a:rPr lang="en-US" sz="3600" b="1" dirty="0">
                <a:solidFill>
                  <a:schemeClr val="accent1">
                    <a:lumMod val="75000"/>
                  </a:schemeClr>
                </a:solidFill>
                <a:latin typeface="Calibri" panose="020F0502020204030204"/>
              </a:rPr>
              <a:t>HIGHLIGHTS cont’d</a:t>
            </a:r>
            <a:endParaRPr lang="en-US" sz="3600" dirty="0"/>
          </a:p>
        </p:txBody>
      </p:sp>
      <p:sp>
        <p:nvSpPr>
          <p:cNvPr id="3" name="Content Placeholder 2"/>
          <p:cNvSpPr>
            <a:spLocks noGrp="1"/>
          </p:cNvSpPr>
          <p:nvPr>
            <p:ph idx="1"/>
          </p:nvPr>
        </p:nvSpPr>
        <p:spPr>
          <a:xfrm>
            <a:off x="931174" y="1871363"/>
            <a:ext cx="8431190" cy="4488493"/>
          </a:xfrm>
        </p:spPr>
        <p:txBody>
          <a:bodyPr>
            <a:noAutofit/>
          </a:bodyPr>
          <a:lstStyle/>
          <a:p>
            <a:r>
              <a:rPr lang="en-US" sz="2400" dirty="0"/>
              <a:t>- abuse of Tax Treaties to obtain undue tax advantage</a:t>
            </a:r>
            <a:endParaRPr lang="en-NG" sz="2400" dirty="0"/>
          </a:p>
          <a:p>
            <a:pPr lvl="0"/>
            <a:r>
              <a:rPr lang="en-US" sz="2400" dirty="0"/>
              <a:t>- no or low payment of tax at source or state of residence</a:t>
            </a:r>
            <a:endParaRPr lang="en-NG" sz="2400" dirty="0"/>
          </a:p>
          <a:p>
            <a:pPr lvl="0"/>
            <a:r>
              <a:rPr lang="en-US" sz="2400" dirty="0"/>
              <a:t>- use of conduit companies in treaty jurisdiction to claim treaty benefits</a:t>
            </a:r>
            <a:endParaRPr lang="en-NG" sz="2400" dirty="0"/>
          </a:p>
          <a:p>
            <a:pPr lvl="0"/>
            <a:r>
              <a:rPr lang="en-US" sz="2400" dirty="0"/>
              <a:t>- tax arbitrage </a:t>
            </a:r>
            <a:endParaRPr lang="en-NG" sz="2400" dirty="0"/>
          </a:p>
          <a:p>
            <a:pPr lvl="0"/>
            <a:r>
              <a:rPr lang="en-US" sz="2400" dirty="0"/>
              <a:t>- treaty Shopping</a:t>
            </a:r>
            <a:endParaRPr lang="en-NG" sz="2400" dirty="0"/>
          </a:p>
          <a:p>
            <a:r>
              <a:rPr lang="en-US" sz="2400" dirty="0"/>
              <a:t>- pro-active and sustained efforts by Nigeria </a:t>
            </a:r>
            <a:endParaRPr lang="en-NG" sz="2400" dirty="0"/>
          </a:p>
          <a:p>
            <a:pPr lvl="0"/>
            <a:r>
              <a:rPr lang="en-US" sz="2400" dirty="0"/>
              <a:t>A list of 10 current policy, legal and administrative responses including SEP Rules</a:t>
            </a:r>
            <a:endParaRPr lang="en-NG" sz="2400" dirty="0"/>
          </a:p>
          <a:p>
            <a:endParaRPr lang="en-GB" sz="2400" dirty="0"/>
          </a:p>
        </p:txBody>
      </p:sp>
    </p:spTree>
    <p:extLst>
      <p:ext uri="{BB962C8B-B14F-4D97-AF65-F5344CB8AC3E}">
        <p14:creationId xmlns:p14="http://schemas.microsoft.com/office/powerpoint/2010/main" val="3650954022"/>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2855</TotalTime>
  <Words>2017</Words>
  <Application>Microsoft Macintosh PowerPoint</Application>
  <PresentationFormat>A4 Paper (210x297 mm)</PresentationFormat>
  <Paragraphs>162</Paragraphs>
  <Slides>25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Calibri</vt:lpstr>
      <vt:lpstr>Calibri Light</vt:lpstr>
      <vt:lpstr>Retrospect</vt:lpstr>
      <vt:lpstr>DISCUSSION OF A REPORT TITLED “DESIGN OF ILLICIT FINANCIAL FLOWS PREVENTION AND ANTI CORRUPTION MANDATE OF ICPC   _______________________________________________ Delivered at a blended forum organized by the Independent Corrupt Practices Commission (ICPC) on 3 March 2021 @ ICPC Headquarters, FCT, Abuja, Nigeria at 10am </vt:lpstr>
      <vt:lpstr>OVERVIEW </vt:lpstr>
      <vt:lpstr>INTRODUCTION</vt:lpstr>
      <vt:lpstr>HIGHLIGHTS OF THE REPORT</vt:lpstr>
      <vt:lpstr>HIGHLIGHTS cont’d</vt:lpstr>
      <vt:lpstr>HIGHLIGHTS cont’d</vt:lpstr>
      <vt:lpstr>HIGHLIGHTS cont’d</vt:lpstr>
      <vt:lpstr>HIGHLIGHT cont’d</vt:lpstr>
      <vt:lpstr>HIGHLIGHTS cont’d</vt:lpstr>
      <vt:lpstr>HIGHLIGHTS cont’d</vt:lpstr>
      <vt:lpstr>HIGHLIGHT cont’d</vt:lpstr>
      <vt:lpstr>HIGHLIGHTS cont’d</vt:lpstr>
      <vt:lpstr>ISSUES &amp; RECOMMENDATIONS</vt:lpstr>
      <vt:lpstr>ISSUES &amp; RECOMMENDATIONS Cont’d</vt:lpstr>
      <vt:lpstr>ISSUES &amp; RECOMMENDATIONS Cont’d</vt:lpstr>
      <vt:lpstr>ISSUES &amp; RECOMMENDATIONS Cont’d</vt:lpstr>
      <vt:lpstr>ISSUES &amp; RECOMMENDATIONS Cont’d</vt:lpstr>
      <vt:lpstr>ISSUES &amp; RECOMMENDATIONS Cont’d</vt:lpstr>
      <vt:lpstr>ISSUES &amp; RECOMMENDATIONS Cont’d</vt:lpstr>
      <vt:lpstr>ISSUES &amp; RECOMMENDATIONS Cont’d</vt:lpstr>
      <vt:lpstr>ISSUES &amp; RECOMMENDATIONS Cont’d</vt:lpstr>
      <vt:lpstr>ISSUES &amp; RECOMMENDATIONS Cont’d</vt:lpstr>
      <vt:lpstr>ISSUES &amp; RECOMMENDATIONS Cont’d</vt:lpstr>
      <vt:lpstr>CONCLUSION</vt:lpstr>
      <vt:lpstr>Thanks for Listening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PRE-AWARD STEPS IN ARBITRATION PROCEEDINGS</dc:title>
  <dc:creator>Justice Wisdom</dc:creator>
  <cp:lastModifiedBy>abiola sanni</cp:lastModifiedBy>
  <cp:revision>79</cp:revision>
  <cp:lastPrinted>2020-03-03T08:34:50Z</cp:lastPrinted>
  <dcterms:created xsi:type="dcterms:W3CDTF">2019-04-10T12:38:10Z</dcterms:created>
  <dcterms:modified xsi:type="dcterms:W3CDTF">2021-03-03T08:11:44Z</dcterms:modified>
</cp:coreProperties>
</file>