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86" r:id="rId2"/>
    <p:sldId id="336" r:id="rId3"/>
    <p:sldId id="335" r:id="rId4"/>
    <p:sldId id="334" r:id="rId5"/>
    <p:sldId id="311" r:id="rId6"/>
    <p:sldId id="316" r:id="rId7"/>
    <p:sldId id="314" r:id="rId8"/>
    <p:sldId id="320" r:id="rId9"/>
    <p:sldId id="315" r:id="rId10"/>
    <p:sldId id="317" r:id="rId11"/>
    <p:sldId id="318" r:id="rId12"/>
    <p:sldId id="321" r:id="rId13"/>
    <p:sldId id="322" r:id="rId14"/>
    <p:sldId id="323" r:id="rId15"/>
    <p:sldId id="324" r:id="rId16"/>
    <p:sldId id="326" r:id="rId17"/>
    <p:sldId id="327" r:id="rId18"/>
    <p:sldId id="328" r:id="rId19"/>
    <p:sldId id="332" r:id="rId20"/>
    <p:sldId id="333" r:id="rId21"/>
    <p:sldId id="325" r:id="rId22"/>
    <p:sldId id="306" r:id="rId23"/>
  </p:sldIdLst>
  <p:sldSz cx="12188825"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95294" autoAdjust="0"/>
  </p:normalViewPr>
  <p:slideViewPr>
    <p:cSldViewPr>
      <p:cViewPr varScale="1">
        <p:scale>
          <a:sx n="59" d="100"/>
          <a:sy n="59" d="100"/>
        </p:scale>
        <p:origin x="244" y="52"/>
      </p:cViewPr>
      <p:guideLst>
        <p:guide pos="3839"/>
        <p:guide orient="horz" pos="2160"/>
      </p:guideLst>
    </p:cSldViewPr>
  </p:slideViewPr>
  <p:notesTextViewPr>
    <p:cViewPr>
      <p:scale>
        <a:sx n="1" d="1"/>
        <a:sy n="1" d="1"/>
      </p:scale>
      <p:origin x="0" y="0"/>
    </p:cViewPr>
  </p:notesTextViewPr>
  <p:notesViewPr>
    <p:cSldViewPr>
      <p:cViewPr varScale="1">
        <p:scale>
          <a:sx n="67" d="100"/>
          <a:sy n="67" d="100"/>
        </p:scale>
        <p:origin x="2748"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presProps" Target="presProps.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handoutMaster" Target="handoutMasters/handoutMaster1.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notesMaster" Target="notesMasters/notesMaster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theme" Target="theme/theme1.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viewProps" Target="viewProps.xml" /></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1EED8D-3098-46A1-8E6A-B2350AD68349}"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en-US"/>
        </a:p>
      </dgm:t>
    </dgm:pt>
    <dgm:pt modelId="{F77CA6A8-972B-4F2E-978A-396C91D3695B}">
      <dgm:prSet/>
      <dgm:spPr/>
      <dgm:t>
        <a:bodyPr/>
        <a:lstStyle/>
        <a:p>
          <a:r>
            <a:rPr lang="en-GB" b="1"/>
            <a:t>An important starting point is that corruption is such a global problem that the international community came together to device means of combatting the problem.</a:t>
          </a:r>
          <a:endParaRPr lang="en-US"/>
        </a:p>
      </dgm:t>
    </dgm:pt>
    <dgm:pt modelId="{45E87EF7-D151-4E9A-9BED-4331175D2961}" type="parTrans" cxnId="{C23AA73A-F496-4030-AC25-102D881663FD}">
      <dgm:prSet/>
      <dgm:spPr/>
      <dgm:t>
        <a:bodyPr/>
        <a:lstStyle/>
        <a:p>
          <a:endParaRPr lang="en-US"/>
        </a:p>
      </dgm:t>
    </dgm:pt>
    <dgm:pt modelId="{E75127F6-7EFD-451E-845D-87C124635517}" type="sibTrans" cxnId="{C23AA73A-F496-4030-AC25-102D881663FD}">
      <dgm:prSet/>
      <dgm:spPr/>
      <dgm:t>
        <a:bodyPr/>
        <a:lstStyle/>
        <a:p>
          <a:endParaRPr lang="en-US"/>
        </a:p>
      </dgm:t>
    </dgm:pt>
    <dgm:pt modelId="{845576DB-7641-437F-BAEF-FEA485B2BEAB}">
      <dgm:prSet/>
      <dgm:spPr/>
      <dgm:t>
        <a:bodyPr/>
        <a:lstStyle/>
        <a:p>
          <a:r>
            <a:rPr lang="en-GB" b="1"/>
            <a:t>In this regard, 181 countries including Nigeria are parties to the United Nations Convention against Corruption (UNCAC or the Anti-Corruption Convention). </a:t>
          </a:r>
          <a:endParaRPr lang="en-US"/>
        </a:p>
      </dgm:t>
    </dgm:pt>
    <dgm:pt modelId="{0AFD5DA8-526F-44B8-9AF7-43FA8B61954B}" type="parTrans" cxnId="{142411E3-F470-49A7-8C79-DC405927F001}">
      <dgm:prSet/>
      <dgm:spPr/>
      <dgm:t>
        <a:bodyPr/>
        <a:lstStyle/>
        <a:p>
          <a:endParaRPr lang="en-US"/>
        </a:p>
      </dgm:t>
    </dgm:pt>
    <dgm:pt modelId="{626B905E-1B1D-4D4D-BCE1-6A0188A647EB}" type="sibTrans" cxnId="{142411E3-F470-49A7-8C79-DC405927F001}">
      <dgm:prSet/>
      <dgm:spPr/>
      <dgm:t>
        <a:bodyPr/>
        <a:lstStyle/>
        <a:p>
          <a:endParaRPr lang="en-US"/>
        </a:p>
      </dgm:t>
    </dgm:pt>
    <dgm:pt modelId="{7277C95A-7279-45F8-BF93-5C31A6C8E5FA}">
      <dgm:prSet/>
      <dgm:spPr/>
      <dgm:t>
        <a:bodyPr/>
        <a:lstStyle/>
        <a:p>
          <a:r>
            <a:rPr lang="en-GB" b="1" dirty="0"/>
            <a:t>The Anti-Corruption Convention provides a comprehensive framework for dealing with corruption. The framework covers five main areas of dealing with corruption: </a:t>
          </a:r>
          <a:endParaRPr lang="en-US" dirty="0"/>
        </a:p>
      </dgm:t>
    </dgm:pt>
    <dgm:pt modelId="{353732A2-D744-42F0-937F-5EF673E79A27}" type="parTrans" cxnId="{3E0F0477-2784-40A3-9385-FDD4F9F9A800}">
      <dgm:prSet/>
      <dgm:spPr/>
      <dgm:t>
        <a:bodyPr/>
        <a:lstStyle/>
        <a:p>
          <a:endParaRPr lang="en-US"/>
        </a:p>
      </dgm:t>
    </dgm:pt>
    <dgm:pt modelId="{BE677189-26F3-4B6C-A093-069E02F6C1FE}" type="sibTrans" cxnId="{3E0F0477-2784-40A3-9385-FDD4F9F9A800}">
      <dgm:prSet/>
      <dgm:spPr/>
      <dgm:t>
        <a:bodyPr/>
        <a:lstStyle/>
        <a:p>
          <a:endParaRPr lang="en-US"/>
        </a:p>
      </dgm:t>
    </dgm:pt>
    <dgm:pt modelId="{CB3F9D29-D3B2-4EF8-B638-F7F812EC47C2}">
      <dgm:prSet custT="1"/>
      <dgm:spPr/>
      <dgm:t>
        <a:bodyPr/>
        <a:lstStyle/>
        <a:p>
          <a:r>
            <a:rPr lang="en-GB" sz="2000" b="1" dirty="0"/>
            <a:t>preventive measures, </a:t>
          </a:r>
          <a:endParaRPr lang="en-US" sz="2000" dirty="0"/>
        </a:p>
      </dgm:t>
    </dgm:pt>
    <dgm:pt modelId="{22F7A857-3470-47D2-9379-CD10AC609C58}" type="parTrans" cxnId="{2356EE5F-3FE5-46F4-A684-1042B23CEC7A}">
      <dgm:prSet/>
      <dgm:spPr/>
      <dgm:t>
        <a:bodyPr/>
        <a:lstStyle/>
        <a:p>
          <a:endParaRPr lang="en-US"/>
        </a:p>
      </dgm:t>
    </dgm:pt>
    <dgm:pt modelId="{F2611E26-9DE5-48CA-B19B-52DDB850F4DB}" type="sibTrans" cxnId="{2356EE5F-3FE5-46F4-A684-1042B23CEC7A}">
      <dgm:prSet/>
      <dgm:spPr/>
      <dgm:t>
        <a:bodyPr/>
        <a:lstStyle/>
        <a:p>
          <a:endParaRPr lang="en-US"/>
        </a:p>
      </dgm:t>
    </dgm:pt>
    <dgm:pt modelId="{597ADA9E-8A51-4884-8808-3FFB27606F09}">
      <dgm:prSet custT="1"/>
      <dgm:spPr/>
      <dgm:t>
        <a:bodyPr/>
        <a:lstStyle/>
        <a:p>
          <a:r>
            <a:rPr lang="en-GB" sz="2000" b="1" dirty="0"/>
            <a:t>criminalization and law enforcement, </a:t>
          </a:r>
          <a:endParaRPr lang="en-US" sz="2000" dirty="0"/>
        </a:p>
      </dgm:t>
    </dgm:pt>
    <dgm:pt modelId="{3B1542E0-8B59-4267-88F7-3795CFC6718B}" type="parTrans" cxnId="{BDBC846D-74BD-47D8-A04E-E4C37774C8E2}">
      <dgm:prSet/>
      <dgm:spPr/>
      <dgm:t>
        <a:bodyPr/>
        <a:lstStyle/>
        <a:p>
          <a:endParaRPr lang="en-US"/>
        </a:p>
      </dgm:t>
    </dgm:pt>
    <dgm:pt modelId="{8AEE2AF0-6E69-459E-9FB2-AC304DCC74B2}" type="sibTrans" cxnId="{BDBC846D-74BD-47D8-A04E-E4C37774C8E2}">
      <dgm:prSet/>
      <dgm:spPr/>
      <dgm:t>
        <a:bodyPr/>
        <a:lstStyle/>
        <a:p>
          <a:endParaRPr lang="en-US"/>
        </a:p>
      </dgm:t>
    </dgm:pt>
    <dgm:pt modelId="{C7BA360C-6657-4B42-A7EA-05822E8A978C}">
      <dgm:prSet custT="1"/>
      <dgm:spPr/>
      <dgm:t>
        <a:bodyPr/>
        <a:lstStyle/>
        <a:p>
          <a:r>
            <a:rPr lang="en-GB" sz="2000" b="1" dirty="0"/>
            <a:t>international cooperation, </a:t>
          </a:r>
          <a:endParaRPr lang="en-US" sz="2000" dirty="0"/>
        </a:p>
      </dgm:t>
    </dgm:pt>
    <dgm:pt modelId="{95BAF332-B405-4EE9-9418-CB3EB4552265}" type="parTrans" cxnId="{13C69374-8DB3-4820-927A-88CA8AE578CA}">
      <dgm:prSet/>
      <dgm:spPr/>
      <dgm:t>
        <a:bodyPr/>
        <a:lstStyle/>
        <a:p>
          <a:endParaRPr lang="en-US"/>
        </a:p>
      </dgm:t>
    </dgm:pt>
    <dgm:pt modelId="{285EFA23-66A6-4736-8EA5-45A9BCA6F9CE}" type="sibTrans" cxnId="{13C69374-8DB3-4820-927A-88CA8AE578CA}">
      <dgm:prSet/>
      <dgm:spPr/>
      <dgm:t>
        <a:bodyPr/>
        <a:lstStyle/>
        <a:p>
          <a:endParaRPr lang="en-US"/>
        </a:p>
      </dgm:t>
    </dgm:pt>
    <dgm:pt modelId="{DB0B7EC1-8689-4372-A562-4ED35D6F8164}">
      <dgm:prSet custT="1"/>
      <dgm:spPr/>
      <dgm:t>
        <a:bodyPr/>
        <a:lstStyle/>
        <a:p>
          <a:r>
            <a:rPr lang="en-GB" sz="2000" b="1" dirty="0"/>
            <a:t>asset recovery,  </a:t>
          </a:r>
          <a:endParaRPr lang="en-US" sz="2000" dirty="0"/>
        </a:p>
      </dgm:t>
    </dgm:pt>
    <dgm:pt modelId="{16911808-4FDC-4387-8BAC-CBCD8A3235AA}" type="parTrans" cxnId="{55659DB7-4AFE-42FE-BFEE-5676976DE9FE}">
      <dgm:prSet/>
      <dgm:spPr/>
      <dgm:t>
        <a:bodyPr/>
        <a:lstStyle/>
        <a:p>
          <a:endParaRPr lang="en-US"/>
        </a:p>
      </dgm:t>
    </dgm:pt>
    <dgm:pt modelId="{8D8B03E0-2B4E-4D08-8008-A03FD95E6EEF}" type="sibTrans" cxnId="{55659DB7-4AFE-42FE-BFEE-5676976DE9FE}">
      <dgm:prSet/>
      <dgm:spPr/>
      <dgm:t>
        <a:bodyPr/>
        <a:lstStyle/>
        <a:p>
          <a:endParaRPr lang="en-US"/>
        </a:p>
      </dgm:t>
    </dgm:pt>
    <dgm:pt modelId="{A532343E-48BE-4D8B-958E-B079314340F4}">
      <dgm:prSet custT="1"/>
      <dgm:spPr/>
      <dgm:t>
        <a:bodyPr/>
        <a:lstStyle/>
        <a:p>
          <a:r>
            <a:rPr lang="en-GB" sz="2000" b="1" dirty="0"/>
            <a:t>technical assistance and information exchange</a:t>
          </a:r>
          <a:endParaRPr lang="en-US" sz="2000" dirty="0"/>
        </a:p>
      </dgm:t>
    </dgm:pt>
    <dgm:pt modelId="{30AFFD00-399E-4FAD-B085-D5D834D03ECD}" type="parTrans" cxnId="{23883E0B-7E34-41E0-9ADD-941536C2AD5A}">
      <dgm:prSet/>
      <dgm:spPr/>
      <dgm:t>
        <a:bodyPr/>
        <a:lstStyle/>
        <a:p>
          <a:endParaRPr lang="en-US"/>
        </a:p>
      </dgm:t>
    </dgm:pt>
    <dgm:pt modelId="{5BDE5D6F-8242-466F-BCE6-752EDD52F6B8}" type="sibTrans" cxnId="{23883E0B-7E34-41E0-9ADD-941536C2AD5A}">
      <dgm:prSet/>
      <dgm:spPr/>
      <dgm:t>
        <a:bodyPr/>
        <a:lstStyle/>
        <a:p>
          <a:endParaRPr lang="en-US"/>
        </a:p>
      </dgm:t>
    </dgm:pt>
    <dgm:pt modelId="{52416573-DDB6-4055-BAA4-F28532B02252}" type="pres">
      <dgm:prSet presAssocID="{0C1EED8D-3098-46A1-8E6A-B2350AD68349}" presName="Name0" presStyleCnt="0">
        <dgm:presLayoutVars>
          <dgm:dir/>
          <dgm:animLvl val="lvl"/>
          <dgm:resizeHandles val="exact"/>
        </dgm:presLayoutVars>
      </dgm:prSet>
      <dgm:spPr/>
    </dgm:pt>
    <dgm:pt modelId="{DF6AD59F-8916-4B1D-AB58-E819E6A49883}" type="pres">
      <dgm:prSet presAssocID="{7277C95A-7279-45F8-BF93-5C31A6C8E5FA}" presName="boxAndChildren" presStyleCnt="0"/>
      <dgm:spPr/>
    </dgm:pt>
    <dgm:pt modelId="{C30FAD78-B6C3-4D44-8BEB-9E3B3E59B163}" type="pres">
      <dgm:prSet presAssocID="{7277C95A-7279-45F8-BF93-5C31A6C8E5FA}" presName="parentTextBox" presStyleLbl="node1" presStyleIdx="0" presStyleCnt="3"/>
      <dgm:spPr/>
    </dgm:pt>
    <dgm:pt modelId="{83DD37A4-D4F2-415D-A6ED-2EB4191C649E}" type="pres">
      <dgm:prSet presAssocID="{7277C95A-7279-45F8-BF93-5C31A6C8E5FA}" presName="entireBox" presStyleLbl="node1" presStyleIdx="0" presStyleCnt="3" custScaleY="190586"/>
      <dgm:spPr/>
    </dgm:pt>
    <dgm:pt modelId="{8D0AF8DD-E38C-486B-96B6-3131BC436A70}" type="pres">
      <dgm:prSet presAssocID="{7277C95A-7279-45F8-BF93-5C31A6C8E5FA}" presName="descendantBox" presStyleCnt="0"/>
      <dgm:spPr/>
    </dgm:pt>
    <dgm:pt modelId="{385BBCF1-1009-43CA-A996-423E2B1A3227}" type="pres">
      <dgm:prSet presAssocID="{CB3F9D29-D3B2-4EF8-B638-F7F812EC47C2}" presName="childTextBox" presStyleLbl="fgAccFollowNode1" presStyleIdx="0" presStyleCnt="5">
        <dgm:presLayoutVars>
          <dgm:bulletEnabled val="1"/>
        </dgm:presLayoutVars>
      </dgm:prSet>
      <dgm:spPr/>
    </dgm:pt>
    <dgm:pt modelId="{3BE17A1F-8B86-4DA8-815B-BC00C79A834D}" type="pres">
      <dgm:prSet presAssocID="{597ADA9E-8A51-4884-8808-3FFB27606F09}" presName="childTextBox" presStyleLbl="fgAccFollowNode1" presStyleIdx="1" presStyleCnt="5">
        <dgm:presLayoutVars>
          <dgm:bulletEnabled val="1"/>
        </dgm:presLayoutVars>
      </dgm:prSet>
      <dgm:spPr/>
    </dgm:pt>
    <dgm:pt modelId="{6F64C205-A644-4458-A83A-FEA78D55ACC4}" type="pres">
      <dgm:prSet presAssocID="{C7BA360C-6657-4B42-A7EA-05822E8A978C}" presName="childTextBox" presStyleLbl="fgAccFollowNode1" presStyleIdx="2" presStyleCnt="5">
        <dgm:presLayoutVars>
          <dgm:bulletEnabled val="1"/>
        </dgm:presLayoutVars>
      </dgm:prSet>
      <dgm:spPr/>
    </dgm:pt>
    <dgm:pt modelId="{ED054E27-8AE7-474C-BB6B-AD738A435AF0}" type="pres">
      <dgm:prSet presAssocID="{DB0B7EC1-8689-4372-A562-4ED35D6F8164}" presName="childTextBox" presStyleLbl="fgAccFollowNode1" presStyleIdx="3" presStyleCnt="5">
        <dgm:presLayoutVars>
          <dgm:bulletEnabled val="1"/>
        </dgm:presLayoutVars>
      </dgm:prSet>
      <dgm:spPr/>
    </dgm:pt>
    <dgm:pt modelId="{568DC41E-FA16-46DA-84AC-7417BEF303AA}" type="pres">
      <dgm:prSet presAssocID="{A532343E-48BE-4D8B-958E-B079314340F4}" presName="childTextBox" presStyleLbl="fgAccFollowNode1" presStyleIdx="4" presStyleCnt="5">
        <dgm:presLayoutVars>
          <dgm:bulletEnabled val="1"/>
        </dgm:presLayoutVars>
      </dgm:prSet>
      <dgm:spPr/>
    </dgm:pt>
    <dgm:pt modelId="{BA550818-E349-4902-A65A-389FE9D4FAF5}" type="pres">
      <dgm:prSet presAssocID="{626B905E-1B1D-4D4D-BCE1-6A0188A647EB}" presName="sp" presStyleCnt="0"/>
      <dgm:spPr/>
    </dgm:pt>
    <dgm:pt modelId="{4A51C676-27DC-49A3-BCB9-66D135F9BAC0}" type="pres">
      <dgm:prSet presAssocID="{845576DB-7641-437F-BAEF-FEA485B2BEAB}" presName="arrowAndChildren" presStyleCnt="0"/>
      <dgm:spPr/>
    </dgm:pt>
    <dgm:pt modelId="{D2EE044D-5B67-4EDB-B921-ECB4C168CCA7}" type="pres">
      <dgm:prSet presAssocID="{845576DB-7641-437F-BAEF-FEA485B2BEAB}" presName="parentTextArrow" presStyleLbl="node1" presStyleIdx="1" presStyleCnt="3"/>
      <dgm:spPr/>
    </dgm:pt>
    <dgm:pt modelId="{33120DEA-01C4-45B1-9DA3-0634FB24C63B}" type="pres">
      <dgm:prSet presAssocID="{E75127F6-7EFD-451E-845D-87C124635517}" presName="sp" presStyleCnt="0"/>
      <dgm:spPr/>
    </dgm:pt>
    <dgm:pt modelId="{5045407E-1167-4812-B0BB-AC36250FEB57}" type="pres">
      <dgm:prSet presAssocID="{F77CA6A8-972B-4F2E-978A-396C91D3695B}" presName="arrowAndChildren" presStyleCnt="0"/>
      <dgm:spPr/>
    </dgm:pt>
    <dgm:pt modelId="{07A96F59-9679-42AF-A59F-CFC3F066BBD8}" type="pres">
      <dgm:prSet presAssocID="{F77CA6A8-972B-4F2E-978A-396C91D3695B}" presName="parentTextArrow" presStyleLbl="node1" presStyleIdx="2" presStyleCnt="3"/>
      <dgm:spPr/>
    </dgm:pt>
  </dgm:ptLst>
  <dgm:cxnLst>
    <dgm:cxn modelId="{23883E0B-7E34-41E0-9ADD-941536C2AD5A}" srcId="{7277C95A-7279-45F8-BF93-5C31A6C8E5FA}" destId="{A532343E-48BE-4D8B-958E-B079314340F4}" srcOrd="4" destOrd="0" parTransId="{30AFFD00-399E-4FAD-B085-D5D834D03ECD}" sibTransId="{5BDE5D6F-8242-466F-BCE6-752EDD52F6B8}"/>
    <dgm:cxn modelId="{EC1D7316-77DF-4E80-96CB-EDF5908F4887}" type="presOf" srcId="{845576DB-7641-437F-BAEF-FEA485B2BEAB}" destId="{D2EE044D-5B67-4EDB-B921-ECB4C168CCA7}" srcOrd="0" destOrd="0" presId="urn:microsoft.com/office/officeart/2005/8/layout/process4"/>
    <dgm:cxn modelId="{F0B05125-4D30-4F7A-892E-BBF2B91AAB49}" type="presOf" srcId="{0C1EED8D-3098-46A1-8E6A-B2350AD68349}" destId="{52416573-DDB6-4055-BAA4-F28532B02252}" srcOrd="0" destOrd="0" presId="urn:microsoft.com/office/officeart/2005/8/layout/process4"/>
    <dgm:cxn modelId="{C23AA73A-F496-4030-AC25-102D881663FD}" srcId="{0C1EED8D-3098-46A1-8E6A-B2350AD68349}" destId="{F77CA6A8-972B-4F2E-978A-396C91D3695B}" srcOrd="0" destOrd="0" parTransId="{45E87EF7-D151-4E9A-9BED-4331175D2961}" sibTransId="{E75127F6-7EFD-451E-845D-87C124635517}"/>
    <dgm:cxn modelId="{2356EE5F-3FE5-46F4-A684-1042B23CEC7A}" srcId="{7277C95A-7279-45F8-BF93-5C31A6C8E5FA}" destId="{CB3F9D29-D3B2-4EF8-B638-F7F812EC47C2}" srcOrd="0" destOrd="0" parTransId="{22F7A857-3470-47D2-9379-CD10AC609C58}" sibTransId="{F2611E26-9DE5-48CA-B19B-52DDB850F4DB}"/>
    <dgm:cxn modelId="{38631B42-8DD3-4520-9BED-9F55EAA3A757}" type="presOf" srcId="{C7BA360C-6657-4B42-A7EA-05822E8A978C}" destId="{6F64C205-A644-4458-A83A-FEA78D55ACC4}" srcOrd="0" destOrd="0" presId="urn:microsoft.com/office/officeart/2005/8/layout/process4"/>
    <dgm:cxn modelId="{631DD165-9661-46E9-A3A6-331707CB8DE6}" type="presOf" srcId="{DB0B7EC1-8689-4372-A562-4ED35D6F8164}" destId="{ED054E27-8AE7-474C-BB6B-AD738A435AF0}" srcOrd="0" destOrd="0" presId="urn:microsoft.com/office/officeart/2005/8/layout/process4"/>
    <dgm:cxn modelId="{BDBC846D-74BD-47D8-A04E-E4C37774C8E2}" srcId="{7277C95A-7279-45F8-BF93-5C31A6C8E5FA}" destId="{597ADA9E-8A51-4884-8808-3FFB27606F09}" srcOrd="1" destOrd="0" parTransId="{3B1542E0-8B59-4267-88F7-3795CFC6718B}" sibTransId="{8AEE2AF0-6E69-459E-9FB2-AC304DCC74B2}"/>
    <dgm:cxn modelId="{13C69374-8DB3-4820-927A-88CA8AE578CA}" srcId="{7277C95A-7279-45F8-BF93-5C31A6C8E5FA}" destId="{C7BA360C-6657-4B42-A7EA-05822E8A978C}" srcOrd="2" destOrd="0" parTransId="{95BAF332-B405-4EE9-9418-CB3EB4552265}" sibTransId="{285EFA23-66A6-4736-8EA5-45A9BCA6F9CE}"/>
    <dgm:cxn modelId="{3E0F0477-2784-40A3-9385-FDD4F9F9A800}" srcId="{0C1EED8D-3098-46A1-8E6A-B2350AD68349}" destId="{7277C95A-7279-45F8-BF93-5C31A6C8E5FA}" srcOrd="2" destOrd="0" parTransId="{353732A2-D744-42F0-937F-5EF673E79A27}" sibTransId="{BE677189-26F3-4B6C-A093-069E02F6C1FE}"/>
    <dgm:cxn modelId="{D009227A-10F9-4988-8AE4-637316A468CF}" type="presOf" srcId="{597ADA9E-8A51-4884-8808-3FFB27606F09}" destId="{3BE17A1F-8B86-4DA8-815B-BC00C79A834D}" srcOrd="0" destOrd="0" presId="urn:microsoft.com/office/officeart/2005/8/layout/process4"/>
    <dgm:cxn modelId="{C3DDBB7F-7D71-4373-9BAC-D4541F007B23}" type="presOf" srcId="{A532343E-48BE-4D8B-958E-B079314340F4}" destId="{568DC41E-FA16-46DA-84AC-7417BEF303AA}" srcOrd="0" destOrd="0" presId="urn:microsoft.com/office/officeart/2005/8/layout/process4"/>
    <dgm:cxn modelId="{984E4C95-7813-4540-9A71-9CFCA79C076E}" type="presOf" srcId="{7277C95A-7279-45F8-BF93-5C31A6C8E5FA}" destId="{83DD37A4-D4F2-415D-A6ED-2EB4191C649E}" srcOrd="1" destOrd="0" presId="urn:microsoft.com/office/officeart/2005/8/layout/process4"/>
    <dgm:cxn modelId="{16ECD197-5E9C-4B57-B20B-D60A0434621F}" type="presOf" srcId="{F77CA6A8-972B-4F2E-978A-396C91D3695B}" destId="{07A96F59-9679-42AF-A59F-CFC3F066BBD8}" srcOrd="0" destOrd="0" presId="urn:microsoft.com/office/officeart/2005/8/layout/process4"/>
    <dgm:cxn modelId="{545091B3-FA4A-4504-AF4D-C3DFC6A7F499}" type="presOf" srcId="{7277C95A-7279-45F8-BF93-5C31A6C8E5FA}" destId="{C30FAD78-B6C3-4D44-8BEB-9E3B3E59B163}" srcOrd="0" destOrd="0" presId="urn:microsoft.com/office/officeart/2005/8/layout/process4"/>
    <dgm:cxn modelId="{55659DB7-4AFE-42FE-BFEE-5676976DE9FE}" srcId="{7277C95A-7279-45F8-BF93-5C31A6C8E5FA}" destId="{DB0B7EC1-8689-4372-A562-4ED35D6F8164}" srcOrd="3" destOrd="0" parTransId="{16911808-4FDC-4387-8BAC-CBCD8A3235AA}" sibTransId="{8D8B03E0-2B4E-4D08-8008-A03FD95E6EEF}"/>
    <dgm:cxn modelId="{142411E3-F470-49A7-8C79-DC405927F001}" srcId="{0C1EED8D-3098-46A1-8E6A-B2350AD68349}" destId="{845576DB-7641-437F-BAEF-FEA485B2BEAB}" srcOrd="1" destOrd="0" parTransId="{0AFD5DA8-526F-44B8-9AF7-43FA8B61954B}" sibTransId="{626B905E-1B1D-4D4D-BCE1-6A0188A647EB}"/>
    <dgm:cxn modelId="{2DDEBAF7-714A-4467-9A30-379671A5A5A3}" type="presOf" srcId="{CB3F9D29-D3B2-4EF8-B638-F7F812EC47C2}" destId="{385BBCF1-1009-43CA-A996-423E2B1A3227}" srcOrd="0" destOrd="0" presId="urn:microsoft.com/office/officeart/2005/8/layout/process4"/>
    <dgm:cxn modelId="{E3D6D893-4966-43BB-B992-2C21F8BA2DA3}" type="presParOf" srcId="{52416573-DDB6-4055-BAA4-F28532B02252}" destId="{DF6AD59F-8916-4B1D-AB58-E819E6A49883}" srcOrd="0" destOrd="0" presId="urn:microsoft.com/office/officeart/2005/8/layout/process4"/>
    <dgm:cxn modelId="{4AF52F19-BDE9-4DA1-AB5E-493DE11D5B64}" type="presParOf" srcId="{DF6AD59F-8916-4B1D-AB58-E819E6A49883}" destId="{C30FAD78-B6C3-4D44-8BEB-9E3B3E59B163}" srcOrd="0" destOrd="0" presId="urn:microsoft.com/office/officeart/2005/8/layout/process4"/>
    <dgm:cxn modelId="{B24E81D5-1E50-469F-9D64-AB649683CA34}" type="presParOf" srcId="{DF6AD59F-8916-4B1D-AB58-E819E6A49883}" destId="{83DD37A4-D4F2-415D-A6ED-2EB4191C649E}" srcOrd="1" destOrd="0" presId="urn:microsoft.com/office/officeart/2005/8/layout/process4"/>
    <dgm:cxn modelId="{2E13D2F8-DD88-489E-9FCA-01294F49E086}" type="presParOf" srcId="{DF6AD59F-8916-4B1D-AB58-E819E6A49883}" destId="{8D0AF8DD-E38C-486B-96B6-3131BC436A70}" srcOrd="2" destOrd="0" presId="urn:microsoft.com/office/officeart/2005/8/layout/process4"/>
    <dgm:cxn modelId="{EF70A5E8-EB36-4B40-B498-02EB2CBB44B6}" type="presParOf" srcId="{8D0AF8DD-E38C-486B-96B6-3131BC436A70}" destId="{385BBCF1-1009-43CA-A996-423E2B1A3227}" srcOrd="0" destOrd="0" presId="urn:microsoft.com/office/officeart/2005/8/layout/process4"/>
    <dgm:cxn modelId="{2B7EE4A4-3A1E-4236-A805-B036C8B738D0}" type="presParOf" srcId="{8D0AF8DD-E38C-486B-96B6-3131BC436A70}" destId="{3BE17A1F-8B86-4DA8-815B-BC00C79A834D}" srcOrd="1" destOrd="0" presId="urn:microsoft.com/office/officeart/2005/8/layout/process4"/>
    <dgm:cxn modelId="{B7C84B83-9BBE-4F90-B607-1F9795553CE6}" type="presParOf" srcId="{8D0AF8DD-E38C-486B-96B6-3131BC436A70}" destId="{6F64C205-A644-4458-A83A-FEA78D55ACC4}" srcOrd="2" destOrd="0" presId="urn:microsoft.com/office/officeart/2005/8/layout/process4"/>
    <dgm:cxn modelId="{84047DBE-9AD8-48F3-90ED-810AB77FB88E}" type="presParOf" srcId="{8D0AF8DD-E38C-486B-96B6-3131BC436A70}" destId="{ED054E27-8AE7-474C-BB6B-AD738A435AF0}" srcOrd="3" destOrd="0" presId="urn:microsoft.com/office/officeart/2005/8/layout/process4"/>
    <dgm:cxn modelId="{98B2184E-D915-4496-8441-B97B78338E5F}" type="presParOf" srcId="{8D0AF8DD-E38C-486B-96B6-3131BC436A70}" destId="{568DC41E-FA16-46DA-84AC-7417BEF303AA}" srcOrd="4" destOrd="0" presId="urn:microsoft.com/office/officeart/2005/8/layout/process4"/>
    <dgm:cxn modelId="{CCFF5FDD-B7C0-4AB3-AC0E-2A06ED960B99}" type="presParOf" srcId="{52416573-DDB6-4055-BAA4-F28532B02252}" destId="{BA550818-E349-4902-A65A-389FE9D4FAF5}" srcOrd="1" destOrd="0" presId="urn:microsoft.com/office/officeart/2005/8/layout/process4"/>
    <dgm:cxn modelId="{5EA438CA-9B40-49BB-A666-7F715CB0D4DA}" type="presParOf" srcId="{52416573-DDB6-4055-BAA4-F28532B02252}" destId="{4A51C676-27DC-49A3-BCB9-66D135F9BAC0}" srcOrd="2" destOrd="0" presId="urn:microsoft.com/office/officeart/2005/8/layout/process4"/>
    <dgm:cxn modelId="{E1381E60-0172-4127-8F19-C6BF2FE1680D}" type="presParOf" srcId="{4A51C676-27DC-49A3-BCB9-66D135F9BAC0}" destId="{D2EE044D-5B67-4EDB-B921-ECB4C168CCA7}" srcOrd="0" destOrd="0" presId="urn:microsoft.com/office/officeart/2005/8/layout/process4"/>
    <dgm:cxn modelId="{973968E5-B009-4619-8EA7-193AA2E324E1}" type="presParOf" srcId="{52416573-DDB6-4055-BAA4-F28532B02252}" destId="{33120DEA-01C4-45B1-9DA3-0634FB24C63B}" srcOrd="3" destOrd="0" presId="urn:microsoft.com/office/officeart/2005/8/layout/process4"/>
    <dgm:cxn modelId="{1AE23DDC-E832-462D-926E-CFAF2FA90FDF}" type="presParOf" srcId="{52416573-DDB6-4055-BAA4-F28532B02252}" destId="{5045407E-1167-4812-B0BB-AC36250FEB57}" srcOrd="4" destOrd="0" presId="urn:microsoft.com/office/officeart/2005/8/layout/process4"/>
    <dgm:cxn modelId="{1E1243CA-C072-4FAE-8491-320951F784F0}" type="presParOf" srcId="{5045407E-1167-4812-B0BB-AC36250FEB57}" destId="{07A96F59-9679-42AF-A59F-CFC3F066BBD8}" srcOrd="0" destOrd="0" presId="urn:microsoft.com/office/officeart/2005/8/layout/process4"/>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DD37A4-D4F2-415D-A6ED-2EB4191C649E}">
      <dsp:nvSpPr>
        <dsp:cNvPr id="0" name=""/>
        <dsp:cNvSpPr/>
      </dsp:nvSpPr>
      <dsp:spPr>
        <a:xfrm>
          <a:off x="0" y="4119164"/>
          <a:ext cx="11305256" cy="257691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GB" sz="2400" b="1" kern="1200" dirty="0"/>
            <a:t>The Anti-Corruption Convention provides a comprehensive framework for dealing with corruption. The framework covers five main areas of dealing with corruption: </a:t>
          </a:r>
          <a:endParaRPr lang="en-US" sz="2400" kern="1200" dirty="0"/>
        </a:p>
      </dsp:txBody>
      <dsp:txXfrm>
        <a:off x="0" y="4119164"/>
        <a:ext cx="11305256" cy="1391534"/>
      </dsp:txXfrm>
    </dsp:sp>
    <dsp:sp modelId="{385BBCF1-1009-43CA-A996-423E2B1A3227}">
      <dsp:nvSpPr>
        <dsp:cNvPr id="0" name=""/>
        <dsp:cNvSpPr/>
      </dsp:nvSpPr>
      <dsp:spPr>
        <a:xfrm>
          <a:off x="1380" y="5434664"/>
          <a:ext cx="2260499" cy="62196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GB" sz="2000" b="1" kern="1200" dirty="0"/>
            <a:t>preventive measures, </a:t>
          </a:r>
          <a:endParaRPr lang="en-US" sz="2000" kern="1200" dirty="0"/>
        </a:p>
      </dsp:txBody>
      <dsp:txXfrm>
        <a:off x="1380" y="5434664"/>
        <a:ext cx="2260499" cy="621966"/>
      </dsp:txXfrm>
    </dsp:sp>
    <dsp:sp modelId="{3BE17A1F-8B86-4DA8-815B-BC00C79A834D}">
      <dsp:nvSpPr>
        <dsp:cNvPr id="0" name=""/>
        <dsp:cNvSpPr/>
      </dsp:nvSpPr>
      <dsp:spPr>
        <a:xfrm>
          <a:off x="2261879" y="5434664"/>
          <a:ext cx="2260499" cy="62196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GB" sz="2000" b="1" kern="1200" dirty="0"/>
            <a:t>criminalization and law enforcement, </a:t>
          </a:r>
          <a:endParaRPr lang="en-US" sz="2000" kern="1200" dirty="0"/>
        </a:p>
      </dsp:txBody>
      <dsp:txXfrm>
        <a:off x="2261879" y="5434664"/>
        <a:ext cx="2260499" cy="621966"/>
      </dsp:txXfrm>
    </dsp:sp>
    <dsp:sp modelId="{6F64C205-A644-4458-A83A-FEA78D55ACC4}">
      <dsp:nvSpPr>
        <dsp:cNvPr id="0" name=""/>
        <dsp:cNvSpPr/>
      </dsp:nvSpPr>
      <dsp:spPr>
        <a:xfrm>
          <a:off x="4522378" y="5434664"/>
          <a:ext cx="2260499" cy="62196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GB" sz="2000" b="1" kern="1200" dirty="0"/>
            <a:t>international cooperation, </a:t>
          </a:r>
          <a:endParaRPr lang="en-US" sz="2000" kern="1200" dirty="0"/>
        </a:p>
      </dsp:txBody>
      <dsp:txXfrm>
        <a:off x="4522378" y="5434664"/>
        <a:ext cx="2260499" cy="621966"/>
      </dsp:txXfrm>
    </dsp:sp>
    <dsp:sp modelId="{ED054E27-8AE7-474C-BB6B-AD738A435AF0}">
      <dsp:nvSpPr>
        <dsp:cNvPr id="0" name=""/>
        <dsp:cNvSpPr/>
      </dsp:nvSpPr>
      <dsp:spPr>
        <a:xfrm>
          <a:off x="6782877" y="5434664"/>
          <a:ext cx="2260499" cy="62196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GB" sz="2000" b="1" kern="1200" dirty="0"/>
            <a:t>asset recovery,  </a:t>
          </a:r>
          <a:endParaRPr lang="en-US" sz="2000" kern="1200" dirty="0"/>
        </a:p>
      </dsp:txBody>
      <dsp:txXfrm>
        <a:off x="6782877" y="5434664"/>
        <a:ext cx="2260499" cy="621966"/>
      </dsp:txXfrm>
    </dsp:sp>
    <dsp:sp modelId="{568DC41E-FA16-46DA-84AC-7417BEF303AA}">
      <dsp:nvSpPr>
        <dsp:cNvPr id="0" name=""/>
        <dsp:cNvSpPr/>
      </dsp:nvSpPr>
      <dsp:spPr>
        <a:xfrm>
          <a:off x="9043376" y="5434664"/>
          <a:ext cx="2260499" cy="62196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GB" sz="2000" b="1" kern="1200" dirty="0"/>
            <a:t>technical assistance and information exchange</a:t>
          </a:r>
          <a:endParaRPr lang="en-US" sz="2000" kern="1200" dirty="0"/>
        </a:p>
      </dsp:txBody>
      <dsp:txXfrm>
        <a:off x="9043376" y="5434664"/>
        <a:ext cx="2260499" cy="621966"/>
      </dsp:txXfrm>
    </dsp:sp>
    <dsp:sp modelId="{D2EE044D-5B67-4EDB-B921-ECB4C168CCA7}">
      <dsp:nvSpPr>
        <dsp:cNvPr id="0" name=""/>
        <dsp:cNvSpPr/>
      </dsp:nvSpPr>
      <dsp:spPr>
        <a:xfrm rot="10800000">
          <a:off x="0" y="2059914"/>
          <a:ext cx="11305256" cy="2079531"/>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GB" sz="2400" b="1" kern="1200"/>
            <a:t>In this regard, 181 countries including Nigeria are parties to the United Nations Convention against Corruption (UNCAC or the Anti-Corruption Convention). </a:t>
          </a:r>
          <a:endParaRPr lang="en-US" sz="2400" kern="1200"/>
        </a:p>
      </dsp:txBody>
      <dsp:txXfrm rot="10800000">
        <a:off x="0" y="2059914"/>
        <a:ext cx="11305256" cy="1351217"/>
      </dsp:txXfrm>
    </dsp:sp>
    <dsp:sp modelId="{07A96F59-9679-42AF-A59F-CFC3F066BBD8}">
      <dsp:nvSpPr>
        <dsp:cNvPr id="0" name=""/>
        <dsp:cNvSpPr/>
      </dsp:nvSpPr>
      <dsp:spPr>
        <a:xfrm rot="10800000">
          <a:off x="0" y="663"/>
          <a:ext cx="11305256" cy="2079531"/>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GB" sz="2400" b="1" kern="1200"/>
            <a:t>An important starting point is that corruption is such a global problem that the international community came together to device means of combatting the problem.</a:t>
          </a:r>
          <a:endParaRPr lang="en-US" sz="2400" kern="1200"/>
        </a:p>
      </dsp:txBody>
      <dsp:txXfrm rot="10800000">
        <a:off x="0" y="663"/>
        <a:ext cx="11305256" cy="1351217"/>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2"/>
          </a:xfrm>
          <a:prstGeom prst="rect">
            <a:avLst/>
          </a:prstGeom>
        </p:spPr>
        <p:txBody>
          <a:bodyPr vert="horz" lIns="95569" tIns="47784" rIns="95569" bIns="47784" rtlCol="0"/>
          <a:lstStyle>
            <a:lvl1pPr algn="l">
              <a:defRPr sz="1300"/>
            </a:lvl1pPr>
          </a:lstStyle>
          <a:p>
            <a:endParaRPr/>
          </a:p>
        </p:txBody>
      </p:sp>
      <p:sp>
        <p:nvSpPr>
          <p:cNvPr id="3" name="Date Placeholder 2"/>
          <p:cNvSpPr>
            <a:spLocks noGrp="1"/>
          </p:cNvSpPr>
          <p:nvPr>
            <p:ph type="dt" sz="quarter" idx="1"/>
          </p:nvPr>
        </p:nvSpPr>
        <p:spPr>
          <a:xfrm>
            <a:off x="3850443" y="0"/>
            <a:ext cx="2945659" cy="496412"/>
          </a:xfrm>
          <a:prstGeom prst="rect">
            <a:avLst/>
          </a:prstGeom>
        </p:spPr>
        <p:txBody>
          <a:bodyPr vert="horz" lIns="95569" tIns="47784" rIns="95569" bIns="47784" rtlCol="0"/>
          <a:lstStyle>
            <a:lvl1pPr algn="r">
              <a:defRPr sz="1300"/>
            </a:lvl1pPr>
          </a:lstStyle>
          <a:p>
            <a:fld id="{128FCA9C-FF92-4024-BDEC-A6D3B663DC09}" type="datetimeFigureOut">
              <a:rPr lang="en-US"/>
              <a:t>8/20/2023</a:t>
            </a:fld>
            <a:endParaRPr/>
          </a:p>
        </p:txBody>
      </p:sp>
      <p:sp>
        <p:nvSpPr>
          <p:cNvPr id="4" name="Footer Placeholder 3"/>
          <p:cNvSpPr>
            <a:spLocks noGrp="1"/>
          </p:cNvSpPr>
          <p:nvPr>
            <p:ph type="ftr" sz="quarter" idx="2"/>
          </p:nvPr>
        </p:nvSpPr>
        <p:spPr>
          <a:xfrm>
            <a:off x="0" y="9430091"/>
            <a:ext cx="2945659" cy="496412"/>
          </a:xfrm>
          <a:prstGeom prst="rect">
            <a:avLst/>
          </a:prstGeom>
        </p:spPr>
        <p:txBody>
          <a:bodyPr vert="horz" lIns="95569" tIns="47784" rIns="95569" bIns="47784" rtlCol="0" anchor="b"/>
          <a:lstStyle>
            <a:lvl1pPr algn="l">
              <a:defRPr sz="1300"/>
            </a:lvl1pPr>
          </a:lstStyle>
          <a:p>
            <a:endParaRPr/>
          </a:p>
        </p:txBody>
      </p:sp>
      <p:sp>
        <p:nvSpPr>
          <p:cNvPr id="5" name="Slide Number Placeholder 4"/>
          <p:cNvSpPr>
            <a:spLocks noGrp="1"/>
          </p:cNvSpPr>
          <p:nvPr>
            <p:ph type="sldNum" sz="quarter" idx="3"/>
          </p:nvPr>
        </p:nvSpPr>
        <p:spPr>
          <a:xfrm>
            <a:off x="3850443" y="9430091"/>
            <a:ext cx="2945659" cy="496412"/>
          </a:xfrm>
          <a:prstGeom prst="rect">
            <a:avLst/>
          </a:prstGeom>
        </p:spPr>
        <p:txBody>
          <a:bodyPr vert="horz" lIns="95569" tIns="47784" rIns="95569" bIns="47784" rtlCol="0" anchor="b"/>
          <a:lstStyle>
            <a:lvl1pPr algn="r">
              <a:defRPr sz="13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2"/>
          </a:xfrm>
          <a:prstGeom prst="rect">
            <a:avLst/>
          </a:prstGeom>
        </p:spPr>
        <p:txBody>
          <a:bodyPr vert="horz" lIns="95569" tIns="47784" rIns="95569" bIns="47784" rtlCol="0"/>
          <a:lstStyle>
            <a:lvl1pPr algn="l">
              <a:defRPr sz="1300"/>
            </a:lvl1pPr>
          </a:lstStyle>
          <a:p>
            <a:endParaRPr/>
          </a:p>
        </p:txBody>
      </p:sp>
      <p:sp>
        <p:nvSpPr>
          <p:cNvPr id="3" name="Date Placeholder 2"/>
          <p:cNvSpPr>
            <a:spLocks noGrp="1"/>
          </p:cNvSpPr>
          <p:nvPr>
            <p:ph type="dt" idx="1"/>
          </p:nvPr>
        </p:nvSpPr>
        <p:spPr>
          <a:xfrm>
            <a:off x="3850443" y="0"/>
            <a:ext cx="2945659" cy="496412"/>
          </a:xfrm>
          <a:prstGeom prst="rect">
            <a:avLst/>
          </a:prstGeom>
        </p:spPr>
        <p:txBody>
          <a:bodyPr vert="horz" lIns="95569" tIns="47784" rIns="95569" bIns="47784" rtlCol="0"/>
          <a:lstStyle>
            <a:lvl1pPr algn="r">
              <a:defRPr sz="1300"/>
            </a:lvl1pPr>
          </a:lstStyle>
          <a:p>
            <a:fld id="{772AB877-E7B1-4681-847E-D0918612832B}" type="datetimeFigureOut">
              <a:rPr lang="en-US"/>
              <a:t>8/20/2023</a:t>
            </a:fld>
            <a:endParaRPr/>
          </a:p>
        </p:txBody>
      </p:sp>
      <p:sp>
        <p:nvSpPr>
          <p:cNvPr id="4" name="Slide Image Placeholder 3"/>
          <p:cNvSpPr>
            <a:spLocks noGrp="1" noRot="1" noChangeAspect="1"/>
          </p:cNvSpPr>
          <p:nvPr>
            <p:ph type="sldImg" idx="2"/>
          </p:nvPr>
        </p:nvSpPr>
        <p:spPr>
          <a:xfrm>
            <a:off x="92075" y="746125"/>
            <a:ext cx="6613525" cy="3721100"/>
          </a:xfrm>
          <a:prstGeom prst="rect">
            <a:avLst/>
          </a:prstGeom>
          <a:noFill/>
          <a:ln w="12700">
            <a:solidFill>
              <a:prstClr val="black"/>
            </a:solidFill>
          </a:ln>
        </p:spPr>
        <p:txBody>
          <a:bodyPr vert="horz" lIns="95569" tIns="47784" rIns="95569" bIns="47784" rtlCol="0" anchor="ctr"/>
          <a:lstStyle/>
          <a:p>
            <a:endParaRPr/>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5569" tIns="47784" rIns="95569" bIns="47784"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9430091"/>
            <a:ext cx="2945659" cy="496412"/>
          </a:xfrm>
          <a:prstGeom prst="rect">
            <a:avLst/>
          </a:prstGeom>
        </p:spPr>
        <p:txBody>
          <a:bodyPr vert="horz" lIns="95569" tIns="47784" rIns="95569" bIns="47784" rtlCol="0" anchor="b"/>
          <a:lstStyle>
            <a:lvl1pPr algn="l">
              <a:defRPr sz="1300"/>
            </a:lvl1pPr>
          </a:lstStyle>
          <a:p>
            <a:endParaRPr/>
          </a:p>
        </p:txBody>
      </p:sp>
      <p:sp>
        <p:nvSpPr>
          <p:cNvPr id="7" name="Slide Number Placeholder 6"/>
          <p:cNvSpPr>
            <a:spLocks noGrp="1"/>
          </p:cNvSpPr>
          <p:nvPr>
            <p:ph type="sldNum" sz="quarter" idx="5"/>
          </p:nvPr>
        </p:nvSpPr>
        <p:spPr>
          <a:xfrm>
            <a:off x="3850443" y="9430091"/>
            <a:ext cx="2945659" cy="496412"/>
          </a:xfrm>
          <a:prstGeom prst="rect">
            <a:avLst/>
          </a:prstGeom>
        </p:spPr>
        <p:txBody>
          <a:bodyPr vert="horz" lIns="95569" tIns="47784" rIns="95569" bIns="47784" rtlCol="0" anchor="b"/>
          <a:lstStyle>
            <a:lvl1pPr algn="r">
              <a:defRPr sz="13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descr="Map of World"/>
          <p:cNvSpPr>
            <a:spLocks noEditPoints="1"/>
          </p:cNvSpPr>
          <p:nvPr/>
        </p:nvSpPr>
        <p:spPr bwMode="gray">
          <a:xfrm>
            <a:off x="14595" y="507359"/>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2185501" y="4964539"/>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pic>
        <p:nvPicPr>
          <p:cNvPr id="7" name="Picture 6">
            <a:extLst>
              <a:ext uri="{FF2B5EF4-FFF2-40B4-BE49-F238E27FC236}">
                <a16:creationId xmlns:a16="http://schemas.microsoft.com/office/drawing/2014/main" id="{57CBFB36-CEC5-4E34-A56F-F3032F031161}"/>
              </a:ext>
            </a:extLst>
          </p:cNvPr>
          <p:cNvPicPr>
            <a:picLocks noChangeAspect="1"/>
          </p:cNvPicPr>
          <p:nvPr userDrawn="1"/>
        </p:nvPicPr>
        <p:blipFill>
          <a:blip r:embed="rId2"/>
          <a:stretch>
            <a:fillRect/>
          </a:stretch>
        </p:blipFill>
        <p:spPr>
          <a:xfrm>
            <a:off x="1" y="2"/>
            <a:ext cx="1523644" cy="1169558"/>
          </a:xfrm>
          <a:prstGeom prst="rect">
            <a:avLst/>
          </a:prstGeom>
        </p:spPr>
      </p:pic>
      <p:pic>
        <p:nvPicPr>
          <p:cNvPr id="8" name="Picture 7">
            <a:extLst>
              <a:ext uri="{FF2B5EF4-FFF2-40B4-BE49-F238E27FC236}">
                <a16:creationId xmlns:a16="http://schemas.microsoft.com/office/drawing/2014/main" id="{B312EE5C-2A13-4975-B750-F7E3137F6929}"/>
              </a:ext>
            </a:extLst>
          </p:cNvPr>
          <p:cNvPicPr>
            <a:picLocks noChangeAspect="1"/>
          </p:cNvPicPr>
          <p:nvPr userDrawn="1"/>
        </p:nvPicPr>
        <p:blipFill>
          <a:blip r:embed="rId3"/>
          <a:stretch>
            <a:fillRect/>
          </a:stretch>
        </p:blipFill>
        <p:spPr>
          <a:xfrm>
            <a:off x="11096279" y="3867"/>
            <a:ext cx="1070306" cy="1229060"/>
          </a:xfrm>
          <a:prstGeom prst="rect">
            <a:avLst/>
          </a:prstGeom>
        </p:spPr>
      </p:pic>
    </p:spTree>
    <p:extLst>
      <p:ext uri="{BB962C8B-B14F-4D97-AF65-F5344CB8AC3E}">
        <p14:creationId xmlns:p14="http://schemas.microsoft.com/office/powerpoint/2010/main" val="925245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GB"/>
              <a:t>ACAN - BUILDING KNOWLEDGE FOR GOOD GOVERNANCE</a:t>
            </a:r>
            <a:endParaRPr dirty="0"/>
          </a:p>
        </p:txBody>
      </p:sp>
      <p:sp>
        <p:nvSpPr>
          <p:cNvPr id="4" name="Date Placeholder 3"/>
          <p:cNvSpPr>
            <a:spLocks noGrp="1"/>
          </p:cNvSpPr>
          <p:nvPr>
            <p:ph type="dt" sz="half" idx="10"/>
          </p:nvPr>
        </p:nvSpPr>
        <p:spPr/>
        <p:txBody>
          <a:bodyPr/>
          <a:lstStyle/>
          <a:p>
            <a:fld id="{DC3D6A1B-21F7-46FA-B0BD-B868A61898D8}" type="datetime1">
              <a:rPr lang="en-US" smtClean="0"/>
              <a:t>8/20/2023</a:t>
            </a:fld>
            <a:endParaRPr/>
          </a:p>
        </p:txBody>
      </p:sp>
      <p:sp>
        <p:nvSpPr>
          <p:cNvPr id="6" name="Slide Number Placeholder 5"/>
          <p:cNvSpPr>
            <a:spLocks noGrp="1"/>
          </p:cNvSpPr>
          <p:nvPr>
            <p:ph type="sldNum" sz="quarter" idx="12"/>
          </p:nvPr>
        </p:nvSpPr>
        <p:spPr/>
        <p:txBody>
          <a:bodyPr/>
          <a:lstStyle/>
          <a:p>
            <a:fld id="{F36C87F6-986D-49E6-AF40-1B3A1EE8064D}" type="slidenum">
              <a:rPr/>
              <a:t>‹#›</a:t>
            </a:fld>
            <a:endParaRPr/>
          </a:p>
        </p:txBody>
      </p:sp>
      <p:pic>
        <p:nvPicPr>
          <p:cNvPr id="7" name="Picture 6">
            <a:extLst>
              <a:ext uri="{FF2B5EF4-FFF2-40B4-BE49-F238E27FC236}">
                <a16:creationId xmlns:a16="http://schemas.microsoft.com/office/drawing/2014/main" id="{F9052415-C315-4CFE-9165-6D0608A23FF8}"/>
              </a:ext>
            </a:extLst>
          </p:cNvPr>
          <p:cNvPicPr>
            <a:picLocks noChangeAspect="1"/>
          </p:cNvPicPr>
          <p:nvPr userDrawn="1"/>
        </p:nvPicPr>
        <p:blipFill>
          <a:blip r:embed="rId2"/>
          <a:stretch>
            <a:fillRect/>
          </a:stretch>
        </p:blipFill>
        <p:spPr>
          <a:xfrm>
            <a:off x="1" y="2"/>
            <a:ext cx="1523644" cy="1169558"/>
          </a:xfrm>
          <a:prstGeom prst="rect">
            <a:avLst/>
          </a:prstGeom>
        </p:spPr>
      </p:pic>
      <p:pic>
        <p:nvPicPr>
          <p:cNvPr id="8" name="Picture 7">
            <a:extLst>
              <a:ext uri="{FF2B5EF4-FFF2-40B4-BE49-F238E27FC236}">
                <a16:creationId xmlns:a16="http://schemas.microsoft.com/office/drawing/2014/main" id="{023A0720-A5EB-42A0-B26A-608F67CD5134}"/>
              </a:ext>
            </a:extLst>
          </p:cNvPr>
          <p:cNvPicPr>
            <a:picLocks noChangeAspect="1"/>
          </p:cNvPicPr>
          <p:nvPr userDrawn="1"/>
        </p:nvPicPr>
        <p:blipFill>
          <a:blip r:embed="rId3"/>
          <a:stretch>
            <a:fillRect/>
          </a:stretch>
        </p:blipFill>
        <p:spPr>
          <a:xfrm>
            <a:off x="11096279" y="3867"/>
            <a:ext cx="1070306" cy="1229060"/>
          </a:xfrm>
          <a:prstGeom prst="rect">
            <a:avLst/>
          </a:prstGeom>
        </p:spPr>
      </p:pic>
    </p:spTree>
    <p:extLst>
      <p:ext uri="{BB962C8B-B14F-4D97-AF65-F5344CB8AC3E}">
        <p14:creationId xmlns:p14="http://schemas.microsoft.com/office/powerpoint/2010/main" val="2944854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GB"/>
              <a:t>ACAN - BUILDING KNOWLEDGE FOR GOOD GOVERNANCE</a:t>
            </a:r>
            <a:endParaRPr dirty="0"/>
          </a:p>
        </p:txBody>
      </p:sp>
      <p:sp>
        <p:nvSpPr>
          <p:cNvPr id="4" name="Date Placeholder 3"/>
          <p:cNvSpPr>
            <a:spLocks noGrp="1"/>
          </p:cNvSpPr>
          <p:nvPr>
            <p:ph type="dt" sz="half" idx="10"/>
          </p:nvPr>
        </p:nvSpPr>
        <p:spPr/>
        <p:txBody>
          <a:bodyPr/>
          <a:lstStyle/>
          <a:p>
            <a:fld id="{19A188E8-F33E-4F58-844E-21E64BE10BC5}" type="datetime1">
              <a:rPr lang="en-US" smtClean="0"/>
              <a:t>8/20/2023</a:t>
            </a:fld>
            <a:endParaRPr/>
          </a:p>
        </p:txBody>
      </p:sp>
      <p:sp>
        <p:nvSpPr>
          <p:cNvPr id="6" name="Slide Number Placeholder 5"/>
          <p:cNvSpPr>
            <a:spLocks noGrp="1"/>
          </p:cNvSpPr>
          <p:nvPr>
            <p:ph type="sldNum" sz="quarter" idx="12"/>
          </p:nvPr>
        </p:nvSpPr>
        <p:spPr/>
        <p:txBody>
          <a:bodyPr/>
          <a:lstStyle/>
          <a:p>
            <a:fld id="{F36C87F6-986D-49E6-AF40-1B3A1EE8064D}" type="slidenum">
              <a:rPr/>
              <a:t>‹#›</a:t>
            </a:fld>
            <a:endParaRPr/>
          </a:p>
        </p:txBody>
      </p:sp>
      <p:pic>
        <p:nvPicPr>
          <p:cNvPr id="7" name="Picture 6">
            <a:extLst>
              <a:ext uri="{FF2B5EF4-FFF2-40B4-BE49-F238E27FC236}">
                <a16:creationId xmlns:a16="http://schemas.microsoft.com/office/drawing/2014/main" id="{6FAD15EB-D9F9-43CA-B6B6-0220574B0243}"/>
              </a:ext>
            </a:extLst>
          </p:cNvPr>
          <p:cNvPicPr>
            <a:picLocks noChangeAspect="1"/>
          </p:cNvPicPr>
          <p:nvPr userDrawn="1"/>
        </p:nvPicPr>
        <p:blipFill>
          <a:blip r:embed="rId2"/>
          <a:stretch>
            <a:fillRect/>
          </a:stretch>
        </p:blipFill>
        <p:spPr>
          <a:xfrm>
            <a:off x="1" y="2"/>
            <a:ext cx="1523644" cy="1169558"/>
          </a:xfrm>
          <a:prstGeom prst="rect">
            <a:avLst/>
          </a:prstGeom>
        </p:spPr>
      </p:pic>
      <p:pic>
        <p:nvPicPr>
          <p:cNvPr id="8" name="Picture 7">
            <a:extLst>
              <a:ext uri="{FF2B5EF4-FFF2-40B4-BE49-F238E27FC236}">
                <a16:creationId xmlns:a16="http://schemas.microsoft.com/office/drawing/2014/main" id="{819B0A2E-DE10-4296-80DA-0D9448088CDB}"/>
              </a:ext>
            </a:extLst>
          </p:cNvPr>
          <p:cNvPicPr>
            <a:picLocks noChangeAspect="1"/>
          </p:cNvPicPr>
          <p:nvPr userDrawn="1"/>
        </p:nvPicPr>
        <p:blipFill>
          <a:blip r:embed="rId3"/>
          <a:stretch>
            <a:fillRect/>
          </a:stretch>
        </p:blipFill>
        <p:spPr>
          <a:xfrm>
            <a:off x="11096279" y="3867"/>
            <a:ext cx="1070306" cy="1229060"/>
          </a:xfrm>
          <a:prstGeom prst="rect">
            <a:avLst/>
          </a:prstGeom>
        </p:spPr>
      </p:pic>
    </p:spTree>
    <p:extLst>
      <p:ext uri="{BB962C8B-B14F-4D97-AF65-F5344CB8AC3E}">
        <p14:creationId xmlns:p14="http://schemas.microsoft.com/office/powerpoint/2010/main" val="2829424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Footer Placeholder 4"/>
          <p:cNvSpPr>
            <a:spLocks noGrp="1"/>
          </p:cNvSpPr>
          <p:nvPr>
            <p:ph type="ftr" sz="quarter" idx="11"/>
          </p:nvPr>
        </p:nvSpPr>
        <p:spPr/>
        <p:txBody>
          <a:bodyPr/>
          <a:lstStyle/>
          <a:p>
            <a:r>
              <a:rPr lang="en-GB"/>
              <a:t>ACAN - BUILDING KNOWLEDGE FOR GOOD GOVERNANCE</a:t>
            </a:r>
            <a:endParaRPr dirty="0"/>
          </a:p>
        </p:txBody>
      </p:sp>
      <p:sp>
        <p:nvSpPr>
          <p:cNvPr id="4" name="Date Placeholder 3"/>
          <p:cNvSpPr>
            <a:spLocks noGrp="1"/>
          </p:cNvSpPr>
          <p:nvPr>
            <p:ph type="dt" sz="half" idx="10"/>
          </p:nvPr>
        </p:nvSpPr>
        <p:spPr/>
        <p:txBody>
          <a:bodyPr/>
          <a:lstStyle/>
          <a:p>
            <a:fld id="{B75ACE78-6DEC-4A4A-8F2F-3168614C31CB}" type="datetime1">
              <a:rPr lang="en-US" smtClean="0"/>
              <a:t>8/20/2023</a:t>
            </a:fld>
            <a:endParaRPr/>
          </a:p>
        </p:txBody>
      </p:sp>
      <p:sp>
        <p:nvSpPr>
          <p:cNvPr id="6" name="Slide Number Placeholder 5"/>
          <p:cNvSpPr>
            <a:spLocks noGrp="1"/>
          </p:cNvSpPr>
          <p:nvPr>
            <p:ph type="sldNum" sz="quarter" idx="12"/>
          </p:nvPr>
        </p:nvSpPr>
        <p:spPr/>
        <p:txBody>
          <a:bodyPr/>
          <a:lstStyle/>
          <a:p>
            <a:fld id="{F36C87F6-986D-49E6-AF40-1B3A1EE8064D}" type="slidenum">
              <a:rPr/>
              <a:t>‹#›</a:t>
            </a:fld>
            <a:endParaRPr/>
          </a:p>
        </p:txBody>
      </p:sp>
      <p:pic>
        <p:nvPicPr>
          <p:cNvPr id="7" name="Picture 6">
            <a:extLst>
              <a:ext uri="{FF2B5EF4-FFF2-40B4-BE49-F238E27FC236}">
                <a16:creationId xmlns:a16="http://schemas.microsoft.com/office/drawing/2014/main" id="{BE2DBF41-2F2A-496F-AC0A-E7CE03AF2871}"/>
              </a:ext>
            </a:extLst>
          </p:cNvPr>
          <p:cNvPicPr>
            <a:picLocks noChangeAspect="1"/>
          </p:cNvPicPr>
          <p:nvPr userDrawn="1"/>
        </p:nvPicPr>
        <p:blipFill>
          <a:blip r:embed="rId2"/>
          <a:stretch>
            <a:fillRect/>
          </a:stretch>
        </p:blipFill>
        <p:spPr>
          <a:xfrm>
            <a:off x="1" y="2"/>
            <a:ext cx="1523644" cy="1169558"/>
          </a:xfrm>
          <a:prstGeom prst="rect">
            <a:avLst/>
          </a:prstGeom>
        </p:spPr>
      </p:pic>
      <p:pic>
        <p:nvPicPr>
          <p:cNvPr id="8" name="Picture 7">
            <a:extLst>
              <a:ext uri="{FF2B5EF4-FFF2-40B4-BE49-F238E27FC236}">
                <a16:creationId xmlns:a16="http://schemas.microsoft.com/office/drawing/2014/main" id="{3AF82ED8-AFA0-4C94-8F8D-CB197261760D}"/>
              </a:ext>
            </a:extLst>
          </p:cNvPr>
          <p:cNvPicPr>
            <a:picLocks noChangeAspect="1"/>
          </p:cNvPicPr>
          <p:nvPr userDrawn="1"/>
        </p:nvPicPr>
        <p:blipFill>
          <a:blip r:embed="rId3"/>
          <a:stretch>
            <a:fillRect/>
          </a:stretch>
        </p:blipFill>
        <p:spPr>
          <a:xfrm>
            <a:off x="11096279" y="3867"/>
            <a:ext cx="1070306" cy="1229060"/>
          </a:xfrm>
          <a:prstGeom prst="rect">
            <a:avLst/>
          </a:prstGeom>
        </p:spPr>
      </p:pic>
    </p:spTree>
    <p:extLst>
      <p:ext uri="{BB962C8B-B14F-4D97-AF65-F5344CB8AC3E}">
        <p14:creationId xmlns:p14="http://schemas.microsoft.com/office/powerpoint/2010/main" val="794642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5" name="Footer Placeholder 4"/>
          <p:cNvSpPr>
            <a:spLocks noGrp="1"/>
          </p:cNvSpPr>
          <p:nvPr>
            <p:ph type="ftr" sz="quarter" idx="11"/>
          </p:nvPr>
        </p:nvSpPr>
        <p:spPr/>
        <p:txBody>
          <a:bodyPr/>
          <a:lstStyle/>
          <a:p>
            <a:r>
              <a:rPr lang="en-GB"/>
              <a:t>ACAN - BUILDING KNOWLEDGE FOR GOOD GOVERNANCE</a:t>
            </a:r>
            <a:endParaRPr dirty="0"/>
          </a:p>
        </p:txBody>
      </p:sp>
      <p:sp>
        <p:nvSpPr>
          <p:cNvPr id="4" name="Date Placeholder 3"/>
          <p:cNvSpPr>
            <a:spLocks noGrp="1"/>
          </p:cNvSpPr>
          <p:nvPr>
            <p:ph type="dt" sz="half" idx="10"/>
          </p:nvPr>
        </p:nvSpPr>
        <p:spPr/>
        <p:txBody>
          <a:bodyPr/>
          <a:lstStyle/>
          <a:p>
            <a:fld id="{270882B8-9DF3-4AFC-BF7E-F67D5013EF0D}" type="datetime1">
              <a:rPr lang="en-US" smtClean="0"/>
              <a:t>8/20/2023</a:t>
            </a:fld>
            <a:endParaRPr/>
          </a:p>
        </p:txBody>
      </p:sp>
      <p:sp>
        <p:nvSpPr>
          <p:cNvPr id="6" name="Slide Number Placeholder 5"/>
          <p:cNvSpPr>
            <a:spLocks noGrp="1"/>
          </p:cNvSpPr>
          <p:nvPr>
            <p:ph type="sldNum" sz="quarter" idx="12"/>
          </p:nvPr>
        </p:nvSpPr>
        <p:spPr/>
        <p:txBody>
          <a:bodyPr/>
          <a:lstStyle/>
          <a:p>
            <a:fld id="{F36C87F6-986D-49E6-AF40-1B3A1EE8064D}" type="slidenum">
              <a:rPr/>
              <a:t>‹#›</a:t>
            </a:fld>
            <a:endParaRPr/>
          </a:p>
        </p:txBody>
      </p:sp>
      <p:pic>
        <p:nvPicPr>
          <p:cNvPr id="7" name="Picture 6">
            <a:extLst>
              <a:ext uri="{FF2B5EF4-FFF2-40B4-BE49-F238E27FC236}">
                <a16:creationId xmlns:a16="http://schemas.microsoft.com/office/drawing/2014/main" id="{31A1E0C3-F889-4972-841F-B9512DCB21D8}"/>
              </a:ext>
            </a:extLst>
          </p:cNvPr>
          <p:cNvPicPr>
            <a:picLocks noChangeAspect="1"/>
          </p:cNvPicPr>
          <p:nvPr userDrawn="1"/>
        </p:nvPicPr>
        <p:blipFill>
          <a:blip r:embed="rId2"/>
          <a:stretch>
            <a:fillRect/>
          </a:stretch>
        </p:blipFill>
        <p:spPr>
          <a:xfrm>
            <a:off x="1" y="2"/>
            <a:ext cx="1523644" cy="1169558"/>
          </a:xfrm>
          <a:prstGeom prst="rect">
            <a:avLst/>
          </a:prstGeom>
        </p:spPr>
      </p:pic>
      <p:pic>
        <p:nvPicPr>
          <p:cNvPr id="8" name="Picture 7">
            <a:extLst>
              <a:ext uri="{FF2B5EF4-FFF2-40B4-BE49-F238E27FC236}">
                <a16:creationId xmlns:a16="http://schemas.microsoft.com/office/drawing/2014/main" id="{C5F552D1-DD60-4BCB-BC23-57DBD2643DE7}"/>
              </a:ext>
            </a:extLst>
          </p:cNvPr>
          <p:cNvPicPr>
            <a:picLocks noChangeAspect="1"/>
          </p:cNvPicPr>
          <p:nvPr userDrawn="1"/>
        </p:nvPicPr>
        <p:blipFill>
          <a:blip r:embed="rId3"/>
          <a:stretch>
            <a:fillRect/>
          </a:stretch>
        </p:blipFill>
        <p:spPr>
          <a:xfrm>
            <a:off x="11096279" y="3867"/>
            <a:ext cx="1070306" cy="1229060"/>
          </a:xfrm>
          <a:prstGeom prst="rect">
            <a:avLst/>
          </a:prstGeom>
        </p:spPr>
      </p:pic>
    </p:spTree>
    <p:extLst>
      <p:ext uri="{BB962C8B-B14F-4D97-AF65-F5344CB8AC3E}">
        <p14:creationId xmlns:p14="http://schemas.microsoft.com/office/powerpoint/2010/main" val="94569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GB"/>
              <a:t>ACAN - BUILDING KNOWLEDGE FOR GOOD GOVERNANCE</a:t>
            </a:r>
            <a:endParaRPr dirty="0"/>
          </a:p>
        </p:txBody>
      </p:sp>
      <p:sp>
        <p:nvSpPr>
          <p:cNvPr id="5" name="Date Placeholder 4"/>
          <p:cNvSpPr>
            <a:spLocks noGrp="1"/>
          </p:cNvSpPr>
          <p:nvPr>
            <p:ph type="dt" sz="half" idx="10"/>
          </p:nvPr>
        </p:nvSpPr>
        <p:spPr/>
        <p:txBody>
          <a:bodyPr/>
          <a:lstStyle/>
          <a:p>
            <a:fld id="{180D716F-C241-4492-BF9E-42001E67166F}" type="datetime1">
              <a:rPr lang="en-US" smtClean="0"/>
              <a:t>8/20/2023</a:t>
            </a:fld>
            <a:endParaRPr/>
          </a:p>
        </p:txBody>
      </p:sp>
      <p:sp>
        <p:nvSpPr>
          <p:cNvPr id="7" name="Slide Number Placeholder 6"/>
          <p:cNvSpPr>
            <a:spLocks noGrp="1"/>
          </p:cNvSpPr>
          <p:nvPr>
            <p:ph type="sldNum" sz="quarter" idx="12"/>
          </p:nvPr>
        </p:nvSpPr>
        <p:spPr/>
        <p:txBody>
          <a:bodyPr/>
          <a:lstStyle/>
          <a:p>
            <a:fld id="{F36C87F6-986D-49E6-AF40-1B3A1EE8064D}" type="slidenum">
              <a:rPr/>
              <a:t>‹#›</a:t>
            </a:fld>
            <a:endParaRPr/>
          </a:p>
        </p:txBody>
      </p:sp>
      <p:pic>
        <p:nvPicPr>
          <p:cNvPr id="8" name="Picture 7">
            <a:extLst>
              <a:ext uri="{FF2B5EF4-FFF2-40B4-BE49-F238E27FC236}">
                <a16:creationId xmlns:a16="http://schemas.microsoft.com/office/drawing/2014/main" id="{4ABACD50-1C1C-4956-835D-6386A9978A1E}"/>
              </a:ext>
            </a:extLst>
          </p:cNvPr>
          <p:cNvPicPr>
            <a:picLocks noChangeAspect="1"/>
          </p:cNvPicPr>
          <p:nvPr userDrawn="1"/>
        </p:nvPicPr>
        <p:blipFill>
          <a:blip r:embed="rId2"/>
          <a:stretch>
            <a:fillRect/>
          </a:stretch>
        </p:blipFill>
        <p:spPr>
          <a:xfrm>
            <a:off x="1" y="2"/>
            <a:ext cx="1523644" cy="1169558"/>
          </a:xfrm>
          <a:prstGeom prst="rect">
            <a:avLst/>
          </a:prstGeom>
        </p:spPr>
      </p:pic>
      <p:pic>
        <p:nvPicPr>
          <p:cNvPr id="9" name="Picture 8">
            <a:extLst>
              <a:ext uri="{FF2B5EF4-FFF2-40B4-BE49-F238E27FC236}">
                <a16:creationId xmlns:a16="http://schemas.microsoft.com/office/drawing/2014/main" id="{55A715ED-CF4C-4B7C-A285-5A8A28DE0FFB}"/>
              </a:ext>
            </a:extLst>
          </p:cNvPr>
          <p:cNvPicPr>
            <a:picLocks noChangeAspect="1"/>
          </p:cNvPicPr>
          <p:nvPr userDrawn="1"/>
        </p:nvPicPr>
        <p:blipFill>
          <a:blip r:embed="rId3"/>
          <a:stretch>
            <a:fillRect/>
          </a:stretch>
        </p:blipFill>
        <p:spPr>
          <a:xfrm>
            <a:off x="11096279" y="3867"/>
            <a:ext cx="1070306" cy="1229060"/>
          </a:xfrm>
          <a:prstGeom prst="rect">
            <a:avLst/>
          </a:prstGeom>
        </p:spPr>
      </p:pic>
    </p:spTree>
    <p:extLst>
      <p:ext uri="{BB962C8B-B14F-4D97-AF65-F5344CB8AC3E}">
        <p14:creationId xmlns:p14="http://schemas.microsoft.com/office/powerpoint/2010/main" val="797784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GB"/>
              <a:t>ACAN - BUILDING KNOWLEDGE FOR GOOD GOVERNANCE</a:t>
            </a:r>
            <a:endParaRPr dirty="0"/>
          </a:p>
        </p:txBody>
      </p:sp>
      <p:sp>
        <p:nvSpPr>
          <p:cNvPr id="7" name="Date Placeholder 6"/>
          <p:cNvSpPr>
            <a:spLocks noGrp="1"/>
          </p:cNvSpPr>
          <p:nvPr>
            <p:ph type="dt" sz="half" idx="10"/>
          </p:nvPr>
        </p:nvSpPr>
        <p:spPr/>
        <p:txBody>
          <a:bodyPr/>
          <a:lstStyle/>
          <a:p>
            <a:fld id="{35B51AC8-E17B-4D97-96E8-1D08A5625D57}" type="datetime1">
              <a:rPr lang="en-US" smtClean="0"/>
              <a:t>8/20/2023</a:t>
            </a:fld>
            <a:endParaRPr/>
          </a:p>
        </p:txBody>
      </p:sp>
      <p:sp>
        <p:nvSpPr>
          <p:cNvPr id="9" name="Slide Number Placeholder 8"/>
          <p:cNvSpPr>
            <a:spLocks noGrp="1"/>
          </p:cNvSpPr>
          <p:nvPr>
            <p:ph type="sldNum" sz="quarter" idx="12"/>
          </p:nvPr>
        </p:nvSpPr>
        <p:spPr/>
        <p:txBody>
          <a:bodyPr/>
          <a:lstStyle/>
          <a:p>
            <a:fld id="{F36C87F6-986D-49E6-AF40-1B3A1EE8064D}" type="slidenum">
              <a:rPr/>
              <a:t>‹#›</a:t>
            </a:fld>
            <a:endParaRPr/>
          </a:p>
        </p:txBody>
      </p:sp>
      <p:pic>
        <p:nvPicPr>
          <p:cNvPr id="10" name="Picture 9">
            <a:extLst>
              <a:ext uri="{FF2B5EF4-FFF2-40B4-BE49-F238E27FC236}">
                <a16:creationId xmlns:a16="http://schemas.microsoft.com/office/drawing/2014/main" id="{81AA8174-BF25-42CA-ABCE-890349A62CE8}"/>
              </a:ext>
            </a:extLst>
          </p:cNvPr>
          <p:cNvPicPr>
            <a:picLocks noChangeAspect="1"/>
          </p:cNvPicPr>
          <p:nvPr userDrawn="1"/>
        </p:nvPicPr>
        <p:blipFill>
          <a:blip r:embed="rId2"/>
          <a:stretch>
            <a:fillRect/>
          </a:stretch>
        </p:blipFill>
        <p:spPr>
          <a:xfrm>
            <a:off x="1" y="2"/>
            <a:ext cx="1523644" cy="1169558"/>
          </a:xfrm>
          <a:prstGeom prst="rect">
            <a:avLst/>
          </a:prstGeom>
        </p:spPr>
      </p:pic>
      <p:pic>
        <p:nvPicPr>
          <p:cNvPr id="11" name="Picture 10">
            <a:extLst>
              <a:ext uri="{FF2B5EF4-FFF2-40B4-BE49-F238E27FC236}">
                <a16:creationId xmlns:a16="http://schemas.microsoft.com/office/drawing/2014/main" id="{E06D4EFD-F2A7-48A2-9B24-52C8E3E7EE0C}"/>
              </a:ext>
            </a:extLst>
          </p:cNvPr>
          <p:cNvPicPr>
            <a:picLocks noChangeAspect="1"/>
          </p:cNvPicPr>
          <p:nvPr userDrawn="1"/>
        </p:nvPicPr>
        <p:blipFill>
          <a:blip r:embed="rId3"/>
          <a:stretch>
            <a:fillRect/>
          </a:stretch>
        </p:blipFill>
        <p:spPr>
          <a:xfrm>
            <a:off x="11096279" y="3867"/>
            <a:ext cx="1070306" cy="1229060"/>
          </a:xfrm>
          <a:prstGeom prst="rect">
            <a:avLst/>
          </a:prstGeom>
        </p:spPr>
      </p:pic>
    </p:spTree>
    <p:extLst>
      <p:ext uri="{BB962C8B-B14F-4D97-AF65-F5344CB8AC3E}">
        <p14:creationId xmlns:p14="http://schemas.microsoft.com/office/powerpoint/2010/main" val="862447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GB"/>
              <a:t>ACAN - BUILDING KNOWLEDGE FOR GOOD GOVERNANCE</a:t>
            </a:r>
            <a:endParaRPr dirty="0"/>
          </a:p>
        </p:txBody>
      </p:sp>
      <p:sp>
        <p:nvSpPr>
          <p:cNvPr id="3" name="Date Placeholder 2"/>
          <p:cNvSpPr>
            <a:spLocks noGrp="1"/>
          </p:cNvSpPr>
          <p:nvPr>
            <p:ph type="dt" sz="half" idx="10"/>
          </p:nvPr>
        </p:nvSpPr>
        <p:spPr/>
        <p:txBody>
          <a:bodyPr/>
          <a:lstStyle/>
          <a:p>
            <a:fld id="{46606CB6-401B-4197-861E-0BEB6D9AA8CA}" type="datetime1">
              <a:rPr lang="en-US" smtClean="0"/>
              <a:t>8/20/2023</a:t>
            </a:fld>
            <a:endParaRPr/>
          </a:p>
        </p:txBody>
      </p:sp>
      <p:sp>
        <p:nvSpPr>
          <p:cNvPr id="5" name="Slide Number Placeholder 4"/>
          <p:cNvSpPr>
            <a:spLocks noGrp="1"/>
          </p:cNvSpPr>
          <p:nvPr>
            <p:ph type="sldNum" sz="quarter" idx="12"/>
          </p:nvPr>
        </p:nvSpPr>
        <p:spPr/>
        <p:txBody>
          <a:bodyPr/>
          <a:lstStyle/>
          <a:p>
            <a:fld id="{F36C87F6-986D-49E6-AF40-1B3A1EE8064D}" type="slidenum">
              <a:rPr/>
              <a:t>‹#›</a:t>
            </a:fld>
            <a:endParaRPr/>
          </a:p>
        </p:txBody>
      </p:sp>
      <p:pic>
        <p:nvPicPr>
          <p:cNvPr id="6" name="Picture 5">
            <a:extLst>
              <a:ext uri="{FF2B5EF4-FFF2-40B4-BE49-F238E27FC236}">
                <a16:creationId xmlns:a16="http://schemas.microsoft.com/office/drawing/2014/main" id="{BCF60EAA-F980-48C4-9D68-454AE028168F}"/>
              </a:ext>
            </a:extLst>
          </p:cNvPr>
          <p:cNvPicPr>
            <a:picLocks noChangeAspect="1"/>
          </p:cNvPicPr>
          <p:nvPr userDrawn="1"/>
        </p:nvPicPr>
        <p:blipFill>
          <a:blip r:embed="rId2"/>
          <a:stretch>
            <a:fillRect/>
          </a:stretch>
        </p:blipFill>
        <p:spPr>
          <a:xfrm>
            <a:off x="1" y="2"/>
            <a:ext cx="1523644" cy="1169558"/>
          </a:xfrm>
          <a:prstGeom prst="rect">
            <a:avLst/>
          </a:prstGeom>
        </p:spPr>
      </p:pic>
      <p:pic>
        <p:nvPicPr>
          <p:cNvPr id="7" name="Picture 6">
            <a:extLst>
              <a:ext uri="{FF2B5EF4-FFF2-40B4-BE49-F238E27FC236}">
                <a16:creationId xmlns:a16="http://schemas.microsoft.com/office/drawing/2014/main" id="{41D82F5C-0E19-48D2-9C50-8FB605F320DC}"/>
              </a:ext>
            </a:extLst>
          </p:cNvPr>
          <p:cNvPicPr>
            <a:picLocks noChangeAspect="1"/>
          </p:cNvPicPr>
          <p:nvPr userDrawn="1"/>
        </p:nvPicPr>
        <p:blipFill>
          <a:blip r:embed="rId3"/>
          <a:stretch>
            <a:fillRect/>
          </a:stretch>
        </p:blipFill>
        <p:spPr>
          <a:xfrm>
            <a:off x="11096279" y="3867"/>
            <a:ext cx="1070306" cy="1229060"/>
          </a:xfrm>
          <a:prstGeom prst="rect">
            <a:avLst/>
          </a:prstGeom>
        </p:spPr>
      </p:pic>
    </p:spTree>
    <p:extLst>
      <p:ext uri="{BB962C8B-B14F-4D97-AF65-F5344CB8AC3E}">
        <p14:creationId xmlns:p14="http://schemas.microsoft.com/office/powerpoint/2010/main" val="1336223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GB"/>
              <a:t>ACAN - BUILDING KNOWLEDGE FOR GOOD GOVERNANCE</a:t>
            </a:r>
            <a:endParaRPr dirty="0"/>
          </a:p>
        </p:txBody>
      </p:sp>
      <p:sp>
        <p:nvSpPr>
          <p:cNvPr id="2" name="Date Placeholder 1"/>
          <p:cNvSpPr>
            <a:spLocks noGrp="1"/>
          </p:cNvSpPr>
          <p:nvPr>
            <p:ph type="dt" sz="half" idx="10"/>
          </p:nvPr>
        </p:nvSpPr>
        <p:spPr/>
        <p:txBody>
          <a:bodyPr/>
          <a:lstStyle/>
          <a:p>
            <a:fld id="{5D06F997-FAC3-4EF1-9905-17BEF0EF027C}" type="datetime1">
              <a:rPr lang="en-US" smtClean="0"/>
              <a:t>8/20/2023</a:t>
            </a:fld>
            <a:endParaRPr/>
          </a:p>
        </p:txBody>
      </p:sp>
      <p:sp>
        <p:nvSpPr>
          <p:cNvPr id="4" name="Slide Number Placeholder 3"/>
          <p:cNvSpPr>
            <a:spLocks noGrp="1"/>
          </p:cNvSpPr>
          <p:nvPr>
            <p:ph type="sldNum" sz="quarter" idx="12"/>
          </p:nvPr>
        </p:nvSpPr>
        <p:spPr/>
        <p:txBody>
          <a:bodyPr/>
          <a:lstStyle/>
          <a:p>
            <a:fld id="{F36C87F6-986D-49E6-AF40-1B3A1EE8064D}" type="slidenum">
              <a:rPr/>
              <a:t>‹#›</a:t>
            </a:fld>
            <a:endParaRPr/>
          </a:p>
        </p:txBody>
      </p:sp>
      <p:pic>
        <p:nvPicPr>
          <p:cNvPr id="5" name="Picture 4">
            <a:extLst>
              <a:ext uri="{FF2B5EF4-FFF2-40B4-BE49-F238E27FC236}">
                <a16:creationId xmlns:a16="http://schemas.microsoft.com/office/drawing/2014/main" id="{DFB2A01E-E295-416C-8AA6-070780D0B45B}"/>
              </a:ext>
            </a:extLst>
          </p:cNvPr>
          <p:cNvPicPr>
            <a:picLocks noChangeAspect="1"/>
          </p:cNvPicPr>
          <p:nvPr userDrawn="1"/>
        </p:nvPicPr>
        <p:blipFill>
          <a:blip r:embed="rId2"/>
          <a:stretch>
            <a:fillRect/>
          </a:stretch>
        </p:blipFill>
        <p:spPr>
          <a:xfrm>
            <a:off x="1" y="2"/>
            <a:ext cx="1523644" cy="1169558"/>
          </a:xfrm>
          <a:prstGeom prst="rect">
            <a:avLst/>
          </a:prstGeom>
        </p:spPr>
      </p:pic>
      <p:pic>
        <p:nvPicPr>
          <p:cNvPr id="6" name="Picture 5">
            <a:extLst>
              <a:ext uri="{FF2B5EF4-FFF2-40B4-BE49-F238E27FC236}">
                <a16:creationId xmlns:a16="http://schemas.microsoft.com/office/drawing/2014/main" id="{AD0D6CCF-B1C6-45C1-A6A4-12FCB866EC3E}"/>
              </a:ext>
            </a:extLst>
          </p:cNvPr>
          <p:cNvPicPr>
            <a:picLocks noChangeAspect="1"/>
          </p:cNvPicPr>
          <p:nvPr userDrawn="1"/>
        </p:nvPicPr>
        <p:blipFill>
          <a:blip r:embed="rId3"/>
          <a:stretch>
            <a:fillRect/>
          </a:stretch>
        </p:blipFill>
        <p:spPr>
          <a:xfrm>
            <a:off x="11096279" y="3867"/>
            <a:ext cx="1070306" cy="1229060"/>
          </a:xfrm>
          <a:prstGeom prst="rect">
            <a:avLst/>
          </a:prstGeom>
        </p:spPr>
      </p:pic>
    </p:spTree>
    <p:extLst>
      <p:ext uri="{BB962C8B-B14F-4D97-AF65-F5344CB8AC3E}">
        <p14:creationId xmlns:p14="http://schemas.microsoft.com/office/powerpoint/2010/main" val="2553411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r>
              <a:rPr lang="en-GB"/>
              <a:t>ACAN - BUILDING KNOWLEDGE FOR GOOD GOVERNANCE</a:t>
            </a:r>
            <a:endParaRPr dirty="0"/>
          </a:p>
        </p:txBody>
      </p:sp>
      <p:sp>
        <p:nvSpPr>
          <p:cNvPr id="5" name="Date Placeholder 4"/>
          <p:cNvSpPr>
            <a:spLocks noGrp="1"/>
          </p:cNvSpPr>
          <p:nvPr>
            <p:ph type="dt" sz="half" idx="10"/>
          </p:nvPr>
        </p:nvSpPr>
        <p:spPr/>
        <p:txBody>
          <a:bodyPr/>
          <a:lstStyle/>
          <a:p>
            <a:fld id="{4DF9FC56-E78B-43DF-A4C7-6CC77E7CDB56}" type="datetime1">
              <a:rPr lang="en-US" smtClean="0"/>
              <a:t>8/20/2023</a:t>
            </a:fld>
            <a:endParaRPr/>
          </a:p>
        </p:txBody>
      </p:sp>
      <p:sp>
        <p:nvSpPr>
          <p:cNvPr id="7" name="Slide Number Placeholder 6"/>
          <p:cNvSpPr>
            <a:spLocks noGrp="1"/>
          </p:cNvSpPr>
          <p:nvPr>
            <p:ph type="sldNum" sz="quarter" idx="12"/>
          </p:nvPr>
        </p:nvSpPr>
        <p:spPr/>
        <p:txBody>
          <a:bodyPr/>
          <a:lstStyle/>
          <a:p>
            <a:fld id="{F36C87F6-986D-49E6-AF40-1B3A1EE8064D}" type="slidenum">
              <a:rPr/>
              <a:t>‹#›</a:t>
            </a:fld>
            <a:endParaRPr/>
          </a:p>
        </p:txBody>
      </p:sp>
      <p:pic>
        <p:nvPicPr>
          <p:cNvPr id="9" name="Picture 8">
            <a:extLst>
              <a:ext uri="{FF2B5EF4-FFF2-40B4-BE49-F238E27FC236}">
                <a16:creationId xmlns:a16="http://schemas.microsoft.com/office/drawing/2014/main" id="{AEB5F258-11A4-465D-B976-140911F55B2A}"/>
              </a:ext>
            </a:extLst>
          </p:cNvPr>
          <p:cNvPicPr>
            <a:picLocks noChangeAspect="1"/>
          </p:cNvPicPr>
          <p:nvPr userDrawn="1"/>
        </p:nvPicPr>
        <p:blipFill>
          <a:blip r:embed="rId2"/>
          <a:stretch>
            <a:fillRect/>
          </a:stretch>
        </p:blipFill>
        <p:spPr>
          <a:xfrm>
            <a:off x="1" y="2"/>
            <a:ext cx="1523644" cy="1169558"/>
          </a:xfrm>
          <a:prstGeom prst="rect">
            <a:avLst/>
          </a:prstGeom>
        </p:spPr>
      </p:pic>
      <p:pic>
        <p:nvPicPr>
          <p:cNvPr id="10" name="Picture 9">
            <a:extLst>
              <a:ext uri="{FF2B5EF4-FFF2-40B4-BE49-F238E27FC236}">
                <a16:creationId xmlns:a16="http://schemas.microsoft.com/office/drawing/2014/main" id="{9CBDAE3C-A898-4577-BCB1-3A9246AE4415}"/>
              </a:ext>
            </a:extLst>
          </p:cNvPr>
          <p:cNvPicPr>
            <a:picLocks noChangeAspect="1"/>
          </p:cNvPicPr>
          <p:nvPr userDrawn="1"/>
        </p:nvPicPr>
        <p:blipFill>
          <a:blip r:embed="rId3"/>
          <a:stretch>
            <a:fillRect/>
          </a:stretch>
        </p:blipFill>
        <p:spPr>
          <a:xfrm>
            <a:off x="11096279" y="3867"/>
            <a:ext cx="1070306" cy="1229060"/>
          </a:xfrm>
          <a:prstGeom prst="rect">
            <a:avLst/>
          </a:prstGeom>
        </p:spPr>
      </p:pic>
    </p:spTree>
    <p:extLst>
      <p:ext uri="{BB962C8B-B14F-4D97-AF65-F5344CB8AC3E}">
        <p14:creationId xmlns:p14="http://schemas.microsoft.com/office/powerpoint/2010/main" val="2658483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r>
              <a:rPr lang="en-GB"/>
              <a:t>ACAN - BUILDING KNOWLEDGE FOR GOOD GOVERNANCE</a:t>
            </a:r>
            <a:endParaRPr dirty="0"/>
          </a:p>
        </p:txBody>
      </p:sp>
      <p:sp>
        <p:nvSpPr>
          <p:cNvPr id="5" name="Date Placeholder 4"/>
          <p:cNvSpPr>
            <a:spLocks noGrp="1"/>
          </p:cNvSpPr>
          <p:nvPr>
            <p:ph type="dt" sz="half" idx="10"/>
          </p:nvPr>
        </p:nvSpPr>
        <p:spPr/>
        <p:txBody>
          <a:bodyPr/>
          <a:lstStyle/>
          <a:p>
            <a:fld id="{B899D94E-6475-4F4C-A46A-8547DA05DBCC}" type="datetime1">
              <a:rPr lang="en-US" smtClean="0"/>
              <a:t>8/20/2023</a:t>
            </a:fld>
            <a:endParaRPr/>
          </a:p>
        </p:txBody>
      </p:sp>
      <p:sp>
        <p:nvSpPr>
          <p:cNvPr id="7" name="Slide Number Placeholder 6"/>
          <p:cNvSpPr>
            <a:spLocks noGrp="1"/>
          </p:cNvSpPr>
          <p:nvPr>
            <p:ph type="sldNum" sz="quarter" idx="12"/>
          </p:nvPr>
        </p:nvSpPr>
        <p:spPr/>
        <p:txBody>
          <a:bodyPr/>
          <a:lstStyle/>
          <a:p>
            <a:fld id="{F36C87F6-986D-49E6-AF40-1B3A1EE8064D}" type="slidenum">
              <a:rPr/>
              <a:t>‹#›</a:t>
            </a:fld>
            <a:endParaRPr/>
          </a:p>
        </p:txBody>
      </p:sp>
      <p:pic>
        <p:nvPicPr>
          <p:cNvPr id="9" name="Picture 8">
            <a:extLst>
              <a:ext uri="{FF2B5EF4-FFF2-40B4-BE49-F238E27FC236}">
                <a16:creationId xmlns:a16="http://schemas.microsoft.com/office/drawing/2014/main" id="{0D38AF90-4A08-4B3B-8524-07A8C967683F}"/>
              </a:ext>
            </a:extLst>
          </p:cNvPr>
          <p:cNvPicPr>
            <a:picLocks noChangeAspect="1"/>
          </p:cNvPicPr>
          <p:nvPr userDrawn="1"/>
        </p:nvPicPr>
        <p:blipFill>
          <a:blip r:embed="rId2"/>
          <a:stretch>
            <a:fillRect/>
          </a:stretch>
        </p:blipFill>
        <p:spPr>
          <a:xfrm>
            <a:off x="1" y="2"/>
            <a:ext cx="1523644" cy="1169558"/>
          </a:xfrm>
          <a:prstGeom prst="rect">
            <a:avLst/>
          </a:prstGeom>
        </p:spPr>
      </p:pic>
      <p:pic>
        <p:nvPicPr>
          <p:cNvPr id="10" name="Picture 9">
            <a:extLst>
              <a:ext uri="{FF2B5EF4-FFF2-40B4-BE49-F238E27FC236}">
                <a16:creationId xmlns:a16="http://schemas.microsoft.com/office/drawing/2014/main" id="{C2D7D8A1-3D83-4A91-A3FE-66DA3BB090BE}"/>
              </a:ext>
            </a:extLst>
          </p:cNvPr>
          <p:cNvPicPr>
            <a:picLocks noChangeAspect="1"/>
          </p:cNvPicPr>
          <p:nvPr userDrawn="1"/>
        </p:nvPicPr>
        <p:blipFill>
          <a:blip r:embed="rId3"/>
          <a:stretch>
            <a:fillRect/>
          </a:stretch>
        </p:blipFill>
        <p:spPr>
          <a:xfrm>
            <a:off x="11096279" y="3867"/>
            <a:ext cx="1070306" cy="1229060"/>
          </a:xfrm>
          <a:prstGeom prst="rect">
            <a:avLst/>
          </a:prstGeom>
        </p:spPr>
      </p:pic>
    </p:spTree>
    <p:extLst>
      <p:ext uri="{BB962C8B-B14F-4D97-AF65-F5344CB8AC3E}">
        <p14:creationId xmlns:p14="http://schemas.microsoft.com/office/powerpoint/2010/main" val="319243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8000">
              <a:schemeClr val="bg1"/>
            </a:gs>
            <a:gs pos="28000">
              <a:schemeClr val="bg1"/>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GB"/>
              <a:t>ACAN - BUILDING KNOWLEDGE FOR GOOD GOVERNANCE</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5EBF7A67-30CC-4930-848A-863CA6A19F95}" type="datetime1">
              <a:rPr lang="en-US" smtClean="0"/>
              <a:t>8/20/2023</a:t>
            </a:fld>
            <a:endParaRPr lang="en-US"/>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8963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400" rtl="0" eaLnBrk="1" latinLnBrk="0" hangingPunct="1">
        <a:lnSpc>
          <a:spcPct val="90000"/>
        </a:lnSpc>
        <a:spcBef>
          <a:spcPct val="0"/>
        </a:spcBef>
        <a:buNone/>
        <a:defRPr sz="4000" kern="1200" cap="all" baseline="0">
          <a:solidFill>
            <a:schemeClr val="tx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 /><Relationship Id="rId2" Type="http://schemas.openxmlformats.org/officeDocument/2006/relationships/tags" Target="../tags/tag2.xml" /><Relationship Id="rId1" Type="http://schemas.openxmlformats.org/officeDocument/2006/relationships/tags" Target="../tags/tag1.xml" /></Relationships>
</file>

<file path=ppt/slides/_rels/slide10.xml.rels><?xml version="1.0" encoding="UTF-8" standalone="yes"?>
<Relationships xmlns="http://schemas.openxmlformats.org/package/2006/relationships"><Relationship Id="rId8" Type="http://schemas.openxmlformats.org/officeDocument/2006/relationships/slideLayout" Target="../slideLayouts/slideLayout5.xml" /><Relationship Id="rId3" Type="http://schemas.openxmlformats.org/officeDocument/2006/relationships/tags" Target="../tags/tag44.xml" /><Relationship Id="rId7" Type="http://schemas.openxmlformats.org/officeDocument/2006/relationships/tags" Target="../tags/tag48.xml" /><Relationship Id="rId2" Type="http://schemas.openxmlformats.org/officeDocument/2006/relationships/tags" Target="../tags/tag43.xml" /><Relationship Id="rId1" Type="http://schemas.openxmlformats.org/officeDocument/2006/relationships/tags" Target="../tags/tag42.xml" /><Relationship Id="rId6" Type="http://schemas.openxmlformats.org/officeDocument/2006/relationships/tags" Target="../tags/tag47.xml" /><Relationship Id="rId5" Type="http://schemas.openxmlformats.org/officeDocument/2006/relationships/tags" Target="../tags/tag46.xml" /><Relationship Id="rId4" Type="http://schemas.openxmlformats.org/officeDocument/2006/relationships/tags" Target="../tags/tag45.xml" /></Relationships>
</file>

<file path=ppt/slides/_rels/slide11.xml.rels><?xml version="1.0" encoding="UTF-8" standalone="yes"?>
<Relationships xmlns="http://schemas.openxmlformats.org/package/2006/relationships"><Relationship Id="rId8" Type="http://schemas.openxmlformats.org/officeDocument/2006/relationships/slideLayout" Target="../slideLayouts/slideLayout5.xml" /><Relationship Id="rId3" Type="http://schemas.openxmlformats.org/officeDocument/2006/relationships/tags" Target="../tags/tag51.xml" /><Relationship Id="rId7" Type="http://schemas.openxmlformats.org/officeDocument/2006/relationships/tags" Target="../tags/tag55.xml" /><Relationship Id="rId2" Type="http://schemas.openxmlformats.org/officeDocument/2006/relationships/tags" Target="../tags/tag50.xml" /><Relationship Id="rId1" Type="http://schemas.openxmlformats.org/officeDocument/2006/relationships/tags" Target="../tags/tag49.xml" /><Relationship Id="rId6" Type="http://schemas.openxmlformats.org/officeDocument/2006/relationships/tags" Target="../tags/tag54.xml" /><Relationship Id="rId5" Type="http://schemas.openxmlformats.org/officeDocument/2006/relationships/tags" Target="../tags/tag53.xml" /><Relationship Id="rId4" Type="http://schemas.openxmlformats.org/officeDocument/2006/relationships/tags" Target="../tags/tag52.xml" /></Relationships>
</file>

<file path=ppt/slides/_rels/slide12.xml.rels><?xml version="1.0" encoding="UTF-8" standalone="yes"?>
<Relationships xmlns="http://schemas.openxmlformats.org/package/2006/relationships"><Relationship Id="rId8" Type="http://schemas.openxmlformats.org/officeDocument/2006/relationships/slideLayout" Target="../slideLayouts/slideLayout5.xml" /><Relationship Id="rId3" Type="http://schemas.openxmlformats.org/officeDocument/2006/relationships/tags" Target="../tags/tag58.xml" /><Relationship Id="rId7" Type="http://schemas.openxmlformats.org/officeDocument/2006/relationships/tags" Target="../tags/tag62.xml" /><Relationship Id="rId2" Type="http://schemas.openxmlformats.org/officeDocument/2006/relationships/tags" Target="../tags/tag57.xml" /><Relationship Id="rId1" Type="http://schemas.openxmlformats.org/officeDocument/2006/relationships/tags" Target="../tags/tag56.xml" /><Relationship Id="rId6" Type="http://schemas.openxmlformats.org/officeDocument/2006/relationships/tags" Target="../tags/tag61.xml" /><Relationship Id="rId5" Type="http://schemas.openxmlformats.org/officeDocument/2006/relationships/tags" Target="../tags/tag60.xml" /><Relationship Id="rId4" Type="http://schemas.openxmlformats.org/officeDocument/2006/relationships/tags" Target="../tags/tag59.xml" /></Relationships>
</file>

<file path=ppt/slides/_rels/slide13.xml.rels><?xml version="1.0" encoding="UTF-8" standalone="yes"?>
<Relationships xmlns="http://schemas.openxmlformats.org/package/2006/relationships"><Relationship Id="rId8" Type="http://schemas.openxmlformats.org/officeDocument/2006/relationships/slideLayout" Target="../slideLayouts/slideLayout5.xml" /><Relationship Id="rId3" Type="http://schemas.openxmlformats.org/officeDocument/2006/relationships/tags" Target="../tags/tag65.xml" /><Relationship Id="rId7" Type="http://schemas.openxmlformats.org/officeDocument/2006/relationships/tags" Target="../tags/tag69.xml" /><Relationship Id="rId2" Type="http://schemas.openxmlformats.org/officeDocument/2006/relationships/tags" Target="../tags/tag64.xml" /><Relationship Id="rId1" Type="http://schemas.openxmlformats.org/officeDocument/2006/relationships/tags" Target="../tags/tag63.xml" /><Relationship Id="rId6" Type="http://schemas.openxmlformats.org/officeDocument/2006/relationships/tags" Target="../tags/tag68.xml" /><Relationship Id="rId5" Type="http://schemas.openxmlformats.org/officeDocument/2006/relationships/tags" Target="../tags/tag67.xml" /><Relationship Id="rId4" Type="http://schemas.openxmlformats.org/officeDocument/2006/relationships/tags" Target="../tags/tag66.xml" /></Relationships>
</file>

<file path=ppt/slides/_rels/slide14.xml.rels><?xml version="1.0" encoding="UTF-8" standalone="yes"?>
<Relationships xmlns="http://schemas.openxmlformats.org/package/2006/relationships"><Relationship Id="rId8" Type="http://schemas.openxmlformats.org/officeDocument/2006/relationships/slideLayout" Target="../slideLayouts/slideLayout5.xml" /><Relationship Id="rId3" Type="http://schemas.openxmlformats.org/officeDocument/2006/relationships/tags" Target="../tags/tag72.xml" /><Relationship Id="rId7" Type="http://schemas.openxmlformats.org/officeDocument/2006/relationships/tags" Target="../tags/tag76.xml" /><Relationship Id="rId2" Type="http://schemas.openxmlformats.org/officeDocument/2006/relationships/tags" Target="../tags/tag71.xml" /><Relationship Id="rId1" Type="http://schemas.openxmlformats.org/officeDocument/2006/relationships/tags" Target="../tags/tag70.xml" /><Relationship Id="rId6" Type="http://schemas.openxmlformats.org/officeDocument/2006/relationships/tags" Target="../tags/tag75.xml" /><Relationship Id="rId5" Type="http://schemas.openxmlformats.org/officeDocument/2006/relationships/tags" Target="../tags/tag74.xml" /><Relationship Id="rId4" Type="http://schemas.openxmlformats.org/officeDocument/2006/relationships/tags" Target="../tags/tag73.xml" /></Relationships>
</file>

<file path=ppt/slides/_rels/slide15.xml.rels><?xml version="1.0" encoding="UTF-8" standalone="yes"?>
<Relationships xmlns="http://schemas.openxmlformats.org/package/2006/relationships"><Relationship Id="rId3" Type="http://schemas.openxmlformats.org/officeDocument/2006/relationships/tags" Target="../tags/tag79.xml" /><Relationship Id="rId2" Type="http://schemas.openxmlformats.org/officeDocument/2006/relationships/tags" Target="../tags/tag78.xml" /><Relationship Id="rId1" Type="http://schemas.openxmlformats.org/officeDocument/2006/relationships/tags" Target="../tags/tag77.xml" /><Relationship Id="rId5" Type="http://schemas.openxmlformats.org/officeDocument/2006/relationships/slideLayout" Target="../slideLayouts/slideLayout2.xml" /><Relationship Id="rId4" Type="http://schemas.openxmlformats.org/officeDocument/2006/relationships/tags" Target="../tags/tag80.xml" /></Relationships>
</file>

<file path=ppt/slides/_rels/slide16.xml.rels><?xml version="1.0" encoding="UTF-8" standalone="yes"?>
<Relationships xmlns="http://schemas.openxmlformats.org/package/2006/relationships"><Relationship Id="rId3" Type="http://schemas.openxmlformats.org/officeDocument/2006/relationships/tags" Target="../tags/tag83.xml" /><Relationship Id="rId2" Type="http://schemas.openxmlformats.org/officeDocument/2006/relationships/tags" Target="../tags/tag82.xml" /><Relationship Id="rId1" Type="http://schemas.openxmlformats.org/officeDocument/2006/relationships/tags" Target="../tags/tag81.xml" /><Relationship Id="rId6" Type="http://schemas.openxmlformats.org/officeDocument/2006/relationships/hyperlink" Target="https://www.cgdev.org/blog/corrupting-perceptions-why-transparency-international%E2%80%99s-flagship-corruption-index-falls-short" TargetMode="External" /><Relationship Id="rId5" Type="http://schemas.openxmlformats.org/officeDocument/2006/relationships/slideLayout" Target="../slideLayouts/slideLayout2.xml" /><Relationship Id="rId4" Type="http://schemas.openxmlformats.org/officeDocument/2006/relationships/tags" Target="../tags/tag84.xml" /></Relationships>
</file>

<file path=ppt/slides/_rels/slide17.xml.rels><?xml version="1.0" encoding="UTF-8" standalone="yes"?>
<Relationships xmlns="http://schemas.openxmlformats.org/package/2006/relationships"><Relationship Id="rId3" Type="http://schemas.openxmlformats.org/officeDocument/2006/relationships/tags" Target="../tags/tag87.xml" /><Relationship Id="rId2" Type="http://schemas.openxmlformats.org/officeDocument/2006/relationships/tags" Target="../tags/tag86.xml" /><Relationship Id="rId1" Type="http://schemas.openxmlformats.org/officeDocument/2006/relationships/tags" Target="../tags/tag85.xml" /><Relationship Id="rId5" Type="http://schemas.openxmlformats.org/officeDocument/2006/relationships/slideLayout" Target="../slideLayouts/slideLayout2.xml" /><Relationship Id="rId4" Type="http://schemas.openxmlformats.org/officeDocument/2006/relationships/tags" Target="../tags/tag88.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8" Type="http://schemas.openxmlformats.org/officeDocument/2006/relationships/tags" Target="../tags/tag96.xml" /><Relationship Id="rId13" Type="http://schemas.openxmlformats.org/officeDocument/2006/relationships/tags" Target="../tags/tag101.xml" /><Relationship Id="rId3" Type="http://schemas.openxmlformats.org/officeDocument/2006/relationships/tags" Target="../tags/tag91.xml" /><Relationship Id="rId7" Type="http://schemas.openxmlformats.org/officeDocument/2006/relationships/tags" Target="../tags/tag95.xml" /><Relationship Id="rId12" Type="http://schemas.openxmlformats.org/officeDocument/2006/relationships/tags" Target="../tags/tag100.xml" /><Relationship Id="rId17" Type="http://schemas.openxmlformats.org/officeDocument/2006/relationships/image" Target="../media/image4.svg" /><Relationship Id="rId2" Type="http://schemas.openxmlformats.org/officeDocument/2006/relationships/tags" Target="../tags/tag90.xml" /><Relationship Id="rId16" Type="http://schemas.openxmlformats.org/officeDocument/2006/relationships/image" Target="../media/image3.png" /><Relationship Id="rId1" Type="http://schemas.openxmlformats.org/officeDocument/2006/relationships/tags" Target="../tags/tag89.xml" /><Relationship Id="rId6" Type="http://schemas.openxmlformats.org/officeDocument/2006/relationships/tags" Target="../tags/tag94.xml" /><Relationship Id="rId11" Type="http://schemas.openxmlformats.org/officeDocument/2006/relationships/tags" Target="../tags/tag99.xml" /><Relationship Id="rId5" Type="http://schemas.openxmlformats.org/officeDocument/2006/relationships/tags" Target="../tags/tag93.xml" /><Relationship Id="rId15" Type="http://schemas.openxmlformats.org/officeDocument/2006/relationships/slideLayout" Target="../slideLayouts/slideLayout7.xml" /><Relationship Id="rId10" Type="http://schemas.openxmlformats.org/officeDocument/2006/relationships/tags" Target="../tags/tag98.xml" /><Relationship Id="rId4" Type="http://schemas.openxmlformats.org/officeDocument/2006/relationships/tags" Target="../tags/tag92.xml" /><Relationship Id="rId9" Type="http://schemas.openxmlformats.org/officeDocument/2006/relationships/tags" Target="../tags/tag97.xml" /><Relationship Id="rId14" Type="http://schemas.openxmlformats.org/officeDocument/2006/relationships/tags" Target="../tags/tag102.xml" /></Relationships>
</file>

<file path=ppt/slides/_rels/slide2.xml.rels><?xml version="1.0" encoding="UTF-8" standalone="yes"?>
<Relationships xmlns="http://schemas.openxmlformats.org/package/2006/relationships"><Relationship Id="rId3" Type="http://schemas.openxmlformats.org/officeDocument/2006/relationships/tags" Target="../tags/tag5.xml" /><Relationship Id="rId2" Type="http://schemas.openxmlformats.org/officeDocument/2006/relationships/tags" Target="../tags/tag4.xml" /><Relationship Id="rId1" Type="http://schemas.openxmlformats.org/officeDocument/2006/relationships/tags" Target="../tags/tag3.xml" /><Relationship Id="rId5" Type="http://schemas.openxmlformats.org/officeDocument/2006/relationships/slideLayout" Target="../slideLayouts/slideLayout2.xml" /><Relationship Id="rId4" Type="http://schemas.openxmlformats.org/officeDocument/2006/relationships/tags" Target="../tags/tag6.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3" Type="http://schemas.openxmlformats.org/officeDocument/2006/relationships/tags" Target="../tags/tag105.xml" /><Relationship Id="rId2" Type="http://schemas.openxmlformats.org/officeDocument/2006/relationships/tags" Target="../tags/tag104.xml" /><Relationship Id="rId1" Type="http://schemas.openxmlformats.org/officeDocument/2006/relationships/tags" Target="../tags/tag103.xml" /><Relationship Id="rId5" Type="http://schemas.openxmlformats.org/officeDocument/2006/relationships/slideLayout" Target="../slideLayouts/slideLayout2.xml" /><Relationship Id="rId4" Type="http://schemas.openxmlformats.org/officeDocument/2006/relationships/tags" Target="../tags/tag106.xml" /></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1.xml" /><Relationship Id="rId2" Type="http://schemas.openxmlformats.org/officeDocument/2006/relationships/tags" Target="../tags/tag108.xml" /><Relationship Id="rId1" Type="http://schemas.openxmlformats.org/officeDocument/2006/relationships/tags" Target="../tags/tag10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standalone="yes"?>
<Relationships xmlns="http://schemas.openxmlformats.org/package/2006/relationships"><Relationship Id="rId8" Type="http://schemas.openxmlformats.org/officeDocument/2006/relationships/diagramColors" Target="../diagrams/colors1.xml" /><Relationship Id="rId3" Type="http://schemas.openxmlformats.org/officeDocument/2006/relationships/tags" Target="../tags/tag9.xml" /><Relationship Id="rId7" Type="http://schemas.openxmlformats.org/officeDocument/2006/relationships/diagramQuickStyle" Target="../diagrams/quickStyle1.xml" /><Relationship Id="rId2" Type="http://schemas.openxmlformats.org/officeDocument/2006/relationships/tags" Target="../tags/tag8.xml" /><Relationship Id="rId1" Type="http://schemas.openxmlformats.org/officeDocument/2006/relationships/tags" Target="../tags/tag7.xml" /><Relationship Id="rId6" Type="http://schemas.openxmlformats.org/officeDocument/2006/relationships/diagramLayout" Target="../diagrams/layout1.xml" /><Relationship Id="rId5" Type="http://schemas.openxmlformats.org/officeDocument/2006/relationships/diagramData" Target="../diagrams/data1.xml" /><Relationship Id="rId4" Type="http://schemas.openxmlformats.org/officeDocument/2006/relationships/slideLayout" Target="../slideLayouts/slideLayout7.xml" /><Relationship Id="rId9" Type="http://schemas.microsoft.com/office/2007/relationships/diagramDrawing" Target="../diagrams/drawing1.xml" /></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5.xml" /><Relationship Id="rId3" Type="http://schemas.openxmlformats.org/officeDocument/2006/relationships/tags" Target="../tags/tag12.xml" /><Relationship Id="rId7" Type="http://schemas.openxmlformats.org/officeDocument/2006/relationships/tags" Target="../tags/tag16.xml" /><Relationship Id="rId2" Type="http://schemas.openxmlformats.org/officeDocument/2006/relationships/tags" Target="../tags/tag11.xml" /><Relationship Id="rId1" Type="http://schemas.openxmlformats.org/officeDocument/2006/relationships/tags" Target="../tags/tag10.xml" /><Relationship Id="rId6" Type="http://schemas.openxmlformats.org/officeDocument/2006/relationships/tags" Target="../tags/tag15.xml" /><Relationship Id="rId5" Type="http://schemas.openxmlformats.org/officeDocument/2006/relationships/tags" Target="../tags/tag14.xml" /><Relationship Id="rId4" Type="http://schemas.openxmlformats.org/officeDocument/2006/relationships/tags" Target="../tags/tag13.xml" /></Relationships>
</file>

<file path=ppt/slides/_rels/slide6.xml.rels><?xml version="1.0" encoding="UTF-8" standalone="yes"?>
<Relationships xmlns="http://schemas.openxmlformats.org/package/2006/relationships"><Relationship Id="rId3" Type="http://schemas.openxmlformats.org/officeDocument/2006/relationships/tags" Target="../tags/tag19.xml" /><Relationship Id="rId2" Type="http://schemas.openxmlformats.org/officeDocument/2006/relationships/tags" Target="../tags/tag18.xml" /><Relationship Id="rId1" Type="http://schemas.openxmlformats.org/officeDocument/2006/relationships/tags" Target="../tags/tag17.xml" /><Relationship Id="rId5" Type="http://schemas.openxmlformats.org/officeDocument/2006/relationships/slideLayout" Target="../slideLayouts/slideLayout3.xml" /><Relationship Id="rId4" Type="http://schemas.openxmlformats.org/officeDocument/2006/relationships/tags" Target="../tags/tag20.xml" /></Relationships>
</file>

<file path=ppt/slides/_rels/slide7.xml.rels><?xml version="1.0" encoding="UTF-8" standalone="yes"?>
<Relationships xmlns="http://schemas.openxmlformats.org/package/2006/relationships"><Relationship Id="rId8" Type="http://schemas.openxmlformats.org/officeDocument/2006/relationships/slideLayout" Target="../slideLayouts/slideLayout5.xml" /><Relationship Id="rId3" Type="http://schemas.openxmlformats.org/officeDocument/2006/relationships/tags" Target="../tags/tag23.xml" /><Relationship Id="rId7" Type="http://schemas.openxmlformats.org/officeDocument/2006/relationships/tags" Target="../tags/tag27.xml" /><Relationship Id="rId2" Type="http://schemas.openxmlformats.org/officeDocument/2006/relationships/tags" Target="../tags/tag22.xml" /><Relationship Id="rId1" Type="http://schemas.openxmlformats.org/officeDocument/2006/relationships/tags" Target="../tags/tag21.xml" /><Relationship Id="rId6" Type="http://schemas.openxmlformats.org/officeDocument/2006/relationships/tags" Target="../tags/tag26.xml" /><Relationship Id="rId5" Type="http://schemas.openxmlformats.org/officeDocument/2006/relationships/tags" Target="../tags/tag25.xml" /><Relationship Id="rId4" Type="http://schemas.openxmlformats.org/officeDocument/2006/relationships/tags" Target="../tags/tag24.xml" /></Relationships>
</file>

<file path=ppt/slides/_rels/slide8.xml.rels><?xml version="1.0" encoding="UTF-8" standalone="yes"?>
<Relationships xmlns="http://schemas.openxmlformats.org/package/2006/relationships"><Relationship Id="rId8" Type="http://schemas.openxmlformats.org/officeDocument/2006/relationships/slideLayout" Target="../slideLayouts/slideLayout5.xml" /><Relationship Id="rId3" Type="http://schemas.openxmlformats.org/officeDocument/2006/relationships/tags" Target="../tags/tag30.xml" /><Relationship Id="rId7" Type="http://schemas.openxmlformats.org/officeDocument/2006/relationships/tags" Target="../tags/tag34.xml" /><Relationship Id="rId2" Type="http://schemas.openxmlformats.org/officeDocument/2006/relationships/tags" Target="../tags/tag29.xml" /><Relationship Id="rId1" Type="http://schemas.openxmlformats.org/officeDocument/2006/relationships/tags" Target="../tags/tag28.xml" /><Relationship Id="rId6" Type="http://schemas.openxmlformats.org/officeDocument/2006/relationships/tags" Target="../tags/tag33.xml" /><Relationship Id="rId5" Type="http://schemas.openxmlformats.org/officeDocument/2006/relationships/tags" Target="../tags/tag32.xml" /><Relationship Id="rId4" Type="http://schemas.openxmlformats.org/officeDocument/2006/relationships/tags" Target="../tags/tag31.xml" /></Relationships>
</file>

<file path=ppt/slides/_rels/slide9.xml.rels><?xml version="1.0" encoding="UTF-8" standalone="yes"?>
<Relationships xmlns="http://schemas.openxmlformats.org/package/2006/relationships"><Relationship Id="rId8" Type="http://schemas.openxmlformats.org/officeDocument/2006/relationships/slideLayout" Target="../slideLayouts/slideLayout5.xml" /><Relationship Id="rId3" Type="http://schemas.openxmlformats.org/officeDocument/2006/relationships/tags" Target="../tags/tag37.xml" /><Relationship Id="rId7" Type="http://schemas.openxmlformats.org/officeDocument/2006/relationships/tags" Target="../tags/tag41.xml" /><Relationship Id="rId2" Type="http://schemas.openxmlformats.org/officeDocument/2006/relationships/tags" Target="../tags/tag36.xml" /><Relationship Id="rId1" Type="http://schemas.openxmlformats.org/officeDocument/2006/relationships/tags" Target="../tags/tag35.xml" /><Relationship Id="rId6" Type="http://schemas.openxmlformats.org/officeDocument/2006/relationships/tags" Target="../tags/tag40.xml" /><Relationship Id="rId5" Type="http://schemas.openxmlformats.org/officeDocument/2006/relationships/tags" Target="../tags/tag39.xml" /><Relationship Id="rId4" Type="http://schemas.openxmlformats.org/officeDocument/2006/relationships/tags" Target="../tags/tag38.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20D4F-DE0C-4F48-B5CE-569FF56C221B}"/>
              </a:ext>
            </a:extLst>
          </p:cNvPr>
          <p:cNvSpPr>
            <a:spLocks noGrp="1"/>
          </p:cNvSpPr>
          <p:nvPr>
            <p:ph type="ctrTitle"/>
            <p:custDataLst>
              <p:tags r:id="rId1"/>
            </p:custDataLst>
          </p:nvPr>
        </p:nvSpPr>
        <p:spPr>
          <a:xfrm>
            <a:off x="1217613" y="1828800"/>
            <a:ext cx="9753600" cy="865428"/>
          </a:xfrm>
        </p:spPr>
        <p:txBody>
          <a:bodyPr>
            <a:noAutofit/>
          </a:bodyPr>
          <a:lstStyle/>
          <a:p>
            <a:pPr algn="ctr"/>
            <a:r>
              <a:rPr lang="en-GB" b="1" dirty="0"/>
              <a:t>How to Measure the Success of the Anti-Corruption Crusade</a:t>
            </a:r>
            <a:endParaRPr lang="en-NG" b="1" dirty="0"/>
          </a:p>
        </p:txBody>
      </p:sp>
      <p:sp>
        <p:nvSpPr>
          <p:cNvPr id="3" name="Subtitle 2">
            <a:extLst>
              <a:ext uri="{FF2B5EF4-FFF2-40B4-BE49-F238E27FC236}">
                <a16:creationId xmlns:a16="http://schemas.microsoft.com/office/drawing/2014/main" id="{8F4EB22D-B1D5-4680-9A2B-09FBAE1D4122}"/>
              </a:ext>
            </a:extLst>
          </p:cNvPr>
          <p:cNvSpPr>
            <a:spLocks noGrp="1"/>
          </p:cNvSpPr>
          <p:nvPr>
            <p:ph type="subTitle" idx="1"/>
            <p:custDataLst>
              <p:tags r:id="rId2"/>
            </p:custDataLst>
          </p:nvPr>
        </p:nvSpPr>
        <p:spPr>
          <a:xfrm>
            <a:off x="981846" y="4365104"/>
            <a:ext cx="9989367" cy="670110"/>
          </a:xfrm>
        </p:spPr>
        <p:txBody>
          <a:bodyPr>
            <a:normAutofit/>
          </a:bodyPr>
          <a:lstStyle/>
          <a:p>
            <a:pPr algn="ctr"/>
            <a:r>
              <a:rPr lang="en-GB" sz="2400" b="1" dirty="0">
                <a:solidFill>
                  <a:schemeClr val="tx2"/>
                </a:solidFill>
              </a:rPr>
              <a:t>Professor Elijah Oluwatoyin Okebukola </a:t>
            </a:r>
            <a:endParaRPr lang="en-NG" sz="2400" b="1" dirty="0">
              <a:solidFill>
                <a:schemeClr val="tx2"/>
              </a:solidFill>
            </a:endParaRPr>
          </a:p>
        </p:txBody>
      </p:sp>
    </p:spTree>
    <p:extLst>
      <p:ext uri="{BB962C8B-B14F-4D97-AF65-F5344CB8AC3E}">
        <p14:creationId xmlns:p14="http://schemas.microsoft.com/office/powerpoint/2010/main" val="1914233897"/>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DC907-3D5F-801C-FE69-FA94C48D7603}"/>
              </a:ext>
            </a:extLst>
          </p:cNvPr>
          <p:cNvSpPr>
            <a:spLocks noGrp="1"/>
          </p:cNvSpPr>
          <p:nvPr>
            <p:ph type="title"/>
            <p:custDataLst>
              <p:tags r:id="rId1"/>
            </p:custDataLst>
          </p:nvPr>
        </p:nvSpPr>
        <p:spPr/>
        <p:txBody>
          <a:bodyPr>
            <a:noAutofit/>
          </a:bodyPr>
          <a:lstStyle/>
          <a:p>
            <a:pPr algn="ctr"/>
            <a:r>
              <a:rPr lang="en-GB" sz="2800" b="1" dirty="0">
                <a:solidFill>
                  <a:schemeClr val="tx2"/>
                </a:solidFill>
              </a:rPr>
              <a:t>Measuring quantity and quality of preventive measures – anti-corruption research (5), policy dialogues (6) and policy briefs (7)</a:t>
            </a:r>
            <a:endParaRPr lang="en-NG" sz="2800" dirty="0"/>
          </a:p>
        </p:txBody>
      </p:sp>
      <p:sp>
        <p:nvSpPr>
          <p:cNvPr id="3" name="Text Placeholder 2">
            <a:extLst>
              <a:ext uri="{FF2B5EF4-FFF2-40B4-BE49-F238E27FC236}">
                <a16:creationId xmlns:a16="http://schemas.microsoft.com/office/drawing/2014/main" id="{E984D5E0-86A1-45A6-8816-E0165FB75A7D}"/>
              </a:ext>
            </a:extLst>
          </p:cNvPr>
          <p:cNvSpPr>
            <a:spLocks noGrp="1"/>
          </p:cNvSpPr>
          <p:nvPr>
            <p:ph type="body" idx="1"/>
            <p:custDataLst>
              <p:tags r:id="rId2"/>
            </p:custDataLst>
          </p:nvPr>
        </p:nvSpPr>
        <p:spPr>
          <a:xfrm>
            <a:off x="189756" y="1828799"/>
            <a:ext cx="2664296" cy="838201"/>
          </a:xfrm>
        </p:spPr>
        <p:txBody>
          <a:bodyPr/>
          <a:lstStyle/>
          <a:p>
            <a:r>
              <a:rPr lang="en-GB" b="1" dirty="0">
                <a:solidFill>
                  <a:schemeClr val="tx2"/>
                </a:solidFill>
              </a:rPr>
              <a:t>Quantity</a:t>
            </a:r>
            <a:endParaRPr lang="en-NG" dirty="0"/>
          </a:p>
          <a:p>
            <a:endParaRPr lang="en-NG" dirty="0"/>
          </a:p>
        </p:txBody>
      </p:sp>
      <p:sp>
        <p:nvSpPr>
          <p:cNvPr id="4" name="Content Placeholder 3">
            <a:extLst>
              <a:ext uri="{FF2B5EF4-FFF2-40B4-BE49-F238E27FC236}">
                <a16:creationId xmlns:a16="http://schemas.microsoft.com/office/drawing/2014/main" id="{13E968C6-932E-400B-A395-4AC0BA107365}"/>
              </a:ext>
            </a:extLst>
          </p:cNvPr>
          <p:cNvSpPr>
            <a:spLocks noGrp="1"/>
          </p:cNvSpPr>
          <p:nvPr>
            <p:ph sz="half" idx="2"/>
            <p:custDataLst>
              <p:tags r:id="rId3"/>
            </p:custDataLst>
          </p:nvPr>
        </p:nvSpPr>
        <p:spPr>
          <a:xfrm>
            <a:off x="189756" y="2743200"/>
            <a:ext cx="5400600" cy="3428999"/>
          </a:xfrm>
        </p:spPr>
        <p:txBody>
          <a:bodyPr>
            <a:normAutofit fontScale="92500" lnSpcReduction="10000"/>
          </a:bodyPr>
          <a:lstStyle/>
          <a:p>
            <a:r>
              <a:rPr lang="en-GB" b="1" dirty="0">
                <a:solidFill>
                  <a:schemeClr val="tx2"/>
                </a:solidFill>
              </a:rPr>
              <a:t>Between 2019 and 2022, about 8 research projects were conducted by the Anti-corruption Academy of Nigeria</a:t>
            </a:r>
          </a:p>
          <a:p>
            <a:r>
              <a:rPr lang="en-GB" b="1" dirty="0">
                <a:solidFill>
                  <a:schemeClr val="tx2"/>
                </a:solidFill>
              </a:rPr>
              <a:t>About 6 Policy Dialogues (PD) and Policy Briefs (PB) were produced</a:t>
            </a:r>
          </a:p>
          <a:p>
            <a:r>
              <a:rPr lang="en-GB" b="1" dirty="0">
                <a:solidFill>
                  <a:schemeClr val="tx2"/>
                </a:solidFill>
              </a:rPr>
              <a:t>The Research, PD &amp; PB run periodically. They are not ‘</a:t>
            </a:r>
            <a:r>
              <a:rPr lang="en-GB" b="1" i="1" dirty="0">
                <a:solidFill>
                  <a:schemeClr val="tx2"/>
                </a:solidFill>
              </a:rPr>
              <a:t>one off</a:t>
            </a:r>
            <a:r>
              <a:rPr lang="en-GB" b="1" dirty="0">
                <a:solidFill>
                  <a:schemeClr val="tx2"/>
                </a:solidFill>
              </a:rPr>
              <a:t>’. Done in 2019, 2020, 2021, 2022 etc</a:t>
            </a:r>
          </a:p>
          <a:p>
            <a:r>
              <a:rPr lang="en-GB" b="1" dirty="0">
                <a:solidFill>
                  <a:schemeClr val="tx2"/>
                </a:solidFill>
              </a:rPr>
              <a:t>Designed to cover Federal, State and Local Government institutions. Also cover private sector </a:t>
            </a:r>
            <a:endParaRPr lang="en-NG" b="1" dirty="0">
              <a:solidFill>
                <a:schemeClr val="tx2"/>
              </a:solidFill>
            </a:endParaRPr>
          </a:p>
          <a:p>
            <a:endParaRPr lang="en-GB" b="1" dirty="0">
              <a:solidFill>
                <a:schemeClr val="tx2"/>
              </a:solidFill>
            </a:endParaRPr>
          </a:p>
        </p:txBody>
      </p:sp>
      <p:sp>
        <p:nvSpPr>
          <p:cNvPr id="5" name="Text Placeholder 4">
            <a:extLst>
              <a:ext uri="{FF2B5EF4-FFF2-40B4-BE49-F238E27FC236}">
                <a16:creationId xmlns:a16="http://schemas.microsoft.com/office/drawing/2014/main" id="{5C3CBD6C-CD87-6D6E-637B-DF7C2BDFD76A}"/>
              </a:ext>
            </a:extLst>
          </p:cNvPr>
          <p:cNvSpPr>
            <a:spLocks noGrp="1"/>
          </p:cNvSpPr>
          <p:nvPr>
            <p:ph type="body" sz="quarter" idx="3"/>
            <p:custDataLst>
              <p:tags r:id="rId4"/>
            </p:custDataLst>
          </p:nvPr>
        </p:nvSpPr>
        <p:spPr>
          <a:xfrm>
            <a:off x="7254785" y="1741428"/>
            <a:ext cx="4709160" cy="838201"/>
          </a:xfrm>
        </p:spPr>
        <p:txBody>
          <a:bodyPr/>
          <a:lstStyle/>
          <a:p>
            <a:r>
              <a:rPr lang="en-GB" b="1" dirty="0">
                <a:solidFill>
                  <a:schemeClr val="tx2"/>
                </a:solidFill>
              </a:rPr>
              <a:t>Quality</a:t>
            </a:r>
            <a:endParaRPr lang="en-NG" dirty="0"/>
          </a:p>
          <a:p>
            <a:endParaRPr lang="en-NG" dirty="0"/>
          </a:p>
        </p:txBody>
      </p:sp>
      <p:sp>
        <p:nvSpPr>
          <p:cNvPr id="6" name="Content Placeholder 5">
            <a:extLst>
              <a:ext uri="{FF2B5EF4-FFF2-40B4-BE49-F238E27FC236}">
                <a16:creationId xmlns:a16="http://schemas.microsoft.com/office/drawing/2014/main" id="{BF75D34D-F9BC-4692-781C-647AC2C7A11E}"/>
              </a:ext>
            </a:extLst>
          </p:cNvPr>
          <p:cNvSpPr>
            <a:spLocks noGrp="1"/>
          </p:cNvSpPr>
          <p:nvPr>
            <p:ph sz="quarter" idx="4"/>
            <p:custDataLst>
              <p:tags r:id="rId5"/>
            </p:custDataLst>
          </p:nvPr>
        </p:nvSpPr>
        <p:spPr>
          <a:xfrm>
            <a:off x="5734372" y="2276872"/>
            <a:ext cx="6336704" cy="3895327"/>
          </a:xfrm>
        </p:spPr>
        <p:txBody>
          <a:bodyPr>
            <a:normAutofit fontScale="92500" lnSpcReduction="10000"/>
          </a:bodyPr>
          <a:lstStyle/>
          <a:p>
            <a:r>
              <a:rPr lang="en-GB" b="1" dirty="0">
                <a:solidFill>
                  <a:schemeClr val="tx2"/>
                </a:solidFill>
              </a:rPr>
              <a:t>Prior to the ICPC PD and PB on security votes, the corrupt practice of using security votes as personal emoluments had been formalised cloaked with budgetary legitimacy. Since 2021, this budgetary legitimacy had been extinguished. (</a:t>
            </a:r>
            <a:r>
              <a:rPr lang="en-GB" b="1" dirty="0" err="1">
                <a:solidFill>
                  <a:schemeClr val="tx2"/>
                </a:solidFill>
              </a:rPr>
              <a:t>VDCP</a:t>
            </a:r>
            <a:r>
              <a:rPr lang="en-GB" b="1" dirty="0">
                <a:solidFill>
                  <a:schemeClr val="tx2"/>
                </a:solidFill>
              </a:rPr>
              <a:t>)</a:t>
            </a:r>
          </a:p>
          <a:p>
            <a:r>
              <a:rPr lang="en-GB" b="1" dirty="0">
                <a:solidFill>
                  <a:schemeClr val="tx2"/>
                </a:solidFill>
              </a:rPr>
              <a:t>Those with core security functions that have retained security votes now know they have to give account for its use (</a:t>
            </a:r>
            <a:r>
              <a:rPr lang="en-GB" b="1" dirty="0" err="1">
                <a:solidFill>
                  <a:schemeClr val="tx2"/>
                </a:solidFill>
              </a:rPr>
              <a:t>M&amp;RE</a:t>
            </a:r>
            <a:r>
              <a:rPr lang="en-GB" b="1" dirty="0">
                <a:solidFill>
                  <a:schemeClr val="tx2"/>
                </a:solidFill>
              </a:rPr>
              <a:t>)</a:t>
            </a:r>
          </a:p>
          <a:p>
            <a:r>
              <a:rPr lang="en-GB" b="1" dirty="0">
                <a:solidFill>
                  <a:schemeClr val="tx2"/>
                </a:solidFill>
              </a:rPr>
              <a:t>It applies to all government-funded institutions (GA)</a:t>
            </a:r>
          </a:p>
          <a:p>
            <a:r>
              <a:rPr lang="en-GB" b="1" dirty="0">
                <a:solidFill>
                  <a:schemeClr val="tx2"/>
                </a:solidFill>
              </a:rPr>
              <a:t> </a:t>
            </a:r>
          </a:p>
          <a:p>
            <a:endParaRPr lang="en-NG" b="1" dirty="0">
              <a:solidFill>
                <a:schemeClr val="tx2"/>
              </a:solidFill>
            </a:endParaRPr>
          </a:p>
        </p:txBody>
      </p:sp>
      <p:sp>
        <p:nvSpPr>
          <p:cNvPr id="7" name="Footer Placeholder 6">
            <a:extLst>
              <a:ext uri="{FF2B5EF4-FFF2-40B4-BE49-F238E27FC236}">
                <a16:creationId xmlns:a16="http://schemas.microsoft.com/office/drawing/2014/main" id="{BFCC2CD2-0A4E-4F61-CF48-6EF87ED84077}"/>
              </a:ext>
            </a:extLst>
          </p:cNvPr>
          <p:cNvSpPr>
            <a:spLocks noGrp="1"/>
          </p:cNvSpPr>
          <p:nvPr>
            <p:ph type="ftr" sz="quarter" idx="11"/>
            <p:custDataLst>
              <p:tags r:id="rId6"/>
            </p:custDataLst>
          </p:nvPr>
        </p:nvSpPr>
        <p:spPr/>
        <p:txBody>
          <a:bodyPr/>
          <a:lstStyle/>
          <a:p>
            <a:r>
              <a:rPr lang="en-GB"/>
              <a:t>ACAN - BUILDING KNOWLEDGE FOR GOOD GOVERNANCE</a:t>
            </a:r>
            <a:endParaRPr lang="en-GB" dirty="0"/>
          </a:p>
        </p:txBody>
      </p:sp>
      <p:sp>
        <p:nvSpPr>
          <p:cNvPr id="8" name="Slide Number Placeholder 7">
            <a:extLst>
              <a:ext uri="{FF2B5EF4-FFF2-40B4-BE49-F238E27FC236}">
                <a16:creationId xmlns:a16="http://schemas.microsoft.com/office/drawing/2014/main" id="{39BE61CB-33B9-7859-EC60-C614D02C4563}"/>
              </a:ext>
            </a:extLst>
          </p:cNvPr>
          <p:cNvSpPr>
            <a:spLocks noGrp="1"/>
          </p:cNvSpPr>
          <p:nvPr>
            <p:ph type="sldNum" sz="quarter" idx="12"/>
            <p:custDataLst>
              <p:tags r:id="rId7"/>
            </p:custDataLst>
          </p:nvPr>
        </p:nvSpPr>
        <p:spPr/>
        <p:txBody>
          <a:bodyPr/>
          <a:lstStyle/>
          <a:p>
            <a:fld id="{F36C87F6-986D-49E6-AF40-1B3A1EE8064D}" type="slidenum">
              <a:rPr lang="en-NG" smtClean="0"/>
              <a:t>10</a:t>
            </a:fld>
            <a:endParaRPr lang="en-NG"/>
          </a:p>
        </p:txBody>
      </p:sp>
    </p:spTree>
    <p:extLst>
      <p:ext uri="{BB962C8B-B14F-4D97-AF65-F5344CB8AC3E}">
        <p14:creationId xmlns:p14="http://schemas.microsoft.com/office/powerpoint/2010/main" val="1664747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additive="base">
                                        <p:cTn id="19"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additive="base">
                                        <p:cTn id="2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 calcmode="lin" valueType="num">
                                      <p:cBhvr additive="base">
                                        <p:cTn id="31"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0" end="0"/>
                                            </p:txEl>
                                          </p:spTgt>
                                        </p:tgtEl>
                                        <p:attrNameLst>
                                          <p:attrName>style.visibility</p:attrName>
                                        </p:attrNameLst>
                                      </p:cBhvr>
                                      <p:to>
                                        <p:strVal val="visible"/>
                                      </p:to>
                                    </p:set>
                                    <p:anim calcmode="lin" valueType="num">
                                      <p:cBhvr additive="base">
                                        <p:cTn id="3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0" end="0"/>
                                            </p:txEl>
                                          </p:spTgt>
                                        </p:tgtEl>
                                        <p:attrNameLst>
                                          <p:attrName>style.visibility</p:attrName>
                                        </p:attrNameLst>
                                      </p:cBhvr>
                                      <p:to>
                                        <p:strVal val="visible"/>
                                      </p:to>
                                    </p:set>
                                    <p:anim calcmode="lin" valueType="num">
                                      <p:cBhvr additive="base">
                                        <p:cTn id="4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1" end="1"/>
                                            </p:txEl>
                                          </p:spTgt>
                                        </p:tgtEl>
                                        <p:attrNameLst>
                                          <p:attrName>style.visibility</p:attrName>
                                        </p:attrNameLst>
                                      </p:cBhvr>
                                      <p:to>
                                        <p:strVal val="visible"/>
                                      </p:to>
                                    </p:set>
                                    <p:anim calcmode="lin" valueType="num">
                                      <p:cBhvr additive="base">
                                        <p:cTn id="49"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txEl>
                                              <p:pRg st="2" end="2"/>
                                            </p:txEl>
                                          </p:spTgt>
                                        </p:tgtEl>
                                        <p:attrNameLst>
                                          <p:attrName>style.visibility</p:attrName>
                                        </p:attrNameLst>
                                      </p:cBhvr>
                                      <p:to>
                                        <p:strVal val="visible"/>
                                      </p:to>
                                    </p:set>
                                    <p:anim calcmode="lin" valueType="num">
                                      <p:cBhvr additive="base">
                                        <p:cTn id="5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6">
                                            <p:txEl>
                                              <p:pRg st="3" end="3"/>
                                            </p:txEl>
                                          </p:spTgt>
                                        </p:tgtEl>
                                        <p:attrNameLst>
                                          <p:attrName>style.visibility</p:attrName>
                                        </p:attrNameLst>
                                      </p:cBhvr>
                                      <p:to>
                                        <p:strVal val="visible"/>
                                      </p:to>
                                    </p:set>
                                    <p:anim calcmode="lin" valueType="num">
                                      <p:cBhvr additive="base">
                                        <p:cTn id="61"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5" grpId="0" build="p"/>
      <p:bldP spid="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DC907-3D5F-801C-FE69-FA94C48D7603}"/>
              </a:ext>
            </a:extLst>
          </p:cNvPr>
          <p:cNvSpPr>
            <a:spLocks noGrp="1"/>
          </p:cNvSpPr>
          <p:nvPr>
            <p:ph type="title"/>
            <p:custDataLst>
              <p:tags r:id="rId1"/>
            </p:custDataLst>
          </p:nvPr>
        </p:nvSpPr>
        <p:spPr/>
        <p:txBody>
          <a:bodyPr>
            <a:noAutofit/>
          </a:bodyPr>
          <a:lstStyle/>
          <a:p>
            <a:pPr algn="ctr"/>
            <a:r>
              <a:rPr lang="en-GB" sz="2800" b="1" dirty="0">
                <a:solidFill>
                  <a:schemeClr val="tx2"/>
                </a:solidFill>
              </a:rPr>
              <a:t>Measuring quantity and quality of criminalization and law enforcement</a:t>
            </a:r>
            <a:br>
              <a:rPr lang="en-GB" sz="2800" b="1" dirty="0">
                <a:solidFill>
                  <a:schemeClr val="tx2"/>
                </a:solidFill>
              </a:rPr>
            </a:br>
            <a:r>
              <a:rPr lang="en-GB" sz="2800" b="1" dirty="0">
                <a:solidFill>
                  <a:schemeClr val="tx2"/>
                </a:solidFill>
              </a:rPr>
              <a:t>measures – treating petitions (8), investigations (9) and prosecution (10)</a:t>
            </a:r>
            <a:endParaRPr lang="en-NG" sz="2800" dirty="0"/>
          </a:p>
        </p:txBody>
      </p:sp>
      <p:sp>
        <p:nvSpPr>
          <p:cNvPr id="3" name="Text Placeholder 2">
            <a:extLst>
              <a:ext uri="{FF2B5EF4-FFF2-40B4-BE49-F238E27FC236}">
                <a16:creationId xmlns:a16="http://schemas.microsoft.com/office/drawing/2014/main" id="{E984D5E0-86A1-45A6-8816-E0165FB75A7D}"/>
              </a:ext>
            </a:extLst>
          </p:cNvPr>
          <p:cNvSpPr>
            <a:spLocks noGrp="1"/>
          </p:cNvSpPr>
          <p:nvPr>
            <p:ph type="body" idx="1"/>
            <p:custDataLst>
              <p:tags r:id="rId2"/>
            </p:custDataLst>
          </p:nvPr>
        </p:nvSpPr>
        <p:spPr>
          <a:xfrm>
            <a:off x="189756" y="1828799"/>
            <a:ext cx="2664296" cy="838201"/>
          </a:xfrm>
        </p:spPr>
        <p:txBody>
          <a:bodyPr/>
          <a:lstStyle/>
          <a:p>
            <a:r>
              <a:rPr lang="en-GB" b="1" dirty="0">
                <a:solidFill>
                  <a:schemeClr val="tx2"/>
                </a:solidFill>
              </a:rPr>
              <a:t>Quantity</a:t>
            </a:r>
            <a:endParaRPr lang="en-NG" dirty="0"/>
          </a:p>
          <a:p>
            <a:endParaRPr lang="en-NG" dirty="0"/>
          </a:p>
        </p:txBody>
      </p:sp>
      <p:sp>
        <p:nvSpPr>
          <p:cNvPr id="4" name="Content Placeholder 3">
            <a:extLst>
              <a:ext uri="{FF2B5EF4-FFF2-40B4-BE49-F238E27FC236}">
                <a16:creationId xmlns:a16="http://schemas.microsoft.com/office/drawing/2014/main" id="{13E968C6-932E-400B-A395-4AC0BA107365}"/>
              </a:ext>
            </a:extLst>
          </p:cNvPr>
          <p:cNvSpPr>
            <a:spLocks noGrp="1"/>
          </p:cNvSpPr>
          <p:nvPr>
            <p:ph sz="half" idx="2"/>
            <p:custDataLst>
              <p:tags r:id="rId3"/>
            </p:custDataLst>
          </p:nvPr>
        </p:nvSpPr>
        <p:spPr>
          <a:xfrm>
            <a:off x="189756" y="2743200"/>
            <a:ext cx="5400600" cy="3428999"/>
          </a:xfrm>
        </p:spPr>
        <p:txBody>
          <a:bodyPr>
            <a:normAutofit fontScale="92500" lnSpcReduction="10000"/>
          </a:bodyPr>
          <a:lstStyle/>
          <a:p>
            <a:r>
              <a:rPr lang="en-GB" b="1" dirty="0">
                <a:solidFill>
                  <a:schemeClr val="tx2"/>
                </a:solidFill>
              </a:rPr>
              <a:t>In 2022, about 1357 petitions were received and 1354 were treated</a:t>
            </a:r>
          </a:p>
          <a:p>
            <a:r>
              <a:rPr lang="en-GB" b="1" dirty="0">
                <a:solidFill>
                  <a:schemeClr val="tx2"/>
                </a:solidFill>
              </a:rPr>
              <a:t>Between 2019 and 2022 about 4705 investigations were concluded </a:t>
            </a:r>
          </a:p>
          <a:p>
            <a:r>
              <a:rPr lang="en-GB" b="1" dirty="0">
                <a:solidFill>
                  <a:schemeClr val="tx2"/>
                </a:solidFill>
              </a:rPr>
              <a:t>3422 projects tracked in the Constituency and Executive Projects Tracking Initiative </a:t>
            </a:r>
          </a:p>
          <a:p>
            <a:r>
              <a:rPr lang="en-GB" b="1" dirty="0">
                <a:solidFill>
                  <a:schemeClr val="tx2"/>
                </a:solidFill>
              </a:rPr>
              <a:t>About 400 cases prosecuted in various courts</a:t>
            </a:r>
          </a:p>
          <a:p>
            <a:endParaRPr lang="en-GB" b="1" dirty="0">
              <a:solidFill>
                <a:schemeClr val="tx2"/>
              </a:solidFill>
            </a:endParaRPr>
          </a:p>
        </p:txBody>
      </p:sp>
      <p:sp>
        <p:nvSpPr>
          <p:cNvPr id="5" name="Text Placeholder 4">
            <a:extLst>
              <a:ext uri="{FF2B5EF4-FFF2-40B4-BE49-F238E27FC236}">
                <a16:creationId xmlns:a16="http://schemas.microsoft.com/office/drawing/2014/main" id="{5C3CBD6C-CD87-6D6E-637B-DF7C2BDFD76A}"/>
              </a:ext>
            </a:extLst>
          </p:cNvPr>
          <p:cNvSpPr>
            <a:spLocks noGrp="1"/>
          </p:cNvSpPr>
          <p:nvPr>
            <p:ph type="body" sz="quarter" idx="3"/>
            <p:custDataLst>
              <p:tags r:id="rId4"/>
            </p:custDataLst>
          </p:nvPr>
        </p:nvSpPr>
        <p:spPr>
          <a:xfrm>
            <a:off x="7289909" y="1711769"/>
            <a:ext cx="4709160" cy="838201"/>
          </a:xfrm>
        </p:spPr>
        <p:txBody>
          <a:bodyPr/>
          <a:lstStyle/>
          <a:p>
            <a:r>
              <a:rPr lang="en-GB" b="1" dirty="0">
                <a:solidFill>
                  <a:schemeClr val="tx2"/>
                </a:solidFill>
              </a:rPr>
              <a:t>Quality</a:t>
            </a:r>
            <a:endParaRPr lang="en-NG" dirty="0"/>
          </a:p>
          <a:p>
            <a:endParaRPr lang="en-NG" dirty="0"/>
          </a:p>
        </p:txBody>
      </p:sp>
      <p:sp>
        <p:nvSpPr>
          <p:cNvPr id="6" name="Content Placeholder 5">
            <a:extLst>
              <a:ext uri="{FF2B5EF4-FFF2-40B4-BE49-F238E27FC236}">
                <a16:creationId xmlns:a16="http://schemas.microsoft.com/office/drawing/2014/main" id="{BF75D34D-F9BC-4692-781C-647AC2C7A11E}"/>
              </a:ext>
            </a:extLst>
          </p:cNvPr>
          <p:cNvSpPr>
            <a:spLocks noGrp="1"/>
          </p:cNvSpPr>
          <p:nvPr>
            <p:ph sz="quarter" idx="4"/>
            <p:custDataLst>
              <p:tags r:id="rId5"/>
            </p:custDataLst>
          </p:nvPr>
        </p:nvSpPr>
        <p:spPr>
          <a:xfrm>
            <a:off x="5302324" y="2341985"/>
            <a:ext cx="6768752" cy="4687415"/>
          </a:xfrm>
        </p:spPr>
        <p:txBody>
          <a:bodyPr>
            <a:normAutofit fontScale="92500" lnSpcReduction="10000"/>
          </a:bodyPr>
          <a:lstStyle/>
          <a:p>
            <a:r>
              <a:rPr lang="en-GB" b="1" dirty="0">
                <a:solidFill>
                  <a:schemeClr val="tx2"/>
                </a:solidFill>
              </a:rPr>
              <a:t>Near absolute certainty (99.8%) that petitions reported will be treated. So victims and witnesses are thus encouraged to report corrupt practices (</a:t>
            </a:r>
            <a:r>
              <a:rPr lang="en-GB" b="1" dirty="0" err="1">
                <a:solidFill>
                  <a:schemeClr val="tx2"/>
                </a:solidFill>
              </a:rPr>
              <a:t>VDCP</a:t>
            </a:r>
            <a:r>
              <a:rPr lang="en-GB" b="1" dirty="0">
                <a:solidFill>
                  <a:schemeClr val="tx2"/>
                </a:solidFill>
              </a:rPr>
              <a:t>)</a:t>
            </a:r>
          </a:p>
          <a:p>
            <a:r>
              <a:rPr lang="en-GB" b="1" dirty="0">
                <a:solidFill>
                  <a:schemeClr val="tx2"/>
                </a:solidFill>
              </a:rPr>
              <a:t>Near absolute certainty all investigations and prosecutions  will not be influenced by political or other extraneous considerations or sentiments (</a:t>
            </a:r>
            <a:r>
              <a:rPr lang="en-GB" b="1" dirty="0" err="1">
                <a:solidFill>
                  <a:schemeClr val="tx2"/>
                </a:solidFill>
              </a:rPr>
              <a:t>VDCP</a:t>
            </a:r>
            <a:r>
              <a:rPr lang="en-GB" b="1" dirty="0">
                <a:solidFill>
                  <a:schemeClr val="tx2"/>
                </a:solidFill>
              </a:rPr>
              <a:t>)</a:t>
            </a:r>
          </a:p>
          <a:p>
            <a:r>
              <a:rPr lang="en-GB" b="1" dirty="0">
                <a:solidFill>
                  <a:schemeClr val="tx2"/>
                </a:solidFill>
              </a:rPr>
              <a:t>Investigations and prosecutions are guided by the rule of law (</a:t>
            </a:r>
            <a:r>
              <a:rPr lang="en-GB" b="1" dirty="0" err="1">
                <a:solidFill>
                  <a:schemeClr val="tx2"/>
                </a:solidFill>
              </a:rPr>
              <a:t>M&amp;RE</a:t>
            </a:r>
            <a:r>
              <a:rPr lang="en-GB" b="1" dirty="0">
                <a:solidFill>
                  <a:schemeClr val="tx2"/>
                </a:solidFill>
              </a:rPr>
              <a:t>) (</a:t>
            </a:r>
            <a:r>
              <a:rPr lang="en-GB" b="1" dirty="0" err="1">
                <a:solidFill>
                  <a:schemeClr val="tx2"/>
                </a:solidFill>
              </a:rPr>
              <a:t>VDCP</a:t>
            </a:r>
            <a:r>
              <a:rPr lang="en-GB" b="1" dirty="0">
                <a:solidFill>
                  <a:schemeClr val="tx2"/>
                </a:solidFill>
              </a:rPr>
              <a:t>)</a:t>
            </a:r>
          </a:p>
          <a:p>
            <a:r>
              <a:rPr lang="en-GB" b="1" dirty="0">
                <a:solidFill>
                  <a:schemeClr val="tx2"/>
                </a:solidFill>
              </a:rPr>
              <a:t>Perpetrators of non-monetary corrupt practices such as sexual exploitation, harassment and abuse are investigated and prosecuted. This has eliminated the notion that it is normal for victims to not report such practices out of the expectation that ‘nothing will happen’ (</a:t>
            </a:r>
            <a:r>
              <a:rPr lang="en-GB" b="1" dirty="0" err="1">
                <a:solidFill>
                  <a:schemeClr val="tx2"/>
                </a:solidFill>
              </a:rPr>
              <a:t>M&amp;RE</a:t>
            </a:r>
            <a:r>
              <a:rPr lang="en-GB" b="1" dirty="0">
                <a:solidFill>
                  <a:schemeClr val="tx2"/>
                </a:solidFill>
              </a:rPr>
              <a:t>)</a:t>
            </a:r>
          </a:p>
          <a:p>
            <a:r>
              <a:rPr lang="en-GB" b="1" dirty="0">
                <a:solidFill>
                  <a:schemeClr val="tx2"/>
                </a:solidFill>
              </a:rPr>
              <a:t>Pre-emptive law enforcement intervention</a:t>
            </a:r>
          </a:p>
          <a:p>
            <a:endParaRPr lang="en-NG" b="1" dirty="0">
              <a:solidFill>
                <a:schemeClr val="tx2"/>
              </a:solidFill>
            </a:endParaRPr>
          </a:p>
        </p:txBody>
      </p:sp>
      <p:sp>
        <p:nvSpPr>
          <p:cNvPr id="7" name="Footer Placeholder 6">
            <a:extLst>
              <a:ext uri="{FF2B5EF4-FFF2-40B4-BE49-F238E27FC236}">
                <a16:creationId xmlns:a16="http://schemas.microsoft.com/office/drawing/2014/main" id="{BFCC2CD2-0A4E-4F61-CF48-6EF87ED84077}"/>
              </a:ext>
            </a:extLst>
          </p:cNvPr>
          <p:cNvSpPr>
            <a:spLocks noGrp="1"/>
          </p:cNvSpPr>
          <p:nvPr>
            <p:ph type="ftr" sz="quarter" idx="11"/>
            <p:custDataLst>
              <p:tags r:id="rId6"/>
            </p:custDataLst>
          </p:nvPr>
        </p:nvSpPr>
        <p:spPr/>
        <p:txBody>
          <a:bodyPr/>
          <a:lstStyle/>
          <a:p>
            <a:r>
              <a:rPr lang="en-GB"/>
              <a:t>ACAN - BUILDING KNOWLEDGE FOR GOOD GOVERNANCE</a:t>
            </a:r>
            <a:endParaRPr lang="en-GB" dirty="0"/>
          </a:p>
        </p:txBody>
      </p:sp>
      <p:sp>
        <p:nvSpPr>
          <p:cNvPr id="8" name="Slide Number Placeholder 7">
            <a:extLst>
              <a:ext uri="{FF2B5EF4-FFF2-40B4-BE49-F238E27FC236}">
                <a16:creationId xmlns:a16="http://schemas.microsoft.com/office/drawing/2014/main" id="{39BE61CB-33B9-7859-EC60-C614D02C4563}"/>
              </a:ext>
            </a:extLst>
          </p:cNvPr>
          <p:cNvSpPr>
            <a:spLocks noGrp="1"/>
          </p:cNvSpPr>
          <p:nvPr>
            <p:ph type="sldNum" sz="quarter" idx="12"/>
            <p:custDataLst>
              <p:tags r:id="rId7"/>
            </p:custDataLst>
          </p:nvPr>
        </p:nvSpPr>
        <p:spPr/>
        <p:txBody>
          <a:bodyPr/>
          <a:lstStyle/>
          <a:p>
            <a:fld id="{F36C87F6-986D-49E6-AF40-1B3A1EE8064D}" type="slidenum">
              <a:rPr lang="en-NG" smtClean="0"/>
              <a:t>11</a:t>
            </a:fld>
            <a:endParaRPr lang="en-NG"/>
          </a:p>
        </p:txBody>
      </p:sp>
    </p:spTree>
    <p:extLst>
      <p:ext uri="{BB962C8B-B14F-4D97-AF65-F5344CB8AC3E}">
        <p14:creationId xmlns:p14="http://schemas.microsoft.com/office/powerpoint/2010/main" val="4088805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additive="base">
                                        <p:cTn id="19"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additive="base">
                                        <p:cTn id="2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 calcmode="lin" valueType="num">
                                      <p:cBhvr additive="base">
                                        <p:cTn id="31"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0" end="0"/>
                                            </p:txEl>
                                          </p:spTgt>
                                        </p:tgtEl>
                                        <p:attrNameLst>
                                          <p:attrName>style.visibility</p:attrName>
                                        </p:attrNameLst>
                                      </p:cBhvr>
                                      <p:to>
                                        <p:strVal val="visible"/>
                                      </p:to>
                                    </p:set>
                                    <p:anim calcmode="lin" valueType="num">
                                      <p:cBhvr additive="base">
                                        <p:cTn id="3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0" end="0"/>
                                            </p:txEl>
                                          </p:spTgt>
                                        </p:tgtEl>
                                        <p:attrNameLst>
                                          <p:attrName>style.visibility</p:attrName>
                                        </p:attrNameLst>
                                      </p:cBhvr>
                                      <p:to>
                                        <p:strVal val="visible"/>
                                      </p:to>
                                    </p:set>
                                    <p:anim calcmode="lin" valueType="num">
                                      <p:cBhvr additive="base">
                                        <p:cTn id="4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1" end="1"/>
                                            </p:txEl>
                                          </p:spTgt>
                                        </p:tgtEl>
                                        <p:attrNameLst>
                                          <p:attrName>style.visibility</p:attrName>
                                        </p:attrNameLst>
                                      </p:cBhvr>
                                      <p:to>
                                        <p:strVal val="visible"/>
                                      </p:to>
                                    </p:set>
                                    <p:anim calcmode="lin" valueType="num">
                                      <p:cBhvr additive="base">
                                        <p:cTn id="49"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txEl>
                                              <p:pRg st="2" end="2"/>
                                            </p:txEl>
                                          </p:spTgt>
                                        </p:tgtEl>
                                        <p:attrNameLst>
                                          <p:attrName>style.visibility</p:attrName>
                                        </p:attrNameLst>
                                      </p:cBhvr>
                                      <p:to>
                                        <p:strVal val="visible"/>
                                      </p:to>
                                    </p:set>
                                    <p:anim calcmode="lin" valueType="num">
                                      <p:cBhvr additive="base">
                                        <p:cTn id="5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6">
                                            <p:txEl>
                                              <p:pRg st="3" end="3"/>
                                            </p:txEl>
                                          </p:spTgt>
                                        </p:tgtEl>
                                        <p:attrNameLst>
                                          <p:attrName>style.visibility</p:attrName>
                                        </p:attrNameLst>
                                      </p:cBhvr>
                                      <p:to>
                                        <p:strVal val="visible"/>
                                      </p:to>
                                    </p:set>
                                    <p:anim calcmode="lin" valueType="num">
                                      <p:cBhvr additive="base">
                                        <p:cTn id="61"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6">
                                            <p:txEl>
                                              <p:pRg st="4" end="4"/>
                                            </p:txEl>
                                          </p:spTgt>
                                        </p:tgtEl>
                                        <p:attrNameLst>
                                          <p:attrName>style.visibility</p:attrName>
                                        </p:attrNameLst>
                                      </p:cBhvr>
                                      <p:to>
                                        <p:strVal val="visible"/>
                                      </p:to>
                                    </p:set>
                                    <p:anim calcmode="lin" valueType="num">
                                      <p:cBhvr additive="base">
                                        <p:cTn id="67"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5" grpId="0" build="p"/>
      <p:bldP spid="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DC907-3D5F-801C-FE69-FA94C48D7603}"/>
              </a:ext>
            </a:extLst>
          </p:cNvPr>
          <p:cNvSpPr>
            <a:spLocks noGrp="1"/>
          </p:cNvSpPr>
          <p:nvPr>
            <p:ph type="title"/>
            <p:custDataLst>
              <p:tags r:id="rId1"/>
            </p:custDataLst>
          </p:nvPr>
        </p:nvSpPr>
        <p:spPr/>
        <p:txBody>
          <a:bodyPr>
            <a:noAutofit/>
          </a:bodyPr>
          <a:lstStyle/>
          <a:p>
            <a:pPr algn="ctr"/>
            <a:r>
              <a:rPr lang="en-GB" sz="2800" b="1" dirty="0">
                <a:solidFill>
                  <a:schemeClr val="tx2"/>
                </a:solidFill>
              </a:rPr>
              <a:t>Measuring quantity and quality of international cooperation, measures – Agreements (11), joint projects (12)</a:t>
            </a:r>
            <a:endParaRPr lang="en-NG" sz="2800" dirty="0"/>
          </a:p>
        </p:txBody>
      </p:sp>
      <p:sp>
        <p:nvSpPr>
          <p:cNvPr id="3" name="Text Placeholder 2">
            <a:extLst>
              <a:ext uri="{FF2B5EF4-FFF2-40B4-BE49-F238E27FC236}">
                <a16:creationId xmlns:a16="http://schemas.microsoft.com/office/drawing/2014/main" id="{E984D5E0-86A1-45A6-8816-E0165FB75A7D}"/>
              </a:ext>
            </a:extLst>
          </p:cNvPr>
          <p:cNvSpPr>
            <a:spLocks noGrp="1"/>
          </p:cNvSpPr>
          <p:nvPr>
            <p:ph type="body" idx="1"/>
            <p:custDataLst>
              <p:tags r:id="rId2"/>
            </p:custDataLst>
          </p:nvPr>
        </p:nvSpPr>
        <p:spPr>
          <a:xfrm>
            <a:off x="189756" y="1828799"/>
            <a:ext cx="2664296" cy="838201"/>
          </a:xfrm>
        </p:spPr>
        <p:txBody>
          <a:bodyPr/>
          <a:lstStyle/>
          <a:p>
            <a:r>
              <a:rPr lang="en-GB" b="1" dirty="0">
                <a:solidFill>
                  <a:schemeClr val="tx2"/>
                </a:solidFill>
              </a:rPr>
              <a:t>Quantity</a:t>
            </a:r>
            <a:endParaRPr lang="en-NG" dirty="0"/>
          </a:p>
          <a:p>
            <a:endParaRPr lang="en-NG" dirty="0"/>
          </a:p>
        </p:txBody>
      </p:sp>
      <p:sp>
        <p:nvSpPr>
          <p:cNvPr id="4" name="Content Placeholder 3">
            <a:extLst>
              <a:ext uri="{FF2B5EF4-FFF2-40B4-BE49-F238E27FC236}">
                <a16:creationId xmlns:a16="http://schemas.microsoft.com/office/drawing/2014/main" id="{13E968C6-932E-400B-A395-4AC0BA107365}"/>
              </a:ext>
            </a:extLst>
          </p:cNvPr>
          <p:cNvSpPr>
            <a:spLocks noGrp="1"/>
          </p:cNvSpPr>
          <p:nvPr>
            <p:ph sz="half" idx="2"/>
            <p:custDataLst>
              <p:tags r:id="rId3"/>
            </p:custDataLst>
          </p:nvPr>
        </p:nvSpPr>
        <p:spPr>
          <a:xfrm>
            <a:off x="189756" y="2743200"/>
            <a:ext cx="5400600" cy="3428999"/>
          </a:xfrm>
        </p:spPr>
        <p:txBody>
          <a:bodyPr>
            <a:normAutofit/>
          </a:bodyPr>
          <a:lstStyle/>
          <a:p>
            <a:r>
              <a:rPr lang="en-GB" b="1" dirty="0">
                <a:solidFill>
                  <a:schemeClr val="tx2"/>
                </a:solidFill>
              </a:rPr>
              <a:t>Agreements with </a:t>
            </a:r>
            <a:r>
              <a:rPr lang="en-GB" b="1" dirty="0" err="1">
                <a:solidFill>
                  <a:schemeClr val="tx2"/>
                </a:solidFill>
              </a:rPr>
              <a:t>IACA</a:t>
            </a:r>
            <a:endParaRPr lang="en-GB" b="1" dirty="0">
              <a:solidFill>
                <a:schemeClr val="tx2"/>
              </a:solidFill>
            </a:endParaRPr>
          </a:p>
          <a:p>
            <a:r>
              <a:rPr lang="en-GB" b="1" dirty="0">
                <a:solidFill>
                  <a:schemeClr val="tx2"/>
                </a:solidFill>
              </a:rPr>
              <a:t>Projects with UNODC</a:t>
            </a:r>
          </a:p>
          <a:p>
            <a:r>
              <a:rPr lang="en-GB" b="1" dirty="0">
                <a:solidFill>
                  <a:schemeClr val="tx2"/>
                </a:solidFill>
              </a:rPr>
              <a:t>Partnership with DFID/ROLAC</a:t>
            </a:r>
          </a:p>
        </p:txBody>
      </p:sp>
      <p:sp>
        <p:nvSpPr>
          <p:cNvPr id="5" name="Text Placeholder 4">
            <a:extLst>
              <a:ext uri="{FF2B5EF4-FFF2-40B4-BE49-F238E27FC236}">
                <a16:creationId xmlns:a16="http://schemas.microsoft.com/office/drawing/2014/main" id="{5C3CBD6C-CD87-6D6E-637B-DF7C2BDFD76A}"/>
              </a:ext>
            </a:extLst>
          </p:cNvPr>
          <p:cNvSpPr>
            <a:spLocks noGrp="1"/>
          </p:cNvSpPr>
          <p:nvPr>
            <p:ph type="body" sz="quarter" idx="3"/>
            <p:custDataLst>
              <p:tags r:id="rId4"/>
            </p:custDataLst>
          </p:nvPr>
        </p:nvSpPr>
        <p:spPr>
          <a:xfrm>
            <a:off x="7289909" y="1711769"/>
            <a:ext cx="4709160" cy="838201"/>
          </a:xfrm>
        </p:spPr>
        <p:txBody>
          <a:bodyPr/>
          <a:lstStyle/>
          <a:p>
            <a:r>
              <a:rPr lang="en-GB" b="1" dirty="0">
                <a:solidFill>
                  <a:schemeClr val="tx2"/>
                </a:solidFill>
              </a:rPr>
              <a:t>Quality</a:t>
            </a:r>
            <a:endParaRPr lang="en-NG" dirty="0"/>
          </a:p>
          <a:p>
            <a:endParaRPr lang="en-NG" dirty="0"/>
          </a:p>
        </p:txBody>
      </p:sp>
      <p:sp>
        <p:nvSpPr>
          <p:cNvPr id="6" name="Content Placeholder 5">
            <a:extLst>
              <a:ext uri="{FF2B5EF4-FFF2-40B4-BE49-F238E27FC236}">
                <a16:creationId xmlns:a16="http://schemas.microsoft.com/office/drawing/2014/main" id="{BF75D34D-F9BC-4692-781C-647AC2C7A11E}"/>
              </a:ext>
            </a:extLst>
          </p:cNvPr>
          <p:cNvSpPr>
            <a:spLocks noGrp="1"/>
          </p:cNvSpPr>
          <p:nvPr>
            <p:ph sz="quarter" idx="4"/>
            <p:custDataLst>
              <p:tags r:id="rId5"/>
            </p:custDataLst>
          </p:nvPr>
        </p:nvSpPr>
        <p:spPr>
          <a:xfrm>
            <a:off x="5302324" y="2341985"/>
            <a:ext cx="6768752" cy="4687415"/>
          </a:xfrm>
        </p:spPr>
        <p:txBody>
          <a:bodyPr>
            <a:normAutofit/>
          </a:bodyPr>
          <a:lstStyle/>
          <a:p>
            <a:r>
              <a:rPr lang="en-GB" b="1" dirty="0">
                <a:solidFill>
                  <a:schemeClr val="tx2"/>
                </a:solidFill>
              </a:rPr>
              <a:t>Adherence to international standards (</a:t>
            </a:r>
            <a:r>
              <a:rPr lang="en-GB" b="1" dirty="0" err="1">
                <a:solidFill>
                  <a:schemeClr val="tx2"/>
                </a:solidFill>
              </a:rPr>
              <a:t>VDCP</a:t>
            </a:r>
            <a:r>
              <a:rPr lang="en-GB" b="1" dirty="0">
                <a:solidFill>
                  <a:schemeClr val="tx2"/>
                </a:solidFill>
              </a:rPr>
              <a:t>)</a:t>
            </a:r>
          </a:p>
          <a:p>
            <a:r>
              <a:rPr lang="en-GB" b="1" dirty="0">
                <a:solidFill>
                  <a:schemeClr val="tx2"/>
                </a:solidFill>
              </a:rPr>
              <a:t> </a:t>
            </a:r>
          </a:p>
          <a:p>
            <a:endParaRPr lang="en-NG" b="1" dirty="0">
              <a:solidFill>
                <a:schemeClr val="tx2"/>
              </a:solidFill>
            </a:endParaRPr>
          </a:p>
        </p:txBody>
      </p:sp>
      <p:sp>
        <p:nvSpPr>
          <p:cNvPr id="7" name="Footer Placeholder 6">
            <a:extLst>
              <a:ext uri="{FF2B5EF4-FFF2-40B4-BE49-F238E27FC236}">
                <a16:creationId xmlns:a16="http://schemas.microsoft.com/office/drawing/2014/main" id="{BFCC2CD2-0A4E-4F61-CF48-6EF87ED84077}"/>
              </a:ext>
            </a:extLst>
          </p:cNvPr>
          <p:cNvSpPr>
            <a:spLocks noGrp="1"/>
          </p:cNvSpPr>
          <p:nvPr>
            <p:ph type="ftr" sz="quarter" idx="11"/>
            <p:custDataLst>
              <p:tags r:id="rId6"/>
            </p:custDataLst>
          </p:nvPr>
        </p:nvSpPr>
        <p:spPr/>
        <p:txBody>
          <a:bodyPr/>
          <a:lstStyle/>
          <a:p>
            <a:r>
              <a:rPr lang="en-GB"/>
              <a:t>ACAN - BUILDING KNOWLEDGE FOR GOOD GOVERNANCE</a:t>
            </a:r>
            <a:endParaRPr lang="en-GB" dirty="0"/>
          </a:p>
        </p:txBody>
      </p:sp>
      <p:sp>
        <p:nvSpPr>
          <p:cNvPr id="8" name="Slide Number Placeholder 7">
            <a:extLst>
              <a:ext uri="{FF2B5EF4-FFF2-40B4-BE49-F238E27FC236}">
                <a16:creationId xmlns:a16="http://schemas.microsoft.com/office/drawing/2014/main" id="{39BE61CB-33B9-7859-EC60-C614D02C4563}"/>
              </a:ext>
            </a:extLst>
          </p:cNvPr>
          <p:cNvSpPr>
            <a:spLocks noGrp="1"/>
          </p:cNvSpPr>
          <p:nvPr>
            <p:ph type="sldNum" sz="quarter" idx="12"/>
            <p:custDataLst>
              <p:tags r:id="rId7"/>
            </p:custDataLst>
          </p:nvPr>
        </p:nvSpPr>
        <p:spPr/>
        <p:txBody>
          <a:bodyPr/>
          <a:lstStyle/>
          <a:p>
            <a:fld id="{F36C87F6-986D-49E6-AF40-1B3A1EE8064D}" type="slidenum">
              <a:rPr lang="en-NG" smtClean="0"/>
              <a:t>12</a:t>
            </a:fld>
            <a:endParaRPr lang="en-NG"/>
          </a:p>
        </p:txBody>
      </p:sp>
    </p:spTree>
    <p:extLst>
      <p:ext uri="{BB962C8B-B14F-4D97-AF65-F5344CB8AC3E}">
        <p14:creationId xmlns:p14="http://schemas.microsoft.com/office/powerpoint/2010/main" val="3677631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DC907-3D5F-801C-FE69-FA94C48D7603}"/>
              </a:ext>
            </a:extLst>
          </p:cNvPr>
          <p:cNvSpPr>
            <a:spLocks noGrp="1"/>
          </p:cNvSpPr>
          <p:nvPr>
            <p:ph type="title"/>
            <p:custDataLst>
              <p:tags r:id="rId1"/>
            </p:custDataLst>
          </p:nvPr>
        </p:nvSpPr>
        <p:spPr/>
        <p:txBody>
          <a:bodyPr>
            <a:noAutofit/>
          </a:bodyPr>
          <a:lstStyle/>
          <a:p>
            <a:pPr algn="ctr"/>
            <a:r>
              <a:rPr lang="en-GB" sz="2800" b="1" dirty="0">
                <a:solidFill>
                  <a:schemeClr val="tx2"/>
                </a:solidFill>
              </a:rPr>
              <a:t>Measuring quantity and quality of asset recovery, measures – Cash (13), Real property and jewellery (14), Vehicles (15) </a:t>
            </a:r>
            <a:endParaRPr lang="en-NG" sz="2800" dirty="0"/>
          </a:p>
        </p:txBody>
      </p:sp>
      <p:sp>
        <p:nvSpPr>
          <p:cNvPr id="3" name="Text Placeholder 2">
            <a:extLst>
              <a:ext uri="{FF2B5EF4-FFF2-40B4-BE49-F238E27FC236}">
                <a16:creationId xmlns:a16="http://schemas.microsoft.com/office/drawing/2014/main" id="{E984D5E0-86A1-45A6-8816-E0165FB75A7D}"/>
              </a:ext>
            </a:extLst>
          </p:cNvPr>
          <p:cNvSpPr>
            <a:spLocks noGrp="1"/>
          </p:cNvSpPr>
          <p:nvPr>
            <p:ph type="body" idx="1"/>
            <p:custDataLst>
              <p:tags r:id="rId2"/>
            </p:custDataLst>
          </p:nvPr>
        </p:nvSpPr>
        <p:spPr>
          <a:xfrm>
            <a:off x="189756" y="1828799"/>
            <a:ext cx="2664296" cy="838201"/>
          </a:xfrm>
        </p:spPr>
        <p:txBody>
          <a:bodyPr/>
          <a:lstStyle/>
          <a:p>
            <a:r>
              <a:rPr lang="en-GB" b="1" dirty="0">
                <a:solidFill>
                  <a:schemeClr val="tx2"/>
                </a:solidFill>
              </a:rPr>
              <a:t>Quantity</a:t>
            </a:r>
            <a:endParaRPr lang="en-NG" dirty="0"/>
          </a:p>
          <a:p>
            <a:endParaRPr lang="en-NG" dirty="0"/>
          </a:p>
        </p:txBody>
      </p:sp>
      <p:sp>
        <p:nvSpPr>
          <p:cNvPr id="4" name="Content Placeholder 3">
            <a:extLst>
              <a:ext uri="{FF2B5EF4-FFF2-40B4-BE49-F238E27FC236}">
                <a16:creationId xmlns:a16="http://schemas.microsoft.com/office/drawing/2014/main" id="{13E968C6-932E-400B-A395-4AC0BA107365}"/>
              </a:ext>
            </a:extLst>
          </p:cNvPr>
          <p:cNvSpPr>
            <a:spLocks noGrp="1"/>
          </p:cNvSpPr>
          <p:nvPr>
            <p:ph sz="half" idx="2"/>
            <p:custDataLst>
              <p:tags r:id="rId3"/>
            </p:custDataLst>
          </p:nvPr>
        </p:nvSpPr>
        <p:spPr>
          <a:xfrm>
            <a:off x="189756" y="2743200"/>
            <a:ext cx="5400600" cy="3428999"/>
          </a:xfrm>
        </p:spPr>
        <p:txBody>
          <a:bodyPr>
            <a:normAutofit/>
          </a:bodyPr>
          <a:lstStyle/>
          <a:p>
            <a:r>
              <a:rPr lang="en-GB" b="1" dirty="0">
                <a:solidFill>
                  <a:schemeClr val="tx2"/>
                </a:solidFill>
              </a:rPr>
              <a:t>Between 2019 and 2022 about </a:t>
            </a:r>
            <a:r>
              <a:rPr lang="en-GB" b="1" strike="dblStrike" dirty="0">
                <a:solidFill>
                  <a:schemeClr val="tx2"/>
                </a:solidFill>
              </a:rPr>
              <a:t>N</a:t>
            </a:r>
            <a:r>
              <a:rPr lang="en-GB" b="1" dirty="0">
                <a:solidFill>
                  <a:schemeClr val="tx2"/>
                </a:solidFill>
              </a:rPr>
              <a:t> 121.414 billion worth of assets in cash, movable and immovable property were seized or forfeited to the government  </a:t>
            </a:r>
          </a:p>
        </p:txBody>
      </p:sp>
      <p:sp>
        <p:nvSpPr>
          <p:cNvPr id="5" name="Text Placeholder 4">
            <a:extLst>
              <a:ext uri="{FF2B5EF4-FFF2-40B4-BE49-F238E27FC236}">
                <a16:creationId xmlns:a16="http://schemas.microsoft.com/office/drawing/2014/main" id="{5C3CBD6C-CD87-6D6E-637B-DF7C2BDFD76A}"/>
              </a:ext>
            </a:extLst>
          </p:cNvPr>
          <p:cNvSpPr>
            <a:spLocks noGrp="1"/>
          </p:cNvSpPr>
          <p:nvPr>
            <p:ph type="body" sz="quarter" idx="3"/>
            <p:custDataLst>
              <p:tags r:id="rId4"/>
            </p:custDataLst>
          </p:nvPr>
        </p:nvSpPr>
        <p:spPr>
          <a:xfrm>
            <a:off x="7289909" y="1711769"/>
            <a:ext cx="4709160" cy="838201"/>
          </a:xfrm>
        </p:spPr>
        <p:txBody>
          <a:bodyPr/>
          <a:lstStyle/>
          <a:p>
            <a:r>
              <a:rPr lang="en-GB" b="1" dirty="0">
                <a:solidFill>
                  <a:schemeClr val="tx2"/>
                </a:solidFill>
              </a:rPr>
              <a:t>Quality</a:t>
            </a:r>
            <a:endParaRPr lang="en-NG" dirty="0"/>
          </a:p>
          <a:p>
            <a:endParaRPr lang="en-NG" dirty="0"/>
          </a:p>
        </p:txBody>
      </p:sp>
      <p:sp>
        <p:nvSpPr>
          <p:cNvPr id="6" name="Content Placeholder 5">
            <a:extLst>
              <a:ext uri="{FF2B5EF4-FFF2-40B4-BE49-F238E27FC236}">
                <a16:creationId xmlns:a16="http://schemas.microsoft.com/office/drawing/2014/main" id="{BF75D34D-F9BC-4692-781C-647AC2C7A11E}"/>
              </a:ext>
            </a:extLst>
          </p:cNvPr>
          <p:cNvSpPr>
            <a:spLocks noGrp="1"/>
          </p:cNvSpPr>
          <p:nvPr>
            <p:ph sz="quarter" idx="4"/>
            <p:custDataLst>
              <p:tags r:id="rId5"/>
            </p:custDataLst>
          </p:nvPr>
        </p:nvSpPr>
        <p:spPr>
          <a:xfrm>
            <a:off x="5302324" y="2341985"/>
            <a:ext cx="6768752" cy="4687415"/>
          </a:xfrm>
        </p:spPr>
        <p:txBody>
          <a:bodyPr>
            <a:normAutofit/>
          </a:bodyPr>
          <a:lstStyle/>
          <a:p>
            <a:r>
              <a:rPr lang="en-GB" b="1" dirty="0">
                <a:solidFill>
                  <a:schemeClr val="tx2"/>
                </a:solidFill>
              </a:rPr>
              <a:t>Certainty that recovered proceeds of corruption are returned to the coffers of government (</a:t>
            </a:r>
            <a:r>
              <a:rPr lang="en-GB" b="1" dirty="0" err="1">
                <a:solidFill>
                  <a:schemeClr val="tx2"/>
                </a:solidFill>
              </a:rPr>
              <a:t>VDCP</a:t>
            </a:r>
            <a:r>
              <a:rPr lang="en-GB" b="1" dirty="0">
                <a:solidFill>
                  <a:schemeClr val="tx2"/>
                </a:solidFill>
              </a:rPr>
              <a:t>)</a:t>
            </a:r>
          </a:p>
          <a:p>
            <a:r>
              <a:rPr lang="en-GB" b="1" dirty="0">
                <a:solidFill>
                  <a:schemeClr val="tx2"/>
                </a:solidFill>
              </a:rPr>
              <a:t>Tracing of proceeds of corruption to non-direct perpetrators (</a:t>
            </a:r>
            <a:r>
              <a:rPr lang="en-GB" b="1" dirty="0" err="1">
                <a:solidFill>
                  <a:schemeClr val="tx2"/>
                </a:solidFill>
              </a:rPr>
              <a:t>M&amp;RE</a:t>
            </a:r>
            <a:r>
              <a:rPr lang="en-GB" b="1" dirty="0">
                <a:solidFill>
                  <a:schemeClr val="tx2"/>
                </a:solidFill>
              </a:rPr>
              <a:t>)  </a:t>
            </a:r>
          </a:p>
          <a:p>
            <a:endParaRPr lang="en-NG" b="1" dirty="0">
              <a:solidFill>
                <a:schemeClr val="tx2"/>
              </a:solidFill>
            </a:endParaRPr>
          </a:p>
        </p:txBody>
      </p:sp>
      <p:sp>
        <p:nvSpPr>
          <p:cNvPr id="7" name="Footer Placeholder 6">
            <a:extLst>
              <a:ext uri="{FF2B5EF4-FFF2-40B4-BE49-F238E27FC236}">
                <a16:creationId xmlns:a16="http://schemas.microsoft.com/office/drawing/2014/main" id="{BFCC2CD2-0A4E-4F61-CF48-6EF87ED84077}"/>
              </a:ext>
            </a:extLst>
          </p:cNvPr>
          <p:cNvSpPr>
            <a:spLocks noGrp="1"/>
          </p:cNvSpPr>
          <p:nvPr>
            <p:ph type="ftr" sz="quarter" idx="11"/>
            <p:custDataLst>
              <p:tags r:id="rId6"/>
            </p:custDataLst>
          </p:nvPr>
        </p:nvSpPr>
        <p:spPr/>
        <p:txBody>
          <a:bodyPr/>
          <a:lstStyle/>
          <a:p>
            <a:r>
              <a:rPr lang="en-GB"/>
              <a:t>ACAN - BUILDING KNOWLEDGE FOR GOOD GOVERNANCE</a:t>
            </a:r>
            <a:endParaRPr lang="en-GB" dirty="0"/>
          </a:p>
        </p:txBody>
      </p:sp>
      <p:sp>
        <p:nvSpPr>
          <p:cNvPr id="8" name="Slide Number Placeholder 7">
            <a:extLst>
              <a:ext uri="{FF2B5EF4-FFF2-40B4-BE49-F238E27FC236}">
                <a16:creationId xmlns:a16="http://schemas.microsoft.com/office/drawing/2014/main" id="{39BE61CB-33B9-7859-EC60-C614D02C4563}"/>
              </a:ext>
            </a:extLst>
          </p:cNvPr>
          <p:cNvSpPr>
            <a:spLocks noGrp="1"/>
          </p:cNvSpPr>
          <p:nvPr>
            <p:ph type="sldNum" sz="quarter" idx="12"/>
            <p:custDataLst>
              <p:tags r:id="rId7"/>
            </p:custDataLst>
          </p:nvPr>
        </p:nvSpPr>
        <p:spPr/>
        <p:txBody>
          <a:bodyPr/>
          <a:lstStyle/>
          <a:p>
            <a:fld id="{F36C87F6-986D-49E6-AF40-1B3A1EE8064D}" type="slidenum">
              <a:rPr lang="en-NG" smtClean="0"/>
              <a:t>13</a:t>
            </a:fld>
            <a:endParaRPr lang="en-NG"/>
          </a:p>
        </p:txBody>
      </p:sp>
    </p:spTree>
    <p:extLst>
      <p:ext uri="{BB962C8B-B14F-4D97-AF65-F5344CB8AC3E}">
        <p14:creationId xmlns:p14="http://schemas.microsoft.com/office/powerpoint/2010/main" val="98898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DC907-3D5F-801C-FE69-FA94C48D7603}"/>
              </a:ext>
            </a:extLst>
          </p:cNvPr>
          <p:cNvSpPr>
            <a:spLocks noGrp="1"/>
          </p:cNvSpPr>
          <p:nvPr>
            <p:ph type="title"/>
            <p:custDataLst>
              <p:tags r:id="rId1"/>
            </p:custDataLst>
          </p:nvPr>
        </p:nvSpPr>
        <p:spPr/>
        <p:txBody>
          <a:bodyPr>
            <a:noAutofit/>
          </a:bodyPr>
          <a:lstStyle/>
          <a:p>
            <a:pPr algn="ctr"/>
            <a:r>
              <a:rPr lang="en-GB" sz="2800" b="1" dirty="0">
                <a:solidFill>
                  <a:schemeClr val="tx2"/>
                </a:solidFill>
              </a:rPr>
              <a:t>Measuring quantity and quality of asset recovery, measures – Training and knowledge exchange (16) </a:t>
            </a:r>
            <a:endParaRPr lang="en-NG" sz="2800" dirty="0"/>
          </a:p>
        </p:txBody>
      </p:sp>
      <p:sp>
        <p:nvSpPr>
          <p:cNvPr id="3" name="Text Placeholder 2">
            <a:extLst>
              <a:ext uri="{FF2B5EF4-FFF2-40B4-BE49-F238E27FC236}">
                <a16:creationId xmlns:a16="http://schemas.microsoft.com/office/drawing/2014/main" id="{E984D5E0-86A1-45A6-8816-E0165FB75A7D}"/>
              </a:ext>
            </a:extLst>
          </p:cNvPr>
          <p:cNvSpPr>
            <a:spLocks noGrp="1"/>
          </p:cNvSpPr>
          <p:nvPr>
            <p:ph type="body" idx="1"/>
            <p:custDataLst>
              <p:tags r:id="rId2"/>
            </p:custDataLst>
          </p:nvPr>
        </p:nvSpPr>
        <p:spPr>
          <a:xfrm>
            <a:off x="189756" y="1828799"/>
            <a:ext cx="2664296" cy="838201"/>
          </a:xfrm>
        </p:spPr>
        <p:txBody>
          <a:bodyPr/>
          <a:lstStyle/>
          <a:p>
            <a:r>
              <a:rPr lang="en-GB" b="1" dirty="0">
                <a:solidFill>
                  <a:schemeClr val="tx2"/>
                </a:solidFill>
              </a:rPr>
              <a:t>Quantity</a:t>
            </a:r>
            <a:endParaRPr lang="en-NG" dirty="0"/>
          </a:p>
          <a:p>
            <a:endParaRPr lang="en-NG" dirty="0"/>
          </a:p>
        </p:txBody>
      </p:sp>
      <p:sp>
        <p:nvSpPr>
          <p:cNvPr id="4" name="Content Placeholder 3">
            <a:extLst>
              <a:ext uri="{FF2B5EF4-FFF2-40B4-BE49-F238E27FC236}">
                <a16:creationId xmlns:a16="http://schemas.microsoft.com/office/drawing/2014/main" id="{13E968C6-932E-400B-A395-4AC0BA107365}"/>
              </a:ext>
            </a:extLst>
          </p:cNvPr>
          <p:cNvSpPr>
            <a:spLocks noGrp="1"/>
          </p:cNvSpPr>
          <p:nvPr>
            <p:ph sz="half" idx="2"/>
            <p:custDataLst>
              <p:tags r:id="rId3"/>
            </p:custDataLst>
          </p:nvPr>
        </p:nvSpPr>
        <p:spPr>
          <a:xfrm>
            <a:off x="189756" y="2743200"/>
            <a:ext cx="5400600" cy="3428999"/>
          </a:xfrm>
        </p:spPr>
        <p:txBody>
          <a:bodyPr>
            <a:normAutofit/>
          </a:bodyPr>
          <a:lstStyle/>
          <a:p>
            <a:r>
              <a:rPr lang="en-GB" b="1" dirty="0">
                <a:solidFill>
                  <a:schemeClr val="tx2"/>
                </a:solidFill>
              </a:rPr>
              <a:t>Staff  trained in the use of polygraph, forensics and use of other contemporary law enforcement devices </a:t>
            </a:r>
          </a:p>
        </p:txBody>
      </p:sp>
      <p:sp>
        <p:nvSpPr>
          <p:cNvPr id="5" name="Text Placeholder 4">
            <a:extLst>
              <a:ext uri="{FF2B5EF4-FFF2-40B4-BE49-F238E27FC236}">
                <a16:creationId xmlns:a16="http://schemas.microsoft.com/office/drawing/2014/main" id="{5C3CBD6C-CD87-6D6E-637B-DF7C2BDFD76A}"/>
              </a:ext>
            </a:extLst>
          </p:cNvPr>
          <p:cNvSpPr>
            <a:spLocks noGrp="1"/>
          </p:cNvSpPr>
          <p:nvPr>
            <p:ph type="body" sz="quarter" idx="3"/>
            <p:custDataLst>
              <p:tags r:id="rId4"/>
            </p:custDataLst>
          </p:nvPr>
        </p:nvSpPr>
        <p:spPr>
          <a:xfrm>
            <a:off x="7289909" y="1711769"/>
            <a:ext cx="4709160" cy="838201"/>
          </a:xfrm>
        </p:spPr>
        <p:txBody>
          <a:bodyPr/>
          <a:lstStyle/>
          <a:p>
            <a:r>
              <a:rPr lang="en-GB" b="1" dirty="0">
                <a:solidFill>
                  <a:schemeClr val="tx2"/>
                </a:solidFill>
              </a:rPr>
              <a:t>Quality</a:t>
            </a:r>
            <a:endParaRPr lang="en-NG" dirty="0"/>
          </a:p>
          <a:p>
            <a:endParaRPr lang="en-NG" dirty="0"/>
          </a:p>
        </p:txBody>
      </p:sp>
      <p:sp>
        <p:nvSpPr>
          <p:cNvPr id="6" name="Content Placeholder 5">
            <a:extLst>
              <a:ext uri="{FF2B5EF4-FFF2-40B4-BE49-F238E27FC236}">
                <a16:creationId xmlns:a16="http://schemas.microsoft.com/office/drawing/2014/main" id="{BF75D34D-F9BC-4692-781C-647AC2C7A11E}"/>
              </a:ext>
            </a:extLst>
          </p:cNvPr>
          <p:cNvSpPr>
            <a:spLocks noGrp="1"/>
          </p:cNvSpPr>
          <p:nvPr>
            <p:ph sz="quarter" idx="4"/>
            <p:custDataLst>
              <p:tags r:id="rId5"/>
            </p:custDataLst>
          </p:nvPr>
        </p:nvSpPr>
        <p:spPr>
          <a:xfrm>
            <a:off x="5302324" y="2276872"/>
            <a:ext cx="6768752" cy="4687415"/>
          </a:xfrm>
        </p:spPr>
        <p:txBody>
          <a:bodyPr>
            <a:normAutofit/>
          </a:bodyPr>
          <a:lstStyle/>
          <a:p>
            <a:r>
              <a:rPr lang="en-GB" b="1" dirty="0">
                <a:solidFill>
                  <a:schemeClr val="tx2"/>
                </a:solidFill>
              </a:rPr>
              <a:t>Enhanced capacity of staff to perform their duties (</a:t>
            </a:r>
            <a:r>
              <a:rPr lang="en-GB" b="1" dirty="0" err="1">
                <a:solidFill>
                  <a:schemeClr val="tx2"/>
                </a:solidFill>
              </a:rPr>
              <a:t>VDCP</a:t>
            </a:r>
            <a:r>
              <a:rPr lang="en-GB" b="1" dirty="0">
                <a:solidFill>
                  <a:schemeClr val="tx2"/>
                </a:solidFill>
              </a:rPr>
              <a:t>)</a:t>
            </a:r>
          </a:p>
          <a:p>
            <a:r>
              <a:rPr lang="en-GB" b="1" dirty="0">
                <a:solidFill>
                  <a:schemeClr val="tx2"/>
                </a:solidFill>
              </a:rPr>
              <a:t>Application of scientific approach to investigation and prosecution (</a:t>
            </a:r>
            <a:r>
              <a:rPr lang="en-GB" b="1" dirty="0" err="1">
                <a:solidFill>
                  <a:schemeClr val="tx2"/>
                </a:solidFill>
              </a:rPr>
              <a:t>M&amp;RE</a:t>
            </a:r>
            <a:r>
              <a:rPr lang="en-GB" b="1" dirty="0">
                <a:solidFill>
                  <a:schemeClr val="tx2"/>
                </a:solidFill>
              </a:rPr>
              <a:t>)  </a:t>
            </a:r>
          </a:p>
          <a:p>
            <a:endParaRPr lang="en-NG" b="1" dirty="0">
              <a:solidFill>
                <a:schemeClr val="tx2"/>
              </a:solidFill>
            </a:endParaRPr>
          </a:p>
        </p:txBody>
      </p:sp>
      <p:sp>
        <p:nvSpPr>
          <p:cNvPr id="7" name="Footer Placeholder 6">
            <a:extLst>
              <a:ext uri="{FF2B5EF4-FFF2-40B4-BE49-F238E27FC236}">
                <a16:creationId xmlns:a16="http://schemas.microsoft.com/office/drawing/2014/main" id="{BFCC2CD2-0A4E-4F61-CF48-6EF87ED84077}"/>
              </a:ext>
            </a:extLst>
          </p:cNvPr>
          <p:cNvSpPr>
            <a:spLocks noGrp="1"/>
          </p:cNvSpPr>
          <p:nvPr>
            <p:ph type="ftr" sz="quarter" idx="11"/>
            <p:custDataLst>
              <p:tags r:id="rId6"/>
            </p:custDataLst>
          </p:nvPr>
        </p:nvSpPr>
        <p:spPr/>
        <p:txBody>
          <a:bodyPr/>
          <a:lstStyle/>
          <a:p>
            <a:r>
              <a:rPr lang="en-GB"/>
              <a:t>ACAN - BUILDING KNOWLEDGE FOR GOOD GOVERNANCE</a:t>
            </a:r>
            <a:endParaRPr lang="en-GB" dirty="0"/>
          </a:p>
        </p:txBody>
      </p:sp>
      <p:sp>
        <p:nvSpPr>
          <p:cNvPr id="8" name="Slide Number Placeholder 7">
            <a:extLst>
              <a:ext uri="{FF2B5EF4-FFF2-40B4-BE49-F238E27FC236}">
                <a16:creationId xmlns:a16="http://schemas.microsoft.com/office/drawing/2014/main" id="{39BE61CB-33B9-7859-EC60-C614D02C4563}"/>
              </a:ext>
            </a:extLst>
          </p:cNvPr>
          <p:cNvSpPr>
            <a:spLocks noGrp="1"/>
          </p:cNvSpPr>
          <p:nvPr>
            <p:ph type="sldNum" sz="quarter" idx="12"/>
            <p:custDataLst>
              <p:tags r:id="rId7"/>
            </p:custDataLst>
          </p:nvPr>
        </p:nvSpPr>
        <p:spPr/>
        <p:txBody>
          <a:bodyPr/>
          <a:lstStyle/>
          <a:p>
            <a:fld id="{F36C87F6-986D-49E6-AF40-1B3A1EE8064D}" type="slidenum">
              <a:rPr lang="en-NG" smtClean="0"/>
              <a:t>14</a:t>
            </a:fld>
            <a:endParaRPr lang="en-NG"/>
          </a:p>
        </p:txBody>
      </p:sp>
    </p:spTree>
    <p:extLst>
      <p:ext uri="{BB962C8B-B14F-4D97-AF65-F5344CB8AC3E}">
        <p14:creationId xmlns:p14="http://schemas.microsoft.com/office/powerpoint/2010/main" val="642905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D8F44-E347-9376-9277-D7F0778E636E}"/>
              </a:ext>
            </a:extLst>
          </p:cNvPr>
          <p:cNvSpPr>
            <a:spLocks noGrp="1"/>
          </p:cNvSpPr>
          <p:nvPr>
            <p:ph type="title"/>
            <p:custDataLst>
              <p:tags r:id="rId1"/>
            </p:custDataLst>
          </p:nvPr>
        </p:nvSpPr>
        <p:spPr/>
        <p:txBody>
          <a:bodyPr/>
          <a:lstStyle/>
          <a:p>
            <a:pPr algn="ctr"/>
            <a:r>
              <a:rPr lang="en-GB" b="1" dirty="0">
                <a:solidFill>
                  <a:schemeClr val="tx2"/>
                </a:solidFill>
              </a:rPr>
              <a:t>Which is true evidence of success: quantity or quality?</a:t>
            </a:r>
            <a:endParaRPr lang="en-NG" b="1" dirty="0">
              <a:solidFill>
                <a:schemeClr val="tx2"/>
              </a:solidFill>
            </a:endParaRPr>
          </a:p>
        </p:txBody>
      </p:sp>
      <p:sp>
        <p:nvSpPr>
          <p:cNvPr id="3" name="Content Placeholder 2">
            <a:extLst>
              <a:ext uri="{FF2B5EF4-FFF2-40B4-BE49-F238E27FC236}">
                <a16:creationId xmlns:a16="http://schemas.microsoft.com/office/drawing/2014/main" id="{FB23A2A1-FFFB-8D2C-A8BD-7B0DB91E41D5}"/>
              </a:ext>
            </a:extLst>
          </p:cNvPr>
          <p:cNvSpPr>
            <a:spLocks noGrp="1"/>
          </p:cNvSpPr>
          <p:nvPr>
            <p:ph idx="1"/>
            <p:custDataLst>
              <p:tags r:id="rId2"/>
            </p:custDataLst>
          </p:nvPr>
        </p:nvSpPr>
        <p:spPr/>
        <p:txBody>
          <a:bodyPr/>
          <a:lstStyle/>
          <a:p>
            <a:r>
              <a:rPr lang="en-GB" b="1" dirty="0">
                <a:solidFill>
                  <a:schemeClr val="tx2"/>
                </a:solidFill>
              </a:rPr>
              <a:t>Success of anti-corruption interventions cannot be measured solely in terms of quantity. The use of quantity measurement must be balanced with quality measurement. </a:t>
            </a:r>
          </a:p>
          <a:p>
            <a:r>
              <a:rPr lang="en-GB" b="1" dirty="0">
                <a:solidFill>
                  <a:schemeClr val="tx2"/>
                </a:solidFill>
              </a:rPr>
              <a:t>Indeed, emphasis on quantity without regard to quality may be counterproductive as shown by the McNamara Fallacy.</a:t>
            </a:r>
          </a:p>
          <a:p>
            <a:r>
              <a:rPr lang="en-GB" b="1" dirty="0">
                <a:solidFill>
                  <a:schemeClr val="tx2"/>
                </a:solidFill>
              </a:rPr>
              <a:t>The McNamara fallacy (also known as the quantitative fallacy), uses mathematical observations or calculations of quantity to measure success of complex engagements. It leads to inflation of numbers and unlawful or unethical practices. </a:t>
            </a:r>
          </a:p>
          <a:p>
            <a:endParaRPr lang="en-NG" b="1" dirty="0">
              <a:solidFill>
                <a:schemeClr val="tx2"/>
              </a:solidFill>
            </a:endParaRPr>
          </a:p>
        </p:txBody>
      </p:sp>
      <p:sp>
        <p:nvSpPr>
          <p:cNvPr id="4" name="Footer Placeholder 3">
            <a:extLst>
              <a:ext uri="{FF2B5EF4-FFF2-40B4-BE49-F238E27FC236}">
                <a16:creationId xmlns:a16="http://schemas.microsoft.com/office/drawing/2014/main" id="{A3E2B1AE-673C-28DF-55B6-6B2D0E8D7FD3}"/>
              </a:ext>
            </a:extLst>
          </p:cNvPr>
          <p:cNvSpPr>
            <a:spLocks noGrp="1"/>
          </p:cNvSpPr>
          <p:nvPr>
            <p:ph type="ftr" sz="quarter" idx="11"/>
            <p:custDataLst>
              <p:tags r:id="rId3"/>
            </p:custDataLst>
          </p:nvPr>
        </p:nvSpPr>
        <p:spPr/>
        <p:txBody>
          <a:bodyPr/>
          <a:lstStyle/>
          <a:p>
            <a:r>
              <a:rPr lang="en-GB"/>
              <a:t>ACAN - BUILDING KNOWLEDGE FOR GOOD GOVERNANCE</a:t>
            </a:r>
            <a:endParaRPr lang="en-GB" dirty="0"/>
          </a:p>
        </p:txBody>
      </p:sp>
      <p:sp>
        <p:nvSpPr>
          <p:cNvPr id="5" name="Slide Number Placeholder 4">
            <a:extLst>
              <a:ext uri="{FF2B5EF4-FFF2-40B4-BE49-F238E27FC236}">
                <a16:creationId xmlns:a16="http://schemas.microsoft.com/office/drawing/2014/main" id="{0500F514-0827-FFC2-D66A-68DEC5011C0B}"/>
              </a:ext>
            </a:extLst>
          </p:cNvPr>
          <p:cNvSpPr>
            <a:spLocks noGrp="1"/>
          </p:cNvSpPr>
          <p:nvPr>
            <p:ph type="sldNum" sz="quarter" idx="12"/>
            <p:custDataLst>
              <p:tags r:id="rId4"/>
            </p:custDataLst>
          </p:nvPr>
        </p:nvSpPr>
        <p:spPr/>
        <p:txBody>
          <a:bodyPr/>
          <a:lstStyle/>
          <a:p>
            <a:fld id="{F36C87F6-986D-49E6-AF40-1B3A1EE8064D}" type="slidenum">
              <a:rPr lang="en-NG" smtClean="0"/>
              <a:t>15</a:t>
            </a:fld>
            <a:endParaRPr lang="en-NG"/>
          </a:p>
        </p:txBody>
      </p:sp>
    </p:spTree>
    <p:extLst>
      <p:ext uri="{BB962C8B-B14F-4D97-AF65-F5344CB8AC3E}">
        <p14:creationId xmlns:p14="http://schemas.microsoft.com/office/powerpoint/2010/main" val="2056677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DB512-060A-6F67-3614-482AE4306E1F}"/>
              </a:ext>
            </a:extLst>
          </p:cNvPr>
          <p:cNvSpPr>
            <a:spLocks noGrp="1"/>
          </p:cNvSpPr>
          <p:nvPr>
            <p:ph type="title"/>
            <p:custDataLst>
              <p:tags r:id="rId1"/>
            </p:custDataLst>
          </p:nvPr>
        </p:nvSpPr>
        <p:spPr>
          <a:xfrm>
            <a:off x="1217614" y="274638"/>
            <a:ext cx="9753600" cy="706090"/>
          </a:xfrm>
        </p:spPr>
        <p:txBody>
          <a:bodyPr>
            <a:noAutofit/>
          </a:bodyPr>
          <a:lstStyle/>
          <a:p>
            <a:pPr algn="ctr"/>
            <a:r>
              <a:rPr lang="en-GB" sz="2800" b="1" dirty="0"/>
              <a:t>Surveys that Measure the perception and experience of corruption </a:t>
            </a:r>
            <a:endParaRPr lang="en-NG" sz="2800" b="1" dirty="0"/>
          </a:p>
        </p:txBody>
      </p:sp>
      <p:sp>
        <p:nvSpPr>
          <p:cNvPr id="3" name="Content Placeholder 2">
            <a:extLst>
              <a:ext uri="{FF2B5EF4-FFF2-40B4-BE49-F238E27FC236}">
                <a16:creationId xmlns:a16="http://schemas.microsoft.com/office/drawing/2014/main" id="{C3A86E8B-7A8E-78E6-3545-0391250E5FAC}"/>
              </a:ext>
            </a:extLst>
          </p:cNvPr>
          <p:cNvSpPr>
            <a:spLocks noGrp="1"/>
          </p:cNvSpPr>
          <p:nvPr>
            <p:ph idx="1"/>
            <p:custDataLst>
              <p:tags r:id="rId2"/>
            </p:custDataLst>
          </p:nvPr>
        </p:nvSpPr>
        <p:spPr>
          <a:xfrm>
            <a:off x="1217614" y="1124744"/>
            <a:ext cx="9753600" cy="5733256"/>
          </a:xfrm>
        </p:spPr>
        <p:txBody>
          <a:bodyPr>
            <a:normAutofit fontScale="92500" lnSpcReduction="20000"/>
          </a:bodyPr>
          <a:lstStyle/>
          <a:p>
            <a:r>
              <a:rPr lang="en-GB" b="1" dirty="0">
                <a:solidFill>
                  <a:schemeClr val="tx2"/>
                </a:solidFill>
              </a:rPr>
              <a:t>To determine the level or extent of corruption in a country surveys may be carried out to measure the perception or experience of corruption in the country.</a:t>
            </a:r>
          </a:p>
          <a:p>
            <a:r>
              <a:rPr lang="en-GB" b="1" dirty="0">
                <a:solidFill>
                  <a:schemeClr val="tx2"/>
                </a:solidFill>
              </a:rPr>
              <a:t>The Corruption Perception Index is a popular example of a perception survey. </a:t>
            </a:r>
          </a:p>
          <a:p>
            <a:r>
              <a:rPr lang="en-GB" b="1" dirty="0">
                <a:solidFill>
                  <a:schemeClr val="tx2"/>
                </a:solidFill>
              </a:rPr>
              <a:t>Perception however do not always reflect reality because of </a:t>
            </a:r>
            <a:r>
              <a:rPr lang="en-GB" b="1" u="sng" dirty="0">
                <a:solidFill>
                  <a:schemeClr val="tx2"/>
                </a:solidFill>
              </a:rPr>
              <a:t>biases</a:t>
            </a:r>
            <a:r>
              <a:rPr lang="en-GB" b="1" dirty="0">
                <a:solidFill>
                  <a:schemeClr val="tx2"/>
                </a:solidFill>
              </a:rPr>
              <a:t> that may be triggered by religion, education, age, income, employment status, political affiliation etc</a:t>
            </a:r>
          </a:p>
          <a:p>
            <a:r>
              <a:rPr lang="en-GB" b="1" dirty="0">
                <a:solidFill>
                  <a:schemeClr val="tx2"/>
                </a:solidFill>
              </a:rPr>
              <a:t>In the case of the CPI the country experts are foreigners and corporate people known to foreigners. The Respondents are ‘internationally focused elite, typically from a corporate background and perhaps a similar education who move in their circles’ (</a:t>
            </a:r>
            <a:r>
              <a:rPr lang="en-GB" dirty="0">
                <a:hlinkClick r:id="rId6"/>
              </a:rPr>
              <a:t>Corrupting Perceptions: Why Transparency International’s Flagship Corruption Index Falls Short | </a:t>
            </a:r>
            <a:r>
              <a:rPr lang="en-GB" dirty="0" err="1">
                <a:hlinkClick r:id="rId6"/>
              </a:rPr>
              <a:t>Center</a:t>
            </a:r>
            <a:r>
              <a:rPr lang="en-GB" dirty="0">
                <a:hlinkClick r:id="rId6"/>
              </a:rPr>
              <a:t> For Global Development | Ideas to Action (cgdev.org)</a:t>
            </a:r>
            <a:r>
              <a:rPr lang="en-GB" b="1" dirty="0">
                <a:solidFill>
                  <a:schemeClr val="tx2"/>
                </a:solidFill>
              </a:rPr>
              <a:t>). </a:t>
            </a:r>
          </a:p>
          <a:p>
            <a:r>
              <a:rPr lang="en-GB" b="1" dirty="0">
                <a:solidFill>
                  <a:schemeClr val="tx2"/>
                </a:solidFill>
              </a:rPr>
              <a:t>The CPI looks at country level perception that cannot accurately measure levels at </a:t>
            </a:r>
            <a:r>
              <a:rPr lang="en-GB" b="1" u="sng" dirty="0">
                <a:solidFill>
                  <a:schemeClr val="tx2"/>
                </a:solidFill>
              </a:rPr>
              <a:t>sectoral</a:t>
            </a:r>
            <a:r>
              <a:rPr lang="en-GB" b="1" dirty="0">
                <a:solidFill>
                  <a:schemeClr val="tx2"/>
                </a:solidFill>
              </a:rPr>
              <a:t> and </a:t>
            </a:r>
            <a:r>
              <a:rPr lang="en-GB" b="1" u="sng" dirty="0">
                <a:solidFill>
                  <a:schemeClr val="tx2"/>
                </a:solidFill>
              </a:rPr>
              <a:t>sub-national </a:t>
            </a:r>
            <a:r>
              <a:rPr lang="en-GB" b="1" dirty="0">
                <a:solidFill>
                  <a:schemeClr val="tx2"/>
                </a:solidFill>
              </a:rPr>
              <a:t>levels</a:t>
            </a:r>
          </a:p>
          <a:p>
            <a:r>
              <a:rPr lang="en-GB" b="1" dirty="0">
                <a:solidFill>
                  <a:schemeClr val="tx2"/>
                </a:solidFill>
              </a:rPr>
              <a:t> </a:t>
            </a:r>
          </a:p>
          <a:p>
            <a:endParaRPr lang="en-NG" b="1" dirty="0">
              <a:solidFill>
                <a:schemeClr val="tx2"/>
              </a:solidFill>
            </a:endParaRPr>
          </a:p>
        </p:txBody>
      </p:sp>
      <p:sp>
        <p:nvSpPr>
          <p:cNvPr id="4" name="Footer Placeholder 3">
            <a:extLst>
              <a:ext uri="{FF2B5EF4-FFF2-40B4-BE49-F238E27FC236}">
                <a16:creationId xmlns:a16="http://schemas.microsoft.com/office/drawing/2014/main" id="{2439F276-D9F1-40D5-5686-2480BE339592}"/>
              </a:ext>
            </a:extLst>
          </p:cNvPr>
          <p:cNvSpPr>
            <a:spLocks noGrp="1"/>
          </p:cNvSpPr>
          <p:nvPr>
            <p:ph type="ftr" sz="quarter" idx="11"/>
            <p:custDataLst>
              <p:tags r:id="rId3"/>
            </p:custDataLst>
          </p:nvPr>
        </p:nvSpPr>
        <p:spPr/>
        <p:txBody>
          <a:bodyPr/>
          <a:lstStyle/>
          <a:p>
            <a:r>
              <a:rPr lang="en-GB"/>
              <a:t>ACAN - BUILDING KNOWLEDGE FOR GOOD GOVERNANCE</a:t>
            </a:r>
            <a:endParaRPr lang="en-GB" dirty="0"/>
          </a:p>
        </p:txBody>
      </p:sp>
      <p:sp>
        <p:nvSpPr>
          <p:cNvPr id="5" name="Slide Number Placeholder 4">
            <a:extLst>
              <a:ext uri="{FF2B5EF4-FFF2-40B4-BE49-F238E27FC236}">
                <a16:creationId xmlns:a16="http://schemas.microsoft.com/office/drawing/2014/main" id="{BCD403EA-A575-F96C-C346-9D04CE734D54}"/>
              </a:ext>
            </a:extLst>
          </p:cNvPr>
          <p:cNvSpPr>
            <a:spLocks noGrp="1"/>
          </p:cNvSpPr>
          <p:nvPr>
            <p:ph type="sldNum" sz="quarter" idx="12"/>
            <p:custDataLst>
              <p:tags r:id="rId4"/>
            </p:custDataLst>
          </p:nvPr>
        </p:nvSpPr>
        <p:spPr/>
        <p:txBody>
          <a:bodyPr/>
          <a:lstStyle/>
          <a:p>
            <a:fld id="{F36C87F6-986D-49E6-AF40-1B3A1EE8064D}" type="slidenum">
              <a:rPr lang="en-NG" smtClean="0"/>
              <a:t>16</a:t>
            </a:fld>
            <a:endParaRPr lang="en-NG"/>
          </a:p>
        </p:txBody>
      </p:sp>
    </p:spTree>
    <p:extLst>
      <p:ext uri="{BB962C8B-B14F-4D97-AF65-F5344CB8AC3E}">
        <p14:creationId xmlns:p14="http://schemas.microsoft.com/office/powerpoint/2010/main" val="1136009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84358-6499-D350-8AEA-535393C405FA}"/>
              </a:ext>
            </a:extLst>
          </p:cNvPr>
          <p:cNvSpPr>
            <a:spLocks noGrp="1"/>
          </p:cNvSpPr>
          <p:nvPr>
            <p:ph type="title"/>
            <p:custDataLst>
              <p:tags r:id="rId1"/>
            </p:custDataLst>
          </p:nvPr>
        </p:nvSpPr>
        <p:spPr/>
        <p:txBody>
          <a:bodyPr/>
          <a:lstStyle/>
          <a:p>
            <a:pPr algn="ctr"/>
            <a:r>
              <a:rPr lang="en-GB" b="1" dirty="0"/>
              <a:t>More gaps in the cpi</a:t>
            </a:r>
            <a:endParaRPr lang="en-NG" b="1" dirty="0"/>
          </a:p>
        </p:txBody>
      </p:sp>
      <p:sp>
        <p:nvSpPr>
          <p:cNvPr id="3" name="Content Placeholder 2">
            <a:extLst>
              <a:ext uri="{FF2B5EF4-FFF2-40B4-BE49-F238E27FC236}">
                <a16:creationId xmlns:a16="http://schemas.microsoft.com/office/drawing/2014/main" id="{5FA9BF26-8AEB-C6E3-6E3A-42A21BF0A974}"/>
              </a:ext>
            </a:extLst>
          </p:cNvPr>
          <p:cNvSpPr>
            <a:spLocks noGrp="1"/>
          </p:cNvSpPr>
          <p:nvPr>
            <p:ph idx="1"/>
            <p:custDataLst>
              <p:tags r:id="rId2"/>
            </p:custDataLst>
          </p:nvPr>
        </p:nvSpPr>
        <p:spPr/>
        <p:txBody>
          <a:bodyPr/>
          <a:lstStyle/>
          <a:p>
            <a:r>
              <a:rPr lang="en-GB" b="1" dirty="0">
                <a:solidFill>
                  <a:schemeClr val="tx2"/>
                </a:solidFill>
              </a:rPr>
              <a:t>Perception rating depends on media coverage.</a:t>
            </a:r>
          </a:p>
          <a:p>
            <a:r>
              <a:rPr lang="en-GB" b="1" dirty="0">
                <a:solidFill>
                  <a:schemeClr val="tx2"/>
                </a:solidFill>
              </a:rPr>
              <a:t>CPI lacks representativeness– TI uses only expert reviews and surveys of business owners. It does not use public polling.</a:t>
            </a:r>
          </a:p>
          <a:p>
            <a:r>
              <a:rPr lang="en-GB" b="1" dirty="0">
                <a:solidFill>
                  <a:schemeClr val="tx2"/>
                </a:solidFill>
              </a:rPr>
              <a:t>The index has been under criticism for substantial bias from the powerful elite.</a:t>
            </a:r>
          </a:p>
          <a:p>
            <a:r>
              <a:rPr lang="en-GB" b="1" dirty="0">
                <a:solidFill>
                  <a:schemeClr val="tx2"/>
                </a:solidFill>
              </a:rPr>
              <a:t>It ignores the perception of the poor, leading to faulty conclusions on petty corruption.</a:t>
            </a:r>
          </a:p>
          <a:p>
            <a:r>
              <a:rPr lang="en-GB" b="1" dirty="0">
                <a:solidFill>
                  <a:schemeClr val="tx2"/>
                </a:solidFill>
              </a:rPr>
              <a:t>It also ignores the perception of public officials leading to faulty conclusions on grand corruption.</a:t>
            </a:r>
            <a:endParaRPr lang="en-NG" b="1" dirty="0">
              <a:solidFill>
                <a:schemeClr val="tx2"/>
              </a:solidFill>
            </a:endParaRPr>
          </a:p>
        </p:txBody>
      </p:sp>
      <p:sp>
        <p:nvSpPr>
          <p:cNvPr id="4" name="Footer Placeholder 3">
            <a:extLst>
              <a:ext uri="{FF2B5EF4-FFF2-40B4-BE49-F238E27FC236}">
                <a16:creationId xmlns:a16="http://schemas.microsoft.com/office/drawing/2014/main" id="{EC03C7E5-BAAA-6B23-1FA5-D33975BA38AC}"/>
              </a:ext>
            </a:extLst>
          </p:cNvPr>
          <p:cNvSpPr>
            <a:spLocks noGrp="1"/>
          </p:cNvSpPr>
          <p:nvPr>
            <p:ph type="ftr" sz="quarter" idx="11"/>
            <p:custDataLst>
              <p:tags r:id="rId3"/>
            </p:custDataLst>
          </p:nvPr>
        </p:nvSpPr>
        <p:spPr/>
        <p:txBody>
          <a:bodyPr/>
          <a:lstStyle/>
          <a:p>
            <a:r>
              <a:rPr lang="en-GB"/>
              <a:t>ACAN - BUILDING KNOWLEDGE FOR GOOD GOVERNANCE</a:t>
            </a:r>
            <a:endParaRPr lang="en-GB" dirty="0"/>
          </a:p>
        </p:txBody>
      </p:sp>
      <p:sp>
        <p:nvSpPr>
          <p:cNvPr id="5" name="Slide Number Placeholder 4">
            <a:extLst>
              <a:ext uri="{FF2B5EF4-FFF2-40B4-BE49-F238E27FC236}">
                <a16:creationId xmlns:a16="http://schemas.microsoft.com/office/drawing/2014/main" id="{C39EF5D8-8E45-6734-6C69-BABC01A93A4E}"/>
              </a:ext>
            </a:extLst>
          </p:cNvPr>
          <p:cNvSpPr>
            <a:spLocks noGrp="1"/>
          </p:cNvSpPr>
          <p:nvPr>
            <p:ph type="sldNum" sz="quarter" idx="12"/>
            <p:custDataLst>
              <p:tags r:id="rId4"/>
            </p:custDataLst>
          </p:nvPr>
        </p:nvSpPr>
        <p:spPr/>
        <p:txBody>
          <a:bodyPr/>
          <a:lstStyle/>
          <a:p>
            <a:fld id="{F36C87F6-986D-49E6-AF40-1B3A1EE8064D}" type="slidenum">
              <a:rPr lang="en-NG" smtClean="0"/>
              <a:t>17</a:t>
            </a:fld>
            <a:endParaRPr lang="en-NG"/>
          </a:p>
        </p:txBody>
      </p:sp>
    </p:spTree>
    <p:extLst>
      <p:ext uri="{BB962C8B-B14F-4D97-AF65-F5344CB8AC3E}">
        <p14:creationId xmlns:p14="http://schemas.microsoft.com/office/powerpoint/2010/main" val="2847314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5B75B-A314-E386-19FD-14C82F028BB4}"/>
              </a:ext>
            </a:extLst>
          </p:cNvPr>
          <p:cNvSpPr>
            <a:spLocks noGrp="1"/>
          </p:cNvSpPr>
          <p:nvPr>
            <p:ph type="title"/>
          </p:nvPr>
        </p:nvSpPr>
        <p:spPr/>
        <p:txBody>
          <a:bodyPr/>
          <a:lstStyle/>
          <a:p>
            <a:r>
              <a:rPr lang="en-GB" dirty="0"/>
              <a:t>Measurement of experience in Nigeria</a:t>
            </a:r>
            <a:endParaRPr lang="en-NG" dirty="0"/>
          </a:p>
        </p:txBody>
      </p:sp>
      <p:sp>
        <p:nvSpPr>
          <p:cNvPr id="3" name="Content Placeholder 2">
            <a:extLst>
              <a:ext uri="{FF2B5EF4-FFF2-40B4-BE49-F238E27FC236}">
                <a16:creationId xmlns:a16="http://schemas.microsoft.com/office/drawing/2014/main" id="{AD87AD0A-26CA-C173-001C-9DCB14811193}"/>
              </a:ext>
            </a:extLst>
          </p:cNvPr>
          <p:cNvSpPr>
            <a:spLocks noGrp="1"/>
          </p:cNvSpPr>
          <p:nvPr>
            <p:ph idx="1"/>
          </p:nvPr>
        </p:nvSpPr>
        <p:spPr/>
        <p:txBody>
          <a:bodyPr>
            <a:normAutofit/>
          </a:bodyPr>
          <a:lstStyle/>
          <a:p>
            <a:r>
              <a:rPr lang="en-GB" sz="4000" b="1" dirty="0">
                <a:solidFill>
                  <a:schemeClr val="tx2"/>
                </a:solidFill>
              </a:rPr>
              <a:t>UNODC/NBS: Corruption Survey (Focus on </a:t>
            </a:r>
            <a:r>
              <a:rPr lang="en-GB" sz="4000" b="1" u="sng" dirty="0">
                <a:solidFill>
                  <a:schemeClr val="tx2"/>
                </a:solidFill>
              </a:rPr>
              <a:t>experience </a:t>
            </a:r>
            <a:r>
              <a:rPr lang="en-GB" sz="4000" b="1" dirty="0">
                <a:solidFill>
                  <a:schemeClr val="tx2"/>
                </a:solidFill>
              </a:rPr>
              <a:t>of everyday people)</a:t>
            </a:r>
          </a:p>
          <a:p>
            <a:r>
              <a:rPr lang="en-GB" sz="4000" b="1" dirty="0">
                <a:solidFill>
                  <a:schemeClr val="tx2"/>
                </a:solidFill>
              </a:rPr>
              <a:t>ICPC/ACAN: Nigeria Corruption Index (Focus on </a:t>
            </a:r>
            <a:r>
              <a:rPr lang="en-GB" sz="4000" b="1" u="sng" dirty="0">
                <a:solidFill>
                  <a:schemeClr val="tx2"/>
                </a:solidFill>
              </a:rPr>
              <a:t>experience </a:t>
            </a:r>
            <a:r>
              <a:rPr lang="en-GB" sz="4000" b="1" dirty="0">
                <a:solidFill>
                  <a:schemeClr val="tx2"/>
                </a:solidFill>
              </a:rPr>
              <a:t>of top level private and public officials)</a:t>
            </a:r>
          </a:p>
          <a:p>
            <a:endParaRPr lang="en-NG" sz="4000" b="1" dirty="0">
              <a:solidFill>
                <a:schemeClr val="tx2"/>
              </a:solidFill>
            </a:endParaRPr>
          </a:p>
        </p:txBody>
      </p:sp>
      <p:sp>
        <p:nvSpPr>
          <p:cNvPr id="4" name="Footer Placeholder 3">
            <a:extLst>
              <a:ext uri="{FF2B5EF4-FFF2-40B4-BE49-F238E27FC236}">
                <a16:creationId xmlns:a16="http://schemas.microsoft.com/office/drawing/2014/main" id="{76F961A8-F8BB-9F6C-A5F0-B1814474D3F7}"/>
              </a:ext>
            </a:extLst>
          </p:cNvPr>
          <p:cNvSpPr>
            <a:spLocks noGrp="1"/>
          </p:cNvSpPr>
          <p:nvPr>
            <p:ph type="ftr" sz="quarter" idx="11"/>
          </p:nvPr>
        </p:nvSpPr>
        <p:spPr/>
        <p:txBody>
          <a:bodyPr/>
          <a:lstStyle/>
          <a:p>
            <a:r>
              <a:rPr lang="en-GB"/>
              <a:t>ACAN - BUILDING KNOWLEDGE FOR GOOD GOVERNANCE</a:t>
            </a:r>
            <a:endParaRPr lang="en-GB" dirty="0"/>
          </a:p>
        </p:txBody>
      </p:sp>
      <p:sp>
        <p:nvSpPr>
          <p:cNvPr id="5" name="Slide Number Placeholder 4">
            <a:extLst>
              <a:ext uri="{FF2B5EF4-FFF2-40B4-BE49-F238E27FC236}">
                <a16:creationId xmlns:a16="http://schemas.microsoft.com/office/drawing/2014/main" id="{65BFEA3A-0784-C4E2-86AA-EA3B7ACBDE53}"/>
              </a:ext>
            </a:extLst>
          </p:cNvPr>
          <p:cNvSpPr>
            <a:spLocks noGrp="1"/>
          </p:cNvSpPr>
          <p:nvPr>
            <p:ph type="sldNum" sz="quarter" idx="12"/>
          </p:nvPr>
        </p:nvSpPr>
        <p:spPr/>
        <p:txBody>
          <a:bodyPr/>
          <a:lstStyle/>
          <a:p>
            <a:fld id="{F36C87F6-986D-49E6-AF40-1B3A1EE8064D}" type="slidenum">
              <a:rPr lang="en-NG" smtClean="0"/>
              <a:t>18</a:t>
            </a:fld>
            <a:endParaRPr lang="en-NG"/>
          </a:p>
        </p:txBody>
      </p:sp>
    </p:spTree>
    <p:extLst>
      <p:ext uri="{BB962C8B-B14F-4D97-AF65-F5344CB8AC3E}">
        <p14:creationId xmlns:p14="http://schemas.microsoft.com/office/powerpoint/2010/main" val="265298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17DA3EB-A213-4F17-B285-1ED5BD945E4D}"/>
              </a:ext>
            </a:extLst>
          </p:cNvPr>
          <p:cNvSpPr>
            <a:spLocks noGrp="1"/>
          </p:cNvSpPr>
          <p:nvPr>
            <p:ph type="ftr" sz="quarter" idx="11"/>
            <p:custDataLst>
              <p:tags r:id="rId1"/>
            </p:custDataLst>
          </p:nvPr>
        </p:nvSpPr>
        <p:spPr/>
        <p:txBody>
          <a:bodyPr/>
          <a:lstStyle/>
          <a:p>
            <a:r>
              <a:rPr lang="en-GB"/>
              <a:t>ACAN - BUILDING KNOWLEDGE FOR GOOD GOVERNANCE</a:t>
            </a:r>
            <a:endParaRPr lang="en-GB" dirty="0"/>
          </a:p>
        </p:txBody>
      </p:sp>
      <p:sp>
        <p:nvSpPr>
          <p:cNvPr id="3" name="Slide Number Placeholder 2">
            <a:extLst>
              <a:ext uri="{FF2B5EF4-FFF2-40B4-BE49-F238E27FC236}">
                <a16:creationId xmlns:a16="http://schemas.microsoft.com/office/drawing/2014/main" id="{F6CA9D03-A4D7-4912-968E-3735D96B8EE1}"/>
              </a:ext>
            </a:extLst>
          </p:cNvPr>
          <p:cNvSpPr>
            <a:spLocks noGrp="1"/>
          </p:cNvSpPr>
          <p:nvPr>
            <p:ph type="sldNum" sz="quarter" idx="12"/>
            <p:custDataLst>
              <p:tags r:id="rId2"/>
            </p:custDataLst>
          </p:nvPr>
        </p:nvSpPr>
        <p:spPr/>
        <p:txBody>
          <a:bodyPr/>
          <a:lstStyle/>
          <a:p>
            <a:fld id="{F36C87F6-986D-49E6-AF40-1B3A1EE8064D}" type="slidenum">
              <a:rPr lang="en-NG" smtClean="0"/>
              <a:t>19</a:t>
            </a:fld>
            <a:endParaRPr lang="en-NG"/>
          </a:p>
        </p:txBody>
      </p:sp>
      <p:sp>
        <p:nvSpPr>
          <p:cNvPr id="5" name="TextBox 4">
            <a:extLst>
              <a:ext uri="{FF2B5EF4-FFF2-40B4-BE49-F238E27FC236}">
                <a16:creationId xmlns:a16="http://schemas.microsoft.com/office/drawing/2014/main" id="{B8F5FE44-191C-47F1-B67F-CCFA1E501C88}"/>
              </a:ext>
            </a:extLst>
          </p:cNvPr>
          <p:cNvSpPr txBox="1"/>
          <p:nvPr>
            <p:custDataLst>
              <p:tags r:id="rId3"/>
            </p:custDataLst>
          </p:nvPr>
        </p:nvSpPr>
        <p:spPr>
          <a:xfrm>
            <a:off x="3286100" y="327438"/>
            <a:ext cx="6093822" cy="954107"/>
          </a:xfrm>
          <a:prstGeom prst="rect">
            <a:avLst/>
          </a:prstGeom>
          <a:noFill/>
        </p:spPr>
        <p:txBody>
          <a:bodyPr wrap="square">
            <a:spAutoFit/>
          </a:bodyPr>
          <a:lstStyle/>
          <a:p>
            <a:pPr algn="ctr"/>
            <a:r>
              <a:rPr lang="en-GB" sz="2800" dirty="0">
                <a:solidFill>
                  <a:srgbClr val="00B050"/>
                </a:solidFill>
                <a:effectLst/>
                <a:latin typeface="Tahoma" panose="020B0604030504040204" pitchFamily="34" charset="0"/>
                <a:ea typeface="Calibri" panose="020F0502020204030204" pitchFamily="34" charset="0"/>
              </a:rPr>
              <a:t>Value of the UNODC/NBS and </a:t>
            </a:r>
            <a:r>
              <a:rPr lang="en-GB" sz="2800" dirty="0">
                <a:solidFill>
                  <a:srgbClr val="00B050"/>
                </a:solidFill>
                <a:latin typeface="Tahoma" panose="020B0604030504040204" pitchFamily="34" charset="0"/>
                <a:ea typeface="Calibri" panose="020F0502020204030204" pitchFamily="34" charset="0"/>
              </a:rPr>
              <a:t>ICPC/ACAN Surveys</a:t>
            </a:r>
            <a:r>
              <a:rPr lang="en-GB" sz="2800" dirty="0">
                <a:solidFill>
                  <a:srgbClr val="00B050"/>
                </a:solidFill>
                <a:effectLst/>
                <a:latin typeface="Tahoma" panose="020B0604030504040204" pitchFamily="34" charset="0"/>
                <a:ea typeface="Calibri" panose="020F0502020204030204" pitchFamily="34" charset="0"/>
              </a:rPr>
              <a:t>)</a:t>
            </a:r>
            <a:endParaRPr lang="en-GB" sz="2800" dirty="0"/>
          </a:p>
        </p:txBody>
      </p:sp>
      <p:sp>
        <p:nvSpPr>
          <p:cNvPr id="26" name="TextBox 25">
            <a:extLst>
              <a:ext uri="{FF2B5EF4-FFF2-40B4-BE49-F238E27FC236}">
                <a16:creationId xmlns:a16="http://schemas.microsoft.com/office/drawing/2014/main" id="{46AED977-D5D8-4C83-ABD6-98C87567FA5E}"/>
              </a:ext>
            </a:extLst>
          </p:cNvPr>
          <p:cNvSpPr txBox="1"/>
          <p:nvPr>
            <p:custDataLst>
              <p:tags r:id="rId4"/>
            </p:custDataLst>
          </p:nvPr>
        </p:nvSpPr>
        <p:spPr>
          <a:xfrm>
            <a:off x="103897" y="1521572"/>
            <a:ext cx="6486466" cy="2677656"/>
          </a:xfrm>
          <a:prstGeom prst="rect">
            <a:avLst/>
          </a:prstGeom>
          <a:noFill/>
        </p:spPr>
        <p:txBody>
          <a:bodyPr wrap="square">
            <a:spAutoFit/>
          </a:bodyPr>
          <a:lstStyle/>
          <a:p>
            <a:r>
              <a:rPr lang="en-GB" sz="2800" dirty="0">
                <a:solidFill>
                  <a:srgbClr val="7030A0"/>
                </a:solidFill>
                <a:effectLst/>
                <a:latin typeface="Tahoma" panose="020B0604030504040204" pitchFamily="34" charset="0"/>
                <a:ea typeface="Calibri" panose="020F0502020204030204" pitchFamily="34" charset="0"/>
              </a:rPr>
              <a:t>UNODC/NBS Survey Focuses on Corruption in Low Places</a:t>
            </a:r>
          </a:p>
          <a:p>
            <a:r>
              <a:rPr lang="en-GB" sz="2800" dirty="0">
                <a:solidFill>
                  <a:srgbClr val="7030A0"/>
                </a:solidFill>
                <a:effectLst/>
                <a:latin typeface="Tahoma" panose="020B0604030504040204" pitchFamily="34" charset="0"/>
                <a:ea typeface="Calibri" panose="020F0502020204030204" pitchFamily="34" charset="0"/>
              </a:rPr>
              <a:t>ICPC/ACAN Survey Focuses on Corruption in High Places</a:t>
            </a:r>
          </a:p>
          <a:p>
            <a:endParaRPr lang="en-GB" sz="2800" dirty="0">
              <a:solidFill>
                <a:srgbClr val="7030A0"/>
              </a:solidFill>
              <a:latin typeface="Tahoma" panose="020B0604030504040204" pitchFamily="34" charset="0"/>
              <a:ea typeface="Calibri" panose="020F0502020204030204" pitchFamily="34" charset="0"/>
            </a:endParaRPr>
          </a:p>
          <a:p>
            <a:endParaRPr lang="en-GB" sz="2800" dirty="0">
              <a:solidFill>
                <a:srgbClr val="7030A0"/>
              </a:solidFill>
            </a:endParaRPr>
          </a:p>
        </p:txBody>
      </p:sp>
      <p:sp>
        <p:nvSpPr>
          <p:cNvPr id="48" name="TextBox 47">
            <a:extLst>
              <a:ext uri="{FF2B5EF4-FFF2-40B4-BE49-F238E27FC236}">
                <a16:creationId xmlns:a16="http://schemas.microsoft.com/office/drawing/2014/main" id="{8A17479C-CE99-4E9E-BB71-1583B0105E8E}"/>
              </a:ext>
            </a:extLst>
          </p:cNvPr>
          <p:cNvSpPr txBox="1"/>
          <p:nvPr>
            <p:custDataLst>
              <p:tags r:id="rId5"/>
            </p:custDataLst>
          </p:nvPr>
        </p:nvSpPr>
        <p:spPr>
          <a:xfrm>
            <a:off x="7077748" y="1179515"/>
            <a:ext cx="5006607" cy="954107"/>
          </a:xfrm>
          <a:prstGeom prst="rect">
            <a:avLst/>
          </a:prstGeom>
          <a:noFill/>
        </p:spPr>
        <p:txBody>
          <a:bodyPr wrap="square">
            <a:spAutoFit/>
          </a:bodyPr>
          <a:lstStyle/>
          <a:p>
            <a:pPr algn="ctr"/>
            <a:r>
              <a:rPr lang="en-GB" sz="2800" dirty="0">
                <a:solidFill>
                  <a:schemeClr val="tx2"/>
                </a:solidFill>
                <a:effectLst/>
                <a:latin typeface="Tahoma" panose="020B0604030504040204" pitchFamily="34" charset="0"/>
                <a:ea typeface="Calibri" panose="020F0502020204030204" pitchFamily="34" charset="0"/>
              </a:rPr>
              <a:t>What they do that the CPI does not</a:t>
            </a:r>
            <a:endParaRPr lang="en-GB" sz="2800" dirty="0">
              <a:solidFill>
                <a:schemeClr val="tx2"/>
              </a:solidFill>
            </a:endParaRPr>
          </a:p>
        </p:txBody>
      </p:sp>
      <p:sp>
        <p:nvSpPr>
          <p:cNvPr id="49" name="TextBox 48">
            <a:extLst>
              <a:ext uri="{FF2B5EF4-FFF2-40B4-BE49-F238E27FC236}">
                <a16:creationId xmlns:a16="http://schemas.microsoft.com/office/drawing/2014/main" id="{1ADF92FE-56EB-47E4-A69B-26EC71CB5779}"/>
              </a:ext>
            </a:extLst>
          </p:cNvPr>
          <p:cNvSpPr txBox="1"/>
          <p:nvPr>
            <p:custDataLst>
              <p:tags r:id="rId6"/>
            </p:custDataLst>
          </p:nvPr>
        </p:nvSpPr>
        <p:spPr>
          <a:xfrm>
            <a:off x="7077748" y="2211253"/>
            <a:ext cx="3893465" cy="707886"/>
          </a:xfrm>
          <a:prstGeom prst="rect">
            <a:avLst/>
          </a:prstGeom>
          <a:noFill/>
        </p:spPr>
        <p:txBody>
          <a:bodyPr wrap="square">
            <a:spAutoFit/>
          </a:bodyPr>
          <a:lstStyle/>
          <a:p>
            <a:r>
              <a:rPr lang="en-GB" sz="2000" dirty="0">
                <a:solidFill>
                  <a:srgbClr val="7030A0"/>
                </a:solidFill>
                <a:latin typeface="Tahoma" panose="020B0604030504040204" pitchFamily="34" charset="0"/>
                <a:ea typeface="Calibri" panose="020F0502020204030204" pitchFamily="34" charset="0"/>
              </a:rPr>
              <a:t>Evidence-based </a:t>
            </a:r>
            <a:r>
              <a:rPr lang="en-GB" sz="2000" dirty="0">
                <a:solidFill>
                  <a:srgbClr val="7030A0"/>
                </a:solidFill>
                <a:effectLst/>
                <a:latin typeface="Tahoma" panose="020B0604030504040204" pitchFamily="34" charset="0"/>
                <a:ea typeface="Calibri" panose="020F0502020204030204" pitchFamily="34" charset="0"/>
              </a:rPr>
              <a:t>insight into corruption and its drivers</a:t>
            </a:r>
            <a:endParaRPr lang="en-GB" sz="2000" dirty="0">
              <a:solidFill>
                <a:srgbClr val="7030A0"/>
              </a:solidFill>
            </a:endParaRPr>
          </a:p>
        </p:txBody>
      </p:sp>
      <p:sp>
        <p:nvSpPr>
          <p:cNvPr id="50" name="TextBox 49">
            <a:extLst>
              <a:ext uri="{FF2B5EF4-FFF2-40B4-BE49-F238E27FC236}">
                <a16:creationId xmlns:a16="http://schemas.microsoft.com/office/drawing/2014/main" id="{6C530195-424C-41F2-9846-616579A15B2C}"/>
              </a:ext>
            </a:extLst>
          </p:cNvPr>
          <p:cNvSpPr txBox="1"/>
          <p:nvPr>
            <p:custDataLst>
              <p:tags r:id="rId7"/>
            </p:custDataLst>
          </p:nvPr>
        </p:nvSpPr>
        <p:spPr>
          <a:xfrm>
            <a:off x="7077748" y="3014910"/>
            <a:ext cx="3893465" cy="1323439"/>
          </a:xfrm>
          <a:prstGeom prst="rect">
            <a:avLst/>
          </a:prstGeom>
          <a:noFill/>
        </p:spPr>
        <p:txBody>
          <a:bodyPr wrap="square">
            <a:spAutoFit/>
          </a:bodyPr>
          <a:lstStyle/>
          <a:p>
            <a:r>
              <a:rPr lang="en-GB" sz="2000" dirty="0">
                <a:solidFill>
                  <a:srgbClr val="7030A0"/>
                </a:solidFill>
                <a:effectLst/>
                <a:latin typeface="Tahoma" panose="020B0604030504040204" pitchFamily="34" charset="0"/>
                <a:ea typeface="Calibri" panose="020F0502020204030204" pitchFamily="34" charset="0"/>
              </a:rPr>
              <a:t>Identify the specific sectors, institutions and activities that are contributing to corruption in Nigeria</a:t>
            </a:r>
            <a:endParaRPr lang="en-GB" sz="2000" dirty="0">
              <a:solidFill>
                <a:srgbClr val="7030A0"/>
              </a:solidFill>
            </a:endParaRPr>
          </a:p>
        </p:txBody>
      </p:sp>
      <p:sp>
        <p:nvSpPr>
          <p:cNvPr id="51" name="TextBox 50">
            <a:extLst>
              <a:ext uri="{FF2B5EF4-FFF2-40B4-BE49-F238E27FC236}">
                <a16:creationId xmlns:a16="http://schemas.microsoft.com/office/drawing/2014/main" id="{82CAED31-3B2C-4EA4-A555-1AAE296236BA}"/>
              </a:ext>
            </a:extLst>
          </p:cNvPr>
          <p:cNvSpPr txBox="1"/>
          <p:nvPr>
            <p:custDataLst>
              <p:tags r:id="rId8"/>
            </p:custDataLst>
          </p:nvPr>
        </p:nvSpPr>
        <p:spPr>
          <a:xfrm>
            <a:off x="6996563" y="4487617"/>
            <a:ext cx="4320480" cy="707886"/>
          </a:xfrm>
          <a:prstGeom prst="rect">
            <a:avLst/>
          </a:prstGeom>
          <a:noFill/>
        </p:spPr>
        <p:txBody>
          <a:bodyPr wrap="square">
            <a:spAutoFit/>
          </a:bodyPr>
          <a:lstStyle/>
          <a:p>
            <a:r>
              <a:rPr lang="en-GB" sz="2000" dirty="0">
                <a:solidFill>
                  <a:srgbClr val="7030A0"/>
                </a:solidFill>
                <a:latin typeface="Tahoma" panose="020B0604030504040204" pitchFamily="34" charset="0"/>
                <a:ea typeface="Calibri" panose="020F0502020204030204" pitchFamily="34" charset="0"/>
              </a:rPr>
              <a:t>E</a:t>
            </a:r>
            <a:r>
              <a:rPr lang="en-GB" sz="2000" dirty="0">
                <a:solidFill>
                  <a:srgbClr val="7030A0"/>
                </a:solidFill>
                <a:effectLst/>
                <a:latin typeface="Tahoma" panose="020B0604030504040204" pitchFamily="34" charset="0"/>
                <a:ea typeface="Calibri" panose="020F0502020204030204" pitchFamily="34" charset="0"/>
              </a:rPr>
              <a:t>xtent to which identified activities add to corruption</a:t>
            </a:r>
            <a:endParaRPr lang="en-GB" sz="2000" dirty="0">
              <a:solidFill>
                <a:srgbClr val="7030A0"/>
              </a:solidFill>
            </a:endParaRPr>
          </a:p>
        </p:txBody>
      </p:sp>
      <p:sp>
        <p:nvSpPr>
          <p:cNvPr id="52" name="TextBox 51">
            <a:extLst>
              <a:ext uri="{FF2B5EF4-FFF2-40B4-BE49-F238E27FC236}">
                <a16:creationId xmlns:a16="http://schemas.microsoft.com/office/drawing/2014/main" id="{707765AF-22ED-4E54-A54B-0F25AB8FEC07}"/>
              </a:ext>
            </a:extLst>
          </p:cNvPr>
          <p:cNvSpPr txBox="1"/>
          <p:nvPr>
            <p:custDataLst>
              <p:tags r:id="rId9"/>
            </p:custDataLst>
          </p:nvPr>
        </p:nvSpPr>
        <p:spPr>
          <a:xfrm>
            <a:off x="6994905" y="5525097"/>
            <a:ext cx="3623416" cy="1323439"/>
          </a:xfrm>
          <a:prstGeom prst="rect">
            <a:avLst/>
          </a:prstGeom>
          <a:noFill/>
        </p:spPr>
        <p:txBody>
          <a:bodyPr wrap="square">
            <a:spAutoFit/>
          </a:bodyPr>
          <a:lstStyle/>
          <a:p>
            <a:r>
              <a:rPr lang="en-GB" sz="2000" dirty="0">
                <a:solidFill>
                  <a:srgbClr val="7030A0"/>
                </a:solidFill>
                <a:latin typeface="Tahoma" panose="020B0604030504040204" pitchFamily="34" charset="0"/>
                <a:ea typeface="Calibri" panose="020F0502020204030204" pitchFamily="34" charset="0"/>
              </a:rPr>
              <a:t>S</a:t>
            </a:r>
            <a:r>
              <a:rPr lang="en-GB" sz="2000" dirty="0">
                <a:solidFill>
                  <a:srgbClr val="7030A0"/>
                </a:solidFill>
                <a:effectLst/>
                <a:latin typeface="Tahoma" panose="020B0604030504040204" pitchFamily="34" charset="0"/>
                <a:ea typeface="Calibri" panose="020F0502020204030204" pitchFamily="34" charset="0"/>
              </a:rPr>
              <a:t>pringboard for making well-informed policy recommendations to stakeholders</a:t>
            </a:r>
            <a:endParaRPr lang="en-GB" sz="2000" dirty="0">
              <a:solidFill>
                <a:srgbClr val="7030A0"/>
              </a:solidFill>
            </a:endParaRPr>
          </a:p>
        </p:txBody>
      </p:sp>
      <p:pic>
        <p:nvPicPr>
          <p:cNvPr id="53" name="Graphic 52" descr="Badge Tick1">
            <a:extLst>
              <a:ext uri="{FF2B5EF4-FFF2-40B4-BE49-F238E27FC236}">
                <a16:creationId xmlns:a16="http://schemas.microsoft.com/office/drawing/2014/main" id="{3DDCF36D-77B3-4B29-B6E7-F0BA6F13A448}"/>
              </a:ext>
            </a:extLst>
          </p:cNvPr>
          <p:cNvPicPr>
            <a:picLocks noChangeAspect="1"/>
          </p:cNvPicPr>
          <p:nvPr>
            <p:custDataLst>
              <p:tags r:id="rId10"/>
            </p:custDataLst>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10956563" y="2032332"/>
            <a:ext cx="914400" cy="940802"/>
          </a:xfrm>
          <a:prstGeom prst="rect">
            <a:avLst/>
          </a:prstGeom>
        </p:spPr>
      </p:pic>
      <p:pic>
        <p:nvPicPr>
          <p:cNvPr id="54" name="Graphic 53" descr="Badge Tick1">
            <a:extLst>
              <a:ext uri="{FF2B5EF4-FFF2-40B4-BE49-F238E27FC236}">
                <a16:creationId xmlns:a16="http://schemas.microsoft.com/office/drawing/2014/main" id="{5E2754D9-37FC-4974-B22F-539742F7EF4D}"/>
              </a:ext>
            </a:extLst>
          </p:cNvPr>
          <p:cNvPicPr>
            <a:picLocks noChangeAspect="1"/>
          </p:cNvPicPr>
          <p:nvPr>
            <p:custDataLst>
              <p:tags r:id="rId11"/>
            </p:custDataLst>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10948756" y="3241486"/>
            <a:ext cx="914400" cy="940802"/>
          </a:xfrm>
          <a:prstGeom prst="rect">
            <a:avLst/>
          </a:prstGeom>
        </p:spPr>
      </p:pic>
      <p:pic>
        <p:nvPicPr>
          <p:cNvPr id="55" name="Graphic 54" descr="Badge Tick1">
            <a:extLst>
              <a:ext uri="{FF2B5EF4-FFF2-40B4-BE49-F238E27FC236}">
                <a16:creationId xmlns:a16="http://schemas.microsoft.com/office/drawing/2014/main" id="{99CB797C-6A8F-4E32-99B6-40B0EE804CA1}"/>
              </a:ext>
            </a:extLst>
          </p:cNvPr>
          <p:cNvPicPr>
            <a:picLocks noChangeAspect="1"/>
          </p:cNvPicPr>
          <p:nvPr>
            <p:custDataLst>
              <p:tags r:id="rId12"/>
            </p:custDataLst>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10977221" y="4338349"/>
            <a:ext cx="914400" cy="940802"/>
          </a:xfrm>
          <a:prstGeom prst="rect">
            <a:avLst/>
          </a:prstGeom>
        </p:spPr>
      </p:pic>
      <p:pic>
        <p:nvPicPr>
          <p:cNvPr id="56" name="Graphic 55" descr="Badge Tick1">
            <a:extLst>
              <a:ext uri="{FF2B5EF4-FFF2-40B4-BE49-F238E27FC236}">
                <a16:creationId xmlns:a16="http://schemas.microsoft.com/office/drawing/2014/main" id="{89126EE7-B27F-4C37-99B8-11A8DC683A49}"/>
              </a:ext>
            </a:extLst>
          </p:cNvPr>
          <p:cNvPicPr>
            <a:picLocks noChangeAspect="1"/>
          </p:cNvPicPr>
          <p:nvPr>
            <p:custDataLst>
              <p:tags r:id="rId13"/>
            </p:custDataLst>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10859843" y="5574881"/>
            <a:ext cx="914400" cy="940802"/>
          </a:xfrm>
          <a:prstGeom prst="rect">
            <a:avLst/>
          </a:prstGeom>
        </p:spPr>
      </p:pic>
      <p:sp>
        <p:nvSpPr>
          <p:cNvPr id="6" name="TextBox 5">
            <a:extLst>
              <a:ext uri="{FF2B5EF4-FFF2-40B4-BE49-F238E27FC236}">
                <a16:creationId xmlns:a16="http://schemas.microsoft.com/office/drawing/2014/main" id="{C9477976-A5F6-6345-0A22-3A48E5EAC1E7}"/>
              </a:ext>
            </a:extLst>
          </p:cNvPr>
          <p:cNvSpPr txBox="1"/>
          <p:nvPr>
            <p:custDataLst>
              <p:tags r:id="rId14"/>
            </p:custDataLst>
          </p:nvPr>
        </p:nvSpPr>
        <p:spPr>
          <a:xfrm>
            <a:off x="104419" y="3450336"/>
            <a:ext cx="5341921" cy="2246769"/>
          </a:xfrm>
          <a:prstGeom prst="rect">
            <a:avLst/>
          </a:prstGeom>
          <a:noFill/>
        </p:spPr>
        <p:txBody>
          <a:bodyPr wrap="square">
            <a:spAutoFit/>
          </a:bodyPr>
          <a:lstStyle/>
          <a:p>
            <a:r>
              <a:rPr lang="en-GB" sz="2800" dirty="0">
                <a:solidFill>
                  <a:schemeClr val="tx2"/>
                </a:solidFill>
                <a:effectLst/>
                <a:latin typeface="Tahoma" panose="020B0604030504040204" pitchFamily="34" charset="0"/>
                <a:ea typeface="Calibri" panose="020F0502020204030204" pitchFamily="34" charset="0"/>
              </a:rPr>
              <a:t>The two surveys are consistent with the ICPC principle that: </a:t>
            </a:r>
          </a:p>
          <a:p>
            <a:r>
              <a:rPr lang="en-GB" sz="2800" dirty="0">
                <a:solidFill>
                  <a:schemeClr val="tx2"/>
                </a:solidFill>
                <a:effectLst/>
                <a:latin typeface="Tahoma" panose="020B0604030504040204" pitchFamily="34" charset="0"/>
                <a:ea typeface="Calibri" panose="020F0502020204030204" pitchFamily="34" charset="0"/>
              </a:rPr>
              <a:t>All forms of corruption are bad. </a:t>
            </a:r>
          </a:p>
          <a:p>
            <a:r>
              <a:rPr lang="en-GB" sz="2800" dirty="0">
                <a:solidFill>
                  <a:schemeClr val="tx2"/>
                </a:solidFill>
                <a:effectLst/>
                <a:latin typeface="Tahoma" panose="020B0604030504040204" pitchFamily="34" charset="0"/>
                <a:ea typeface="Calibri" panose="020F0502020204030204" pitchFamily="34" charset="0"/>
              </a:rPr>
              <a:t>No form of corruption is beneficial to the country</a:t>
            </a:r>
            <a:endParaRPr lang="en-GB" sz="2800" dirty="0">
              <a:solidFill>
                <a:schemeClr val="tx2"/>
              </a:solidFill>
            </a:endParaRPr>
          </a:p>
        </p:txBody>
      </p:sp>
    </p:spTree>
    <p:extLst>
      <p:ext uri="{BB962C8B-B14F-4D97-AF65-F5344CB8AC3E}">
        <p14:creationId xmlns:p14="http://schemas.microsoft.com/office/powerpoint/2010/main" val="2742324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6"/>
                                        </p:tgtEl>
                                        <p:attrNameLst>
                                          <p:attrName>style.visibility</p:attrName>
                                        </p:attrNameLst>
                                      </p:cBhvr>
                                      <p:to>
                                        <p:strVal val="visible"/>
                                      </p:to>
                                    </p:set>
                                    <p:anim calcmode="lin" valueType="num">
                                      <p:cBhvr additive="base">
                                        <p:cTn id="13" dur="500" fill="hold"/>
                                        <p:tgtEl>
                                          <p:spTgt spid="26"/>
                                        </p:tgtEl>
                                        <p:attrNameLst>
                                          <p:attrName>ppt_x</p:attrName>
                                        </p:attrNameLst>
                                      </p:cBhvr>
                                      <p:tavLst>
                                        <p:tav tm="0">
                                          <p:val>
                                            <p:strVal val="#ppt_x"/>
                                          </p:val>
                                        </p:tav>
                                        <p:tav tm="100000">
                                          <p:val>
                                            <p:strVal val="#ppt_x"/>
                                          </p:val>
                                        </p:tav>
                                      </p:tavLst>
                                    </p:anim>
                                    <p:anim calcmode="lin" valueType="num">
                                      <p:cBhvr additive="base">
                                        <p:cTn id="1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49"/>
                                        </p:tgtEl>
                                        <p:attrNameLst>
                                          <p:attrName>style.visibility</p:attrName>
                                        </p:attrNameLst>
                                      </p:cBhvr>
                                      <p:to>
                                        <p:strVal val="visible"/>
                                      </p:to>
                                    </p:set>
                                    <p:anim calcmode="lin" valueType="num">
                                      <p:cBhvr additive="base">
                                        <p:cTn id="29" dur="10" fill="hold"/>
                                        <p:tgtEl>
                                          <p:spTgt spid="49"/>
                                        </p:tgtEl>
                                        <p:attrNameLst>
                                          <p:attrName>ppt_x</p:attrName>
                                        </p:attrNameLst>
                                      </p:cBhvr>
                                      <p:tavLst>
                                        <p:tav tm="0">
                                          <p:val>
                                            <p:strVal val="#ppt_x"/>
                                          </p:val>
                                        </p:tav>
                                        <p:tav tm="100000">
                                          <p:val>
                                            <p:strVal val="#ppt_x"/>
                                          </p:val>
                                        </p:tav>
                                      </p:tavLst>
                                    </p:anim>
                                    <p:anim calcmode="lin" valueType="num">
                                      <p:cBhvr additive="base">
                                        <p:cTn id="30" dur="10" fill="hold"/>
                                        <p:tgtEl>
                                          <p:spTgt spid="49"/>
                                        </p:tgtEl>
                                        <p:attrNameLst>
                                          <p:attrName>ppt_y</p:attrName>
                                        </p:attrNameLst>
                                      </p:cBhvr>
                                      <p:tavLst>
                                        <p:tav tm="0">
                                          <p:val>
                                            <p:strVal val="1+#ppt_h/2"/>
                                          </p:val>
                                        </p:tav>
                                        <p:tav tm="100000">
                                          <p:val>
                                            <p:strVal val="#ppt_y"/>
                                          </p:val>
                                        </p:tav>
                                      </p:tavLst>
                                    </p:anim>
                                  </p:childTnLst>
                                </p:cTn>
                              </p:par>
                              <p:par>
                                <p:cTn id="31" presetID="16" presetClass="entr" presetSubtype="21" fill="hold" nodeType="withEffect">
                                  <p:stCondLst>
                                    <p:cond delay="0"/>
                                  </p:stCondLst>
                                  <p:childTnLst>
                                    <p:set>
                                      <p:cBhvr>
                                        <p:cTn id="32" dur="1" fill="hold">
                                          <p:stCondLst>
                                            <p:cond delay="0"/>
                                          </p:stCondLst>
                                        </p:cTn>
                                        <p:tgtEl>
                                          <p:spTgt spid="53"/>
                                        </p:tgtEl>
                                        <p:attrNameLst>
                                          <p:attrName>style.visibility</p:attrName>
                                        </p:attrNameLst>
                                      </p:cBhvr>
                                      <p:to>
                                        <p:strVal val="visible"/>
                                      </p:to>
                                    </p:set>
                                    <p:animEffect transition="in" filter="barn(inVertical)">
                                      <p:cBhvr>
                                        <p:cTn id="33" dur="10"/>
                                        <p:tgtEl>
                                          <p:spTgt spid="53"/>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50">
                                            <p:txEl>
                                              <p:pRg st="0" end="0"/>
                                            </p:txEl>
                                          </p:spTgt>
                                        </p:tgtEl>
                                        <p:attrNameLst>
                                          <p:attrName>style.visibility</p:attrName>
                                        </p:attrNameLst>
                                      </p:cBhvr>
                                      <p:to>
                                        <p:strVal val="visible"/>
                                      </p:to>
                                    </p:set>
                                    <p:anim calcmode="lin" valueType="num">
                                      <p:cBhvr additive="base">
                                        <p:cTn id="38" dur="10" fill="hold"/>
                                        <p:tgtEl>
                                          <p:spTgt spid="50">
                                            <p:txEl>
                                              <p:pRg st="0" end="0"/>
                                            </p:txEl>
                                          </p:spTgt>
                                        </p:tgtEl>
                                        <p:attrNameLst>
                                          <p:attrName>ppt_x</p:attrName>
                                        </p:attrNameLst>
                                      </p:cBhvr>
                                      <p:tavLst>
                                        <p:tav tm="0">
                                          <p:val>
                                            <p:strVal val="#ppt_x"/>
                                          </p:val>
                                        </p:tav>
                                        <p:tav tm="100000">
                                          <p:val>
                                            <p:strVal val="#ppt_x"/>
                                          </p:val>
                                        </p:tav>
                                      </p:tavLst>
                                    </p:anim>
                                    <p:anim calcmode="lin" valueType="num">
                                      <p:cBhvr additive="base">
                                        <p:cTn id="39" dur="10" fill="hold"/>
                                        <p:tgtEl>
                                          <p:spTgt spid="50">
                                            <p:txEl>
                                              <p:pRg st="0" end="0"/>
                                            </p:txEl>
                                          </p:spTgt>
                                        </p:tgtEl>
                                        <p:attrNameLst>
                                          <p:attrName>ppt_y</p:attrName>
                                        </p:attrNameLst>
                                      </p:cBhvr>
                                      <p:tavLst>
                                        <p:tav tm="0">
                                          <p:val>
                                            <p:strVal val="1+#ppt_h/2"/>
                                          </p:val>
                                        </p:tav>
                                        <p:tav tm="100000">
                                          <p:val>
                                            <p:strVal val="#ppt_y"/>
                                          </p:val>
                                        </p:tav>
                                      </p:tavLst>
                                    </p:anim>
                                  </p:childTnLst>
                                </p:cTn>
                              </p:par>
                              <p:par>
                                <p:cTn id="40" presetID="16" presetClass="entr" presetSubtype="21" fill="hold" nodeType="withEffect">
                                  <p:stCondLst>
                                    <p:cond delay="0"/>
                                  </p:stCondLst>
                                  <p:childTnLst>
                                    <p:set>
                                      <p:cBhvr>
                                        <p:cTn id="41" dur="1" fill="hold">
                                          <p:stCondLst>
                                            <p:cond delay="0"/>
                                          </p:stCondLst>
                                        </p:cTn>
                                        <p:tgtEl>
                                          <p:spTgt spid="54"/>
                                        </p:tgtEl>
                                        <p:attrNameLst>
                                          <p:attrName>style.visibility</p:attrName>
                                        </p:attrNameLst>
                                      </p:cBhvr>
                                      <p:to>
                                        <p:strVal val="visible"/>
                                      </p:to>
                                    </p:set>
                                    <p:animEffect transition="in" filter="barn(inVertical)">
                                      <p:cBhvr>
                                        <p:cTn id="42" dur="10"/>
                                        <p:tgtEl>
                                          <p:spTgt spid="54"/>
                                        </p:tgtEl>
                                      </p:cBhvr>
                                    </p:animEffec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51"/>
                                        </p:tgtEl>
                                        <p:attrNameLst>
                                          <p:attrName>style.visibility</p:attrName>
                                        </p:attrNameLst>
                                      </p:cBhvr>
                                      <p:to>
                                        <p:strVal val="visible"/>
                                      </p:to>
                                    </p:set>
                                    <p:anim calcmode="lin" valueType="num">
                                      <p:cBhvr additive="base">
                                        <p:cTn id="47" dur="10" fill="hold"/>
                                        <p:tgtEl>
                                          <p:spTgt spid="51"/>
                                        </p:tgtEl>
                                        <p:attrNameLst>
                                          <p:attrName>ppt_x</p:attrName>
                                        </p:attrNameLst>
                                      </p:cBhvr>
                                      <p:tavLst>
                                        <p:tav tm="0">
                                          <p:val>
                                            <p:strVal val="#ppt_x"/>
                                          </p:val>
                                        </p:tav>
                                        <p:tav tm="100000">
                                          <p:val>
                                            <p:strVal val="#ppt_x"/>
                                          </p:val>
                                        </p:tav>
                                      </p:tavLst>
                                    </p:anim>
                                    <p:anim calcmode="lin" valueType="num">
                                      <p:cBhvr additive="base">
                                        <p:cTn id="48" dur="10" fill="hold"/>
                                        <p:tgtEl>
                                          <p:spTgt spid="51"/>
                                        </p:tgtEl>
                                        <p:attrNameLst>
                                          <p:attrName>ppt_y</p:attrName>
                                        </p:attrNameLst>
                                      </p:cBhvr>
                                      <p:tavLst>
                                        <p:tav tm="0">
                                          <p:val>
                                            <p:strVal val="1+#ppt_h/2"/>
                                          </p:val>
                                        </p:tav>
                                        <p:tav tm="100000">
                                          <p:val>
                                            <p:strVal val="#ppt_y"/>
                                          </p:val>
                                        </p:tav>
                                      </p:tavLst>
                                    </p:anim>
                                  </p:childTnLst>
                                </p:cTn>
                              </p:par>
                              <p:par>
                                <p:cTn id="49" presetID="16" presetClass="entr" presetSubtype="21" fill="hold" nodeType="withEffect">
                                  <p:stCondLst>
                                    <p:cond delay="0"/>
                                  </p:stCondLst>
                                  <p:childTnLst>
                                    <p:set>
                                      <p:cBhvr>
                                        <p:cTn id="50" dur="1" fill="hold">
                                          <p:stCondLst>
                                            <p:cond delay="0"/>
                                          </p:stCondLst>
                                        </p:cTn>
                                        <p:tgtEl>
                                          <p:spTgt spid="55"/>
                                        </p:tgtEl>
                                        <p:attrNameLst>
                                          <p:attrName>style.visibility</p:attrName>
                                        </p:attrNameLst>
                                      </p:cBhvr>
                                      <p:to>
                                        <p:strVal val="visible"/>
                                      </p:to>
                                    </p:set>
                                    <p:animEffect transition="in" filter="barn(inVertical)">
                                      <p:cBhvr>
                                        <p:cTn id="51" dur="10"/>
                                        <p:tgtEl>
                                          <p:spTgt spid="55"/>
                                        </p:tgtEl>
                                      </p:cBhvr>
                                    </p:animEffect>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52"/>
                                        </p:tgtEl>
                                        <p:attrNameLst>
                                          <p:attrName>style.visibility</p:attrName>
                                        </p:attrNameLst>
                                      </p:cBhvr>
                                      <p:to>
                                        <p:strVal val="visible"/>
                                      </p:to>
                                    </p:set>
                                    <p:anim calcmode="lin" valueType="num">
                                      <p:cBhvr additive="base">
                                        <p:cTn id="56" dur="10" fill="hold"/>
                                        <p:tgtEl>
                                          <p:spTgt spid="52"/>
                                        </p:tgtEl>
                                        <p:attrNameLst>
                                          <p:attrName>ppt_x</p:attrName>
                                        </p:attrNameLst>
                                      </p:cBhvr>
                                      <p:tavLst>
                                        <p:tav tm="0">
                                          <p:val>
                                            <p:strVal val="#ppt_x"/>
                                          </p:val>
                                        </p:tav>
                                        <p:tav tm="100000">
                                          <p:val>
                                            <p:strVal val="#ppt_x"/>
                                          </p:val>
                                        </p:tav>
                                      </p:tavLst>
                                    </p:anim>
                                    <p:anim calcmode="lin" valueType="num">
                                      <p:cBhvr additive="base">
                                        <p:cTn id="57" dur="10" fill="hold"/>
                                        <p:tgtEl>
                                          <p:spTgt spid="52"/>
                                        </p:tgtEl>
                                        <p:attrNameLst>
                                          <p:attrName>ppt_y</p:attrName>
                                        </p:attrNameLst>
                                      </p:cBhvr>
                                      <p:tavLst>
                                        <p:tav tm="0">
                                          <p:val>
                                            <p:strVal val="1+#ppt_h/2"/>
                                          </p:val>
                                        </p:tav>
                                        <p:tav tm="100000">
                                          <p:val>
                                            <p:strVal val="#ppt_y"/>
                                          </p:val>
                                        </p:tav>
                                      </p:tavLst>
                                    </p:anim>
                                  </p:childTnLst>
                                </p:cTn>
                              </p:par>
                              <p:par>
                                <p:cTn id="58" presetID="16" presetClass="entr" presetSubtype="21" fill="hold" nodeType="withEffect">
                                  <p:stCondLst>
                                    <p:cond delay="0"/>
                                  </p:stCondLst>
                                  <p:childTnLst>
                                    <p:set>
                                      <p:cBhvr>
                                        <p:cTn id="59" dur="1" fill="hold">
                                          <p:stCondLst>
                                            <p:cond delay="0"/>
                                          </p:stCondLst>
                                        </p:cTn>
                                        <p:tgtEl>
                                          <p:spTgt spid="56"/>
                                        </p:tgtEl>
                                        <p:attrNameLst>
                                          <p:attrName>style.visibility</p:attrName>
                                        </p:attrNameLst>
                                      </p:cBhvr>
                                      <p:to>
                                        <p:strVal val="visible"/>
                                      </p:to>
                                    </p:set>
                                    <p:animEffect transition="in" filter="barn(inVertical)">
                                      <p:cBhvr>
                                        <p:cTn id="60" dur="10"/>
                                        <p:tgtEl>
                                          <p:spTgt spid="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6" grpId="0"/>
      <p:bldP spid="48" grpId="0"/>
      <p:bldP spid="49" grpId="0"/>
      <p:bldP spid="51" grpId="0"/>
      <p:bldP spid="52"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97C19-F9CE-0A63-9B17-53CC70D789D0}"/>
              </a:ext>
            </a:extLst>
          </p:cNvPr>
          <p:cNvSpPr>
            <a:spLocks noGrp="1"/>
          </p:cNvSpPr>
          <p:nvPr>
            <p:ph type="title"/>
            <p:custDataLst>
              <p:tags r:id="rId1"/>
            </p:custDataLst>
          </p:nvPr>
        </p:nvSpPr>
        <p:spPr>
          <a:xfrm>
            <a:off x="1217614" y="274638"/>
            <a:ext cx="9753600" cy="562074"/>
          </a:xfrm>
        </p:spPr>
        <p:txBody>
          <a:bodyPr>
            <a:normAutofit fontScale="90000"/>
          </a:bodyPr>
          <a:lstStyle/>
          <a:p>
            <a:pPr algn="ctr"/>
            <a:r>
              <a:rPr lang="en-GB" b="1" dirty="0">
                <a:solidFill>
                  <a:schemeClr val="tx2"/>
                </a:solidFill>
              </a:rPr>
              <a:t>Outline</a:t>
            </a:r>
            <a:endParaRPr lang="en-NG" b="1" dirty="0">
              <a:solidFill>
                <a:schemeClr val="tx2"/>
              </a:solidFill>
            </a:endParaRPr>
          </a:p>
        </p:txBody>
      </p:sp>
      <p:sp>
        <p:nvSpPr>
          <p:cNvPr id="3" name="Content Placeholder 2">
            <a:extLst>
              <a:ext uri="{FF2B5EF4-FFF2-40B4-BE49-F238E27FC236}">
                <a16:creationId xmlns:a16="http://schemas.microsoft.com/office/drawing/2014/main" id="{B7E7B10F-0E2B-4CB4-0AA7-8EB03AB9027E}"/>
              </a:ext>
            </a:extLst>
          </p:cNvPr>
          <p:cNvSpPr>
            <a:spLocks noGrp="1"/>
          </p:cNvSpPr>
          <p:nvPr>
            <p:ph idx="1"/>
            <p:custDataLst>
              <p:tags r:id="rId2"/>
            </p:custDataLst>
          </p:nvPr>
        </p:nvSpPr>
        <p:spPr>
          <a:xfrm>
            <a:off x="261764" y="1124744"/>
            <a:ext cx="11521280" cy="5688632"/>
          </a:xfrm>
        </p:spPr>
        <p:txBody>
          <a:bodyPr>
            <a:normAutofit/>
          </a:bodyPr>
          <a:lstStyle/>
          <a:p>
            <a:r>
              <a:rPr lang="en-GB" sz="2800" b="1" dirty="0">
                <a:solidFill>
                  <a:schemeClr val="tx2"/>
                </a:solidFill>
              </a:rPr>
              <a:t>Global framework for combatting corruption </a:t>
            </a:r>
          </a:p>
          <a:p>
            <a:r>
              <a:rPr lang="en-GB" sz="2800" b="1" dirty="0">
                <a:solidFill>
                  <a:schemeClr val="tx2"/>
                </a:solidFill>
              </a:rPr>
              <a:t>Quantitative and qualitative approaches to measuring the success of anti-corruption efforts</a:t>
            </a:r>
          </a:p>
          <a:p>
            <a:r>
              <a:rPr lang="en-GB" sz="2800" b="1" dirty="0">
                <a:solidFill>
                  <a:schemeClr val="tx2"/>
                </a:solidFill>
              </a:rPr>
              <a:t>A few quantitative and qualitative illustrations from the work of the ICPC</a:t>
            </a:r>
          </a:p>
          <a:p>
            <a:r>
              <a:rPr lang="en-GB" sz="2800" b="1" dirty="0">
                <a:solidFill>
                  <a:schemeClr val="tx2"/>
                </a:solidFill>
              </a:rPr>
              <a:t>Which is true evidence of success: quantity or quality?</a:t>
            </a:r>
          </a:p>
          <a:p>
            <a:r>
              <a:rPr lang="en-GB" sz="2800" b="1" dirty="0">
                <a:solidFill>
                  <a:schemeClr val="tx2"/>
                </a:solidFill>
              </a:rPr>
              <a:t>Measuring success through surveys of perception and experience</a:t>
            </a:r>
          </a:p>
          <a:p>
            <a:r>
              <a:rPr lang="en-GB" sz="2800" b="1" dirty="0">
                <a:solidFill>
                  <a:schemeClr val="tx2"/>
                </a:solidFill>
              </a:rPr>
              <a:t>Limitations to the measurement of success through surveys</a:t>
            </a:r>
          </a:p>
          <a:p>
            <a:r>
              <a:rPr lang="en-GB" sz="2800" b="1" dirty="0">
                <a:solidFill>
                  <a:schemeClr val="tx2"/>
                </a:solidFill>
              </a:rPr>
              <a:t>Conclusion </a:t>
            </a:r>
          </a:p>
          <a:p>
            <a:endParaRPr lang="en-NG" sz="2800" b="1" dirty="0">
              <a:solidFill>
                <a:schemeClr val="tx2"/>
              </a:solidFill>
            </a:endParaRPr>
          </a:p>
        </p:txBody>
      </p:sp>
      <p:sp>
        <p:nvSpPr>
          <p:cNvPr id="4" name="Footer Placeholder 3">
            <a:extLst>
              <a:ext uri="{FF2B5EF4-FFF2-40B4-BE49-F238E27FC236}">
                <a16:creationId xmlns:a16="http://schemas.microsoft.com/office/drawing/2014/main" id="{82E14AB8-A973-94FE-DA8F-BB3C535F991B}"/>
              </a:ext>
            </a:extLst>
          </p:cNvPr>
          <p:cNvSpPr>
            <a:spLocks noGrp="1"/>
          </p:cNvSpPr>
          <p:nvPr>
            <p:ph type="ftr" sz="quarter" idx="11"/>
            <p:custDataLst>
              <p:tags r:id="rId3"/>
            </p:custDataLst>
          </p:nvPr>
        </p:nvSpPr>
        <p:spPr/>
        <p:txBody>
          <a:bodyPr/>
          <a:lstStyle/>
          <a:p>
            <a:r>
              <a:rPr lang="en-GB"/>
              <a:t>ACAN - BUILDING KNOWLEDGE FOR GOOD GOVERNANCE</a:t>
            </a:r>
            <a:endParaRPr lang="en-GB" dirty="0"/>
          </a:p>
        </p:txBody>
      </p:sp>
      <p:sp>
        <p:nvSpPr>
          <p:cNvPr id="5" name="Slide Number Placeholder 4">
            <a:extLst>
              <a:ext uri="{FF2B5EF4-FFF2-40B4-BE49-F238E27FC236}">
                <a16:creationId xmlns:a16="http://schemas.microsoft.com/office/drawing/2014/main" id="{88EBF9C9-CBC7-1447-8AC8-EE593DE9889B}"/>
              </a:ext>
            </a:extLst>
          </p:cNvPr>
          <p:cNvSpPr>
            <a:spLocks noGrp="1"/>
          </p:cNvSpPr>
          <p:nvPr>
            <p:ph type="sldNum" sz="quarter" idx="12"/>
            <p:custDataLst>
              <p:tags r:id="rId4"/>
            </p:custDataLst>
          </p:nvPr>
        </p:nvSpPr>
        <p:spPr/>
        <p:txBody>
          <a:bodyPr/>
          <a:lstStyle/>
          <a:p>
            <a:fld id="{F36C87F6-986D-49E6-AF40-1B3A1EE8064D}" type="slidenum">
              <a:rPr lang="en-NG" smtClean="0"/>
              <a:t>2</a:t>
            </a:fld>
            <a:endParaRPr lang="en-NG"/>
          </a:p>
        </p:txBody>
      </p:sp>
    </p:spTree>
    <p:extLst>
      <p:ext uri="{BB962C8B-B14F-4D97-AF65-F5344CB8AC3E}">
        <p14:creationId xmlns:p14="http://schemas.microsoft.com/office/powerpoint/2010/main" val="102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012C0-2024-E6F8-5D31-FFE27F0161A2}"/>
              </a:ext>
            </a:extLst>
          </p:cNvPr>
          <p:cNvSpPr>
            <a:spLocks noGrp="1"/>
          </p:cNvSpPr>
          <p:nvPr>
            <p:ph type="title"/>
          </p:nvPr>
        </p:nvSpPr>
        <p:spPr/>
        <p:txBody>
          <a:bodyPr/>
          <a:lstStyle/>
          <a:p>
            <a:r>
              <a:rPr lang="en-GB" b="1" dirty="0"/>
              <a:t>Limitations to the measurement of success through surveys</a:t>
            </a:r>
            <a:endParaRPr lang="en-NG" b="1" dirty="0"/>
          </a:p>
        </p:txBody>
      </p:sp>
      <p:sp>
        <p:nvSpPr>
          <p:cNvPr id="3" name="Content Placeholder 2">
            <a:extLst>
              <a:ext uri="{FF2B5EF4-FFF2-40B4-BE49-F238E27FC236}">
                <a16:creationId xmlns:a16="http://schemas.microsoft.com/office/drawing/2014/main" id="{12F7E9BA-6AAE-FA20-A53A-258D358F6F18}"/>
              </a:ext>
            </a:extLst>
          </p:cNvPr>
          <p:cNvSpPr>
            <a:spLocks noGrp="1"/>
          </p:cNvSpPr>
          <p:nvPr>
            <p:ph idx="1"/>
          </p:nvPr>
        </p:nvSpPr>
        <p:spPr/>
        <p:txBody>
          <a:bodyPr>
            <a:normAutofit lnSpcReduction="10000"/>
          </a:bodyPr>
          <a:lstStyle/>
          <a:p>
            <a:r>
              <a:rPr lang="en-GB" b="1" dirty="0">
                <a:solidFill>
                  <a:schemeClr val="tx2"/>
                </a:solidFill>
              </a:rPr>
              <a:t>Surveys are good at measuring the level and extent of corruption but not necessarily the success of anti-corruption initiatives especially the initiatives that are preventive or capacity-building in outlook.</a:t>
            </a:r>
          </a:p>
          <a:p>
            <a:r>
              <a:rPr lang="en-GB" b="1" dirty="0">
                <a:solidFill>
                  <a:schemeClr val="tx2"/>
                </a:solidFill>
              </a:rPr>
              <a:t>For example, through the preventive efforts of ICPC,:</a:t>
            </a:r>
          </a:p>
          <a:p>
            <a:pPr lvl="1"/>
            <a:r>
              <a:rPr lang="en-GB" b="1" dirty="0">
                <a:solidFill>
                  <a:schemeClr val="tx2"/>
                </a:solidFill>
              </a:rPr>
              <a:t> formalised corrupt enrichment through the use of security votes has been </a:t>
            </a:r>
            <a:r>
              <a:rPr lang="en-GB" b="1" u="sng" dirty="0">
                <a:solidFill>
                  <a:schemeClr val="tx2"/>
                </a:solidFill>
              </a:rPr>
              <a:t>eliminated. (Permanently?)</a:t>
            </a:r>
            <a:r>
              <a:rPr lang="en-GB" b="1" dirty="0">
                <a:solidFill>
                  <a:schemeClr val="tx2"/>
                </a:solidFill>
              </a:rPr>
              <a:t>. </a:t>
            </a:r>
          </a:p>
          <a:p>
            <a:pPr lvl="1"/>
            <a:r>
              <a:rPr lang="en-GB" b="1" dirty="0">
                <a:solidFill>
                  <a:schemeClr val="tx2"/>
                </a:solidFill>
              </a:rPr>
              <a:t>formalised corruption corrupt enrichment through the use of ‘constituency projects’ has been </a:t>
            </a:r>
            <a:r>
              <a:rPr lang="en-GB" b="1" u="sng" dirty="0">
                <a:solidFill>
                  <a:schemeClr val="tx2"/>
                </a:solidFill>
              </a:rPr>
              <a:t>diminished. (Permanently?)</a:t>
            </a:r>
            <a:r>
              <a:rPr lang="en-GB" b="1" dirty="0">
                <a:solidFill>
                  <a:schemeClr val="tx2"/>
                </a:solidFill>
              </a:rPr>
              <a:t>. </a:t>
            </a:r>
          </a:p>
          <a:p>
            <a:pPr lvl="1"/>
            <a:r>
              <a:rPr lang="en-GB" b="1" dirty="0">
                <a:solidFill>
                  <a:schemeClr val="tx2"/>
                </a:solidFill>
              </a:rPr>
              <a:t>Normalised refusal to report sexual harassment etc has been </a:t>
            </a:r>
            <a:r>
              <a:rPr lang="en-GB" b="1" u="sng" dirty="0">
                <a:solidFill>
                  <a:schemeClr val="tx2"/>
                </a:solidFill>
              </a:rPr>
              <a:t>diminished. (Permanently?)</a:t>
            </a:r>
            <a:r>
              <a:rPr lang="en-GB" b="1" dirty="0">
                <a:solidFill>
                  <a:schemeClr val="tx2"/>
                </a:solidFill>
              </a:rPr>
              <a:t>. </a:t>
            </a:r>
          </a:p>
          <a:p>
            <a:r>
              <a:rPr lang="en-GB" b="1" dirty="0">
                <a:solidFill>
                  <a:schemeClr val="tx2"/>
                </a:solidFill>
              </a:rPr>
              <a:t>These kinds of successes may not be immediately captured by surveys.</a:t>
            </a:r>
            <a:endParaRPr lang="en-NG" b="1" dirty="0">
              <a:solidFill>
                <a:schemeClr val="tx2"/>
              </a:solidFill>
            </a:endParaRPr>
          </a:p>
        </p:txBody>
      </p:sp>
      <p:sp>
        <p:nvSpPr>
          <p:cNvPr id="4" name="Footer Placeholder 3">
            <a:extLst>
              <a:ext uri="{FF2B5EF4-FFF2-40B4-BE49-F238E27FC236}">
                <a16:creationId xmlns:a16="http://schemas.microsoft.com/office/drawing/2014/main" id="{BF0B144E-7079-EA80-BF18-52EC4C4FE933}"/>
              </a:ext>
            </a:extLst>
          </p:cNvPr>
          <p:cNvSpPr>
            <a:spLocks noGrp="1"/>
          </p:cNvSpPr>
          <p:nvPr>
            <p:ph type="ftr" sz="quarter" idx="11"/>
          </p:nvPr>
        </p:nvSpPr>
        <p:spPr/>
        <p:txBody>
          <a:bodyPr/>
          <a:lstStyle/>
          <a:p>
            <a:r>
              <a:rPr lang="en-GB"/>
              <a:t>ACAN - BUILDING KNOWLEDGE FOR GOOD GOVERNANCE</a:t>
            </a:r>
            <a:endParaRPr lang="en-GB" dirty="0"/>
          </a:p>
        </p:txBody>
      </p:sp>
      <p:sp>
        <p:nvSpPr>
          <p:cNvPr id="5" name="Slide Number Placeholder 4">
            <a:extLst>
              <a:ext uri="{FF2B5EF4-FFF2-40B4-BE49-F238E27FC236}">
                <a16:creationId xmlns:a16="http://schemas.microsoft.com/office/drawing/2014/main" id="{9597C436-1B0E-9BD2-5191-2C83D715E30A}"/>
              </a:ext>
            </a:extLst>
          </p:cNvPr>
          <p:cNvSpPr>
            <a:spLocks noGrp="1"/>
          </p:cNvSpPr>
          <p:nvPr>
            <p:ph type="sldNum" sz="quarter" idx="12"/>
          </p:nvPr>
        </p:nvSpPr>
        <p:spPr/>
        <p:txBody>
          <a:bodyPr/>
          <a:lstStyle/>
          <a:p>
            <a:fld id="{F36C87F6-986D-49E6-AF40-1B3A1EE8064D}" type="slidenum">
              <a:rPr lang="en-NG" smtClean="0"/>
              <a:t>20</a:t>
            </a:fld>
            <a:endParaRPr lang="en-NG"/>
          </a:p>
        </p:txBody>
      </p:sp>
    </p:spTree>
    <p:extLst>
      <p:ext uri="{BB962C8B-B14F-4D97-AF65-F5344CB8AC3E}">
        <p14:creationId xmlns:p14="http://schemas.microsoft.com/office/powerpoint/2010/main" val="3141447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1415A-228A-EE39-AB3C-FDCCBA853C2A}"/>
              </a:ext>
            </a:extLst>
          </p:cNvPr>
          <p:cNvSpPr>
            <a:spLocks noGrp="1"/>
          </p:cNvSpPr>
          <p:nvPr>
            <p:ph type="title"/>
            <p:custDataLst>
              <p:tags r:id="rId1"/>
            </p:custDataLst>
          </p:nvPr>
        </p:nvSpPr>
        <p:spPr>
          <a:xfrm>
            <a:off x="1217614" y="274638"/>
            <a:ext cx="9753600" cy="562074"/>
          </a:xfrm>
        </p:spPr>
        <p:txBody>
          <a:bodyPr>
            <a:normAutofit fontScale="90000"/>
          </a:bodyPr>
          <a:lstStyle/>
          <a:p>
            <a:pPr algn="ctr"/>
            <a:r>
              <a:rPr lang="en-GB" b="1" dirty="0">
                <a:solidFill>
                  <a:schemeClr val="tx2"/>
                </a:solidFill>
              </a:rPr>
              <a:t>Conclusion </a:t>
            </a:r>
            <a:endParaRPr lang="en-NG" b="1" dirty="0">
              <a:solidFill>
                <a:schemeClr val="tx2"/>
              </a:solidFill>
            </a:endParaRPr>
          </a:p>
        </p:txBody>
      </p:sp>
      <p:sp>
        <p:nvSpPr>
          <p:cNvPr id="3" name="Content Placeholder 2">
            <a:extLst>
              <a:ext uri="{FF2B5EF4-FFF2-40B4-BE49-F238E27FC236}">
                <a16:creationId xmlns:a16="http://schemas.microsoft.com/office/drawing/2014/main" id="{4C480A9C-D325-4E2D-C34B-524FF275BF51}"/>
              </a:ext>
            </a:extLst>
          </p:cNvPr>
          <p:cNvSpPr>
            <a:spLocks noGrp="1"/>
          </p:cNvSpPr>
          <p:nvPr>
            <p:ph idx="1"/>
            <p:custDataLst>
              <p:tags r:id="rId2"/>
            </p:custDataLst>
          </p:nvPr>
        </p:nvSpPr>
        <p:spPr>
          <a:xfrm>
            <a:off x="405780" y="1124743"/>
            <a:ext cx="11377264" cy="5323683"/>
          </a:xfrm>
        </p:spPr>
        <p:txBody>
          <a:bodyPr>
            <a:normAutofit fontScale="92500"/>
          </a:bodyPr>
          <a:lstStyle/>
          <a:p>
            <a:r>
              <a:rPr lang="en-GB" b="1" dirty="0">
                <a:solidFill>
                  <a:schemeClr val="tx2"/>
                </a:solidFill>
              </a:rPr>
              <a:t>Success of anti-corruption measures should be measured in quantity and quality. </a:t>
            </a:r>
          </a:p>
          <a:p>
            <a:r>
              <a:rPr lang="en-GB" b="1" dirty="0">
                <a:solidFill>
                  <a:schemeClr val="tx2"/>
                </a:solidFill>
              </a:rPr>
              <a:t>In some instances, quantitative metrics do not have any real meaning in the absence of qualitative measurements.</a:t>
            </a:r>
          </a:p>
          <a:p>
            <a:r>
              <a:rPr lang="en-GB" b="1" dirty="0">
                <a:solidFill>
                  <a:schemeClr val="tx2"/>
                </a:solidFill>
              </a:rPr>
              <a:t>Perception surveys are not the most appropriate tools for measuring the success of anti-corruption efforts. The CPI is particularly faulty because it presents the perception of a very few ‘experts’ who may not have real experience of corruption in the country</a:t>
            </a:r>
          </a:p>
          <a:p>
            <a:r>
              <a:rPr lang="en-GB" b="1" dirty="0">
                <a:solidFill>
                  <a:schemeClr val="tx2"/>
                </a:solidFill>
              </a:rPr>
              <a:t>In terms of surveys, the experiential survey of the UNODC/NBS and ICPC are more appropriate tools for measuring the success of anti-corruption efforts.</a:t>
            </a:r>
          </a:p>
          <a:p>
            <a:r>
              <a:rPr lang="en-GB" b="1" dirty="0">
                <a:solidFill>
                  <a:schemeClr val="tx2"/>
                </a:solidFill>
              </a:rPr>
              <a:t>It is difficult to measure successes recorded by preventive efforts  </a:t>
            </a:r>
          </a:p>
          <a:p>
            <a:r>
              <a:rPr lang="en-GB" b="1" dirty="0">
                <a:solidFill>
                  <a:schemeClr val="tx2"/>
                </a:solidFill>
              </a:rPr>
              <a:t>Awareness of all these nuances will help in better understanding of the anti-corruption landscape. </a:t>
            </a:r>
            <a:endParaRPr lang="en-NG" b="1" dirty="0">
              <a:solidFill>
                <a:schemeClr val="tx2"/>
              </a:solidFill>
            </a:endParaRPr>
          </a:p>
        </p:txBody>
      </p:sp>
      <p:sp>
        <p:nvSpPr>
          <p:cNvPr id="4" name="Footer Placeholder 3">
            <a:extLst>
              <a:ext uri="{FF2B5EF4-FFF2-40B4-BE49-F238E27FC236}">
                <a16:creationId xmlns:a16="http://schemas.microsoft.com/office/drawing/2014/main" id="{D5639BA3-D212-862E-72FA-2ADC20FF3EAC}"/>
              </a:ext>
            </a:extLst>
          </p:cNvPr>
          <p:cNvSpPr>
            <a:spLocks noGrp="1"/>
          </p:cNvSpPr>
          <p:nvPr>
            <p:ph type="ftr" sz="quarter" idx="11"/>
            <p:custDataLst>
              <p:tags r:id="rId3"/>
            </p:custDataLst>
          </p:nvPr>
        </p:nvSpPr>
        <p:spPr/>
        <p:txBody>
          <a:bodyPr/>
          <a:lstStyle/>
          <a:p>
            <a:r>
              <a:rPr lang="en-GB"/>
              <a:t>ACAN - BUILDING KNOWLEDGE FOR GOOD GOVERNANCE</a:t>
            </a:r>
            <a:endParaRPr lang="en-GB" dirty="0"/>
          </a:p>
        </p:txBody>
      </p:sp>
      <p:sp>
        <p:nvSpPr>
          <p:cNvPr id="5" name="Slide Number Placeholder 4">
            <a:extLst>
              <a:ext uri="{FF2B5EF4-FFF2-40B4-BE49-F238E27FC236}">
                <a16:creationId xmlns:a16="http://schemas.microsoft.com/office/drawing/2014/main" id="{1663D217-3E2F-2C8F-D32F-0286FFDE80AF}"/>
              </a:ext>
            </a:extLst>
          </p:cNvPr>
          <p:cNvSpPr>
            <a:spLocks noGrp="1"/>
          </p:cNvSpPr>
          <p:nvPr>
            <p:ph type="sldNum" sz="quarter" idx="12"/>
            <p:custDataLst>
              <p:tags r:id="rId4"/>
            </p:custDataLst>
          </p:nvPr>
        </p:nvSpPr>
        <p:spPr/>
        <p:txBody>
          <a:bodyPr/>
          <a:lstStyle/>
          <a:p>
            <a:fld id="{F36C87F6-986D-49E6-AF40-1B3A1EE8064D}" type="slidenum">
              <a:rPr lang="en-NG" smtClean="0"/>
              <a:t>21</a:t>
            </a:fld>
            <a:endParaRPr lang="en-NG"/>
          </a:p>
        </p:txBody>
      </p:sp>
    </p:spTree>
    <p:extLst>
      <p:ext uri="{BB962C8B-B14F-4D97-AF65-F5344CB8AC3E}">
        <p14:creationId xmlns:p14="http://schemas.microsoft.com/office/powerpoint/2010/main" val="906777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36B4A-3E96-4862-887F-0B2074868018}"/>
              </a:ext>
            </a:extLst>
          </p:cNvPr>
          <p:cNvSpPr>
            <a:spLocks noGrp="1"/>
          </p:cNvSpPr>
          <p:nvPr>
            <p:ph type="ctrTitle"/>
            <p:custDataLst>
              <p:tags r:id="rId1"/>
            </p:custDataLst>
          </p:nvPr>
        </p:nvSpPr>
        <p:spPr/>
        <p:txBody>
          <a:bodyPr/>
          <a:lstStyle/>
          <a:p>
            <a:pPr algn="ctr"/>
            <a:r>
              <a:rPr lang="en-GB" dirty="0"/>
              <a:t>Thank you very much for listening!</a:t>
            </a:r>
          </a:p>
        </p:txBody>
      </p:sp>
      <p:sp>
        <p:nvSpPr>
          <p:cNvPr id="3" name="Subtitle 2">
            <a:extLst>
              <a:ext uri="{FF2B5EF4-FFF2-40B4-BE49-F238E27FC236}">
                <a16:creationId xmlns:a16="http://schemas.microsoft.com/office/drawing/2014/main" id="{8A98E995-51D3-43F0-9268-5AC842561C9A}"/>
              </a:ext>
            </a:extLst>
          </p:cNvPr>
          <p:cNvSpPr>
            <a:spLocks noGrp="1"/>
          </p:cNvSpPr>
          <p:nvPr>
            <p:ph type="subTitle" idx="1"/>
            <p:custDataLst>
              <p:tags r:id="rId2"/>
            </p:custDataLst>
          </p:nvPr>
        </p:nvSpPr>
        <p:spPr/>
        <p:txBody>
          <a:bodyPr/>
          <a:lstStyle/>
          <a:p>
            <a:endParaRPr lang="en-GB" dirty="0"/>
          </a:p>
        </p:txBody>
      </p:sp>
    </p:spTree>
    <p:extLst>
      <p:ext uri="{BB962C8B-B14F-4D97-AF65-F5344CB8AC3E}">
        <p14:creationId xmlns:p14="http://schemas.microsoft.com/office/powerpoint/2010/main" val="1212506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38766-A94C-14A5-AD69-8B558FA91ADD}"/>
              </a:ext>
            </a:extLst>
          </p:cNvPr>
          <p:cNvSpPr>
            <a:spLocks noGrp="1"/>
          </p:cNvSpPr>
          <p:nvPr>
            <p:ph type="title"/>
          </p:nvPr>
        </p:nvSpPr>
        <p:spPr/>
        <p:txBody>
          <a:bodyPr/>
          <a:lstStyle/>
          <a:p>
            <a:pPr algn="ctr"/>
            <a:r>
              <a:rPr lang="en-GB" b="1" dirty="0"/>
              <a:t>How should the success of anti-corruption agencies be measured?</a:t>
            </a:r>
            <a:endParaRPr lang="en-NG" dirty="0"/>
          </a:p>
        </p:txBody>
      </p:sp>
      <p:sp>
        <p:nvSpPr>
          <p:cNvPr id="3" name="Text Placeholder 2">
            <a:extLst>
              <a:ext uri="{FF2B5EF4-FFF2-40B4-BE49-F238E27FC236}">
                <a16:creationId xmlns:a16="http://schemas.microsoft.com/office/drawing/2014/main" id="{83244C1E-0EE9-DB2A-5386-ACA94864550D}"/>
              </a:ext>
            </a:extLst>
          </p:cNvPr>
          <p:cNvSpPr>
            <a:spLocks noGrp="1"/>
          </p:cNvSpPr>
          <p:nvPr>
            <p:ph type="body" idx="1"/>
          </p:nvPr>
        </p:nvSpPr>
        <p:spPr/>
        <p:txBody>
          <a:bodyPr/>
          <a:lstStyle/>
          <a:p>
            <a:endParaRPr lang="en-NG"/>
          </a:p>
        </p:txBody>
      </p:sp>
      <p:sp>
        <p:nvSpPr>
          <p:cNvPr id="4" name="Footer Placeholder 3">
            <a:extLst>
              <a:ext uri="{FF2B5EF4-FFF2-40B4-BE49-F238E27FC236}">
                <a16:creationId xmlns:a16="http://schemas.microsoft.com/office/drawing/2014/main" id="{CA678B03-E227-4E05-5C09-02A58623AA34}"/>
              </a:ext>
            </a:extLst>
          </p:cNvPr>
          <p:cNvSpPr>
            <a:spLocks noGrp="1"/>
          </p:cNvSpPr>
          <p:nvPr>
            <p:ph type="ftr" sz="quarter" idx="11"/>
          </p:nvPr>
        </p:nvSpPr>
        <p:spPr/>
        <p:txBody>
          <a:bodyPr/>
          <a:lstStyle/>
          <a:p>
            <a:r>
              <a:rPr lang="en-GB"/>
              <a:t>ACAN - BUILDING KNOWLEDGE FOR GOOD GOVERNANCE</a:t>
            </a:r>
            <a:endParaRPr lang="en-GB" dirty="0"/>
          </a:p>
        </p:txBody>
      </p:sp>
      <p:sp>
        <p:nvSpPr>
          <p:cNvPr id="5" name="Slide Number Placeholder 4">
            <a:extLst>
              <a:ext uri="{FF2B5EF4-FFF2-40B4-BE49-F238E27FC236}">
                <a16:creationId xmlns:a16="http://schemas.microsoft.com/office/drawing/2014/main" id="{FCEF490E-63C8-95DC-4F26-3DB988A28FFE}"/>
              </a:ext>
            </a:extLst>
          </p:cNvPr>
          <p:cNvSpPr>
            <a:spLocks noGrp="1"/>
          </p:cNvSpPr>
          <p:nvPr>
            <p:ph type="sldNum" sz="quarter" idx="12"/>
          </p:nvPr>
        </p:nvSpPr>
        <p:spPr/>
        <p:txBody>
          <a:bodyPr/>
          <a:lstStyle/>
          <a:p>
            <a:fld id="{F36C87F6-986D-49E6-AF40-1B3A1EE8064D}" type="slidenum">
              <a:rPr lang="en-NG" smtClean="0"/>
              <a:t>3</a:t>
            </a:fld>
            <a:endParaRPr lang="en-NG"/>
          </a:p>
        </p:txBody>
      </p:sp>
    </p:spTree>
    <p:extLst>
      <p:ext uri="{BB962C8B-B14F-4D97-AF65-F5344CB8AC3E}">
        <p14:creationId xmlns:p14="http://schemas.microsoft.com/office/powerpoint/2010/main" val="3055780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89F5A0DF-E0EB-F296-6989-00F99C588005}"/>
              </a:ext>
            </a:extLst>
          </p:cNvPr>
          <p:cNvSpPr>
            <a:spLocks noGrp="1"/>
          </p:cNvSpPr>
          <p:nvPr>
            <p:ph type="ftr" sz="quarter" idx="11"/>
            <p:custDataLst>
              <p:tags r:id="rId1"/>
            </p:custDataLst>
          </p:nvPr>
        </p:nvSpPr>
        <p:spPr/>
        <p:txBody>
          <a:bodyPr/>
          <a:lstStyle/>
          <a:p>
            <a:r>
              <a:rPr lang="en-GB"/>
              <a:t>ACAN - BUILDING KNOWLEDGE FOR GOOD GOVERNANCE</a:t>
            </a:r>
            <a:endParaRPr lang="en-GB" dirty="0"/>
          </a:p>
        </p:txBody>
      </p:sp>
      <p:sp>
        <p:nvSpPr>
          <p:cNvPr id="3" name="Slide Number Placeholder 2">
            <a:extLst>
              <a:ext uri="{FF2B5EF4-FFF2-40B4-BE49-F238E27FC236}">
                <a16:creationId xmlns:a16="http://schemas.microsoft.com/office/drawing/2014/main" id="{50BD8AAB-4236-2C2B-7D21-835D1EBBA5DA}"/>
              </a:ext>
            </a:extLst>
          </p:cNvPr>
          <p:cNvSpPr>
            <a:spLocks noGrp="1"/>
          </p:cNvSpPr>
          <p:nvPr>
            <p:ph type="sldNum" sz="quarter" idx="12"/>
            <p:custDataLst>
              <p:tags r:id="rId2"/>
            </p:custDataLst>
          </p:nvPr>
        </p:nvSpPr>
        <p:spPr/>
        <p:txBody>
          <a:bodyPr/>
          <a:lstStyle/>
          <a:p>
            <a:fld id="{F36C87F6-986D-49E6-AF40-1B3A1EE8064D}" type="slidenum">
              <a:rPr lang="en-NG" smtClean="0"/>
              <a:t>4</a:t>
            </a:fld>
            <a:endParaRPr lang="en-NG"/>
          </a:p>
        </p:txBody>
      </p:sp>
      <p:graphicFrame>
        <p:nvGraphicFramePr>
          <p:cNvPr id="4" name="Content Placeholder 2">
            <a:extLst>
              <a:ext uri="{FF2B5EF4-FFF2-40B4-BE49-F238E27FC236}">
                <a16:creationId xmlns:a16="http://schemas.microsoft.com/office/drawing/2014/main" id="{C18EFA6D-2961-C679-D202-1BD7961F2A17}"/>
              </a:ext>
            </a:extLst>
          </p:cNvPr>
          <p:cNvGraphicFramePr>
            <a:graphicFrameLocks/>
          </p:cNvGraphicFramePr>
          <p:nvPr>
            <p:custDataLst>
              <p:tags r:id="rId3"/>
            </p:custDataLst>
            <p:extLst>
              <p:ext uri="{D42A27DB-BD31-4B8C-83A1-F6EECF244321}">
                <p14:modId xmlns:p14="http://schemas.microsoft.com/office/powerpoint/2010/main" val="1595338541"/>
              </p:ext>
            </p:extLst>
          </p:nvPr>
        </p:nvGraphicFramePr>
        <p:xfrm>
          <a:off x="621804" y="116632"/>
          <a:ext cx="11305256" cy="669674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37695057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46A53-A47F-D626-D750-4DAB45532FFD}"/>
              </a:ext>
            </a:extLst>
          </p:cNvPr>
          <p:cNvSpPr>
            <a:spLocks noGrp="1"/>
          </p:cNvSpPr>
          <p:nvPr>
            <p:ph type="title"/>
            <p:custDataLst>
              <p:tags r:id="rId1"/>
            </p:custDataLst>
          </p:nvPr>
        </p:nvSpPr>
        <p:spPr/>
        <p:txBody>
          <a:bodyPr>
            <a:normAutofit fontScale="90000"/>
          </a:bodyPr>
          <a:lstStyle/>
          <a:p>
            <a:pPr algn="ctr"/>
            <a:r>
              <a:rPr lang="en-GB" b="1" dirty="0"/>
              <a:t>Approaches to measuring the success of anti-corruption efforts</a:t>
            </a:r>
            <a:endParaRPr lang="en-NG" b="1" dirty="0"/>
          </a:p>
        </p:txBody>
      </p:sp>
      <p:sp>
        <p:nvSpPr>
          <p:cNvPr id="3" name="Text Placeholder 2">
            <a:extLst>
              <a:ext uri="{FF2B5EF4-FFF2-40B4-BE49-F238E27FC236}">
                <a16:creationId xmlns:a16="http://schemas.microsoft.com/office/drawing/2014/main" id="{22801AEE-B41F-34D2-0E1D-482547270C84}"/>
              </a:ext>
            </a:extLst>
          </p:cNvPr>
          <p:cNvSpPr>
            <a:spLocks noGrp="1"/>
          </p:cNvSpPr>
          <p:nvPr>
            <p:ph type="body" idx="1"/>
            <p:custDataLst>
              <p:tags r:id="rId2"/>
            </p:custDataLst>
          </p:nvPr>
        </p:nvSpPr>
        <p:spPr/>
        <p:txBody>
          <a:bodyPr/>
          <a:lstStyle/>
          <a:p>
            <a:r>
              <a:rPr lang="en-GB" b="1" dirty="0">
                <a:solidFill>
                  <a:schemeClr val="tx2"/>
                </a:solidFill>
              </a:rPr>
              <a:t>Quality</a:t>
            </a:r>
            <a:endParaRPr lang="en-NG" dirty="0"/>
          </a:p>
        </p:txBody>
      </p:sp>
      <p:sp>
        <p:nvSpPr>
          <p:cNvPr id="4" name="Content Placeholder 3">
            <a:extLst>
              <a:ext uri="{FF2B5EF4-FFF2-40B4-BE49-F238E27FC236}">
                <a16:creationId xmlns:a16="http://schemas.microsoft.com/office/drawing/2014/main" id="{C095264C-64E2-2AF2-1872-3377CCB16F92}"/>
              </a:ext>
            </a:extLst>
          </p:cNvPr>
          <p:cNvSpPr>
            <a:spLocks noGrp="1"/>
          </p:cNvSpPr>
          <p:nvPr>
            <p:ph sz="half" idx="2"/>
            <p:custDataLst>
              <p:tags r:id="rId3"/>
            </p:custDataLst>
          </p:nvPr>
        </p:nvSpPr>
        <p:spPr>
          <a:xfrm>
            <a:off x="1195842" y="2743200"/>
            <a:ext cx="4709160" cy="3428999"/>
          </a:xfrm>
        </p:spPr>
        <p:txBody>
          <a:bodyPr>
            <a:normAutofit/>
          </a:bodyPr>
          <a:lstStyle/>
          <a:p>
            <a:r>
              <a:rPr lang="en-GB" b="1" dirty="0">
                <a:solidFill>
                  <a:schemeClr val="tx2"/>
                </a:solidFill>
              </a:rPr>
              <a:t>The impact of the measure particularly in terms of multiplier and ripple effects (</a:t>
            </a:r>
            <a:r>
              <a:rPr lang="en-GB" b="1" dirty="0" err="1">
                <a:solidFill>
                  <a:schemeClr val="tx2"/>
                </a:solidFill>
              </a:rPr>
              <a:t>M&amp;RE</a:t>
            </a:r>
            <a:r>
              <a:rPr lang="en-GB" b="1" dirty="0">
                <a:solidFill>
                  <a:schemeClr val="tx2"/>
                </a:solidFill>
              </a:rPr>
              <a:t>)</a:t>
            </a:r>
          </a:p>
          <a:p>
            <a:r>
              <a:rPr lang="en-GB" b="1" dirty="0">
                <a:solidFill>
                  <a:schemeClr val="tx2"/>
                </a:solidFill>
              </a:rPr>
              <a:t>The value or worth of the measure in terms of the difference it makes in diminishing the corrupt practices in issue (</a:t>
            </a:r>
            <a:r>
              <a:rPr lang="en-GB" b="1" dirty="0" err="1">
                <a:solidFill>
                  <a:schemeClr val="tx2"/>
                </a:solidFill>
              </a:rPr>
              <a:t>VDCP</a:t>
            </a:r>
            <a:r>
              <a:rPr lang="en-GB" b="1" dirty="0">
                <a:solidFill>
                  <a:schemeClr val="tx2"/>
                </a:solidFill>
              </a:rPr>
              <a:t>)</a:t>
            </a:r>
          </a:p>
          <a:p>
            <a:r>
              <a:rPr lang="en-GB" b="1" dirty="0">
                <a:solidFill>
                  <a:schemeClr val="tx2"/>
                </a:solidFill>
              </a:rPr>
              <a:t>Generally applicable (all those in the same category are liable to be affected by it) (GA)</a:t>
            </a:r>
          </a:p>
          <a:p>
            <a:endParaRPr lang="en-NG" b="1" dirty="0">
              <a:solidFill>
                <a:schemeClr val="tx2"/>
              </a:solidFill>
            </a:endParaRPr>
          </a:p>
        </p:txBody>
      </p:sp>
      <p:sp>
        <p:nvSpPr>
          <p:cNvPr id="5" name="Text Placeholder 4">
            <a:extLst>
              <a:ext uri="{FF2B5EF4-FFF2-40B4-BE49-F238E27FC236}">
                <a16:creationId xmlns:a16="http://schemas.microsoft.com/office/drawing/2014/main" id="{32B73887-BC1D-196B-0F56-B6E4D8C5510A}"/>
              </a:ext>
            </a:extLst>
          </p:cNvPr>
          <p:cNvSpPr>
            <a:spLocks noGrp="1"/>
          </p:cNvSpPr>
          <p:nvPr>
            <p:ph type="body" sz="quarter" idx="3"/>
            <p:custDataLst>
              <p:tags r:id="rId4"/>
            </p:custDataLst>
          </p:nvPr>
        </p:nvSpPr>
        <p:spPr/>
        <p:txBody>
          <a:bodyPr/>
          <a:lstStyle/>
          <a:p>
            <a:r>
              <a:rPr lang="en-GB" b="1" dirty="0">
                <a:solidFill>
                  <a:schemeClr val="tx2"/>
                </a:solidFill>
              </a:rPr>
              <a:t>Quantity</a:t>
            </a:r>
            <a:endParaRPr lang="en-NG" dirty="0"/>
          </a:p>
        </p:txBody>
      </p:sp>
      <p:sp>
        <p:nvSpPr>
          <p:cNvPr id="6" name="Content Placeholder 5">
            <a:extLst>
              <a:ext uri="{FF2B5EF4-FFF2-40B4-BE49-F238E27FC236}">
                <a16:creationId xmlns:a16="http://schemas.microsoft.com/office/drawing/2014/main" id="{9A588A05-1C1B-943C-A6B1-748CEE19CDF1}"/>
              </a:ext>
            </a:extLst>
          </p:cNvPr>
          <p:cNvSpPr>
            <a:spLocks noGrp="1"/>
          </p:cNvSpPr>
          <p:nvPr>
            <p:ph sz="quarter" idx="4"/>
            <p:custDataLst>
              <p:tags r:id="rId5"/>
            </p:custDataLst>
          </p:nvPr>
        </p:nvSpPr>
        <p:spPr/>
        <p:txBody>
          <a:bodyPr>
            <a:normAutofit/>
          </a:bodyPr>
          <a:lstStyle/>
          <a:p>
            <a:r>
              <a:rPr lang="en-GB" b="1" dirty="0">
                <a:solidFill>
                  <a:schemeClr val="tx2"/>
                </a:solidFill>
              </a:rPr>
              <a:t>The number, volume or amount  of the anti-corruption measure</a:t>
            </a:r>
          </a:p>
          <a:p>
            <a:r>
              <a:rPr lang="en-GB" b="1" dirty="0">
                <a:solidFill>
                  <a:schemeClr val="tx2"/>
                </a:solidFill>
              </a:rPr>
              <a:t> </a:t>
            </a:r>
            <a:r>
              <a:rPr lang="en-GB" b="1" dirty="0">
                <a:solidFill>
                  <a:schemeClr val="accent5"/>
                </a:solidFill>
              </a:rPr>
              <a:t>Frequency of occurrence</a:t>
            </a:r>
          </a:p>
          <a:p>
            <a:r>
              <a:rPr lang="en-GB" b="1" dirty="0">
                <a:solidFill>
                  <a:schemeClr val="tx2"/>
                </a:solidFill>
              </a:rPr>
              <a:t>The duration or length </a:t>
            </a:r>
          </a:p>
          <a:p>
            <a:r>
              <a:rPr lang="en-GB" b="1" dirty="0">
                <a:solidFill>
                  <a:schemeClr val="tx2"/>
                </a:solidFill>
              </a:rPr>
              <a:t>The space occupied or covered</a:t>
            </a:r>
          </a:p>
          <a:p>
            <a:endParaRPr lang="en-NG" b="1" dirty="0">
              <a:solidFill>
                <a:schemeClr val="tx2"/>
              </a:solidFill>
            </a:endParaRPr>
          </a:p>
        </p:txBody>
      </p:sp>
      <p:sp>
        <p:nvSpPr>
          <p:cNvPr id="7" name="Footer Placeholder 6">
            <a:extLst>
              <a:ext uri="{FF2B5EF4-FFF2-40B4-BE49-F238E27FC236}">
                <a16:creationId xmlns:a16="http://schemas.microsoft.com/office/drawing/2014/main" id="{1DFA9DD3-0DBF-EEAB-8C46-2581A53B629D}"/>
              </a:ext>
            </a:extLst>
          </p:cNvPr>
          <p:cNvSpPr>
            <a:spLocks noGrp="1"/>
          </p:cNvSpPr>
          <p:nvPr>
            <p:ph type="ftr" sz="quarter" idx="11"/>
            <p:custDataLst>
              <p:tags r:id="rId6"/>
            </p:custDataLst>
          </p:nvPr>
        </p:nvSpPr>
        <p:spPr/>
        <p:txBody>
          <a:bodyPr/>
          <a:lstStyle/>
          <a:p>
            <a:r>
              <a:rPr lang="en-GB"/>
              <a:t>ACAN - BUILDING KNOWLEDGE FOR GOOD GOVERNANCE</a:t>
            </a:r>
            <a:endParaRPr lang="en-GB" dirty="0"/>
          </a:p>
        </p:txBody>
      </p:sp>
      <p:sp>
        <p:nvSpPr>
          <p:cNvPr id="8" name="Slide Number Placeholder 7">
            <a:extLst>
              <a:ext uri="{FF2B5EF4-FFF2-40B4-BE49-F238E27FC236}">
                <a16:creationId xmlns:a16="http://schemas.microsoft.com/office/drawing/2014/main" id="{1A644AD4-A57D-3C2D-F94C-E6260F91432B}"/>
              </a:ext>
            </a:extLst>
          </p:cNvPr>
          <p:cNvSpPr>
            <a:spLocks noGrp="1"/>
          </p:cNvSpPr>
          <p:nvPr>
            <p:ph type="sldNum" sz="quarter" idx="12"/>
            <p:custDataLst>
              <p:tags r:id="rId7"/>
            </p:custDataLst>
          </p:nvPr>
        </p:nvSpPr>
        <p:spPr/>
        <p:txBody>
          <a:bodyPr/>
          <a:lstStyle/>
          <a:p>
            <a:fld id="{F36C87F6-986D-49E6-AF40-1B3A1EE8064D}" type="slidenum">
              <a:rPr lang="en-NG" smtClean="0"/>
              <a:t>5</a:t>
            </a:fld>
            <a:endParaRPr lang="en-NG"/>
          </a:p>
        </p:txBody>
      </p:sp>
    </p:spTree>
    <p:extLst>
      <p:ext uri="{BB962C8B-B14F-4D97-AF65-F5344CB8AC3E}">
        <p14:creationId xmlns:p14="http://schemas.microsoft.com/office/powerpoint/2010/main" val="3623861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additive="base">
                                        <p:cTn id="19"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additive="base">
                                        <p:cTn id="2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0" end="0"/>
                                            </p:txEl>
                                          </p:spTgt>
                                        </p:tgtEl>
                                        <p:attrNameLst>
                                          <p:attrName>style.visibility</p:attrName>
                                        </p:attrNameLst>
                                      </p:cBhvr>
                                      <p:to>
                                        <p:strVal val="visible"/>
                                      </p:to>
                                    </p:set>
                                    <p:anim calcmode="lin" valueType="num">
                                      <p:cBhvr additive="base">
                                        <p:cTn id="31"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 calcmode="lin" valueType="num">
                                      <p:cBhvr additive="base">
                                        <p:cTn id="3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1" end="1"/>
                                            </p:txEl>
                                          </p:spTgt>
                                        </p:tgtEl>
                                        <p:attrNameLst>
                                          <p:attrName>style.visibility</p:attrName>
                                        </p:attrNameLst>
                                      </p:cBhvr>
                                      <p:to>
                                        <p:strVal val="visible"/>
                                      </p:to>
                                    </p:set>
                                    <p:anim calcmode="lin" valueType="num">
                                      <p:cBhvr additive="base">
                                        <p:cTn id="4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2" end="2"/>
                                            </p:txEl>
                                          </p:spTgt>
                                        </p:tgtEl>
                                        <p:attrNameLst>
                                          <p:attrName>style.visibility</p:attrName>
                                        </p:attrNameLst>
                                      </p:cBhvr>
                                      <p:to>
                                        <p:strVal val="visible"/>
                                      </p:to>
                                    </p:set>
                                    <p:anim calcmode="lin" valueType="num">
                                      <p:cBhvr additive="base">
                                        <p:cTn id="4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txEl>
                                              <p:pRg st="3" end="3"/>
                                            </p:txEl>
                                          </p:spTgt>
                                        </p:tgtEl>
                                        <p:attrNameLst>
                                          <p:attrName>style.visibility</p:attrName>
                                        </p:attrNameLst>
                                      </p:cBhvr>
                                      <p:to>
                                        <p:strVal val="visible"/>
                                      </p:to>
                                    </p:set>
                                    <p:anim calcmode="lin" valueType="num">
                                      <p:cBhvr additive="base">
                                        <p:cTn id="5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5" grpId="0" build="p"/>
      <p:bldP spid="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1F7E9-94A3-41B9-7338-6B61399B544D}"/>
              </a:ext>
            </a:extLst>
          </p:cNvPr>
          <p:cNvSpPr>
            <a:spLocks noGrp="1"/>
          </p:cNvSpPr>
          <p:nvPr>
            <p:ph type="title"/>
            <p:custDataLst>
              <p:tags r:id="rId1"/>
            </p:custDataLst>
          </p:nvPr>
        </p:nvSpPr>
        <p:spPr/>
        <p:txBody>
          <a:bodyPr/>
          <a:lstStyle/>
          <a:p>
            <a:pPr algn="ctr"/>
            <a:r>
              <a:rPr lang="en-GB" b="1" dirty="0">
                <a:solidFill>
                  <a:schemeClr val="tx2"/>
                </a:solidFill>
              </a:rPr>
              <a:t>A few illustrations from the work of the ICPC</a:t>
            </a:r>
            <a:endParaRPr lang="en-NG" b="1" dirty="0">
              <a:solidFill>
                <a:schemeClr val="tx2"/>
              </a:solidFill>
            </a:endParaRPr>
          </a:p>
        </p:txBody>
      </p:sp>
      <p:sp>
        <p:nvSpPr>
          <p:cNvPr id="3" name="Text Placeholder 2">
            <a:extLst>
              <a:ext uri="{FF2B5EF4-FFF2-40B4-BE49-F238E27FC236}">
                <a16:creationId xmlns:a16="http://schemas.microsoft.com/office/drawing/2014/main" id="{6CEB27C7-09D1-8CDC-9CB2-49B8E3D5A231}"/>
              </a:ext>
            </a:extLst>
          </p:cNvPr>
          <p:cNvSpPr>
            <a:spLocks noGrp="1"/>
          </p:cNvSpPr>
          <p:nvPr>
            <p:ph type="body" idx="1"/>
            <p:custDataLst>
              <p:tags r:id="rId2"/>
            </p:custDataLst>
          </p:nvPr>
        </p:nvSpPr>
        <p:spPr/>
        <p:txBody>
          <a:bodyPr/>
          <a:lstStyle/>
          <a:p>
            <a:endParaRPr lang="en-NG"/>
          </a:p>
        </p:txBody>
      </p:sp>
      <p:sp>
        <p:nvSpPr>
          <p:cNvPr id="4" name="Footer Placeholder 3">
            <a:extLst>
              <a:ext uri="{FF2B5EF4-FFF2-40B4-BE49-F238E27FC236}">
                <a16:creationId xmlns:a16="http://schemas.microsoft.com/office/drawing/2014/main" id="{55A7E327-5C9F-883A-B2B7-4F348B863ABF}"/>
              </a:ext>
            </a:extLst>
          </p:cNvPr>
          <p:cNvSpPr>
            <a:spLocks noGrp="1"/>
          </p:cNvSpPr>
          <p:nvPr>
            <p:ph type="ftr" sz="quarter" idx="11"/>
            <p:custDataLst>
              <p:tags r:id="rId3"/>
            </p:custDataLst>
          </p:nvPr>
        </p:nvSpPr>
        <p:spPr/>
        <p:txBody>
          <a:bodyPr/>
          <a:lstStyle/>
          <a:p>
            <a:r>
              <a:rPr lang="en-GB"/>
              <a:t>ACAN - BUILDING KNOWLEDGE FOR GOOD GOVERNANCE</a:t>
            </a:r>
            <a:endParaRPr lang="en-GB" dirty="0"/>
          </a:p>
        </p:txBody>
      </p:sp>
      <p:sp>
        <p:nvSpPr>
          <p:cNvPr id="5" name="Slide Number Placeholder 4">
            <a:extLst>
              <a:ext uri="{FF2B5EF4-FFF2-40B4-BE49-F238E27FC236}">
                <a16:creationId xmlns:a16="http://schemas.microsoft.com/office/drawing/2014/main" id="{73FA21E8-A247-5D93-C6C2-BC431AB621C8}"/>
              </a:ext>
            </a:extLst>
          </p:cNvPr>
          <p:cNvSpPr>
            <a:spLocks noGrp="1"/>
          </p:cNvSpPr>
          <p:nvPr>
            <p:ph type="sldNum" sz="quarter" idx="12"/>
            <p:custDataLst>
              <p:tags r:id="rId4"/>
            </p:custDataLst>
          </p:nvPr>
        </p:nvSpPr>
        <p:spPr/>
        <p:txBody>
          <a:bodyPr/>
          <a:lstStyle/>
          <a:p>
            <a:fld id="{F36C87F6-986D-49E6-AF40-1B3A1EE8064D}" type="slidenum">
              <a:rPr lang="en-NG" smtClean="0"/>
              <a:t>6</a:t>
            </a:fld>
            <a:endParaRPr lang="en-NG"/>
          </a:p>
        </p:txBody>
      </p:sp>
    </p:spTree>
    <p:extLst>
      <p:ext uri="{BB962C8B-B14F-4D97-AF65-F5344CB8AC3E}">
        <p14:creationId xmlns:p14="http://schemas.microsoft.com/office/powerpoint/2010/main" val="3276896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DC907-3D5F-801C-FE69-FA94C48D7603}"/>
              </a:ext>
            </a:extLst>
          </p:cNvPr>
          <p:cNvSpPr>
            <a:spLocks noGrp="1"/>
          </p:cNvSpPr>
          <p:nvPr>
            <p:ph type="title"/>
            <p:custDataLst>
              <p:tags r:id="rId1"/>
            </p:custDataLst>
          </p:nvPr>
        </p:nvSpPr>
        <p:spPr/>
        <p:txBody>
          <a:bodyPr>
            <a:noAutofit/>
          </a:bodyPr>
          <a:lstStyle/>
          <a:p>
            <a:pPr algn="ctr"/>
            <a:r>
              <a:rPr lang="en-GB" sz="2800" b="1" dirty="0">
                <a:solidFill>
                  <a:schemeClr val="tx2"/>
                </a:solidFill>
              </a:rPr>
              <a:t>Measuring quantity and quality of preventive measures – Public Enlightenment &amp; Education (</a:t>
            </a:r>
            <a:r>
              <a:rPr lang="en-GB" sz="2800" b="1" dirty="0" err="1">
                <a:solidFill>
                  <a:schemeClr val="tx2"/>
                </a:solidFill>
              </a:rPr>
              <a:t>PE&amp;E</a:t>
            </a:r>
            <a:r>
              <a:rPr lang="en-GB" sz="2800" b="1" dirty="0">
                <a:solidFill>
                  <a:schemeClr val="tx2"/>
                </a:solidFill>
              </a:rPr>
              <a:t>) (1)</a:t>
            </a:r>
            <a:endParaRPr lang="en-NG" sz="2800" dirty="0"/>
          </a:p>
        </p:txBody>
      </p:sp>
      <p:sp>
        <p:nvSpPr>
          <p:cNvPr id="3" name="Text Placeholder 2">
            <a:extLst>
              <a:ext uri="{FF2B5EF4-FFF2-40B4-BE49-F238E27FC236}">
                <a16:creationId xmlns:a16="http://schemas.microsoft.com/office/drawing/2014/main" id="{E984D5E0-86A1-45A6-8816-E0165FB75A7D}"/>
              </a:ext>
            </a:extLst>
          </p:cNvPr>
          <p:cNvSpPr>
            <a:spLocks noGrp="1"/>
          </p:cNvSpPr>
          <p:nvPr>
            <p:ph type="body" idx="1"/>
            <p:custDataLst>
              <p:tags r:id="rId2"/>
            </p:custDataLst>
          </p:nvPr>
        </p:nvSpPr>
        <p:spPr>
          <a:xfrm>
            <a:off x="189756" y="1828799"/>
            <a:ext cx="2664296" cy="838201"/>
          </a:xfrm>
        </p:spPr>
        <p:txBody>
          <a:bodyPr/>
          <a:lstStyle/>
          <a:p>
            <a:r>
              <a:rPr lang="en-GB" b="1" dirty="0">
                <a:solidFill>
                  <a:schemeClr val="tx2"/>
                </a:solidFill>
              </a:rPr>
              <a:t>Quantity</a:t>
            </a:r>
            <a:endParaRPr lang="en-NG" dirty="0"/>
          </a:p>
          <a:p>
            <a:endParaRPr lang="en-NG" dirty="0"/>
          </a:p>
        </p:txBody>
      </p:sp>
      <p:sp>
        <p:nvSpPr>
          <p:cNvPr id="4" name="Content Placeholder 3">
            <a:extLst>
              <a:ext uri="{FF2B5EF4-FFF2-40B4-BE49-F238E27FC236}">
                <a16:creationId xmlns:a16="http://schemas.microsoft.com/office/drawing/2014/main" id="{13E968C6-932E-400B-A395-4AC0BA107365}"/>
              </a:ext>
            </a:extLst>
          </p:cNvPr>
          <p:cNvSpPr>
            <a:spLocks noGrp="1"/>
          </p:cNvSpPr>
          <p:nvPr>
            <p:ph sz="half" idx="2"/>
            <p:custDataLst>
              <p:tags r:id="rId3"/>
            </p:custDataLst>
          </p:nvPr>
        </p:nvSpPr>
        <p:spPr>
          <a:xfrm>
            <a:off x="189756" y="2743200"/>
            <a:ext cx="5400600" cy="3428999"/>
          </a:xfrm>
        </p:spPr>
        <p:txBody>
          <a:bodyPr>
            <a:normAutofit fontScale="92500" lnSpcReduction="10000"/>
          </a:bodyPr>
          <a:lstStyle/>
          <a:p>
            <a:r>
              <a:rPr lang="en-GB" b="1" dirty="0">
                <a:solidFill>
                  <a:schemeClr val="tx2"/>
                </a:solidFill>
              </a:rPr>
              <a:t>Between 2019 and 2022, about 540 anti-corruption clubs &amp; vanguards launched in schools</a:t>
            </a:r>
          </a:p>
          <a:p>
            <a:r>
              <a:rPr lang="en-GB" b="1" dirty="0">
                <a:solidFill>
                  <a:schemeClr val="tx2"/>
                </a:solidFill>
              </a:rPr>
              <a:t>458 television broadcasts of the flagship anti-corruption programme</a:t>
            </a:r>
          </a:p>
          <a:p>
            <a:r>
              <a:rPr lang="en-GB" b="1" dirty="0">
                <a:solidFill>
                  <a:schemeClr val="tx2"/>
                </a:solidFill>
              </a:rPr>
              <a:t>2894 sensitisation sessions conducted nationwide </a:t>
            </a:r>
          </a:p>
          <a:p>
            <a:r>
              <a:rPr lang="en-GB" b="1" dirty="0">
                <a:solidFill>
                  <a:schemeClr val="tx2"/>
                </a:solidFill>
              </a:rPr>
              <a:t>Periodic and ongoing. It is not ‘</a:t>
            </a:r>
            <a:r>
              <a:rPr lang="en-GB" b="1" i="1" dirty="0">
                <a:solidFill>
                  <a:schemeClr val="tx2"/>
                </a:solidFill>
              </a:rPr>
              <a:t>one off</a:t>
            </a:r>
            <a:r>
              <a:rPr lang="en-GB" b="1" dirty="0">
                <a:solidFill>
                  <a:schemeClr val="tx2"/>
                </a:solidFill>
              </a:rPr>
              <a:t>’. </a:t>
            </a:r>
          </a:p>
          <a:p>
            <a:r>
              <a:rPr lang="en-GB" b="1" dirty="0">
                <a:solidFill>
                  <a:schemeClr val="tx2"/>
                </a:solidFill>
                <a:latin typeface="+mj-lt"/>
                <a:ea typeface="Cambria" panose="02040503050406030204" pitchFamily="18" charset="0"/>
              </a:rPr>
              <a:t>430 anti-corruption activities undertaken by ICPC supported CSO</a:t>
            </a:r>
          </a:p>
        </p:txBody>
      </p:sp>
      <p:sp>
        <p:nvSpPr>
          <p:cNvPr id="5" name="Text Placeholder 4">
            <a:extLst>
              <a:ext uri="{FF2B5EF4-FFF2-40B4-BE49-F238E27FC236}">
                <a16:creationId xmlns:a16="http://schemas.microsoft.com/office/drawing/2014/main" id="{5C3CBD6C-CD87-6D6E-637B-DF7C2BDFD76A}"/>
              </a:ext>
            </a:extLst>
          </p:cNvPr>
          <p:cNvSpPr>
            <a:spLocks noGrp="1"/>
          </p:cNvSpPr>
          <p:nvPr>
            <p:ph type="body" sz="quarter" idx="3"/>
            <p:custDataLst>
              <p:tags r:id="rId4"/>
            </p:custDataLst>
          </p:nvPr>
        </p:nvSpPr>
        <p:spPr>
          <a:xfrm>
            <a:off x="7254785" y="1741428"/>
            <a:ext cx="4709160" cy="838201"/>
          </a:xfrm>
        </p:spPr>
        <p:txBody>
          <a:bodyPr/>
          <a:lstStyle/>
          <a:p>
            <a:r>
              <a:rPr lang="en-GB" b="1" dirty="0">
                <a:solidFill>
                  <a:schemeClr val="tx2"/>
                </a:solidFill>
              </a:rPr>
              <a:t>Quality</a:t>
            </a:r>
            <a:endParaRPr lang="en-NG" dirty="0"/>
          </a:p>
          <a:p>
            <a:endParaRPr lang="en-NG" dirty="0"/>
          </a:p>
        </p:txBody>
      </p:sp>
      <p:sp>
        <p:nvSpPr>
          <p:cNvPr id="6" name="Content Placeholder 5">
            <a:extLst>
              <a:ext uri="{FF2B5EF4-FFF2-40B4-BE49-F238E27FC236}">
                <a16:creationId xmlns:a16="http://schemas.microsoft.com/office/drawing/2014/main" id="{BF75D34D-F9BC-4692-781C-647AC2C7A11E}"/>
              </a:ext>
            </a:extLst>
          </p:cNvPr>
          <p:cNvSpPr>
            <a:spLocks noGrp="1"/>
          </p:cNvSpPr>
          <p:nvPr>
            <p:ph sz="quarter" idx="4"/>
            <p:custDataLst>
              <p:tags r:id="rId5"/>
            </p:custDataLst>
          </p:nvPr>
        </p:nvSpPr>
        <p:spPr>
          <a:xfrm>
            <a:off x="5734372" y="2276872"/>
            <a:ext cx="6336704" cy="4581128"/>
          </a:xfrm>
        </p:spPr>
        <p:txBody>
          <a:bodyPr>
            <a:normAutofit fontScale="92500" lnSpcReduction="10000"/>
          </a:bodyPr>
          <a:lstStyle/>
          <a:p>
            <a:r>
              <a:rPr lang="en-GB" b="1" dirty="0">
                <a:solidFill>
                  <a:schemeClr val="tx2"/>
                </a:solidFill>
              </a:rPr>
              <a:t>Citizen buy-in and ownership of anti-corruption initiatives. (</a:t>
            </a:r>
            <a:r>
              <a:rPr lang="en-GB" b="1" dirty="0" err="1">
                <a:solidFill>
                  <a:schemeClr val="tx2"/>
                </a:solidFill>
              </a:rPr>
              <a:t>VDCP</a:t>
            </a:r>
            <a:r>
              <a:rPr lang="en-GB" b="1" dirty="0">
                <a:solidFill>
                  <a:schemeClr val="tx2"/>
                </a:solidFill>
              </a:rPr>
              <a:t>)</a:t>
            </a:r>
          </a:p>
          <a:p>
            <a:r>
              <a:rPr lang="en-GB" b="1" dirty="0">
                <a:solidFill>
                  <a:schemeClr val="tx2"/>
                </a:solidFill>
              </a:rPr>
              <a:t>CSOs and students conduct anti-corruption activities without governmental prompting or funding (</a:t>
            </a:r>
            <a:r>
              <a:rPr lang="en-GB" b="1" dirty="0" err="1">
                <a:solidFill>
                  <a:schemeClr val="tx2"/>
                </a:solidFill>
              </a:rPr>
              <a:t>M&amp;RE</a:t>
            </a:r>
            <a:r>
              <a:rPr lang="en-GB" b="1" dirty="0">
                <a:solidFill>
                  <a:schemeClr val="tx2"/>
                </a:solidFill>
              </a:rPr>
              <a:t>)</a:t>
            </a:r>
          </a:p>
          <a:p>
            <a:r>
              <a:rPr lang="en-GB" b="1" dirty="0">
                <a:solidFill>
                  <a:schemeClr val="tx2"/>
                </a:solidFill>
              </a:rPr>
              <a:t>The PE &amp; E activities have a national outlook (GA)</a:t>
            </a:r>
          </a:p>
          <a:p>
            <a:r>
              <a:rPr lang="en-GB" b="1" dirty="0">
                <a:solidFill>
                  <a:schemeClr val="tx2"/>
                </a:solidFill>
              </a:rPr>
              <a:t> </a:t>
            </a:r>
          </a:p>
          <a:p>
            <a:endParaRPr lang="en-NG" b="1" dirty="0">
              <a:solidFill>
                <a:schemeClr val="tx2"/>
              </a:solidFill>
            </a:endParaRPr>
          </a:p>
        </p:txBody>
      </p:sp>
      <p:sp>
        <p:nvSpPr>
          <p:cNvPr id="7" name="Footer Placeholder 6">
            <a:extLst>
              <a:ext uri="{FF2B5EF4-FFF2-40B4-BE49-F238E27FC236}">
                <a16:creationId xmlns:a16="http://schemas.microsoft.com/office/drawing/2014/main" id="{BFCC2CD2-0A4E-4F61-CF48-6EF87ED84077}"/>
              </a:ext>
            </a:extLst>
          </p:cNvPr>
          <p:cNvSpPr>
            <a:spLocks noGrp="1"/>
          </p:cNvSpPr>
          <p:nvPr>
            <p:ph type="ftr" sz="quarter" idx="11"/>
            <p:custDataLst>
              <p:tags r:id="rId6"/>
            </p:custDataLst>
          </p:nvPr>
        </p:nvSpPr>
        <p:spPr/>
        <p:txBody>
          <a:bodyPr/>
          <a:lstStyle/>
          <a:p>
            <a:r>
              <a:rPr lang="en-GB"/>
              <a:t>ACAN - BUILDING KNOWLEDGE FOR GOOD GOVERNANCE</a:t>
            </a:r>
            <a:endParaRPr lang="en-GB" dirty="0"/>
          </a:p>
        </p:txBody>
      </p:sp>
      <p:sp>
        <p:nvSpPr>
          <p:cNvPr id="8" name="Slide Number Placeholder 7">
            <a:extLst>
              <a:ext uri="{FF2B5EF4-FFF2-40B4-BE49-F238E27FC236}">
                <a16:creationId xmlns:a16="http://schemas.microsoft.com/office/drawing/2014/main" id="{39BE61CB-33B9-7859-EC60-C614D02C4563}"/>
              </a:ext>
            </a:extLst>
          </p:cNvPr>
          <p:cNvSpPr>
            <a:spLocks noGrp="1"/>
          </p:cNvSpPr>
          <p:nvPr>
            <p:ph type="sldNum" sz="quarter" idx="12"/>
            <p:custDataLst>
              <p:tags r:id="rId7"/>
            </p:custDataLst>
          </p:nvPr>
        </p:nvSpPr>
        <p:spPr/>
        <p:txBody>
          <a:bodyPr/>
          <a:lstStyle/>
          <a:p>
            <a:fld id="{F36C87F6-986D-49E6-AF40-1B3A1EE8064D}" type="slidenum">
              <a:rPr lang="en-NG" smtClean="0"/>
              <a:t>7</a:t>
            </a:fld>
            <a:endParaRPr lang="en-NG"/>
          </a:p>
        </p:txBody>
      </p:sp>
    </p:spTree>
    <p:extLst>
      <p:ext uri="{BB962C8B-B14F-4D97-AF65-F5344CB8AC3E}">
        <p14:creationId xmlns:p14="http://schemas.microsoft.com/office/powerpoint/2010/main" val="386959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additive="base">
                                        <p:cTn id="19"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additive="base">
                                        <p:cTn id="2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 calcmode="lin" valueType="num">
                                      <p:cBhvr additive="base">
                                        <p:cTn id="31"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xEl>
                                              <p:pRg st="4" end="4"/>
                                            </p:txEl>
                                          </p:spTgt>
                                        </p:tgtEl>
                                        <p:attrNameLst>
                                          <p:attrName>style.visibility</p:attrName>
                                        </p:attrNameLst>
                                      </p:cBhvr>
                                      <p:to>
                                        <p:strVal val="visible"/>
                                      </p:to>
                                    </p:set>
                                    <p:anim calcmode="lin" valueType="num">
                                      <p:cBhvr additive="base">
                                        <p:cTn id="3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0" end="0"/>
                                            </p:txEl>
                                          </p:spTgt>
                                        </p:tgtEl>
                                        <p:attrNameLst>
                                          <p:attrName>style.visibility</p:attrName>
                                        </p:attrNameLst>
                                      </p:cBhvr>
                                      <p:to>
                                        <p:strVal val="visible"/>
                                      </p:to>
                                    </p:set>
                                    <p:anim calcmode="lin" valueType="num">
                                      <p:cBhvr additive="base">
                                        <p:cTn id="4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0" end="0"/>
                                            </p:txEl>
                                          </p:spTgt>
                                        </p:tgtEl>
                                        <p:attrNameLst>
                                          <p:attrName>style.visibility</p:attrName>
                                        </p:attrNameLst>
                                      </p:cBhvr>
                                      <p:to>
                                        <p:strVal val="visible"/>
                                      </p:to>
                                    </p:set>
                                    <p:anim calcmode="lin" valueType="num">
                                      <p:cBhvr additive="base">
                                        <p:cTn id="4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txEl>
                                              <p:pRg st="1" end="1"/>
                                            </p:txEl>
                                          </p:spTgt>
                                        </p:tgtEl>
                                        <p:attrNameLst>
                                          <p:attrName>style.visibility</p:attrName>
                                        </p:attrNameLst>
                                      </p:cBhvr>
                                      <p:to>
                                        <p:strVal val="visible"/>
                                      </p:to>
                                    </p:set>
                                    <p:anim calcmode="lin" valueType="num">
                                      <p:cBhvr additive="base">
                                        <p:cTn id="55"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6">
                                            <p:txEl>
                                              <p:pRg st="2" end="2"/>
                                            </p:txEl>
                                          </p:spTgt>
                                        </p:tgtEl>
                                        <p:attrNameLst>
                                          <p:attrName>style.visibility</p:attrName>
                                        </p:attrNameLst>
                                      </p:cBhvr>
                                      <p:to>
                                        <p:strVal val="visible"/>
                                      </p:to>
                                    </p:set>
                                    <p:anim calcmode="lin" valueType="num">
                                      <p:cBhvr additive="base">
                                        <p:cTn id="61"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6">
                                            <p:txEl>
                                              <p:pRg st="3" end="3"/>
                                            </p:txEl>
                                          </p:spTgt>
                                        </p:tgtEl>
                                        <p:attrNameLst>
                                          <p:attrName>style.visibility</p:attrName>
                                        </p:attrNameLst>
                                      </p:cBhvr>
                                      <p:to>
                                        <p:strVal val="visible"/>
                                      </p:to>
                                    </p:set>
                                    <p:anim calcmode="lin" valueType="num">
                                      <p:cBhvr additive="base">
                                        <p:cTn id="67"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5" grpId="0" build="p"/>
      <p:bldP spid="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DC907-3D5F-801C-FE69-FA94C48D7603}"/>
              </a:ext>
            </a:extLst>
          </p:cNvPr>
          <p:cNvSpPr>
            <a:spLocks noGrp="1"/>
          </p:cNvSpPr>
          <p:nvPr>
            <p:ph type="title"/>
            <p:custDataLst>
              <p:tags r:id="rId1"/>
            </p:custDataLst>
          </p:nvPr>
        </p:nvSpPr>
        <p:spPr/>
        <p:txBody>
          <a:bodyPr>
            <a:noAutofit/>
          </a:bodyPr>
          <a:lstStyle/>
          <a:p>
            <a:pPr algn="ctr"/>
            <a:r>
              <a:rPr lang="en-GB" sz="2800" b="1" dirty="0">
                <a:solidFill>
                  <a:schemeClr val="tx2"/>
                </a:solidFill>
              </a:rPr>
              <a:t>Measuring quantity and quality of preventive measures –  Ethics and Integrity Compliance Score Card (2)</a:t>
            </a:r>
            <a:endParaRPr lang="en-NG" sz="2800" dirty="0"/>
          </a:p>
        </p:txBody>
      </p:sp>
      <p:sp>
        <p:nvSpPr>
          <p:cNvPr id="3" name="Text Placeholder 2">
            <a:extLst>
              <a:ext uri="{FF2B5EF4-FFF2-40B4-BE49-F238E27FC236}">
                <a16:creationId xmlns:a16="http://schemas.microsoft.com/office/drawing/2014/main" id="{E984D5E0-86A1-45A6-8816-E0165FB75A7D}"/>
              </a:ext>
            </a:extLst>
          </p:cNvPr>
          <p:cNvSpPr>
            <a:spLocks noGrp="1"/>
          </p:cNvSpPr>
          <p:nvPr>
            <p:ph type="body" idx="1"/>
            <p:custDataLst>
              <p:tags r:id="rId2"/>
            </p:custDataLst>
          </p:nvPr>
        </p:nvSpPr>
        <p:spPr>
          <a:xfrm>
            <a:off x="189756" y="1828799"/>
            <a:ext cx="2664296" cy="838201"/>
          </a:xfrm>
        </p:spPr>
        <p:txBody>
          <a:bodyPr/>
          <a:lstStyle/>
          <a:p>
            <a:r>
              <a:rPr lang="en-GB" b="1" dirty="0">
                <a:solidFill>
                  <a:schemeClr val="tx2"/>
                </a:solidFill>
              </a:rPr>
              <a:t>Quantity</a:t>
            </a:r>
            <a:endParaRPr lang="en-NG" dirty="0"/>
          </a:p>
          <a:p>
            <a:endParaRPr lang="en-NG" dirty="0"/>
          </a:p>
        </p:txBody>
      </p:sp>
      <p:sp>
        <p:nvSpPr>
          <p:cNvPr id="4" name="Content Placeholder 3">
            <a:extLst>
              <a:ext uri="{FF2B5EF4-FFF2-40B4-BE49-F238E27FC236}">
                <a16:creationId xmlns:a16="http://schemas.microsoft.com/office/drawing/2014/main" id="{13E968C6-932E-400B-A395-4AC0BA107365}"/>
              </a:ext>
            </a:extLst>
          </p:cNvPr>
          <p:cNvSpPr>
            <a:spLocks noGrp="1"/>
          </p:cNvSpPr>
          <p:nvPr>
            <p:ph sz="half" idx="2"/>
            <p:custDataLst>
              <p:tags r:id="rId3"/>
            </p:custDataLst>
          </p:nvPr>
        </p:nvSpPr>
        <p:spPr>
          <a:xfrm>
            <a:off x="189756" y="2743200"/>
            <a:ext cx="5400600" cy="3428999"/>
          </a:xfrm>
        </p:spPr>
        <p:txBody>
          <a:bodyPr>
            <a:normAutofit lnSpcReduction="10000"/>
          </a:bodyPr>
          <a:lstStyle/>
          <a:p>
            <a:r>
              <a:rPr lang="en-GB" b="1" dirty="0">
                <a:solidFill>
                  <a:schemeClr val="tx2"/>
                </a:solidFill>
              </a:rPr>
              <a:t>In 2022, about 260 government establishments were assessed using the Ethics and Integrity compliance score card </a:t>
            </a:r>
          </a:p>
          <a:p>
            <a:r>
              <a:rPr lang="en-GB" b="1" dirty="0">
                <a:solidFill>
                  <a:schemeClr val="tx2"/>
                </a:solidFill>
              </a:rPr>
              <a:t>It runs periodically. it is not ‘</a:t>
            </a:r>
            <a:r>
              <a:rPr lang="en-GB" b="1" i="1" dirty="0">
                <a:solidFill>
                  <a:schemeClr val="tx2"/>
                </a:solidFill>
              </a:rPr>
              <a:t>one off</a:t>
            </a:r>
            <a:r>
              <a:rPr lang="en-GB" b="1" dirty="0">
                <a:solidFill>
                  <a:schemeClr val="tx2"/>
                </a:solidFill>
              </a:rPr>
              <a:t>’. It was done in 2019, 2020, 2021, 2022 etc</a:t>
            </a:r>
          </a:p>
          <a:p>
            <a:r>
              <a:rPr lang="en-GB" b="1" dirty="0">
                <a:solidFill>
                  <a:schemeClr val="tx2"/>
                </a:solidFill>
              </a:rPr>
              <a:t>It  is designed to cover all Federal Government institutions </a:t>
            </a:r>
            <a:endParaRPr lang="en-NG" b="1" dirty="0">
              <a:solidFill>
                <a:schemeClr val="tx2"/>
              </a:solidFill>
            </a:endParaRPr>
          </a:p>
        </p:txBody>
      </p:sp>
      <p:sp>
        <p:nvSpPr>
          <p:cNvPr id="5" name="Text Placeholder 4">
            <a:extLst>
              <a:ext uri="{FF2B5EF4-FFF2-40B4-BE49-F238E27FC236}">
                <a16:creationId xmlns:a16="http://schemas.microsoft.com/office/drawing/2014/main" id="{5C3CBD6C-CD87-6D6E-637B-DF7C2BDFD76A}"/>
              </a:ext>
            </a:extLst>
          </p:cNvPr>
          <p:cNvSpPr>
            <a:spLocks noGrp="1"/>
          </p:cNvSpPr>
          <p:nvPr>
            <p:ph type="body" sz="quarter" idx="3"/>
            <p:custDataLst>
              <p:tags r:id="rId4"/>
            </p:custDataLst>
          </p:nvPr>
        </p:nvSpPr>
        <p:spPr>
          <a:xfrm>
            <a:off x="7254785" y="1741428"/>
            <a:ext cx="4709160" cy="838201"/>
          </a:xfrm>
        </p:spPr>
        <p:txBody>
          <a:bodyPr/>
          <a:lstStyle/>
          <a:p>
            <a:r>
              <a:rPr lang="en-GB" b="1" dirty="0">
                <a:solidFill>
                  <a:schemeClr val="tx2"/>
                </a:solidFill>
              </a:rPr>
              <a:t>Quality</a:t>
            </a:r>
            <a:endParaRPr lang="en-NG" dirty="0"/>
          </a:p>
          <a:p>
            <a:endParaRPr lang="en-NG" dirty="0"/>
          </a:p>
        </p:txBody>
      </p:sp>
      <p:sp>
        <p:nvSpPr>
          <p:cNvPr id="6" name="Content Placeholder 5">
            <a:extLst>
              <a:ext uri="{FF2B5EF4-FFF2-40B4-BE49-F238E27FC236}">
                <a16:creationId xmlns:a16="http://schemas.microsoft.com/office/drawing/2014/main" id="{BF75D34D-F9BC-4692-781C-647AC2C7A11E}"/>
              </a:ext>
            </a:extLst>
          </p:cNvPr>
          <p:cNvSpPr>
            <a:spLocks noGrp="1"/>
          </p:cNvSpPr>
          <p:nvPr>
            <p:ph sz="quarter" idx="4"/>
            <p:custDataLst>
              <p:tags r:id="rId5"/>
            </p:custDataLst>
          </p:nvPr>
        </p:nvSpPr>
        <p:spPr>
          <a:xfrm>
            <a:off x="5734372" y="2276872"/>
            <a:ext cx="6336704" cy="4581128"/>
          </a:xfrm>
        </p:spPr>
        <p:txBody>
          <a:bodyPr>
            <a:normAutofit lnSpcReduction="10000"/>
          </a:bodyPr>
          <a:lstStyle/>
          <a:p>
            <a:r>
              <a:rPr lang="en-GB" b="1" dirty="0">
                <a:solidFill>
                  <a:schemeClr val="tx2"/>
                </a:solidFill>
              </a:rPr>
              <a:t>Systemic inculcation of ethical management of government establishments. In essence, government establishments that previously were only concerned about refraining from and not being caught from breaking the law, are now also concerned about ensuring that management is ethical. (</a:t>
            </a:r>
            <a:r>
              <a:rPr lang="en-GB" b="1" dirty="0" err="1">
                <a:solidFill>
                  <a:schemeClr val="tx2"/>
                </a:solidFill>
              </a:rPr>
              <a:t>VDCP</a:t>
            </a:r>
            <a:r>
              <a:rPr lang="en-GB" b="1" dirty="0">
                <a:solidFill>
                  <a:schemeClr val="tx2"/>
                </a:solidFill>
              </a:rPr>
              <a:t>)</a:t>
            </a:r>
          </a:p>
          <a:p>
            <a:r>
              <a:rPr lang="en-GB" b="1" dirty="0">
                <a:solidFill>
                  <a:schemeClr val="tx2"/>
                </a:solidFill>
              </a:rPr>
              <a:t>Those that had low scores are now at the fore of ensuring they ethically structure their institutions to pass the integrity test. Those that did well are trying to maintain their good practices (</a:t>
            </a:r>
            <a:r>
              <a:rPr lang="en-GB" b="1" dirty="0" err="1">
                <a:solidFill>
                  <a:schemeClr val="tx2"/>
                </a:solidFill>
              </a:rPr>
              <a:t>M&amp;RE</a:t>
            </a:r>
            <a:r>
              <a:rPr lang="en-GB" b="1" dirty="0">
                <a:solidFill>
                  <a:schemeClr val="tx2"/>
                </a:solidFill>
              </a:rPr>
              <a:t>)</a:t>
            </a:r>
          </a:p>
          <a:p>
            <a:r>
              <a:rPr lang="en-GB" b="1" dirty="0">
                <a:solidFill>
                  <a:schemeClr val="tx2"/>
                </a:solidFill>
              </a:rPr>
              <a:t>It applies to all government establishment, it is not operationally selective (GA)</a:t>
            </a:r>
          </a:p>
          <a:p>
            <a:r>
              <a:rPr lang="en-GB" b="1" dirty="0">
                <a:solidFill>
                  <a:schemeClr val="tx2"/>
                </a:solidFill>
              </a:rPr>
              <a:t> </a:t>
            </a:r>
          </a:p>
          <a:p>
            <a:endParaRPr lang="en-NG" b="1" dirty="0">
              <a:solidFill>
                <a:schemeClr val="tx2"/>
              </a:solidFill>
            </a:endParaRPr>
          </a:p>
        </p:txBody>
      </p:sp>
      <p:sp>
        <p:nvSpPr>
          <p:cNvPr id="7" name="Footer Placeholder 6">
            <a:extLst>
              <a:ext uri="{FF2B5EF4-FFF2-40B4-BE49-F238E27FC236}">
                <a16:creationId xmlns:a16="http://schemas.microsoft.com/office/drawing/2014/main" id="{BFCC2CD2-0A4E-4F61-CF48-6EF87ED84077}"/>
              </a:ext>
            </a:extLst>
          </p:cNvPr>
          <p:cNvSpPr>
            <a:spLocks noGrp="1"/>
          </p:cNvSpPr>
          <p:nvPr>
            <p:ph type="ftr" sz="quarter" idx="11"/>
            <p:custDataLst>
              <p:tags r:id="rId6"/>
            </p:custDataLst>
          </p:nvPr>
        </p:nvSpPr>
        <p:spPr/>
        <p:txBody>
          <a:bodyPr/>
          <a:lstStyle/>
          <a:p>
            <a:r>
              <a:rPr lang="en-GB"/>
              <a:t>ACAN - BUILDING KNOWLEDGE FOR GOOD GOVERNANCE</a:t>
            </a:r>
            <a:endParaRPr lang="en-GB" dirty="0"/>
          </a:p>
        </p:txBody>
      </p:sp>
      <p:sp>
        <p:nvSpPr>
          <p:cNvPr id="8" name="Slide Number Placeholder 7">
            <a:extLst>
              <a:ext uri="{FF2B5EF4-FFF2-40B4-BE49-F238E27FC236}">
                <a16:creationId xmlns:a16="http://schemas.microsoft.com/office/drawing/2014/main" id="{39BE61CB-33B9-7859-EC60-C614D02C4563}"/>
              </a:ext>
            </a:extLst>
          </p:cNvPr>
          <p:cNvSpPr>
            <a:spLocks noGrp="1"/>
          </p:cNvSpPr>
          <p:nvPr>
            <p:ph type="sldNum" sz="quarter" idx="12"/>
            <p:custDataLst>
              <p:tags r:id="rId7"/>
            </p:custDataLst>
          </p:nvPr>
        </p:nvSpPr>
        <p:spPr/>
        <p:txBody>
          <a:bodyPr/>
          <a:lstStyle/>
          <a:p>
            <a:fld id="{F36C87F6-986D-49E6-AF40-1B3A1EE8064D}" type="slidenum">
              <a:rPr lang="en-NG" smtClean="0"/>
              <a:t>8</a:t>
            </a:fld>
            <a:endParaRPr lang="en-NG"/>
          </a:p>
        </p:txBody>
      </p:sp>
    </p:spTree>
    <p:extLst>
      <p:ext uri="{BB962C8B-B14F-4D97-AF65-F5344CB8AC3E}">
        <p14:creationId xmlns:p14="http://schemas.microsoft.com/office/powerpoint/2010/main" val="4103507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additive="base">
                                        <p:cTn id="19"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additive="base">
                                        <p:cTn id="2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0" end="0"/>
                                            </p:txEl>
                                          </p:spTgt>
                                        </p:tgtEl>
                                        <p:attrNameLst>
                                          <p:attrName>style.visibility</p:attrName>
                                        </p:attrNameLst>
                                      </p:cBhvr>
                                      <p:to>
                                        <p:strVal val="visible"/>
                                      </p:to>
                                    </p:set>
                                    <p:anim calcmode="lin" valueType="num">
                                      <p:cBhvr additive="base">
                                        <p:cTn id="31"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 calcmode="lin" valueType="num">
                                      <p:cBhvr additive="base">
                                        <p:cTn id="3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1" end="1"/>
                                            </p:txEl>
                                          </p:spTgt>
                                        </p:tgtEl>
                                        <p:attrNameLst>
                                          <p:attrName>style.visibility</p:attrName>
                                        </p:attrNameLst>
                                      </p:cBhvr>
                                      <p:to>
                                        <p:strVal val="visible"/>
                                      </p:to>
                                    </p:set>
                                    <p:anim calcmode="lin" valueType="num">
                                      <p:cBhvr additive="base">
                                        <p:cTn id="4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2" end="2"/>
                                            </p:txEl>
                                          </p:spTgt>
                                        </p:tgtEl>
                                        <p:attrNameLst>
                                          <p:attrName>style.visibility</p:attrName>
                                        </p:attrNameLst>
                                      </p:cBhvr>
                                      <p:to>
                                        <p:strVal val="visible"/>
                                      </p:to>
                                    </p:set>
                                    <p:anim calcmode="lin" valueType="num">
                                      <p:cBhvr additive="base">
                                        <p:cTn id="4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txEl>
                                              <p:pRg st="3" end="3"/>
                                            </p:txEl>
                                          </p:spTgt>
                                        </p:tgtEl>
                                        <p:attrNameLst>
                                          <p:attrName>style.visibility</p:attrName>
                                        </p:attrNameLst>
                                      </p:cBhvr>
                                      <p:to>
                                        <p:strVal val="visible"/>
                                      </p:to>
                                    </p:set>
                                    <p:anim calcmode="lin" valueType="num">
                                      <p:cBhvr additive="base">
                                        <p:cTn id="5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5" grpId="0" build="p"/>
      <p:bldP spid="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DC907-3D5F-801C-FE69-FA94C48D7603}"/>
              </a:ext>
            </a:extLst>
          </p:cNvPr>
          <p:cNvSpPr>
            <a:spLocks noGrp="1"/>
          </p:cNvSpPr>
          <p:nvPr>
            <p:ph type="title"/>
            <p:custDataLst>
              <p:tags r:id="rId1"/>
            </p:custDataLst>
          </p:nvPr>
        </p:nvSpPr>
        <p:spPr/>
        <p:txBody>
          <a:bodyPr>
            <a:noAutofit/>
          </a:bodyPr>
          <a:lstStyle/>
          <a:p>
            <a:pPr algn="ctr"/>
            <a:r>
              <a:rPr lang="en-GB" sz="2800" b="1" dirty="0">
                <a:solidFill>
                  <a:schemeClr val="tx2"/>
                </a:solidFill>
              </a:rPr>
              <a:t>Measuring quantity and quality of preventive measures – Systems Study (3) and Corruption Risk Assessment (4)</a:t>
            </a:r>
            <a:endParaRPr lang="en-NG" sz="2800" dirty="0"/>
          </a:p>
        </p:txBody>
      </p:sp>
      <p:sp>
        <p:nvSpPr>
          <p:cNvPr id="3" name="Text Placeholder 2">
            <a:extLst>
              <a:ext uri="{FF2B5EF4-FFF2-40B4-BE49-F238E27FC236}">
                <a16:creationId xmlns:a16="http://schemas.microsoft.com/office/drawing/2014/main" id="{E984D5E0-86A1-45A6-8816-E0165FB75A7D}"/>
              </a:ext>
            </a:extLst>
          </p:cNvPr>
          <p:cNvSpPr>
            <a:spLocks noGrp="1"/>
          </p:cNvSpPr>
          <p:nvPr>
            <p:ph type="body" idx="1"/>
            <p:custDataLst>
              <p:tags r:id="rId2"/>
            </p:custDataLst>
          </p:nvPr>
        </p:nvSpPr>
        <p:spPr>
          <a:xfrm>
            <a:off x="189756" y="1828799"/>
            <a:ext cx="2664296" cy="838201"/>
          </a:xfrm>
        </p:spPr>
        <p:txBody>
          <a:bodyPr/>
          <a:lstStyle/>
          <a:p>
            <a:r>
              <a:rPr lang="en-GB" b="1" dirty="0">
                <a:solidFill>
                  <a:schemeClr val="tx2"/>
                </a:solidFill>
              </a:rPr>
              <a:t>Quantity</a:t>
            </a:r>
            <a:endParaRPr lang="en-NG" dirty="0"/>
          </a:p>
          <a:p>
            <a:endParaRPr lang="en-NG" dirty="0"/>
          </a:p>
        </p:txBody>
      </p:sp>
      <p:sp>
        <p:nvSpPr>
          <p:cNvPr id="4" name="Content Placeholder 3">
            <a:extLst>
              <a:ext uri="{FF2B5EF4-FFF2-40B4-BE49-F238E27FC236}">
                <a16:creationId xmlns:a16="http://schemas.microsoft.com/office/drawing/2014/main" id="{13E968C6-932E-400B-A395-4AC0BA107365}"/>
              </a:ext>
            </a:extLst>
          </p:cNvPr>
          <p:cNvSpPr>
            <a:spLocks noGrp="1"/>
          </p:cNvSpPr>
          <p:nvPr>
            <p:ph sz="half" idx="2"/>
            <p:custDataLst>
              <p:tags r:id="rId3"/>
            </p:custDataLst>
          </p:nvPr>
        </p:nvSpPr>
        <p:spPr>
          <a:xfrm>
            <a:off x="189756" y="2743200"/>
            <a:ext cx="5400600" cy="3428999"/>
          </a:xfrm>
        </p:spPr>
        <p:txBody>
          <a:bodyPr>
            <a:normAutofit fontScale="92500" lnSpcReduction="20000"/>
          </a:bodyPr>
          <a:lstStyle/>
          <a:p>
            <a:r>
              <a:rPr lang="en-GB" b="1" dirty="0">
                <a:solidFill>
                  <a:schemeClr val="tx2"/>
                </a:solidFill>
              </a:rPr>
              <a:t>Between 2019 and 2022, about 73 Systems Studies (SS) and Corruption Risk Assessments (CRA) were conducted in MDAs</a:t>
            </a:r>
          </a:p>
          <a:p>
            <a:r>
              <a:rPr lang="en-GB" b="1" dirty="0">
                <a:solidFill>
                  <a:schemeClr val="tx2"/>
                </a:solidFill>
              </a:rPr>
              <a:t>About </a:t>
            </a:r>
            <a:r>
              <a:rPr lang="en-GB" b="1" strike="dblStrike" dirty="0">
                <a:solidFill>
                  <a:schemeClr val="tx2"/>
                </a:solidFill>
              </a:rPr>
              <a:t>N</a:t>
            </a:r>
            <a:r>
              <a:rPr lang="en-GB" b="1" dirty="0">
                <a:solidFill>
                  <a:schemeClr val="tx2"/>
                </a:solidFill>
              </a:rPr>
              <a:t>254.865 Billion was preserved from leaking out of the system through the SS and CRA</a:t>
            </a:r>
          </a:p>
          <a:p>
            <a:r>
              <a:rPr lang="en-GB" b="1" dirty="0">
                <a:solidFill>
                  <a:schemeClr val="tx2"/>
                </a:solidFill>
              </a:rPr>
              <a:t>The SS &amp; CRA run periodically. They are not ‘</a:t>
            </a:r>
            <a:r>
              <a:rPr lang="en-GB" b="1" i="1" dirty="0">
                <a:solidFill>
                  <a:schemeClr val="tx2"/>
                </a:solidFill>
              </a:rPr>
              <a:t>one off</a:t>
            </a:r>
            <a:r>
              <a:rPr lang="en-GB" b="1" dirty="0">
                <a:solidFill>
                  <a:schemeClr val="tx2"/>
                </a:solidFill>
              </a:rPr>
              <a:t>’. Done in 2019, 2020, 2021, 2022 etc</a:t>
            </a:r>
          </a:p>
          <a:p>
            <a:r>
              <a:rPr lang="en-GB" b="1" dirty="0">
                <a:solidFill>
                  <a:schemeClr val="tx2"/>
                </a:solidFill>
              </a:rPr>
              <a:t>Designed to cover all Federal Government institutions </a:t>
            </a:r>
            <a:endParaRPr lang="en-NG" b="1" dirty="0">
              <a:solidFill>
                <a:schemeClr val="tx2"/>
              </a:solidFill>
            </a:endParaRPr>
          </a:p>
          <a:p>
            <a:endParaRPr lang="en-GB" b="1" dirty="0">
              <a:solidFill>
                <a:schemeClr val="tx2"/>
              </a:solidFill>
            </a:endParaRPr>
          </a:p>
        </p:txBody>
      </p:sp>
      <p:sp>
        <p:nvSpPr>
          <p:cNvPr id="5" name="Text Placeholder 4">
            <a:extLst>
              <a:ext uri="{FF2B5EF4-FFF2-40B4-BE49-F238E27FC236}">
                <a16:creationId xmlns:a16="http://schemas.microsoft.com/office/drawing/2014/main" id="{5C3CBD6C-CD87-6D6E-637B-DF7C2BDFD76A}"/>
              </a:ext>
            </a:extLst>
          </p:cNvPr>
          <p:cNvSpPr>
            <a:spLocks noGrp="1"/>
          </p:cNvSpPr>
          <p:nvPr>
            <p:ph type="body" sz="quarter" idx="3"/>
            <p:custDataLst>
              <p:tags r:id="rId4"/>
            </p:custDataLst>
          </p:nvPr>
        </p:nvSpPr>
        <p:spPr>
          <a:xfrm>
            <a:off x="7254785" y="1741428"/>
            <a:ext cx="4709160" cy="838201"/>
          </a:xfrm>
        </p:spPr>
        <p:txBody>
          <a:bodyPr/>
          <a:lstStyle/>
          <a:p>
            <a:r>
              <a:rPr lang="en-GB" b="1" dirty="0">
                <a:solidFill>
                  <a:schemeClr val="tx2"/>
                </a:solidFill>
              </a:rPr>
              <a:t>Quality</a:t>
            </a:r>
            <a:endParaRPr lang="en-NG" dirty="0"/>
          </a:p>
          <a:p>
            <a:endParaRPr lang="en-NG" dirty="0"/>
          </a:p>
        </p:txBody>
      </p:sp>
      <p:sp>
        <p:nvSpPr>
          <p:cNvPr id="6" name="Content Placeholder 5">
            <a:extLst>
              <a:ext uri="{FF2B5EF4-FFF2-40B4-BE49-F238E27FC236}">
                <a16:creationId xmlns:a16="http://schemas.microsoft.com/office/drawing/2014/main" id="{BF75D34D-F9BC-4692-781C-647AC2C7A11E}"/>
              </a:ext>
            </a:extLst>
          </p:cNvPr>
          <p:cNvSpPr>
            <a:spLocks noGrp="1"/>
          </p:cNvSpPr>
          <p:nvPr>
            <p:ph sz="quarter" idx="4"/>
            <p:custDataLst>
              <p:tags r:id="rId5"/>
            </p:custDataLst>
          </p:nvPr>
        </p:nvSpPr>
        <p:spPr>
          <a:xfrm>
            <a:off x="5734372" y="2579629"/>
            <a:ext cx="6336704" cy="3592570"/>
          </a:xfrm>
        </p:spPr>
        <p:txBody>
          <a:bodyPr>
            <a:normAutofit fontScale="92500" lnSpcReduction="20000"/>
          </a:bodyPr>
          <a:lstStyle/>
          <a:p>
            <a:r>
              <a:rPr lang="en-GB" b="1" dirty="0">
                <a:solidFill>
                  <a:schemeClr val="tx2"/>
                </a:solidFill>
              </a:rPr>
              <a:t>Systemic gaps that could be exploited for corruption were noticed and brought to the attention of the affected MDAs. (</a:t>
            </a:r>
            <a:r>
              <a:rPr lang="en-GB" b="1" dirty="0" err="1">
                <a:solidFill>
                  <a:schemeClr val="tx2"/>
                </a:solidFill>
              </a:rPr>
              <a:t>VDCP</a:t>
            </a:r>
            <a:r>
              <a:rPr lang="en-GB" b="1" dirty="0">
                <a:solidFill>
                  <a:schemeClr val="tx2"/>
                </a:solidFill>
              </a:rPr>
              <a:t>)</a:t>
            </a:r>
          </a:p>
          <a:p>
            <a:r>
              <a:rPr lang="en-GB" b="1" dirty="0">
                <a:solidFill>
                  <a:schemeClr val="tx2"/>
                </a:solidFill>
              </a:rPr>
              <a:t>Those that had gaps are working towards closing the gaps and those that did well are trying to maintain their good practices (</a:t>
            </a:r>
            <a:r>
              <a:rPr lang="en-GB" b="1" dirty="0" err="1">
                <a:solidFill>
                  <a:schemeClr val="tx2"/>
                </a:solidFill>
              </a:rPr>
              <a:t>M&amp;RE</a:t>
            </a:r>
            <a:r>
              <a:rPr lang="en-GB" b="1" dirty="0">
                <a:solidFill>
                  <a:schemeClr val="tx2"/>
                </a:solidFill>
              </a:rPr>
              <a:t>)</a:t>
            </a:r>
          </a:p>
          <a:p>
            <a:r>
              <a:rPr lang="en-GB" b="1" dirty="0">
                <a:solidFill>
                  <a:schemeClr val="tx2"/>
                </a:solidFill>
              </a:rPr>
              <a:t>It applies to all government establishment, it is not operationally selective (GA)</a:t>
            </a:r>
          </a:p>
          <a:p>
            <a:r>
              <a:rPr lang="en-GB" b="1" i="1" dirty="0">
                <a:solidFill>
                  <a:schemeClr val="tx2"/>
                </a:solidFill>
              </a:rPr>
              <a:t> The money preserved through the SS &amp; CRA were used for the intended legitimate purpose. (?)</a:t>
            </a:r>
          </a:p>
          <a:p>
            <a:endParaRPr lang="en-NG" b="1" dirty="0">
              <a:solidFill>
                <a:schemeClr val="tx2"/>
              </a:solidFill>
            </a:endParaRPr>
          </a:p>
        </p:txBody>
      </p:sp>
      <p:sp>
        <p:nvSpPr>
          <p:cNvPr id="7" name="Footer Placeholder 6">
            <a:extLst>
              <a:ext uri="{FF2B5EF4-FFF2-40B4-BE49-F238E27FC236}">
                <a16:creationId xmlns:a16="http://schemas.microsoft.com/office/drawing/2014/main" id="{BFCC2CD2-0A4E-4F61-CF48-6EF87ED84077}"/>
              </a:ext>
            </a:extLst>
          </p:cNvPr>
          <p:cNvSpPr>
            <a:spLocks noGrp="1"/>
          </p:cNvSpPr>
          <p:nvPr>
            <p:ph type="ftr" sz="quarter" idx="11"/>
            <p:custDataLst>
              <p:tags r:id="rId6"/>
            </p:custDataLst>
          </p:nvPr>
        </p:nvSpPr>
        <p:spPr/>
        <p:txBody>
          <a:bodyPr/>
          <a:lstStyle/>
          <a:p>
            <a:r>
              <a:rPr lang="en-GB"/>
              <a:t>ACAN - BUILDING KNOWLEDGE FOR GOOD GOVERNANCE</a:t>
            </a:r>
            <a:endParaRPr lang="en-GB" dirty="0"/>
          </a:p>
        </p:txBody>
      </p:sp>
      <p:sp>
        <p:nvSpPr>
          <p:cNvPr id="8" name="Slide Number Placeholder 7">
            <a:extLst>
              <a:ext uri="{FF2B5EF4-FFF2-40B4-BE49-F238E27FC236}">
                <a16:creationId xmlns:a16="http://schemas.microsoft.com/office/drawing/2014/main" id="{39BE61CB-33B9-7859-EC60-C614D02C4563}"/>
              </a:ext>
            </a:extLst>
          </p:cNvPr>
          <p:cNvSpPr>
            <a:spLocks noGrp="1"/>
          </p:cNvSpPr>
          <p:nvPr>
            <p:ph type="sldNum" sz="quarter" idx="12"/>
            <p:custDataLst>
              <p:tags r:id="rId7"/>
            </p:custDataLst>
          </p:nvPr>
        </p:nvSpPr>
        <p:spPr/>
        <p:txBody>
          <a:bodyPr/>
          <a:lstStyle/>
          <a:p>
            <a:fld id="{F36C87F6-986D-49E6-AF40-1B3A1EE8064D}" type="slidenum">
              <a:rPr lang="en-NG" smtClean="0"/>
              <a:t>9</a:t>
            </a:fld>
            <a:endParaRPr lang="en-NG"/>
          </a:p>
        </p:txBody>
      </p:sp>
    </p:spTree>
    <p:extLst>
      <p:ext uri="{BB962C8B-B14F-4D97-AF65-F5344CB8AC3E}">
        <p14:creationId xmlns:p14="http://schemas.microsoft.com/office/powerpoint/2010/main" val="2655652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additive="base">
                                        <p:cTn id="19"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additive="base">
                                        <p:cTn id="2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 calcmode="lin" valueType="num">
                                      <p:cBhvr additive="base">
                                        <p:cTn id="31"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0" end="0"/>
                                            </p:txEl>
                                          </p:spTgt>
                                        </p:tgtEl>
                                        <p:attrNameLst>
                                          <p:attrName>style.visibility</p:attrName>
                                        </p:attrNameLst>
                                      </p:cBhvr>
                                      <p:to>
                                        <p:strVal val="visible"/>
                                      </p:to>
                                    </p:set>
                                    <p:anim calcmode="lin" valueType="num">
                                      <p:cBhvr additive="base">
                                        <p:cTn id="3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0" end="0"/>
                                            </p:txEl>
                                          </p:spTgt>
                                        </p:tgtEl>
                                        <p:attrNameLst>
                                          <p:attrName>style.visibility</p:attrName>
                                        </p:attrNameLst>
                                      </p:cBhvr>
                                      <p:to>
                                        <p:strVal val="visible"/>
                                      </p:to>
                                    </p:set>
                                    <p:anim calcmode="lin" valueType="num">
                                      <p:cBhvr additive="base">
                                        <p:cTn id="4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1" end="1"/>
                                            </p:txEl>
                                          </p:spTgt>
                                        </p:tgtEl>
                                        <p:attrNameLst>
                                          <p:attrName>style.visibility</p:attrName>
                                        </p:attrNameLst>
                                      </p:cBhvr>
                                      <p:to>
                                        <p:strVal val="visible"/>
                                      </p:to>
                                    </p:set>
                                    <p:anim calcmode="lin" valueType="num">
                                      <p:cBhvr additive="base">
                                        <p:cTn id="49"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txEl>
                                              <p:pRg st="2" end="2"/>
                                            </p:txEl>
                                          </p:spTgt>
                                        </p:tgtEl>
                                        <p:attrNameLst>
                                          <p:attrName>style.visibility</p:attrName>
                                        </p:attrNameLst>
                                      </p:cBhvr>
                                      <p:to>
                                        <p:strVal val="visible"/>
                                      </p:to>
                                    </p:set>
                                    <p:anim calcmode="lin" valueType="num">
                                      <p:cBhvr additive="base">
                                        <p:cTn id="5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6">
                                            <p:txEl>
                                              <p:pRg st="3" end="3"/>
                                            </p:txEl>
                                          </p:spTgt>
                                        </p:tgtEl>
                                        <p:attrNameLst>
                                          <p:attrName>style.visibility</p:attrName>
                                        </p:attrNameLst>
                                      </p:cBhvr>
                                      <p:to>
                                        <p:strVal val="visible"/>
                                      </p:to>
                                    </p:set>
                                    <p:anim calcmode="lin" valueType="num">
                                      <p:cBhvr additive="base">
                                        <p:cTn id="61"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5" grpId="0" build="p"/>
      <p:bldP spid="6"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ALREADY-CHECKED" val="TRUE"/>
</p:tagLst>
</file>

<file path=ppt/tags/tag10.xml><?xml version="1.0" encoding="utf-8"?>
<p:tagLst xmlns:a="http://schemas.openxmlformats.org/drawingml/2006/main" xmlns:r="http://schemas.openxmlformats.org/officeDocument/2006/relationships" xmlns:p="http://schemas.openxmlformats.org/presentationml/2006/main">
  <p:tag name="ALREADY-CHECKED" val="TRUE"/>
</p:tagLst>
</file>

<file path=ppt/tags/tag100.xml><?xml version="1.0" encoding="utf-8"?>
<p:tagLst xmlns:a="http://schemas.openxmlformats.org/drawingml/2006/main" xmlns:r="http://schemas.openxmlformats.org/officeDocument/2006/relationships" xmlns:p="http://schemas.openxmlformats.org/presentationml/2006/main">
  <p:tag name="ALREADY-CHECKED" val="TRUE"/>
</p:tagLst>
</file>

<file path=ppt/tags/tag101.xml><?xml version="1.0" encoding="utf-8"?>
<p:tagLst xmlns:a="http://schemas.openxmlformats.org/drawingml/2006/main" xmlns:r="http://schemas.openxmlformats.org/officeDocument/2006/relationships" xmlns:p="http://schemas.openxmlformats.org/presentationml/2006/main">
  <p:tag name="ALREADY-CHECKED" val="TRUE"/>
</p:tagLst>
</file>

<file path=ppt/tags/tag102.xml><?xml version="1.0" encoding="utf-8"?>
<p:tagLst xmlns:a="http://schemas.openxmlformats.org/drawingml/2006/main" xmlns:r="http://schemas.openxmlformats.org/officeDocument/2006/relationships" xmlns:p="http://schemas.openxmlformats.org/presentationml/2006/main">
  <p:tag name="ALREADY-CHECKED" val="TRUE"/>
</p:tagLst>
</file>

<file path=ppt/tags/tag103.xml><?xml version="1.0" encoding="utf-8"?>
<p:tagLst xmlns:a="http://schemas.openxmlformats.org/drawingml/2006/main" xmlns:r="http://schemas.openxmlformats.org/officeDocument/2006/relationships" xmlns:p="http://schemas.openxmlformats.org/presentationml/2006/main">
  <p:tag name="ALREADY-CHECKED" val="TRUE"/>
</p:tagLst>
</file>

<file path=ppt/tags/tag104.xml><?xml version="1.0" encoding="utf-8"?>
<p:tagLst xmlns:a="http://schemas.openxmlformats.org/drawingml/2006/main" xmlns:r="http://schemas.openxmlformats.org/officeDocument/2006/relationships" xmlns:p="http://schemas.openxmlformats.org/presentationml/2006/main">
  <p:tag name="ALREADY-CHECKED" val="TRUE"/>
</p:tagLst>
</file>

<file path=ppt/tags/tag105.xml><?xml version="1.0" encoding="utf-8"?>
<p:tagLst xmlns:a="http://schemas.openxmlformats.org/drawingml/2006/main" xmlns:r="http://schemas.openxmlformats.org/officeDocument/2006/relationships" xmlns:p="http://schemas.openxmlformats.org/presentationml/2006/main">
  <p:tag name="ALREADY-CHECKED" val="TRUE"/>
</p:tagLst>
</file>

<file path=ppt/tags/tag106.xml><?xml version="1.0" encoding="utf-8"?>
<p:tagLst xmlns:a="http://schemas.openxmlformats.org/drawingml/2006/main" xmlns:r="http://schemas.openxmlformats.org/officeDocument/2006/relationships" xmlns:p="http://schemas.openxmlformats.org/presentationml/2006/main">
  <p:tag name="ALREADY-CHECKED" val="TRUE"/>
</p:tagLst>
</file>

<file path=ppt/tags/tag107.xml><?xml version="1.0" encoding="utf-8"?>
<p:tagLst xmlns:a="http://schemas.openxmlformats.org/drawingml/2006/main" xmlns:r="http://schemas.openxmlformats.org/officeDocument/2006/relationships" xmlns:p="http://schemas.openxmlformats.org/presentationml/2006/main">
  <p:tag name="ALREADY-CHECKED" val="TRUE"/>
</p:tagLst>
</file>

<file path=ppt/tags/tag108.xml><?xml version="1.0" encoding="utf-8"?>
<p:tagLst xmlns:a="http://schemas.openxmlformats.org/drawingml/2006/main" xmlns:r="http://schemas.openxmlformats.org/officeDocument/2006/relationships" xmlns:p="http://schemas.openxmlformats.org/presentationml/2006/main">
  <p:tag name="ALREADY-CHECKED" val="TRUE"/>
</p:tagLst>
</file>

<file path=ppt/tags/tag11.xml><?xml version="1.0" encoding="utf-8"?>
<p:tagLst xmlns:a="http://schemas.openxmlformats.org/drawingml/2006/main" xmlns:r="http://schemas.openxmlformats.org/officeDocument/2006/relationships" xmlns:p="http://schemas.openxmlformats.org/presentationml/2006/main">
  <p:tag name="ALREADY-CHECKED" val="TRUE"/>
</p:tagLst>
</file>

<file path=ppt/tags/tag12.xml><?xml version="1.0" encoding="utf-8"?>
<p:tagLst xmlns:a="http://schemas.openxmlformats.org/drawingml/2006/main" xmlns:r="http://schemas.openxmlformats.org/officeDocument/2006/relationships" xmlns:p="http://schemas.openxmlformats.org/presentationml/2006/main">
  <p:tag name="ALREADY-CHECKED" val="TRUE"/>
</p:tagLst>
</file>

<file path=ppt/tags/tag13.xml><?xml version="1.0" encoding="utf-8"?>
<p:tagLst xmlns:a="http://schemas.openxmlformats.org/drawingml/2006/main" xmlns:r="http://schemas.openxmlformats.org/officeDocument/2006/relationships" xmlns:p="http://schemas.openxmlformats.org/presentationml/2006/main">
  <p:tag name="ALREADY-CHECKED" val="TRUE"/>
</p:tagLst>
</file>

<file path=ppt/tags/tag14.xml><?xml version="1.0" encoding="utf-8"?>
<p:tagLst xmlns:a="http://schemas.openxmlformats.org/drawingml/2006/main" xmlns:r="http://schemas.openxmlformats.org/officeDocument/2006/relationships" xmlns:p="http://schemas.openxmlformats.org/presentationml/2006/main">
  <p:tag name="ALREADY-CHECKED" val="TRUE"/>
</p:tagLst>
</file>

<file path=ppt/tags/tag15.xml><?xml version="1.0" encoding="utf-8"?>
<p:tagLst xmlns:a="http://schemas.openxmlformats.org/drawingml/2006/main" xmlns:r="http://schemas.openxmlformats.org/officeDocument/2006/relationships" xmlns:p="http://schemas.openxmlformats.org/presentationml/2006/main">
  <p:tag name="ALREADY-CHECKED" val="TRUE"/>
</p:tagLst>
</file>

<file path=ppt/tags/tag16.xml><?xml version="1.0" encoding="utf-8"?>
<p:tagLst xmlns:a="http://schemas.openxmlformats.org/drawingml/2006/main" xmlns:r="http://schemas.openxmlformats.org/officeDocument/2006/relationships" xmlns:p="http://schemas.openxmlformats.org/presentationml/2006/main">
  <p:tag name="ALREADY-CHECKED" val="TRUE"/>
</p:tagLst>
</file>

<file path=ppt/tags/tag17.xml><?xml version="1.0" encoding="utf-8"?>
<p:tagLst xmlns:a="http://schemas.openxmlformats.org/drawingml/2006/main" xmlns:r="http://schemas.openxmlformats.org/officeDocument/2006/relationships" xmlns:p="http://schemas.openxmlformats.org/presentationml/2006/main">
  <p:tag name="ALREADY-CHECKED" val="TRUE"/>
</p:tagLst>
</file>

<file path=ppt/tags/tag18.xml><?xml version="1.0" encoding="utf-8"?>
<p:tagLst xmlns:a="http://schemas.openxmlformats.org/drawingml/2006/main" xmlns:r="http://schemas.openxmlformats.org/officeDocument/2006/relationships" xmlns:p="http://schemas.openxmlformats.org/presentationml/2006/main">
  <p:tag name="ALREADY-CHECKED" val="TRUE"/>
</p:tagLst>
</file>

<file path=ppt/tags/tag19.xml><?xml version="1.0" encoding="utf-8"?>
<p:tagLst xmlns:a="http://schemas.openxmlformats.org/drawingml/2006/main" xmlns:r="http://schemas.openxmlformats.org/officeDocument/2006/relationships" xmlns:p="http://schemas.openxmlformats.org/presentationml/2006/main">
  <p:tag name="ALREADY-CHECKED" val="TRUE"/>
</p:tagLst>
</file>

<file path=ppt/tags/tag2.xml><?xml version="1.0" encoding="utf-8"?>
<p:tagLst xmlns:a="http://schemas.openxmlformats.org/drawingml/2006/main" xmlns:r="http://schemas.openxmlformats.org/officeDocument/2006/relationships" xmlns:p="http://schemas.openxmlformats.org/presentationml/2006/main">
  <p:tag name="ALREADY-CHECKED" val="TRUE"/>
</p:tagLst>
</file>

<file path=ppt/tags/tag20.xml><?xml version="1.0" encoding="utf-8"?>
<p:tagLst xmlns:a="http://schemas.openxmlformats.org/drawingml/2006/main" xmlns:r="http://schemas.openxmlformats.org/officeDocument/2006/relationships" xmlns:p="http://schemas.openxmlformats.org/presentationml/2006/main">
  <p:tag name="ALREADY-CHECKED" val="TRUE"/>
</p:tagLst>
</file>

<file path=ppt/tags/tag21.xml><?xml version="1.0" encoding="utf-8"?>
<p:tagLst xmlns:a="http://schemas.openxmlformats.org/drawingml/2006/main" xmlns:r="http://schemas.openxmlformats.org/officeDocument/2006/relationships" xmlns:p="http://schemas.openxmlformats.org/presentationml/2006/main">
  <p:tag name="ALREADY-CHECKED" val="TRUE"/>
</p:tagLst>
</file>

<file path=ppt/tags/tag22.xml><?xml version="1.0" encoding="utf-8"?>
<p:tagLst xmlns:a="http://schemas.openxmlformats.org/drawingml/2006/main" xmlns:r="http://schemas.openxmlformats.org/officeDocument/2006/relationships" xmlns:p="http://schemas.openxmlformats.org/presentationml/2006/main">
  <p:tag name="ALREADY-CHECKED" val="TRUE"/>
</p:tagLst>
</file>

<file path=ppt/tags/tag23.xml><?xml version="1.0" encoding="utf-8"?>
<p:tagLst xmlns:a="http://schemas.openxmlformats.org/drawingml/2006/main" xmlns:r="http://schemas.openxmlformats.org/officeDocument/2006/relationships" xmlns:p="http://schemas.openxmlformats.org/presentationml/2006/main">
  <p:tag name="ALREADY-CHECKED" val="TRUE"/>
</p:tagLst>
</file>

<file path=ppt/tags/tag24.xml><?xml version="1.0" encoding="utf-8"?>
<p:tagLst xmlns:a="http://schemas.openxmlformats.org/drawingml/2006/main" xmlns:r="http://schemas.openxmlformats.org/officeDocument/2006/relationships" xmlns:p="http://schemas.openxmlformats.org/presentationml/2006/main">
  <p:tag name="ALREADY-CHECKED" val="TRUE"/>
</p:tagLst>
</file>

<file path=ppt/tags/tag25.xml><?xml version="1.0" encoding="utf-8"?>
<p:tagLst xmlns:a="http://schemas.openxmlformats.org/drawingml/2006/main" xmlns:r="http://schemas.openxmlformats.org/officeDocument/2006/relationships" xmlns:p="http://schemas.openxmlformats.org/presentationml/2006/main">
  <p:tag name="ALREADY-CHECKED" val="TRUE"/>
</p:tagLst>
</file>

<file path=ppt/tags/tag26.xml><?xml version="1.0" encoding="utf-8"?>
<p:tagLst xmlns:a="http://schemas.openxmlformats.org/drawingml/2006/main" xmlns:r="http://schemas.openxmlformats.org/officeDocument/2006/relationships" xmlns:p="http://schemas.openxmlformats.org/presentationml/2006/main">
  <p:tag name="ALREADY-CHECKED" val="TRUE"/>
</p:tagLst>
</file>

<file path=ppt/tags/tag27.xml><?xml version="1.0" encoding="utf-8"?>
<p:tagLst xmlns:a="http://schemas.openxmlformats.org/drawingml/2006/main" xmlns:r="http://schemas.openxmlformats.org/officeDocument/2006/relationships" xmlns:p="http://schemas.openxmlformats.org/presentationml/2006/main">
  <p:tag name="ALREADY-CHECKED" val="TRUE"/>
</p:tagLst>
</file>

<file path=ppt/tags/tag28.xml><?xml version="1.0" encoding="utf-8"?>
<p:tagLst xmlns:a="http://schemas.openxmlformats.org/drawingml/2006/main" xmlns:r="http://schemas.openxmlformats.org/officeDocument/2006/relationships" xmlns:p="http://schemas.openxmlformats.org/presentationml/2006/main">
  <p:tag name="ALREADY-CHECKED" val="TRUE"/>
</p:tagLst>
</file>

<file path=ppt/tags/tag29.xml><?xml version="1.0" encoding="utf-8"?>
<p:tagLst xmlns:a="http://schemas.openxmlformats.org/drawingml/2006/main" xmlns:r="http://schemas.openxmlformats.org/officeDocument/2006/relationships" xmlns:p="http://schemas.openxmlformats.org/presentationml/2006/main">
  <p:tag name="ALREADY-CHECKED" val="TRUE"/>
</p:tagLst>
</file>

<file path=ppt/tags/tag3.xml><?xml version="1.0" encoding="utf-8"?>
<p:tagLst xmlns:a="http://schemas.openxmlformats.org/drawingml/2006/main" xmlns:r="http://schemas.openxmlformats.org/officeDocument/2006/relationships" xmlns:p="http://schemas.openxmlformats.org/presentationml/2006/main">
  <p:tag name="ALREADY-CHECKED" val="TRUE"/>
</p:tagLst>
</file>

<file path=ppt/tags/tag30.xml><?xml version="1.0" encoding="utf-8"?>
<p:tagLst xmlns:a="http://schemas.openxmlformats.org/drawingml/2006/main" xmlns:r="http://schemas.openxmlformats.org/officeDocument/2006/relationships" xmlns:p="http://schemas.openxmlformats.org/presentationml/2006/main">
  <p:tag name="ALREADY-CHECKED" val="TRUE"/>
</p:tagLst>
</file>

<file path=ppt/tags/tag31.xml><?xml version="1.0" encoding="utf-8"?>
<p:tagLst xmlns:a="http://schemas.openxmlformats.org/drawingml/2006/main" xmlns:r="http://schemas.openxmlformats.org/officeDocument/2006/relationships" xmlns:p="http://schemas.openxmlformats.org/presentationml/2006/main">
  <p:tag name="ALREADY-CHECKED" val="TRUE"/>
</p:tagLst>
</file>

<file path=ppt/tags/tag32.xml><?xml version="1.0" encoding="utf-8"?>
<p:tagLst xmlns:a="http://schemas.openxmlformats.org/drawingml/2006/main" xmlns:r="http://schemas.openxmlformats.org/officeDocument/2006/relationships" xmlns:p="http://schemas.openxmlformats.org/presentationml/2006/main">
  <p:tag name="ALREADY-CHECKED" val="TRUE"/>
</p:tagLst>
</file>

<file path=ppt/tags/tag33.xml><?xml version="1.0" encoding="utf-8"?>
<p:tagLst xmlns:a="http://schemas.openxmlformats.org/drawingml/2006/main" xmlns:r="http://schemas.openxmlformats.org/officeDocument/2006/relationships" xmlns:p="http://schemas.openxmlformats.org/presentationml/2006/main">
  <p:tag name="ALREADY-CHECKED" val="TRUE"/>
</p:tagLst>
</file>

<file path=ppt/tags/tag34.xml><?xml version="1.0" encoding="utf-8"?>
<p:tagLst xmlns:a="http://schemas.openxmlformats.org/drawingml/2006/main" xmlns:r="http://schemas.openxmlformats.org/officeDocument/2006/relationships" xmlns:p="http://schemas.openxmlformats.org/presentationml/2006/main">
  <p:tag name="ALREADY-CHECKED" val="TRUE"/>
</p:tagLst>
</file>

<file path=ppt/tags/tag35.xml><?xml version="1.0" encoding="utf-8"?>
<p:tagLst xmlns:a="http://schemas.openxmlformats.org/drawingml/2006/main" xmlns:r="http://schemas.openxmlformats.org/officeDocument/2006/relationships" xmlns:p="http://schemas.openxmlformats.org/presentationml/2006/main">
  <p:tag name="ALREADY-CHECKED" val="TRUE"/>
</p:tagLst>
</file>

<file path=ppt/tags/tag36.xml><?xml version="1.0" encoding="utf-8"?>
<p:tagLst xmlns:a="http://schemas.openxmlformats.org/drawingml/2006/main" xmlns:r="http://schemas.openxmlformats.org/officeDocument/2006/relationships" xmlns:p="http://schemas.openxmlformats.org/presentationml/2006/main">
  <p:tag name="ALREADY-CHECKED" val="TRUE"/>
</p:tagLst>
</file>

<file path=ppt/tags/tag37.xml><?xml version="1.0" encoding="utf-8"?>
<p:tagLst xmlns:a="http://schemas.openxmlformats.org/drawingml/2006/main" xmlns:r="http://schemas.openxmlformats.org/officeDocument/2006/relationships" xmlns:p="http://schemas.openxmlformats.org/presentationml/2006/main">
  <p:tag name="ALREADY-CHECKED" val="TRUE"/>
</p:tagLst>
</file>

<file path=ppt/tags/tag38.xml><?xml version="1.0" encoding="utf-8"?>
<p:tagLst xmlns:a="http://schemas.openxmlformats.org/drawingml/2006/main" xmlns:r="http://schemas.openxmlformats.org/officeDocument/2006/relationships" xmlns:p="http://schemas.openxmlformats.org/presentationml/2006/main">
  <p:tag name="ALREADY-CHECKED" val="TRUE"/>
</p:tagLst>
</file>

<file path=ppt/tags/tag39.xml><?xml version="1.0" encoding="utf-8"?>
<p:tagLst xmlns:a="http://schemas.openxmlformats.org/drawingml/2006/main" xmlns:r="http://schemas.openxmlformats.org/officeDocument/2006/relationships" xmlns:p="http://schemas.openxmlformats.org/presentationml/2006/main">
  <p:tag name="ALREADY-CHECKED" val="TRUE"/>
</p:tagLst>
</file>

<file path=ppt/tags/tag4.xml><?xml version="1.0" encoding="utf-8"?>
<p:tagLst xmlns:a="http://schemas.openxmlformats.org/drawingml/2006/main" xmlns:r="http://schemas.openxmlformats.org/officeDocument/2006/relationships" xmlns:p="http://schemas.openxmlformats.org/presentationml/2006/main">
  <p:tag name="ALREADY-CHECKED" val="TRUE"/>
</p:tagLst>
</file>

<file path=ppt/tags/tag40.xml><?xml version="1.0" encoding="utf-8"?>
<p:tagLst xmlns:a="http://schemas.openxmlformats.org/drawingml/2006/main" xmlns:r="http://schemas.openxmlformats.org/officeDocument/2006/relationships" xmlns:p="http://schemas.openxmlformats.org/presentationml/2006/main">
  <p:tag name="ALREADY-CHECKED" val="TRUE"/>
</p:tagLst>
</file>

<file path=ppt/tags/tag41.xml><?xml version="1.0" encoding="utf-8"?>
<p:tagLst xmlns:a="http://schemas.openxmlformats.org/drawingml/2006/main" xmlns:r="http://schemas.openxmlformats.org/officeDocument/2006/relationships" xmlns:p="http://schemas.openxmlformats.org/presentationml/2006/main">
  <p:tag name="ALREADY-CHECKED" val="TRUE"/>
</p:tagLst>
</file>

<file path=ppt/tags/tag42.xml><?xml version="1.0" encoding="utf-8"?>
<p:tagLst xmlns:a="http://schemas.openxmlformats.org/drawingml/2006/main" xmlns:r="http://schemas.openxmlformats.org/officeDocument/2006/relationships" xmlns:p="http://schemas.openxmlformats.org/presentationml/2006/main">
  <p:tag name="ALREADY-CHECKED" val="TRUE"/>
</p:tagLst>
</file>

<file path=ppt/tags/tag43.xml><?xml version="1.0" encoding="utf-8"?>
<p:tagLst xmlns:a="http://schemas.openxmlformats.org/drawingml/2006/main" xmlns:r="http://schemas.openxmlformats.org/officeDocument/2006/relationships" xmlns:p="http://schemas.openxmlformats.org/presentationml/2006/main">
  <p:tag name="ALREADY-CHECKED" val="TRUE"/>
</p:tagLst>
</file>

<file path=ppt/tags/tag44.xml><?xml version="1.0" encoding="utf-8"?>
<p:tagLst xmlns:a="http://schemas.openxmlformats.org/drawingml/2006/main" xmlns:r="http://schemas.openxmlformats.org/officeDocument/2006/relationships" xmlns:p="http://schemas.openxmlformats.org/presentationml/2006/main">
  <p:tag name="ALREADY-CHECKED" val="TRUE"/>
</p:tagLst>
</file>

<file path=ppt/tags/tag45.xml><?xml version="1.0" encoding="utf-8"?>
<p:tagLst xmlns:a="http://schemas.openxmlformats.org/drawingml/2006/main" xmlns:r="http://schemas.openxmlformats.org/officeDocument/2006/relationships" xmlns:p="http://schemas.openxmlformats.org/presentationml/2006/main">
  <p:tag name="ALREADY-CHECKED" val="TRUE"/>
</p:tagLst>
</file>

<file path=ppt/tags/tag46.xml><?xml version="1.0" encoding="utf-8"?>
<p:tagLst xmlns:a="http://schemas.openxmlformats.org/drawingml/2006/main" xmlns:r="http://schemas.openxmlformats.org/officeDocument/2006/relationships" xmlns:p="http://schemas.openxmlformats.org/presentationml/2006/main">
  <p:tag name="ALREADY-CHECKED" val="TRUE"/>
</p:tagLst>
</file>

<file path=ppt/tags/tag47.xml><?xml version="1.0" encoding="utf-8"?>
<p:tagLst xmlns:a="http://schemas.openxmlformats.org/drawingml/2006/main" xmlns:r="http://schemas.openxmlformats.org/officeDocument/2006/relationships" xmlns:p="http://schemas.openxmlformats.org/presentationml/2006/main">
  <p:tag name="ALREADY-CHECKED" val="TRUE"/>
</p:tagLst>
</file>

<file path=ppt/tags/tag48.xml><?xml version="1.0" encoding="utf-8"?>
<p:tagLst xmlns:a="http://schemas.openxmlformats.org/drawingml/2006/main" xmlns:r="http://schemas.openxmlformats.org/officeDocument/2006/relationships" xmlns:p="http://schemas.openxmlformats.org/presentationml/2006/main">
  <p:tag name="ALREADY-CHECKED" val="TRUE"/>
</p:tagLst>
</file>

<file path=ppt/tags/tag49.xml><?xml version="1.0" encoding="utf-8"?>
<p:tagLst xmlns:a="http://schemas.openxmlformats.org/drawingml/2006/main" xmlns:r="http://schemas.openxmlformats.org/officeDocument/2006/relationships" xmlns:p="http://schemas.openxmlformats.org/presentationml/2006/main">
  <p:tag name="ALREADY-CHECKED" val="TRUE"/>
</p:tagLst>
</file>

<file path=ppt/tags/tag5.xml><?xml version="1.0" encoding="utf-8"?>
<p:tagLst xmlns:a="http://schemas.openxmlformats.org/drawingml/2006/main" xmlns:r="http://schemas.openxmlformats.org/officeDocument/2006/relationships" xmlns:p="http://schemas.openxmlformats.org/presentationml/2006/main">
  <p:tag name="ALREADY-CHECKED" val="TRUE"/>
</p:tagLst>
</file>

<file path=ppt/tags/tag50.xml><?xml version="1.0" encoding="utf-8"?>
<p:tagLst xmlns:a="http://schemas.openxmlformats.org/drawingml/2006/main" xmlns:r="http://schemas.openxmlformats.org/officeDocument/2006/relationships" xmlns:p="http://schemas.openxmlformats.org/presentationml/2006/main">
  <p:tag name="ALREADY-CHECKED" val="TRUE"/>
</p:tagLst>
</file>

<file path=ppt/tags/tag51.xml><?xml version="1.0" encoding="utf-8"?>
<p:tagLst xmlns:a="http://schemas.openxmlformats.org/drawingml/2006/main" xmlns:r="http://schemas.openxmlformats.org/officeDocument/2006/relationships" xmlns:p="http://schemas.openxmlformats.org/presentationml/2006/main">
  <p:tag name="ALREADY-CHECKED" val="TRUE"/>
</p:tagLst>
</file>

<file path=ppt/tags/tag52.xml><?xml version="1.0" encoding="utf-8"?>
<p:tagLst xmlns:a="http://schemas.openxmlformats.org/drawingml/2006/main" xmlns:r="http://schemas.openxmlformats.org/officeDocument/2006/relationships" xmlns:p="http://schemas.openxmlformats.org/presentationml/2006/main">
  <p:tag name="ALREADY-CHECKED" val="TRUE"/>
</p:tagLst>
</file>

<file path=ppt/tags/tag53.xml><?xml version="1.0" encoding="utf-8"?>
<p:tagLst xmlns:a="http://schemas.openxmlformats.org/drawingml/2006/main" xmlns:r="http://schemas.openxmlformats.org/officeDocument/2006/relationships" xmlns:p="http://schemas.openxmlformats.org/presentationml/2006/main">
  <p:tag name="ALREADY-CHECKED" val="TRUE"/>
</p:tagLst>
</file>

<file path=ppt/tags/tag54.xml><?xml version="1.0" encoding="utf-8"?>
<p:tagLst xmlns:a="http://schemas.openxmlformats.org/drawingml/2006/main" xmlns:r="http://schemas.openxmlformats.org/officeDocument/2006/relationships" xmlns:p="http://schemas.openxmlformats.org/presentationml/2006/main">
  <p:tag name="ALREADY-CHECKED" val="TRUE"/>
</p:tagLst>
</file>

<file path=ppt/tags/tag55.xml><?xml version="1.0" encoding="utf-8"?>
<p:tagLst xmlns:a="http://schemas.openxmlformats.org/drawingml/2006/main" xmlns:r="http://schemas.openxmlformats.org/officeDocument/2006/relationships" xmlns:p="http://schemas.openxmlformats.org/presentationml/2006/main">
  <p:tag name="ALREADY-CHECKED" val="TRUE"/>
</p:tagLst>
</file>

<file path=ppt/tags/tag56.xml><?xml version="1.0" encoding="utf-8"?>
<p:tagLst xmlns:a="http://schemas.openxmlformats.org/drawingml/2006/main" xmlns:r="http://schemas.openxmlformats.org/officeDocument/2006/relationships" xmlns:p="http://schemas.openxmlformats.org/presentationml/2006/main">
  <p:tag name="ALREADY-CHECKED" val="TRUE"/>
</p:tagLst>
</file>

<file path=ppt/tags/tag57.xml><?xml version="1.0" encoding="utf-8"?>
<p:tagLst xmlns:a="http://schemas.openxmlformats.org/drawingml/2006/main" xmlns:r="http://schemas.openxmlformats.org/officeDocument/2006/relationships" xmlns:p="http://schemas.openxmlformats.org/presentationml/2006/main">
  <p:tag name="ALREADY-CHECKED" val="TRUE"/>
</p:tagLst>
</file>

<file path=ppt/tags/tag58.xml><?xml version="1.0" encoding="utf-8"?>
<p:tagLst xmlns:a="http://schemas.openxmlformats.org/drawingml/2006/main" xmlns:r="http://schemas.openxmlformats.org/officeDocument/2006/relationships" xmlns:p="http://schemas.openxmlformats.org/presentationml/2006/main">
  <p:tag name="ALREADY-CHECKED" val="TRUE"/>
</p:tagLst>
</file>

<file path=ppt/tags/tag59.xml><?xml version="1.0" encoding="utf-8"?>
<p:tagLst xmlns:a="http://schemas.openxmlformats.org/drawingml/2006/main" xmlns:r="http://schemas.openxmlformats.org/officeDocument/2006/relationships" xmlns:p="http://schemas.openxmlformats.org/presentationml/2006/main">
  <p:tag name="ALREADY-CHECKED" val="TRUE"/>
</p:tagLst>
</file>

<file path=ppt/tags/tag6.xml><?xml version="1.0" encoding="utf-8"?>
<p:tagLst xmlns:a="http://schemas.openxmlformats.org/drawingml/2006/main" xmlns:r="http://schemas.openxmlformats.org/officeDocument/2006/relationships" xmlns:p="http://schemas.openxmlformats.org/presentationml/2006/main">
  <p:tag name="ALREADY-CHECKED" val="TRUE"/>
</p:tagLst>
</file>

<file path=ppt/tags/tag60.xml><?xml version="1.0" encoding="utf-8"?>
<p:tagLst xmlns:a="http://schemas.openxmlformats.org/drawingml/2006/main" xmlns:r="http://schemas.openxmlformats.org/officeDocument/2006/relationships" xmlns:p="http://schemas.openxmlformats.org/presentationml/2006/main">
  <p:tag name="ALREADY-CHECKED" val="TRUE"/>
</p:tagLst>
</file>

<file path=ppt/tags/tag61.xml><?xml version="1.0" encoding="utf-8"?>
<p:tagLst xmlns:a="http://schemas.openxmlformats.org/drawingml/2006/main" xmlns:r="http://schemas.openxmlformats.org/officeDocument/2006/relationships" xmlns:p="http://schemas.openxmlformats.org/presentationml/2006/main">
  <p:tag name="ALREADY-CHECKED" val="TRUE"/>
</p:tagLst>
</file>

<file path=ppt/tags/tag62.xml><?xml version="1.0" encoding="utf-8"?>
<p:tagLst xmlns:a="http://schemas.openxmlformats.org/drawingml/2006/main" xmlns:r="http://schemas.openxmlformats.org/officeDocument/2006/relationships" xmlns:p="http://schemas.openxmlformats.org/presentationml/2006/main">
  <p:tag name="ALREADY-CHECKED" val="TRUE"/>
</p:tagLst>
</file>

<file path=ppt/tags/tag63.xml><?xml version="1.0" encoding="utf-8"?>
<p:tagLst xmlns:a="http://schemas.openxmlformats.org/drawingml/2006/main" xmlns:r="http://schemas.openxmlformats.org/officeDocument/2006/relationships" xmlns:p="http://schemas.openxmlformats.org/presentationml/2006/main">
  <p:tag name="ALREADY-CHECKED" val="TRUE"/>
</p:tagLst>
</file>

<file path=ppt/tags/tag64.xml><?xml version="1.0" encoding="utf-8"?>
<p:tagLst xmlns:a="http://schemas.openxmlformats.org/drawingml/2006/main" xmlns:r="http://schemas.openxmlformats.org/officeDocument/2006/relationships" xmlns:p="http://schemas.openxmlformats.org/presentationml/2006/main">
  <p:tag name="ALREADY-CHECKED" val="TRUE"/>
</p:tagLst>
</file>

<file path=ppt/tags/tag65.xml><?xml version="1.0" encoding="utf-8"?>
<p:tagLst xmlns:a="http://schemas.openxmlformats.org/drawingml/2006/main" xmlns:r="http://schemas.openxmlformats.org/officeDocument/2006/relationships" xmlns:p="http://schemas.openxmlformats.org/presentationml/2006/main">
  <p:tag name="ALREADY-CHECKED" val="TRUE"/>
</p:tagLst>
</file>

<file path=ppt/tags/tag66.xml><?xml version="1.0" encoding="utf-8"?>
<p:tagLst xmlns:a="http://schemas.openxmlformats.org/drawingml/2006/main" xmlns:r="http://schemas.openxmlformats.org/officeDocument/2006/relationships" xmlns:p="http://schemas.openxmlformats.org/presentationml/2006/main">
  <p:tag name="ALREADY-CHECKED" val="TRUE"/>
</p:tagLst>
</file>

<file path=ppt/tags/tag67.xml><?xml version="1.0" encoding="utf-8"?>
<p:tagLst xmlns:a="http://schemas.openxmlformats.org/drawingml/2006/main" xmlns:r="http://schemas.openxmlformats.org/officeDocument/2006/relationships" xmlns:p="http://schemas.openxmlformats.org/presentationml/2006/main">
  <p:tag name="ALREADY-CHECKED" val="TRUE"/>
</p:tagLst>
</file>

<file path=ppt/tags/tag68.xml><?xml version="1.0" encoding="utf-8"?>
<p:tagLst xmlns:a="http://schemas.openxmlformats.org/drawingml/2006/main" xmlns:r="http://schemas.openxmlformats.org/officeDocument/2006/relationships" xmlns:p="http://schemas.openxmlformats.org/presentationml/2006/main">
  <p:tag name="ALREADY-CHECKED" val="TRUE"/>
</p:tagLst>
</file>

<file path=ppt/tags/tag69.xml><?xml version="1.0" encoding="utf-8"?>
<p:tagLst xmlns:a="http://schemas.openxmlformats.org/drawingml/2006/main" xmlns:r="http://schemas.openxmlformats.org/officeDocument/2006/relationships" xmlns:p="http://schemas.openxmlformats.org/presentationml/2006/main">
  <p:tag name="ALREADY-CHECKED" val="TRUE"/>
</p:tagLst>
</file>

<file path=ppt/tags/tag7.xml><?xml version="1.0" encoding="utf-8"?>
<p:tagLst xmlns:a="http://schemas.openxmlformats.org/drawingml/2006/main" xmlns:r="http://schemas.openxmlformats.org/officeDocument/2006/relationships" xmlns:p="http://schemas.openxmlformats.org/presentationml/2006/main">
  <p:tag name="ALREADY-CHECKED" val="TRUE"/>
</p:tagLst>
</file>

<file path=ppt/tags/tag70.xml><?xml version="1.0" encoding="utf-8"?>
<p:tagLst xmlns:a="http://schemas.openxmlformats.org/drawingml/2006/main" xmlns:r="http://schemas.openxmlformats.org/officeDocument/2006/relationships" xmlns:p="http://schemas.openxmlformats.org/presentationml/2006/main">
  <p:tag name="ALREADY-CHECKED" val="TRUE"/>
</p:tagLst>
</file>

<file path=ppt/tags/tag71.xml><?xml version="1.0" encoding="utf-8"?>
<p:tagLst xmlns:a="http://schemas.openxmlformats.org/drawingml/2006/main" xmlns:r="http://schemas.openxmlformats.org/officeDocument/2006/relationships" xmlns:p="http://schemas.openxmlformats.org/presentationml/2006/main">
  <p:tag name="ALREADY-CHECKED" val="TRUE"/>
</p:tagLst>
</file>

<file path=ppt/tags/tag72.xml><?xml version="1.0" encoding="utf-8"?>
<p:tagLst xmlns:a="http://schemas.openxmlformats.org/drawingml/2006/main" xmlns:r="http://schemas.openxmlformats.org/officeDocument/2006/relationships" xmlns:p="http://schemas.openxmlformats.org/presentationml/2006/main">
  <p:tag name="ALREADY-CHECKED" val="TRUE"/>
</p:tagLst>
</file>

<file path=ppt/tags/tag73.xml><?xml version="1.0" encoding="utf-8"?>
<p:tagLst xmlns:a="http://schemas.openxmlformats.org/drawingml/2006/main" xmlns:r="http://schemas.openxmlformats.org/officeDocument/2006/relationships" xmlns:p="http://schemas.openxmlformats.org/presentationml/2006/main">
  <p:tag name="ALREADY-CHECKED" val="TRUE"/>
</p:tagLst>
</file>

<file path=ppt/tags/tag74.xml><?xml version="1.0" encoding="utf-8"?>
<p:tagLst xmlns:a="http://schemas.openxmlformats.org/drawingml/2006/main" xmlns:r="http://schemas.openxmlformats.org/officeDocument/2006/relationships" xmlns:p="http://schemas.openxmlformats.org/presentationml/2006/main">
  <p:tag name="ALREADY-CHECKED" val="TRUE"/>
</p:tagLst>
</file>

<file path=ppt/tags/tag75.xml><?xml version="1.0" encoding="utf-8"?>
<p:tagLst xmlns:a="http://schemas.openxmlformats.org/drawingml/2006/main" xmlns:r="http://schemas.openxmlformats.org/officeDocument/2006/relationships" xmlns:p="http://schemas.openxmlformats.org/presentationml/2006/main">
  <p:tag name="ALREADY-CHECKED" val="TRUE"/>
</p:tagLst>
</file>

<file path=ppt/tags/tag76.xml><?xml version="1.0" encoding="utf-8"?>
<p:tagLst xmlns:a="http://schemas.openxmlformats.org/drawingml/2006/main" xmlns:r="http://schemas.openxmlformats.org/officeDocument/2006/relationships" xmlns:p="http://schemas.openxmlformats.org/presentationml/2006/main">
  <p:tag name="ALREADY-CHECKED" val="TRUE"/>
</p:tagLst>
</file>

<file path=ppt/tags/tag77.xml><?xml version="1.0" encoding="utf-8"?>
<p:tagLst xmlns:a="http://schemas.openxmlformats.org/drawingml/2006/main" xmlns:r="http://schemas.openxmlformats.org/officeDocument/2006/relationships" xmlns:p="http://schemas.openxmlformats.org/presentationml/2006/main">
  <p:tag name="ALREADY-CHECKED" val="TRUE"/>
</p:tagLst>
</file>

<file path=ppt/tags/tag78.xml><?xml version="1.0" encoding="utf-8"?>
<p:tagLst xmlns:a="http://schemas.openxmlformats.org/drawingml/2006/main" xmlns:r="http://schemas.openxmlformats.org/officeDocument/2006/relationships" xmlns:p="http://schemas.openxmlformats.org/presentationml/2006/main">
  <p:tag name="ALREADY-CHECKED" val="TRUE"/>
</p:tagLst>
</file>

<file path=ppt/tags/tag79.xml><?xml version="1.0" encoding="utf-8"?>
<p:tagLst xmlns:a="http://schemas.openxmlformats.org/drawingml/2006/main" xmlns:r="http://schemas.openxmlformats.org/officeDocument/2006/relationships" xmlns:p="http://schemas.openxmlformats.org/presentationml/2006/main">
  <p:tag name="ALREADY-CHECKED" val="TRUE"/>
</p:tagLst>
</file>

<file path=ppt/tags/tag8.xml><?xml version="1.0" encoding="utf-8"?>
<p:tagLst xmlns:a="http://schemas.openxmlformats.org/drawingml/2006/main" xmlns:r="http://schemas.openxmlformats.org/officeDocument/2006/relationships" xmlns:p="http://schemas.openxmlformats.org/presentationml/2006/main">
  <p:tag name="ALREADY-CHECKED" val="TRUE"/>
</p:tagLst>
</file>

<file path=ppt/tags/tag80.xml><?xml version="1.0" encoding="utf-8"?>
<p:tagLst xmlns:a="http://schemas.openxmlformats.org/drawingml/2006/main" xmlns:r="http://schemas.openxmlformats.org/officeDocument/2006/relationships" xmlns:p="http://schemas.openxmlformats.org/presentationml/2006/main">
  <p:tag name="ALREADY-CHECKED" val="TRUE"/>
</p:tagLst>
</file>

<file path=ppt/tags/tag81.xml><?xml version="1.0" encoding="utf-8"?>
<p:tagLst xmlns:a="http://schemas.openxmlformats.org/drawingml/2006/main" xmlns:r="http://schemas.openxmlformats.org/officeDocument/2006/relationships" xmlns:p="http://schemas.openxmlformats.org/presentationml/2006/main">
  <p:tag name="ALREADY-CHECKED" val="TRUE"/>
</p:tagLst>
</file>

<file path=ppt/tags/tag82.xml><?xml version="1.0" encoding="utf-8"?>
<p:tagLst xmlns:a="http://schemas.openxmlformats.org/drawingml/2006/main" xmlns:r="http://schemas.openxmlformats.org/officeDocument/2006/relationships" xmlns:p="http://schemas.openxmlformats.org/presentationml/2006/main">
  <p:tag name="ALREADY-CHECKED" val="TRUE"/>
</p:tagLst>
</file>

<file path=ppt/tags/tag83.xml><?xml version="1.0" encoding="utf-8"?>
<p:tagLst xmlns:a="http://schemas.openxmlformats.org/drawingml/2006/main" xmlns:r="http://schemas.openxmlformats.org/officeDocument/2006/relationships" xmlns:p="http://schemas.openxmlformats.org/presentationml/2006/main">
  <p:tag name="ALREADY-CHECKED" val="TRUE"/>
</p:tagLst>
</file>

<file path=ppt/tags/tag84.xml><?xml version="1.0" encoding="utf-8"?>
<p:tagLst xmlns:a="http://schemas.openxmlformats.org/drawingml/2006/main" xmlns:r="http://schemas.openxmlformats.org/officeDocument/2006/relationships" xmlns:p="http://schemas.openxmlformats.org/presentationml/2006/main">
  <p:tag name="ALREADY-CHECKED" val="TRUE"/>
</p:tagLst>
</file>

<file path=ppt/tags/tag85.xml><?xml version="1.0" encoding="utf-8"?>
<p:tagLst xmlns:a="http://schemas.openxmlformats.org/drawingml/2006/main" xmlns:r="http://schemas.openxmlformats.org/officeDocument/2006/relationships" xmlns:p="http://schemas.openxmlformats.org/presentationml/2006/main">
  <p:tag name="ALREADY-CHECKED" val="TRUE"/>
</p:tagLst>
</file>

<file path=ppt/tags/tag86.xml><?xml version="1.0" encoding="utf-8"?>
<p:tagLst xmlns:a="http://schemas.openxmlformats.org/drawingml/2006/main" xmlns:r="http://schemas.openxmlformats.org/officeDocument/2006/relationships" xmlns:p="http://schemas.openxmlformats.org/presentationml/2006/main">
  <p:tag name="ALREADY-CHECKED" val="TRUE"/>
</p:tagLst>
</file>

<file path=ppt/tags/tag87.xml><?xml version="1.0" encoding="utf-8"?>
<p:tagLst xmlns:a="http://schemas.openxmlformats.org/drawingml/2006/main" xmlns:r="http://schemas.openxmlformats.org/officeDocument/2006/relationships" xmlns:p="http://schemas.openxmlformats.org/presentationml/2006/main">
  <p:tag name="ALREADY-CHECKED" val="TRUE"/>
</p:tagLst>
</file>

<file path=ppt/tags/tag88.xml><?xml version="1.0" encoding="utf-8"?>
<p:tagLst xmlns:a="http://schemas.openxmlformats.org/drawingml/2006/main" xmlns:r="http://schemas.openxmlformats.org/officeDocument/2006/relationships" xmlns:p="http://schemas.openxmlformats.org/presentationml/2006/main">
  <p:tag name="ALREADY-CHECKED" val="TRUE"/>
</p:tagLst>
</file>

<file path=ppt/tags/tag89.xml><?xml version="1.0" encoding="utf-8"?>
<p:tagLst xmlns:a="http://schemas.openxmlformats.org/drawingml/2006/main" xmlns:r="http://schemas.openxmlformats.org/officeDocument/2006/relationships" xmlns:p="http://schemas.openxmlformats.org/presentationml/2006/main">
  <p:tag name="ALREADY-CHECKED" val="TRUE"/>
</p:tagLst>
</file>

<file path=ppt/tags/tag9.xml><?xml version="1.0" encoding="utf-8"?>
<p:tagLst xmlns:a="http://schemas.openxmlformats.org/drawingml/2006/main" xmlns:r="http://schemas.openxmlformats.org/officeDocument/2006/relationships" xmlns:p="http://schemas.openxmlformats.org/presentationml/2006/main">
  <p:tag name="ALREADY-CHECKED" val="TRUE"/>
</p:tagLst>
</file>

<file path=ppt/tags/tag90.xml><?xml version="1.0" encoding="utf-8"?>
<p:tagLst xmlns:a="http://schemas.openxmlformats.org/drawingml/2006/main" xmlns:r="http://schemas.openxmlformats.org/officeDocument/2006/relationships" xmlns:p="http://schemas.openxmlformats.org/presentationml/2006/main">
  <p:tag name="ALREADY-CHECKED" val="TRUE"/>
</p:tagLst>
</file>

<file path=ppt/tags/tag91.xml><?xml version="1.0" encoding="utf-8"?>
<p:tagLst xmlns:a="http://schemas.openxmlformats.org/drawingml/2006/main" xmlns:r="http://schemas.openxmlformats.org/officeDocument/2006/relationships" xmlns:p="http://schemas.openxmlformats.org/presentationml/2006/main">
  <p:tag name="ALREADY-CHECKED" val="TRUE"/>
</p:tagLst>
</file>

<file path=ppt/tags/tag92.xml><?xml version="1.0" encoding="utf-8"?>
<p:tagLst xmlns:a="http://schemas.openxmlformats.org/drawingml/2006/main" xmlns:r="http://schemas.openxmlformats.org/officeDocument/2006/relationships" xmlns:p="http://schemas.openxmlformats.org/presentationml/2006/main">
  <p:tag name="ALREADY-CHECKED" val="TRUE"/>
</p:tagLst>
</file>

<file path=ppt/tags/tag93.xml><?xml version="1.0" encoding="utf-8"?>
<p:tagLst xmlns:a="http://schemas.openxmlformats.org/drawingml/2006/main" xmlns:r="http://schemas.openxmlformats.org/officeDocument/2006/relationships" xmlns:p="http://schemas.openxmlformats.org/presentationml/2006/main">
  <p:tag name="ALREADY-CHECKED" val="TRUE"/>
</p:tagLst>
</file>

<file path=ppt/tags/tag94.xml><?xml version="1.0" encoding="utf-8"?>
<p:tagLst xmlns:a="http://schemas.openxmlformats.org/drawingml/2006/main" xmlns:r="http://schemas.openxmlformats.org/officeDocument/2006/relationships" xmlns:p="http://schemas.openxmlformats.org/presentationml/2006/main">
  <p:tag name="ALREADY-CHECKED" val="TRUE"/>
</p:tagLst>
</file>

<file path=ppt/tags/tag95.xml><?xml version="1.0" encoding="utf-8"?>
<p:tagLst xmlns:a="http://schemas.openxmlformats.org/drawingml/2006/main" xmlns:r="http://schemas.openxmlformats.org/officeDocument/2006/relationships" xmlns:p="http://schemas.openxmlformats.org/presentationml/2006/main">
  <p:tag name="ALREADY-CHECKED" val="TRUE"/>
</p:tagLst>
</file>

<file path=ppt/tags/tag96.xml><?xml version="1.0" encoding="utf-8"?>
<p:tagLst xmlns:a="http://schemas.openxmlformats.org/drawingml/2006/main" xmlns:r="http://schemas.openxmlformats.org/officeDocument/2006/relationships" xmlns:p="http://schemas.openxmlformats.org/presentationml/2006/main">
  <p:tag name="ALREADY-CHECKED" val="TRUE"/>
</p:tagLst>
</file>

<file path=ppt/tags/tag97.xml><?xml version="1.0" encoding="utf-8"?>
<p:tagLst xmlns:a="http://schemas.openxmlformats.org/drawingml/2006/main" xmlns:r="http://schemas.openxmlformats.org/officeDocument/2006/relationships" xmlns:p="http://schemas.openxmlformats.org/presentationml/2006/main">
  <p:tag name="ALREADY-CHECKED" val="TRUE"/>
</p:tagLst>
</file>

<file path=ppt/tags/tag98.xml><?xml version="1.0" encoding="utf-8"?>
<p:tagLst xmlns:a="http://schemas.openxmlformats.org/drawingml/2006/main" xmlns:r="http://schemas.openxmlformats.org/officeDocument/2006/relationships" xmlns:p="http://schemas.openxmlformats.org/presentationml/2006/main">
  <p:tag name="ALREADY-CHECKED" val="TRUE"/>
</p:tagLst>
</file>

<file path=ppt/tags/tag99.xml><?xml version="1.0" encoding="utf-8"?>
<p:tagLst xmlns:a="http://schemas.openxmlformats.org/drawingml/2006/main" xmlns:r="http://schemas.openxmlformats.org/officeDocument/2006/relationships" xmlns:p="http://schemas.openxmlformats.org/presentationml/2006/main">
  <p:tag name="ALREADY-CHECKED" val="TRUE"/>
</p:tagLst>
</file>

<file path=ppt/theme/theme1.xml><?xml version="1.0" encoding="utf-8"?>
<a:theme xmlns:a="http://schemas.openxmlformats.org/drawingml/2006/main" name="World Presentation 16x9">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2400"/>
        </a:defPPr>
      </a:lstStyle>
      <a:style>
        <a:lnRef idx="2">
          <a:schemeClr val="dk1">
            <a:shade val="50000"/>
          </a:schemeClr>
        </a:lnRef>
        <a:fillRef idx="1">
          <a:schemeClr val="dk1"/>
        </a:fillRef>
        <a:effectRef idx="0">
          <a:schemeClr val="dk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400"/>
        </a:defPPr>
      </a:lstStyle>
    </a:txDef>
  </a:objectDefaults>
  <a:extraClrSchemeLst/>
  <a:extLst>
    <a:ext uri="{05A4C25C-085E-4340-85A3-A5531E510DB2}">
      <thm15:themeFamily xmlns:thm15="http://schemas.microsoft.com/office/thememl/2012/main" name="Presentation5" id="{C4D282E9-4ADC-4BB0-BC77-90F3F1DCACA2}" vid="{0EA4474D-36E9-45CB-BF5D-3F9EE8921272}"/>
    </a:ext>
  </a:extLst>
</a:theme>
</file>

<file path=ppt/theme/theme2.xml><?xml version="1.0" encoding="utf-8"?>
<a:theme xmlns:a="http://schemas.openxmlformats.org/drawingml/2006/main" name="Office Them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ACAN TEMPLATE UPDATED</Template>
  <TotalTime>7248</TotalTime>
  <Words>2156</Words>
  <Application>Microsoft Office PowerPoint</Application>
  <PresentationFormat>Custom</PresentationFormat>
  <Paragraphs>192</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World Presentation 16x9</vt:lpstr>
      <vt:lpstr>How to Measure the Success of the Anti-Corruption Crusade</vt:lpstr>
      <vt:lpstr>Outline</vt:lpstr>
      <vt:lpstr>How should the success of anti-corruption agencies be measured?</vt:lpstr>
      <vt:lpstr>PowerPoint Presentation</vt:lpstr>
      <vt:lpstr>Approaches to measuring the success of anti-corruption efforts</vt:lpstr>
      <vt:lpstr>A few illustrations from the work of the ICPC</vt:lpstr>
      <vt:lpstr>Measuring quantity and quality of preventive measures – Public Enlightenment &amp; Education (PE&amp;E) (1)</vt:lpstr>
      <vt:lpstr>Measuring quantity and quality of preventive measures –  Ethics and Integrity Compliance Score Card (2)</vt:lpstr>
      <vt:lpstr>Measuring quantity and quality of preventive measures – Systems Study (3) and Corruption Risk Assessment (4)</vt:lpstr>
      <vt:lpstr>Measuring quantity and quality of preventive measures – anti-corruption research (5), policy dialogues (6) and policy briefs (7)</vt:lpstr>
      <vt:lpstr>Measuring quantity and quality of criminalization and law enforcement measures – treating petitions (8), investigations (9) and prosecution (10)</vt:lpstr>
      <vt:lpstr>Measuring quantity and quality of international cooperation, measures – Agreements (11), joint projects (12)</vt:lpstr>
      <vt:lpstr>Measuring quantity and quality of asset recovery, measures – Cash (13), Real property and jewellery (14), Vehicles (15) </vt:lpstr>
      <vt:lpstr>Measuring quantity and quality of asset recovery, measures – Training and knowledge exchange (16) </vt:lpstr>
      <vt:lpstr>Which is true evidence of success: quantity or quality?</vt:lpstr>
      <vt:lpstr>Surveys that Measure the perception and experience of corruption </vt:lpstr>
      <vt:lpstr>More gaps in the cpi</vt:lpstr>
      <vt:lpstr>Measurement of experience in Nigeria</vt:lpstr>
      <vt:lpstr>PowerPoint Presentation</vt:lpstr>
      <vt:lpstr>Limitations to the measurement of success through surveys</vt:lpstr>
      <vt:lpstr>Conclusion </vt:lpstr>
      <vt:lpstr>Thank you very much for listening!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Elijah Okebukola</dc:creator>
  <cp:lastModifiedBy>Okon Isong</cp:lastModifiedBy>
  <cp:revision>163</cp:revision>
  <cp:lastPrinted>2019-03-20T09:39:57Z</cp:lastPrinted>
  <dcterms:created xsi:type="dcterms:W3CDTF">2018-11-19T07:24:11Z</dcterms:created>
  <dcterms:modified xsi:type="dcterms:W3CDTF">2023-08-20T15:49:48Z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