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2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7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0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1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02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4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0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0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2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6156A-765E-4AA6-A5B9-CF2695A1B233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1405E-7A26-4097-98B2-02AB88B6C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9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ICPC MONITORING OBLIGATION AND STRATEGY RE: COVID-19 EMERGENCY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14869"/>
          </a:xfrm>
        </p:spPr>
        <p:txBody>
          <a:bodyPr>
            <a:normAutofit lnSpcReduction="10000"/>
          </a:bodyPr>
          <a:lstStyle/>
          <a:p>
            <a:r>
              <a:rPr lang="en-GB" b="1" dirty="0" smtClean="0"/>
              <a:t>Presented </a:t>
            </a:r>
          </a:p>
          <a:p>
            <a:r>
              <a:rPr lang="en-GB" b="1" dirty="0" smtClean="0"/>
              <a:t>At the Webinar on</a:t>
            </a:r>
          </a:p>
          <a:p>
            <a:r>
              <a:rPr lang="en-GB" b="1" dirty="0" smtClean="0"/>
              <a:t>Covid-19 Funds Management And Monitoring</a:t>
            </a:r>
          </a:p>
          <a:p>
            <a:r>
              <a:rPr lang="en-GB" b="1" dirty="0" smtClean="0"/>
              <a:t>Theme: Preventing Slide To Old Habits</a:t>
            </a:r>
          </a:p>
          <a:p>
            <a:r>
              <a:rPr lang="en-GB" b="1" dirty="0" smtClean="0"/>
              <a:t>28</a:t>
            </a:r>
            <a:r>
              <a:rPr lang="en-GB" b="1" baseline="30000" dirty="0" smtClean="0"/>
              <a:t>th</a:t>
            </a:r>
            <a:r>
              <a:rPr lang="en-GB" b="1" dirty="0" smtClean="0"/>
              <a:t> May, 2020</a:t>
            </a:r>
          </a:p>
        </p:txBody>
      </p:sp>
    </p:spTree>
    <p:extLst>
      <p:ext uri="{BB962C8B-B14F-4D97-AF65-F5344CB8AC3E}">
        <p14:creationId xmlns:p14="http://schemas.microsoft.com/office/powerpoint/2010/main" val="170253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 Enforcement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case of purported Covid-19 logistics/contingency emergency fund being paid into personal account.</a:t>
            </a:r>
          </a:p>
          <a:p>
            <a:r>
              <a:rPr lang="en-GB" dirty="0" smtClean="0"/>
              <a:t>In </a:t>
            </a:r>
            <a:r>
              <a:rPr lang="en-GB" dirty="0"/>
              <a:t>the collaboration with Nigeria Social Investment Office (NSIO) and engaging relevant NGOs/CSOs, we are monitoring the distribution of Conditional Cash Transfer (CCT) and the distribution of food under the Home School Feeding Programme. </a:t>
            </a:r>
          </a:p>
          <a:p>
            <a:r>
              <a:rPr lang="en-GB" dirty="0"/>
              <a:t>In all cases of infraction, culprits will be investigated and prosecuted. 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959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270806"/>
          </a:xfrm>
        </p:spPr>
      </p:pic>
    </p:spTree>
    <p:extLst>
      <p:ext uri="{BB962C8B-B14F-4D97-AF65-F5344CB8AC3E}">
        <p14:creationId xmlns:p14="http://schemas.microsoft.com/office/powerpoint/2010/main" val="329592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Global history reminds us that global health </a:t>
            </a:r>
            <a:r>
              <a:rPr lang="en-GB" dirty="0" smtClean="0"/>
              <a:t>pandemics have </a:t>
            </a:r>
            <a:r>
              <a:rPr lang="en-GB" dirty="0" smtClean="0"/>
              <a:t>implications for social well being, livelihoods</a:t>
            </a:r>
            <a:r>
              <a:rPr lang="en-GB" dirty="0"/>
              <a:t> </a:t>
            </a:r>
            <a:r>
              <a:rPr lang="en-GB" dirty="0" smtClean="0"/>
              <a:t>and the economies of the world.</a:t>
            </a:r>
          </a:p>
          <a:p>
            <a:r>
              <a:rPr lang="en-GB" dirty="0" smtClean="0"/>
              <a:t>Corona Virus (Covid-19 Pandemic) for the first time in history has posed a challenge of a nature requiring the deployment of resources as large as such required in war time during peace time.</a:t>
            </a:r>
          </a:p>
          <a:p>
            <a:r>
              <a:rPr lang="en-GB" dirty="0" smtClean="0"/>
              <a:t>In Nigeria like the rest of the world, the </a:t>
            </a:r>
            <a:r>
              <a:rPr lang="en-GB" b="1" dirty="0" smtClean="0"/>
              <a:t>Government</a:t>
            </a:r>
            <a:r>
              <a:rPr lang="en-GB" dirty="0" smtClean="0"/>
              <a:t> and the </a:t>
            </a:r>
            <a:r>
              <a:rPr lang="en-GB" b="1" dirty="0" smtClean="0"/>
              <a:t>Private Sector </a:t>
            </a:r>
            <a:r>
              <a:rPr lang="en-GB" dirty="0" smtClean="0"/>
              <a:t>have seized the gauntlets to address the pandemic through provision of: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Financial and material resources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Critical medical facilities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Equipment and palliative materials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25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Federal Government’s and other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Extent of Commitments: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At the outbreak of the Pandemic Federal Govt. approved and released </a:t>
            </a:r>
            <a:r>
              <a:rPr lang="en-GB" b="1" dirty="0" smtClean="0"/>
              <a:t>N10b</a:t>
            </a:r>
            <a:r>
              <a:rPr lang="en-GB" dirty="0" smtClean="0"/>
              <a:t> to Lagos State and </a:t>
            </a:r>
            <a:r>
              <a:rPr lang="en-GB" b="1" dirty="0" smtClean="0"/>
              <a:t>N5b</a:t>
            </a:r>
            <a:r>
              <a:rPr lang="en-GB" dirty="0" smtClean="0"/>
              <a:t> to the Nigerian Centre for Disease Control (NCDC) as </a:t>
            </a:r>
            <a:r>
              <a:rPr lang="en-GB" dirty="0"/>
              <a:t>S</a:t>
            </a:r>
            <a:r>
              <a:rPr lang="en-GB" dirty="0" smtClean="0"/>
              <a:t>pecial Intervention Funds.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President also approved the release of </a:t>
            </a:r>
            <a:r>
              <a:rPr lang="en-GB" b="1" dirty="0" smtClean="0"/>
              <a:t>70,000</a:t>
            </a:r>
            <a:r>
              <a:rPr lang="en-GB" dirty="0" smtClean="0"/>
              <a:t> metric tons of food from the strategic reserve.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As at 18</a:t>
            </a:r>
            <a:r>
              <a:rPr lang="en-GB" baseline="30000" dirty="0" smtClean="0"/>
              <a:t>th</a:t>
            </a:r>
            <a:r>
              <a:rPr lang="en-GB" dirty="0" smtClean="0"/>
              <a:t> April, 2020 Private sector had contributed </a:t>
            </a:r>
            <a:r>
              <a:rPr lang="en-GB" b="1" dirty="0" smtClean="0"/>
              <a:t>N28.9b</a:t>
            </a:r>
            <a:r>
              <a:rPr lang="en-GB" dirty="0" smtClean="0"/>
              <a:t> to the Coalition Against Covid-19 (CACOVID) fund at the CBN.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USA’s funding assistance to Nigeria is in the sum of </a:t>
            </a:r>
            <a:r>
              <a:rPr lang="en-GB" b="1" dirty="0" smtClean="0"/>
              <a:t>$21.4m </a:t>
            </a:r>
            <a:r>
              <a:rPr lang="en-GB" dirty="0" smtClean="0"/>
              <a:t>($18m for humanitarian purposes).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4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 Interventions/Strategy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Bases for ICPC Intervention:</a:t>
            </a:r>
          </a:p>
          <a:p>
            <a:r>
              <a:rPr lang="en-GB" dirty="0" smtClean="0"/>
              <a:t>Statutory authority: Section 6 (c)-(d) ICPC Act, 2000 </a:t>
            </a:r>
            <a:r>
              <a:rPr lang="en-US" dirty="0" smtClean="0"/>
              <a:t>empowers </a:t>
            </a:r>
            <a:r>
              <a:rPr lang="en-US" dirty="0"/>
              <a:t>ICPC to instruct and advise any government agency or head of public body on ways by which corruption may be reduced or eliminated in their practices and procedures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GB" dirty="0" smtClean="0"/>
              <a:t>Huge financial receipts and donations and government investments involved in tackling the Pandemic. Need to achieve value for money.</a:t>
            </a:r>
          </a:p>
          <a:p>
            <a:r>
              <a:rPr lang="en-GB" dirty="0" smtClean="0"/>
              <a:t>Need for accountability and transparency in the utilisation of funds being realised and the distribution of palliatives.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ICPC’s Intervention/Strategy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Ultimately </a:t>
            </a:r>
            <a:r>
              <a:rPr lang="en-GB" dirty="0" smtClean="0"/>
              <a:t>ICPC’s </a:t>
            </a:r>
            <a:r>
              <a:rPr lang="en-GB" dirty="0" smtClean="0"/>
              <a:t>engagement in the Covid-19 funds management combines its three mandate: Prevention, Enforcement and Sensitisation.</a:t>
            </a:r>
          </a:p>
          <a:p>
            <a:r>
              <a:rPr lang="en-GB" dirty="0" smtClean="0"/>
              <a:t>In March 2020, it issued an Advisory imploring against: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Corruption risks during emergency procurement</a:t>
            </a:r>
          </a:p>
          <a:p>
            <a:pPr lvl="0" fontAlgn="base">
              <a:buFont typeface="Wingdings" panose="05000000000000000000" pitchFamily="2" charset="2"/>
              <a:buChar char="ü"/>
            </a:pPr>
            <a:r>
              <a:rPr lang="en-US" dirty="0"/>
              <a:t>Non-compliance with laid-down procedures – get necessary approvals. In emergencies approvals are not delayed;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0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 Intervention/Strategy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buFont typeface="Wingdings" panose="05000000000000000000" pitchFamily="2" charset="2"/>
              <a:buChar char="ü"/>
            </a:pPr>
            <a:r>
              <a:rPr lang="en-US" dirty="0"/>
              <a:t>Disregarding due diligence;</a:t>
            </a:r>
          </a:p>
          <a:p>
            <a:pPr lvl="0" fontAlgn="base">
              <a:buFont typeface="Wingdings" panose="05000000000000000000" pitchFamily="2" charset="2"/>
              <a:buChar char="ü"/>
            </a:pPr>
            <a:r>
              <a:rPr lang="en-US" dirty="0"/>
              <a:t>Neglecting post quarantine management and regulatory controls;</a:t>
            </a:r>
          </a:p>
          <a:p>
            <a:pPr lvl="0" fontAlgn="base">
              <a:buFont typeface="Wingdings" panose="05000000000000000000" pitchFamily="2" charset="2"/>
              <a:buChar char="ü"/>
            </a:pPr>
            <a:r>
              <a:rPr lang="en-US" dirty="0"/>
              <a:t>Ignoring financial control regulations and limits;</a:t>
            </a:r>
          </a:p>
          <a:p>
            <a:pPr lvl="0" fontAlgn="base">
              <a:buFont typeface="Wingdings" panose="05000000000000000000" pitchFamily="2" charset="2"/>
              <a:buChar char="ü"/>
            </a:pPr>
            <a:r>
              <a:rPr lang="en-US" dirty="0"/>
              <a:t>Engaging in conflict of interest, nepotism, padding, inflation of costs and other risky </a:t>
            </a:r>
            <a:r>
              <a:rPr lang="en-US" dirty="0" err="1"/>
              <a:t>behaviour</a:t>
            </a:r>
            <a:r>
              <a:rPr lang="en-US" dirty="0"/>
              <a:t> in the name of emergency response.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09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 Intervention/Strategy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b="1" dirty="0" smtClean="0"/>
              <a:t>Deployment </a:t>
            </a:r>
            <a:r>
              <a:rPr lang="en-GB" dirty="0" smtClean="0"/>
              <a:t>of </a:t>
            </a:r>
            <a:r>
              <a:rPr lang="en-US" dirty="0"/>
              <a:t>enlightenment campaigns on television, radio and social media warning citizens against sharp practices around the emergency </a:t>
            </a:r>
            <a:r>
              <a:rPr lang="en-US" dirty="0" smtClean="0"/>
              <a:t>response </a:t>
            </a:r>
            <a:r>
              <a:rPr lang="en-US" dirty="0"/>
              <a:t>and publicizing its toll-free hotline for the report of corrupt acts</a:t>
            </a:r>
            <a:r>
              <a:rPr lang="en-US" dirty="0" smtClean="0"/>
              <a:t>.</a:t>
            </a:r>
          </a:p>
          <a:p>
            <a:pPr lvl="0"/>
            <a:r>
              <a:rPr lang="en-US" b="1" dirty="0"/>
              <a:t>Establishment</a:t>
            </a:r>
            <a:r>
              <a:rPr lang="en-US" dirty="0"/>
              <a:t> of Covid-19 Funds Monitoring Team </a:t>
            </a:r>
            <a:r>
              <a:rPr lang="en-US" dirty="0" smtClean="0"/>
              <a:t>to collaborate with Presidential Task Force (PTF) to:</a:t>
            </a:r>
          </a:p>
          <a:p>
            <a:pPr marL="0" lvl="0" indent="0">
              <a:buNone/>
            </a:pPr>
            <a:r>
              <a:rPr lang="en-US" dirty="0" smtClean="0"/>
              <a:t>- Prevent </a:t>
            </a:r>
            <a:r>
              <a:rPr lang="en-US" dirty="0"/>
              <a:t>possible financial abuses of </a:t>
            </a:r>
            <a:r>
              <a:rPr lang="en-US" dirty="0" smtClean="0"/>
              <a:t>funds;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- Monitor </a:t>
            </a:r>
            <a:r>
              <a:rPr lang="en-US" dirty="0"/>
              <a:t>Disbursement and utilization of the funds, donations, </a:t>
            </a:r>
            <a:r>
              <a:rPr lang="en-US" dirty="0" err="1" smtClean="0"/>
              <a:t>etc</a:t>
            </a:r>
            <a:r>
              <a:rPr lang="en-US" dirty="0"/>
              <a:t>;</a:t>
            </a:r>
          </a:p>
          <a:p>
            <a:pPr marL="0" lvl="0" indent="0">
              <a:buNone/>
            </a:pPr>
            <a:r>
              <a:rPr lang="en-US" dirty="0" smtClean="0"/>
              <a:t>- Deploy </a:t>
            </a:r>
            <a:r>
              <a:rPr lang="en-US" dirty="0"/>
              <a:t>strategies to prevent incidences of </a:t>
            </a:r>
            <a:r>
              <a:rPr lang="en-US" dirty="0" smtClean="0"/>
              <a:t>corruption;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- Complement </a:t>
            </a:r>
            <a:r>
              <a:rPr lang="en-US" dirty="0"/>
              <a:t>the PTF to ensure accountability and transparency.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0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 Intervention/Strategy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b="1" dirty="0" smtClean="0"/>
              <a:t>Development </a:t>
            </a:r>
            <a:r>
              <a:rPr lang="en-GB" dirty="0" smtClean="0"/>
              <a:t>of Corruption Prevention Guidelines (Recommendations) for the management of Covid-19 Funds at the request of the PTF. It provides </a:t>
            </a:r>
            <a:r>
              <a:rPr lang="en-US" dirty="0" smtClean="0"/>
              <a:t>recommendations </a:t>
            </a:r>
            <a:r>
              <a:rPr lang="en-US" dirty="0"/>
              <a:t>relating </a:t>
            </a:r>
            <a:r>
              <a:rPr lang="en-US" dirty="0" smtClean="0"/>
              <a:t>to:</a:t>
            </a:r>
          </a:p>
          <a:p>
            <a:pPr lvl="0"/>
            <a:r>
              <a:rPr lang="en-US" dirty="0" smtClean="0"/>
              <a:t>Bank </a:t>
            </a:r>
            <a:r>
              <a:rPr lang="en-US" dirty="0"/>
              <a:t>Accounts, Expenditure, Procurement etc. for the consideration and use of the PTF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 imperative </a:t>
            </a:r>
            <a:r>
              <a:rPr lang="en-US" dirty="0"/>
              <a:t>to “engage the active participation of individuals or groups outside the public sector to enhance accountability, transparency and promote public participation and contribution</a:t>
            </a:r>
            <a:r>
              <a:rPr lang="en-US" dirty="0" smtClean="0"/>
              <a:t>”.</a:t>
            </a:r>
          </a:p>
          <a:p>
            <a:pPr lvl="0"/>
            <a:r>
              <a:rPr lang="en-GB" dirty="0" smtClean="0"/>
              <a:t>The importance of strict compliance with section 43 of the Public Procurement Act on emergency procurement.</a:t>
            </a:r>
          </a:p>
          <a:p>
            <a:pPr lvl="0"/>
            <a:r>
              <a:rPr lang="en-GB" b="1" dirty="0" smtClean="0"/>
              <a:t>Monitoring</a:t>
            </a:r>
            <a:r>
              <a:rPr lang="en-GB" dirty="0" smtClean="0"/>
              <a:t> of the distribution of palliatives by our State Offices.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110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ICPC Enforcement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As much as prevention of corruption in the management of Covid-19 Funds is important, investigations are ongoing regarding </a:t>
            </a:r>
            <a:r>
              <a:rPr lang="en-GB" dirty="0" smtClean="0"/>
              <a:t>some cases of distribution of palliatives and </a:t>
            </a:r>
            <a:r>
              <a:rPr lang="en-GB" dirty="0" smtClean="0"/>
              <a:t>the use of funds connected with the Pandemic by some public institutions </a:t>
            </a:r>
            <a:r>
              <a:rPr lang="en-GB" dirty="0" smtClean="0"/>
              <a:t>in the following areas:</a:t>
            </a:r>
            <a:endParaRPr lang="en-GB" dirty="0" smtClean="0"/>
          </a:p>
          <a:p>
            <a:r>
              <a:rPr lang="en-GB" dirty="0" smtClean="0"/>
              <a:t>Release and distribution of grains from the strategic food reserve.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smtClean="0"/>
              <a:t>Instance of agencies involved in fraudulent purported procurement of Covid-19 palliatives, PPEs and community enlightenment activities.</a:t>
            </a:r>
            <a:endParaRPr lang="en-GB" dirty="0" smtClean="0"/>
          </a:p>
          <a:p>
            <a:r>
              <a:rPr lang="en-GB" dirty="0" smtClean="0"/>
              <a:t>Cases of State Governments using the Covid-19 Pandemic to financially exploit local governments</a:t>
            </a:r>
            <a:r>
              <a:rPr lang="en-GB" dirty="0" smtClean="0"/>
              <a:t>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7701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867</TotalTime>
  <Words>769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ICPC MONITORING OBLIGATION AND STRATEGY RE: COVID-19 EMERGENCY</vt:lpstr>
      <vt:lpstr>Introduction</vt:lpstr>
      <vt:lpstr>Federal Government’s and other responses</vt:lpstr>
      <vt:lpstr>ICPC Interventions/Strategy</vt:lpstr>
      <vt:lpstr>ICPC’s Intervention/Strategy</vt:lpstr>
      <vt:lpstr>ICPC Intervention/Strategy</vt:lpstr>
      <vt:lpstr>ICPC Intervention/Strategy</vt:lpstr>
      <vt:lpstr>ICPC Intervention/Strategy</vt:lpstr>
      <vt:lpstr>ICPC Enforcement Actions</vt:lpstr>
      <vt:lpstr>ICPC Enforcement Actions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49</cp:revision>
  <dcterms:created xsi:type="dcterms:W3CDTF">2020-05-24T15:41:15Z</dcterms:created>
  <dcterms:modified xsi:type="dcterms:W3CDTF">2020-05-27T15:50:10Z</dcterms:modified>
</cp:coreProperties>
</file>