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00" r:id="rId2"/>
    <p:sldId id="309" r:id="rId3"/>
    <p:sldId id="307" r:id="rId4"/>
    <p:sldId id="308" r:id="rId5"/>
    <p:sldId id="310"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6" r:id="rId22"/>
    <p:sldId id="357" r:id="rId23"/>
    <p:sldId id="424"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5" r:id="rId37"/>
    <p:sldId id="429" r:id="rId38"/>
    <p:sldId id="377" r:id="rId39"/>
    <p:sldId id="427" r:id="rId40"/>
    <p:sldId id="380" r:id="rId41"/>
    <p:sldId id="382" r:id="rId42"/>
    <p:sldId id="383" r:id="rId43"/>
    <p:sldId id="384" r:id="rId44"/>
    <p:sldId id="387" r:id="rId45"/>
    <p:sldId id="389" r:id="rId46"/>
    <p:sldId id="390" r:id="rId47"/>
    <p:sldId id="391" r:id="rId48"/>
    <p:sldId id="432" r:id="rId49"/>
    <p:sldId id="433" r:id="rId50"/>
    <p:sldId id="392" r:id="rId51"/>
    <p:sldId id="393" r:id="rId52"/>
    <p:sldId id="394" r:id="rId53"/>
    <p:sldId id="395" r:id="rId54"/>
    <p:sldId id="399" r:id="rId55"/>
    <p:sldId id="402" r:id="rId56"/>
    <p:sldId id="407" r:id="rId57"/>
    <p:sldId id="408" r:id="rId58"/>
    <p:sldId id="409" r:id="rId59"/>
    <p:sldId id="291" r:id="rId60"/>
    <p:sldId id="414" r:id="rId61"/>
    <p:sldId id="413" r:id="rId62"/>
    <p:sldId id="415" r:id="rId63"/>
    <p:sldId id="416" r:id="rId64"/>
    <p:sldId id="417" r:id="rId65"/>
    <p:sldId id="437" r:id="rId66"/>
    <p:sldId id="418" r:id="rId67"/>
    <p:sldId id="419" r:id="rId68"/>
    <p:sldId id="337" r:id="rId69"/>
    <p:sldId id="420" r:id="rId70"/>
    <p:sldId id="324" r:id="rId71"/>
    <p:sldId id="312" r:id="rId72"/>
    <p:sldId id="421" r:id="rId73"/>
    <p:sldId id="422" r:id="rId74"/>
    <p:sldId id="318" r:id="rId75"/>
    <p:sldId id="423" r:id="rId76"/>
    <p:sldId id="315" r:id="rId77"/>
    <p:sldId id="319" r:id="rId78"/>
    <p:sldId id="320" r:id="rId79"/>
    <p:sldId id="438" r:id="rId80"/>
    <p:sldId id="434" r:id="rId81"/>
    <p:sldId id="43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24FC7-7D0E-4966-A61E-851A98D2282B}"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70F55C33-09E6-4144-99F8-3AA27DF12B88}">
      <dgm:prSet custT="1"/>
      <dgm:spPr/>
      <dgm:t>
        <a:bodyPr/>
        <a:lstStyle/>
        <a:p>
          <a:pPr>
            <a:lnSpc>
              <a:spcPct val="100000"/>
            </a:lnSpc>
            <a:defRPr b="1"/>
          </a:pPr>
          <a:r>
            <a:rPr lang="en-US" sz="2000" dirty="0"/>
            <a:t>Professionalism refers to the high standards expected from a person who is well-trained in a particular job. It refers to commitment to excellence in service.</a:t>
          </a:r>
        </a:p>
      </dgm:t>
    </dgm:pt>
    <dgm:pt modelId="{F4003F5C-488B-47EB-9F07-E3EF7643369E}" type="parTrans" cxnId="{3AD1EF22-6543-4243-999E-1FD551C4894E}">
      <dgm:prSet/>
      <dgm:spPr/>
      <dgm:t>
        <a:bodyPr/>
        <a:lstStyle/>
        <a:p>
          <a:endParaRPr lang="en-US"/>
        </a:p>
      </dgm:t>
    </dgm:pt>
    <dgm:pt modelId="{E89EF45A-C9D8-4BAB-A22B-09CDE66D107E}" type="sibTrans" cxnId="{3AD1EF22-6543-4243-999E-1FD551C4894E}">
      <dgm:prSet/>
      <dgm:spPr/>
      <dgm:t>
        <a:bodyPr/>
        <a:lstStyle/>
        <a:p>
          <a:endParaRPr lang="en-US"/>
        </a:p>
      </dgm:t>
    </dgm:pt>
    <dgm:pt modelId="{5E34EA64-FB88-4C3D-840F-909DA4A6FA67}">
      <dgm:prSet/>
      <dgm:spPr/>
      <dgm:t>
        <a:bodyPr/>
        <a:lstStyle/>
        <a:p>
          <a:pPr>
            <a:lnSpc>
              <a:spcPct val="100000"/>
            </a:lnSpc>
            <a:defRPr b="1"/>
          </a:pPr>
          <a:r>
            <a:rPr lang="en-US" dirty="0"/>
            <a:t>Legal Foundation: The Public Service Rules, Code of Conduct for Public Officials, Professional Codes of Ethics, etc.</a:t>
          </a:r>
        </a:p>
      </dgm:t>
    </dgm:pt>
    <dgm:pt modelId="{1236AAC6-96BC-4451-8B00-D1256FDCCF5A}" type="parTrans" cxnId="{798E13AB-E9B8-4FBC-BBF3-A13F4606E48D}">
      <dgm:prSet/>
      <dgm:spPr/>
      <dgm:t>
        <a:bodyPr/>
        <a:lstStyle/>
        <a:p>
          <a:endParaRPr lang="en-US"/>
        </a:p>
      </dgm:t>
    </dgm:pt>
    <dgm:pt modelId="{B979842F-D545-4E7B-AACF-ED16DB4F4B4A}" type="sibTrans" cxnId="{798E13AB-E9B8-4FBC-BBF3-A13F4606E48D}">
      <dgm:prSet/>
      <dgm:spPr/>
      <dgm:t>
        <a:bodyPr/>
        <a:lstStyle/>
        <a:p>
          <a:endParaRPr lang="en-US"/>
        </a:p>
      </dgm:t>
    </dgm:pt>
    <dgm:pt modelId="{6875ED89-32EE-4187-9352-5B96A08F6E00}">
      <dgm:prSet/>
      <dgm:spPr/>
      <dgm:t>
        <a:bodyPr/>
        <a:lstStyle/>
        <a:p>
          <a:pPr>
            <a:lnSpc>
              <a:spcPct val="100000"/>
            </a:lnSpc>
            <a:defRPr b="1"/>
          </a:pPr>
          <a:r>
            <a:rPr lang="en-US" dirty="0"/>
            <a:t>Objectives: Excellence and high quality standards in the performance of service.</a:t>
          </a:r>
        </a:p>
      </dgm:t>
    </dgm:pt>
    <dgm:pt modelId="{DEF00C54-059B-42D5-A2B5-CACC1E308CDC}" type="parTrans" cxnId="{99CED0D3-A907-4CF0-AED1-1FE6159DB02B}">
      <dgm:prSet/>
      <dgm:spPr/>
      <dgm:t>
        <a:bodyPr/>
        <a:lstStyle/>
        <a:p>
          <a:endParaRPr lang="en-US"/>
        </a:p>
      </dgm:t>
    </dgm:pt>
    <dgm:pt modelId="{26F3CE82-8720-4155-A049-1C74D5C54D0F}" type="sibTrans" cxnId="{99CED0D3-A907-4CF0-AED1-1FE6159DB02B}">
      <dgm:prSet/>
      <dgm:spPr/>
      <dgm:t>
        <a:bodyPr/>
        <a:lstStyle/>
        <a:p>
          <a:endParaRPr lang="en-US"/>
        </a:p>
      </dgm:t>
    </dgm:pt>
    <dgm:pt modelId="{27FE1847-861C-487E-8BB2-D9215D76D668}">
      <dgm:prSet/>
      <dgm:spPr/>
      <dgm:t>
        <a:bodyPr/>
        <a:lstStyle/>
        <a:p>
          <a:pPr>
            <a:lnSpc>
              <a:spcPct val="100000"/>
            </a:lnSpc>
            <a:defRPr b="1"/>
          </a:pPr>
          <a:r>
            <a:rPr lang="en-US" dirty="0"/>
            <a:t>Practical Application: Accountability, Avoidance of Conflict of Interest, Guidance in Gift acceptance, Impartiality, etc.  </a:t>
          </a:r>
        </a:p>
      </dgm:t>
    </dgm:pt>
    <dgm:pt modelId="{FDD618FF-5D35-4257-B609-62FFC5A8AD2C}" type="parTrans" cxnId="{D171F674-5898-4554-A115-189B4815791D}">
      <dgm:prSet/>
      <dgm:spPr/>
      <dgm:t>
        <a:bodyPr/>
        <a:lstStyle/>
        <a:p>
          <a:endParaRPr lang="en-US"/>
        </a:p>
      </dgm:t>
    </dgm:pt>
    <dgm:pt modelId="{9826314F-5472-4997-97E5-4403918B876B}" type="sibTrans" cxnId="{D171F674-5898-4554-A115-189B4815791D}">
      <dgm:prSet/>
      <dgm:spPr/>
      <dgm:t>
        <a:bodyPr/>
        <a:lstStyle/>
        <a:p>
          <a:endParaRPr lang="en-US"/>
        </a:p>
      </dgm:t>
    </dgm:pt>
    <dgm:pt modelId="{0587ACB4-E93D-453B-8266-CC8EF274AF77}">
      <dgm:prSet/>
      <dgm:spPr/>
      <dgm:t>
        <a:bodyPr/>
        <a:lstStyle/>
        <a:p>
          <a:pPr>
            <a:lnSpc>
              <a:spcPct val="100000"/>
            </a:lnSpc>
          </a:pPr>
          <a:endParaRPr lang="en-US" dirty="0"/>
        </a:p>
      </dgm:t>
    </dgm:pt>
    <dgm:pt modelId="{B479466C-D071-48AE-A81D-FD88817A2B40}" type="parTrans" cxnId="{D445F48F-06FD-40AA-A9DB-5B4B385AA233}">
      <dgm:prSet/>
      <dgm:spPr/>
      <dgm:t>
        <a:bodyPr/>
        <a:lstStyle/>
        <a:p>
          <a:endParaRPr lang="en-US"/>
        </a:p>
      </dgm:t>
    </dgm:pt>
    <dgm:pt modelId="{2FDF6827-EC77-41E7-A292-EABDA51DB07F}" type="sibTrans" cxnId="{D445F48F-06FD-40AA-A9DB-5B4B385AA233}">
      <dgm:prSet/>
      <dgm:spPr/>
      <dgm:t>
        <a:bodyPr/>
        <a:lstStyle/>
        <a:p>
          <a:endParaRPr lang="en-US"/>
        </a:p>
      </dgm:t>
    </dgm:pt>
    <dgm:pt modelId="{C4C13545-15F6-408F-BAC1-CB7501B3413F}" type="pres">
      <dgm:prSet presAssocID="{10624FC7-7D0E-4966-A61E-851A98D2282B}" presName="root" presStyleCnt="0">
        <dgm:presLayoutVars>
          <dgm:dir/>
          <dgm:resizeHandles val="exact"/>
        </dgm:presLayoutVars>
      </dgm:prSet>
      <dgm:spPr/>
    </dgm:pt>
    <dgm:pt modelId="{0A559163-710D-4F67-B508-CA186314421F}" type="pres">
      <dgm:prSet presAssocID="{70F55C33-09E6-4144-99F8-3AA27DF12B88}" presName="compNode" presStyleCnt="0"/>
      <dgm:spPr/>
    </dgm:pt>
    <dgm:pt modelId="{C39DCF07-CE02-4BB1-BE2A-C0BD4B1ABCB3}" type="pres">
      <dgm:prSet presAssocID="{70F55C33-09E6-4144-99F8-3AA27DF12B8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1D0F56D7-8C18-400C-8077-C316EFCB03C0}" type="pres">
      <dgm:prSet presAssocID="{70F55C33-09E6-4144-99F8-3AA27DF12B88}" presName="iconSpace" presStyleCnt="0"/>
      <dgm:spPr/>
    </dgm:pt>
    <dgm:pt modelId="{F0FB246D-B6B8-4211-A749-80D275AF87A1}" type="pres">
      <dgm:prSet presAssocID="{70F55C33-09E6-4144-99F8-3AA27DF12B88}" presName="parTx" presStyleLbl="revTx" presStyleIdx="0" presStyleCnt="8">
        <dgm:presLayoutVars>
          <dgm:chMax val="0"/>
          <dgm:chPref val="0"/>
        </dgm:presLayoutVars>
      </dgm:prSet>
      <dgm:spPr/>
    </dgm:pt>
    <dgm:pt modelId="{5389E279-8D34-4820-9F2C-C741AB61E58C}" type="pres">
      <dgm:prSet presAssocID="{70F55C33-09E6-4144-99F8-3AA27DF12B88}" presName="txSpace" presStyleCnt="0"/>
      <dgm:spPr/>
    </dgm:pt>
    <dgm:pt modelId="{3F5340D2-75BC-4EF7-AC0A-0D55415035A0}" type="pres">
      <dgm:prSet presAssocID="{70F55C33-09E6-4144-99F8-3AA27DF12B88}" presName="desTx" presStyleLbl="revTx" presStyleIdx="1" presStyleCnt="8">
        <dgm:presLayoutVars/>
      </dgm:prSet>
      <dgm:spPr/>
    </dgm:pt>
    <dgm:pt modelId="{4F4102BB-AD56-49BE-B73B-6560FCEB3681}" type="pres">
      <dgm:prSet presAssocID="{E89EF45A-C9D8-4BAB-A22B-09CDE66D107E}" presName="sibTrans" presStyleCnt="0"/>
      <dgm:spPr/>
    </dgm:pt>
    <dgm:pt modelId="{51DDEB9B-A455-458A-89FB-F9D652AB72BC}" type="pres">
      <dgm:prSet presAssocID="{5E34EA64-FB88-4C3D-840F-909DA4A6FA67}" presName="compNode" presStyleCnt="0"/>
      <dgm:spPr/>
    </dgm:pt>
    <dgm:pt modelId="{557D68C6-090D-44CB-B7C6-61B3C129B3CB}" type="pres">
      <dgm:prSet presAssocID="{5E34EA64-FB88-4C3D-840F-909DA4A6FA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B7328691-F334-4370-A7E2-CF66666138D1}" type="pres">
      <dgm:prSet presAssocID="{5E34EA64-FB88-4C3D-840F-909DA4A6FA67}" presName="iconSpace" presStyleCnt="0"/>
      <dgm:spPr/>
    </dgm:pt>
    <dgm:pt modelId="{7801625C-8F55-4B61-AA75-BAE7DF9447C5}" type="pres">
      <dgm:prSet presAssocID="{5E34EA64-FB88-4C3D-840F-909DA4A6FA67}" presName="parTx" presStyleLbl="revTx" presStyleIdx="2" presStyleCnt="8">
        <dgm:presLayoutVars>
          <dgm:chMax val="0"/>
          <dgm:chPref val="0"/>
        </dgm:presLayoutVars>
      </dgm:prSet>
      <dgm:spPr/>
    </dgm:pt>
    <dgm:pt modelId="{6CEA9F4D-A2D7-4E33-9246-CBCC7AB96707}" type="pres">
      <dgm:prSet presAssocID="{5E34EA64-FB88-4C3D-840F-909DA4A6FA67}" presName="txSpace" presStyleCnt="0"/>
      <dgm:spPr/>
    </dgm:pt>
    <dgm:pt modelId="{AB2026D7-DDB4-4F3E-8325-F40A691E265D}" type="pres">
      <dgm:prSet presAssocID="{5E34EA64-FB88-4C3D-840F-909DA4A6FA67}" presName="desTx" presStyleLbl="revTx" presStyleIdx="3" presStyleCnt="8">
        <dgm:presLayoutVars/>
      </dgm:prSet>
      <dgm:spPr/>
    </dgm:pt>
    <dgm:pt modelId="{DC9AB29E-CC44-44D1-BE9D-95F77BAE4327}" type="pres">
      <dgm:prSet presAssocID="{B979842F-D545-4E7B-AACF-ED16DB4F4B4A}" presName="sibTrans" presStyleCnt="0"/>
      <dgm:spPr/>
    </dgm:pt>
    <dgm:pt modelId="{3B0F93A5-13A6-4492-A32F-404FA243BDB9}" type="pres">
      <dgm:prSet presAssocID="{6875ED89-32EE-4187-9352-5B96A08F6E00}" presName="compNode" presStyleCnt="0"/>
      <dgm:spPr/>
    </dgm:pt>
    <dgm:pt modelId="{533AFB03-14FD-4999-8448-A6336377CE7B}" type="pres">
      <dgm:prSet presAssocID="{6875ED89-32EE-4187-9352-5B96A08F6E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bbon"/>
        </a:ext>
      </dgm:extLst>
    </dgm:pt>
    <dgm:pt modelId="{A280D7CE-E095-4B11-98DD-23DF4D3FC170}" type="pres">
      <dgm:prSet presAssocID="{6875ED89-32EE-4187-9352-5B96A08F6E00}" presName="iconSpace" presStyleCnt="0"/>
      <dgm:spPr/>
    </dgm:pt>
    <dgm:pt modelId="{B88A7647-158A-4E31-AF50-88E368AF39A2}" type="pres">
      <dgm:prSet presAssocID="{6875ED89-32EE-4187-9352-5B96A08F6E00}" presName="parTx" presStyleLbl="revTx" presStyleIdx="4" presStyleCnt="8">
        <dgm:presLayoutVars>
          <dgm:chMax val="0"/>
          <dgm:chPref val="0"/>
        </dgm:presLayoutVars>
      </dgm:prSet>
      <dgm:spPr/>
    </dgm:pt>
    <dgm:pt modelId="{5B9C5688-3389-4874-812F-7C1228B4111C}" type="pres">
      <dgm:prSet presAssocID="{6875ED89-32EE-4187-9352-5B96A08F6E00}" presName="txSpace" presStyleCnt="0"/>
      <dgm:spPr/>
    </dgm:pt>
    <dgm:pt modelId="{BE8374AB-EE50-4964-B5FE-D2B9BC8E75E2}" type="pres">
      <dgm:prSet presAssocID="{6875ED89-32EE-4187-9352-5B96A08F6E00}" presName="desTx" presStyleLbl="revTx" presStyleIdx="5" presStyleCnt="8">
        <dgm:presLayoutVars/>
      </dgm:prSet>
      <dgm:spPr/>
    </dgm:pt>
    <dgm:pt modelId="{613AE0C1-82C8-417C-BA4C-2BC309EDD432}" type="pres">
      <dgm:prSet presAssocID="{26F3CE82-8720-4155-A049-1C74D5C54D0F}" presName="sibTrans" presStyleCnt="0"/>
      <dgm:spPr/>
    </dgm:pt>
    <dgm:pt modelId="{1A5E4599-589C-4515-9F7C-31B863596509}" type="pres">
      <dgm:prSet presAssocID="{27FE1847-861C-487E-8BB2-D9215D76D668}" presName="compNode" presStyleCnt="0"/>
      <dgm:spPr/>
    </dgm:pt>
    <dgm:pt modelId="{3CCF904C-4EFA-4A11-BF60-7013A2100EB6}" type="pres">
      <dgm:prSet presAssocID="{27FE1847-861C-487E-8BB2-D9215D76D6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w"/>
        </a:ext>
      </dgm:extLst>
    </dgm:pt>
    <dgm:pt modelId="{2374A4E3-273A-427A-AF8E-C8639B559EA4}" type="pres">
      <dgm:prSet presAssocID="{27FE1847-861C-487E-8BB2-D9215D76D668}" presName="iconSpace" presStyleCnt="0"/>
      <dgm:spPr/>
    </dgm:pt>
    <dgm:pt modelId="{E8EFF1B6-078C-43E7-95DE-B2553B6CDBF3}" type="pres">
      <dgm:prSet presAssocID="{27FE1847-861C-487E-8BB2-D9215D76D668}" presName="parTx" presStyleLbl="revTx" presStyleIdx="6" presStyleCnt="8">
        <dgm:presLayoutVars>
          <dgm:chMax val="0"/>
          <dgm:chPref val="0"/>
        </dgm:presLayoutVars>
      </dgm:prSet>
      <dgm:spPr/>
    </dgm:pt>
    <dgm:pt modelId="{1C92C9FD-4C55-4E46-9844-0500EBB2C236}" type="pres">
      <dgm:prSet presAssocID="{27FE1847-861C-487E-8BB2-D9215D76D668}" presName="txSpace" presStyleCnt="0"/>
      <dgm:spPr/>
    </dgm:pt>
    <dgm:pt modelId="{15D26804-D3E1-408B-AFCA-6AB13CE3839A}" type="pres">
      <dgm:prSet presAssocID="{27FE1847-861C-487E-8BB2-D9215D76D668}" presName="desTx" presStyleLbl="revTx" presStyleIdx="7" presStyleCnt="8">
        <dgm:presLayoutVars/>
      </dgm:prSet>
      <dgm:spPr/>
    </dgm:pt>
  </dgm:ptLst>
  <dgm:cxnLst>
    <dgm:cxn modelId="{F6589F01-EFFF-4868-865F-BBCC625C9DFE}" type="presOf" srcId="{5E34EA64-FB88-4C3D-840F-909DA4A6FA67}" destId="{7801625C-8F55-4B61-AA75-BAE7DF9447C5}" srcOrd="0" destOrd="0" presId="urn:microsoft.com/office/officeart/2018/2/layout/IconLabelDescriptionList"/>
    <dgm:cxn modelId="{A6C19617-7EF1-4E8B-9486-125E8644B128}" type="presOf" srcId="{70F55C33-09E6-4144-99F8-3AA27DF12B88}" destId="{F0FB246D-B6B8-4211-A749-80D275AF87A1}" srcOrd="0" destOrd="0" presId="urn:microsoft.com/office/officeart/2018/2/layout/IconLabelDescriptionList"/>
    <dgm:cxn modelId="{F6CA7519-B700-4ACD-9588-B946AFA76B90}" type="presOf" srcId="{10624FC7-7D0E-4966-A61E-851A98D2282B}" destId="{C4C13545-15F6-408F-BAC1-CB7501B3413F}" srcOrd="0" destOrd="0" presId="urn:microsoft.com/office/officeart/2018/2/layout/IconLabelDescriptionList"/>
    <dgm:cxn modelId="{3AD1EF22-6543-4243-999E-1FD551C4894E}" srcId="{10624FC7-7D0E-4966-A61E-851A98D2282B}" destId="{70F55C33-09E6-4144-99F8-3AA27DF12B88}" srcOrd="0" destOrd="0" parTransId="{F4003F5C-488B-47EB-9F07-E3EF7643369E}" sibTransId="{E89EF45A-C9D8-4BAB-A22B-09CDE66D107E}"/>
    <dgm:cxn modelId="{4B0B314C-6A44-4EB3-BBCF-B40B063F49DB}" type="presOf" srcId="{0587ACB4-E93D-453B-8266-CC8EF274AF77}" destId="{15D26804-D3E1-408B-AFCA-6AB13CE3839A}" srcOrd="0" destOrd="0" presId="urn:microsoft.com/office/officeart/2018/2/layout/IconLabelDescriptionList"/>
    <dgm:cxn modelId="{2AB28558-A9F5-446B-A98C-39DA88C6AD49}" type="presOf" srcId="{27FE1847-861C-487E-8BB2-D9215D76D668}" destId="{E8EFF1B6-078C-43E7-95DE-B2553B6CDBF3}" srcOrd="0" destOrd="0" presId="urn:microsoft.com/office/officeart/2018/2/layout/IconLabelDescriptionList"/>
    <dgm:cxn modelId="{D171F674-5898-4554-A115-189B4815791D}" srcId="{10624FC7-7D0E-4966-A61E-851A98D2282B}" destId="{27FE1847-861C-487E-8BB2-D9215D76D668}" srcOrd="3" destOrd="0" parTransId="{FDD618FF-5D35-4257-B609-62FFC5A8AD2C}" sibTransId="{9826314F-5472-4997-97E5-4403918B876B}"/>
    <dgm:cxn modelId="{662B267A-BD96-4505-87ED-E7A6BCAC24CC}" type="presOf" srcId="{6875ED89-32EE-4187-9352-5B96A08F6E00}" destId="{B88A7647-158A-4E31-AF50-88E368AF39A2}" srcOrd="0" destOrd="0" presId="urn:microsoft.com/office/officeart/2018/2/layout/IconLabelDescriptionList"/>
    <dgm:cxn modelId="{D445F48F-06FD-40AA-A9DB-5B4B385AA233}" srcId="{27FE1847-861C-487E-8BB2-D9215D76D668}" destId="{0587ACB4-E93D-453B-8266-CC8EF274AF77}" srcOrd="0" destOrd="0" parTransId="{B479466C-D071-48AE-A81D-FD88817A2B40}" sibTransId="{2FDF6827-EC77-41E7-A292-EABDA51DB07F}"/>
    <dgm:cxn modelId="{798E13AB-E9B8-4FBC-BBF3-A13F4606E48D}" srcId="{10624FC7-7D0E-4966-A61E-851A98D2282B}" destId="{5E34EA64-FB88-4C3D-840F-909DA4A6FA67}" srcOrd="1" destOrd="0" parTransId="{1236AAC6-96BC-4451-8B00-D1256FDCCF5A}" sibTransId="{B979842F-D545-4E7B-AACF-ED16DB4F4B4A}"/>
    <dgm:cxn modelId="{99CED0D3-A907-4CF0-AED1-1FE6159DB02B}" srcId="{10624FC7-7D0E-4966-A61E-851A98D2282B}" destId="{6875ED89-32EE-4187-9352-5B96A08F6E00}" srcOrd="2" destOrd="0" parTransId="{DEF00C54-059B-42D5-A2B5-CACC1E308CDC}" sibTransId="{26F3CE82-8720-4155-A049-1C74D5C54D0F}"/>
    <dgm:cxn modelId="{A6E55666-0442-4603-8269-F1F1741A3607}" type="presParOf" srcId="{C4C13545-15F6-408F-BAC1-CB7501B3413F}" destId="{0A559163-710D-4F67-B508-CA186314421F}" srcOrd="0" destOrd="0" presId="urn:microsoft.com/office/officeart/2018/2/layout/IconLabelDescriptionList"/>
    <dgm:cxn modelId="{8B330349-AD8D-4422-B0F2-ECD11BA77914}" type="presParOf" srcId="{0A559163-710D-4F67-B508-CA186314421F}" destId="{C39DCF07-CE02-4BB1-BE2A-C0BD4B1ABCB3}" srcOrd="0" destOrd="0" presId="urn:microsoft.com/office/officeart/2018/2/layout/IconLabelDescriptionList"/>
    <dgm:cxn modelId="{EA18A90C-3E42-409B-BA56-CF0C043F115D}" type="presParOf" srcId="{0A559163-710D-4F67-B508-CA186314421F}" destId="{1D0F56D7-8C18-400C-8077-C316EFCB03C0}" srcOrd="1" destOrd="0" presId="urn:microsoft.com/office/officeart/2018/2/layout/IconLabelDescriptionList"/>
    <dgm:cxn modelId="{F65B8A78-1680-41B6-81CB-75ECB4CCC4D8}" type="presParOf" srcId="{0A559163-710D-4F67-B508-CA186314421F}" destId="{F0FB246D-B6B8-4211-A749-80D275AF87A1}" srcOrd="2" destOrd="0" presId="urn:microsoft.com/office/officeart/2018/2/layout/IconLabelDescriptionList"/>
    <dgm:cxn modelId="{E409DB63-B512-400B-8F17-9834CE48574A}" type="presParOf" srcId="{0A559163-710D-4F67-B508-CA186314421F}" destId="{5389E279-8D34-4820-9F2C-C741AB61E58C}" srcOrd="3" destOrd="0" presId="urn:microsoft.com/office/officeart/2018/2/layout/IconLabelDescriptionList"/>
    <dgm:cxn modelId="{8BF93B8D-2502-4587-B6C6-F13FAE1FD397}" type="presParOf" srcId="{0A559163-710D-4F67-B508-CA186314421F}" destId="{3F5340D2-75BC-4EF7-AC0A-0D55415035A0}" srcOrd="4" destOrd="0" presId="urn:microsoft.com/office/officeart/2018/2/layout/IconLabelDescriptionList"/>
    <dgm:cxn modelId="{CB053C4A-C1AD-43C7-A213-1C2F07885DD5}" type="presParOf" srcId="{C4C13545-15F6-408F-BAC1-CB7501B3413F}" destId="{4F4102BB-AD56-49BE-B73B-6560FCEB3681}" srcOrd="1" destOrd="0" presId="urn:microsoft.com/office/officeart/2018/2/layout/IconLabelDescriptionList"/>
    <dgm:cxn modelId="{861BBBF1-1042-4C7B-A718-403306C522C7}" type="presParOf" srcId="{C4C13545-15F6-408F-BAC1-CB7501B3413F}" destId="{51DDEB9B-A455-458A-89FB-F9D652AB72BC}" srcOrd="2" destOrd="0" presId="urn:microsoft.com/office/officeart/2018/2/layout/IconLabelDescriptionList"/>
    <dgm:cxn modelId="{DF30EE56-C492-4F8D-A89F-A504FEA4787C}" type="presParOf" srcId="{51DDEB9B-A455-458A-89FB-F9D652AB72BC}" destId="{557D68C6-090D-44CB-B7C6-61B3C129B3CB}" srcOrd="0" destOrd="0" presId="urn:microsoft.com/office/officeart/2018/2/layout/IconLabelDescriptionList"/>
    <dgm:cxn modelId="{4B433A76-9B72-4B6A-BF84-6ECA39CBAAE9}" type="presParOf" srcId="{51DDEB9B-A455-458A-89FB-F9D652AB72BC}" destId="{B7328691-F334-4370-A7E2-CF66666138D1}" srcOrd="1" destOrd="0" presId="urn:microsoft.com/office/officeart/2018/2/layout/IconLabelDescriptionList"/>
    <dgm:cxn modelId="{1F45B1E1-C0A2-4F7A-9CE1-445C6AD2D8F7}" type="presParOf" srcId="{51DDEB9B-A455-458A-89FB-F9D652AB72BC}" destId="{7801625C-8F55-4B61-AA75-BAE7DF9447C5}" srcOrd="2" destOrd="0" presId="urn:microsoft.com/office/officeart/2018/2/layout/IconLabelDescriptionList"/>
    <dgm:cxn modelId="{C3F09641-FAC6-47BD-AF5A-2020F3BE7AFC}" type="presParOf" srcId="{51DDEB9B-A455-458A-89FB-F9D652AB72BC}" destId="{6CEA9F4D-A2D7-4E33-9246-CBCC7AB96707}" srcOrd="3" destOrd="0" presId="urn:microsoft.com/office/officeart/2018/2/layout/IconLabelDescriptionList"/>
    <dgm:cxn modelId="{8BF59207-0F77-420A-976B-34F328995FA9}" type="presParOf" srcId="{51DDEB9B-A455-458A-89FB-F9D652AB72BC}" destId="{AB2026D7-DDB4-4F3E-8325-F40A691E265D}" srcOrd="4" destOrd="0" presId="urn:microsoft.com/office/officeart/2018/2/layout/IconLabelDescriptionList"/>
    <dgm:cxn modelId="{48152AC9-7952-470F-92E7-043AAA854320}" type="presParOf" srcId="{C4C13545-15F6-408F-BAC1-CB7501B3413F}" destId="{DC9AB29E-CC44-44D1-BE9D-95F77BAE4327}" srcOrd="3" destOrd="0" presId="urn:microsoft.com/office/officeart/2018/2/layout/IconLabelDescriptionList"/>
    <dgm:cxn modelId="{BDF2F19D-487F-40D8-BA6E-04ED52B3E4C8}" type="presParOf" srcId="{C4C13545-15F6-408F-BAC1-CB7501B3413F}" destId="{3B0F93A5-13A6-4492-A32F-404FA243BDB9}" srcOrd="4" destOrd="0" presId="urn:microsoft.com/office/officeart/2018/2/layout/IconLabelDescriptionList"/>
    <dgm:cxn modelId="{78B119AE-7ABD-462D-A8C2-8D256CB89ABC}" type="presParOf" srcId="{3B0F93A5-13A6-4492-A32F-404FA243BDB9}" destId="{533AFB03-14FD-4999-8448-A6336377CE7B}" srcOrd="0" destOrd="0" presId="urn:microsoft.com/office/officeart/2018/2/layout/IconLabelDescriptionList"/>
    <dgm:cxn modelId="{7965D528-F6C7-47EE-9324-9C7841BB7D94}" type="presParOf" srcId="{3B0F93A5-13A6-4492-A32F-404FA243BDB9}" destId="{A280D7CE-E095-4B11-98DD-23DF4D3FC170}" srcOrd="1" destOrd="0" presId="urn:microsoft.com/office/officeart/2018/2/layout/IconLabelDescriptionList"/>
    <dgm:cxn modelId="{E2A240B8-8735-4BC3-B25B-65C3334F822D}" type="presParOf" srcId="{3B0F93A5-13A6-4492-A32F-404FA243BDB9}" destId="{B88A7647-158A-4E31-AF50-88E368AF39A2}" srcOrd="2" destOrd="0" presId="urn:microsoft.com/office/officeart/2018/2/layout/IconLabelDescriptionList"/>
    <dgm:cxn modelId="{BAF82E7F-4FA6-41BA-92F6-54B8D0EA1714}" type="presParOf" srcId="{3B0F93A5-13A6-4492-A32F-404FA243BDB9}" destId="{5B9C5688-3389-4874-812F-7C1228B4111C}" srcOrd="3" destOrd="0" presId="urn:microsoft.com/office/officeart/2018/2/layout/IconLabelDescriptionList"/>
    <dgm:cxn modelId="{10EFD5F7-1E87-418E-BB17-C7F46F8E74AA}" type="presParOf" srcId="{3B0F93A5-13A6-4492-A32F-404FA243BDB9}" destId="{BE8374AB-EE50-4964-B5FE-D2B9BC8E75E2}" srcOrd="4" destOrd="0" presId="urn:microsoft.com/office/officeart/2018/2/layout/IconLabelDescriptionList"/>
    <dgm:cxn modelId="{C46F6139-C4F2-49BC-AB63-3D4C1806340A}" type="presParOf" srcId="{C4C13545-15F6-408F-BAC1-CB7501B3413F}" destId="{613AE0C1-82C8-417C-BA4C-2BC309EDD432}" srcOrd="5" destOrd="0" presId="urn:microsoft.com/office/officeart/2018/2/layout/IconLabelDescriptionList"/>
    <dgm:cxn modelId="{4D50EBC1-A464-495D-A0C2-D344259A8D25}" type="presParOf" srcId="{C4C13545-15F6-408F-BAC1-CB7501B3413F}" destId="{1A5E4599-589C-4515-9F7C-31B863596509}" srcOrd="6" destOrd="0" presId="urn:microsoft.com/office/officeart/2018/2/layout/IconLabelDescriptionList"/>
    <dgm:cxn modelId="{9A9A9C09-7A17-48BB-9EF0-2A7591FDA989}" type="presParOf" srcId="{1A5E4599-589C-4515-9F7C-31B863596509}" destId="{3CCF904C-4EFA-4A11-BF60-7013A2100EB6}" srcOrd="0" destOrd="0" presId="urn:microsoft.com/office/officeart/2018/2/layout/IconLabelDescriptionList"/>
    <dgm:cxn modelId="{26A75220-FD71-423A-8187-5B48248A32E4}" type="presParOf" srcId="{1A5E4599-589C-4515-9F7C-31B863596509}" destId="{2374A4E3-273A-427A-AF8E-C8639B559EA4}" srcOrd="1" destOrd="0" presId="urn:microsoft.com/office/officeart/2018/2/layout/IconLabelDescriptionList"/>
    <dgm:cxn modelId="{3AE7F9E2-046A-4DF4-826A-8C7381F02AC2}" type="presParOf" srcId="{1A5E4599-589C-4515-9F7C-31B863596509}" destId="{E8EFF1B6-078C-43E7-95DE-B2553B6CDBF3}" srcOrd="2" destOrd="0" presId="urn:microsoft.com/office/officeart/2018/2/layout/IconLabelDescriptionList"/>
    <dgm:cxn modelId="{8AAE6A76-F4FF-4C59-A75A-26A1690F3E43}" type="presParOf" srcId="{1A5E4599-589C-4515-9F7C-31B863596509}" destId="{1C92C9FD-4C55-4E46-9844-0500EBB2C236}" srcOrd="3" destOrd="0" presId="urn:microsoft.com/office/officeart/2018/2/layout/IconLabelDescriptionList"/>
    <dgm:cxn modelId="{48943275-134B-455E-A8D9-CB7E97C3EB75}" type="presParOf" srcId="{1A5E4599-589C-4515-9F7C-31B863596509}" destId="{15D26804-D3E1-408B-AFCA-6AB13CE3839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B9D6ED-2331-42CA-8A50-B4ACF49E837E}" type="doc">
      <dgm:prSet loTypeId="urn:microsoft.com/office/officeart/2005/8/layout/pyramid2" loCatId="list" qsTypeId="urn:microsoft.com/office/officeart/2005/8/quickstyle/simple1" qsCatId="simple" csTypeId="urn:microsoft.com/office/officeart/2005/8/colors/accent1_2" csCatId="accent1" phldr="1"/>
      <dgm:spPr/>
    </dgm:pt>
    <dgm:pt modelId="{2E8E7807-E4CB-4DC2-8221-4CEC62826484}">
      <dgm:prSet phldrT="[Text]"/>
      <dgm:spPr/>
      <dgm:t>
        <a:bodyPr/>
        <a:lstStyle/>
        <a:p>
          <a:r>
            <a:rPr lang="en-GB" dirty="0"/>
            <a:t>Protection from reprisals </a:t>
          </a:r>
          <a:endParaRPr lang="en-US" dirty="0"/>
        </a:p>
      </dgm:t>
    </dgm:pt>
    <dgm:pt modelId="{F3DE246A-F909-4EF0-B988-12075DBC285A}" type="parTrans" cxnId="{04305F8A-4854-4EF1-9857-8B14794F71EE}">
      <dgm:prSet/>
      <dgm:spPr/>
      <dgm:t>
        <a:bodyPr/>
        <a:lstStyle/>
        <a:p>
          <a:endParaRPr lang="en-US"/>
        </a:p>
      </dgm:t>
    </dgm:pt>
    <dgm:pt modelId="{FB9563B9-B9A2-4952-A271-E37F34ABE2E4}" type="sibTrans" cxnId="{04305F8A-4854-4EF1-9857-8B14794F71EE}">
      <dgm:prSet/>
      <dgm:spPr/>
      <dgm:t>
        <a:bodyPr/>
        <a:lstStyle/>
        <a:p>
          <a:endParaRPr lang="en-US"/>
        </a:p>
      </dgm:t>
    </dgm:pt>
    <dgm:pt modelId="{BBD4CF77-35BB-4B79-BD37-B8DA8B1E7EDD}">
      <dgm:prSet phldrT="[Text]"/>
      <dgm:spPr/>
      <dgm:t>
        <a:bodyPr/>
        <a:lstStyle/>
        <a:p>
          <a:r>
            <a:rPr lang="en-GB" dirty="0"/>
            <a:t>Effective sanction regime</a:t>
          </a:r>
          <a:endParaRPr lang="en-US" dirty="0"/>
        </a:p>
      </dgm:t>
    </dgm:pt>
    <dgm:pt modelId="{250809A6-CB2F-4172-87BF-DBE6FFCFAB0B}" type="parTrans" cxnId="{E6A075AA-21BF-411D-B984-FC766F1DD509}">
      <dgm:prSet/>
      <dgm:spPr/>
      <dgm:t>
        <a:bodyPr/>
        <a:lstStyle/>
        <a:p>
          <a:endParaRPr lang="en-US"/>
        </a:p>
      </dgm:t>
    </dgm:pt>
    <dgm:pt modelId="{AE06489F-F7CC-4DA5-B314-13A041AE822C}" type="sibTrans" cxnId="{E6A075AA-21BF-411D-B984-FC766F1DD509}">
      <dgm:prSet/>
      <dgm:spPr/>
      <dgm:t>
        <a:bodyPr/>
        <a:lstStyle/>
        <a:p>
          <a:endParaRPr lang="en-US"/>
        </a:p>
      </dgm:t>
    </dgm:pt>
    <dgm:pt modelId="{16653541-E8F5-4814-90DC-B611E8BBE5BD}">
      <dgm:prSet phldrT="[Text]"/>
      <dgm:spPr/>
      <dgm:t>
        <a:bodyPr/>
        <a:lstStyle/>
        <a:p>
          <a:r>
            <a:rPr lang="en-GB" dirty="0"/>
            <a:t>Safeguarding the Integrity of Educational Institutions in Nigeria</a:t>
          </a:r>
          <a:endParaRPr lang="en-US" dirty="0"/>
        </a:p>
      </dgm:t>
    </dgm:pt>
    <dgm:pt modelId="{DC3A171A-C49B-42E4-9AC2-89B21D621B5C}" type="parTrans" cxnId="{F8493D8E-CCD9-468E-8F78-B988219B285F}">
      <dgm:prSet/>
      <dgm:spPr/>
      <dgm:t>
        <a:bodyPr/>
        <a:lstStyle/>
        <a:p>
          <a:endParaRPr lang="en-US"/>
        </a:p>
      </dgm:t>
    </dgm:pt>
    <dgm:pt modelId="{84BCE4BF-09CC-4366-987D-E71D4AC61B4C}" type="sibTrans" cxnId="{F8493D8E-CCD9-468E-8F78-B988219B285F}">
      <dgm:prSet/>
      <dgm:spPr/>
      <dgm:t>
        <a:bodyPr/>
        <a:lstStyle/>
        <a:p>
          <a:endParaRPr lang="en-US"/>
        </a:p>
      </dgm:t>
    </dgm:pt>
    <dgm:pt modelId="{2085161B-0CFE-4E9F-B82B-9FEDFEAC391A}" type="pres">
      <dgm:prSet presAssocID="{D6B9D6ED-2331-42CA-8A50-B4ACF49E837E}" presName="compositeShape" presStyleCnt="0">
        <dgm:presLayoutVars>
          <dgm:dir/>
          <dgm:resizeHandles/>
        </dgm:presLayoutVars>
      </dgm:prSet>
      <dgm:spPr/>
    </dgm:pt>
    <dgm:pt modelId="{DB3D9927-1B56-43F3-B1FD-1A75F20B4CD4}" type="pres">
      <dgm:prSet presAssocID="{D6B9D6ED-2331-42CA-8A50-B4ACF49E837E}" presName="pyramid" presStyleLbl="node1" presStyleIdx="0" presStyleCnt="1" custLinFactNeighborX="-17349" custLinFactNeighborY="-43636"/>
      <dgm:spPr/>
    </dgm:pt>
    <dgm:pt modelId="{0FE8C145-AED7-4D4B-A0DE-FFA60896033A}" type="pres">
      <dgm:prSet presAssocID="{D6B9D6ED-2331-42CA-8A50-B4ACF49E837E}" presName="theList" presStyleCnt="0"/>
      <dgm:spPr/>
    </dgm:pt>
    <dgm:pt modelId="{A30CB881-5095-4108-AE72-524C7BDDC6A1}" type="pres">
      <dgm:prSet presAssocID="{2E8E7807-E4CB-4DC2-8221-4CEC62826484}" presName="aNode" presStyleLbl="fgAcc1" presStyleIdx="0" presStyleCnt="3" custScaleY="141615">
        <dgm:presLayoutVars>
          <dgm:bulletEnabled val="1"/>
        </dgm:presLayoutVars>
      </dgm:prSet>
      <dgm:spPr/>
    </dgm:pt>
    <dgm:pt modelId="{58FD93F1-7056-4BF7-B5C7-456863957ABE}" type="pres">
      <dgm:prSet presAssocID="{2E8E7807-E4CB-4DC2-8221-4CEC62826484}" presName="aSpace" presStyleCnt="0"/>
      <dgm:spPr/>
    </dgm:pt>
    <dgm:pt modelId="{65A0C1D4-E03C-4303-8143-4E9BEBC666AD}" type="pres">
      <dgm:prSet presAssocID="{BBD4CF77-35BB-4B79-BD37-B8DA8B1E7EDD}" presName="aNode" presStyleLbl="fgAcc1" presStyleIdx="1" presStyleCnt="3" custScaleY="156568">
        <dgm:presLayoutVars>
          <dgm:bulletEnabled val="1"/>
        </dgm:presLayoutVars>
      </dgm:prSet>
      <dgm:spPr/>
    </dgm:pt>
    <dgm:pt modelId="{D1C1DCBA-CBF8-4EB1-88C1-969028211FBD}" type="pres">
      <dgm:prSet presAssocID="{BBD4CF77-35BB-4B79-BD37-B8DA8B1E7EDD}" presName="aSpace" presStyleCnt="0"/>
      <dgm:spPr/>
    </dgm:pt>
    <dgm:pt modelId="{577DF697-689D-4536-92BC-17D75E0C9DC3}" type="pres">
      <dgm:prSet presAssocID="{16653541-E8F5-4814-90DC-B611E8BBE5BD}" presName="aNode" presStyleLbl="fgAcc1" presStyleIdx="2" presStyleCnt="3" custScaleY="159180" custLinFactY="24368" custLinFactNeighborX="2663" custLinFactNeighborY="100000">
        <dgm:presLayoutVars>
          <dgm:bulletEnabled val="1"/>
        </dgm:presLayoutVars>
      </dgm:prSet>
      <dgm:spPr/>
    </dgm:pt>
    <dgm:pt modelId="{601D5912-D525-4D0A-B063-B5082C0B479C}" type="pres">
      <dgm:prSet presAssocID="{16653541-E8F5-4814-90DC-B611E8BBE5BD}" presName="aSpace" presStyleCnt="0"/>
      <dgm:spPr/>
    </dgm:pt>
  </dgm:ptLst>
  <dgm:cxnLst>
    <dgm:cxn modelId="{1508D10B-255D-4D73-BC29-0B418F38ACF1}" type="presOf" srcId="{BBD4CF77-35BB-4B79-BD37-B8DA8B1E7EDD}" destId="{65A0C1D4-E03C-4303-8143-4E9BEBC666AD}" srcOrd="0" destOrd="0" presId="urn:microsoft.com/office/officeart/2005/8/layout/pyramid2"/>
    <dgm:cxn modelId="{3CE1E23A-17D4-49BD-BCEB-85E2E2900166}" type="presOf" srcId="{D6B9D6ED-2331-42CA-8A50-B4ACF49E837E}" destId="{2085161B-0CFE-4E9F-B82B-9FEDFEAC391A}" srcOrd="0" destOrd="0" presId="urn:microsoft.com/office/officeart/2005/8/layout/pyramid2"/>
    <dgm:cxn modelId="{04305F8A-4854-4EF1-9857-8B14794F71EE}" srcId="{D6B9D6ED-2331-42CA-8A50-B4ACF49E837E}" destId="{2E8E7807-E4CB-4DC2-8221-4CEC62826484}" srcOrd="0" destOrd="0" parTransId="{F3DE246A-F909-4EF0-B988-12075DBC285A}" sibTransId="{FB9563B9-B9A2-4952-A271-E37F34ABE2E4}"/>
    <dgm:cxn modelId="{F8493D8E-CCD9-468E-8F78-B988219B285F}" srcId="{D6B9D6ED-2331-42CA-8A50-B4ACF49E837E}" destId="{16653541-E8F5-4814-90DC-B611E8BBE5BD}" srcOrd="2" destOrd="0" parTransId="{DC3A171A-C49B-42E4-9AC2-89B21D621B5C}" sibTransId="{84BCE4BF-09CC-4366-987D-E71D4AC61B4C}"/>
    <dgm:cxn modelId="{E6A075AA-21BF-411D-B984-FC766F1DD509}" srcId="{D6B9D6ED-2331-42CA-8A50-B4ACF49E837E}" destId="{BBD4CF77-35BB-4B79-BD37-B8DA8B1E7EDD}" srcOrd="1" destOrd="0" parTransId="{250809A6-CB2F-4172-87BF-DBE6FFCFAB0B}" sibTransId="{AE06489F-F7CC-4DA5-B314-13A041AE822C}"/>
    <dgm:cxn modelId="{519FB8AC-C97F-4505-8ACD-353E3F85BE2E}" type="presOf" srcId="{2E8E7807-E4CB-4DC2-8221-4CEC62826484}" destId="{A30CB881-5095-4108-AE72-524C7BDDC6A1}" srcOrd="0" destOrd="0" presId="urn:microsoft.com/office/officeart/2005/8/layout/pyramid2"/>
    <dgm:cxn modelId="{EFEB47D9-B7E1-45EC-879C-1BC2C000A85E}" type="presOf" srcId="{16653541-E8F5-4814-90DC-B611E8BBE5BD}" destId="{577DF697-689D-4536-92BC-17D75E0C9DC3}" srcOrd="0" destOrd="0" presId="urn:microsoft.com/office/officeart/2005/8/layout/pyramid2"/>
    <dgm:cxn modelId="{2580311F-9D78-405D-BCDF-CAC409F6A939}" type="presParOf" srcId="{2085161B-0CFE-4E9F-B82B-9FEDFEAC391A}" destId="{DB3D9927-1B56-43F3-B1FD-1A75F20B4CD4}" srcOrd="0" destOrd="0" presId="urn:microsoft.com/office/officeart/2005/8/layout/pyramid2"/>
    <dgm:cxn modelId="{9F67FCC2-3CA2-4723-A77E-355CCC1D366E}" type="presParOf" srcId="{2085161B-0CFE-4E9F-B82B-9FEDFEAC391A}" destId="{0FE8C145-AED7-4D4B-A0DE-FFA60896033A}" srcOrd="1" destOrd="0" presId="urn:microsoft.com/office/officeart/2005/8/layout/pyramid2"/>
    <dgm:cxn modelId="{77A0ECF1-1D18-4018-9DA3-A99D2CC63FC1}" type="presParOf" srcId="{0FE8C145-AED7-4D4B-A0DE-FFA60896033A}" destId="{A30CB881-5095-4108-AE72-524C7BDDC6A1}" srcOrd="0" destOrd="0" presId="urn:microsoft.com/office/officeart/2005/8/layout/pyramid2"/>
    <dgm:cxn modelId="{DB557A41-4915-4A26-BAF5-32CAAABE435B}" type="presParOf" srcId="{0FE8C145-AED7-4D4B-A0DE-FFA60896033A}" destId="{58FD93F1-7056-4BF7-B5C7-456863957ABE}" srcOrd="1" destOrd="0" presId="urn:microsoft.com/office/officeart/2005/8/layout/pyramid2"/>
    <dgm:cxn modelId="{AD68C50A-291D-48E4-8956-9A750E354EA2}" type="presParOf" srcId="{0FE8C145-AED7-4D4B-A0DE-FFA60896033A}" destId="{65A0C1D4-E03C-4303-8143-4E9BEBC666AD}" srcOrd="2" destOrd="0" presId="urn:microsoft.com/office/officeart/2005/8/layout/pyramid2"/>
    <dgm:cxn modelId="{01C5CFBD-4A57-4DB1-B596-C75CC791F45C}" type="presParOf" srcId="{0FE8C145-AED7-4D4B-A0DE-FFA60896033A}" destId="{D1C1DCBA-CBF8-4EB1-88C1-969028211FBD}" srcOrd="3" destOrd="0" presId="urn:microsoft.com/office/officeart/2005/8/layout/pyramid2"/>
    <dgm:cxn modelId="{9C3AD162-ADFF-47EF-9C34-D2651476D11B}" type="presParOf" srcId="{0FE8C145-AED7-4D4B-A0DE-FFA60896033A}" destId="{577DF697-689D-4536-92BC-17D75E0C9DC3}" srcOrd="4" destOrd="0" presId="urn:microsoft.com/office/officeart/2005/8/layout/pyramid2"/>
    <dgm:cxn modelId="{02CEC932-7898-4312-859B-DBFF87D20EC5}" type="presParOf" srcId="{0FE8C145-AED7-4D4B-A0DE-FFA60896033A}" destId="{601D5912-D525-4D0A-B063-B5082C0B479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06907-BC05-4331-BB2F-2158FA1C033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72175E6-C8A3-432F-9CD4-2E5B310FE843}">
      <dgm:prSet/>
      <dgm:spPr/>
      <dgm:t>
        <a:bodyPr/>
        <a:lstStyle/>
        <a:p>
          <a:r>
            <a:rPr lang="en-US" dirty="0"/>
            <a:t>A National Action Plan (NAP) has been developed for the implementation of the Policy. </a:t>
          </a:r>
        </a:p>
      </dgm:t>
    </dgm:pt>
    <dgm:pt modelId="{6C5894E2-8C67-4593-BB08-FDDEFA5C69F7}" type="parTrans" cxnId="{206125FF-81F1-4543-A463-96F3170095E2}">
      <dgm:prSet/>
      <dgm:spPr/>
      <dgm:t>
        <a:bodyPr/>
        <a:lstStyle/>
        <a:p>
          <a:endParaRPr lang="en-US"/>
        </a:p>
      </dgm:t>
    </dgm:pt>
    <dgm:pt modelId="{A996D9A0-DDA1-4F5F-86B2-0A0E8F671BEC}" type="sibTrans" cxnId="{206125FF-81F1-4543-A463-96F3170095E2}">
      <dgm:prSet/>
      <dgm:spPr/>
      <dgm:t>
        <a:bodyPr/>
        <a:lstStyle/>
        <a:p>
          <a:endParaRPr lang="en-US"/>
        </a:p>
      </dgm:t>
    </dgm:pt>
    <dgm:pt modelId="{39EAF7E3-31FD-4367-A454-BA6F1469F91B}">
      <dgm:prSet/>
      <dgm:spPr/>
      <dgm:t>
        <a:bodyPr/>
        <a:lstStyle/>
        <a:p>
          <a:r>
            <a:rPr lang="en-US" dirty="0"/>
            <a:t>The National Action Plan (NAP) identifies 16 stakeholder groups and these include:</a:t>
          </a:r>
        </a:p>
      </dgm:t>
    </dgm:pt>
    <dgm:pt modelId="{D47EABCA-F7D1-4CB3-8AA1-83F107E9954C}" type="parTrans" cxnId="{9FEA7139-0116-4316-90A6-08107ABE883B}">
      <dgm:prSet/>
      <dgm:spPr/>
      <dgm:t>
        <a:bodyPr/>
        <a:lstStyle/>
        <a:p>
          <a:endParaRPr lang="en-US"/>
        </a:p>
      </dgm:t>
    </dgm:pt>
    <dgm:pt modelId="{86E5B956-F57D-4FC8-99CB-0F4DC9F5B567}" type="sibTrans" cxnId="{9FEA7139-0116-4316-90A6-08107ABE883B}">
      <dgm:prSet/>
      <dgm:spPr/>
      <dgm:t>
        <a:bodyPr/>
        <a:lstStyle/>
        <a:p>
          <a:endParaRPr lang="en-US"/>
        </a:p>
      </dgm:t>
    </dgm:pt>
    <dgm:pt modelId="{7EB370C9-8BEF-476A-AFA2-40E2B416BCFB}">
      <dgm:prSet/>
      <dgm:spPr/>
      <dgm:t>
        <a:bodyPr/>
        <a:lstStyle/>
        <a:p>
          <a:r>
            <a:rPr lang="en-US" dirty="0"/>
            <a:t>Religious leaders</a:t>
          </a:r>
        </a:p>
      </dgm:t>
    </dgm:pt>
    <dgm:pt modelId="{5ED6C4EA-FCF0-4F17-B151-7116AFAE5C24}" type="parTrans" cxnId="{D49BDA23-3A2C-4156-A4E0-9EE531594198}">
      <dgm:prSet/>
      <dgm:spPr/>
      <dgm:t>
        <a:bodyPr/>
        <a:lstStyle/>
        <a:p>
          <a:endParaRPr lang="en-US"/>
        </a:p>
      </dgm:t>
    </dgm:pt>
    <dgm:pt modelId="{A34B9E0D-8026-49B0-9048-613BB4C7A0A1}" type="sibTrans" cxnId="{D49BDA23-3A2C-4156-A4E0-9EE531594198}">
      <dgm:prSet/>
      <dgm:spPr/>
      <dgm:t>
        <a:bodyPr/>
        <a:lstStyle/>
        <a:p>
          <a:endParaRPr lang="en-US"/>
        </a:p>
      </dgm:t>
    </dgm:pt>
    <dgm:pt modelId="{43132649-EB87-452F-8D1F-275ED1048701}">
      <dgm:prSet/>
      <dgm:spPr/>
      <dgm:t>
        <a:bodyPr/>
        <a:lstStyle/>
        <a:p>
          <a:r>
            <a:rPr lang="en-US" dirty="0"/>
            <a:t>Women groups</a:t>
          </a:r>
        </a:p>
      </dgm:t>
    </dgm:pt>
    <dgm:pt modelId="{2C153F69-AA5A-400D-9A93-CF804510FFE8}" type="parTrans" cxnId="{02B7C3F2-9E31-4259-BEE7-3AB062064C03}">
      <dgm:prSet/>
      <dgm:spPr/>
      <dgm:t>
        <a:bodyPr/>
        <a:lstStyle/>
        <a:p>
          <a:endParaRPr lang="en-US"/>
        </a:p>
      </dgm:t>
    </dgm:pt>
    <dgm:pt modelId="{87AEF7D3-73CC-4789-9FE4-BD1C6DC73A72}" type="sibTrans" cxnId="{02B7C3F2-9E31-4259-BEE7-3AB062064C03}">
      <dgm:prSet/>
      <dgm:spPr/>
      <dgm:t>
        <a:bodyPr/>
        <a:lstStyle/>
        <a:p>
          <a:endParaRPr lang="en-US"/>
        </a:p>
      </dgm:t>
    </dgm:pt>
    <dgm:pt modelId="{64864BA6-3A49-41DD-AACD-E2CAB1CE6B20}">
      <dgm:prSet/>
      <dgm:spPr/>
      <dgm:t>
        <a:bodyPr/>
        <a:lstStyle/>
        <a:p>
          <a:r>
            <a:rPr lang="en-US" dirty="0"/>
            <a:t>Youth groups</a:t>
          </a:r>
        </a:p>
      </dgm:t>
    </dgm:pt>
    <dgm:pt modelId="{03C5C71E-EA18-446B-9B42-EE8F06858335}" type="parTrans" cxnId="{2111B333-0B92-4EA9-85DA-47E3A569AC53}">
      <dgm:prSet/>
      <dgm:spPr/>
      <dgm:t>
        <a:bodyPr/>
        <a:lstStyle/>
        <a:p>
          <a:endParaRPr lang="en-US"/>
        </a:p>
      </dgm:t>
    </dgm:pt>
    <dgm:pt modelId="{6F9D932A-14CE-4603-BADB-6242DFB86C51}" type="sibTrans" cxnId="{2111B333-0B92-4EA9-85DA-47E3A569AC53}">
      <dgm:prSet/>
      <dgm:spPr/>
      <dgm:t>
        <a:bodyPr/>
        <a:lstStyle/>
        <a:p>
          <a:endParaRPr lang="en-US"/>
        </a:p>
      </dgm:t>
    </dgm:pt>
    <dgm:pt modelId="{2E183D91-F34D-4411-BC60-8B2403AEC203}">
      <dgm:prSet/>
      <dgm:spPr/>
      <dgm:t>
        <a:bodyPr/>
        <a:lstStyle/>
        <a:p>
          <a:r>
            <a:rPr lang="en-US" dirty="0"/>
            <a:t>The media</a:t>
          </a:r>
        </a:p>
      </dgm:t>
    </dgm:pt>
    <dgm:pt modelId="{CC0E72E0-5CBD-4132-BC6E-9826B87BE145}" type="parTrans" cxnId="{6A56943B-8D93-4A94-A200-0C8DFC0C43D0}">
      <dgm:prSet/>
      <dgm:spPr/>
      <dgm:t>
        <a:bodyPr/>
        <a:lstStyle/>
        <a:p>
          <a:endParaRPr lang="en-US"/>
        </a:p>
      </dgm:t>
    </dgm:pt>
    <dgm:pt modelId="{59820918-3055-4F54-A1D6-D99D95983D2F}" type="sibTrans" cxnId="{6A56943B-8D93-4A94-A200-0C8DFC0C43D0}">
      <dgm:prSet/>
      <dgm:spPr/>
      <dgm:t>
        <a:bodyPr/>
        <a:lstStyle/>
        <a:p>
          <a:endParaRPr lang="en-US"/>
        </a:p>
      </dgm:t>
    </dgm:pt>
    <dgm:pt modelId="{EA0D744E-05CD-421C-970D-0F35C6796175}">
      <dgm:prSet/>
      <dgm:spPr/>
      <dgm:t>
        <a:bodyPr/>
        <a:lstStyle/>
        <a:p>
          <a:r>
            <a:rPr lang="en-US" dirty="0"/>
            <a:t>Civil society groups </a:t>
          </a:r>
        </a:p>
      </dgm:t>
    </dgm:pt>
    <dgm:pt modelId="{5CF1A4AF-B8AD-4752-BF00-CC326C61D71A}" type="parTrans" cxnId="{355AEB8E-021B-4311-9C21-7DB7D79ABF7D}">
      <dgm:prSet/>
      <dgm:spPr/>
      <dgm:t>
        <a:bodyPr/>
        <a:lstStyle/>
        <a:p>
          <a:endParaRPr lang="en-US"/>
        </a:p>
      </dgm:t>
    </dgm:pt>
    <dgm:pt modelId="{8F8E8242-C082-4F80-B4DA-57085C7F4BA4}" type="sibTrans" cxnId="{355AEB8E-021B-4311-9C21-7DB7D79ABF7D}">
      <dgm:prSet/>
      <dgm:spPr/>
      <dgm:t>
        <a:bodyPr/>
        <a:lstStyle/>
        <a:p>
          <a:endParaRPr lang="en-US"/>
        </a:p>
      </dgm:t>
    </dgm:pt>
    <dgm:pt modelId="{F086572A-B446-4998-9086-E2D985E821DB}">
      <dgm:prSet/>
      <dgm:spPr/>
      <dgm:t>
        <a:bodyPr/>
        <a:lstStyle/>
        <a:p>
          <a:r>
            <a:rPr lang="en-US" dirty="0"/>
            <a:t>NEIP also has a Consequence Management Template (CMT). We shall examine both the NAP and the CMT</a:t>
          </a:r>
        </a:p>
      </dgm:t>
    </dgm:pt>
    <dgm:pt modelId="{159889C5-4553-435A-973B-48481086BE0F}" type="parTrans" cxnId="{B0FE7843-2F28-4BB7-B2A8-605CC007E6BF}">
      <dgm:prSet/>
      <dgm:spPr/>
      <dgm:t>
        <a:bodyPr/>
        <a:lstStyle/>
        <a:p>
          <a:endParaRPr lang="en-NG"/>
        </a:p>
      </dgm:t>
    </dgm:pt>
    <dgm:pt modelId="{566757AE-98B5-4CED-AE54-B693F361441A}" type="sibTrans" cxnId="{B0FE7843-2F28-4BB7-B2A8-605CC007E6BF}">
      <dgm:prSet/>
      <dgm:spPr/>
      <dgm:t>
        <a:bodyPr/>
        <a:lstStyle/>
        <a:p>
          <a:endParaRPr lang="en-NG"/>
        </a:p>
      </dgm:t>
    </dgm:pt>
    <dgm:pt modelId="{9A07FBEF-F5A3-443A-8B16-750041034EA5}">
      <dgm:prSet/>
      <dgm:spPr/>
      <dgm:t>
        <a:bodyPr/>
        <a:lstStyle/>
        <a:p>
          <a:r>
            <a:rPr lang="en-US" dirty="0"/>
            <a:t>Traditional rulers</a:t>
          </a:r>
        </a:p>
      </dgm:t>
    </dgm:pt>
    <dgm:pt modelId="{572B7EF9-8106-43EC-8B67-E7F5C01B4A04}" type="parTrans" cxnId="{85659643-00BB-4985-B846-564FB1ADAD81}">
      <dgm:prSet/>
      <dgm:spPr/>
      <dgm:t>
        <a:bodyPr/>
        <a:lstStyle/>
        <a:p>
          <a:endParaRPr lang="en-US"/>
        </a:p>
      </dgm:t>
    </dgm:pt>
    <dgm:pt modelId="{40021CBD-9A5D-4F7D-B48B-00AB74A7B987}" type="sibTrans" cxnId="{85659643-00BB-4985-B846-564FB1ADAD81}">
      <dgm:prSet/>
      <dgm:spPr/>
      <dgm:t>
        <a:bodyPr/>
        <a:lstStyle/>
        <a:p>
          <a:endParaRPr lang="en-US"/>
        </a:p>
      </dgm:t>
    </dgm:pt>
    <dgm:pt modelId="{3BEAF0B0-F8F1-4308-9746-15399D68461B}">
      <dgm:prSet/>
      <dgm:spPr/>
      <dgm:t>
        <a:bodyPr/>
        <a:lstStyle/>
        <a:p>
          <a:r>
            <a:rPr lang="en-US" dirty="0"/>
            <a:t>Professional Organizations</a:t>
          </a:r>
        </a:p>
      </dgm:t>
    </dgm:pt>
    <dgm:pt modelId="{9396745B-D714-4743-8422-DCE7E2AC2447}" type="parTrans" cxnId="{0BFF48D7-27AF-48F6-9514-39284572DE25}">
      <dgm:prSet/>
      <dgm:spPr/>
      <dgm:t>
        <a:bodyPr/>
        <a:lstStyle/>
        <a:p>
          <a:endParaRPr lang="en-US"/>
        </a:p>
      </dgm:t>
    </dgm:pt>
    <dgm:pt modelId="{ED57413E-0952-414C-B3D3-80A658265565}" type="sibTrans" cxnId="{0BFF48D7-27AF-48F6-9514-39284572DE25}">
      <dgm:prSet/>
      <dgm:spPr/>
      <dgm:t>
        <a:bodyPr/>
        <a:lstStyle/>
        <a:p>
          <a:endParaRPr lang="en-US"/>
        </a:p>
      </dgm:t>
    </dgm:pt>
    <dgm:pt modelId="{8EE63A7E-3018-4099-96EF-D1FA7C45BDC2}">
      <dgm:prSet/>
      <dgm:spPr/>
      <dgm:t>
        <a:bodyPr/>
        <a:lstStyle/>
        <a:p>
          <a:r>
            <a:rPr lang="en-US" dirty="0"/>
            <a:t>People with Disability </a:t>
          </a:r>
          <a:r>
            <a:rPr lang="en-US" dirty="0" err="1"/>
            <a:t>etc</a:t>
          </a:r>
          <a:endParaRPr lang="en-US" dirty="0"/>
        </a:p>
      </dgm:t>
    </dgm:pt>
    <dgm:pt modelId="{857190A3-BEAE-4105-BEA7-43FEADCD5D6B}" type="parTrans" cxnId="{C695ADB7-1C7E-481E-A715-AF64CA2E69D0}">
      <dgm:prSet/>
      <dgm:spPr/>
      <dgm:t>
        <a:bodyPr/>
        <a:lstStyle/>
        <a:p>
          <a:endParaRPr lang="en-US"/>
        </a:p>
      </dgm:t>
    </dgm:pt>
    <dgm:pt modelId="{C136A25B-D564-4295-B06A-4794495C708C}" type="sibTrans" cxnId="{C695ADB7-1C7E-481E-A715-AF64CA2E69D0}">
      <dgm:prSet/>
      <dgm:spPr/>
      <dgm:t>
        <a:bodyPr/>
        <a:lstStyle/>
        <a:p>
          <a:endParaRPr lang="en-US"/>
        </a:p>
      </dgm:t>
    </dgm:pt>
    <dgm:pt modelId="{04A127B5-CEB2-43CC-B331-38EB4076E602}" type="pres">
      <dgm:prSet presAssocID="{56F06907-BC05-4331-BB2F-2158FA1C0339}" presName="linear" presStyleCnt="0">
        <dgm:presLayoutVars>
          <dgm:animLvl val="lvl"/>
          <dgm:resizeHandles val="exact"/>
        </dgm:presLayoutVars>
      </dgm:prSet>
      <dgm:spPr/>
    </dgm:pt>
    <dgm:pt modelId="{8485ACA2-6B36-42A0-9E27-22D8FD2E008C}" type="pres">
      <dgm:prSet presAssocID="{472175E6-C8A3-432F-9CD4-2E5B310FE843}" presName="parentText" presStyleLbl="node1" presStyleIdx="0" presStyleCnt="3">
        <dgm:presLayoutVars>
          <dgm:chMax val="0"/>
          <dgm:bulletEnabled val="1"/>
        </dgm:presLayoutVars>
      </dgm:prSet>
      <dgm:spPr/>
    </dgm:pt>
    <dgm:pt modelId="{8496EE34-B6B1-49EF-A19A-28A727076029}" type="pres">
      <dgm:prSet presAssocID="{A996D9A0-DDA1-4F5F-86B2-0A0E8F671BEC}" presName="spacer" presStyleCnt="0"/>
      <dgm:spPr/>
    </dgm:pt>
    <dgm:pt modelId="{3A4D3E4A-21FC-40B5-A9FB-1DEF33CE569C}" type="pres">
      <dgm:prSet presAssocID="{39EAF7E3-31FD-4367-A454-BA6F1469F91B}" presName="parentText" presStyleLbl="node1" presStyleIdx="1" presStyleCnt="3">
        <dgm:presLayoutVars>
          <dgm:chMax val="0"/>
          <dgm:bulletEnabled val="1"/>
        </dgm:presLayoutVars>
      </dgm:prSet>
      <dgm:spPr/>
    </dgm:pt>
    <dgm:pt modelId="{8887BD63-2FC7-4F9D-B8AE-8E4E96596D17}" type="pres">
      <dgm:prSet presAssocID="{39EAF7E3-31FD-4367-A454-BA6F1469F91B}" presName="childText" presStyleLbl="revTx" presStyleIdx="0" presStyleCnt="1">
        <dgm:presLayoutVars>
          <dgm:bulletEnabled val="1"/>
        </dgm:presLayoutVars>
      </dgm:prSet>
      <dgm:spPr/>
    </dgm:pt>
    <dgm:pt modelId="{6608523D-C5B3-429C-A7EA-30C476AABE2C}" type="pres">
      <dgm:prSet presAssocID="{F086572A-B446-4998-9086-E2D985E821DB}" presName="parentText" presStyleLbl="node1" presStyleIdx="2" presStyleCnt="3">
        <dgm:presLayoutVars>
          <dgm:chMax val="0"/>
          <dgm:bulletEnabled val="1"/>
        </dgm:presLayoutVars>
      </dgm:prSet>
      <dgm:spPr/>
    </dgm:pt>
  </dgm:ptLst>
  <dgm:cxnLst>
    <dgm:cxn modelId="{D49BDA23-3A2C-4156-A4E0-9EE531594198}" srcId="{39EAF7E3-31FD-4367-A454-BA6F1469F91B}" destId="{7EB370C9-8BEF-476A-AFA2-40E2B416BCFB}" srcOrd="0" destOrd="0" parTransId="{5ED6C4EA-FCF0-4F17-B151-7116AFAE5C24}" sibTransId="{A34B9E0D-8026-49B0-9048-613BB4C7A0A1}"/>
    <dgm:cxn modelId="{B48C6331-32DD-40F3-B2B3-8949E1D7FB5D}" type="presOf" srcId="{9A07FBEF-F5A3-443A-8B16-750041034EA5}" destId="{8887BD63-2FC7-4F9D-B8AE-8E4E96596D17}" srcOrd="0" destOrd="1" presId="urn:microsoft.com/office/officeart/2005/8/layout/vList2"/>
    <dgm:cxn modelId="{2111B333-0B92-4EA9-85DA-47E3A569AC53}" srcId="{39EAF7E3-31FD-4367-A454-BA6F1469F91B}" destId="{64864BA6-3A49-41DD-AACD-E2CAB1CE6B20}" srcOrd="3" destOrd="0" parTransId="{03C5C71E-EA18-446B-9B42-EE8F06858335}" sibTransId="{6F9D932A-14CE-4603-BADB-6242DFB86C51}"/>
    <dgm:cxn modelId="{9FEA7139-0116-4316-90A6-08107ABE883B}" srcId="{56F06907-BC05-4331-BB2F-2158FA1C0339}" destId="{39EAF7E3-31FD-4367-A454-BA6F1469F91B}" srcOrd="1" destOrd="0" parTransId="{D47EABCA-F7D1-4CB3-8AA1-83F107E9954C}" sibTransId="{86E5B956-F57D-4FC8-99CB-0F4DC9F5B567}"/>
    <dgm:cxn modelId="{6A56943B-8D93-4A94-A200-0C8DFC0C43D0}" srcId="{39EAF7E3-31FD-4367-A454-BA6F1469F91B}" destId="{2E183D91-F34D-4411-BC60-8B2403AEC203}" srcOrd="4" destOrd="0" parTransId="{CC0E72E0-5CBD-4132-BC6E-9826B87BE145}" sibTransId="{59820918-3055-4F54-A1D6-D99D95983D2F}"/>
    <dgm:cxn modelId="{B0FE7843-2F28-4BB7-B2A8-605CC007E6BF}" srcId="{56F06907-BC05-4331-BB2F-2158FA1C0339}" destId="{F086572A-B446-4998-9086-E2D985E821DB}" srcOrd="2" destOrd="0" parTransId="{159889C5-4553-435A-973B-48481086BE0F}" sibTransId="{566757AE-98B5-4CED-AE54-B693F361441A}"/>
    <dgm:cxn modelId="{85659643-00BB-4985-B846-564FB1ADAD81}" srcId="{39EAF7E3-31FD-4367-A454-BA6F1469F91B}" destId="{9A07FBEF-F5A3-443A-8B16-750041034EA5}" srcOrd="1" destOrd="0" parTransId="{572B7EF9-8106-43EC-8B67-E7F5C01B4A04}" sibTransId="{40021CBD-9A5D-4F7D-B48B-00AB74A7B987}"/>
    <dgm:cxn modelId="{B3B65A55-1466-4D6A-9EA5-6E80029E3758}" type="presOf" srcId="{EA0D744E-05CD-421C-970D-0F35C6796175}" destId="{8887BD63-2FC7-4F9D-B8AE-8E4E96596D17}" srcOrd="0" destOrd="5" presId="urn:microsoft.com/office/officeart/2005/8/layout/vList2"/>
    <dgm:cxn modelId="{BA599155-F604-4EBE-BF2A-4113FBECAC81}" type="presOf" srcId="{39EAF7E3-31FD-4367-A454-BA6F1469F91B}" destId="{3A4D3E4A-21FC-40B5-A9FB-1DEF33CE569C}" srcOrd="0" destOrd="0" presId="urn:microsoft.com/office/officeart/2005/8/layout/vList2"/>
    <dgm:cxn modelId="{B418057B-E9D1-4AD5-A588-EFA976AD2D3F}" type="presOf" srcId="{64864BA6-3A49-41DD-AACD-E2CAB1CE6B20}" destId="{8887BD63-2FC7-4F9D-B8AE-8E4E96596D17}" srcOrd="0" destOrd="3" presId="urn:microsoft.com/office/officeart/2005/8/layout/vList2"/>
    <dgm:cxn modelId="{E02C6985-AE28-44BD-A028-34CFDC4145E1}" type="presOf" srcId="{2E183D91-F34D-4411-BC60-8B2403AEC203}" destId="{8887BD63-2FC7-4F9D-B8AE-8E4E96596D17}" srcOrd="0" destOrd="4" presId="urn:microsoft.com/office/officeart/2005/8/layout/vList2"/>
    <dgm:cxn modelId="{355AEB8E-021B-4311-9C21-7DB7D79ABF7D}" srcId="{39EAF7E3-31FD-4367-A454-BA6F1469F91B}" destId="{EA0D744E-05CD-421C-970D-0F35C6796175}" srcOrd="5" destOrd="0" parTransId="{5CF1A4AF-B8AD-4752-BF00-CC326C61D71A}" sibTransId="{8F8E8242-C082-4F80-B4DA-57085C7F4BA4}"/>
    <dgm:cxn modelId="{855989AC-6908-44C6-A9DF-155514319113}" type="presOf" srcId="{472175E6-C8A3-432F-9CD4-2E5B310FE843}" destId="{8485ACA2-6B36-42A0-9E27-22D8FD2E008C}" srcOrd="0" destOrd="0" presId="urn:microsoft.com/office/officeart/2005/8/layout/vList2"/>
    <dgm:cxn modelId="{C1B676B2-9D53-477D-A6D8-46AE797A44DB}" type="presOf" srcId="{8EE63A7E-3018-4099-96EF-D1FA7C45BDC2}" destId="{8887BD63-2FC7-4F9D-B8AE-8E4E96596D17}" srcOrd="0" destOrd="7" presId="urn:microsoft.com/office/officeart/2005/8/layout/vList2"/>
    <dgm:cxn modelId="{866AF7B2-995B-414F-B6FF-9BE775F21530}" type="presOf" srcId="{F086572A-B446-4998-9086-E2D985E821DB}" destId="{6608523D-C5B3-429C-A7EA-30C476AABE2C}" srcOrd="0" destOrd="0" presId="urn:microsoft.com/office/officeart/2005/8/layout/vList2"/>
    <dgm:cxn modelId="{C695ADB7-1C7E-481E-A715-AF64CA2E69D0}" srcId="{39EAF7E3-31FD-4367-A454-BA6F1469F91B}" destId="{8EE63A7E-3018-4099-96EF-D1FA7C45BDC2}" srcOrd="7" destOrd="0" parTransId="{857190A3-BEAE-4105-BEA7-43FEADCD5D6B}" sibTransId="{C136A25B-D564-4295-B06A-4794495C708C}"/>
    <dgm:cxn modelId="{5DD43AD4-B7DC-4E9C-AFA9-32E11995C5DC}" type="presOf" srcId="{43132649-EB87-452F-8D1F-275ED1048701}" destId="{8887BD63-2FC7-4F9D-B8AE-8E4E96596D17}" srcOrd="0" destOrd="2" presId="urn:microsoft.com/office/officeart/2005/8/layout/vList2"/>
    <dgm:cxn modelId="{0BFF48D7-27AF-48F6-9514-39284572DE25}" srcId="{39EAF7E3-31FD-4367-A454-BA6F1469F91B}" destId="{3BEAF0B0-F8F1-4308-9746-15399D68461B}" srcOrd="6" destOrd="0" parTransId="{9396745B-D714-4743-8422-DCE7E2AC2447}" sibTransId="{ED57413E-0952-414C-B3D3-80A658265565}"/>
    <dgm:cxn modelId="{2EB9AEDD-0445-4965-8654-DC185584BB6D}" type="presOf" srcId="{7EB370C9-8BEF-476A-AFA2-40E2B416BCFB}" destId="{8887BD63-2FC7-4F9D-B8AE-8E4E96596D17}" srcOrd="0" destOrd="0" presId="urn:microsoft.com/office/officeart/2005/8/layout/vList2"/>
    <dgm:cxn modelId="{8995F2E0-E9CE-43E7-8E7E-CE8707ADD3B7}" type="presOf" srcId="{3BEAF0B0-F8F1-4308-9746-15399D68461B}" destId="{8887BD63-2FC7-4F9D-B8AE-8E4E96596D17}" srcOrd="0" destOrd="6" presId="urn:microsoft.com/office/officeart/2005/8/layout/vList2"/>
    <dgm:cxn modelId="{02B7C3F2-9E31-4259-BEE7-3AB062064C03}" srcId="{39EAF7E3-31FD-4367-A454-BA6F1469F91B}" destId="{43132649-EB87-452F-8D1F-275ED1048701}" srcOrd="2" destOrd="0" parTransId="{2C153F69-AA5A-400D-9A93-CF804510FFE8}" sibTransId="{87AEF7D3-73CC-4789-9FE4-BD1C6DC73A72}"/>
    <dgm:cxn modelId="{1A449CF7-7455-47FE-829D-DD87961CB29A}" type="presOf" srcId="{56F06907-BC05-4331-BB2F-2158FA1C0339}" destId="{04A127B5-CEB2-43CC-B331-38EB4076E602}" srcOrd="0" destOrd="0" presId="urn:microsoft.com/office/officeart/2005/8/layout/vList2"/>
    <dgm:cxn modelId="{206125FF-81F1-4543-A463-96F3170095E2}" srcId="{56F06907-BC05-4331-BB2F-2158FA1C0339}" destId="{472175E6-C8A3-432F-9CD4-2E5B310FE843}" srcOrd="0" destOrd="0" parTransId="{6C5894E2-8C67-4593-BB08-FDDEFA5C69F7}" sibTransId="{A996D9A0-DDA1-4F5F-86B2-0A0E8F671BEC}"/>
    <dgm:cxn modelId="{ECF3E0B6-EAFE-4850-BEAA-45E640F27681}" type="presParOf" srcId="{04A127B5-CEB2-43CC-B331-38EB4076E602}" destId="{8485ACA2-6B36-42A0-9E27-22D8FD2E008C}" srcOrd="0" destOrd="0" presId="urn:microsoft.com/office/officeart/2005/8/layout/vList2"/>
    <dgm:cxn modelId="{4466E593-4532-4859-8937-2429525347B1}" type="presParOf" srcId="{04A127B5-CEB2-43CC-B331-38EB4076E602}" destId="{8496EE34-B6B1-49EF-A19A-28A727076029}" srcOrd="1" destOrd="0" presId="urn:microsoft.com/office/officeart/2005/8/layout/vList2"/>
    <dgm:cxn modelId="{BB630747-022D-4BCB-BA10-709CEEE892E1}" type="presParOf" srcId="{04A127B5-CEB2-43CC-B331-38EB4076E602}" destId="{3A4D3E4A-21FC-40B5-A9FB-1DEF33CE569C}" srcOrd="2" destOrd="0" presId="urn:microsoft.com/office/officeart/2005/8/layout/vList2"/>
    <dgm:cxn modelId="{F8641B96-D8C9-4F56-9F5D-51366689CB4A}" type="presParOf" srcId="{04A127B5-CEB2-43CC-B331-38EB4076E602}" destId="{8887BD63-2FC7-4F9D-B8AE-8E4E96596D17}" srcOrd="3" destOrd="0" presId="urn:microsoft.com/office/officeart/2005/8/layout/vList2"/>
    <dgm:cxn modelId="{369FA554-E557-462F-914C-C671B6C75D73}" type="presParOf" srcId="{04A127B5-CEB2-43CC-B331-38EB4076E602}" destId="{6608523D-C5B3-429C-A7EA-30C476AABE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7854A-42C1-4109-B322-4CEB51C087D1}"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en-US"/>
        </a:p>
      </dgm:t>
    </dgm:pt>
    <dgm:pt modelId="{DFC6BC8E-143C-4EE2-A320-803E64DEA30E}">
      <dgm:prSet/>
      <dgm:spPr/>
      <dgm:t>
        <a:bodyPr/>
        <a:lstStyle/>
        <a:p>
          <a:r>
            <a:rPr lang="en-US" b="1" dirty="0"/>
            <a:t>Generic Pain Points </a:t>
          </a:r>
          <a:r>
            <a:rPr lang="en-US" dirty="0"/>
            <a:t>which are those problems faced by the stakeholder groups in trying to maintain Integrity;</a:t>
          </a:r>
        </a:p>
      </dgm:t>
    </dgm:pt>
    <dgm:pt modelId="{9DD54C7A-464F-42C0-A2F5-659EA1CA9724}" type="parTrans" cxnId="{704A922E-4BC2-4D6E-A68A-ADDFD2AFF2AB}">
      <dgm:prSet/>
      <dgm:spPr/>
      <dgm:t>
        <a:bodyPr/>
        <a:lstStyle/>
        <a:p>
          <a:endParaRPr lang="en-US"/>
        </a:p>
      </dgm:t>
    </dgm:pt>
    <dgm:pt modelId="{61E2E1CA-0FCA-43A6-AC9E-8C97733EB7FC}" type="sibTrans" cxnId="{704A922E-4BC2-4D6E-A68A-ADDFD2AFF2AB}">
      <dgm:prSet/>
      <dgm:spPr/>
      <dgm:t>
        <a:bodyPr/>
        <a:lstStyle/>
        <a:p>
          <a:endParaRPr lang="en-US"/>
        </a:p>
      </dgm:t>
    </dgm:pt>
    <dgm:pt modelId="{5EA497C2-E42E-4713-9CFD-1E18ED2477FF}">
      <dgm:prSet/>
      <dgm:spPr/>
      <dgm:t>
        <a:bodyPr/>
        <a:lstStyle/>
        <a:p>
          <a:r>
            <a:rPr lang="en-US" b="1" dirty="0"/>
            <a:t>Generic Incentives </a:t>
          </a:r>
          <a:r>
            <a:rPr lang="en-US" dirty="0"/>
            <a:t>which are things that should motivate each stakeholder group to want to comply with the Policy;</a:t>
          </a:r>
        </a:p>
      </dgm:t>
    </dgm:pt>
    <dgm:pt modelId="{1A01A6EF-93E4-4C3B-84E4-C0CA91298118}" type="parTrans" cxnId="{456D31E5-824D-4ECF-9700-468816C80516}">
      <dgm:prSet/>
      <dgm:spPr/>
      <dgm:t>
        <a:bodyPr/>
        <a:lstStyle/>
        <a:p>
          <a:endParaRPr lang="en-US"/>
        </a:p>
      </dgm:t>
    </dgm:pt>
    <dgm:pt modelId="{D11C52C8-C5AA-4FE8-86CA-0CDFEA2F1F4D}" type="sibTrans" cxnId="{456D31E5-824D-4ECF-9700-468816C80516}">
      <dgm:prSet/>
      <dgm:spPr/>
      <dgm:t>
        <a:bodyPr/>
        <a:lstStyle/>
        <a:p>
          <a:endParaRPr lang="en-US"/>
        </a:p>
      </dgm:t>
    </dgm:pt>
    <dgm:pt modelId="{C804FC44-858D-4056-9F0B-876BC9D3BC73}">
      <dgm:prSet/>
      <dgm:spPr/>
      <dgm:t>
        <a:bodyPr/>
        <a:lstStyle/>
        <a:p>
          <a:r>
            <a:rPr lang="en-US" b="1" dirty="0"/>
            <a:t>Generic Drivers </a:t>
          </a:r>
          <a:r>
            <a:rPr lang="en-US" dirty="0"/>
            <a:t>and champions of the Policy that would compel stakeholders to comply; and </a:t>
          </a:r>
        </a:p>
      </dgm:t>
    </dgm:pt>
    <dgm:pt modelId="{357B1232-7537-4E0D-BA2D-B23F788859FF}" type="parTrans" cxnId="{A1CEB16F-F6AB-48CF-9180-AD96394DD924}">
      <dgm:prSet/>
      <dgm:spPr/>
      <dgm:t>
        <a:bodyPr/>
        <a:lstStyle/>
        <a:p>
          <a:endParaRPr lang="en-US"/>
        </a:p>
      </dgm:t>
    </dgm:pt>
    <dgm:pt modelId="{A4A24FE3-092D-4716-9A3C-C8F9E889C51F}" type="sibTrans" cxnId="{A1CEB16F-F6AB-48CF-9180-AD96394DD924}">
      <dgm:prSet/>
      <dgm:spPr/>
      <dgm:t>
        <a:bodyPr/>
        <a:lstStyle/>
        <a:p>
          <a:endParaRPr lang="en-US"/>
        </a:p>
      </dgm:t>
    </dgm:pt>
    <dgm:pt modelId="{66616F66-6B52-4C0B-B214-E1CAD91746B4}">
      <dgm:prSet/>
      <dgm:spPr/>
      <dgm:t>
        <a:bodyPr/>
        <a:lstStyle/>
        <a:p>
          <a:r>
            <a:rPr lang="en-US" b="1" dirty="0"/>
            <a:t>Generic Retarders: </a:t>
          </a:r>
          <a:r>
            <a:rPr lang="en-US" dirty="0"/>
            <a:t>those issues that would tend to work against compliance with the Policy.</a:t>
          </a:r>
        </a:p>
      </dgm:t>
    </dgm:pt>
    <dgm:pt modelId="{8A52ED61-4E3A-42B9-B27E-182414271BD1}" type="parTrans" cxnId="{975EF65B-7CAC-4DBC-A9D5-B24323948395}">
      <dgm:prSet/>
      <dgm:spPr/>
      <dgm:t>
        <a:bodyPr/>
        <a:lstStyle/>
        <a:p>
          <a:endParaRPr lang="en-US"/>
        </a:p>
      </dgm:t>
    </dgm:pt>
    <dgm:pt modelId="{6B32B06E-9524-4EC5-A2D3-861705CE52A4}" type="sibTrans" cxnId="{975EF65B-7CAC-4DBC-A9D5-B24323948395}">
      <dgm:prSet/>
      <dgm:spPr/>
      <dgm:t>
        <a:bodyPr/>
        <a:lstStyle/>
        <a:p>
          <a:endParaRPr lang="en-US"/>
        </a:p>
      </dgm:t>
    </dgm:pt>
    <dgm:pt modelId="{BE9DEEBA-9705-4B5D-967D-074963BB9883}" type="pres">
      <dgm:prSet presAssocID="{6D37854A-42C1-4109-B322-4CEB51C087D1}" presName="matrix" presStyleCnt="0">
        <dgm:presLayoutVars>
          <dgm:chMax val="1"/>
          <dgm:dir/>
          <dgm:resizeHandles val="exact"/>
        </dgm:presLayoutVars>
      </dgm:prSet>
      <dgm:spPr/>
    </dgm:pt>
    <dgm:pt modelId="{06FD4288-E6B6-408C-A00A-6D76DE092196}" type="pres">
      <dgm:prSet presAssocID="{6D37854A-42C1-4109-B322-4CEB51C087D1}" presName="diamond" presStyleLbl="bgShp" presStyleIdx="0" presStyleCnt="1"/>
      <dgm:spPr/>
    </dgm:pt>
    <dgm:pt modelId="{DE97755C-89DF-4784-8D08-CB4E790CB2EE}" type="pres">
      <dgm:prSet presAssocID="{6D37854A-42C1-4109-B322-4CEB51C087D1}" presName="quad1" presStyleLbl="node1" presStyleIdx="0" presStyleCnt="4" custScaleX="152530" custLinFactNeighborX="-33362" custLinFactNeighborY="-5295">
        <dgm:presLayoutVars>
          <dgm:chMax val="0"/>
          <dgm:chPref val="0"/>
          <dgm:bulletEnabled val="1"/>
        </dgm:presLayoutVars>
      </dgm:prSet>
      <dgm:spPr/>
    </dgm:pt>
    <dgm:pt modelId="{A18EF6B6-AAC0-4544-885E-59B4E76D9C09}" type="pres">
      <dgm:prSet presAssocID="{6D37854A-42C1-4109-B322-4CEB51C087D1}" presName="quad2" presStyleLbl="node1" presStyleIdx="1" presStyleCnt="4" custScaleX="179221" custLinFactNeighborX="35288" custLinFactNeighborY="-2435">
        <dgm:presLayoutVars>
          <dgm:chMax val="0"/>
          <dgm:chPref val="0"/>
          <dgm:bulletEnabled val="1"/>
        </dgm:presLayoutVars>
      </dgm:prSet>
      <dgm:spPr/>
    </dgm:pt>
    <dgm:pt modelId="{8D118341-75FA-412E-A9D7-6E0C3DC92610}" type="pres">
      <dgm:prSet presAssocID="{6D37854A-42C1-4109-B322-4CEB51C087D1}" presName="quad3" presStyleLbl="node1" presStyleIdx="2" presStyleCnt="4" custScaleX="186809" custLinFactNeighborX="-38365" custLinFactNeighborY="4256">
        <dgm:presLayoutVars>
          <dgm:chMax val="0"/>
          <dgm:chPref val="0"/>
          <dgm:bulletEnabled val="1"/>
        </dgm:presLayoutVars>
      </dgm:prSet>
      <dgm:spPr/>
    </dgm:pt>
    <dgm:pt modelId="{A8A59973-274F-4CEF-A2B3-4026B87BB599}" type="pres">
      <dgm:prSet presAssocID="{6D37854A-42C1-4109-B322-4CEB51C087D1}" presName="quad4" presStyleLbl="node1" presStyleIdx="3" presStyleCnt="4" custScaleX="138234" custScaleY="145922" custLinFactNeighborX="33620" custLinFactNeighborY="1397">
        <dgm:presLayoutVars>
          <dgm:chMax val="0"/>
          <dgm:chPref val="0"/>
          <dgm:bulletEnabled val="1"/>
        </dgm:presLayoutVars>
      </dgm:prSet>
      <dgm:spPr/>
    </dgm:pt>
  </dgm:ptLst>
  <dgm:cxnLst>
    <dgm:cxn modelId="{704A922E-4BC2-4D6E-A68A-ADDFD2AFF2AB}" srcId="{6D37854A-42C1-4109-B322-4CEB51C087D1}" destId="{DFC6BC8E-143C-4EE2-A320-803E64DEA30E}" srcOrd="0" destOrd="0" parTransId="{9DD54C7A-464F-42C0-A2F5-659EA1CA9724}" sibTransId="{61E2E1CA-0FCA-43A6-AC9E-8C97733EB7FC}"/>
    <dgm:cxn modelId="{975EF65B-7CAC-4DBC-A9D5-B24323948395}" srcId="{6D37854A-42C1-4109-B322-4CEB51C087D1}" destId="{66616F66-6B52-4C0B-B214-E1CAD91746B4}" srcOrd="3" destOrd="0" parTransId="{8A52ED61-4E3A-42B9-B27E-182414271BD1}" sibTransId="{6B32B06E-9524-4EC5-A2D3-861705CE52A4}"/>
    <dgm:cxn modelId="{616F7067-81B2-4CF1-AC61-500846EE5454}" type="presOf" srcId="{C804FC44-858D-4056-9F0B-876BC9D3BC73}" destId="{8D118341-75FA-412E-A9D7-6E0C3DC92610}" srcOrd="0" destOrd="0" presId="urn:microsoft.com/office/officeart/2005/8/layout/matrix3"/>
    <dgm:cxn modelId="{A1CEB16F-F6AB-48CF-9180-AD96394DD924}" srcId="{6D37854A-42C1-4109-B322-4CEB51C087D1}" destId="{C804FC44-858D-4056-9F0B-876BC9D3BC73}" srcOrd="2" destOrd="0" parTransId="{357B1232-7537-4E0D-BA2D-B23F788859FF}" sibTransId="{A4A24FE3-092D-4716-9A3C-C8F9E889C51F}"/>
    <dgm:cxn modelId="{8E444E9A-EB96-4E29-B2C5-E2E606B896B3}" type="presOf" srcId="{DFC6BC8E-143C-4EE2-A320-803E64DEA30E}" destId="{DE97755C-89DF-4784-8D08-CB4E790CB2EE}" srcOrd="0" destOrd="0" presId="urn:microsoft.com/office/officeart/2005/8/layout/matrix3"/>
    <dgm:cxn modelId="{85F037A9-D07D-45B2-A494-864E1DD57AE4}" type="presOf" srcId="{5EA497C2-E42E-4713-9CFD-1E18ED2477FF}" destId="{A18EF6B6-AAC0-4544-885E-59B4E76D9C09}" srcOrd="0" destOrd="0" presId="urn:microsoft.com/office/officeart/2005/8/layout/matrix3"/>
    <dgm:cxn modelId="{474983BD-321C-4C8C-BB2E-C26A5843B2ED}" type="presOf" srcId="{66616F66-6B52-4C0B-B214-E1CAD91746B4}" destId="{A8A59973-274F-4CEF-A2B3-4026B87BB599}" srcOrd="0" destOrd="0" presId="urn:microsoft.com/office/officeart/2005/8/layout/matrix3"/>
    <dgm:cxn modelId="{442B1CC4-6BB9-48EA-9A6E-823AFDD4D5A6}" type="presOf" srcId="{6D37854A-42C1-4109-B322-4CEB51C087D1}" destId="{BE9DEEBA-9705-4B5D-967D-074963BB9883}" srcOrd="0" destOrd="0" presId="urn:microsoft.com/office/officeart/2005/8/layout/matrix3"/>
    <dgm:cxn modelId="{456D31E5-824D-4ECF-9700-468816C80516}" srcId="{6D37854A-42C1-4109-B322-4CEB51C087D1}" destId="{5EA497C2-E42E-4713-9CFD-1E18ED2477FF}" srcOrd="1" destOrd="0" parTransId="{1A01A6EF-93E4-4C3B-84E4-C0CA91298118}" sibTransId="{D11C52C8-C5AA-4FE8-86CA-0CDFEA2F1F4D}"/>
    <dgm:cxn modelId="{D8A033A1-E234-43C6-9C72-D53D6997B258}" type="presParOf" srcId="{BE9DEEBA-9705-4B5D-967D-074963BB9883}" destId="{06FD4288-E6B6-408C-A00A-6D76DE092196}" srcOrd="0" destOrd="0" presId="urn:microsoft.com/office/officeart/2005/8/layout/matrix3"/>
    <dgm:cxn modelId="{AEA6E7F8-1D7D-44B4-9BFA-B0FDFDB70BCE}" type="presParOf" srcId="{BE9DEEBA-9705-4B5D-967D-074963BB9883}" destId="{DE97755C-89DF-4784-8D08-CB4E790CB2EE}" srcOrd="1" destOrd="0" presId="urn:microsoft.com/office/officeart/2005/8/layout/matrix3"/>
    <dgm:cxn modelId="{DC78CD0A-94F6-4B38-A04E-0FA51346031E}" type="presParOf" srcId="{BE9DEEBA-9705-4B5D-967D-074963BB9883}" destId="{A18EF6B6-AAC0-4544-885E-59B4E76D9C09}" srcOrd="2" destOrd="0" presId="urn:microsoft.com/office/officeart/2005/8/layout/matrix3"/>
    <dgm:cxn modelId="{226517D5-7DBD-4A40-9C4A-A9DC9CF7851D}" type="presParOf" srcId="{BE9DEEBA-9705-4B5D-967D-074963BB9883}" destId="{8D118341-75FA-412E-A9D7-6E0C3DC92610}" srcOrd="3" destOrd="0" presId="urn:microsoft.com/office/officeart/2005/8/layout/matrix3"/>
    <dgm:cxn modelId="{DA5DD6E8-A5A9-4FD7-91DA-FF042EB608CF}" type="presParOf" srcId="{BE9DEEBA-9705-4B5D-967D-074963BB9883}" destId="{A8A59973-274F-4CEF-A2B3-4026B87BB59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865182-83A6-49C3-93A4-B6E59BFEE5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4117D9B-3CE6-446A-A5CF-ABE65407FACA}">
      <dgm:prSet/>
      <dgm:spPr/>
      <dgm:t>
        <a:bodyPr/>
        <a:lstStyle/>
        <a:p>
          <a:r>
            <a:rPr lang="en-US" dirty="0"/>
            <a:t>Identifies the objectives of engaging with them</a:t>
          </a:r>
        </a:p>
      </dgm:t>
    </dgm:pt>
    <dgm:pt modelId="{1CAA99E2-29C5-49CC-B755-CE78F6E32DEB}" type="parTrans" cxnId="{DA69D618-C9B3-49C1-ABB3-6D55B9A624A5}">
      <dgm:prSet/>
      <dgm:spPr/>
      <dgm:t>
        <a:bodyPr/>
        <a:lstStyle/>
        <a:p>
          <a:endParaRPr lang="en-US"/>
        </a:p>
      </dgm:t>
    </dgm:pt>
    <dgm:pt modelId="{D68FC194-8FB8-46E2-9921-AB2CA0670DF6}" type="sibTrans" cxnId="{DA69D618-C9B3-49C1-ABB3-6D55B9A624A5}">
      <dgm:prSet/>
      <dgm:spPr/>
      <dgm:t>
        <a:bodyPr/>
        <a:lstStyle/>
        <a:p>
          <a:endParaRPr lang="en-US"/>
        </a:p>
      </dgm:t>
    </dgm:pt>
    <dgm:pt modelId="{E893B5E3-1C80-44FB-9893-4510CDB181F2}">
      <dgm:prSet/>
      <dgm:spPr/>
      <dgm:t>
        <a:bodyPr/>
        <a:lstStyle/>
        <a:p>
          <a:r>
            <a:rPr lang="en-US" dirty="0"/>
            <a:t>Activities specifically tailored to that group</a:t>
          </a:r>
        </a:p>
      </dgm:t>
    </dgm:pt>
    <dgm:pt modelId="{EF8CB022-73D2-40C1-A767-5A54C81006B7}" type="parTrans" cxnId="{A4328DBD-E277-47FF-A285-46DFCED3AB68}">
      <dgm:prSet/>
      <dgm:spPr/>
      <dgm:t>
        <a:bodyPr/>
        <a:lstStyle/>
        <a:p>
          <a:endParaRPr lang="en-US"/>
        </a:p>
      </dgm:t>
    </dgm:pt>
    <dgm:pt modelId="{B5A0B169-8AB5-4A09-A985-4EB7D6848E76}" type="sibTrans" cxnId="{A4328DBD-E277-47FF-A285-46DFCED3AB68}">
      <dgm:prSet/>
      <dgm:spPr/>
      <dgm:t>
        <a:bodyPr/>
        <a:lstStyle/>
        <a:p>
          <a:endParaRPr lang="en-US"/>
        </a:p>
      </dgm:t>
    </dgm:pt>
    <dgm:pt modelId="{CACCAA61-4338-477E-9FF8-FE67901B3669}">
      <dgm:prSet/>
      <dgm:spPr/>
      <dgm:t>
        <a:bodyPr/>
        <a:lstStyle/>
        <a:p>
          <a:r>
            <a:rPr lang="en-US" dirty="0"/>
            <a:t>Key Indicators of success within the group</a:t>
          </a:r>
        </a:p>
      </dgm:t>
    </dgm:pt>
    <dgm:pt modelId="{A81B8345-A924-4F48-BA4D-78EBAF95501C}" type="parTrans" cxnId="{EBDD4CCC-4D47-4F3D-B09E-F186D1B169A7}">
      <dgm:prSet/>
      <dgm:spPr/>
      <dgm:t>
        <a:bodyPr/>
        <a:lstStyle/>
        <a:p>
          <a:endParaRPr lang="en-US"/>
        </a:p>
      </dgm:t>
    </dgm:pt>
    <dgm:pt modelId="{A2A241AD-210C-41E7-8266-438B4EF978D7}" type="sibTrans" cxnId="{EBDD4CCC-4D47-4F3D-B09E-F186D1B169A7}">
      <dgm:prSet/>
      <dgm:spPr/>
      <dgm:t>
        <a:bodyPr/>
        <a:lstStyle/>
        <a:p>
          <a:endParaRPr lang="en-US"/>
        </a:p>
      </dgm:t>
    </dgm:pt>
    <dgm:pt modelId="{AF1D2146-ECF8-435E-B05A-CF30299874FF}">
      <dgm:prSet/>
      <dgm:spPr/>
      <dgm:t>
        <a:bodyPr/>
        <a:lstStyle/>
        <a:p>
          <a:r>
            <a:rPr lang="en-US" dirty="0"/>
            <a:t>Timelines</a:t>
          </a:r>
        </a:p>
      </dgm:t>
    </dgm:pt>
    <dgm:pt modelId="{BA4ED13B-9FB2-42B7-9221-EDCAB27816AA}" type="parTrans" cxnId="{E458FB48-2FF4-478D-B5FA-BCE0623615B0}">
      <dgm:prSet/>
      <dgm:spPr/>
      <dgm:t>
        <a:bodyPr/>
        <a:lstStyle/>
        <a:p>
          <a:endParaRPr lang="en-US"/>
        </a:p>
      </dgm:t>
    </dgm:pt>
    <dgm:pt modelId="{B15CFFA1-EDF9-48E5-8A36-D384A6459161}" type="sibTrans" cxnId="{E458FB48-2FF4-478D-B5FA-BCE0623615B0}">
      <dgm:prSet/>
      <dgm:spPr/>
      <dgm:t>
        <a:bodyPr/>
        <a:lstStyle/>
        <a:p>
          <a:endParaRPr lang="en-US"/>
        </a:p>
      </dgm:t>
    </dgm:pt>
    <dgm:pt modelId="{45431EED-51B6-484E-BA18-BA74761716E6}">
      <dgm:prSet/>
      <dgm:spPr/>
      <dgm:t>
        <a:bodyPr/>
        <a:lstStyle/>
        <a:p>
          <a:r>
            <a:rPr lang="en-US" dirty="0"/>
            <a:t>Responsible parties</a:t>
          </a:r>
        </a:p>
      </dgm:t>
    </dgm:pt>
    <dgm:pt modelId="{2F0996BA-3096-4893-BF3A-54D4C64D9ADC}" type="parTrans" cxnId="{13BB30BA-13D3-4D20-B8EE-75A09DEE4B11}">
      <dgm:prSet/>
      <dgm:spPr/>
      <dgm:t>
        <a:bodyPr/>
        <a:lstStyle/>
        <a:p>
          <a:endParaRPr lang="en-US"/>
        </a:p>
      </dgm:t>
    </dgm:pt>
    <dgm:pt modelId="{720CAD4E-9648-4C77-B8A0-501AC66A93AA}" type="sibTrans" cxnId="{13BB30BA-13D3-4D20-B8EE-75A09DEE4B11}">
      <dgm:prSet/>
      <dgm:spPr/>
      <dgm:t>
        <a:bodyPr/>
        <a:lstStyle/>
        <a:p>
          <a:endParaRPr lang="en-US"/>
        </a:p>
      </dgm:t>
    </dgm:pt>
    <dgm:pt modelId="{E863E015-11F4-424C-B7D2-5F5EFAB6EB78}">
      <dgm:prSet/>
      <dgm:spPr/>
      <dgm:t>
        <a:bodyPr/>
        <a:lstStyle/>
        <a:p>
          <a:r>
            <a:rPr lang="en-US" dirty="0"/>
            <a:t>Communications channels to be used to reach out to them.</a:t>
          </a:r>
        </a:p>
      </dgm:t>
    </dgm:pt>
    <dgm:pt modelId="{B6B216C0-62C1-4FC5-B481-3F0BA3E60183}" type="parTrans" cxnId="{94016570-5276-40C9-A7FA-51D364E8F0CD}">
      <dgm:prSet/>
      <dgm:spPr/>
      <dgm:t>
        <a:bodyPr/>
        <a:lstStyle/>
        <a:p>
          <a:endParaRPr lang="en-US"/>
        </a:p>
      </dgm:t>
    </dgm:pt>
    <dgm:pt modelId="{A0183F4B-72D6-4860-A35B-B39D415C98C1}" type="sibTrans" cxnId="{94016570-5276-40C9-A7FA-51D364E8F0CD}">
      <dgm:prSet/>
      <dgm:spPr/>
      <dgm:t>
        <a:bodyPr/>
        <a:lstStyle/>
        <a:p>
          <a:endParaRPr lang="en-US"/>
        </a:p>
      </dgm:t>
    </dgm:pt>
    <dgm:pt modelId="{3FE4F8AB-6877-4410-9524-D44524805831}" type="pres">
      <dgm:prSet presAssocID="{3E865182-83A6-49C3-93A4-B6E59BFEE598}" presName="linear" presStyleCnt="0">
        <dgm:presLayoutVars>
          <dgm:animLvl val="lvl"/>
          <dgm:resizeHandles val="exact"/>
        </dgm:presLayoutVars>
      </dgm:prSet>
      <dgm:spPr/>
    </dgm:pt>
    <dgm:pt modelId="{ECEAF9F2-B3CE-436D-83C2-FF892396B32D}" type="pres">
      <dgm:prSet presAssocID="{F4117D9B-3CE6-446A-A5CF-ABE65407FACA}" presName="parentText" presStyleLbl="node1" presStyleIdx="0" presStyleCnt="6">
        <dgm:presLayoutVars>
          <dgm:chMax val="0"/>
          <dgm:bulletEnabled val="1"/>
        </dgm:presLayoutVars>
      </dgm:prSet>
      <dgm:spPr/>
    </dgm:pt>
    <dgm:pt modelId="{9841375C-156C-4536-8389-71978F9E5C94}" type="pres">
      <dgm:prSet presAssocID="{D68FC194-8FB8-46E2-9921-AB2CA0670DF6}" presName="spacer" presStyleCnt="0"/>
      <dgm:spPr/>
    </dgm:pt>
    <dgm:pt modelId="{8A9BF76C-3BD4-470F-9743-973870642011}" type="pres">
      <dgm:prSet presAssocID="{E893B5E3-1C80-44FB-9893-4510CDB181F2}" presName="parentText" presStyleLbl="node1" presStyleIdx="1" presStyleCnt="6">
        <dgm:presLayoutVars>
          <dgm:chMax val="0"/>
          <dgm:bulletEnabled val="1"/>
        </dgm:presLayoutVars>
      </dgm:prSet>
      <dgm:spPr/>
    </dgm:pt>
    <dgm:pt modelId="{DDA0896D-BE80-48CD-B6AB-2DA6CBE12027}" type="pres">
      <dgm:prSet presAssocID="{B5A0B169-8AB5-4A09-A985-4EB7D6848E76}" presName="spacer" presStyleCnt="0"/>
      <dgm:spPr/>
    </dgm:pt>
    <dgm:pt modelId="{112BBDD4-871A-4287-B806-E1F41537F700}" type="pres">
      <dgm:prSet presAssocID="{CACCAA61-4338-477E-9FF8-FE67901B3669}" presName="parentText" presStyleLbl="node1" presStyleIdx="2" presStyleCnt="6">
        <dgm:presLayoutVars>
          <dgm:chMax val="0"/>
          <dgm:bulletEnabled val="1"/>
        </dgm:presLayoutVars>
      </dgm:prSet>
      <dgm:spPr/>
    </dgm:pt>
    <dgm:pt modelId="{6FBE19F8-1D0C-4E54-A558-C02F5BE8B60B}" type="pres">
      <dgm:prSet presAssocID="{A2A241AD-210C-41E7-8266-438B4EF978D7}" presName="spacer" presStyleCnt="0"/>
      <dgm:spPr/>
    </dgm:pt>
    <dgm:pt modelId="{30DD6D23-7FAE-4963-89A0-8B1129B59819}" type="pres">
      <dgm:prSet presAssocID="{AF1D2146-ECF8-435E-B05A-CF30299874FF}" presName="parentText" presStyleLbl="node1" presStyleIdx="3" presStyleCnt="6">
        <dgm:presLayoutVars>
          <dgm:chMax val="0"/>
          <dgm:bulletEnabled val="1"/>
        </dgm:presLayoutVars>
      </dgm:prSet>
      <dgm:spPr/>
    </dgm:pt>
    <dgm:pt modelId="{011DA3E5-389D-4027-875C-BC2D8D4FE285}" type="pres">
      <dgm:prSet presAssocID="{B15CFFA1-EDF9-48E5-8A36-D384A6459161}" presName="spacer" presStyleCnt="0"/>
      <dgm:spPr/>
    </dgm:pt>
    <dgm:pt modelId="{1D05B2EE-4679-473A-B8A1-832D1709A4F0}" type="pres">
      <dgm:prSet presAssocID="{45431EED-51B6-484E-BA18-BA74761716E6}" presName="parentText" presStyleLbl="node1" presStyleIdx="4" presStyleCnt="6">
        <dgm:presLayoutVars>
          <dgm:chMax val="0"/>
          <dgm:bulletEnabled val="1"/>
        </dgm:presLayoutVars>
      </dgm:prSet>
      <dgm:spPr/>
    </dgm:pt>
    <dgm:pt modelId="{C09C7483-D26A-4809-BC86-5C59F75FCB6E}" type="pres">
      <dgm:prSet presAssocID="{720CAD4E-9648-4C77-B8A0-501AC66A93AA}" presName="spacer" presStyleCnt="0"/>
      <dgm:spPr/>
    </dgm:pt>
    <dgm:pt modelId="{2A96B287-A0F7-48AE-A105-28B2D125FDD6}" type="pres">
      <dgm:prSet presAssocID="{E863E015-11F4-424C-B7D2-5F5EFAB6EB78}" presName="parentText" presStyleLbl="node1" presStyleIdx="5" presStyleCnt="6">
        <dgm:presLayoutVars>
          <dgm:chMax val="0"/>
          <dgm:bulletEnabled val="1"/>
        </dgm:presLayoutVars>
      </dgm:prSet>
      <dgm:spPr/>
    </dgm:pt>
  </dgm:ptLst>
  <dgm:cxnLst>
    <dgm:cxn modelId="{DA69D618-C9B3-49C1-ABB3-6D55B9A624A5}" srcId="{3E865182-83A6-49C3-93A4-B6E59BFEE598}" destId="{F4117D9B-3CE6-446A-A5CF-ABE65407FACA}" srcOrd="0" destOrd="0" parTransId="{1CAA99E2-29C5-49CC-B755-CE78F6E32DEB}" sibTransId="{D68FC194-8FB8-46E2-9921-AB2CA0670DF6}"/>
    <dgm:cxn modelId="{0B364C20-0490-47AD-9A29-A08B2FFC798A}" type="presOf" srcId="{E893B5E3-1C80-44FB-9893-4510CDB181F2}" destId="{8A9BF76C-3BD4-470F-9743-973870642011}" srcOrd="0" destOrd="0" presId="urn:microsoft.com/office/officeart/2005/8/layout/vList2"/>
    <dgm:cxn modelId="{AEF36142-9178-4929-BDA1-BF201E3BC072}" type="presOf" srcId="{CACCAA61-4338-477E-9FF8-FE67901B3669}" destId="{112BBDD4-871A-4287-B806-E1F41537F700}" srcOrd="0" destOrd="0" presId="urn:microsoft.com/office/officeart/2005/8/layout/vList2"/>
    <dgm:cxn modelId="{E458FB48-2FF4-478D-B5FA-BCE0623615B0}" srcId="{3E865182-83A6-49C3-93A4-B6E59BFEE598}" destId="{AF1D2146-ECF8-435E-B05A-CF30299874FF}" srcOrd="3" destOrd="0" parTransId="{BA4ED13B-9FB2-42B7-9221-EDCAB27816AA}" sibTransId="{B15CFFA1-EDF9-48E5-8A36-D384A6459161}"/>
    <dgm:cxn modelId="{C648C464-270A-476F-8C17-975E594EFD6D}" type="presOf" srcId="{45431EED-51B6-484E-BA18-BA74761716E6}" destId="{1D05B2EE-4679-473A-B8A1-832D1709A4F0}" srcOrd="0" destOrd="0" presId="urn:microsoft.com/office/officeart/2005/8/layout/vList2"/>
    <dgm:cxn modelId="{94016570-5276-40C9-A7FA-51D364E8F0CD}" srcId="{3E865182-83A6-49C3-93A4-B6E59BFEE598}" destId="{E863E015-11F4-424C-B7D2-5F5EFAB6EB78}" srcOrd="5" destOrd="0" parTransId="{B6B216C0-62C1-4FC5-B481-3F0BA3E60183}" sibTransId="{A0183F4B-72D6-4860-A35B-B39D415C98C1}"/>
    <dgm:cxn modelId="{4AE9B372-3AA8-4C93-9F04-7C04DD4B4EBE}" type="presOf" srcId="{E863E015-11F4-424C-B7D2-5F5EFAB6EB78}" destId="{2A96B287-A0F7-48AE-A105-28B2D125FDD6}" srcOrd="0" destOrd="0" presId="urn:microsoft.com/office/officeart/2005/8/layout/vList2"/>
    <dgm:cxn modelId="{890FB088-4FAB-4EDC-836F-BE3E9A835BB2}" type="presOf" srcId="{F4117D9B-3CE6-446A-A5CF-ABE65407FACA}" destId="{ECEAF9F2-B3CE-436D-83C2-FF892396B32D}" srcOrd="0" destOrd="0" presId="urn:microsoft.com/office/officeart/2005/8/layout/vList2"/>
    <dgm:cxn modelId="{1C89E498-4E68-420F-B721-3F13188FB6A0}" type="presOf" srcId="{3E865182-83A6-49C3-93A4-B6E59BFEE598}" destId="{3FE4F8AB-6877-4410-9524-D44524805831}" srcOrd="0" destOrd="0" presId="urn:microsoft.com/office/officeart/2005/8/layout/vList2"/>
    <dgm:cxn modelId="{B1424B9A-16B7-488E-822F-B4833B211113}" type="presOf" srcId="{AF1D2146-ECF8-435E-B05A-CF30299874FF}" destId="{30DD6D23-7FAE-4963-89A0-8B1129B59819}" srcOrd="0" destOrd="0" presId="urn:microsoft.com/office/officeart/2005/8/layout/vList2"/>
    <dgm:cxn modelId="{13BB30BA-13D3-4D20-B8EE-75A09DEE4B11}" srcId="{3E865182-83A6-49C3-93A4-B6E59BFEE598}" destId="{45431EED-51B6-484E-BA18-BA74761716E6}" srcOrd="4" destOrd="0" parTransId="{2F0996BA-3096-4893-BF3A-54D4C64D9ADC}" sibTransId="{720CAD4E-9648-4C77-B8A0-501AC66A93AA}"/>
    <dgm:cxn modelId="{A4328DBD-E277-47FF-A285-46DFCED3AB68}" srcId="{3E865182-83A6-49C3-93A4-B6E59BFEE598}" destId="{E893B5E3-1C80-44FB-9893-4510CDB181F2}" srcOrd="1" destOrd="0" parTransId="{EF8CB022-73D2-40C1-A767-5A54C81006B7}" sibTransId="{B5A0B169-8AB5-4A09-A985-4EB7D6848E76}"/>
    <dgm:cxn modelId="{EBDD4CCC-4D47-4F3D-B09E-F186D1B169A7}" srcId="{3E865182-83A6-49C3-93A4-B6E59BFEE598}" destId="{CACCAA61-4338-477E-9FF8-FE67901B3669}" srcOrd="2" destOrd="0" parTransId="{A81B8345-A924-4F48-BA4D-78EBAF95501C}" sibTransId="{A2A241AD-210C-41E7-8266-438B4EF978D7}"/>
    <dgm:cxn modelId="{225E3F86-E96F-4DED-BC4D-0DAE60FADD2F}" type="presParOf" srcId="{3FE4F8AB-6877-4410-9524-D44524805831}" destId="{ECEAF9F2-B3CE-436D-83C2-FF892396B32D}" srcOrd="0" destOrd="0" presId="urn:microsoft.com/office/officeart/2005/8/layout/vList2"/>
    <dgm:cxn modelId="{D5EF1BE7-8C77-4E8C-A5F9-53BF0545C0C6}" type="presParOf" srcId="{3FE4F8AB-6877-4410-9524-D44524805831}" destId="{9841375C-156C-4536-8389-71978F9E5C94}" srcOrd="1" destOrd="0" presId="urn:microsoft.com/office/officeart/2005/8/layout/vList2"/>
    <dgm:cxn modelId="{BC35EAB6-26D0-4069-AFEA-9E2A6CF7D97D}" type="presParOf" srcId="{3FE4F8AB-6877-4410-9524-D44524805831}" destId="{8A9BF76C-3BD4-470F-9743-973870642011}" srcOrd="2" destOrd="0" presId="urn:microsoft.com/office/officeart/2005/8/layout/vList2"/>
    <dgm:cxn modelId="{533759E9-5D0B-4AD8-AB0A-BB23ED9C3D63}" type="presParOf" srcId="{3FE4F8AB-6877-4410-9524-D44524805831}" destId="{DDA0896D-BE80-48CD-B6AB-2DA6CBE12027}" srcOrd="3" destOrd="0" presId="urn:microsoft.com/office/officeart/2005/8/layout/vList2"/>
    <dgm:cxn modelId="{1A75DC19-C004-4737-9BE3-79F58856ADCE}" type="presParOf" srcId="{3FE4F8AB-6877-4410-9524-D44524805831}" destId="{112BBDD4-871A-4287-B806-E1F41537F700}" srcOrd="4" destOrd="0" presId="urn:microsoft.com/office/officeart/2005/8/layout/vList2"/>
    <dgm:cxn modelId="{8C219EC9-4D1D-4126-A43D-4E7D09837B61}" type="presParOf" srcId="{3FE4F8AB-6877-4410-9524-D44524805831}" destId="{6FBE19F8-1D0C-4E54-A558-C02F5BE8B60B}" srcOrd="5" destOrd="0" presId="urn:microsoft.com/office/officeart/2005/8/layout/vList2"/>
    <dgm:cxn modelId="{1C690940-7E10-4E17-8EB4-BB2F9A8D993F}" type="presParOf" srcId="{3FE4F8AB-6877-4410-9524-D44524805831}" destId="{30DD6D23-7FAE-4963-89A0-8B1129B59819}" srcOrd="6" destOrd="0" presId="urn:microsoft.com/office/officeart/2005/8/layout/vList2"/>
    <dgm:cxn modelId="{EDDA0587-DCD1-4766-8BAB-40608208D4A9}" type="presParOf" srcId="{3FE4F8AB-6877-4410-9524-D44524805831}" destId="{011DA3E5-389D-4027-875C-BC2D8D4FE285}" srcOrd="7" destOrd="0" presId="urn:microsoft.com/office/officeart/2005/8/layout/vList2"/>
    <dgm:cxn modelId="{E4917D48-A684-4897-9EFA-6877DD14EB28}" type="presParOf" srcId="{3FE4F8AB-6877-4410-9524-D44524805831}" destId="{1D05B2EE-4679-473A-B8A1-832D1709A4F0}" srcOrd="8" destOrd="0" presId="urn:microsoft.com/office/officeart/2005/8/layout/vList2"/>
    <dgm:cxn modelId="{42DB5F44-7ABE-4538-BD2E-00E767A5BC51}" type="presParOf" srcId="{3FE4F8AB-6877-4410-9524-D44524805831}" destId="{C09C7483-D26A-4809-BC86-5C59F75FCB6E}" srcOrd="9" destOrd="0" presId="urn:microsoft.com/office/officeart/2005/8/layout/vList2"/>
    <dgm:cxn modelId="{008E5336-76C4-4B02-8C83-1C5B786B13C6}" type="presParOf" srcId="{3FE4F8AB-6877-4410-9524-D44524805831}" destId="{2A96B287-A0F7-48AE-A105-28B2D125FDD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B29CB3-BC2C-4677-8256-A1F7FEF5C06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C88FCD8-3E33-41E1-AC48-A199264926C3}">
      <dgm:prSet/>
      <dgm:spPr/>
      <dgm:t>
        <a:bodyPr/>
        <a:lstStyle/>
        <a:p>
          <a:r>
            <a:rPr lang="en-US" dirty="0">
              <a:latin typeface="+mn-lt"/>
            </a:rPr>
            <a:t>The CMT provides that for infractions against the core values there should be and there </a:t>
          </a:r>
          <a:r>
            <a:rPr lang="de-DE" dirty="0">
              <a:latin typeface="+mn-lt"/>
            </a:rPr>
            <a:t>w</a:t>
          </a:r>
          <a:r>
            <a:rPr lang="en-US" dirty="0">
              <a:latin typeface="+mn-lt"/>
            </a:rPr>
            <a:t>ill be consequences. </a:t>
          </a:r>
        </a:p>
      </dgm:t>
    </dgm:pt>
    <dgm:pt modelId="{6A360E7A-7795-40AB-BF2F-7A797BCDEE4F}" type="parTrans" cxnId="{0DFDD164-8432-44FE-8D63-D1E6C4DD28CF}">
      <dgm:prSet/>
      <dgm:spPr/>
      <dgm:t>
        <a:bodyPr/>
        <a:lstStyle/>
        <a:p>
          <a:endParaRPr lang="en-US"/>
        </a:p>
      </dgm:t>
    </dgm:pt>
    <dgm:pt modelId="{40A8B29B-6C91-451B-AE46-BA0F5883DF6F}" type="sibTrans" cxnId="{0DFDD164-8432-44FE-8D63-D1E6C4DD28CF}">
      <dgm:prSet/>
      <dgm:spPr/>
      <dgm:t>
        <a:bodyPr/>
        <a:lstStyle/>
        <a:p>
          <a:endParaRPr lang="en-US"/>
        </a:p>
      </dgm:t>
    </dgm:pt>
    <dgm:pt modelId="{DA276DE7-F8E5-4292-9E5D-D85165B3A547}">
      <dgm:prSet/>
      <dgm:spPr/>
      <dgm:t>
        <a:bodyPr/>
        <a:lstStyle/>
        <a:p>
          <a:r>
            <a:rPr lang="en-US" dirty="0">
              <a:latin typeface="+mn-lt"/>
            </a:rPr>
            <a:t>Sanctions range from punishments already prescribed by law, administrative sanctions, name and shame but more importantly, social sanctions of denouncing conduct not in alignment with those values. This is where our traditional and religious institutions come in.</a:t>
          </a:r>
        </a:p>
      </dgm:t>
    </dgm:pt>
    <dgm:pt modelId="{06A7E8C5-2BDD-4F26-9626-9C174E56525E}" type="parTrans" cxnId="{6F0278B2-E24E-40C2-A7C5-2E5273FFF648}">
      <dgm:prSet/>
      <dgm:spPr/>
      <dgm:t>
        <a:bodyPr/>
        <a:lstStyle/>
        <a:p>
          <a:endParaRPr lang="en-US"/>
        </a:p>
      </dgm:t>
    </dgm:pt>
    <dgm:pt modelId="{B1FA501D-13D7-4E12-A5E9-B7DA335156DB}" type="sibTrans" cxnId="{6F0278B2-E24E-40C2-A7C5-2E5273FFF648}">
      <dgm:prSet/>
      <dgm:spPr/>
      <dgm:t>
        <a:bodyPr/>
        <a:lstStyle/>
        <a:p>
          <a:endParaRPr lang="en-US"/>
        </a:p>
      </dgm:t>
    </dgm:pt>
    <dgm:pt modelId="{4983E4B1-011D-416B-B365-41ED399E94A8}">
      <dgm:prSet custT="1"/>
      <dgm:spPr/>
      <dgm:t>
        <a:bodyPr/>
        <a:lstStyle/>
        <a:p>
          <a:r>
            <a:rPr lang="en-US" sz="2400" dirty="0">
              <a:ln/>
              <a:effectLst/>
              <a:uFill>
                <a:solidFill>
                  <a:srgbClr val="000000"/>
                </a:solidFill>
              </a:uFill>
              <a:latin typeface="+mn-lt"/>
              <a:ea typeface="Arial Unicode MS"/>
              <a:cs typeface="Arial Unicode MS"/>
            </a:rPr>
            <a:t>On our part as anti-corruption and government agencies, we pledge to use prescribed sanctions both penal and administrative more effectively to check those who violate the law because as is often the case every violation of a cherished value is also a violation of a law or guideline. </a:t>
          </a:r>
          <a:endParaRPr lang="en-US" sz="2400" dirty="0">
            <a:latin typeface="+mn-lt"/>
          </a:endParaRPr>
        </a:p>
      </dgm:t>
    </dgm:pt>
    <dgm:pt modelId="{D6B1EB22-0D7A-49B6-9BE6-CEFEA789FB80}" type="parTrans" cxnId="{17F1803B-8B9A-42F8-ADB9-623E233567EA}">
      <dgm:prSet/>
      <dgm:spPr/>
      <dgm:t>
        <a:bodyPr/>
        <a:lstStyle/>
        <a:p>
          <a:endParaRPr lang="en-NG"/>
        </a:p>
      </dgm:t>
    </dgm:pt>
    <dgm:pt modelId="{DDFD4E90-4B26-44A4-B1B8-766B85D487AB}" type="sibTrans" cxnId="{17F1803B-8B9A-42F8-ADB9-623E233567EA}">
      <dgm:prSet/>
      <dgm:spPr/>
      <dgm:t>
        <a:bodyPr/>
        <a:lstStyle/>
        <a:p>
          <a:endParaRPr lang="en-NG"/>
        </a:p>
      </dgm:t>
    </dgm:pt>
    <dgm:pt modelId="{4E60270D-1909-499D-8A95-3C19E7901EAC}" type="pres">
      <dgm:prSet presAssocID="{77B29CB3-BC2C-4677-8256-A1F7FEF5C067}" presName="vert0" presStyleCnt="0">
        <dgm:presLayoutVars>
          <dgm:dir/>
          <dgm:animOne val="branch"/>
          <dgm:animLvl val="lvl"/>
        </dgm:presLayoutVars>
      </dgm:prSet>
      <dgm:spPr/>
    </dgm:pt>
    <dgm:pt modelId="{28540D44-1A4F-4F50-87E8-550C87C58B0D}" type="pres">
      <dgm:prSet presAssocID="{5C88FCD8-3E33-41E1-AC48-A199264926C3}" presName="thickLine" presStyleLbl="alignNode1" presStyleIdx="0" presStyleCnt="3"/>
      <dgm:spPr/>
    </dgm:pt>
    <dgm:pt modelId="{7C675212-B39F-4536-B04A-D8C33A9439AF}" type="pres">
      <dgm:prSet presAssocID="{5C88FCD8-3E33-41E1-AC48-A199264926C3}" presName="horz1" presStyleCnt="0"/>
      <dgm:spPr/>
    </dgm:pt>
    <dgm:pt modelId="{31BA308A-58C2-401D-8FBF-FAC5D6A5C96E}" type="pres">
      <dgm:prSet presAssocID="{5C88FCD8-3E33-41E1-AC48-A199264926C3}" presName="tx1" presStyleLbl="revTx" presStyleIdx="0" presStyleCnt="3"/>
      <dgm:spPr/>
    </dgm:pt>
    <dgm:pt modelId="{30C45144-A16A-4894-9E0E-C127A5DF2B44}" type="pres">
      <dgm:prSet presAssocID="{5C88FCD8-3E33-41E1-AC48-A199264926C3}" presName="vert1" presStyleCnt="0"/>
      <dgm:spPr/>
    </dgm:pt>
    <dgm:pt modelId="{706A4669-5EEB-4858-A601-DD2252D89B58}" type="pres">
      <dgm:prSet presAssocID="{DA276DE7-F8E5-4292-9E5D-D85165B3A547}" presName="thickLine" presStyleLbl="alignNode1" presStyleIdx="1" presStyleCnt="3"/>
      <dgm:spPr/>
    </dgm:pt>
    <dgm:pt modelId="{ACF5C404-6542-40B7-9312-15CCE74BC7A9}" type="pres">
      <dgm:prSet presAssocID="{DA276DE7-F8E5-4292-9E5D-D85165B3A547}" presName="horz1" presStyleCnt="0"/>
      <dgm:spPr/>
    </dgm:pt>
    <dgm:pt modelId="{D351D0F2-E4DD-4411-91D6-D53AD3E3937A}" type="pres">
      <dgm:prSet presAssocID="{DA276DE7-F8E5-4292-9E5D-D85165B3A547}" presName="tx1" presStyleLbl="revTx" presStyleIdx="1" presStyleCnt="3" custScaleY="105655"/>
      <dgm:spPr/>
    </dgm:pt>
    <dgm:pt modelId="{EFC80B4A-A863-40E1-9D1A-316BC49A6AF2}" type="pres">
      <dgm:prSet presAssocID="{DA276DE7-F8E5-4292-9E5D-D85165B3A547}" presName="vert1" presStyleCnt="0"/>
      <dgm:spPr/>
    </dgm:pt>
    <dgm:pt modelId="{BA162810-EE99-4DF1-BF07-247BF9278F10}" type="pres">
      <dgm:prSet presAssocID="{4983E4B1-011D-416B-B365-41ED399E94A8}" presName="thickLine" presStyleLbl="alignNode1" presStyleIdx="2" presStyleCnt="3"/>
      <dgm:spPr/>
    </dgm:pt>
    <dgm:pt modelId="{D3734171-EE77-403B-AEA1-E109EB856A6B}" type="pres">
      <dgm:prSet presAssocID="{4983E4B1-011D-416B-B365-41ED399E94A8}" presName="horz1" presStyleCnt="0"/>
      <dgm:spPr/>
    </dgm:pt>
    <dgm:pt modelId="{2B061FF2-69E4-4DEA-BBF5-1497B1CF46A3}" type="pres">
      <dgm:prSet presAssocID="{4983E4B1-011D-416B-B365-41ED399E94A8}" presName="tx1" presStyleLbl="revTx" presStyleIdx="2" presStyleCnt="3"/>
      <dgm:spPr/>
    </dgm:pt>
    <dgm:pt modelId="{0EF24CAE-D868-48D0-861E-720173F21EA0}" type="pres">
      <dgm:prSet presAssocID="{4983E4B1-011D-416B-B365-41ED399E94A8}" presName="vert1" presStyleCnt="0"/>
      <dgm:spPr/>
    </dgm:pt>
  </dgm:ptLst>
  <dgm:cxnLst>
    <dgm:cxn modelId="{17F1803B-8B9A-42F8-ADB9-623E233567EA}" srcId="{77B29CB3-BC2C-4677-8256-A1F7FEF5C067}" destId="{4983E4B1-011D-416B-B365-41ED399E94A8}" srcOrd="2" destOrd="0" parTransId="{D6B1EB22-0D7A-49B6-9BE6-CEFEA789FB80}" sibTransId="{DDFD4E90-4B26-44A4-B1B8-766B85D487AB}"/>
    <dgm:cxn modelId="{79804F47-3E26-4A4C-A9FC-8C9BD20446F4}" type="presOf" srcId="{77B29CB3-BC2C-4677-8256-A1F7FEF5C067}" destId="{4E60270D-1909-499D-8A95-3C19E7901EAC}" srcOrd="0" destOrd="0" presId="urn:microsoft.com/office/officeart/2008/layout/LinedList"/>
    <dgm:cxn modelId="{99DCDA5F-9C27-46C4-9D0C-8324BF2090F3}" type="presOf" srcId="{DA276DE7-F8E5-4292-9E5D-D85165B3A547}" destId="{D351D0F2-E4DD-4411-91D6-D53AD3E3937A}" srcOrd="0" destOrd="0" presId="urn:microsoft.com/office/officeart/2008/layout/LinedList"/>
    <dgm:cxn modelId="{0DFDD164-8432-44FE-8D63-D1E6C4DD28CF}" srcId="{77B29CB3-BC2C-4677-8256-A1F7FEF5C067}" destId="{5C88FCD8-3E33-41E1-AC48-A199264926C3}" srcOrd="0" destOrd="0" parTransId="{6A360E7A-7795-40AB-BF2F-7A797BCDEE4F}" sibTransId="{40A8B29B-6C91-451B-AE46-BA0F5883DF6F}"/>
    <dgm:cxn modelId="{371E5992-8CB7-41C7-8CDF-5BC6CEFD9030}" type="presOf" srcId="{4983E4B1-011D-416B-B365-41ED399E94A8}" destId="{2B061FF2-69E4-4DEA-BBF5-1497B1CF46A3}" srcOrd="0" destOrd="0" presId="urn:microsoft.com/office/officeart/2008/layout/LinedList"/>
    <dgm:cxn modelId="{34224B9E-E51F-4BAB-9301-9D3A8C07C1E5}" type="presOf" srcId="{5C88FCD8-3E33-41E1-AC48-A199264926C3}" destId="{31BA308A-58C2-401D-8FBF-FAC5D6A5C96E}" srcOrd="0" destOrd="0" presId="urn:microsoft.com/office/officeart/2008/layout/LinedList"/>
    <dgm:cxn modelId="{6F0278B2-E24E-40C2-A7C5-2E5273FFF648}" srcId="{77B29CB3-BC2C-4677-8256-A1F7FEF5C067}" destId="{DA276DE7-F8E5-4292-9E5D-D85165B3A547}" srcOrd="1" destOrd="0" parTransId="{06A7E8C5-2BDD-4F26-9626-9C174E56525E}" sibTransId="{B1FA501D-13D7-4E12-A5E9-B7DA335156DB}"/>
    <dgm:cxn modelId="{2CFED394-FE56-419A-B8B7-B1169471E55F}" type="presParOf" srcId="{4E60270D-1909-499D-8A95-3C19E7901EAC}" destId="{28540D44-1A4F-4F50-87E8-550C87C58B0D}" srcOrd="0" destOrd="0" presId="urn:microsoft.com/office/officeart/2008/layout/LinedList"/>
    <dgm:cxn modelId="{46238F9B-4DAB-42E8-A8B1-A008FDDE28A5}" type="presParOf" srcId="{4E60270D-1909-499D-8A95-3C19E7901EAC}" destId="{7C675212-B39F-4536-B04A-D8C33A9439AF}" srcOrd="1" destOrd="0" presId="urn:microsoft.com/office/officeart/2008/layout/LinedList"/>
    <dgm:cxn modelId="{9E99B2B5-431D-4D6C-86D2-BA5E89248E5F}" type="presParOf" srcId="{7C675212-B39F-4536-B04A-D8C33A9439AF}" destId="{31BA308A-58C2-401D-8FBF-FAC5D6A5C96E}" srcOrd="0" destOrd="0" presId="urn:microsoft.com/office/officeart/2008/layout/LinedList"/>
    <dgm:cxn modelId="{E8E5E790-101D-45DA-9AFE-41BAD52AC88A}" type="presParOf" srcId="{7C675212-B39F-4536-B04A-D8C33A9439AF}" destId="{30C45144-A16A-4894-9E0E-C127A5DF2B44}" srcOrd="1" destOrd="0" presId="urn:microsoft.com/office/officeart/2008/layout/LinedList"/>
    <dgm:cxn modelId="{8FC0FB66-656C-4904-AE57-FB73EAEE12DF}" type="presParOf" srcId="{4E60270D-1909-499D-8A95-3C19E7901EAC}" destId="{706A4669-5EEB-4858-A601-DD2252D89B58}" srcOrd="2" destOrd="0" presId="urn:microsoft.com/office/officeart/2008/layout/LinedList"/>
    <dgm:cxn modelId="{BDE2474C-C871-41AD-83BB-2F8D82433F9E}" type="presParOf" srcId="{4E60270D-1909-499D-8A95-3C19E7901EAC}" destId="{ACF5C404-6542-40B7-9312-15CCE74BC7A9}" srcOrd="3" destOrd="0" presId="urn:microsoft.com/office/officeart/2008/layout/LinedList"/>
    <dgm:cxn modelId="{D703509F-D0F6-4FBA-A145-EC5980219981}" type="presParOf" srcId="{ACF5C404-6542-40B7-9312-15CCE74BC7A9}" destId="{D351D0F2-E4DD-4411-91D6-D53AD3E3937A}" srcOrd="0" destOrd="0" presId="urn:microsoft.com/office/officeart/2008/layout/LinedList"/>
    <dgm:cxn modelId="{CEED23CC-E881-41C5-A5FC-36B17366B3CD}" type="presParOf" srcId="{ACF5C404-6542-40B7-9312-15CCE74BC7A9}" destId="{EFC80B4A-A863-40E1-9D1A-316BC49A6AF2}" srcOrd="1" destOrd="0" presId="urn:microsoft.com/office/officeart/2008/layout/LinedList"/>
    <dgm:cxn modelId="{E52A6C60-B068-402E-90FE-2FD9B12EBDC2}" type="presParOf" srcId="{4E60270D-1909-499D-8A95-3C19E7901EAC}" destId="{BA162810-EE99-4DF1-BF07-247BF9278F10}" srcOrd="4" destOrd="0" presId="urn:microsoft.com/office/officeart/2008/layout/LinedList"/>
    <dgm:cxn modelId="{7768715D-D5C6-4FAD-855C-5A29A892FEEC}" type="presParOf" srcId="{4E60270D-1909-499D-8A95-3C19E7901EAC}" destId="{D3734171-EE77-403B-AEA1-E109EB856A6B}" srcOrd="5" destOrd="0" presId="urn:microsoft.com/office/officeart/2008/layout/LinedList"/>
    <dgm:cxn modelId="{784B1CF9-C934-402A-9D13-4E0600509325}" type="presParOf" srcId="{D3734171-EE77-403B-AEA1-E109EB856A6B}" destId="{2B061FF2-69E4-4DEA-BBF5-1497B1CF46A3}" srcOrd="0" destOrd="0" presId="urn:microsoft.com/office/officeart/2008/layout/LinedList"/>
    <dgm:cxn modelId="{F6255469-734D-4DA2-99C0-A2DC22C21F2E}" type="presParOf" srcId="{D3734171-EE77-403B-AEA1-E109EB856A6B}" destId="{0EF24CAE-D868-48D0-861E-720173F21E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577B04-D211-41FD-81F0-33F49C58BF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95C659-089B-49DF-AA24-AB9BCDB74A71}">
      <dgm:prSet custT="1"/>
      <dgm:spPr/>
      <dgm:t>
        <a:bodyPr/>
        <a:lstStyle/>
        <a:p>
          <a:pPr algn="just"/>
          <a:r>
            <a:rPr lang="en-US" sz="2400" dirty="0">
              <a:latin typeface="+mn-lt"/>
            </a:rPr>
            <a:t>Each stakeholder group, would need to understand specific actions they need to take to prevent infractions from occurring and recurring. </a:t>
          </a:r>
        </a:p>
      </dgm:t>
    </dgm:pt>
    <dgm:pt modelId="{ECEC19C8-71BE-474E-A67F-D82467B44249}" type="parTrans" cxnId="{28B5389C-67B3-4EF5-9107-20DC78ED3C52}">
      <dgm:prSet/>
      <dgm:spPr/>
      <dgm:t>
        <a:bodyPr/>
        <a:lstStyle/>
        <a:p>
          <a:endParaRPr lang="en-US"/>
        </a:p>
      </dgm:t>
    </dgm:pt>
    <dgm:pt modelId="{04DB661D-25F0-4B45-8091-A9A23F2D85F0}" type="sibTrans" cxnId="{28B5389C-67B3-4EF5-9107-20DC78ED3C52}">
      <dgm:prSet/>
      <dgm:spPr/>
      <dgm:t>
        <a:bodyPr/>
        <a:lstStyle/>
        <a:p>
          <a:endParaRPr lang="en-US"/>
        </a:p>
      </dgm:t>
    </dgm:pt>
    <dgm:pt modelId="{ADE1704D-3FB6-4529-BB79-97830ED90FA6}">
      <dgm:prSet custT="1"/>
      <dgm:spPr/>
      <dgm:t>
        <a:bodyPr/>
        <a:lstStyle/>
        <a:p>
          <a:pPr algn="just"/>
          <a:r>
            <a:rPr lang="en-US" sz="2400" dirty="0">
              <a:latin typeface="+mn-lt"/>
            </a:rPr>
            <a:t>The sustainability of the Policy depends on its</a:t>
          </a:r>
          <a:r>
            <a:rPr lang="fr-FR" sz="2400" dirty="0">
              <a:latin typeface="+mn-lt"/>
            </a:rPr>
            <a:t> implementation</a:t>
          </a:r>
          <a:r>
            <a:rPr lang="en-US" sz="2400" dirty="0">
              <a:latin typeface="+mn-lt"/>
            </a:rPr>
            <a:t> across all stakeholder groups and the enforcement of co</a:t>
          </a:r>
          <a:r>
            <a:rPr lang="pt-PT" sz="2400" dirty="0">
              <a:latin typeface="+mn-lt"/>
            </a:rPr>
            <a:t>nsequence</a:t>
          </a:r>
          <a:r>
            <a:rPr lang="en-US" sz="2400" dirty="0">
              <a:latin typeface="+mn-lt"/>
            </a:rPr>
            <a:t>s. </a:t>
          </a:r>
        </a:p>
      </dgm:t>
    </dgm:pt>
    <dgm:pt modelId="{10F03E59-2837-4818-A726-59C09B011228}" type="parTrans" cxnId="{358FD2EA-20ED-46F5-A125-B99344A5FA1B}">
      <dgm:prSet/>
      <dgm:spPr/>
      <dgm:t>
        <a:bodyPr/>
        <a:lstStyle/>
        <a:p>
          <a:endParaRPr lang="en-US"/>
        </a:p>
      </dgm:t>
    </dgm:pt>
    <dgm:pt modelId="{93EBA8BB-0402-42F2-9B7C-0EB3E8E52748}" type="sibTrans" cxnId="{358FD2EA-20ED-46F5-A125-B99344A5FA1B}">
      <dgm:prSet/>
      <dgm:spPr/>
      <dgm:t>
        <a:bodyPr/>
        <a:lstStyle/>
        <a:p>
          <a:endParaRPr lang="en-US"/>
        </a:p>
      </dgm:t>
    </dgm:pt>
    <dgm:pt modelId="{96B7A7E8-A1A9-449D-8017-921EC40B70C4}">
      <dgm:prSet custT="1"/>
      <dgm:spPr/>
      <dgm:t>
        <a:bodyPr/>
        <a:lstStyle/>
        <a:p>
          <a:pPr algn="just"/>
          <a:r>
            <a:rPr lang="en-US" sz="2400" dirty="0">
              <a:ln>
                <a:noFill/>
              </a:ln>
              <a:effectLst/>
              <a:uFill>
                <a:solidFill>
                  <a:srgbClr val="000000"/>
                </a:solidFill>
              </a:uFill>
              <a:latin typeface="+mn-lt"/>
              <a:ea typeface="Arial Unicode MS"/>
              <a:cs typeface="Arial Unicode MS"/>
            </a:rPr>
            <a:t>Society should also punish those who violate our cherished values by isolating them and naming and shaming them.</a:t>
          </a:r>
          <a:endParaRPr lang="en-US" sz="2400" dirty="0">
            <a:latin typeface="+mn-lt"/>
          </a:endParaRPr>
        </a:p>
      </dgm:t>
    </dgm:pt>
    <dgm:pt modelId="{34EBB9CC-67C2-4F14-B258-2DE840F1D2A5}" type="parTrans" cxnId="{3E624051-6E41-465A-AEF3-0E5315388A7A}">
      <dgm:prSet/>
      <dgm:spPr/>
      <dgm:t>
        <a:bodyPr/>
        <a:lstStyle/>
        <a:p>
          <a:endParaRPr lang="en-NG"/>
        </a:p>
      </dgm:t>
    </dgm:pt>
    <dgm:pt modelId="{C7A80960-54BF-4B96-B762-A374DB0DCABC}" type="sibTrans" cxnId="{3E624051-6E41-465A-AEF3-0E5315388A7A}">
      <dgm:prSet/>
      <dgm:spPr/>
      <dgm:t>
        <a:bodyPr/>
        <a:lstStyle/>
        <a:p>
          <a:endParaRPr lang="en-NG"/>
        </a:p>
      </dgm:t>
    </dgm:pt>
    <dgm:pt modelId="{C5E9BC3F-4255-42ED-969E-4B2587BC25E9}" type="pres">
      <dgm:prSet presAssocID="{3E577B04-D211-41FD-81F0-33F49C58BF40}" presName="vert0" presStyleCnt="0">
        <dgm:presLayoutVars>
          <dgm:dir/>
          <dgm:animOne val="branch"/>
          <dgm:animLvl val="lvl"/>
        </dgm:presLayoutVars>
      </dgm:prSet>
      <dgm:spPr/>
    </dgm:pt>
    <dgm:pt modelId="{A1D0D077-205C-4F3D-BB9B-4C32DDD68EC8}" type="pres">
      <dgm:prSet presAssocID="{96B7A7E8-A1A9-449D-8017-921EC40B70C4}" presName="thickLine" presStyleLbl="alignNode1" presStyleIdx="0" presStyleCnt="3"/>
      <dgm:spPr/>
    </dgm:pt>
    <dgm:pt modelId="{8CF0CB66-2209-4AB8-91B1-E2CEA5D72356}" type="pres">
      <dgm:prSet presAssocID="{96B7A7E8-A1A9-449D-8017-921EC40B70C4}" presName="horz1" presStyleCnt="0"/>
      <dgm:spPr/>
    </dgm:pt>
    <dgm:pt modelId="{6C16FAB8-8CD0-45B5-B668-E559DC1D3D7A}" type="pres">
      <dgm:prSet presAssocID="{96B7A7E8-A1A9-449D-8017-921EC40B70C4}" presName="tx1" presStyleLbl="revTx" presStyleIdx="0" presStyleCnt="3"/>
      <dgm:spPr/>
    </dgm:pt>
    <dgm:pt modelId="{6C0FD4D5-AD3C-49EC-B6DA-A18E129636A2}" type="pres">
      <dgm:prSet presAssocID="{96B7A7E8-A1A9-449D-8017-921EC40B70C4}" presName="vert1" presStyleCnt="0"/>
      <dgm:spPr/>
    </dgm:pt>
    <dgm:pt modelId="{318B96EF-1116-4F2D-B159-CE0D27768FA9}" type="pres">
      <dgm:prSet presAssocID="{B295C659-089B-49DF-AA24-AB9BCDB74A71}" presName="thickLine" presStyleLbl="alignNode1" presStyleIdx="1" presStyleCnt="3"/>
      <dgm:spPr/>
    </dgm:pt>
    <dgm:pt modelId="{E19A73AC-A53B-408A-B25D-4F7AF0786DE5}" type="pres">
      <dgm:prSet presAssocID="{B295C659-089B-49DF-AA24-AB9BCDB74A71}" presName="horz1" presStyleCnt="0"/>
      <dgm:spPr/>
    </dgm:pt>
    <dgm:pt modelId="{45EA977F-316C-46ED-8F95-5F06347B7A55}" type="pres">
      <dgm:prSet presAssocID="{B295C659-089B-49DF-AA24-AB9BCDB74A71}" presName="tx1" presStyleLbl="revTx" presStyleIdx="1" presStyleCnt="3"/>
      <dgm:spPr/>
    </dgm:pt>
    <dgm:pt modelId="{F3EF1178-48B2-489E-8783-5477F8659B88}" type="pres">
      <dgm:prSet presAssocID="{B295C659-089B-49DF-AA24-AB9BCDB74A71}" presName="vert1" presStyleCnt="0"/>
      <dgm:spPr/>
    </dgm:pt>
    <dgm:pt modelId="{B2CB19EB-E48B-4F16-A6E8-DEE86044753E}" type="pres">
      <dgm:prSet presAssocID="{ADE1704D-3FB6-4529-BB79-97830ED90FA6}" presName="thickLine" presStyleLbl="alignNode1" presStyleIdx="2" presStyleCnt="3"/>
      <dgm:spPr/>
    </dgm:pt>
    <dgm:pt modelId="{AC1E5978-14B5-4626-91FD-334136BB323A}" type="pres">
      <dgm:prSet presAssocID="{ADE1704D-3FB6-4529-BB79-97830ED90FA6}" presName="horz1" presStyleCnt="0"/>
      <dgm:spPr/>
    </dgm:pt>
    <dgm:pt modelId="{C912150E-95D3-4E02-81BD-5C672E037065}" type="pres">
      <dgm:prSet presAssocID="{ADE1704D-3FB6-4529-BB79-97830ED90FA6}" presName="tx1" presStyleLbl="revTx" presStyleIdx="2" presStyleCnt="3"/>
      <dgm:spPr/>
    </dgm:pt>
    <dgm:pt modelId="{685EA665-D6BE-4660-A74D-51BDEEE6A207}" type="pres">
      <dgm:prSet presAssocID="{ADE1704D-3FB6-4529-BB79-97830ED90FA6}" presName="vert1" presStyleCnt="0"/>
      <dgm:spPr/>
    </dgm:pt>
  </dgm:ptLst>
  <dgm:cxnLst>
    <dgm:cxn modelId="{6F272705-267D-422A-A6BC-2DBF003F245B}" type="presOf" srcId="{B295C659-089B-49DF-AA24-AB9BCDB74A71}" destId="{45EA977F-316C-46ED-8F95-5F06347B7A55}" srcOrd="0" destOrd="0" presId="urn:microsoft.com/office/officeart/2008/layout/LinedList"/>
    <dgm:cxn modelId="{ACF9232F-F025-42D2-BD01-9BE9AD78214A}" type="presOf" srcId="{ADE1704D-3FB6-4529-BB79-97830ED90FA6}" destId="{C912150E-95D3-4E02-81BD-5C672E037065}" srcOrd="0" destOrd="0" presId="urn:microsoft.com/office/officeart/2008/layout/LinedList"/>
    <dgm:cxn modelId="{3E624051-6E41-465A-AEF3-0E5315388A7A}" srcId="{3E577B04-D211-41FD-81F0-33F49C58BF40}" destId="{96B7A7E8-A1A9-449D-8017-921EC40B70C4}" srcOrd="0" destOrd="0" parTransId="{34EBB9CC-67C2-4F14-B258-2DE840F1D2A5}" sibTransId="{C7A80960-54BF-4B96-B762-A374DB0DCABC}"/>
    <dgm:cxn modelId="{A8A01853-A313-46B5-BA23-83727FD84841}" type="presOf" srcId="{96B7A7E8-A1A9-449D-8017-921EC40B70C4}" destId="{6C16FAB8-8CD0-45B5-B668-E559DC1D3D7A}" srcOrd="0" destOrd="0" presId="urn:microsoft.com/office/officeart/2008/layout/LinedList"/>
    <dgm:cxn modelId="{28B5389C-67B3-4EF5-9107-20DC78ED3C52}" srcId="{3E577B04-D211-41FD-81F0-33F49C58BF40}" destId="{B295C659-089B-49DF-AA24-AB9BCDB74A71}" srcOrd="1" destOrd="0" parTransId="{ECEC19C8-71BE-474E-A67F-D82467B44249}" sibTransId="{04DB661D-25F0-4B45-8091-A9A23F2D85F0}"/>
    <dgm:cxn modelId="{5DEE44D1-0851-4382-A284-ECA9EE3E0AAF}" type="presOf" srcId="{3E577B04-D211-41FD-81F0-33F49C58BF40}" destId="{C5E9BC3F-4255-42ED-969E-4B2587BC25E9}" srcOrd="0" destOrd="0" presId="urn:microsoft.com/office/officeart/2008/layout/LinedList"/>
    <dgm:cxn modelId="{358FD2EA-20ED-46F5-A125-B99344A5FA1B}" srcId="{3E577B04-D211-41FD-81F0-33F49C58BF40}" destId="{ADE1704D-3FB6-4529-BB79-97830ED90FA6}" srcOrd="2" destOrd="0" parTransId="{10F03E59-2837-4818-A726-59C09B011228}" sibTransId="{93EBA8BB-0402-42F2-9B7C-0EB3E8E52748}"/>
    <dgm:cxn modelId="{24E63431-D7DF-456D-B4D5-5B2838B15954}" type="presParOf" srcId="{C5E9BC3F-4255-42ED-969E-4B2587BC25E9}" destId="{A1D0D077-205C-4F3D-BB9B-4C32DDD68EC8}" srcOrd="0" destOrd="0" presId="urn:microsoft.com/office/officeart/2008/layout/LinedList"/>
    <dgm:cxn modelId="{72C1172E-D50F-4265-81FF-23B6D89D82F0}" type="presParOf" srcId="{C5E9BC3F-4255-42ED-969E-4B2587BC25E9}" destId="{8CF0CB66-2209-4AB8-91B1-E2CEA5D72356}" srcOrd="1" destOrd="0" presId="urn:microsoft.com/office/officeart/2008/layout/LinedList"/>
    <dgm:cxn modelId="{F728BAE2-FE70-448A-AA21-37246D497209}" type="presParOf" srcId="{8CF0CB66-2209-4AB8-91B1-E2CEA5D72356}" destId="{6C16FAB8-8CD0-45B5-B668-E559DC1D3D7A}" srcOrd="0" destOrd="0" presId="urn:microsoft.com/office/officeart/2008/layout/LinedList"/>
    <dgm:cxn modelId="{6B64A533-A20F-469B-AFA4-D02424A0BFB2}" type="presParOf" srcId="{8CF0CB66-2209-4AB8-91B1-E2CEA5D72356}" destId="{6C0FD4D5-AD3C-49EC-B6DA-A18E129636A2}" srcOrd="1" destOrd="0" presId="urn:microsoft.com/office/officeart/2008/layout/LinedList"/>
    <dgm:cxn modelId="{9FECE307-4F8E-41FC-A8D9-DB213FBBFDE1}" type="presParOf" srcId="{C5E9BC3F-4255-42ED-969E-4B2587BC25E9}" destId="{318B96EF-1116-4F2D-B159-CE0D27768FA9}" srcOrd="2" destOrd="0" presId="urn:microsoft.com/office/officeart/2008/layout/LinedList"/>
    <dgm:cxn modelId="{B92834D1-40D7-4904-A59C-30AAC738F03B}" type="presParOf" srcId="{C5E9BC3F-4255-42ED-969E-4B2587BC25E9}" destId="{E19A73AC-A53B-408A-B25D-4F7AF0786DE5}" srcOrd="3" destOrd="0" presId="urn:microsoft.com/office/officeart/2008/layout/LinedList"/>
    <dgm:cxn modelId="{3D38FA54-475A-4932-A516-8015E8D0ED8B}" type="presParOf" srcId="{E19A73AC-A53B-408A-B25D-4F7AF0786DE5}" destId="{45EA977F-316C-46ED-8F95-5F06347B7A55}" srcOrd="0" destOrd="0" presId="urn:microsoft.com/office/officeart/2008/layout/LinedList"/>
    <dgm:cxn modelId="{B00BB7ED-8000-4B9C-AC49-70671E1C6EA7}" type="presParOf" srcId="{E19A73AC-A53B-408A-B25D-4F7AF0786DE5}" destId="{F3EF1178-48B2-489E-8783-5477F8659B88}" srcOrd="1" destOrd="0" presId="urn:microsoft.com/office/officeart/2008/layout/LinedList"/>
    <dgm:cxn modelId="{4AE7A72D-5A28-47D6-9554-CCA60DCDD917}" type="presParOf" srcId="{C5E9BC3F-4255-42ED-969E-4B2587BC25E9}" destId="{B2CB19EB-E48B-4F16-A6E8-DEE86044753E}" srcOrd="4" destOrd="0" presId="urn:microsoft.com/office/officeart/2008/layout/LinedList"/>
    <dgm:cxn modelId="{DB273FB7-584D-49E7-848A-9A7534C3744F}" type="presParOf" srcId="{C5E9BC3F-4255-42ED-969E-4B2587BC25E9}" destId="{AC1E5978-14B5-4626-91FD-334136BB323A}" srcOrd="5" destOrd="0" presId="urn:microsoft.com/office/officeart/2008/layout/LinedList"/>
    <dgm:cxn modelId="{F933441B-C1D3-4DE7-A9AD-BB8708BA2AC3}" type="presParOf" srcId="{AC1E5978-14B5-4626-91FD-334136BB323A}" destId="{C912150E-95D3-4E02-81BD-5C672E037065}" srcOrd="0" destOrd="0" presId="urn:microsoft.com/office/officeart/2008/layout/LinedList"/>
    <dgm:cxn modelId="{49646866-C106-43FA-A12C-C95403115D28}" type="presParOf" srcId="{AC1E5978-14B5-4626-91FD-334136BB323A}" destId="{685EA665-D6BE-4660-A74D-51BDEEE6A2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705FCB-8B11-4663-A35C-B30008068DF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B52803-83FF-4668-BB0E-C6433D0D9B0C}">
      <dgm:prSet custT="1"/>
      <dgm:spPr/>
      <dgm:t>
        <a:bodyPr/>
        <a:lstStyle/>
        <a:p>
          <a:r>
            <a:rPr lang="en-US" sz="2400" dirty="0"/>
            <a:t>The National Action Plan and Consequence Management Template which are presented above are prepared to serve as guidelines for  stakeholder groups to consider as they promote these values.</a:t>
          </a:r>
        </a:p>
      </dgm:t>
    </dgm:pt>
    <dgm:pt modelId="{6BA1CA51-6444-4751-97ED-E28A883C05D2}" type="parTrans" cxnId="{BD33B065-1970-47EE-89A8-FE1B92BFB093}">
      <dgm:prSet/>
      <dgm:spPr/>
      <dgm:t>
        <a:bodyPr/>
        <a:lstStyle/>
        <a:p>
          <a:endParaRPr lang="en-US"/>
        </a:p>
      </dgm:t>
    </dgm:pt>
    <dgm:pt modelId="{009B8B31-7D1C-4D2C-A6DA-657A0BA17EC7}" type="sibTrans" cxnId="{BD33B065-1970-47EE-89A8-FE1B92BFB093}">
      <dgm:prSet/>
      <dgm:spPr/>
      <dgm:t>
        <a:bodyPr/>
        <a:lstStyle/>
        <a:p>
          <a:endParaRPr lang="en-US"/>
        </a:p>
      </dgm:t>
    </dgm:pt>
    <dgm:pt modelId="{8E4F25D4-33C8-4CF3-9E7D-743C85C3FDBE}">
      <dgm:prSet custT="1"/>
      <dgm:spPr/>
      <dgm:t>
        <a:bodyPr/>
        <a:lstStyle/>
        <a:p>
          <a:r>
            <a:rPr lang="en-US" sz="2400" dirty="0"/>
            <a:t>They are not mandatory and stakeholder groups are entirely free to decide how to promote these values. </a:t>
          </a:r>
        </a:p>
      </dgm:t>
    </dgm:pt>
    <dgm:pt modelId="{AA74E9FC-5659-41FC-BB3A-3C4D4DC67DD1}" type="parTrans" cxnId="{4C0CAA6C-29D2-4A11-B65F-D7BF9D766E5D}">
      <dgm:prSet/>
      <dgm:spPr/>
      <dgm:t>
        <a:bodyPr/>
        <a:lstStyle/>
        <a:p>
          <a:endParaRPr lang="en-US"/>
        </a:p>
      </dgm:t>
    </dgm:pt>
    <dgm:pt modelId="{A30CEFDC-37E9-4BF0-A79B-510F050D988B}" type="sibTrans" cxnId="{4C0CAA6C-29D2-4A11-B65F-D7BF9D766E5D}">
      <dgm:prSet/>
      <dgm:spPr/>
      <dgm:t>
        <a:bodyPr/>
        <a:lstStyle/>
        <a:p>
          <a:endParaRPr lang="en-US"/>
        </a:p>
      </dgm:t>
    </dgm:pt>
    <dgm:pt modelId="{D2407F78-D2A1-4CBC-8CA0-EAAE0B62DCE4}">
      <dgm:prSet custT="1"/>
      <dgm:spPr/>
      <dgm:t>
        <a:bodyPr/>
        <a:lstStyle/>
        <a:p>
          <a:r>
            <a:rPr lang="en-US" sz="2400" dirty="0"/>
            <a:t>Our emphasis is that the values be promoted towards attaining a better society and as examples for our young ones.</a:t>
          </a:r>
        </a:p>
      </dgm:t>
    </dgm:pt>
    <dgm:pt modelId="{5E81163C-ECCD-4190-BBC8-6F25EA1A4030}" type="parTrans" cxnId="{CABD5E13-5D50-4003-A657-8210072C5F10}">
      <dgm:prSet/>
      <dgm:spPr/>
      <dgm:t>
        <a:bodyPr/>
        <a:lstStyle/>
        <a:p>
          <a:endParaRPr lang="en-US"/>
        </a:p>
      </dgm:t>
    </dgm:pt>
    <dgm:pt modelId="{519D32B9-427C-4DAC-84B0-3B56761F81A1}" type="sibTrans" cxnId="{CABD5E13-5D50-4003-A657-8210072C5F10}">
      <dgm:prSet/>
      <dgm:spPr/>
      <dgm:t>
        <a:bodyPr/>
        <a:lstStyle/>
        <a:p>
          <a:endParaRPr lang="en-US"/>
        </a:p>
      </dgm:t>
    </dgm:pt>
    <dgm:pt modelId="{07C449AF-33FF-4408-97C5-4AF45FEBBD67}">
      <dgm:prSet custT="1"/>
      <dgm:spPr/>
      <dgm:t>
        <a:bodyPr/>
        <a:lstStyle/>
        <a:p>
          <a:r>
            <a:rPr lang="en-US" sz="2400" dirty="0"/>
            <a:t>To enhance communication with all Nigerians we have simplified the policy and the values and also translated them into pidgin and the three major indigenous languages in Nigeria. Please access them on www.icpc.gov.ng</a:t>
          </a:r>
        </a:p>
      </dgm:t>
    </dgm:pt>
    <dgm:pt modelId="{58534A64-8B3E-4530-BE13-BE25A0E7E9AB}" type="parTrans" cxnId="{7F662A61-9AC1-4D7C-9C97-514AEC9B339F}">
      <dgm:prSet/>
      <dgm:spPr/>
      <dgm:t>
        <a:bodyPr/>
        <a:lstStyle/>
        <a:p>
          <a:endParaRPr lang="en-US"/>
        </a:p>
      </dgm:t>
    </dgm:pt>
    <dgm:pt modelId="{B06E9E0E-B5C7-4EB5-8F9E-8E6D9E352469}" type="sibTrans" cxnId="{7F662A61-9AC1-4D7C-9C97-514AEC9B339F}">
      <dgm:prSet/>
      <dgm:spPr/>
      <dgm:t>
        <a:bodyPr/>
        <a:lstStyle/>
        <a:p>
          <a:endParaRPr lang="en-US"/>
        </a:p>
      </dgm:t>
    </dgm:pt>
    <dgm:pt modelId="{1173256E-1A78-425E-BADF-FD1550BCF728}">
      <dgm:prSet custT="1"/>
      <dgm:spPr/>
      <dgm:t>
        <a:bodyPr/>
        <a:lstStyle/>
        <a:p>
          <a:r>
            <a:rPr lang="en-US" sz="2400" dirty="0"/>
            <a:t>Stakeholder forums on the NAP and CMT are planned around the country at later dates to get the adoption of stakeholders. </a:t>
          </a:r>
        </a:p>
      </dgm:t>
    </dgm:pt>
    <dgm:pt modelId="{4DF79A6E-3849-4375-8F56-02C81CBEF6E3}" type="parTrans" cxnId="{B48358A1-5933-47EC-AD22-3968DE6DA197}">
      <dgm:prSet/>
      <dgm:spPr/>
      <dgm:t>
        <a:bodyPr/>
        <a:lstStyle/>
        <a:p>
          <a:endParaRPr lang="en-US"/>
        </a:p>
      </dgm:t>
    </dgm:pt>
    <dgm:pt modelId="{FC240DD4-8CAB-4AF7-99F1-2F08706F220D}" type="sibTrans" cxnId="{B48358A1-5933-47EC-AD22-3968DE6DA197}">
      <dgm:prSet/>
      <dgm:spPr/>
      <dgm:t>
        <a:bodyPr/>
        <a:lstStyle/>
        <a:p>
          <a:endParaRPr lang="en-US"/>
        </a:p>
      </dgm:t>
    </dgm:pt>
    <dgm:pt modelId="{590F9445-111E-4A04-989B-FB38B4417531}" type="pres">
      <dgm:prSet presAssocID="{BA705FCB-8B11-4663-A35C-B30008068DFE}" presName="linear" presStyleCnt="0">
        <dgm:presLayoutVars>
          <dgm:animLvl val="lvl"/>
          <dgm:resizeHandles val="exact"/>
        </dgm:presLayoutVars>
      </dgm:prSet>
      <dgm:spPr/>
    </dgm:pt>
    <dgm:pt modelId="{E4F19407-8076-47AA-B3AB-144A1683C942}" type="pres">
      <dgm:prSet presAssocID="{ECB52803-83FF-4668-BB0E-C6433D0D9B0C}" presName="parentText" presStyleLbl="node1" presStyleIdx="0" presStyleCnt="5">
        <dgm:presLayoutVars>
          <dgm:chMax val="0"/>
          <dgm:bulletEnabled val="1"/>
        </dgm:presLayoutVars>
      </dgm:prSet>
      <dgm:spPr/>
    </dgm:pt>
    <dgm:pt modelId="{AAED3CBC-32A4-4AB9-A07A-A79D84D53649}" type="pres">
      <dgm:prSet presAssocID="{009B8B31-7D1C-4D2C-A6DA-657A0BA17EC7}" presName="spacer" presStyleCnt="0"/>
      <dgm:spPr/>
    </dgm:pt>
    <dgm:pt modelId="{E2033F8B-CE14-4F25-8828-1E766324D983}" type="pres">
      <dgm:prSet presAssocID="{8E4F25D4-33C8-4CF3-9E7D-743C85C3FDBE}" presName="parentText" presStyleLbl="node1" presStyleIdx="1" presStyleCnt="5">
        <dgm:presLayoutVars>
          <dgm:chMax val="0"/>
          <dgm:bulletEnabled val="1"/>
        </dgm:presLayoutVars>
      </dgm:prSet>
      <dgm:spPr/>
    </dgm:pt>
    <dgm:pt modelId="{7B783DAD-E8B7-4444-9EEF-ADA81948C49F}" type="pres">
      <dgm:prSet presAssocID="{A30CEFDC-37E9-4BF0-A79B-510F050D988B}" presName="spacer" presStyleCnt="0"/>
      <dgm:spPr/>
    </dgm:pt>
    <dgm:pt modelId="{56397026-C8F1-42F4-88B6-CF04543F50C2}" type="pres">
      <dgm:prSet presAssocID="{D2407F78-D2A1-4CBC-8CA0-EAAE0B62DCE4}" presName="parentText" presStyleLbl="node1" presStyleIdx="2" presStyleCnt="5">
        <dgm:presLayoutVars>
          <dgm:chMax val="0"/>
          <dgm:bulletEnabled val="1"/>
        </dgm:presLayoutVars>
      </dgm:prSet>
      <dgm:spPr/>
    </dgm:pt>
    <dgm:pt modelId="{F27F2DAD-27DE-4654-9BE2-0F543899A631}" type="pres">
      <dgm:prSet presAssocID="{519D32B9-427C-4DAC-84B0-3B56761F81A1}" presName="spacer" presStyleCnt="0"/>
      <dgm:spPr/>
    </dgm:pt>
    <dgm:pt modelId="{BA205E95-0DCC-4880-A18B-7DAAFE5B002E}" type="pres">
      <dgm:prSet presAssocID="{07C449AF-33FF-4408-97C5-4AF45FEBBD67}" presName="parentText" presStyleLbl="node1" presStyleIdx="3" presStyleCnt="5">
        <dgm:presLayoutVars>
          <dgm:chMax val="0"/>
          <dgm:bulletEnabled val="1"/>
        </dgm:presLayoutVars>
      </dgm:prSet>
      <dgm:spPr/>
    </dgm:pt>
    <dgm:pt modelId="{1ECEF39F-2B32-4D8E-988B-F2D0BA526612}" type="pres">
      <dgm:prSet presAssocID="{B06E9E0E-B5C7-4EB5-8F9E-8E6D9E352469}" presName="spacer" presStyleCnt="0"/>
      <dgm:spPr/>
    </dgm:pt>
    <dgm:pt modelId="{BD23E7B7-0F3E-44B3-A4C8-04E1EBF116BC}" type="pres">
      <dgm:prSet presAssocID="{1173256E-1A78-425E-BADF-FD1550BCF728}" presName="parentText" presStyleLbl="node1" presStyleIdx="4" presStyleCnt="5">
        <dgm:presLayoutVars>
          <dgm:chMax val="0"/>
          <dgm:bulletEnabled val="1"/>
        </dgm:presLayoutVars>
      </dgm:prSet>
      <dgm:spPr/>
    </dgm:pt>
  </dgm:ptLst>
  <dgm:cxnLst>
    <dgm:cxn modelId="{0165C600-971D-4CD0-8563-57DDEB0BE0CC}" type="presOf" srcId="{D2407F78-D2A1-4CBC-8CA0-EAAE0B62DCE4}" destId="{56397026-C8F1-42F4-88B6-CF04543F50C2}" srcOrd="0" destOrd="0" presId="urn:microsoft.com/office/officeart/2005/8/layout/vList2"/>
    <dgm:cxn modelId="{CABD5E13-5D50-4003-A657-8210072C5F10}" srcId="{BA705FCB-8B11-4663-A35C-B30008068DFE}" destId="{D2407F78-D2A1-4CBC-8CA0-EAAE0B62DCE4}" srcOrd="2" destOrd="0" parTransId="{5E81163C-ECCD-4190-BBC8-6F25EA1A4030}" sibTransId="{519D32B9-427C-4DAC-84B0-3B56761F81A1}"/>
    <dgm:cxn modelId="{E0879129-C748-40A8-A1F1-064C511F8989}" type="presOf" srcId="{BA705FCB-8B11-4663-A35C-B30008068DFE}" destId="{590F9445-111E-4A04-989B-FB38B4417531}" srcOrd="0" destOrd="0" presId="urn:microsoft.com/office/officeart/2005/8/layout/vList2"/>
    <dgm:cxn modelId="{C9A75C38-49DE-40A1-AE5E-3A3F3330CD59}" type="presOf" srcId="{07C449AF-33FF-4408-97C5-4AF45FEBBD67}" destId="{BA205E95-0DCC-4880-A18B-7DAAFE5B002E}" srcOrd="0" destOrd="0" presId="urn:microsoft.com/office/officeart/2005/8/layout/vList2"/>
    <dgm:cxn modelId="{BD792057-2E35-4C55-B642-05777C4BF2F5}" type="presOf" srcId="{ECB52803-83FF-4668-BB0E-C6433D0D9B0C}" destId="{E4F19407-8076-47AA-B3AB-144A1683C942}" srcOrd="0" destOrd="0" presId="urn:microsoft.com/office/officeart/2005/8/layout/vList2"/>
    <dgm:cxn modelId="{7F662A61-9AC1-4D7C-9C97-514AEC9B339F}" srcId="{BA705FCB-8B11-4663-A35C-B30008068DFE}" destId="{07C449AF-33FF-4408-97C5-4AF45FEBBD67}" srcOrd="3" destOrd="0" parTransId="{58534A64-8B3E-4530-BE13-BE25A0E7E9AB}" sibTransId="{B06E9E0E-B5C7-4EB5-8F9E-8E6D9E352469}"/>
    <dgm:cxn modelId="{BD33B065-1970-47EE-89A8-FE1B92BFB093}" srcId="{BA705FCB-8B11-4663-A35C-B30008068DFE}" destId="{ECB52803-83FF-4668-BB0E-C6433D0D9B0C}" srcOrd="0" destOrd="0" parTransId="{6BA1CA51-6444-4751-97ED-E28A883C05D2}" sibTransId="{009B8B31-7D1C-4D2C-A6DA-657A0BA17EC7}"/>
    <dgm:cxn modelId="{4C0CAA6C-29D2-4A11-B65F-D7BF9D766E5D}" srcId="{BA705FCB-8B11-4663-A35C-B30008068DFE}" destId="{8E4F25D4-33C8-4CF3-9E7D-743C85C3FDBE}" srcOrd="1" destOrd="0" parTransId="{AA74E9FC-5659-41FC-BB3A-3C4D4DC67DD1}" sibTransId="{A30CEFDC-37E9-4BF0-A79B-510F050D988B}"/>
    <dgm:cxn modelId="{F536AC75-A114-4BC2-BB68-EB2D7295DA0E}" type="presOf" srcId="{1173256E-1A78-425E-BADF-FD1550BCF728}" destId="{BD23E7B7-0F3E-44B3-A4C8-04E1EBF116BC}" srcOrd="0" destOrd="0" presId="urn:microsoft.com/office/officeart/2005/8/layout/vList2"/>
    <dgm:cxn modelId="{E245378D-1026-4AF2-9EBC-9A4E25A7FFB2}" type="presOf" srcId="{8E4F25D4-33C8-4CF3-9E7D-743C85C3FDBE}" destId="{E2033F8B-CE14-4F25-8828-1E766324D983}" srcOrd="0" destOrd="0" presId="urn:microsoft.com/office/officeart/2005/8/layout/vList2"/>
    <dgm:cxn modelId="{B48358A1-5933-47EC-AD22-3968DE6DA197}" srcId="{BA705FCB-8B11-4663-A35C-B30008068DFE}" destId="{1173256E-1A78-425E-BADF-FD1550BCF728}" srcOrd="4" destOrd="0" parTransId="{4DF79A6E-3849-4375-8F56-02C81CBEF6E3}" sibTransId="{FC240DD4-8CAB-4AF7-99F1-2F08706F220D}"/>
    <dgm:cxn modelId="{CD670570-2031-4114-847E-C7974B900D0D}" type="presParOf" srcId="{590F9445-111E-4A04-989B-FB38B4417531}" destId="{E4F19407-8076-47AA-B3AB-144A1683C942}" srcOrd="0" destOrd="0" presId="urn:microsoft.com/office/officeart/2005/8/layout/vList2"/>
    <dgm:cxn modelId="{D8C4C302-84E9-4882-80F4-77F2FEDFCF60}" type="presParOf" srcId="{590F9445-111E-4A04-989B-FB38B4417531}" destId="{AAED3CBC-32A4-4AB9-A07A-A79D84D53649}" srcOrd="1" destOrd="0" presId="urn:microsoft.com/office/officeart/2005/8/layout/vList2"/>
    <dgm:cxn modelId="{093B1D5A-E776-4091-AB19-F09783BD76CE}" type="presParOf" srcId="{590F9445-111E-4A04-989B-FB38B4417531}" destId="{E2033F8B-CE14-4F25-8828-1E766324D983}" srcOrd="2" destOrd="0" presId="urn:microsoft.com/office/officeart/2005/8/layout/vList2"/>
    <dgm:cxn modelId="{64486A68-C08F-4A37-A3E8-B072EF2728F2}" type="presParOf" srcId="{590F9445-111E-4A04-989B-FB38B4417531}" destId="{7B783DAD-E8B7-4444-9EEF-ADA81948C49F}" srcOrd="3" destOrd="0" presId="urn:microsoft.com/office/officeart/2005/8/layout/vList2"/>
    <dgm:cxn modelId="{35DFD18B-9D0B-44C1-A3D2-BE239A52463D}" type="presParOf" srcId="{590F9445-111E-4A04-989B-FB38B4417531}" destId="{56397026-C8F1-42F4-88B6-CF04543F50C2}" srcOrd="4" destOrd="0" presId="urn:microsoft.com/office/officeart/2005/8/layout/vList2"/>
    <dgm:cxn modelId="{DC05EDF3-E021-45C1-8E1D-A16A511E4F3E}" type="presParOf" srcId="{590F9445-111E-4A04-989B-FB38B4417531}" destId="{F27F2DAD-27DE-4654-9BE2-0F543899A631}" srcOrd="5" destOrd="0" presId="urn:microsoft.com/office/officeart/2005/8/layout/vList2"/>
    <dgm:cxn modelId="{C9001BFC-2553-4DB5-A602-BD323D556A6E}" type="presParOf" srcId="{590F9445-111E-4A04-989B-FB38B4417531}" destId="{BA205E95-0DCC-4880-A18B-7DAAFE5B002E}" srcOrd="6" destOrd="0" presId="urn:microsoft.com/office/officeart/2005/8/layout/vList2"/>
    <dgm:cxn modelId="{6EBB74B3-DCB2-413A-9975-CB207157E2F5}" type="presParOf" srcId="{590F9445-111E-4A04-989B-FB38B4417531}" destId="{1ECEF39F-2B32-4D8E-988B-F2D0BA526612}" srcOrd="7" destOrd="0" presId="urn:microsoft.com/office/officeart/2005/8/layout/vList2"/>
    <dgm:cxn modelId="{3C6105AB-8994-4C7F-A486-C986AF19346B}" type="presParOf" srcId="{590F9445-111E-4A04-989B-FB38B4417531}" destId="{BD23E7B7-0F3E-44B3-A4C8-04E1EBF116B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CBBC18-C046-4933-A0E0-523663F9AF7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57CB7DE2-ACBA-4296-9926-BF21BFD339A9}">
      <dgm:prSet phldrT="[Text]" custT="1"/>
      <dgm:spPr/>
      <dgm:t>
        <a:bodyPr/>
        <a:lstStyle/>
        <a:p>
          <a:r>
            <a:rPr lang="en-US" sz="3500" dirty="0"/>
            <a:t>Imbibe the values of the Policy</a:t>
          </a:r>
        </a:p>
      </dgm:t>
    </dgm:pt>
    <dgm:pt modelId="{BE7052D4-6D01-4D61-9BBE-87F375A6778D}" type="parTrans" cxnId="{0CCB0803-BC32-4889-A6EB-379A18E76976}">
      <dgm:prSet/>
      <dgm:spPr/>
      <dgm:t>
        <a:bodyPr/>
        <a:lstStyle/>
        <a:p>
          <a:endParaRPr lang="en-US"/>
        </a:p>
      </dgm:t>
    </dgm:pt>
    <dgm:pt modelId="{70EFFC99-C13C-4877-BF60-8A25C08DCD7E}" type="sibTrans" cxnId="{0CCB0803-BC32-4889-A6EB-379A18E76976}">
      <dgm:prSet/>
      <dgm:spPr/>
      <dgm:t>
        <a:bodyPr/>
        <a:lstStyle/>
        <a:p>
          <a:endParaRPr lang="en-US"/>
        </a:p>
      </dgm:t>
    </dgm:pt>
    <dgm:pt modelId="{6481C7BF-C5EC-4BB0-9CA8-80F7974EB6C2}">
      <dgm:prSet phldrT="[Text]"/>
      <dgm:spPr/>
      <dgm:t>
        <a:bodyPr/>
        <a:lstStyle/>
        <a:p>
          <a:r>
            <a:rPr lang="en-GB" dirty="0"/>
            <a:t>Personal change of attitude </a:t>
          </a:r>
          <a:endParaRPr lang="en-US" dirty="0"/>
        </a:p>
      </dgm:t>
    </dgm:pt>
    <dgm:pt modelId="{EF77E410-AF19-45AC-A88B-8D1980E33185}" type="parTrans" cxnId="{E8CA794F-4E30-4A67-843C-2CBDA95B127F}">
      <dgm:prSet/>
      <dgm:spPr/>
      <dgm:t>
        <a:bodyPr/>
        <a:lstStyle/>
        <a:p>
          <a:endParaRPr lang="en-US"/>
        </a:p>
      </dgm:t>
    </dgm:pt>
    <dgm:pt modelId="{AC631667-FB21-4D0E-A0A3-0F7C8C8040BA}" type="sibTrans" cxnId="{E8CA794F-4E30-4A67-843C-2CBDA95B127F}">
      <dgm:prSet/>
      <dgm:spPr/>
      <dgm:t>
        <a:bodyPr/>
        <a:lstStyle/>
        <a:p>
          <a:endParaRPr lang="en-US"/>
        </a:p>
      </dgm:t>
    </dgm:pt>
    <dgm:pt modelId="{8FB752B6-6875-4905-B6F8-94FE8CFF6F8D}">
      <dgm:prSet phldrT="[Text]"/>
      <dgm:spPr/>
      <dgm:t>
        <a:bodyPr/>
        <a:lstStyle/>
        <a:p>
          <a:r>
            <a:rPr lang="en-GB" dirty="0"/>
            <a:t>Work on family system</a:t>
          </a:r>
          <a:endParaRPr lang="en-US" dirty="0"/>
        </a:p>
      </dgm:t>
    </dgm:pt>
    <dgm:pt modelId="{8B16BA95-0CE6-4CF1-8800-196A8A4DCD12}" type="parTrans" cxnId="{AE4101C9-A657-4BF1-911B-8F5C674E3DA1}">
      <dgm:prSet/>
      <dgm:spPr/>
      <dgm:t>
        <a:bodyPr/>
        <a:lstStyle/>
        <a:p>
          <a:endParaRPr lang="en-US"/>
        </a:p>
      </dgm:t>
    </dgm:pt>
    <dgm:pt modelId="{0CB35A7C-7B25-41E9-83D1-F6173C1937D5}" type="sibTrans" cxnId="{AE4101C9-A657-4BF1-911B-8F5C674E3DA1}">
      <dgm:prSet/>
      <dgm:spPr/>
      <dgm:t>
        <a:bodyPr/>
        <a:lstStyle/>
        <a:p>
          <a:endParaRPr lang="en-US"/>
        </a:p>
      </dgm:t>
    </dgm:pt>
    <dgm:pt modelId="{C7F4225C-8FB6-4743-B916-54DE87E57CD6}">
      <dgm:prSet phldrT="[Text]" custT="1"/>
      <dgm:spPr/>
      <dgm:t>
        <a:bodyPr/>
        <a:lstStyle/>
        <a:p>
          <a:r>
            <a:rPr lang="en-GB" sz="2700" dirty="0"/>
            <a:t>Positive Reportage on the NEIP</a:t>
          </a:r>
          <a:endParaRPr lang="en-US" sz="2700" dirty="0"/>
        </a:p>
      </dgm:t>
    </dgm:pt>
    <dgm:pt modelId="{36FB3862-D0A5-4BBB-8A09-99DE89DFD563}" type="parTrans" cxnId="{301508A0-4A74-4B6D-8448-01DCD77EEF0A}">
      <dgm:prSet/>
      <dgm:spPr/>
      <dgm:t>
        <a:bodyPr/>
        <a:lstStyle/>
        <a:p>
          <a:endParaRPr lang="en-US"/>
        </a:p>
      </dgm:t>
    </dgm:pt>
    <dgm:pt modelId="{2046CD6B-22E1-4277-AA99-84388E792A84}" type="sibTrans" cxnId="{301508A0-4A74-4B6D-8448-01DCD77EEF0A}">
      <dgm:prSet/>
      <dgm:spPr/>
      <dgm:t>
        <a:bodyPr/>
        <a:lstStyle/>
        <a:p>
          <a:endParaRPr lang="en-US"/>
        </a:p>
      </dgm:t>
    </dgm:pt>
    <dgm:pt modelId="{6D8C5462-9247-4B64-B49A-EF43145FBC01}">
      <dgm:prSet phldrT="[Text]"/>
      <dgm:spPr/>
      <dgm:t>
        <a:bodyPr/>
        <a:lstStyle/>
        <a:p>
          <a:r>
            <a:rPr lang="en-US" dirty="0"/>
            <a:t>Report the activities around the NEIP including sensitization</a:t>
          </a:r>
        </a:p>
      </dgm:t>
    </dgm:pt>
    <dgm:pt modelId="{2EAA9B0D-C6BF-4A1F-AF16-214A815CF5BB}" type="parTrans" cxnId="{A181E89D-867D-44E2-B226-2347BBAFD13C}">
      <dgm:prSet/>
      <dgm:spPr/>
      <dgm:t>
        <a:bodyPr/>
        <a:lstStyle/>
        <a:p>
          <a:endParaRPr lang="en-US"/>
        </a:p>
      </dgm:t>
    </dgm:pt>
    <dgm:pt modelId="{34BCC737-ECBA-448F-B272-E648DD7CDB83}" type="sibTrans" cxnId="{A181E89D-867D-44E2-B226-2347BBAFD13C}">
      <dgm:prSet/>
      <dgm:spPr/>
      <dgm:t>
        <a:bodyPr/>
        <a:lstStyle/>
        <a:p>
          <a:endParaRPr lang="en-US"/>
        </a:p>
      </dgm:t>
    </dgm:pt>
    <dgm:pt modelId="{349FAA93-C4B9-4631-9224-D0D8AC19A841}">
      <dgm:prSet phldrT="[Text]" phldr="1"/>
      <dgm:spPr/>
      <dgm:t>
        <a:bodyPr/>
        <a:lstStyle/>
        <a:p>
          <a:endParaRPr lang="en-US" dirty="0"/>
        </a:p>
      </dgm:t>
    </dgm:pt>
    <dgm:pt modelId="{ED95019C-6325-49B6-9837-A8147BF9C010}" type="parTrans" cxnId="{3D204C7D-8392-4027-89A2-74C482E7CB68}">
      <dgm:prSet/>
      <dgm:spPr/>
      <dgm:t>
        <a:bodyPr/>
        <a:lstStyle/>
        <a:p>
          <a:endParaRPr lang="en-US"/>
        </a:p>
      </dgm:t>
    </dgm:pt>
    <dgm:pt modelId="{3E6D1A29-C723-424E-A828-D0A3C51CB956}" type="sibTrans" cxnId="{3D204C7D-8392-4027-89A2-74C482E7CB68}">
      <dgm:prSet/>
      <dgm:spPr/>
      <dgm:t>
        <a:bodyPr/>
        <a:lstStyle/>
        <a:p>
          <a:endParaRPr lang="en-US"/>
        </a:p>
      </dgm:t>
    </dgm:pt>
    <dgm:pt modelId="{85909D5A-097D-447D-A829-F12105EFE9A3}">
      <dgm:prSet phldrT="[Text]"/>
      <dgm:spPr/>
      <dgm:t>
        <a:bodyPr/>
        <a:lstStyle/>
        <a:p>
          <a:r>
            <a:rPr lang="en-GB" dirty="0"/>
            <a:t>Engage relevant agencies </a:t>
          </a:r>
          <a:endParaRPr lang="en-US" dirty="0"/>
        </a:p>
      </dgm:t>
    </dgm:pt>
    <dgm:pt modelId="{CE55A69B-D441-476F-87E5-6A396D16CE2F}" type="parTrans" cxnId="{D9BCB914-9C4D-44CF-A80F-CD28636B46FB}">
      <dgm:prSet/>
      <dgm:spPr/>
      <dgm:t>
        <a:bodyPr/>
        <a:lstStyle/>
        <a:p>
          <a:endParaRPr lang="en-US"/>
        </a:p>
      </dgm:t>
    </dgm:pt>
    <dgm:pt modelId="{3AD3830B-AE0C-41FD-BD61-3098503F2EC8}" type="sibTrans" cxnId="{D9BCB914-9C4D-44CF-A80F-CD28636B46FB}">
      <dgm:prSet/>
      <dgm:spPr/>
      <dgm:t>
        <a:bodyPr/>
        <a:lstStyle/>
        <a:p>
          <a:endParaRPr lang="en-US"/>
        </a:p>
      </dgm:t>
    </dgm:pt>
    <dgm:pt modelId="{B7F71D60-7C42-4BD8-A37A-B9BD826153D1}">
      <dgm:prSet phldrT="[Text]" custT="1"/>
      <dgm:spPr/>
      <dgm:t>
        <a:bodyPr/>
        <a:lstStyle/>
        <a:p>
          <a:r>
            <a:rPr lang="en-US" sz="3000" dirty="0"/>
            <a:t>Collaborate with ICPC, NOA and OSGF in the implementation </a:t>
          </a:r>
        </a:p>
      </dgm:t>
    </dgm:pt>
    <dgm:pt modelId="{2C0719D1-9DDE-462B-9C06-09000A4D3B9F}" type="sibTrans" cxnId="{46AC3D04-A184-4F7F-ACE2-5998D3AEB02B}">
      <dgm:prSet/>
      <dgm:spPr/>
      <dgm:t>
        <a:bodyPr/>
        <a:lstStyle/>
        <a:p>
          <a:endParaRPr lang="en-US"/>
        </a:p>
      </dgm:t>
    </dgm:pt>
    <dgm:pt modelId="{9343FD25-679F-4CCB-9635-21A898695EA8}" type="parTrans" cxnId="{46AC3D04-A184-4F7F-ACE2-5998D3AEB02B}">
      <dgm:prSet/>
      <dgm:spPr/>
      <dgm:t>
        <a:bodyPr/>
        <a:lstStyle/>
        <a:p>
          <a:endParaRPr lang="en-US"/>
        </a:p>
      </dgm:t>
    </dgm:pt>
    <dgm:pt modelId="{8D5125E0-3235-4FC6-BF7B-314A8166C209}">
      <dgm:prSet phldrT="[Text]"/>
      <dgm:spPr/>
      <dgm:t>
        <a:bodyPr/>
        <a:lstStyle/>
        <a:p>
          <a:r>
            <a:rPr lang="en-GB" dirty="0"/>
            <a:t>In media talks – interviews, </a:t>
          </a:r>
          <a:endParaRPr lang="en-US" dirty="0"/>
        </a:p>
      </dgm:t>
    </dgm:pt>
    <dgm:pt modelId="{E367C31B-EAFD-44F5-8520-2442D5AE3E36}" type="parTrans" cxnId="{40DD013A-12A7-4D4F-B5FF-742B964547F9}">
      <dgm:prSet/>
      <dgm:spPr/>
      <dgm:t>
        <a:bodyPr/>
        <a:lstStyle/>
        <a:p>
          <a:endParaRPr lang="en-US"/>
        </a:p>
      </dgm:t>
    </dgm:pt>
    <dgm:pt modelId="{048B597A-6D8B-4FCE-944F-82CD2ECEB474}" type="sibTrans" cxnId="{40DD013A-12A7-4D4F-B5FF-742B964547F9}">
      <dgm:prSet/>
      <dgm:spPr/>
      <dgm:t>
        <a:bodyPr/>
        <a:lstStyle/>
        <a:p>
          <a:endParaRPr lang="en-US"/>
        </a:p>
      </dgm:t>
    </dgm:pt>
    <dgm:pt modelId="{0B7DAAE9-25F7-4C50-97C5-ADFF7C5D93E3}">
      <dgm:prSet phldrT="[Text]"/>
      <dgm:spPr/>
      <dgm:t>
        <a:bodyPr/>
        <a:lstStyle/>
        <a:p>
          <a:r>
            <a:rPr lang="en-GB" dirty="0"/>
            <a:t>Phone – in programmes etc around the NEIP</a:t>
          </a:r>
          <a:endParaRPr lang="en-US" dirty="0"/>
        </a:p>
      </dgm:t>
    </dgm:pt>
    <dgm:pt modelId="{90A15DEC-63CD-4F2C-B514-1F45D43C4BD1}" type="parTrans" cxnId="{961B18EC-976C-4602-BF1C-3E9C966435AB}">
      <dgm:prSet/>
      <dgm:spPr/>
      <dgm:t>
        <a:bodyPr/>
        <a:lstStyle/>
        <a:p>
          <a:endParaRPr lang="en-US"/>
        </a:p>
      </dgm:t>
    </dgm:pt>
    <dgm:pt modelId="{91EA2210-7E41-4AF2-9E46-6B9D19690154}" type="sibTrans" cxnId="{961B18EC-976C-4602-BF1C-3E9C966435AB}">
      <dgm:prSet/>
      <dgm:spPr/>
      <dgm:t>
        <a:bodyPr/>
        <a:lstStyle/>
        <a:p>
          <a:endParaRPr lang="en-US"/>
        </a:p>
      </dgm:t>
    </dgm:pt>
    <dgm:pt modelId="{402F2EC3-D949-4DE0-8A30-0692136FC2CD}">
      <dgm:prSet phldrT="[Text]"/>
      <dgm:spPr/>
      <dgm:t>
        <a:bodyPr/>
        <a:lstStyle/>
        <a:p>
          <a:r>
            <a:rPr lang="en-GB" dirty="0"/>
            <a:t>Agencies too will organize media events around the Policy</a:t>
          </a:r>
          <a:endParaRPr lang="en-US" dirty="0"/>
        </a:p>
      </dgm:t>
    </dgm:pt>
    <dgm:pt modelId="{0261CD44-4FB1-4550-841C-9A98752DD1DA}" type="parTrans" cxnId="{86103169-65DE-4620-A3D1-CCE488F79D4A}">
      <dgm:prSet/>
      <dgm:spPr/>
    </dgm:pt>
    <dgm:pt modelId="{3ABAD5FF-1D04-4861-8818-20D60E0F9654}" type="sibTrans" cxnId="{86103169-65DE-4620-A3D1-CCE488F79D4A}">
      <dgm:prSet/>
      <dgm:spPr/>
    </dgm:pt>
    <dgm:pt modelId="{C11B60BF-B4C3-4E1D-A6D3-A68BF0BBEFA9}" type="pres">
      <dgm:prSet presAssocID="{BCCBBC18-C046-4933-A0E0-523663F9AF76}" presName="Name0" presStyleCnt="0">
        <dgm:presLayoutVars>
          <dgm:chMax val="7"/>
          <dgm:dir/>
          <dgm:animLvl val="lvl"/>
          <dgm:resizeHandles val="exact"/>
        </dgm:presLayoutVars>
      </dgm:prSet>
      <dgm:spPr/>
    </dgm:pt>
    <dgm:pt modelId="{01774DB2-31B2-40D2-96AC-484C4977DB40}" type="pres">
      <dgm:prSet presAssocID="{57CB7DE2-ACBA-4296-9926-BF21BFD339A9}" presName="circle1" presStyleLbl="node1" presStyleIdx="0" presStyleCnt="3"/>
      <dgm:spPr/>
    </dgm:pt>
    <dgm:pt modelId="{572C8FB3-D126-4BB0-89D8-460A561A061F}" type="pres">
      <dgm:prSet presAssocID="{57CB7DE2-ACBA-4296-9926-BF21BFD339A9}" presName="space" presStyleCnt="0"/>
      <dgm:spPr/>
    </dgm:pt>
    <dgm:pt modelId="{E8F9E5A2-8BE6-4AC4-8B3A-0405CDAD6A0D}" type="pres">
      <dgm:prSet presAssocID="{57CB7DE2-ACBA-4296-9926-BF21BFD339A9}" presName="rect1" presStyleLbl="alignAcc1" presStyleIdx="0" presStyleCnt="3"/>
      <dgm:spPr/>
    </dgm:pt>
    <dgm:pt modelId="{C8856B87-E696-45AC-9089-8D5C26A61CF4}" type="pres">
      <dgm:prSet presAssocID="{C7F4225C-8FB6-4743-B916-54DE87E57CD6}" presName="vertSpace2" presStyleLbl="node1" presStyleIdx="0" presStyleCnt="3"/>
      <dgm:spPr/>
    </dgm:pt>
    <dgm:pt modelId="{E4B9CA64-4962-4036-BD3A-A896E40077E5}" type="pres">
      <dgm:prSet presAssocID="{C7F4225C-8FB6-4743-B916-54DE87E57CD6}" presName="circle2" presStyleLbl="node1" presStyleIdx="1" presStyleCnt="3"/>
      <dgm:spPr/>
    </dgm:pt>
    <dgm:pt modelId="{3D74CCD5-9106-403F-8293-72181795D1B4}" type="pres">
      <dgm:prSet presAssocID="{C7F4225C-8FB6-4743-B916-54DE87E57CD6}" presName="rect2" presStyleLbl="alignAcc1" presStyleIdx="1" presStyleCnt="3"/>
      <dgm:spPr/>
    </dgm:pt>
    <dgm:pt modelId="{BEFAA28D-D501-4690-B850-88C757B012A1}" type="pres">
      <dgm:prSet presAssocID="{B7F71D60-7C42-4BD8-A37A-B9BD826153D1}" presName="vertSpace3" presStyleLbl="node1" presStyleIdx="1" presStyleCnt="3"/>
      <dgm:spPr/>
    </dgm:pt>
    <dgm:pt modelId="{DDCAF37F-8F11-4CD4-9CDF-C9140995F643}" type="pres">
      <dgm:prSet presAssocID="{B7F71D60-7C42-4BD8-A37A-B9BD826153D1}" presName="circle3" presStyleLbl="node1" presStyleIdx="2" presStyleCnt="3"/>
      <dgm:spPr/>
    </dgm:pt>
    <dgm:pt modelId="{AD240916-D443-4085-8145-5ED3197FCB3A}" type="pres">
      <dgm:prSet presAssocID="{B7F71D60-7C42-4BD8-A37A-B9BD826153D1}" presName="rect3" presStyleLbl="alignAcc1" presStyleIdx="2" presStyleCnt="3" custScaleY="142847"/>
      <dgm:spPr/>
    </dgm:pt>
    <dgm:pt modelId="{77589249-134D-43C9-AEE9-86D5DDDA32E7}" type="pres">
      <dgm:prSet presAssocID="{57CB7DE2-ACBA-4296-9926-BF21BFD339A9}" presName="rect1ParTx" presStyleLbl="alignAcc1" presStyleIdx="2" presStyleCnt="3">
        <dgm:presLayoutVars>
          <dgm:chMax val="1"/>
          <dgm:bulletEnabled val="1"/>
        </dgm:presLayoutVars>
      </dgm:prSet>
      <dgm:spPr/>
    </dgm:pt>
    <dgm:pt modelId="{A280324D-21EF-4BCA-BE8D-9F930310795B}" type="pres">
      <dgm:prSet presAssocID="{57CB7DE2-ACBA-4296-9926-BF21BFD339A9}" presName="rect1ChTx" presStyleLbl="alignAcc1" presStyleIdx="2" presStyleCnt="3">
        <dgm:presLayoutVars>
          <dgm:bulletEnabled val="1"/>
        </dgm:presLayoutVars>
      </dgm:prSet>
      <dgm:spPr/>
    </dgm:pt>
    <dgm:pt modelId="{3D543A67-4EC3-4FE0-86C7-00CFA4AD3F18}" type="pres">
      <dgm:prSet presAssocID="{C7F4225C-8FB6-4743-B916-54DE87E57CD6}" presName="rect2ParTx" presStyleLbl="alignAcc1" presStyleIdx="2" presStyleCnt="3">
        <dgm:presLayoutVars>
          <dgm:chMax val="1"/>
          <dgm:bulletEnabled val="1"/>
        </dgm:presLayoutVars>
      </dgm:prSet>
      <dgm:spPr/>
    </dgm:pt>
    <dgm:pt modelId="{FF4CA096-DA8E-4BBD-B93C-C2EEA58F6410}" type="pres">
      <dgm:prSet presAssocID="{C7F4225C-8FB6-4743-B916-54DE87E57CD6}" presName="rect2ChTx" presStyleLbl="alignAcc1" presStyleIdx="2" presStyleCnt="3">
        <dgm:presLayoutVars>
          <dgm:bulletEnabled val="1"/>
        </dgm:presLayoutVars>
      </dgm:prSet>
      <dgm:spPr/>
    </dgm:pt>
    <dgm:pt modelId="{865DD3EE-3044-4FBB-8A37-E41A1379D5F4}" type="pres">
      <dgm:prSet presAssocID="{B7F71D60-7C42-4BD8-A37A-B9BD826153D1}" presName="rect3ParTx" presStyleLbl="alignAcc1" presStyleIdx="2" presStyleCnt="3">
        <dgm:presLayoutVars>
          <dgm:chMax val="1"/>
          <dgm:bulletEnabled val="1"/>
        </dgm:presLayoutVars>
      </dgm:prSet>
      <dgm:spPr/>
    </dgm:pt>
    <dgm:pt modelId="{FB9BBB0E-498B-4589-AEE0-CFFDF41A88B7}" type="pres">
      <dgm:prSet presAssocID="{B7F71D60-7C42-4BD8-A37A-B9BD826153D1}" presName="rect3ChTx" presStyleLbl="alignAcc1" presStyleIdx="2" presStyleCnt="3" custScaleY="125000">
        <dgm:presLayoutVars>
          <dgm:bulletEnabled val="1"/>
        </dgm:presLayoutVars>
      </dgm:prSet>
      <dgm:spPr/>
    </dgm:pt>
  </dgm:ptLst>
  <dgm:cxnLst>
    <dgm:cxn modelId="{63873901-5963-456C-8181-6A0CBDDD1325}" type="presOf" srcId="{6481C7BF-C5EC-4BB0-9CA8-80F7974EB6C2}" destId="{A280324D-21EF-4BCA-BE8D-9F930310795B}" srcOrd="0" destOrd="0" presId="urn:microsoft.com/office/officeart/2005/8/layout/target3"/>
    <dgm:cxn modelId="{0CCB0803-BC32-4889-A6EB-379A18E76976}" srcId="{BCCBBC18-C046-4933-A0E0-523663F9AF76}" destId="{57CB7DE2-ACBA-4296-9926-BF21BFD339A9}" srcOrd="0" destOrd="0" parTransId="{BE7052D4-6D01-4D61-9BBE-87F375A6778D}" sibTransId="{70EFFC99-C13C-4877-BF60-8A25C08DCD7E}"/>
    <dgm:cxn modelId="{46AC3D04-A184-4F7F-ACE2-5998D3AEB02B}" srcId="{BCCBBC18-C046-4933-A0E0-523663F9AF76}" destId="{B7F71D60-7C42-4BD8-A37A-B9BD826153D1}" srcOrd="2" destOrd="0" parTransId="{9343FD25-679F-4CCB-9635-21A898695EA8}" sibTransId="{2C0719D1-9DDE-462B-9C06-09000A4D3B9F}"/>
    <dgm:cxn modelId="{76DF8704-B294-4D11-94E9-24741BC77640}" type="presOf" srcId="{6D8C5462-9247-4B64-B49A-EF43145FBC01}" destId="{FF4CA096-DA8E-4BBD-B93C-C2EEA58F6410}" srcOrd="0" destOrd="0" presId="urn:microsoft.com/office/officeart/2005/8/layout/target3"/>
    <dgm:cxn modelId="{D9BCB914-9C4D-44CF-A80F-CD28636B46FB}" srcId="{B7F71D60-7C42-4BD8-A37A-B9BD826153D1}" destId="{85909D5A-097D-447D-A829-F12105EFE9A3}" srcOrd="0" destOrd="0" parTransId="{CE55A69B-D441-476F-87E5-6A396D16CE2F}" sibTransId="{3AD3830B-AE0C-41FD-BD61-3098503F2EC8}"/>
    <dgm:cxn modelId="{1C388B24-4199-4EEB-A4C1-5028FE223284}" type="presOf" srcId="{BCCBBC18-C046-4933-A0E0-523663F9AF76}" destId="{C11B60BF-B4C3-4E1D-A6D3-A68BF0BBEFA9}" srcOrd="0" destOrd="0" presId="urn:microsoft.com/office/officeart/2005/8/layout/target3"/>
    <dgm:cxn modelId="{40DD013A-12A7-4D4F-B5FF-742B964547F9}" srcId="{B7F71D60-7C42-4BD8-A37A-B9BD826153D1}" destId="{8D5125E0-3235-4FC6-BF7B-314A8166C209}" srcOrd="1" destOrd="0" parTransId="{E367C31B-EAFD-44F5-8520-2442D5AE3E36}" sibTransId="{048B597A-6D8B-4FCE-944F-82CD2ECEB474}"/>
    <dgm:cxn modelId="{25097D3E-5118-4A71-8F02-CABED5AC17F4}" type="presOf" srcId="{8FB752B6-6875-4905-B6F8-94FE8CFF6F8D}" destId="{A280324D-21EF-4BCA-BE8D-9F930310795B}" srcOrd="0" destOrd="1" presId="urn:microsoft.com/office/officeart/2005/8/layout/target3"/>
    <dgm:cxn modelId="{2C74FF47-5943-44C9-B382-79BD527FF314}" type="presOf" srcId="{57CB7DE2-ACBA-4296-9926-BF21BFD339A9}" destId="{E8F9E5A2-8BE6-4AC4-8B3A-0405CDAD6A0D}" srcOrd="0" destOrd="0" presId="urn:microsoft.com/office/officeart/2005/8/layout/target3"/>
    <dgm:cxn modelId="{E8CA794F-4E30-4A67-843C-2CBDA95B127F}" srcId="{57CB7DE2-ACBA-4296-9926-BF21BFD339A9}" destId="{6481C7BF-C5EC-4BB0-9CA8-80F7974EB6C2}" srcOrd="0" destOrd="0" parTransId="{EF77E410-AF19-45AC-A88B-8D1980E33185}" sibTransId="{AC631667-FB21-4D0E-A0A3-0F7C8C8040BA}"/>
    <dgm:cxn modelId="{B70B1E5C-0BED-4D40-B67B-8D68887308ED}" type="presOf" srcId="{C7F4225C-8FB6-4743-B916-54DE87E57CD6}" destId="{3D74CCD5-9106-403F-8293-72181795D1B4}" srcOrd="0" destOrd="0" presId="urn:microsoft.com/office/officeart/2005/8/layout/target3"/>
    <dgm:cxn modelId="{86103169-65DE-4620-A3D1-CCE488F79D4A}" srcId="{B7F71D60-7C42-4BD8-A37A-B9BD826153D1}" destId="{402F2EC3-D949-4DE0-8A30-0692136FC2CD}" srcOrd="3" destOrd="0" parTransId="{0261CD44-4FB1-4550-841C-9A98752DD1DA}" sibTransId="{3ABAD5FF-1D04-4861-8818-20D60E0F9654}"/>
    <dgm:cxn modelId="{D2617E78-C663-43DF-AE4B-5D4EDA886024}" type="presOf" srcId="{C7F4225C-8FB6-4743-B916-54DE87E57CD6}" destId="{3D543A67-4EC3-4FE0-86C7-00CFA4AD3F18}" srcOrd="1" destOrd="0" presId="urn:microsoft.com/office/officeart/2005/8/layout/target3"/>
    <dgm:cxn modelId="{3D204C7D-8392-4027-89A2-74C482E7CB68}" srcId="{C7F4225C-8FB6-4743-B916-54DE87E57CD6}" destId="{349FAA93-C4B9-4631-9224-D0D8AC19A841}" srcOrd="1" destOrd="0" parTransId="{ED95019C-6325-49B6-9837-A8147BF9C010}" sibTransId="{3E6D1A29-C723-424E-A828-D0A3C51CB956}"/>
    <dgm:cxn modelId="{A181E89D-867D-44E2-B226-2347BBAFD13C}" srcId="{C7F4225C-8FB6-4743-B916-54DE87E57CD6}" destId="{6D8C5462-9247-4B64-B49A-EF43145FBC01}" srcOrd="0" destOrd="0" parTransId="{2EAA9B0D-C6BF-4A1F-AF16-214A815CF5BB}" sibTransId="{34BCC737-ECBA-448F-B272-E648DD7CDB83}"/>
    <dgm:cxn modelId="{301508A0-4A74-4B6D-8448-01DCD77EEF0A}" srcId="{BCCBBC18-C046-4933-A0E0-523663F9AF76}" destId="{C7F4225C-8FB6-4743-B916-54DE87E57CD6}" srcOrd="1" destOrd="0" parTransId="{36FB3862-D0A5-4BBB-8A09-99DE89DFD563}" sibTransId="{2046CD6B-22E1-4277-AA99-84388E792A84}"/>
    <dgm:cxn modelId="{4C1E5BA8-C04B-4E0C-A71F-57C8A431008E}" type="presOf" srcId="{B7F71D60-7C42-4BD8-A37A-B9BD826153D1}" destId="{865DD3EE-3044-4FBB-8A37-E41A1379D5F4}" srcOrd="1" destOrd="0" presId="urn:microsoft.com/office/officeart/2005/8/layout/target3"/>
    <dgm:cxn modelId="{18148BA9-4195-4C56-AFA5-29FF51CE0A1D}" type="presOf" srcId="{B7F71D60-7C42-4BD8-A37A-B9BD826153D1}" destId="{AD240916-D443-4085-8145-5ED3197FCB3A}" srcOrd="0" destOrd="0" presId="urn:microsoft.com/office/officeart/2005/8/layout/target3"/>
    <dgm:cxn modelId="{9D16C1BB-4A22-4E88-B6C3-F8164734747B}" type="presOf" srcId="{85909D5A-097D-447D-A829-F12105EFE9A3}" destId="{FB9BBB0E-498B-4589-AEE0-CFFDF41A88B7}" srcOrd="0" destOrd="0" presId="urn:microsoft.com/office/officeart/2005/8/layout/target3"/>
    <dgm:cxn modelId="{D3D78EC2-A38E-4D52-928C-30BEB05FB67F}" type="presOf" srcId="{402F2EC3-D949-4DE0-8A30-0692136FC2CD}" destId="{FB9BBB0E-498B-4589-AEE0-CFFDF41A88B7}" srcOrd="0" destOrd="3" presId="urn:microsoft.com/office/officeart/2005/8/layout/target3"/>
    <dgm:cxn modelId="{E19A66C3-BF4F-48CE-B31C-E7F3C0C2AF43}" type="presOf" srcId="{57CB7DE2-ACBA-4296-9926-BF21BFD339A9}" destId="{77589249-134D-43C9-AEE9-86D5DDDA32E7}" srcOrd="1" destOrd="0" presId="urn:microsoft.com/office/officeart/2005/8/layout/target3"/>
    <dgm:cxn modelId="{AE4101C9-A657-4BF1-911B-8F5C674E3DA1}" srcId="{57CB7DE2-ACBA-4296-9926-BF21BFD339A9}" destId="{8FB752B6-6875-4905-B6F8-94FE8CFF6F8D}" srcOrd="1" destOrd="0" parTransId="{8B16BA95-0CE6-4CF1-8800-196A8A4DCD12}" sibTransId="{0CB35A7C-7B25-41E9-83D1-F6173C1937D5}"/>
    <dgm:cxn modelId="{6092E7D3-BDCA-4057-96C5-0F8AE060973D}" type="presOf" srcId="{8D5125E0-3235-4FC6-BF7B-314A8166C209}" destId="{FB9BBB0E-498B-4589-AEE0-CFFDF41A88B7}" srcOrd="0" destOrd="1" presId="urn:microsoft.com/office/officeart/2005/8/layout/target3"/>
    <dgm:cxn modelId="{F12A3AD8-629D-4A07-B76C-EAE611A6B13A}" type="presOf" srcId="{0B7DAAE9-25F7-4C50-97C5-ADFF7C5D93E3}" destId="{FB9BBB0E-498B-4589-AEE0-CFFDF41A88B7}" srcOrd="0" destOrd="2" presId="urn:microsoft.com/office/officeart/2005/8/layout/target3"/>
    <dgm:cxn modelId="{04A736E4-C891-439C-A600-5C13A9CDD60C}" type="presOf" srcId="{349FAA93-C4B9-4631-9224-D0D8AC19A841}" destId="{FF4CA096-DA8E-4BBD-B93C-C2EEA58F6410}" srcOrd="0" destOrd="1" presId="urn:microsoft.com/office/officeart/2005/8/layout/target3"/>
    <dgm:cxn modelId="{961B18EC-976C-4602-BF1C-3E9C966435AB}" srcId="{B7F71D60-7C42-4BD8-A37A-B9BD826153D1}" destId="{0B7DAAE9-25F7-4C50-97C5-ADFF7C5D93E3}" srcOrd="2" destOrd="0" parTransId="{90A15DEC-63CD-4F2C-B514-1F45D43C4BD1}" sibTransId="{91EA2210-7E41-4AF2-9E46-6B9D19690154}"/>
    <dgm:cxn modelId="{3FB819FB-ACED-4765-91C8-6EC326A7DC11}" type="presParOf" srcId="{C11B60BF-B4C3-4E1D-A6D3-A68BF0BBEFA9}" destId="{01774DB2-31B2-40D2-96AC-484C4977DB40}" srcOrd="0" destOrd="0" presId="urn:microsoft.com/office/officeart/2005/8/layout/target3"/>
    <dgm:cxn modelId="{9F04F521-7BB8-4825-A010-52D7B29D3AD9}" type="presParOf" srcId="{C11B60BF-B4C3-4E1D-A6D3-A68BF0BBEFA9}" destId="{572C8FB3-D126-4BB0-89D8-460A561A061F}" srcOrd="1" destOrd="0" presId="urn:microsoft.com/office/officeart/2005/8/layout/target3"/>
    <dgm:cxn modelId="{7823FAC9-2678-41F9-9FA1-E1696E8A8936}" type="presParOf" srcId="{C11B60BF-B4C3-4E1D-A6D3-A68BF0BBEFA9}" destId="{E8F9E5A2-8BE6-4AC4-8B3A-0405CDAD6A0D}" srcOrd="2" destOrd="0" presId="urn:microsoft.com/office/officeart/2005/8/layout/target3"/>
    <dgm:cxn modelId="{7EFB6A4E-2BE5-43AB-B165-2F62A1BB1B7F}" type="presParOf" srcId="{C11B60BF-B4C3-4E1D-A6D3-A68BF0BBEFA9}" destId="{C8856B87-E696-45AC-9089-8D5C26A61CF4}" srcOrd="3" destOrd="0" presId="urn:microsoft.com/office/officeart/2005/8/layout/target3"/>
    <dgm:cxn modelId="{71051934-AC6B-4662-A85C-6709B1D49FF0}" type="presParOf" srcId="{C11B60BF-B4C3-4E1D-A6D3-A68BF0BBEFA9}" destId="{E4B9CA64-4962-4036-BD3A-A896E40077E5}" srcOrd="4" destOrd="0" presId="urn:microsoft.com/office/officeart/2005/8/layout/target3"/>
    <dgm:cxn modelId="{C6240501-A44A-4830-906A-DCFBB8E621AE}" type="presParOf" srcId="{C11B60BF-B4C3-4E1D-A6D3-A68BF0BBEFA9}" destId="{3D74CCD5-9106-403F-8293-72181795D1B4}" srcOrd="5" destOrd="0" presId="urn:microsoft.com/office/officeart/2005/8/layout/target3"/>
    <dgm:cxn modelId="{1CD2BB16-D2ED-4E24-BDE7-61A564D6CC80}" type="presParOf" srcId="{C11B60BF-B4C3-4E1D-A6D3-A68BF0BBEFA9}" destId="{BEFAA28D-D501-4690-B850-88C757B012A1}" srcOrd="6" destOrd="0" presId="urn:microsoft.com/office/officeart/2005/8/layout/target3"/>
    <dgm:cxn modelId="{715FF953-0B18-424B-8B20-EBE569624CC9}" type="presParOf" srcId="{C11B60BF-B4C3-4E1D-A6D3-A68BF0BBEFA9}" destId="{DDCAF37F-8F11-4CD4-9CDF-C9140995F643}" srcOrd="7" destOrd="0" presId="urn:microsoft.com/office/officeart/2005/8/layout/target3"/>
    <dgm:cxn modelId="{B1E5AA88-F441-4186-A0E7-463CF7911D2D}" type="presParOf" srcId="{C11B60BF-B4C3-4E1D-A6D3-A68BF0BBEFA9}" destId="{AD240916-D443-4085-8145-5ED3197FCB3A}" srcOrd="8" destOrd="0" presId="urn:microsoft.com/office/officeart/2005/8/layout/target3"/>
    <dgm:cxn modelId="{5DC26227-62C9-412C-A583-26B1A7F6244E}" type="presParOf" srcId="{C11B60BF-B4C3-4E1D-A6D3-A68BF0BBEFA9}" destId="{77589249-134D-43C9-AEE9-86D5DDDA32E7}" srcOrd="9" destOrd="0" presId="urn:microsoft.com/office/officeart/2005/8/layout/target3"/>
    <dgm:cxn modelId="{2CB9E4F2-A307-404F-A4CC-8343015C057E}" type="presParOf" srcId="{C11B60BF-B4C3-4E1D-A6D3-A68BF0BBEFA9}" destId="{A280324D-21EF-4BCA-BE8D-9F930310795B}" srcOrd="10" destOrd="0" presId="urn:microsoft.com/office/officeart/2005/8/layout/target3"/>
    <dgm:cxn modelId="{77B5A8BB-207B-4147-9606-0D86A603A80B}" type="presParOf" srcId="{C11B60BF-B4C3-4E1D-A6D3-A68BF0BBEFA9}" destId="{3D543A67-4EC3-4FE0-86C7-00CFA4AD3F18}" srcOrd="11" destOrd="0" presId="urn:microsoft.com/office/officeart/2005/8/layout/target3"/>
    <dgm:cxn modelId="{F33D4FF5-3A5C-4649-9DFE-CDF762806F7C}" type="presParOf" srcId="{C11B60BF-B4C3-4E1D-A6D3-A68BF0BBEFA9}" destId="{FF4CA096-DA8E-4BBD-B93C-C2EEA58F6410}" srcOrd="12" destOrd="0" presId="urn:microsoft.com/office/officeart/2005/8/layout/target3"/>
    <dgm:cxn modelId="{2A1B8D1F-0D3D-42FB-8C18-F230AD2E7700}" type="presParOf" srcId="{C11B60BF-B4C3-4E1D-A6D3-A68BF0BBEFA9}" destId="{865DD3EE-3044-4FBB-8A37-E41A1379D5F4}" srcOrd="13" destOrd="0" presId="urn:microsoft.com/office/officeart/2005/8/layout/target3"/>
    <dgm:cxn modelId="{26961573-2C24-4F6F-9A8D-7CDEF7CEE609}" type="presParOf" srcId="{C11B60BF-B4C3-4E1D-A6D3-A68BF0BBEFA9}" destId="{FB9BBB0E-498B-4589-AEE0-CFFDF41A88B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B9D6ED-2331-42CA-8A50-B4ACF49E837E}" type="doc">
      <dgm:prSet loTypeId="urn:microsoft.com/office/officeart/2005/8/layout/pyramid2" loCatId="list" qsTypeId="urn:microsoft.com/office/officeart/2005/8/quickstyle/simple1" qsCatId="simple" csTypeId="urn:microsoft.com/office/officeart/2005/8/colors/accent1_2" csCatId="accent1" phldr="1"/>
      <dgm:spPr/>
    </dgm:pt>
    <dgm:pt modelId="{2E8E7807-E4CB-4DC2-8221-4CEC62826484}">
      <dgm:prSet phldrT="[Text]"/>
      <dgm:spPr/>
      <dgm:t>
        <a:bodyPr/>
        <a:lstStyle/>
        <a:p>
          <a:r>
            <a:rPr lang="en-GB" dirty="0"/>
            <a:t>Compassion, support and assistance to the victim </a:t>
          </a:r>
          <a:endParaRPr lang="en-US" dirty="0"/>
        </a:p>
      </dgm:t>
    </dgm:pt>
    <dgm:pt modelId="{F3DE246A-F909-4EF0-B988-12075DBC285A}" type="parTrans" cxnId="{04305F8A-4854-4EF1-9857-8B14794F71EE}">
      <dgm:prSet/>
      <dgm:spPr/>
      <dgm:t>
        <a:bodyPr/>
        <a:lstStyle/>
        <a:p>
          <a:endParaRPr lang="en-US"/>
        </a:p>
      </dgm:t>
    </dgm:pt>
    <dgm:pt modelId="{FB9563B9-B9A2-4952-A271-E37F34ABE2E4}" type="sibTrans" cxnId="{04305F8A-4854-4EF1-9857-8B14794F71EE}">
      <dgm:prSet/>
      <dgm:spPr/>
      <dgm:t>
        <a:bodyPr/>
        <a:lstStyle/>
        <a:p>
          <a:endParaRPr lang="en-US"/>
        </a:p>
      </dgm:t>
    </dgm:pt>
    <dgm:pt modelId="{BBD4CF77-35BB-4B79-BD37-B8DA8B1E7EDD}">
      <dgm:prSet phldrT="[Text]"/>
      <dgm:spPr/>
      <dgm:t>
        <a:bodyPr/>
        <a:lstStyle/>
        <a:p>
          <a:r>
            <a:rPr lang="en-GB" dirty="0"/>
            <a:t>Fair hearing and prompt attention</a:t>
          </a:r>
          <a:endParaRPr lang="en-US" dirty="0"/>
        </a:p>
      </dgm:t>
    </dgm:pt>
    <dgm:pt modelId="{250809A6-CB2F-4172-87BF-DBE6FFCFAB0B}" type="parTrans" cxnId="{E6A075AA-21BF-411D-B984-FC766F1DD509}">
      <dgm:prSet/>
      <dgm:spPr/>
      <dgm:t>
        <a:bodyPr/>
        <a:lstStyle/>
        <a:p>
          <a:endParaRPr lang="en-US"/>
        </a:p>
      </dgm:t>
    </dgm:pt>
    <dgm:pt modelId="{AE06489F-F7CC-4DA5-B314-13A041AE822C}" type="sibTrans" cxnId="{E6A075AA-21BF-411D-B984-FC766F1DD509}">
      <dgm:prSet/>
      <dgm:spPr/>
      <dgm:t>
        <a:bodyPr/>
        <a:lstStyle/>
        <a:p>
          <a:endParaRPr lang="en-US"/>
        </a:p>
      </dgm:t>
    </dgm:pt>
    <dgm:pt modelId="{16653541-E8F5-4814-90DC-B611E8BBE5BD}">
      <dgm:prSet phldrT="[Text]"/>
      <dgm:spPr/>
      <dgm:t>
        <a:bodyPr/>
        <a:lstStyle/>
        <a:p>
          <a:r>
            <a:rPr lang="en-GB" dirty="0"/>
            <a:t>Confidentiality and Privacy</a:t>
          </a:r>
          <a:endParaRPr lang="en-US" dirty="0"/>
        </a:p>
      </dgm:t>
    </dgm:pt>
    <dgm:pt modelId="{DC3A171A-C49B-42E4-9AC2-89B21D621B5C}" type="parTrans" cxnId="{F8493D8E-CCD9-468E-8F78-B988219B285F}">
      <dgm:prSet/>
      <dgm:spPr/>
      <dgm:t>
        <a:bodyPr/>
        <a:lstStyle/>
        <a:p>
          <a:endParaRPr lang="en-US"/>
        </a:p>
      </dgm:t>
    </dgm:pt>
    <dgm:pt modelId="{84BCE4BF-09CC-4366-987D-E71D4AC61B4C}" type="sibTrans" cxnId="{F8493D8E-CCD9-468E-8F78-B988219B285F}">
      <dgm:prSet/>
      <dgm:spPr/>
      <dgm:t>
        <a:bodyPr/>
        <a:lstStyle/>
        <a:p>
          <a:endParaRPr lang="en-US"/>
        </a:p>
      </dgm:t>
    </dgm:pt>
    <dgm:pt modelId="{2085161B-0CFE-4E9F-B82B-9FEDFEAC391A}" type="pres">
      <dgm:prSet presAssocID="{D6B9D6ED-2331-42CA-8A50-B4ACF49E837E}" presName="compositeShape" presStyleCnt="0">
        <dgm:presLayoutVars>
          <dgm:dir/>
          <dgm:resizeHandles/>
        </dgm:presLayoutVars>
      </dgm:prSet>
      <dgm:spPr/>
    </dgm:pt>
    <dgm:pt modelId="{DB3D9927-1B56-43F3-B1FD-1A75F20B4CD4}" type="pres">
      <dgm:prSet presAssocID="{D6B9D6ED-2331-42CA-8A50-B4ACF49E837E}" presName="pyramid" presStyleLbl="node1" presStyleIdx="0" presStyleCnt="1" custLinFactNeighborX="-17349" custLinFactNeighborY="-43636"/>
      <dgm:spPr/>
    </dgm:pt>
    <dgm:pt modelId="{0FE8C145-AED7-4D4B-A0DE-FFA60896033A}" type="pres">
      <dgm:prSet presAssocID="{D6B9D6ED-2331-42CA-8A50-B4ACF49E837E}" presName="theList" presStyleCnt="0"/>
      <dgm:spPr/>
    </dgm:pt>
    <dgm:pt modelId="{A30CB881-5095-4108-AE72-524C7BDDC6A1}" type="pres">
      <dgm:prSet presAssocID="{2E8E7807-E4CB-4DC2-8221-4CEC62826484}" presName="aNode" presStyleLbl="fgAcc1" presStyleIdx="0" presStyleCnt="3">
        <dgm:presLayoutVars>
          <dgm:bulletEnabled val="1"/>
        </dgm:presLayoutVars>
      </dgm:prSet>
      <dgm:spPr/>
    </dgm:pt>
    <dgm:pt modelId="{58FD93F1-7056-4BF7-B5C7-456863957ABE}" type="pres">
      <dgm:prSet presAssocID="{2E8E7807-E4CB-4DC2-8221-4CEC62826484}" presName="aSpace" presStyleCnt="0"/>
      <dgm:spPr/>
    </dgm:pt>
    <dgm:pt modelId="{65A0C1D4-E03C-4303-8143-4E9BEBC666AD}" type="pres">
      <dgm:prSet presAssocID="{BBD4CF77-35BB-4B79-BD37-B8DA8B1E7EDD}" presName="aNode" presStyleLbl="fgAcc1" presStyleIdx="1" presStyleCnt="3">
        <dgm:presLayoutVars>
          <dgm:bulletEnabled val="1"/>
        </dgm:presLayoutVars>
      </dgm:prSet>
      <dgm:spPr/>
    </dgm:pt>
    <dgm:pt modelId="{D1C1DCBA-CBF8-4EB1-88C1-969028211FBD}" type="pres">
      <dgm:prSet presAssocID="{BBD4CF77-35BB-4B79-BD37-B8DA8B1E7EDD}" presName="aSpace" presStyleCnt="0"/>
      <dgm:spPr/>
    </dgm:pt>
    <dgm:pt modelId="{577DF697-689D-4536-92BC-17D75E0C9DC3}" type="pres">
      <dgm:prSet presAssocID="{16653541-E8F5-4814-90DC-B611E8BBE5BD}" presName="aNode" presStyleLbl="fgAcc1" presStyleIdx="2" presStyleCnt="3">
        <dgm:presLayoutVars>
          <dgm:bulletEnabled val="1"/>
        </dgm:presLayoutVars>
      </dgm:prSet>
      <dgm:spPr/>
    </dgm:pt>
    <dgm:pt modelId="{601D5912-D525-4D0A-B063-B5082C0B479C}" type="pres">
      <dgm:prSet presAssocID="{16653541-E8F5-4814-90DC-B611E8BBE5BD}" presName="aSpace" presStyleCnt="0"/>
      <dgm:spPr/>
    </dgm:pt>
  </dgm:ptLst>
  <dgm:cxnLst>
    <dgm:cxn modelId="{61C1D102-BC53-4DE5-931A-987EF31339CC}" type="presOf" srcId="{BBD4CF77-35BB-4B79-BD37-B8DA8B1E7EDD}" destId="{65A0C1D4-E03C-4303-8143-4E9BEBC666AD}" srcOrd="0" destOrd="0" presId="urn:microsoft.com/office/officeart/2005/8/layout/pyramid2"/>
    <dgm:cxn modelId="{579F2F22-7095-46A0-9BF9-2E8A6BEA59E0}" type="presOf" srcId="{2E8E7807-E4CB-4DC2-8221-4CEC62826484}" destId="{A30CB881-5095-4108-AE72-524C7BDDC6A1}" srcOrd="0" destOrd="0" presId="urn:microsoft.com/office/officeart/2005/8/layout/pyramid2"/>
    <dgm:cxn modelId="{1FF5D53E-736E-4228-B785-71FC2865800C}" type="presOf" srcId="{D6B9D6ED-2331-42CA-8A50-B4ACF49E837E}" destId="{2085161B-0CFE-4E9F-B82B-9FEDFEAC391A}" srcOrd="0" destOrd="0" presId="urn:microsoft.com/office/officeart/2005/8/layout/pyramid2"/>
    <dgm:cxn modelId="{04305F8A-4854-4EF1-9857-8B14794F71EE}" srcId="{D6B9D6ED-2331-42CA-8A50-B4ACF49E837E}" destId="{2E8E7807-E4CB-4DC2-8221-4CEC62826484}" srcOrd="0" destOrd="0" parTransId="{F3DE246A-F909-4EF0-B988-12075DBC285A}" sibTransId="{FB9563B9-B9A2-4952-A271-E37F34ABE2E4}"/>
    <dgm:cxn modelId="{F8493D8E-CCD9-468E-8F78-B988219B285F}" srcId="{D6B9D6ED-2331-42CA-8A50-B4ACF49E837E}" destId="{16653541-E8F5-4814-90DC-B611E8BBE5BD}" srcOrd="2" destOrd="0" parTransId="{DC3A171A-C49B-42E4-9AC2-89B21D621B5C}" sibTransId="{84BCE4BF-09CC-4366-987D-E71D4AC61B4C}"/>
    <dgm:cxn modelId="{E6A075AA-21BF-411D-B984-FC766F1DD509}" srcId="{D6B9D6ED-2331-42CA-8A50-B4ACF49E837E}" destId="{BBD4CF77-35BB-4B79-BD37-B8DA8B1E7EDD}" srcOrd="1" destOrd="0" parTransId="{250809A6-CB2F-4172-87BF-DBE6FFCFAB0B}" sibTransId="{AE06489F-F7CC-4DA5-B314-13A041AE822C}"/>
    <dgm:cxn modelId="{BE355BE1-194C-4851-A5E7-4554C78B714B}" type="presOf" srcId="{16653541-E8F5-4814-90DC-B611E8BBE5BD}" destId="{577DF697-689D-4536-92BC-17D75E0C9DC3}" srcOrd="0" destOrd="0" presId="urn:microsoft.com/office/officeart/2005/8/layout/pyramid2"/>
    <dgm:cxn modelId="{75FCFE26-8338-4198-B086-C12DB6A95628}" type="presParOf" srcId="{2085161B-0CFE-4E9F-B82B-9FEDFEAC391A}" destId="{DB3D9927-1B56-43F3-B1FD-1A75F20B4CD4}" srcOrd="0" destOrd="0" presId="urn:microsoft.com/office/officeart/2005/8/layout/pyramid2"/>
    <dgm:cxn modelId="{6069D0F0-CBEF-4F3F-B7CF-C8F77AC38CCB}" type="presParOf" srcId="{2085161B-0CFE-4E9F-B82B-9FEDFEAC391A}" destId="{0FE8C145-AED7-4D4B-A0DE-FFA60896033A}" srcOrd="1" destOrd="0" presId="urn:microsoft.com/office/officeart/2005/8/layout/pyramid2"/>
    <dgm:cxn modelId="{9775154C-D5B5-45EB-A70F-DD7B2C1CD446}" type="presParOf" srcId="{0FE8C145-AED7-4D4B-A0DE-FFA60896033A}" destId="{A30CB881-5095-4108-AE72-524C7BDDC6A1}" srcOrd="0" destOrd="0" presId="urn:microsoft.com/office/officeart/2005/8/layout/pyramid2"/>
    <dgm:cxn modelId="{98D9F42E-DEF9-4F17-A988-D05837658E1F}" type="presParOf" srcId="{0FE8C145-AED7-4D4B-A0DE-FFA60896033A}" destId="{58FD93F1-7056-4BF7-B5C7-456863957ABE}" srcOrd="1" destOrd="0" presId="urn:microsoft.com/office/officeart/2005/8/layout/pyramid2"/>
    <dgm:cxn modelId="{41A00024-ACD6-4681-A36F-F495B4A40445}" type="presParOf" srcId="{0FE8C145-AED7-4D4B-A0DE-FFA60896033A}" destId="{65A0C1D4-E03C-4303-8143-4E9BEBC666AD}" srcOrd="2" destOrd="0" presId="urn:microsoft.com/office/officeart/2005/8/layout/pyramid2"/>
    <dgm:cxn modelId="{49467FB7-34BE-4982-A9B9-F6603D2FB05F}" type="presParOf" srcId="{0FE8C145-AED7-4D4B-A0DE-FFA60896033A}" destId="{D1C1DCBA-CBF8-4EB1-88C1-969028211FBD}" srcOrd="3" destOrd="0" presId="urn:microsoft.com/office/officeart/2005/8/layout/pyramid2"/>
    <dgm:cxn modelId="{7B63B1CA-4889-4BA0-AE78-1072045E5FD7}" type="presParOf" srcId="{0FE8C145-AED7-4D4B-A0DE-FFA60896033A}" destId="{577DF697-689D-4536-92BC-17D75E0C9DC3}" srcOrd="4" destOrd="0" presId="urn:microsoft.com/office/officeart/2005/8/layout/pyramid2"/>
    <dgm:cxn modelId="{9E76E6E6-D17D-4C04-80AB-F5AF5CC77A2A}" type="presParOf" srcId="{0FE8C145-AED7-4D4B-A0DE-FFA60896033A}" destId="{601D5912-D525-4D0A-B063-B5082C0B479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DCF07-CE02-4BB1-BE2A-C0BD4B1ABCB3}">
      <dsp:nvSpPr>
        <dsp:cNvPr id="0" name=""/>
        <dsp:cNvSpPr/>
      </dsp:nvSpPr>
      <dsp:spPr>
        <a:xfrm>
          <a:off x="5858" y="0"/>
          <a:ext cx="660854" cy="649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B246D-B6B8-4211-A749-80D275AF87A1}">
      <dsp:nvSpPr>
        <dsp:cNvPr id="0" name=""/>
        <dsp:cNvSpPr/>
      </dsp:nvSpPr>
      <dsp:spPr>
        <a:xfrm>
          <a:off x="5858" y="833101"/>
          <a:ext cx="1888154" cy="339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Professionalism refers to the high standards expected from a person who is well-trained in a particular job. It refers to commitment to excellence in service.</a:t>
          </a:r>
        </a:p>
      </dsp:txBody>
      <dsp:txXfrm>
        <a:off x="5858" y="833101"/>
        <a:ext cx="1888154" cy="3394607"/>
      </dsp:txXfrm>
    </dsp:sp>
    <dsp:sp modelId="{3F5340D2-75BC-4EF7-AC0A-0D55415035A0}">
      <dsp:nvSpPr>
        <dsp:cNvPr id="0" name=""/>
        <dsp:cNvSpPr/>
      </dsp:nvSpPr>
      <dsp:spPr>
        <a:xfrm>
          <a:off x="5858" y="4313211"/>
          <a:ext cx="1888154" cy="38126"/>
        </a:xfrm>
        <a:prstGeom prst="rect">
          <a:avLst/>
        </a:prstGeom>
        <a:noFill/>
        <a:ln>
          <a:noFill/>
        </a:ln>
        <a:effectLst/>
      </dsp:spPr>
      <dsp:style>
        <a:lnRef idx="0">
          <a:scrgbClr r="0" g="0" b="0"/>
        </a:lnRef>
        <a:fillRef idx="0">
          <a:scrgbClr r="0" g="0" b="0"/>
        </a:fillRef>
        <a:effectRef idx="0">
          <a:scrgbClr r="0" g="0" b="0"/>
        </a:effectRef>
        <a:fontRef idx="minor"/>
      </dsp:style>
    </dsp:sp>
    <dsp:sp modelId="{557D68C6-090D-44CB-B7C6-61B3C129B3CB}">
      <dsp:nvSpPr>
        <dsp:cNvPr id="0" name=""/>
        <dsp:cNvSpPr/>
      </dsp:nvSpPr>
      <dsp:spPr>
        <a:xfrm>
          <a:off x="2224439" y="0"/>
          <a:ext cx="660854" cy="649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1625C-8F55-4B61-AA75-BAE7DF9447C5}">
      <dsp:nvSpPr>
        <dsp:cNvPr id="0" name=""/>
        <dsp:cNvSpPr/>
      </dsp:nvSpPr>
      <dsp:spPr>
        <a:xfrm>
          <a:off x="2224439" y="833101"/>
          <a:ext cx="1888154" cy="339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dirty="0"/>
            <a:t>Legal Foundation: The Public Service Rules, Code of Conduct for Public Officials, Professional Codes of Ethics, etc.</a:t>
          </a:r>
        </a:p>
      </dsp:txBody>
      <dsp:txXfrm>
        <a:off x="2224439" y="833101"/>
        <a:ext cx="1888154" cy="3394607"/>
      </dsp:txXfrm>
    </dsp:sp>
    <dsp:sp modelId="{AB2026D7-DDB4-4F3E-8325-F40A691E265D}">
      <dsp:nvSpPr>
        <dsp:cNvPr id="0" name=""/>
        <dsp:cNvSpPr/>
      </dsp:nvSpPr>
      <dsp:spPr>
        <a:xfrm>
          <a:off x="2224439" y="4313211"/>
          <a:ext cx="1888154" cy="38126"/>
        </a:xfrm>
        <a:prstGeom prst="rect">
          <a:avLst/>
        </a:prstGeom>
        <a:noFill/>
        <a:ln>
          <a:noFill/>
        </a:ln>
        <a:effectLst/>
      </dsp:spPr>
      <dsp:style>
        <a:lnRef idx="0">
          <a:scrgbClr r="0" g="0" b="0"/>
        </a:lnRef>
        <a:fillRef idx="0">
          <a:scrgbClr r="0" g="0" b="0"/>
        </a:fillRef>
        <a:effectRef idx="0">
          <a:scrgbClr r="0" g="0" b="0"/>
        </a:effectRef>
        <a:fontRef idx="minor"/>
      </dsp:style>
    </dsp:sp>
    <dsp:sp modelId="{533AFB03-14FD-4999-8448-A6336377CE7B}">
      <dsp:nvSpPr>
        <dsp:cNvPr id="0" name=""/>
        <dsp:cNvSpPr/>
      </dsp:nvSpPr>
      <dsp:spPr>
        <a:xfrm>
          <a:off x="4443021" y="0"/>
          <a:ext cx="660854" cy="6492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A7647-158A-4E31-AF50-88E368AF39A2}">
      <dsp:nvSpPr>
        <dsp:cNvPr id="0" name=""/>
        <dsp:cNvSpPr/>
      </dsp:nvSpPr>
      <dsp:spPr>
        <a:xfrm>
          <a:off x="4443021" y="833101"/>
          <a:ext cx="1888154" cy="339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dirty="0"/>
            <a:t>Objectives: Excellence and high quality standards in the performance of service.</a:t>
          </a:r>
        </a:p>
      </dsp:txBody>
      <dsp:txXfrm>
        <a:off x="4443021" y="833101"/>
        <a:ext cx="1888154" cy="3394607"/>
      </dsp:txXfrm>
    </dsp:sp>
    <dsp:sp modelId="{BE8374AB-EE50-4964-B5FE-D2B9BC8E75E2}">
      <dsp:nvSpPr>
        <dsp:cNvPr id="0" name=""/>
        <dsp:cNvSpPr/>
      </dsp:nvSpPr>
      <dsp:spPr>
        <a:xfrm>
          <a:off x="4443021" y="4313211"/>
          <a:ext cx="1888154" cy="38126"/>
        </a:xfrm>
        <a:prstGeom prst="rect">
          <a:avLst/>
        </a:prstGeom>
        <a:noFill/>
        <a:ln>
          <a:noFill/>
        </a:ln>
        <a:effectLst/>
      </dsp:spPr>
      <dsp:style>
        <a:lnRef idx="0">
          <a:scrgbClr r="0" g="0" b="0"/>
        </a:lnRef>
        <a:fillRef idx="0">
          <a:scrgbClr r="0" g="0" b="0"/>
        </a:fillRef>
        <a:effectRef idx="0">
          <a:scrgbClr r="0" g="0" b="0"/>
        </a:effectRef>
        <a:fontRef idx="minor"/>
      </dsp:style>
    </dsp:sp>
    <dsp:sp modelId="{3CCF904C-4EFA-4A11-BF60-7013A2100EB6}">
      <dsp:nvSpPr>
        <dsp:cNvPr id="0" name=""/>
        <dsp:cNvSpPr/>
      </dsp:nvSpPr>
      <dsp:spPr>
        <a:xfrm>
          <a:off x="6661602" y="0"/>
          <a:ext cx="660854" cy="6492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FF1B6-078C-43E7-95DE-B2553B6CDBF3}">
      <dsp:nvSpPr>
        <dsp:cNvPr id="0" name=""/>
        <dsp:cNvSpPr/>
      </dsp:nvSpPr>
      <dsp:spPr>
        <a:xfrm>
          <a:off x="6661602" y="833101"/>
          <a:ext cx="1888154" cy="3394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dirty="0"/>
            <a:t>Practical Application: Accountability, Avoidance of Conflict of Interest, Guidance in Gift acceptance, Impartiality, etc.  </a:t>
          </a:r>
        </a:p>
      </dsp:txBody>
      <dsp:txXfrm>
        <a:off x="6661602" y="833101"/>
        <a:ext cx="1888154" cy="3394607"/>
      </dsp:txXfrm>
    </dsp:sp>
    <dsp:sp modelId="{15D26804-D3E1-408B-AFCA-6AB13CE3839A}">
      <dsp:nvSpPr>
        <dsp:cNvPr id="0" name=""/>
        <dsp:cNvSpPr/>
      </dsp:nvSpPr>
      <dsp:spPr>
        <a:xfrm>
          <a:off x="6661602" y="4313211"/>
          <a:ext cx="1888154" cy="3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endParaRPr lang="en-US" sz="1600" kern="1200" dirty="0"/>
        </a:p>
      </dsp:txBody>
      <dsp:txXfrm>
        <a:off x="6661602" y="4313211"/>
        <a:ext cx="1888154" cy="38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9927-1B56-43F3-B1FD-1A75F20B4CD4}">
      <dsp:nvSpPr>
        <dsp:cNvPr id="0" name=""/>
        <dsp:cNvSpPr/>
      </dsp:nvSpPr>
      <dsp:spPr>
        <a:xfrm>
          <a:off x="151289" y="0"/>
          <a:ext cx="5572164" cy="55721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CB881-5095-4108-AE72-524C7BDDC6A1}">
      <dsp:nvSpPr>
        <dsp:cNvPr id="0" name=""/>
        <dsp:cNvSpPr/>
      </dsp:nvSpPr>
      <dsp:spPr>
        <a:xfrm>
          <a:off x="3904086" y="559111"/>
          <a:ext cx="3621906" cy="127458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Protection from reprisals </a:t>
          </a:r>
          <a:endParaRPr lang="en-US" sz="2600" kern="1200" dirty="0"/>
        </a:p>
      </dsp:txBody>
      <dsp:txXfrm>
        <a:off x="3966306" y="621331"/>
        <a:ext cx="3497466" cy="1150144"/>
      </dsp:txXfrm>
    </dsp:sp>
    <dsp:sp modelId="{65A0C1D4-E03C-4303-8143-4E9BEBC666AD}">
      <dsp:nvSpPr>
        <dsp:cNvPr id="0" name=""/>
        <dsp:cNvSpPr/>
      </dsp:nvSpPr>
      <dsp:spPr>
        <a:xfrm>
          <a:off x="3904086" y="1946200"/>
          <a:ext cx="3621906" cy="14091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Effective sanction regime</a:t>
          </a:r>
          <a:endParaRPr lang="en-US" sz="2600" kern="1200" dirty="0"/>
        </a:p>
      </dsp:txBody>
      <dsp:txXfrm>
        <a:off x="3972876" y="2014990"/>
        <a:ext cx="3484326" cy="1271586"/>
      </dsp:txXfrm>
    </dsp:sp>
    <dsp:sp modelId="{577DF697-689D-4536-92BC-17D75E0C9DC3}">
      <dsp:nvSpPr>
        <dsp:cNvPr id="0" name=""/>
        <dsp:cNvSpPr/>
      </dsp:nvSpPr>
      <dsp:spPr>
        <a:xfrm>
          <a:off x="4000538" y="3799697"/>
          <a:ext cx="3621906" cy="143267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Safeguarding the Integrity of Educational Institutions in Nigeria</a:t>
          </a:r>
          <a:endParaRPr lang="en-US" sz="2600" kern="1200" dirty="0"/>
        </a:p>
      </dsp:txBody>
      <dsp:txXfrm>
        <a:off x="4070475" y="3869634"/>
        <a:ext cx="3482032" cy="1292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5ACA2-6B36-42A0-9E27-22D8FD2E008C}">
      <dsp:nvSpPr>
        <dsp:cNvPr id="0" name=""/>
        <dsp:cNvSpPr/>
      </dsp:nvSpPr>
      <dsp:spPr>
        <a:xfrm>
          <a:off x="0" y="99696"/>
          <a:ext cx="8643997" cy="10740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 National Action Plan (NAP) has been developed for the implementation of the Policy. </a:t>
          </a:r>
        </a:p>
      </dsp:txBody>
      <dsp:txXfrm>
        <a:off x="52431" y="152127"/>
        <a:ext cx="8539135" cy="969198"/>
      </dsp:txXfrm>
    </dsp:sp>
    <dsp:sp modelId="{3A4D3E4A-21FC-40B5-A9FB-1DEF33CE569C}">
      <dsp:nvSpPr>
        <dsp:cNvPr id="0" name=""/>
        <dsp:cNvSpPr/>
      </dsp:nvSpPr>
      <dsp:spPr>
        <a:xfrm>
          <a:off x="0" y="1251516"/>
          <a:ext cx="8643997" cy="107406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National Action Plan (NAP) identifies 16 stakeholder groups and these include:</a:t>
          </a:r>
        </a:p>
      </dsp:txBody>
      <dsp:txXfrm>
        <a:off x="52431" y="1303947"/>
        <a:ext cx="8539135" cy="969198"/>
      </dsp:txXfrm>
    </dsp:sp>
    <dsp:sp modelId="{8887BD63-2FC7-4F9D-B8AE-8E4E96596D17}">
      <dsp:nvSpPr>
        <dsp:cNvPr id="0" name=""/>
        <dsp:cNvSpPr/>
      </dsp:nvSpPr>
      <dsp:spPr>
        <a:xfrm>
          <a:off x="0" y="2325576"/>
          <a:ext cx="8643997"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4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Religious leaders</a:t>
          </a:r>
        </a:p>
        <a:p>
          <a:pPr marL="228600" lvl="1" indent="-228600" algn="l" defTabSz="933450">
            <a:lnSpc>
              <a:spcPct val="90000"/>
            </a:lnSpc>
            <a:spcBef>
              <a:spcPct val="0"/>
            </a:spcBef>
            <a:spcAft>
              <a:spcPct val="20000"/>
            </a:spcAft>
            <a:buChar char="•"/>
          </a:pPr>
          <a:r>
            <a:rPr lang="en-US" sz="2100" kern="1200" dirty="0"/>
            <a:t>Traditional rulers</a:t>
          </a:r>
        </a:p>
        <a:p>
          <a:pPr marL="228600" lvl="1" indent="-228600" algn="l" defTabSz="933450">
            <a:lnSpc>
              <a:spcPct val="90000"/>
            </a:lnSpc>
            <a:spcBef>
              <a:spcPct val="0"/>
            </a:spcBef>
            <a:spcAft>
              <a:spcPct val="20000"/>
            </a:spcAft>
            <a:buChar char="•"/>
          </a:pPr>
          <a:r>
            <a:rPr lang="en-US" sz="2100" kern="1200" dirty="0"/>
            <a:t>Women groups</a:t>
          </a:r>
        </a:p>
        <a:p>
          <a:pPr marL="228600" lvl="1" indent="-228600" algn="l" defTabSz="933450">
            <a:lnSpc>
              <a:spcPct val="90000"/>
            </a:lnSpc>
            <a:spcBef>
              <a:spcPct val="0"/>
            </a:spcBef>
            <a:spcAft>
              <a:spcPct val="20000"/>
            </a:spcAft>
            <a:buChar char="•"/>
          </a:pPr>
          <a:r>
            <a:rPr lang="en-US" sz="2100" kern="1200" dirty="0"/>
            <a:t>Youth groups</a:t>
          </a:r>
        </a:p>
        <a:p>
          <a:pPr marL="228600" lvl="1" indent="-228600" algn="l" defTabSz="933450">
            <a:lnSpc>
              <a:spcPct val="90000"/>
            </a:lnSpc>
            <a:spcBef>
              <a:spcPct val="0"/>
            </a:spcBef>
            <a:spcAft>
              <a:spcPct val="20000"/>
            </a:spcAft>
            <a:buChar char="•"/>
          </a:pPr>
          <a:r>
            <a:rPr lang="en-US" sz="2100" kern="1200" dirty="0"/>
            <a:t>The media</a:t>
          </a:r>
        </a:p>
        <a:p>
          <a:pPr marL="228600" lvl="1" indent="-228600" algn="l" defTabSz="933450">
            <a:lnSpc>
              <a:spcPct val="90000"/>
            </a:lnSpc>
            <a:spcBef>
              <a:spcPct val="0"/>
            </a:spcBef>
            <a:spcAft>
              <a:spcPct val="20000"/>
            </a:spcAft>
            <a:buChar char="•"/>
          </a:pPr>
          <a:r>
            <a:rPr lang="en-US" sz="2100" kern="1200" dirty="0"/>
            <a:t>Civil society groups </a:t>
          </a:r>
        </a:p>
        <a:p>
          <a:pPr marL="228600" lvl="1" indent="-228600" algn="l" defTabSz="933450">
            <a:lnSpc>
              <a:spcPct val="90000"/>
            </a:lnSpc>
            <a:spcBef>
              <a:spcPct val="0"/>
            </a:spcBef>
            <a:spcAft>
              <a:spcPct val="20000"/>
            </a:spcAft>
            <a:buChar char="•"/>
          </a:pPr>
          <a:r>
            <a:rPr lang="en-US" sz="2100" kern="1200" dirty="0"/>
            <a:t>Professional Organizations</a:t>
          </a:r>
        </a:p>
        <a:p>
          <a:pPr marL="228600" lvl="1" indent="-228600" algn="l" defTabSz="933450">
            <a:lnSpc>
              <a:spcPct val="90000"/>
            </a:lnSpc>
            <a:spcBef>
              <a:spcPct val="0"/>
            </a:spcBef>
            <a:spcAft>
              <a:spcPct val="20000"/>
            </a:spcAft>
            <a:buChar char="•"/>
          </a:pPr>
          <a:r>
            <a:rPr lang="en-US" sz="2100" kern="1200" dirty="0"/>
            <a:t>People with Disability </a:t>
          </a:r>
          <a:r>
            <a:rPr lang="en-US" sz="2100" kern="1200" dirty="0" err="1"/>
            <a:t>etc</a:t>
          </a:r>
          <a:endParaRPr lang="en-US" sz="2100" kern="1200" dirty="0"/>
        </a:p>
      </dsp:txBody>
      <dsp:txXfrm>
        <a:off x="0" y="2325576"/>
        <a:ext cx="8643997" cy="2906280"/>
      </dsp:txXfrm>
    </dsp:sp>
    <dsp:sp modelId="{6608523D-C5B3-429C-A7EA-30C476AABE2C}">
      <dsp:nvSpPr>
        <dsp:cNvPr id="0" name=""/>
        <dsp:cNvSpPr/>
      </dsp:nvSpPr>
      <dsp:spPr>
        <a:xfrm>
          <a:off x="0" y="5231856"/>
          <a:ext cx="8643997" cy="10740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NEIP also has a Consequence Management Template (CMT). We shall examine both the NAP and the CMT</a:t>
          </a:r>
        </a:p>
      </dsp:txBody>
      <dsp:txXfrm>
        <a:off x="52431" y="5284287"/>
        <a:ext cx="8539135"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D4288-E6B6-408C-A00A-6D76DE092196}">
      <dsp:nvSpPr>
        <dsp:cNvPr id="0" name=""/>
        <dsp:cNvSpPr/>
      </dsp:nvSpPr>
      <dsp:spPr>
        <a:xfrm>
          <a:off x="1166582" y="0"/>
          <a:ext cx="6405613" cy="6405613"/>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97755C-89DF-4784-8D08-CB4E790CB2EE}">
      <dsp:nvSpPr>
        <dsp:cNvPr id="0" name=""/>
        <dsp:cNvSpPr/>
      </dsp:nvSpPr>
      <dsp:spPr>
        <a:xfrm>
          <a:off x="285520" y="476254"/>
          <a:ext cx="3810487" cy="2498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Generic Pain Points </a:t>
          </a:r>
          <a:r>
            <a:rPr lang="en-US" sz="2200" kern="1200" dirty="0"/>
            <a:t>which are those problems faced by the stakeholder groups in trying to maintain Integrity;</a:t>
          </a:r>
        </a:p>
      </dsp:txBody>
      <dsp:txXfrm>
        <a:off x="407472" y="598206"/>
        <a:ext cx="3566583" cy="2254285"/>
      </dsp:txXfrm>
    </dsp:sp>
    <dsp:sp modelId="{A18EF6B6-AAC0-4544-885E-59B4E76D9C09}">
      <dsp:nvSpPr>
        <dsp:cNvPr id="0" name=""/>
        <dsp:cNvSpPr/>
      </dsp:nvSpPr>
      <dsp:spPr>
        <a:xfrm>
          <a:off x="4166717" y="547702"/>
          <a:ext cx="4477279" cy="2498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Generic Incentives </a:t>
          </a:r>
          <a:r>
            <a:rPr lang="en-US" sz="2200" kern="1200" dirty="0"/>
            <a:t>which are things that should motivate each stakeholder group to want to comply with the Policy;</a:t>
          </a:r>
        </a:p>
      </dsp:txBody>
      <dsp:txXfrm>
        <a:off x="4288669" y="669654"/>
        <a:ext cx="4233375" cy="2254285"/>
      </dsp:txXfrm>
    </dsp:sp>
    <dsp:sp modelId="{8D118341-75FA-412E-A9D7-6E0C3DC92610}">
      <dsp:nvSpPr>
        <dsp:cNvPr id="0" name=""/>
        <dsp:cNvSpPr/>
      </dsp:nvSpPr>
      <dsp:spPr>
        <a:xfrm>
          <a:off x="0" y="3405213"/>
          <a:ext cx="4666842" cy="249818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Generic Drivers </a:t>
          </a:r>
          <a:r>
            <a:rPr lang="en-US" sz="2200" kern="1200" dirty="0"/>
            <a:t>and champions of the Policy that would compel stakeholders to comply; and </a:t>
          </a:r>
        </a:p>
      </dsp:txBody>
      <dsp:txXfrm>
        <a:off x="121952" y="3527165"/>
        <a:ext cx="4422938" cy="2254285"/>
      </dsp:txXfrm>
    </dsp:sp>
    <dsp:sp modelId="{A8A59973-274F-4CEF-A2B3-4026B87BB599}">
      <dsp:nvSpPr>
        <dsp:cNvPr id="0" name=""/>
        <dsp:cNvSpPr/>
      </dsp:nvSpPr>
      <dsp:spPr>
        <a:xfrm>
          <a:off x="4827785" y="2760181"/>
          <a:ext cx="3453346" cy="364540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Generic Retarders: </a:t>
          </a:r>
          <a:r>
            <a:rPr lang="en-US" sz="2100" kern="1200" dirty="0"/>
            <a:t>those issues that would tend to work against compliance with the Policy.</a:t>
          </a:r>
        </a:p>
      </dsp:txBody>
      <dsp:txXfrm>
        <a:off x="4996363" y="2928759"/>
        <a:ext cx="3116190" cy="3308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AF9F2-B3CE-436D-83C2-FF892396B32D}">
      <dsp:nvSpPr>
        <dsp:cNvPr id="0" name=""/>
        <dsp:cNvSpPr/>
      </dsp:nvSpPr>
      <dsp:spPr>
        <a:xfrm>
          <a:off x="0" y="1077525"/>
          <a:ext cx="864399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Identifies the objectives of engaging with them</a:t>
          </a:r>
        </a:p>
      </dsp:txBody>
      <dsp:txXfrm>
        <a:off x="31613" y="1109138"/>
        <a:ext cx="8580772" cy="584369"/>
      </dsp:txXfrm>
    </dsp:sp>
    <dsp:sp modelId="{8A9BF76C-3BD4-470F-9743-973870642011}">
      <dsp:nvSpPr>
        <dsp:cNvPr id="0" name=""/>
        <dsp:cNvSpPr/>
      </dsp:nvSpPr>
      <dsp:spPr>
        <a:xfrm>
          <a:off x="0" y="1802880"/>
          <a:ext cx="864399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Activities specifically tailored to that group</a:t>
          </a:r>
        </a:p>
      </dsp:txBody>
      <dsp:txXfrm>
        <a:off x="31613" y="1834493"/>
        <a:ext cx="8580772" cy="584369"/>
      </dsp:txXfrm>
    </dsp:sp>
    <dsp:sp modelId="{112BBDD4-871A-4287-B806-E1F41537F700}">
      <dsp:nvSpPr>
        <dsp:cNvPr id="0" name=""/>
        <dsp:cNvSpPr/>
      </dsp:nvSpPr>
      <dsp:spPr>
        <a:xfrm>
          <a:off x="0" y="2528235"/>
          <a:ext cx="864399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Key Indicators of success within the group</a:t>
          </a:r>
        </a:p>
      </dsp:txBody>
      <dsp:txXfrm>
        <a:off x="31613" y="2559848"/>
        <a:ext cx="8580772" cy="584369"/>
      </dsp:txXfrm>
    </dsp:sp>
    <dsp:sp modelId="{30DD6D23-7FAE-4963-89A0-8B1129B59819}">
      <dsp:nvSpPr>
        <dsp:cNvPr id="0" name=""/>
        <dsp:cNvSpPr/>
      </dsp:nvSpPr>
      <dsp:spPr>
        <a:xfrm>
          <a:off x="0" y="3253590"/>
          <a:ext cx="864399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Timelines</a:t>
          </a:r>
        </a:p>
      </dsp:txBody>
      <dsp:txXfrm>
        <a:off x="31613" y="3285203"/>
        <a:ext cx="8580772" cy="584369"/>
      </dsp:txXfrm>
    </dsp:sp>
    <dsp:sp modelId="{1D05B2EE-4679-473A-B8A1-832D1709A4F0}">
      <dsp:nvSpPr>
        <dsp:cNvPr id="0" name=""/>
        <dsp:cNvSpPr/>
      </dsp:nvSpPr>
      <dsp:spPr>
        <a:xfrm>
          <a:off x="0" y="3978945"/>
          <a:ext cx="864399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Responsible parties</a:t>
          </a:r>
        </a:p>
      </dsp:txBody>
      <dsp:txXfrm>
        <a:off x="31613" y="4010558"/>
        <a:ext cx="8580772" cy="584369"/>
      </dsp:txXfrm>
    </dsp:sp>
    <dsp:sp modelId="{2A96B287-A0F7-48AE-A105-28B2D125FDD6}">
      <dsp:nvSpPr>
        <dsp:cNvPr id="0" name=""/>
        <dsp:cNvSpPr/>
      </dsp:nvSpPr>
      <dsp:spPr>
        <a:xfrm>
          <a:off x="0" y="4704300"/>
          <a:ext cx="8643998"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Communications channels to be used to reach out to them.</a:t>
          </a:r>
        </a:p>
      </dsp:txBody>
      <dsp:txXfrm>
        <a:off x="31613" y="4735913"/>
        <a:ext cx="8580772" cy="584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40D44-1A4F-4F50-87E8-550C87C58B0D}">
      <dsp:nvSpPr>
        <dsp:cNvPr id="0" name=""/>
        <dsp:cNvSpPr/>
      </dsp:nvSpPr>
      <dsp:spPr>
        <a:xfrm>
          <a:off x="0" y="150"/>
          <a:ext cx="527859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A308A-58C2-401D-8FBF-FAC5D6A5C96E}">
      <dsp:nvSpPr>
        <dsp:cNvPr id="0" name=""/>
        <dsp:cNvSpPr/>
      </dsp:nvSpPr>
      <dsp:spPr>
        <a:xfrm>
          <a:off x="0" y="150"/>
          <a:ext cx="5278598" cy="181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n-lt"/>
            </a:rPr>
            <a:t>The CMT provides that for infractions against the core values there should be and there </a:t>
          </a:r>
          <a:r>
            <a:rPr lang="de-DE" sz="2000" kern="1200" dirty="0">
              <a:latin typeface="+mn-lt"/>
            </a:rPr>
            <a:t>w</a:t>
          </a:r>
          <a:r>
            <a:rPr lang="en-US" sz="2000" kern="1200" dirty="0">
              <a:latin typeface="+mn-lt"/>
            </a:rPr>
            <a:t>ill be consequences. </a:t>
          </a:r>
        </a:p>
      </dsp:txBody>
      <dsp:txXfrm>
        <a:off x="0" y="150"/>
        <a:ext cx="5278598" cy="1811139"/>
      </dsp:txXfrm>
    </dsp:sp>
    <dsp:sp modelId="{706A4669-5EEB-4858-A601-DD2252D89B58}">
      <dsp:nvSpPr>
        <dsp:cNvPr id="0" name=""/>
        <dsp:cNvSpPr/>
      </dsp:nvSpPr>
      <dsp:spPr>
        <a:xfrm>
          <a:off x="0" y="1811290"/>
          <a:ext cx="527859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1D0F2-E4DD-4411-91D6-D53AD3E3937A}">
      <dsp:nvSpPr>
        <dsp:cNvPr id="0" name=""/>
        <dsp:cNvSpPr/>
      </dsp:nvSpPr>
      <dsp:spPr>
        <a:xfrm>
          <a:off x="0" y="1811290"/>
          <a:ext cx="5273443" cy="191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n-lt"/>
            </a:rPr>
            <a:t>Sanctions range from punishments already prescribed by law, administrative sanctions, name and shame but more importantly, social sanctions of denouncing conduct not in alignment with those values. This is where our traditional and religious institutions come in.</a:t>
          </a:r>
        </a:p>
      </dsp:txBody>
      <dsp:txXfrm>
        <a:off x="0" y="1811290"/>
        <a:ext cx="5273443" cy="1913559"/>
      </dsp:txXfrm>
    </dsp:sp>
    <dsp:sp modelId="{BA162810-EE99-4DF1-BF07-247BF9278F10}">
      <dsp:nvSpPr>
        <dsp:cNvPr id="0" name=""/>
        <dsp:cNvSpPr/>
      </dsp:nvSpPr>
      <dsp:spPr>
        <a:xfrm>
          <a:off x="0" y="3724850"/>
          <a:ext cx="527859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61FF2-69E4-4DEA-BBF5-1497B1CF46A3}">
      <dsp:nvSpPr>
        <dsp:cNvPr id="0" name=""/>
        <dsp:cNvSpPr/>
      </dsp:nvSpPr>
      <dsp:spPr>
        <a:xfrm>
          <a:off x="0" y="3724850"/>
          <a:ext cx="5278598" cy="181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n/>
              <a:effectLst/>
              <a:uFill>
                <a:solidFill>
                  <a:srgbClr val="000000"/>
                </a:solidFill>
              </a:uFill>
              <a:latin typeface="+mn-lt"/>
              <a:ea typeface="Arial Unicode MS"/>
              <a:cs typeface="Arial Unicode MS"/>
            </a:rPr>
            <a:t>On our part as anti-corruption and government agencies, we pledge to use prescribed sanctions both penal and administrative more effectively to check those who violate the law because as is often the case every violation of a cherished value is also a violation of a law or guideline. </a:t>
          </a:r>
          <a:endParaRPr lang="en-US" sz="2400" kern="1200" dirty="0">
            <a:latin typeface="+mn-lt"/>
          </a:endParaRPr>
        </a:p>
      </dsp:txBody>
      <dsp:txXfrm>
        <a:off x="0" y="3724850"/>
        <a:ext cx="5278598" cy="1811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0D077-205C-4F3D-BB9B-4C32DDD68EC8}">
      <dsp:nvSpPr>
        <dsp:cNvPr id="0" name=""/>
        <dsp:cNvSpPr/>
      </dsp:nvSpPr>
      <dsp:spPr>
        <a:xfrm>
          <a:off x="0" y="1726"/>
          <a:ext cx="77838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6FAB8-8CD0-45B5-B668-E559DC1D3D7A}">
      <dsp:nvSpPr>
        <dsp:cNvPr id="0" name=""/>
        <dsp:cNvSpPr/>
      </dsp:nvSpPr>
      <dsp:spPr>
        <a:xfrm>
          <a:off x="0" y="1726"/>
          <a:ext cx="7783830" cy="11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kern="1200" dirty="0">
              <a:ln>
                <a:noFill/>
              </a:ln>
              <a:effectLst/>
              <a:uFill>
                <a:solidFill>
                  <a:srgbClr val="000000"/>
                </a:solidFill>
              </a:uFill>
              <a:latin typeface="+mn-lt"/>
              <a:ea typeface="Arial Unicode MS"/>
              <a:cs typeface="Arial Unicode MS"/>
            </a:rPr>
            <a:t>Society should also punish those who violate our cherished values by isolating them and naming and shaming them.</a:t>
          </a:r>
          <a:endParaRPr lang="en-US" sz="2400" kern="1200" dirty="0">
            <a:latin typeface="+mn-lt"/>
          </a:endParaRPr>
        </a:p>
      </dsp:txBody>
      <dsp:txXfrm>
        <a:off x="0" y="1726"/>
        <a:ext cx="7783830" cy="1177378"/>
      </dsp:txXfrm>
    </dsp:sp>
    <dsp:sp modelId="{318B96EF-1116-4F2D-B159-CE0D27768FA9}">
      <dsp:nvSpPr>
        <dsp:cNvPr id="0" name=""/>
        <dsp:cNvSpPr/>
      </dsp:nvSpPr>
      <dsp:spPr>
        <a:xfrm>
          <a:off x="0" y="1179104"/>
          <a:ext cx="77838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A977F-316C-46ED-8F95-5F06347B7A55}">
      <dsp:nvSpPr>
        <dsp:cNvPr id="0" name=""/>
        <dsp:cNvSpPr/>
      </dsp:nvSpPr>
      <dsp:spPr>
        <a:xfrm>
          <a:off x="0" y="1179104"/>
          <a:ext cx="7783830" cy="11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kern="1200" dirty="0">
              <a:latin typeface="+mn-lt"/>
            </a:rPr>
            <a:t>Each stakeholder group, would need to understand specific actions they need to take to prevent infractions from occurring and recurring. </a:t>
          </a:r>
        </a:p>
      </dsp:txBody>
      <dsp:txXfrm>
        <a:off x="0" y="1179104"/>
        <a:ext cx="7783830" cy="1177378"/>
      </dsp:txXfrm>
    </dsp:sp>
    <dsp:sp modelId="{B2CB19EB-E48B-4F16-A6E8-DEE86044753E}">
      <dsp:nvSpPr>
        <dsp:cNvPr id="0" name=""/>
        <dsp:cNvSpPr/>
      </dsp:nvSpPr>
      <dsp:spPr>
        <a:xfrm>
          <a:off x="0" y="2356483"/>
          <a:ext cx="77838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2150E-95D3-4E02-81BD-5C672E037065}">
      <dsp:nvSpPr>
        <dsp:cNvPr id="0" name=""/>
        <dsp:cNvSpPr/>
      </dsp:nvSpPr>
      <dsp:spPr>
        <a:xfrm>
          <a:off x="0" y="2356483"/>
          <a:ext cx="7783830" cy="117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kern="1200" dirty="0">
              <a:latin typeface="+mn-lt"/>
            </a:rPr>
            <a:t>The sustainability of the Policy depends on its</a:t>
          </a:r>
          <a:r>
            <a:rPr lang="fr-FR" sz="2400" kern="1200" dirty="0">
              <a:latin typeface="+mn-lt"/>
            </a:rPr>
            <a:t> implementation</a:t>
          </a:r>
          <a:r>
            <a:rPr lang="en-US" sz="2400" kern="1200" dirty="0">
              <a:latin typeface="+mn-lt"/>
            </a:rPr>
            <a:t> across all stakeholder groups and the enforcement of co</a:t>
          </a:r>
          <a:r>
            <a:rPr lang="pt-PT" sz="2400" kern="1200" dirty="0">
              <a:latin typeface="+mn-lt"/>
            </a:rPr>
            <a:t>nsequence</a:t>
          </a:r>
          <a:r>
            <a:rPr lang="en-US" sz="2400" kern="1200" dirty="0">
              <a:latin typeface="+mn-lt"/>
            </a:rPr>
            <a:t>s. </a:t>
          </a:r>
        </a:p>
      </dsp:txBody>
      <dsp:txXfrm>
        <a:off x="0" y="2356483"/>
        <a:ext cx="7783830" cy="1177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9407-8076-47AA-B3AB-144A1683C942}">
      <dsp:nvSpPr>
        <dsp:cNvPr id="0" name=""/>
        <dsp:cNvSpPr/>
      </dsp:nvSpPr>
      <dsp:spPr>
        <a:xfrm>
          <a:off x="0" y="1297"/>
          <a:ext cx="8536163" cy="123444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National Action Plan and Consequence Management Template which are presented above are prepared to serve as guidelines for  stakeholder groups to consider as they promote these values.</a:t>
          </a:r>
        </a:p>
      </dsp:txBody>
      <dsp:txXfrm>
        <a:off x="60260" y="61557"/>
        <a:ext cx="8415643" cy="1113921"/>
      </dsp:txXfrm>
    </dsp:sp>
    <dsp:sp modelId="{E2033F8B-CE14-4F25-8828-1E766324D983}">
      <dsp:nvSpPr>
        <dsp:cNvPr id="0" name=""/>
        <dsp:cNvSpPr/>
      </dsp:nvSpPr>
      <dsp:spPr>
        <a:xfrm>
          <a:off x="0" y="1246004"/>
          <a:ext cx="8536163" cy="1234441"/>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They are not mandatory and stakeholder groups are entirely free to decide how to promote these values. </a:t>
          </a:r>
        </a:p>
      </dsp:txBody>
      <dsp:txXfrm>
        <a:off x="60260" y="1306264"/>
        <a:ext cx="8415643" cy="1113921"/>
      </dsp:txXfrm>
    </dsp:sp>
    <dsp:sp modelId="{56397026-C8F1-42F4-88B6-CF04543F50C2}">
      <dsp:nvSpPr>
        <dsp:cNvPr id="0" name=""/>
        <dsp:cNvSpPr/>
      </dsp:nvSpPr>
      <dsp:spPr>
        <a:xfrm>
          <a:off x="0" y="2490711"/>
          <a:ext cx="8536163" cy="1234441"/>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Our emphasis is that the values be promoted towards attaining a better society and as examples for our young ones.</a:t>
          </a:r>
        </a:p>
      </dsp:txBody>
      <dsp:txXfrm>
        <a:off x="60260" y="2550971"/>
        <a:ext cx="8415643" cy="1113921"/>
      </dsp:txXfrm>
    </dsp:sp>
    <dsp:sp modelId="{BA205E95-0DCC-4880-A18B-7DAAFE5B002E}">
      <dsp:nvSpPr>
        <dsp:cNvPr id="0" name=""/>
        <dsp:cNvSpPr/>
      </dsp:nvSpPr>
      <dsp:spPr>
        <a:xfrm>
          <a:off x="0" y="3735418"/>
          <a:ext cx="8536163" cy="1234441"/>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 enhance communication with all Nigerians we have simplified the policy and the values and also translated them into pidgin and the three major indigenous languages in Nigeria. Please access them on www.icpc.gov.ng</a:t>
          </a:r>
        </a:p>
      </dsp:txBody>
      <dsp:txXfrm>
        <a:off x="60260" y="3795678"/>
        <a:ext cx="8415643" cy="1113921"/>
      </dsp:txXfrm>
    </dsp:sp>
    <dsp:sp modelId="{BD23E7B7-0F3E-44B3-A4C8-04E1EBF116BC}">
      <dsp:nvSpPr>
        <dsp:cNvPr id="0" name=""/>
        <dsp:cNvSpPr/>
      </dsp:nvSpPr>
      <dsp:spPr>
        <a:xfrm>
          <a:off x="0" y="4980125"/>
          <a:ext cx="8536163" cy="123444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Stakeholder forums on the NAP and CMT are planned around the country at later dates to get the adoption of stakeholders. </a:t>
          </a:r>
        </a:p>
      </dsp:txBody>
      <dsp:txXfrm>
        <a:off x="60260" y="5040385"/>
        <a:ext cx="8415643" cy="11139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74DB2-31B2-40D2-96AC-484C4977DB40}">
      <dsp:nvSpPr>
        <dsp:cNvPr id="0" name=""/>
        <dsp:cNvSpPr/>
      </dsp:nvSpPr>
      <dsp:spPr>
        <a:xfrm>
          <a:off x="0" y="321470"/>
          <a:ext cx="5143536" cy="514353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9E5A2-8BE6-4AC4-8B3A-0405CDAD6A0D}">
      <dsp:nvSpPr>
        <dsp:cNvPr id="0" name=""/>
        <dsp:cNvSpPr/>
      </dsp:nvSpPr>
      <dsp:spPr>
        <a:xfrm>
          <a:off x="2571768" y="321470"/>
          <a:ext cx="6000791" cy="514353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Imbibe the values of the Policy</a:t>
          </a:r>
        </a:p>
      </dsp:txBody>
      <dsp:txXfrm>
        <a:off x="2571768" y="321470"/>
        <a:ext cx="3000395" cy="1543064"/>
      </dsp:txXfrm>
    </dsp:sp>
    <dsp:sp modelId="{E4B9CA64-4962-4036-BD3A-A896E40077E5}">
      <dsp:nvSpPr>
        <dsp:cNvPr id="0" name=""/>
        <dsp:cNvSpPr/>
      </dsp:nvSpPr>
      <dsp:spPr>
        <a:xfrm>
          <a:off x="900120" y="1864535"/>
          <a:ext cx="3343295" cy="334329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4CCD5-9106-403F-8293-72181795D1B4}">
      <dsp:nvSpPr>
        <dsp:cNvPr id="0" name=""/>
        <dsp:cNvSpPr/>
      </dsp:nvSpPr>
      <dsp:spPr>
        <a:xfrm>
          <a:off x="2571768" y="1864535"/>
          <a:ext cx="6000791" cy="33432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Positive Reportage on the NEIP</a:t>
          </a:r>
          <a:endParaRPr lang="en-US" sz="2700" kern="1200" dirty="0"/>
        </a:p>
      </dsp:txBody>
      <dsp:txXfrm>
        <a:off x="2571768" y="1864535"/>
        <a:ext cx="3000395" cy="1543058"/>
      </dsp:txXfrm>
    </dsp:sp>
    <dsp:sp modelId="{DDCAF37F-8F11-4CD4-9CDF-C9140995F643}">
      <dsp:nvSpPr>
        <dsp:cNvPr id="0" name=""/>
        <dsp:cNvSpPr/>
      </dsp:nvSpPr>
      <dsp:spPr>
        <a:xfrm>
          <a:off x="1800238" y="3407594"/>
          <a:ext cx="1543059" cy="154305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40916-D443-4085-8145-5ED3197FCB3A}">
      <dsp:nvSpPr>
        <dsp:cNvPr id="0" name=""/>
        <dsp:cNvSpPr/>
      </dsp:nvSpPr>
      <dsp:spPr>
        <a:xfrm>
          <a:off x="2571768" y="3077016"/>
          <a:ext cx="6000791" cy="220421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Collaborate with ICPC, NOA and OSGF in the implementation </a:t>
          </a:r>
        </a:p>
      </dsp:txBody>
      <dsp:txXfrm>
        <a:off x="2571768" y="3077016"/>
        <a:ext cx="3000395" cy="2204213"/>
      </dsp:txXfrm>
    </dsp:sp>
    <dsp:sp modelId="{A280324D-21EF-4BCA-BE8D-9F930310795B}">
      <dsp:nvSpPr>
        <dsp:cNvPr id="0" name=""/>
        <dsp:cNvSpPr/>
      </dsp:nvSpPr>
      <dsp:spPr>
        <a:xfrm>
          <a:off x="5572164" y="321470"/>
          <a:ext cx="3000395" cy="154306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Personal change of attitude </a:t>
          </a:r>
          <a:endParaRPr lang="en-US" sz="1700" kern="1200" dirty="0"/>
        </a:p>
        <a:p>
          <a:pPr marL="171450" lvl="1" indent="-171450" algn="l" defTabSz="755650">
            <a:lnSpc>
              <a:spcPct val="90000"/>
            </a:lnSpc>
            <a:spcBef>
              <a:spcPct val="0"/>
            </a:spcBef>
            <a:spcAft>
              <a:spcPct val="15000"/>
            </a:spcAft>
            <a:buChar char="•"/>
          </a:pPr>
          <a:r>
            <a:rPr lang="en-GB" sz="1700" kern="1200" dirty="0"/>
            <a:t>Work on family system</a:t>
          </a:r>
          <a:endParaRPr lang="en-US" sz="1700" kern="1200" dirty="0"/>
        </a:p>
      </dsp:txBody>
      <dsp:txXfrm>
        <a:off x="5572164" y="321470"/>
        <a:ext cx="3000395" cy="1543064"/>
      </dsp:txXfrm>
    </dsp:sp>
    <dsp:sp modelId="{FF4CA096-DA8E-4BBD-B93C-C2EEA58F6410}">
      <dsp:nvSpPr>
        <dsp:cNvPr id="0" name=""/>
        <dsp:cNvSpPr/>
      </dsp:nvSpPr>
      <dsp:spPr>
        <a:xfrm>
          <a:off x="5572164" y="1864535"/>
          <a:ext cx="3000395" cy="15430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Report the activities around the NEIP including sensitization</a:t>
          </a:r>
        </a:p>
        <a:p>
          <a:pPr marL="171450" lvl="1" indent="-171450" algn="l" defTabSz="755650">
            <a:lnSpc>
              <a:spcPct val="90000"/>
            </a:lnSpc>
            <a:spcBef>
              <a:spcPct val="0"/>
            </a:spcBef>
            <a:spcAft>
              <a:spcPct val="15000"/>
            </a:spcAft>
            <a:buChar char="•"/>
          </a:pPr>
          <a:endParaRPr lang="en-US" sz="1700" kern="1200" dirty="0"/>
        </a:p>
      </dsp:txBody>
      <dsp:txXfrm>
        <a:off x="5572164" y="1864535"/>
        <a:ext cx="3000395" cy="1543058"/>
      </dsp:txXfrm>
    </dsp:sp>
    <dsp:sp modelId="{FB9BBB0E-498B-4589-AEE0-CFFDF41A88B7}">
      <dsp:nvSpPr>
        <dsp:cNvPr id="0" name=""/>
        <dsp:cNvSpPr/>
      </dsp:nvSpPr>
      <dsp:spPr>
        <a:xfrm>
          <a:off x="5572164" y="3214711"/>
          <a:ext cx="3000395" cy="192882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Engage relevant agencies </a:t>
          </a:r>
          <a:endParaRPr lang="en-US" sz="1700" kern="1200" dirty="0"/>
        </a:p>
        <a:p>
          <a:pPr marL="171450" lvl="1" indent="-171450" algn="l" defTabSz="755650">
            <a:lnSpc>
              <a:spcPct val="90000"/>
            </a:lnSpc>
            <a:spcBef>
              <a:spcPct val="0"/>
            </a:spcBef>
            <a:spcAft>
              <a:spcPct val="15000"/>
            </a:spcAft>
            <a:buChar char="•"/>
          </a:pPr>
          <a:r>
            <a:rPr lang="en-GB" sz="1700" kern="1200" dirty="0"/>
            <a:t>In media talks – interviews, </a:t>
          </a:r>
          <a:endParaRPr lang="en-US" sz="1700" kern="1200" dirty="0"/>
        </a:p>
        <a:p>
          <a:pPr marL="171450" lvl="1" indent="-171450" algn="l" defTabSz="755650">
            <a:lnSpc>
              <a:spcPct val="90000"/>
            </a:lnSpc>
            <a:spcBef>
              <a:spcPct val="0"/>
            </a:spcBef>
            <a:spcAft>
              <a:spcPct val="15000"/>
            </a:spcAft>
            <a:buChar char="•"/>
          </a:pPr>
          <a:r>
            <a:rPr lang="en-GB" sz="1700" kern="1200" dirty="0"/>
            <a:t>Phone – in programmes etc around the NEIP</a:t>
          </a:r>
          <a:endParaRPr lang="en-US" sz="1700" kern="1200" dirty="0"/>
        </a:p>
        <a:p>
          <a:pPr marL="171450" lvl="1" indent="-171450" algn="l" defTabSz="755650">
            <a:lnSpc>
              <a:spcPct val="90000"/>
            </a:lnSpc>
            <a:spcBef>
              <a:spcPct val="0"/>
            </a:spcBef>
            <a:spcAft>
              <a:spcPct val="15000"/>
            </a:spcAft>
            <a:buChar char="•"/>
          </a:pPr>
          <a:r>
            <a:rPr lang="en-GB" sz="1700" kern="1200" dirty="0"/>
            <a:t>Agencies too will organize media events around the Policy</a:t>
          </a:r>
          <a:endParaRPr lang="en-US" sz="1700" kern="1200" dirty="0"/>
        </a:p>
      </dsp:txBody>
      <dsp:txXfrm>
        <a:off x="5572164" y="3214711"/>
        <a:ext cx="3000395" cy="1928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D9927-1B56-43F3-B1FD-1A75F20B4CD4}">
      <dsp:nvSpPr>
        <dsp:cNvPr id="0" name=""/>
        <dsp:cNvSpPr/>
      </dsp:nvSpPr>
      <dsp:spPr>
        <a:xfrm>
          <a:off x="151289" y="0"/>
          <a:ext cx="5572164" cy="55721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CB881-5095-4108-AE72-524C7BDDC6A1}">
      <dsp:nvSpPr>
        <dsp:cNvPr id="0" name=""/>
        <dsp:cNvSpPr/>
      </dsp:nvSpPr>
      <dsp:spPr>
        <a:xfrm>
          <a:off x="3904086" y="560209"/>
          <a:ext cx="3621906" cy="13190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Compassion, support and assistance to the victim </a:t>
          </a:r>
          <a:endParaRPr lang="en-US" sz="2500" kern="1200" dirty="0"/>
        </a:p>
      </dsp:txBody>
      <dsp:txXfrm>
        <a:off x="3968476" y="624599"/>
        <a:ext cx="3493126" cy="1190255"/>
      </dsp:txXfrm>
    </dsp:sp>
    <dsp:sp modelId="{65A0C1D4-E03C-4303-8143-4E9BEBC666AD}">
      <dsp:nvSpPr>
        <dsp:cNvPr id="0" name=""/>
        <dsp:cNvSpPr/>
      </dsp:nvSpPr>
      <dsp:spPr>
        <a:xfrm>
          <a:off x="3904086" y="2044124"/>
          <a:ext cx="3621906" cy="13190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Fair hearing and prompt attention</a:t>
          </a:r>
          <a:endParaRPr lang="en-US" sz="2500" kern="1200" dirty="0"/>
        </a:p>
      </dsp:txBody>
      <dsp:txXfrm>
        <a:off x="3968476" y="2108514"/>
        <a:ext cx="3493126" cy="1190255"/>
      </dsp:txXfrm>
    </dsp:sp>
    <dsp:sp modelId="{577DF697-689D-4536-92BC-17D75E0C9DC3}">
      <dsp:nvSpPr>
        <dsp:cNvPr id="0" name=""/>
        <dsp:cNvSpPr/>
      </dsp:nvSpPr>
      <dsp:spPr>
        <a:xfrm>
          <a:off x="3904086" y="3528039"/>
          <a:ext cx="3621906" cy="13190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Confidentiality and Privacy</a:t>
          </a:r>
          <a:endParaRPr lang="en-US" sz="2500" kern="1200" dirty="0"/>
        </a:p>
      </dsp:txBody>
      <dsp:txXfrm>
        <a:off x="3968476" y="3592429"/>
        <a:ext cx="3493126" cy="119025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9F25D-A40B-4F0A-904A-3B9105C5EC75}" type="datetimeFigureOut">
              <a:rPr lang="en-US" smtClean="0"/>
              <a:pPr/>
              <a:t>8/21/23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D1172-C43A-4740-BDB4-72DEE27E7B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8D1172-C43A-4740-BDB4-72DEE27E7B7F}"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25000" lnSpcReduction="20000"/>
          </a:bodyPr>
          <a:lstStyle/>
          <a:p>
            <a:r>
              <a:rPr lang="en-US" sz="1400" b="1" dirty="0"/>
              <a:t>Animated balloon floats into distance</a:t>
            </a:r>
          </a:p>
          <a:p>
            <a:r>
              <a:rPr lang="en-US" sz="1400" dirty="0"/>
              <a:t>(Advanced)</a:t>
            </a:r>
          </a:p>
          <a:p>
            <a:endParaRPr lang="en-US" dirty="0"/>
          </a:p>
          <a:p>
            <a:endParaRPr lang="en-US" dirty="0"/>
          </a:p>
          <a:p>
            <a:r>
              <a:rPr lang="en-US" dirty="0"/>
              <a:t>To reproduce the balloon on this slide, do the following:</a:t>
            </a:r>
          </a:p>
          <a:p>
            <a:pPr marL="228587" indent="-228587">
              <a:buFont typeface="+mj-lt"/>
              <a:buAutoNum type="arabicPeriod"/>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 </a:t>
            </a:r>
          </a:p>
          <a:p>
            <a:pPr marL="228587" indent="-228587">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under </a:t>
            </a:r>
            <a:r>
              <a:rPr lang="en-US" b="1" dirty="0"/>
              <a:t>Basic Shapes</a:t>
            </a:r>
            <a:r>
              <a:rPr lang="en-US" dirty="0"/>
              <a:t>, click </a:t>
            </a:r>
            <a:r>
              <a:rPr lang="en-US" b="1" dirty="0"/>
              <a:t>Teardrop </a:t>
            </a:r>
            <a:r>
              <a:rPr lang="en-US" dirty="0"/>
              <a:t>(second row, fourth from the left). On the slide, drag to draw the teardrop.</a:t>
            </a:r>
          </a:p>
          <a:p>
            <a:pPr marL="228587" indent="-228587">
              <a:buFont typeface="+mj-lt"/>
              <a:buAutoNum type="arabicPeriod"/>
            </a:pPr>
            <a:r>
              <a:rPr lang="en-US" dirty="0"/>
              <a:t>Under </a:t>
            </a:r>
            <a:r>
              <a:rPr lang="en-US" b="1" dirty="0"/>
              <a:t>Drawing Tools</a:t>
            </a:r>
            <a:r>
              <a:rPr lang="en-US" dirty="0"/>
              <a:t>, on the </a:t>
            </a:r>
            <a:r>
              <a:rPr lang="en-US" b="1" dirty="0"/>
              <a:t>Format</a:t>
            </a:r>
            <a:r>
              <a:rPr lang="en-US" dirty="0"/>
              <a:t> tab, in the </a:t>
            </a:r>
            <a:r>
              <a:rPr lang="en-US" b="1" dirty="0"/>
              <a:t>Size</a:t>
            </a:r>
            <a:r>
              <a:rPr lang="en-US" dirty="0"/>
              <a:t> group, click the </a:t>
            </a:r>
            <a:r>
              <a:rPr lang="en-US" b="1" dirty="0"/>
              <a:t>Size and Position</a:t>
            </a:r>
            <a:r>
              <a:rPr lang="en-US" dirty="0"/>
              <a:t> dialog box launcher, and then in the </a:t>
            </a:r>
            <a:r>
              <a:rPr lang="en-US" b="1" dirty="0"/>
              <a:t>Format Shape </a:t>
            </a:r>
            <a:r>
              <a:rPr lang="en-US" dirty="0"/>
              <a:t>dialog box, click Size in the left pane. In the </a:t>
            </a:r>
            <a:r>
              <a:rPr lang="en-US" b="1" dirty="0"/>
              <a:t>Size</a:t>
            </a:r>
            <a:r>
              <a:rPr lang="en-US" dirty="0"/>
              <a:t> pane, under </a:t>
            </a:r>
            <a:r>
              <a:rPr lang="en-US" b="1" dirty="0"/>
              <a:t>Size and rotate</a:t>
            </a:r>
            <a:r>
              <a:rPr lang="en-US" dirty="0"/>
              <a:t>, do the following:</a:t>
            </a:r>
          </a:p>
          <a:p>
            <a:pPr marL="685762" lvl="1" indent="-228587">
              <a:buFont typeface="Arial" pitchFamily="34" charset="0"/>
              <a:buChar char="•"/>
            </a:pPr>
            <a:r>
              <a:rPr lang="en-US" dirty="0"/>
              <a:t>In the </a:t>
            </a:r>
            <a:r>
              <a:rPr lang="en-US" b="1" dirty="0"/>
              <a:t>Height </a:t>
            </a:r>
            <a:r>
              <a:rPr lang="en-US" dirty="0"/>
              <a:t>box, enter </a:t>
            </a:r>
            <a:r>
              <a:rPr lang="en-US" b="1" dirty="0"/>
              <a:t>1.66</a:t>
            </a:r>
            <a:r>
              <a:rPr lang="en-US" dirty="0"/>
              <a:t>”.</a:t>
            </a:r>
          </a:p>
          <a:p>
            <a:pPr marL="685762" lvl="1" indent="-228587">
              <a:buFont typeface="Arial" pitchFamily="34" charset="0"/>
              <a:buChar char="•"/>
            </a:pPr>
            <a:r>
              <a:rPr lang="en-US" dirty="0"/>
              <a:t>In the</a:t>
            </a:r>
            <a:r>
              <a:rPr lang="en-US" b="1" dirty="0"/>
              <a:t> Width </a:t>
            </a:r>
            <a:r>
              <a:rPr lang="en-US" dirty="0"/>
              <a:t>box, enter </a:t>
            </a:r>
            <a:r>
              <a:rPr lang="en-US" b="1" dirty="0"/>
              <a:t>1.7”</a:t>
            </a:r>
            <a:r>
              <a:rPr lang="en-US" dirty="0"/>
              <a:t>. </a:t>
            </a:r>
          </a:p>
          <a:p>
            <a:pPr marL="685762" lvl="1" indent="-228587" defTabSz="914350">
              <a:buFont typeface="Arial" pitchFamily="34" charset="0"/>
              <a:buChar char="•"/>
            </a:pPr>
            <a:r>
              <a:rPr lang="en-US" dirty="0"/>
              <a:t>In the Rotation box, enter </a:t>
            </a:r>
            <a:r>
              <a:rPr lang="en-US" b="1" dirty="0"/>
              <a:t>133⁰</a:t>
            </a:r>
            <a:r>
              <a:rPr lang="en-US" dirty="0"/>
              <a:t>.</a:t>
            </a:r>
          </a:p>
          <a:p>
            <a:pPr marL="228587" indent="-228587">
              <a:buFont typeface="+mj-lt"/>
              <a:buAutoNum type="arabicPeriod"/>
            </a:pPr>
            <a:r>
              <a:rPr lang="en-US" dirty="0"/>
              <a:t>Also in In the </a:t>
            </a:r>
            <a:r>
              <a:rPr lang="en-US" b="1" dirty="0"/>
              <a:t>Format Shape</a:t>
            </a:r>
            <a:r>
              <a:rPr lang="en-US" dirty="0"/>
              <a:t> dialog box click </a:t>
            </a:r>
            <a:r>
              <a:rPr lang="en-US" b="1" dirty="0"/>
              <a:t>Fill</a:t>
            </a:r>
            <a:r>
              <a:rPr lang="en-US" dirty="0"/>
              <a:t> in the left pane, select </a:t>
            </a:r>
            <a:r>
              <a:rPr lang="en-US" b="1" dirty="0"/>
              <a:t>Gradient fill </a:t>
            </a:r>
            <a:r>
              <a:rPr lang="en-US" dirty="0"/>
              <a:t>in the </a:t>
            </a:r>
            <a:r>
              <a:rPr lang="en-US" b="1" dirty="0"/>
              <a:t>Fill</a:t>
            </a:r>
            <a:r>
              <a:rPr lang="en-US" dirty="0"/>
              <a:t> pane, and then do the following:</a:t>
            </a:r>
          </a:p>
          <a:p>
            <a:pPr marL="628615" lvl="1" indent="-171441">
              <a:buFont typeface="Arial" pitchFamily="34" charset="0"/>
              <a:buChar char="•"/>
            </a:pPr>
            <a:r>
              <a:rPr lang="en-US" dirty="0"/>
              <a:t>In the </a:t>
            </a:r>
            <a:r>
              <a:rPr lang="en-US" b="1" dirty="0"/>
              <a:t>Type</a:t>
            </a:r>
            <a:r>
              <a:rPr lang="en-US" dirty="0"/>
              <a:t> list, select </a:t>
            </a:r>
            <a:r>
              <a:rPr lang="en-US" b="1" dirty="0"/>
              <a:t>Linear</a:t>
            </a:r>
            <a:r>
              <a:rPr lang="en-US" dirty="0"/>
              <a:t>.</a:t>
            </a:r>
          </a:p>
          <a:p>
            <a:pPr marL="628615" lvl="1" indent="-171441">
              <a:buFont typeface="Arial" pitchFamily="34" charset="0"/>
              <a:buChar char="•"/>
            </a:pPr>
            <a:r>
              <a:rPr lang="en-US" dirty="0"/>
              <a:t>In the </a:t>
            </a:r>
            <a:r>
              <a:rPr lang="en-US" b="1" dirty="0"/>
              <a:t>Angle</a:t>
            </a:r>
            <a:r>
              <a:rPr lang="en-US" dirty="0"/>
              <a:t> box, enter </a:t>
            </a:r>
            <a:r>
              <a:rPr lang="en-US" b="1" dirty="0"/>
              <a:t>90</a:t>
            </a:r>
            <a:r>
              <a:rPr lang="en-US" dirty="0"/>
              <a:t>.</a:t>
            </a:r>
          </a:p>
          <a:p>
            <a:pPr marL="628615" lvl="1" indent="-171441">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28587" indent="-228587">
              <a:buFont typeface="+mj-lt"/>
              <a:buAutoNum type="arabicPeriod"/>
            </a:pPr>
            <a:r>
              <a:rPr lang="en-US" dirty="0"/>
              <a:t>Also under </a:t>
            </a:r>
            <a:r>
              <a:rPr lang="en-US" b="1" dirty="0"/>
              <a:t>Gradient stops</a:t>
            </a:r>
            <a:r>
              <a:rPr lang="en-US" dirty="0"/>
              <a:t>, customize the gradient stops as follows:</a:t>
            </a:r>
          </a:p>
          <a:p>
            <a:pPr marL="685762" lvl="1" indent="-228587">
              <a:buFont typeface="Arial" pitchFamily="34" charset="0"/>
              <a:buChar char="•"/>
            </a:pPr>
            <a:r>
              <a:rPr lang="en-US" dirty="0"/>
              <a:t>Select the first stop in the slider, and then do the following: </a:t>
            </a:r>
          </a:p>
          <a:p>
            <a:pPr marL="1142937" lvl="2" indent="-228587">
              <a:buFont typeface="Arial" pitchFamily="34" charset="0"/>
              <a:buChar char="•"/>
            </a:pPr>
            <a:r>
              <a:rPr lang="en-US" dirty="0"/>
              <a:t>In the </a:t>
            </a:r>
            <a:r>
              <a:rPr lang="en-US" b="1" dirty="0"/>
              <a:t>Position </a:t>
            </a:r>
            <a:r>
              <a:rPr lang="en-US" dirty="0"/>
              <a:t>box, enter </a:t>
            </a:r>
            <a:r>
              <a:rPr lang="en-US" b="1" dirty="0"/>
              <a:t>13%</a:t>
            </a:r>
            <a:r>
              <a:rPr lang="en-US" dirty="0"/>
              <a:t>.</a:t>
            </a:r>
          </a:p>
          <a:p>
            <a:pPr marL="1142937" lvl="2" indent="-228587" defTabSz="914350">
              <a:buFont typeface="Arial" pitchFamily="34" charset="0"/>
              <a:buChar char="•"/>
              <a:defRPr/>
            </a:pPr>
            <a:r>
              <a:rPr lang="en-US" dirty="0"/>
              <a:t>Click the button next to </a:t>
            </a:r>
            <a:r>
              <a:rPr lang="en-US" b="1" dirty="0"/>
              <a:t>Color</a:t>
            </a:r>
            <a:r>
              <a:rPr lang="en-US" dirty="0"/>
              <a:t>, and then under </a:t>
            </a:r>
            <a:r>
              <a:rPr lang="en-US" b="1" dirty="0"/>
              <a:t>Theme Colors</a:t>
            </a:r>
            <a:r>
              <a:rPr lang="en-US" dirty="0"/>
              <a:t> click </a:t>
            </a:r>
            <a:r>
              <a:rPr lang="en-US" b="1" dirty="0"/>
              <a:t>Red, Accent 2, Darker 25%</a:t>
            </a:r>
            <a:r>
              <a:rPr lang="en-US" dirty="0"/>
              <a:t> (fifth row, sixth option from the left).</a:t>
            </a:r>
          </a:p>
          <a:p>
            <a:pPr marL="1142937" lvl="2" indent="-228587">
              <a:buFont typeface="Arial" pitchFamily="34" charset="0"/>
              <a:buChar char="•"/>
            </a:pPr>
            <a:r>
              <a:rPr lang="en-US" dirty="0"/>
              <a:t>In the </a:t>
            </a:r>
            <a:r>
              <a:rPr lang="en-US" b="1" dirty="0"/>
              <a:t>Transparency</a:t>
            </a:r>
            <a:r>
              <a:rPr lang="en-US" dirty="0"/>
              <a:t> box, enter </a:t>
            </a:r>
            <a:r>
              <a:rPr lang="en-US" b="1" dirty="0"/>
              <a:t>0%</a:t>
            </a:r>
            <a:r>
              <a:rPr lang="en-US" dirty="0"/>
              <a:t>. </a:t>
            </a:r>
          </a:p>
          <a:p>
            <a:pPr marL="685762" lvl="1" indent="-228587">
              <a:buFont typeface="Arial" pitchFamily="34" charset="0"/>
              <a:buChar char="•"/>
            </a:pPr>
            <a:r>
              <a:rPr lang="en-US" dirty="0"/>
              <a:t>Select the next stop in the slider, and then do the following: </a:t>
            </a:r>
          </a:p>
          <a:p>
            <a:pPr marL="1142937" lvl="2" indent="-228587">
              <a:buFont typeface="Arial" pitchFamily="34" charset="0"/>
              <a:buChar char="•"/>
            </a:pPr>
            <a:r>
              <a:rPr lang="en-US" dirty="0"/>
              <a:t>In the </a:t>
            </a:r>
            <a:r>
              <a:rPr lang="en-US" b="1" dirty="0"/>
              <a:t>Position </a:t>
            </a:r>
            <a:r>
              <a:rPr lang="en-US" dirty="0"/>
              <a:t>box, enter </a:t>
            </a:r>
            <a:r>
              <a:rPr lang="en-US" b="1" dirty="0"/>
              <a:t>66%</a:t>
            </a:r>
            <a:r>
              <a:rPr lang="en-US" dirty="0"/>
              <a:t>.</a:t>
            </a:r>
          </a:p>
          <a:p>
            <a:pPr marL="1142937" lvl="2" indent="-228587" defTabSz="914350">
              <a:buFont typeface="Arial" pitchFamily="34" charset="0"/>
              <a:buChar char="•"/>
              <a:defRPr/>
            </a:pPr>
            <a:r>
              <a:rPr lang="en-US" dirty="0"/>
              <a:t>Click the button next to </a:t>
            </a:r>
            <a:r>
              <a:rPr lang="en-US" b="1" dirty="0"/>
              <a:t>Color</a:t>
            </a:r>
            <a:r>
              <a:rPr lang="en-US" dirty="0"/>
              <a:t>, and then under </a:t>
            </a:r>
            <a:r>
              <a:rPr lang="en-US" b="1" dirty="0"/>
              <a:t>Theme Colors</a:t>
            </a:r>
            <a:r>
              <a:rPr lang="en-US" dirty="0"/>
              <a:t> click </a:t>
            </a:r>
            <a:r>
              <a:rPr lang="en-US" b="1" dirty="0"/>
              <a:t>Red, Accent 2, Lighter 40%</a:t>
            </a:r>
            <a:r>
              <a:rPr lang="en-US" dirty="0"/>
              <a:t> (fourth row, sixth option from the left).</a:t>
            </a:r>
          </a:p>
          <a:p>
            <a:pPr marL="1142937" lvl="2" indent="-228587">
              <a:buFont typeface="Arial" pitchFamily="34" charset="0"/>
              <a:buChar char="•"/>
            </a:pPr>
            <a:r>
              <a:rPr lang="en-US" dirty="0"/>
              <a:t>In the </a:t>
            </a:r>
            <a:r>
              <a:rPr lang="en-US" b="1" dirty="0"/>
              <a:t>Transparency</a:t>
            </a:r>
            <a:r>
              <a:rPr lang="en-US" dirty="0"/>
              <a:t> box, enter </a:t>
            </a:r>
            <a:r>
              <a:rPr lang="en-US" b="1" dirty="0"/>
              <a:t>0%</a:t>
            </a:r>
            <a:r>
              <a:rPr lang="en-US" dirty="0"/>
              <a:t>.</a:t>
            </a:r>
          </a:p>
          <a:p>
            <a:pPr marL="685762" lvl="1" indent="-228587">
              <a:buFont typeface="Arial" pitchFamily="34" charset="0"/>
              <a:buChar char="•"/>
            </a:pPr>
            <a:r>
              <a:rPr lang="en-US" dirty="0"/>
              <a:t>Select the last stop in the slider, and then do the following: </a:t>
            </a:r>
          </a:p>
          <a:p>
            <a:pPr marL="1142937" lvl="2" indent="-228587">
              <a:buFont typeface="Arial" pitchFamily="34" charset="0"/>
              <a:buChar char="•"/>
            </a:pPr>
            <a:r>
              <a:rPr lang="en-US" dirty="0"/>
              <a:t>In the </a:t>
            </a:r>
            <a:r>
              <a:rPr lang="en-US" b="1" dirty="0"/>
              <a:t>Position </a:t>
            </a:r>
            <a:r>
              <a:rPr lang="en-US" dirty="0"/>
              <a:t>box, enter </a:t>
            </a:r>
            <a:r>
              <a:rPr lang="en-US" b="1" dirty="0"/>
              <a:t>100%</a:t>
            </a:r>
            <a:r>
              <a:rPr lang="en-US" dirty="0"/>
              <a:t>.</a:t>
            </a:r>
          </a:p>
          <a:p>
            <a:pPr marL="1142937" lvl="2" indent="-228587" defTabSz="914350">
              <a:buFont typeface="Arial" pitchFamily="34" charset="0"/>
              <a:buChar char="•"/>
              <a:defRPr/>
            </a:pPr>
            <a:r>
              <a:rPr lang="en-US" dirty="0"/>
              <a:t>Click the button next to </a:t>
            </a:r>
            <a:r>
              <a:rPr lang="en-US" b="1" dirty="0"/>
              <a:t>Color</a:t>
            </a:r>
            <a:r>
              <a:rPr lang="en-US" dirty="0"/>
              <a:t>, and then under </a:t>
            </a:r>
            <a:r>
              <a:rPr lang="en-US" b="1" dirty="0"/>
              <a:t>Theme Colors</a:t>
            </a:r>
            <a:r>
              <a:rPr lang="en-US" dirty="0"/>
              <a:t> click </a:t>
            </a:r>
            <a:r>
              <a:rPr lang="en-US" b="1" dirty="0"/>
              <a:t>White, Background 1 </a:t>
            </a:r>
            <a:r>
              <a:rPr lang="en-US" dirty="0"/>
              <a:t>(first row, first option from the left).</a:t>
            </a:r>
          </a:p>
          <a:p>
            <a:pPr marL="1142937" lvl="2" indent="-228587">
              <a:buFont typeface="Arial" pitchFamily="34" charset="0"/>
              <a:buChar char="•"/>
            </a:pPr>
            <a:r>
              <a:rPr lang="en-US" dirty="0"/>
              <a:t>In the </a:t>
            </a:r>
            <a:r>
              <a:rPr lang="en-US" b="1" dirty="0"/>
              <a:t>Transparency</a:t>
            </a:r>
            <a:r>
              <a:rPr lang="en-US" dirty="0"/>
              <a:t> box, enter </a:t>
            </a:r>
            <a:r>
              <a:rPr lang="en-US" b="1" dirty="0"/>
              <a:t>0%</a:t>
            </a:r>
            <a:r>
              <a:rPr lang="en-US" dirty="0"/>
              <a:t>.</a:t>
            </a:r>
          </a:p>
          <a:p>
            <a:pPr marL="228587" indent="-228587">
              <a:buFont typeface="+mj-lt"/>
              <a:buAutoNum type="arabicPeriod"/>
            </a:pPr>
            <a:r>
              <a:rPr lang="en-US" dirty="0"/>
              <a:t>Also in the </a:t>
            </a:r>
            <a:r>
              <a:rPr lang="en-US" b="1" dirty="0"/>
              <a:t>Format Shape</a:t>
            </a:r>
            <a:r>
              <a:rPr lang="en-US" dirty="0"/>
              <a:t> dialog box in the left pane, click</a:t>
            </a:r>
            <a:r>
              <a:rPr lang="en-US" b="1" dirty="0"/>
              <a:t> Line</a:t>
            </a:r>
            <a:r>
              <a:rPr lang="en-US" dirty="0"/>
              <a:t> </a:t>
            </a:r>
            <a:r>
              <a:rPr lang="en-US" b="1" dirty="0"/>
              <a:t>Color</a:t>
            </a:r>
            <a:r>
              <a:rPr lang="en-US" dirty="0"/>
              <a:t>, and in the </a:t>
            </a:r>
            <a:r>
              <a:rPr lang="en-US" b="1" dirty="0"/>
              <a:t>Line Color</a:t>
            </a:r>
            <a:r>
              <a:rPr lang="en-US" dirty="0"/>
              <a:t> pane, select </a:t>
            </a:r>
            <a:r>
              <a:rPr lang="en-US" b="1" dirty="0"/>
              <a:t>No line</a:t>
            </a:r>
            <a:r>
              <a:rPr lang="en-US" dirty="0"/>
              <a:t>. </a:t>
            </a:r>
          </a:p>
          <a:p>
            <a:pPr marL="228587" indent="-228587">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and then under </a:t>
            </a:r>
            <a:r>
              <a:rPr lang="en-US" b="1" dirty="0"/>
              <a:t>Basic</a:t>
            </a:r>
            <a:r>
              <a:rPr lang="en-US" dirty="0"/>
              <a:t> </a:t>
            </a:r>
            <a:r>
              <a:rPr lang="en-US" b="1" dirty="0"/>
              <a:t>Shapes</a:t>
            </a:r>
            <a:r>
              <a:rPr lang="en-US" dirty="0"/>
              <a:t>, click </a:t>
            </a:r>
            <a:r>
              <a:rPr lang="en-US" b="1" dirty="0"/>
              <a:t>Isosceles Triangle</a:t>
            </a:r>
            <a:r>
              <a:rPr lang="en-US" dirty="0"/>
              <a:t> (third option from the left). On the slide, drag to draw the isosceles triangle.</a:t>
            </a:r>
          </a:p>
          <a:p>
            <a:pPr marL="228587" indent="-228587">
              <a:buFont typeface="+mj-lt"/>
              <a:buAutoNum type="arabicPeriod"/>
            </a:pPr>
            <a:r>
              <a:rPr lang="en-US" dirty="0"/>
              <a:t>Select the isosceles triangle. Under </a:t>
            </a:r>
            <a:r>
              <a:rPr lang="en-US" b="1" dirty="0"/>
              <a:t>Drawing Tools</a:t>
            </a:r>
            <a:r>
              <a:rPr lang="en-US" dirty="0"/>
              <a:t>, on the </a:t>
            </a:r>
            <a:r>
              <a:rPr lang="en-US" b="1" dirty="0"/>
              <a:t>Format</a:t>
            </a:r>
            <a:r>
              <a:rPr lang="en-US" dirty="0"/>
              <a:t> tab, in the </a:t>
            </a:r>
            <a:r>
              <a:rPr lang="en-US" b="1" dirty="0"/>
              <a:t>Size</a:t>
            </a:r>
            <a:r>
              <a:rPr lang="en-US" dirty="0"/>
              <a:t> group, click the </a:t>
            </a:r>
            <a:r>
              <a:rPr lang="en-US" b="1" dirty="0"/>
              <a:t>Size</a:t>
            </a:r>
            <a:r>
              <a:rPr lang="en-US" dirty="0"/>
              <a:t> </a:t>
            </a:r>
            <a:r>
              <a:rPr lang="en-US" b="1" dirty="0"/>
              <a:t>and</a:t>
            </a:r>
            <a:r>
              <a:rPr lang="en-US" dirty="0"/>
              <a:t> </a:t>
            </a:r>
            <a:r>
              <a:rPr lang="en-US" b="1" dirty="0"/>
              <a:t>Position</a:t>
            </a:r>
            <a:r>
              <a:rPr lang="en-US" dirty="0"/>
              <a:t> dialog box launcher. In the </a:t>
            </a:r>
            <a:r>
              <a:rPr lang="en-US" b="1" dirty="0"/>
              <a:t>Format Shape </a:t>
            </a:r>
            <a:r>
              <a:rPr lang="en-US" dirty="0"/>
              <a:t>dialog box, click </a:t>
            </a:r>
            <a:r>
              <a:rPr lang="en-US" b="1" dirty="0"/>
              <a:t>Size</a:t>
            </a:r>
            <a:r>
              <a:rPr lang="en-US" dirty="0"/>
              <a:t> in the left pane. in the</a:t>
            </a:r>
            <a:r>
              <a:rPr lang="en-US" b="1" dirty="0"/>
              <a:t> Size </a:t>
            </a:r>
            <a:r>
              <a:rPr lang="en-US" dirty="0"/>
              <a:t>pane</a:t>
            </a:r>
            <a:r>
              <a:rPr lang="en-US" b="1" dirty="0"/>
              <a:t>, </a:t>
            </a:r>
            <a:r>
              <a:rPr lang="en-US" dirty="0"/>
              <a:t>under </a:t>
            </a:r>
            <a:r>
              <a:rPr lang="en-US" b="1" dirty="0"/>
              <a:t>Size</a:t>
            </a:r>
            <a:r>
              <a:rPr lang="en-US" dirty="0"/>
              <a:t> </a:t>
            </a:r>
            <a:r>
              <a:rPr lang="en-US" b="1" dirty="0"/>
              <a:t>and</a:t>
            </a:r>
            <a:r>
              <a:rPr lang="en-US" dirty="0"/>
              <a:t> </a:t>
            </a:r>
            <a:r>
              <a:rPr lang="en-US" b="1" dirty="0"/>
              <a:t>rotate</a:t>
            </a:r>
            <a:r>
              <a:rPr lang="en-US" dirty="0"/>
              <a:t>, do the following:</a:t>
            </a:r>
          </a:p>
          <a:p>
            <a:pPr marL="685762" lvl="1" indent="-228587">
              <a:buFont typeface="Arial" pitchFamily="34" charset="0"/>
              <a:buChar char="•"/>
            </a:pPr>
            <a:r>
              <a:rPr lang="en-US" dirty="0"/>
              <a:t>In the </a:t>
            </a:r>
            <a:r>
              <a:rPr lang="en-US" b="1" dirty="0"/>
              <a:t>Height </a:t>
            </a:r>
            <a:r>
              <a:rPr lang="en-US" dirty="0"/>
              <a:t>box, enter</a:t>
            </a:r>
            <a:r>
              <a:rPr lang="en-US" b="1" dirty="0"/>
              <a:t> 0.16”</a:t>
            </a:r>
            <a:r>
              <a:rPr lang="en-US" dirty="0"/>
              <a:t>.</a:t>
            </a:r>
          </a:p>
          <a:p>
            <a:pPr marL="685762" lvl="1" indent="-228587">
              <a:buFont typeface="Arial" pitchFamily="34" charset="0"/>
              <a:buChar char="•"/>
            </a:pPr>
            <a:r>
              <a:rPr lang="en-US" dirty="0"/>
              <a:t>In</a:t>
            </a:r>
            <a:r>
              <a:rPr lang="en-US" b="1" dirty="0"/>
              <a:t> </a:t>
            </a:r>
            <a:r>
              <a:rPr lang="en-US" dirty="0"/>
              <a:t>the</a:t>
            </a:r>
            <a:r>
              <a:rPr lang="en-US" b="1" dirty="0"/>
              <a:t> Width </a:t>
            </a:r>
            <a:r>
              <a:rPr lang="en-US" dirty="0"/>
              <a:t>box,</a:t>
            </a:r>
            <a:r>
              <a:rPr lang="en-US" b="1" dirty="0"/>
              <a:t> </a:t>
            </a:r>
            <a:r>
              <a:rPr lang="en-US" dirty="0"/>
              <a:t>enter </a:t>
            </a:r>
            <a:r>
              <a:rPr lang="en-US" b="1" dirty="0"/>
              <a:t>0.11</a:t>
            </a:r>
            <a:r>
              <a:rPr lang="en-US" dirty="0"/>
              <a:t>”.</a:t>
            </a:r>
          </a:p>
          <a:p>
            <a:pPr marL="685762" lvl="1" indent="-228587">
              <a:buFont typeface="Arial" pitchFamily="34" charset="0"/>
              <a:buChar char="•"/>
            </a:pPr>
            <a:r>
              <a:rPr lang="en-US" dirty="0"/>
              <a:t>In the</a:t>
            </a:r>
            <a:r>
              <a:rPr lang="en-US" b="1" dirty="0"/>
              <a:t> Rotation </a:t>
            </a:r>
            <a:r>
              <a:rPr lang="en-US" dirty="0"/>
              <a:t>box, enter</a:t>
            </a:r>
            <a:r>
              <a:rPr lang="en-US" b="1" dirty="0"/>
              <a:t> 8</a:t>
            </a:r>
            <a:r>
              <a:rPr lang="en-US" dirty="0"/>
              <a:t>⁰. </a:t>
            </a:r>
          </a:p>
          <a:p>
            <a:pPr marL="228587" indent="-228587">
              <a:buFont typeface="+mj-lt"/>
              <a:buAutoNum type="arabicPeriod"/>
            </a:pPr>
            <a:r>
              <a:rPr lang="en-US" dirty="0"/>
              <a:t>Also in the </a:t>
            </a:r>
            <a:r>
              <a:rPr lang="en-US" b="1" dirty="0"/>
              <a:t>Format Shape </a:t>
            </a:r>
            <a:r>
              <a:rPr lang="en-US" dirty="0"/>
              <a:t>dialog box, in the left pane, click </a:t>
            </a:r>
            <a:r>
              <a:rPr lang="en-US" b="1" dirty="0"/>
              <a:t>Fill</a:t>
            </a:r>
            <a:r>
              <a:rPr lang="en-US" dirty="0"/>
              <a:t>. In the </a:t>
            </a:r>
            <a:r>
              <a:rPr lang="en-US" b="1" dirty="0"/>
              <a:t>Fill</a:t>
            </a:r>
            <a:r>
              <a:rPr lang="en-US" dirty="0"/>
              <a:t> pane, click </a:t>
            </a:r>
            <a:r>
              <a:rPr lang="en-US" b="1" dirty="0"/>
              <a:t>Solid Fill</a:t>
            </a:r>
            <a:r>
              <a:rPr lang="en-US" dirty="0"/>
              <a:t>. Click the button next to </a:t>
            </a:r>
            <a:r>
              <a:rPr lang="en-US" b="1" dirty="0"/>
              <a:t>Color</a:t>
            </a:r>
            <a:r>
              <a:rPr lang="en-US" dirty="0"/>
              <a:t>, and then under </a:t>
            </a:r>
            <a:r>
              <a:rPr lang="en-US" b="1" dirty="0"/>
              <a:t>Theme Colors</a:t>
            </a:r>
            <a:r>
              <a:rPr lang="en-US" dirty="0"/>
              <a:t> click </a:t>
            </a:r>
            <a:r>
              <a:rPr lang="en-US" b="1" dirty="0"/>
              <a:t>Red, Accent 2, Darker 25% </a:t>
            </a:r>
            <a:r>
              <a:rPr lang="en-US" dirty="0"/>
              <a:t>(fifth row, sixth option from the left).</a:t>
            </a:r>
          </a:p>
          <a:p>
            <a:pPr marL="228587" indent="-228587">
              <a:buFont typeface="+mj-lt"/>
              <a:buAutoNum type="arabicPeriod"/>
            </a:pPr>
            <a:r>
              <a:rPr lang="en-US" dirty="0"/>
              <a:t>Also in the </a:t>
            </a:r>
            <a:r>
              <a:rPr lang="en-US" b="1" dirty="0"/>
              <a:t>Format Shape </a:t>
            </a:r>
            <a:r>
              <a:rPr lang="en-US" dirty="0"/>
              <a:t>dialog box in the left pane, click</a:t>
            </a:r>
            <a:r>
              <a:rPr lang="en-US" b="1" dirty="0"/>
              <a:t> Line</a:t>
            </a:r>
            <a:r>
              <a:rPr lang="en-US" dirty="0"/>
              <a:t> </a:t>
            </a:r>
            <a:r>
              <a:rPr lang="en-US" b="1" dirty="0"/>
              <a:t>Color, </a:t>
            </a:r>
            <a:r>
              <a:rPr lang="en-US" dirty="0"/>
              <a:t>and then in the</a:t>
            </a:r>
            <a:r>
              <a:rPr lang="en-US" b="1" dirty="0"/>
              <a:t> Line Color </a:t>
            </a:r>
            <a:r>
              <a:rPr lang="en-US" dirty="0"/>
              <a:t>pane select </a:t>
            </a:r>
            <a:r>
              <a:rPr lang="en-US" b="1" dirty="0"/>
              <a:t>No line</a:t>
            </a:r>
            <a:r>
              <a:rPr lang="en-US" dirty="0"/>
              <a:t>. </a:t>
            </a:r>
          </a:p>
          <a:p>
            <a:pPr marL="228587" indent="-228587">
              <a:buFont typeface="+mj-lt"/>
              <a:buAutoNum type="arabicPeriod"/>
            </a:pPr>
            <a:r>
              <a:rPr lang="en-US" dirty="0"/>
              <a:t>Position the isosceles triangle on the slide so that the sharp angle touches the point of the teardrop.</a:t>
            </a:r>
          </a:p>
          <a:p>
            <a:pPr marL="228587" indent="-228587">
              <a:buFont typeface="+mj-lt"/>
              <a:buAutoNum type="arabicPeriod"/>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and under </a:t>
            </a:r>
            <a:r>
              <a:rPr lang="en-US" b="1" dirty="0"/>
              <a:t>Lines </a:t>
            </a:r>
            <a:r>
              <a:rPr lang="en-US" dirty="0"/>
              <a:t>click </a:t>
            </a:r>
            <a:r>
              <a:rPr lang="en-US" b="1" dirty="0"/>
              <a:t>Curve </a:t>
            </a:r>
            <a:r>
              <a:rPr lang="en-US" dirty="0"/>
              <a:t>(tenth option from the right). On the slide, draw a curve (for, example, one that has four points). Press ESC</a:t>
            </a:r>
            <a:r>
              <a:rPr lang="en-US" b="1" dirty="0"/>
              <a:t> </a:t>
            </a:r>
            <a:r>
              <a:rPr lang="en-US" dirty="0"/>
              <a:t>to end the curve.</a:t>
            </a:r>
          </a:p>
          <a:p>
            <a:pPr marL="228587" indent="-228587">
              <a:buFont typeface="+mj-lt"/>
              <a:buAutoNum type="arabicPeriod"/>
            </a:pPr>
            <a:r>
              <a:rPr lang="en-US" dirty="0"/>
              <a:t>Select the curvy line. On the</a:t>
            </a:r>
            <a:r>
              <a:rPr lang="en-US" b="1" dirty="0"/>
              <a:t> Home</a:t>
            </a:r>
            <a:r>
              <a:rPr lang="en-US" dirty="0"/>
              <a:t> tab, in the </a:t>
            </a:r>
            <a:r>
              <a:rPr lang="en-US" b="1" dirty="0"/>
              <a:t>Drawing</a:t>
            </a:r>
            <a:r>
              <a:rPr lang="en-US" dirty="0"/>
              <a:t> group, click the arrow next to </a:t>
            </a:r>
            <a:r>
              <a:rPr lang="en-US" b="1" dirty="0"/>
              <a:t>Shape</a:t>
            </a:r>
            <a:r>
              <a:rPr lang="en-US" dirty="0"/>
              <a:t> </a:t>
            </a:r>
            <a:r>
              <a:rPr lang="en-US" b="1" dirty="0"/>
              <a:t>Outline</a:t>
            </a:r>
            <a:r>
              <a:rPr lang="en-US" dirty="0"/>
              <a:t>, and then under </a:t>
            </a:r>
            <a:r>
              <a:rPr lang="en-US" b="1" dirty="0"/>
              <a:t>Theme Colors</a:t>
            </a:r>
            <a:r>
              <a:rPr lang="en-US" dirty="0"/>
              <a:t>, click </a:t>
            </a:r>
            <a:r>
              <a:rPr lang="en-US" b="1" dirty="0"/>
              <a:t>White, Background 1, Darker 15%</a:t>
            </a:r>
            <a:r>
              <a:rPr lang="en-US" dirty="0"/>
              <a:t> (third row, first option from the left).</a:t>
            </a:r>
          </a:p>
          <a:p>
            <a:pPr marL="228587" indent="-228587">
              <a:buFont typeface="+mj-lt"/>
              <a:buAutoNum type="arabicPeriod"/>
            </a:pPr>
            <a:r>
              <a:rPr lang="en-US" dirty="0"/>
              <a:t>On the</a:t>
            </a:r>
            <a:r>
              <a:rPr lang="en-US" b="1" dirty="0"/>
              <a:t> Home</a:t>
            </a:r>
            <a:r>
              <a:rPr lang="en-US" dirty="0"/>
              <a:t>, in the </a:t>
            </a:r>
            <a:r>
              <a:rPr lang="en-US" b="1" dirty="0"/>
              <a:t>Drawing</a:t>
            </a:r>
            <a:r>
              <a:rPr lang="en-US" dirty="0"/>
              <a:t> group, click </a:t>
            </a:r>
            <a:r>
              <a:rPr lang="en-US" b="1" dirty="0"/>
              <a:t>Shape</a:t>
            </a:r>
            <a:r>
              <a:rPr lang="en-US" dirty="0"/>
              <a:t> </a:t>
            </a:r>
            <a:r>
              <a:rPr lang="en-US" b="1" dirty="0"/>
              <a:t>Outline</a:t>
            </a:r>
            <a:r>
              <a:rPr lang="en-US" dirty="0"/>
              <a:t>, point to </a:t>
            </a:r>
            <a:r>
              <a:rPr lang="en-US" b="1" dirty="0"/>
              <a:t>Weight, </a:t>
            </a:r>
            <a:r>
              <a:rPr lang="en-US" dirty="0"/>
              <a:t>and then click</a:t>
            </a:r>
            <a:r>
              <a:rPr lang="en-US" b="1" dirty="0"/>
              <a:t> 1 pt</a:t>
            </a:r>
            <a:r>
              <a:rPr lang="en-US" dirty="0"/>
              <a:t>.</a:t>
            </a:r>
          </a:p>
          <a:p>
            <a:pPr marL="228587" indent="-228587">
              <a:buFont typeface="+mj-lt"/>
              <a:buAutoNum type="arabicPeriod"/>
            </a:pPr>
            <a:r>
              <a:rPr lang="en-US" dirty="0"/>
              <a:t>Position the curve on your slide so that one end is touching the bottom edge of the isosceles triangle.</a:t>
            </a:r>
          </a:p>
          <a:p>
            <a:pPr marL="228587" indent="-228587">
              <a:buFont typeface="+mj-lt"/>
              <a:buAutoNum type="arabicPeriod"/>
            </a:pPr>
            <a:r>
              <a:rPr lang="en-US" dirty="0"/>
              <a:t>On the</a:t>
            </a:r>
            <a:r>
              <a:rPr lang="en-US" b="1" dirty="0"/>
              <a:t> Home</a:t>
            </a:r>
            <a:r>
              <a:rPr lang="en-US" dirty="0"/>
              <a:t> tab, in the </a:t>
            </a:r>
            <a:r>
              <a:rPr lang="en-US" b="1" dirty="0"/>
              <a:t>Drawing</a:t>
            </a:r>
            <a:r>
              <a:rPr lang="en-US" dirty="0"/>
              <a:t> group, click </a:t>
            </a:r>
            <a:r>
              <a:rPr lang="en-US" b="1" dirty="0"/>
              <a:t>Shapes</a:t>
            </a:r>
            <a:r>
              <a:rPr lang="en-US" dirty="0"/>
              <a:t>, and under </a:t>
            </a:r>
            <a:r>
              <a:rPr lang="en-US" b="1" dirty="0"/>
              <a:t>Basic</a:t>
            </a:r>
            <a:r>
              <a:rPr lang="en-US" dirty="0"/>
              <a:t> </a:t>
            </a:r>
            <a:r>
              <a:rPr lang="en-US" b="1" dirty="0"/>
              <a:t>Shapes</a:t>
            </a:r>
            <a:r>
              <a:rPr lang="en-US" dirty="0"/>
              <a:t>, select </a:t>
            </a:r>
            <a:r>
              <a:rPr lang="en-US" b="1" dirty="0"/>
              <a:t>Oval</a:t>
            </a:r>
            <a:r>
              <a:rPr lang="en-US" dirty="0"/>
              <a:t> (second option from the left). On the slide, drag to draw an oval.</a:t>
            </a:r>
          </a:p>
          <a:p>
            <a:pPr marL="228587" indent="-228587">
              <a:buFont typeface="+mj-lt"/>
              <a:buAutoNum type="arabicPeriod"/>
            </a:pPr>
            <a:r>
              <a:rPr lang="en-US" dirty="0"/>
              <a:t>Select the oval. Under </a:t>
            </a:r>
            <a:r>
              <a:rPr lang="en-US" b="1" dirty="0"/>
              <a:t>Drawing Tools</a:t>
            </a:r>
            <a:r>
              <a:rPr lang="en-US" dirty="0"/>
              <a:t>, on the </a:t>
            </a:r>
            <a:r>
              <a:rPr lang="en-US" b="1" dirty="0"/>
              <a:t>Format</a:t>
            </a:r>
            <a:r>
              <a:rPr lang="en-US" dirty="0"/>
              <a:t> tab, in the </a:t>
            </a:r>
            <a:r>
              <a:rPr lang="en-US" b="1" dirty="0"/>
              <a:t>Size</a:t>
            </a:r>
            <a:r>
              <a:rPr lang="en-US" dirty="0"/>
              <a:t> group do the following:</a:t>
            </a:r>
          </a:p>
          <a:p>
            <a:pPr marL="685762" lvl="1" indent="-228587">
              <a:buFont typeface="Arial" pitchFamily="34" charset="0"/>
              <a:buChar char="•"/>
            </a:pPr>
            <a:r>
              <a:rPr lang="en-US" dirty="0"/>
              <a:t>In the </a:t>
            </a:r>
            <a:r>
              <a:rPr lang="en-US" b="1" dirty="0"/>
              <a:t>Shape Height </a:t>
            </a:r>
            <a:r>
              <a:rPr lang="en-US" dirty="0"/>
              <a:t>box, enter</a:t>
            </a:r>
            <a:r>
              <a:rPr lang="en-US" b="1" dirty="0"/>
              <a:t> 1.2”. </a:t>
            </a:r>
          </a:p>
          <a:p>
            <a:pPr marL="685762" lvl="1" indent="-228587">
              <a:buFont typeface="Arial" pitchFamily="34" charset="0"/>
              <a:buChar char="•"/>
            </a:pPr>
            <a:r>
              <a:rPr lang="en-US" dirty="0"/>
              <a:t>In the</a:t>
            </a:r>
            <a:r>
              <a:rPr lang="en-US" b="1" dirty="0"/>
              <a:t> Shape Width </a:t>
            </a:r>
            <a:r>
              <a:rPr lang="en-US" dirty="0"/>
              <a:t>box, enter </a:t>
            </a:r>
            <a:r>
              <a:rPr lang="en-US" b="1" dirty="0"/>
              <a:t>1.2”</a:t>
            </a:r>
            <a:r>
              <a:rPr lang="en-US" dirty="0"/>
              <a:t>.</a:t>
            </a:r>
          </a:p>
          <a:p>
            <a:pPr marL="228587" indent="-228587">
              <a:buFont typeface="+mj-lt"/>
              <a:buAutoNum type="arabicPeriod"/>
            </a:pPr>
            <a:r>
              <a:rPr lang="en-US" dirty="0"/>
              <a:t>Under </a:t>
            </a:r>
            <a:r>
              <a:rPr lang="en-US" b="1" dirty="0"/>
              <a:t>Drawing Tools</a:t>
            </a:r>
            <a:r>
              <a:rPr lang="en-US" dirty="0"/>
              <a:t>, on the </a:t>
            </a:r>
            <a:r>
              <a:rPr lang="en-US" b="1" dirty="0"/>
              <a:t>Format</a:t>
            </a:r>
            <a:r>
              <a:rPr lang="en-US" dirty="0"/>
              <a:t> tab, in the </a:t>
            </a:r>
            <a:r>
              <a:rPr lang="en-US" b="1" dirty="0"/>
              <a:t>Shape</a:t>
            </a:r>
            <a:r>
              <a:rPr lang="en-US" dirty="0"/>
              <a:t> </a:t>
            </a:r>
            <a:r>
              <a:rPr lang="en-US" b="1" dirty="0"/>
              <a:t>Styles</a:t>
            </a:r>
            <a:r>
              <a:rPr lang="en-US" dirty="0"/>
              <a:t> group, click the arrow next to </a:t>
            </a:r>
            <a:r>
              <a:rPr lang="en-US" b="1" dirty="0"/>
              <a:t>Shape Fill</a:t>
            </a:r>
            <a:r>
              <a:rPr lang="en-US" dirty="0"/>
              <a:t>, point to </a:t>
            </a:r>
            <a:r>
              <a:rPr lang="en-US" b="1" dirty="0"/>
              <a:t>Gradient</a:t>
            </a:r>
            <a:r>
              <a:rPr lang="en-US" dirty="0"/>
              <a:t>, and then click</a:t>
            </a:r>
            <a:r>
              <a:rPr lang="en-US" b="1" dirty="0"/>
              <a:t> More</a:t>
            </a:r>
            <a:r>
              <a:rPr lang="en-US" dirty="0"/>
              <a:t> </a:t>
            </a:r>
            <a:r>
              <a:rPr lang="en-US" b="1" dirty="0"/>
              <a:t>Gradients</a:t>
            </a:r>
            <a:r>
              <a:rPr lang="en-US" dirty="0"/>
              <a:t>.</a:t>
            </a:r>
          </a:p>
          <a:p>
            <a:pPr marL="228587" indent="-228587">
              <a:buFont typeface="+mj-lt"/>
              <a:buAutoNum type="arabicPeriod"/>
            </a:pPr>
            <a:r>
              <a:rPr lang="en-US" dirty="0"/>
              <a:t>In the </a:t>
            </a:r>
            <a:r>
              <a:rPr lang="en-US" b="1" dirty="0"/>
              <a:t>Format</a:t>
            </a:r>
            <a:r>
              <a:rPr lang="en-US" dirty="0"/>
              <a:t> </a:t>
            </a:r>
            <a:r>
              <a:rPr lang="en-US" b="1" dirty="0"/>
              <a:t>Shape</a:t>
            </a:r>
            <a:r>
              <a:rPr lang="en-US" dirty="0"/>
              <a:t> dialog box, in the left pane click </a:t>
            </a:r>
            <a:r>
              <a:rPr lang="en-US" b="1" dirty="0"/>
              <a:t>Fill</a:t>
            </a:r>
            <a:r>
              <a:rPr lang="en-US" dirty="0"/>
              <a:t>. In the </a:t>
            </a:r>
            <a:r>
              <a:rPr lang="en-US" b="1" dirty="0"/>
              <a:t>Fill</a:t>
            </a:r>
            <a:r>
              <a:rPr lang="en-US" dirty="0"/>
              <a:t> pane, select </a:t>
            </a:r>
            <a:r>
              <a:rPr lang="en-US" b="1" dirty="0"/>
              <a:t>Gradient</a:t>
            </a:r>
            <a:r>
              <a:rPr lang="en-US" dirty="0"/>
              <a:t> </a:t>
            </a:r>
            <a:r>
              <a:rPr lang="en-US" b="1" dirty="0"/>
              <a:t>fill.</a:t>
            </a:r>
          </a:p>
          <a:p>
            <a:pPr marL="685762" lvl="1" indent="-228587">
              <a:buFont typeface="Arial" pitchFamily="34" charset="0"/>
              <a:buChar char="•"/>
            </a:pPr>
            <a:r>
              <a:rPr lang="en-US" dirty="0"/>
              <a:t>In the </a:t>
            </a:r>
            <a:r>
              <a:rPr lang="en-US" b="1" dirty="0"/>
              <a:t>Type </a:t>
            </a:r>
            <a:r>
              <a:rPr lang="en-US" dirty="0"/>
              <a:t>list, select </a:t>
            </a:r>
            <a:r>
              <a:rPr lang="en-US" b="1" dirty="0"/>
              <a:t>Radial</a:t>
            </a:r>
            <a:r>
              <a:rPr lang="en-US" dirty="0"/>
              <a:t>. </a:t>
            </a:r>
          </a:p>
          <a:p>
            <a:pPr marL="685762" lvl="1" indent="-228587">
              <a:buFont typeface="Arial" pitchFamily="34" charset="0"/>
              <a:buChar char="•"/>
            </a:pPr>
            <a:r>
              <a:rPr lang="en-US" dirty="0"/>
              <a:t>Click the button next to </a:t>
            </a:r>
            <a:r>
              <a:rPr lang="en-US" b="1" dirty="0"/>
              <a:t>Direction</a:t>
            </a:r>
            <a:r>
              <a:rPr lang="en-US" dirty="0"/>
              <a:t>, and then click </a:t>
            </a:r>
            <a:r>
              <a:rPr lang="en-US" b="1" dirty="0"/>
              <a:t>From Center </a:t>
            </a:r>
            <a:r>
              <a:rPr lang="en-US" dirty="0"/>
              <a:t>(third option from the left).</a:t>
            </a:r>
          </a:p>
          <a:p>
            <a:pPr marL="685762" lvl="1" indent="-228587">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three stops appear in the slider.</a:t>
            </a:r>
          </a:p>
          <a:p>
            <a:pPr marL="228587" indent="-228587">
              <a:buFont typeface="+mj-lt"/>
              <a:buAutoNum type="arabicPeriod"/>
            </a:pPr>
            <a:r>
              <a:rPr lang="en-US" dirty="0"/>
              <a:t>Also under </a:t>
            </a:r>
            <a:r>
              <a:rPr lang="en-US" b="1" dirty="0"/>
              <a:t>Gradient stops</a:t>
            </a:r>
            <a:r>
              <a:rPr lang="en-US" dirty="0"/>
              <a:t>, customize the gradient stops as follows:</a:t>
            </a:r>
          </a:p>
          <a:p>
            <a:pPr marL="685762" lvl="1" indent="-228587">
              <a:buFont typeface="Arial" pitchFamily="34" charset="0"/>
              <a:buChar char="•"/>
            </a:pPr>
            <a:r>
              <a:rPr lang="en-US" dirty="0"/>
              <a:t>Select the first stop in the slider, and then do the following: </a:t>
            </a:r>
          </a:p>
          <a:p>
            <a:pPr marL="1142937" lvl="2" indent="-228587">
              <a:buFont typeface="Arial" pitchFamily="34" charset="0"/>
              <a:buChar char="•"/>
            </a:pPr>
            <a:r>
              <a:rPr lang="en-US" dirty="0"/>
              <a:t>In the </a:t>
            </a:r>
            <a:r>
              <a:rPr lang="en-US" b="1" dirty="0"/>
              <a:t>Position </a:t>
            </a:r>
            <a:r>
              <a:rPr lang="en-US" dirty="0"/>
              <a:t>box, enter </a:t>
            </a:r>
            <a:r>
              <a:rPr lang="en-US" b="1" dirty="0"/>
              <a:t>0%</a:t>
            </a:r>
            <a:r>
              <a:rPr lang="en-US" dirty="0"/>
              <a:t>.</a:t>
            </a:r>
          </a:p>
          <a:p>
            <a:pPr marL="1142937" lvl="2" indent="-228587">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White, Background 1 </a:t>
            </a:r>
            <a:r>
              <a:rPr lang="en-US" dirty="0"/>
              <a:t>(first row, first option from the left).</a:t>
            </a:r>
          </a:p>
          <a:p>
            <a:pPr marL="1142937" lvl="2" indent="-228587">
              <a:buFont typeface="Arial" pitchFamily="34" charset="0"/>
              <a:buChar char="•"/>
            </a:pPr>
            <a:r>
              <a:rPr lang="en-US" dirty="0"/>
              <a:t>In the </a:t>
            </a:r>
            <a:r>
              <a:rPr lang="en-US" b="1" dirty="0"/>
              <a:t>Transparency</a:t>
            </a:r>
            <a:r>
              <a:rPr lang="en-US" dirty="0"/>
              <a:t> box, enter </a:t>
            </a:r>
            <a:r>
              <a:rPr lang="en-US" b="1" dirty="0"/>
              <a:t>0%</a:t>
            </a:r>
            <a:r>
              <a:rPr lang="en-US" dirty="0"/>
              <a:t>.</a:t>
            </a:r>
          </a:p>
          <a:p>
            <a:pPr marL="685762" lvl="1" indent="-228587">
              <a:buFont typeface="Arial" pitchFamily="34" charset="0"/>
              <a:buChar char="•"/>
            </a:pPr>
            <a:r>
              <a:rPr lang="en-US" dirty="0"/>
              <a:t>Select the first stop in the slider, and then do the following: </a:t>
            </a:r>
          </a:p>
          <a:p>
            <a:pPr marL="1142937" lvl="2" indent="-228587">
              <a:buFont typeface="Arial" pitchFamily="34" charset="0"/>
              <a:buChar char="•"/>
            </a:pPr>
            <a:r>
              <a:rPr lang="en-US" dirty="0"/>
              <a:t>In the </a:t>
            </a:r>
            <a:r>
              <a:rPr lang="en-US" b="1" dirty="0"/>
              <a:t>Position </a:t>
            </a:r>
            <a:r>
              <a:rPr lang="en-US" dirty="0"/>
              <a:t>box, enter </a:t>
            </a:r>
            <a:r>
              <a:rPr lang="en-US" b="1" dirty="0"/>
              <a:t>50%</a:t>
            </a:r>
            <a:r>
              <a:rPr lang="en-US" dirty="0"/>
              <a:t>.</a:t>
            </a:r>
          </a:p>
          <a:p>
            <a:pPr marL="1142937" lvl="2" indent="-228587">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White, Background 1 </a:t>
            </a:r>
            <a:r>
              <a:rPr lang="en-US" dirty="0"/>
              <a:t>(first row, first option from the left).</a:t>
            </a:r>
          </a:p>
          <a:p>
            <a:pPr marL="1142937" lvl="2" indent="-228587">
              <a:buFont typeface="Arial" pitchFamily="34" charset="0"/>
              <a:buChar char="•"/>
            </a:pPr>
            <a:r>
              <a:rPr lang="en-US" dirty="0"/>
              <a:t>In the </a:t>
            </a:r>
            <a:r>
              <a:rPr lang="en-US" b="1" dirty="0"/>
              <a:t>Transparency</a:t>
            </a:r>
            <a:r>
              <a:rPr lang="en-US" dirty="0"/>
              <a:t> box, enter </a:t>
            </a:r>
            <a:r>
              <a:rPr lang="en-US" b="1" dirty="0"/>
              <a:t>81%</a:t>
            </a:r>
            <a:r>
              <a:rPr lang="en-US" dirty="0"/>
              <a:t>.</a:t>
            </a:r>
          </a:p>
          <a:p>
            <a:pPr marL="685762" lvl="1" indent="-228587">
              <a:buFont typeface="Arial" pitchFamily="34" charset="0"/>
              <a:buChar char="•"/>
            </a:pPr>
            <a:r>
              <a:rPr lang="en-US" dirty="0"/>
              <a:t>Select the first stop in the slider, and then do the following: </a:t>
            </a:r>
          </a:p>
          <a:p>
            <a:pPr marL="1142937" lvl="2" indent="-228587">
              <a:buFont typeface="Arial" pitchFamily="34" charset="0"/>
              <a:buChar char="•"/>
            </a:pPr>
            <a:r>
              <a:rPr lang="en-US" dirty="0"/>
              <a:t>In the </a:t>
            </a:r>
            <a:r>
              <a:rPr lang="en-US" b="1" dirty="0"/>
              <a:t>Position </a:t>
            </a:r>
            <a:r>
              <a:rPr lang="en-US" dirty="0"/>
              <a:t>box, enter </a:t>
            </a:r>
            <a:r>
              <a:rPr lang="en-US" b="1" dirty="0"/>
              <a:t>71%</a:t>
            </a:r>
            <a:r>
              <a:rPr lang="en-US" dirty="0"/>
              <a:t>.</a:t>
            </a:r>
          </a:p>
          <a:p>
            <a:pPr marL="1142937" lvl="2" indent="-228587">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White, Background 1 </a:t>
            </a:r>
            <a:r>
              <a:rPr lang="en-US" dirty="0"/>
              <a:t>(first row, first option from the left).</a:t>
            </a:r>
          </a:p>
          <a:p>
            <a:pPr marL="1142937" lvl="2" indent="-228587">
              <a:buFont typeface="Arial" pitchFamily="34" charset="0"/>
              <a:buChar char="•"/>
            </a:pPr>
            <a:r>
              <a:rPr lang="en-US" dirty="0"/>
              <a:t>In the </a:t>
            </a:r>
            <a:r>
              <a:rPr lang="en-US" b="1" dirty="0"/>
              <a:t>Transparency</a:t>
            </a:r>
            <a:r>
              <a:rPr lang="en-US" dirty="0"/>
              <a:t> box, enter </a:t>
            </a:r>
            <a:r>
              <a:rPr lang="en-US" b="1" dirty="0"/>
              <a:t>100%</a:t>
            </a:r>
            <a:r>
              <a:rPr lang="en-US" dirty="0"/>
              <a:t>.</a:t>
            </a:r>
          </a:p>
          <a:p>
            <a:pPr marL="228587" indent="-228587">
              <a:buFont typeface="+mj-lt"/>
              <a:buAutoNum type="arabicPeriod"/>
            </a:pPr>
            <a:r>
              <a:rPr lang="en-US" dirty="0"/>
              <a:t>Also in the </a:t>
            </a:r>
            <a:r>
              <a:rPr lang="en-US" b="1" dirty="0"/>
              <a:t>Format Shape </a:t>
            </a:r>
            <a:r>
              <a:rPr lang="en-US" dirty="0"/>
              <a:t>dialog box in the left pane,</a:t>
            </a:r>
            <a:r>
              <a:rPr lang="en-US" b="1" dirty="0"/>
              <a:t> </a:t>
            </a:r>
            <a:r>
              <a:rPr lang="en-US" dirty="0"/>
              <a:t>click</a:t>
            </a:r>
            <a:r>
              <a:rPr lang="en-US" b="1" dirty="0"/>
              <a:t> Line</a:t>
            </a:r>
            <a:r>
              <a:rPr lang="en-US" dirty="0"/>
              <a:t> </a:t>
            </a:r>
            <a:r>
              <a:rPr lang="en-US" b="1" dirty="0"/>
              <a:t>Color</a:t>
            </a:r>
            <a:r>
              <a:rPr lang="en-US" dirty="0"/>
              <a:t>, and then in the</a:t>
            </a:r>
            <a:r>
              <a:rPr lang="en-US" b="1" dirty="0"/>
              <a:t> Line Color pane</a:t>
            </a:r>
            <a:r>
              <a:rPr lang="en-US" dirty="0"/>
              <a:t> click</a:t>
            </a:r>
            <a:r>
              <a:rPr lang="en-US" b="1" dirty="0"/>
              <a:t> No line</a:t>
            </a:r>
            <a:r>
              <a:rPr lang="en-US" dirty="0"/>
              <a:t>.</a:t>
            </a:r>
          </a:p>
          <a:p>
            <a:pPr marL="228587" indent="-228587">
              <a:buFont typeface="+mj-lt"/>
              <a:buAutoNum type="arabicPeriod"/>
            </a:pPr>
            <a:r>
              <a:rPr lang="en-US" dirty="0"/>
              <a:t>Position the oval at the top, left edge of the teardrop to create a lighting effect. </a:t>
            </a:r>
          </a:p>
          <a:p>
            <a:pPr marL="228587" indent="-228587">
              <a:buFont typeface="+mj-lt"/>
              <a:buAutoNum type="arabicPeriod"/>
            </a:pPr>
            <a:r>
              <a:rPr lang="en-US" dirty="0"/>
              <a:t>Press and hold CTRL, and then select all four objects. On the </a:t>
            </a:r>
            <a:r>
              <a:rPr lang="en-US" b="1" dirty="0"/>
              <a:t>Home</a:t>
            </a:r>
            <a:r>
              <a:rPr lang="en-US" dirty="0"/>
              <a:t> tab, in the </a:t>
            </a:r>
            <a:r>
              <a:rPr lang="en-US" b="1" dirty="0"/>
              <a:t>Drawing</a:t>
            </a:r>
            <a:r>
              <a:rPr lang="en-US" dirty="0"/>
              <a:t> group, click </a:t>
            </a:r>
            <a:r>
              <a:rPr lang="en-US" b="1" dirty="0"/>
              <a:t>Arrange</a:t>
            </a:r>
            <a:r>
              <a:rPr lang="en-US" dirty="0"/>
              <a:t>, and then under </a:t>
            </a:r>
            <a:r>
              <a:rPr lang="en-US" b="1" dirty="0"/>
              <a:t>Group</a:t>
            </a:r>
            <a:r>
              <a:rPr lang="en-US" dirty="0"/>
              <a:t> </a:t>
            </a:r>
            <a:r>
              <a:rPr lang="en-US" b="1" dirty="0"/>
              <a:t>Objects </a:t>
            </a:r>
            <a:r>
              <a:rPr lang="en-US" dirty="0"/>
              <a:t>click</a:t>
            </a:r>
            <a:r>
              <a:rPr lang="en-US" b="1" dirty="0"/>
              <a:t> Group.</a:t>
            </a:r>
          </a:p>
          <a:p>
            <a:pPr marL="228587" indent="-228587">
              <a:buFont typeface="+mj-lt"/>
              <a:buAutoNum type="arabicPeriod" startAt="31"/>
            </a:pPr>
            <a:endParaRPr lang="en-US" dirty="0"/>
          </a:p>
          <a:p>
            <a:pPr marL="228587" indent="-228587">
              <a:buFont typeface="+mj-lt"/>
              <a:buAutoNum type="arabicPeriod" startAt="31"/>
            </a:pPr>
            <a:endParaRPr lang="en-US" dirty="0"/>
          </a:p>
          <a:p>
            <a:pPr marL="228587" indent="-228587"/>
            <a:r>
              <a:rPr lang="en-US" dirty="0"/>
              <a:t>To reproduce the animation effects on this slide, do the following:</a:t>
            </a:r>
          </a:p>
          <a:p>
            <a:pPr marL="228587" indent="-228587" defTabSz="914350">
              <a:buFont typeface="+mj-lt"/>
              <a:buAutoNum type="arabicPeriod"/>
              <a:defRPr/>
            </a:pPr>
            <a:r>
              <a:rPr lang="en-US" dirty="0"/>
              <a:t>On the slide, select the balloon and drag it off the bottom left corner of the slide.</a:t>
            </a:r>
          </a:p>
          <a:p>
            <a:pPr marL="228587" indent="-228587">
              <a:buFont typeface="+mj-lt"/>
              <a:buAutoNum type="arabicPeriod"/>
            </a:pPr>
            <a:r>
              <a:rPr lang="en-US" dirty="0"/>
              <a:t>On the </a:t>
            </a:r>
            <a:r>
              <a:rPr lang="en-US" b="1" dirty="0"/>
              <a:t>Animations</a:t>
            </a:r>
            <a:r>
              <a:rPr lang="en-US" dirty="0"/>
              <a:t> tab, in the </a:t>
            </a:r>
            <a:r>
              <a:rPr lang="en-US" b="1" dirty="0"/>
              <a:t>Advanced</a:t>
            </a:r>
            <a:r>
              <a:rPr lang="en-US" dirty="0"/>
              <a:t> </a:t>
            </a:r>
            <a:r>
              <a:rPr lang="en-US" b="1" dirty="0"/>
              <a:t>Animation</a:t>
            </a:r>
            <a:r>
              <a:rPr lang="en-US" dirty="0"/>
              <a:t> group, click </a:t>
            </a:r>
            <a:r>
              <a:rPr lang="en-US" b="1" dirty="0"/>
              <a:t>Add</a:t>
            </a:r>
            <a:r>
              <a:rPr lang="en-US" dirty="0"/>
              <a:t> </a:t>
            </a:r>
            <a:r>
              <a:rPr lang="en-US" b="1" dirty="0"/>
              <a:t>Animation</a:t>
            </a:r>
            <a:r>
              <a:rPr lang="en-US" dirty="0"/>
              <a:t>, and then click </a:t>
            </a:r>
            <a:r>
              <a:rPr lang="en-US" b="1" dirty="0"/>
              <a:t>More Motion Paths. </a:t>
            </a:r>
            <a:r>
              <a:rPr lang="en-US" dirty="0"/>
              <a:t>In the </a:t>
            </a:r>
            <a:r>
              <a:rPr lang="en-US" b="1" dirty="0"/>
              <a:t>Motion Path </a:t>
            </a:r>
            <a:r>
              <a:rPr lang="en-US" dirty="0"/>
              <a:t>dialog box, under </a:t>
            </a:r>
            <a:r>
              <a:rPr lang="en-US" b="1" dirty="0"/>
              <a:t>Lines &amp; Curves</a:t>
            </a:r>
            <a:r>
              <a:rPr lang="en-US" dirty="0"/>
              <a:t>, click </a:t>
            </a:r>
            <a:r>
              <a:rPr lang="en-US" b="1" dirty="0"/>
              <a:t>Diagonal Up Right</a:t>
            </a:r>
            <a:r>
              <a:rPr lang="en-US" dirty="0"/>
              <a:t>, and then click </a:t>
            </a:r>
            <a:r>
              <a:rPr lang="en-US" b="1" dirty="0"/>
              <a:t>OK.</a:t>
            </a:r>
            <a:endParaRPr lang="en-US" dirty="0"/>
          </a:p>
          <a:p>
            <a:pPr marL="228587" indent="-228587" defTabSz="914350">
              <a:buFont typeface="+mj-lt"/>
              <a:buAutoNum type="arabicPeriod"/>
              <a:defRPr/>
            </a:pPr>
            <a:r>
              <a:rPr lang="en-US" dirty="0"/>
              <a:t>On the slide, select the motion path and then drag the end point (red triangle) across the slide and off the top right corner.</a:t>
            </a:r>
          </a:p>
          <a:p>
            <a:pPr marL="228587" indent="-228587" defTabSz="914350">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Start</a:t>
            </a:r>
            <a:r>
              <a:rPr lang="en-US" dirty="0"/>
              <a:t> list, select </a:t>
            </a:r>
            <a:r>
              <a:rPr lang="en-US" b="1" dirty="0"/>
              <a:t>With</a:t>
            </a:r>
            <a:r>
              <a:rPr lang="en-US" dirty="0"/>
              <a:t> </a:t>
            </a:r>
            <a:r>
              <a:rPr lang="en-US" b="1" dirty="0"/>
              <a:t>Previous</a:t>
            </a:r>
            <a:r>
              <a:rPr lang="en-US" dirty="0"/>
              <a:t>.</a:t>
            </a:r>
          </a:p>
          <a:p>
            <a:pPr marL="228587" indent="-228587" defTabSz="914350">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Duration </a:t>
            </a:r>
            <a:r>
              <a:rPr lang="en-US" dirty="0"/>
              <a:t>box, enter </a:t>
            </a:r>
            <a:r>
              <a:rPr lang="en-US" b="1" dirty="0"/>
              <a:t>32</a:t>
            </a:r>
            <a:r>
              <a:rPr lang="en-US" dirty="0"/>
              <a:t>. </a:t>
            </a:r>
          </a:p>
          <a:p>
            <a:pPr marL="228587" indent="-228587">
              <a:buFont typeface="+mj-lt"/>
              <a:buAutoNum type="arabicPeriod"/>
            </a:pPr>
            <a:r>
              <a:rPr lang="en-US" dirty="0"/>
              <a:t>On the </a:t>
            </a:r>
            <a:r>
              <a:rPr lang="en-US" b="1" dirty="0"/>
              <a:t>Animations</a:t>
            </a:r>
            <a:r>
              <a:rPr lang="en-US" dirty="0"/>
              <a:t> tab, in the </a:t>
            </a:r>
            <a:r>
              <a:rPr lang="en-US" b="1" dirty="0"/>
              <a:t>Advanced</a:t>
            </a:r>
            <a:r>
              <a:rPr lang="en-US" dirty="0"/>
              <a:t> </a:t>
            </a:r>
            <a:r>
              <a:rPr lang="en-US" b="1" dirty="0"/>
              <a:t>Animation</a:t>
            </a:r>
            <a:r>
              <a:rPr lang="en-US" dirty="0"/>
              <a:t> group, click </a:t>
            </a:r>
            <a:r>
              <a:rPr lang="en-US" b="1" dirty="0"/>
              <a:t>Add</a:t>
            </a:r>
            <a:r>
              <a:rPr lang="en-US" dirty="0"/>
              <a:t> </a:t>
            </a:r>
            <a:r>
              <a:rPr lang="en-US" b="1" dirty="0"/>
              <a:t>Animation</a:t>
            </a:r>
            <a:r>
              <a:rPr lang="en-US" dirty="0"/>
              <a:t>, and then under </a:t>
            </a:r>
            <a:r>
              <a:rPr lang="en-US" b="1" dirty="0"/>
              <a:t>Emphasis </a:t>
            </a:r>
            <a:r>
              <a:rPr lang="en-US" dirty="0"/>
              <a:t>click </a:t>
            </a:r>
            <a:r>
              <a:rPr lang="en-US" b="1" dirty="0"/>
              <a:t>Grow/Shrink.</a:t>
            </a:r>
            <a:endParaRPr lang="en-US" dirty="0"/>
          </a:p>
          <a:p>
            <a:pPr marL="228587" indent="-228587" defTabSz="914350">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Start</a:t>
            </a:r>
            <a:r>
              <a:rPr lang="en-US" dirty="0"/>
              <a:t> list, select </a:t>
            </a:r>
            <a:r>
              <a:rPr lang="en-US" b="1" dirty="0"/>
              <a:t>With</a:t>
            </a:r>
            <a:r>
              <a:rPr lang="en-US" dirty="0"/>
              <a:t> </a:t>
            </a:r>
            <a:r>
              <a:rPr lang="en-US" b="1" dirty="0"/>
              <a:t>Previous</a:t>
            </a:r>
            <a:r>
              <a:rPr lang="en-US" dirty="0"/>
              <a:t>.</a:t>
            </a:r>
          </a:p>
          <a:p>
            <a:pPr marL="228587" indent="-228587" defTabSz="914350">
              <a:buFont typeface="+mj-lt"/>
              <a:buAutoNum type="arabicPeriod"/>
              <a:defRPr/>
            </a:pPr>
            <a:r>
              <a:rPr lang="en-US" dirty="0"/>
              <a:t>On the </a:t>
            </a:r>
            <a:r>
              <a:rPr lang="en-US" b="1" dirty="0"/>
              <a:t>Animations</a:t>
            </a:r>
            <a:r>
              <a:rPr lang="en-US" dirty="0"/>
              <a:t> tab, in the </a:t>
            </a:r>
            <a:r>
              <a:rPr lang="en-US" b="1" dirty="0"/>
              <a:t>Timing</a:t>
            </a:r>
            <a:r>
              <a:rPr lang="en-US" dirty="0"/>
              <a:t> group, in the </a:t>
            </a:r>
            <a:r>
              <a:rPr lang="en-US" b="1" dirty="0"/>
              <a:t>Duration </a:t>
            </a:r>
            <a:r>
              <a:rPr lang="en-US" dirty="0"/>
              <a:t>box, enter </a:t>
            </a:r>
            <a:r>
              <a:rPr lang="en-US" b="1" dirty="0"/>
              <a:t>32</a:t>
            </a:r>
            <a:r>
              <a:rPr lang="en-US" dirty="0"/>
              <a:t>. </a:t>
            </a:r>
          </a:p>
          <a:p>
            <a:pPr marL="228587" indent="-228587" defTabSz="914350">
              <a:buFont typeface="+mj-lt"/>
              <a:buAutoNum type="arabicPeriod"/>
              <a:defRPr/>
            </a:pPr>
            <a:r>
              <a:rPr lang="en-US" dirty="0"/>
              <a:t>On the </a:t>
            </a:r>
            <a:r>
              <a:rPr lang="en-US" b="1" dirty="0"/>
              <a:t>Animations</a:t>
            </a:r>
            <a:r>
              <a:rPr lang="en-US" dirty="0"/>
              <a:t> tab, in the </a:t>
            </a:r>
            <a:r>
              <a:rPr lang="en-US" b="1" dirty="0"/>
              <a:t>Animation</a:t>
            </a:r>
            <a:r>
              <a:rPr lang="en-US" dirty="0"/>
              <a:t> group, click </a:t>
            </a:r>
            <a:r>
              <a:rPr lang="en-US" b="1" dirty="0"/>
              <a:t>Effect</a:t>
            </a:r>
            <a:r>
              <a:rPr lang="en-US" dirty="0"/>
              <a:t> </a:t>
            </a:r>
            <a:r>
              <a:rPr lang="en-US" b="1" dirty="0"/>
              <a:t>Options</a:t>
            </a:r>
            <a:r>
              <a:rPr lang="en-US" dirty="0"/>
              <a:t>, and then click the </a:t>
            </a:r>
            <a:r>
              <a:rPr lang="en-US" b="1" dirty="0"/>
              <a:t>Show Additional Effect Options </a:t>
            </a:r>
            <a:r>
              <a:rPr lang="en-US" dirty="0"/>
              <a:t>dialog box launcher. In the </a:t>
            </a:r>
            <a:r>
              <a:rPr lang="en-US" b="1" dirty="0"/>
              <a:t>Grow/Shrink</a:t>
            </a:r>
            <a:r>
              <a:rPr lang="en-US" dirty="0"/>
              <a:t> dialog box, under </a:t>
            </a:r>
            <a:r>
              <a:rPr lang="en-US" b="1" dirty="0"/>
              <a:t>Settings</a:t>
            </a:r>
            <a:r>
              <a:rPr lang="en-US" dirty="0"/>
              <a:t>, click the arrow next to the </a:t>
            </a:r>
            <a:r>
              <a:rPr lang="en-US" b="1" dirty="0"/>
              <a:t>Size</a:t>
            </a:r>
            <a:r>
              <a:rPr lang="en-US" dirty="0"/>
              <a:t> box and in the </a:t>
            </a:r>
            <a:r>
              <a:rPr lang="en-US" b="1" dirty="0"/>
              <a:t>Custom</a:t>
            </a:r>
            <a:r>
              <a:rPr lang="en-US" dirty="0"/>
              <a:t> box, enter </a:t>
            </a:r>
            <a:r>
              <a:rPr lang="en-US" b="1" dirty="0"/>
              <a:t>2%</a:t>
            </a:r>
            <a:r>
              <a:rPr lang="en-US" dirty="0"/>
              <a:t>.</a:t>
            </a:r>
            <a:endParaRPr lang="en-US" b="1" dirty="0"/>
          </a:p>
          <a:p>
            <a:pPr marL="228587" indent="-228587"/>
            <a:endParaRPr lang="en-US" dirty="0"/>
          </a:p>
          <a:p>
            <a:pPr marL="228587" indent="-228587"/>
            <a:endParaRPr lang="en-US" dirty="0"/>
          </a:p>
          <a:p>
            <a:r>
              <a:rPr lang="en-US" dirty="0"/>
              <a:t>To reproduce the background on this slide, do one of the following:</a:t>
            </a:r>
          </a:p>
          <a:p>
            <a:pPr defTabSz="914350">
              <a:defRPr/>
            </a:pPr>
            <a:r>
              <a:rPr lang="en-US" b="1" dirty="0"/>
              <a:t>Note: </a:t>
            </a:r>
            <a:r>
              <a:rPr lang="en-US" dirty="0"/>
              <a:t>You can save the background of this slide template as a picture and use it in your own slides. To use the same background as this slide, do the following:</a:t>
            </a:r>
          </a:p>
          <a:p>
            <a:pPr marL="685762" lvl="1" indent="-228587">
              <a:buFont typeface="+mj-lt"/>
              <a:buAutoNum type="arabicPeriod"/>
            </a:pPr>
            <a:r>
              <a:rPr lang="en-US" dirty="0"/>
              <a:t>Right-click the sky background on the original template, and then click </a:t>
            </a:r>
            <a:r>
              <a:rPr lang="en-US" b="1" dirty="0"/>
              <a:t>Save Background</a:t>
            </a:r>
            <a:r>
              <a:rPr lang="en-US" dirty="0"/>
              <a:t>.</a:t>
            </a:r>
          </a:p>
          <a:p>
            <a:pPr marL="685762" lvl="1" indent="-228587">
              <a:buFont typeface="+mj-lt"/>
              <a:buAutoNum type="arabicPeriod"/>
            </a:pPr>
            <a:r>
              <a:rPr lang="en-US" dirty="0"/>
              <a:t>Save the file as a JPEG (.jpg) file format.</a:t>
            </a:r>
          </a:p>
          <a:p>
            <a:pPr marL="228587" indent="-228587">
              <a:buFont typeface="+mj-lt"/>
              <a:buAutoNum type="arabicPeriod"/>
            </a:pPr>
            <a:endParaRPr lang="en-US" dirty="0"/>
          </a:p>
          <a:p>
            <a:pPr marL="228587" indent="-228587">
              <a:buFont typeface="+mj-lt"/>
              <a:buAutoNum type="arabicPeriod"/>
            </a:pPr>
            <a:r>
              <a:rPr lang="en-US" dirty="0"/>
              <a:t>On the </a:t>
            </a:r>
            <a:r>
              <a:rPr lang="en-US" b="1" dirty="0"/>
              <a:t>Design</a:t>
            </a:r>
            <a:r>
              <a:rPr lang="en-US" dirty="0"/>
              <a:t> tab, in the </a:t>
            </a:r>
            <a:r>
              <a:rPr lang="en-US" b="1" dirty="0"/>
              <a:t>Background</a:t>
            </a:r>
            <a:r>
              <a:rPr lang="en-US" dirty="0"/>
              <a:t> group, click </a:t>
            </a:r>
            <a:r>
              <a:rPr lang="en-US" b="1" dirty="0"/>
              <a:t>Background Styles</a:t>
            </a:r>
            <a:r>
              <a:rPr lang="en-US" dirty="0"/>
              <a:t>,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Picture fill</a:t>
            </a:r>
            <a:r>
              <a:rPr lang="en-US" dirty="0"/>
              <a:t> in the </a:t>
            </a:r>
            <a:r>
              <a:rPr lang="en-US" b="1" dirty="0"/>
              <a:t>Fill</a:t>
            </a:r>
            <a:r>
              <a:rPr lang="en-US" dirty="0"/>
              <a:t> pane, and then under </a:t>
            </a:r>
            <a:r>
              <a:rPr lang="en-US" b="1" dirty="0"/>
              <a:t>Insert from </a:t>
            </a:r>
            <a:r>
              <a:rPr lang="en-US" dirty="0"/>
              <a:t>click </a:t>
            </a:r>
            <a:r>
              <a:rPr lang="en-US" b="1" dirty="0"/>
              <a:t>File</a:t>
            </a:r>
            <a:r>
              <a:rPr lang="en-US" dirty="0"/>
              <a:t>. </a:t>
            </a:r>
          </a:p>
          <a:p>
            <a:pPr marL="228587" indent="-228587" defTabSz="914350">
              <a:buFont typeface="+mj-lt"/>
              <a:buAutoNum type="arabicPeriod"/>
              <a:defRPr/>
            </a:pPr>
            <a:r>
              <a:rPr lang="en-US" dirty="0"/>
              <a:t>In the </a:t>
            </a:r>
            <a:r>
              <a:rPr lang="en-US" b="1" dirty="0"/>
              <a:t>Insert Picture </a:t>
            </a:r>
            <a:r>
              <a:rPr lang="en-US" dirty="0"/>
              <a:t>dialog box, select a picture, and then click </a:t>
            </a:r>
            <a:r>
              <a:rPr lang="en-US" b="1" dirty="0"/>
              <a:t>Insert</a:t>
            </a:r>
            <a:r>
              <a:rPr lang="en-US" dirty="0"/>
              <a:t>.  </a:t>
            </a:r>
          </a:p>
        </p:txBody>
      </p:sp>
    </p:spTree>
    <p:extLst>
      <p:ext uri="{BB962C8B-B14F-4D97-AF65-F5344CB8AC3E}">
        <p14:creationId xmlns:p14="http://schemas.microsoft.com/office/powerpoint/2010/main" val="1279054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0AF1CDE-3A39-4B2E-9A76-D96F254A0EB2}" type="slidenum">
              <a:rPr lang="en-US" smtClean="0"/>
              <a:pPr/>
              <a:t>81</a:t>
            </a:fld>
            <a:endParaRPr lang="en-US"/>
          </a:p>
        </p:txBody>
      </p:sp>
    </p:spTree>
    <p:extLst>
      <p:ext uri="{BB962C8B-B14F-4D97-AF65-F5344CB8AC3E}">
        <p14:creationId xmlns:p14="http://schemas.microsoft.com/office/powerpoint/2010/main" val="407047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36</a:t>
            </a:fld>
            <a:endParaRPr lang="en-US"/>
          </a:p>
        </p:txBody>
      </p:sp>
    </p:spTree>
    <p:extLst>
      <p:ext uri="{BB962C8B-B14F-4D97-AF65-F5344CB8AC3E}">
        <p14:creationId xmlns:p14="http://schemas.microsoft.com/office/powerpoint/2010/main" val="377420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38</a:t>
            </a:fld>
            <a:endParaRPr lang="en-US"/>
          </a:p>
        </p:txBody>
      </p:sp>
    </p:spTree>
    <p:extLst>
      <p:ext uri="{BB962C8B-B14F-4D97-AF65-F5344CB8AC3E}">
        <p14:creationId xmlns:p14="http://schemas.microsoft.com/office/powerpoint/2010/main" val="122938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40</a:t>
            </a:fld>
            <a:endParaRPr lang="en-US"/>
          </a:p>
        </p:txBody>
      </p:sp>
    </p:spTree>
    <p:extLst>
      <p:ext uri="{BB962C8B-B14F-4D97-AF65-F5344CB8AC3E}">
        <p14:creationId xmlns:p14="http://schemas.microsoft.com/office/powerpoint/2010/main" val="122444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45</a:t>
            </a:fld>
            <a:endParaRPr lang="en-US"/>
          </a:p>
        </p:txBody>
      </p:sp>
    </p:spTree>
    <p:extLst>
      <p:ext uri="{BB962C8B-B14F-4D97-AF65-F5344CB8AC3E}">
        <p14:creationId xmlns:p14="http://schemas.microsoft.com/office/powerpoint/2010/main" val="97202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47</a:t>
            </a:fld>
            <a:endParaRPr lang="en-US"/>
          </a:p>
        </p:txBody>
      </p:sp>
    </p:spTree>
    <p:extLst>
      <p:ext uri="{BB962C8B-B14F-4D97-AF65-F5344CB8AC3E}">
        <p14:creationId xmlns:p14="http://schemas.microsoft.com/office/powerpoint/2010/main" val="347165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50</a:t>
            </a:fld>
            <a:endParaRPr lang="en-US"/>
          </a:p>
        </p:txBody>
      </p:sp>
    </p:spTree>
    <p:extLst>
      <p:ext uri="{BB962C8B-B14F-4D97-AF65-F5344CB8AC3E}">
        <p14:creationId xmlns:p14="http://schemas.microsoft.com/office/powerpoint/2010/main" val="306208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51</a:t>
            </a:fld>
            <a:endParaRPr lang="en-US"/>
          </a:p>
        </p:txBody>
      </p:sp>
    </p:spTree>
    <p:extLst>
      <p:ext uri="{BB962C8B-B14F-4D97-AF65-F5344CB8AC3E}">
        <p14:creationId xmlns:p14="http://schemas.microsoft.com/office/powerpoint/2010/main" val="250281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2B64D-F285-4560-B105-E0BCFFBDBD0C}" type="slidenum">
              <a:rPr lang="en-US" smtClean="0"/>
              <a:pPr/>
              <a:t>57</a:t>
            </a:fld>
            <a:endParaRPr lang="en-US"/>
          </a:p>
        </p:txBody>
      </p:sp>
    </p:spTree>
    <p:extLst>
      <p:ext uri="{BB962C8B-B14F-4D97-AF65-F5344CB8AC3E}">
        <p14:creationId xmlns:p14="http://schemas.microsoft.com/office/powerpoint/2010/main" val="3315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CC01C-9C41-4D1D-A983-A372367CC80C}" type="datetimeFigureOut">
              <a:rPr lang="en-US" smtClean="0"/>
              <a:pPr/>
              <a:t>8/21/23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DCC01C-9C41-4D1D-A983-A372367CC80C}"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CC01C-9C41-4D1D-A983-A372367CC80C}" type="datetimeFigureOut">
              <a:rPr lang="en-US" smtClean="0"/>
              <a:pPr/>
              <a:t>8/21/23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CC01C-9C41-4D1D-A983-A372367CC80C}" type="datetimeFigureOut">
              <a:rPr lang="en-US" smtClean="0"/>
              <a:pPr/>
              <a:t>8/21/23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CC01C-9C41-4D1D-A983-A372367CC80C}" type="datetimeFigureOut">
              <a:rPr lang="en-US" smtClean="0"/>
              <a:pPr/>
              <a:t>8/21/23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CC01C-9C41-4D1D-A983-A372367CC80C}"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CC01C-9C41-4D1D-A983-A372367CC80C}" type="datetimeFigureOut">
              <a:rPr lang="en-US" smtClean="0"/>
              <a:pPr/>
              <a:t>8/21/23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8B116-7C74-499A-B305-3E00AE2C0935}"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CC01C-9C41-4D1D-A983-A372367CC80C}" type="datetimeFigureOut">
              <a:rPr lang="en-US" smtClean="0"/>
              <a:pPr/>
              <a:t>8/21/23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8B116-7C74-499A-B305-3E00AE2C09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cpc.gov.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mailto:info@icpc.gov.ng" TargetMode="External"/><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fontScale="90000"/>
          </a:bodyPr>
          <a:lstStyle/>
          <a:p>
            <a:br>
              <a:rPr lang="en-GB" sz="2600" b="1" dirty="0"/>
            </a:br>
            <a:br>
              <a:rPr lang="en-GB" sz="2600" b="1" dirty="0"/>
            </a:br>
            <a:r>
              <a:rPr lang="en-GB" sz="2600" b="1" dirty="0"/>
              <a:t>REPORTING ICPC INITIATIVES: NEIP, CEPTI, SEXUAL HARASSMENT</a:t>
            </a:r>
            <a:br>
              <a:rPr lang="en-GB" sz="3300" b="1" dirty="0"/>
            </a:br>
            <a:br>
              <a:rPr lang="en-GB" sz="2400" b="1" dirty="0"/>
            </a:br>
            <a:endParaRPr lang="en-US" sz="2800" b="1" dirty="0"/>
          </a:p>
        </p:txBody>
      </p:sp>
      <p:sp>
        <p:nvSpPr>
          <p:cNvPr id="3" name="Content Placeholder 2"/>
          <p:cNvSpPr>
            <a:spLocks noGrp="1"/>
          </p:cNvSpPr>
          <p:nvPr>
            <p:ph idx="1"/>
          </p:nvPr>
        </p:nvSpPr>
        <p:spPr>
          <a:xfrm>
            <a:off x="214282" y="785794"/>
            <a:ext cx="8643998" cy="5929354"/>
          </a:xfrm>
        </p:spPr>
        <p:txBody>
          <a:bodyPr>
            <a:normAutofit fontScale="55000" lnSpcReduction="20000"/>
          </a:bodyPr>
          <a:lstStyle/>
          <a:p>
            <a:pPr>
              <a:buNone/>
            </a:pPr>
            <a:r>
              <a:rPr lang="en-GB" b="1" dirty="0"/>
              <a:t>                                           </a:t>
            </a:r>
          </a:p>
          <a:p>
            <a:pPr>
              <a:buNone/>
            </a:pPr>
            <a:r>
              <a:rPr lang="en-GB" b="1" dirty="0"/>
              <a:t>                                            </a:t>
            </a:r>
            <a:r>
              <a:rPr lang="en-GB" sz="3300" b="1" dirty="0"/>
              <a:t>           	 BEING</a:t>
            </a:r>
            <a:br>
              <a:rPr lang="en-GB" sz="3300" b="1" dirty="0"/>
            </a:br>
            <a:endParaRPr lang="en-GB" sz="3300" b="1" dirty="0"/>
          </a:p>
          <a:p>
            <a:pPr>
              <a:buNone/>
            </a:pPr>
            <a:r>
              <a:rPr lang="en-GB" sz="3300" b="1" dirty="0"/>
              <a:t>                                           	        A PRESENTATION BY </a:t>
            </a:r>
            <a:br>
              <a:rPr lang="en-GB" sz="3300" b="1" dirty="0"/>
            </a:br>
            <a:endParaRPr lang="en-GB" sz="3300" dirty="0"/>
          </a:p>
          <a:p>
            <a:pPr>
              <a:buNone/>
            </a:pPr>
            <a:r>
              <a:rPr lang="en-GB" sz="3300" b="1" dirty="0"/>
              <a:t>               	            MOHAMMED ASHIRU BABA, </a:t>
            </a:r>
            <a:r>
              <a:rPr lang="en-GB" sz="3300" b="1" dirty="0" err="1"/>
              <a:t>fsi</a:t>
            </a:r>
            <a:r>
              <a:rPr lang="en-GB" sz="3300" b="1" dirty="0"/>
              <a:t>, FCIA, MNIM, ANIPR</a:t>
            </a:r>
            <a:br>
              <a:rPr lang="en-GB" sz="3300" b="1" dirty="0"/>
            </a:br>
            <a:r>
              <a:rPr lang="en-GB" sz="3300" b="1" dirty="0"/>
              <a:t>                       	</a:t>
            </a:r>
          </a:p>
          <a:p>
            <a:pPr>
              <a:buNone/>
            </a:pPr>
            <a:r>
              <a:rPr lang="en-GB" sz="3300" b="1" dirty="0"/>
              <a:t>			                              DIRECTOR</a:t>
            </a:r>
          </a:p>
          <a:p>
            <a:pPr>
              <a:buNone/>
            </a:pPr>
            <a:r>
              <a:rPr lang="en-GB" sz="3300" b="1" dirty="0"/>
              <a:t>                 		PUBLIC ENLIGHTENMENT AND EDUCATION, ICPC</a:t>
            </a:r>
            <a:br>
              <a:rPr lang="en-GB" sz="3300" b="1" dirty="0"/>
            </a:br>
            <a:r>
              <a:rPr lang="en-GB" sz="3300" b="1" dirty="0"/>
              <a:t>                                                   </a:t>
            </a:r>
          </a:p>
          <a:p>
            <a:pPr>
              <a:buNone/>
            </a:pPr>
            <a:r>
              <a:rPr lang="en-GB" sz="3300" b="1" dirty="0"/>
              <a:t>                                   	                 AT A </a:t>
            </a:r>
          </a:p>
          <a:p>
            <a:pPr algn="ctr">
              <a:buNone/>
            </a:pPr>
            <a:br>
              <a:rPr lang="en-GB" sz="4000" b="1" dirty="0"/>
            </a:br>
            <a:r>
              <a:rPr lang="en-GB" sz="4000" b="1" dirty="0"/>
              <a:t>TWO-DAY REFRESHER WORKSHOP </a:t>
            </a:r>
            <a:r>
              <a:rPr lang="en-GB" b="1" dirty="0"/>
              <a:t>FOR REPORTERS COVERING THE ACTIVITIES OF INDEPENDENT CORRUPT PRACTICES AND OTHER RELATED OFFENCES COMMISSION (ICPC) ORGANIZED BY THE PUBLIC ENLIGHTENMENT AND EDUCATION DEPARTMENT, ICPC</a:t>
            </a:r>
          </a:p>
          <a:p>
            <a:pPr algn="ctr">
              <a:buNone/>
            </a:pPr>
            <a:endParaRPr lang="en-GB" b="1" dirty="0"/>
          </a:p>
          <a:p>
            <a:pPr algn="ctr">
              <a:buNone/>
            </a:pPr>
            <a:r>
              <a:rPr lang="en-GB" b="1" dirty="0"/>
              <a:t>HELD AT THE ICPC AUDITORIUM</a:t>
            </a:r>
          </a:p>
          <a:p>
            <a:pPr>
              <a:buNone/>
            </a:pPr>
            <a:r>
              <a:rPr lang="en-GB" dirty="0"/>
              <a:t>       </a:t>
            </a:r>
            <a:r>
              <a:rPr lang="en-GB" sz="4000" dirty="0"/>
              <a:t>                                     </a:t>
            </a:r>
          </a:p>
          <a:p>
            <a:pPr>
              <a:buNone/>
            </a:pPr>
            <a:r>
              <a:rPr lang="en-GB" sz="4000" b="1" dirty="0"/>
              <a:t>	                MONDAY, 19</a:t>
            </a:r>
            <a:r>
              <a:rPr lang="en-GB" sz="4000" b="1" baseline="30000" dirty="0"/>
              <a:t>TH</a:t>
            </a:r>
            <a:r>
              <a:rPr lang="en-GB" sz="4000" b="1" dirty="0"/>
              <a:t> AND TUESDAY 20</a:t>
            </a:r>
            <a:r>
              <a:rPr lang="en-GB" sz="4000" b="1" baseline="30000" dirty="0"/>
              <a:t>TH</a:t>
            </a:r>
            <a:r>
              <a:rPr lang="en-GB" sz="4000" b="1" dirty="0"/>
              <a:t> JUNE, 2023</a:t>
            </a:r>
            <a:endParaRPr lang="en-US" sz="4000" b="1" dirty="0"/>
          </a:p>
          <a:p>
            <a:pPr algn="ctr">
              <a:buNone/>
            </a:pPr>
            <a:endParaRPr lang="en-US" sz="3300"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4"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87597-0D32-4819-B9C3-7B620EFF5B12}"/>
              </a:ext>
            </a:extLst>
          </p:cNvPr>
          <p:cNvSpPr>
            <a:spLocks noGrp="1"/>
          </p:cNvSpPr>
          <p:nvPr>
            <p:ph type="title"/>
          </p:nvPr>
        </p:nvSpPr>
        <p:spPr>
          <a:xfrm>
            <a:off x="1028700" y="294539"/>
            <a:ext cx="7421963" cy="777007"/>
          </a:xfrm>
        </p:spPr>
        <p:txBody>
          <a:bodyPr>
            <a:normAutofit/>
          </a:bodyPr>
          <a:lstStyle/>
          <a:p>
            <a:r>
              <a:rPr lang="en-US" sz="4000" b="1" dirty="0">
                <a:solidFill>
                  <a:srgbClr val="FFFFFF"/>
                </a:solidFill>
              </a:rPr>
              <a:t>Purpose of the Policy</a:t>
            </a:r>
            <a:endParaRPr lang="en-NG" sz="4000" b="1" dirty="0">
              <a:solidFill>
                <a:srgbClr val="FFFFFF"/>
              </a:solidFill>
            </a:endParaRPr>
          </a:p>
        </p:txBody>
      </p:sp>
      <p:sp>
        <p:nvSpPr>
          <p:cNvPr id="3" name="Content Placeholder 2">
            <a:extLst>
              <a:ext uri="{FF2B5EF4-FFF2-40B4-BE49-F238E27FC236}">
                <a16:creationId xmlns:a16="http://schemas.microsoft.com/office/drawing/2014/main" id="{21B7914B-5C67-4C62-869F-72CF952AEB89}"/>
              </a:ext>
            </a:extLst>
          </p:cNvPr>
          <p:cNvSpPr>
            <a:spLocks noGrp="1"/>
          </p:cNvSpPr>
          <p:nvPr>
            <p:ph idx="1"/>
          </p:nvPr>
        </p:nvSpPr>
        <p:spPr>
          <a:xfrm>
            <a:off x="344513" y="1428736"/>
            <a:ext cx="8625316" cy="5429264"/>
          </a:xfrm>
        </p:spPr>
        <p:txBody>
          <a:bodyPr anchor="ctr">
            <a:noAutofit/>
          </a:bodyPr>
          <a:lstStyle/>
          <a:p>
            <a:pPr algn="just"/>
            <a:r>
              <a:rPr lang="en-US" sz="2400" dirty="0"/>
              <a:t>To strengthen efforts at positive national transformation. This will be possible as citizens and those who relate with Nigeria imbibe and embody the core values. </a:t>
            </a:r>
          </a:p>
          <a:p>
            <a:pPr algn="just"/>
            <a:r>
              <a:rPr lang="en-US" sz="2400" dirty="0"/>
              <a:t>To help the country reach national development goals as we reframe the meaning of national purpose.</a:t>
            </a:r>
          </a:p>
          <a:p>
            <a:pPr algn="just"/>
            <a:r>
              <a:rPr lang="en-US" sz="2400" dirty="0"/>
              <a:t>To save the country from an erosion of ethics and the collapse of values.</a:t>
            </a:r>
          </a:p>
          <a:p>
            <a:pPr algn="just"/>
            <a:r>
              <a:rPr lang="en-US" sz="2400" dirty="0"/>
              <a:t>To encourage citizens to put Nigeria above all else. It will help diminish the need for “corruption as a survival strategy”. This will “enhance the survival of the weak and control the power of the strong”.</a:t>
            </a:r>
          </a:p>
          <a:p>
            <a:pPr algn="just"/>
            <a:r>
              <a:rPr lang="en-US" sz="2400" dirty="0"/>
              <a:t>To open up an ongoing dialogue as to how to refine behaviours to bring out the best in ourselves. </a:t>
            </a:r>
          </a:p>
        </p:txBody>
      </p:sp>
    </p:spTree>
    <p:extLst>
      <p:ext uri="{BB962C8B-B14F-4D97-AF65-F5344CB8AC3E}">
        <p14:creationId xmlns:p14="http://schemas.microsoft.com/office/powerpoint/2010/main" val="174159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007890B-C63A-45F8-BF1E-7AF793918815}"/>
              </a:ext>
            </a:extLst>
          </p:cNvPr>
          <p:cNvPicPr>
            <a:picLocks noGrp="1"/>
          </p:cNvPicPr>
          <p:nvPr>
            <p:ph idx="1"/>
          </p:nvPr>
        </p:nvPicPr>
        <p:blipFill rotWithShape="1">
          <a:blip r:embed="rId2"/>
          <a:srcRect l="10320" r="4848" b="2"/>
          <a:stretch/>
        </p:blipFill>
        <p:spPr>
          <a:xfrm>
            <a:off x="0" y="71472"/>
            <a:ext cx="9144000" cy="6857990"/>
          </a:xfrm>
          <a:prstGeom prst="rect">
            <a:avLst/>
          </a:prstGeom>
        </p:spPr>
      </p:pic>
    </p:spTree>
    <p:extLst>
      <p:ext uri="{BB962C8B-B14F-4D97-AF65-F5344CB8AC3E}">
        <p14:creationId xmlns:p14="http://schemas.microsoft.com/office/powerpoint/2010/main" val="309833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6">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3" y="635715"/>
            <a:ext cx="8356656" cy="2482136"/>
            <a:chOff x="409710" y="635715"/>
            <a:chExt cx="11142208" cy="2482136"/>
          </a:xfrm>
        </p:grpSpPr>
        <p:sp>
          <p:nvSpPr>
            <p:cNvPr id="28"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31C11EA-8A4D-409E-A5BE-4B42BB9C761B}"/>
              </a:ext>
            </a:extLst>
          </p:cNvPr>
          <p:cNvSpPr>
            <a:spLocks noGrp="1"/>
          </p:cNvSpPr>
          <p:nvPr>
            <p:ph type="title"/>
          </p:nvPr>
        </p:nvSpPr>
        <p:spPr>
          <a:xfrm>
            <a:off x="785460" y="759806"/>
            <a:ext cx="7729890" cy="1325563"/>
          </a:xfrm>
        </p:spPr>
        <p:txBody>
          <a:bodyPr>
            <a:normAutofit/>
          </a:bodyPr>
          <a:lstStyle/>
          <a:p>
            <a:r>
              <a:rPr lang="en-US" sz="4000" b="1">
                <a:solidFill>
                  <a:srgbClr val="FFFFFF"/>
                </a:solidFill>
              </a:rPr>
              <a:t>1. Human Dignity</a:t>
            </a:r>
            <a:endParaRPr lang="en-NG" sz="4000" b="1">
              <a:solidFill>
                <a:srgbClr val="FFFFFF"/>
              </a:solidFill>
            </a:endParaRPr>
          </a:p>
        </p:txBody>
      </p:sp>
      <p:pic>
        <p:nvPicPr>
          <p:cNvPr id="5" name="Graphic 4" descr="Universal access outline">
            <a:extLst>
              <a:ext uri="{FF2B5EF4-FFF2-40B4-BE49-F238E27FC236}">
                <a16:creationId xmlns:a16="http://schemas.microsoft.com/office/drawing/2014/main" id="{E17EBFD7-73D8-43A0-AE73-1DF2A2B07A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388" y="2538696"/>
            <a:ext cx="1484013" cy="3209779"/>
          </a:xfrm>
          <a:prstGeom prst="rect">
            <a:avLst/>
          </a:prstGeom>
        </p:spPr>
      </p:pic>
      <p:sp>
        <p:nvSpPr>
          <p:cNvPr id="3" name="Content Placeholder 2">
            <a:extLst>
              <a:ext uri="{FF2B5EF4-FFF2-40B4-BE49-F238E27FC236}">
                <a16:creationId xmlns:a16="http://schemas.microsoft.com/office/drawing/2014/main" id="{2C2465B8-6E8E-4D1B-A045-9556331441A5}"/>
              </a:ext>
            </a:extLst>
          </p:cNvPr>
          <p:cNvSpPr>
            <a:spLocks noGrp="1"/>
          </p:cNvSpPr>
          <p:nvPr>
            <p:ph idx="1"/>
          </p:nvPr>
        </p:nvSpPr>
        <p:spPr>
          <a:xfrm>
            <a:off x="2057401" y="2301262"/>
            <a:ext cx="6486662" cy="4202280"/>
          </a:xfrm>
        </p:spPr>
        <p:txBody>
          <a:bodyPr>
            <a:normAutofit fontScale="92500" lnSpcReduction="10000"/>
          </a:bodyPr>
          <a:lstStyle/>
          <a:p>
            <a:pPr algn="just"/>
            <a:r>
              <a:rPr lang="en-US" sz="2500" dirty="0"/>
              <a:t>Human beings have an inherent worth that must be respected and never violated. </a:t>
            </a:r>
          </a:p>
          <a:p>
            <a:pPr algn="just"/>
            <a:r>
              <a:rPr lang="en-US" sz="2500" dirty="0"/>
              <a:t>Articles of the Value include the following enshrined in the Nigerian Constitution:</a:t>
            </a:r>
          </a:p>
          <a:p>
            <a:pPr lvl="1" algn="just"/>
            <a:r>
              <a:rPr lang="en-US" sz="2500" dirty="0"/>
              <a:t>Right to Life, Freedom of Movement, Speech, Association, Equality before the Law, Fair Hearing, Freedom of Expression, Freedom from discrimination, etc. </a:t>
            </a:r>
          </a:p>
          <a:p>
            <a:pPr algn="just"/>
            <a:r>
              <a:rPr lang="en-US" sz="2500" dirty="0"/>
              <a:t>Practical application: Place human dignity above profit in employment. </a:t>
            </a:r>
          </a:p>
          <a:p>
            <a:pPr lvl="1" algn="just"/>
            <a:r>
              <a:rPr lang="en-US" sz="2500" dirty="0"/>
              <a:t>Do human lives really matter? Are all lives seen as valuable?</a:t>
            </a:r>
          </a:p>
          <a:p>
            <a:pPr algn="just"/>
            <a:endParaRPr lang="en-US" sz="1700" dirty="0"/>
          </a:p>
        </p:txBody>
      </p:sp>
    </p:spTree>
    <p:extLst>
      <p:ext uri="{BB962C8B-B14F-4D97-AF65-F5344CB8AC3E}">
        <p14:creationId xmlns:p14="http://schemas.microsoft.com/office/powerpoint/2010/main" val="282368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D6B81-33E4-4424-814F-F59B68286263}"/>
              </a:ext>
            </a:extLst>
          </p:cNvPr>
          <p:cNvSpPr>
            <a:spLocks noGrp="1"/>
          </p:cNvSpPr>
          <p:nvPr>
            <p:ph type="title"/>
          </p:nvPr>
        </p:nvSpPr>
        <p:spPr>
          <a:xfrm>
            <a:off x="628650" y="588169"/>
            <a:ext cx="7886700" cy="1325563"/>
          </a:xfrm>
        </p:spPr>
        <p:txBody>
          <a:bodyPr>
            <a:normAutofit/>
          </a:bodyPr>
          <a:lstStyle/>
          <a:p>
            <a:pPr algn="ctr"/>
            <a:r>
              <a:rPr lang="en-US" sz="4600" b="1">
                <a:solidFill>
                  <a:srgbClr val="FFFFFF"/>
                </a:solidFill>
              </a:rPr>
              <a:t>2. Voice and Participation</a:t>
            </a:r>
            <a:endParaRPr lang="en-NG" sz="4600" b="1">
              <a:solidFill>
                <a:srgbClr val="FFFFFF"/>
              </a:solidFill>
            </a:endParaRPr>
          </a:p>
        </p:txBody>
      </p:sp>
      <p:sp>
        <p:nvSpPr>
          <p:cNvPr id="3" name="Content Placeholder 2">
            <a:extLst>
              <a:ext uri="{FF2B5EF4-FFF2-40B4-BE49-F238E27FC236}">
                <a16:creationId xmlns:a16="http://schemas.microsoft.com/office/drawing/2014/main" id="{34B26C94-1947-4FA3-97B0-55A54DD1E561}"/>
              </a:ext>
            </a:extLst>
          </p:cNvPr>
          <p:cNvSpPr>
            <a:spLocks noGrp="1"/>
          </p:cNvSpPr>
          <p:nvPr>
            <p:ph idx="1"/>
          </p:nvPr>
        </p:nvSpPr>
        <p:spPr>
          <a:xfrm>
            <a:off x="628650" y="2152649"/>
            <a:ext cx="8105775" cy="4419623"/>
          </a:xfrm>
        </p:spPr>
        <p:txBody>
          <a:bodyPr anchor="ctr">
            <a:normAutofit fontScale="85000" lnSpcReduction="20000"/>
          </a:bodyPr>
          <a:lstStyle/>
          <a:p>
            <a:pPr algn="just"/>
            <a:r>
              <a:rPr lang="en-US" sz="2400" dirty="0"/>
              <a:t>Voice refers to a right to express an opinion and influence a decision. </a:t>
            </a:r>
          </a:p>
          <a:p>
            <a:pPr algn="just"/>
            <a:r>
              <a:rPr lang="en-US" sz="2400" dirty="0"/>
              <a:t>Participation is an act of taking part in an activity or event. </a:t>
            </a:r>
          </a:p>
          <a:p>
            <a:pPr algn="just"/>
            <a:r>
              <a:rPr lang="en-US" sz="2400" dirty="0"/>
              <a:t>Articles on this value include: </a:t>
            </a:r>
          </a:p>
          <a:p>
            <a:pPr lvl="1" algn="just"/>
            <a:r>
              <a:rPr lang="en-US" dirty="0"/>
              <a:t>Democratic Principle, Good governance, Leading by Example, Representation, Non-discrimination, Fair Hearing, etc. </a:t>
            </a:r>
          </a:p>
          <a:p>
            <a:pPr algn="just"/>
            <a:r>
              <a:rPr lang="en-US" sz="2400" dirty="0"/>
              <a:t>Practical Application: </a:t>
            </a:r>
          </a:p>
          <a:p>
            <a:pPr lvl="1" algn="just"/>
            <a:r>
              <a:rPr lang="en-US" dirty="0"/>
              <a:t>Every person has the right to be represented in governance, in order to air their views on how things should be done.</a:t>
            </a:r>
          </a:p>
          <a:p>
            <a:pPr lvl="1" algn="just"/>
            <a:r>
              <a:rPr lang="en-US" dirty="0"/>
              <a:t>Every person may report misconduct or violations of the ethics and integrity policy to any anti-corruption agency or law enforcement agency.</a:t>
            </a:r>
          </a:p>
        </p:txBody>
      </p:sp>
      <p:pic>
        <p:nvPicPr>
          <p:cNvPr id="5" name="Graphic 4" descr="Meeting outline">
            <a:extLst>
              <a:ext uri="{FF2B5EF4-FFF2-40B4-BE49-F238E27FC236}">
                <a16:creationId xmlns:a16="http://schemas.microsoft.com/office/drawing/2014/main" id="{93667276-FACD-45FB-BC8F-AE81BEEE5F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0092" y="588167"/>
            <a:ext cx="845050" cy="1007271"/>
          </a:xfrm>
          <a:prstGeom prst="rect">
            <a:avLst/>
          </a:prstGeom>
        </p:spPr>
      </p:pic>
      <p:pic>
        <p:nvPicPr>
          <p:cNvPr id="7" name="Graphic 6" descr="Chat bubble outline">
            <a:extLst>
              <a:ext uri="{FF2B5EF4-FFF2-40B4-BE49-F238E27FC236}">
                <a16:creationId xmlns:a16="http://schemas.microsoft.com/office/drawing/2014/main" id="{465FB204-D4E2-470B-819A-D1A42E5BF1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8860" y="681038"/>
            <a:ext cx="926726" cy="914400"/>
          </a:xfrm>
          <a:prstGeom prst="rect">
            <a:avLst/>
          </a:prstGeom>
        </p:spPr>
      </p:pic>
    </p:spTree>
    <p:extLst>
      <p:ext uri="{BB962C8B-B14F-4D97-AF65-F5344CB8AC3E}">
        <p14:creationId xmlns:p14="http://schemas.microsoft.com/office/powerpoint/2010/main" val="837178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2"/>
            <a:ext cx="8455619"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C203449-2080-4F40-B5C9-94198F2AF23B}"/>
              </a:ext>
            </a:extLst>
          </p:cNvPr>
          <p:cNvSpPr>
            <a:spLocks noGrp="1"/>
          </p:cNvSpPr>
          <p:nvPr>
            <p:ph type="title"/>
          </p:nvPr>
        </p:nvSpPr>
        <p:spPr>
          <a:xfrm>
            <a:off x="548640" y="731520"/>
            <a:ext cx="7999609" cy="1426464"/>
          </a:xfrm>
        </p:spPr>
        <p:txBody>
          <a:bodyPr>
            <a:normAutofit/>
          </a:bodyPr>
          <a:lstStyle/>
          <a:p>
            <a:r>
              <a:rPr lang="en-US" b="1">
                <a:solidFill>
                  <a:srgbClr val="FFFFFF"/>
                </a:solidFill>
              </a:rPr>
              <a:t>3. Patriotism</a:t>
            </a:r>
            <a:endParaRPr lang="en-NG" b="1">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6755200"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589DEC-807F-477B-AF70-5236EB967963}"/>
              </a:ext>
            </a:extLst>
          </p:cNvPr>
          <p:cNvSpPr>
            <a:spLocks noGrp="1"/>
          </p:cNvSpPr>
          <p:nvPr>
            <p:ph idx="1"/>
          </p:nvPr>
        </p:nvSpPr>
        <p:spPr>
          <a:xfrm>
            <a:off x="592092" y="2331792"/>
            <a:ext cx="6277795" cy="4067286"/>
          </a:xfrm>
        </p:spPr>
        <p:txBody>
          <a:bodyPr anchor="ctr">
            <a:normAutofit fontScale="70000" lnSpcReduction="20000"/>
          </a:bodyPr>
          <a:lstStyle/>
          <a:p>
            <a:endParaRPr lang="en-US" sz="2400" dirty="0"/>
          </a:p>
          <a:p>
            <a:endParaRPr lang="en-US" sz="2400" dirty="0"/>
          </a:p>
          <a:p>
            <a:pPr algn="just"/>
            <a:r>
              <a:rPr lang="en-US" sz="2800" dirty="0"/>
              <a:t>Love for one’s country and the willingness to defend it. </a:t>
            </a:r>
          </a:p>
          <a:p>
            <a:pPr algn="just"/>
            <a:r>
              <a:rPr lang="en-US" sz="2800" dirty="0"/>
              <a:t>A sense of nationhood, loyalty, solidarity, national pride, sense of belonging, respect, tolerance, dedication, etc. </a:t>
            </a:r>
          </a:p>
          <a:p>
            <a:pPr algn="just"/>
            <a:r>
              <a:rPr lang="en-US" sz="2800" dirty="0"/>
              <a:t>Lack of patriotism results in dysfunctional </a:t>
            </a:r>
            <a:r>
              <a:rPr lang="en-US" sz="2800" dirty="0" err="1"/>
              <a:t>behaviour</a:t>
            </a:r>
            <a:r>
              <a:rPr lang="en-US" sz="2800" dirty="0"/>
              <a:t> of the citizens and this is worsened by the challenges of corruption, intolerance, tribalism, etc.</a:t>
            </a:r>
          </a:p>
          <a:p>
            <a:pPr algn="just"/>
            <a:r>
              <a:rPr lang="en-US" sz="2800" dirty="0"/>
              <a:t>Practical Applications of Patriotism:</a:t>
            </a:r>
          </a:p>
          <a:p>
            <a:pPr lvl="1" algn="just"/>
            <a:r>
              <a:rPr lang="en-US" dirty="0"/>
              <a:t>Public display of the Nigerian Flag and Coat of Arms. Being law abiding, respecting others right, speaking well of the nation.</a:t>
            </a:r>
          </a:p>
          <a:p>
            <a:pPr lvl="1" algn="just"/>
            <a:r>
              <a:rPr lang="en-US" dirty="0"/>
              <a:t>Recite the National Pledge at meetings </a:t>
            </a:r>
          </a:p>
          <a:p>
            <a:pPr marL="0" indent="0" algn="just">
              <a:buNone/>
            </a:pPr>
            <a:endParaRPr lang="en-US" sz="2800" dirty="0"/>
          </a:p>
          <a:p>
            <a:pPr marL="0" indent="0" algn="just">
              <a:buNone/>
            </a:pPr>
            <a:endParaRPr lang="en-US" sz="2800" dirty="0"/>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7" y="2480957"/>
            <a:ext cx="158419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9288" y="4529024"/>
            <a:ext cx="1580522"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Graphic 4" descr="Flag outline">
            <a:extLst>
              <a:ext uri="{FF2B5EF4-FFF2-40B4-BE49-F238E27FC236}">
                <a16:creationId xmlns:a16="http://schemas.microsoft.com/office/drawing/2014/main" id="{FCE97B6F-BACD-4011-9D86-DC98366D69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7291" y="2657033"/>
            <a:ext cx="1290706" cy="1720941"/>
          </a:xfrm>
          <a:prstGeom prst="rect">
            <a:avLst/>
          </a:prstGeom>
        </p:spPr>
      </p:pic>
    </p:spTree>
    <p:extLst>
      <p:ext uri="{BB962C8B-B14F-4D97-AF65-F5344CB8AC3E}">
        <p14:creationId xmlns:p14="http://schemas.microsoft.com/office/powerpoint/2010/main" val="36438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8719-D36E-47BE-9482-B8A335F68FF7}"/>
              </a:ext>
            </a:extLst>
          </p:cNvPr>
          <p:cNvSpPr>
            <a:spLocks noGrp="1"/>
          </p:cNvSpPr>
          <p:nvPr>
            <p:ph type="title"/>
          </p:nvPr>
        </p:nvSpPr>
        <p:spPr>
          <a:xfrm>
            <a:off x="285721" y="220895"/>
            <a:ext cx="7143800" cy="564899"/>
          </a:xfrm>
        </p:spPr>
        <p:txBody>
          <a:bodyPr>
            <a:normAutofit fontScale="90000"/>
          </a:bodyPr>
          <a:lstStyle/>
          <a:p>
            <a:r>
              <a:rPr lang="en-US" b="1" dirty="0"/>
              <a:t>4.	Personal Responsibility</a:t>
            </a:r>
            <a:endParaRPr lang="en-NG" b="1" dirty="0"/>
          </a:p>
        </p:txBody>
      </p:sp>
      <p:sp>
        <p:nvSpPr>
          <p:cNvPr id="3" name="Content Placeholder 2">
            <a:extLst>
              <a:ext uri="{FF2B5EF4-FFF2-40B4-BE49-F238E27FC236}">
                <a16:creationId xmlns:a16="http://schemas.microsoft.com/office/drawing/2014/main" id="{D6A42984-5FD7-410B-B592-D97E1BC2BA8D}"/>
              </a:ext>
            </a:extLst>
          </p:cNvPr>
          <p:cNvSpPr>
            <a:spLocks noGrp="1"/>
          </p:cNvSpPr>
          <p:nvPr>
            <p:ph idx="1"/>
          </p:nvPr>
        </p:nvSpPr>
        <p:spPr>
          <a:xfrm>
            <a:off x="142844" y="928670"/>
            <a:ext cx="6689047" cy="5929330"/>
          </a:xfrm>
        </p:spPr>
        <p:txBody>
          <a:bodyPr anchor="ctr">
            <a:normAutofit fontScale="92500" lnSpcReduction="20000"/>
          </a:bodyPr>
          <a:lstStyle/>
          <a:p>
            <a:endParaRPr lang="en-US" sz="2400" dirty="0"/>
          </a:p>
          <a:p>
            <a:r>
              <a:rPr lang="en-US" sz="2400" dirty="0"/>
              <a:t>Personal responsibility – a sense of duty to help provide solutions within a group </a:t>
            </a:r>
          </a:p>
          <a:p>
            <a:r>
              <a:rPr lang="en-US" sz="2400" dirty="0"/>
              <a:t>Objectives of Personal Responsibility include:</a:t>
            </a:r>
          </a:p>
          <a:p>
            <a:pPr lvl="1"/>
            <a:r>
              <a:rPr lang="en-US" dirty="0"/>
              <a:t>Improve discipline, respect, commitment and self-control in the nation at large</a:t>
            </a:r>
          </a:p>
          <a:p>
            <a:pPr lvl="1"/>
            <a:r>
              <a:rPr lang="en-US" dirty="0"/>
              <a:t>Enhance trust and reliability especially in the private sector towards providing goods and services that meet minimum acceptable international standards in demonstration and reflection of personal responsibility to consumers and other stakeholders</a:t>
            </a:r>
          </a:p>
          <a:p>
            <a:pPr lvl="1"/>
            <a:r>
              <a:rPr lang="en-US" dirty="0"/>
              <a:t>Enhance quality of political representation amongst elected and appointed public</a:t>
            </a:r>
          </a:p>
          <a:p>
            <a:r>
              <a:rPr lang="en-US" sz="2400" dirty="0"/>
              <a:t>Practical Application: Exhibiting dependability and reliability in fulfilling duties and responsibilities</a:t>
            </a:r>
          </a:p>
          <a:p>
            <a:pPr marL="0" indent="0">
              <a:buNone/>
            </a:pPr>
            <a:endParaRPr lang="en-NG" sz="1500" dirty="0"/>
          </a:p>
        </p:txBody>
      </p:sp>
      <p:sp>
        <p:nvSpPr>
          <p:cNvPr id="79"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aptop with phone and calculator">
            <a:extLst>
              <a:ext uri="{FF2B5EF4-FFF2-40B4-BE49-F238E27FC236}">
                <a16:creationId xmlns:a16="http://schemas.microsoft.com/office/drawing/2014/main" id="{196BA7CB-CE03-4B93-83C7-26F6F4586E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0490" y="2857501"/>
            <a:ext cx="857249" cy="1142998"/>
          </a:xfrm>
          <a:prstGeom prst="rect">
            <a:avLst/>
          </a:prstGeom>
        </p:spPr>
      </p:pic>
    </p:spTree>
    <p:extLst>
      <p:ext uri="{BB962C8B-B14F-4D97-AF65-F5344CB8AC3E}">
        <p14:creationId xmlns:p14="http://schemas.microsoft.com/office/powerpoint/2010/main" val="2747591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969718"/>
            <a:ext cx="2925268"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3"/>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0243A-4E95-49A1-B881-113E6C4454BC}"/>
              </a:ext>
            </a:extLst>
          </p:cNvPr>
          <p:cNvSpPr>
            <a:spLocks noGrp="1"/>
          </p:cNvSpPr>
          <p:nvPr>
            <p:ph type="title"/>
          </p:nvPr>
        </p:nvSpPr>
        <p:spPr>
          <a:xfrm>
            <a:off x="350041" y="586856"/>
            <a:ext cx="2401025" cy="3387497"/>
          </a:xfrm>
        </p:spPr>
        <p:txBody>
          <a:bodyPr anchor="b">
            <a:normAutofit/>
          </a:bodyPr>
          <a:lstStyle/>
          <a:p>
            <a:pPr algn="r"/>
            <a:r>
              <a:rPr lang="en-US" sz="4000" dirty="0">
                <a:solidFill>
                  <a:srgbClr val="FFFFFF"/>
                </a:solidFill>
              </a:rPr>
              <a:t>5. Integrity</a:t>
            </a:r>
            <a:endParaRPr lang="en-NG" sz="4000" dirty="0">
              <a:solidFill>
                <a:srgbClr val="FFFFFF"/>
              </a:solidFill>
            </a:endParaRPr>
          </a:p>
        </p:txBody>
      </p:sp>
      <p:sp>
        <p:nvSpPr>
          <p:cNvPr id="3" name="Content Placeholder 2">
            <a:extLst>
              <a:ext uri="{FF2B5EF4-FFF2-40B4-BE49-F238E27FC236}">
                <a16:creationId xmlns:a16="http://schemas.microsoft.com/office/drawing/2014/main" id="{9D7D1887-5C43-449B-927D-98B1830FE434}"/>
              </a:ext>
            </a:extLst>
          </p:cNvPr>
          <p:cNvSpPr>
            <a:spLocks noGrp="1"/>
          </p:cNvSpPr>
          <p:nvPr>
            <p:ph idx="1"/>
          </p:nvPr>
        </p:nvSpPr>
        <p:spPr>
          <a:xfrm>
            <a:off x="3101108" y="649481"/>
            <a:ext cx="6042892" cy="5546047"/>
          </a:xfrm>
        </p:spPr>
        <p:txBody>
          <a:bodyPr anchor="ctr">
            <a:noAutofit/>
          </a:bodyPr>
          <a:lstStyle/>
          <a:p>
            <a:r>
              <a:rPr lang="en-US" sz="2000" b="1" dirty="0">
                <a:effectLst/>
                <a:latin typeface="Tahoma" panose="020B0604030504040204" pitchFamily="34" charset="0"/>
                <a:ea typeface="Calibri" panose="020F0502020204030204" pitchFamily="34" charset="0"/>
                <a:cs typeface="Times New Roman" panose="02020603050405020304" pitchFamily="18" charset="0"/>
              </a:rPr>
              <a:t>To act with Integrity means to act </a:t>
            </a:r>
            <a:r>
              <a:rPr lang="en-US" sz="2000" dirty="0">
                <a:effectLst/>
                <a:latin typeface="Tahoma" panose="020B0604030504040204" pitchFamily="34" charset="0"/>
                <a:ea typeface="Calibri" panose="020F0502020204030204" pitchFamily="34" charset="0"/>
                <a:cs typeface="Times New Roman" panose="02020603050405020304" pitchFamily="18" charset="0"/>
              </a:rPr>
              <a:t>consistent with established standards, principles, expectations, and values regulating a particular undertaking. Integrity entails doing the right things and doing things right consistently and acting in complete compliance with accountability standards and the requirements of moral responsibility.</a:t>
            </a:r>
          </a:p>
          <a:p>
            <a:r>
              <a:rPr lang="en-US" sz="2000" b="1" dirty="0">
                <a:latin typeface="Tahoma" panose="020B0604030504040204" pitchFamily="34" charset="0"/>
                <a:ea typeface="Calibri" panose="020F0502020204030204" pitchFamily="34" charset="0"/>
                <a:cs typeface="Times New Roman" panose="02020603050405020304" pitchFamily="18" charset="0"/>
              </a:rPr>
              <a:t>Practical Examples of Integrity</a:t>
            </a:r>
            <a:endParaRPr lang="en-US" sz="2000" b="1"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US" sz="2000" b="1" dirty="0">
                <a:effectLst/>
                <a:latin typeface="Tahoma" panose="020B0604030504040204" pitchFamily="34" charset="0"/>
                <a:ea typeface="Calibri" panose="020F0502020204030204" pitchFamily="34" charset="0"/>
                <a:cs typeface="Times New Roman" panose="02020603050405020304" pitchFamily="18" charset="0"/>
              </a:rPr>
              <a:t>Honesty</a:t>
            </a:r>
            <a:r>
              <a:rPr lang="en-US" sz="2000" dirty="0">
                <a:effectLst/>
                <a:latin typeface="Tahoma" panose="020B0604030504040204" pitchFamily="34" charset="0"/>
                <a:ea typeface="Calibri" panose="020F0502020204030204" pitchFamily="34" charset="0"/>
                <a:cs typeface="Times New Roman" panose="02020603050405020304" pitchFamily="18" charset="0"/>
              </a:rPr>
              <a:t>: Being truthful and straightforward in our dealings with one another.</a:t>
            </a:r>
            <a:endParaRPr lang="en-NG"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US" sz="2000" b="1" dirty="0">
                <a:effectLst/>
                <a:latin typeface="Tahoma" panose="020B0604030504040204" pitchFamily="34" charset="0"/>
                <a:ea typeface="Calibri" panose="020F0502020204030204" pitchFamily="34" charset="0"/>
                <a:cs typeface="Times New Roman" panose="02020603050405020304" pitchFamily="18" charset="0"/>
              </a:rPr>
              <a:t>Courage</a:t>
            </a:r>
            <a:r>
              <a:rPr lang="en-US" sz="2000" dirty="0">
                <a:effectLst/>
                <a:latin typeface="Tahoma" panose="020B0604030504040204" pitchFamily="34" charset="0"/>
                <a:ea typeface="Calibri" panose="020F0502020204030204" pitchFamily="34" charset="0"/>
                <a:cs typeface="Times New Roman" panose="02020603050405020304" pitchFamily="18" charset="0"/>
              </a:rPr>
              <a:t>: Upholding moral strength to venture, persevere, and withstand danger, fear or difficulty in the conduct of our lives and in the pursuit of the public and national good, irrespective of the cost to us.</a:t>
            </a:r>
            <a:endParaRPr lang="en-NG" sz="2000" dirty="0"/>
          </a:p>
        </p:txBody>
      </p:sp>
    </p:spTree>
    <p:extLst>
      <p:ext uri="{BB962C8B-B14F-4D97-AF65-F5344CB8AC3E}">
        <p14:creationId xmlns:p14="http://schemas.microsoft.com/office/powerpoint/2010/main" val="3070252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a:bodyPr>
          <a:lstStyle/>
          <a:p>
            <a:r>
              <a:rPr lang="en-GB" sz="2700" b="1" dirty="0"/>
              <a:t>INTEGRITY (</a:t>
            </a:r>
            <a:r>
              <a:rPr lang="en-GB" sz="2700" b="1" dirty="0" err="1"/>
              <a:t>CT’d</a:t>
            </a:r>
            <a:r>
              <a:rPr lang="en-GB" sz="2700" b="1" dirty="0"/>
              <a:t>)</a:t>
            </a:r>
            <a:endParaRPr lang="en-US" sz="2700" b="1" dirty="0"/>
          </a:p>
        </p:txBody>
      </p:sp>
      <p:sp>
        <p:nvSpPr>
          <p:cNvPr id="3" name="Content Placeholder 2"/>
          <p:cNvSpPr>
            <a:spLocks noGrp="1"/>
          </p:cNvSpPr>
          <p:nvPr>
            <p:ph idx="1"/>
          </p:nvPr>
        </p:nvSpPr>
        <p:spPr>
          <a:xfrm>
            <a:off x="142844" y="928670"/>
            <a:ext cx="8786874" cy="5715040"/>
          </a:xfrm>
        </p:spPr>
        <p:txBody>
          <a:bodyPr>
            <a:normAutofit/>
          </a:bodyPr>
          <a:lstStyle/>
          <a:p>
            <a:pPr algn="just">
              <a:buFont typeface="+mj-lt"/>
              <a:buAutoNum type="alphaLcPeriod"/>
            </a:pPr>
            <a:r>
              <a:rPr lang="en-US" dirty="0">
                <a:latin typeface="Tahoma" panose="020B0604030504040204" pitchFamily="34" charset="0"/>
                <a:ea typeface="Calibri" panose="020F0502020204030204" pitchFamily="34" charset="0"/>
                <a:cs typeface="Times New Roman" panose="02020603050405020304" pitchFamily="18" charset="0"/>
              </a:rPr>
              <a:t> </a:t>
            </a:r>
            <a:r>
              <a:rPr lang="en-US" b="1" dirty="0">
                <a:latin typeface="Tahoma" panose="020B0604030504040204" pitchFamily="34" charset="0"/>
                <a:ea typeface="Calibri" panose="020F0502020204030204" pitchFamily="34" charset="0"/>
                <a:cs typeface="Times New Roman" panose="02020603050405020304" pitchFamily="18" charset="0"/>
              </a:rPr>
              <a:t>Mutual Accountability</a:t>
            </a:r>
            <a:r>
              <a:rPr lang="en-US" dirty="0">
                <a:latin typeface="Tahoma" panose="020B0604030504040204" pitchFamily="34" charset="0"/>
                <a:ea typeface="Calibri" panose="020F0502020204030204" pitchFamily="34" charset="0"/>
                <a:cs typeface="Times New Roman" panose="02020603050405020304" pitchFamily="18" charset="0"/>
              </a:rPr>
              <a:t>: We pledge to be accountable for our actions and to answer to any question raised by our actions or inactions.</a:t>
            </a:r>
            <a:endParaRPr lang="en-NG" dirty="0">
              <a:latin typeface="Calibri" panose="020F0502020204030204" pitchFamily="34" charset="0"/>
              <a:ea typeface="Calibri" panose="020F0502020204030204" pitchFamily="34" charset="0"/>
              <a:cs typeface="Times New Roman" panose="02020603050405020304" pitchFamily="18" charset="0"/>
            </a:endParaRPr>
          </a:p>
          <a:p>
            <a:pPr lvl="0" algn="just">
              <a:buFont typeface="+mj-lt"/>
              <a:buAutoNum type="alphaLcPeriod"/>
            </a:pPr>
            <a:r>
              <a:rPr lang="en-US" b="1" dirty="0">
                <a:latin typeface="Tahoma" panose="020B0604030504040204" pitchFamily="34" charset="0"/>
                <a:ea typeface="Calibri" panose="020F0502020204030204" pitchFamily="34" charset="0"/>
                <a:cs typeface="Times New Roman" panose="02020603050405020304" pitchFamily="18" charset="0"/>
              </a:rPr>
              <a:t>Fear of God</a:t>
            </a:r>
            <a:r>
              <a:rPr lang="en-US" dirty="0">
                <a:latin typeface="Tahoma" panose="020B0604030504040204" pitchFamily="34" charset="0"/>
                <a:ea typeface="Calibri" panose="020F0502020204030204" pitchFamily="34" charset="0"/>
                <a:cs typeface="Times New Roman" panose="02020603050405020304" pitchFamily="18" charset="0"/>
              </a:rPr>
              <a:t>: We shall all live under the fear of God as the guide to our interactions with each other and with others.</a:t>
            </a:r>
            <a:endParaRPr lang="en-NG" dirty="0">
              <a:latin typeface="Calibri" panose="020F0502020204030204" pitchFamily="34" charset="0"/>
              <a:ea typeface="Calibri" panose="020F0502020204030204" pitchFamily="34" charset="0"/>
              <a:cs typeface="Times New Roman" panose="02020603050405020304" pitchFamily="18" charset="0"/>
            </a:endParaRPr>
          </a:p>
          <a:p>
            <a:pPr lvl="0" algn="just">
              <a:buFont typeface="+mj-lt"/>
              <a:buAutoNum type="alphaLcPeriod"/>
            </a:pPr>
            <a:r>
              <a:rPr lang="en-US" b="1" dirty="0">
                <a:latin typeface="Tahoma" panose="020B0604030504040204" pitchFamily="34" charset="0"/>
                <a:ea typeface="Calibri" panose="020F0502020204030204" pitchFamily="34" charset="0"/>
                <a:cs typeface="Times New Roman" panose="02020603050405020304" pitchFamily="18" charset="0"/>
              </a:rPr>
              <a:t>Others include: </a:t>
            </a:r>
            <a:r>
              <a:rPr lang="en-US" dirty="0" err="1">
                <a:latin typeface="Tahoma" panose="020B0604030504040204" pitchFamily="34" charset="0"/>
                <a:ea typeface="Calibri" panose="020F0502020204030204" pitchFamily="34" charset="0"/>
                <a:cs typeface="Times New Roman" panose="02020603050405020304" pitchFamily="18" charset="0"/>
              </a:rPr>
              <a:t>Honour</a:t>
            </a:r>
            <a:r>
              <a:rPr lang="en-US" dirty="0">
                <a:latin typeface="Tahoma" panose="020B0604030504040204" pitchFamily="34" charset="0"/>
                <a:ea typeface="Calibri" panose="020F0502020204030204" pitchFamily="34" charset="0"/>
                <a:cs typeface="Times New Roman" panose="02020603050405020304" pitchFamily="18" charset="0"/>
              </a:rPr>
              <a:t>, Transparency, Faithfulness, Commitment, Self-Control, Honest Custodian of Communal Goods</a:t>
            </a:r>
            <a:endParaRPr lang="en-NG"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9143999"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6086480"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4"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32F24-4435-45CB-8EB8-6615A7DE4394}"/>
              </a:ext>
            </a:extLst>
          </p:cNvPr>
          <p:cNvSpPr>
            <a:spLocks noGrp="1"/>
          </p:cNvSpPr>
          <p:nvPr>
            <p:ph type="title"/>
          </p:nvPr>
        </p:nvSpPr>
        <p:spPr>
          <a:xfrm>
            <a:off x="1028700" y="294539"/>
            <a:ext cx="7421963" cy="1033669"/>
          </a:xfrm>
        </p:spPr>
        <p:txBody>
          <a:bodyPr>
            <a:normAutofit/>
          </a:bodyPr>
          <a:lstStyle/>
          <a:p>
            <a:r>
              <a:rPr lang="en-US" sz="4000">
                <a:solidFill>
                  <a:srgbClr val="FFFFFF"/>
                </a:solidFill>
              </a:rPr>
              <a:t>6. National Unity</a:t>
            </a:r>
            <a:endParaRPr lang="en-NG" sz="4000">
              <a:solidFill>
                <a:srgbClr val="FFFFFF"/>
              </a:solidFill>
            </a:endParaRPr>
          </a:p>
        </p:txBody>
      </p:sp>
      <p:sp>
        <p:nvSpPr>
          <p:cNvPr id="3" name="Content Placeholder 2">
            <a:extLst>
              <a:ext uri="{FF2B5EF4-FFF2-40B4-BE49-F238E27FC236}">
                <a16:creationId xmlns:a16="http://schemas.microsoft.com/office/drawing/2014/main" id="{1F447118-5876-439F-AAC3-C630DDFDEC66}"/>
              </a:ext>
            </a:extLst>
          </p:cNvPr>
          <p:cNvSpPr>
            <a:spLocks noGrp="1"/>
          </p:cNvSpPr>
          <p:nvPr>
            <p:ph idx="1"/>
          </p:nvPr>
        </p:nvSpPr>
        <p:spPr>
          <a:xfrm>
            <a:off x="1028700" y="1622745"/>
            <a:ext cx="8115298" cy="4940717"/>
          </a:xfrm>
        </p:spPr>
        <p:txBody>
          <a:bodyPr anchor="ctr">
            <a:noAutofit/>
          </a:bodyPr>
          <a:lstStyle/>
          <a:p>
            <a:r>
              <a:rPr lang="en-US" sz="2400" dirty="0"/>
              <a:t>Nigeria: a nation with 250 ethnic groups, 2 major religions and more than 500 languages and dialects. It is imperative for all ethnic nationalities to have a sense of commonality, belonging and of being united as a people in one sovereign nation.</a:t>
            </a:r>
          </a:p>
          <a:p>
            <a:r>
              <a:rPr lang="en-US" sz="2400" dirty="0"/>
              <a:t>National Unity means having the sense of oneness of Nigeria as a nation, of belonging to a nation where all citizens are equal regardless of tribe or origin.</a:t>
            </a:r>
          </a:p>
          <a:p>
            <a:r>
              <a:rPr lang="en-US" sz="2400" dirty="0"/>
              <a:t>Objectives of the Value include to create a sense of togetherness in all citizens and convince citizens that their interests will always be represented in national affairs especially as they have the right and own the power to elect their representatives. </a:t>
            </a:r>
          </a:p>
        </p:txBody>
      </p:sp>
      <p:pic>
        <p:nvPicPr>
          <p:cNvPr id="5" name="Picture 4" descr="People shaking hands">
            <a:extLst>
              <a:ext uri="{FF2B5EF4-FFF2-40B4-BE49-F238E27FC236}">
                <a16:creationId xmlns:a16="http://schemas.microsoft.com/office/drawing/2014/main" id="{DC77F393-1CC5-48AA-82AC-4B1533010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063" y="16001"/>
            <a:ext cx="2328580" cy="1590742"/>
          </a:xfrm>
          <a:prstGeom prst="rect">
            <a:avLst/>
          </a:prstGeom>
        </p:spPr>
      </p:pic>
      <p:pic>
        <p:nvPicPr>
          <p:cNvPr id="7" name="Graphic 6" descr="Children outline">
            <a:extLst>
              <a:ext uri="{FF2B5EF4-FFF2-40B4-BE49-F238E27FC236}">
                <a16:creationId xmlns:a16="http://schemas.microsoft.com/office/drawing/2014/main" id="{F14A583A-05D5-49FF-8332-336D36C9FA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51" y="1714240"/>
            <a:ext cx="1095827" cy="1953634"/>
          </a:xfrm>
          <a:prstGeom prst="rect">
            <a:avLst/>
          </a:prstGeom>
        </p:spPr>
      </p:pic>
    </p:spTree>
    <p:extLst>
      <p:ext uri="{BB962C8B-B14F-4D97-AF65-F5344CB8AC3E}">
        <p14:creationId xmlns:p14="http://schemas.microsoft.com/office/powerpoint/2010/main" val="121210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000" b="1" dirty="0"/>
              <a:t>NATIONAL UNITY (CT’D)</a:t>
            </a:r>
            <a:endParaRPr lang="en-US" sz="3000" b="1" dirty="0"/>
          </a:p>
        </p:txBody>
      </p:sp>
      <p:sp>
        <p:nvSpPr>
          <p:cNvPr id="3" name="Content Placeholder 2"/>
          <p:cNvSpPr>
            <a:spLocks noGrp="1"/>
          </p:cNvSpPr>
          <p:nvPr>
            <p:ph idx="1"/>
          </p:nvPr>
        </p:nvSpPr>
        <p:spPr>
          <a:xfrm>
            <a:off x="142844" y="928670"/>
            <a:ext cx="8786874" cy="5643602"/>
          </a:xfrm>
        </p:spPr>
        <p:txBody>
          <a:bodyPr>
            <a:normAutofit fontScale="85000" lnSpcReduction="20000"/>
          </a:bodyPr>
          <a:lstStyle/>
          <a:p>
            <a:pPr algn="just">
              <a:buNone/>
            </a:pPr>
            <a:r>
              <a:rPr lang="en-US" dirty="0"/>
              <a:t>	</a:t>
            </a:r>
            <a:r>
              <a:rPr lang="en-US" sz="5000" b="1" dirty="0"/>
              <a:t>Enforcement:</a:t>
            </a:r>
            <a:r>
              <a:rPr lang="en-US" sz="5000" dirty="0"/>
              <a:t> Anyone or group that works to undermine or destroy the unity of the country should be considered to have committed a treasonable offence and shall be sanctioned accordingly.</a:t>
            </a:r>
          </a:p>
          <a:p>
            <a:pPr marL="0" indent="0" algn="just">
              <a:buNone/>
            </a:pPr>
            <a:r>
              <a:rPr lang="en-US" sz="5000" dirty="0"/>
              <a:t>   </a:t>
            </a:r>
            <a:r>
              <a:rPr lang="en-US" sz="5000" b="1" dirty="0"/>
              <a:t>Practical Application:</a:t>
            </a:r>
            <a:r>
              <a:rPr lang="en-US" sz="5000" dirty="0"/>
              <a:t> Emphasize</a:t>
            </a:r>
          </a:p>
          <a:p>
            <a:pPr marL="0" indent="0" algn="just">
              <a:buNone/>
            </a:pPr>
            <a:r>
              <a:rPr lang="en-US" sz="5000" dirty="0"/>
              <a:t>   what unites Nigerians rather than</a:t>
            </a:r>
          </a:p>
          <a:p>
            <a:pPr marL="0" indent="0" algn="just">
              <a:buNone/>
            </a:pPr>
            <a:r>
              <a:rPr lang="en-US" sz="5000" dirty="0"/>
              <a:t>   what divides them.</a:t>
            </a:r>
            <a:endParaRPr lang="en-NG" sz="5000" dirty="0"/>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br>
              <a:rPr lang="en-GB" sz="3200" b="1" dirty="0"/>
            </a:br>
            <a:br>
              <a:rPr lang="en-GB" sz="3200" b="1" dirty="0"/>
            </a:br>
            <a:r>
              <a:rPr lang="en-GB" sz="3200" b="1" dirty="0"/>
              <a:t>OBJECTIVES OF THE PRESENTATION:</a:t>
            </a:r>
            <a:br>
              <a:rPr lang="en-GB" sz="3200" b="1" dirty="0"/>
            </a:br>
            <a:br>
              <a:rPr lang="en-GB" sz="3000" b="1" dirty="0"/>
            </a:br>
            <a:endParaRPr lang="en-US" sz="3000" dirty="0"/>
          </a:p>
        </p:txBody>
      </p:sp>
      <p:sp>
        <p:nvSpPr>
          <p:cNvPr id="3" name="Content Placeholder 2"/>
          <p:cNvSpPr>
            <a:spLocks noGrp="1"/>
          </p:cNvSpPr>
          <p:nvPr>
            <p:ph idx="1"/>
          </p:nvPr>
        </p:nvSpPr>
        <p:spPr>
          <a:xfrm>
            <a:off x="214282" y="1071546"/>
            <a:ext cx="8715436" cy="5572164"/>
          </a:xfrm>
        </p:spPr>
        <p:txBody>
          <a:bodyPr>
            <a:normAutofit fontScale="92500" lnSpcReduction="20000"/>
          </a:bodyPr>
          <a:lstStyle/>
          <a:p>
            <a:pPr algn="just">
              <a:buNone/>
            </a:pPr>
            <a:r>
              <a:rPr lang="en-GB" dirty="0"/>
              <a:t>The presentation seeks to achieve the following</a:t>
            </a:r>
          </a:p>
          <a:p>
            <a:pPr algn="just">
              <a:buNone/>
            </a:pPr>
            <a:r>
              <a:rPr lang="en-GB" dirty="0"/>
              <a:t>objectives:</a:t>
            </a:r>
          </a:p>
          <a:p>
            <a:pPr algn="just">
              <a:buNone/>
            </a:pPr>
            <a:endParaRPr lang="en-GB" dirty="0"/>
          </a:p>
          <a:p>
            <a:pPr marL="514350" indent="-514350" algn="just">
              <a:buAutoNum type="arabicPeriod"/>
            </a:pPr>
            <a:r>
              <a:rPr lang="en-GB" dirty="0"/>
              <a:t>To enlighten reporters on the major anti-corruption initiatives embarked upon by ICPC;</a:t>
            </a:r>
          </a:p>
          <a:p>
            <a:pPr marL="514350" indent="-514350" algn="just">
              <a:buAutoNum type="arabicPeriod"/>
            </a:pPr>
            <a:r>
              <a:rPr lang="en-GB" dirty="0"/>
              <a:t>To enhance the quantity and quality of media reportage of ICPC’s anti-corruption activities;</a:t>
            </a:r>
          </a:p>
          <a:p>
            <a:pPr marL="514350" indent="-514350" algn="just">
              <a:buAutoNum type="arabicPeriod"/>
            </a:pPr>
            <a:r>
              <a:rPr lang="en-GB" dirty="0"/>
              <a:t>To further cement the cordial relationships between ICPC and the media;</a:t>
            </a:r>
          </a:p>
          <a:p>
            <a:pPr marL="514350" indent="-514350" algn="just">
              <a:buAutoNum type="arabicPeriod"/>
            </a:pPr>
            <a:r>
              <a:rPr lang="en-GB" dirty="0"/>
              <a:t>To encourage some element of investigative journalism, away from the traditional handout- oriented news -      (he say…he added) around anti-corruption activities. </a:t>
            </a:r>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GB" sz="2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50B1-1BC1-4C4E-9597-6FC7CA6EBEE1}"/>
              </a:ext>
            </a:extLst>
          </p:cNvPr>
          <p:cNvSpPr>
            <a:spLocks noGrp="1"/>
          </p:cNvSpPr>
          <p:nvPr>
            <p:ph type="title"/>
          </p:nvPr>
        </p:nvSpPr>
        <p:spPr>
          <a:xfrm>
            <a:off x="297430" y="320676"/>
            <a:ext cx="8555615" cy="1325563"/>
          </a:xfrm>
        </p:spPr>
        <p:txBody>
          <a:bodyPr>
            <a:normAutofit/>
          </a:bodyPr>
          <a:lstStyle/>
          <a:p>
            <a:r>
              <a:rPr lang="en-US" sz="5400"/>
              <a:t>7. Professionalism</a:t>
            </a:r>
            <a:endParaRPr lang="en-NG" sz="5400"/>
          </a:p>
        </p:txBody>
      </p:sp>
      <p:sp>
        <p:nvSpPr>
          <p:cNvPr id="16" name="Rectangle 15">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593"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E2C6081-EA18-4E5B-8B92-8E2FB8CD4E63}"/>
              </a:ext>
            </a:extLst>
          </p:cNvPr>
          <p:cNvGraphicFramePr>
            <a:graphicFrameLocks noGrp="1"/>
          </p:cNvGraphicFramePr>
          <p:nvPr>
            <p:ph idx="1"/>
            <p:extLst>
              <p:ext uri="{D42A27DB-BD31-4B8C-83A1-F6EECF244321}">
                <p14:modId xmlns:p14="http://schemas.microsoft.com/office/powerpoint/2010/main" val="388655580"/>
              </p:ext>
            </p:extLst>
          </p:nvPr>
        </p:nvGraphicFramePr>
        <p:xfrm>
          <a:off x="297431" y="1825625"/>
          <a:ext cx="855561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649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838C-568B-408F-A0B1-3105E08AC9C8}"/>
              </a:ext>
            </a:extLst>
          </p:cNvPr>
          <p:cNvSpPr>
            <a:spLocks noGrp="1"/>
          </p:cNvSpPr>
          <p:nvPr>
            <p:ph type="ctrTitle"/>
          </p:nvPr>
        </p:nvSpPr>
        <p:spPr>
          <a:xfrm>
            <a:off x="1143000" y="692038"/>
            <a:ext cx="6858000" cy="5112414"/>
          </a:xfrm>
        </p:spPr>
        <p:txBody>
          <a:bodyPr anchor="ctr">
            <a:normAutofit fontScale="90000"/>
          </a:bodyPr>
          <a:lstStyle/>
          <a:p>
            <a:r>
              <a:rPr lang="en-US" sz="5600" dirty="0">
                <a:latin typeface="Calibri" panose="020F0502020204030204" pitchFamily="34" charset="0"/>
                <a:ea typeface="Calibri" panose="020F0502020204030204" pitchFamily="34" charset="0"/>
              </a:rPr>
              <a:t>Building Partnerships and Encouraging Nigerians to Own and Drive the Na</a:t>
            </a:r>
            <a:r>
              <a:rPr lang="en-US" sz="5600" dirty="0">
                <a:effectLst/>
                <a:latin typeface="Calibri" panose="020F0502020204030204" pitchFamily="34" charset="0"/>
                <a:ea typeface="Calibri" panose="020F0502020204030204" pitchFamily="34" charset="0"/>
              </a:rPr>
              <a:t>tional Ethics and Integrity Policy</a:t>
            </a:r>
            <a:endParaRPr lang="en-NG" sz="5600" dirty="0"/>
          </a:p>
        </p:txBody>
      </p:sp>
    </p:spTree>
    <p:extLst>
      <p:ext uri="{BB962C8B-B14F-4D97-AF65-F5344CB8AC3E}">
        <p14:creationId xmlns:p14="http://schemas.microsoft.com/office/powerpoint/2010/main" val="322219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9DB9-3912-4F72-AD22-A478E83689EA}"/>
              </a:ext>
            </a:extLst>
          </p:cNvPr>
          <p:cNvSpPr>
            <a:spLocks noGrp="1"/>
          </p:cNvSpPr>
          <p:nvPr>
            <p:ph type="title"/>
          </p:nvPr>
        </p:nvSpPr>
        <p:spPr>
          <a:xfrm>
            <a:off x="589789" y="841249"/>
            <a:ext cx="2636433" cy="5340097"/>
          </a:xfrm>
        </p:spPr>
        <p:txBody>
          <a:bodyPr anchor="ctr">
            <a:normAutofit fontScale="90000"/>
          </a:bodyPr>
          <a:lstStyle/>
          <a:p>
            <a:r>
              <a:rPr lang="en-US" sz="3700" b="1" dirty="0">
                <a:solidFill>
                  <a:schemeClr val="bg1"/>
                </a:solidFill>
              </a:rPr>
              <a:t>IMPLEMENTING THE POLICY using the National Action Plan (NAP) and Consequence Management Template (CMT)</a:t>
            </a:r>
            <a:endParaRPr lang="en-NG" sz="3700" b="1" dirty="0">
              <a:solidFill>
                <a:schemeClr val="bg1"/>
              </a:solidFill>
            </a:endParaRPr>
          </a:p>
        </p:txBody>
      </p:sp>
      <p:graphicFrame>
        <p:nvGraphicFramePr>
          <p:cNvPr id="5" name="Content Placeholder 2">
            <a:extLst>
              <a:ext uri="{FF2B5EF4-FFF2-40B4-BE49-F238E27FC236}">
                <a16:creationId xmlns:a16="http://schemas.microsoft.com/office/drawing/2014/main" id="{57D262D3-A1E4-44B8-8977-3D6B401D26A2}"/>
              </a:ext>
            </a:extLst>
          </p:cNvPr>
          <p:cNvGraphicFramePr>
            <a:graphicFrameLocks noGrp="1"/>
          </p:cNvGraphicFramePr>
          <p:nvPr>
            <p:ph idx="1"/>
            <p:extLst>
              <p:ext uri="{D42A27DB-BD31-4B8C-83A1-F6EECF244321}">
                <p14:modId xmlns:p14="http://schemas.microsoft.com/office/powerpoint/2010/main" val="2299828590"/>
              </p:ext>
            </p:extLst>
          </p:nvPr>
        </p:nvGraphicFramePr>
        <p:xfrm>
          <a:off x="285720" y="309535"/>
          <a:ext cx="8643997"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02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lstStyle/>
          <a:p>
            <a:pPr>
              <a:buNone/>
            </a:pPr>
            <a:r>
              <a:rPr lang="en-US" b="1" dirty="0"/>
              <a:t>	</a:t>
            </a:r>
          </a:p>
          <a:p>
            <a:pPr algn="ctr">
              <a:buNone/>
            </a:pPr>
            <a:r>
              <a:rPr lang="en-US" sz="7000" b="1" dirty="0"/>
              <a:t>  </a:t>
            </a:r>
          </a:p>
          <a:p>
            <a:pPr algn="ctr">
              <a:buNone/>
            </a:pPr>
            <a:r>
              <a:rPr lang="en-US" sz="6000" b="1" dirty="0"/>
              <a:t>The National Action Plan of the National Ethics and Integrity Policy</a:t>
            </a:r>
            <a:endParaRPr lang="en-US" sz="60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8DF4-92BC-4458-983B-204575CFF06D}"/>
              </a:ext>
            </a:extLst>
          </p:cNvPr>
          <p:cNvSpPr>
            <a:spLocks noGrp="1"/>
          </p:cNvSpPr>
          <p:nvPr>
            <p:ph type="title"/>
          </p:nvPr>
        </p:nvSpPr>
        <p:spPr>
          <a:xfrm>
            <a:off x="589789" y="841249"/>
            <a:ext cx="2636433" cy="5340097"/>
          </a:xfrm>
        </p:spPr>
        <p:txBody>
          <a:bodyPr anchor="ctr">
            <a:normAutofit/>
          </a:bodyPr>
          <a:lstStyle/>
          <a:p>
            <a:r>
              <a:rPr lang="en-US" sz="4800">
                <a:solidFill>
                  <a:schemeClr val="bg1"/>
                </a:solidFill>
              </a:rPr>
              <a:t>For each group, the NAP identifies</a:t>
            </a:r>
            <a:endParaRPr lang="en-NG" sz="4800">
              <a:solidFill>
                <a:schemeClr val="bg1"/>
              </a:solidFill>
            </a:endParaRPr>
          </a:p>
        </p:txBody>
      </p:sp>
      <p:graphicFrame>
        <p:nvGraphicFramePr>
          <p:cNvPr id="5" name="Content Placeholder 2">
            <a:extLst>
              <a:ext uri="{FF2B5EF4-FFF2-40B4-BE49-F238E27FC236}">
                <a16:creationId xmlns:a16="http://schemas.microsoft.com/office/drawing/2014/main" id="{95B923B8-107D-4135-95F7-664CADC06814}"/>
              </a:ext>
            </a:extLst>
          </p:cNvPr>
          <p:cNvGraphicFramePr>
            <a:graphicFrameLocks noGrp="1"/>
          </p:cNvGraphicFramePr>
          <p:nvPr>
            <p:ph idx="1"/>
            <p:extLst>
              <p:ext uri="{D42A27DB-BD31-4B8C-83A1-F6EECF244321}">
                <p14:modId xmlns:p14="http://schemas.microsoft.com/office/powerpoint/2010/main" val="1268246104"/>
              </p:ext>
            </p:extLst>
          </p:nvPr>
        </p:nvGraphicFramePr>
        <p:xfrm>
          <a:off x="214282" y="452411"/>
          <a:ext cx="8643997"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1502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98FAC6A-9772-4CA1-99BF-6F167A070FC3}"/>
              </a:ext>
            </a:extLst>
          </p:cNvPr>
          <p:cNvGraphicFramePr>
            <a:graphicFrameLocks noGrp="1"/>
          </p:cNvGraphicFramePr>
          <p:nvPr>
            <p:ph idx="1"/>
          </p:nvPr>
        </p:nvGraphicFramePr>
        <p:xfrm>
          <a:off x="285720" y="285728"/>
          <a:ext cx="8643998"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106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CAB5-FD17-446C-AE73-F852A7C17A8D}"/>
              </a:ext>
            </a:extLst>
          </p:cNvPr>
          <p:cNvSpPr>
            <a:spLocks noGrp="1"/>
          </p:cNvSpPr>
          <p:nvPr>
            <p:ph type="title"/>
          </p:nvPr>
        </p:nvSpPr>
        <p:spPr>
          <a:xfrm>
            <a:off x="606479" y="386930"/>
            <a:ext cx="6927525" cy="1188950"/>
          </a:xfrm>
        </p:spPr>
        <p:txBody>
          <a:bodyPr anchor="b">
            <a:normAutofit fontScale="90000"/>
          </a:bodyPr>
          <a:lstStyle/>
          <a:p>
            <a:r>
              <a:rPr lang="en-US" sz="4200"/>
              <a:t>Religious Leaders and Traditional Rulers</a:t>
            </a:r>
            <a:endParaRPr lang="en-NG" sz="4200"/>
          </a:p>
        </p:txBody>
      </p:sp>
      <p:sp>
        <p:nvSpPr>
          <p:cNvPr id="3" name="Content Placeholder 2">
            <a:extLst>
              <a:ext uri="{FF2B5EF4-FFF2-40B4-BE49-F238E27FC236}">
                <a16:creationId xmlns:a16="http://schemas.microsoft.com/office/drawing/2014/main" id="{DCD4D47D-EFCC-4A64-83FE-B1ED7C2F4B1F}"/>
              </a:ext>
            </a:extLst>
          </p:cNvPr>
          <p:cNvSpPr>
            <a:spLocks noGrp="1"/>
          </p:cNvSpPr>
          <p:nvPr>
            <p:ph idx="1"/>
          </p:nvPr>
        </p:nvSpPr>
        <p:spPr>
          <a:xfrm>
            <a:off x="595245" y="2203080"/>
            <a:ext cx="7607751" cy="3831961"/>
          </a:xfrm>
        </p:spPr>
        <p:txBody>
          <a:bodyPr anchor="ctr">
            <a:normAutofit fontScale="85000" lnSpcReduction="20000"/>
          </a:bodyPr>
          <a:lstStyle/>
          <a:p>
            <a:r>
              <a:rPr lang="en-US" sz="2400" dirty="0"/>
              <a:t>Activities planned for this stakeholder groups include: </a:t>
            </a:r>
          </a:p>
          <a:p>
            <a:pPr lvl="1"/>
            <a:r>
              <a:rPr lang="en-US" sz="2000" dirty="0"/>
              <a:t>Courtesy visits, town hall meetings, visits to places of worship, training sessions</a:t>
            </a:r>
          </a:p>
          <a:p>
            <a:pPr lvl="1"/>
            <a:r>
              <a:rPr lang="en-US" sz="2000" dirty="0"/>
              <a:t>Engaging with Faith based organizations and religious associations, traditional institutions</a:t>
            </a:r>
          </a:p>
          <a:p>
            <a:pPr lvl="1"/>
            <a:r>
              <a:rPr lang="en-US" sz="2000" dirty="0"/>
              <a:t>Multimedia campaigns to explain how the Policy engages pain points and provides incentives</a:t>
            </a:r>
          </a:p>
          <a:p>
            <a:pPr lvl="1"/>
            <a:r>
              <a:rPr lang="en-US" sz="2000" dirty="0"/>
              <a:t>Roundtables to map pressing priorities inform of Consequence Management, etc.</a:t>
            </a:r>
          </a:p>
          <a:p>
            <a:r>
              <a:rPr lang="en-US" sz="2400" dirty="0"/>
              <a:t>Specific stakeholders include: Apex bodies of such religious groups like CAN, PFN, NSCIA, NCTRN, and National and States Councils of Traditional Rulers </a:t>
            </a:r>
          </a:p>
          <a:p>
            <a:r>
              <a:rPr lang="en-US" sz="2400" dirty="0"/>
              <a:t>Communication materials include video skits, sermons, soft copies of NEIP, etc. </a:t>
            </a:r>
          </a:p>
        </p:txBody>
      </p:sp>
    </p:spTree>
    <p:extLst>
      <p:ext uri="{BB962C8B-B14F-4D97-AF65-F5344CB8AC3E}">
        <p14:creationId xmlns:p14="http://schemas.microsoft.com/office/powerpoint/2010/main" val="317633372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0CDE-A763-48AB-9A63-1B191DB9FA9F}"/>
              </a:ext>
            </a:extLst>
          </p:cNvPr>
          <p:cNvSpPr>
            <a:spLocks noGrp="1"/>
          </p:cNvSpPr>
          <p:nvPr>
            <p:ph type="title"/>
          </p:nvPr>
        </p:nvSpPr>
        <p:spPr>
          <a:xfrm>
            <a:off x="782723" y="809899"/>
            <a:ext cx="7457037" cy="1316853"/>
          </a:xfrm>
        </p:spPr>
        <p:txBody>
          <a:bodyPr anchor="ctr">
            <a:normAutofit fontScale="90000"/>
          </a:bodyPr>
          <a:lstStyle/>
          <a:p>
            <a:r>
              <a:rPr lang="en-US" sz="4800" dirty="0"/>
              <a:t>Civil Society Groups – NGOs, PAs, BMOs, CDAs,  </a:t>
            </a:r>
            <a:r>
              <a:rPr lang="en-US" sz="4800" dirty="0" err="1"/>
              <a:t>etc</a:t>
            </a:r>
            <a:endParaRPr lang="en-NG" sz="4800" dirty="0"/>
          </a:p>
        </p:txBody>
      </p:sp>
      <p:sp>
        <p:nvSpPr>
          <p:cNvPr id="3" name="Content Placeholder 2">
            <a:extLst>
              <a:ext uri="{FF2B5EF4-FFF2-40B4-BE49-F238E27FC236}">
                <a16:creationId xmlns:a16="http://schemas.microsoft.com/office/drawing/2014/main" id="{8BA1C076-08BA-4237-9AF7-C3F827321290}"/>
              </a:ext>
            </a:extLst>
          </p:cNvPr>
          <p:cNvSpPr>
            <a:spLocks noGrp="1"/>
          </p:cNvSpPr>
          <p:nvPr>
            <p:ph idx="1"/>
          </p:nvPr>
        </p:nvSpPr>
        <p:spPr>
          <a:xfrm>
            <a:off x="783772" y="2508070"/>
            <a:ext cx="7863869" cy="4200953"/>
          </a:xfrm>
        </p:spPr>
        <p:txBody>
          <a:bodyPr anchor="ctr">
            <a:normAutofit fontScale="92500" lnSpcReduction="20000"/>
          </a:bodyPr>
          <a:lstStyle/>
          <a:p>
            <a:r>
              <a:rPr lang="en-US" sz="2400" dirty="0"/>
              <a:t>A major pain point is that CSOs struggle with funding leaving them vulnerable. Actions to regulate civil society has the unintended impact of curbing their free expression to speak the truth to those in power. </a:t>
            </a:r>
          </a:p>
          <a:p>
            <a:r>
              <a:rPr lang="en-US" sz="2400" dirty="0"/>
              <a:t>Activities include:</a:t>
            </a:r>
          </a:p>
          <a:p>
            <a:pPr lvl="1"/>
            <a:r>
              <a:rPr lang="en-US" sz="1700" dirty="0"/>
              <a:t>Trainings, workshops, sensitizations through town hall meetings,</a:t>
            </a:r>
          </a:p>
          <a:p>
            <a:pPr lvl="1"/>
            <a:r>
              <a:rPr lang="en-US" sz="1700" dirty="0"/>
              <a:t>Polls and studies to map pressing priorities</a:t>
            </a:r>
          </a:p>
          <a:p>
            <a:pPr lvl="1"/>
            <a:r>
              <a:rPr lang="en-US" sz="1700" dirty="0"/>
              <a:t>Establishment of working groups to oversee implementation of consequence management framework</a:t>
            </a:r>
          </a:p>
          <a:p>
            <a:pPr lvl="1"/>
            <a:r>
              <a:rPr lang="en-US" sz="1700" dirty="0"/>
              <a:t>Social Media Posts, etc.</a:t>
            </a:r>
          </a:p>
          <a:p>
            <a:r>
              <a:rPr lang="en-US" sz="2400" dirty="0"/>
              <a:t>Specific stakeholders include NACC members, other CSOs, Development partners, etc. </a:t>
            </a:r>
          </a:p>
          <a:p>
            <a:r>
              <a:rPr lang="en-US" sz="2400" dirty="0"/>
              <a:t>Communication materials include copies of the simplified Policy, Infographics, video skits, etc. </a:t>
            </a:r>
          </a:p>
          <a:p>
            <a:pPr lvl="1"/>
            <a:endParaRPr lang="en-NG" sz="1700" dirty="0"/>
          </a:p>
        </p:txBody>
      </p:sp>
    </p:spTree>
    <p:extLst>
      <p:ext uri="{BB962C8B-B14F-4D97-AF65-F5344CB8AC3E}">
        <p14:creationId xmlns:p14="http://schemas.microsoft.com/office/powerpoint/2010/main" val="2506463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0CDE-A763-48AB-9A63-1B191DB9FA9F}"/>
              </a:ext>
            </a:extLst>
          </p:cNvPr>
          <p:cNvSpPr>
            <a:spLocks noGrp="1"/>
          </p:cNvSpPr>
          <p:nvPr>
            <p:ph type="title"/>
          </p:nvPr>
        </p:nvSpPr>
        <p:spPr>
          <a:xfrm>
            <a:off x="907888" y="473830"/>
            <a:ext cx="7387313" cy="1349671"/>
          </a:xfrm>
        </p:spPr>
        <p:txBody>
          <a:bodyPr anchor="b">
            <a:normAutofit/>
          </a:bodyPr>
          <a:lstStyle/>
          <a:p>
            <a:r>
              <a:rPr lang="en-US" sz="5400" dirty="0"/>
              <a:t>Women’s Groups</a:t>
            </a:r>
            <a:endParaRPr lang="en-NG" sz="5400" dirty="0"/>
          </a:p>
        </p:txBody>
      </p:sp>
      <p:sp>
        <p:nvSpPr>
          <p:cNvPr id="3" name="Content Placeholder 2">
            <a:extLst>
              <a:ext uri="{FF2B5EF4-FFF2-40B4-BE49-F238E27FC236}">
                <a16:creationId xmlns:a16="http://schemas.microsoft.com/office/drawing/2014/main" id="{8BA1C076-08BA-4237-9AF7-C3F827321290}"/>
              </a:ext>
            </a:extLst>
          </p:cNvPr>
          <p:cNvSpPr>
            <a:spLocks noGrp="1"/>
          </p:cNvSpPr>
          <p:nvPr>
            <p:ph idx="1"/>
          </p:nvPr>
        </p:nvSpPr>
        <p:spPr>
          <a:xfrm>
            <a:off x="966979" y="1823501"/>
            <a:ext cx="7387313" cy="4111581"/>
          </a:xfrm>
        </p:spPr>
        <p:txBody>
          <a:bodyPr anchor="ctr">
            <a:normAutofit fontScale="92500"/>
          </a:bodyPr>
          <a:lstStyle/>
          <a:p>
            <a:r>
              <a:rPr lang="en-US" sz="2400" dirty="0"/>
              <a:t>The Pain point for women is that apart from inequality and discrimination, most women struggle with survival and this weakens their resistance to unethical practices. </a:t>
            </a:r>
          </a:p>
          <a:p>
            <a:r>
              <a:rPr lang="en-US" sz="2400" dirty="0"/>
              <a:t>Activities include:</a:t>
            </a:r>
          </a:p>
          <a:p>
            <a:pPr lvl="1"/>
            <a:r>
              <a:rPr lang="en-US" sz="2000" dirty="0"/>
              <a:t>Roundtable discussions, Focus group discussions, town hall meetings, trainings, sensitizations sessions, </a:t>
            </a:r>
            <a:r>
              <a:rPr lang="en-US" sz="2000" dirty="0" err="1"/>
              <a:t>etc</a:t>
            </a:r>
            <a:endParaRPr lang="en-US" sz="2000" dirty="0"/>
          </a:p>
          <a:p>
            <a:r>
              <a:rPr lang="en-US" sz="2400" dirty="0"/>
              <a:t>Specific stakeholders include Ministries of Women Affairs, Women’s groups – religious, </a:t>
            </a:r>
            <a:r>
              <a:rPr lang="en-US" sz="2400" dirty="0" err="1"/>
              <a:t>agric</a:t>
            </a:r>
            <a:r>
              <a:rPr lang="en-US" sz="2400" dirty="0"/>
              <a:t>, cooperative, tribal, professional, etc.</a:t>
            </a:r>
          </a:p>
          <a:p>
            <a:r>
              <a:rPr lang="en-US" sz="2400" dirty="0"/>
              <a:t>Communication materials include video skits, copies of the simplified Policy, Infographics, etc. </a:t>
            </a:r>
            <a:endParaRPr lang="en-NG" sz="2400" dirty="0"/>
          </a:p>
        </p:txBody>
      </p:sp>
    </p:spTree>
    <p:extLst>
      <p:ext uri="{BB962C8B-B14F-4D97-AF65-F5344CB8AC3E}">
        <p14:creationId xmlns:p14="http://schemas.microsoft.com/office/powerpoint/2010/main" val="120733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0CDE-A763-48AB-9A63-1B191DB9FA9F}"/>
              </a:ext>
            </a:extLst>
          </p:cNvPr>
          <p:cNvSpPr>
            <a:spLocks noGrp="1"/>
          </p:cNvSpPr>
          <p:nvPr>
            <p:ph type="title"/>
          </p:nvPr>
        </p:nvSpPr>
        <p:spPr>
          <a:xfrm>
            <a:off x="357158" y="1239928"/>
            <a:ext cx="2571768" cy="4680583"/>
          </a:xfrm>
        </p:spPr>
        <p:txBody>
          <a:bodyPr anchor="ctr">
            <a:normAutofit/>
          </a:bodyPr>
          <a:lstStyle/>
          <a:p>
            <a:r>
              <a:rPr lang="en-US" sz="5200" dirty="0"/>
              <a:t>Youth Groups</a:t>
            </a:r>
            <a:endParaRPr lang="en-NG" sz="5200" dirty="0"/>
          </a:p>
        </p:txBody>
      </p:sp>
      <p:sp>
        <p:nvSpPr>
          <p:cNvPr id="3" name="Content Placeholder 2">
            <a:extLst>
              <a:ext uri="{FF2B5EF4-FFF2-40B4-BE49-F238E27FC236}">
                <a16:creationId xmlns:a16="http://schemas.microsoft.com/office/drawing/2014/main" id="{8BA1C076-08BA-4237-9AF7-C3F827321290}"/>
              </a:ext>
            </a:extLst>
          </p:cNvPr>
          <p:cNvSpPr>
            <a:spLocks noGrp="1"/>
          </p:cNvSpPr>
          <p:nvPr>
            <p:ph idx="1"/>
          </p:nvPr>
        </p:nvSpPr>
        <p:spPr>
          <a:xfrm>
            <a:off x="2565971" y="246581"/>
            <a:ext cx="5881840" cy="5979653"/>
          </a:xfrm>
        </p:spPr>
        <p:txBody>
          <a:bodyPr anchor="ctr">
            <a:normAutofit fontScale="85000" lnSpcReduction="20000"/>
          </a:bodyPr>
          <a:lstStyle/>
          <a:p>
            <a:r>
              <a:rPr lang="en-US" dirty="0"/>
              <a:t>The Pain point for youths is seeking financial stability in a legitimate way is difficult. </a:t>
            </a:r>
          </a:p>
          <a:p>
            <a:r>
              <a:rPr lang="en-US" dirty="0"/>
              <a:t>Peers and the society pressure them to get rich quick. </a:t>
            </a:r>
          </a:p>
          <a:p>
            <a:r>
              <a:rPr lang="en-US" dirty="0"/>
              <a:t>Activities include</a:t>
            </a:r>
            <a:r>
              <a:rPr lang="en-US" sz="2400" dirty="0"/>
              <a:t>:</a:t>
            </a:r>
          </a:p>
          <a:p>
            <a:pPr lvl="1"/>
            <a:r>
              <a:rPr lang="en-US" sz="2000" dirty="0"/>
              <a:t>Partnership with youth groups to include the Policy into their trainings, campaign to promote ethics and integrity as a criteria for recruitment (in addition to competency), social media campaign to inform of consequence management, trainings for youth leaders and social influencers/role models, etc.</a:t>
            </a:r>
          </a:p>
          <a:p>
            <a:r>
              <a:rPr lang="en-US" dirty="0"/>
              <a:t>Specific stakeholders include Ministries of Youths Affairs, Youth groups, NYSC, etc. </a:t>
            </a:r>
          </a:p>
          <a:p>
            <a:r>
              <a:rPr lang="en-US" dirty="0"/>
              <a:t>Communication materials include video skits, copies of the simplified Policy, Infographics, etc. </a:t>
            </a:r>
            <a:endParaRPr lang="en-NG" dirty="0"/>
          </a:p>
        </p:txBody>
      </p:sp>
    </p:spTree>
    <p:extLst>
      <p:ext uri="{BB962C8B-B14F-4D97-AF65-F5344CB8AC3E}">
        <p14:creationId xmlns:p14="http://schemas.microsoft.com/office/powerpoint/2010/main" val="1447334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3500" b="1" dirty="0"/>
              <a:t>FOCUS</a:t>
            </a:r>
            <a:endParaRPr lang="en-US" sz="3500" b="1" dirty="0"/>
          </a:p>
        </p:txBody>
      </p:sp>
      <p:sp>
        <p:nvSpPr>
          <p:cNvPr id="3" name="Content Placeholder 2"/>
          <p:cNvSpPr>
            <a:spLocks noGrp="1"/>
          </p:cNvSpPr>
          <p:nvPr>
            <p:ph idx="1"/>
          </p:nvPr>
        </p:nvSpPr>
        <p:spPr>
          <a:xfrm>
            <a:off x="214282" y="785794"/>
            <a:ext cx="8643998" cy="5786478"/>
          </a:xfrm>
        </p:spPr>
        <p:txBody>
          <a:bodyPr>
            <a:normAutofit fontScale="85000" lnSpcReduction="20000"/>
          </a:bodyPr>
          <a:lstStyle/>
          <a:p>
            <a:pPr algn="just">
              <a:buNone/>
            </a:pPr>
            <a:r>
              <a:rPr lang="en-GB" sz="2500" i="1" dirty="0"/>
              <a:t>	</a:t>
            </a:r>
          </a:p>
          <a:p>
            <a:pPr algn="just">
              <a:buNone/>
            </a:pPr>
            <a:r>
              <a:rPr lang="en-GB" sz="2500" i="1" dirty="0"/>
              <a:t>	</a:t>
            </a:r>
            <a:r>
              <a:rPr lang="en-GB" sz="4300" dirty="0"/>
              <a:t>This presentation focuses on non – enforcement functions and activities of ICPC and how to promote media reportage around such activities.</a:t>
            </a:r>
          </a:p>
          <a:p>
            <a:pPr algn="just">
              <a:buNone/>
            </a:pPr>
            <a:endParaRPr lang="en-GB" sz="4300" dirty="0"/>
          </a:p>
          <a:p>
            <a:pPr algn="just">
              <a:buNone/>
            </a:pPr>
            <a:r>
              <a:rPr lang="en-GB" sz="4300" dirty="0"/>
              <a:t>	At the end of the presentation, reporters would be better equipped on how to report on preventive and mobilization activities of the Commission.    </a:t>
            </a:r>
          </a:p>
          <a:p>
            <a:pPr algn="just">
              <a:buNone/>
            </a:pPr>
            <a:r>
              <a:rPr lang="en-GB" sz="4300" i="1" dirty="0"/>
              <a:t>	</a:t>
            </a:r>
            <a:endParaRPr lang="en-GB" sz="4300" dirty="0"/>
          </a:p>
          <a:p>
            <a:pPr algn="just">
              <a:buNone/>
            </a:pPr>
            <a:r>
              <a:rPr lang="en-GB" sz="2500" dirty="0"/>
              <a:t>	</a:t>
            </a: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0CDE-A763-48AB-9A63-1B191DB9FA9F}"/>
              </a:ext>
            </a:extLst>
          </p:cNvPr>
          <p:cNvSpPr>
            <a:spLocks noGrp="1"/>
          </p:cNvSpPr>
          <p:nvPr>
            <p:ph type="title"/>
          </p:nvPr>
        </p:nvSpPr>
        <p:spPr>
          <a:xfrm>
            <a:off x="483799" y="1463041"/>
            <a:ext cx="2847230" cy="2690949"/>
          </a:xfrm>
        </p:spPr>
        <p:txBody>
          <a:bodyPr anchor="t">
            <a:normAutofit/>
          </a:bodyPr>
          <a:lstStyle/>
          <a:p>
            <a:r>
              <a:rPr lang="en-US" sz="4800"/>
              <a:t>Media</a:t>
            </a:r>
            <a:endParaRPr lang="en-NG" sz="4800"/>
          </a:p>
        </p:txBody>
      </p:sp>
      <p:sp>
        <p:nvSpPr>
          <p:cNvPr id="3" name="Content Placeholder 2">
            <a:extLst>
              <a:ext uri="{FF2B5EF4-FFF2-40B4-BE49-F238E27FC236}">
                <a16:creationId xmlns:a16="http://schemas.microsoft.com/office/drawing/2014/main" id="{8BA1C076-08BA-4237-9AF7-C3F827321290}"/>
              </a:ext>
            </a:extLst>
          </p:cNvPr>
          <p:cNvSpPr>
            <a:spLocks noGrp="1"/>
          </p:cNvSpPr>
          <p:nvPr>
            <p:ph idx="1"/>
          </p:nvPr>
        </p:nvSpPr>
        <p:spPr>
          <a:xfrm>
            <a:off x="3519980" y="587829"/>
            <a:ext cx="4878975" cy="5682342"/>
          </a:xfrm>
        </p:spPr>
        <p:txBody>
          <a:bodyPr anchor="t">
            <a:normAutofit fontScale="92500" lnSpcReduction="20000"/>
          </a:bodyPr>
          <a:lstStyle/>
          <a:p>
            <a:r>
              <a:rPr lang="en-US" sz="2400" dirty="0"/>
              <a:t>The Pain point for the media is that telling the truth comes at a discouraging cost.</a:t>
            </a:r>
          </a:p>
          <a:p>
            <a:r>
              <a:rPr lang="en-US" sz="2400" dirty="0"/>
              <a:t>Activities include:</a:t>
            </a:r>
          </a:p>
          <a:p>
            <a:pPr lvl="1"/>
            <a:r>
              <a:rPr lang="en-US" sz="2000" dirty="0"/>
              <a:t>Partnership with broadcast, print and online media; media parleys with media executives, roundtables, multimedia (including social media) campaigns, polls &amp; studies, communiques, etc.</a:t>
            </a:r>
          </a:p>
          <a:p>
            <a:r>
              <a:rPr lang="en-US" sz="2400" dirty="0"/>
              <a:t>Specific stakeholders include Min. of Information and its parastatals, Private Broadcast Stations, Nigeria Guild of Editors, NPAN, Online publishers, Social media influencers </a:t>
            </a:r>
            <a:r>
              <a:rPr lang="en-US" sz="2400" dirty="0" err="1"/>
              <a:t>etc</a:t>
            </a:r>
            <a:r>
              <a:rPr lang="en-US" sz="2400" dirty="0"/>
              <a:t> </a:t>
            </a:r>
          </a:p>
          <a:p>
            <a:r>
              <a:rPr lang="en-US" sz="2400" dirty="0"/>
              <a:t>Communication materials include press kits, soft and hard copies of the NEIP, video skits, copies of the simplified Policy, Infographics, etc. </a:t>
            </a:r>
            <a:endParaRPr lang="en-NG" sz="2400" dirty="0"/>
          </a:p>
        </p:txBody>
      </p:sp>
    </p:spTree>
    <p:extLst>
      <p:ext uri="{BB962C8B-B14F-4D97-AF65-F5344CB8AC3E}">
        <p14:creationId xmlns:p14="http://schemas.microsoft.com/office/powerpoint/2010/main" val="2325861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Calculator and notepad">
            <a:extLst>
              <a:ext uri="{FF2B5EF4-FFF2-40B4-BE49-F238E27FC236}">
                <a16:creationId xmlns:a16="http://schemas.microsoft.com/office/drawing/2014/main" id="{7CDEBBFC-6935-4822-AF7E-CC53F08BA489}"/>
              </a:ext>
            </a:extLst>
          </p:cNvPr>
          <p:cNvPicPr>
            <a:picLocks noChangeAspect="1"/>
          </p:cNvPicPr>
          <p:nvPr/>
        </p:nvPicPr>
        <p:blipFill rotWithShape="1">
          <a:blip r:embed="rId2"/>
          <a:srcRect t="11280" b="4451"/>
          <a:stretch/>
        </p:blipFill>
        <p:spPr>
          <a:xfrm>
            <a:off x="15" y="11"/>
            <a:ext cx="9143985" cy="6857989"/>
          </a:xfrm>
          <a:prstGeom prst="rect">
            <a:avLst/>
          </a:prstGeom>
        </p:spPr>
      </p:pic>
      <p:sp>
        <p:nvSpPr>
          <p:cNvPr id="2" name="Title 1">
            <a:extLst>
              <a:ext uri="{FF2B5EF4-FFF2-40B4-BE49-F238E27FC236}">
                <a16:creationId xmlns:a16="http://schemas.microsoft.com/office/drawing/2014/main" id="{90B1D85E-9BF8-4B45-8352-3A485B25693F}"/>
              </a:ext>
            </a:extLst>
          </p:cNvPr>
          <p:cNvSpPr>
            <a:spLocks noGrp="1"/>
          </p:cNvSpPr>
          <p:nvPr>
            <p:ph type="title"/>
          </p:nvPr>
        </p:nvSpPr>
        <p:spPr>
          <a:xfrm>
            <a:off x="357158" y="785794"/>
            <a:ext cx="8501122" cy="5715040"/>
          </a:xfrm>
        </p:spPr>
        <p:txBody>
          <a:bodyPr vert="horz" lIns="91440" tIns="45720" rIns="91440" bIns="45720" rtlCol="0" anchor="ctr">
            <a:normAutofit/>
          </a:bodyPr>
          <a:lstStyle/>
          <a:p>
            <a:pPr algn="ctr"/>
            <a:r>
              <a:rPr lang="en-US" sz="6800" dirty="0">
                <a:solidFill>
                  <a:srgbClr val="FFFFFF"/>
                </a:solidFill>
              </a:rPr>
              <a:t>CONSEQUENCE MANAGEMENT TEMPLATE</a:t>
            </a:r>
          </a:p>
        </p:txBody>
      </p:sp>
    </p:spTree>
    <p:extLst>
      <p:ext uri="{BB962C8B-B14F-4D97-AF65-F5344CB8AC3E}">
        <p14:creationId xmlns:p14="http://schemas.microsoft.com/office/powerpoint/2010/main" val="2683240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B924-05C4-4CBC-B930-87A884493FEF}"/>
              </a:ext>
            </a:extLst>
          </p:cNvPr>
          <p:cNvSpPr>
            <a:spLocks noGrp="1"/>
          </p:cNvSpPr>
          <p:nvPr>
            <p:ph type="title"/>
          </p:nvPr>
        </p:nvSpPr>
        <p:spPr>
          <a:xfrm>
            <a:off x="214282" y="642918"/>
            <a:ext cx="3429024" cy="5583148"/>
          </a:xfrm>
        </p:spPr>
        <p:txBody>
          <a:bodyPr anchor="ctr">
            <a:normAutofit/>
          </a:bodyPr>
          <a:lstStyle/>
          <a:p>
            <a:r>
              <a:rPr lang="en-US" sz="4600" dirty="0"/>
              <a:t>Overview of the Consequence Management Template (CMT)</a:t>
            </a:r>
            <a:endParaRPr lang="en-NG" sz="4600" dirty="0"/>
          </a:p>
        </p:txBody>
      </p:sp>
      <p:graphicFrame>
        <p:nvGraphicFramePr>
          <p:cNvPr id="21" name="Content Placeholder 2">
            <a:extLst>
              <a:ext uri="{FF2B5EF4-FFF2-40B4-BE49-F238E27FC236}">
                <a16:creationId xmlns:a16="http://schemas.microsoft.com/office/drawing/2014/main" id="{7EFE258E-FB0A-4778-AE98-D4A6F7F3783F}"/>
              </a:ext>
            </a:extLst>
          </p:cNvPr>
          <p:cNvGraphicFramePr>
            <a:graphicFrameLocks noGrp="1"/>
          </p:cNvGraphicFramePr>
          <p:nvPr>
            <p:ph idx="1"/>
            <p:extLst>
              <p:ext uri="{D42A27DB-BD31-4B8C-83A1-F6EECF244321}">
                <p14:modId xmlns:p14="http://schemas.microsoft.com/office/powerpoint/2010/main" val="1922118454"/>
              </p:ext>
            </p:extLst>
          </p:nvPr>
        </p:nvGraphicFramePr>
        <p:xfrm>
          <a:off x="3643306" y="640823"/>
          <a:ext cx="5278598"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331603"/>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BC55-6172-42EE-B852-238CB94004FA}"/>
              </a:ext>
            </a:extLst>
          </p:cNvPr>
          <p:cNvSpPr>
            <a:spLocks noGrp="1"/>
          </p:cNvSpPr>
          <p:nvPr>
            <p:ph type="title"/>
          </p:nvPr>
        </p:nvSpPr>
        <p:spPr>
          <a:xfrm>
            <a:off x="678451" y="356062"/>
            <a:ext cx="7629758" cy="1554480"/>
          </a:xfrm>
        </p:spPr>
        <p:txBody>
          <a:bodyPr anchor="ctr">
            <a:normAutofit/>
          </a:bodyPr>
          <a:lstStyle/>
          <a:p>
            <a:r>
              <a:rPr lang="en-US" sz="4800" b="1" dirty="0"/>
              <a:t>Consequence Management Template (</a:t>
            </a:r>
            <a:r>
              <a:rPr lang="en-US" sz="4800" b="1" dirty="0" err="1"/>
              <a:t>Ctd</a:t>
            </a:r>
            <a:r>
              <a:rPr lang="en-US" sz="4800" b="1" dirty="0"/>
              <a:t>)</a:t>
            </a:r>
            <a:endParaRPr lang="en-NG" sz="4800" b="1" dirty="0"/>
          </a:p>
        </p:txBody>
      </p:sp>
      <p:graphicFrame>
        <p:nvGraphicFramePr>
          <p:cNvPr id="14" name="Content Placeholder 2">
            <a:extLst>
              <a:ext uri="{FF2B5EF4-FFF2-40B4-BE49-F238E27FC236}">
                <a16:creationId xmlns:a16="http://schemas.microsoft.com/office/drawing/2014/main" id="{34397E5F-EB53-4F91-AA12-E1564DE6CACB}"/>
              </a:ext>
            </a:extLst>
          </p:cNvPr>
          <p:cNvGraphicFramePr>
            <a:graphicFrameLocks noGrp="1"/>
          </p:cNvGraphicFramePr>
          <p:nvPr>
            <p:ph idx="1"/>
            <p:extLst>
              <p:ext uri="{D42A27DB-BD31-4B8C-83A1-F6EECF244321}">
                <p14:modId xmlns:p14="http://schemas.microsoft.com/office/powerpoint/2010/main" val="2071190249"/>
              </p:ext>
            </p:extLst>
          </p:nvPr>
        </p:nvGraphicFramePr>
        <p:xfrm>
          <a:off x="678452" y="2691833"/>
          <a:ext cx="7783830" cy="353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751032"/>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5A90B42-1498-4FA1-81CE-4623F00D6E0C}"/>
              </a:ext>
            </a:extLst>
          </p:cNvPr>
          <p:cNvGraphicFramePr>
            <a:graphicFrameLocks noGrp="1"/>
          </p:cNvGraphicFramePr>
          <p:nvPr>
            <p:ph idx="1"/>
            <p:extLst>
              <p:ext uri="{D42A27DB-BD31-4B8C-83A1-F6EECF244321}">
                <p14:modId xmlns:p14="http://schemas.microsoft.com/office/powerpoint/2010/main" val="3570878427"/>
              </p:ext>
            </p:extLst>
          </p:nvPr>
        </p:nvGraphicFramePr>
        <p:xfrm>
          <a:off x="214282" y="321068"/>
          <a:ext cx="8536163" cy="6215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56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000" b="1" dirty="0"/>
              <a:t>WHAT IS EXPECTED OF YOU</a:t>
            </a:r>
            <a:endParaRPr lang="en-US" sz="3000" b="1" dirty="0"/>
          </a:p>
        </p:txBody>
      </p:sp>
      <p:graphicFrame>
        <p:nvGraphicFramePr>
          <p:cNvPr id="4" name="Content Placeholder 3"/>
          <p:cNvGraphicFramePr>
            <a:graphicFrameLocks noGrp="1"/>
          </p:cNvGraphicFramePr>
          <p:nvPr>
            <p:ph idx="1"/>
          </p:nvPr>
        </p:nvGraphicFramePr>
        <p:xfrm>
          <a:off x="285720" y="857232"/>
          <a:ext cx="8572560"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3320"/>
          </a:xfrm>
        </p:spPr>
        <p:txBody>
          <a:bodyPr>
            <a:normAutofit/>
          </a:bodyPr>
          <a:lstStyle/>
          <a:p>
            <a:r>
              <a:rPr lang="en-GB" sz="5000" b="1" dirty="0"/>
              <a:t>MY CONSTITUENCY, MY PROJECTS:</a:t>
            </a:r>
            <a:br>
              <a:rPr lang="en-GB" sz="5000" b="1" dirty="0"/>
            </a:br>
            <a:br>
              <a:rPr lang="en-GB" sz="5000" b="1" dirty="0"/>
            </a:br>
            <a:r>
              <a:rPr lang="en-GB" sz="5000" b="1" dirty="0"/>
              <a:t>HOW FAR, SO FAR?</a:t>
            </a:r>
          </a:p>
        </p:txBody>
      </p:sp>
    </p:spTree>
    <p:extLst>
      <p:ext uri="{BB962C8B-B14F-4D97-AF65-F5344CB8AC3E}">
        <p14:creationId xmlns:p14="http://schemas.microsoft.com/office/powerpoint/2010/main" val="1556640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pPr algn="ctr"/>
            <a:r>
              <a:rPr lang="en-GB" sz="2800" dirty="0">
                <a:effectLst>
                  <a:outerShdw blurRad="38100" dist="38100" dir="2700000" algn="tl">
                    <a:srgbClr val="000000">
                      <a:alpha val="43137"/>
                    </a:srgbClr>
                  </a:outerShdw>
                </a:effectLst>
              </a:rPr>
              <a:t>OBJECTIVES OF THIS PRESENTATION</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2844" y="928670"/>
            <a:ext cx="8878807" cy="5781223"/>
          </a:xfrm>
        </p:spPr>
        <p:txBody>
          <a:bodyPr>
            <a:normAutofit lnSpcReduction="10000"/>
          </a:bodyPr>
          <a:lstStyle/>
          <a:p>
            <a:pPr marL="514350" indent="-514350" algn="just">
              <a:buAutoNum type="arabicPeriod"/>
            </a:pPr>
            <a:r>
              <a:rPr lang="en-US" dirty="0"/>
              <a:t>To showcase key lessons and impact of the</a:t>
            </a:r>
          </a:p>
          <a:p>
            <a:pPr marL="514350" indent="-514350" algn="just">
              <a:buNone/>
            </a:pPr>
            <a:r>
              <a:rPr lang="en-US" dirty="0"/>
              <a:t>      Constituency Projects Tracking Exercise;</a:t>
            </a:r>
          </a:p>
          <a:p>
            <a:pPr algn="just">
              <a:buNone/>
            </a:pPr>
            <a:r>
              <a:rPr lang="en-US" dirty="0"/>
              <a:t>2.  To stimulate stakeholder conversation around</a:t>
            </a:r>
          </a:p>
          <a:p>
            <a:pPr algn="just">
              <a:buNone/>
            </a:pPr>
            <a:r>
              <a:rPr lang="en-US" dirty="0"/>
              <a:t>      Constituency Projects;</a:t>
            </a:r>
          </a:p>
          <a:p>
            <a:pPr algn="just">
              <a:buNone/>
            </a:pPr>
            <a:r>
              <a:rPr lang="en-US" dirty="0"/>
              <a:t>3. To Promote Community  ownership of the</a:t>
            </a:r>
          </a:p>
          <a:p>
            <a:pPr algn="just">
              <a:buNone/>
            </a:pPr>
            <a:r>
              <a:rPr lang="en-US" dirty="0"/>
              <a:t>     projects</a:t>
            </a:r>
          </a:p>
          <a:p>
            <a:pPr algn="just">
              <a:buNone/>
            </a:pPr>
            <a:r>
              <a:rPr lang="en-US" dirty="0"/>
              <a:t> </a:t>
            </a:r>
            <a:r>
              <a:rPr lang="en-GB" dirty="0"/>
              <a:t>4. To promote media participation and reportage around constituency / executive projects tracking by ICPC</a:t>
            </a:r>
          </a:p>
          <a:p>
            <a:pPr algn="just">
              <a:buNone/>
            </a:pPr>
            <a:r>
              <a:rPr lang="en-GB" dirty="0"/>
              <a:t>5. To encourage investigative journalism around constituency/executive projects</a:t>
            </a:r>
            <a:endParaRPr lang="en-US" sz="2800" dirty="0"/>
          </a:p>
        </p:txBody>
      </p:sp>
    </p:spTree>
    <p:extLst>
      <p:ext uri="{BB962C8B-B14F-4D97-AF65-F5344CB8AC3E}">
        <p14:creationId xmlns:p14="http://schemas.microsoft.com/office/powerpoint/2010/main" val="24473758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85728"/>
            <a:ext cx="8512522" cy="6572272"/>
          </a:xfrm>
        </p:spPr>
        <p:txBody>
          <a:bodyPr>
            <a:noAutofit/>
          </a:bodyPr>
          <a:lstStyle/>
          <a:p>
            <a:pPr marL="0" indent="0" algn="just">
              <a:buNone/>
            </a:pPr>
            <a:r>
              <a:rPr lang="en-GB" sz="2700" b="1" dirty="0"/>
              <a:t>    	    IMPORTANCE OF CONSTITUENCY PROJECTS</a:t>
            </a:r>
          </a:p>
          <a:p>
            <a:pPr algn="just"/>
            <a:r>
              <a:rPr lang="en-US" sz="3700" dirty="0"/>
              <a:t>Constituency Projects are conceived and their inclusion in the budget is facilitated by a legislator or a group of legislators (sponsors)within a constituency.</a:t>
            </a:r>
          </a:p>
          <a:p>
            <a:pPr algn="just"/>
            <a:endParaRPr lang="en-US" sz="3700" dirty="0"/>
          </a:p>
          <a:p>
            <a:pPr algn="just"/>
            <a:r>
              <a:rPr lang="en-US" sz="3700" dirty="0"/>
              <a:t>They are intended for developmental purposes such as provision of water, rural electrification, rural roads, health </a:t>
            </a:r>
            <a:r>
              <a:rPr lang="en-US" sz="3700" dirty="0" err="1"/>
              <a:t>centres</a:t>
            </a:r>
            <a:r>
              <a:rPr lang="en-US" sz="3700" dirty="0"/>
              <a:t>, schools,  community </a:t>
            </a:r>
            <a:r>
              <a:rPr lang="en-US" sz="3700" dirty="0" err="1"/>
              <a:t>centres</a:t>
            </a:r>
            <a:r>
              <a:rPr lang="en-US" sz="3700" dirty="0"/>
              <a:t>, etc.</a:t>
            </a:r>
          </a:p>
        </p:txBody>
      </p:sp>
    </p:spTree>
    <p:extLst>
      <p:ext uri="{BB962C8B-B14F-4D97-AF65-F5344CB8AC3E}">
        <p14:creationId xmlns:p14="http://schemas.microsoft.com/office/powerpoint/2010/main" val="38484925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br>
              <a:rPr lang="en-GB" sz="2800" b="1" dirty="0"/>
            </a:br>
            <a:r>
              <a:rPr lang="en-GB" sz="2800" b="1" dirty="0"/>
              <a:t>IMPORTANCE OF CONSTITUENCY PROJECTS</a:t>
            </a:r>
            <a:br>
              <a:rPr lang="en-GB" sz="2800" b="1" dirty="0"/>
            </a:br>
            <a:endParaRPr lang="en-US" sz="2800" dirty="0"/>
          </a:p>
        </p:txBody>
      </p:sp>
      <p:sp>
        <p:nvSpPr>
          <p:cNvPr id="3" name="Content Placeholder 2"/>
          <p:cNvSpPr>
            <a:spLocks noGrp="1"/>
          </p:cNvSpPr>
          <p:nvPr>
            <p:ph idx="1"/>
          </p:nvPr>
        </p:nvSpPr>
        <p:spPr>
          <a:xfrm>
            <a:off x="214282" y="857232"/>
            <a:ext cx="8786874" cy="5715040"/>
          </a:xfrm>
        </p:spPr>
        <p:txBody>
          <a:bodyPr>
            <a:noAutofit/>
          </a:bodyPr>
          <a:lstStyle/>
          <a:p>
            <a:pPr lvl="0" algn="just"/>
            <a:r>
              <a:rPr lang="en-US" sz="3700" dirty="0"/>
              <a:t>Improved service delivery to the people.</a:t>
            </a:r>
          </a:p>
          <a:p>
            <a:pPr lvl="0" algn="just"/>
            <a:r>
              <a:rPr lang="en-US" sz="3700" dirty="0"/>
              <a:t>Execution to specification of all constituency projects.</a:t>
            </a:r>
          </a:p>
          <a:p>
            <a:pPr lvl="0" algn="just"/>
            <a:r>
              <a:rPr lang="en-US" sz="3700" dirty="0"/>
              <a:t>Improved collaboration with local communities and other critical stakeholders in the implementation of constituency projects.</a:t>
            </a:r>
          </a:p>
          <a:p>
            <a:pPr lvl="0" algn="just"/>
            <a:r>
              <a:rPr lang="en-US" sz="3700" dirty="0"/>
              <a:t>Value for money in the implementation of constituency projects.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2900" b="1" dirty="0"/>
              <a:t>INTRODUTION</a:t>
            </a:r>
            <a:endParaRPr lang="en-US" sz="2900" b="1" dirty="0"/>
          </a:p>
        </p:txBody>
      </p:sp>
      <p:sp>
        <p:nvSpPr>
          <p:cNvPr id="3" name="Content Placeholder 2"/>
          <p:cNvSpPr>
            <a:spLocks noGrp="1"/>
          </p:cNvSpPr>
          <p:nvPr>
            <p:ph idx="1"/>
          </p:nvPr>
        </p:nvSpPr>
        <p:spPr>
          <a:xfrm>
            <a:off x="214282" y="928670"/>
            <a:ext cx="8643998" cy="5715040"/>
          </a:xfrm>
        </p:spPr>
        <p:txBody>
          <a:bodyPr>
            <a:normAutofit fontScale="77500" lnSpcReduction="20000"/>
          </a:bodyPr>
          <a:lstStyle/>
          <a:p>
            <a:pPr algn="just">
              <a:buNone/>
            </a:pPr>
            <a:r>
              <a:rPr lang="en-GB" dirty="0"/>
              <a:t>	Between 2019 and date, ICPC has either introduced new projects and strategies or has improved existing strategies, thereby injecting fresh ‘blood’ to the tempo in the fight against corruption.</a:t>
            </a:r>
          </a:p>
          <a:p>
            <a:pPr algn="just">
              <a:buNone/>
            </a:pPr>
            <a:endParaRPr lang="en-GB" sz="300" dirty="0"/>
          </a:p>
          <a:p>
            <a:pPr algn="just">
              <a:buNone/>
            </a:pPr>
            <a:endParaRPr lang="en-GB" sz="300" dirty="0"/>
          </a:p>
          <a:p>
            <a:pPr algn="just">
              <a:buNone/>
            </a:pPr>
            <a:r>
              <a:rPr lang="en-GB" dirty="0"/>
              <a:t>Notable among such strategies are:</a:t>
            </a:r>
          </a:p>
          <a:p>
            <a:pPr marL="514350" indent="-514350" algn="just">
              <a:buAutoNum type="arabicPeriod"/>
            </a:pPr>
            <a:r>
              <a:rPr lang="en-GB" dirty="0"/>
              <a:t>The Ethics and Integrity Compliance Scorecards administered on MDAs through the various anti-corruption monitoring units;</a:t>
            </a:r>
          </a:p>
          <a:p>
            <a:pPr marL="514350" indent="-514350" algn="just">
              <a:buAutoNum type="arabicPeriod"/>
            </a:pPr>
            <a:r>
              <a:rPr lang="en-GB" dirty="0"/>
              <a:t>The National Ethics and Integrity Policy, launched by former President </a:t>
            </a:r>
            <a:r>
              <a:rPr lang="en-GB" dirty="0" err="1"/>
              <a:t>Muhammadu</a:t>
            </a:r>
            <a:r>
              <a:rPr lang="en-GB" dirty="0"/>
              <a:t> </a:t>
            </a:r>
            <a:r>
              <a:rPr lang="en-GB" dirty="0" err="1"/>
              <a:t>Buhari</a:t>
            </a:r>
            <a:r>
              <a:rPr lang="en-GB" dirty="0"/>
              <a:t>  in September, 2020;</a:t>
            </a:r>
          </a:p>
          <a:p>
            <a:pPr marL="514350" indent="-514350" algn="just">
              <a:buAutoNum type="arabicPeriod"/>
            </a:pPr>
            <a:r>
              <a:rPr lang="en-GB" dirty="0"/>
              <a:t>The Constituency / Executive Projects Tracking Initiative  (CEPTI);</a:t>
            </a:r>
          </a:p>
          <a:p>
            <a:pPr marL="514350" indent="-514350" algn="just">
              <a:buAutoNum type="arabicPeriod"/>
            </a:pPr>
            <a:r>
              <a:rPr lang="en-GB" dirty="0"/>
              <a:t>The curbing of tax - related illicit financial flows and </a:t>
            </a:r>
          </a:p>
          <a:p>
            <a:pPr marL="514350" indent="-514350" algn="just">
              <a:buAutoNum type="arabicPeriod"/>
            </a:pPr>
            <a:r>
              <a:rPr lang="en-GB" dirty="0"/>
              <a:t> Anti-sexual Harassment (in educational institutions) Policy initiated by ICPC and Gender Mobile Initiative with the support of the Ford Foundation.</a:t>
            </a: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pPr algn="ctr"/>
            <a:r>
              <a:rPr lang="en-US" sz="3000" b="1" dirty="0"/>
              <a:t>THE CEPTI MONITORING GROUP</a:t>
            </a:r>
          </a:p>
        </p:txBody>
      </p:sp>
      <p:sp>
        <p:nvSpPr>
          <p:cNvPr id="3" name="Content Placeholder 2"/>
          <p:cNvSpPr>
            <a:spLocks noGrp="1"/>
          </p:cNvSpPr>
          <p:nvPr>
            <p:ph idx="1"/>
          </p:nvPr>
        </p:nvSpPr>
        <p:spPr>
          <a:xfrm>
            <a:off x="214282" y="1000108"/>
            <a:ext cx="8715436" cy="5857892"/>
          </a:xfrm>
        </p:spPr>
        <p:txBody>
          <a:bodyPr>
            <a:noAutofit/>
          </a:bodyPr>
          <a:lstStyle/>
          <a:p>
            <a:pPr algn="just"/>
            <a:r>
              <a:rPr lang="en-US" sz="3000" dirty="0"/>
              <a:t>OAGF – Office of the Accountant General of the Federation  </a:t>
            </a:r>
          </a:p>
          <a:p>
            <a:pPr algn="just"/>
            <a:r>
              <a:rPr lang="en-US" sz="3000" dirty="0"/>
              <a:t>Budget Office of the Federation</a:t>
            </a:r>
          </a:p>
          <a:p>
            <a:pPr algn="just"/>
            <a:r>
              <a:rPr lang="en-US" sz="3000" dirty="0"/>
              <a:t>Office of the Auditor-General of the Federation</a:t>
            </a:r>
          </a:p>
          <a:p>
            <a:pPr algn="just"/>
            <a:r>
              <a:rPr lang="en-US" sz="3000" dirty="0"/>
              <a:t>Bureau of Public Procurement (BPP)</a:t>
            </a:r>
          </a:p>
          <a:p>
            <a:pPr algn="just"/>
            <a:r>
              <a:rPr lang="en-US" sz="3000" dirty="0"/>
              <a:t>Nigeria Institute of Quantity Surveyors (NIQS)</a:t>
            </a:r>
          </a:p>
          <a:p>
            <a:pPr algn="just"/>
            <a:r>
              <a:rPr lang="en-US" sz="3000" dirty="0"/>
              <a:t>Civil Society Organizations</a:t>
            </a:r>
          </a:p>
          <a:p>
            <a:pPr algn="just"/>
            <a:r>
              <a:rPr lang="en-GB" sz="3000" dirty="0"/>
              <a:t>The Media</a:t>
            </a:r>
          </a:p>
          <a:p>
            <a:pPr algn="just"/>
            <a:r>
              <a:rPr lang="en-GB" sz="3000" dirty="0"/>
              <a:t>ICPC officials</a:t>
            </a:r>
          </a:p>
          <a:p>
            <a:pPr algn="just"/>
            <a:r>
              <a:rPr lang="en-GB" sz="3000" dirty="0"/>
              <a:t>Representatives of the communities.</a:t>
            </a:r>
            <a:endParaRPr lang="en-US" sz="3000" dirty="0"/>
          </a:p>
        </p:txBody>
      </p:sp>
    </p:spTree>
    <p:extLst>
      <p:ext uri="{BB962C8B-B14F-4D97-AF65-F5344CB8AC3E}">
        <p14:creationId xmlns:p14="http://schemas.microsoft.com/office/powerpoint/2010/main" val="31251959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857256"/>
          </a:xfrm>
        </p:spPr>
        <p:txBody>
          <a:bodyPr>
            <a:noAutofit/>
          </a:bodyPr>
          <a:lstStyle/>
          <a:p>
            <a:pPr algn="ctr"/>
            <a:r>
              <a:rPr lang="en-US" sz="3000" b="1" dirty="0">
                <a:effectLst>
                  <a:outerShdw blurRad="38100" dist="38100" dir="2700000" algn="tl">
                    <a:srgbClr val="000000">
                      <a:alpha val="43137"/>
                    </a:srgbClr>
                  </a:outerShdw>
                </a:effectLst>
              </a:rPr>
              <a:t>OPACITY AROUND CONSTITUENCY PROJECTS</a:t>
            </a:r>
          </a:p>
        </p:txBody>
      </p:sp>
      <p:sp>
        <p:nvSpPr>
          <p:cNvPr id="3" name="Content Placeholder 2"/>
          <p:cNvSpPr>
            <a:spLocks noGrp="1"/>
          </p:cNvSpPr>
          <p:nvPr>
            <p:ph idx="1"/>
          </p:nvPr>
        </p:nvSpPr>
        <p:spPr>
          <a:xfrm>
            <a:off x="309093" y="1928802"/>
            <a:ext cx="8834907" cy="4929199"/>
          </a:xfrm>
        </p:spPr>
        <p:txBody>
          <a:bodyPr>
            <a:normAutofit/>
          </a:bodyPr>
          <a:lstStyle/>
          <a:p>
            <a:pPr marL="0" indent="0" algn="just">
              <a:buNone/>
            </a:pPr>
            <a:r>
              <a:rPr lang="en-US" sz="2800" dirty="0"/>
              <a:t>Controversies surrounding Constituency Projects include:</a:t>
            </a:r>
          </a:p>
          <a:p>
            <a:pPr algn="just"/>
            <a:r>
              <a:rPr lang="en-US" sz="2400" dirty="0"/>
              <a:t>Who  funds the projects, government or individual legislators?</a:t>
            </a:r>
          </a:p>
          <a:p>
            <a:pPr algn="just"/>
            <a:r>
              <a:rPr lang="en-US" sz="2400" dirty="0"/>
              <a:t>Are the projects based on fundamental assessment of community needs?</a:t>
            </a:r>
          </a:p>
          <a:p>
            <a:pPr algn="just"/>
            <a:r>
              <a:rPr lang="en-US" sz="2400" dirty="0"/>
              <a:t>Lack of knowledge of the existence and structure of constituency projects.</a:t>
            </a:r>
          </a:p>
          <a:p>
            <a:pPr algn="just"/>
            <a:r>
              <a:rPr lang="en-US" sz="2400" dirty="0"/>
              <a:t>Shoddy completion, non-completion or outright non-execution.</a:t>
            </a:r>
          </a:p>
          <a:p>
            <a:pPr algn="just"/>
            <a:r>
              <a:rPr lang="en-US" sz="2400" dirty="0"/>
              <a:t>Constituency projects  as a conduit for the diversion and misappropriation of public funds.</a:t>
            </a:r>
          </a:p>
          <a:p>
            <a:pPr algn="just"/>
            <a:r>
              <a:rPr lang="en-US" sz="2400" dirty="0"/>
              <a:t>Lack of post- execution sustainability and management mechanism.</a:t>
            </a:r>
          </a:p>
        </p:txBody>
      </p:sp>
    </p:spTree>
    <p:extLst>
      <p:ext uri="{BB962C8B-B14F-4D97-AF65-F5344CB8AC3E}">
        <p14:creationId xmlns:p14="http://schemas.microsoft.com/office/powerpoint/2010/main" val="422190560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ctr"/>
            <a:r>
              <a:rPr lang="en-US" sz="3000" b="1" dirty="0"/>
              <a:t>FINDINGS FROM PHASE 1 OF THE EXERCISE</a:t>
            </a:r>
          </a:p>
        </p:txBody>
      </p:sp>
      <p:sp>
        <p:nvSpPr>
          <p:cNvPr id="3" name="Content Placeholder 2"/>
          <p:cNvSpPr>
            <a:spLocks noGrp="1"/>
          </p:cNvSpPr>
          <p:nvPr>
            <p:ph idx="1"/>
          </p:nvPr>
        </p:nvSpPr>
        <p:spPr>
          <a:xfrm>
            <a:off x="193183" y="1142985"/>
            <a:ext cx="8615966" cy="5554030"/>
          </a:xfrm>
        </p:spPr>
        <p:txBody>
          <a:bodyPr>
            <a:normAutofit fontScale="92500"/>
          </a:bodyPr>
          <a:lstStyle/>
          <a:p>
            <a:pPr marL="0" indent="0">
              <a:buNone/>
            </a:pPr>
            <a:r>
              <a:rPr lang="en-US" sz="3200" b="1" dirty="0"/>
              <a:t>NUMBER OF PROJECTS TRACKED (424)</a:t>
            </a:r>
          </a:p>
          <a:p>
            <a:pPr algn="just"/>
            <a:r>
              <a:rPr lang="en-US" sz="2800" dirty="0"/>
              <a:t>Shoddy execution;</a:t>
            </a:r>
          </a:p>
          <a:p>
            <a:pPr algn="just"/>
            <a:r>
              <a:rPr lang="en-US" sz="2800" dirty="0"/>
              <a:t>Uncompleted projects;</a:t>
            </a:r>
          </a:p>
          <a:p>
            <a:pPr algn="just"/>
            <a:r>
              <a:rPr lang="en-US" sz="2800" dirty="0"/>
              <a:t>Abandoned projects;</a:t>
            </a:r>
          </a:p>
          <a:p>
            <a:pPr algn="just"/>
            <a:r>
              <a:rPr lang="en-US" sz="2800" dirty="0"/>
              <a:t> Projects sited on private property of sponsors;</a:t>
            </a:r>
          </a:p>
          <a:p>
            <a:pPr algn="just"/>
            <a:r>
              <a:rPr lang="en-US" sz="2800" dirty="0"/>
              <a:t> Empowerment items not distributed but stashed away on the private property of sponsors.</a:t>
            </a:r>
          </a:p>
          <a:p>
            <a:pPr lvl="0" algn="just"/>
            <a:r>
              <a:rPr lang="en-GB" sz="2800" dirty="0"/>
              <a:t>Empowerment and Capacity Building Projects discovered to be conduits for embezzlement of public funds. Analyses show wide </a:t>
            </a:r>
            <a:r>
              <a:rPr lang="en-GB" sz="2800" dirty="0" err="1"/>
              <a:t>disproportionality</a:t>
            </a:r>
            <a:r>
              <a:rPr lang="en-GB" sz="2800" dirty="0"/>
              <a:t> between appropriations for Constituency Projects and Core- mandate Projects of implementing agencies; evident in SMEDAN and BCDA. </a:t>
            </a:r>
          </a:p>
          <a:p>
            <a:pPr algn="just"/>
            <a:endParaRPr lang="en-US" sz="2800" dirty="0"/>
          </a:p>
          <a:p>
            <a:pPr marL="0" indent="0" algn="just">
              <a:buNone/>
            </a:pPr>
            <a:endParaRPr lang="en-US" sz="2800" dirty="0"/>
          </a:p>
          <a:p>
            <a:pPr algn="just"/>
            <a:endParaRPr lang="en-US" sz="2800" dirty="0"/>
          </a:p>
        </p:txBody>
      </p:sp>
    </p:spTree>
    <p:extLst>
      <p:ext uri="{BB962C8B-B14F-4D97-AF65-F5344CB8AC3E}">
        <p14:creationId xmlns:p14="http://schemas.microsoft.com/office/powerpoint/2010/main" val="35864354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FINDINGS FROM PHASE 1 contd.</a:t>
            </a:r>
            <a:br>
              <a:rPr lang="en-GB" dirty="0"/>
            </a:br>
            <a:endParaRPr lang="en-GB" dirty="0"/>
          </a:p>
        </p:txBody>
      </p:sp>
      <p:sp>
        <p:nvSpPr>
          <p:cNvPr id="3" name="Content Placeholder 2"/>
          <p:cNvSpPr>
            <a:spLocks noGrp="1"/>
          </p:cNvSpPr>
          <p:nvPr>
            <p:ph idx="1"/>
          </p:nvPr>
        </p:nvSpPr>
        <p:spPr>
          <a:xfrm>
            <a:off x="154546" y="1000108"/>
            <a:ext cx="8896082" cy="5658269"/>
          </a:xfrm>
        </p:spPr>
        <p:txBody>
          <a:bodyPr>
            <a:normAutofit/>
          </a:bodyPr>
          <a:lstStyle/>
          <a:p>
            <a:pPr lvl="0" algn="just">
              <a:buFont typeface="Wingdings" panose="05000000000000000000" pitchFamily="2" charset="2"/>
              <a:buChar char="v"/>
            </a:pPr>
            <a:r>
              <a:rPr lang="en-GB" sz="2800" dirty="0"/>
              <a:t>In 2015, the percentage difference between appropriations for Constituency and Core-mandate  Projects in SMEDAN was 365%. The mandate allocation was </a:t>
            </a:r>
            <a:r>
              <a:rPr lang="en-GB" sz="2800" b="1" dirty="0">
                <a:solidFill>
                  <a:srgbClr val="FF0000"/>
                </a:solidFill>
              </a:rPr>
              <a:t>N1,592,323,599</a:t>
            </a:r>
            <a:r>
              <a:rPr lang="en-GB" sz="2800" dirty="0"/>
              <a:t>, compared with </a:t>
            </a:r>
            <a:r>
              <a:rPr lang="en-GB" sz="2800" b="1" dirty="0">
                <a:solidFill>
                  <a:srgbClr val="FF0000"/>
                </a:solidFill>
              </a:rPr>
              <a:t>N5,814,369,579, </a:t>
            </a:r>
            <a:r>
              <a:rPr lang="en-GB" sz="2800" dirty="0"/>
              <a:t>for Constituency Projects. </a:t>
            </a:r>
            <a:r>
              <a:rPr lang="en-GB" sz="2800" b="1" dirty="0"/>
              <a:t>95% </a:t>
            </a:r>
            <a:r>
              <a:rPr lang="en-GB" sz="2800" dirty="0"/>
              <a:t>of the amount was for Empowerment and Capacity Building Projects. </a:t>
            </a:r>
          </a:p>
          <a:p>
            <a:pPr lvl="0" algn="just">
              <a:buNone/>
            </a:pPr>
            <a:endParaRPr lang="en-GB" sz="2800" dirty="0"/>
          </a:p>
          <a:p>
            <a:pPr lvl="0" algn="just">
              <a:buFont typeface="Wingdings" panose="05000000000000000000" pitchFamily="2" charset="2"/>
              <a:buChar char="v"/>
            </a:pPr>
            <a:r>
              <a:rPr lang="en-GB" sz="2800" dirty="0"/>
              <a:t>In 2016, this jumped to </a:t>
            </a:r>
            <a:r>
              <a:rPr lang="en-GB" sz="2800" b="1" dirty="0">
                <a:solidFill>
                  <a:srgbClr val="FF0000"/>
                </a:solidFill>
              </a:rPr>
              <a:t>N11,120,099,958</a:t>
            </a:r>
            <a:r>
              <a:rPr lang="en-GB" sz="2800" b="1" dirty="0"/>
              <a:t>, 741%</a:t>
            </a:r>
            <a:r>
              <a:rPr lang="en-GB" sz="2800" dirty="0"/>
              <a:t> of mandate budget with Empowerment and Capacity Building Projects taking </a:t>
            </a:r>
            <a:r>
              <a:rPr lang="en-GB" sz="2800" b="1" dirty="0"/>
              <a:t>99% </a:t>
            </a:r>
            <a:r>
              <a:rPr lang="en-GB" sz="2800" dirty="0"/>
              <a:t>of the amount . </a:t>
            </a:r>
          </a:p>
          <a:p>
            <a:pPr algn="just">
              <a:buFont typeface="Wingdings" panose="05000000000000000000" pitchFamily="2" charset="2"/>
              <a:buChar char="v"/>
            </a:pPr>
            <a:endParaRPr lang="en-GB" sz="2800" dirty="0"/>
          </a:p>
        </p:txBody>
      </p:sp>
    </p:spTree>
    <p:extLst>
      <p:ext uri="{BB962C8B-B14F-4D97-AF65-F5344CB8AC3E}">
        <p14:creationId xmlns:p14="http://schemas.microsoft.com/office/powerpoint/2010/main" val="41866604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ctr"/>
            <a:r>
              <a:rPr lang="en-US" sz="3000" b="1" dirty="0"/>
              <a:t>FINDINGS FROM PHASE 1 OF THE PROJECT</a:t>
            </a:r>
          </a:p>
        </p:txBody>
      </p:sp>
      <p:sp>
        <p:nvSpPr>
          <p:cNvPr id="3" name="Content Placeholder 2"/>
          <p:cNvSpPr>
            <a:spLocks noGrp="1"/>
          </p:cNvSpPr>
          <p:nvPr>
            <p:ph idx="1"/>
          </p:nvPr>
        </p:nvSpPr>
        <p:spPr>
          <a:xfrm>
            <a:off x="457200" y="928670"/>
            <a:ext cx="8229600" cy="5197493"/>
          </a:xfrm>
        </p:spPr>
        <p:txBody>
          <a:bodyPr/>
          <a:lstStyle/>
          <a:p>
            <a:r>
              <a:rPr lang="en-US" b="1" dirty="0">
                <a:effectLst>
                  <a:outerShdw blurRad="38100" dist="38100" dir="2700000" algn="tl">
                    <a:srgbClr val="000000">
                      <a:alpha val="43137"/>
                    </a:srgbClr>
                  </a:outerShdw>
                </a:effectLst>
              </a:rPr>
              <a:t>Projects sited on private property of sponsors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44" y="1714488"/>
            <a:ext cx="4360918" cy="478867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119" y="1714488"/>
            <a:ext cx="4395037" cy="4891029"/>
          </a:xfrm>
          <a:prstGeom prst="rect">
            <a:avLst/>
          </a:prstGeom>
        </p:spPr>
      </p:pic>
    </p:spTree>
    <p:extLst>
      <p:ext uri="{BB962C8B-B14F-4D97-AF65-F5344CB8AC3E}">
        <p14:creationId xmlns:p14="http://schemas.microsoft.com/office/powerpoint/2010/main" val="206049704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642942"/>
          </a:xfrm>
        </p:spPr>
        <p:txBody>
          <a:bodyPr>
            <a:normAutofit fontScale="90000"/>
          </a:bodyPr>
          <a:lstStyle/>
          <a:p>
            <a:pPr algn="ctr"/>
            <a:r>
              <a:rPr lang="en-US" sz="3000" b="1" dirty="0"/>
              <a:t>Other</a:t>
            </a:r>
            <a:r>
              <a:rPr lang="en-US" dirty="0"/>
              <a:t> </a:t>
            </a:r>
            <a:r>
              <a:rPr lang="en-US" sz="3000" b="1" dirty="0"/>
              <a:t>IMPORTANT FINDINGS</a:t>
            </a:r>
          </a:p>
        </p:txBody>
      </p:sp>
      <p:sp>
        <p:nvSpPr>
          <p:cNvPr id="3" name="Content Placeholder 2"/>
          <p:cNvSpPr>
            <a:spLocks noGrp="1"/>
          </p:cNvSpPr>
          <p:nvPr>
            <p:ph idx="1"/>
          </p:nvPr>
        </p:nvSpPr>
        <p:spPr>
          <a:xfrm>
            <a:off x="193183" y="1142983"/>
            <a:ext cx="8867104" cy="5715017"/>
          </a:xfrm>
        </p:spPr>
        <p:txBody>
          <a:bodyPr>
            <a:normAutofit/>
          </a:bodyPr>
          <a:lstStyle/>
          <a:p>
            <a:pPr lvl="0" algn="just"/>
            <a:r>
              <a:rPr lang="en-GB" sz="2800" dirty="0"/>
              <a:t>Duplications of some contracts of same description, same narrative, same amount, same location awarded by the same agency.</a:t>
            </a:r>
          </a:p>
          <a:p>
            <a:pPr lvl="0" algn="just"/>
            <a:r>
              <a:rPr lang="en-GB" sz="2800" dirty="0"/>
              <a:t> This we found done by the legislators in order to bring the total amount allocated to individual legislators within the approval threshold of the executing agency and to avoid ministerial tender processes. </a:t>
            </a:r>
          </a:p>
          <a:p>
            <a:pPr lvl="0" algn="just"/>
            <a:r>
              <a:rPr lang="en-GB" sz="2800" dirty="0"/>
              <a:t>An example: supply 8 nos. tractors to Bauchi Central Senatorial Zone supplied in 2016. A project of about N91, 935, 546 was split into 4 lots and awarded to 3 different contractors.  </a:t>
            </a:r>
            <a:endParaRPr lang="en-US" sz="2800" dirty="0"/>
          </a:p>
          <a:p>
            <a:pPr lvl="0" algn="just"/>
            <a:endParaRPr lang="en-GB" sz="2800" dirty="0"/>
          </a:p>
          <a:p>
            <a:pPr algn="just"/>
            <a:endParaRPr lang="en-US" sz="2800" dirty="0"/>
          </a:p>
        </p:txBody>
      </p:sp>
    </p:spTree>
    <p:extLst>
      <p:ext uri="{BB962C8B-B14F-4D97-AF65-F5344CB8AC3E}">
        <p14:creationId xmlns:p14="http://schemas.microsoft.com/office/powerpoint/2010/main" val="254731549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571504"/>
          </a:xfrm>
        </p:spPr>
        <p:txBody>
          <a:bodyPr>
            <a:normAutofit/>
          </a:bodyPr>
          <a:lstStyle/>
          <a:p>
            <a:r>
              <a:rPr lang="en-US" sz="2700" b="1" dirty="0"/>
              <a:t>OTHER IMPORTANT FINDINGS CONTD…</a:t>
            </a:r>
          </a:p>
        </p:txBody>
      </p:sp>
      <p:sp>
        <p:nvSpPr>
          <p:cNvPr id="3" name="Content Placeholder 2"/>
          <p:cNvSpPr>
            <a:spLocks noGrp="1"/>
          </p:cNvSpPr>
          <p:nvPr>
            <p:ph idx="1"/>
          </p:nvPr>
        </p:nvSpPr>
        <p:spPr>
          <a:xfrm>
            <a:off x="222161" y="1142984"/>
            <a:ext cx="8606307" cy="5360847"/>
          </a:xfrm>
        </p:spPr>
        <p:txBody>
          <a:bodyPr>
            <a:normAutofit/>
          </a:bodyPr>
          <a:lstStyle/>
          <a:p>
            <a:pPr lvl="0" algn="just"/>
            <a:r>
              <a:rPr lang="en-GB" sz="2800" dirty="0"/>
              <a:t>Capacity Building and Empowerment projects: It entails training, supplies and distribution of varieties of such implements and tools as motorcycles, tricycles, sewing machines, grinding machines etc to constituents to empower them to own and operate their own businesses. It may also include cash grants in some cases.</a:t>
            </a:r>
          </a:p>
          <a:p>
            <a:pPr lvl="0" algn="just"/>
            <a:r>
              <a:rPr lang="en-GB" sz="2800" dirty="0"/>
              <a:t> These are convenient conduit for embezzling public funds by the sponsoring legislators and the executing agency as they are difficult to track and verify.</a:t>
            </a:r>
            <a:endParaRPr lang="en-US" sz="2800" dirty="0"/>
          </a:p>
          <a:p>
            <a:endParaRPr lang="en-US" sz="2800" dirty="0"/>
          </a:p>
        </p:txBody>
      </p:sp>
    </p:spTree>
    <p:extLst>
      <p:ext uri="{BB962C8B-B14F-4D97-AF65-F5344CB8AC3E}">
        <p14:creationId xmlns:p14="http://schemas.microsoft.com/office/powerpoint/2010/main" val="177889303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285752"/>
          </a:xfrm>
        </p:spPr>
        <p:txBody>
          <a:bodyPr>
            <a:normAutofit fontScale="90000"/>
          </a:bodyPr>
          <a:lstStyle/>
          <a:p>
            <a:r>
              <a:rPr lang="en-US" sz="2800" b="1" dirty="0"/>
              <a:t>OTHER IMPORTANT FINDINGS </a:t>
            </a:r>
          </a:p>
        </p:txBody>
      </p:sp>
      <p:sp>
        <p:nvSpPr>
          <p:cNvPr id="3" name="Content Placeholder 2"/>
          <p:cNvSpPr>
            <a:spLocks noGrp="1"/>
          </p:cNvSpPr>
          <p:nvPr>
            <p:ph idx="1"/>
          </p:nvPr>
        </p:nvSpPr>
        <p:spPr>
          <a:xfrm>
            <a:off x="289774" y="1000109"/>
            <a:ext cx="8625626" cy="5722664"/>
          </a:xfrm>
        </p:spPr>
        <p:txBody>
          <a:bodyPr>
            <a:normAutofit/>
          </a:bodyPr>
          <a:lstStyle/>
          <a:p>
            <a:pPr lvl="0" algn="just"/>
            <a:r>
              <a:rPr lang="en-GB" sz="2800" dirty="0"/>
              <a:t>Most of the contracting companies belong directly or indirectly to the sponsoring legislator or the sponsoring legislator has a substantial interest in them one way or another. </a:t>
            </a:r>
          </a:p>
          <a:p>
            <a:pPr lvl="0" algn="just"/>
            <a:r>
              <a:rPr lang="en-GB" sz="2800" dirty="0"/>
              <a:t>In other cases, the contracts for the supplies of items were executed by personal staff of the legislator or their family members. These are clear cases of conflict of interests and abuse of office.</a:t>
            </a:r>
          </a:p>
          <a:p>
            <a:pPr lvl="0" algn="just"/>
            <a:endParaRPr lang="en-GB" sz="200" dirty="0"/>
          </a:p>
          <a:p>
            <a:pPr lvl="0" algn="just"/>
            <a:endParaRPr lang="en-GB" sz="200" dirty="0"/>
          </a:p>
          <a:p>
            <a:pPr lvl="0" algn="just"/>
            <a:endParaRPr lang="en-GB" sz="200" dirty="0"/>
          </a:p>
          <a:p>
            <a:pPr algn="just"/>
            <a:r>
              <a:rPr lang="en-GB" sz="2800" dirty="0"/>
              <a:t>A few of the constituency projects were found sited on the private property of  sponsoring legislators while some  converted items supplied under the projects to  private use. Examples are:</a:t>
            </a:r>
            <a:endParaRPr lang="en-US" sz="2800" dirty="0"/>
          </a:p>
          <a:p>
            <a:pPr lvl="0" algn="just"/>
            <a:endParaRPr lang="en-US" sz="2800" dirty="0"/>
          </a:p>
          <a:p>
            <a:endParaRPr lang="en-US" sz="2800" dirty="0"/>
          </a:p>
        </p:txBody>
      </p:sp>
    </p:spTree>
    <p:extLst>
      <p:ext uri="{BB962C8B-B14F-4D97-AF65-F5344CB8AC3E}">
        <p14:creationId xmlns:p14="http://schemas.microsoft.com/office/powerpoint/2010/main" val="355797116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pPr algn="ctr"/>
            <a:r>
              <a:rPr lang="en-US" sz="3000" b="1" dirty="0"/>
              <a:t>RECOVERIES 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283" y="928670"/>
            <a:ext cx="8643998" cy="5786478"/>
          </a:xfrm>
        </p:spPr>
      </p:pic>
    </p:spTree>
    <p:extLst>
      <p:ext uri="{BB962C8B-B14F-4D97-AF65-F5344CB8AC3E}">
        <p14:creationId xmlns:p14="http://schemas.microsoft.com/office/powerpoint/2010/main" val="48820873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sz="3000" b="1" dirty="0"/>
              <a:t>       RECOVERIES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44" y="857232"/>
            <a:ext cx="8715435" cy="5786478"/>
          </a:xfrm>
        </p:spPr>
      </p:pic>
    </p:spTree>
    <p:extLst>
      <p:ext uri="{BB962C8B-B14F-4D97-AF65-F5344CB8AC3E}">
        <p14:creationId xmlns:p14="http://schemas.microsoft.com/office/powerpoint/2010/main" val="1070175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357190"/>
          </a:xfrm>
        </p:spPr>
        <p:txBody>
          <a:bodyPr>
            <a:noAutofit/>
          </a:bodyPr>
          <a:lstStyle/>
          <a:p>
            <a:r>
              <a:rPr lang="en-GB" sz="3000" b="1" dirty="0"/>
              <a:t>INTRODUCTION</a:t>
            </a:r>
            <a:endParaRPr lang="en-US" sz="3000" dirty="0"/>
          </a:p>
        </p:txBody>
      </p:sp>
      <p:sp>
        <p:nvSpPr>
          <p:cNvPr id="3" name="Content Placeholder 2"/>
          <p:cNvSpPr>
            <a:spLocks noGrp="1"/>
          </p:cNvSpPr>
          <p:nvPr>
            <p:ph idx="1"/>
          </p:nvPr>
        </p:nvSpPr>
        <p:spPr>
          <a:xfrm>
            <a:off x="428596" y="714356"/>
            <a:ext cx="8229600" cy="6143644"/>
          </a:xfrm>
        </p:spPr>
        <p:txBody>
          <a:bodyPr>
            <a:noAutofit/>
          </a:bodyPr>
          <a:lstStyle/>
          <a:p>
            <a:pPr algn="just"/>
            <a:r>
              <a:rPr lang="en-GB" sz="2700" dirty="0"/>
              <a:t>Our discussion this morning is on Stimulating Media Reportage of ICPC’s anti-corruption initiatives notably the National Ethics and Integrity Policy (NEIP), the Constituency / Executive Projects Tracking Initiative (CEPTI) and Anti  sexual Harassment (in educational institutions) Policy in conjunction with Gender Mobile Initiative and supported by the Ford Foundation.</a:t>
            </a:r>
          </a:p>
          <a:p>
            <a:pPr algn="just"/>
            <a:r>
              <a:rPr lang="en-GB" sz="2700" dirty="0"/>
              <a:t>I understand that someone else would take us on  Ethics and Integrity Compliance Scorecards. If time permits, I shall touch on illicit financial flow with particular reference to tax – related frauds. Remember, the Chairman of ICPC, Professor </a:t>
            </a:r>
            <a:r>
              <a:rPr lang="en-GB" sz="2700" dirty="0" err="1"/>
              <a:t>Bolaji</a:t>
            </a:r>
            <a:r>
              <a:rPr lang="en-GB" sz="2700" dirty="0"/>
              <a:t> </a:t>
            </a:r>
            <a:r>
              <a:rPr lang="en-GB" sz="2700" dirty="0" err="1"/>
              <a:t>Owasanoye</a:t>
            </a:r>
            <a:r>
              <a:rPr lang="en-GB" sz="2700" dirty="0"/>
              <a:t>, SAN, OFR is the current Secretary, Africa Inter-agency Committee on Curbing Illicit Financial Flows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US" sz="3000" b="1" dirty="0"/>
              <a:t>OTHER IMPORTANT FINDINGS CONTD…</a:t>
            </a:r>
          </a:p>
        </p:txBody>
      </p:sp>
      <p:sp>
        <p:nvSpPr>
          <p:cNvPr id="3" name="Content Placeholder 2"/>
          <p:cNvSpPr>
            <a:spLocks noGrp="1"/>
          </p:cNvSpPr>
          <p:nvPr>
            <p:ph idx="1"/>
          </p:nvPr>
        </p:nvSpPr>
        <p:spPr>
          <a:xfrm>
            <a:off x="260797" y="1000108"/>
            <a:ext cx="8558011" cy="5684027"/>
          </a:xfrm>
        </p:spPr>
        <p:txBody>
          <a:bodyPr>
            <a:normAutofit/>
          </a:bodyPr>
          <a:lstStyle/>
          <a:p>
            <a:pPr lvl="0" algn="just"/>
            <a:r>
              <a:rPr lang="en-GB" sz="2800" dirty="0"/>
              <a:t>Constituency projects items which were meant to have been supplied to the Cottage Hospital, </a:t>
            </a:r>
            <a:r>
              <a:rPr lang="en-GB" sz="2800" dirty="0" err="1"/>
              <a:t>Ukan</a:t>
            </a:r>
            <a:r>
              <a:rPr lang="en-GB" sz="2800" dirty="0"/>
              <a:t>, </a:t>
            </a:r>
            <a:r>
              <a:rPr lang="en-GB" sz="2800" dirty="0" err="1"/>
              <a:t>Akwa</a:t>
            </a:r>
            <a:r>
              <a:rPr lang="en-GB" sz="2800" dirty="0"/>
              <a:t> Ibom State in March, 2018.</a:t>
            </a:r>
            <a:endParaRPr lang="en-US" sz="2800" dirty="0"/>
          </a:p>
          <a:p>
            <a:pPr lvl="0" algn="just"/>
            <a:r>
              <a:rPr lang="en-GB" sz="2800" dirty="0"/>
              <a:t>6 units of Massey Ferguson tractors were converted to personal use by deploying them to a private farm since 2016. </a:t>
            </a:r>
          </a:p>
          <a:p>
            <a:pPr lvl="0" algn="just"/>
            <a:r>
              <a:rPr lang="en-US" sz="2800" dirty="0"/>
              <a:t>In </a:t>
            </a:r>
            <a:r>
              <a:rPr lang="en-US" sz="2800" dirty="0" err="1"/>
              <a:t>Sokoto</a:t>
            </a:r>
            <a:r>
              <a:rPr lang="en-US" sz="2800" dirty="0"/>
              <a:t> South-west  projects were sited for the benefits of a private farm rather than that of the community. These projects were sited more than 5km away from the community but directly to a private farm.</a:t>
            </a:r>
          </a:p>
          <a:p>
            <a:endParaRPr lang="en-US" dirty="0"/>
          </a:p>
        </p:txBody>
      </p:sp>
    </p:spTree>
    <p:extLst>
      <p:ext uri="{BB962C8B-B14F-4D97-AF65-F5344CB8AC3E}">
        <p14:creationId xmlns:p14="http://schemas.microsoft.com/office/powerpoint/2010/main" val="177605816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000" b="1" dirty="0"/>
              <a:t>OTHER IMPORTANT FINDINGS CONTD…</a:t>
            </a:r>
          </a:p>
        </p:txBody>
      </p:sp>
      <p:sp>
        <p:nvSpPr>
          <p:cNvPr id="3" name="Content Placeholder 2"/>
          <p:cNvSpPr>
            <a:spLocks noGrp="1"/>
          </p:cNvSpPr>
          <p:nvPr>
            <p:ph idx="1"/>
          </p:nvPr>
        </p:nvSpPr>
        <p:spPr>
          <a:xfrm>
            <a:off x="328411" y="1000108"/>
            <a:ext cx="8664262" cy="5722665"/>
          </a:xfrm>
        </p:spPr>
        <p:txBody>
          <a:bodyPr>
            <a:normAutofit/>
          </a:bodyPr>
          <a:lstStyle/>
          <a:p>
            <a:pPr algn="just"/>
            <a:r>
              <a:rPr lang="en-US" sz="2800" dirty="0"/>
              <a:t>In Enugu North Senatorial District, CPTG found undistributed  51 units. Tricycles, 228 units. TVS Motorcycles, 203 units. Grinding Machines and 5 units, electric Transformers valued at over 400 million Naira. These items, some of which were acquired in 2017 were found in deteriorating conditions.</a:t>
            </a:r>
          </a:p>
          <a:p>
            <a:pPr algn="just"/>
            <a:endParaRPr lang="en-US" sz="2800" dirty="0"/>
          </a:p>
          <a:p>
            <a:pPr algn="just"/>
            <a:r>
              <a:rPr lang="en-US" sz="2800" dirty="0"/>
              <a:t>In </a:t>
            </a:r>
            <a:r>
              <a:rPr lang="en-US" sz="2800" dirty="0" err="1"/>
              <a:t>Otuo</a:t>
            </a:r>
            <a:r>
              <a:rPr lang="en-US" sz="2800" dirty="0"/>
              <a:t> Women and Children Hospital, Edo State, hundreds sets of top grade equipment have been supplied but the hospital building and all the equipment supplied were found in a state of disuse and deterioration. </a:t>
            </a:r>
          </a:p>
        </p:txBody>
      </p:sp>
    </p:spTree>
    <p:extLst>
      <p:ext uri="{BB962C8B-B14F-4D97-AF65-F5344CB8AC3E}">
        <p14:creationId xmlns:p14="http://schemas.microsoft.com/office/powerpoint/2010/main" val="291488219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000" b="1" dirty="0"/>
              <a:t>OTHER IMPORTANT FINDINGS CONTD….</a:t>
            </a:r>
          </a:p>
        </p:txBody>
      </p:sp>
      <p:sp>
        <p:nvSpPr>
          <p:cNvPr id="3" name="Content Placeholder 2"/>
          <p:cNvSpPr>
            <a:spLocks noGrp="1"/>
          </p:cNvSpPr>
          <p:nvPr>
            <p:ph idx="1"/>
          </p:nvPr>
        </p:nvSpPr>
        <p:spPr>
          <a:xfrm>
            <a:off x="260797" y="928671"/>
            <a:ext cx="8597483" cy="5768344"/>
          </a:xfrm>
        </p:spPr>
        <p:txBody>
          <a:bodyPr>
            <a:normAutofit fontScale="92500" lnSpcReduction="10000"/>
          </a:bodyPr>
          <a:lstStyle/>
          <a:p>
            <a:pPr algn="just"/>
            <a:r>
              <a:rPr lang="en-US" sz="2800" dirty="0"/>
              <a:t>Another notable discovery is the “passing off” of projects by the sponsors as having been sponsored from their personal pockets and not paid for by the Federal Government, especially on Capacity Building and Empowerment Projects. Some sponsors even brand the items in their personal names.</a:t>
            </a:r>
          </a:p>
          <a:p>
            <a:pPr algn="just"/>
            <a:r>
              <a:rPr lang="en-GB" sz="2800" dirty="0"/>
              <a:t>Upper Niger River Basin Development Authority  had the habit of asking the contractor for every project worth N100 million and above, to purchase and give a project vehicle even when that is not provided for in the Bill of Engineering Measurement and Evaluation (BEME). </a:t>
            </a:r>
          </a:p>
          <a:p>
            <a:pPr algn="just"/>
            <a:r>
              <a:rPr lang="en-GB" sz="2800" dirty="0"/>
              <a:t>We recovered 4 nos. Chico Cherry vehicles (4x4) valued at N40,000,000 purchased on the projects. The </a:t>
            </a:r>
            <a:r>
              <a:rPr lang="en-GB" sz="2800" dirty="0" err="1"/>
              <a:t>Kwaku</a:t>
            </a:r>
            <a:r>
              <a:rPr lang="en-GB" sz="2800" dirty="0"/>
              <a:t>/</a:t>
            </a:r>
            <a:r>
              <a:rPr lang="en-GB" sz="2800" dirty="0" err="1"/>
              <a:t>Kiyi</a:t>
            </a:r>
            <a:r>
              <a:rPr lang="en-GB" sz="2800" dirty="0"/>
              <a:t> Mini Water project is an example where QS report recommended the recovery of over </a:t>
            </a:r>
            <a:r>
              <a:rPr lang="en-GB" sz="2800" b="1" dirty="0"/>
              <a:t>N44 million.</a:t>
            </a:r>
            <a:endParaRPr lang="en-US" sz="2800" dirty="0"/>
          </a:p>
          <a:p>
            <a:pPr algn="just"/>
            <a:endParaRPr lang="en-US" dirty="0"/>
          </a:p>
        </p:txBody>
      </p:sp>
    </p:spTree>
    <p:extLst>
      <p:ext uri="{BB962C8B-B14F-4D97-AF65-F5344CB8AC3E}">
        <p14:creationId xmlns:p14="http://schemas.microsoft.com/office/powerpoint/2010/main" val="1059279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pPr algn="ctr"/>
            <a:r>
              <a:rPr lang="en-US" sz="3000" b="1" dirty="0"/>
              <a:t>ICPC ENFORCEMENT ACTIONS</a:t>
            </a:r>
          </a:p>
        </p:txBody>
      </p:sp>
      <p:sp>
        <p:nvSpPr>
          <p:cNvPr id="3" name="Content Placeholder 2"/>
          <p:cNvSpPr>
            <a:spLocks noGrp="1"/>
          </p:cNvSpPr>
          <p:nvPr>
            <p:ph idx="1"/>
          </p:nvPr>
        </p:nvSpPr>
        <p:spPr>
          <a:xfrm>
            <a:off x="251139" y="785795"/>
            <a:ext cx="8741534" cy="5975614"/>
          </a:xfrm>
        </p:spPr>
        <p:txBody>
          <a:bodyPr>
            <a:normAutofit/>
          </a:bodyPr>
          <a:lstStyle/>
          <a:p>
            <a:pPr lvl="0" algn="just"/>
            <a:r>
              <a:rPr lang="en-US" sz="2800" dirty="0"/>
              <a:t>Enforced distribution of empowerment items to beneficiaries;</a:t>
            </a:r>
          </a:p>
          <a:p>
            <a:pPr lvl="0" algn="just"/>
            <a:r>
              <a:rPr lang="en-US" sz="2800" dirty="0"/>
              <a:t>Recovered embezzled monies;</a:t>
            </a:r>
          </a:p>
          <a:p>
            <a:pPr lvl="0" algn="just"/>
            <a:r>
              <a:rPr lang="en-US" sz="2800" dirty="0"/>
              <a:t>Enforced the delivery of hospital equipment and ambulances to hospitals; </a:t>
            </a:r>
          </a:p>
          <a:p>
            <a:pPr lvl="0" algn="just"/>
            <a:r>
              <a:rPr lang="en-US" sz="2800" dirty="0"/>
              <a:t>Facilitated commissioning processes of </a:t>
            </a:r>
            <a:r>
              <a:rPr lang="en-US" sz="2800" dirty="0" err="1"/>
              <a:t>Otuo</a:t>
            </a:r>
            <a:r>
              <a:rPr lang="en-US" sz="2800" dirty="0"/>
              <a:t> Women and Children Hospital; </a:t>
            </a:r>
          </a:p>
          <a:p>
            <a:pPr lvl="0" algn="just"/>
            <a:r>
              <a:rPr lang="en-US" sz="2800" dirty="0"/>
              <a:t>Investigating a number of cases for prosecution;</a:t>
            </a:r>
          </a:p>
          <a:p>
            <a:pPr lvl="0" algn="just"/>
            <a:r>
              <a:rPr lang="en-US" sz="2800" dirty="0"/>
              <a:t>Compelled the return of run-away contractors (34 + 200);</a:t>
            </a:r>
          </a:p>
          <a:p>
            <a:pPr lvl="0" algn="just"/>
            <a:r>
              <a:rPr lang="en-US" sz="2800" dirty="0"/>
              <a:t>Recovered for government value of the projects hitherto abandoned. </a:t>
            </a:r>
          </a:p>
          <a:p>
            <a:endParaRPr lang="en-US" dirty="0"/>
          </a:p>
        </p:txBody>
      </p:sp>
    </p:spTree>
    <p:extLst>
      <p:ext uri="{BB962C8B-B14F-4D97-AF65-F5344CB8AC3E}">
        <p14:creationId xmlns:p14="http://schemas.microsoft.com/office/powerpoint/2010/main" val="208571312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ctr"/>
            <a:br>
              <a:rPr lang="en-US" sz="3000" b="1" dirty="0"/>
            </a:br>
            <a:r>
              <a:rPr lang="en-US" sz="3000" b="1" dirty="0"/>
              <a:t>IMPACT OF CEPTI ON THE PUBLIC</a:t>
            </a:r>
            <a:br>
              <a:rPr lang="en-US" sz="3000" dirty="0"/>
            </a:br>
            <a:endParaRPr lang="en-US" sz="3000" dirty="0"/>
          </a:p>
        </p:txBody>
      </p:sp>
      <p:sp>
        <p:nvSpPr>
          <p:cNvPr id="3" name="Content Placeholder 2"/>
          <p:cNvSpPr>
            <a:spLocks noGrp="1"/>
          </p:cNvSpPr>
          <p:nvPr>
            <p:ph idx="1"/>
          </p:nvPr>
        </p:nvSpPr>
        <p:spPr>
          <a:xfrm>
            <a:off x="289775" y="857233"/>
            <a:ext cx="8596647" cy="5839782"/>
          </a:xfrm>
        </p:spPr>
        <p:txBody>
          <a:bodyPr>
            <a:normAutofit/>
          </a:bodyPr>
          <a:lstStyle/>
          <a:p>
            <a:pPr algn="just"/>
            <a:r>
              <a:rPr lang="en-US" sz="5000" dirty="0"/>
              <a:t>Public awareness created on issues around Constituency Projects;</a:t>
            </a:r>
          </a:p>
          <a:p>
            <a:pPr algn="just">
              <a:buNone/>
            </a:pPr>
            <a:endParaRPr lang="en-GB" sz="200" dirty="0"/>
          </a:p>
          <a:p>
            <a:pPr algn="just">
              <a:buNone/>
            </a:pPr>
            <a:endParaRPr lang="en-GB" sz="200" dirty="0"/>
          </a:p>
          <a:p>
            <a:pPr algn="just">
              <a:buNone/>
            </a:pPr>
            <a:endParaRPr lang="en-GB" sz="200" dirty="0"/>
          </a:p>
          <a:p>
            <a:pPr algn="just">
              <a:buNone/>
            </a:pPr>
            <a:endParaRPr lang="en-GB" sz="200" dirty="0"/>
          </a:p>
          <a:p>
            <a:pPr algn="just">
              <a:buNone/>
            </a:pPr>
            <a:endParaRPr lang="en-US" sz="200" dirty="0"/>
          </a:p>
          <a:p>
            <a:pPr algn="just"/>
            <a:r>
              <a:rPr lang="en-US" sz="5000" dirty="0"/>
              <a:t>Socio-economic impact to the community regarding the following projects: </a:t>
            </a:r>
          </a:p>
          <a:p>
            <a:pPr algn="just"/>
            <a:endParaRPr lang="en-US" sz="2800" dirty="0"/>
          </a:p>
          <a:p>
            <a:pPr algn="just">
              <a:buNone/>
            </a:pPr>
            <a:endParaRPr lang="en-US" sz="2800" dirty="0"/>
          </a:p>
        </p:txBody>
      </p:sp>
    </p:spTree>
    <p:extLst>
      <p:ext uri="{BB962C8B-B14F-4D97-AF65-F5344CB8AC3E}">
        <p14:creationId xmlns:p14="http://schemas.microsoft.com/office/powerpoint/2010/main" val="40962090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64" y="214290"/>
            <a:ext cx="8715436" cy="6643710"/>
          </a:xfrm>
        </p:spPr>
        <p:txBody>
          <a:bodyPr/>
          <a:lstStyle/>
          <a:p>
            <a:pPr marL="0" indent="0">
              <a:buNone/>
            </a:pPr>
            <a:r>
              <a:rPr lang="en-US" sz="3000" b="1" dirty="0">
                <a:effectLst>
                  <a:outerShdw blurRad="38100" dist="38100" dir="2700000" algn="tl">
                    <a:srgbClr val="000000">
                      <a:alpha val="43137"/>
                    </a:srgbClr>
                  </a:outerShdw>
                </a:effectLst>
              </a:rPr>
              <a:t>Water project in a community in Benue State</a:t>
            </a:r>
          </a:p>
          <a:p>
            <a:pPr marL="0" indent="0">
              <a:buNone/>
            </a:pPr>
            <a:endParaRPr lang="en-US" sz="3000" dirty="0"/>
          </a:p>
          <a:p>
            <a:pPr marL="0" indent="0">
              <a:buNone/>
            </a:pPr>
            <a:endParaRPr lang="en-US" dirty="0"/>
          </a:p>
        </p:txBody>
      </p:sp>
      <p:pic>
        <p:nvPicPr>
          <p:cNvPr id="4" name="Picture 3"/>
          <p:cNvPicPr>
            <a:picLocks noChangeAspect="1"/>
          </p:cNvPicPr>
          <p:nvPr/>
        </p:nvPicPr>
        <p:blipFill>
          <a:blip r:embed="rId2"/>
          <a:stretch>
            <a:fillRect/>
          </a:stretch>
        </p:blipFill>
        <p:spPr>
          <a:xfrm>
            <a:off x="214282" y="928670"/>
            <a:ext cx="4829282" cy="5715040"/>
          </a:xfrm>
          <a:prstGeom prst="rect">
            <a:avLst/>
          </a:prstGeom>
        </p:spPr>
      </p:pic>
      <p:pic>
        <p:nvPicPr>
          <p:cNvPr id="5" name="Picture 4"/>
          <p:cNvPicPr>
            <a:picLocks noChangeAspect="1"/>
          </p:cNvPicPr>
          <p:nvPr/>
        </p:nvPicPr>
        <p:blipFill>
          <a:blip r:embed="rId3"/>
          <a:stretch>
            <a:fillRect/>
          </a:stretch>
        </p:blipFill>
        <p:spPr>
          <a:xfrm>
            <a:off x="5208306" y="857232"/>
            <a:ext cx="3721411" cy="5786478"/>
          </a:xfrm>
          <a:prstGeom prst="rect">
            <a:avLst/>
          </a:prstGeom>
        </p:spPr>
      </p:pic>
    </p:spTree>
    <p:extLst>
      <p:ext uri="{BB962C8B-B14F-4D97-AF65-F5344CB8AC3E}">
        <p14:creationId xmlns:p14="http://schemas.microsoft.com/office/powerpoint/2010/main" val="323216173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endParaRPr lang="en-US" dirty="0"/>
          </a:p>
        </p:txBody>
      </p:sp>
      <p:sp>
        <p:nvSpPr>
          <p:cNvPr id="3" name="Content Placeholder 2"/>
          <p:cNvSpPr>
            <a:spLocks noGrp="1"/>
          </p:cNvSpPr>
          <p:nvPr>
            <p:ph idx="1"/>
          </p:nvPr>
        </p:nvSpPr>
        <p:spPr>
          <a:xfrm>
            <a:off x="907961" y="357166"/>
            <a:ext cx="8133008" cy="6223939"/>
          </a:xfrm>
        </p:spPr>
        <p:txBody>
          <a:bodyPr>
            <a:normAutofit lnSpcReduction="10000"/>
          </a:bodyPr>
          <a:lstStyle/>
          <a:p>
            <a:pPr marL="0" lvl="0" indent="0" algn="ctr">
              <a:buNone/>
            </a:pPr>
            <a:r>
              <a:rPr lang="en-US" sz="2800" dirty="0">
                <a:effectLst>
                  <a:outerShdw blurRad="38100" dist="38100" dir="2700000" algn="tl">
                    <a:srgbClr val="000000">
                      <a:alpha val="43137"/>
                    </a:srgbClr>
                  </a:outerShdw>
                </a:effectLst>
              </a:rPr>
              <a:t>THE ROLE OF THE COMMUNITY</a:t>
            </a:r>
            <a:endParaRPr lang="en-US" sz="2800" dirty="0"/>
          </a:p>
          <a:p>
            <a:pPr marL="0" lvl="0" indent="0" algn="just">
              <a:buNone/>
            </a:pPr>
            <a:r>
              <a:rPr lang="en-US" sz="3500" dirty="0"/>
              <a:t>For sustainability, the local Communities must;</a:t>
            </a:r>
          </a:p>
          <a:p>
            <a:pPr lvl="1" algn="just">
              <a:buFont typeface="Wingdings" panose="05000000000000000000" pitchFamily="2" charset="2"/>
              <a:buChar char="v"/>
            </a:pPr>
            <a:r>
              <a:rPr lang="en-US" sz="3500" dirty="0"/>
              <a:t>get involved in project conception through the  sponsors;</a:t>
            </a:r>
          </a:p>
          <a:p>
            <a:pPr lvl="1" algn="just">
              <a:buFont typeface="Wingdings" panose="05000000000000000000" pitchFamily="2" charset="2"/>
              <a:buChar char="v"/>
            </a:pPr>
            <a:r>
              <a:rPr lang="en-US" sz="3500" dirty="0"/>
              <a:t>take interest in projects sited in their communities;</a:t>
            </a:r>
          </a:p>
          <a:p>
            <a:pPr lvl="1" algn="just">
              <a:buFont typeface="Wingdings" panose="05000000000000000000" pitchFamily="2" charset="2"/>
              <a:buChar char="v"/>
            </a:pPr>
            <a:r>
              <a:rPr lang="en-US" sz="3500" dirty="0"/>
              <a:t>protect the projects, and guard against vandalization, and,</a:t>
            </a:r>
          </a:p>
          <a:p>
            <a:pPr lvl="1" algn="just">
              <a:buFont typeface="Wingdings" panose="05000000000000000000" pitchFamily="2" charset="2"/>
              <a:buChar char="v"/>
            </a:pPr>
            <a:r>
              <a:rPr lang="en-US" sz="3500" dirty="0"/>
              <a:t>Demand accountability from the project  sponsors.</a:t>
            </a:r>
          </a:p>
          <a:p>
            <a:endParaRPr lang="en-US" sz="3500" dirty="0"/>
          </a:p>
        </p:txBody>
      </p:sp>
    </p:spTree>
    <p:extLst>
      <p:ext uri="{BB962C8B-B14F-4D97-AF65-F5344CB8AC3E}">
        <p14:creationId xmlns:p14="http://schemas.microsoft.com/office/powerpoint/2010/main" val="17336418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9" y="285729"/>
            <a:ext cx="6896641" cy="428627"/>
          </a:xfrm>
        </p:spPr>
        <p:txBody>
          <a:bodyPr>
            <a:normAutofit fontScale="90000"/>
          </a:bodyPr>
          <a:lstStyle/>
          <a:p>
            <a:pPr algn="ctr"/>
            <a:br>
              <a:rPr lang="en-US" sz="3300" b="1" dirty="0"/>
            </a:br>
            <a:r>
              <a:rPr lang="en-US" sz="3300" b="1" dirty="0"/>
              <a:t>Expected Outcomes</a:t>
            </a:r>
            <a:br>
              <a:rPr lang="en-US" sz="3300" dirty="0"/>
            </a:br>
            <a:endParaRPr lang="en-US" sz="3300" dirty="0"/>
          </a:p>
        </p:txBody>
      </p:sp>
      <p:sp>
        <p:nvSpPr>
          <p:cNvPr id="3" name="Content Placeholder 2"/>
          <p:cNvSpPr>
            <a:spLocks noGrp="1"/>
          </p:cNvSpPr>
          <p:nvPr>
            <p:ph idx="1"/>
          </p:nvPr>
        </p:nvSpPr>
        <p:spPr>
          <a:xfrm>
            <a:off x="285721" y="857232"/>
            <a:ext cx="8748138" cy="6092209"/>
          </a:xfrm>
        </p:spPr>
        <p:txBody>
          <a:bodyPr>
            <a:normAutofit/>
          </a:bodyPr>
          <a:lstStyle/>
          <a:p>
            <a:pPr lvl="0" algn="just"/>
            <a:r>
              <a:rPr lang="en-US" sz="2800" dirty="0"/>
              <a:t>Increased community and citizens’ awareness that constituency projects are publicly-funded and not donations by political benefactors.</a:t>
            </a:r>
          </a:p>
          <a:p>
            <a:pPr lvl="0" algn="just"/>
            <a:r>
              <a:rPr lang="en-US" sz="2800" dirty="0"/>
              <a:t>Debunked assumption that constituency projects are avenues for providing financial largess to certain political office holders and their associates.  </a:t>
            </a:r>
          </a:p>
          <a:p>
            <a:pPr lvl="0" algn="just"/>
            <a:r>
              <a:rPr lang="en-US" sz="2800" dirty="0"/>
              <a:t>Increased community and citizens’ awareness of go-to portals and repositories of information on constituency projects, and reporting channels for infractions or feedback to ICPC.</a:t>
            </a:r>
          </a:p>
          <a:p>
            <a:pPr lvl="0" algn="just"/>
            <a:r>
              <a:rPr lang="en-US" sz="2800" dirty="0"/>
              <a:t>Improved citizens’ access to details of constituency projects e.g. budget amount, contractors, budget releases, scope of project, etc.</a:t>
            </a:r>
          </a:p>
          <a:p>
            <a:pPr lvl="0" algn="just"/>
            <a:endParaRPr lang="en-US" sz="2800" dirty="0"/>
          </a:p>
          <a:p>
            <a:pPr algn="just"/>
            <a:endParaRPr lang="en-US" dirty="0"/>
          </a:p>
        </p:txBody>
      </p:sp>
    </p:spTree>
    <p:extLst>
      <p:ext uri="{BB962C8B-B14F-4D97-AF65-F5344CB8AC3E}">
        <p14:creationId xmlns:p14="http://schemas.microsoft.com/office/powerpoint/2010/main" val="133732232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500066"/>
          </a:xfrm>
        </p:spPr>
        <p:txBody>
          <a:bodyPr>
            <a:noAutofit/>
          </a:bodyPr>
          <a:lstStyle/>
          <a:p>
            <a:r>
              <a:rPr lang="en-US" sz="3000" b="1" dirty="0"/>
              <a:t>Expected Outcomes Contd.</a:t>
            </a:r>
          </a:p>
        </p:txBody>
      </p:sp>
      <p:sp>
        <p:nvSpPr>
          <p:cNvPr id="3" name="Content Placeholder 2"/>
          <p:cNvSpPr>
            <a:spLocks noGrp="1"/>
          </p:cNvSpPr>
          <p:nvPr>
            <p:ph idx="1"/>
          </p:nvPr>
        </p:nvSpPr>
        <p:spPr>
          <a:xfrm>
            <a:off x="142844" y="1071546"/>
            <a:ext cx="8715436" cy="5572164"/>
          </a:xfrm>
        </p:spPr>
        <p:txBody>
          <a:bodyPr>
            <a:noAutofit/>
          </a:bodyPr>
          <a:lstStyle/>
          <a:p>
            <a:pPr lvl="0" algn="just"/>
            <a:r>
              <a:rPr lang="en-US" sz="2600" dirty="0"/>
              <a:t>Engendered community ownership and participation in constituency projects conception, budgeting, monitoring, execution, etc.</a:t>
            </a:r>
          </a:p>
          <a:p>
            <a:pPr lvl="0" algn="just"/>
            <a:r>
              <a:rPr lang="en-US" sz="2600" dirty="0"/>
              <a:t>Improved and organized constituency/executive projects’ tracking system.</a:t>
            </a:r>
          </a:p>
          <a:p>
            <a:pPr lvl="0" algn="just"/>
            <a:r>
              <a:rPr lang="en-US" sz="2600" dirty="0"/>
              <a:t>Improved completion rate of constituency/Executive projects nationwide.</a:t>
            </a:r>
          </a:p>
          <a:p>
            <a:pPr lvl="0" algn="just"/>
            <a:r>
              <a:rPr lang="en-US" sz="2600" dirty="0"/>
              <a:t>Removed ‘secrecy’ around constituency projects.</a:t>
            </a:r>
          </a:p>
          <a:p>
            <a:pPr algn="just"/>
            <a:r>
              <a:rPr lang="en-US" sz="2600" dirty="0"/>
              <a:t>Improved mobilization of the grassroots for anti-corruption efforts.</a:t>
            </a:r>
          </a:p>
          <a:p>
            <a:endParaRPr lang="en-US" sz="2600" dirty="0"/>
          </a:p>
        </p:txBody>
      </p:sp>
    </p:spTree>
    <p:extLst>
      <p:ext uri="{BB962C8B-B14F-4D97-AF65-F5344CB8AC3E}">
        <p14:creationId xmlns:p14="http://schemas.microsoft.com/office/powerpoint/2010/main" val="46162415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GB" sz="3000" b="1" dirty="0"/>
            </a:br>
            <a:r>
              <a:rPr lang="en-GB" sz="3000" b="1" dirty="0"/>
              <a:t>ANTI- SEXUAL HARASSMENT IN EDUCATIONAL INSTITUTIONS  POLICY</a:t>
            </a:r>
            <a:endParaRPr lang="en-US" sz="3000" dirty="0"/>
          </a:p>
        </p:txBody>
      </p:sp>
      <p:sp>
        <p:nvSpPr>
          <p:cNvPr id="3" name="Content Placeholder 2"/>
          <p:cNvSpPr>
            <a:spLocks noGrp="1"/>
          </p:cNvSpPr>
          <p:nvPr>
            <p:ph idx="1"/>
          </p:nvPr>
        </p:nvSpPr>
        <p:spPr>
          <a:xfrm>
            <a:off x="214282" y="1600200"/>
            <a:ext cx="8715436" cy="5114948"/>
          </a:xfrm>
        </p:spPr>
        <p:txBody>
          <a:bodyPr>
            <a:normAutofit/>
          </a:bodyPr>
          <a:lstStyle/>
          <a:p>
            <a:pPr algn="just"/>
            <a:endParaRPr lang="en-GB" dirty="0"/>
          </a:p>
          <a:p>
            <a:pPr algn="just"/>
            <a:endParaRPr lang="en-GB" dirty="0"/>
          </a:p>
          <a:p>
            <a:pPr algn="just"/>
            <a:endParaRPr lang="en-GB" dirty="0"/>
          </a:p>
          <a:p>
            <a:pPr algn="just">
              <a:buNone/>
            </a:pPr>
            <a:r>
              <a:rPr lang="en-GB" dirty="0"/>
              <a:t>                 </a:t>
            </a:r>
            <a:r>
              <a:rPr lang="en-GB" b="1" dirty="0"/>
              <a:t>WHAT IS SEXUAL HARASSMENT?</a:t>
            </a:r>
            <a:endParaRPr lang="en-US" b="1"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000" b="1" dirty="0"/>
              <a:t>INTRODUCTION</a:t>
            </a:r>
            <a:endParaRPr lang="en-US" sz="3000" b="1" dirty="0"/>
          </a:p>
        </p:txBody>
      </p:sp>
      <p:sp>
        <p:nvSpPr>
          <p:cNvPr id="3" name="Content Placeholder 2"/>
          <p:cNvSpPr>
            <a:spLocks noGrp="1"/>
          </p:cNvSpPr>
          <p:nvPr>
            <p:ph idx="1"/>
          </p:nvPr>
        </p:nvSpPr>
        <p:spPr/>
        <p:txBody>
          <a:bodyPr/>
          <a:lstStyle/>
          <a:p>
            <a:pPr>
              <a:buNone/>
            </a:pPr>
            <a:r>
              <a:rPr lang="en-GB" dirty="0"/>
              <a:t> </a:t>
            </a:r>
            <a:endParaRPr lang="en-US" dirty="0"/>
          </a:p>
        </p:txBody>
      </p:sp>
      <p:sp>
        <p:nvSpPr>
          <p:cNvPr id="5" name="Rectangle 4"/>
          <p:cNvSpPr/>
          <p:nvPr/>
        </p:nvSpPr>
        <p:spPr>
          <a:xfrm>
            <a:off x="214282" y="1000108"/>
            <a:ext cx="8643998" cy="5355312"/>
          </a:xfrm>
          <a:prstGeom prst="rect">
            <a:avLst/>
          </a:prstGeom>
        </p:spPr>
        <p:txBody>
          <a:bodyPr wrap="square">
            <a:spAutoFit/>
          </a:bodyPr>
          <a:lstStyle/>
          <a:p>
            <a:pPr algn="just"/>
            <a:r>
              <a:rPr lang="en-GB" sz="3800" dirty="0"/>
              <a:t>Ordinarily, the activities and achievements of ICPC, particularly in recent years should attract unprecedented media coverage. We encourage the media to visit the ICPC’s website </a:t>
            </a:r>
            <a:r>
              <a:rPr lang="en-GB" sz="3800" dirty="0">
                <a:hlinkClick r:id="rId2"/>
              </a:rPr>
              <a:t>www.icpc.gov.ng</a:t>
            </a:r>
            <a:r>
              <a:rPr lang="en-GB" sz="3800" dirty="0"/>
              <a:t> and other social media handles as highlighted at the last slide of this presentation, to see for themselves the much ICPC had accomplished in recent years.</a:t>
            </a:r>
            <a:endParaRPr lang="en-US" sz="38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pPr>
              <a:buNone/>
            </a:pPr>
            <a:endParaRPr lang="en-US" dirty="0"/>
          </a:p>
        </p:txBody>
      </p:sp>
      <p:pic>
        <p:nvPicPr>
          <p:cNvPr id="4" name="Picture 3" descr="Sexual Harassment At Workplace. Unrecognizable Boss Harassing Young Female Colleague Touching Her Knee Working In Office. Cropped"/>
          <p:cNvPicPr/>
          <p:nvPr/>
        </p:nvPicPr>
        <p:blipFill>
          <a:blip r:embed="rId2"/>
          <a:srcRect/>
          <a:stretch>
            <a:fillRect/>
          </a:stretch>
        </p:blipFill>
        <p:spPr bwMode="auto">
          <a:xfrm>
            <a:off x="285720" y="285728"/>
            <a:ext cx="8715436" cy="6357982"/>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n-GB" sz="3000" b="1" dirty="0"/>
              <a:t>ANTI- SEXUAL HARASSMENT IN EDUCATIONAL INSTITUTIONS  POLICY</a:t>
            </a:r>
            <a:endParaRPr lang="en-US" sz="3000" dirty="0"/>
          </a:p>
        </p:txBody>
      </p:sp>
      <p:sp>
        <p:nvSpPr>
          <p:cNvPr id="3" name="Content Placeholder 2"/>
          <p:cNvSpPr>
            <a:spLocks noGrp="1"/>
          </p:cNvSpPr>
          <p:nvPr>
            <p:ph idx="1"/>
          </p:nvPr>
        </p:nvSpPr>
        <p:spPr>
          <a:xfrm>
            <a:off x="142844" y="1357298"/>
            <a:ext cx="8715436" cy="5500702"/>
          </a:xfrm>
        </p:spPr>
        <p:txBody>
          <a:bodyPr>
            <a:normAutofit fontScale="92500" lnSpcReduction="20000"/>
          </a:bodyPr>
          <a:lstStyle/>
          <a:p>
            <a:pPr algn="just">
              <a:buNone/>
            </a:pPr>
            <a:r>
              <a:rPr lang="en-GB" dirty="0"/>
              <a:t>	Sexual Harassment is usually defined as an unwelcome sexual advances or demand for sexual favours or any unwelcome conduct of a sexual nature targeted at someone in a work place, or any other professional or social situation or environment.   </a:t>
            </a:r>
          </a:p>
          <a:p>
            <a:pPr algn="just">
              <a:buNone/>
            </a:pPr>
            <a:endParaRPr lang="en-GB" dirty="0"/>
          </a:p>
          <a:p>
            <a:pPr algn="just">
              <a:buNone/>
            </a:pPr>
            <a:r>
              <a:rPr lang="en-GB" dirty="0"/>
              <a:t>	Apart from conferring undue advantage to oneself using office or position, which contravenes sections 19 of the ICPC Act 2000, sexual favours fall under the category of ‘’benefit’’ as defined in Section 2 of the ICPC law. Moreover, sexual harassment is a form of gender – based violence punishable under the Constitution of the Federal Republic of Nigeria.  </a:t>
            </a:r>
            <a:endParaRPr 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n-GB" sz="3000" b="1" dirty="0"/>
              <a:t>ANTI- SEXUAL HARASSMENT IN EDUCATIONAL INSTITUTIONS  POLICY</a:t>
            </a:r>
            <a:endParaRPr lang="en-US" sz="3000" dirty="0"/>
          </a:p>
        </p:txBody>
      </p:sp>
      <p:sp>
        <p:nvSpPr>
          <p:cNvPr id="3" name="Content Placeholder 2"/>
          <p:cNvSpPr>
            <a:spLocks noGrp="1"/>
          </p:cNvSpPr>
          <p:nvPr>
            <p:ph idx="1"/>
          </p:nvPr>
        </p:nvSpPr>
        <p:spPr>
          <a:xfrm>
            <a:off x="214282" y="1285860"/>
            <a:ext cx="8715436" cy="5286412"/>
          </a:xfrm>
        </p:spPr>
        <p:txBody>
          <a:bodyPr>
            <a:normAutofit fontScale="85000" lnSpcReduction="20000"/>
          </a:bodyPr>
          <a:lstStyle/>
          <a:p>
            <a:pPr algn="just"/>
            <a:r>
              <a:rPr lang="en-GB" dirty="0"/>
              <a:t>Sexual harassment, especially in educational institutions constitutes an attack on the very fabric of the society. It waters down the level and standards of education as the ability to pass exams would depend largely on how a female student for instance is ready to compromise her dignity.</a:t>
            </a:r>
          </a:p>
          <a:p>
            <a:pPr algn="just"/>
            <a:r>
              <a:rPr lang="en-GB" dirty="0"/>
              <a:t>Sexual harassment in educational institutions breeds monsters into the society in the name of trained and skilled persons. A student who ‘sells’ herself to clinch the Medical certificate would kill patients in the process of conducting surgery she never learned to do. The same goes for other sensitive professions such as engineering, even teaching because such a graduate teacher lacks the moral clout to impart values. The situation may be different if the student is raped. </a:t>
            </a:r>
            <a:endParaRPr 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n-GB" sz="3000" b="1" dirty="0"/>
              <a:t>      ANTI- SEXUAL HARASSMENT IN EDUCATIONAL INSTITUTIONS  POLICY</a:t>
            </a:r>
            <a:endParaRPr lang="en-US" sz="3000" dirty="0"/>
          </a:p>
        </p:txBody>
      </p:sp>
      <p:sp>
        <p:nvSpPr>
          <p:cNvPr id="3" name="Content Placeholder 2"/>
          <p:cNvSpPr>
            <a:spLocks noGrp="1"/>
          </p:cNvSpPr>
          <p:nvPr>
            <p:ph idx="1"/>
          </p:nvPr>
        </p:nvSpPr>
        <p:spPr>
          <a:xfrm>
            <a:off x="214282" y="1142984"/>
            <a:ext cx="8715436" cy="5429288"/>
          </a:xfrm>
        </p:spPr>
        <p:txBody>
          <a:bodyPr>
            <a:normAutofit fontScale="92500"/>
          </a:bodyPr>
          <a:lstStyle/>
          <a:p>
            <a:pPr algn="just">
              <a:buNone/>
            </a:pPr>
            <a:r>
              <a:rPr lang="en-GB" dirty="0"/>
              <a:t>	Sexual harassment in educational institutions is a conduct that is sexual in nature; it is unwelcome and it denies or limits the student’s ability to participate in or benefit from a school’s education programme or a staff ability to function properly in his assigned duties.</a:t>
            </a:r>
          </a:p>
          <a:p>
            <a:pPr algn="just">
              <a:buNone/>
            </a:pPr>
            <a:r>
              <a:rPr lang="en-GB" dirty="0"/>
              <a:t>	</a:t>
            </a:r>
          </a:p>
          <a:p>
            <a:pPr algn="just">
              <a:buNone/>
            </a:pPr>
            <a:r>
              <a:rPr lang="en-GB" dirty="0"/>
              <a:t>	Sexual harassment in educational institutions makes schools unsafe. It hinders the promotion of better learning, teaching and psychological interactions among inhabitants of the school environment.  </a:t>
            </a:r>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r>
              <a:rPr lang="en-GB" sz="3000" b="1" dirty="0"/>
              <a:t>ANTI- SEXUAL HARASSMENT IN EDUCATIONAL INSTITUTIONS  POLICY</a:t>
            </a:r>
            <a:endParaRPr lang="en-US" sz="3000" dirty="0"/>
          </a:p>
        </p:txBody>
      </p:sp>
      <p:sp>
        <p:nvSpPr>
          <p:cNvPr id="3" name="Content Placeholder 2"/>
          <p:cNvSpPr>
            <a:spLocks noGrp="1"/>
          </p:cNvSpPr>
          <p:nvPr>
            <p:ph idx="1"/>
          </p:nvPr>
        </p:nvSpPr>
        <p:spPr>
          <a:xfrm>
            <a:off x="214282" y="1214422"/>
            <a:ext cx="8715436" cy="5643578"/>
          </a:xfrm>
        </p:spPr>
        <p:txBody>
          <a:bodyPr/>
          <a:lstStyle/>
          <a:p>
            <a:pPr algn="just"/>
            <a:r>
              <a:rPr lang="en-GB" dirty="0"/>
              <a:t>Sexual harassment may be physical conduct of a sexual nature or verbal conduct of a sexual nature or non-verbal conduct of a sexual nature. It includes but not limited to pressure for a dating, romantic or intimate relationship, unwelcome touching, hugging, massaging, kissing, staring, leering, suggestive comments or jokes etc.   </a:t>
            </a:r>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nds of aggressive male holding a female hand for rape or sexual abuse,social problems,sexual assault,rape victim girl on the ground with man rapist,stop violence,abuse and sexual harassment concept&#10;"/>
          <p:cNvPicPr>
            <a:picLocks noGrp="1"/>
          </p:cNvPicPr>
          <p:nvPr>
            <p:ph idx="1"/>
          </p:nvPr>
        </p:nvPicPr>
        <p:blipFill>
          <a:blip r:embed="rId2"/>
          <a:srcRect/>
          <a:stretch>
            <a:fillRect/>
          </a:stretch>
        </p:blipFill>
        <p:spPr bwMode="auto">
          <a:xfrm>
            <a:off x="214282" y="285728"/>
            <a:ext cx="8715435" cy="6572272"/>
          </a:xfrm>
          <a:prstGeom prst="rect">
            <a:avLst/>
          </a:prstGeom>
          <a:noFill/>
          <a:ln w="9525">
            <a:noFill/>
            <a:miter lim="800000"/>
            <a:headEnd/>
            <a:tailEnd/>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t>ANTI- SEXUAL HARASSMENT IN EDUCATIONAL INSTITUTIONS  POLICY</a:t>
            </a:r>
            <a:endParaRPr lang="en-US" sz="3000" dirty="0"/>
          </a:p>
        </p:txBody>
      </p:sp>
      <p:sp>
        <p:nvSpPr>
          <p:cNvPr id="3" name="Content Placeholder 2"/>
          <p:cNvSpPr>
            <a:spLocks noGrp="1"/>
          </p:cNvSpPr>
          <p:nvPr>
            <p:ph idx="1"/>
          </p:nvPr>
        </p:nvSpPr>
        <p:spPr>
          <a:xfrm>
            <a:off x="457200" y="1428736"/>
            <a:ext cx="8229600" cy="5214974"/>
          </a:xfrm>
        </p:spPr>
        <p:txBody>
          <a:bodyPr>
            <a:normAutofit fontScale="92500" lnSpcReduction="10000"/>
          </a:bodyPr>
          <a:lstStyle/>
          <a:p>
            <a:pPr algn="just">
              <a:buNone/>
            </a:pPr>
            <a:r>
              <a:rPr lang="en-GB" dirty="0"/>
              <a:t>OBJECTIVES OF THE POLICY:</a:t>
            </a:r>
          </a:p>
          <a:p>
            <a:pPr marL="514350" indent="-514350" algn="just">
              <a:buAutoNum type="arabicPeriod"/>
            </a:pPr>
            <a:r>
              <a:rPr lang="en-GB" dirty="0"/>
              <a:t>To sensitize the institutions’ communities about the evils of sexual harassment;</a:t>
            </a:r>
          </a:p>
          <a:p>
            <a:pPr marL="514350" indent="-514350" algn="just">
              <a:buAutoNum type="arabicPeriod"/>
            </a:pPr>
            <a:r>
              <a:rPr lang="en-GB" dirty="0"/>
              <a:t>To engender collective responsibility for eradicating sexual harassment;</a:t>
            </a:r>
          </a:p>
          <a:p>
            <a:pPr marL="514350" indent="-514350" algn="just">
              <a:buAutoNum type="arabicPeriod"/>
            </a:pPr>
            <a:r>
              <a:rPr lang="en-GB" dirty="0"/>
              <a:t>To  establish an institutional framework that encourages victims of sexual harassment to exercise their rights, maintain their dignity and resist its pressure;</a:t>
            </a:r>
          </a:p>
          <a:p>
            <a:pPr marL="514350" indent="-514350" algn="just">
              <a:buAutoNum type="arabicPeriod"/>
            </a:pPr>
            <a:r>
              <a:rPr lang="en-GB" dirty="0"/>
              <a:t>To take appropriate action to eliminate sexual harassment in the institutions </a:t>
            </a:r>
            <a:endParaRPr 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t>ANTI- SEXUAL HARASSMENT IN EDUCATIONAL INSTITUTIONS  POLICY</a:t>
            </a:r>
            <a:endParaRPr lang="en-US" sz="3000" dirty="0"/>
          </a:p>
        </p:txBody>
      </p:sp>
      <p:sp>
        <p:nvSpPr>
          <p:cNvPr id="3" name="Content Placeholder 2"/>
          <p:cNvSpPr>
            <a:spLocks noGrp="1"/>
          </p:cNvSpPr>
          <p:nvPr>
            <p:ph idx="1"/>
          </p:nvPr>
        </p:nvSpPr>
        <p:spPr>
          <a:xfrm>
            <a:off x="214282" y="1600200"/>
            <a:ext cx="8643998" cy="4972072"/>
          </a:xfrm>
        </p:spPr>
        <p:txBody>
          <a:bodyPr>
            <a:normAutofit fontScale="92500" lnSpcReduction="10000"/>
          </a:bodyPr>
          <a:lstStyle/>
          <a:p>
            <a:pPr algn="just">
              <a:buNone/>
            </a:pPr>
            <a:r>
              <a:rPr lang="en-GB" sz="5000" dirty="0"/>
              <a:t>SCOPE OF THE POLICY:</a:t>
            </a:r>
          </a:p>
          <a:p>
            <a:pPr algn="just">
              <a:buNone/>
            </a:pPr>
            <a:r>
              <a:rPr lang="en-GB" sz="5000" dirty="0"/>
              <a:t>	The policy applies to all students, staff, visitors and those who take part one way or the other in the institutions’ activities or programmes at any location.</a:t>
            </a:r>
          </a:p>
          <a:p>
            <a:pPr algn="just">
              <a:buNone/>
            </a:pPr>
            <a:r>
              <a:rPr lang="en-GB" dirty="0"/>
              <a:t> </a:t>
            </a:r>
            <a:endParaRPr 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500" b="1" dirty="0"/>
              <a:t>POLICY’S GUIDING PRINCIPLES</a:t>
            </a:r>
            <a:endParaRPr lang="en-US" sz="3500" b="1" dirty="0"/>
          </a:p>
        </p:txBody>
      </p:sp>
      <p:sp>
        <p:nvSpPr>
          <p:cNvPr id="3" name="Content Placeholder 2"/>
          <p:cNvSpPr>
            <a:spLocks noGrp="1"/>
          </p:cNvSpPr>
          <p:nvPr>
            <p:ph idx="1"/>
          </p:nvPr>
        </p:nvSpPr>
        <p:spPr>
          <a:xfrm>
            <a:off x="285720" y="1071546"/>
            <a:ext cx="8643998" cy="5500726"/>
          </a:xfrm>
        </p:spPr>
        <p:txBody>
          <a:bodyPr/>
          <a:lstStyle/>
          <a:p>
            <a:endParaRPr lang="en-US" dirty="0"/>
          </a:p>
        </p:txBody>
      </p:sp>
      <p:graphicFrame>
        <p:nvGraphicFramePr>
          <p:cNvPr id="4" name="Diagram 3"/>
          <p:cNvGraphicFramePr/>
          <p:nvPr/>
        </p:nvGraphicFramePr>
        <p:xfrm>
          <a:off x="357158" y="1142984"/>
          <a:ext cx="864399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500" b="1" dirty="0"/>
              <a:t>POLICY’S GUIDING PRINCIPLES</a:t>
            </a:r>
            <a:endParaRPr lang="en-US" sz="3500" b="1" dirty="0"/>
          </a:p>
        </p:txBody>
      </p:sp>
      <p:sp>
        <p:nvSpPr>
          <p:cNvPr id="3" name="Content Placeholder 2"/>
          <p:cNvSpPr>
            <a:spLocks noGrp="1"/>
          </p:cNvSpPr>
          <p:nvPr>
            <p:ph idx="1"/>
          </p:nvPr>
        </p:nvSpPr>
        <p:spPr>
          <a:xfrm>
            <a:off x="285720" y="1071546"/>
            <a:ext cx="8643998" cy="5500726"/>
          </a:xfrm>
        </p:spPr>
        <p:txBody>
          <a:bodyPr/>
          <a:lstStyle/>
          <a:p>
            <a:endParaRPr lang="en-US" dirty="0"/>
          </a:p>
        </p:txBody>
      </p:sp>
      <p:graphicFrame>
        <p:nvGraphicFramePr>
          <p:cNvPr id="4" name="Diagram 3"/>
          <p:cNvGraphicFramePr/>
          <p:nvPr/>
        </p:nvGraphicFramePr>
        <p:xfrm>
          <a:off x="357158" y="1142984"/>
          <a:ext cx="864399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97F57432-1BCE-45D3-9A8F-8F4435FD9191}"/>
              </a:ext>
            </a:extLst>
          </p:cNvPr>
          <p:cNvSpPr>
            <a:spLocks noGrp="1"/>
          </p:cNvSpPr>
          <p:nvPr>
            <p:ph type="title"/>
          </p:nvPr>
        </p:nvSpPr>
        <p:spPr>
          <a:xfrm>
            <a:off x="0" y="713312"/>
            <a:ext cx="3143240" cy="5431376"/>
          </a:xfrm>
        </p:spPr>
        <p:txBody>
          <a:bodyPr>
            <a:normAutofit/>
          </a:bodyPr>
          <a:lstStyle/>
          <a:p>
            <a:r>
              <a:rPr lang="en-US" b="1" dirty="0"/>
              <a:t>THE NATIONAL ETHICS AND INTEGRITY POLICY (NEIP)</a:t>
            </a:r>
            <a:endParaRPr lang="en-NG" b="1" dirty="0"/>
          </a:p>
        </p:txBody>
      </p:sp>
      <p:sp>
        <p:nvSpPr>
          <p:cNvPr id="3" name="Content Placeholder 2">
            <a:extLst>
              <a:ext uri="{FF2B5EF4-FFF2-40B4-BE49-F238E27FC236}">
                <a16:creationId xmlns:a16="http://schemas.microsoft.com/office/drawing/2014/main" id="{F5A20D16-6927-4ADA-9072-1E62BD142398}"/>
              </a:ext>
            </a:extLst>
          </p:cNvPr>
          <p:cNvSpPr>
            <a:spLocks noGrp="1"/>
          </p:cNvSpPr>
          <p:nvPr>
            <p:ph idx="1"/>
          </p:nvPr>
        </p:nvSpPr>
        <p:spPr>
          <a:xfrm>
            <a:off x="3063240" y="733633"/>
            <a:ext cx="5452111" cy="5821051"/>
          </a:xfrm>
        </p:spPr>
        <p:txBody>
          <a:bodyPr anchor="ctr">
            <a:normAutofit fontScale="92500" lnSpcReduction="10000"/>
          </a:bodyPr>
          <a:lstStyle/>
          <a:p>
            <a:pPr algn="just">
              <a:spcAft>
                <a:spcPts val="800"/>
              </a:spcAft>
            </a:pPr>
            <a:r>
              <a:rPr lang="en-US" sz="2400" dirty="0">
                <a:effectLst/>
                <a:latin typeface="Tahoma" panose="020B0604030504040204" pitchFamily="34" charset="0"/>
                <a:ea typeface="Calibri" panose="020F0502020204030204" pitchFamily="34" charset="0"/>
                <a:cs typeface="Times New Roman" panose="02020603050405020304" pitchFamily="18" charset="0"/>
              </a:rPr>
              <a:t>The National Ethics and Integrity Policy, was developed by ICPC </a:t>
            </a:r>
            <a:r>
              <a:rPr lang="en-US" sz="2400" dirty="0">
                <a:latin typeface="Tahoma" panose="020B0604030504040204" pitchFamily="34" charset="0"/>
                <a:ea typeface="Calibri" panose="020F0502020204030204" pitchFamily="34" charset="0"/>
                <a:cs typeface="Times New Roman" panose="02020603050405020304" pitchFamily="18" charset="0"/>
              </a:rPr>
              <a:t>in collaboration with OSGF and NOA, to enhance values of integrity and tackle corruption in the society. </a:t>
            </a:r>
          </a:p>
          <a:p>
            <a:pPr algn="just">
              <a:spcAft>
                <a:spcPts val="800"/>
              </a:spcAft>
            </a:pPr>
            <a:r>
              <a:rPr lang="en-US" sz="2400" dirty="0">
                <a:effectLst/>
                <a:latin typeface="Tahoma" panose="020B0604030504040204" pitchFamily="34" charset="0"/>
                <a:ea typeface="Calibri" panose="020F0502020204030204" pitchFamily="34" charset="0"/>
                <a:cs typeface="Times New Roman" panose="02020603050405020304" pitchFamily="18" charset="0"/>
              </a:rPr>
              <a:t>It was developed in response to the many damaging effects of corruption in both public and private sectors, with a view to help restore and revitalize these sectors. </a:t>
            </a:r>
          </a:p>
          <a:p>
            <a:pPr algn="just">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ICPC had earlier developed a National Values Curriculum (NVC) for teaching of values in schools to young Nigerians. The National Ethics and Integrity Policy builds on the basics of the Curriculum, to entrench positive values in the society. </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endParaRPr lang="en-NG" sz="2400" dirty="0"/>
          </a:p>
        </p:txBody>
      </p:sp>
    </p:spTree>
    <p:extLst>
      <p:ext uri="{BB962C8B-B14F-4D97-AF65-F5344CB8AC3E}">
        <p14:creationId xmlns:p14="http://schemas.microsoft.com/office/powerpoint/2010/main" val="1684611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en-GB" sz="2800" b="1" dirty="0"/>
              <a:t>PROCEDURE FOR REPORTING SEXUAL HARASSMENT </a:t>
            </a:r>
            <a:endParaRPr lang="en-US" sz="2800" dirty="0"/>
          </a:p>
        </p:txBody>
      </p:sp>
      <p:sp>
        <p:nvSpPr>
          <p:cNvPr id="3" name="Content Placeholder 2"/>
          <p:cNvSpPr>
            <a:spLocks noGrp="1"/>
          </p:cNvSpPr>
          <p:nvPr>
            <p:ph idx="1"/>
          </p:nvPr>
        </p:nvSpPr>
        <p:spPr>
          <a:xfrm>
            <a:off x="214282" y="1071546"/>
            <a:ext cx="8715436" cy="5786478"/>
          </a:xfrm>
        </p:spPr>
        <p:txBody>
          <a:bodyPr>
            <a:normAutofit fontScale="70000" lnSpcReduction="20000"/>
          </a:bodyPr>
          <a:lstStyle/>
          <a:p>
            <a:pPr algn="just"/>
            <a:r>
              <a:rPr lang="en-GB" dirty="0"/>
              <a:t>Every Educational institution from Secondary schools to Colleges of Education, to Polytechnics up to the Universities are expected to formulate their Anti-sexual Harassment Policy to reflect their uniqueness;</a:t>
            </a:r>
          </a:p>
          <a:p>
            <a:pPr algn="just"/>
            <a:endParaRPr lang="en-GB" dirty="0"/>
          </a:p>
          <a:p>
            <a:pPr algn="just"/>
            <a:r>
              <a:rPr lang="en-GB" dirty="0"/>
              <a:t>Such policies must be widely publicized detailing how victims can take advantage of the redress mechanisms contained in the Policy;</a:t>
            </a:r>
          </a:p>
          <a:p>
            <a:pPr algn="just"/>
            <a:endParaRPr lang="en-GB" dirty="0"/>
          </a:p>
          <a:p>
            <a:pPr algn="just"/>
            <a:r>
              <a:rPr lang="en-GB" dirty="0"/>
              <a:t>The Educational institutions are encouraged to go further by forming Independent Anti-sexual Harassment Committees which should include staff (academic and non-academic), members of the host communities, parents teachers associations and students.</a:t>
            </a:r>
          </a:p>
          <a:p>
            <a:pPr algn="just"/>
            <a:endParaRPr lang="en-GB" dirty="0"/>
          </a:p>
          <a:p>
            <a:pPr algn="just"/>
            <a:r>
              <a:rPr lang="en-GB" dirty="0"/>
              <a:t>Victims and or witnesses (where available) are encouraged to report cases of sexual harassment to constituted Independent Anti-Sexual Harassment Committees of their various institutions or relevant designated officials and or the ICPC through formal report or by calling the Commission via its 12-digit smart tall – free line: 080022554272. </a:t>
            </a:r>
            <a:endParaRPr lang="en-US"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Autofit/>
          </a:bodyPr>
          <a:lstStyle/>
          <a:p>
            <a:r>
              <a:rPr lang="en-GB" sz="2800" b="1" dirty="0"/>
              <a:t>PROCEDURE FOR REPORTING SEXUAL HARASSMENT </a:t>
            </a:r>
            <a:endParaRPr lang="en-US" sz="2800" dirty="0"/>
          </a:p>
        </p:txBody>
      </p:sp>
      <p:sp>
        <p:nvSpPr>
          <p:cNvPr id="3" name="Content Placeholder 2"/>
          <p:cNvSpPr>
            <a:spLocks noGrp="1"/>
          </p:cNvSpPr>
          <p:nvPr>
            <p:ph idx="1"/>
          </p:nvPr>
        </p:nvSpPr>
        <p:spPr>
          <a:xfrm>
            <a:off x="457200" y="928670"/>
            <a:ext cx="8229600" cy="5572164"/>
          </a:xfrm>
        </p:spPr>
        <p:txBody>
          <a:bodyPr>
            <a:normAutofit fontScale="85000" lnSpcReduction="20000"/>
          </a:bodyPr>
          <a:lstStyle/>
          <a:p>
            <a:pPr algn="just">
              <a:buNone/>
            </a:pPr>
            <a:r>
              <a:rPr lang="en-GB" b="1" dirty="0"/>
              <a:t>Format of A Report:</a:t>
            </a:r>
          </a:p>
          <a:p>
            <a:pPr algn="just">
              <a:buNone/>
            </a:pPr>
            <a:endParaRPr lang="en-GB" sz="200" b="1" dirty="0"/>
          </a:p>
          <a:p>
            <a:pPr algn="just">
              <a:buNone/>
            </a:pPr>
            <a:endParaRPr lang="en-GB" sz="200" b="1" dirty="0"/>
          </a:p>
          <a:p>
            <a:pPr algn="just">
              <a:buNone/>
            </a:pPr>
            <a:endParaRPr lang="en-GB" sz="200" b="1" dirty="0"/>
          </a:p>
          <a:p>
            <a:pPr algn="just">
              <a:buNone/>
            </a:pPr>
            <a:endParaRPr lang="en-GB" sz="200" b="1" dirty="0"/>
          </a:p>
          <a:p>
            <a:pPr algn="just">
              <a:buNone/>
            </a:pPr>
            <a:endParaRPr lang="en-GB" sz="200" b="1" dirty="0"/>
          </a:p>
          <a:p>
            <a:pPr algn="just">
              <a:buNone/>
            </a:pPr>
            <a:endParaRPr lang="en-GB" sz="200" dirty="0"/>
          </a:p>
          <a:p>
            <a:pPr marL="514350" indent="-514350" algn="just">
              <a:buAutoNum type="arabicPeriod"/>
            </a:pPr>
            <a:r>
              <a:rPr lang="en-GB" dirty="0"/>
              <a:t>Report can be made verbally or in writing;</a:t>
            </a:r>
          </a:p>
          <a:p>
            <a:pPr marL="514350" indent="-514350" algn="just">
              <a:buAutoNum type="arabicPeriod"/>
            </a:pPr>
            <a:r>
              <a:rPr lang="en-GB" dirty="0"/>
              <a:t>Report should contain name, address, contact numbers and any other relevant details of the complainant, but these details must be kept strictly confidential; to be used only for the purpose of investigation and possible prosecution if prima-facie case is established;</a:t>
            </a:r>
          </a:p>
          <a:p>
            <a:pPr marL="514350" indent="-514350" algn="just">
              <a:buAutoNum type="arabicPeriod"/>
            </a:pPr>
            <a:r>
              <a:rPr lang="en-GB" dirty="0"/>
              <a:t>Report should contain the name, address and contact details of the person (s) against whom the complaint is made;</a:t>
            </a:r>
          </a:p>
          <a:p>
            <a:pPr marL="514350" indent="-514350" algn="just">
              <a:buAutoNum type="arabicPeriod"/>
            </a:pPr>
            <a:r>
              <a:rPr lang="en-GB" dirty="0"/>
              <a:t>Report should contain summary of the allegation (s) which should include nature of harassment, date, time and place where the alleged harassment took place.   </a:t>
            </a:r>
            <a:endParaRPr lang="en-US"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GB" sz="3000" b="1" dirty="0"/>
              <a:t>INVESTIGATION, TIME FRAME AND SANCTIONS</a:t>
            </a:r>
            <a:endParaRPr lang="en-US" sz="3000" b="1" dirty="0"/>
          </a:p>
        </p:txBody>
      </p:sp>
      <p:sp>
        <p:nvSpPr>
          <p:cNvPr id="3" name="Content Placeholder 2"/>
          <p:cNvSpPr>
            <a:spLocks noGrp="1"/>
          </p:cNvSpPr>
          <p:nvPr>
            <p:ph idx="1"/>
          </p:nvPr>
        </p:nvSpPr>
        <p:spPr>
          <a:xfrm>
            <a:off x="457200" y="928670"/>
            <a:ext cx="8229600" cy="5786478"/>
          </a:xfrm>
        </p:spPr>
        <p:txBody>
          <a:bodyPr>
            <a:normAutofit fontScale="92500" lnSpcReduction="10000"/>
          </a:bodyPr>
          <a:lstStyle/>
          <a:p>
            <a:pPr algn="just">
              <a:buNone/>
            </a:pPr>
            <a:r>
              <a:rPr lang="en-GB" dirty="0"/>
              <a:t>	1. Report of sexual harassment must be thoroughly investigated to avoid false allegations;</a:t>
            </a:r>
          </a:p>
          <a:p>
            <a:pPr algn="just">
              <a:buNone/>
            </a:pPr>
            <a:r>
              <a:rPr lang="en-GB" dirty="0"/>
              <a:t>	2. Investigation must be conducted and completed within 45 working days.</a:t>
            </a:r>
          </a:p>
          <a:p>
            <a:pPr algn="just">
              <a:buNone/>
            </a:pPr>
            <a:r>
              <a:rPr lang="en-GB" dirty="0"/>
              <a:t>	3. Where the accused refuses to cooperate with the investigation process, investigation shall continue.</a:t>
            </a:r>
          </a:p>
          <a:p>
            <a:pPr algn="just">
              <a:buNone/>
            </a:pPr>
            <a:r>
              <a:rPr lang="en-GB" dirty="0"/>
              <a:t>	4. Where it is determined that a case is proved, appropriate sanctions must be served.</a:t>
            </a:r>
          </a:p>
          <a:p>
            <a:pPr algn="just">
              <a:buNone/>
            </a:pPr>
            <a:r>
              <a:rPr lang="en-GB" dirty="0"/>
              <a:t>    5. Such sanctions, which largely depend on the gravity of the offence committed may include but not limited to: </a:t>
            </a:r>
          </a:p>
          <a:p>
            <a:pPr algn="just">
              <a:buNone/>
            </a:pPr>
            <a:endParaRPr lang="en-GB" dirty="0"/>
          </a:p>
          <a:p>
            <a:pPr algn="just">
              <a:buNone/>
            </a:pPr>
            <a:endParaRPr lang="en-US"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GB" sz="2800" b="1" dirty="0"/>
              <a:t>RECOMMENDED SANCTIONS</a:t>
            </a:r>
            <a:endParaRPr lang="en-US" sz="2800" b="1" dirty="0"/>
          </a:p>
        </p:txBody>
      </p:sp>
      <p:sp>
        <p:nvSpPr>
          <p:cNvPr id="3" name="Content Placeholder 2"/>
          <p:cNvSpPr>
            <a:spLocks noGrp="1"/>
          </p:cNvSpPr>
          <p:nvPr>
            <p:ph idx="1"/>
          </p:nvPr>
        </p:nvSpPr>
        <p:spPr>
          <a:xfrm>
            <a:off x="457200" y="857232"/>
            <a:ext cx="8229600" cy="5643602"/>
          </a:xfrm>
        </p:spPr>
        <p:txBody>
          <a:bodyPr>
            <a:normAutofit fontScale="85000" lnSpcReduction="10000"/>
          </a:bodyPr>
          <a:lstStyle/>
          <a:p>
            <a:pPr>
              <a:buNone/>
            </a:pPr>
            <a:r>
              <a:rPr lang="en-GB" dirty="0"/>
              <a:t>1. Reprimand </a:t>
            </a:r>
          </a:p>
          <a:p>
            <a:pPr>
              <a:buNone/>
            </a:pPr>
            <a:r>
              <a:rPr lang="en-GB" dirty="0"/>
              <a:t>2. Query</a:t>
            </a:r>
          </a:p>
          <a:p>
            <a:pPr>
              <a:buNone/>
            </a:pPr>
            <a:r>
              <a:rPr lang="en-GB" dirty="0"/>
              <a:t>3. Warning </a:t>
            </a:r>
          </a:p>
          <a:p>
            <a:pPr>
              <a:buNone/>
            </a:pPr>
            <a:r>
              <a:rPr lang="en-GB" dirty="0"/>
              <a:t>4. Probation and counselling</a:t>
            </a:r>
          </a:p>
          <a:p>
            <a:pPr>
              <a:buNone/>
            </a:pPr>
            <a:r>
              <a:rPr lang="en-GB" dirty="0"/>
              <a:t>5. Campus access restriction (in the case of visitors)</a:t>
            </a:r>
          </a:p>
          <a:p>
            <a:pPr>
              <a:buNone/>
            </a:pPr>
            <a:r>
              <a:rPr lang="en-GB" dirty="0"/>
              <a:t>6. Loss of privileges</a:t>
            </a:r>
          </a:p>
          <a:p>
            <a:pPr>
              <a:buNone/>
            </a:pPr>
            <a:r>
              <a:rPr lang="en-GB" dirty="0"/>
              <a:t>7. Demotion</a:t>
            </a:r>
          </a:p>
          <a:p>
            <a:pPr>
              <a:buNone/>
            </a:pPr>
            <a:r>
              <a:rPr lang="en-GB" dirty="0"/>
              <a:t>8. Termination or Dismissal</a:t>
            </a:r>
          </a:p>
          <a:p>
            <a:pPr>
              <a:buNone/>
            </a:pPr>
            <a:r>
              <a:rPr lang="en-GB" dirty="0"/>
              <a:t>9. Expulsion (in the case of students)</a:t>
            </a:r>
          </a:p>
          <a:p>
            <a:pPr>
              <a:buNone/>
            </a:pPr>
            <a:r>
              <a:rPr lang="en-GB" dirty="0"/>
              <a:t>10. Termination of contract (in the case of contractors)</a:t>
            </a:r>
          </a:p>
          <a:p>
            <a:pPr>
              <a:buNone/>
            </a:pPr>
            <a:r>
              <a:rPr lang="en-GB" dirty="0"/>
              <a:t>11. </a:t>
            </a:r>
            <a:r>
              <a:rPr lang="en-GB" dirty="0" err="1"/>
              <a:t>Witholding</a:t>
            </a:r>
            <a:r>
              <a:rPr lang="en-GB" dirty="0"/>
              <a:t> of certificates </a:t>
            </a:r>
            <a:r>
              <a:rPr lang="en-GB" dirty="0" err="1"/>
              <a:t>e.g</a:t>
            </a:r>
            <a:r>
              <a:rPr lang="en-GB" dirty="0"/>
              <a:t> Degrees, Diplomas etc</a:t>
            </a:r>
          </a:p>
          <a:p>
            <a:pPr>
              <a:buNone/>
            </a:pPr>
            <a:r>
              <a:rPr lang="en-GB" dirty="0"/>
              <a:t>12. Prosecution in a competent Court of jurisdiction. </a:t>
            </a:r>
            <a:endParaRPr lang="en-US" dirty="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n-GB" sz="2500" b="1" dirty="0"/>
              <a:t>THE ROLE OF ICPC IN CURBING SEXUAL HARASSMENT IN EDUCATIONAL INSTITUTIONS</a:t>
            </a:r>
            <a:endParaRPr lang="en-US" sz="2500" dirty="0"/>
          </a:p>
        </p:txBody>
      </p:sp>
      <p:sp>
        <p:nvSpPr>
          <p:cNvPr id="3" name="Content Placeholder 2"/>
          <p:cNvSpPr>
            <a:spLocks noGrp="1"/>
          </p:cNvSpPr>
          <p:nvPr>
            <p:ph idx="1"/>
          </p:nvPr>
        </p:nvSpPr>
        <p:spPr>
          <a:xfrm>
            <a:off x="214282" y="1600200"/>
            <a:ext cx="8715436" cy="5043510"/>
          </a:xfrm>
        </p:spPr>
        <p:txBody>
          <a:bodyPr>
            <a:normAutofit fontScale="92500" lnSpcReduction="20000"/>
          </a:bodyPr>
          <a:lstStyle/>
          <a:p>
            <a:pPr algn="just"/>
            <a:r>
              <a:rPr lang="en-GB" dirty="0"/>
              <a:t>The involvement of ICPC in the fight against sexual harassment in workplace including educational institutions is not accidental. </a:t>
            </a:r>
          </a:p>
          <a:p>
            <a:pPr algn="just">
              <a:buNone/>
            </a:pPr>
            <a:endParaRPr lang="en-GB" dirty="0"/>
          </a:p>
          <a:p>
            <a:pPr algn="just"/>
            <a:r>
              <a:rPr lang="en-GB" dirty="0"/>
              <a:t>By virtue of its statutory mandate contained in Section 6 ( a – f) of the Corrupt Practices and Other Related Offences Act 2000, ICPC is empowered to take any lawful and legitimate measure to curb corrupt practices and sexual harassment in workplace is a form of corruption because, as stated earlier, the assailant confers undue advantage to himself by virtue of his position - an offence punishable under Section 19 of the ICPC Act 2000. </a:t>
            </a:r>
            <a:endParaRPr lang="en-US"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GB" sz="2500" b="1" dirty="0"/>
              <a:t>THE ROLE OF ICPC IN CURBING SEXUAL HARASSMENT IN EDUCATIONAL INSTITUTIONS </a:t>
            </a:r>
            <a:endParaRPr lang="en-US" sz="2500" b="1" dirty="0"/>
          </a:p>
        </p:txBody>
      </p:sp>
      <p:sp>
        <p:nvSpPr>
          <p:cNvPr id="3" name="Content Placeholder 2"/>
          <p:cNvSpPr>
            <a:spLocks noGrp="1"/>
          </p:cNvSpPr>
          <p:nvPr>
            <p:ph idx="1"/>
          </p:nvPr>
        </p:nvSpPr>
        <p:spPr>
          <a:xfrm>
            <a:off x="457200" y="1214422"/>
            <a:ext cx="8229600" cy="5357850"/>
          </a:xfrm>
        </p:spPr>
        <p:txBody>
          <a:bodyPr>
            <a:normAutofit fontScale="77500" lnSpcReduction="20000"/>
          </a:bodyPr>
          <a:lstStyle/>
          <a:p>
            <a:pPr algn="just"/>
            <a:r>
              <a:rPr lang="en-GB" dirty="0"/>
              <a:t>It was on that basis that the Commission was able to successfully prosecute and secure a conviction against a University Professor and is currently prosecuting another on the account of sexual harassment.</a:t>
            </a:r>
          </a:p>
          <a:p>
            <a:pPr algn="just"/>
            <a:endParaRPr lang="en-GB" dirty="0"/>
          </a:p>
          <a:p>
            <a:pPr algn="just"/>
            <a:r>
              <a:rPr lang="en-GB" dirty="0"/>
              <a:t>Secondly, by virtue of Section 70 and 71 of the ICPC Act, which empowers the ICPC to introduce and adopt  any measure or policy that could help in the fight against corruption, the Commission has introduced a number of measures aimed at resuscitating our time-tested and time-honoured values of integrity, honesty, human dignity, patriotism, voice and participation in order to fast – tract the fight against corruption. Therefore the Commission is determine to fight any conduct that smack of lack of integrity, including sexual harassment.  </a:t>
            </a:r>
            <a:endParaRPr lang="en-US"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en-GB" sz="2200" b="1" dirty="0"/>
              <a:t>KEY STAKEHOLDERS IN THE FORMULATION OF MODEL POLICY AGAINST SEXUAL HARASSMENT IN EDUCATIONAL INSTITUTIONS</a:t>
            </a:r>
            <a:endParaRPr lang="en-US" sz="2200" dirty="0"/>
          </a:p>
        </p:txBody>
      </p:sp>
      <p:sp>
        <p:nvSpPr>
          <p:cNvPr id="3" name="Content Placeholder 2"/>
          <p:cNvSpPr>
            <a:spLocks noGrp="1"/>
          </p:cNvSpPr>
          <p:nvPr>
            <p:ph idx="1"/>
          </p:nvPr>
        </p:nvSpPr>
        <p:spPr>
          <a:xfrm>
            <a:off x="214282" y="1214422"/>
            <a:ext cx="8643998" cy="5643578"/>
          </a:xfrm>
        </p:spPr>
        <p:txBody>
          <a:bodyPr>
            <a:normAutofit fontScale="92500" lnSpcReduction="20000"/>
          </a:bodyPr>
          <a:lstStyle/>
          <a:p>
            <a:pPr marL="514350" indent="-514350">
              <a:buAutoNum type="arabicPeriod"/>
            </a:pPr>
            <a:r>
              <a:rPr lang="en-GB" sz="2800" dirty="0"/>
              <a:t>ICPC</a:t>
            </a:r>
          </a:p>
          <a:p>
            <a:pPr marL="514350" indent="-514350">
              <a:buAutoNum type="arabicPeriod"/>
            </a:pPr>
            <a:r>
              <a:rPr lang="en-GB" sz="2800" dirty="0"/>
              <a:t>Educational Institutions across the country</a:t>
            </a:r>
          </a:p>
          <a:p>
            <a:pPr marL="514350" indent="-514350">
              <a:buFont typeface="Arial" pitchFamily="34" charset="0"/>
              <a:buAutoNum type="arabicPeriod"/>
            </a:pPr>
            <a:r>
              <a:rPr lang="en-GB" sz="2800" dirty="0"/>
              <a:t>Civil Society Groups, notably the Gender Mobile Initiative </a:t>
            </a:r>
          </a:p>
          <a:p>
            <a:pPr marL="514350" indent="-514350">
              <a:buAutoNum type="arabicPeriod"/>
            </a:pPr>
            <a:r>
              <a:rPr lang="en-GB" sz="2800" dirty="0"/>
              <a:t>Federal and States Ministries of Education</a:t>
            </a:r>
          </a:p>
          <a:p>
            <a:pPr marL="514350" indent="-514350">
              <a:buAutoNum type="arabicPeriod"/>
            </a:pPr>
            <a:r>
              <a:rPr lang="en-GB" sz="2800" dirty="0"/>
              <a:t>Universal Basic Education Commission</a:t>
            </a:r>
          </a:p>
          <a:p>
            <a:pPr marL="514350" indent="-514350">
              <a:buAutoNum type="arabicPeriod"/>
            </a:pPr>
            <a:r>
              <a:rPr lang="en-GB" sz="2800" dirty="0"/>
              <a:t>States Universal Basic Education Boards</a:t>
            </a:r>
          </a:p>
          <a:p>
            <a:pPr marL="514350" indent="-514350">
              <a:buAutoNum type="arabicPeriod"/>
            </a:pPr>
            <a:r>
              <a:rPr lang="en-GB" sz="2800" dirty="0"/>
              <a:t>National Commission for Colleges of Education</a:t>
            </a:r>
          </a:p>
          <a:p>
            <a:pPr marL="514350" indent="-514350">
              <a:buAutoNum type="arabicPeriod"/>
            </a:pPr>
            <a:r>
              <a:rPr lang="en-GB" sz="2800" dirty="0"/>
              <a:t>National Board for Technical Education</a:t>
            </a:r>
          </a:p>
          <a:p>
            <a:pPr marL="514350" indent="-514350">
              <a:buAutoNum type="arabicPeriod"/>
            </a:pPr>
            <a:r>
              <a:rPr lang="en-GB" sz="2800" dirty="0"/>
              <a:t>National and States Parents Teachers Associations</a:t>
            </a:r>
          </a:p>
          <a:p>
            <a:pPr marL="514350" indent="-514350">
              <a:buAutoNum type="arabicPeriod"/>
            </a:pPr>
            <a:r>
              <a:rPr lang="en-GB" sz="2800" dirty="0"/>
              <a:t> The Media</a:t>
            </a:r>
          </a:p>
          <a:p>
            <a:pPr marL="514350" indent="-514350">
              <a:buAutoNum type="arabicPeriod"/>
            </a:pPr>
            <a:r>
              <a:rPr lang="en-GB" sz="2800" dirty="0"/>
              <a:t>Foreign Technical Partners, notably the Ford Foundation</a:t>
            </a:r>
          </a:p>
          <a:p>
            <a:pPr marL="514350" indent="-514350">
              <a:buAutoNum type="arabicPeriod"/>
            </a:pPr>
            <a:r>
              <a:rPr lang="en-GB" sz="2800" dirty="0"/>
              <a:t>National Universities Commission</a:t>
            </a:r>
          </a:p>
          <a:p>
            <a:pPr marL="514350" indent="-514350">
              <a:buAutoNum type="arabicPeriod"/>
            </a:pPr>
            <a:r>
              <a:rPr lang="en-GB" sz="2800" dirty="0"/>
              <a:t>States Secondary Education Boards etc</a:t>
            </a:r>
            <a:endParaRPr lang="en-US" sz="2800"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br>
              <a:rPr lang="en-GB" sz="3000" b="1" dirty="0"/>
            </a:br>
            <a:r>
              <a:rPr lang="en-GB" sz="3000" b="1" dirty="0"/>
              <a:t>CURRENT STATUS OF THE POLICY</a:t>
            </a:r>
            <a:br>
              <a:rPr lang="en-GB" sz="3000" b="1" dirty="0"/>
            </a:br>
            <a:endParaRPr lang="en-US" sz="3000" dirty="0"/>
          </a:p>
        </p:txBody>
      </p:sp>
      <p:sp>
        <p:nvSpPr>
          <p:cNvPr id="3" name="Content Placeholder 2"/>
          <p:cNvSpPr>
            <a:spLocks noGrp="1"/>
          </p:cNvSpPr>
          <p:nvPr>
            <p:ph idx="1"/>
          </p:nvPr>
        </p:nvSpPr>
        <p:spPr>
          <a:xfrm>
            <a:off x="214282" y="928670"/>
            <a:ext cx="8643998" cy="5715040"/>
          </a:xfrm>
        </p:spPr>
        <p:txBody>
          <a:bodyPr>
            <a:normAutofit fontScale="92500" lnSpcReduction="10000"/>
          </a:bodyPr>
          <a:lstStyle/>
          <a:p>
            <a:pPr algn="just"/>
            <a:r>
              <a:rPr lang="en-GB" dirty="0"/>
              <a:t>It is instructive to note that the Sexual Harassment in Tertiary Institutions Bill has been passed by the National Assembly and is awaiting assent. This underscores the importance attached to the issue of sexual harassment.</a:t>
            </a:r>
          </a:p>
          <a:p>
            <a:pPr algn="just"/>
            <a:endParaRPr lang="en-GB" dirty="0"/>
          </a:p>
          <a:p>
            <a:pPr algn="just"/>
            <a:r>
              <a:rPr lang="en-GB" dirty="0"/>
              <a:t>This Model Policy on Anti-sexual Harassment in Educational institutions in Nigeria is not a duplication of efforts but a way of strengthening the Bill passed by the National Assembly. The Policy which is still at its infancy has been transmitted to the Federal Ministry of Education for input. </a:t>
            </a:r>
            <a:endParaRPr lang="en-US"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631844"/>
          </a:xfrm>
        </p:spPr>
        <p:txBody>
          <a:bodyPr>
            <a:noAutofit/>
          </a:bodyPr>
          <a:lstStyle/>
          <a:p>
            <a:r>
              <a:rPr lang="en-GB" sz="2800" b="1" dirty="0"/>
              <a:t>CONCLUSION</a:t>
            </a:r>
            <a:endParaRPr lang="en-US" sz="2800" dirty="0"/>
          </a:p>
        </p:txBody>
      </p:sp>
      <p:sp>
        <p:nvSpPr>
          <p:cNvPr id="3" name="Content Placeholder 2"/>
          <p:cNvSpPr>
            <a:spLocks noGrp="1"/>
          </p:cNvSpPr>
          <p:nvPr>
            <p:ph idx="1"/>
          </p:nvPr>
        </p:nvSpPr>
        <p:spPr>
          <a:xfrm>
            <a:off x="214282" y="785794"/>
            <a:ext cx="8643998" cy="5340369"/>
          </a:xfrm>
        </p:spPr>
        <p:txBody>
          <a:bodyPr>
            <a:normAutofit lnSpcReduction="10000"/>
          </a:bodyPr>
          <a:lstStyle/>
          <a:p>
            <a:pPr algn="just"/>
            <a:r>
              <a:rPr lang="en-GB" dirty="0"/>
              <a:t>We have so far seen and discussed only three major strategies introduced and being implemented by ICPC. Time would not allow us to discuss illicit financial flows but if I were a Managing Editor, I would set up a desk specially on illicit financial flows and attach a reporter to the secretariat of illicit financial flows under the watch of Professor </a:t>
            </a:r>
            <a:r>
              <a:rPr lang="en-GB" dirty="0" err="1"/>
              <a:t>Bolaji</a:t>
            </a:r>
            <a:r>
              <a:rPr lang="en-GB" dirty="0"/>
              <a:t> </a:t>
            </a:r>
            <a:r>
              <a:rPr lang="en-GB" dirty="0" err="1"/>
              <a:t>Owasanoye</a:t>
            </a:r>
            <a:r>
              <a:rPr lang="en-GB" dirty="0"/>
              <a:t>, SAN, OFR, because a lot is being done to curb illicit financial flows which should attract quantity and quality reportage by the media.</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643998" cy="5840435"/>
          </a:xfrm>
        </p:spPr>
        <p:txBody>
          <a:bodyPr>
            <a:normAutofit lnSpcReduction="10000"/>
          </a:bodyPr>
          <a:lstStyle/>
          <a:p>
            <a:pPr algn="just"/>
            <a:r>
              <a:rPr lang="en-GB" dirty="0"/>
              <a:t>So far we have seen that most of ICPC’s activities are newsworthy. The Commission conducts its activities in a transparent manner. That is ICPC was considered the best compliant agency to the Freedom of Information Act 2011 in 20219.</a:t>
            </a:r>
          </a:p>
          <a:p>
            <a:pPr algn="just"/>
            <a:r>
              <a:rPr lang="en-GB" dirty="0"/>
              <a:t>In conclusion, it is my ardent prayer that the media would exploit all the opportunities offered by ICPC to play their statutory roles as fourth estate of the realm by engaging in investigative journalism and reporting anti-corruption activities with the fairness, objectivity and balance that they deserve. </a:t>
            </a:r>
            <a:endParaRPr lang="en-US" dirty="0"/>
          </a:p>
          <a:p>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1BB8-A0DA-4F7A-9AA0-30651722EF32}"/>
              </a:ext>
            </a:extLst>
          </p:cNvPr>
          <p:cNvSpPr>
            <a:spLocks noGrp="1"/>
          </p:cNvSpPr>
          <p:nvPr>
            <p:ph type="title"/>
          </p:nvPr>
        </p:nvSpPr>
        <p:spPr>
          <a:xfrm>
            <a:off x="766917" y="138702"/>
            <a:ext cx="5605629" cy="1325563"/>
          </a:xfrm>
        </p:spPr>
        <p:txBody>
          <a:bodyPr>
            <a:normAutofit fontScale="90000"/>
          </a:bodyPr>
          <a:lstStyle/>
          <a:p>
            <a:r>
              <a:rPr lang="en-US" b="1" dirty="0"/>
              <a:t>LEGAL FRAMEWORK OF THE NEIP</a:t>
            </a:r>
            <a:endParaRPr lang="en-NG" b="1" dirty="0"/>
          </a:p>
        </p:txBody>
      </p:sp>
      <p:sp>
        <p:nvSpPr>
          <p:cNvPr id="3" name="Content Placeholder 2">
            <a:extLst>
              <a:ext uri="{FF2B5EF4-FFF2-40B4-BE49-F238E27FC236}">
                <a16:creationId xmlns:a16="http://schemas.microsoft.com/office/drawing/2014/main" id="{CC7EDDFD-0717-440E-A20D-7232DFD17F07}"/>
              </a:ext>
            </a:extLst>
          </p:cNvPr>
          <p:cNvSpPr>
            <a:spLocks noGrp="1"/>
          </p:cNvSpPr>
          <p:nvPr>
            <p:ph idx="1"/>
          </p:nvPr>
        </p:nvSpPr>
        <p:spPr>
          <a:xfrm>
            <a:off x="362164" y="1674689"/>
            <a:ext cx="6010382" cy="5044610"/>
          </a:xfrm>
        </p:spPr>
        <p:txBody>
          <a:bodyPr anchor="ctr">
            <a:normAutofit fontScale="92500" lnSpcReduction="10000"/>
          </a:bodyPr>
          <a:lstStyle/>
          <a:p>
            <a:pPr marL="0" indent="0" algn="just">
              <a:spcAft>
                <a:spcPts val="800"/>
              </a:spcAft>
              <a:buNone/>
            </a:pPr>
            <a:r>
              <a:rPr lang="en-US" sz="2400" dirty="0">
                <a:effectLst/>
                <a:latin typeface="Tahoma" panose="020B0604030504040204" pitchFamily="34" charset="0"/>
                <a:ea typeface="Calibri" panose="020F0502020204030204" pitchFamily="34" charset="0"/>
                <a:cs typeface="Times New Roman" panose="02020603050405020304" pitchFamily="18" charset="0"/>
              </a:rPr>
              <a:t>The Policy draws its contents from:</a:t>
            </a:r>
          </a:p>
          <a:p>
            <a:pPr algn="just">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The</a:t>
            </a:r>
            <a:r>
              <a:rPr lang="en-US" sz="2400" dirty="0">
                <a:effectLst/>
                <a:latin typeface="Tahoma" panose="020B0604030504040204" pitchFamily="34" charset="0"/>
                <a:ea typeface="Calibri" panose="020F0502020204030204" pitchFamily="34" charset="0"/>
                <a:cs typeface="Times New Roman" panose="02020603050405020304" pitchFamily="18" charset="0"/>
              </a:rPr>
              <a:t> Constitution of the Federal Republic of Nigeria 1999 as amended</a:t>
            </a:r>
          </a:p>
          <a:p>
            <a:pPr algn="just">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The </a:t>
            </a:r>
            <a:r>
              <a:rPr lang="en-US" sz="2400" dirty="0">
                <a:effectLst/>
                <a:latin typeface="Tahoma" panose="020B0604030504040204" pitchFamily="34" charset="0"/>
                <a:ea typeface="Calibri" panose="020F0502020204030204" pitchFamily="34" charset="0"/>
                <a:cs typeface="Times New Roman" panose="02020603050405020304" pitchFamily="18" charset="0"/>
              </a:rPr>
              <a:t>Corrupt Practices and Other Related Offences Act, 2000</a:t>
            </a:r>
          </a:p>
          <a:p>
            <a:pPr algn="just">
              <a:spcAft>
                <a:spcPts val="800"/>
              </a:spcAft>
            </a:pPr>
            <a:r>
              <a:rPr lang="en-US" sz="2400" dirty="0">
                <a:effectLst/>
                <a:latin typeface="Tahoma" panose="020B0604030504040204" pitchFamily="34" charset="0"/>
                <a:ea typeface="Calibri" panose="020F0502020204030204" pitchFamily="34" charset="0"/>
                <a:cs typeface="Times New Roman" panose="02020603050405020304" pitchFamily="18" charset="0"/>
              </a:rPr>
              <a:t>National Orientation Act, Cap N64 LFN 2004</a:t>
            </a:r>
          </a:p>
          <a:p>
            <a:pPr algn="just">
              <a:spcAft>
                <a:spcPts val="800"/>
              </a:spcAft>
            </a:pPr>
            <a:r>
              <a:rPr lang="en-US" sz="2400" dirty="0">
                <a:latin typeface="Tahoma" panose="020B0604030504040204" pitchFamily="34" charset="0"/>
                <a:ea typeface="Calibri" panose="020F0502020204030204" pitchFamily="34" charset="0"/>
                <a:cs typeface="Times New Roman" panose="02020603050405020304" pitchFamily="18" charset="0"/>
              </a:rPr>
              <a:t>United Nations Convention Against Corruption (UNCAC) (2003) </a:t>
            </a:r>
            <a:r>
              <a:rPr lang="en-US" sz="2400" dirty="0">
                <a:effectLst/>
                <a:latin typeface="Tahoma" panose="020B0604030504040204" pitchFamily="34" charset="0"/>
                <a:ea typeface="Calibri" panose="020F0502020204030204" pitchFamily="34" charset="0"/>
                <a:cs typeface="Times New Roman" panose="02020603050405020304" pitchFamily="18" charset="0"/>
              </a:rPr>
              <a:t>and other relevant laws. </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a:effectLst/>
                <a:latin typeface="Tahoma" panose="020B0604030504040204" pitchFamily="34" charset="0"/>
                <a:ea typeface="Calibri" panose="020F0502020204030204" pitchFamily="34" charset="0"/>
                <a:cs typeface="Times New Roman" panose="02020603050405020304" pitchFamily="18" charset="0"/>
              </a:rPr>
              <a:t>Codes of Ethics of professional associations such as the Nigerian Union of Journalists, Nigerian Bar Association, COREN, Teachers Registration Council of Nigeria, etc.</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NG" sz="1500" dirty="0"/>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Gavel with solid fill">
            <a:extLst>
              <a:ext uri="{FF2B5EF4-FFF2-40B4-BE49-F238E27FC236}">
                <a16:creationId xmlns:a16="http://schemas.microsoft.com/office/drawing/2014/main" id="{92CECA1B-AE25-4C1A-BACA-109289D1DF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0490" y="2857501"/>
            <a:ext cx="857249" cy="1142998"/>
          </a:xfrm>
          <a:prstGeom prst="rect">
            <a:avLst/>
          </a:prstGeom>
        </p:spPr>
      </p:pic>
    </p:spTree>
    <p:extLst>
      <p:ext uri="{BB962C8B-B14F-4D97-AF65-F5344CB8AC3E}">
        <p14:creationId xmlns:p14="http://schemas.microsoft.com/office/powerpoint/2010/main" val="16362448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428728" y="571480"/>
            <a:ext cx="3357586" cy="2571768"/>
            <a:chOff x="-1843055" y="4862447"/>
            <a:chExt cx="1515980" cy="5881753"/>
          </a:xfrm>
        </p:grpSpPr>
        <p:sp>
          <p:nvSpPr>
            <p:cNvPr id="17" name="Freeform 16"/>
            <p:cNvSpPr/>
            <p:nvPr/>
          </p:nvSpPr>
          <p:spPr>
            <a:xfrm>
              <a:off x="-1217768" y="6675920"/>
              <a:ext cx="314367" cy="4068280"/>
            </a:xfrm>
            <a:custGeom>
              <a:avLst/>
              <a:gdLst>
                <a:gd name="connsiteX0" fmla="*/ 117929 w 277586"/>
                <a:gd name="connsiteY0" fmla="*/ 0 h 3592286"/>
                <a:gd name="connsiteX1" fmla="*/ 19957 w 277586"/>
                <a:gd name="connsiteY1" fmla="*/ 1426029 h 3592286"/>
                <a:gd name="connsiteX2" fmla="*/ 237672 w 277586"/>
                <a:gd name="connsiteY2" fmla="*/ 2841172 h 3592286"/>
                <a:gd name="connsiteX3" fmla="*/ 259443 w 277586"/>
                <a:gd name="connsiteY3" fmla="*/ 3592286 h 3592286"/>
              </a:gdLst>
              <a:ahLst/>
              <a:cxnLst>
                <a:cxn ang="0">
                  <a:pos x="connsiteX0" y="connsiteY0"/>
                </a:cxn>
                <a:cxn ang="0">
                  <a:pos x="connsiteX1" y="connsiteY1"/>
                </a:cxn>
                <a:cxn ang="0">
                  <a:pos x="connsiteX2" y="connsiteY2"/>
                </a:cxn>
                <a:cxn ang="0">
                  <a:pos x="connsiteX3" y="connsiteY3"/>
                </a:cxn>
              </a:cxnLst>
              <a:rect l="l" t="t" r="r" b="b"/>
              <a:pathLst>
                <a:path w="277586" h="3592286">
                  <a:moveTo>
                    <a:pt x="117929" y="0"/>
                  </a:moveTo>
                  <a:cubicBezTo>
                    <a:pt x="58964" y="476250"/>
                    <a:pt x="0" y="952500"/>
                    <a:pt x="19957" y="1426029"/>
                  </a:cubicBezTo>
                  <a:cubicBezTo>
                    <a:pt x="39914" y="1899558"/>
                    <a:pt x="197758" y="2480129"/>
                    <a:pt x="237672" y="2841172"/>
                  </a:cubicBezTo>
                  <a:cubicBezTo>
                    <a:pt x="277586" y="3202215"/>
                    <a:pt x="268514" y="3397250"/>
                    <a:pt x="259443" y="3592286"/>
                  </a:cubicBezTo>
                </a:path>
              </a:pathLst>
            </a:custGeom>
            <a:ln w="127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Isosceles Triangle 17"/>
            <p:cNvSpPr/>
            <p:nvPr/>
          </p:nvSpPr>
          <p:spPr>
            <a:xfrm rot="462047">
              <a:off x="-1120804" y="6559507"/>
              <a:ext cx="103767" cy="14318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ardrop 18"/>
            <p:cNvSpPr/>
            <p:nvPr/>
          </p:nvSpPr>
          <p:spPr>
            <a:xfrm rot="7956669">
              <a:off x="-1863788" y="4883180"/>
              <a:ext cx="1557446" cy="1515980"/>
            </a:xfrm>
            <a:prstGeom prst="teardrop">
              <a:avLst>
                <a:gd name="adj" fmla="val 87847"/>
              </a:avLst>
            </a:prstGeom>
            <a:gradFill flip="none" rotWithShape="1">
              <a:gsLst>
                <a:gs pos="13000">
                  <a:schemeClr val="accent2">
                    <a:lumMod val="75000"/>
                  </a:schemeClr>
                </a:gs>
                <a:gs pos="66000">
                  <a:schemeClr val="accent2">
                    <a:lumMod val="60000"/>
                    <a:lumOff val="40000"/>
                  </a:schemeClr>
                </a:gs>
                <a:gs pos="100000">
                  <a:schemeClr val="bg1"/>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1826579" y="4905978"/>
              <a:ext cx="1156834" cy="1097204"/>
            </a:xfrm>
            <a:prstGeom prst="ellipse">
              <a:avLst/>
            </a:prstGeom>
            <a:gradFill flip="none" rotWithShape="0">
              <a:gsLst>
                <a:gs pos="0">
                  <a:srgbClr val="FFFFFF"/>
                </a:gs>
                <a:gs pos="50000">
                  <a:srgbClr val="FFFFFF">
                    <a:alpha val="19000"/>
                  </a:srgbClr>
                </a:gs>
                <a:gs pos="71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TextBox 2"/>
          <p:cNvSpPr txBox="1"/>
          <p:nvPr/>
        </p:nvSpPr>
        <p:spPr>
          <a:xfrm>
            <a:off x="214282" y="500042"/>
            <a:ext cx="8395268" cy="7478970"/>
          </a:xfrm>
          <a:prstGeom prst="rect">
            <a:avLst/>
          </a:prstGeom>
          <a:noFill/>
        </p:spPr>
        <p:txBody>
          <a:bodyPr wrap="square" rtlCol="0">
            <a:spAutoFit/>
          </a:bodyPr>
          <a:lstStyle/>
          <a:p>
            <a:endParaRPr lang="en-US" sz="8000" dirty="0">
              <a:latin typeface="Algerian" pitchFamily="82" charset="0"/>
            </a:endParaRPr>
          </a:p>
          <a:p>
            <a:endParaRPr lang="en-US" sz="8000" dirty="0">
              <a:latin typeface="Algerian" pitchFamily="82" charset="0"/>
            </a:endParaRPr>
          </a:p>
          <a:p>
            <a:r>
              <a:rPr lang="en-US" sz="8000" dirty="0">
                <a:latin typeface="Algerian" pitchFamily="82" charset="0"/>
              </a:rPr>
              <a:t>THANK YOU AND GOD BLESS!</a:t>
            </a:r>
          </a:p>
          <a:p>
            <a:endParaRPr lang="en-GB" sz="8000" dirty="0">
              <a:latin typeface="Algerian" pitchFamily="82" charset="0"/>
            </a:endParaRPr>
          </a:p>
          <a:p>
            <a:endParaRPr lang="en-US" sz="8000" dirty="0">
              <a:latin typeface="Algerian" pitchFamily="82" charset="0"/>
            </a:endParaRPr>
          </a:p>
        </p:txBody>
      </p:sp>
      <p:sp>
        <p:nvSpPr>
          <p:cNvPr id="5" name="Slide Number Placeholder 4"/>
          <p:cNvSpPr>
            <a:spLocks noGrp="1"/>
          </p:cNvSpPr>
          <p:nvPr>
            <p:ph type="sldNum" sz="quarter" idx="12"/>
          </p:nvPr>
        </p:nvSpPr>
        <p:spPr/>
        <p:txBody>
          <a:bodyPr/>
          <a:lstStyle/>
          <a:p>
            <a:fld id="{F36C87F6-986D-49E6-AF40-1B3A1EE8064D}" type="slidenum">
              <a:rPr lang="en-US" smtClean="0"/>
              <a:pPr/>
              <a:t>80</a:t>
            </a:fld>
            <a:endParaRPr lang="en-US"/>
          </a:p>
        </p:txBody>
      </p:sp>
    </p:spTree>
    <p:extLst>
      <p:ext uri="{BB962C8B-B14F-4D97-AF65-F5344CB8AC3E}">
        <p14:creationId xmlns:p14="http://schemas.microsoft.com/office/powerpoint/2010/main" val="3150061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2.57229E-6 L 1.19114 -1.18344 " pathEditMode="relative" rAng="0" ptsTypes="AA">
                                      <p:cBhvr>
                                        <p:cTn id="6" dur="32000" fill="hold"/>
                                        <p:tgtEl>
                                          <p:spTgt spid="2"/>
                                        </p:tgtEl>
                                        <p:attrNameLst>
                                          <p:attrName>ppt_x</p:attrName>
                                          <p:attrName>ppt_y</p:attrName>
                                        </p:attrNameLst>
                                      </p:cBhvr>
                                      <p:rCtr x="59500" y="-59200"/>
                                    </p:animMotion>
                                  </p:childTnLst>
                                </p:cTn>
                              </p:par>
                              <p:par>
                                <p:cTn id="7" presetID="6" presetClass="emph" presetSubtype="0" fill="hold" nodeType="withEffect">
                                  <p:stCondLst>
                                    <p:cond delay="0"/>
                                  </p:stCondLst>
                                  <p:childTnLst>
                                    <p:animScale>
                                      <p:cBhvr>
                                        <p:cTn id="8" dur="32000" fill="hold"/>
                                        <p:tgtEl>
                                          <p:spTgt spid="2"/>
                                        </p:tgtEl>
                                      </p:cBhvr>
                                      <p:by x="2000" y="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pPr algn="ctr"/>
            <a:r>
              <a:rPr lang="en-US" sz="3000" b="1" dirty="0"/>
              <a:t>Contact ICPC Via:</a:t>
            </a:r>
          </a:p>
        </p:txBody>
      </p:sp>
      <p:sp>
        <p:nvSpPr>
          <p:cNvPr id="3" name="Content Placeholder 2"/>
          <p:cNvSpPr>
            <a:spLocks noGrp="1"/>
          </p:cNvSpPr>
          <p:nvPr>
            <p:ph idx="1"/>
          </p:nvPr>
        </p:nvSpPr>
        <p:spPr>
          <a:xfrm>
            <a:off x="214282" y="857232"/>
            <a:ext cx="8715436" cy="5643602"/>
          </a:xfrm>
        </p:spPr>
        <p:txBody>
          <a:bodyPr>
            <a:normAutofit/>
          </a:bodyPr>
          <a:lstStyle/>
          <a:p>
            <a:pPr algn="just">
              <a:lnSpc>
                <a:spcPct val="150000"/>
              </a:lnSpc>
            </a:pPr>
            <a:r>
              <a:rPr lang="en-US" sz="2800" b="1" dirty="0"/>
              <a:t>E-mail: </a:t>
            </a:r>
            <a:r>
              <a:rPr lang="en-US" sz="2800" dirty="0"/>
              <a:t> </a:t>
            </a:r>
            <a:r>
              <a:rPr lang="en-US" sz="2800" dirty="0">
                <a:hlinkClick r:id="rId3"/>
              </a:rPr>
              <a:t>info@icpc.gov.ng</a:t>
            </a:r>
            <a:endParaRPr lang="en-US" sz="2800" dirty="0"/>
          </a:p>
          <a:p>
            <a:pPr algn="just">
              <a:lnSpc>
                <a:spcPct val="150000"/>
              </a:lnSpc>
            </a:pPr>
            <a:r>
              <a:rPr lang="en-US" sz="2800" b="1" dirty="0"/>
              <a:t>Website:  </a:t>
            </a:r>
            <a:r>
              <a:rPr lang="en-US" sz="2800" dirty="0"/>
              <a:t>www.icpc.gov.ng</a:t>
            </a:r>
          </a:p>
          <a:p>
            <a:pPr algn="just">
              <a:lnSpc>
                <a:spcPct val="150000"/>
              </a:lnSpc>
            </a:pPr>
            <a:r>
              <a:rPr lang="en-US" sz="2800" b="1" dirty="0"/>
              <a:t>Toll-free lines (MTN and GLO): </a:t>
            </a:r>
            <a:r>
              <a:rPr lang="en-US" sz="2800" dirty="0"/>
              <a:t>0800-CALL-ICPC </a:t>
            </a:r>
            <a:r>
              <a:rPr lang="en-GB" sz="2800" dirty="0"/>
              <a:t>(0800-2255-4272)</a:t>
            </a:r>
            <a:endParaRPr lang="en-US" sz="2800" b="1" dirty="0"/>
          </a:p>
          <a:p>
            <a:pPr algn="just">
              <a:lnSpc>
                <a:spcPct val="150000"/>
              </a:lnSpc>
            </a:pPr>
            <a:r>
              <a:rPr lang="en-US" sz="2800" dirty="0"/>
              <a:t>08031230280, 08031230281, 08031230282, </a:t>
            </a:r>
          </a:p>
          <a:p>
            <a:pPr algn="just">
              <a:lnSpc>
                <a:spcPct val="150000"/>
              </a:lnSpc>
            </a:pPr>
            <a:r>
              <a:rPr lang="en-US" sz="2800" dirty="0"/>
              <a:t>07056990190, 07056990191, </a:t>
            </a:r>
          </a:p>
          <a:p>
            <a:pPr algn="just">
              <a:lnSpc>
                <a:spcPct val="150000"/>
              </a:lnSpc>
            </a:pPr>
            <a:r>
              <a:rPr lang="en-US" sz="2400" b="1" dirty="0"/>
              <a:t>                                                          @ICPC Nigeria</a:t>
            </a:r>
          </a:p>
          <a:p>
            <a:endParaRPr lang="en-US" sz="2400" dirty="0"/>
          </a:p>
          <a:p>
            <a:pPr marL="0" indent="0">
              <a:buNone/>
            </a:pPr>
            <a:endParaRPr lang="en-US" sz="1800" dirty="0"/>
          </a:p>
          <a:p>
            <a:endParaRPr lang="en-US" dirty="0"/>
          </a:p>
          <a:p>
            <a:endParaRPr lang="en-US" dirty="0"/>
          </a:p>
        </p:txBody>
      </p:sp>
      <p:sp>
        <p:nvSpPr>
          <p:cNvPr id="4" name="Slide Number Placeholder 3"/>
          <p:cNvSpPr>
            <a:spLocks noGrp="1"/>
          </p:cNvSpPr>
          <p:nvPr>
            <p:ph type="sldNum" sz="quarter" idx="12"/>
          </p:nvPr>
        </p:nvSpPr>
        <p:spPr/>
        <p:txBody>
          <a:bodyPr/>
          <a:lstStyle/>
          <a:p>
            <a:fld id="{B2729102-6289-4075-A194-E7AB0F9C174A}" type="slidenum">
              <a:rPr lang="en-US" smtClean="0"/>
              <a:pPr/>
              <a:t>81</a:t>
            </a:fld>
            <a:endParaRPr lang="en-US"/>
          </a:p>
        </p:txBody>
      </p:sp>
      <p:pic>
        <p:nvPicPr>
          <p:cNvPr id="5" name="Picture 4"/>
          <p:cNvPicPr>
            <a:picLocks noChangeAspect="1"/>
          </p:cNvPicPr>
          <p:nvPr/>
        </p:nvPicPr>
        <p:blipFill>
          <a:blip r:embed="rId4"/>
          <a:stretch>
            <a:fillRect/>
          </a:stretch>
        </p:blipFill>
        <p:spPr>
          <a:xfrm>
            <a:off x="508149" y="5185868"/>
            <a:ext cx="782204" cy="533400"/>
          </a:xfrm>
          <a:prstGeom prst="rect">
            <a:avLst/>
          </a:prstGeom>
        </p:spPr>
      </p:pic>
      <p:pic>
        <p:nvPicPr>
          <p:cNvPr id="6" name="Picture 5"/>
          <p:cNvPicPr>
            <a:picLocks noChangeAspect="1"/>
          </p:cNvPicPr>
          <p:nvPr/>
        </p:nvPicPr>
        <p:blipFill>
          <a:blip r:embed="rId5"/>
          <a:stretch>
            <a:fillRect/>
          </a:stretch>
        </p:blipFill>
        <p:spPr>
          <a:xfrm>
            <a:off x="1501791" y="5161170"/>
            <a:ext cx="687371" cy="595099"/>
          </a:xfrm>
          <a:prstGeom prst="rect">
            <a:avLst/>
          </a:prstGeom>
        </p:spPr>
      </p:pic>
      <p:pic>
        <p:nvPicPr>
          <p:cNvPr id="7" name="Picture 6"/>
          <p:cNvPicPr>
            <a:picLocks noChangeAspect="1"/>
          </p:cNvPicPr>
          <p:nvPr/>
        </p:nvPicPr>
        <p:blipFill>
          <a:blip r:embed="rId6"/>
          <a:stretch>
            <a:fillRect/>
          </a:stretch>
        </p:blipFill>
        <p:spPr>
          <a:xfrm>
            <a:off x="3145517" y="5236243"/>
            <a:ext cx="838200" cy="680934"/>
          </a:xfrm>
          <a:prstGeom prst="rect">
            <a:avLst/>
          </a:prstGeom>
        </p:spPr>
      </p:pic>
      <p:pic>
        <p:nvPicPr>
          <p:cNvPr id="1026" name="Picture 2" descr="https://www.androidguys.com/wp-content/uploads/2017/09/Instagram-Logo-696x409.jpg">
            <a:extLst>
              <a:ext uri="{FF2B5EF4-FFF2-40B4-BE49-F238E27FC236}">
                <a16:creationId xmlns:a16="http://schemas.microsoft.com/office/drawing/2014/main" id="{9794CB37-2CE6-4FF2-872C-D4AC060F58E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574" t="6425" r="32944" b="33532"/>
          <a:stretch/>
        </p:blipFill>
        <p:spPr bwMode="auto">
          <a:xfrm>
            <a:off x="2340886" y="5236243"/>
            <a:ext cx="652907"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0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2865BD5-E742-43DE-B246-98FDCAE80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FD670-9252-4E58-B7F7-B8B7B786B104}"/>
              </a:ext>
            </a:extLst>
          </p:cNvPr>
          <p:cNvSpPr>
            <a:spLocks noGrp="1"/>
          </p:cNvSpPr>
          <p:nvPr>
            <p:ph type="title"/>
          </p:nvPr>
        </p:nvSpPr>
        <p:spPr>
          <a:xfrm>
            <a:off x="769288" y="89893"/>
            <a:ext cx="4984499" cy="1330841"/>
          </a:xfrm>
        </p:spPr>
        <p:txBody>
          <a:bodyPr>
            <a:normAutofit fontScale="90000"/>
          </a:bodyPr>
          <a:lstStyle/>
          <a:p>
            <a:r>
              <a:rPr lang="en-US" b="1" dirty="0"/>
              <a:t>Fundamental Principles</a:t>
            </a:r>
            <a:endParaRPr lang="en-NG" b="1" dirty="0"/>
          </a:p>
        </p:txBody>
      </p:sp>
      <p:sp>
        <p:nvSpPr>
          <p:cNvPr id="3" name="Content Placeholder 2">
            <a:extLst>
              <a:ext uri="{FF2B5EF4-FFF2-40B4-BE49-F238E27FC236}">
                <a16:creationId xmlns:a16="http://schemas.microsoft.com/office/drawing/2014/main" id="{B9D07333-BF20-4D93-93A8-151CADFADDEA}"/>
              </a:ext>
            </a:extLst>
          </p:cNvPr>
          <p:cNvSpPr>
            <a:spLocks noGrp="1"/>
          </p:cNvSpPr>
          <p:nvPr>
            <p:ph idx="1"/>
          </p:nvPr>
        </p:nvSpPr>
        <p:spPr>
          <a:xfrm>
            <a:off x="335281" y="1420734"/>
            <a:ext cx="6219308" cy="5081847"/>
          </a:xfrm>
        </p:spPr>
        <p:txBody>
          <a:bodyPr>
            <a:normAutofit fontScale="92500" lnSpcReduction="10000"/>
          </a:bodyPr>
          <a:lstStyle/>
          <a:p>
            <a:pPr algn="just">
              <a:spcAft>
                <a:spcPts val="800"/>
              </a:spcAft>
            </a:pPr>
            <a:r>
              <a:rPr lang="en-US" sz="2400" dirty="0">
                <a:effectLst/>
                <a:latin typeface="Tahoma" panose="020B0604030504040204" pitchFamily="34" charset="0"/>
                <a:ea typeface="Calibri" panose="020F0502020204030204" pitchFamily="34" charset="0"/>
                <a:cs typeface="Times New Roman" panose="02020603050405020304" pitchFamily="18" charset="0"/>
              </a:rPr>
              <a:t>Obligates all Nigerians, and everyone who resides within the borders of Nigeria or who relates with the country one </a:t>
            </a:r>
            <a:r>
              <a:rPr lang="en-US" sz="2400" dirty="0">
                <a:latin typeface="Tahoma" panose="020B0604030504040204" pitchFamily="34" charset="0"/>
                <a:ea typeface="Calibri" panose="020F0502020204030204" pitchFamily="34" charset="0"/>
                <a:cs typeface="Times New Roman" panose="02020603050405020304" pitchFamily="18" charset="0"/>
              </a:rPr>
              <a:t>way </a:t>
            </a:r>
            <a:r>
              <a:rPr lang="en-US" sz="2400" dirty="0">
                <a:effectLst/>
                <a:latin typeface="Tahoma" panose="020B0604030504040204" pitchFamily="34" charset="0"/>
                <a:ea typeface="Calibri" panose="020F0502020204030204" pitchFamily="34" charset="0"/>
                <a:cs typeface="Times New Roman" panose="02020603050405020304" pitchFamily="18" charset="0"/>
              </a:rPr>
              <a:t>or the other, to commit to uphold these core values. </a:t>
            </a:r>
          </a:p>
          <a:p>
            <a:pPr algn="just">
              <a:spcAft>
                <a:spcPts val="800"/>
              </a:spcAft>
            </a:pPr>
            <a:r>
              <a:rPr lang="en-US" sz="2400" dirty="0">
                <a:effectLst/>
                <a:latin typeface="Tahoma" panose="020B0604030504040204" pitchFamily="34" charset="0"/>
                <a:ea typeface="Calibri" panose="020F0502020204030204" pitchFamily="34" charset="0"/>
                <a:cs typeface="Times New Roman" panose="02020603050405020304" pitchFamily="18" charset="0"/>
              </a:rPr>
              <a:t>The violation of any of these principles </a:t>
            </a:r>
            <a:r>
              <a:rPr lang="en-US" sz="2400" dirty="0">
                <a:latin typeface="Tahoma" panose="020B0604030504040204" pitchFamily="34" charset="0"/>
                <a:ea typeface="Calibri" panose="020F0502020204030204" pitchFamily="34" charset="0"/>
                <a:cs typeface="Times New Roman" panose="02020603050405020304" pitchFamily="18" charset="0"/>
              </a:rPr>
              <a:t>is</a:t>
            </a:r>
            <a:r>
              <a:rPr lang="en-US" sz="2400" dirty="0">
                <a:effectLst/>
                <a:latin typeface="Tahoma" panose="020B0604030504040204" pitchFamily="34" charset="0"/>
                <a:ea typeface="Calibri" panose="020F0502020204030204" pitchFamily="34" charset="0"/>
                <a:cs typeface="Times New Roman" panose="02020603050405020304" pitchFamily="18" charset="0"/>
              </a:rPr>
              <a:t> actionable by relevant government agencies both at the federal and state levels.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a:effectLst/>
                <a:latin typeface="Tahoma" panose="020B0604030504040204" pitchFamily="34" charset="0"/>
                <a:ea typeface="Calibri" panose="020F0502020204030204" pitchFamily="34" charset="0"/>
                <a:cs typeface="Times New Roman" panose="02020603050405020304" pitchFamily="18" charset="0"/>
              </a:rPr>
              <a:t>The principles of the National Ethics and Integrity Policy are to be interpreted in line with provisions of federal laws and regulations, the Nigerian Constitution, standing rules and codes of conduct of professional bodies and statutory rules guiding public and private institutions.</a:t>
            </a:r>
            <a:endParaRPr lang="en-NG"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NG" sz="1900" dirty="0"/>
          </a:p>
        </p:txBody>
      </p:sp>
      <p:sp>
        <p:nvSpPr>
          <p:cNvPr id="28" name="Freeform: Shape 27">
            <a:extLst>
              <a:ext uri="{FF2B5EF4-FFF2-40B4-BE49-F238E27FC236}">
                <a16:creationId xmlns:a16="http://schemas.microsoft.com/office/drawing/2014/main" id="{C9CA9023-BAAF-4DBD-BB8F-8034130A5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2060" y="0"/>
            <a:ext cx="2381940" cy="6858000"/>
          </a:xfrm>
          <a:custGeom>
            <a:avLst/>
            <a:gdLst>
              <a:gd name="connsiteX0" fmla="*/ 317159 w 3175920"/>
              <a:gd name="connsiteY0" fmla="*/ 0 h 6858000"/>
              <a:gd name="connsiteX1" fmla="*/ 3175920 w 3175920"/>
              <a:gd name="connsiteY1" fmla="*/ 0 h 6858000"/>
              <a:gd name="connsiteX2" fmla="*/ 3175920 w 3175920"/>
              <a:gd name="connsiteY2" fmla="*/ 6858000 h 6858000"/>
              <a:gd name="connsiteX3" fmla="*/ 0 w 3175920"/>
              <a:gd name="connsiteY3" fmla="*/ 6858000 h 6858000"/>
              <a:gd name="connsiteX4" fmla="*/ 5197 w 3175920"/>
              <a:gd name="connsiteY4" fmla="*/ 6832807 h 6858000"/>
              <a:gd name="connsiteX5" fmla="*/ 17588 w 3175920"/>
              <a:gd name="connsiteY5" fmla="*/ 6757019 h 6858000"/>
              <a:gd name="connsiteX6" fmla="*/ 22192 w 3175920"/>
              <a:gd name="connsiteY6" fmla="*/ 6556607 h 6858000"/>
              <a:gd name="connsiteX7" fmla="*/ 67516 w 3175920"/>
              <a:gd name="connsiteY7" fmla="*/ 6418419 h 6858000"/>
              <a:gd name="connsiteX8" fmla="*/ 98399 w 3175920"/>
              <a:gd name="connsiteY8" fmla="*/ 6295252 h 6858000"/>
              <a:gd name="connsiteX9" fmla="*/ 79265 w 3175920"/>
              <a:gd name="connsiteY9" fmla="*/ 6155310 h 6858000"/>
              <a:gd name="connsiteX10" fmla="*/ 141676 w 3175920"/>
              <a:gd name="connsiteY10" fmla="*/ 5922400 h 6858000"/>
              <a:gd name="connsiteX11" fmla="*/ 130334 w 3175920"/>
              <a:gd name="connsiteY11" fmla="*/ 5811823 h 6858000"/>
              <a:gd name="connsiteX12" fmla="*/ 112525 w 3175920"/>
              <a:gd name="connsiteY12" fmla="*/ 5729439 h 6858000"/>
              <a:gd name="connsiteX13" fmla="*/ 105340 w 3175920"/>
              <a:gd name="connsiteY13" fmla="*/ 5724921 h 6858000"/>
              <a:gd name="connsiteX14" fmla="*/ 106513 w 3175920"/>
              <a:gd name="connsiteY14" fmla="*/ 5718702 h 6858000"/>
              <a:gd name="connsiteX15" fmla="*/ 114161 w 3175920"/>
              <a:gd name="connsiteY15" fmla="*/ 5715875 h 6858000"/>
              <a:gd name="connsiteX16" fmla="*/ 117483 w 3175920"/>
              <a:gd name="connsiteY16" fmla="*/ 5666628 h 6858000"/>
              <a:gd name="connsiteX17" fmla="*/ 108504 w 3175920"/>
              <a:gd name="connsiteY17" fmla="*/ 5608013 h 6858000"/>
              <a:gd name="connsiteX18" fmla="*/ 139625 w 3175920"/>
              <a:gd name="connsiteY18" fmla="*/ 5554636 h 6858000"/>
              <a:gd name="connsiteX19" fmla="*/ 160357 w 3175920"/>
              <a:gd name="connsiteY19" fmla="*/ 5493332 h 6858000"/>
              <a:gd name="connsiteX20" fmla="*/ 173017 w 3175920"/>
              <a:gd name="connsiteY20" fmla="*/ 5456802 h 6858000"/>
              <a:gd name="connsiteX21" fmla="*/ 187139 w 3175920"/>
              <a:gd name="connsiteY21" fmla="*/ 5349474 h 6858000"/>
              <a:gd name="connsiteX22" fmla="*/ 190246 w 3175920"/>
              <a:gd name="connsiteY22" fmla="*/ 5184781 h 6858000"/>
              <a:gd name="connsiteX23" fmla="*/ 195449 w 3175920"/>
              <a:gd name="connsiteY23" fmla="*/ 5095639 h 6858000"/>
              <a:gd name="connsiteX24" fmla="*/ 190491 w 3175920"/>
              <a:gd name="connsiteY24" fmla="*/ 5027235 h 6858000"/>
              <a:gd name="connsiteX25" fmla="*/ 201931 w 3175920"/>
              <a:gd name="connsiteY25" fmla="*/ 4928776 h 6858000"/>
              <a:gd name="connsiteX26" fmla="*/ 218523 w 3175920"/>
              <a:gd name="connsiteY26" fmla="*/ 4817422 h 6858000"/>
              <a:gd name="connsiteX27" fmla="*/ 231882 w 3175920"/>
              <a:gd name="connsiteY27" fmla="*/ 4772889 h 6858000"/>
              <a:gd name="connsiteX28" fmla="*/ 245879 w 3175920"/>
              <a:gd name="connsiteY28" fmla="*/ 4741933 h 6858000"/>
              <a:gd name="connsiteX29" fmla="*/ 276431 w 3175920"/>
              <a:gd name="connsiteY29" fmla="*/ 4652694 h 6858000"/>
              <a:gd name="connsiteX30" fmla="*/ 277917 w 3175920"/>
              <a:gd name="connsiteY30" fmla="*/ 4527083 h 6858000"/>
              <a:gd name="connsiteX31" fmla="*/ 286746 w 3175920"/>
              <a:gd name="connsiteY31" fmla="*/ 4455173 h 6858000"/>
              <a:gd name="connsiteX32" fmla="*/ 300860 w 3175920"/>
              <a:gd name="connsiteY32" fmla="*/ 4436473 h 6858000"/>
              <a:gd name="connsiteX33" fmla="*/ 310726 w 3175920"/>
              <a:gd name="connsiteY33" fmla="*/ 4366606 h 6858000"/>
              <a:gd name="connsiteX34" fmla="*/ 323936 w 3175920"/>
              <a:gd name="connsiteY34" fmla="*/ 4285079 h 6858000"/>
              <a:gd name="connsiteX35" fmla="*/ 313204 w 3175920"/>
              <a:gd name="connsiteY35" fmla="*/ 4025740 h 6858000"/>
              <a:gd name="connsiteX36" fmla="*/ 347900 w 3175920"/>
              <a:gd name="connsiteY36" fmla="*/ 3714140 h 6858000"/>
              <a:gd name="connsiteX37" fmla="*/ 398345 w 3175920"/>
              <a:gd name="connsiteY37" fmla="*/ 3526597 h 6858000"/>
              <a:gd name="connsiteX38" fmla="*/ 386650 w 3175920"/>
              <a:gd name="connsiteY38" fmla="*/ 3507911 h 6858000"/>
              <a:gd name="connsiteX39" fmla="*/ 381539 w 3175920"/>
              <a:gd name="connsiteY39" fmla="*/ 3487634 h 6858000"/>
              <a:gd name="connsiteX40" fmla="*/ 383327 w 3175920"/>
              <a:gd name="connsiteY40" fmla="*/ 3485379 h 6858000"/>
              <a:gd name="connsiteX41" fmla="*/ 384562 w 3175920"/>
              <a:gd name="connsiteY41" fmla="*/ 3462486 h 6858000"/>
              <a:gd name="connsiteX42" fmla="*/ 374589 w 3175920"/>
              <a:gd name="connsiteY42" fmla="*/ 3356886 h 6858000"/>
              <a:gd name="connsiteX43" fmla="*/ 376375 w 3175920"/>
              <a:gd name="connsiteY43" fmla="*/ 3356408 h 6858000"/>
              <a:gd name="connsiteX44" fmla="*/ 380057 w 3175920"/>
              <a:gd name="connsiteY44" fmla="*/ 3350107 h 6858000"/>
              <a:gd name="connsiteX45" fmla="*/ 364817 w 3175920"/>
              <a:gd name="connsiteY45" fmla="*/ 3313078 h 6858000"/>
              <a:gd name="connsiteX46" fmla="*/ 311189 w 3175920"/>
              <a:gd name="connsiteY46" fmla="*/ 3184522 h 6858000"/>
              <a:gd name="connsiteX47" fmla="*/ 249353 w 3175920"/>
              <a:gd name="connsiteY47" fmla="*/ 3001490 h 6858000"/>
              <a:gd name="connsiteX48" fmla="*/ 224173 w 3175920"/>
              <a:gd name="connsiteY48" fmla="*/ 2901905 h 6858000"/>
              <a:gd name="connsiteX49" fmla="*/ 211862 w 3175920"/>
              <a:gd name="connsiteY49" fmla="*/ 2854757 h 6858000"/>
              <a:gd name="connsiteX50" fmla="*/ 169434 w 3175920"/>
              <a:gd name="connsiteY50" fmla="*/ 2709815 h 6858000"/>
              <a:gd name="connsiteX51" fmla="*/ 92687 w 3175920"/>
              <a:gd name="connsiteY51" fmla="*/ 2537032 h 6858000"/>
              <a:gd name="connsiteX52" fmla="*/ 74381 w 3175920"/>
              <a:gd name="connsiteY52" fmla="*/ 2407140 h 6858000"/>
              <a:gd name="connsiteX53" fmla="*/ 63419 w 3175920"/>
              <a:gd name="connsiteY53" fmla="*/ 2330427 h 6858000"/>
              <a:gd name="connsiteX54" fmla="*/ 78092 w 3175920"/>
              <a:gd name="connsiteY54" fmla="*/ 2060724 h 6858000"/>
              <a:gd name="connsiteX55" fmla="*/ 92082 w 3175920"/>
              <a:gd name="connsiteY55" fmla="*/ 1960023 h 6858000"/>
              <a:gd name="connsiteX56" fmla="*/ 100031 w 3175920"/>
              <a:gd name="connsiteY56" fmla="*/ 1830572 h 6858000"/>
              <a:gd name="connsiteX57" fmla="*/ 103232 w 3175920"/>
              <a:gd name="connsiteY57" fmla="*/ 1825764 h 6858000"/>
              <a:gd name="connsiteX58" fmla="*/ 107046 w 3175920"/>
              <a:gd name="connsiteY58" fmla="*/ 1804691 h 6858000"/>
              <a:gd name="connsiteX59" fmla="*/ 128223 w 3175920"/>
              <a:gd name="connsiteY59" fmla="*/ 1761628 h 6858000"/>
              <a:gd name="connsiteX60" fmla="*/ 142864 w 3175920"/>
              <a:gd name="connsiteY60" fmla="*/ 1712372 h 6858000"/>
              <a:gd name="connsiteX61" fmla="*/ 150072 w 3175920"/>
              <a:gd name="connsiteY61" fmla="*/ 1645798 h 6858000"/>
              <a:gd name="connsiteX62" fmla="*/ 160555 w 3175920"/>
              <a:gd name="connsiteY62" fmla="*/ 1512607 h 6858000"/>
              <a:gd name="connsiteX63" fmla="*/ 168895 w 3175920"/>
              <a:gd name="connsiteY63" fmla="*/ 1389212 h 6858000"/>
              <a:gd name="connsiteX64" fmla="*/ 182726 w 3175920"/>
              <a:gd name="connsiteY64" fmla="*/ 1331228 h 6858000"/>
              <a:gd name="connsiteX65" fmla="*/ 215865 w 3175920"/>
              <a:gd name="connsiteY65" fmla="*/ 1230505 h 6858000"/>
              <a:gd name="connsiteX66" fmla="*/ 226441 w 3175920"/>
              <a:gd name="connsiteY66" fmla="*/ 1114190 h 6858000"/>
              <a:gd name="connsiteX67" fmla="*/ 218413 w 3175920"/>
              <a:gd name="connsiteY67" fmla="*/ 982912 h 6858000"/>
              <a:gd name="connsiteX68" fmla="*/ 213463 w 3175920"/>
              <a:gd name="connsiteY68" fmla="*/ 922259 h 6858000"/>
              <a:gd name="connsiteX69" fmla="*/ 192168 w 3175920"/>
              <a:gd name="connsiteY69" fmla="*/ 644384 h 6858000"/>
              <a:gd name="connsiteX70" fmla="*/ 207930 w 3175920"/>
              <a:gd name="connsiteY70" fmla="*/ 535308 h 6858000"/>
              <a:gd name="connsiteX71" fmla="*/ 216948 w 3175920"/>
              <a:gd name="connsiteY71" fmla="*/ 457831 h 6858000"/>
              <a:gd name="connsiteX72" fmla="*/ 238829 w 3175920"/>
              <a:gd name="connsiteY72" fmla="*/ 377903 h 6858000"/>
              <a:gd name="connsiteX73" fmla="*/ 275225 w 3175920"/>
              <a:gd name="connsiteY73" fmla="*/ 326502 h 6858000"/>
              <a:gd name="connsiteX74" fmla="*/ 278852 w 3175920"/>
              <a:gd name="connsiteY74" fmla="*/ 270294 h 6858000"/>
              <a:gd name="connsiteX75" fmla="*/ 259692 w 3175920"/>
              <a:gd name="connsiteY75" fmla="*/ 232617 h 6858000"/>
              <a:gd name="connsiteX76" fmla="*/ 296289 w 3175920"/>
              <a:gd name="connsiteY76" fmla="*/ 128113 h 6858000"/>
              <a:gd name="connsiteX77" fmla="*/ 311987 w 3175920"/>
              <a:gd name="connsiteY77" fmla="*/ 53213 h 6858000"/>
              <a:gd name="connsiteX78" fmla="*/ 306887 w 3175920"/>
              <a:gd name="connsiteY78" fmla="*/ 17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75920" h="6858000">
                <a:moveTo>
                  <a:pt x="317159" y="0"/>
                </a:moveTo>
                <a:lnTo>
                  <a:pt x="3175920" y="0"/>
                </a:lnTo>
                <a:lnTo>
                  <a:pt x="3175920" y="6858000"/>
                </a:lnTo>
                <a:lnTo>
                  <a:pt x="0" y="6858000"/>
                </a:lnTo>
                <a:lnTo>
                  <a:pt x="5197" y="6832807"/>
                </a:lnTo>
                <a:cubicBezTo>
                  <a:pt x="10968" y="6804797"/>
                  <a:pt x="16782" y="6774794"/>
                  <a:pt x="17588" y="6757019"/>
                </a:cubicBezTo>
                <a:cubicBezTo>
                  <a:pt x="-7384" y="6667150"/>
                  <a:pt x="36229" y="6613590"/>
                  <a:pt x="22192" y="6556607"/>
                </a:cubicBezTo>
                <a:cubicBezTo>
                  <a:pt x="23283" y="6486803"/>
                  <a:pt x="24988" y="6458664"/>
                  <a:pt x="67516" y="6418419"/>
                </a:cubicBezTo>
                <a:cubicBezTo>
                  <a:pt x="102716" y="6395349"/>
                  <a:pt x="60949" y="6324232"/>
                  <a:pt x="98399" y="6295252"/>
                </a:cubicBezTo>
                <a:cubicBezTo>
                  <a:pt x="92021" y="6248605"/>
                  <a:pt x="85642" y="6201958"/>
                  <a:pt x="79265" y="6155310"/>
                </a:cubicBezTo>
                <a:lnTo>
                  <a:pt x="141676" y="5922400"/>
                </a:lnTo>
                <a:cubicBezTo>
                  <a:pt x="142736" y="5867368"/>
                  <a:pt x="110750" y="5832134"/>
                  <a:pt x="130334" y="5811823"/>
                </a:cubicBezTo>
                <a:cubicBezTo>
                  <a:pt x="124292" y="5785482"/>
                  <a:pt x="92180" y="5756011"/>
                  <a:pt x="112525" y="5729439"/>
                </a:cubicBezTo>
                <a:cubicBezTo>
                  <a:pt x="107526" y="5730083"/>
                  <a:pt x="105624" y="5728238"/>
                  <a:pt x="105340" y="5724921"/>
                </a:cubicBezTo>
                <a:lnTo>
                  <a:pt x="106513" y="5718702"/>
                </a:lnTo>
                <a:lnTo>
                  <a:pt x="114161" y="5715875"/>
                </a:lnTo>
                <a:cubicBezTo>
                  <a:pt x="141029" y="5703474"/>
                  <a:pt x="112819" y="5694644"/>
                  <a:pt x="117483" y="5666628"/>
                </a:cubicBezTo>
                <a:cubicBezTo>
                  <a:pt x="118156" y="5653136"/>
                  <a:pt x="114981" y="5606024"/>
                  <a:pt x="108504" y="5608013"/>
                </a:cubicBezTo>
                <a:lnTo>
                  <a:pt x="139625" y="5554636"/>
                </a:lnTo>
                <a:cubicBezTo>
                  <a:pt x="120203" y="5516971"/>
                  <a:pt x="158100" y="5526620"/>
                  <a:pt x="160357" y="5493332"/>
                </a:cubicBezTo>
                <a:cubicBezTo>
                  <a:pt x="155011" y="5473811"/>
                  <a:pt x="156871" y="5463157"/>
                  <a:pt x="173017" y="5456802"/>
                </a:cubicBezTo>
                <a:cubicBezTo>
                  <a:pt x="145675" y="5365256"/>
                  <a:pt x="184828" y="5418416"/>
                  <a:pt x="187139" y="5349474"/>
                </a:cubicBezTo>
                <a:cubicBezTo>
                  <a:pt x="185433" y="5287854"/>
                  <a:pt x="220961" y="5261807"/>
                  <a:pt x="190246" y="5184781"/>
                </a:cubicBezTo>
                <a:cubicBezTo>
                  <a:pt x="179732" y="5167720"/>
                  <a:pt x="195409" y="5121898"/>
                  <a:pt x="195449" y="5095639"/>
                </a:cubicBezTo>
                <a:cubicBezTo>
                  <a:pt x="195490" y="5069381"/>
                  <a:pt x="187650" y="5028614"/>
                  <a:pt x="190491" y="5027235"/>
                </a:cubicBezTo>
                <a:cubicBezTo>
                  <a:pt x="193586" y="4994341"/>
                  <a:pt x="195047" y="4973594"/>
                  <a:pt x="201931" y="4928776"/>
                </a:cubicBezTo>
                <a:cubicBezTo>
                  <a:pt x="212087" y="4904203"/>
                  <a:pt x="234253" y="4847933"/>
                  <a:pt x="218523" y="4817422"/>
                </a:cubicBezTo>
                <a:cubicBezTo>
                  <a:pt x="237752" y="4824280"/>
                  <a:pt x="214698" y="4781276"/>
                  <a:pt x="231882" y="4772889"/>
                </a:cubicBezTo>
                <a:cubicBezTo>
                  <a:pt x="246032" y="4767983"/>
                  <a:pt x="242336" y="4753793"/>
                  <a:pt x="245879" y="4741933"/>
                </a:cubicBezTo>
                <a:cubicBezTo>
                  <a:pt x="259448" y="4731644"/>
                  <a:pt x="281769" y="4671558"/>
                  <a:pt x="276431" y="4652694"/>
                </a:cubicBezTo>
                <a:cubicBezTo>
                  <a:pt x="281179" y="4608719"/>
                  <a:pt x="273210" y="4560443"/>
                  <a:pt x="277917" y="4527083"/>
                </a:cubicBezTo>
                <a:lnTo>
                  <a:pt x="286746" y="4455173"/>
                </a:lnTo>
                <a:lnTo>
                  <a:pt x="300860" y="4436473"/>
                </a:lnTo>
                <a:lnTo>
                  <a:pt x="310726" y="4366606"/>
                </a:lnTo>
                <a:cubicBezTo>
                  <a:pt x="324504" y="4322668"/>
                  <a:pt x="277211" y="4319806"/>
                  <a:pt x="323936" y="4285079"/>
                </a:cubicBezTo>
                <a:cubicBezTo>
                  <a:pt x="317935" y="4200440"/>
                  <a:pt x="340723" y="4105712"/>
                  <a:pt x="313204" y="4025740"/>
                </a:cubicBezTo>
                <a:cubicBezTo>
                  <a:pt x="319988" y="3930888"/>
                  <a:pt x="338430" y="3796937"/>
                  <a:pt x="347900" y="3714140"/>
                </a:cubicBezTo>
                <a:cubicBezTo>
                  <a:pt x="362474" y="3646846"/>
                  <a:pt x="358876" y="3582642"/>
                  <a:pt x="398345" y="3526597"/>
                </a:cubicBezTo>
                <a:cubicBezTo>
                  <a:pt x="393121" y="3520991"/>
                  <a:pt x="389363" y="3514681"/>
                  <a:pt x="386650" y="3507911"/>
                </a:cubicBezTo>
                <a:lnTo>
                  <a:pt x="381539" y="3487634"/>
                </a:lnTo>
                <a:lnTo>
                  <a:pt x="383327" y="3485379"/>
                </a:lnTo>
                <a:cubicBezTo>
                  <a:pt x="387508" y="3474818"/>
                  <a:pt x="387057" y="3467849"/>
                  <a:pt x="384562" y="3462486"/>
                </a:cubicBezTo>
                <a:lnTo>
                  <a:pt x="374589" y="3356886"/>
                </a:lnTo>
                <a:lnTo>
                  <a:pt x="376375" y="3356408"/>
                </a:lnTo>
                <a:lnTo>
                  <a:pt x="380057" y="3350107"/>
                </a:lnTo>
                <a:lnTo>
                  <a:pt x="364817" y="3313078"/>
                </a:lnTo>
                <a:cubicBezTo>
                  <a:pt x="349102" y="3280246"/>
                  <a:pt x="320097" y="3214981"/>
                  <a:pt x="311189" y="3184522"/>
                </a:cubicBezTo>
                <a:cubicBezTo>
                  <a:pt x="272610" y="3079202"/>
                  <a:pt x="265828" y="3054450"/>
                  <a:pt x="249353" y="3001490"/>
                </a:cubicBezTo>
                <a:cubicBezTo>
                  <a:pt x="237071" y="2969079"/>
                  <a:pt x="233768" y="2917264"/>
                  <a:pt x="224173" y="2901905"/>
                </a:cubicBezTo>
                <a:cubicBezTo>
                  <a:pt x="219018" y="2888682"/>
                  <a:pt x="186394" y="2869616"/>
                  <a:pt x="211862" y="2854757"/>
                </a:cubicBezTo>
                <a:cubicBezTo>
                  <a:pt x="166317" y="2786043"/>
                  <a:pt x="195235" y="2768599"/>
                  <a:pt x="169434" y="2709815"/>
                </a:cubicBezTo>
                <a:cubicBezTo>
                  <a:pt x="98520" y="2647463"/>
                  <a:pt x="140544" y="2572834"/>
                  <a:pt x="92687" y="2537032"/>
                </a:cubicBezTo>
                <a:cubicBezTo>
                  <a:pt x="83838" y="2476034"/>
                  <a:pt x="77882" y="2440508"/>
                  <a:pt x="74381" y="2407140"/>
                </a:cubicBezTo>
                <a:cubicBezTo>
                  <a:pt x="76250" y="2386886"/>
                  <a:pt x="53165" y="2350892"/>
                  <a:pt x="63419" y="2330427"/>
                </a:cubicBezTo>
                <a:cubicBezTo>
                  <a:pt x="58198" y="2202994"/>
                  <a:pt x="58849" y="2169243"/>
                  <a:pt x="78092" y="2060724"/>
                </a:cubicBezTo>
                <a:cubicBezTo>
                  <a:pt x="89421" y="2016439"/>
                  <a:pt x="77714" y="2017257"/>
                  <a:pt x="92082" y="1960023"/>
                </a:cubicBezTo>
                <a:cubicBezTo>
                  <a:pt x="95739" y="1921663"/>
                  <a:pt x="99826" y="1855879"/>
                  <a:pt x="100031" y="1830572"/>
                </a:cubicBezTo>
                <a:lnTo>
                  <a:pt x="103232" y="1825764"/>
                </a:lnTo>
                <a:lnTo>
                  <a:pt x="107046" y="1804691"/>
                </a:lnTo>
                <a:lnTo>
                  <a:pt x="128223" y="1761628"/>
                </a:lnTo>
                <a:lnTo>
                  <a:pt x="142864" y="1712372"/>
                </a:lnTo>
                <a:cubicBezTo>
                  <a:pt x="146294" y="1700755"/>
                  <a:pt x="151281" y="1660684"/>
                  <a:pt x="150072" y="1645798"/>
                </a:cubicBezTo>
                <a:cubicBezTo>
                  <a:pt x="158293" y="1584545"/>
                  <a:pt x="143175" y="1592964"/>
                  <a:pt x="160555" y="1512607"/>
                </a:cubicBezTo>
                <a:cubicBezTo>
                  <a:pt x="165863" y="1455555"/>
                  <a:pt x="162255" y="1424319"/>
                  <a:pt x="168895" y="1389212"/>
                </a:cubicBezTo>
                <a:cubicBezTo>
                  <a:pt x="189319" y="1377618"/>
                  <a:pt x="158994" y="1323277"/>
                  <a:pt x="182726" y="1331228"/>
                </a:cubicBezTo>
                <a:cubicBezTo>
                  <a:pt x="161969" y="1292649"/>
                  <a:pt x="204851" y="1262628"/>
                  <a:pt x="215865" y="1230505"/>
                </a:cubicBezTo>
                <a:cubicBezTo>
                  <a:pt x="226854" y="1191599"/>
                  <a:pt x="219920" y="1184498"/>
                  <a:pt x="226441" y="1114190"/>
                </a:cubicBezTo>
                <a:cubicBezTo>
                  <a:pt x="202446" y="1080713"/>
                  <a:pt x="249935" y="1045042"/>
                  <a:pt x="218413" y="982912"/>
                </a:cubicBezTo>
                <a:cubicBezTo>
                  <a:pt x="216341" y="951545"/>
                  <a:pt x="217836" y="978681"/>
                  <a:pt x="213463" y="922259"/>
                </a:cubicBezTo>
                <a:cubicBezTo>
                  <a:pt x="199026" y="809041"/>
                  <a:pt x="197562" y="723686"/>
                  <a:pt x="192168" y="644384"/>
                </a:cubicBezTo>
                <a:cubicBezTo>
                  <a:pt x="191259" y="555465"/>
                  <a:pt x="204193" y="616233"/>
                  <a:pt x="207930" y="535308"/>
                </a:cubicBezTo>
                <a:cubicBezTo>
                  <a:pt x="227198" y="526371"/>
                  <a:pt x="224495" y="482731"/>
                  <a:pt x="216948" y="457831"/>
                </a:cubicBezTo>
                <a:cubicBezTo>
                  <a:pt x="217896" y="414844"/>
                  <a:pt x="264455" y="425530"/>
                  <a:pt x="238829" y="377903"/>
                </a:cubicBezTo>
                <a:cubicBezTo>
                  <a:pt x="263496" y="389616"/>
                  <a:pt x="264568" y="350035"/>
                  <a:pt x="275225" y="326502"/>
                </a:cubicBezTo>
                <a:cubicBezTo>
                  <a:pt x="275192" y="309703"/>
                  <a:pt x="257343" y="294788"/>
                  <a:pt x="278852" y="270294"/>
                </a:cubicBezTo>
                <a:cubicBezTo>
                  <a:pt x="285322" y="239846"/>
                  <a:pt x="259515" y="267433"/>
                  <a:pt x="259692" y="232617"/>
                </a:cubicBezTo>
                <a:cubicBezTo>
                  <a:pt x="264440" y="191124"/>
                  <a:pt x="272699" y="179707"/>
                  <a:pt x="296289" y="128113"/>
                </a:cubicBezTo>
                <a:cubicBezTo>
                  <a:pt x="284849" y="82071"/>
                  <a:pt x="294689" y="110818"/>
                  <a:pt x="311987" y="53213"/>
                </a:cubicBezTo>
                <a:cubicBezTo>
                  <a:pt x="305500" y="39514"/>
                  <a:pt x="304408" y="27940"/>
                  <a:pt x="306887" y="17629"/>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7C2BAEA-A1DF-44AB-A262-24DE22D47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075" y="639827"/>
            <a:ext cx="2135678" cy="557999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Group of people outline">
            <a:extLst>
              <a:ext uri="{FF2B5EF4-FFF2-40B4-BE49-F238E27FC236}">
                <a16:creationId xmlns:a16="http://schemas.microsoft.com/office/drawing/2014/main" id="{10B405F4-B961-4479-B546-8D5FFCBDEB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7254" y="833163"/>
            <a:ext cx="1222233" cy="1629644"/>
          </a:xfrm>
          <a:prstGeom prst="rect">
            <a:avLst/>
          </a:prstGeom>
        </p:spPr>
      </p:pic>
      <p:pic>
        <p:nvPicPr>
          <p:cNvPr id="7" name="Graphic 6" descr="Handcuffs outline">
            <a:extLst>
              <a:ext uri="{FF2B5EF4-FFF2-40B4-BE49-F238E27FC236}">
                <a16:creationId xmlns:a16="http://schemas.microsoft.com/office/drawing/2014/main" id="{51BCC75E-4A1E-4781-A2B6-3CBAE4BCF1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7254" y="2602677"/>
            <a:ext cx="1222233" cy="1629644"/>
          </a:xfrm>
          <a:prstGeom prst="rect">
            <a:avLst/>
          </a:prstGeom>
        </p:spPr>
      </p:pic>
      <p:pic>
        <p:nvPicPr>
          <p:cNvPr id="9" name="Graphic 8" descr="Gavel outline">
            <a:extLst>
              <a:ext uri="{FF2B5EF4-FFF2-40B4-BE49-F238E27FC236}">
                <a16:creationId xmlns:a16="http://schemas.microsoft.com/office/drawing/2014/main" id="{5F605749-9391-49D1-909B-FCA2286D7F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87254" y="4385113"/>
            <a:ext cx="1222233" cy="1629644"/>
          </a:xfrm>
          <a:prstGeom prst="rect">
            <a:avLst/>
          </a:prstGeom>
        </p:spPr>
      </p:pic>
      <p:sp>
        <p:nvSpPr>
          <p:cNvPr id="32" name="Rectangle 6">
            <a:extLst>
              <a:ext uri="{FF2B5EF4-FFF2-40B4-BE49-F238E27FC236}">
                <a16:creationId xmlns:a16="http://schemas.microsoft.com/office/drawing/2014/main" id="{AF192013-562E-4457-BDA2-D9BA745A0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9836" y="6073596"/>
            <a:ext cx="102571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854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7694</Words>
  <Application>Microsoft Macintosh PowerPoint</Application>
  <PresentationFormat>On-screen Show (4:3)</PresentationFormat>
  <Paragraphs>543</Paragraphs>
  <Slides>81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Algerian</vt:lpstr>
      <vt:lpstr>Arial</vt:lpstr>
      <vt:lpstr>Calibri</vt:lpstr>
      <vt:lpstr>Tahoma</vt:lpstr>
      <vt:lpstr>Wingdings</vt:lpstr>
      <vt:lpstr>Office Theme</vt:lpstr>
      <vt:lpstr>  REPORTING ICPC INITIATIVES: NEIP, CEPTI, SEXUAL HARASSMENT  </vt:lpstr>
      <vt:lpstr>  OBJECTIVES OF THE PRESENTATION:  </vt:lpstr>
      <vt:lpstr>FOCUS</vt:lpstr>
      <vt:lpstr>INTRODUTION</vt:lpstr>
      <vt:lpstr>INTRODUCTION</vt:lpstr>
      <vt:lpstr>INTRODUCTION</vt:lpstr>
      <vt:lpstr>THE NATIONAL ETHICS AND INTEGRITY POLICY (NEIP)</vt:lpstr>
      <vt:lpstr>LEGAL FRAMEWORK OF THE NEIP</vt:lpstr>
      <vt:lpstr>Fundamental Principles</vt:lpstr>
      <vt:lpstr>Purpose of the Policy</vt:lpstr>
      <vt:lpstr>PowerPoint Presentation</vt:lpstr>
      <vt:lpstr>1. Human Dignity</vt:lpstr>
      <vt:lpstr>2. Voice and Participation</vt:lpstr>
      <vt:lpstr>3. Patriotism</vt:lpstr>
      <vt:lpstr>4. Personal Responsibility</vt:lpstr>
      <vt:lpstr>5. Integrity</vt:lpstr>
      <vt:lpstr>INTEGRITY (CT’d)</vt:lpstr>
      <vt:lpstr>6. National Unity</vt:lpstr>
      <vt:lpstr>NATIONAL UNITY (CT’D)</vt:lpstr>
      <vt:lpstr>7. Professionalism</vt:lpstr>
      <vt:lpstr>Building Partnerships and Encouraging Nigerians to Own and Drive the National Ethics and Integrity Policy</vt:lpstr>
      <vt:lpstr>IMPLEMENTING THE POLICY using the National Action Plan (NAP) and Consequence Management Template (CMT)</vt:lpstr>
      <vt:lpstr>PowerPoint Presentation</vt:lpstr>
      <vt:lpstr>For each group, the NAP identifies</vt:lpstr>
      <vt:lpstr>PowerPoint Presentation</vt:lpstr>
      <vt:lpstr>Religious Leaders and Traditional Rulers</vt:lpstr>
      <vt:lpstr>Civil Society Groups – NGOs, PAs, BMOs, CDAs,  etc</vt:lpstr>
      <vt:lpstr>Women’s Groups</vt:lpstr>
      <vt:lpstr>Youth Groups</vt:lpstr>
      <vt:lpstr>Media</vt:lpstr>
      <vt:lpstr>CONSEQUENCE MANAGEMENT TEMPLATE</vt:lpstr>
      <vt:lpstr>Overview of the Consequence Management Template (CMT)</vt:lpstr>
      <vt:lpstr>Consequence Management Template (Ctd)</vt:lpstr>
      <vt:lpstr>PowerPoint Presentation</vt:lpstr>
      <vt:lpstr>WHAT IS EXPECTED OF YOU</vt:lpstr>
      <vt:lpstr>MY CONSTITUENCY, MY PROJECTS:  HOW FAR, SO FAR?</vt:lpstr>
      <vt:lpstr>OBJECTIVES OF THIS PRESENTATION</vt:lpstr>
      <vt:lpstr>PowerPoint Presentation</vt:lpstr>
      <vt:lpstr> IMPORTANCE OF CONSTITUENCY PROJECTS </vt:lpstr>
      <vt:lpstr>THE CEPTI MONITORING GROUP</vt:lpstr>
      <vt:lpstr>OPACITY AROUND CONSTITUENCY PROJECTS</vt:lpstr>
      <vt:lpstr>FINDINGS FROM PHASE 1 OF THE EXERCISE</vt:lpstr>
      <vt:lpstr>FINDINGS FROM PHASE 1 contd. </vt:lpstr>
      <vt:lpstr>FINDINGS FROM PHASE 1 OF THE PROJECT</vt:lpstr>
      <vt:lpstr>Other IMPORTANT FINDINGS</vt:lpstr>
      <vt:lpstr>OTHER IMPORTANT FINDINGS CONTD…</vt:lpstr>
      <vt:lpstr>OTHER IMPORTANT FINDINGS </vt:lpstr>
      <vt:lpstr>RECOVERIES CONTD…</vt:lpstr>
      <vt:lpstr>       RECOVERIES </vt:lpstr>
      <vt:lpstr>OTHER IMPORTANT FINDINGS CONTD…</vt:lpstr>
      <vt:lpstr>OTHER IMPORTANT FINDINGS CONTD…</vt:lpstr>
      <vt:lpstr>OTHER IMPORTANT FINDINGS CONTD….</vt:lpstr>
      <vt:lpstr>ICPC ENFORCEMENT ACTIONS</vt:lpstr>
      <vt:lpstr> IMPACT OF CEPTI ON THE PUBLIC </vt:lpstr>
      <vt:lpstr>PowerPoint Presentation</vt:lpstr>
      <vt:lpstr> </vt:lpstr>
      <vt:lpstr> Expected Outcomes </vt:lpstr>
      <vt:lpstr>Expected Outcomes Contd.</vt:lpstr>
      <vt:lpstr> ANTI- SEXUAL HARASSMENT IN EDUCATIONAL INSTITUTIONS  POLICY</vt:lpstr>
      <vt:lpstr>PowerPoint Presentation</vt:lpstr>
      <vt:lpstr>ANTI- SEXUAL HARASSMENT IN EDUCATIONAL INSTITUTIONS  POLICY</vt:lpstr>
      <vt:lpstr>ANTI- SEXUAL HARASSMENT IN EDUCATIONAL INSTITUTIONS  POLICY</vt:lpstr>
      <vt:lpstr>      ANTI- SEXUAL HARASSMENT IN EDUCATIONAL INSTITUTIONS  POLICY</vt:lpstr>
      <vt:lpstr>ANTI- SEXUAL HARASSMENT IN EDUCATIONAL INSTITUTIONS  POLICY</vt:lpstr>
      <vt:lpstr>PowerPoint Presentation</vt:lpstr>
      <vt:lpstr>ANTI- SEXUAL HARASSMENT IN EDUCATIONAL INSTITUTIONS  POLICY</vt:lpstr>
      <vt:lpstr>ANTI- SEXUAL HARASSMENT IN EDUCATIONAL INSTITUTIONS  POLICY</vt:lpstr>
      <vt:lpstr>POLICY’S GUIDING PRINCIPLES</vt:lpstr>
      <vt:lpstr>POLICY’S GUIDING PRINCIPLES</vt:lpstr>
      <vt:lpstr>PROCEDURE FOR REPORTING SEXUAL HARASSMENT </vt:lpstr>
      <vt:lpstr>PROCEDURE FOR REPORTING SEXUAL HARASSMENT </vt:lpstr>
      <vt:lpstr>INVESTIGATION, TIME FRAME AND SANCTIONS</vt:lpstr>
      <vt:lpstr>RECOMMENDED SANCTIONS</vt:lpstr>
      <vt:lpstr>THE ROLE OF ICPC IN CURBING SEXUAL HARASSMENT IN EDUCATIONAL INSTITUTIONS</vt:lpstr>
      <vt:lpstr>THE ROLE OF ICPC IN CURBING SEXUAL HARASSMENT IN EDUCATIONAL INSTITUTIONS </vt:lpstr>
      <vt:lpstr>KEY STAKEHOLDERS IN THE FORMULATION OF MODEL POLICY AGAINST SEXUAL HARASSMENT IN EDUCATIONAL INSTITUTIONS</vt:lpstr>
      <vt:lpstr> CURRENT STATUS OF THE POLICY </vt:lpstr>
      <vt:lpstr>CONCLUSION</vt:lpstr>
      <vt:lpstr>PowerPoint Presentation</vt:lpstr>
      <vt:lpstr>PowerPoint Presentation</vt:lpstr>
      <vt:lpstr>Contact ICPC Via: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National Ethics and Integrity Policy (NEIP)</dc:title>
  <dc:creator>Ashiru Baba</dc:creator>
  <cp:lastModifiedBy>Okon Isong</cp:lastModifiedBy>
  <cp:revision>310</cp:revision>
  <dcterms:created xsi:type="dcterms:W3CDTF">2022-09-19T23:06:24Z</dcterms:created>
  <dcterms:modified xsi:type="dcterms:W3CDTF">2023-08-21T09:36:00Z</dcterms:modified>
</cp:coreProperties>
</file>