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3" r:id="rId1"/>
  </p:sldMasterIdLst>
  <p:notesMasterIdLst>
    <p:notesMasterId r:id="rId25"/>
  </p:notesMasterIdLst>
  <p:sldIdLst>
    <p:sldId id="256" r:id="rId2"/>
    <p:sldId id="258" r:id="rId3"/>
    <p:sldId id="392" r:id="rId4"/>
    <p:sldId id="375" r:id="rId5"/>
    <p:sldId id="393" r:id="rId6"/>
    <p:sldId id="376" r:id="rId7"/>
    <p:sldId id="377" r:id="rId8"/>
    <p:sldId id="388" r:id="rId9"/>
    <p:sldId id="384" r:id="rId10"/>
    <p:sldId id="378" r:id="rId11"/>
    <p:sldId id="385" r:id="rId12"/>
    <p:sldId id="386" r:id="rId13"/>
    <p:sldId id="374" r:id="rId14"/>
    <p:sldId id="379" r:id="rId15"/>
    <p:sldId id="387" r:id="rId16"/>
    <p:sldId id="371" r:id="rId17"/>
    <p:sldId id="389" r:id="rId18"/>
    <p:sldId id="380" r:id="rId19"/>
    <p:sldId id="390" r:id="rId20"/>
    <p:sldId id="381" r:id="rId21"/>
    <p:sldId id="391" r:id="rId22"/>
    <p:sldId id="382" r:id="rId23"/>
    <p:sldId id="383" r:id="rId24"/>
  </p:sldIdLst>
  <p:sldSz cx="12192000" cy="6858000"/>
  <p:notesSz cx="6858000" cy="99472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0FEE8"/>
    <a:srgbClr val="D3C0FE"/>
    <a:srgbClr val="BABFB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89859" autoAdjust="0"/>
  </p:normalViewPr>
  <p:slideViewPr>
    <p:cSldViewPr snapToGrid="0">
      <p:cViewPr varScale="1">
        <p:scale>
          <a:sx n="59" d="100"/>
          <a:sy n="59" d="100"/>
        </p:scale>
        <p:origin x="892" y="4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slide" Target="slides/slide12.xml" /><Relationship Id="rId18" Type="http://schemas.openxmlformats.org/officeDocument/2006/relationships/slide" Target="slides/slide17.xml" /><Relationship Id="rId26" Type="http://schemas.openxmlformats.org/officeDocument/2006/relationships/presProps" Target="presProps.xml" /><Relationship Id="rId3" Type="http://schemas.openxmlformats.org/officeDocument/2006/relationships/slide" Target="slides/slide2.xml" /><Relationship Id="rId21" Type="http://schemas.openxmlformats.org/officeDocument/2006/relationships/slide" Target="slides/slide20.xml" /><Relationship Id="rId7" Type="http://schemas.openxmlformats.org/officeDocument/2006/relationships/slide" Target="slides/slide6.xml" /><Relationship Id="rId12" Type="http://schemas.openxmlformats.org/officeDocument/2006/relationships/slide" Target="slides/slide11.xml" /><Relationship Id="rId17" Type="http://schemas.openxmlformats.org/officeDocument/2006/relationships/slide" Target="slides/slide16.xml" /><Relationship Id="rId25" Type="http://schemas.openxmlformats.org/officeDocument/2006/relationships/notesMaster" Target="notesMasters/notesMaster1.xml" /><Relationship Id="rId2" Type="http://schemas.openxmlformats.org/officeDocument/2006/relationships/slide" Target="slides/slide1.xml" /><Relationship Id="rId16" Type="http://schemas.openxmlformats.org/officeDocument/2006/relationships/slide" Target="slides/slide15.xml" /><Relationship Id="rId20" Type="http://schemas.openxmlformats.org/officeDocument/2006/relationships/slide" Target="slides/slide19.xml" /><Relationship Id="rId29" Type="http://schemas.openxmlformats.org/officeDocument/2006/relationships/tableStyles" Target="tableStyles.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24" Type="http://schemas.openxmlformats.org/officeDocument/2006/relationships/slide" Target="slides/slide23.xml" /><Relationship Id="rId5" Type="http://schemas.openxmlformats.org/officeDocument/2006/relationships/slide" Target="slides/slide4.xml" /><Relationship Id="rId15" Type="http://schemas.openxmlformats.org/officeDocument/2006/relationships/slide" Target="slides/slide14.xml" /><Relationship Id="rId23" Type="http://schemas.openxmlformats.org/officeDocument/2006/relationships/slide" Target="slides/slide22.xml" /><Relationship Id="rId28" Type="http://schemas.openxmlformats.org/officeDocument/2006/relationships/theme" Target="theme/theme1.xml" /><Relationship Id="rId10" Type="http://schemas.openxmlformats.org/officeDocument/2006/relationships/slide" Target="slides/slide9.xml" /><Relationship Id="rId19" Type="http://schemas.openxmlformats.org/officeDocument/2006/relationships/slide" Target="slides/slide18.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slide" Target="slides/slide13.xml" /><Relationship Id="rId22" Type="http://schemas.openxmlformats.org/officeDocument/2006/relationships/slide" Target="slides/slide21.xml" /><Relationship Id="rId27" Type="http://schemas.openxmlformats.org/officeDocument/2006/relationships/viewProps" Target="viewProps.xml" /></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F766818-CEDC-419A-968C-84EFE082E4E1}" type="doc">
      <dgm:prSet loTypeId="urn:microsoft.com/office/officeart/2005/8/layout/hList6" loCatId="list" qsTypeId="urn:microsoft.com/office/officeart/2005/8/quickstyle/simple1" qsCatId="simple" csTypeId="urn:microsoft.com/office/officeart/2005/8/colors/accent1_2" csCatId="accent1" phldr="1"/>
      <dgm:spPr/>
      <dgm:t>
        <a:bodyPr/>
        <a:lstStyle/>
        <a:p>
          <a:endParaRPr lang="en-US"/>
        </a:p>
      </dgm:t>
    </dgm:pt>
    <dgm:pt modelId="{F6997B56-1CD7-4929-8AF6-F2037A6B0098}">
      <dgm:prSet phldrT="[Text]"/>
      <dgm:spPr>
        <a:solidFill>
          <a:schemeClr val="accent2">
            <a:lumMod val="50000"/>
          </a:schemeClr>
        </a:solidFill>
      </dgm:spPr>
      <dgm:t>
        <a:bodyPr/>
        <a:lstStyle/>
        <a:p>
          <a:pPr algn="ctr"/>
          <a:r>
            <a:rPr lang="en-US" dirty="0"/>
            <a:t>ONE</a:t>
          </a:r>
        </a:p>
      </dgm:t>
    </dgm:pt>
    <dgm:pt modelId="{BBC00451-E207-4286-9282-EA627E089BD4}" type="parTrans" cxnId="{C9D187B8-8C7A-41AF-B204-BBA3C436D0F2}">
      <dgm:prSet/>
      <dgm:spPr/>
      <dgm:t>
        <a:bodyPr/>
        <a:lstStyle/>
        <a:p>
          <a:endParaRPr lang="en-US"/>
        </a:p>
      </dgm:t>
    </dgm:pt>
    <dgm:pt modelId="{0D26B271-34E7-4FD7-8DF1-268E16F8D3C6}" type="sibTrans" cxnId="{C9D187B8-8C7A-41AF-B204-BBA3C436D0F2}">
      <dgm:prSet/>
      <dgm:spPr/>
      <dgm:t>
        <a:bodyPr/>
        <a:lstStyle/>
        <a:p>
          <a:endParaRPr lang="en-US"/>
        </a:p>
      </dgm:t>
    </dgm:pt>
    <dgm:pt modelId="{7FA16098-BDE5-497F-8088-A6991E9D14C6}">
      <dgm:prSet phldrT="[Text]"/>
      <dgm:spPr>
        <a:solidFill>
          <a:schemeClr val="bg1">
            <a:lumMod val="50000"/>
          </a:schemeClr>
        </a:solidFill>
      </dgm:spPr>
      <dgm:t>
        <a:bodyPr/>
        <a:lstStyle/>
        <a:p>
          <a:pPr algn="ctr"/>
          <a:r>
            <a:rPr lang="en-US" dirty="0"/>
            <a:t>TWO</a:t>
          </a:r>
        </a:p>
      </dgm:t>
    </dgm:pt>
    <dgm:pt modelId="{9A242085-7A65-44B8-8E81-8BE85DCCE9D4}" type="parTrans" cxnId="{59D2D213-F9CB-43E0-BD11-AE79E92075BD}">
      <dgm:prSet/>
      <dgm:spPr/>
      <dgm:t>
        <a:bodyPr/>
        <a:lstStyle/>
        <a:p>
          <a:endParaRPr lang="en-US"/>
        </a:p>
      </dgm:t>
    </dgm:pt>
    <dgm:pt modelId="{B5A404E6-0E39-44D7-B114-23828679AC48}" type="sibTrans" cxnId="{59D2D213-F9CB-43E0-BD11-AE79E92075BD}">
      <dgm:prSet/>
      <dgm:spPr/>
      <dgm:t>
        <a:bodyPr/>
        <a:lstStyle/>
        <a:p>
          <a:endParaRPr lang="en-US"/>
        </a:p>
      </dgm:t>
    </dgm:pt>
    <dgm:pt modelId="{AA745B34-D02A-47F5-9FF4-BB0B964C1DDD}">
      <dgm:prSet phldrT="[Text]"/>
      <dgm:spPr>
        <a:solidFill>
          <a:schemeClr val="bg1">
            <a:lumMod val="50000"/>
          </a:schemeClr>
        </a:solidFill>
      </dgm:spPr>
      <dgm:t>
        <a:bodyPr/>
        <a:lstStyle/>
        <a:p>
          <a:pPr algn="l"/>
          <a:r>
            <a:rPr lang="en-AU" altLang="zh-CN" b="1" dirty="0">
              <a:solidFill>
                <a:srgbClr val="FFFFFF"/>
              </a:solidFill>
              <a:latin typeface="Tahoma" panose="020B0604030504040204" pitchFamily="34" charset="0"/>
              <a:ea typeface="Tahoma" panose="020B0604030504040204" pitchFamily="34" charset="0"/>
              <a:cs typeface="Tahoma" panose="020B0604030504040204" pitchFamily="34" charset="0"/>
              <a:sym typeface="Arial" pitchFamily="34" charset="0"/>
            </a:rPr>
            <a:t>Prepare a report on specified aspects of IFF</a:t>
          </a:r>
          <a:endParaRPr lang="en-US" dirty="0"/>
        </a:p>
      </dgm:t>
    </dgm:pt>
    <dgm:pt modelId="{DA4189B2-A965-49EC-962B-ABB6AE16E7FB}" type="parTrans" cxnId="{1C5A5450-5B50-4DF7-8B78-F74666925E2A}">
      <dgm:prSet/>
      <dgm:spPr/>
      <dgm:t>
        <a:bodyPr/>
        <a:lstStyle/>
        <a:p>
          <a:endParaRPr lang="en-US"/>
        </a:p>
      </dgm:t>
    </dgm:pt>
    <dgm:pt modelId="{409F321A-34AE-4E47-8DE7-801B6FA5ACCA}" type="sibTrans" cxnId="{1C5A5450-5B50-4DF7-8B78-F74666925E2A}">
      <dgm:prSet/>
      <dgm:spPr/>
      <dgm:t>
        <a:bodyPr/>
        <a:lstStyle/>
        <a:p>
          <a:endParaRPr lang="en-US"/>
        </a:p>
      </dgm:t>
    </dgm:pt>
    <dgm:pt modelId="{456E0BAC-3719-4CF3-9EE0-D7237BD60B47}">
      <dgm:prSet phldrT="[Text]"/>
      <dgm:spPr>
        <a:solidFill>
          <a:schemeClr val="accent2">
            <a:lumMod val="50000"/>
          </a:schemeClr>
        </a:solidFill>
      </dgm:spPr>
      <dgm:t>
        <a:bodyPr/>
        <a:lstStyle/>
        <a:p>
          <a:pPr algn="ctr"/>
          <a:r>
            <a:rPr lang="en-US" dirty="0"/>
            <a:t>THREE</a:t>
          </a:r>
        </a:p>
      </dgm:t>
    </dgm:pt>
    <dgm:pt modelId="{CB68F4AF-3F55-4ABF-8986-50DB06DD2472}" type="parTrans" cxnId="{75855DBD-B27A-4461-AC59-B41D24CEA930}">
      <dgm:prSet/>
      <dgm:spPr/>
      <dgm:t>
        <a:bodyPr/>
        <a:lstStyle/>
        <a:p>
          <a:endParaRPr lang="en-US"/>
        </a:p>
      </dgm:t>
    </dgm:pt>
    <dgm:pt modelId="{925F1E6E-08DB-43B1-AECB-8C1C3CFB139B}" type="sibTrans" cxnId="{75855DBD-B27A-4461-AC59-B41D24CEA930}">
      <dgm:prSet/>
      <dgm:spPr/>
      <dgm:t>
        <a:bodyPr/>
        <a:lstStyle/>
        <a:p>
          <a:endParaRPr lang="en-US"/>
        </a:p>
      </dgm:t>
    </dgm:pt>
    <dgm:pt modelId="{08F9EA68-914C-4417-9696-602A7FD713B3}">
      <dgm:prSet phldrT="[Text]"/>
      <dgm:spPr>
        <a:solidFill>
          <a:schemeClr val="accent2">
            <a:lumMod val="50000"/>
          </a:schemeClr>
        </a:solidFill>
      </dgm:spPr>
      <dgm:t>
        <a:bodyPr/>
        <a:lstStyle/>
        <a:p>
          <a:pPr algn="l"/>
          <a:r>
            <a:rPr lang="en-AU" b="1" dirty="0">
              <a:solidFill>
                <a:schemeClr val="bg1"/>
              </a:solidFill>
              <a:latin typeface="Tahoma" panose="020B0604030504040204" pitchFamily="34" charset="0"/>
              <a:ea typeface="Tahoma" panose="020B0604030504040204" pitchFamily="34" charset="0"/>
              <a:cs typeface="Tahoma" panose="020B0604030504040204" pitchFamily="34" charset="0"/>
            </a:rPr>
            <a:t>Develop and deliver capacity building activities and solutions to identify weaknesses in government laws, policy and practices in response to IFFs</a:t>
          </a:r>
          <a:endParaRPr lang="en-US" dirty="0"/>
        </a:p>
      </dgm:t>
    </dgm:pt>
    <dgm:pt modelId="{7FEAD882-B00E-4D24-9C2D-35252B5B2BC9}" type="parTrans" cxnId="{829BEC6C-F9E0-4CAE-9D6F-4B8EA933A387}">
      <dgm:prSet/>
      <dgm:spPr/>
      <dgm:t>
        <a:bodyPr/>
        <a:lstStyle/>
        <a:p>
          <a:endParaRPr lang="en-US"/>
        </a:p>
      </dgm:t>
    </dgm:pt>
    <dgm:pt modelId="{CDD94B65-C350-41F3-8722-931A296210D2}" type="sibTrans" cxnId="{829BEC6C-F9E0-4CAE-9D6F-4B8EA933A387}">
      <dgm:prSet/>
      <dgm:spPr/>
      <dgm:t>
        <a:bodyPr/>
        <a:lstStyle/>
        <a:p>
          <a:endParaRPr lang="en-US"/>
        </a:p>
      </dgm:t>
    </dgm:pt>
    <dgm:pt modelId="{77733D61-F67D-42A5-9388-F6C977C96E7D}">
      <dgm:prSet phldrT="[Text]"/>
      <dgm:spPr>
        <a:solidFill>
          <a:schemeClr val="accent2">
            <a:lumMod val="50000"/>
          </a:schemeClr>
        </a:solidFill>
      </dgm:spPr>
      <dgm:t>
        <a:bodyPr/>
        <a:lstStyle/>
        <a:p>
          <a:pPr algn="l"/>
          <a:r>
            <a:rPr lang="en-AU" altLang="zh-CN" b="1" dirty="0">
              <a:solidFill>
                <a:srgbClr val="FFFFFF"/>
              </a:solidFill>
              <a:latin typeface="Tahoma" panose="020B0604030504040204" pitchFamily="34" charset="0"/>
              <a:ea typeface="Tahoma" panose="020B0604030504040204" pitchFamily="34" charset="0"/>
              <a:cs typeface="Tahoma" panose="020B0604030504040204" pitchFamily="34" charset="0"/>
              <a:sym typeface="Arial" pitchFamily="34" charset="0"/>
            </a:rPr>
            <a:t>Consult Stakeholders to ascertain existing knowledge attitude &amp; practices on IFF prevention in order to understand the best approach towards preventing IFFs</a:t>
          </a:r>
          <a:endParaRPr lang="en-US" dirty="0"/>
        </a:p>
      </dgm:t>
    </dgm:pt>
    <dgm:pt modelId="{24D4DAFC-498F-4DC6-8A99-349CCE6514E9}" type="sibTrans" cxnId="{AD4A4105-9264-472D-9893-404535EE4F91}">
      <dgm:prSet/>
      <dgm:spPr/>
      <dgm:t>
        <a:bodyPr/>
        <a:lstStyle/>
        <a:p>
          <a:endParaRPr lang="en-US"/>
        </a:p>
      </dgm:t>
    </dgm:pt>
    <dgm:pt modelId="{9AB4B193-4667-48CA-98EB-79746091F2E6}" type="parTrans" cxnId="{AD4A4105-9264-472D-9893-404535EE4F91}">
      <dgm:prSet/>
      <dgm:spPr/>
      <dgm:t>
        <a:bodyPr/>
        <a:lstStyle/>
        <a:p>
          <a:endParaRPr lang="en-US"/>
        </a:p>
      </dgm:t>
    </dgm:pt>
    <dgm:pt modelId="{ACB908F5-20CD-435F-86A7-1BC39A002E1E}">
      <dgm:prSet phldrT="[Text]"/>
      <dgm:spPr>
        <a:solidFill>
          <a:schemeClr val="bg1">
            <a:lumMod val="50000"/>
          </a:schemeClr>
        </a:solidFill>
      </dgm:spPr>
      <dgm:t>
        <a:bodyPr/>
        <a:lstStyle/>
        <a:p>
          <a:pPr algn="l"/>
          <a:endParaRPr lang="en-US" dirty="0"/>
        </a:p>
      </dgm:t>
    </dgm:pt>
    <dgm:pt modelId="{DB71CE74-212C-4703-B0A1-20250B174E84}" type="parTrans" cxnId="{D160E7D4-C958-48EF-8588-13C1843AB922}">
      <dgm:prSet/>
      <dgm:spPr/>
      <dgm:t>
        <a:bodyPr/>
        <a:lstStyle/>
        <a:p>
          <a:endParaRPr lang="en-US"/>
        </a:p>
      </dgm:t>
    </dgm:pt>
    <dgm:pt modelId="{DCF38BE6-3BEF-4C89-8311-5918218A62A5}" type="sibTrans" cxnId="{D160E7D4-C958-48EF-8588-13C1843AB922}">
      <dgm:prSet/>
      <dgm:spPr/>
      <dgm:t>
        <a:bodyPr/>
        <a:lstStyle/>
        <a:p>
          <a:endParaRPr lang="en-US"/>
        </a:p>
      </dgm:t>
    </dgm:pt>
    <dgm:pt modelId="{44F5B2BC-9A3E-422E-9F9F-6066168A4DC5}">
      <dgm:prSet phldrT="[Text]"/>
      <dgm:spPr>
        <a:solidFill>
          <a:schemeClr val="bg1">
            <a:lumMod val="50000"/>
          </a:schemeClr>
        </a:solidFill>
      </dgm:spPr>
      <dgm:t>
        <a:bodyPr/>
        <a:lstStyle/>
        <a:p>
          <a:pPr algn="l"/>
          <a:endParaRPr lang="en-US" dirty="0"/>
        </a:p>
      </dgm:t>
    </dgm:pt>
    <dgm:pt modelId="{F107004F-92F8-4C75-8634-1B64DAA2442A}" type="parTrans" cxnId="{8C2E206E-E977-4AF8-B52D-0A5DFE09CA06}">
      <dgm:prSet/>
      <dgm:spPr/>
      <dgm:t>
        <a:bodyPr/>
        <a:lstStyle/>
        <a:p>
          <a:endParaRPr lang="en-US"/>
        </a:p>
      </dgm:t>
    </dgm:pt>
    <dgm:pt modelId="{7D63E513-ACAF-4773-B708-054384C1955D}" type="sibTrans" cxnId="{8C2E206E-E977-4AF8-B52D-0A5DFE09CA06}">
      <dgm:prSet/>
      <dgm:spPr/>
      <dgm:t>
        <a:bodyPr/>
        <a:lstStyle/>
        <a:p>
          <a:endParaRPr lang="en-US"/>
        </a:p>
      </dgm:t>
    </dgm:pt>
    <dgm:pt modelId="{37E972EF-648E-46C4-9F03-AE6BDB3202AE}">
      <dgm:prSet phldrT="[Text]"/>
      <dgm:spPr>
        <a:solidFill>
          <a:schemeClr val="bg1">
            <a:lumMod val="50000"/>
          </a:schemeClr>
        </a:solidFill>
      </dgm:spPr>
      <dgm:t>
        <a:bodyPr/>
        <a:lstStyle/>
        <a:p>
          <a:pPr algn="l"/>
          <a:endParaRPr lang="en-US" dirty="0"/>
        </a:p>
      </dgm:t>
    </dgm:pt>
    <dgm:pt modelId="{420FFA25-A8B7-4CDF-94B8-17B58FC719A4}" type="parTrans" cxnId="{2CE4E2F1-515F-4940-94FC-B845C4F5AB1C}">
      <dgm:prSet/>
      <dgm:spPr/>
      <dgm:t>
        <a:bodyPr/>
        <a:lstStyle/>
        <a:p>
          <a:endParaRPr lang="en-US"/>
        </a:p>
      </dgm:t>
    </dgm:pt>
    <dgm:pt modelId="{5F28200F-B0C6-4962-805C-1CB6480ADDA6}" type="sibTrans" cxnId="{2CE4E2F1-515F-4940-94FC-B845C4F5AB1C}">
      <dgm:prSet/>
      <dgm:spPr/>
      <dgm:t>
        <a:bodyPr/>
        <a:lstStyle/>
        <a:p>
          <a:endParaRPr lang="en-US"/>
        </a:p>
      </dgm:t>
    </dgm:pt>
    <dgm:pt modelId="{4191CB53-448C-4D43-ADC9-86530B0EFB0F}">
      <dgm:prSet phldrT="[Text]"/>
      <dgm:spPr>
        <a:solidFill>
          <a:schemeClr val="accent2">
            <a:lumMod val="50000"/>
          </a:schemeClr>
        </a:solidFill>
      </dgm:spPr>
      <dgm:t>
        <a:bodyPr/>
        <a:lstStyle/>
        <a:p>
          <a:pPr algn="l"/>
          <a:endParaRPr lang="en-US" dirty="0"/>
        </a:p>
      </dgm:t>
    </dgm:pt>
    <dgm:pt modelId="{1C23169A-31E3-4D7D-A99D-150694B55D5D}" type="parTrans" cxnId="{BBAAB284-EE6D-4F59-8BB8-03CB952688E6}">
      <dgm:prSet/>
      <dgm:spPr/>
      <dgm:t>
        <a:bodyPr/>
        <a:lstStyle/>
        <a:p>
          <a:endParaRPr lang="en-US"/>
        </a:p>
      </dgm:t>
    </dgm:pt>
    <dgm:pt modelId="{8B5F6944-24A5-45E4-82CC-3437C807FE05}" type="sibTrans" cxnId="{BBAAB284-EE6D-4F59-8BB8-03CB952688E6}">
      <dgm:prSet/>
      <dgm:spPr/>
      <dgm:t>
        <a:bodyPr/>
        <a:lstStyle/>
        <a:p>
          <a:endParaRPr lang="en-US"/>
        </a:p>
      </dgm:t>
    </dgm:pt>
    <dgm:pt modelId="{E0EE1BCB-801D-43BE-BB6F-599EE7B4993F}" type="pres">
      <dgm:prSet presAssocID="{EF766818-CEDC-419A-968C-84EFE082E4E1}" presName="Name0" presStyleCnt="0">
        <dgm:presLayoutVars>
          <dgm:dir/>
          <dgm:resizeHandles val="exact"/>
        </dgm:presLayoutVars>
      </dgm:prSet>
      <dgm:spPr/>
    </dgm:pt>
    <dgm:pt modelId="{BD59FB0E-E282-4E21-9AC1-731B984C6C97}" type="pres">
      <dgm:prSet presAssocID="{F6997B56-1CD7-4929-8AF6-F2037A6B0098}" presName="node" presStyleLbl="node1" presStyleIdx="0" presStyleCnt="3">
        <dgm:presLayoutVars>
          <dgm:bulletEnabled val="1"/>
        </dgm:presLayoutVars>
      </dgm:prSet>
      <dgm:spPr/>
    </dgm:pt>
    <dgm:pt modelId="{46C259CF-5BE1-4D0D-94C7-1696F0F54E0C}" type="pres">
      <dgm:prSet presAssocID="{0D26B271-34E7-4FD7-8DF1-268E16F8D3C6}" presName="sibTrans" presStyleCnt="0"/>
      <dgm:spPr/>
    </dgm:pt>
    <dgm:pt modelId="{7A2D76C8-36FE-44C9-B199-DB2194CDAA0B}" type="pres">
      <dgm:prSet presAssocID="{7FA16098-BDE5-497F-8088-A6991E9D14C6}" presName="node" presStyleLbl="node1" presStyleIdx="1" presStyleCnt="3" custScaleX="85284">
        <dgm:presLayoutVars>
          <dgm:bulletEnabled val="1"/>
        </dgm:presLayoutVars>
      </dgm:prSet>
      <dgm:spPr/>
    </dgm:pt>
    <dgm:pt modelId="{C410948A-D808-4740-9ADE-418D7951C36E}" type="pres">
      <dgm:prSet presAssocID="{B5A404E6-0E39-44D7-B114-23828679AC48}" presName="sibTrans" presStyleCnt="0"/>
      <dgm:spPr/>
    </dgm:pt>
    <dgm:pt modelId="{5F047676-0099-4390-B114-9BBF27BE7424}" type="pres">
      <dgm:prSet presAssocID="{456E0BAC-3719-4CF3-9EE0-D7237BD60B47}" presName="node" presStyleLbl="node1" presStyleIdx="2" presStyleCnt="3">
        <dgm:presLayoutVars>
          <dgm:bulletEnabled val="1"/>
        </dgm:presLayoutVars>
      </dgm:prSet>
      <dgm:spPr/>
    </dgm:pt>
  </dgm:ptLst>
  <dgm:cxnLst>
    <dgm:cxn modelId="{AD4A4105-9264-472D-9893-404535EE4F91}" srcId="{F6997B56-1CD7-4929-8AF6-F2037A6B0098}" destId="{77733D61-F67D-42A5-9388-F6C977C96E7D}" srcOrd="0" destOrd="0" parTransId="{9AB4B193-4667-48CA-98EB-79746091F2E6}" sibTransId="{24D4DAFC-498F-4DC6-8A99-349CCE6514E9}"/>
    <dgm:cxn modelId="{4441A913-DAE7-472B-AFC7-52E75C6CF28A}" type="presOf" srcId="{4191CB53-448C-4D43-ADC9-86530B0EFB0F}" destId="{5F047676-0099-4390-B114-9BBF27BE7424}" srcOrd="0" destOrd="1" presId="urn:microsoft.com/office/officeart/2005/8/layout/hList6"/>
    <dgm:cxn modelId="{59D2D213-F9CB-43E0-BD11-AE79E92075BD}" srcId="{EF766818-CEDC-419A-968C-84EFE082E4E1}" destId="{7FA16098-BDE5-497F-8088-A6991E9D14C6}" srcOrd="1" destOrd="0" parTransId="{9A242085-7A65-44B8-8E81-8BE85DCCE9D4}" sibTransId="{B5A404E6-0E39-44D7-B114-23828679AC48}"/>
    <dgm:cxn modelId="{5ADA6648-7D95-4001-8B4E-48F8A3D3B873}" type="presOf" srcId="{EF766818-CEDC-419A-968C-84EFE082E4E1}" destId="{E0EE1BCB-801D-43BE-BB6F-599EE7B4993F}" srcOrd="0" destOrd="0" presId="urn:microsoft.com/office/officeart/2005/8/layout/hList6"/>
    <dgm:cxn modelId="{829BEC6C-F9E0-4CAE-9D6F-4B8EA933A387}" srcId="{456E0BAC-3719-4CF3-9EE0-D7237BD60B47}" destId="{08F9EA68-914C-4417-9696-602A7FD713B3}" srcOrd="1" destOrd="0" parTransId="{7FEAD882-B00E-4D24-9C2D-35252B5B2BC9}" sibTransId="{CDD94B65-C350-41F3-8722-931A296210D2}"/>
    <dgm:cxn modelId="{8C2E206E-E977-4AF8-B52D-0A5DFE09CA06}" srcId="{7FA16098-BDE5-497F-8088-A6991E9D14C6}" destId="{44F5B2BC-9A3E-422E-9F9F-6066168A4DC5}" srcOrd="1" destOrd="0" parTransId="{F107004F-92F8-4C75-8634-1B64DAA2442A}" sibTransId="{7D63E513-ACAF-4773-B708-054384C1955D}"/>
    <dgm:cxn modelId="{8222296F-653B-4A37-AF51-3BF429B3E615}" type="presOf" srcId="{AA745B34-D02A-47F5-9FF4-BB0B964C1DDD}" destId="{7A2D76C8-36FE-44C9-B199-DB2194CDAA0B}" srcOrd="0" destOrd="4" presId="urn:microsoft.com/office/officeart/2005/8/layout/hList6"/>
    <dgm:cxn modelId="{1C5A5450-5B50-4DF7-8B78-F74666925E2A}" srcId="{7FA16098-BDE5-497F-8088-A6991E9D14C6}" destId="{AA745B34-D02A-47F5-9FF4-BB0B964C1DDD}" srcOrd="3" destOrd="0" parTransId="{DA4189B2-A965-49EC-962B-ABB6AE16E7FB}" sibTransId="{409F321A-34AE-4E47-8DE7-801B6FA5ACCA}"/>
    <dgm:cxn modelId="{58849056-847E-47E6-8E19-1AD2DC5ACB2D}" type="presOf" srcId="{08F9EA68-914C-4417-9696-602A7FD713B3}" destId="{5F047676-0099-4390-B114-9BBF27BE7424}" srcOrd="0" destOrd="2" presId="urn:microsoft.com/office/officeart/2005/8/layout/hList6"/>
    <dgm:cxn modelId="{35B5F959-3E39-4603-9D3B-D957C37F6DC9}" type="presOf" srcId="{44F5B2BC-9A3E-422E-9F9F-6066168A4DC5}" destId="{7A2D76C8-36FE-44C9-B199-DB2194CDAA0B}" srcOrd="0" destOrd="2" presId="urn:microsoft.com/office/officeart/2005/8/layout/hList6"/>
    <dgm:cxn modelId="{88BA7C7F-D5EE-4EAF-AE0A-9373B441BA65}" type="presOf" srcId="{77733D61-F67D-42A5-9388-F6C977C96E7D}" destId="{BD59FB0E-E282-4E21-9AC1-731B984C6C97}" srcOrd="0" destOrd="1" presId="urn:microsoft.com/office/officeart/2005/8/layout/hList6"/>
    <dgm:cxn modelId="{BBAAB284-EE6D-4F59-8BB8-03CB952688E6}" srcId="{456E0BAC-3719-4CF3-9EE0-D7237BD60B47}" destId="{4191CB53-448C-4D43-ADC9-86530B0EFB0F}" srcOrd="0" destOrd="0" parTransId="{1C23169A-31E3-4D7D-A99D-150694B55D5D}" sibTransId="{8B5F6944-24A5-45E4-82CC-3437C807FE05}"/>
    <dgm:cxn modelId="{09B3549A-31C3-4EB5-9D1A-F97F6DF536AB}" type="presOf" srcId="{456E0BAC-3719-4CF3-9EE0-D7237BD60B47}" destId="{5F047676-0099-4390-B114-9BBF27BE7424}" srcOrd="0" destOrd="0" presId="urn:microsoft.com/office/officeart/2005/8/layout/hList6"/>
    <dgm:cxn modelId="{BB88E7A7-167E-436A-B2F2-0E1F1D583533}" type="presOf" srcId="{ACB908F5-20CD-435F-86A7-1BC39A002E1E}" destId="{7A2D76C8-36FE-44C9-B199-DB2194CDAA0B}" srcOrd="0" destOrd="1" presId="urn:microsoft.com/office/officeart/2005/8/layout/hList6"/>
    <dgm:cxn modelId="{C9D187B8-8C7A-41AF-B204-BBA3C436D0F2}" srcId="{EF766818-CEDC-419A-968C-84EFE082E4E1}" destId="{F6997B56-1CD7-4929-8AF6-F2037A6B0098}" srcOrd="0" destOrd="0" parTransId="{BBC00451-E207-4286-9282-EA627E089BD4}" sibTransId="{0D26B271-34E7-4FD7-8DF1-268E16F8D3C6}"/>
    <dgm:cxn modelId="{707754B9-96B2-415A-8778-3CCEA209BCBC}" type="presOf" srcId="{37E972EF-648E-46C4-9F03-AE6BDB3202AE}" destId="{7A2D76C8-36FE-44C9-B199-DB2194CDAA0B}" srcOrd="0" destOrd="3" presId="urn:microsoft.com/office/officeart/2005/8/layout/hList6"/>
    <dgm:cxn modelId="{75855DBD-B27A-4461-AC59-B41D24CEA930}" srcId="{EF766818-CEDC-419A-968C-84EFE082E4E1}" destId="{456E0BAC-3719-4CF3-9EE0-D7237BD60B47}" srcOrd="2" destOrd="0" parTransId="{CB68F4AF-3F55-4ABF-8986-50DB06DD2472}" sibTransId="{925F1E6E-08DB-43B1-AECB-8C1C3CFB139B}"/>
    <dgm:cxn modelId="{D160E7D4-C958-48EF-8588-13C1843AB922}" srcId="{7FA16098-BDE5-497F-8088-A6991E9D14C6}" destId="{ACB908F5-20CD-435F-86A7-1BC39A002E1E}" srcOrd="0" destOrd="0" parTransId="{DB71CE74-212C-4703-B0A1-20250B174E84}" sibTransId="{DCF38BE6-3BEF-4C89-8311-5918218A62A5}"/>
    <dgm:cxn modelId="{294415E4-3DE8-43B6-982B-51DD7DF2087C}" type="presOf" srcId="{F6997B56-1CD7-4929-8AF6-F2037A6B0098}" destId="{BD59FB0E-E282-4E21-9AC1-731B984C6C97}" srcOrd="0" destOrd="0" presId="urn:microsoft.com/office/officeart/2005/8/layout/hList6"/>
    <dgm:cxn modelId="{EAB623EE-6E63-4691-9277-D2EADB394A88}" type="presOf" srcId="{7FA16098-BDE5-497F-8088-A6991E9D14C6}" destId="{7A2D76C8-36FE-44C9-B199-DB2194CDAA0B}" srcOrd="0" destOrd="0" presId="urn:microsoft.com/office/officeart/2005/8/layout/hList6"/>
    <dgm:cxn modelId="{2CE4E2F1-515F-4940-94FC-B845C4F5AB1C}" srcId="{7FA16098-BDE5-497F-8088-A6991E9D14C6}" destId="{37E972EF-648E-46C4-9F03-AE6BDB3202AE}" srcOrd="2" destOrd="0" parTransId="{420FFA25-A8B7-4CDF-94B8-17B58FC719A4}" sibTransId="{5F28200F-B0C6-4962-805C-1CB6480ADDA6}"/>
    <dgm:cxn modelId="{F3BFAFA0-4B70-42E4-8386-2FAE4C1E53A5}" type="presParOf" srcId="{E0EE1BCB-801D-43BE-BB6F-599EE7B4993F}" destId="{BD59FB0E-E282-4E21-9AC1-731B984C6C97}" srcOrd="0" destOrd="0" presId="urn:microsoft.com/office/officeart/2005/8/layout/hList6"/>
    <dgm:cxn modelId="{BB112993-A59B-4957-BFB5-10073D34CDA0}" type="presParOf" srcId="{E0EE1BCB-801D-43BE-BB6F-599EE7B4993F}" destId="{46C259CF-5BE1-4D0D-94C7-1696F0F54E0C}" srcOrd="1" destOrd="0" presId="urn:microsoft.com/office/officeart/2005/8/layout/hList6"/>
    <dgm:cxn modelId="{00DB9CC2-87B4-4242-B10C-4625EB520BBC}" type="presParOf" srcId="{E0EE1BCB-801D-43BE-BB6F-599EE7B4993F}" destId="{7A2D76C8-36FE-44C9-B199-DB2194CDAA0B}" srcOrd="2" destOrd="0" presId="urn:microsoft.com/office/officeart/2005/8/layout/hList6"/>
    <dgm:cxn modelId="{7E5D1E1E-C767-4BB4-A49C-28C5B353ACEF}" type="presParOf" srcId="{E0EE1BCB-801D-43BE-BB6F-599EE7B4993F}" destId="{C410948A-D808-4740-9ADE-418D7951C36E}" srcOrd="3" destOrd="0" presId="urn:microsoft.com/office/officeart/2005/8/layout/hList6"/>
    <dgm:cxn modelId="{C6877A95-631B-4737-9C48-198CBC4B8D1F}" type="presParOf" srcId="{E0EE1BCB-801D-43BE-BB6F-599EE7B4993F}" destId="{5F047676-0099-4390-B114-9BBF27BE7424}" srcOrd="4" destOrd="0" presId="urn:microsoft.com/office/officeart/2005/8/layout/h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E957FA5-105B-4619-96AC-931E3FCD6DA5}" type="doc">
      <dgm:prSet loTypeId="urn:microsoft.com/office/officeart/2005/8/layout/pyramid4" loCatId="relationship" qsTypeId="urn:microsoft.com/office/officeart/2005/8/quickstyle/simple1" qsCatId="simple" csTypeId="urn:microsoft.com/office/officeart/2005/8/colors/colorful1" csCatId="colorful" phldr="1"/>
      <dgm:spPr/>
      <dgm:t>
        <a:bodyPr/>
        <a:lstStyle/>
        <a:p>
          <a:endParaRPr lang="en-GB"/>
        </a:p>
      </dgm:t>
    </dgm:pt>
    <dgm:pt modelId="{2BEBFB83-910D-4ABB-9185-41427CC54B9A}">
      <dgm:prSet phldrT="[Text]"/>
      <dgm:spPr>
        <a:solidFill>
          <a:schemeClr val="bg2">
            <a:lumMod val="25000"/>
          </a:schemeClr>
        </a:solidFill>
      </dgm:spPr>
      <dgm:t>
        <a:bodyPr/>
        <a:lstStyle/>
        <a:p>
          <a:r>
            <a:rPr lang="en-GB" b="1" dirty="0"/>
            <a:t>Source</a:t>
          </a:r>
        </a:p>
      </dgm:t>
    </dgm:pt>
    <dgm:pt modelId="{17D5DF28-DEC9-47CC-A466-7BA3F4E2E762}" type="parTrans" cxnId="{DF9995FB-D886-4C48-8F9F-6DAD94497744}">
      <dgm:prSet/>
      <dgm:spPr/>
      <dgm:t>
        <a:bodyPr/>
        <a:lstStyle/>
        <a:p>
          <a:endParaRPr lang="en-GB"/>
        </a:p>
      </dgm:t>
    </dgm:pt>
    <dgm:pt modelId="{FCEFE8DD-724A-4EFB-A11C-80693ABBF2AB}" type="sibTrans" cxnId="{DF9995FB-D886-4C48-8F9F-6DAD94497744}">
      <dgm:prSet/>
      <dgm:spPr/>
      <dgm:t>
        <a:bodyPr/>
        <a:lstStyle/>
        <a:p>
          <a:endParaRPr lang="en-GB"/>
        </a:p>
      </dgm:t>
    </dgm:pt>
    <dgm:pt modelId="{C40EA2E4-9163-4525-9675-320690AD5281}">
      <dgm:prSet phldrT="[Text]"/>
      <dgm:spPr>
        <a:solidFill>
          <a:srgbClr val="92D050"/>
        </a:solidFill>
      </dgm:spPr>
      <dgm:t>
        <a:bodyPr/>
        <a:lstStyle/>
        <a:p>
          <a:r>
            <a:rPr lang="en-GB" b="1" dirty="0"/>
            <a:t>Movement</a:t>
          </a:r>
        </a:p>
      </dgm:t>
    </dgm:pt>
    <dgm:pt modelId="{6D3E8609-53AA-4E0D-AAA0-D47B69C5CB5C}" type="parTrans" cxnId="{17249D13-C34D-4E9A-B285-D9868AD6A641}">
      <dgm:prSet/>
      <dgm:spPr/>
      <dgm:t>
        <a:bodyPr/>
        <a:lstStyle/>
        <a:p>
          <a:endParaRPr lang="en-GB"/>
        </a:p>
      </dgm:t>
    </dgm:pt>
    <dgm:pt modelId="{D21521D3-E340-4937-876D-DE3F88FC73B5}" type="sibTrans" cxnId="{17249D13-C34D-4E9A-B285-D9868AD6A641}">
      <dgm:prSet/>
      <dgm:spPr/>
      <dgm:t>
        <a:bodyPr/>
        <a:lstStyle/>
        <a:p>
          <a:endParaRPr lang="en-GB"/>
        </a:p>
      </dgm:t>
    </dgm:pt>
    <dgm:pt modelId="{D0386FDD-41A3-49EC-8F88-425DDF205CBE}">
      <dgm:prSet phldrT="[Text]"/>
      <dgm:spPr>
        <a:solidFill>
          <a:schemeClr val="accent2">
            <a:lumMod val="75000"/>
          </a:schemeClr>
        </a:solidFill>
      </dgm:spPr>
      <dgm:t>
        <a:bodyPr/>
        <a:lstStyle/>
        <a:p>
          <a:r>
            <a:rPr lang="en-GB" b="1" dirty="0"/>
            <a:t>IFF</a:t>
          </a:r>
        </a:p>
      </dgm:t>
    </dgm:pt>
    <dgm:pt modelId="{1C0A4AE2-7D51-4A7F-A959-776F7381D913}" type="parTrans" cxnId="{B8241EE1-52CE-4F10-A214-D1953BE7397F}">
      <dgm:prSet/>
      <dgm:spPr/>
      <dgm:t>
        <a:bodyPr/>
        <a:lstStyle/>
        <a:p>
          <a:endParaRPr lang="en-GB"/>
        </a:p>
      </dgm:t>
    </dgm:pt>
    <dgm:pt modelId="{1941176F-9C5A-4CD5-AF61-028823975B18}" type="sibTrans" cxnId="{B8241EE1-52CE-4F10-A214-D1953BE7397F}">
      <dgm:prSet/>
      <dgm:spPr/>
      <dgm:t>
        <a:bodyPr/>
        <a:lstStyle/>
        <a:p>
          <a:endParaRPr lang="en-GB"/>
        </a:p>
      </dgm:t>
    </dgm:pt>
    <dgm:pt modelId="{3D4F8BF7-896C-4880-AB87-CC1B476200B3}">
      <dgm:prSet phldrT="[Text]"/>
      <dgm:spPr>
        <a:solidFill>
          <a:schemeClr val="accent6">
            <a:lumMod val="50000"/>
          </a:schemeClr>
        </a:solidFill>
      </dgm:spPr>
      <dgm:t>
        <a:bodyPr/>
        <a:lstStyle/>
        <a:p>
          <a:r>
            <a:rPr lang="en-GB" b="1" dirty="0"/>
            <a:t>Use</a:t>
          </a:r>
        </a:p>
      </dgm:t>
    </dgm:pt>
    <dgm:pt modelId="{E7BD7F3F-2EA4-4F2F-BCA9-8114BD588F0B}" type="parTrans" cxnId="{B5D914E0-0953-4831-AB4D-63A911E0700B}">
      <dgm:prSet/>
      <dgm:spPr/>
      <dgm:t>
        <a:bodyPr/>
        <a:lstStyle/>
        <a:p>
          <a:endParaRPr lang="en-GB"/>
        </a:p>
      </dgm:t>
    </dgm:pt>
    <dgm:pt modelId="{BEA93D96-060F-4725-9EE4-3892F7A9FC68}" type="sibTrans" cxnId="{B5D914E0-0953-4831-AB4D-63A911E0700B}">
      <dgm:prSet/>
      <dgm:spPr/>
      <dgm:t>
        <a:bodyPr/>
        <a:lstStyle/>
        <a:p>
          <a:endParaRPr lang="en-GB"/>
        </a:p>
      </dgm:t>
    </dgm:pt>
    <dgm:pt modelId="{1D531DCA-5E59-43C8-BC83-538A5716026A}" type="pres">
      <dgm:prSet presAssocID="{1E957FA5-105B-4619-96AC-931E3FCD6DA5}" presName="compositeShape" presStyleCnt="0">
        <dgm:presLayoutVars>
          <dgm:chMax val="9"/>
          <dgm:dir/>
          <dgm:resizeHandles val="exact"/>
        </dgm:presLayoutVars>
      </dgm:prSet>
      <dgm:spPr/>
    </dgm:pt>
    <dgm:pt modelId="{0119C29D-F71C-410F-8574-D718717F09B3}" type="pres">
      <dgm:prSet presAssocID="{1E957FA5-105B-4619-96AC-931E3FCD6DA5}" presName="triangle1" presStyleLbl="node1" presStyleIdx="0" presStyleCnt="4" custScaleX="159832">
        <dgm:presLayoutVars>
          <dgm:bulletEnabled val="1"/>
        </dgm:presLayoutVars>
      </dgm:prSet>
      <dgm:spPr/>
    </dgm:pt>
    <dgm:pt modelId="{5DE3AF35-5A7E-481B-A92D-D801B9531886}" type="pres">
      <dgm:prSet presAssocID="{1E957FA5-105B-4619-96AC-931E3FCD6DA5}" presName="triangle2" presStyleLbl="node1" presStyleIdx="1" presStyleCnt="4" custScaleX="158611" custLinFactNeighborX="-28286" custLinFactNeighborY="449">
        <dgm:presLayoutVars>
          <dgm:bulletEnabled val="1"/>
        </dgm:presLayoutVars>
      </dgm:prSet>
      <dgm:spPr/>
    </dgm:pt>
    <dgm:pt modelId="{70BB007C-1360-42F5-A748-0949962E2820}" type="pres">
      <dgm:prSet presAssocID="{1E957FA5-105B-4619-96AC-931E3FCD6DA5}" presName="triangle3" presStyleLbl="node1" presStyleIdx="2" presStyleCnt="4" custScaleX="159832">
        <dgm:presLayoutVars>
          <dgm:bulletEnabled val="1"/>
        </dgm:presLayoutVars>
      </dgm:prSet>
      <dgm:spPr/>
    </dgm:pt>
    <dgm:pt modelId="{EA9D0C6D-61BB-4BEA-BC14-0B9621E2589C}" type="pres">
      <dgm:prSet presAssocID="{1E957FA5-105B-4619-96AC-931E3FCD6DA5}" presName="triangle4" presStyleLbl="node1" presStyleIdx="3" presStyleCnt="4" custScaleX="151028" custLinFactNeighborX="27387" custLinFactNeighborY="-1796">
        <dgm:presLayoutVars>
          <dgm:bulletEnabled val="1"/>
        </dgm:presLayoutVars>
      </dgm:prSet>
      <dgm:spPr/>
    </dgm:pt>
  </dgm:ptLst>
  <dgm:cxnLst>
    <dgm:cxn modelId="{17249D13-C34D-4E9A-B285-D9868AD6A641}" srcId="{1E957FA5-105B-4619-96AC-931E3FCD6DA5}" destId="{C40EA2E4-9163-4525-9675-320690AD5281}" srcOrd="1" destOrd="0" parTransId="{6D3E8609-53AA-4E0D-AAA0-D47B69C5CB5C}" sibTransId="{D21521D3-E340-4937-876D-DE3F88FC73B5}"/>
    <dgm:cxn modelId="{F6859776-3E44-469C-A83E-B98C7B4E077E}" type="presOf" srcId="{D0386FDD-41A3-49EC-8F88-425DDF205CBE}" destId="{70BB007C-1360-42F5-A748-0949962E2820}" srcOrd="0" destOrd="0" presId="urn:microsoft.com/office/officeart/2005/8/layout/pyramid4"/>
    <dgm:cxn modelId="{8DAB0E85-C337-4546-BA4B-91867416BB3F}" type="presOf" srcId="{2BEBFB83-910D-4ABB-9185-41427CC54B9A}" destId="{0119C29D-F71C-410F-8574-D718717F09B3}" srcOrd="0" destOrd="0" presId="urn:microsoft.com/office/officeart/2005/8/layout/pyramid4"/>
    <dgm:cxn modelId="{C768AD9A-FDCF-46E2-9C6B-CFC28879E19C}" type="presOf" srcId="{1E957FA5-105B-4619-96AC-931E3FCD6DA5}" destId="{1D531DCA-5E59-43C8-BC83-538A5716026A}" srcOrd="0" destOrd="0" presId="urn:microsoft.com/office/officeart/2005/8/layout/pyramid4"/>
    <dgm:cxn modelId="{74092ADF-CCC8-4B49-9B68-7E27E7177495}" type="presOf" srcId="{C40EA2E4-9163-4525-9675-320690AD5281}" destId="{5DE3AF35-5A7E-481B-A92D-D801B9531886}" srcOrd="0" destOrd="0" presId="urn:microsoft.com/office/officeart/2005/8/layout/pyramid4"/>
    <dgm:cxn modelId="{B5D914E0-0953-4831-AB4D-63A911E0700B}" srcId="{1E957FA5-105B-4619-96AC-931E3FCD6DA5}" destId="{3D4F8BF7-896C-4880-AB87-CC1B476200B3}" srcOrd="3" destOrd="0" parTransId="{E7BD7F3F-2EA4-4F2F-BCA9-8114BD588F0B}" sibTransId="{BEA93D96-060F-4725-9EE4-3892F7A9FC68}"/>
    <dgm:cxn modelId="{B8241EE1-52CE-4F10-A214-D1953BE7397F}" srcId="{1E957FA5-105B-4619-96AC-931E3FCD6DA5}" destId="{D0386FDD-41A3-49EC-8F88-425DDF205CBE}" srcOrd="2" destOrd="0" parTransId="{1C0A4AE2-7D51-4A7F-A959-776F7381D913}" sibTransId="{1941176F-9C5A-4CD5-AF61-028823975B18}"/>
    <dgm:cxn modelId="{D483E3F7-1515-41D8-B753-DF8874266703}" type="presOf" srcId="{3D4F8BF7-896C-4880-AB87-CC1B476200B3}" destId="{EA9D0C6D-61BB-4BEA-BC14-0B9621E2589C}" srcOrd="0" destOrd="0" presId="urn:microsoft.com/office/officeart/2005/8/layout/pyramid4"/>
    <dgm:cxn modelId="{DF9995FB-D886-4C48-8F9F-6DAD94497744}" srcId="{1E957FA5-105B-4619-96AC-931E3FCD6DA5}" destId="{2BEBFB83-910D-4ABB-9185-41427CC54B9A}" srcOrd="0" destOrd="0" parTransId="{17D5DF28-DEC9-47CC-A466-7BA3F4E2E762}" sibTransId="{FCEFE8DD-724A-4EFB-A11C-80693ABBF2AB}"/>
    <dgm:cxn modelId="{7567CF41-32DA-4263-9733-0F9961347E12}" type="presParOf" srcId="{1D531DCA-5E59-43C8-BC83-538A5716026A}" destId="{0119C29D-F71C-410F-8574-D718717F09B3}" srcOrd="0" destOrd="0" presId="urn:microsoft.com/office/officeart/2005/8/layout/pyramid4"/>
    <dgm:cxn modelId="{0BC4678D-A5E3-4B86-BF7C-7BF9854F5DBE}" type="presParOf" srcId="{1D531DCA-5E59-43C8-BC83-538A5716026A}" destId="{5DE3AF35-5A7E-481B-A92D-D801B9531886}" srcOrd="1" destOrd="0" presId="urn:microsoft.com/office/officeart/2005/8/layout/pyramid4"/>
    <dgm:cxn modelId="{F3876007-4B14-481B-A450-5FE546A85D2E}" type="presParOf" srcId="{1D531DCA-5E59-43C8-BC83-538A5716026A}" destId="{70BB007C-1360-42F5-A748-0949962E2820}" srcOrd="2" destOrd="0" presId="urn:microsoft.com/office/officeart/2005/8/layout/pyramid4"/>
    <dgm:cxn modelId="{7A35131A-2F19-4A73-9FAE-3997A20050E1}" type="presParOf" srcId="{1D531DCA-5E59-43C8-BC83-538A5716026A}" destId="{EA9D0C6D-61BB-4BEA-BC14-0B9621E2589C}" srcOrd="3" destOrd="0" presId="urn:microsoft.com/office/officeart/2005/8/layout/pyramid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73ED2B8-6CF1-4454-AA90-F52C7B9FE7FD}" type="doc">
      <dgm:prSet loTypeId="urn:microsoft.com/office/officeart/2005/8/layout/rings+Icon" loCatId="relationship" qsTypeId="urn:microsoft.com/office/officeart/2005/8/quickstyle/simple1" qsCatId="simple" csTypeId="urn:microsoft.com/office/officeart/2005/8/colors/colorful1" csCatId="colorful" phldr="1"/>
      <dgm:spPr/>
    </dgm:pt>
    <dgm:pt modelId="{0894A0CA-5937-4839-8C11-2DBC09084D7E}">
      <dgm:prSet phldrT="[Text]" custT="1"/>
      <dgm:spPr/>
      <dgm:t>
        <a:bodyPr/>
        <a:lstStyle/>
        <a:p>
          <a:r>
            <a:rPr lang="en-GB" sz="2000" b="1" dirty="0"/>
            <a:t>Falsification of Trade Invoices</a:t>
          </a:r>
        </a:p>
      </dgm:t>
    </dgm:pt>
    <dgm:pt modelId="{65DDBCEA-CAFC-4E08-9BEE-3A4F275541F9}" type="parTrans" cxnId="{BBF70B26-DA8D-4E8A-B229-8629383C6DFE}">
      <dgm:prSet/>
      <dgm:spPr/>
      <dgm:t>
        <a:bodyPr/>
        <a:lstStyle/>
        <a:p>
          <a:endParaRPr lang="en-GB"/>
        </a:p>
      </dgm:t>
    </dgm:pt>
    <dgm:pt modelId="{1F435EE9-381C-4709-8B54-1C319973AE82}" type="sibTrans" cxnId="{BBF70B26-DA8D-4E8A-B229-8629383C6DFE}">
      <dgm:prSet/>
      <dgm:spPr/>
      <dgm:t>
        <a:bodyPr/>
        <a:lstStyle/>
        <a:p>
          <a:endParaRPr lang="en-GB"/>
        </a:p>
      </dgm:t>
    </dgm:pt>
    <dgm:pt modelId="{803BABF5-686E-418B-B88F-DCD1470A7F93}">
      <dgm:prSet phldrT="[Text]" custT="1"/>
      <dgm:spPr/>
      <dgm:t>
        <a:bodyPr/>
        <a:lstStyle/>
        <a:p>
          <a:r>
            <a:rPr lang="en-GB" sz="2000" b="1" dirty="0"/>
            <a:t>Transfer Mispricing</a:t>
          </a:r>
        </a:p>
      </dgm:t>
    </dgm:pt>
    <dgm:pt modelId="{F211A785-B41F-4864-A645-C584C2072DE7}" type="parTrans" cxnId="{00AA2D8B-DA8F-4CB1-A817-7241DB179899}">
      <dgm:prSet/>
      <dgm:spPr/>
      <dgm:t>
        <a:bodyPr/>
        <a:lstStyle/>
        <a:p>
          <a:endParaRPr lang="en-GB"/>
        </a:p>
      </dgm:t>
    </dgm:pt>
    <dgm:pt modelId="{5A79AFF7-4BD7-49E6-BE2A-914548B8601C}" type="sibTrans" cxnId="{00AA2D8B-DA8F-4CB1-A817-7241DB179899}">
      <dgm:prSet/>
      <dgm:spPr/>
      <dgm:t>
        <a:bodyPr/>
        <a:lstStyle/>
        <a:p>
          <a:endParaRPr lang="en-GB"/>
        </a:p>
      </dgm:t>
    </dgm:pt>
    <dgm:pt modelId="{04C9AA6F-8470-47AD-84CB-B2F7CD21FF01}">
      <dgm:prSet phldrT="[Text]" custT="1"/>
      <dgm:spPr/>
      <dgm:t>
        <a:bodyPr/>
        <a:lstStyle/>
        <a:p>
          <a:r>
            <a:rPr lang="en-GB" sz="2000" b="1" dirty="0"/>
            <a:t>Avoidance of Taxable Presence</a:t>
          </a:r>
        </a:p>
      </dgm:t>
    </dgm:pt>
    <dgm:pt modelId="{A1646A13-DA92-455A-A9A0-6ED3298536B3}" type="parTrans" cxnId="{CC98E7B0-3065-4CA7-8106-151C1D089B63}">
      <dgm:prSet/>
      <dgm:spPr/>
      <dgm:t>
        <a:bodyPr/>
        <a:lstStyle/>
        <a:p>
          <a:endParaRPr lang="en-GB"/>
        </a:p>
      </dgm:t>
    </dgm:pt>
    <dgm:pt modelId="{A05E5298-6988-41A2-B016-03AB76C882C4}" type="sibTrans" cxnId="{CC98E7B0-3065-4CA7-8106-151C1D089B63}">
      <dgm:prSet/>
      <dgm:spPr/>
      <dgm:t>
        <a:bodyPr/>
        <a:lstStyle/>
        <a:p>
          <a:endParaRPr lang="en-GB"/>
        </a:p>
      </dgm:t>
    </dgm:pt>
    <dgm:pt modelId="{70DF5464-15B9-4F2A-BA3A-CD983E9527EE}">
      <dgm:prSet phldrT="[Text]" custT="1"/>
      <dgm:spPr/>
      <dgm:t>
        <a:bodyPr/>
        <a:lstStyle/>
        <a:p>
          <a:r>
            <a:rPr lang="en-GB" sz="2000" b="1" dirty="0"/>
            <a:t>Foreign Exchange Round-Tripping</a:t>
          </a:r>
        </a:p>
      </dgm:t>
    </dgm:pt>
    <dgm:pt modelId="{C6CB02EB-9FF8-4FA8-B67F-9AAB73E51D56}" type="parTrans" cxnId="{C24A6B6D-E316-4A42-B5F5-7296837FC460}">
      <dgm:prSet/>
      <dgm:spPr/>
      <dgm:t>
        <a:bodyPr/>
        <a:lstStyle/>
        <a:p>
          <a:endParaRPr lang="en-GB"/>
        </a:p>
      </dgm:t>
    </dgm:pt>
    <dgm:pt modelId="{93F8EDF7-4CE8-42DA-AA6B-1713015F0C28}" type="sibTrans" cxnId="{C24A6B6D-E316-4A42-B5F5-7296837FC460}">
      <dgm:prSet/>
      <dgm:spPr/>
      <dgm:t>
        <a:bodyPr/>
        <a:lstStyle/>
        <a:p>
          <a:endParaRPr lang="en-GB"/>
        </a:p>
      </dgm:t>
    </dgm:pt>
    <dgm:pt modelId="{78B649DC-CD19-4D04-A36C-A1C6A15EA9AB}">
      <dgm:prSet phldrT="[Text]" custT="1"/>
      <dgm:spPr/>
      <dgm:t>
        <a:bodyPr/>
        <a:lstStyle/>
        <a:p>
          <a:r>
            <a:rPr lang="en-GB" sz="2000" b="1" dirty="0"/>
            <a:t>Base Eroding Payments</a:t>
          </a:r>
        </a:p>
      </dgm:t>
    </dgm:pt>
    <dgm:pt modelId="{AFD9EB8E-B978-4E66-9457-4135229A1005}" type="parTrans" cxnId="{98FE8117-CA9E-4EC8-AD84-8906DEF48413}">
      <dgm:prSet/>
      <dgm:spPr/>
      <dgm:t>
        <a:bodyPr/>
        <a:lstStyle/>
        <a:p>
          <a:endParaRPr lang="en-GB"/>
        </a:p>
      </dgm:t>
    </dgm:pt>
    <dgm:pt modelId="{3DC8E50F-BE0D-43BB-BBB6-B52DAFC206C8}" type="sibTrans" cxnId="{98FE8117-CA9E-4EC8-AD84-8906DEF48413}">
      <dgm:prSet/>
      <dgm:spPr/>
      <dgm:t>
        <a:bodyPr/>
        <a:lstStyle/>
        <a:p>
          <a:endParaRPr lang="en-GB"/>
        </a:p>
      </dgm:t>
    </dgm:pt>
    <dgm:pt modelId="{A3D8BEF2-8E1F-4C5A-AA40-29B5DD9C05F9}">
      <dgm:prSet phldrT="[Text]" custT="1"/>
      <dgm:spPr/>
      <dgm:t>
        <a:bodyPr/>
        <a:lstStyle/>
        <a:p>
          <a:r>
            <a:rPr lang="en-GB" sz="2000" b="1" dirty="0"/>
            <a:t>Tax Evasion</a:t>
          </a:r>
        </a:p>
      </dgm:t>
    </dgm:pt>
    <dgm:pt modelId="{330CDEAD-30B1-4AF1-81A9-03CB8587E99D}" type="parTrans" cxnId="{71323938-373B-4402-BF53-D32C23876D0C}">
      <dgm:prSet/>
      <dgm:spPr/>
      <dgm:t>
        <a:bodyPr/>
        <a:lstStyle/>
        <a:p>
          <a:endParaRPr lang="en-GB"/>
        </a:p>
      </dgm:t>
    </dgm:pt>
    <dgm:pt modelId="{D706155B-578A-464C-8CC9-BC4A8B03328E}" type="sibTrans" cxnId="{71323938-373B-4402-BF53-D32C23876D0C}">
      <dgm:prSet/>
      <dgm:spPr/>
      <dgm:t>
        <a:bodyPr/>
        <a:lstStyle/>
        <a:p>
          <a:endParaRPr lang="en-GB"/>
        </a:p>
      </dgm:t>
    </dgm:pt>
    <dgm:pt modelId="{437FED9D-409E-4F36-AB32-8BFD1A77AF65}" type="pres">
      <dgm:prSet presAssocID="{D73ED2B8-6CF1-4454-AA90-F52C7B9FE7FD}" presName="Name0" presStyleCnt="0">
        <dgm:presLayoutVars>
          <dgm:chMax val="7"/>
          <dgm:dir/>
          <dgm:resizeHandles val="exact"/>
        </dgm:presLayoutVars>
      </dgm:prSet>
      <dgm:spPr/>
    </dgm:pt>
    <dgm:pt modelId="{0C5F1D15-07FF-406F-B4D9-C7B2215AEEE9}" type="pres">
      <dgm:prSet presAssocID="{D73ED2B8-6CF1-4454-AA90-F52C7B9FE7FD}" presName="ellipse1" presStyleLbl="vennNode1" presStyleIdx="0" presStyleCnt="6">
        <dgm:presLayoutVars>
          <dgm:bulletEnabled val="1"/>
        </dgm:presLayoutVars>
      </dgm:prSet>
      <dgm:spPr/>
    </dgm:pt>
    <dgm:pt modelId="{562C5E77-2A42-4246-A3C4-E0B2899FA173}" type="pres">
      <dgm:prSet presAssocID="{D73ED2B8-6CF1-4454-AA90-F52C7B9FE7FD}" presName="ellipse2" presStyleLbl="vennNode1" presStyleIdx="1" presStyleCnt="6">
        <dgm:presLayoutVars>
          <dgm:bulletEnabled val="1"/>
        </dgm:presLayoutVars>
      </dgm:prSet>
      <dgm:spPr/>
    </dgm:pt>
    <dgm:pt modelId="{00052566-9BFD-4226-8E61-D76458EB5C60}" type="pres">
      <dgm:prSet presAssocID="{D73ED2B8-6CF1-4454-AA90-F52C7B9FE7FD}" presName="ellipse3" presStyleLbl="vennNode1" presStyleIdx="2" presStyleCnt="6">
        <dgm:presLayoutVars>
          <dgm:bulletEnabled val="1"/>
        </dgm:presLayoutVars>
      </dgm:prSet>
      <dgm:spPr/>
    </dgm:pt>
    <dgm:pt modelId="{20C4B9FD-4AE5-4F36-852A-A6859A77F5A5}" type="pres">
      <dgm:prSet presAssocID="{D73ED2B8-6CF1-4454-AA90-F52C7B9FE7FD}" presName="ellipse4" presStyleLbl="vennNode1" presStyleIdx="3" presStyleCnt="6">
        <dgm:presLayoutVars>
          <dgm:bulletEnabled val="1"/>
        </dgm:presLayoutVars>
      </dgm:prSet>
      <dgm:spPr/>
    </dgm:pt>
    <dgm:pt modelId="{266D2161-F97E-4BA2-ABD0-36F58BADBE89}" type="pres">
      <dgm:prSet presAssocID="{D73ED2B8-6CF1-4454-AA90-F52C7B9FE7FD}" presName="ellipse5" presStyleLbl="vennNode1" presStyleIdx="4" presStyleCnt="6">
        <dgm:presLayoutVars>
          <dgm:bulletEnabled val="1"/>
        </dgm:presLayoutVars>
      </dgm:prSet>
      <dgm:spPr/>
    </dgm:pt>
    <dgm:pt modelId="{9D4F1BD7-3CCF-4643-B5B5-A5C6CE0C12E3}" type="pres">
      <dgm:prSet presAssocID="{D73ED2B8-6CF1-4454-AA90-F52C7B9FE7FD}" presName="ellipse6" presStyleLbl="vennNode1" presStyleIdx="5" presStyleCnt="6">
        <dgm:presLayoutVars>
          <dgm:bulletEnabled val="1"/>
        </dgm:presLayoutVars>
      </dgm:prSet>
      <dgm:spPr/>
    </dgm:pt>
  </dgm:ptLst>
  <dgm:cxnLst>
    <dgm:cxn modelId="{98FE8117-CA9E-4EC8-AD84-8906DEF48413}" srcId="{D73ED2B8-6CF1-4454-AA90-F52C7B9FE7FD}" destId="{78B649DC-CD19-4D04-A36C-A1C6A15EA9AB}" srcOrd="5" destOrd="0" parTransId="{AFD9EB8E-B978-4E66-9457-4135229A1005}" sibTransId="{3DC8E50F-BE0D-43BB-BBB6-B52DAFC206C8}"/>
    <dgm:cxn modelId="{BBF70B26-DA8D-4E8A-B229-8629383C6DFE}" srcId="{D73ED2B8-6CF1-4454-AA90-F52C7B9FE7FD}" destId="{0894A0CA-5937-4839-8C11-2DBC09084D7E}" srcOrd="0" destOrd="0" parTransId="{65DDBCEA-CAFC-4E08-9BEE-3A4F275541F9}" sibTransId="{1F435EE9-381C-4709-8B54-1C319973AE82}"/>
    <dgm:cxn modelId="{0A35882D-94ED-4EC7-A9E7-A3AC638E0F76}" type="presOf" srcId="{70DF5464-15B9-4F2A-BA3A-CD983E9527EE}" destId="{266D2161-F97E-4BA2-ABD0-36F58BADBE89}" srcOrd="0" destOrd="0" presId="urn:microsoft.com/office/officeart/2005/8/layout/rings+Icon"/>
    <dgm:cxn modelId="{7AFA6D2F-EA60-4283-B083-F7E906BA6ABA}" type="presOf" srcId="{0894A0CA-5937-4839-8C11-2DBC09084D7E}" destId="{0C5F1D15-07FF-406F-B4D9-C7B2215AEEE9}" srcOrd="0" destOrd="0" presId="urn:microsoft.com/office/officeart/2005/8/layout/rings+Icon"/>
    <dgm:cxn modelId="{71323938-373B-4402-BF53-D32C23876D0C}" srcId="{D73ED2B8-6CF1-4454-AA90-F52C7B9FE7FD}" destId="{A3D8BEF2-8E1F-4C5A-AA40-29B5DD9C05F9}" srcOrd="2" destOrd="0" parTransId="{330CDEAD-30B1-4AF1-81A9-03CB8587E99D}" sibTransId="{D706155B-578A-464C-8CC9-BC4A8B03328E}"/>
    <dgm:cxn modelId="{C24A6B6D-E316-4A42-B5F5-7296837FC460}" srcId="{D73ED2B8-6CF1-4454-AA90-F52C7B9FE7FD}" destId="{70DF5464-15B9-4F2A-BA3A-CD983E9527EE}" srcOrd="4" destOrd="0" parTransId="{C6CB02EB-9FF8-4FA8-B67F-9AAB73E51D56}" sibTransId="{93F8EDF7-4CE8-42DA-AA6B-1713015F0C28}"/>
    <dgm:cxn modelId="{3D688876-1AB8-479F-8E0F-D3C3D4996BDC}" type="presOf" srcId="{04C9AA6F-8470-47AD-84CB-B2F7CD21FF01}" destId="{20C4B9FD-4AE5-4F36-852A-A6859A77F5A5}" srcOrd="0" destOrd="0" presId="urn:microsoft.com/office/officeart/2005/8/layout/rings+Icon"/>
    <dgm:cxn modelId="{00AA2D8B-DA8F-4CB1-A817-7241DB179899}" srcId="{D73ED2B8-6CF1-4454-AA90-F52C7B9FE7FD}" destId="{803BABF5-686E-418B-B88F-DCD1470A7F93}" srcOrd="1" destOrd="0" parTransId="{F211A785-B41F-4864-A645-C584C2072DE7}" sibTransId="{5A79AFF7-4BD7-49E6-BE2A-914548B8601C}"/>
    <dgm:cxn modelId="{87921D91-BAB0-440D-97F3-46AA7409FA96}" type="presOf" srcId="{A3D8BEF2-8E1F-4C5A-AA40-29B5DD9C05F9}" destId="{00052566-9BFD-4226-8E61-D76458EB5C60}" srcOrd="0" destOrd="0" presId="urn:microsoft.com/office/officeart/2005/8/layout/rings+Icon"/>
    <dgm:cxn modelId="{CC98E7B0-3065-4CA7-8106-151C1D089B63}" srcId="{D73ED2B8-6CF1-4454-AA90-F52C7B9FE7FD}" destId="{04C9AA6F-8470-47AD-84CB-B2F7CD21FF01}" srcOrd="3" destOrd="0" parTransId="{A1646A13-DA92-455A-A9A0-6ED3298536B3}" sibTransId="{A05E5298-6988-41A2-B016-03AB76C882C4}"/>
    <dgm:cxn modelId="{D0DD04C8-6C17-49EC-A9B8-FAEF8123358D}" type="presOf" srcId="{803BABF5-686E-418B-B88F-DCD1470A7F93}" destId="{562C5E77-2A42-4246-A3C4-E0B2899FA173}" srcOrd="0" destOrd="0" presId="urn:microsoft.com/office/officeart/2005/8/layout/rings+Icon"/>
    <dgm:cxn modelId="{72822EE5-AB3C-4174-94B0-2DE9DB57AB8B}" type="presOf" srcId="{78B649DC-CD19-4D04-A36C-A1C6A15EA9AB}" destId="{9D4F1BD7-3CCF-4643-B5B5-A5C6CE0C12E3}" srcOrd="0" destOrd="0" presId="urn:microsoft.com/office/officeart/2005/8/layout/rings+Icon"/>
    <dgm:cxn modelId="{3BC633FC-07B1-4203-B5C9-FE7730C1D330}" type="presOf" srcId="{D73ED2B8-6CF1-4454-AA90-F52C7B9FE7FD}" destId="{437FED9D-409E-4F36-AB32-8BFD1A77AF65}" srcOrd="0" destOrd="0" presId="urn:microsoft.com/office/officeart/2005/8/layout/rings+Icon"/>
    <dgm:cxn modelId="{AFC7B539-1B45-4A63-A930-6666AA2710D4}" type="presParOf" srcId="{437FED9D-409E-4F36-AB32-8BFD1A77AF65}" destId="{0C5F1D15-07FF-406F-B4D9-C7B2215AEEE9}" srcOrd="0" destOrd="0" presId="urn:microsoft.com/office/officeart/2005/8/layout/rings+Icon"/>
    <dgm:cxn modelId="{E98B339C-3560-47E1-89C4-2097B3F6222D}" type="presParOf" srcId="{437FED9D-409E-4F36-AB32-8BFD1A77AF65}" destId="{562C5E77-2A42-4246-A3C4-E0B2899FA173}" srcOrd="1" destOrd="0" presId="urn:microsoft.com/office/officeart/2005/8/layout/rings+Icon"/>
    <dgm:cxn modelId="{EA9BE092-74E7-4014-BCAA-430736F2D17E}" type="presParOf" srcId="{437FED9D-409E-4F36-AB32-8BFD1A77AF65}" destId="{00052566-9BFD-4226-8E61-D76458EB5C60}" srcOrd="2" destOrd="0" presId="urn:microsoft.com/office/officeart/2005/8/layout/rings+Icon"/>
    <dgm:cxn modelId="{AD6E0844-712E-4A66-9660-E8C457E70A9C}" type="presParOf" srcId="{437FED9D-409E-4F36-AB32-8BFD1A77AF65}" destId="{20C4B9FD-4AE5-4F36-852A-A6859A77F5A5}" srcOrd="3" destOrd="0" presId="urn:microsoft.com/office/officeart/2005/8/layout/rings+Icon"/>
    <dgm:cxn modelId="{9D948840-D90E-4054-B35D-1FB68DD70091}" type="presParOf" srcId="{437FED9D-409E-4F36-AB32-8BFD1A77AF65}" destId="{266D2161-F97E-4BA2-ABD0-36F58BADBE89}" srcOrd="4" destOrd="0" presId="urn:microsoft.com/office/officeart/2005/8/layout/rings+Icon"/>
    <dgm:cxn modelId="{A1AC2413-6FEB-4DE7-8543-482F24ED2D98}" type="presParOf" srcId="{437FED9D-409E-4F36-AB32-8BFD1A77AF65}" destId="{9D4F1BD7-3CCF-4643-B5B5-A5C6CE0C12E3}" srcOrd="5" destOrd="0" presId="urn:microsoft.com/office/officeart/2005/8/layout/rings+Icon"/>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73ED2B8-6CF1-4454-AA90-F52C7B9FE7FD}" type="doc">
      <dgm:prSet loTypeId="urn:microsoft.com/office/officeart/2005/8/layout/hProcess9" loCatId="process" qsTypeId="urn:microsoft.com/office/officeart/2005/8/quickstyle/simple1" qsCatId="simple" csTypeId="urn:microsoft.com/office/officeart/2005/8/colors/colorful3" csCatId="colorful" phldr="1"/>
      <dgm:spPr/>
    </dgm:pt>
    <dgm:pt modelId="{0894A0CA-5937-4839-8C11-2DBC09084D7E}">
      <dgm:prSet phldrT="[Text]" custT="1"/>
      <dgm:spPr/>
      <dgm:t>
        <a:bodyPr/>
        <a:lstStyle/>
        <a:p>
          <a:r>
            <a:rPr lang="en-GB" sz="1400" b="1" dirty="0">
              <a:latin typeface="Tahoma" panose="020B0604030504040204" pitchFamily="34" charset="0"/>
              <a:ea typeface="Tahoma" panose="020B0604030504040204" pitchFamily="34" charset="0"/>
              <a:cs typeface="Tahoma" panose="020B0604030504040204" pitchFamily="34" charset="0"/>
            </a:rPr>
            <a:t>Weak Democratic Structures</a:t>
          </a:r>
        </a:p>
      </dgm:t>
    </dgm:pt>
    <dgm:pt modelId="{65DDBCEA-CAFC-4E08-9BEE-3A4F275541F9}" type="parTrans" cxnId="{BBF70B26-DA8D-4E8A-B229-8629383C6DFE}">
      <dgm:prSet/>
      <dgm:spPr/>
      <dgm:t>
        <a:bodyPr/>
        <a:lstStyle/>
        <a:p>
          <a:endParaRPr lang="en-GB"/>
        </a:p>
      </dgm:t>
    </dgm:pt>
    <dgm:pt modelId="{1F435EE9-381C-4709-8B54-1C319973AE82}" type="sibTrans" cxnId="{BBF70B26-DA8D-4E8A-B229-8629383C6DFE}">
      <dgm:prSet/>
      <dgm:spPr/>
      <dgm:t>
        <a:bodyPr/>
        <a:lstStyle/>
        <a:p>
          <a:endParaRPr lang="en-GB"/>
        </a:p>
      </dgm:t>
    </dgm:pt>
    <dgm:pt modelId="{803BABF5-686E-418B-B88F-DCD1470A7F93}">
      <dgm:prSet phldrT="[Text]" custT="1"/>
      <dgm:spPr>
        <a:solidFill>
          <a:schemeClr val="accent3">
            <a:lumMod val="75000"/>
          </a:schemeClr>
        </a:solidFill>
      </dgm:spPr>
      <dgm:t>
        <a:bodyPr/>
        <a:lstStyle/>
        <a:p>
          <a:r>
            <a:rPr lang="en-GB" sz="1500" b="1" dirty="0">
              <a:latin typeface="Tahoma" panose="020B0604030504040204" pitchFamily="34" charset="0"/>
              <a:ea typeface="Tahoma" panose="020B0604030504040204" pitchFamily="34" charset="0"/>
              <a:cs typeface="Tahoma" panose="020B0604030504040204" pitchFamily="34" charset="0"/>
            </a:rPr>
            <a:t>Opacity of Financial Systems</a:t>
          </a:r>
        </a:p>
      </dgm:t>
    </dgm:pt>
    <dgm:pt modelId="{F211A785-B41F-4864-A645-C584C2072DE7}" type="parTrans" cxnId="{00AA2D8B-DA8F-4CB1-A817-7241DB179899}">
      <dgm:prSet/>
      <dgm:spPr/>
      <dgm:t>
        <a:bodyPr/>
        <a:lstStyle/>
        <a:p>
          <a:endParaRPr lang="en-GB"/>
        </a:p>
      </dgm:t>
    </dgm:pt>
    <dgm:pt modelId="{5A79AFF7-4BD7-49E6-BE2A-914548B8601C}" type="sibTrans" cxnId="{00AA2D8B-DA8F-4CB1-A817-7241DB179899}">
      <dgm:prSet/>
      <dgm:spPr/>
      <dgm:t>
        <a:bodyPr/>
        <a:lstStyle/>
        <a:p>
          <a:endParaRPr lang="en-GB"/>
        </a:p>
      </dgm:t>
    </dgm:pt>
    <dgm:pt modelId="{04C9AA6F-8470-47AD-84CB-B2F7CD21FF01}">
      <dgm:prSet phldrT="[Text]" custT="1"/>
      <dgm:spPr>
        <a:solidFill>
          <a:schemeClr val="accent5"/>
        </a:solidFill>
      </dgm:spPr>
      <dgm:t>
        <a:bodyPr/>
        <a:lstStyle/>
        <a:p>
          <a:r>
            <a:rPr lang="en-GB" sz="1400" b="1" dirty="0">
              <a:latin typeface="Tahoma" panose="020B0604030504040204" pitchFamily="34" charset="0"/>
              <a:ea typeface="Tahoma" panose="020B0604030504040204" pitchFamily="34" charset="0"/>
              <a:cs typeface="Tahoma" panose="020B0604030504040204" pitchFamily="34" charset="0"/>
            </a:rPr>
            <a:t>Weak Regulatory Framework</a:t>
          </a:r>
        </a:p>
      </dgm:t>
    </dgm:pt>
    <dgm:pt modelId="{A1646A13-DA92-455A-A9A0-6ED3298536B3}" type="parTrans" cxnId="{CC98E7B0-3065-4CA7-8106-151C1D089B63}">
      <dgm:prSet/>
      <dgm:spPr/>
      <dgm:t>
        <a:bodyPr/>
        <a:lstStyle/>
        <a:p>
          <a:endParaRPr lang="en-GB"/>
        </a:p>
      </dgm:t>
    </dgm:pt>
    <dgm:pt modelId="{A05E5298-6988-41A2-B016-03AB76C882C4}" type="sibTrans" cxnId="{CC98E7B0-3065-4CA7-8106-151C1D089B63}">
      <dgm:prSet/>
      <dgm:spPr/>
      <dgm:t>
        <a:bodyPr/>
        <a:lstStyle/>
        <a:p>
          <a:endParaRPr lang="en-GB"/>
        </a:p>
      </dgm:t>
    </dgm:pt>
    <dgm:pt modelId="{70DF5464-15B9-4F2A-BA3A-CD983E9527EE}">
      <dgm:prSet phldrT="[Text]" custT="1"/>
      <dgm:spPr>
        <a:solidFill>
          <a:schemeClr val="accent4"/>
        </a:solidFill>
      </dgm:spPr>
      <dgm:t>
        <a:bodyPr/>
        <a:lstStyle/>
        <a:p>
          <a:r>
            <a:rPr lang="en-GB" sz="1500" b="1" dirty="0">
              <a:latin typeface="Tahoma" panose="020B0604030504040204" pitchFamily="34" charset="0"/>
              <a:ea typeface="Tahoma" panose="020B0604030504040204" pitchFamily="34" charset="0"/>
              <a:cs typeface="Tahoma" panose="020B0604030504040204" pitchFamily="34" charset="0"/>
            </a:rPr>
            <a:t>Un-structured Tax Incentives</a:t>
          </a:r>
        </a:p>
      </dgm:t>
    </dgm:pt>
    <dgm:pt modelId="{C6CB02EB-9FF8-4FA8-B67F-9AAB73E51D56}" type="parTrans" cxnId="{C24A6B6D-E316-4A42-B5F5-7296837FC460}">
      <dgm:prSet/>
      <dgm:spPr/>
      <dgm:t>
        <a:bodyPr/>
        <a:lstStyle/>
        <a:p>
          <a:endParaRPr lang="en-GB"/>
        </a:p>
      </dgm:t>
    </dgm:pt>
    <dgm:pt modelId="{93F8EDF7-4CE8-42DA-AA6B-1713015F0C28}" type="sibTrans" cxnId="{C24A6B6D-E316-4A42-B5F5-7296837FC460}">
      <dgm:prSet/>
      <dgm:spPr/>
      <dgm:t>
        <a:bodyPr/>
        <a:lstStyle/>
        <a:p>
          <a:endParaRPr lang="en-GB"/>
        </a:p>
      </dgm:t>
    </dgm:pt>
    <dgm:pt modelId="{104B392D-7E9D-468D-950F-A177A65004AE}">
      <dgm:prSet phldrT="[Text]" custT="1"/>
      <dgm:spPr/>
      <dgm:t>
        <a:bodyPr/>
        <a:lstStyle/>
        <a:p>
          <a:r>
            <a:rPr lang="en-GB" sz="1500" b="1" dirty="0">
              <a:latin typeface="Tahoma" panose="020B0604030504040204" pitchFamily="34" charset="0"/>
              <a:ea typeface="Tahoma" panose="020B0604030504040204" pitchFamily="34" charset="0"/>
              <a:cs typeface="Tahoma" panose="020B0604030504040204" pitchFamily="34" charset="0"/>
            </a:rPr>
            <a:t>Skewed Tax Treaties</a:t>
          </a:r>
        </a:p>
      </dgm:t>
    </dgm:pt>
    <dgm:pt modelId="{78BE62CD-486F-447E-B9CB-77924343F006}" type="parTrans" cxnId="{F82C7983-FE63-4004-BD18-8360D066F693}">
      <dgm:prSet/>
      <dgm:spPr/>
      <dgm:t>
        <a:bodyPr/>
        <a:lstStyle/>
        <a:p>
          <a:endParaRPr lang="en-GB"/>
        </a:p>
      </dgm:t>
    </dgm:pt>
    <dgm:pt modelId="{4FF88674-885D-476B-96C4-692910A35796}" type="sibTrans" cxnId="{F82C7983-FE63-4004-BD18-8360D066F693}">
      <dgm:prSet/>
      <dgm:spPr/>
      <dgm:t>
        <a:bodyPr/>
        <a:lstStyle/>
        <a:p>
          <a:endParaRPr lang="en-GB"/>
        </a:p>
      </dgm:t>
    </dgm:pt>
    <dgm:pt modelId="{78B649DC-CD19-4D04-A36C-A1C6A15EA9AB}">
      <dgm:prSet phldrT="[Text]" custT="1"/>
      <dgm:spPr>
        <a:solidFill>
          <a:schemeClr val="accent1"/>
        </a:solidFill>
      </dgm:spPr>
      <dgm:t>
        <a:bodyPr/>
        <a:lstStyle/>
        <a:p>
          <a:r>
            <a:rPr lang="en-GB" sz="1500" b="1" dirty="0">
              <a:latin typeface="Tahoma" panose="020B0604030504040204" pitchFamily="34" charset="0"/>
              <a:ea typeface="Tahoma" panose="020B0604030504040204" pitchFamily="34" charset="0"/>
              <a:cs typeface="Tahoma" panose="020B0604030504040204" pitchFamily="34" charset="0"/>
            </a:rPr>
            <a:t>Crypto-Assets</a:t>
          </a:r>
        </a:p>
      </dgm:t>
    </dgm:pt>
    <dgm:pt modelId="{AFD9EB8E-B978-4E66-9457-4135229A1005}" type="parTrans" cxnId="{98FE8117-CA9E-4EC8-AD84-8906DEF48413}">
      <dgm:prSet/>
      <dgm:spPr/>
      <dgm:t>
        <a:bodyPr/>
        <a:lstStyle/>
        <a:p>
          <a:endParaRPr lang="en-GB"/>
        </a:p>
      </dgm:t>
    </dgm:pt>
    <dgm:pt modelId="{3DC8E50F-BE0D-43BB-BBB6-B52DAFC206C8}" type="sibTrans" cxnId="{98FE8117-CA9E-4EC8-AD84-8906DEF48413}">
      <dgm:prSet/>
      <dgm:spPr/>
      <dgm:t>
        <a:bodyPr/>
        <a:lstStyle/>
        <a:p>
          <a:endParaRPr lang="en-GB"/>
        </a:p>
      </dgm:t>
    </dgm:pt>
    <dgm:pt modelId="{A3D8BEF2-8E1F-4C5A-AA40-29B5DD9C05F9}">
      <dgm:prSet phldrT="[Text]" custT="1"/>
      <dgm:spPr>
        <a:solidFill>
          <a:schemeClr val="accent3">
            <a:lumMod val="60000"/>
            <a:lumOff val="40000"/>
          </a:schemeClr>
        </a:solidFill>
      </dgm:spPr>
      <dgm:t>
        <a:bodyPr/>
        <a:lstStyle/>
        <a:p>
          <a:r>
            <a:rPr lang="en-GB" sz="1500" b="1" dirty="0">
              <a:latin typeface="Tahoma" panose="020B0604030504040204" pitchFamily="34" charset="0"/>
              <a:ea typeface="Tahoma" panose="020B0604030504040204" pitchFamily="34" charset="0"/>
              <a:cs typeface="Tahoma" panose="020B0604030504040204" pitchFamily="34" charset="0"/>
            </a:rPr>
            <a:t>Cash Economy</a:t>
          </a:r>
        </a:p>
      </dgm:t>
    </dgm:pt>
    <dgm:pt modelId="{330CDEAD-30B1-4AF1-81A9-03CB8587E99D}" type="parTrans" cxnId="{71323938-373B-4402-BF53-D32C23876D0C}">
      <dgm:prSet/>
      <dgm:spPr/>
      <dgm:t>
        <a:bodyPr/>
        <a:lstStyle/>
        <a:p>
          <a:endParaRPr lang="en-GB"/>
        </a:p>
      </dgm:t>
    </dgm:pt>
    <dgm:pt modelId="{D706155B-578A-464C-8CC9-BC4A8B03328E}" type="sibTrans" cxnId="{71323938-373B-4402-BF53-D32C23876D0C}">
      <dgm:prSet/>
      <dgm:spPr/>
      <dgm:t>
        <a:bodyPr/>
        <a:lstStyle/>
        <a:p>
          <a:endParaRPr lang="en-GB"/>
        </a:p>
      </dgm:t>
    </dgm:pt>
    <dgm:pt modelId="{A4205844-F5B4-4A83-AD52-AB9DF91EDB3F}">
      <dgm:prSet phldrT="[Text]" custT="1"/>
      <dgm:spPr>
        <a:solidFill>
          <a:schemeClr val="accent1"/>
        </a:solidFill>
      </dgm:spPr>
      <dgm:t>
        <a:bodyPr/>
        <a:lstStyle/>
        <a:p>
          <a:r>
            <a:rPr lang="en-GB" sz="1400" b="1" dirty="0">
              <a:latin typeface="Tahoma" panose="020B0604030504040204" pitchFamily="34" charset="0"/>
              <a:ea typeface="Tahoma" panose="020B0604030504040204" pitchFamily="34" charset="0"/>
              <a:cs typeface="Tahoma" panose="020B0604030504040204" pitchFamily="34" charset="0"/>
            </a:rPr>
            <a:t>Professional Enablers</a:t>
          </a:r>
        </a:p>
      </dgm:t>
    </dgm:pt>
    <dgm:pt modelId="{664D9FC6-8782-4F95-8165-1A7B7F4F3D43}" type="parTrans" cxnId="{C7C9AFFA-340A-4DFC-A605-49F6CFC9FD8D}">
      <dgm:prSet/>
      <dgm:spPr/>
      <dgm:t>
        <a:bodyPr/>
        <a:lstStyle/>
        <a:p>
          <a:endParaRPr lang="en-US"/>
        </a:p>
      </dgm:t>
    </dgm:pt>
    <dgm:pt modelId="{EFEE3F14-81C4-4B94-B41A-B72945999F92}" type="sibTrans" cxnId="{C7C9AFFA-340A-4DFC-A605-49F6CFC9FD8D}">
      <dgm:prSet/>
      <dgm:spPr/>
      <dgm:t>
        <a:bodyPr/>
        <a:lstStyle/>
        <a:p>
          <a:endParaRPr lang="en-US"/>
        </a:p>
      </dgm:t>
    </dgm:pt>
    <dgm:pt modelId="{4FAD0BE8-6106-41F7-B5D2-B3ADE21CEC29}" type="pres">
      <dgm:prSet presAssocID="{D73ED2B8-6CF1-4454-AA90-F52C7B9FE7FD}" presName="CompostProcess" presStyleCnt="0">
        <dgm:presLayoutVars>
          <dgm:dir/>
          <dgm:resizeHandles val="exact"/>
        </dgm:presLayoutVars>
      </dgm:prSet>
      <dgm:spPr/>
    </dgm:pt>
    <dgm:pt modelId="{DDACB827-DD31-4051-8F62-E16923370B5B}" type="pres">
      <dgm:prSet presAssocID="{D73ED2B8-6CF1-4454-AA90-F52C7B9FE7FD}" presName="arrow" presStyleLbl="bgShp" presStyleIdx="0" presStyleCnt="1"/>
      <dgm:spPr/>
    </dgm:pt>
    <dgm:pt modelId="{B48452E5-1317-4A24-AA71-7B7700E05378}" type="pres">
      <dgm:prSet presAssocID="{D73ED2B8-6CF1-4454-AA90-F52C7B9FE7FD}" presName="linearProcess" presStyleCnt="0"/>
      <dgm:spPr/>
    </dgm:pt>
    <dgm:pt modelId="{7616DBB7-78C2-406C-9064-779901D23E74}" type="pres">
      <dgm:prSet presAssocID="{0894A0CA-5937-4839-8C11-2DBC09084D7E}" presName="textNode" presStyleLbl="node1" presStyleIdx="0" presStyleCnt="8" custLinFactNeighborX="56760">
        <dgm:presLayoutVars>
          <dgm:bulletEnabled val="1"/>
        </dgm:presLayoutVars>
      </dgm:prSet>
      <dgm:spPr/>
    </dgm:pt>
    <dgm:pt modelId="{DEDCD6F1-501D-4767-ADAE-C02828E8B45E}" type="pres">
      <dgm:prSet presAssocID="{1F435EE9-381C-4709-8B54-1C319973AE82}" presName="sibTrans" presStyleCnt="0"/>
      <dgm:spPr/>
    </dgm:pt>
    <dgm:pt modelId="{3AFB20AA-ED69-4A4E-B20B-9E1B61211982}" type="pres">
      <dgm:prSet presAssocID="{803BABF5-686E-418B-B88F-DCD1470A7F93}" presName="textNode" presStyleLbl="node1" presStyleIdx="1" presStyleCnt="8" custLinFactNeighborX="56760">
        <dgm:presLayoutVars>
          <dgm:bulletEnabled val="1"/>
        </dgm:presLayoutVars>
      </dgm:prSet>
      <dgm:spPr/>
    </dgm:pt>
    <dgm:pt modelId="{BE9F7348-06DD-4C77-848D-EE35CEEFF2AE}" type="pres">
      <dgm:prSet presAssocID="{5A79AFF7-4BD7-49E6-BE2A-914548B8601C}" presName="sibTrans" presStyleCnt="0"/>
      <dgm:spPr/>
    </dgm:pt>
    <dgm:pt modelId="{7DFDF845-EA4C-499A-939D-6C427E80CDB8}" type="pres">
      <dgm:prSet presAssocID="{A3D8BEF2-8E1F-4C5A-AA40-29B5DD9C05F9}" presName="textNode" presStyleLbl="node1" presStyleIdx="2" presStyleCnt="8" custLinFactNeighborX="56760">
        <dgm:presLayoutVars>
          <dgm:bulletEnabled val="1"/>
        </dgm:presLayoutVars>
      </dgm:prSet>
      <dgm:spPr/>
    </dgm:pt>
    <dgm:pt modelId="{7272252B-9778-4D2B-9FA6-DCEFA63D5AB5}" type="pres">
      <dgm:prSet presAssocID="{D706155B-578A-464C-8CC9-BC4A8B03328E}" presName="sibTrans" presStyleCnt="0"/>
      <dgm:spPr/>
    </dgm:pt>
    <dgm:pt modelId="{6625DBC8-CDED-4582-B24B-C4EBA027446B}" type="pres">
      <dgm:prSet presAssocID="{04C9AA6F-8470-47AD-84CB-B2F7CD21FF01}" presName="textNode" presStyleLbl="node1" presStyleIdx="3" presStyleCnt="8" custLinFactNeighborX="56760">
        <dgm:presLayoutVars>
          <dgm:bulletEnabled val="1"/>
        </dgm:presLayoutVars>
      </dgm:prSet>
      <dgm:spPr/>
    </dgm:pt>
    <dgm:pt modelId="{09A143DF-10D4-4F0E-8E97-3A4C3AE3D5C5}" type="pres">
      <dgm:prSet presAssocID="{A05E5298-6988-41A2-B016-03AB76C882C4}" presName="sibTrans" presStyleCnt="0"/>
      <dgm:spPr/>
    </dgm:pt>
    <dgm:pt modelId="{F45DCAC0-D31E-4A0C-A4A1-D73ED2820C17}" type="pres">
      <dgm:prSet presAssocID="{70DF5464-15B9-4F2A-BA3A-CD983E9527EE}" presName="textNode" presStyleLbl="node1" presStyleIdx="4" presStyleCnt="8" custLinFactNeighborX="56760">
        <dgm:presLayoutVars>
          <dgm:bulletEnabled val="1"/>
        </dgm:presLayoutVars>
      </dgm:prSet>
      <dgm:spPr/>
    </dgm:pt>
    <dgm:pt modelId="{BD201EA1-010B-471A-8E36-A06485F2FC23}" type="pres">
      <dgm:prSet presAssocID="{93F8EDF7-4CE8-42DA-AA6B-1713015F0C28}" presName="sibTrans" presStyleCnt="0"/>
      <dgm:spPr/>
    </dgm:pt>
    <dgm:pt modelId="{FB9D6A64-A1E0-4E72-B1E6-7777F6CE6AA9}" type="pres">
      <dgm:prSet presAssocID="{104B392D-7E9D-468D-950F-A177A65004AE}" presName="textNode" presStyleLbl="node1" presStyleIdx="5" presStyleCnt="8" custLinFactNeighborX="56760">
        <dgm:presLayoutVars>
          <dgm:bulletEnabled val="1"/>
        </dgm:presLayoutVars>
      </dgm:prSet>
      <dgm:spPr/>
    </dgm:pt>
    <dgm:pt modelId="{EF5824B3-C146-43FD-A5D9-B7289AC31DC4}" type="pres">
      <dgm:prSet presAssocID="{4FF88674-885D-476B-96C4-692910A35796}" presName="sibTrans" presStyleCnt="0"/>
      <dgm:spPr/>
    </dgm:pt>
    <dgm:pt modelId="{07C474DE-E05B-4764-8525-7AC3EB177541}" type="pres">
      <dgm:prSet presAssocID="{78B649DC-CD19-4D04-A36C-A1C6A15EA9AB}" presName="textNode" presStyleLbl="node1" presStyleIdx="6" presStyleCnt="8" custLinFactNeighborX="2689">
        <dgm:presLayoutVars>
          <dgm:bulletEnabled val="1"/>
        </dgm:presLayoutVars>
      </dgm:prSet>
      <dgm:spPr/>
    </dgm:pt>
    <dgm:pt modelId="{B41054CD-A459-4CA1-B6A0-F99C155AC4BE}" type="pres">
      <dgm:prSet presAssocID="{3DC8E50F-BE0D-43BB-BBB6-B52DAFC206C8}" presName="sibTrans" presStyleCnt="0"/>
      <dgm:spPr/>
    </dgm:pt>
    <dgm:pt modelId="{6824243D-5A74-40A2-86BB-0BE1E391A733}" type="pres">
      <dgm:prSet presAssocID="{A4205844-F5B4-4A83-AD52-AB9DF91EDB3F}" presName="textNode" presStyleLbl="node1" presStyleIdx="7" presStyleCnt="8" custScaleX="112884" custLinFactNeighborX="2689">
        <dgm:presLayoutVars>
          <dgm:bulletEnabled val="1"/>
        </dgm:presLayoutVars>
      </dgm:prSet>
      <dgm:spPr/>
    </dgm:pt>
  </dgm:ptLst>
  <dgm:cxnLst>
    <dgm:cxn modelId="{29C8F40F-2875-415E-9149-3582B38AE50D}" type="presOf" srcId="{803BABF5-686E-418B-B88F-DCD1470A7F93}" destId="{3AFB20AA-ED69-4A4E-B20B-9E1B61211982}" srcOrd="0" destOrd="0" presId="urn:microsoft.com/office/officeart/2005/8/layout/hProcess9"/>
    <dgm:cxn modelId="{98FE8117-CA9E-4EC8-AD84-8906DEF48413}" srcId="{D73ED2B8-6CF1-4454-AA90-F52C7B9FE7FD}" destId="{78B649DC-CD19-4D04-A36C-A1C6A15EA9AB}" srcOrd="6" destOrd="0" parTransId="{AFD9EB8E-B978-4E66-9457-4135229A1005}" sibTransId="{3DC8E50F-BE0D-43BB-BBB6-B52DAFC206C8}"/>
    <dgm:cxn modelId="{BBF70B26-DA8D-4E8A-B229-8629383C6DFE}" srcId="{D73ED2B8-6CF1-4454-AA90-F52C7B9FE7FD}" destId="{0894A0CA-5937-4839-8C11-2DBC09084D7E}" srcOrd="0" destOrd="0" parTransId="{65DDBCEA-CAFC-4E08-9BEE-3A4F275541F9}" sibTransId="{1F435EE9-381C-4709-8B54-1C319973AE82}"/>
    <dgm:cxn modelId="{71323938-373B-4402-BF53-D32C23876D0C}" srcId="{D73ED2B8-6CF1-4454-AA90-F52C7B9FE7FD}" destId="{A3D8BEF2-8E1F-4C5A-AA40-29B5DD9C05F9}" srcOrd="2" destOrd="0" parTransId="{330CDEAD-30B1-4AF1-81A9-03CB8587E99D}" sibTransId="{D706155B-578A-464C-8CC9-BC4A8B03328E}"/>
    <dgm:cxn modelId="{92CA6F45-59FA-41D4-8A4D-AD8D8669EF0A}" type="presOf" srcId="{104B392D-7E9D-468D-950F-A177A65004AE}" destId="{FB9D6A64-A1E0-4E72-B1E6-7777F6CE6AA9}" srcOrd="0" destOrd="0" presId="urn:microsoft.com/office/officeart/2005/8/layout/hProcess9"/>
    <dgm:cxn modelId="{CBE17746-9C20-4E22-A430-D8446351AAFF}" type="presOf" srcId="{0894A0CA-5937-4839-8C11-2DBC09084D7E}" destId="{7616DBB7-78C2-406C-9064-779901D23E74}" srcOrd="0" destOrd="0" presId="urn:microsoft.com/office/officeart/2005/8/layout/hProcess9"/>
    <dgm:cxn modelId="{D3419549-D2FB-401D-AC7C-AF642A109400}" type="presOf" srcId="{A4205844-F5B4-4A83-AD52-AB9DF91EDB3F}" destId="{6824243D-5A74-40A2-86BB-0BE1E391A733}" srcOrd="0" destOrd="0" presId="urn:microsoft.com/office/officeart/2005/8/layout/hProcess9"/>
    <dgm:cxn modelId="{1231E369-B973-40BF-AC98-A9C85C20C891}" type="presOf" srcId="{78B649DC-CD19-4D04-A36C-A1C6A15EA9AB}" destId="{07C474DE-E05B-4764-8525-7AC3EB177541}" srcOrd="0" destOrd="0" presId="urn:microsoft.com/office/officeart/2005/8/layout/hProcess9"/>
    <dgm:cxn modelId="{C24A6B6D-E316-4A42-B5F5-7296837FC460}" srcId="{D73ED2B8-6CF1-4454-AA90-F52C7B9FE7FD}" destId="{70DF5464-15B9-4F2A-BA3A-CD983E9527EE}" srcOrd="4" destOrd="0" parTransId="{C6CB02EB-9FF8-4FA8-B67F-9AAB73E51D56}" sibTransId="{93F8EDF7-4CE8-42DA-AA6B-1713015F0C28}"/>
    <dgm:cxn modelId="{9CE8FE4D-2668-4E5C-B69D-BD1F2FE5973A}" type="presOf" srcId="{70DF5464-15B9-4F2A-BA3A-CD983E9527EE}" destId="{F45DCAC0-D31E-4A0C-A4A1-D73ED2820C17}" srcOrd="0" destOrd="0" presId="urn:microsoft.com/office/officeart/2005/8/layout/hProcess9"/>
    <dgm:cxn modelId="{F82C7983-FE63-4004-BD18-8360D066F693}" srcId="{D73ED2B8-6CF1-4454-AA90-F52C7B9FE7FD}" destId="{104B392D-7E9D-468D-950F-A177A65004AE}" srcOrd="5" destOrd="0" parTransId="{78BE62CD-486F-447E-B9CB-77924343F006}" sibTransId="{4FF88674-885D-476B-96C4-692910A35796}"/>
    <dgm:cxn modelId="{00AA2D8B-DA8F-4CB1-A817-7241DB179899}" srcId="{D73ED2B8-6CF1-4454-AA90-F52C7B9FE7FD}" destId="{803BABF5-686E-418B-B88F-DCD1470A7F93}" srcOrd="1" destOrd="0" parTransId="{F211A785-B41F-4864-A645-C584C2072DE7}" sibTransId="{5A79AFF7-4BD7-49E6-BE2A-914548B8601C}"/>
    <dgm:cxn modelId="{A7BD19AA-FB70-4193-AD35-6EED057E2E4A}" type="presOf" srcId="{A3D8BEF2-8E1F-4C5A-AA40-29B5DD9C05F9}" destId="{7DFDF845-EA4C-499A-939D-6C427E80CDB8}" srcOrd="0" destOrd="0" presId="urn:microsoft.com/office/officeart/2005/8/layout/hProcess9"/>
    <dgm:cxn modelId="{0B1E14AF-46CA-4ADB-ABE4-49614CEBF8AC}" type="presOf" srcId="{D73ED2B8-6CF1-4454-AA90-F52C7B9FE7FD}" destId="{4FAD0BE8-6106-41F7-B5D2-B3ADE21CEC29}" srcOrd="0" destOrd="0" presId="urn:microsoft.com/office/officeart/2005/8/layout/hProcess9"/>
    <dgm:cxn modelId="{CC98E7B0-3065-4CA7-8106-151C1D089B63}" srcId="{D73ED2B8-6CF1-4454-AA90-F52C7B9FE7FD}" destId="{04C9AA6F-8470-47AD-84CB-B2F7CD21FF01}" srcOrd="3" destOrd="0" parTransId="{A1646A13-DA92-455A-A9A0-6ED3298536B3}" sibTransId="{A05E5298-6988-41A2-B016-03AB76C882C4}"/>
    <dgm:cxn modelId="{D49B70CF-D796-4E96-91BD-5C0DDCC19DE6}" type="presOf" srcId="{04C9AA6F-8470-47AD-84CB-B2F7CD21FF01}" destId="{6625DBC8-CDED-4582-B24B-C4EBA027446B}" srcOrd="0" destOrd="0" presId="urn:microsoft.com/office/officeart/2005/8/layout/hProcess9"/>
    <dgm:cxn modelId="{C7C9AFFA-340A-4DFC-A605-49F6CFC9FD8D}" srcId="{D73ED2B8-6CF1-4454-AA90-F52C7B9FE7FD}" destId="{A4205844-F5B4-4A83-AD52-AB9DF91EDB3F}" srcOrd="7" destOrd="0" parTransId="{664D9FC6-8782-4F95-8165-1A7B7F4F3D43}" sibTransId="{EFEE3F14-81C4-4B94-B41A-B72945999F92}"/>
    <dgm:cxn modelId="{6D96FD3A-BE9C-420A-9EEF-E028C59E00B8}" type="presParOf" srcId="{4FAD0BE8-6106-41F7-B5D2-B3ADE21CEC29}" destId="{DDACB827-DD31-4051-8F62-E16923370B5B}" srcOrd="0" destOrd="0" presId="urn:microsoft.com/office/officeart/2005/8/layout/hProcess9"/>
    <dgm:cxn modelId="{D12D2A60-4442-4AE8-AE6E-BE1B1FAC4B1F}" type="presParOf" srcId="{4FAD0BE8-6106-41F7-B5D2-B3ADE21CEC29}" destId="{B48452E5-1317-4A24-AA71-7B7700E05378}" srcOrd="1" destOrd="0" presId="urn:microsoft.com/office/officeart/2005/8/layout/hProcess9"/>
    <dgm:cxn modelId="{707290E5-E11E-4BFA-BDDA-5A159FE8FE28}" type="presParOf" srcId="{B48452E5-1317-4A24-AA71-7B7700E05378}" destId="{7616DBB7-78C2-406C-9064-779901D23E74}" srcOrd="0" destOrd="0" presId="urn:microsoft.com/office/officeart/2005/8/layout/hProcess9"/>
    <dgm:cxn modelId="{DF2D6ED3-52F2-4A63-8717-29CB5DD384C4}" type="presParOf" srcId="{B48452E5-1317-4A24-AA71-7B7700E05378}" destId="{DEDCD6F1-501D-4767-ADAE-C02828E8B45E}" srcOrd="1" destOrd="0" presId="urn:microsoft.com/office/officeart/2005/8/layout/hProcess9"/>
    <dgm:cxn modelId="{DD91D2E8-6444-4892-B280-4C465465822B}" type="presParOf" srcId="{B48452E5-1317-4A24-AA71-7B7700E05378}" destId="{3AFB20AA-ED69-4A4E-B20B-9E1B61211982}" srcOrd="2" destOrd="0" presId="urn:microsoft.com/office/officeart/2005/8/layout/hProcess9"/>
    <dgm:cxn modelId="{E01A3261-E1EE-41EE-A9DC-C2A1C17A2D4A}" type="presParOf" srcId="{B48452E5-1317-4A24-AA71-7B7700E05378}" destId="{BE9F7348-06DD-4C77-848D-EE35CEEFF2AE}" srcOrd="3" destOrd="0" presId="urn:microsoft.com/office/officeart/2005/8/layout/hProcess9"/>
    <dgm:cxn modelId="{DB5B40BF-78E1-4AB0-9A1F-FDB36378BEA8}" type="presParOf" srcId="{B48452E5-1317-4A24-AA71-7B7700E05378}" destId="{7DFDF845-EA4C-499A-939D-6C427E80CDB8}" srcOrd="4" destOrd="0" presId="urn:microsoft.com/office/officeart/2005/8/layout/hProcess9"/>
    <dgm:cxn modelId="{8BCEC222-31B5-4CDA-B04C-1ABDF718EB5B}" type="presParOf" srcId="{B48452E5-1317-4A24-AA71-7B7700E05378}" destId="{7272252B-9778-4D2B-9FA6-DCEFA63D5AB5}" srcOrd="5" destOrd="0" presId="urn:microsoft.com/office/officeart/2005/8/layout/hProcess9"/>
    <dgm:cxn modelId="{5031474E-A8D5-481E-9816-3E8896782E3D}" type="presParOf" srcId="{B48452E5-1317-4A24-AA71-7B7700E05378}" destId="{6625DBC8-CDED-4582-B24B-C4EBA027446B}" srcOrd="6" destOrd="0" presId="urn:microsoft.com/office/officeart/2005/8/layout/hProcess9"/>
    <dgm:cxn modelId="{D76BD80B-9EFD-470A-A6AD-88AE733B3FDD}" type="presParOf" srcId="{B48452E5-1317-4A24-AA71-7B7700E05378}" destId="{09A143DF-10D4-4F0E-8E97-3A4C3AE3D5C5}" srcOrd="7" destOrd="0" presId="urn:microsoft.com/office/officeart/2005/8/layout/hProcess9"/>
    <dgm:cxn modelId="{981B882E-EE32-4AEC-922A-F538DA452609}" type="presParOf" srcId="{B48452E5-1317-4A24-AA71-7B7700E05378}" destId="{F45DCAC0-D31E-4A0C-A4A1-D73ED2820C17}" srcOrd="8" destOrd="0" presId="urn:microsoft.com/office/officeart/2005/8/layout/hProcess9"/>
    <dgm:cxn modelId="{09914CAC-9102-48F5-B00A-E7FC3E9C9557}" type="presParOf" srcId="{B48452E5-1317-4A24-AA71-7B7700E05378}" destId="{BD201EA1-010B-471A-8E36-A06485F2FC23}" srcOrd="9" destOrd="0" presId="urn:microsoft.com/office/officeart/2005/8/layout/hProcess9"/>
    <dgm:cxn modelId="{24D78736-92D8-49A4-B667-AFE61FB3FC9E}" type="presParOf" srcId="{B48452E5-1317-4A24-AA71-7B7700E05378}" destId="{FB9D6A64-A1E0-4E72-B1E6-7777F6CE6AA9}" srcOrd="10" destOrd="0" presId="urn:microsoft.com/office/officeart/2005/8/layout/hProcess9"/>
    <dgm:cxn modelId="{A6BD2187-160B-485C-AD03-7E01C2432FC7}" type="presParOf" srcId="{B48452E5-1317-4A24-AA71-7B7700E05378}" destId="{EF5824B3-C146-43FD-A5D9-B7289AC31DC4}" srcOrd="11" destOrd="0" presId="urn:microsoft.com/office/officeart/2005/8/layout/hProcess9"/>
    <dgm:cxn modelId="{4BBA29A8-E61E-4644-970C-97E2340CA1CA}" type="presParOf" srcId="{B48452E5-1317-4A24-AA71-7B7700E05378}" destId="{07C474DE-E05B-4764-8525-7AC3EB177541}" srcOrd="12" destOrd="0" presId="urn:microsoft.com/office/officeart/2005/8/layout/hProcess9"/>
    <dgm:cxn modelId="{2B38DFC1-4485-4CEA-9765-4E9672FBF1FC}" type="presParOf" srcId="{B48452E5-1317-4A24-AA71-7B7700E05378}" destId="{B41054CD-A459-4CA1-B6A0-F99C155AC4BE}" srcOrd="13" destOrd="0" presId="urn:microsoft.com/office/officeart/2005/8/layout/hProcess9"/>
    <dgm:cxn modelId="{0F225817-A476-4C66-ABF4-2142258AA252}" type="presParOf" srcId="{B48452E5-1317-4A24-AA71-7B7700E05378}" destId="{6824243D-5A74-40A2-86BB-0BE1E391A733}" srcOrd="14"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D59FB0E-E282-4E21-9AC1-731B984C6C97}">
      <dsp:nvSpPr>
        <dsp:cNvPr id="0" name=""/>
        <dsp:cNvSpPr/>
      </dsp:nvSpPr>
      <dsp:spPr>
        <a:xfrm rot="16200000">
          <a:off x="-1567862" y="1567999"/>
          <a:ext cx="6110928" cy="2974929"/>
        </a:xfrm>
        <a:prstGeom prst="flowChartManualOperation">
          <a:avLst/>
        </a:prstGeom>
        <a:solidFill>
          <a:schemeClr val="accent2">
            <a:lumMod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0" rIns="154413" bIns="0" numCol="1" spcCol="1270" anchor="t" anchorCtr="0">
          <a:noAutofit/>
        </a:bodyPr>
        <a:lstStyle/>
        <a:p>
          <a:pPr marL="0" lvl="0" indent="0" algn="ctr" defTabSz="1066800">
            <a:lnSpc>
              <a:spcPct val="90000"/>
            </a:lnSpc>
            <a:spcBef>
              <a:spcPct val="0"/>
            </a:spcBef>
            <a:spcAft>
              <a:spcPct val="35000"/>
            </a:spcAft>
            <a:buNone/>
          </a:pPr>
          <a:r>
            <a:rPr lang="en-US" sz="2400" kern="1200" dirty="0"/>
            <a:t>ONE</a:t>
          </a:r>
        </a:p>
        <a:p>
          <a:pPr marL="171450" lvl="1" indent="-171450" algn="l" defTabSz="844550">
            <a:lnSpc>
              <a:spcPct val="90000"/>
            </a:lnSpc>
            <a:spcBef>
              <a:spcPct val="0"/>
            </a:spcBef>
            <a:spcAft>
              <a:spcPct val="15000"/>
            </a:spcAft>
            <a:buChar char="•"/>
          </a:pPr>
          <a:r>
            <a:rPr lang="en-AU" altLang="zh-CN" sz="1900" b="1" kern="1200" dirty="0">
              <a:solidFill>
                <a:srgbClr val="FFFFFF"/>
              </a:solidFill>
              <a:latin typeface="Tahoma" panose="020B0604030504040204" pitchFamily="34" charset="0"/>
              <a:ea typeface="Tahoma" panose="020B0604030504040204" pitchFamily="34" charset="0"/>
              <a:cs typeface="Tahoma" panose="020B0604030504040204" pitchFamily="34" charset="0"/>
              <a:sym typeface="Arial" pitchFamily="34" charset="0"/>
            </a:rPr>
            <a:t>Consult Stakeholders to ascertain existing knowledge attitude &amp; practices on IFF prevention in order to understand the best approach towards preventing IFFs</a:t>
          </a:r>
          <a:endParaRPr lang="en-US" sz="1900" kern="1200" dirty="0"/>
        </a:p>
      </dsp:txBody>
      <dsp:txXfrm rot="5400000">
        <a:off x="137" y="1222186"/>
        <a:ext cx="2974929" cy="3666556"/>
      </dsp:txXfrm>
    </dsp:sp>
    <dsp:sp modelId="{7A2D76C8-36FE-44C9-B199-DB2194CDAA0B}">
      <dsp:nvSpPr>
        <dsp:cNvPr id="0" name=""/>
        <dsp:cNvSpPr/>
      </dsp:nvSpPr>
      <dsp:spPr>
        <a:xfrm rot="16200000">
          <a:off x="1411292" y="1786895"/>
          <a:ext cx="6110928" cy="2537138"/>
        </a:xfrm>
        <a:prstGeom prst="flowChartManualOperation">
          <a:avLst/>
        </a:prstGeom>
        <a:solidFill>
          <a:schemeClr val="bg1">
            <a:lumMod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0" rIns="154413" bIns="0" numCol="1" spcCol="1270" anchor="t" anchorCtr="0">
          <a:noAutofit/>
        </a:bodyPr>
        <a:lstStyle/>
        <a:p>
          <a:pPr marL="0" lvl="0" indent="0" algn="ctr" defTabSz="1066800">
            <a:lnSpc>
              <a:spcPct val="90000"/>
            </a:lnSpc>
            <a:spcBef>
              <a:spcPct val="0"/>
            </a:spcBef>
            <a:spcAft>
              <a:spcPct val="35000"/>
            </a:spcAft>
            <a:buNone/>
          </a:pPr>
          <a:r>
            <a:rPr lang="en-US" sz="2400" kern="1200" dirty="0"/>
            <a:t>TWO</a:t>
          </a:r>
        </a:p>
        <a:p>
          <a:pPr marL="171450" lvl="1" indent="-171450" algn="l" defTabSz="844550">
            <a:lnSpc>
              <a:spcPct val="90000"/>
            </a:lnSpc>
            <a:spcBef>
              <a:spcPct val="0"/>
            </a:spcBef>
            <a:spcAft>
              <a:spcPct val="15000"/>
            </a:spcAft>
            <a:buChar char="•"/>
          </a:pPr>
          <a:endParaRPr lang="en-US" sz="1900" kern="1200" dirty="0"/>
        </a:p>
        <a:p>
          <a:pPr marL="171450" lvl="1" indent="-171450" algn="l" defTabSz="844550">
            <a:lnSpc>
              <a:spcPct val="90000"/>
            </a:lnSpc>
            <a:spcBef>
              <a:spcPct val="0"/>
            </a:spcBef>
            <a:spcAft>
              <a:spcPct val="15000"/>
            </a:spcAft>
            <a:buChar char="•"/>
          </a:pPr>
          <a:endParaRPr lang="en-US" sz="1900" kern="1200" dirty="0"/>
        </a:p>
        <a:p>
          <a:pPr marL="171450" lvl="1" indent="-171450" algn="l" defTabSz="844550">
            <a:lnSpc>
              <a:spcPct val="90000"/>
            </a:lnSpc>
            <a:spcBef>
              <a:spcPct val="0"/>
            </a:spcBef>
            <a:spcAft>
              <a:spcPct val="15000"/>
            </a:spcAft>
            <a:buChar char="•"/>
          </a:pPr>
          <a:endParaRPr lang="en-US" sz="1900" kern="1200" dirty="0"/>
        </a:p>
        <a:p>
          <a:pPr marL="171450" lvl="1" indent="-171450" algn="l" defTabSz="844550">
            <a:lnSpc>
              <a:spcPct val="90000"/>
            </a:lnSpc>
            <a:spcBef>
              <a:spcPct val="0"/>
            </a:spcBef>
            <a:spcAft>
              <a:spcPct val="15000"/>
            </a:spcAft>
            <a:buChar char="•"/>
          </a:pPr>
          <a:r>
            <a:rPr lang="en-AU" altLang="zh-CN" sz="1900" b="1" kern="1200" dirty="0">
              <a:solidFill>
                <a:srgbClr val="FFFFFF"/>
              </a:solidFill>
              <a:latin typeface="Tahoma" panose="020B0604030504040204" pitchFamily="34" charset="0"/>
              <a:ea typeface="Tahoma" panose="020B0604030504040204" pitchFamily="34" charset="0"/>
              <a:cs typeface="Tahoma" panose="020B0604030504040204" pitchFamily="34" charset="0"/>
              <a:sym typeface="Arial" pitchFamily="34" charset="0"/>
            </a:rPr>
            <a:t>Prepare a report on specified aspects of IFF</a:t>
          </a:r>
          <a:endParaRPr lang="en-US" sz="1900" kern="1200" dirty="0"/>
        </a:p>
      </dsp:txBody>
      <dsp:txXfrm rot="5400000">
        <a:off x="3198187" y="1222186"/>
        <a:ext cx="2537138" cy="3666556"/>
      </dsp:txXfrm>
    </dsp:sp>
    <dsp:sp modelId="{5F047676-0099-4390-B114-9BBF27BE7424}">
      <dsp:nvSpPr>
        <dsp:cNvPr id="0" name=""/>
        <dsp:cNvSpPr/>
      </dsp:nvSpPr>
      <dsp:spPr>
        <a:xfrm rot="16200000">
          <a:off x="4390446" y="1567999"/>
          <a:ext cx="6110928" cy="2974929"/>
        </a:xfrm>
        <a:prstGeom prst="flowChartManualOperation">
          <a:avLst/>
        </a:prstGeom>
        <a:solidFill>
          <a:schemeClr val="accent2">
            <a:lumMod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0" rIns="154413" bIns="0" numCol="1" spcCol="1270" anchor="t" anchorCtr="0">
          <a:noAutofit/>
        </a:bodyPr>
        <a:lstStyle/>
        <a:p>
          <a:pPr marL="0" lvl="0" indent="0" algn="ctr" defTabSz="1066800">
            <a:lnSpc>
              <a:spcPct val="90000"/>
            </a:lnSpc>
            <a:spcBef>
              <a:spcPct val="0"/>
            </a:spcBef>
            <a:spcAft>
              <a:spcPct val="35000"/>
            </a:spcAft>
            <a:buNone/>
          </a:pPr>
          <a:r>
            <a:rPr lang="en-US" sz="2400" kern="1200" dirty="0"/>
            <a:t>THREE</a:t>
          </a:r>
        </a:p>
        <a:p>
          <a:pPr marL="171450" lvl="1" indent="-171450" algn="l" defTabSz="844550">
            <a:lnSpc>
              <a:spcPct val="90000"/>
            </a:lnSpc>
            <a:spcBef>
              <a:spcPct val="0"/>
            </a:spcBef>
            <a:spcAft>
              <a:spcPct val="15000"/>
            </a:spcAft>
            <a:buChar char="•"/>
          </a:pPr>
          <a:endParaRPr lang="en-US" sz="1900" kern="1200" dirty="0"/>
        </a:p>
        <a:p>
          <a:pPr marL="171450" lvl="1" indent="-171450" algn="l" defTabSz="844550">
            <a:lnSpc>
              <a:spcPct val="90000"/>
            </a:lnSpc>
            <a:spcBef>
              <a:spcPct val="0"/>
            </a:spcBef>
            <a:spcAft>
              <a:spcPct val="15000"/>
            </a:spcAft>
            <a:buChar char="•"/>
          </a:pPr>
          <a:r>
            <a:rPr lang="en-AU" sz="1900" b="1" kern="1200" dirty="0">
              <a:solidFill>
                <a:schemeClr val="bg1"/>
              </a:solidFill>
              <a:latin typeface="Tahoma" panose="020B0604030504040204" pitchFamily="34" charset="0"/>
              <a:ea typeface="Tahoma" panose="020B0604030504040204" pitchFamily="34" charset="0"/>
              <a:cs typeface="Tahoma" panose="020B0604030504040204" pitchFamily="34" charset="0"/>
            </a:rPr>
            <a:t>Develop and deliver capacity building activities and solutions to identify weaknesses in government laws, policy and practices in response to IFFs</a:t>
          </a:r>
          <a:endParaRPr lang="en-US" sz="1900" kern="1200" dirty="0"/>
        </a:p>
      </dsp:txBody>
      <dsp:txXfrm rot="5400000">
        <a:off x="5958445" y="1222186"/>
        <a:ext cx="2974929" cy="366655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119C29D-F71C-410F-8574-D718717F09B3}">
      <dsp:nvSpPr>
        <dsp:cNvPr id="0" name=""/>
        <dsp:cNvSpPr/>
      </dsp:nvSpPr>
      <dsp:spPr>
        <a:xfrm>
          <a:off x="3935931" y="0"/>
          <a:ext cx="4425108" cy="2768600"/>
        </a:xfrm>
        <a:prstGeom prst="triangle">
          <a:avLst/>
        </a:prstGeom>
        <a:solidFill>
          <a:schemeClr val="bg2">
            <a:lumMod val="2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GB" sz="3200" b="1" kern="1200" dirty="0"/>
            <a:t>Source</a:t>
          </a:r>
        </a:p>
      </dsp:txBody>
      <dsp:txXfrm>
        <a:off x="5042208" y="1384300"/>
        <a:ext cx="2212554" cy="1384300"/>
      </dsp:txXfrm>
    </dsp:sp>
    <dsp:sp modelId="{5DE3AF35-5A7E-481B-A92D-D801B9531886}">
      <dsp:nvSpPr>
        <dsp:cNvPr id="0" name=""/>
        <dsp:cNvSpPr/>
      </dsp:nvSpPr>
      <dsp:spPr>
        <a:xfrm>
          <a:off x="1785407" y="2768600"/>
          <a:ext cx="4391304" cy="2768600"/>
        </a:xfrm>
        <a:prstGeom prst="triangle">
          <a:avLst/>
        </a:prstGeom>
        <a:solidFill>
          <a:srgbClr val="92D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GB" sz="3100" b="1" kern="1200" dirty="0"/>
            <a:t>Movement</a:t>
          </a:r>
        </a:p>
      </dsp:txBody>
      <dsp:txXfrm>
        <a:off x="2883233" y="4152900"/>
        <a:ext cx="2195652" cy="1384300"/>
      </dsp:txXfrm>
    </dsp:sp>
    <dsp:sp modelId="{70BB007C-1360-42F5-A748-0949962E2820}">
      <dsp:nvSpPr>
        <dsp:cNvPr id="0" name=""/>
        <dsp:cNvSpPr/>
      </dsp:nvSpPr>
      <dsp:spPr>
        <a:xfrm rot="10800000">
          <a:off x="3935931" y="2768600"/>
          <a:ext cx="4425108" cy="2768600"/>
        </a:xfrm>
        <a:prstGeom prst="triangle">
          <a:avLst/>
        </a:prstGeom>
        <a:solidFill>
          <a:schemeClr val="accent2">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GB" sz="3100" b="1" kern="1200" dirty="0"/>
            <a:t>IFF</a:t>
          </a:r>
        </a:p>
      </dsp:txBody>
      <dsp:txXfrm rot="10800000">
        <a:off x="5042208" y="2768600"/>
        <a:ext cx="2212554" cy="1384300"/>
      </dsp:txXfrm>
    </dsp:sp>
    <dsp:sp modelId="{EA9D0C6D-61BB-4BEA-BC14-0B9621E2589C}">
      <dsp:nvSpPr>
        <dsp:cNvPr id="0" name=""/>
        <dsp:cNvSpPr/>
      </dsp:nvSpPr>
      <dsp:spPr>
        <a:xfrm>
          <a:off x="6200341" y="2718875"/>
          <a:ext cx="4181361" cy="2768600"/>
        </a:xfrm>
        <a:prstGeom prst="triangle">
          <a:avLst/>
        </a:prstGeom>
        <a:solidFill>
          <a:schemeClr val="accent6">
            <a:lumMod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GB" sz="3100" b="1" kern="1200" dirty="0"/>
            <a:t>Use</a:t>
          </a:r>
        </a:p>
      </dsp:txBody>
      <dsp:txXfrm>
        <a:off x="7245681" y="4103175"/>
        <a:ext cx="2090681" cy="138430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C5F1D15-07FF-406F-B4D9-C7B2215AEEE9}">
      <dsp:nvSpPr>
        <dsp:cNvPr id="0" name=""/>
        <dsp:cNvSpPr/>
      </dsp:nvSpPr>
      <dsp:spPr>
        <a:xfrm>
          <a:off x="818391" y="0"/>
          <a:ext cx="2934350" cy="2934497"/>
        </a:xfrm>
        <a:prstGeom prst="ellipse">
          <a:avLst/>
        </a:prstGeom>
        <a:solidFill>
          <a:schemeClr val="accent2">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b="1" kern="1200" dirty="0"/>
            <a:t>Falsification of Trade Invoices</a:t>
          </a:r>
        </a:p>
      </dsp:txBody>
      <dsp:txXfrm>
        <a:off x="1248117" y="429747"/>
        <a:ext cx="2074898" cy="2075003"/>
      </dsp:txXfrm>
    </dsp:sp>
    <dsp:sp modelId="{562C5E77-2A42-4246-A3C4-E0B2899FA173}">
      <dsp:nvSpPr>
        <dsp:cNvPr id="0" name=""/>
        <dsp:cNvSpPr/>
      </dsp:nvSpPr>
      <dsp:spPr>
        <a:xfrm>
          <a:off x="2342565" y="1891185"/>
          <a:ext cx="2934350" cy="2934497"/>
        </a:xfrm>
        <a:prstGeom prst="ellipse">
          <a:avLst/>
        </a:prstGeom>
        <a:solidFill>
          <a:schemeClr val="accent3">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b="1" kern="1200" dirty="0"/>
            <a:t>Transfer Mispricing</a:t>
          </a:r>
        </a:p>
      </dsp:txBody>
      <dsp:txXfrm>
        <a:off x="2772291" y="2320932"/>
        <a:ext cx="2074898" cy="2075003"/>
      </dsp:txXfrm>
    </dsp:sp>
    <dsp:sp modelId="{00052566-9BFD-4226-8E61-D76458EB5C60}">
      <dsp:nvSpPr>
        <dsp:cNvPr id="0" name=""/>
        <dsp:cNvSpPr/>
      </dsp:nvSpPr>
      <dsp:spPr>
        <a:xfrm>
          <a:off x="3866738" y="0"/>
          <a:ext cx="2934350" cy="2934497"/>
        </a:xfrm>
        <a:prstGeom prst="ellipse">
          <a:avLst/>
        </a:prstGeom>
        <a:solidFill>
          <a:schemeClr val="accent4">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b="1" kern="1200" dirty="0"/>
            <a:t>Tax Evasion</a:t>
          </a:r>
        </a:p>
      </dsp:txBody>
      <dsp:txXfrm>
        <a:off x="4296464" y="429747"/>
        <a:ext cx="2074898" cy="2075003"/>
      </dsp:txXfrm>
    </dsp:sp>
    <dsp:sp modelId="{20C4B9FD-4AE5-4F36-852A-A6859A77F5A5}">
      <dsp:nvSpPr>
        <dsp:cNvPr id="0" name=""/>
        <dsp:cNvSpPr/>
      </dsp:nvSpPr>
      <dsp:spPr>
        <a:xfrm>
          <a:off x="5390911" y="1891185"/>
          <a:ext cx="2934350" cy="2934497"/>
        </a:xfrm>
        <a:prstGeom prst="ellipse">
          <a:avLst/>
        </a:prstGeom>
        <a:solidFill>
          <a:schemeClr val="accent5">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b="1" kern="1200" dirty="0"/>
            <a:t>Avoidance of Taxable Presence</a:t>
          </a:r>
        </a:p>
      </dsp:txBody>
      <dsp:txXfrm>
        <a:off x="5820637" y="2320932"/>
        <a:ext cx="2074898" cy="2075003"/>
      </dsp:txXfrm>
    </dsp:sp>
    <dsp:sp modelId="{266D2161-F97E-4BA2-ABD0-36F58BADBE89}">
      <dsp:nvSpPr>
        <dsp:cNvPr id="0" name=""/>
        <dsp:cNvSpPr/>
      </dsp:nvSpPr>
      <dsp:spPr>
        <a:xfrm>
          <a:off x="6915084" y="0"/>
          <a:ext cx="2934350" cy="2934497"/>
        </a:xfrm>
        <a:prstGeom prst="ellipse">
          <a:avLst/>
        </a:prstGeom>
        <a:solidFill>
          <a:schemeClr val="accent6">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b="1" kern="1200" dirty="0"/>
            <a:t>Foreign Exchange Round-Tripping</a:t>
          </a:r>
        </a:p>
      </dsp:txBody>
      <dsp:txXfrm>
        <a:off x="7344810" y="429747"/>
        <a:ext cx="2074898" cy="2075003"/>
      </dsp:txXfrm>
    </dsp:sp>
    <dsp:sp modelId="{9D4F1BD7-3CCF-4643-B5B5-A5C6CE0C12E3}">
      <dsp:nvSpPr>
        <dsp:cNvPr id="0" name=""/>
        <dsp:cNvSpPr/>
      </dsp:nvSpPr>
      <dsp:spPr>
        <a:xfrm>
          <a:off x="8439258" y="1891185"/>
          <a:ext cx="2934350" cy="2934497"/>
        </a:xfrm>
        <a:prstGeom prst="ellipse">
          <a:avLst/>
        </a:prstGeom>
        <a:solidFill>
          <a:schemeClr val="accent2">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b="1" kern="1200" dirty="0"/>
            <a:t>Base Eroding Payments</a:t>
          </a:r>
        </a:p>
      </dsp:txBody>
      <dsp:txXfrm>
        <a:off x="8868984" y="2320932"/>
        <a:ext cx="2074898" cy="207500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DACB827-DD31-4051-8F62-E16923370B5B}">
      <dsp:nvSpPr>
        <dsp:cNvPr id="0" name=""/>
        <dsp:cNvSpPr/>
      </dsp:nvSpPr>
      <dsp:spPr>
        <a:xfrm>
          <a:off x="914399" y="0"/>
          <a:ext cx="10363200" cy="5567679"/>
        </a:xfrm>
        <a:prstGeom prst="rightArrow">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616DBB7-78C2-406C-9064-779901D23E74}">
      <dsp:nvSpPr>
        <dsp:cNvPr id="0" name=""/>
        <dsp:cNvSpPr/>
      </dsp:nvSpPr>
      <dsp:spPr>
        <a:xfrm>
          <a:off x="127370" y="1670303"/>
          <a:ext cx="1310878" cy="2227072"/>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b="1" kern="1200" dirty="0">
              <a:latin typeface="Tahoma" panose="020B0604030504040204" pitchFamily="34" charset="0"/>
              <a:ea typeface="Tahoma" panose="020B0604030504040204" pitchFamily="34" charset="0"/>
              <a:cs typeface="Tahoma" panose="020B0604030504040204" pitchFamily="34" charset="0"/>
            </a:rPr>
            <a:t>Weak Democratic Structures</a:t>
          </a:r>
        </a:p>
      </dsp:txBody>
      <dsp:txXfrm>
        <a:off x="191362" y="1734295"/>
        <a:ext cx="1182894" cy="2099088"/>
      </dsp:txXfrm>
    </dsp:sp>
    <dsp:sp modelId="{3AFB20AA-ED69-4A4E-B20B-9E1B61211982}">
      <dsp:nvSpPr>
        <dsp:cNvPr id="0" name=""/>
        <dsp:cNvSpPr/>
      </dsp:nvSpPr>
      <dsp:spPr>
        <a:xfrm>
          <a:off x="1656728" y="1670303"/>
          <a:ext cx="1310878" cy="2227072"/>
        </a:xfrm>
        <a:prstGeom prst="roundRect">
          <a:avLst/>
        </a:prstGeom>
        <a:solidFill>
          <a:schemeClr val="accent3">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GB" sz="1500" b="1" kern="1200" dirty="0">
              <a:latin typeface="Tahoma" panose="020B0604030504040204" pitchFamily="34" charset="0"/>
              <a:ea typeface="Tahoma" panose="020B0604030504040204" pitchFamily="34" charset="0"/>
              <a:cs typeface="Tahoma" panose="020B0604030504040204" pitchFamily="34" charset="0"/>
            </a:rPr>
            <a:t>Opacity of Financial Systems</a:t>
          </a:r>
        </a:p>
      </dsp:txBody>
      <dsp:txXfrm>
        <a:off x="1720720" y="1734295"/>
        <a:ext cx="1182894" cy="2099088"/>
      </dsp:txXfrm>
    </dsp:sp>
    <dsp:sp modelId="{7DFDF845-EA4C-499A-939D-6C427E80CDB8}">
      <dsp:nvSpPr>
        <dsp:cNvPr id="0" name=""/>
        <dsp:cNvSpPr/>
      </dsp:nvSpPr>
      <dsp:spPr>
        <a:xfrm>
          <a:off x="3186086" y="1670303"/>
          <a:ext cx="1310878" cy="2227072"/>
        </a:xfrm>
        <a:prstGeom prst="roundRect">
          <a:avLst/>
        </a:prstGeom>
        <a:solidFill>
          <a:schemeClr val="accent3">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GB" sz="1500" b="1" kern="1200" dirty="0">
              <a:latin typeface="Tahoma" panose="020B0604030504040204" pitchFamily="34" charset="0"/>
              <a:ea typeface="Tahoma" panose="020B0604030504040204" pitchFamily="34" charset="0"/>
              <a:cs typeface="Tahoma" panose="020B0604030504040204" pitchFamily="34" charset="0"/>
            </a:rPr>
            <a:t>Cash Economy</a:t>
          </a:r>
        </a:p>
      </dsp:txBody>
      <dsp:txXfrm>
        <a:off x="3250078" y="1734295"/>
        <a:ext cx="1182894" cy="2099088"/>
      </dsp:txXfrm>
    </dsp:sp>
    <dsp:sp modelId="{6625DBC8-CDED-4582-B24B-C4EBA027446B}">
      <dsp:nvSpPr>
        <dsp:cNvPr id="0" name=""/>
        <dsp:cNvSpPr/>
      </dsp:nvSpPr>
      <dsp:spPr>
        <a:xfrm>
          <a:off x="4715444" y="1670303"/>
          <a:ext cx="1310878" cy="2227072"/>
        </a:xfrm>
        <a:prstGeom prst="roundRect">
          <a:avLst/>
        </a:prstGeom>
        <a:solidFill>
          <a:schemeClr val="accent5"/>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b="1" kern="1200" dirty="0">
              <a:latin typeface="Tahoma" panose="020B0604030504040204" pitchFamily="34" charset="0"/>
              <a:ea typeface="Tahoma" panose="020B0604030504040204" pitchFamily="34" charset="0"/>
              <a:cs typeface="Tahoma" panose="020B0604030504040204" pitchFamily="34" charset="0"/>
            </a:rPr>
            <a:t>Weak Regulatory Framework</a:t>
          </a:r>
        </a:p>
      </dsp:txBody>
      <dsp:txXfrm>
        <a:off x="4779436" y="1734295"/>
        <a:ext cx="1182894" cy="2099088"/>
      </dsp:txXfrm>
    </dsp:sp>
    <dsp:sp modelId="{F45DCAC0-D31E-4A0C-A4A1-D73ED2820C17}">
      <dsp:nvSpPr>
        <dsp:cNvPr id="0" name=""/>
        <dsp:cNvSpPr/>
      </dsp:nvSpPr>
      <dsp:spPr>
        <a:xfrm>
          <a:off x="6244802" y="1670303"/>
          <a:ext cx="1310878" cy="2227072"/>
        </a:xfrm>
        <a:prstGeom prst="roundRect">
          <a:avLst/>
        </a:prstGeom>
        <a:solidFill>
          <a:schemeClr val="accent4"/>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GB" sz="1500" b="1" kern="1200" dirty="0">
              <a:latin typeface="Tahoma" panose="020B0604030504040204" pitchFamily="34" charset="0"/>
              <a:ea typeface="Tahoma" panose="020B0604030504040204" pitchFamily="34" charset="0"/>
              <a:cs typeface="Tahoma" panose="020B0604030504040204" pitchFamily="34" charset="0"/>
            </a:rPr>
            <a:t>Un-structured Tax Incentives</a:t>
          </a:r>
        </a:p>
      </dsp:txBody>
      <dsp:txXfrm>
        <a:off x="6308794" y="1734295"/>
        <a:ext cx="1182894" cy="2099088"/>
      </dsp:txXfrm>
    </dsp:sp>
    <dsp:sp modelId="{FB9D6A64-A1E0-4E72-B1E6-7777F6CE6AA9}">
      <dsp:nvSpPr>
        <dsp:cNvPr id="0" name=""/>
        <dsp:cNvSpPr/>
      </dsp:nvSpPr>
      <dsp:spPr>
        <a:xfrm>
          <a:off x="7774159" y="1670303"/>
          <a:ext cx="1310878" cy="2227072"/>
        </a:xfrm>
        <a:prstGeom prst="roundRect">
          <a:avLst/>
        </a:prstGeom>
        <a:solidFill>
          <a:schemeClr val="accent3">
            <a:hueOff val="8303291"/>
            <a:satOff val="-26532"/>
            <a:lumOff val="-672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GB" sz="1500" b="1" kern="1200" dirty="0">
              <a:latin typeface="Tahoma" panose="020B0604030504040204" pitchFamily="34" charset="0"/>
              <a:ea typeface="Tahoma" panose="020B0604030504040204" pitchFamily="34" charset="0"/>
              <a:cs typeface="Tahoma" panose="020B0604030504040204" pitchFamily="34" charset="0"/>
            </a:rPr>
            <a:t>Skewed Tax Treaties</a:t>
          </a:r>
        </a:p>
      </dsp:txBody>
      <dsp:txXfrm>
        <a:off x="7838151" y="1734295"/>
        <a:ext cx="1182894" cy="2099088"/>
      </dsp:txXfrm>
    </dsp:sp>
    <dsp:sp modelId="{07C474DE-E05B-4764-8525-7AC3EB177541}">
      <dsp:nvSpPr>
        <dsp:cNvPr id="0" name=""/>
        <dsp:cNvSpPr/>
      </dsp:nvSpPr>
      <dsp:spPr>
        <a:xfrm>
          <a:off x="9185383" y="1670303"/>
          <a:ext cx="1310878" cy="2227072"/>
        </a:xfrm>
        <a:prstGeom prst="roundRect">
          <a:avLst/>
        </a:prstGeom>
        <a:solidFill>
          <a:schemeClr val="accent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GB" sz="1500" b="1" kern="1200" dirty="0">
              <a:latin typeface="Tahoma" panose="020B0604030504040204" pitchFamily="34" charset="0"/>
              <a:ea typeface="Tahoma" panose="020B0604030504040204" pitchFamily="34" charset="0"/>
              <a:cs typeface="Tahoma" panose="020B0604030504040204" pitchFamily="34" charset="0"/>
            </a:rPr>
            <a:t>Crypto-Assets</a:t>
          </a:r>
        </a:p>
      </dsp:txBody>
      <dsp:txXfrm>
        <a:off x="9249375" y="1734295"/>
        <a:ext cx="1182894" cy="2099088"/>
      </dsp:txXfrm>
    </dsp:sp>
    <dsp:sp modelId="{6824243D-5A74-40A2-86BB-0BE1E391A733}">
      <dsp:nvSpPr>
        <dsp:cNvPr id="0" name=""/>
        <dsp:cNvSpPr/>
      </dsp:nvSpPr>
      <dsp:spPr>
        <a:xfrm>
          <a:off x="10712228" y="1670303"/>
          <a:ext cx="1479771" cy="2227072"/>
        </a:xfrm>
        <a:prstGeom prst="roundRect">
          <a:avLst/>
        </a:prstGeom>
        <a:solidFill>
          <a:schemeClr val="accent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b="1" kern="1200" dirty="0">
              <a:latin typeface="Tahoma" panose="020B0604030504040204" pitchFamily="34" charset="0"/>
              <a:ea typeface="Tahoma" panose="020B0604030504040204" pitchFamily="34" charset="0"/>
              <a:cs typeface="Tahoma" panose="020B0604030504040204" pitchFamily="34" charset="0"/>
            </a:rPr>
            <a:t>Professional Enablers</a:t>
          </a:r>
        </a:p>
      </dsp:txBody>
      <dsp:txXfrm>
        <a:off x="10784464" y="1742539"/>
        <a:ext cx="1335299" cy="2082600"/>
      </dsp:txXfrm>
    </dsp:sp>
  </dsp:spTree>
</dsp:drawing>
</file>

<file path=ppt/diagrams/layout1.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yramid4">
  <dgm:title val=""/>
  <dgm:desc val=""/>
  <dgm:catLst>
    <dgm:cat type="pyramid" pri="4000"/>
    <dgm:cat type="relationship" pri="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useDef="1">
    <dgm:dataModel>
      <dgm:ptLst/>
      <dgm:bg/>
      <dgm:whole/>
    </dgm:dataModel>
  </dgm:styleData>
  <dgm:clrData useDef="1">
    <dgm:dataModel>
      <dgm:ptLst/>
      <dgm:bg/>
      <dgm:whole/>
    </dgm:dataModel>
  </dgm:clrData>
  <dgm:layoutNode name="compositeShape">
    <dgm:varLst>
      <dgm:chMax val="9"/>
      <dgm:dir/>
      <dgm:resizeHandles val="exact"/>
    </dgm:varLst>
    <dgm:alg type="composite">
      <dgm:param type="ar" val="1"/>
    </dgm:alg>
    <dgm:shape xmlns:r="http://schemas.openxmlformats.org/officeDocument/2006/relationships" r:blip="">
      <dgm:adjLst/>
    </dgm:shape>
    <dgm:presOf/>
    <dgm:choose name="Name0">
      <dgm:if name="Name1" axis="ch" ptType="node" func="cnt" op="lte" val="4">
        <dgm:choose name="Name2">
          <dgm:if name="Name3" axis="ch" ptType="node" func="cnt" op="equ" val="1">
            <dgm:constrLst>
              <dgm:constr type="primFontSz" for="ch" ptType="node" op="equ" val="65"/>
              <dgm:constr type="t" for="ch" forName="triangle1"/>
              <dgm:constr type="l" for="ch" forName="triangle1"/>
              <dgm:constr type="h" for="ch" forName="triangle1" refType="h"/>
              <dgm:constr type="w" for="ch" forName="triangle1" refType="h"/>
            </dgm:constrLst>
          </dgm:if>
          <dgm:else name="Name4">
            <dgm:constrLst>
              <dgm:constr type="primFontSz" for="ch" ptType="node" op="equ" val="65"/>
              <dgm:constr type="t" for="ch" forName="triangle1"/>
              <dgm:constr type="l" for="ch" forName="triangle1" refType="h" fact="0.25"/>
              <dgm:constr type="h" for="ch" forName="triangle1" refType="h" fact="0.5"/>
              <dgm:constr type="w" for="ch" forName="triangle1" refType="h" fact="0.5"/>
              <dgm:constr type="t" for="ch" forName="triangle2" refType="h" fact="0.5"/>
              <dgm:constr type="l" for="ch" forName="triangle2"/>
              <dgm:constr type="h" for="ch" forName="triangle2" refType="h" fact="0.5"/>
              <dgm:constr type="w" for="ch" forName="triangle2" refType="h" fact="0.5"/>
              <dgm:constr type="t" for="ch" forName="triangle3" refType="h" fact="0.5"/>
              <dgm:constr type="l" for="ch" forName="triangle3" refType="h" fact="0.25"/>
              <dgm:constr type="h" for="ch" forName="triangle3" refType="h" fact="0.5"/>
              <dgm:constr type="w" for="ch" forName="triangle3" refType="h" fact="0.5"/>
              <dgm:constr type="t" for="ch" forName="triangle4" refType="h" fact="0.5"/>
              <dgm:constr type="l" for="ch" forName="triangle4" refType="h" fact="0.5"/>
              <dgm:constr type="h" for="ch" forName="triangle4" refType="h" fact="0.5"/>
              <dgm:constr type="w" for="ch" forName="triangle4" refType="h" fact="0.5"/>
            </dgm:constrLst>
          </dgm:else>
        </dgm:choose>
      </dgm:if>
      <dgm:else name="Name5">
        <dgm:constrLst>
          <dgm:constr type="primFontSz" for="ch" ptType="node" op="equ" val="65"/>
          <dgm:constr type="t" for="ch" forName="triangle1"/>
          <dgm:constr type="l" for="ch" forName="triangle1" refType="h" fact="0.33"/>
          <dgm:constr type="h" for="ch" forName="triangle1" refType="h" fact="0.33"/>
          <dgm:constr type="w" for="ch" forName="triangle1" refType="h" fact="0.33"/>
          <dgm:constr type="t" for="ch" forName="triangle2" refType="h" fact="0.33"/>
          <dgm:constr type="l" for="ch" forName="triangle2" refType="h" fact="0.165"/>
          <dgm:constr type="h" for="ch" forName="triangle2" refType="h" fact="0.33"/>
          <dgm:constr type="w" for="ch" forName="triangle2" refType="h" fact="0.33"/>
          <dgm:constr type="t" for="ch" forName="triangle3" refType="h" fact="0.33"/>
          <dgm:constr type="l" for="ch" forName="triangle3" refType="h" fact="0.33"/>
          <dgm:constr type="h" for="ch" forName="triangle3" refType="h" fact="0.33"/>
          <dgm:constr type="w" for="ch" forName="triangle3" refType="h" fact="0.33"/>
          <dgm:constr type="t" for="ch" forName="triangle4" refType="h" fact="0.33"/>
          <dgm:constr type="l" for="ch" forName="triangle4" refType="h" fact="0.495"/>
          <dgm:constr type="h" for="ch" forName="triangle4" refType="h" fact="0.33"/>
          <dgm:constr type="w" for="ch" forName="triangle4" refType="h" fact="0.33"/>
          <dgm:constr type="t" for="ch" forName="triangle5" refType="h" fact="0.66"/>
          <dgm:constr type="l" for="ch" forName="triangle5"/>
          <dgm:constr type="h" for="ch" forName="triangle5" refType="h" fact="0.33"/>
          <dgm:constr type="w" for="ch" forName="triangle5" refType="h" fact="0.33"/>
          <dgm:constr type="t" for="ch" forName="triangle6" refType="h" fact="0.66"/>
          <dgm:constr type="l" for="ch" forName="triangle6" refType="h" fact="0.165"/>
          <dgm:constr type="h" for="ch" forName="triangle6" refType="h" fact="0.33"/>
          <dgm:constr type="w" for="ch" forName="triangle6" refType="h" fact="0.33"/>
          <dgm:constr type="t" for="ch" forName="triangle7" refType="h" fact="0.66"/>
          <dgm:constr type="l" for="ch" forName="triangle7" refType="h" fact="0.33"/>
          <dgm:constr type="h" for="ch" forName="triangle7" refType="h" fact="0.33"/>
          <dgm:constr type="w" for="ch" forName="triangle7" refType="h" fact="0.33"/>
          <dgm:constr type="t" for="ch" forName="triangle8" refType="h" fact="0.66"/>
          <dgm:constr type="l" for="ch" forName="triangle8" refType="h" fact="0.495"/>
          <dgm:constr type="h" for="ch" forName="triangle8" refType="h" fact="0.33"/>
          <dgm:constr type="w" for="ch" forName="triangle8" refType="h" fact="0.33"/>
          <dgm:constr type="t" for="ch" forName="triangle9" refType="h" fact="0.66"/>
          <dgm:constr type="l" for="ch" forName="triangle9" refType="h" fact="0.66"/>
          <dgm:constr type="h" for="ch" forName="triangle9" refType="h" fact="0.33"/>
          <dgm:constr type="w" for="ch" forName="triangle9" refType="h" fact="0.33"/>
        </dgm:constrLst>
      </dgm:else>
    </dgm:choose>
    <dgm:ruleLst/>
    <dgm:choose name="Name6">
      <dgm:if name="Name7" axis="ch" ptType="node" func="cnt" op="gte" val="1">
        <dgm:layoutNode name="triangle1" styleLbl="node1">
          <dgm:varLst>
            <dgm:bulletEnabled val="1"/>
          </dgm:varLst>
          <dgm:alg type="tx">
            <dgm:param type="txAnchorVertCh" val="mid"/>
          </dgm:alg>
          <dgm:shape xmlns:r="http://schemas.openxmlformats.org/officeDocument/2006/relationships" type="triangle"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8"/>
    </dgm:choose>
    <dgm:choose name="Name9">
      <dgm:if name="Name10" axis="ch" ptType="node" func="cnt" op="gte" val="2">
        <dgm:layoutNode name="triangle2" styleLbl="node1">
          <dgm:varLst>
            <dgm:bulletEnabled val="1"/>
          </dgm:varLst>
          <dgm:alg type="tx">
            <dgm:param type="txAnchorVertCh" val="mid"/>
          </dgm:alg>
          <dgm:shape xmlns:r="http://schemas.openxmlformats.org/officeDocument/2006/relationships" type="triangle" r:blip="">
            <dgm:adjLst/>
          </dgm:shape>
          <dgm:choose name="Name11">
            <dgm:if name="Name12" func="var" arg="dir" op="equ" val="norm">
              <dgm:presOf axis="ch desOrSelf" ptType="node node" st="2 1" cnt="1 0"/>
            </dgm:if>
            <dgm:else name="Name13">
              <dgm:presOf axis="ch desOrSelf" ptType="node node" st="4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3" styleLbl="node1">
          <dgm:varLst>
            <dgm:bulletEnabled val="1"/>
          </dgm:varLst>
          <dgm:alg type="tx">
            <dgm:param type="txAnchorVertCh" val="mid"/>
          </dgm:alg>
          <dgm:shape xmlns:r="http://schemas.openxmlformats.org/officeDocument/2006/relationships" rot="180" type="triangle" r:blip="">
            <dgm:adjLst/>
          </dgm:shape>
          <dgm:presOf axis="ch desOrSelf"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4" styleLbl="node1">
          <dgm:varLst>
            <dgm:bulletEnabled val="1"/>
          </dgm:varLst>
          <dgm:alg type="tx">
            <dgm:param type="txAnchorVertCh" val="mid"/>
          </dgm:alg>
          <dgm:shape xmlns:r="http://schemas.openxmlformats.org/officeDocument/2006/relationships" type="triangle" r:blip="">
            <dgm:adjLst/>
          </dgm:shape>
          <dgm:choose name="Name14">
            <dgm:if name="Name15" func="var" arg="dir" op="equ" val="norm">
              <dgm:presOf axis="ch desOrSelf" ptType="node node" st="4 1" cnt="1 0"/>
            </dgm:if>
            <dgm:else name="Name16">
              <dgm:presOf axis="ch desOrSelf" ptType="node node" st="2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7"/>
    </dgm:choose>
    <dgm:choose name="Name18">
      <dgm:if name="Name19" axis="ch" ptType="node" func="cnt" op="gte" val="5">
        <dgm:layoutNode name="triangle5" styleLbl="node1">
          <dgm:varLst>
            <dgm:bulletEnabled val="1"/>
          </dgm:varLst>
          <dgm:alg type="tx">
            <dgm:param type="txAnchorVertCh" val="mid"/>
          </dgm:alg>
          <dgm:shape xmlns:r="http://schemas.openxmlformats.org/officeDocument/2006/relationships" type="triangle" r:blip="">
            <dgm:adjLst/>
          </dgm:shape>
          <dgm:choose name="Name20">
            <dgm:if name="Name21" func="var" arg="dir" op="equ" val="norm">
              <dgm:presOf axis="ch desOrSelf" ptType="node node" st="5 1" cnt="1 0"/>
            </dgm:if>
            <dgm:else name="Name22">
              <dgm:presOf axis="ch desOrSelf" ptType="node node" st="9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6" styleLbl="node1">
          <dgm:varLst>
            <dgm:bulletEnabled val="1"/>
          </dgm:varLst>
          <dgm:alg type="tx">
            <dgm:param type="txAnchorVertCh" val="mid"/>
          </dgm:alg>
          <dgm:shape xmlns:r="http://schemas.openxmlformats.org/officeDocument/2006/relationships" rot="180" type="triangle" r:blip="">
            <dgm:adjLst/>
          </dgm:shape>
          <dgm:choose name="Name23">
            <dgm:if name="Name24" func="var" arg="dir" op="equ" val="norm">
              <dgm:presOf axis="ch desOrSelf" ptType="node node" st="6 1" cnt="1 0"/>
            </dgm:if>
            <dgm:else name="Name25">
              <dgm:presOf axis="ch desOrSelf" ptType="node node" st="8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7" styleLbl="node1">
          <dgm:varLst>
            <dgm:bulletEnabled val="1"/>
          </dgm:varLst>
          <dgm:alg type="tx">
            <dgm:param type="txAnchorVertCh" val="mid"/>
          </dgm:alg>
          <dgm:shape xmlns:r="http://schemas.openxmlformats.org/officeDocument/2006/relationships" type="triangle" r:blip="">
            <dgm:adjLst/>
          </dgm:shape>
          <dgm:presOf axis="ch desOrSelf" ptType="node node" st="7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8" styleLbl="node1">
          <dgm:varLst>
            <dgm:bulletEnabled val="1"/>
          </dgm:varLst>
          <dgm:alg type="tx">
            <dgm:param type="txAnchorVertCh" val="mid"/>
          </dgm:alg>
          <dgm:shape xmlns:r="http://schemas.openxmlformats.org/officeDocument/2006/relationships" rot="180" type="triangle" r:blip="">
            <dgm:adjLst/>
          </dgm:shape>
          <dgm:choose name="Name26">
            <dgm:if name="Name27" func="var" arg="dir" op="equ" val="norm">
              <dgm:presOf axis="ch desOrSelf" ptType="node node" st="8 1" cnt="1 0"/>
            </dgm:if>
            <dgm:else name="Name28">
              <dgm:presOf axis="ch desOrSelf" ptType="node node" st="6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9" styleLbl="node1">
          <dgm:varLst>
            <dgm:bulletEnabled val="1"/>
          </dgm:varLst>
          <dgm:alg type="tx">
            <dgm:param type="txAnchorVertCh" val="mid"/>
          </dgm:alg>
          <dgm:shape xmlns:r="http://schemas.openxmlformats.org/officeDocument/2006/relationships" type="triangle" r:blip="">
            <dgm:adjLst/>
          </dgm:shape>
          <dgm:choose name="Name29">
            <dgm:if name="Name30" func="var" arg="dir" op="equ" val="norm">
              <dgm:presOf axis="ch desOrSelf" ptType="node node" st="9 1" cnt="1 0"/>
            </dgm:if>
            <dgm:else name="Name31">
              <dgm:presOf axis="ch desOrSelf" ptType="node node" st="5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2"/>
    </dgm:choose>
  </dgm:layoutNode>
</dgm:layoutDef>
</file>

<file path=ppt/diagrams/layout3.xml><?xml version="1.0" encoding="utf-8"?>
<dgm:layoutDef xmlns:dgm="http://schemas.openxmlformats.org/drawingml/2006/diagram" xmlns:a="http://schemas.openxmlformats.org/drawingml/2006/main" uniqueId="urn:microsoft.com/office/officeart/2005/8/layout/rings+Icon">
  <dgm:title val="Interconnected Rings"/>
  <dgm:desc val="Use to show overlapping or interconnected ideas or concepts. The first seven lines of Level 1 text correspond with a circle. Unused text does not appear, but remains available if you switch layouts.  "/>
  <dgm:catLst>
    <dgm:cat type="relationship" pri="32000"/>
    <dgm:cat type="officeonline" pri="6000"/>
  </dgm:catLst>
  <dgm:sampData useDef="1">
    <dgm:dataModel>
      <dgm:ptLst/>
      <dgm:bg/>
      <dgm:whole/>
    </dgm:dataModel>
  </dgm:sampData>
  <dgm:styleData>
    <dgm:dataModel>
      <dgm:ptLst>
        <dgm:pt modelId="0" type="doc"/>
        <dgm:pt modelId="10"/>
        <dgm:pt modelId="20"/>
      </dgm:ptLst>
      <dgm:cxnLst>
        <dgm:cxn modelId="30" srcId="0" destId="10" srcOrd="0" destOrd="0"/>
        <dgm:cxn modelId="40" srcId="0" destId="20" srcOrd="1" destOrd="0"/>
      </dgm:cxnLst>
      <dgm:bg/>
      <dgm:whole/>
    </dgm:dataModel>
  </dgm:styleData>
  <dgm:clrData>
    <dgm:dataModel>
      <dgm:ptLst>
        <dgm:pt modelId="0" type="doc"/>
        <dgm:pt modelId="10"/>
        <dgm:pt modelId="20"/>
        <dgm:pt modelId="30"/>
        <dgm:pt modelId="40"/>
      </dgm:ptLst>
      <dgm:cxnLst>
        <dgm:cxn modelId="50" srcId="0" destId="10" srcOrd="0" destOrd="0"/>
        <dgm:cxn modelId="60" srcId="0" destId="20" srcOrd="1" destOrd="0"/>
        <dgm:cxn modelId="70" srcId="0" destId="30" srcOrd="2" destOrd="0"/>
        <dgm:cxn modelId="80" srcId="0" destId="40" srcOrd="2" destOrd="0"/>
      </dgm:cxnLst>
      <dgm:bg/>
      <dgm:whole/>
    </dgm:dataModel>
  </dgm:clrData>
  <dgm:layoutNode name="Name0">
    <dgm:varLst>
      <dgm:chMax val="7"/>
      <dgm:dir/>
      <dgm:resizeHandles val="exact"/>
    </dgm:varLst>
    <dgm:choose name="Name1">
      <dgm:if name="Name2" axis="ch" ptType="node" func="cnt" op="lt" val="1">
        <dgm:alg type="composite"/>
        <dgm:shape xmlns:r="http://schemas.openxmlformats.org/officeDocument/2006/relationships" r:blip="">
          <dgm:adjLst/>
        </dgm:shape>
        <dgm:presOf/>
        <dgm:constrLst/>
        <dgm:ruleLst/>
      </dgm:if>
      <dgm:if name="Name3" axis="ch" ptType="node" func="cnt" op="equ" val="1">
        <dgm:alg type="composite">
          <dgm:param type="ar" val="1"/>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dgm:constr type="h" for="ch" forName="ellipse1" refType="h"/>
        </dgm:constrLst>
      </dgm:if>
      <dgm:if name="Name4" axis="ch" ptType="node" func="cnt" op="equ" val="2">
        <dgm:alg type="composite">
          <dgm:param type="ar" val="0.9086"/>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6602"/>
          <dgm:constr type="h" for="ch" forName="ellipse1" refType="h" fact="0.5999"/>
          <dgm:constr type="l" for="ch" forName="ellipse2" refType="w" fact="0.3398"/>
          <dgm:constr type="t" for="ch" forName="ellipse2" refType="h" fact="0.4001"/>
          <dgm:constr type="w" for="ch" forName="ellipse2" refType="w" fact="0.6602"/>
          <dgm:constr type="h" for="ch" forName="ellipse2" refType="h" fact="0.5999"/>
        </dgm:constrLst>
      </dgm:if>
      <dgm:if name="Name5" axis="ch" ptType="node" func="cnt" op="equ" val="3">
        <dgm:alg type="composite">
          <dgm:param type="ar" val="1.2171"/>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4929"/>
          <dgm:constr type="h" for="ch" forName="ellipse1" refType="h" fact="0.5999"/>
          <dgm:constr type="l" for="ch" forName="ellipse2" refType="w" fact="0.2537"/>
          <dgm:constr type="t" for="ch" forName="ellipse2" refType="h" fact="0.4001"/>
          <dgm:constr type="w" for="ch" forName="ellipse2" refType="w" fact="0.4929"/>
          <dgm:constr type="h" for="ch" forName="ellipse2" refType="h" fact="0.5999"/>
          <dgm:constr type="l" for="ch" forName="ellipse3" refType="w" fact="0.5071"/>
          <dgm:constr type="t" for="ch" forName="ellipse3" refType="h" fact="0"/>
          <dgm:constr type="w" for="ch" forName="ellipse3" refType="w" fact="0.4929"/>
          <dgm:constr type="h" for="ch" forName="ellipse3" refType="h" fact="0.5999"/>
        </dgm:constrLst>
      </dgm:if>
      <dgm:if name="Name6" axis="ch" ptType="node" func="cnt" op="equ" val="4">
        <dgm:alg type="composite">
          <dgm:param type="ar" val="1.5255"/>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3932"/>
          <dgm:constr type="h" for="ch" forName="ellipse1" refType="h" fact="0.5999"/>
          <dgm:constr type="l" for="ch" forName="ellipse2" refType="w" fact="0.2023"/>
          <dgm:constr type="t" for="ch" forName="ellipse2" refType="h" fact="0.4001"/>
          <dgm:constr type="w" for="ch" forName="ellipse2" refType="w" fact="0.3932"/>
          <dgm:constr type="h" for="ch" forName="ellipse2" refType="h" fact="0.5999"/>
          <dgm:constr type="l" for="ch" forName="ellipse3" refType="w" fact="0.4045"/>
          <dgm:constr type="t" for="ch" forName="ellipse3" refType="h" fact="0"/>
          <dgm:constr type="w" for="ch" forName="ellipse3" refType="w" fact="0.3932"/>
          <dgm:constr type="h" for="ch" forName="ellipse3" refType="h" fact="0.5999"/>
          <dgm:constr type="l" for="ch" forName="ellipse4" refType="w" fact="0.6068"/>
          <dgm:constr type="t" for="ch" forName="ellipse4" refType="h" fact="0.4001"/>
          <dgm:constr type="w" for="ch" forName="ellipse4" refType="w" fact="0.3932"/>
          <dgm:constr type="h" for="ch" forName="ellipse4" refType="h" fact="0.5999"/>
        </dgm:constrLst>
      </dgm:if>
      <dgm:if name="Name7" axis="ch" ptType="node" func="cnt" op="equ" val="5">
        <dgm:alg type="composite">
          <dgm:param type="ar" val="1.834"/>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3271"/>
          <dgm:constr type="h" for="ch" forName="ellipse1" refType="h" fact="0.5999"/>
          <dgm:constr type="l" for="ch" forName="ellipse2" refType="w" fact="0.1682"/>
          <dgm:constr type="t" for="ch" forName="ellipse2" refType="h" fact="0.4001"/>
          <dgm:constr type="w" for="ch" forName="ellipse2" refType="w" fact="0.3271"/>
          <dgm:constr type="h" for="ch" forName="ellipse2" refType="h" fact="0.5999"/>
          <dgm:constr type="l" for="ch" forName="ellipse3" refType="w" fact="0.3365"/>
          <dgm:constr type="t" for="ch" forName="ellipse3" refType="h" fact="0"/>
          <dgm:constr type="w" for="ch" forName="ellipse3" refType="w" fact="0.3271"/>
          <dgm:constr type="h" for="ch" forName="ellipse3" refType="h" fact="0.5999"/>
          <dgm:constr type="l" for="ch" forName="ellipse4" refType="w" fact="0.5047"/>
          <dgm:constr type="t" for="ch" forName="ellipse4" refType="h" fact="0.4001"/>
          <dgm:constr type="w" for="ch" forName="ellipse4" refType="w" fact="0.3271"/>
          <dgm:constr type="h" for="ch" forName="ellipse4" refType="h" fact="0.5999"/>
          <dgm:constr type="l" for="ch" forName="ellipse5" refType="w" fact="0.6729"/>
          <dgm:constr type="t" for="ch" forName="ellipse5" refType="h" fact="0"/>
          <dgm:constr type="w" for="ch" forName="ellipse5" refType="w" fact="0.3271"/>
          <dgm:constr type="h" for="ch" forName="ellipse5" refType="h" fact="0.5999"/>
        </dgm:constrLst>
      </dgm:if>
      <dgm:if name="Name8" axis="ch" ptType="node" func="cnt" op="equ" val="6">
        <dgm:alg type="composite">
          <dgm:param type="ar" val="2.1873"/>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278"/>
          <dgm:constr type="h" for="ch" forName="ellipse1" refType="h" fact="0.6081"/>
          <dgm:constr type="l" for="ch" forName="ellipse2" refType="w" fact="0.1444"/>
          <dgm:constr type="t" for="ch" forName="ellipse2" refType="h" fact="0.3919"/>
          <dgm:constr type="w" for="ch" forName="ellipse2" refType="w" fact="0.278"/>
          <dgm:constr type="h" for="ch" forName="ellipse2" refType="h" fact="0.6081"/>
          <dgm:constr type="l" for="ch" forName="ellipse3" refType="w" fact="0.2888"/>
          <dgm:constr type="t" for="ch" forName="ellipse3" refType="h" fact="0"/>
          <dgm:constr type="w" for="ch" forName="ellipse3" refType="w" fact="0.278"/>
          <dgm:constr type="h" for="ch" forName="ellipse3" refType="h" fact="0.6081"/>
          <dgm:constr type="l" for="ch" forName="ellipse4" refType="w" fact="0.4332"/>
          <dgm:constr type="t" for="ch" forName="ellipse4" refType="h" fact="0.3919"/>
          <dgm:constr type="w" for="ch" forName="ellipse4" refType="w" fact="0.278"/>
          <dgm:constr type="h" for="ch" forName="ellipse4" refType="h" fact="0.6081"/>
          <dgm:constr type="l" for="ch" forName="ellipse5" refType="w" fact="0.5776"/>
          <dgm:constr type="t" for="ch" forName="ellipse5" refType="h" fact="0"/>
          <dgm:constr type="w" for="ch" forName="ellipse5" refType="w" fact="0.278"/>
          <dgm:constr type="h" for="ch" forName="ellipse5" refType="h" fact="0.6081"/>
          <dgm:constr type="l" for="ch" forName="ellipse6" refType="w" fact="0.722"/>
          <dgm:constr type="t" for="ch" forName="ellipse6" refType="h" fact="0.3919"/>
          <dgm:constr type="w" for="ch" forName="ellipse6" refType="w" fact="0.278"/>
          <dgm:constr type="h" for="ch" forName="ellipse6" refType="h" fact="0.6081"/>
        </dgm:constrLst>
      </dgm:if>
      <dgm:else name="Name9">
        <dgm:alg type="composite">
          <dgm:param type="ar" val="2.3466"/>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2455"/>
          <dgm:constr type="h" for="ch" forName="ellipse1" refType="h" fact="0.5761"/>
          <dgm:constr type="l" for="ch" forName="ellipse2" refType="w" fact="0.1257"/>
          <dgm:constr type="t" for="ch" forName="ellipse2" refType="h" fact="0.4239"/>
          <dgm:constr type="w" for="ch" forName="ellipse2" refType="w" fact="0.2455"/>
          <dgm:constr type="h" for="ch" forName="ellipse2" refType="h" fact="0.5761"/>
          <dgm:constr type="l" for="ch" forName="ellipse3" refType="w" fact="0.2515"/>
          <dgm:constr type="t" for="ch" forName="ellipse3" refType="h" fact="0"/>
          <dgm:constr type="w" for="ch" forName="ellipse3" refType="w" fact="0.2455"/>
          <dgm:constr type="h" for="ch" forName="ellipse3" refType="h" fact="0.5761"/>
          <dgm:constr type="l" for="ch" forName="ellipse4" refType="w" fact="0.3772"/>
          <dgm:constr type="t" for="ch" forName="ellipse4" refType="h" fact="0.4239"/>
          <dgm:constr type="w" for="ch" forName="ellipse4" refType="w" fact="0.2455"/>
          <dgm:constr type="h" for="ch" forName="ellipse4" refType="h" fact="0.5761"/>
          <dgm:constr type="l" for="ch" forName="ellipse5" refType="w" fact="0.503"/>
          <dgm:constr type="t" for="ch" forName="ellipse5" refType="h" fact="0"/>
          <dgm:constr type="w" for="ch" forName="ellipse5" refType="w" fact="0.2455"/>
          <dgm:constr type="h" for="ch" forName="ellipse5" refType="h" fact="0.5761"/>
          <dgm:constr type="l" for="ch" forName="ellipse6" refType="w" fact="0.6287"/>
          <dgm:constr type="t" for="ch" forName="ellipse6" refType="h" fact="0.4239"/>
          <dgm:constr type="w" for="ch" forName="ellipse6" refType="w" fact="0.2455"/>
          <dgm:constr type="h" for="ch" forName="ellipse6" refType="h" fact="0.5761"/>
          <dgm:constr type="l" for="ch" forName="ellipse7" refType="w" fact="0.7545"/>
          <dgm:constr type="t" for="ch" forName="ellipse7" refType="h" fact="0"/>
          <dgm:constr type="w" for="ch" forName="ellipse7" refType="w" fact="0.2455"/>
          <dgm:constr type="h" for="ch" forName="ellipse7" refType="h" fact="0.5761"/>
        </dgm:constrLst>
      </dgm:else>
    </dgm:choose>
    <dgm:choose name="Name10">
      <dgm:if name="Name11" axis="ch" ptType="node" func="cnt" op="gte" val="1">
        <dgm:layoutNode name="ellipse1" styleLbl="vennNode1">
          <dgm:varLst>
            <dgm:bulletEnabled val="1"/>
          </dgm:varLst>
          <dgm:alg type="tx"/>
          <dgm:shape xmlns:r="http://schemas.openxmlformats.org/officeDocument/2006/relationships" type="ellipse" r:blip="">
            <dgm:adjLst/>
          </dgm:shape>
          <dgm:choose name="Name12">
            <dgm:if name="Name13" func="var" arg="dir" op="equ" val="norm">
              <dgm:presOf axis="ch desOrSelf" ptType="node node" st="1 1" cnt="1 0"/>
            </dgm:if>
            <dgm:else name="Name14">
              <dgm:choose name="Name15">
                <dgm:if name="Name16" axis="ch" ptType="node" func="cnt" op="equ" val="1">
                  <dgm:presOf axis="ch desOrSelf" ptType="node node" st="1 1" cnt="1 0"/>
                </dgm:if>
                <dgm:if name="Name17" axis="ch" ptType="node" func="cnt" op="equ" val="2">
                  <dgm:presOf axis="ch desOrSelf" ptType="node node" st="2 1" cnt="1 0"/>
                </dgm:if>
                <dgm:if name="Name18" axis="ch" ptType="node" func="cnt" op="equ" val="3">
                  <dgm:presOf axis="ch desOrSelf" ptType="node node" st="3 1" cnt="1 0"/>
                </dgm:if>
                <dgm:if name="Name19" axis="ch" ptType="node" func="cnt" op="equ" val="4">
                  <dgm:presOf axis="ch desOrSelf" ptType="node node" st="4 1" cnt="1 0"/>
                </dgm:if>
                <dgm:if name="Name20" axis="ch" ptType="node" func="cnt" op="equ" val="5">
                  <dgm:presOf axis="ch desOrSelf" ptType="node node" st="5 1" cnt="1 0"/>
                </dgm:if>
                <dgm:if name="Name21" axis="ch" ptType="node" func="cnt" op="equ" val="6">
                  <dgm:presOf axis="ch desOrSelf" ptType="node node" st="6 1" cnt="1 0"/>
                </dgm:if>
                <dgm:if name="Name22" axis="ch" ptType="node" func="cnt" op="gte" val="7">
                  <dgm:presOf axis="ch desOrSelf" ptType="node node" st="7 1" cnt="1 0"/>
                </dgm:if>
                <dgm:else name="Name2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4"/>
    </dgm:choose>
    <dgm:choose name="Name25">
      <dgm:if name="Name26" axis="ch" ptType="node" func="cnt" op="gte" val="2">
        <dgm:layoutNode name="ellipse2" styleLbl="vennNode1">
          <dgm:varLst>
            <dgm:bulletEnabled val="1"/>
          </dgm:varLst>
          <dgm:alg type="tx"/>
          <dgm:choose name="Name27">
            <dgm:if name="Name28" func="var" arg="dir" op="equ" val="norm">
              <dgm:shape xmlns:r="http://schemas.openxmlformats.org/officeDocument/2006/relationships" type="ellipse" r:blip="">
                <dgm:adjLst/>
              </dgm:shape>
              <dgm:presOf axis="ch desOrSelf" ptType="node node" st="2 1" cnt="1 0"/>
            </dgm:if>
            <dgm:else name="Name29">
              <dgm:shape xmlns:r="http://schemas.openxmlformats.org/officeDocument/2006/relationships" type="ellipse" r:blip="" zOrderOff="-2">
                <dgm:adjLst/>
              </dgm:shape>
              <dgm:choose name="Name30">
                <dgm:if name="Name31" axis="ch" ptType="node" func="cnt" op="equ" val="2">
                  <dgm:presOf axis="ch desOrSelf" ptType="node node" st="1 1" cnt="1 0"/>
                </dgm:if>
                <dgm:if name="Name32" axis="ch" ptType="node" func="cnt" op="equ" val="3">
                  <dgm:presOf axis="ch desOrSelf" ptType="node node" st="2 1" cnt="1 0"/>
                </dgm:if>
                <dgm:if name="Name33" axis="ch" ptType="node" func="cnt" op="equ" val="4">
                  <dgm:presOf axis="ch desOrSelf" ptType="node node" st="3 1" cnt="1 0"/>
                </dgm:if>
                <dgm:if name="Name34" axis="ch" ptType="node" func="cnt" op="equ" val="5">
                  <dgm:presOf axis="ch desOrSelf" ptType="node node" st="4 1" cnt="1 0"/>
                </dgm:if>
                <dgm:if name="Name35" axis="ch" ptType="node" func="cnt" op="equ" val="6">
                  <dgm:presOf axis="ch desOrSelf" ptType="node node" st="5 1" cnt="1 0"/>
                </dgm:if>
                <dgm:if name="Name36" axis="ch" ptType="node" func="cnt" op="gte" val="7">
                  <dgm:presOf axis="ch desOrSelf" ptType="node node" st="6 1" cnt="1 0"/>
                </dgm:if>
                <dgm:else name="Name37"/>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38"/>
    </dgm:choose>
    <dgm:choose name="Name39">
      <dgm:if name="Name40" axis="ch" ptType="node" func="cnt" op="gte" val="3">
        <dgm:layoutNode name="ellipse3" styleLbl="vennNode1">
          <dgm:varLst>
            <dgm:bulletEnabled val="1"/>
          </dgm:varLst>
          <dgm:alg type="tx"/>
          <dgm:shape xmlns:r="http://schemas.openxmlformats.org/officeDocument/2006/relationships" type="ellipse" r:blip="">
            <dgm:adjLst/>
          </dgm:shape>
          <dgm:choose name="Name41">
            <dgm:if name="Name42" func="var" arg="dir" op="equ" val="norm">
              <dgm:shape xmlns:r="http://schemas.openxmlformats.org/officeDocument/2006/relationships" type="ellipse" r:blip="">
                <dgm:adjLst/>
              </dgm:shape>
              <dgm:presOf axis="ch desOrSelf" ptType="node node" st="3 1" cnt="1 0"/>
            </dgm:if>
            <dgm:else name="Name43">
              <dgm:shape xmlns:r="http://schemas.openxmlformats.org/officeDocument/2006/relationships" type="ellipse" r:blip="" zOrderOff="-4">
                <dgm:adjLst/>
              </dgm:shape>
              <dgm:choose name="Name44">
                <dgm:if name="Name45" axis="ch" ptType="node" func="cnt" op="equ" val="3">
                  <dgm:presOf axis="ch desOrSelf" ptType="node node" st="1 1" cnt="1 0"/>
                </dgm:if>
                <dgm:if name="Name46" axis="ch" ptType="node" func="cnt" op="equ" val="4">
                  <dgm:presOf axis="ch desOrSelf" ptType="node node" st="2 1" cnt="1 0"/>
                </dgm:if>
                <dgm:if name="Name47" axis="ch" ptType="node" func="cnt" op="equ" val="5">
                  <dgm:presOf axis="ch desOrSelf" ptType="node node" st="3 1" cnt="1 0"/>
                </dgm:if>
                <dgm:if name="Name48" axis="ch" ptType="node" func="cnt" op="equ" val="6">
                  <dgm:presOf axis="ch desOrSelf" ptType="node node" st="4 1" cnt="1 0"/>
                </dgm:if>
                <dgm:if name="Name49" axis="ch" ptType="node" func="cnt" op="gte" val="7">
                  <dgm:presOf axis="ch desOrSelf" ptType="node node" st="5 1" cnt="1 0"/>
                </dgm:if>
                <dgm:else name="Name50"/>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1"/>
    </dgm:choose>
    <dgm:choose name="Name52">
      <dgm:if name="Name53" axis="ch" ptType="node" func="cnt" op="gte" val="4">
        <dgm:layoutNode name="ellipse4" styleLbl="vennNode1">
          <dgm:varLst>
            <dgm:bulletEnabled val="1"/>
          </dgm:varLst>
          <dgm:alg type="tx"/>
          <dgm:choose name="Name54">
            <dgm:if name="Name55" func="var" arg="dir" op="equ" val="norm">
              <dgm:shape xmlns:r="http://schemas.openxmlformats.org/officeDocument/2006/relationships" type="ellipse" r:blip="">
                <dgm:adjLst/>
              </dgm:shape>
              <dgm:presOf axis="ch desOrSelf" ptType="node node" st="4 1" cnt="1 0"/>
            </dgm:if>
            <dgm:else name="Name56">
              <dgm:shape xmlns:r="http://schemas.openxmlformats.org/officeDocument/2006/relationships" type="ellipse" r:blip="" zOrderOff="-6">
                <dgm:adjLst/>
              </dgm:shape>
              <dgm:choose name="Name57">
                <dgm:if name="Name58" axis="ch" ptType="node" func="cnt" op="equ" val="4">
                  <dgm:presOf axis="ch desOrSelf" ptType="node node" st="1 1" cnt="1 0"/>
                </dgm:if>
                <dgm:if name="Name59" axis="ch" ptType="node" func="cnt" op="equ" val="5">
                  <dgm:presOf axis="ch desOrSelf" ptType="node node" st="2 1" cnt="1 0"/>
                </dgm:if>
                <dgm:if name="Name60" axis="ch" ptType="node" func="cnt" op="equ" val="6">
                  <dgm:presOf axis="ch desOrSelf" ptType="node node" st="3 1" cnt="1 0"/>
                </dgm:if>
                <dgm:if name="Name61" axis="ch" ptType="node" func="cnt" op="gte" val="7">
                  <dgm:presOf axis="ch desOrSelf" ptType="node node" st="4 1" cnt="1 0"/>
                </dgm:if>
                <dgm:else name="Name62"/>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3"/>
    </dgm:choose>
    <dgm:choose name="Name64">
      <dgm:if name="Name65" axis="ch" ptType="node" func="cnt" op="gte" val="5">
        <dgm:layoutNode name="ellipse5" styleLbl="vennNode1">
          <dgm:varLst>
            <dgm:bulletEnabled val="1"/>
          </dgm:varLst>
          <dgm:alg type="tx"/>
          <dgm:choose name="Name66">
            <dgm:if name="Name67" func="var" arg="dir" op="equ" val="norm">
              <dgm:shape xmlns:r="http://schemas.openxmlformats.org/officeDocument/2006/relationships" type="ellipse" r:blip="">
                <dgm:adjLst/>
              </dgm:shape>
              <dgm:presOf axis="ch desOrSelf" ptType="node node" st="5 1" cnt="1 0"/>
            </dgm:if>
            <dgm:else name="Name68">
              <dgm:shape xmlns:r="http://schemas.openxmlformats.org/officeDocument/2006/relationships" type="ellipse" r:blip="" zOrderOff="-8">
                <dgm:adjLst/>
              </dgm:shape>
              <dgm:choose name="Name69">
                <dgm:if name="Name70" axis="ch" ptType="node" func="cnt" op="equ" val="5">
                  <dgm:presOf axis="ch desOrSelf" ptType="node node" st="1 1" cnt="1 0"/>
                </dgm:if>
                <dgm:if name="Name71" axis="ch" ptType="node" func="cnt" op="equ" val="6">
                  <dgm:presOf axis="ch desOrSelf" ptType="node node" st="2 1" cnt="1 0"/>
                </dgm:if>
                <dgm:if name="Name72" axis="ch" ptType="node" func="cnt" op="gte" val="7">
                  <dgm:presOf axis="ch desOrSelf" ptType="node node" st="3 1" cnt="1 0"/>
                </dgm:if>
                <dgm:else name="Name7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4"/>
    </dgm:choose>
    <dgm:choose name="Name75">
      <dgm:if name="Name76" axis="ch" ptType="node" func="cnt" op="gte" val="6">
        <dgm:layoutNode name="ellipse6" styleLbl="vennNode1">
          <dgm:varLst>
            <dgm:bulletEnabled val="1"/>
          </dgm:varLst>
          <dgm:alg type="tx"/>
          <dgm:choose name="Name77">
            <dgm:if name="Name78" func="var" arg="dir" op="equ" val="norm">
              <dgm:shape xmlns:r="http://schemas.openxmlformats.org/officeDocument/2006/relationships" type="ellipse" r:blip="">
                <dgm:adjLst/>
              </dgm:shape>
              <dgm:presOf axis="ch desOrSelf" ptType="node node" st="6 1" cnt="1 0"/>
            </dgm:if>
            <dgm:else name="Name79">
              <dgm:shape xmlns:r="http://schemas.openxmlformats.org/officeDocument/2006/relationships" type="ellipse" r:blip="" zOrderOff="-10">
                <dgm:adjLst/>
              </dgm:shape>
              <dgm:choose name="Name80">
                <dgm:if name="Name81" axis="ch" ptType="node" func="cnt" op="equ" val="6">
                  <dgm:presOf axis="ch desOrSelf" ptType="node node" st="1 1" cnt="1 0"/>
                </dgm:if>
                <dgm:if name="Name82" axis="ch" ptType="node" func="cnt" op="gte" val="7">
                  <dgm:presOf axis="ch desOrSelf" ptType="node node" st="2 1" cnt="1 0"/>
                </dgm:if>
                <dgm:else name="Name8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4"/>
    </dgm:choose>
    <dgm:choose name="Name85">
      <dgm:if name="Name86" axis="ch" ptType="node" func="cnt" op="gte" val="7">
        <dgm:layoutNode name="ellipse7" styleLbl="vennNode1">
          <dgm:varLst>
            <dgm:bulletEnabled val="1"/>
          </dgm:varLst>
          <dgm:alg type="tx"/>
          <dgm:choose name="Name87">
            <dgm:if name="Name88" func="var" arg="dir" op="equ" val="norm">
              <dgm:shape xmlns:r="http://schemas.openxmlformats.org/officeDocument/2006/relationships" type="ellipse" r:blip="">
                <dgm:adjLst/>
              </dgm:shape>
              <dgm:presOf axis="ch desOrSelf" ptType="node node" st="7 1" cnt="1 0"/>
            </dgm:if>
            <dgm:else name="Name89">
              <dgm:shape xmlns:r="http://schemas.openxmlformats.org/officeDocument/2006/relationships" type="ellipse" r:blip="" zOrderOff="-12">
                <dgm:adjLst/>
              </dgm:shape>
              <dgm:presOf axis="ch desOrSelf" ptType="node node" st="1 1" cnt="1 0"/>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0"/>
    </dgm:choose>
  </dgm:layoutNode>
</dgm:layoutDef>
</file>

<file path=ppt/diagrams/layout4.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98475"/>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84613" y="0"/>
            <a:ext cx="2971800" cy="498475"/>
          </a:xfrm>
          <a:prstGeom prst="rect">
            <a:avLst/>
          </a:prstGeom>
        </p:spPr>
        <p:txBody>
          <a:bodyPr vert="horz" lIns="91440" tIns="45720" rIns="91440" bIns="45720" rtlCol="0"/>
          <a:lstStyle>
            <a:lvl1pPr algn="r">
              <a:defRPr sz="1200"/>
            </a:lvl1pPr>
          </a:lstStyle>
          <a:p>
            <a:fld id="{037FADD7-0B98-48FE-8537-CDA0E9A58E4C}" type="datetimeFigureOut">
              <a:rPr lang="en-GB" smtClean="0"/>
              <a:t>03/03/2021</a:t>
            </a:fld>
            <a:endParaRPr lang="en-GB" dirty="0"/>
          </a:p>
        </p:txBody>
      </p:sp>
      <p:sp>
        <p:nvSpPr>
          <p:cNvPr id="4" name="Slide Image Placeholder 3"/>
          <p:cNvSpPr>
            <a:spLocks noGrp="1" noRot="1" noChangeAspect="1"/>
          </p:cNvSpPr>
          <p:nvPr>
            <p:ph type="sldImg" idx="2"/>
          </p:nvPr>
        </p:nvSpPr>
        <p:spPr>
          <a:xfrm>
            <a:off x="444500" y="1243013"/>
            <a:ext cx="5969000" cy="3357562"/>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787900"/>
            <a:ext cx="5486400" cy="3916363"/>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48800"/>
            <a:ext cx="2971800" cy="498475"/>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84613" y="9448800"/>
            <a:ext cx="2971800" cy="498475"/>
          </a:xfrm>
          <a:prstGeom prst="rect">
            <a:avLst/>
          </a:prstGeom>
        </p:spPr>
        <p:txBody>
          <a:bodyPr vert="horz" lIns="91440" tIns="45720" rIns="91440" bIns="45720" rtlCol="0" anchor="b"/>
          <a:lstStyle>
            <a:lvl1pPr algn="r">
              <a:defRPr sz="1200"/>
            </a:lvl1pPr>
          </a:lstStyle>
          <a:p>
            <a:fld id="{98571159-D6A8-40E7-84DB-3E832749F693}" type="slidenum">
              <a:rPr lang="en-GB" smtClean="0"/>
              <a:t>‹#›</a:t>
            </a:fld>
            <a:endParaRPr lang="en-GB" dirty="0"/>
          </a:p>
        </p:txBody>
      </p:sp>
    </p:spTree>
    <p:extLst>
      <p:ext uri="{BB962C8B-B14F-4D97-AF65-F5344CB8AC3E}">
        <p14:creationId xmlns:p14="http://schemas.microsoft.com/office/powerpoint/2010/main" val="34308446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eg"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0" y="90346"/>
            <a:ext cx="12192000" cy="1470025"/>
          </a:xfrm>
        </p:spPr>
        <p:style>
          <a:lnRef idx="2">
            <a:schemeClr val="accent2">
              <a:shade val="50000"/>
            </a:schemeClr>
          </a:lnRef>
          <a:fillRef idx="1">
            <a:schemeClr val="accent2"/>
          </a:fillRef>
          <a:effectRef idx="0">
            <a:schemeClr val="accent2"/>
          </a:effectRef>
          <a:fontRef idx="none"/>
        </p:style>
        <p:txBody>
          <a:bodyPr/>
          <a:lstStyle>
            <a:lvl1pPr>
              <a:defRPr b="0" cap="none" spc="0">
                <a:ln w="18415" cmpd="sng">
                  <a:solidFill>
                    <a:srgbClr val="FFFFFF"/>
                  </a:solidFill>
                  <a:prstDash val="solid"/>
                </a:ln>
                <a:solidFill>
                  <a:srgbClr val="FFFFFF"/>
                </a:solidFill>
                <a:effectLst>
                  <a:outerShdw blurRad="63500" dir="3600000" algn="tl" rotWithShape="0">
                    <a:srgbClr val="000000">
                      <a:alpha val="70000"/>
                    </a:srgbClr>
                  </a:outerShdw>
                </a:effectLst>
              </a:defRPr>
            </a:lvl1pPr>
          </a:lstStyle>
          <a:p>
            <a:r>
              <a:rPr lang="en-US" dirty="0"/>
              <a:t>Click to edit Master title style</a:t>
            </a:r>
          </a:p>
        </p:txBody>
      </p:sp>
      <p:sp>
        <p:nvSpPr>
          <p:cNvPr id="3" name="Subtitle 2"/>
          <p:cNvSpPr>
            <a:spLocks noGrp="1"/>
          </p:cNvSpPr>
          <p:nvPr>
            <p:ph type="subTitle" idx="1"/>
          </p:nvPr>
        </p:nvSpPr>
        <p:spPr>
          <a:xfrm>
            <a:off x="1892300" y="4456374"/>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p:txBody>
          <a:bodyPr/>
          <a:lstStyle/>
          <a:p>
            <a:fld id="{B95436D4-B416-4408-9D6D-DBC5D095C440}" type="datetimeFigureOut">
              <a:rPr lang="en-GB" smtClean="0"/>
              <a:t>03/03/2021</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09C67600-13BA-4841-AC2F-8B42B3370ED7}" type="slidenum">
              <a:rPr lang="en-GB" smtClean="0"/>
              <a:t>‹#›</a:t>
            </a:fld>
            <a:endParaRPr lang="en-GB"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style>
          <a:lnRef idx="0">
            <a:schemeClr val="accent2"/>
          </a:lnRef>
          <a:fillRef idx="3">
            <a:schemeClr val="accent2"/>
          </a:fillRef>
          <a:effectRef idx="3">
            <a:schemeClr val="accent2"/>
          </a:effectRef>
          <a:fontRef idx="none"/>
        </p:style>
        <p:txBody>
          <a:bodyPr/>
          <a:lstStyle>
            <a:lvl1pPr>
              <a:defRPr b="0" cap="none" spc="0">
                <a:ln w="18415" cmpd="sng">
                  <a:solidFill>
                    <a:srgbClr val="FFFFFF"/>
                  </a:solidFill>
                  <a:prstDash val="solid"/>
                </a:ln>
                <a:solidFill>
                  <a:srgbClr val="FFFFFF"/>
                </a:solidFill>
                <a:effectLst>
                  <a:outerShdw blurRad="63500" dir="3600000" algn="tl" rotWithShape="0">
                    <a:srgbClr val="000000">
                      <a:alpha val="70000"/>
                    </a:srgbClr>
                  </a:outerShdw>
                </a:effectLst>
              </a:defRPr>
            </a:lvl1p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95436D4-B416-4408-9D6D-DBC5D095C440}" type="datetimeFigureOut">
              <a:rPr lang="en-GB" smtClean="0"/>
              <a:t>03/03/2021</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endParaRPr lang="en-GB"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5"/>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95436D4-B416-4408-9D6D-DBC5D095C440}" type="datetimeFigureOut">
              <a:rPr lang="en-GB" smtClean="0"/>
              <a:t>03/03/2021</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09C67600-13BA-4841-AC2F-8B42B3370ED7}" type="slidenum">
              <a:rPr lang="en-GB" smtClean="0"/>
              <a:t>‹#›</a:t>
            </a:fld>
            <a:endParaRPr lang="en-GB"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style>
          <a:lnRef idx="0">
            <a:schemeClr val="accent2"/>
          </a:lnRef>
          <a:fillRef idx="3">
            <a:schemeClr val="accent2"/>
          </a:fillRef>
          <a:effectRef idx="3">
            <a:schemeClr val="accent2"/>
          </a:effectRef>
          <a:fontRef idx="none"/>
        </p:style>
        <p:txBody>
          <a:bodyPr/>
          <a:lstStyle>
            <a:lvl1pPr>
              <a:defRPr b="0" cap="none" spc="0">
                <a:ln w="18415" cmpd="sng">
                  <a:solidFill>
                    <a:srgbClr val="FFFFFF"/>
                  </a:solidFill>
                  <a:prstDash val="solid"/>
                </a:ln>
                <a:solidFill>
                  <a:srgbClr val="FFFFFF"/>
                </a:solidFill>
                <a:effectLst>
                  <a:outerShdw blurRad="63500" dir="3600000" algn="tl" rotWithShape="0">
                    <a:srgbClr val="000000">
                      <a:alpha val="70000"/>
                    </a:srgbClr>
                  </a:outerShdw>
                </a:effectLst>
              </a:defRPr>
            </a:lvl1pPr>
          </a:lstStyle>
          <a:p>
            <a:r>
              <a:rPr lang="en-US" dirty="0"/>
              <a:t>Click to edit Master title style</a:t>
            </a:r>
          </a:p>
        </p:txBody>
      </p:sp>
      <p:sp>
        <p:nvSpPr>
          <p:cNvPr id="3" name="Content Placeholder 2"/>
          <p:cNvSpPr>
            <a:spLocks noGrp="1"/>
          </p:cNvSpPr>
          <p:nvPr>
            <p:ph sz="half" idx="1"/>
          </p:nvPr>
        </p:nvSpPr>
        <p:spPr>
          <a:xfrm>
            <a:off x="609600" y="1600202"/>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2"/>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95436D4-B416-4408-9D6D-DBC5D095C440}" type="datetimeFigureOut">
              <a:rPr lang="en-GB" smtClean="0"/>
              <a:t>03/03/2021</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09C67600-13BA-4841-AC2F-8B42B3370ED7}" type="slidenum">
              <a:rPr lang="en-GB" smtClean="0"/>
              <a:t>‹#›</a:t>
            </a:fld>
            <a:endParaRPr lang="en-GB" dirty="0"/>
          </a:p>
        </p:txBody>
      </p:sp>
      <p:pic>
        <p:nvPicPr>
          <p:cNvPr id="8" name="Picture 7" descr="FIRSlogo1.jpg"/>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5236220" y="6053138"/>
            <a:ext cx="1127125" cy="804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2"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2"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9"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95436D4-B416-4408-9D6D-DBC5D095C440}" type="datetimeFigureOut">
              <a:rPr lang="en-GB" smtClean="0"/>
              <a:t>03/03/2021</a:t>
            </a:fld>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09C67600-13BA-4841-AC2F-8B42B3370ED7}" type="slidenum">
              <a:rPr lang="en-GB" smtClean="0"/>
              <a:t>‹#›</a:t>
            </a:fld>
            <a:endParaRPr lang="en-GB"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95436D4-B416-4408-9D6D-DBC5D095C440}" type="datetimeFigureOut">
              <a:rPr lang="en-GB" smtClean="0"/>
              <a:t>03/03/2021</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09C67600-13BA-4841-AC2F-8B42B3370ED7}" type="slidenum">
              <a:rPr lang="en-GB" smtClean="0"/>
              <a:t>‹#›</a:t>
            </a:fld>
            <a:endParaRPr lang="en-GB"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95436D4-B416-4408-9D6D-DBC5D095C440}" type="datetimeFigureOut">
              <a:rPr lang="en-GB" smtClean="0"/>
              <a:t>03/03/2021</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09C67600-13BA-4841-AC2F-8B42B3370ED7}" type="slidenum">
              <a:rPr lang="en-GB" smtClean="0"/>
              <a:t>‹#›</a:t>
            </a:fld>
            <a:endParaRPr lang="en-GB"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4" y="273052"/>
            <a:ext cx="6815668"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2" y="1435102"/>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95436D4-B416-4408-9D6D-DBC5D095C440}" type="datetimeFigureOut">
              <a:rPr lang="en-GB" smtClean="0"/>
              <a:t>03/03/2021</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09C67600-13BA-4841-AC2F-8B42B3370ED7}" type="slidenum">
              <a:rPr lang="en-GB" smtClean="0"/>
              <a:t>‹#›</a:t>
            </a:fld>
            <a:endParaRPr lang="en-GB"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1"/>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2389717" y="5367339"/>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95436D4-B416-4408-9D6D-DBC5D095C440}" type="datetimeFigureOut">
              <a:rPr lang="en-GB" smtClean="0"/>
              <a:t>03/03/2021</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09C67600-13BA-4841-AC2F-8B42B3370ED7}" type="slidenum">
              <a:rPr lang="en-GB" smtClean="0"/>
              <a:t>‹#›</a:t>
            </a:fld>
            <a:endParaRPr lang="en-GB"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95436D4-B416-4408-9D6D-DBC5D095C440}" type="datetimeFigureOut">
              <a:rPr lang="en-GB" smtClean="0"/>
              <a:t>03/03/2021</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09C67600-13BA-4841-AC2F-8B42B3370ED7}" type="slidenum">
              <a:rPr lang="en-GB" smtClean="0"/>
              <a:t>‹#›</a:t>
            </a:fld>
            <a:endParaRPr lang="en-GB"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0"/>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40"/>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95436D4-B416-4408-9D6D-DBC5D095C440}" type="datetimeFigureOut">
              <a:rPr lang="en-GB" smtClean="0"/>
              <a:t>03/03/2021</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09C67600-13BA-4841-AC2F-8B42B3370ED7}" type="slidenum">
              <a:rPr lang="en-GB" smtClean="0"/>
              <a:t>‹#›</a:t>
            </a:fld>
            <a:endParaRPr lang="en-GB"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75000">
              <a:schemeClr val="bg1">
                <a:tint val="80000"/>
                <a:satMod val="300000"/>
                <a:lumMod val="51000"/>
                <a:lumOff val="49000"/>
              </a:schemeClr>
            </a:gs>
            <a:gs pos="100000">
              <a:schemeClr val="bg1">
                <a:shade val="30000"/>
                <a:satMod val="20000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2"/>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2"/>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95436D4-B416-4408-9D6D-DBC5D095C440}" type="datetimeFigureOut">
              <a:rPr lang="en-GB" smtClean="0"/>
              <a:t>03/03/2021</a:t>
            </a:fld>
            <a:endParaRPr lang="en-GB" dirty="0"/>
          </a:p>
        </p:txBody>
      </p:sp>
      <p:sp>
        <p:nvSpPr>
          <p:cNvPr id="5" name="Footer Placeholder 4"/>
          <p:cNvSpPr>
            <a:spLocks noGrp="1"/>
          </p:cNvSpPr>
          <p:nvPr>
            <p:ph type="ftr" sz="quarter" idx="3"/>
          </p:nvPr>
        </p:nvSpPr>
        <p:spPr>
          <a:xfrm>
            <a:off x="4165600" y="6356352"/>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
        <p:nvSpPr>
          <p:cNvPr id="6" name="Slide Number Placeholder 5"/>
          <p:cNvSpPr>
            <a:spLocks noGrp="1"/>
          </p:cNvSpPr>
          <p:nvPr>
            <p:ph type="sldNum" sz="quarter" idx="4"/>
          </p:nvPr>
        </p:nvSpPr>
        <p:spPr>
          <a:xfrm>
            <a:off x="8737600" y="6356352"/>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9C67600-13BA-4841-AC2F-8B42B3370ED7}" type="slidenum">
              <a:rPr lang="en-GB" smtClean="0"/>
              <a:t>‹#›</a:t>
            </a:fld>
            <a:endParaRPr lang="en-GB" dirty="0"/>
          </a:p>
        </p:txBody>
      </p:sp>
    </p:spTree>
  </p:cSld>
  <p:clrMap bg1="lt1" tx1="dk1" bg2="lt2" tx2="dk2" accent1="accent1" accent2="accent2" accent3="accent3" accent4="accent4" accent5="accent5" accent6="accent6" hlink="hlink" folHlink="folHlink"/>
  <p:sldLayoutIdLst>
    <p:sldLayoutId id="2147483744" r:id="rId1"/>
    <p:sldLayoutId id="2147483745" r:id="rId2"/>
    <p:sldLayoutId id="2147483746" r:id="rId3"/>
    <p:sldLayoutId id="2147483747" r:id="rId4"/>
    <p:sldLayoutId id="2147483748" r:id="rId5"/>
    <p:sldLayoutId id="2147483749" r:id="rId6"/>
    <p:sldLayoutId id="2147483750" r:id="rId7"/>
    <p:sldLayoutId id="2147483751" r:id="rId8"/>
    <p:sldLayoutId id="2147483752" r:id="rId9"/>
    <p:sldLayoutId id="2147483753" r:id="rId10"/>
    <p:sldLayoutId id="2147483754"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2" Type="http://schemas.openxmlformats.org/officeDocument/2006/relationships/image" Target="../media/image2.png" /><Relationship Id="rId1" Type="http://schemas.openxmlformats.org/officeDocument/2006/relationships/slideLayout" Target="../slideLayouts/slideLayout2.xml" /></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 /><Relationship Id="rId2" Type="http://schemas.openxmlformats.org/officeDocument/2006/relationships/diagramData" Target="../diagrams/data1.xml" /><Relationship Id="rId1" Type="http://schemas.openxmlformats.org/officeDocument/2006/relationships/slideLayout" Target="../slideLayouts/slideLayout7.xml" /><Relationship Id="rId6" Type="http://schemas.microsoft.com/office/2007/relationships/diagramDrawing" Target="../diagrams/drawing1.xml" /><Relationship Id="rId5" Type="http://schemas.openxmlformats.org/officeDocument/2006/relationships/diagramColors" Target="../diagrams/colors1.xml" /><Relationship Id="rId4" Type="http://schemas.openxmlformats.org/officeDocument/2006/relationships/diagramQuickStyle" Target="../diagrams/quickStyle1.xml" /></Relationships>
</file>

<file path=ppt/slides/_rels/slide7.xml.rels><?xml version="1.0" encoding="UTF-8" standalone="yes"?>
<Relationships xmlns="http://schemas.openxmlformats.org/package/2006/relationships"><Relationship Id="rId2" Type="http://schemas.openxmlformats.org/officeDocument/2006/relationships/image" Target="../media/image3.png" /><Relationship Id="rId1" Type="http://schemas.openxmlformats.org/officeDocument/2006/relationships/slideLayout" Target="../slideLayouts/slideLayout7.xml" /></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9.xml.rels><?xml version="1.0" encoding="UTF-8" standalone="yes"?>
<Relationships xmlns="http://schemas.openxmlformats.org/package/2006/relationships"><Relationship Id="rId3" Type="http://schemas.openxmlformats.org/officeDocument/2006/relationships/image" Target="../media/image5.png" /><Relationship Id="rId2" Type="http://schemas.openxmlformats.org/officeDocument/2006/relationships/image" Target="../media/image4.jpg" /><Relationship Id="rId1" Type="http://schemas.openxmlformats.org/officeDocument/2006/relationships/slideLayout" Target="../slideLayouts/slideLayout2.xml" /><Relationship Id="rId5" Type="http://schemas.openxmlformats.org/officeDocument/2006/relationships/image" Target="../media/image7.jpeg" /><Relationship Id="rId4" Type="http://schemas.openxmlformats.org/officeDocument/2006/relationships/image" Target="../media/image6.emf" /></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11.xml.rels><?xml version="1.0" encoding="UTF-8" standalone="yes"?>
<Relationships xmlns="http://schemas.openxmlformats.org/package/2006/relationships"><Relationship Id="rId2" Type="http://schemas.openxmlformats.org/officeDocument/2006/relationships/image" Target="../media/image8.emf" /><Relationship Id="rId1" Type="http://schemas.openxmlformats.org/officeDocument/2006/relationships/slideLayout" Target="../slideLayouts/slideLayout2.xml" /></Relationships>
</file>

<file path=ppt/slides/_rels/slide12.xml.rels><?xml version="1.0" encoding="UTF-8" standalone="yes"?>
<Relationships xmlns="http://schemas.openxmlformats.org/package/2006/relationships"><Relationship Id="rId2" Type="http://schemas.openxmlformats.org/officeDocument/2006/relationships/image" Target="../media/image9.emf" /><Relationship Id="rId1" Type="http://schemas.openxmlformats.org/officeDocument/2006/relationships/slideLayout" Target="../slideLayouts/slideLayout2.xml" /></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2.xml" /><Relationship Id="rId2" Type="http://schemas.openxmlformats.org/officeDocument/2006/relationships/diagramData" Target="../diagrams/data2.xml" /><Relationship Id="rId1" Type="http://schemas.openxmlformats.org/officeDocument/2006/relationships/slideLayout" Target="../slideLayouts/slideLayout2.xml" /><Relationship Id="rId6" Type="http://schemas.microsoft.com/office/2007/relationships/diagramDrawing" Target="../diagrams/drawing2.xml" /><Relationship Id="rId5" Type="http://schemas.openxmlformats.org/officeDocument/2006/relationships/diagramColors" Target="../diagrams/colors2.xml" /><Relationship Id="rId4" Type="http://schemas.openxmlformats.org/officeDocument/2006/relationships/diagramQuickStyle" Target="../diagrams/quickStyle2.xml" /></Relationships>
</file>

<file path=ppt/slides/_rels/slide14.xml.rels><?xml version="1.0" encoding="UTF-8" standalone="yes"?>
<Relationships xmlns="http://schemas.openxmlformats.org/package/2006/relationships"><Relationship Id="rId3" Type="http://schemas.openxmlformats.org/officeDocument/2006/relationships/image" Target="../media/image11.png" /><Relationship Id="rId2" Type="http://schemas.openxmlformats.org/officeDocument/2006/relationships/image" Target="../media/image10.png" /><Relationship Id="rId1" Type="http://schemas.openxmlformats.org/officeDocument/2006/relationships/slideLayout" Target="../slideLayouts/slideLayout7.xml" /></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3.xml" /><Relationship Id="rId2" Type="http://schemas.openxmlformats.org/officeDocument/2006/relationships/diagramData" Target="../diagrams/data3.xml" /><Relationship Id="rId1" Type="http://schemas.openxmlformats.org/officeDocument/2006/relationships/slideLayout" Target="../slideLayouts/slideLayout2.xml" /><Relationship Id="rId6" Type="http://schemas.microsoft.com/office/2007/relationships/diagramDrawing" Target="../diagrams/drawing3.xml" /><Relationship Id="rId5" Type="http://schemas.openxmlformats.org/officeDocument/2006/relationships/diagramColors" Target="../diagrams/colors3.xml" /><Relationship Id="rId4" Type="http://schemas.openxmlformats.org/officeDocument/2006/relationships/diagramQuickStyle" Target="../diagrams/quickStyle3.xml" /></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4.xml" /><Relationship Id="rId2" Type="http://schemas.openxmlformats.org/officeDocument/2006/relationships/diagramData" Target="../diagrams/data4.xml" /><Relationship Id="rId1" Type="http://schemas.openxmlformats.org/officeDocument/2006/relationships/slideLayout" Target="../slideLayouts/slideLayout2.xml" /><Relationship Id="rId6" Type="http://schemas.microsoft.com/office/2007/relationships/diagramDrawing" Target="../diagrams/drawing4.xml" /><Relationship Id="rId5" Type="http://schemas.openxmlformats.org/officeDocument/2006/relationships/diagramColors" Target="../diagrams/colors4.xml" /><Relationship Id="rId4" Type="http://schemas.openxmlformats.org/officeDocument/2006/relationships/diagramQuickStyle" Target="../diagrams/quickStyle4.xml" /></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20.xml.rels><?xml version="1.0" encoding="UTF-8" standalone="yes"?>
<Relationships xmlns="http://schemas.openxmlformats.org/package/2006/relationships"><Relationship Id="rId3" Type="http://schemas.openxmlformats.org/officeDocument/2006/relationships/image" Target="../media/image13.png" /><Relationship Id="rId2" Type="http://schemas.openxmlformats.org/officeDocument/2006/relationships/image" Target="../media/image12.png" /><Relationship Id="rId1" Type="http://schemas.openxmlformats.org/officeDocument/2006/relationships/slideLayout" Target="../slideLayouts/slideLayout7.xml" /><Relationship Id="rId6" Type="http://schemas.openxmlformats.org/officeDocument/2006/relationships/image" Target="../media/image16.png" /><Relationship Id="rId5" Type="http://schemas.openxmlformats.org/officeDocument/2006/relationships/image" Target="../media/image15.png" /><Relationship Id="rId4" Type="http://schemas.openxmlformats.org/officeDocument/2006/relationships/image" Target="../media/image14.png" /></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23.xml.rels><?xml version="1.0" encoding="UTF-8" standalone="yes"?>
<Relationships xmlns="http://schemas.openxmlformats.org/package/2006/relationships"><Relationship Id="rId3" Type="http://schemas.openxmlformats.org/officeDocument/2006/relationships/image" Target="../media/image18.png" /><Relationship Id="rId2" Type="http://schemas.openxmlformats.org/officeDocument/2006/relationships/image" Target="../media/image17.jpeg" /><Relationship Id="rId1" Type="http://schemas.openxmlformats.org/officeDocument/2006/relationships/slideLayout" Target="../slideLayouts/slideLayout1.xml" /><Relationship Id="rId4" Type="http://schemas.openxmlformats.org/officeDocument/2006/relationships/image" Target="../media/image19.jpe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4977"/>
            <a:ext cx="12192000" cy="1546734"/>
          </a:xfrm>
        </p:spPr>
        <p:txBody>
          <a:bodyPr>
            <a:noAutofit/>
          </a:bodyPr>
          <a:lstStyle/>
          <a:p>
            <a:r>
              <a:rPr lang="en-AU" sz="3000" b="1" spc="-150" dirty="0">
                <a:latin typeface="Tahoma" panose="020B0604030504040204" pitchFamily="34" charset="0"/>
                <a:ea typeface="Tahoma" panose="020B0604030504040204" pitchFamily="34" charset="0"/>
                <a:cs typeface="Tahoma" panose="020B0604030504040204" pitchFamily="34" charset="0"/>
              </a:rPr>
              <a:t>DESIGN  OF  ILLICIT  FINANCIAL  FLOWS  (IFFS)  PREVENTION  AND  ANTI-CORRUPTION  MANDATE OF ICPC</a:t>
            </a:r>
            <a:endParaRPr lang="en-US" sz="3000" b="1" spc="-150" dirty="0">
              <a:latin typeface="Tahoma" panose="020B0604030504040204" pitchFamily="34" charset="0"/>
              <a:ea typeface="Tahoma" panose="020B0604030504040204" pitchFamily="34" charset="0"/>
              <a:cs typeface="Tahoma" panose="020B0604030504040204" pitchFamily="34" charset="0"/>
            </a:endParaRPr>
          </a:p>
        </p:txBody>
      </p:sp>
      <p:sp>
        <p:nvSpPr>
          <p:cNvPr id="3" name="Subtitle 2"/>
          <p:cNvSpPr>
            <a:spLocks noGrp="1"/>
          </p:cNvSpPr>
          <p:nvPr>
            <p:ph type="subTitle" idx="1"/>
          </p:nvPr>
        </p:nvSpPr>
        <p:spPr>
          <a:xfrm>
            <a:off x="1239981" y="4024745"/>
            <a:ext cx="9933709" cy="2639291"/>
          </a:xfrm>
        </p:spPr>
        <p:txBody>
          <a:bodyPr>
            <a:normAutofit/>
          </a:bodyPr>
          <a:lstStyle/>
          <a:p>
            <a:r>
              <a:rPr lang="en-AU" b="1" spc="-150" dirty="0">
                <a:latin typeface="Tahoma" panose="020B0604030504040204" pitchFamily="34" charset="0"/>
                <a:ea typeface="Tahoma" panose="020B0604030504040204" pitchFamily="34" charset="0"/>
                <a:cs typeface="Tahoma" panose="020B0604030504040204" pitchFamily="34" charset="0"/>
              </a:rPr>
              <a:t>PRESENTATION OF REPORT</a:t>
            </a:r>
            <a:endParaRPr lang="en-GB" b="1" dirty="0"/>
          </a:p>
          <a:p>
            <a:r>
              <a:rPr lang="en-GB" b="1" dirty="0"/>
              <a:t>By</a:t>
            </a:r>
          </a:p>
          <a:p>
            <a:pPr>
              <a:spcBef>
                <a:spcPts val="0"/>
              </a:spcBef>
            </a:pPr>
            <a:r>
              <a:rPr lang="en-GB" dirty="0"/>
              <a:t>Gbonjubola, M. O.</a:t>
            </a:r>
          </a:p>
          <a:p>
            <a:pPr>
              <a:spcBef>
                <a:spcPts val="0"/>
              </a:spcBef>
            </a:pPr>
            <a:r>
              <a:rPr lang="en-GB" dirty="0"/>
              <a:t>Federal Inland Revenue Service</a:t>
            </a:r>
          </a:p>
        </p:txBody>
      </p:sp>
    </p:spTree>
    <p:extLst>
      <p:ext uri="{BB962C8B-B14F-4D97-AF65-F5344CB8AC3E}">
        <p14:creationId xmlns:p14="http://schemas.microsoft.com/office/powerpoint/2010/main" val="31102008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167429" y="1142300"/>
            <a:ext cx="7132630" cy="5117223"/>
          </a:xfrm>
        </p:spPr>
        <p:txBody>
          <a:bodyPr>
            <a:normAutofit/>
          </a:bodyPr>
          <a:lstStyle/>
          <a:p>
            <a:pPr>
              <a:buFont typeface="Wingdings" panose="05000000000000000000" pitchFamily="2" charset="2"/>
              <a:buChar char="Ø"/>
            </a:pPr>
            <a:r>
              <a:rPr lang="en-GB" dirty="0"/>
              <a:t>Background</a:t>
            </a:r>
          </a:p>
          <a:p>
            <a:pPr>
              <a:buFont typeface="Wingdings" panose="05000000000000000000" pitchFamily="2" charset="2"/>
              <a:buChar char="Ø"/>
            </a:pPr>
            <a:r>
              <a:rPr lang="en-GB" dirty="0"/>
              <a:t>Terms of Reference</a:t>
            </a:r>
          </a:p>
          <a:p>
            <a:pPr>
              <a:buFont typeface="Wingdings" panose="05000000000000000000" pitchFamily="2" charset="2"/>
              <a:buChar char="Ø"/>
            </a:pPr>
            <a:r>
              <a:rPr lang="en-GB" dirty="0"/>
              <a:t>IFF Conceptual Framework</a:t>
            </a:r>
          </a:p>
          <a:p>
            <a:pPr>
              <a:buFont typeface="Wingdings" panose="05000000000000000000" pitchFamily="2" charset="2"/>
              <a:buChar char="Ø"/>
            </a:pPr>
            <a:r>
              <a:rPr lang="en-GB" dirty="0"/>
              <a:t>Contractual Clauses that Promote IFF in Nigeria</a:t>
            </a:r>
          </a:p>
          <a:p>
            <a:pPr>
              <a:buFont typeface="Wingdings" panose="05000000000000000000" pitchFamily="2" charset="2"/>
              <a:buChar char="Ø"/>
            </a:pPr>
            <a:r>
              <a:rPr lang="en-US" altLang="zh-CN" dirty="0">
                <a:latin typeface="Arial" panose="020B0604020202020204" pitchFamily="34" charset="0"/>
                <a:ea typeface="Arial" panose="020B0604020202020204" pitchFamily="34" charset="0"/>
                <a:sym typeface="+mn-ea"/>
              </a:rPr>
              <a:t>Addressing Tax-Related IFF in Nigeria</a:t>
            </a:r>
          </a:p>
          <a:p>
            <a:pPr>
              <a:buFont typeface="Wingdings" panose="05000000000000000000" pitchFamily="2" charset="2"/>
              <a:buChar char="Ø"/>
            </a:pPr>
            <a:r>
              <a:rPr lang="en-GB" dirty="0"/>
              <a:t>Closing Remarks</a:t>
            </a:r>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l="4293" t="5859" r="5937" b="5043"/>
          <a:stretch/>
        </p:blipFill>
        <p:spPr>
          <a:xfrm>
            <a:off x="1001027" y="2156058"/>
            <a:ext cx="2569946" cy="2550695"/>
          </a:xfrm>
          <a:prstGeom prst="rect">
            <a:avLst/>
          </a:prstGeom>
        </p:spPr>
      </p:pic>
    </p:spTree>
    <p:extLst>
      <p:ext uri="{BB962C8B-B14F-4D97-AF65-F5344CB8AC3E}">
        <p14:creationId xmlns:p14="http://schemas.microsoft.com/office/powerpoint/2010/main" val="1177975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0" y="2862535"/>
            <a:ext cx="12192000" cy="1036002"/>
          </a:xfrm>
          <a:prstGeom prst="rect">
            <a:avLst/>
          </a:prstGeom>
          <a:solidFill>
            <a:schemeClr val="accent2">
              <a:lumMod val="50000"/>
            </a:schemeClr>
          </a:solidFill>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b="1" dirty="0">
                <a:solidFill>
                  <a:schemeClr val="bg1"/>
                </a:solidFill>
                <a:latin typeface="Tahoma" panose="020B0604030504040204" pitchFamily="34" charset="0"/>
                <a:ea typeface="Tahoma" panose="020B0604030504040204" pitchFamily="34" charset="0"/>
                <a:cs typeface="Tahoma" panose="020B0604030504040204" pitchFamily="34" charset="0"/>
              </a:rPr>
              <a:t>Background</a:t>
            </a:r>
          </a:p>
        </p:txBody>
      </p:sp>
    </p:spTree>
    <p:extLst>
      <p:ext uri="{BB962C8B-B14F-4D97-AF65-F5344CB8AC3E}">
        <p14:creationId xmlns:p14="http://schemas.microsoft.com/office/powerpoint/2010/main" val="42750510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8" descr="e7d195523061f1c09e9d68d7cf438b91ef959ecb14fc25d26BBA7F7DBC18E55DFF4014AF651F0BF2569D4B6C1DA7F1A4683A481403BD872FC687266AD13265C1DE7C373772FD8728ABDD69ADD03BFF5BE2862BC891DBB79E831677839DA1A1704E8AE592028226C9E918C0B50881C89B77AB8D1B44EF594EC5FCAA7D071964C2C3832D0F3E7F2E7532694B2E8EF2793F"/>
          <p:cNvSpPr/>
          <p:nvPr/>
        </p:nvSpPr>
        <p:spPr>
          <a:xfrm>
            <a:off x="504827" y="1202568"/>
            <a:ext cx="11049000" cy="5509200"/>
          </a:xfrm>
          <a:prstGeom prst="rect">
            <a:avLst/>
          </a:prstGeom>
          <a:noFill/>
        </p:spPr>
        <p:txBody>
          <a:bodyPr wrap="square" rtlCol="0">
            <a:spAutoFit/>
          </a:bodyPr>
          <a:lstStyle/>
          <a:p>
            <a:pPr algn="just"/>
            <a:r>
              <a:rPr lang="en-US" altLang="en-US" sz="2200" dirty="0">
                <a:latin typeface="Tahoma" panose="020B0604030504040204" pitchFamily="34" charset="0"/>
                <a:ea typeface="Tahoma" panose="020B0604030504040204" pitchFamily="34" charset="0"/>
                <a:cs typeface="Tahoma" panose="020B0604030504040204" pitchFamily="34" charset="0"/>
              </a:rPr>
              <a:t>The Report of the </a:t>
            </a:r>
            <a:r>
              <a:rPr lang="en-AU" sz="2200" dirty="0">
                <a:latin typeface="Tahoma" panose="020B0604030504040204" pitchFamily="34" charset="0"/>
                <a:ea typeface="Tahoma" panose="020B0604030504040204" pitchFamily="34" charset="0"/>
                <a:cs typeface="Tahoma" panose="020B0604030504040204" pitchFamily="34" charset="0"/>
              </a:rPr>
              <a:t>High Level Panel on International Financial Accountability, Transparency and Integrity for Achieving the 2030 Agenda (FACTI Panel) released in February 2021 corroborated the earlier report on IFF by the Mbeki Panel when it stated that: </a:t>
            </a:r>
          </a:p>
          <a:p>
            <a:pPr algn="just"/>
            <a:endParaRPr lang="en-US" altLang="en-US" sz="2200" b="1" dirty="0">
              <a:latin typeface="Tahoma" panose="020B0604030504040204" pitchFamily="34" charset="0"/>
              <a:ea typeface="Tahoma" panose="020B0604030504040204" pitchFamily="34" charset="0"/>
              <a:cs typeface="Tahoma" panose="020B0604030504040204" pitchFamily="34" charset="0"/>
            </a:endParaRPr>
          </a:p>
          <a:p>
            <a:pPr lvl="1" algn="just"/>
            <a:r>
              <a:rPr lang="en-AU" sz="2200" b="1" dirty="0">
                <a:latin typeface="Tahoma" panose="020B0604030504040204" pitchFamily="34" charset="0"/>
                <a:ea typeface="Tahoma" panose="020B0604030504040204" pitchFamily="34" charset="0"/>
                <a:cs typeface="Tahoma" panose="020B0604030504040204" pitchFamily="34" charset="0"/>
              </a:rPr>
              <a:t>“Global finance is currently skewed, as gaps, loopholes and shortcomings in rules, and their implementation, allow tax abuses, corruption, and money laundering to flourish. These illicit financial flows represent a double theft: an expropriation of funds that also robs billions of a better future. This situation undermines trust in public ethics, drains resources, pushes people into poverty and hamstrings efforts to tackle global challenges, including COVID-19 and the climate crisis”.</a:t>
            </a:r>
          </a:p>
          <a:p>
            <a:pPr lvl="1" algn="just"/>
            <a:endParaRPr lang="en-AU" sz="2200" b="1" dirty="0">
              <a:latin typeface="Tahoma" panose="020B0604030504040204" pitchFamily="34" charset="0"/>
              <a:ea typeface="Tahoma" panose="020B0604030504040204" pitchFamily="34" charset="0"/>
              <a:cs typeface="Tahoma" panose="020B0604030504040204" pitchFamily="34" charset="0"/>
            </a:endParaRPr>
          </a:p>
          <a:p>
            <a:pPr algn="just"/>
            <a:r>
              <a:rPr lang="en-GB" altLang="en-US" sz="2200" dirty="0">
                <a:latin typeface="Tahoma" panose="020B0604030504040204" pitchFamily="34" charset="0"/>
                <a:ea typeface="Tahoma" panose="020B0604030504040204" pitchFamily="34" charset="0"/>
                <a:cs typeface="Tahoma" panose="020B0604030504040204" pitchFamily="34" charset="0"/>
              </a:rPr>
              <a:t>The issues raised above relate to the core mandate of the </a:t>
            </a:r>
            <a:r>
              <a:rPr lang="en-AU" altLang="en-US" sz="2200" dirty="0">
                <a:latin typeface="Tahoma" panose="020B0604030504040204" pitchFamily="34" charset="0"/>
                <a:ea typeface="Tahoma" panose="020B0604030504040204" pitchFamily="34" charset="0"/>
                <a:cs typeface="Tahoma" panose="020B0604030504040204" pitchFamily="34" charset="0"/>
              </a:rPr>
              <a:t>The Independent Corrupt Practices Commission (ICPC) and that of the Federal Inland Revenue Service (FIRS). This forms the basis of this report.</a:t>
            </a:r>
            <a:r>
              <a:rPr lang="en-GB" altLang="en-US" sz="2200" dirty="0">
                <a:latin typeface="Tahoma" panose="020B0604030504040204" pitchFamily="34" charset="0"/>
                <a:ea typeface="Tahoma" panose="020B0604030504040204" pitchFamily="34" charset="0"/>
                <a:cs typeface="Tahoma" panose="020B0604030504040204" pitchFamily="34" charset="0"/>
              </a:rPr>
              <a:t> </a:t>
            </a:r>
            <a:endParaRPr lang="en-US" altLang="en-US" sz="22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8781830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0" y="2862535"/>
            <a:ext cx="12192000" cy="1036002"/>
          </a:xfrm>
          <a:prstGeom prst="rect">
            <a:avLst/>
          </a:prstGeom>
          <a:solidFill>
            <a:schemeClr val="accent2">
              <a:lumMod val="50000"/>
            </a:schemeClr>
          </a:solidFill>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b="1" dirty="0">
                <a:solidFill>
                  <a:schemeClr val="bg1"/>
                </a:solidFill>
                <a:latin typeface="Tahoma" panose="020B0604030504040204" pitchFamily="34" charset="0"/>
                <a:ea typeface="Tahoma" panose="020B0604030504040204" pitchFamily="34" charset="0"/>
                <a:cs typeface="Tahoma" panose="020B0604030504040204" pitchFamily="34" charset="0"/>
              </a:rPr>
              <a:t>Terms of Reference</a:t>
            </a:r>
          </a:p>
        </p:txBody>
      </p:sp>
    </p:spTree>
    <p:extLst>
      <p:ext uri="{BB962C8B-B14F-4D97-AF65-F5344CB8AC3E}">
        <p14:creationId xmlns:p14="http://schemas.microsoft.com/office/powerpoint/2010/main" val="13000661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p:cNvGraphicFramePr/>
          <p:nvPr>
            <p:extLst>
              <p:ext uri="{D42A27DB-BD31-4B8C-83A1-F6EECF244321}">
                <p14:modId xmlns:p14="http://schemas.microsoft.com/office/powerpoint/2010/main" val="3997255252"/>
              </p:ext>
            </p:extLst>
          </p:nvPr>
        </p:nvGraphicFramePr>
        <p:xfrm>
          <a:off x="3102429" y="659984"/>
          <a:ext cx="8933513" cy="611092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文本框 4"/>
          <p:cNvSpPr txBox="1"/>
          <p:nvPr/>
        </p:nvSpPr>
        <p:spPr>
          <a:xfrm>
            <a:off x="0" y="3505165"/>
            <a:ext cx="3102429" cy="424577"/>
          </a:xfrm>
          <a:prstGeom prst="rect">
            <a:avLst/>
          </a:prstGeom>
          <a:solidFill>
            <a:schemeClr val="tx1">
              <a:lumMod val="50000"/>
              <a:lumOff val="50000"/>
            </a:schemeClr>
          </a:solidFill>
          <a:ln>
            <a:noFill/>
          </a:ln>
        </p:spPr>
        <p:txBody>
          <a:bodyPr vert="horz" wrap="square" lIns="91440" tIns="45720" rIns="91440" bIns="45720" anchor="t">
            <a:spAutoFit/>
          </a:bodyPr>
          <a:lstStyle>
            <a:lvl1pPr marL="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1pPr>
            <a:lvl2pPr marL="4572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2pPr>
            <a:lvl3pPr marL="9144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3pPr>
            <a:lvl4pPr marL="13716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4pPr>
            <a:lvl5pPr marL="18288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5pPr>
          </a:lstStyle>
          <a:p>
            <a:r>
              <a:rPr lang="en-US" altLang="zh-CN" sz="2133" b="1" dirty="0">
                <a:solidFill>
                  <a:schemeClr val="bg1"/>
                </a:solidFill>
                <a:latin typeface="Arial" panose="020B0604020202020204" pitchFamily="34" charset="0"/>
                <a:ea typeface="Arial" panose="020B0604020202020204" pitchFamily="34" charset="0"/>
                <a:sym typeface="+mn-ea"/>
              </a:rPr>
              <a:t>Terms of Reference</a:t>
            </a:r>
            <a:endParaRPr lang="zh-CN" altLang="en-US" sz="2133" dirty="0">
              <a:solidFill>
                <a:schemeClr val="bg1"/>
              </a:solidFill>
              <a:latin typeface="Arial" panose="020B0604020202020204" pitchFamily="34" charset="0"/>
              <a:ea typeface="Arial" panose="020B0604020202020204" pitchFamily="34" charset="0"/>
              <a:sym typeface="Arial" panose="020B0604020202020204" pitchFamily="34" charset="0"/>
            </a:endParaRPr>
          </a:p>
        </p:txBody>
      </p:sp>
    </p:spTree>
    <p:extLst>
      <p:ext uri="{BB962C8B-B14F-4D97-AF65-F5344CB8AC3E}">
        <p14:creationId xmlns:p14="http://schemas.microsoft.com/office/powerpoint/2010/main" val="32670296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895" name="文本框 4"/>
          <p:cNvSpPr txBox="1"/>
          <p:nvPr/>
        </p:nvSpPr>
        <p:spPr>
          <a:xfrm>
            <a:off x="19557" y="305708"/>
            <a:ext cx="3166555" cy="420564"/>
          </a:xfrm>
          <a:prstGeom prst="rect">
            <a:avLst/>
          </a:prstGeom>
          <a:solidFill>
            <a:schemeClr val="accent6"/>
          </a:solidFill>
          <a:ln>
            <a:noFill/>
          </a:ln>
        </p:spPr>
        <p:txBody>
          <a:bodyPr vert="horz" wrap="square" lIns="91440" tIns="45720" rIns="91440" bIns="45720" anchor="t">
            <a:spAutoFit/>
          </a:bodyPr>
          <a:lstStyle>
            <a:lvl1pPr marL="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1pPr>
            <a:lvl2pPr marL="4572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2pPr>
            <a:lvl3pPr marL="9144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3pPr>
            <a:lvl4pPr marL="13716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4pPr>
            <a:lvl5pPr marL="18288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5pPr>
          </a:lstStyle>
          <a:p>
            <a:r>
              <a:rPr lang="en-US" altLang="zh-CN" sz="2133" b="1" dirty="0">
                <a:solidFill>
                  <a:schemeClr val="bg1"/>
                </a:solidFill>
                <a:latin typeface="Tahoma" panose="020B0604030504040204" pitchFamily="34" charset="0"/>
                <a:ea typeface="Tahoma" panose="020B0604030504040204" pitchFamily="34" charset="0"/>
                <a:cs typeface="Tahoma" panose="020B0604030504040204" pitchFamily="34" charset="0"/>
                <a:sym typeface="+mn-ea"/>
              </a:rPr>
              <a:t>REPORT SCOPE</a:t>
            </a:r>
            <a:endParaRPr lang="zh-CN" altLang="en-US" sz="2133" dirty="0">
              <a:solidFill>
                <a:schemeClr val="bg1"/>
              </a:solidFill>
              <a:latin typeface="Tahoma" panose="020B0604030504040204" pitchFamily="34" charset="0"/>
              <a:ea typeface="Arial" panose="020B0604020202020204" pitchFamily="34" charset="0"/>
              <a:cs typeface="Tahoma" panose="020B0604030504040204" pitchFamily="34" charset="0"/>
              <a:sym typeface="Arial" panose="020B0604020202020204" pitchFamily="34" charset="0"/>
            </a:endParaRPr>
          </a:p>
        </p:txBody>
      </p:sp>
      <p:grpSp>
        <p:nvGrpSpPr>
          <p:cNvPr id="117" name="Group 116"/>
          <p:cNvGrpSpPr/>
          <p:nvPr/>
        </p:nvGrpSpPr>
        <p:grpSpPr>
          <a:xfrm>
            <a:off x="4813532" y="1638301"/>
            <a:ext cx="919163" cy="920751"/>
            <a:chOff x="1582341" y="2470562"/>
            <a:chExt cx="919063" cy="919397"/>
          </a:xfrm>
        </p:grpSpPr>
        <p:sp>
          <p:nvSpPr>
            <p:cNvPr id="1048896" name="椭圆 6"/>
            <p:cNvSpPr/>
            <p:nvPr/>
          </p:nvSpPr>
          <p:spPr>
            <a:xfrm>
              <a:off x="1582341" y="2470562"/>
              <a:ext cx="919063" cy="919397"/>
            </a:xfrm>
            <a:prstGeom prst="ellipse">
              <a:avLst/>
            </a:prstGeom>
            <a:solidFill>
              <a:srgbClr val="00B0F0"/>
            </a:solidFill>
            <a:ln>
              <a:noFill/>
            </a:ln>
          </p:spPr>
          <p:txBody>
            <a:bodyPr vert="horz" lIns="121917" tIns="60959" rIns="121917" bIns="60959" anchor="ctr"/>
            <a:lstStyle>
              <a:lvl1pPr marL="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1pPr>
              <a:lvl2pPr marL="4572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2pPr>
              <a:lvl3pPr marL="9144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3pPr>
              <a:lvl4pPr marL="13716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4pPr>
              <a:lvl5pPr marL="18288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5pPr>
            </a:lstStyle>
            <a:p>
              <a:pPr lvl="0" algn="ctr" fontAlgn="base">
                <a:spcBef>
                  <a:spcPct val="0"/>
                </a:spcBef>
                <a:spcAft>
                  <a:spcPct val="0"/>
                </a:spcAft>
                <a:buFontTx/>
                <a:buNone/>
              </a:pPr>
              <a:endParaRPr lang="zh-CN" altLang="en-US">
                <a:solidFill>
                  <a:srgbClr val="5AB7FC"/>
                </a:solidFill>
                <a:ea typeface="Arial" pitchFamily="34" charset="0"/>
              </a:endParaRPr>
            </a:p>
          </p:txBody>
        </p:sp>
        <p:sp>
          <p:nvSpPr>
            <p:cNvPr id="1048897" name="Freeform 34"/>
            <p:cNvSpPr/>
            <p:nvPr/>
          </p:nvSpPr>
          <p:spPr>
            <a:xfrm>
              <a:off x="1750884" y="2818012"/>
              <a:ext cx="544580" cy="331854"/>
            </a:xfrm>
            <a:custGeom>
              <a:avLst/>
              <a:gdLst/>
              <a:ahLst/>
              <a:cxnLst/>
              <a:rect l="0" t="0" r="r" b="b"/>
              <a:pathLst>
                <a:path w="363" h="221">
                  <a:moveTo>
                    <a:pt x="25" y="108"/>
                  </a:moveTo>
                  <a:cubicBezTo>
                    <a:pt x="43" y="115"/>
                    <a:pt x="43" y="115"/>
                    <a:pt x="43" y="115"/>
                  </a:cubicBezTo>
                  <a:cubicBezTo>
                    <a:pt x="26" y="128"/>
                    <a:pt x="26" y="128"/>
                    <a:pt x="26" y="128"/>
                  </a:cubicBezTo>
                  <a:cubicBezTo>
                    <a:pt x="13" y="128"/>
                    <a:pt x="13" y="128"/>
                    <a:pt x="13" y="128"/>
                  </a:cubicBezTo>
                  <a:lnTo>
                    <a:pt x="25" y="108"/>
                  </a:lnTo>
                  <a:close/>
                  <a:moveTo>
                    <a:pt x="238" y="58"/>
                  </a:moveTo>
                  <a:cubicBezTo>
                    <a:pt x="239" y="54"/>
                    <a:pt x="241" y="50"/>
                    <a:pt x="243" y="47"/>
                  </a:cubicBezTo>
                  <a:cubicBezTo>
                    <a:pt x="243" y="47"/>
                    <a:pt x="242" y="47"/>
                    <a:pt x="241" y="47"/>
                  </a:cubicBezTo>
                  <a:cubicBezTo>
                    <a:pt x="237" y="47"/>
                    <a:pt x="229" y="47"/>
                    <a:pt x="224" y="47"/>
                  </a:cubicBezTo>
                  <a:cubicBezTo>
                    <a:pt x="220" y="47"/>
                    <a:pt x="217" y="47"/>
                    <a:pt x="214" y="48"/>
                  </a:cubicBezTo>
                  <a:cubicBezTo>
                    <a:pt x="226" y="58"/>
                    <a:pt x="226" y="58"/>
                    <a:pt x="226" y="58"/>
                  </a:cubicBezTo>
                  <a:lnTo>
                    <a:pt x="238" y="58"/>
                  </a:lnTo>
                  <a:close/>
                  <a:moveTo>
                    <a:pt x="249" y="53"/>
                  </a:moveTo>
                  <a:cubicBezTo>
                    <a:pt x="248" y="53"/>
                    <a:pt x="247" y="55"/>
                    <a:pt x="246" y="58"/>
                  </a:cubicBezTo>
                  <a:cubicBezTo>
                    <a:pt x="252" y="58"/>
                    <a:pt x="252" y="58"/>
                    <a:pt x="252" y="58"/>
                  </a:cubicBezTo>
                  <a:cubicBezTo>
                    <a:pt x="251" y="55"/>
                    <a:pt x="250" y="53"/>
                    <a:pt x="249" y="53"/>
                  </a:cubicBezTo>
                  <a:close/>
                  <a:moveTo>
                    <a:pt x="250" y="150"/>
                  </a:moveTo>
                  <a:cubicBezTo>
                    <a:pt x="249" y="150"/>
                    <a:pt x="246" y="154"/>
                    <a:pt x="246" y="162"/>
                  </a:cubicBezTo>
                  <a:cubicBezTo>
                    <a:pt x="246" y="169"/>
                    <a:pt x="249" y="173"/>
                    <a:pt x="250" y="173"/>
                  </a:cubicBezTo>
                  <a:cubicBezTo>
                    <a:pt x="251" y="173"/>
                    <a:pt x="254" y="169"/>
                    <a:pt x="254" y="162"/>
                  </a:cubicBezTo>
                  <a:cubicBezTo>
                    <a:pt x="254" y="154"/>
                    <a:pt x="251" y="150"/>
                    <a:pt x="250" y="150"/>
                  </a:cubicBezTo>
                  <a:close/>
                  <a:moveTo>
                    <a:pt x="245" y="144"/>
                  </a:moveTo>
                  <a:cubicBezTo>
                    <a:pt x="244" y="144"/>
                    <a:pt x="243" y="144"/>
                    <a:pt x="243" y="144"/>
                  </a:cubicBezTo>
                  <a:cubicBezTo>
                    <a:pt x="242" y="144"/>
                    <a:pt x="242" y="144"/>
                    <a:pt x="241" y="144"/>
                  </a:cubicBezTo>
                  <a:cubicBezTo>
                    <a:pt x="200" y="171"/>
                    <a:pt x="200" y="171"/>
                    <a:pt x="200" y="171"/>
                  </a:cubicBezTo>
                  <a:cubicBezTo>
                    <a:pt x="205" y="176"/>
                    <a:pt x="214" y="179"/>
                    <a:pt x="225" y="179"/>
                  </a:cubicBezTo>
                  <a:cubicBezTo>
                    <a:pt x="231" y="179"/>
                    <a:pt x="238" y="179"/>
                    <a:pt x="243" y="179"/>
                  </a:cubicBezTo>
                  <a:cubicBezTo>
                    <a:pt x="243" y="179"/>
                    <a:pt x="244" y="179"/>
                    <a:pt x="245" y="179"/>
                  </a:cubicBezTo>
                  <a:cubicBezTo>
                    <a:pt x="241" y="175"/>
                    <a:pt x="238" y="169"/>
                    <a:pt x="238" y="162"/>
                  </a:cubicBezTo>
                  <a:cubicBezTo>
                    <a:pt x="238" y="154"/>
                    <a:pt x="241" y="148"/>
                    <a:pt x="245" y="144"/>
                  </a:cubicBezTo>
                  <a:close/>
                  <a:moveTo>
                    <a:pt x="208" y="58"/>
                  </a:moveTo>
                  <a:cubicBezTo>
                    <a:pt x="137" y="0"/>
                    <a:pt x="137" y="0"/>
                    <a:pt x="137" y="0"/>
                  </a:cubicBezTo>
                  <a:cubicBezTo>
                    <a:pt x="110" y="0"/>
                    <a:pt x="110" y="0"/>
                    <a:pt x="110" y="0"/>
                  </a:cubicBezTo>
                  <a:cubicBezTo>
                    <a:pt x="110" y="0"/>
                    <a:pt x="133" y="48"/>
                    <a:pt x="138" y="58"/>
                  </a:cubicBezTo>
                  <a:lnTo>
                    <a:pt x="208" y="58"/>
                  </a:lnTo>
                  <a:close/>
                  <a:moveTo>
                    <a:pt x="362" y="107"/>
                  </a:moveTo>
                  <a:cubicBezTo>
                    <a:pt x="361" y="119"/>
                    <a:pt x="332" y="125"/>
                    <a:pt x="316" y="125"/>
                  </a:cubicBezTo>
                  <a:cubicBezTo>
                    <a:pt x="248" y="125"/>
                    <a:pt x="248" y="125"/>
                    <a:pt x="248" y="125"/>
                  </a:cubicBezTo>
                  <a:cubicBezTo>
                    <a:pt x="102" y="221"/>
                    <a:pt x="102" y="221"/>
                    <a:pt x="102" y="221"/>
                  </a:cubicBezTo>
                  <a:cubicBezTo>
                    <a:pt x="75" y="221"/>
                    <a:pt x="75" y="221"/>
                    <a:pt x="75" y="221"/>
                  </a:cubicBezTo>
                  <a:cubicBezTo>
                    <a:pt x="75" y="221"/>
                    <a:pt x="113" y="172"/>
                    <a:pt x="121" y="162"/>
                  </a:cubicBezTo>
                  <a:cubicBezTo>
                    <a:pt x="127" y="153"/>
                    <a:pt x="138" y="141"/>
                    <a:pt x="138" y="125"/>
                  </a:cubicBezTo>
                  <a:cubicBezTo>
                    <a:pt x="126" y="125"/>
                    <a:pt x="126" y="125"/>
                    <a:pt x="126" y="125"/>
                  </a:cubicBezTo>
                  <a:cubicBezTo>
                    <a:pt x="92" y="125"/>
                    <a:pt x="46" y="103"/>
                    <a:pt x="19" y="93"/>
                  </a:cubicBezTo>
                  <a:cubicBezTo>
                    <a:pt x="2" y="87"/>
                    <a:pt x="5" y="70"/>
                    <a:pt x="19" y="70"/>
                  </a:cubicBezTo>
                  <a:cubicBezTo>
                    <a:pt x="19" y="70"/>
                    <a:pt x="19" y="70"/>
                    <a:pt x="19" y="70"/>
                  </a:cubicBezTo>
                  <a:cubicBezTo>
                    <a:pt x="0" y="4"/>
                    <a:pt x="0" y="4"/>
                    <a:pt x="0" y="4"/>
                  </a:cubicBezTo>
                  <a:cubicBezTo>
                    <a:pt x="21" y="4"/>
                    <a:pt x="21" y="4"/>
                    <a:pt x="21" y="4"/>
                  </a:cubicBezTo>
                  <a:cubicBezTo>
                    <a:pt x="21" y="4"/>
                    <a:pt x="46" y="37"/>
                    <a:pt x="54" y="47"/>
                  </a:cubicBezTo>
                  <a:cubicBezTo>
                    <a:pt x="66" y="61"/>
                    <a:pt x="81" y="69"/>
                    <a:pt x="102" y="70"/>
                  </a:cubicBezTo>
                  <a:cubicBezTo>
                    <a:pt x="280" y="70"/>
                    <a:pt x="280" y="70"/>
                    <a:pt x="280" y="70"/>
                  </a:cubicBezTo>
                  <a:cubicBezTo>
                    <a:pt x="293" y="70"/>
                    <a:pt x="305" y="72"/>
                    <a:pt x="316" y="76"/>
                  </a:cubicBezTo>
                  <a:cubicBezTo>
                    <a:pt x="337" y="83"/>
                    <a:pt x="350" y="91"/>
                    <a:pt x="358" y="99"/>
                  </a:cubicBezTo>
                  <a:cubicBezTo>
                    <a:pt x="362" y="102"/>
                    <a:pt x="363" y="105"/>
                    <a:pt x="362" y="107"/>
                  </a:cubicBezTo>
                  <a:close/>
                  <a:moveTo>
                    <a:pt x="147" y="96"/>
                  </a:moveTo>
                  <a:cubicBezTo>
                    <a:pt x="147" y="91"/>
                    <a:pt x="143" y="87"/>
                    <a:pt x="138" y="87"/>
                  </a:cubicBezTo>
                  <a:cubicBezTo>
                    <a:pt x="134" y="87"/>
                    <a:pt x="130" y="91"/>
                    <a:pt x="130" y="96"/>
                  </a:cubicBezTo>
                  <a:cubicBezTo>
                    <a:pt x="130" y="100"/>
                    <a:pt x="134" y="104"/>
                    <a:pt x="138" y="104"/>
                  </a:cubicBezTo>
                  <a:cubicBezTo>
                    <a:pt x="143" y="104"/>
                    <a:pt x="147" y="100"/>
                    <a:pt x="147" y="96"/>
                  </a:cubicBezTo>
                  <a:close/>
                  <a:moveTo>
                    <a:pt x="176" y="96"/>
                  </a:moveTo>
                  <a:cubicBezTo>
                    <a:pt x="176" y="91"/>
                    <a:pt x="172" y="87"/>
                    <a:pt x="167" y="87"/>
                  </a:cubicBezTo>
                  <a:cubicBezTo>
                    <a:pt x="162" y="87"/>
                    <a:pt x="159" y="91"/>
                    <a:pt x="159" y="96"/>
                  </a:cubicBezTo>
                  <a:cubicBezTo>
                    <a:pt x="159" y="100"/>
                    <a:pt x="162" y="104"/>
                    <a:pt x="167" y="104"/>
                  </a:cubicBezTo>
                  <a:cubicBezTo>
                    <a:pt x="172" y="104"/>
                    <a:pt x="176" y="100"/>
                    <a:pt x="176" y="96"/>
                  </a:cubicBezTo>
                  <a:close/>
                  <a:moveTo>
                    <a:pt x="205" y="96"/>
                  </a:moveTo>
                  <a:cubicBezTo>
                    <a:pt x="205" y="91"/>
                    <a:pt x="201" y="87"/>
                    <a:pt x="196" y="87"/>
                  </a:cubicBezTo>
                  <a:cubicBezTo>
                    <a:pt x="191" y="87"/>
                    <a:pt x="188" y="91"/>
                    <a:pt x="188" y="96"/>
                  </a:cubicBezTo>
                  <a:cubicBezTo>
                    <a:pt x="188" y="100"/>
                    <a:pt x="191" y="104"/>
                    <a:pt x="196" y="104"/>
                  </a:cubicBezTo>
                  <a:cubicBezTo>
                    <a:pt x="201" y="104"/>
                    <a:pt x="205" y="100"/>
                    <a:pt x="205" y="96"/>
                  </a:cubicBezTo>
                  <a:close/>
                  <a:moveTo>
                    <a:pt x="234" y="96"/>
                  </a:moveTo>
                  <a:cubicBezTo>
                    <a:pt x="234" y="91"/>
                    <a:pt x="230" y="87"/>
                    <a:pt x="225" y="87"/>
                  </a:cubicBezTo>
                  <a:cubicBezTo>
                    <a:pt x="220" y="87"/>
                    <a:pt x="217" y="91"/>
                    <a:pt x="217" y="96"/>
                  </a:cubicBezTo>
                  <a:cubicBezTo>
                    <a:pt x="217" y="100"/>
                    <a:pt x="220" y="104"/>
                    <a:pt x="225" y="104"/>
                  </a:cubicBezTo>
                  <a:cubicBezTo>
                    <a:pt x="230" y="104"/>
                    <a:pt x="234" y="100"/>
                    <a:pt x="234" y="96"/>
                  </a:cubicBezTo>
                  <a:close/>
                  <a:moveTo>
                    <a:pt x="262" y="96"/>
                  </a:moveTo>
                  <a:cubicBezTo>
                    <a:pt x="262" y="91"/>
                    <a:pt x="259" y="87"/>
                    <a:pt x="254" y="87"/>
                  </a:cubicBezTo>
                  <a:cubicBezTo>
                    <a:pt x="249" y="87"/>
                    <a:pt x="245" y="91"/>
                    <a:pt x="245" y="96"/>
                  </a:cubicBezTo>
                  <a:cubicBezTo>
                    <a:pt x="245" y="100"/>
                    <a:pt x="249" y="104"/>
                    <a:pt x="254" y="104"/>
                  </a:cubicBezTo>
                  <a:cubicBezTo>
                    <a:pt x="259" y="104"/>
                    <a:pt x="262" y="100"/>
                    <a:pt x="262" y="96"/>
                  </a:cubicBezTo>
                  <a:close/>
                  <a:moveTo>
                    <a:pt x="340" y="96"/>
                  </a:moveTo>
                  <a:cubicBezTo>
                    <a:pt x="336" y="94"/>
                    <a:pt x="331" y="91"/>
                    <a:pt x="325" y="89"/>
                  </a:cubicBezTo>
                  <a:cubicBezTo>
                    <a:pt x="322" y="90"/>
                    <a:pt x="316" y="91"/>
                    <a:pt x="309" y="91"/>
                  </a:cubicBezTo>
                  <a:cubicBezTo>
                    <a:pt x="300" y="91"/>
                    <a:pt x="300" y="104"/>
                    <a:pt x="310" y="105"/>
                  </a:cubicBezTo>
                  <a:cubicBezTo>
                    <a:pt x="322" y="105"/>
                    <a:pt x="335" y="101"/>
                    <a:pt x="340" y="96"/>
                  </a:cubicBezTo>
                </a:path>
              </a:pathLst>
            </a:custGeom>
            <a:solidFill>
              <a:schemeClr val="lt1"/>
            </a:solidFill>
            <a:ln>
              <a:noFill/>
            </a:ln>
          </p:spPr>
          <p:txBody>
            <a:bodyPr vert="horz" lIns="91440" tIns="45720" rIns="91440" bIns="45720" anchor="t"/>
            <a:lstStyle>
              <a:lvl1pPr marL="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1pPr>
              <a:lvl2pPr marL="4572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2pPr>
              <a:lvl3pPr marL="9144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3pPr>
              <a:lvl4pPr marL="13716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4pPr>
              <a:lvl5pPr marL="18288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5pPr>
            </a:lstStyle>
            <a:p>
              <a:pPr lvl="0"/>
              <a:endParaRPr lang="en-US" altLang="zh-CN">
                <a:ea typeface="Arial" pitchFamily="34" charset="0"/>
              </a:endParaRPr>
            </a:p>
          </p:txBody>
        </p:sp>
      </p:grpSp>
      <p:grpSp>
        <p:nvGrpSpPr>
          <p:cNvPr id="118" name="Group 117"/>
          <p:cNvGrpSpPr/>
          <p:nvPr/>
        </p:nvGrpSpPr>
        <p:grpSpPr>
          <a:xfrm>
            <a:off x="4815120" y="2932112"/>
            <a:ext cx="919163" cy="919163"/>
            <a:chOff x="1568022" y="3774153"/>
            <a:chExt cx="919063" cy="919397"/>
          </a:xfrm>
          <a:solidFill>
            <a:schemeClr val="accent1"/>
          </a:solidFill>
        </p:grpSpPr>
        <p:sp>
          <p:nvSpPr>
            <p:cNvPr id="1048898" name="椭圆 9"/>
            <p:cNvSpPr/>
            <p:nvPr/>
          </p:nvSpPr>
          <p:spPr>
            <a:xfrm>
              <a:off x="1568022" y="3774153"/>
              <a:ext cx="919063" cy="919397"/>
            </a:xfrm>
            <a:prstGeom prst="ellipse">
              <a:avLst/>
            </a:prstGeom>
            <a:grpFill/>
            <a:ln>
              <a:noFill/>
            </a:ln>
          </p:spPr>
          <p:txBody>
            <a:bodyPr vert="horz" lIns="121917" tIns="60959" rIns="121917" bIns="60959" anchor="ctr"/>
            <a:lstStyle>
              <a:lvl1pPr marL="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1pPr>
              <a:lvl2pPr marL="4572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2pPr>
              <a:lvl3pPr marL="9144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3pPr>
              <a:lvl4pPr marL="13716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4pPr>
              <a:lvl5pPr marL="18288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5pPr>
            </a:lstStyle>
            <a:p>
              <a:pPr lvl="0" algn="ctr" fontAlgn="base">
                <a:spcBef>
                  <a:spcPct val="0"/>
                </a:spcBef>
                <a:spcAft>
                  <a:spcPct val="0"/>
                </a:spcAft>
                <a:buFontTx/>
                <a:buNone/>
              </a:pPr>
              <a:endParaRPr lang="zh-CN" altLang="en-US">
                <a:solidFill>
                  <a:srgbClr val="44D002"/>
                </a:solidFill>
                <a:ea typeface="Arial" pitchFamily="34" charset="0"/>
              </a:endParaRPr>
            </a:p>
          </p:txBody>
        </p:sp>
        <p:grpSp>
          <p:nvGrpSpPr>
            <p:cNvPr id="119" name="Group 118"/>
            <p:cNvGrpSpPr/>
            <p:nvPr/>
          </p:nvGrpSpPr>
          <p:grpSpPr>
            <a:xfrm>
              <a:off x="1804546" y="4039586"/>
              <a:ext cx="437255" cy="496569"/>
              <a:chOff x="9786938" y="3573463"/>
              <a:chExt cx="482600" cy="476250"/>
            </a:xfrm>
            <a:grpFill/>
          </p:grpSpPr>
        </p:grpSp>
      </p:grpSp>
      <p:grpSp>
        <p:nvGrpSpPr>
          <p:cNvPr id="120" name="Group 119"/>
          <p:cNvGrpSpPr/>
          <p:nvPr/>
        </p:nvGrpSpPr>
        <p:grpSpPr>
          <a:xfrm>
            <a:off x="4826232" y="4332287"/>
            <a:ext cx="919163" cy="920751"/>
            <a:chOff x="1619111" y="5059687"/>
            <a:chExt cx="919063" cy="919397"/>
          </a:xfrm>
          <a:solidFill>
            <a:schemeClr val="tx2"/>
          </a:solidFill>
        </p:grpSpPr>
        <p:sp>
          <p:nvSpPr>
            <p:cNvPr id="1048899" name="椭圆 14"/>
            <p:cNvSpPr/>
            <p:nvPr/>
          </p:nvSpPr>
          <p:spPr>
            <a:xfrm>
              <a:off x="1619111" y="5059687"/>
              <a:ext cx="919063" cy="919397"/>
            </a:xfrm>
            <a:prstGeom prst="ellipse">
              <a:avLst/>
            </a:prstGeom>
            <a:grpFill/>
            <a:ln>
              <a:noFill/>
            </a:ln>
          </p:spPr>
          <p:txBody>
            <a:bodyPr vert="horz" lIns="121917" tIns="60959" rIns="121917" bIns="60959" anchor="ctr"/>
            <a:lstStyle>
              <a:lvl1pPr marL="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1pPr>
              <a:lvl2pPr marL="4572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2pPr>
              <a:lvl3pPr marL="9144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3pPr>
              <a:lvl4pPr marL="13716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4pPr>
              <a:lvl5pPr marL="18288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5pPr>
            </a:lstStyle>
            <a:p>
              <a:pPr lvl="0" algn="ctr" fontAlgn="base">
                <a:spcBef>
                  <a:spcPct val="0"/>
                </a:spcBef>
                <a:spcAft>
                  <a:spcPct val="0"/>
                </a:spcAft>
                <a:buFontTx/>
                <a:buNone/>
              </a:pPr>
              <a:endParaRPr lang="zh-CN" altLang="en-US">
                <a:solidFill>
                  <a:srgbClr val="FFFFFF"/>
                </a:solidFill>
                <a:ea typeface="Arial" pitchFamily="34" charset="0"/>
              </a:endParaRPr>
            </a:p>
          </p:txBody>
        </p:sp>
        <p:grpSp>
          <p:nvGrpSpPr>
            <p:cNvPr id="121" name="Group 120"/>
            <p:cNvGrpSpPr/>
            <p:nvPr/>
          </p:nvGrpSpPr>
          <p:grpSpPr>
            <a:xfrm>
              <a:off x="1863929" y="5303635"/>
              <a:ext cx="502393" cy="441352"/>
              <a:chOff x="3995738" y="3594100"/>
              <a:chExt cx="473075" cy="434975"/>
            </a:xfrm>
            <a:grpFill/>
          </p:grpSpPr>
        </p:grpSp>
      </p:grpSp>
      <p:pic>
        <p:nvPicPr>
          <p:cNvPr id="2097178" name="组合 20"/>
          <p:cNvPicPr>
            <a:picLocks/>
          </p:cNvPicPr>
          <p:nvPr/>
        </p:nvPicPr>
        <p:blipFill>
          <a:blip r:embed="rId2"/>
          <a:srcRect/>
          <a:stretch>
            <a:fillRect/>
          </a:stretch>
        </p:blipFill>
        <p:spPr>
          <a:xfrm>
            <a:off x="6510337" y="1638300"/>
            <a:ext cx="919163" cy="919163"/>
          </a:xfrm>
          <a:prstGeom prst="rect">
            <a:avLst/>
          </a:prstGeom>
          <a:noFill/>
          <a:ln>
            <a:solidFill>
              <a:schemeClr val="tx1">
                <a:lumMod val="75000"/>
                <a:lumOff val="25000"/>
              </a:schemeClr>
            </a:solidFill>
          </a:ln>
        </p:spPr>
      </p:pic>
      <p:grpSp>
        <p:nvGrpSpPr>
          <p:cNvPr id="122" name="Group 121"/>
          <p:cNvGrpSpPr/>
          <p:nvPr/>
        </p:nvGrpSpPr>
        <p:grpSpPr>
          <a:xfrm>
            <a:off x="6518275" y="2932112"/>
            <a:ext cx="919163" cy="919163"/>
            <a:chOff x="6219782" y="3774153"/>
            <a:chExt cx="919063" cy="919397"/>
          </a:xfrm>
        </p:grpSpPr>
        <p:sp>
          <p:nvSpPr>
            <p:cNvPr id="1048900" name="椭圆 24"/>
            <p:cNvSpPr/>
            <p:nvPr/>
          </p:nvSpPr>
          <p:spPr>
            <a:xfrm>
              <a:off x="6219782" y="3774153"/>
              <a:ext cx="919063" cy="919397"/>
            </a:xfrm>
            <a:prstGeom prst="ellipse">
              <a:avLst/>
            </a:prstGeom>
            <a:solidFill>
              <a:srgbClr val="00B0F0"/>
            </a:solidFill>
            <a:ln>
              <a:noFill/>
            </a:ln>
          </p:spPr>
          <p:txBody>
            <a:bodyPr vert="horz" lIns="121917" tIns="60959" rIns="121917" bIns="60959" anchor="ctr"/>
            <a:lstStyle>
              <a:lvl1pPr marL="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1pPr>
              <a:lvl2pPr marL="4572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2pPr>
              <a:lvl3pPr marL="9144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3pPr>
              <a:lvl4pPr marL="13716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4pPr>
              <a:lvl5pPr marL="18288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5pPr>
            </a:lstStyle>
            <a:p>
              <a:pPr lvl="0" algn="ctr" fontAlgn="base">
                <a:spcBef>
                  <a:spcPct val="0"/>
                </a:spcBef>
                <a:spcAft>
                  <a:spcPct val="0"/>
                </a:spcAft>
                <a:buFontTx/>
                <a:buNone/>
              </a:pPr>
              <a:endParaRPr lang="zh-CN" altLang="en-US">
                <a:solidFill>
                  <a:srgbClr val="FFFFFF"/>
                </a:solidFill>
                <a:ea typeface="Arial" pitchFamily="34" charset="0"/>
              </a:endParaRPr>
            </a:p>
          </p:txBody>
        </p:sp>
        <p:sp>
          <p:nvSpPr>
            <p:cNvPr id="1048901" name="Freeform 30"/>
            <p:cNvSpPr/>
            <p:nvPr/>
          </p:nvSpPr>
          <p:spPr>
            <a:xfrm>
              <a:off x="6432028" y="3984294"/>
              <a:ext cx="489080" cy="499117"/>
            </a:xfrm>
            <a:custGeom>
              <a:avLst/>
              <a:gdLst/>
              <a:ahLst/>
              <a:cxnLst/>
              <a:rect l="0" t="0" r="r" b="b"/>
              <a:pathLst>
                <a:path w="1470" h="1478">
                  <a:moveTo>
                    <a:pt x="1334" y="696"/>
                  </a:moveTo>
                  <a:cubicBezTo>
                    <a:pt x="1310" y="696"/>
                    <a:pt x="1290" y="676"/>
                    <a:pt x="1290" y="652"/>
                  </a:cubicBezTo>
                  <a:cubicBezTo>
                    <a:pt x="1290" y="627"/>
                    <a:pt x="1310" y="607"/>
                    <a:pt x="1334" y="607"/>
                  </a:cubicBezTo>
                  <a:cubicBezTo>
                    <a:pt x="1359" y="607"/>
                    <a:pt x="1379" y="627"/>
                    <a:pt x="1379" y="652"/>
                  </a:cubicBezTo>
                  <a:cubicBezTo>
                    <a:pt x="1379" y="676"/>
                    <a:pt x="1359" y="696"/>
                    <a:pt x="1334" y="696"/>
                  </a:cubicBezTo>
                  <a:close/>
                  <a:moveTo>
                    <a:pt x="1469" y="646"/>
                  </a:moveTo>
                  <a:cubicBezTo>
                    <a:pt x="1469" y="637"/>
                    <a:pt x="1462" y="630"/>
                    <a:pt x="1454" y="629"/>
                  </a:cubicBezTo>
                  <a:lnTo>
                    <a:pt x="1428" y="625"/>
                  </a:lnTo>
                  <a:cubicBezTo>
                    <a:pt x="1426" y="617"/>
                    <a:pt x="1423" y="610"/>
                    <a:pt x="1419" y="602"/>
                  </a:cubicBezTo>
                  <a:lnTo>
                    <a:pt x="1434" y="582"/>
                  </a:lnTo>
                  <a:cubicBezTo>
                    <a:pt x="1439" y="575"/>
                    <a:pt x="1439" y="565"/>
                    <a:pt x="1433" y="559"/>
                  </a:cubicBezTo>
                  <a:cubicBezTo>
                    <a:pt x="1430" y="556"/>
                    <a:pt x="1428" y="554"/>
                    <a:pt x="1426" y="552"/>
                  </a:cubicBezTo>
                  <a:cubicBezTo>
                    <a:pt x="1422" y="549"/>
                    <a:pt x="1418" y="547"/>
                    <a:pt x="1413" y="547"/>
                  </a:cubicBezTo>
                  <a:cubicBezTo>
                    <a:pt x="1409" y="547"/>
                    <a:pt x="1406" y="548"/>
                    <a:pt x="1402" y="551"/>
                  </a:cubicBezTo>
                  <a:lnTo>
                    <a:pt x="1382" y="567"/>
                  </a:lnTo>
                  <a:cubicBezTo>
                    <a:pt x="1375" y="562"/>
                    <a:pt x="1367" y="559"/>
                    <a:pt x="1359" y="557"/>
                  </a:cubicBezTo>
                  <a:lnTo>
                    <a:pt x="1355" y="532"/>
                  </a:lnTo>
                  <a:cubicBezTo>
                    <a:pt x="1354" y="523"/>
                    <a:pt x="1347" y="517"/>
                    <a:pt x="1338" y="516"/>
                  </a:cubicBezTo>
                  <a:cubicBezTo>
                    <a:pt x="1337" y="516"/>
                    <a:pt x="1335" y="516"/>
                    <a:pt x="1334" y="516"/>
                  </a:cubicBezTo>
                  <a:cubicBezTo>
                    <a:pt x="1332" y="516"/>
                    <a:pt x="1330" y="516"/>
                    <a:pt x="1328" y="516"/>
                  </a:cubicBezTo>
                  <a:cubicBezTo>
                    <a:pt x="1319" y="517"/>
                    <a:pt x="1312" y="524"/>
                    <a:pt x="1311" y="532"/>
                  </a:cubicBezTo>
                  <a:lnTo>
                    <a:pt x="1308" y="558"/>
                  </a:lnTo>
                  <a:cubicBezTo>
                    <a:pt x="1300" y="560"/>
                    <a:pt x="1292" y="563"/>
                    <a:pt x="1285" y="567"/>
                  </a:cubicBezTo>
                  <a:lnTo>
                    <a:pt x="1264" y="552"/>
                  </a:lnTo>
                  <a:cubicBezTo>
                    <a:pt x="1261" y="550"/>
                    <a:pt x="1257" y="549"/>
                    <a:pt x="1254" y="549"/>
                  </a:cubicBezTo>
                  <a:cubicBezTo>
                    <a:pt x="1249" y="549"/>
                    <a:pt x="1245" y="550"/>
                    <a:pt x="1241" y="553"/>
                  </a:cubicBezTo>
                  <a:cubicBezTo>
                    <a:pt x="1239" y="556"/>
                    <a:pt x="1236" y="558"/>
                    <a:pt x="1234" y="560"/>
                  </a:cubicBezTo>
                  <a:cubicBezTo>
                    <a:pt x="1228" y="567"/>
                    <a:pt x="1228" y="577"/>
                    <a:pt x="1233" y="584"/>
                  </a:cubicBezTo>
                  <a:lnTo>
                    <a:pt x="1249" y="604"/>
                  </a:lnTo>
                  <a:cubicBezTo>
                    <a:pt x="1245" y="611"/>
                    <a:pt x="1242" y="619"/>
                    <a:pt x="1240" y="627"/>
                  </a:cubicBezTo>
                  <a:lnTo>
                    <a:pt x="1214" y="631"/>
                  </a:lnTo>
                  <a:cubicBezTo>
                    <a:pt x="1206" y="632"/>
                    <a:pt x="1199" y="639"/>
                    <a:pt x="1199" y="648"/>
                  </a:cubicBezTo>
                  <a:cubicBezTo>
                    <a:pt x="1199" y="649"/>
                    <a:pt x="1199" y="651"/>
                    <a:pt x="1199" y="652"/>
                  </a:cubicBezTo>
                  <a:cubicBezTo>
                    <a:pt x="1199" y="654"/>
                    <a:pt x="1199" y="656"/>
                    <a:pt x="1199" y="658"/>
                  </a:cubicBezTo>
                  <a:cubicBezTo>
                    <a:pt x="1199" y="667"/>
                    <a:pt x="1206" y="674"/>
                    <a:pt x="1215" y="675"/>
                  </a:cubicBezTo>
                  <a:lnTo>
                    <a:pt x="1240" y="678"/>
                  </a:lnTo>
                  <a:cubicBezTo>
                    <a:pt x="1242" y="686"/>
                    <a:pt x="1246" y="694"/>
                    <a:pt x="1250" y="701"/>
                  </a:cubicBezTo>
                  <a:lnTo>
                    <a:pt x="1235" y="722"/>
                  </a:lnTo>
                  <a:cubicBezTo>
                    <a:pt x="1229" y="729"/>
                    <a:pt x="1230" y="739"/>
                    <a:pt x="1236" y="745"/>
                  </a:cubicBezTo>
                  <a:cubicBezTo>
                    <a:pt x="1238" y="747"/>
                    <a:pt x="1240" y="750"/>
                    <a:pt x="1243" y="752"/>
                  </a:cubicBezTo>
                  <a:cubicBezTo>
                    <a:pt x="1246" y="755"/>
                    <a:pt x="1251" y="756"/>
                    <a:pt x="1255" y="756"/>
                  </a:cubicBezTo>
                  <a:cubicBezTo>
                    <a:pt x="1259" y="756"/>
                    <a:pt x="1263" y="755"/>
                    <a:pt x="1266" y="753"/>
                  </a:cubicBezTo>
                  <a:lnTo>
                    <a:pt x="1286" y="737"/>
                  </a:lnTo>
                  <a:cubicBezTo>
                    <a:pt x="1294" y="741"/>
                    <a:pt x="1301" y="744"/>
                    <a:pt x="1309" y="746"/>
                  </a:cubicBezTo>
                  <a:lnTo>
                    <a:pt x="1313" y="772"/>
                  </a:lnTo>
                  <a:cubicBezTo>
                    <a:pt x="1314" y="780"/>
                    <a:pt x="1322" y="787"/>
                    <a:pt x="1331" y="787"/>
                  </a:cubicBezTo>
                  <a:cubicBezTo>
                    <a:pt x="1332" y="787"/>
                    <a:pt x="1333" y="787"/>
                    <a:pt x="1334" y="787"/>
                  </a:cubicBezTo>
                  <a:cubicBezTo>
                    <a:pt x="1336" y="787"/>
                    <a:pt x="1338" y="787"/>
                    <a:pt x="1340" y="787"/>
                  </a:cubicBezTo>
                  <a:cubicBezTo>
                    <a:pt x="1349" y="787"/>
                    <a:pt x="1356" y="780"/>
                    <a:pt x="1357" y="771"/>
                  </a:cubicBezTo>
                  <a:lnTo>
                    <a:pt x="1361" y="746"/>
                  </a:lnTo>
                  <a:cubicBezTo>
                    <a:pt x="1369" y="744"/>
                    <a:pt x="1376" y="740"/>
                    <a:pt x="1384" y="736"/>
                  </a:cubicBezTo>
                  <a:lnTo>
                    <a:pt x="1404" y="751"/>
                  </a:lnTo>
                  <a:cubicBezTo>
                    <a:pt x="1407" y="754"/>
                    <a:pt x="1411" y="755"/>
                    <a:pt x="1415" y="755"/>
                  </a:cubicBezTo>
                  <a:cubicBezTo>
                    <a:pt x="1419" y="755"/>
                    <a:pt x="1424" y="753"/>
                    <a:pt x="1427" y="750"/>
                  </a:cubicBezTo>
                  <a:cubicBezTo>
                    <a:pt x="1430" y="748"/>
                    <a:pt x="1432" y="746"/>
                    <a:pt x="1434" y="743"/>
                  </a:cubicBezTo>
                  <a:cubicBezTo>
                    <a:pt x="1440" y="737"/>
                    <a:pt x="1440" y="727"/>
                    <a:pt x="1435" y="720"/>
                  </a:cubicBezTo>
                  <a:lnTo>
                    <a:pt x="1419" y="700"/>
                  </a:lnTo>
                  <a:cubicBezTo>
                    <a:pt x="1424" y="692"/>
                    <a:pt x="1427" y="685"/>
                    <a:pt x="1429" y="677"/>
                  </a:cubicBezTo>
                  <a:lnTo>
                    <a:pt x="1454" y="673"/>
                  </a:lnTo>
                  <a:cubicBezTo>
                    <a:pt x="1463" y="672"/>
                    <a:pt x="1469" y="664"/>
                    <a:pt x="1470" y="655"/>
                  </a:cubicBezTo>
                  <a:cubicBezTo>
                    <a:pt x="1470" y="654"/>
                    <a:pt x="1470" y="653"/>
                    <a:pt x="1470" y="652"/>
                  </a:cubicBezTo>
                  <a:cubicBezTo>
                    <a:pt x="1470" y="650"/>
                    <a:pt x="1470" y="648"/>
                    <a:pt x="1469" y="646"/>
                  </a:cubicBezTo>
                  <a:close/>
                  <a:moveTo>
                    <a:pt x="982" y="700"/>
                  </a:moveTo>
                  <a:cubicBezTo>
                    <a:pt x="976" y="715"/>
                    <a:pt x="965" y="726"/>
                    <a:pt x="950" y="732"/>
                  </a:cubicBezTo>
                  <a:cubicBezTo>
                    <a:pt x="943" y="735"/>
                    <a:pt x="936" y="737"/>
                    <a:pt x="928" y="737"/>
                  </a:cubicBezTo>
                  <a:cubicBezTo>
                    <a:pt x="904" y="737"/>
                    <a:pt x="883" y="722"/>
                    <a:pt x="874" y="700"/>
                  </a:cubicBezTo>
                  <a:cubicBezTo>
                    <a:pt x="861" y="670"/>
                    <a:pt x="876" y="636"/>
                    <a:pt x="906" y="623"/>
                  </a:cubicBezTo>
                  <a:cubicBezTo>
                    <a:pt x="913" y="620"/>
                    <a:pt x="920" y="619"/>
                    <a:pt x="928" y="619"/>
                  </a:cubicBezTo>
                  <a:cubicBezTo>
                    <a:pt x="952" y="619"/>
                    <a:pt x="973" y="633"/>
                    <a:pt x="983" y="655"/>
                  </a:cubicBezTo>
                  <a:cubicBezTo>
                    <a:pt x="989" y="670"/>
                    <a:pt x="988" y="686"/>
                    <a:pt x="982" y="700"/>
                  </a:cubicBezTo>
                  <a:close/>
                  <a:moveTo>
                    <a:pt x="1090" y="713"/>
                  </a:moveTo>
                  <a:lnTo>
                    <a:pt x="1057" y="693"/>
                  </a:lnTo>
                  <a:cubicBezTo>
                    <a:pt x="1058" y="683"/>
                    <a:pt x="1058" y="671"/>
                    <a:pt x="1056" y="660"/>
                  </a:cubicBezTo>
                  <a:lnTo>
                    <a:pt x="1090" y="641"/>
                  </a:lnTo>
                  <a:cubicBezTo>
                    <a:pt x="1097" y="636"/>
                    <a:pt x="1100" y="627"/>
                    <a:pt x="1098" y="619"/>
                  </a:cubicBezTo>
                  <a:cubicBezTo>
                    <a:pt x="1097" y="616"/>
                    <a:pt x="1095" y="613"/>
                    <a:pt x="1094" y="610"/>
                  </a:cubicBezTo>
                  <a:cubicBezTo>
                    <a:pt x="1092" y="606"/>
                    <a:pt x="1090" y="601"/>
                    <a:pt x="1088" y="597"/>
                  </a:cubicBezTo>
                  <a:cubicBezTo>
                    <a:pt x="1085" y="591"/>
                    <a:pt x="1079" y="587"/>
                    <a:pt x="1072" y="587"/>
                  </a:cubicBezTo>
                  <a:cubicBezTo>
                    <a:pt x="1071" y="587"/>
                    <a:pt x="1069" y="588"/>
                    <a:pt x="1067" y="588"/>
                  </a:cubicBezTo>
                  <a:lnTo>
                    <a:pt x="1030" y="598"/>
                  </a:lnTo>
                  <a:cubicBezTo>
                    <a:pt x="1023" y="589"/>
                    <a:pt x="1015" y="582"/>
                    <a:pt x="1007" y="575"/>
                  </a:cubicBezTo>
                  <a:lnTo>
                    <a:pt x="1016" y="537"/>
                  </a:lnTo>
                  <a:cubicBezTo>
                    <a:pt x="1018" y="529"/>
                    <a:pt x="1014" y="520"/>
                    <a:pt x="1007" y="517"/>
                  </a:cubicBezTo>
                  <a:cubicBezTo>
                    <a:pt x="999" y="513"/>
                    <a:pt x="992" y="510"/>
                    <a:pt x="985" y="508"/>
                  </a:cubicBezTo>
                  <a:cubicBezTo>
                    <a:pt x="983" y="507"/>
                    <a:pt x="981" y="507"/>
                    <a:pt x="979" y="507"/>
                  </a:cubicBezTo>
                  <a:cubicBezTo>
                    <a:pt x="973" y="507"/>
                    <a:pt x="966" y="510"/>
                    <a:pt x="963" y="516"/>
                  </a:cubicBezTo>
                  <a:lnTo>
                    <a:pt x="944" y="549"/>
                  </a:lnTo>
                  <a:cubicBezTo>
                    <a:pt x="939" y="549"/>
                    <a:pt x="933" y="548"/>
                    <a:pt x="928" y="548"/>
                  </a:cubicBezTo>
                  <a:cubicBezTo>
                    <a:pt x="922" y="548"/>
                    <a:pt x="917" y="549"/>
                    <a:pt x="911" y="550"/>
                  </a:cubicBezTo>
                  <a:lnTo>
                    <a:pt x="891" y="516"/>
                  </a:lnTo>
                  <a:cubicBezTo>
                    <a:pt x="888" y="511"/>
                    <a:pt x="882" y="507"/>
                    <a:pt x="876" y="507"/>
                  </a:cubicBezTo>
                  <a:cubicBezTo>
                    <a:pt x="874" y="507"/>
                    <a:pt x="872" y="508"/>
                    <a:pt x="870" y="508"/>
                  </a:cubicBezTo>
                  <a:cubicBezTo>
                    <a:pt x="866" y="509"/>
                    <a:pt x="863" y="511"/>
                    <a:pt x="860" y="512"/>
                  </a:cubicBezTo>
                  <a:cubicBezTo>
                    <a:pt x="856" y="514"/>
                    <a:pt x="852" y="515"/>
                    <a:pt x="848" y="518"/>
                  </a:cubicBezTo>
                  <a:cubicBezTo>
                    <a:pt x="840" y="521"/>
                    <a:pt x="836" y="530"/>
                    <a:pt x="838" y="538"/>
                  </a:cubicBezTo>
                  <a:lnTo>
                    <a:pt x="848" y="576"/>
                  </a:lnTo>
                  <a:cubicBezTo>
                    <a:pt x="840" y="583"/>
                    <a:pt x="832" y="590"/>
                    <a:pt x="825" y="599"/>
                  </a:cubicBezTo>
                  <a:lnTo>
                    <a:pt x="788" y="590"/>
                  </a:lnTo>
                  <a:cubicBezTo>
                    <a:pt x="786" y="589"/>
                    <a:pt x="785" y="589"/>
                    <a:pt x="783" y="589"/>
                  </a:cubicBezTo>
                  <a:cubicBezTo>
                    <a:pt x="776" y="589"/>
                    <a:pt x="770" y="593"/>
                    <a:pt x="767" y="599"/>
                  </a:cubicBezTo>
                  <a:cubicBezTo>
                    <a:pt x="764" y="606"/>
                    <a:pt x="760" y="614"/>
                    <a:pt x="758" y="621"/>
                  </a:cubicBezTo>
                  <a:cubicBezTo>
                    <a:pt x="755" y="629"/>
                    <a:pt x="759" y="638"/>
                    <a:pt x="766" y="643"/>
                  </a:cubicBezTo>
                  <a:lnTo>
                    <a:pt x="800" y="662"/>
                  </a:lnTo>
                  <a:cubicBezTo>
                    <a:pt x="798" y="673"/>
                    <a:pt x="798" y="684"/>
                    <a:pt x="800" y="695"/>
                  </a:cubicBezTo>
                  <a:lnTo>
                    <a:pt x="767" y="715"/>
                  </a:lnTo>
                  <a:cubicBezTo>
                    <a:pt x="759" y="719"/>
                    <a:pt x="756" y="728"/>
                    <a:pt x="759" y="736"/>
                  </a:cubicBezTo>
                  <a:cubicBezTo>
                    <a:pt x="760" y="739"/>
                    <a:pt x="761" y="743"/>
                    <a:pt x="762" y="746"/>
                  </a:cubicBezTo>
                  <a:cubicBezTo>
                    <a:pt x="764" y="750"/>
                    <a:pt x="766" y="754"/>
                    <a:pt x="768" y="758"/>
                  </a:cubicBezTo>
                  <a:cubicBezTo>
                    <a:pt x="771" y="764"/>
                    <a:pt x="777" y="768"/>
                    <a:pt x="784" y="768"/>
                  </a:cubicBezTo>
                  <a:cubicBezTo>
                    <a:pt x="786" y="768"/>
                    <a:pt x="787" y="768"/>
                    <a:pt x="789" y="768"/>
                  </a:cubicBezTo>
                  <a:lnTo>
                    <a:pt x="826" y="757"/>
                  </a:lnTo>
                  <a:cubicBezTo>
                    <a:pt x="833" y="766"/>
                    <a:pt x="841" y="774"/>
                    <a:pt x="850" y="781"/>
                  </a:cubicBezTo>
                  <a:lnTo>
                    <a:pt x="840" y="818"/>
                  </a:lnTo>
                  <a:cubicBezTo>
                    <a:pt x="838" y="826"/>
                    <a:pt x="842" y="835"/>
                    <a:pt x="850" y="839"/>
                  </a:cubicBezTo>
                  <a:cubicBezTo>
                    <a:pt x="857" y="842"/>
                    <a:pt x="864" y="845"/>
                    <a:pt x="872" y="848"/>
                  </a:cubicBezTo>
                  <a:cubicBezTo>
                    <a:pt x="874" y="849"/>
                    <a:pt x="876" y="849"/>
                    <a:pt x="877" y="849"/>
                  </a:cubicBezTo>
                  <a:cubicBezTo>
                    <a:pt x="884" y="849"/>
                    <a:pt x="890" y="845"/>
                    <a:pt x="893" y="840"/>
                  </a:cubicBezTo>
                  <a:lnTo>
                    <a:pt x="912" y="806"/>
                  </a:lnTo>
                  <a:cubicBezTo>
                    <a:pt x="918" y="807"/>
                    <a:pt x="923" y="807"/>
                    <a:pt x="928" y="807"/>
                  </a:cubicBezTo>
                  <a:cubicBezTo>
                    <a:pt x="934" y="807"/>
                    <a:pt x="940" y="807"/>
                    <a:pt x="945" y="806"/>
                  </a:cubicBezTo>
                  <a:lnTo>
                    <a:pt x="965" y="839"/>
                  </a:lnTo>
                  <a:cubicBezTo>
                    <a:pt x="968" y="845"/>
                    <a:pt x="974" y="848"/>
                    <a:pt x="981" y="848"/>
                  </a:cubicBezTo>
                  <a:cubicBezTo>
                    <a:pt x="983" y="848"/>
                    <a:pt x="985" y="848"/>
                    <a:pt x="987" y="847"/>
                  </a:cubicBezTo>
                  <a:cubicBezTo>
                    <a:pt x="990" y="846"/>
                    <a:pt x="993" y="845"/>
                    <a:pt x="996" y="844"/>
                  </a:cubicBezTo>
                  <a:cubicBezTo>
                    <a:pt x="1000" y="842"/>
                    <a:pt x="1005" y="840"/>
                    <a:pt x="1009" y="838"/>
                  </a:cubicBezTo>
                  <a:cubicBezTo>
                    <a:pt x="1016" y="834"/>
                    <a:pt x="1020" y="825"/>
                    <a:pt x="1018" y="817"/>
                  </a:cubicBezTo>
                  <a:lnTo>
                    <a:pt x="1008" y="780"/>
                  </a:lnTo>
                  <a:cubicBezTo>
                    <a:pt x="1017" y="773"/>
                    <a:pt x="1024" y="765"/>
                    <a:pt x="1031" y="756"/>
                  </a:cubicBezTo>
                  <a:lnTo>
                    <a:pt x="1069" y="766"/>
                  </a:lnTo>
                  <a:cubicBezTo>
                    <a:pt x="1070" y="766"/>
                    <a:pt x="1072" y="766"/>
                    <a:pt x="1073" y="766"/>
                  </a:cubicBezTo>
                  <a:cubicBezTo>
                    <a:pt x="1080" y="766"/>
                    <a:pt x="1086" y="763"/>
                    <a:pt x="1089" y="756"/>
                  </a:cubicBezTo>
                  <a:cubicBezTo>
                    <a:pt x="1093" y="749"/>
                    <a:pt x="1096" y="742"/>
                    <a:pt x="1098" y="734"/>
                  </a:cubicBezTo>
                  <a:cubicBezTo>
                    <a:pt x="1101" y="726"/>
                    <a:pt x="1098" y="717"/>
                    <a:pt x="1090" y="713"/>
                  </a:cubicBezTo>
                  <a:close/>
                  <a:moveTo>
                    <a:pt x="465" y="977"/>
                  </a:moveTo>
                  <a:cubicBezTo>
                    <a:pt x="579" y="977"/>
                    <a:pt x="671" y="819"/>
                    <a:pt x="671" y="672"/>
                  </a:cubicBezTo>
                  <a:cubicBezTo>
                    <a:pt x="671" y="524"/>
                    <a:pt x="579" y="405"/>
                    <a:pt x="465" y="405"/>
                  </a:cubicBezTo>
                  <a:cubicBezTo>
                    <a:pt x="350" y="405"/>
                    <a:pt x="258" y="524"/>
                    <a:pt x="258" y="672"/>
                  </a:cubicBezTo>
                  <a:cubicBezTo>
                    <a:pt x="258" y="819"/>
                    <a:pt x="350" y="977"/>
                    <a:pt x="465" y="977"/>
                  </a:cubicBezTo>
                  <a:close/>
                  <a:moveTo>
                    <a:pt x="1094" y="360"/>
                  </a:moveTo>
                  <a:cubicBezTo>
                    <a:pt x="1045" y="360"/>
                    <a:pt x="1005" y="320"/>
                    <a:pt x="1005" y="271"/>
                  </a:cubicBezTo>
                  <a:cubicBezTo>
                    <a:pt x="1005" y="222"/>
                    <a:pt x="1045" y="182"/>
                    <a:pt x="1094" y="182"/>
                  </a:cubicBezTo>
                  <a:cubicBezTo>
                    <a:pt x="1143" y="182"/>
                    <a:pt x="1183" y="222"/>
                    <a:pt x="1183" y="271"/>
                  </a:cubicBezTo>
                  <a:cubicBezTo>
                    <a:pt x="1183" y="320"/>
                    <a:pt x="1143" y="360"/>
                    <a:pt x="1094" y="360"/>
                  </a:cubicBezTo>
                  <a:close/>
                  <a:moveTo>
                    <a:pt x="1257" y="484"/>
                  </a:moveTo>
                  <a:cubicBezTo>
                    <a:pt x="1261" y="484"/>
                    <a:pt x="1265" y="482"/>
                    <a:pt x="1269" y="479"/>
                  </a:cubicBezTo>
                  <a:cubicBezTo>
                    <a:pt x="1282" y="468"/>
                    <a:pt x="1294" y="456"/>
                    <a:pt x="1305" y="442"/>
                  </a:cubicBezTo>
                  <a:cubicBezTo>
                    <a:pt x="1311" y="436"/>
                    <a:pt x="1311" y="426"/>
                    <a:pt x="1306" y="420"/>
                  </a:cubicBezTo>
                  <a:lnTo>
                    <a:pt x="1265" y="367"/>
                  </a:lnTo>
                  <a:cubicBezTo>
                    <a:pt x="1273" y="353"/>
                    <a:pt x="1280" y="337"/>
                    <a:pt x="1284" y="321"/>
                  </a:cubicBezTo>
                  <a:lnTo>
                    <a:pt x="1349" y="312"/>
                  </a:lnTo>
                  <a:cubicBezTo>
                    <a:pt x="1358" y="310"/>
                    <a:pt x="1364" y="304"/>
                    <a:pt x="1365" y="295"/>
                  </a:cubicBezTo>
                  <a:cubicBezTo>
                    <a:pt x="1365" y="287"/>
                    <a:pt x="1366" y="279"/>
                    <a:pt x="1366" y="271"/>
                  </a:cubicBezTo>
                  <a:cubicBezTo>
                    <a:pt x="1366" y="262"/>
                    <a:pt x="1365" y="253"/>
                    <a:pt x="1364" y="243"/>
                  </a:cubicBezTo>
                  <a:cubicBezTo>
                    <a:pt x="1363" y="234"/>
                    <a:pt x="1357" y="228"/>
                    <a:pt x="1348" y="227"/>
                  </a:cubicBezTo>
                  <a:lnTo>
                    <a:pt x="1283" y="218"/>
                  </a:lnTo>
                  <a:cubicBezTo>
                    <a:pt x="1278" y="202"/>
                    <a:pt x="1272" y="187"/>
                    <a:pt x="1263" y="172"/>
                  </a:cubicBezTo>
                  <a:lnTo>
                    <a:pt x="1303" y="120"/>
                  </a:lnTo>
                  <a:cubicBezTo>
                    <a:pt x="1308" y="113"/>
                    <a:pt x="1308" y="104"/>
                    <a:pt x="1302" y="97"/>
                  </a:cubicBezTo>
                  <a:cubicBezTo>
                    <a:pt x="1291" y="84"/>
                    <a:pt x="1278" y="71"/>
                    <a:pt x="1265" y="60"/>
                  </a:cubicBezTo>
                  <a:cubicBezTo>
                    <a:pt x="1262" y="58"/>
                    <a:pt x="1258" y="56"/>
                    <a:pt x="1254" y="56"/>
                  </a:cubicBezTo>
                  <a:cubicBezTo>
                    <a:pt x="1250" y="56"/>
                    <a:pt x="1246" y="58"/>
                    <a:pt x="1242" y="60"/>
                  </a:cubicBezTo>
                  <a:lnTo>
                    <a:pt x="1190" y="101"/>
                  </a:lnTo>
                  <a:cubicBezTo>
                    <a:pt x="1176" y="92"/>
                    <a:pt x="1160" y="86"/>
                    <a:pt x="1144" y="82"/>
                  </a:cubicBezTo>
                  <a:lnTo>
                    <a:pt x="1134" y="17"/>
                  </a:lnTo>
                  <a:cubicBezTo>
                    <a:pt x="1133" y="8"/>
                    <a:pt x="1126" y="2"/>
                    <a:pt x="1118" y="1"/>
                  </a:cubicBezTo>
                  <a:cubicBezTo>
                    <a:pt x="1110" y="0"/>
                    <a:pt x="1102" y="0"/>
                    <a:pt x="1094" y="0"/>
                  </a:cubicBezTo>
                  <a:cubicBezTo>
                    <a:pt x="1085" y="0"/>
                    <a:pt x="1075" y="0"/>
                    <a:pt x="1066" y="2"/>
                  </a:cubicBezTo>
                  <a:cubicBezTo>
                    <a:pt x="1057" y="2"/>
                    <a:pt x="1051" y="9"/>
                    <a:pt x="1050" y="17"/>
                  </a:cubicBezTo>
                  <a:lnTo>
                    <a:pt x="1041" y="83"/>
                  </a:lnTo>
                  <a:cubicBezTo>
                    <a:pt x="1025" y="87"/>
                    <a:pt x="1010" y="94"/>
                    <a:pt x="995" y="102"/>
                  </a:cubicBezTo>
                  <a:lnTo>
                    <a:pt x="942" y="63"/>
                  </a:lnTo>
                  <a:cubicBezTo>
                    <a:pt x="939" y="60"/>
                    <a:pt x="935" y="59"/>
                    <a:pt x="932" y="59"/>
                  </a:cubicBezTo>
                  <a:cubicBezTo>
                    <a:pt x="927" y="59"/>
                    <a:pt x="923" y="61"/>
                    <a:pt x="920" y="63"/>
                  </a:cubicBezTo>
                  <a:cubicBezTo>
                    <a:pt x="907" y="75"/>
                    <a:pt x="894" y="87"/>
                    <a:pt x="883" y="101"/>
                  </a:cubicBezTo>
                  <a:cubicBezTo>
                    <a:pt x="878" y="107"/>
                    <a:pt x="878" y="117"/>
                    <a:pt x="883" y="123"/>
                  </a:cubicBezTo>
                  <a:lnTo>
                    <a:pt x="924" y="176"/>
                  </a:lnTo>
                  <a:cubicBezTo>
                    <a:pt x="915" y="190"/>
                    <a:pt x="909" y="206"/>
                    <a:pt x="905" y="222"/>
                  </a:cubicBezTo>
                  <a:lnTo>
                    <a:pt x="839" y="231"/>
                  </a:lnTo>
                  <a:cubicBezTo>
                    <a:pt x="831" y="233"/>
                    <a:pt x="825" y="239"/>
                    <a:pt x="824" y="248"/>
                  </a:cubicBezTo>
                  <a:cubicBezTo>
                    <a:pt x="823" y="256"/>
                    <a:pt x="823" y="264"/>
                    <a:pt x="823" y="271"/>
                  </a:cubicBezTo>
                  <a:cubicBezTo>
                    <a:pt x="823" y="281"/>
                    <a:pt x="823" y="290"/>
                    <a:pt x="824" y="300"/>
                  </a:cubicBezTo>
                  <a:cubicBezTo>
                    <a:pt x="825" y="308"/>
                    <a:pt x="832" y="315"/>
                    <a:pt x="840" y="316"/>
                  </a:cubicBezTo>
                  <a:lnTo>
                    <a:pt x="906" y="324"/>
                  </a:lnTo>
                  <a:cubicBezTo>
                    <a:pt x="910" y="340"/>
                    <a:pt x="917" y="356"/>
                    <a:pt x="925" y="370"/>
                  </a:cubicBezTo>
                  <a:lnTo>
                    <a:pt x="886" y="423"/>
                  </a:lnTo>
                  <a:cubicBezTo>
                    <a:pt x="881" y="430"/>
                    <a:pt x="881" y="439"/>
                    <a:pt x="886" y="446"/>
                  </a:cubicBezTo>
                  <a:cubicBezTo>
                    <a:pt x="898" y="459"/>
                    <a:pt x="910" y="471"/>
                    <a:pt x="924" y="482"/>
                  </a:cubicBezTo>
                  <a:cubicBezTo>
                    <a:pt x="927" y="485"/>
                    <a:pt x="931" y="487"/>
                    <a:pt x="935" y="487"/>
                  </a:cubicBezTo>
                  <a:cubicBezTo>
                    <a:pt x="939" y="487"/>
                    <a:pt x="943" y="485"/>
                    <a:pt x="946" y="483"/>
                  </a:cubicBezTo>
                  <a:lnTo>
                    <a:pt x="998" y="442"/>
                  </a:lnTo>
                  <a:cubicBezTo>
                    <a:pt x="1013" y="450"/>
                    <a:pt x="1029" y="457"/>
                    <a:pt x="1045" y="461"/>
                  </a:cubicBezTo>
                  <a:lnTo>
                    <a:pt x="1054" y="526"/>
                  </a:lnTo>
                  <a:cubicBezTo>
                    <a:pt x="1055" y="535"/>
                    <a:pt x="1062" y="541"/>
                    <a:pt x="1071" y="542"/>
                  </a:cubicBezTo>
                  <a:cubicBezTo>
                    <a:pt x="1079" y="542"/>
                    <a:pt x="1087" y="543"/>
                    <a:pt x="1094" y="543"/>
                  </a:cubicBezTo>
                  <a:cubicBezTo>
                    <a:pt x="1104" y="543"/>
                    <a:pt x="1113" y="542"/>
                    <a:pt x="1123" y="541"/>
                  </a:cubicBezTo>
                  <a:cubicBezTo>
                    <a:pt x="1131" y="540"/>
                    <a:pt x="1138" y="534"/>
                    <a:pt x="1139" y="526"/>
                  </a:cubicBezTo>
                  <a:lnTo>
                    <a:pt x="1147" y="460"/>
                  </a:lnTo>
                  <a:cubicBezTo>
                    <a:pt x="1163" y="455"/>
                    <a:pt x="1179" y="449"/>
                    <a:pt x="1193" y="440"/>
                  </a:cubicBezTo>
                  <a:lnTo>
                    <a:pt x="1246" y="480"/>
                  </a:lnTo>
                  <a:cubicBezTo>
                    <a:pt x="1249" y="482"/>
                    <a:pt x="1253" y="484"/>
                    <a:pt x="1257" y="484"/>
                  </a:cubicBezTo>
                  <a:close/>
                  <a:moveTo>
                    <a:pt x="656" y="1040"/>
                  </a:moveTo>
                  <a:lnTo>
                    <a:pt x="535" y="1423"/>
                  </a:lnTo>
                  <a:lnTo>
                    <a:pt x="497" y="1188"/>
                  </a:lnTo>
                  <a:lnTo>
                    <a:pt x="432" y="1188"/>
                  </a:lnTo>
                  <a:lnTo>
                    <a:pt x="394" y="1423"/>
                  </a:lnTo>
                  <a:lnTo>
                    <a:pt x="274" y="1040"/>
                  </a:lnTo>
                  <a:cubicBezTo>
                    <a:pt x="112" y="1102"/>
                    <a:pt x="0" y="1236"/>
                    <a:pt x="0" y="1377"/>
                  </a:cubicBezTo>
                  <a:cubicBezTo>
                    <a:pt x="0" y="1379"/>
                    <a:pt x="0" y="1380"/>
                    <a:pt x="0" y="1382"/>
                  </a:cubicBezTo>
                  <a:cubicBezTo>
                    <a:pt x="0" y="1383"/>
                    <a:pt x="0" y="1383"/>
                    <a:pt x="0" y="1384"/>
                  </a:cubicBezTo>
                  <a:cubicBezTo>
                    <a:pt x="0" y="1478"/>
                    <a:pt x="97" y="1470"/>
                    <a:pt x="465" y="1470"/>
                  </a:cubicBezTo>
                  <a:cubicBezTo>
                    <a:pt x="855" y="1470"/>
                    <a:pt x="929" y="1478"/>
                    <a:pt x="929" y="1384"/>
                  </a:cubicBezTo>
                  <a:cubicBezTo>
                    <a:pt x="929" y="1383"/>
                    <a:pt x="929" y="1383"/>
                    <a:pt x="929" y="1382"/>
                  </a:cubicBezTo>
                  <a:cubicBezTo>
                    <a:pt x="929" y="1380"/>
                    <a:pt x="929" y="1379"/>
                    <a:pt x="929" y="1377"/>
                  </a:cubicBezTo>
                  <a:cubicBezTo>
                    <a:pt x="929" y="1236"/>
                    <a:pt x="817" y="1102"/>
                    <a:pt x="656" y="1040"/>
                  </a:cubicBezTo>
                  <a:close/>
                  <a:moveTo>
                    <a:pt x="489" y="1070"/>
                  </a:moveTo>
                  <a:lnTo>
                    <a:pt x="440" y="1070"/>
                  </a:lnTo>
                  <a:cubicBezTo>
                    <a:pt x="435" y="1070"/>
                    <a:pt x="431" y="1072"/>
                    <a:pt x="427" y="1076"/>
                  </a:cubicBezTo>
                  <a:lnTo>
                    <a:pt x="408" y="1095"/>
                  </a:lnTo>
                  <a:cubicBezTo>
                    <a:pt x="402" y="1100"/>
                    <a:pt x="401" y="1110"/>
                    <a:pt x="406" y="1117"/>
                  </a:cubicBezTo>
                  <a:lnTo>
                    <a:pt x="429" y="1156"/>
                  </a:lnTo>
                  <a:cubicBezTo>
                    <a:pt x="432" y="1162"/>
                    <a:pt x="438" y="1165"/>
                    <a:pt x="445" y="1165"/>
                  </a:cubicBezTo>
                  <a:lnTo>
                    <a:pt x="484" y="1165"/>
                  </a:lnTo>
                  <a:cubicBezTo>
                    <a:pt x="491" y="1165"/>
                    <a:pt x="497" y="1162"/>
                    <a:pt x="500" y="1156"/>
                  </a:cubicBezTo>
                  <a:lnTo>
                    <a:pt x="523" y="1117"/>
                  </a:lnTo>
                  <a:cubicBezTo>
                    <a:pt x="528" y="1110"/>
                    <a:pt x="527" y="1100"/>
                    <a:pt x="521" y="1095"/>
                  </a:cubicBezTo>
                  <a:lnTo>
                    <a:pt x="502" y="1076"/>
                  </a:lnTo>
                  <a:cubicBezTo>
                    <a:pt x="498" y="1072"/>
                    <a:pt x="494" y="1070"/>
                    <a:pt x="489" y="1070"/>
                  </a:cubicBezTo>
                </a:path>
              </a:pathLst>
            </a:custGeom>
            <a:solidFill>
              <a:schemeClr val="lt1"/>
            </a:solidFill>
            <a:ln>
              <a:noFill/>
            </a:ln>
          </p:spPr>
          <p:txBody>
            <a:bodyPr vert="horz" lIns="91440" tIns="45720" rIns="91440" bIns="45720" anchor="t"/>
            <a:lstStyle>
              <a:lvl1pPr marL="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1pPr>
              <a:lvl2pPr marL="4572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2pPr>
              <a:lvl3pPr marL="9144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3pPr>
              <a:lvl4pPr marL="13716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4pPr>
              <a:lvl5pPr marL="18288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5pPr>
            </a:lstStyle>
            <a:p>
              <a:pPr lvl="0"/>
              <a:endParaRPr lang="en-US" altLang="zh-CN">
                <a:ea typeface="Arial" pitchFamily="34" charset="0"/>
              </a:endParaRPr>
            </a:p>
          </p:txBody>
        </p:sp>
      </p:grpSp>
      <p:grpSp>
        <p:nvGrpSpPr>
          <p:cNvPr id="124" name="Group 123"/>
          <p:cNvGrpSpPr/>
          <p:nvPr/>
        </p:nvGrpSpPr>
        <p:grpSpPr>
          <a:xfrm>
            <a:off x="198437" y="1638300"/>
            <a:ext cx="4398922" cy="3744448"/>
            <a:chOff x="3317146" y="2661492"/>
            <a:chExt cx="3016925" cy="3744257"/>
          </a:xfrm>
        </p:grpSpPr>
        <p:sp>
          <p:nvSpPr>
            <p:cNvPr id="1048904" name="TextBox 14"/>
            <p:cNvSpPr txBox="1"/>
            <p:nvPr/>
          </p:nvSpPr>
          <p:spPr>
            <a:xfrm>
              <a:off x="3365262" y="2661492"/>
              <a:ext cx="2856695" cy="784788"/>
            </a:xfrm>
            <a:prstGeom prst="rect">
              <a:avLst/>
            </a:prstGeom>
            <a:noFill/>
            <a:ln>
              <a:noFill/>
            </a:ln>
          </p:spPr>
          <p:txBody>
            <a:bodyPr vert="horz" lIns="121917" tIns="60959" rIns="121917" bIns="60959" anchor="t">
              <a:spAutoFit/>
            </a:bodyPr>
            <a:lstStyle>
              <a:lvl1pPr marL="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1pPr>
              <a:lvl2pPr marL="4572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2pPr>
              <a:lvl3pPr marL="9144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3pPr>
              <a:lvl4pPr marL="13716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4pPr>
              <a:lvl5pPr marL="18288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5pPr>
            </a:lstStyle>
            <a:p>
              <a:pPr lvl="0"/>
              <a:r>
                <a:rPr lang="en-AU" altLang="zh-CN" sz="1500" b="1" dirty="0">
                  <a:solidFill>
                    <a:srgbClr val="000000"/>
                  </a:solidFill>
                  <a:latin typeface="Arial" pitchFamily="34" charset="0"/>
                  <a:ea typeface="Arial" pitchFamily="34" charset="0"/>
                </a:rPr>
                <a:t>ONE:</a:t>
              </a:r>
              <a:endParaRPr lang="zh-CN" altLang="en-US" sz="1500" b="1" dirty="0">
                <a:solidFill>
                  <a:srgbClr val="000000"/>
                </a:solidFill>
                <a:latin typeface="Arial" pitchFamily="34" charset="0"/>
                <a:ea typeface="Arial" pitchFamily="34" charset="0"/>
              </a:endParaRPr>
            </a:p>
            <a:p>
              <a:pPr lvl="0" algn="just"/>
              <a:r>
                <a:rPr lang="en-AU" sz="1400" dirty="0"/>
                <a:t>Identifying clauses that promote IFFs in contracts that lead to avoidable transfer of capital out of Nigeria; </a:t>
              </a:r>
              <a:endParaRPr lang="zh-CN" altLang="en-US" sz="1400" dirty="0">
                <a:solidFill>
                  <a:srgbClr val="000000"/>
                </a:solidFill>
                <a:latin typeface="Arial" pitchFamily="34" charset="0"/>
                <a:ea typeface="Arial" pitchFamily="34" charset="0"/>
              </a:endParaRPr>
            </a:p>
          </p:txBody>
        </p:sp>
        <p:sp>
          <p:nvSpPr>
            <p:cNvPr id="1048905" name="TextBox 14"/>
            <p:cNvSpPr txBox="1"/>
            <p:nvPr/>
          </p:nvSpPr>
          <p:spPr>
            <a:xfrm>
              <a:off x="3317146" y="4019103"/>
              <a:ext cx="3016925" cy="1000221"/>
            </a:xfrm>
            <a:prstGeom prst="rect">
              <a:avLst/>
            </a:prstGeom>
            <a:noFill/>
            <a:ln>
              <a:noFill/>
            </a:ln>
          </p:spPr>
          <p:txBody>
            <a:bodyPr vert="horz" wrap="square" lIns="121917" tIns="60959" rIns="121917" bIns="60959" anchor="t">
              <a:spAutoFit/>
            </a:bodyPr>
            <a:lstStyle>
              <a:lvl1pPr marL="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1pPr>
              <a:lvl2pPr marL="4572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2pPr>
              <a:lvl3pPr marL="9144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3pPr>
              <a:lvl4pPr marL="13716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4pPr>
              <a:lvl5pPr marL="18288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5pPr>
            </a:lstStyle>
            <a:p>
              <a:pPr lvl="0"/>
              <a:r>
                <a:rPr lang="en-AU" altLang="zh-CN" sz="1500" b="1" dirty="0">
                  <a:solidFill>
                    <a:srgbClr val="000000"/>
                  </a:solidFill>
                  <a:latin typeface="Arial" pitchFamily="34" charset="0"/>
                  <a:ea typeface="Arial" pitchFamily="34" charset="0"/>
                </a:rPr>
                <a:t>TWO:</a:t>
              </a:r>
              <a:endParaRPr lang="zh-CN" altLang="en-US" sz="1500" b="1" dirty="0">
                <a:solidFill>
                  <a:srgbClr val="000000"/>
                </a:solidFill>
                <a:latin typeface="Arial" pitchFamily="34" charset="0"/>
                <a:ea typeface="Arial" pitchFamily="34" charset="0"/>
              </a:endParaRPr>
            </a:p>
            <a:p>
              <a:pPr lvl="0" algn="just"/>
              <a:r>
                <a:rPr lang="en-AU" altLang="zh-CN" sz="1400" dirty="0">
                  <a:solidFill>
                    <a:srgbClr val="000000"/>
                  </a:solidFill>
                  <a:latin typeface="Arial" pitchFamily="34" charset="0"/>
                  <a:ea typeface="Arial" pitchFamily="34" charset="0"/>
                </a:rPr>
                <a:t>Negotiation of double tax agreements, tax disputes  clauses and taxation of online transactions and</a:t>
              </a:r>
            </a:p>
            <a:p>
              <a:pPr lvl="0" algn="just"/>
              <a:r>
                <a:rPr lang="en-AU" altLang="zh-CN" sz="1400" dirty="0">
                  <a:solidFill>
                    <a:srgbClr val="000000"/>
                  </a:solidFill>
                  <a:latin typeface="Arial" pitchFamily="34" charset="0"/>
                  <a:ea typeface="Arial" pitchFamily="34" charset="0"/>
                </a:rPr>
                <a:t>digital economic activities;</a:t>
              </a:r>
              <a:endParaRPr lang="zh-CN" altLang="en-US" sz="1400" dirty="0">
                <a:solidFill>
                  <a:srgbClr val="000000"/>
                </a:solidFill>
                <a:latin typeface="Arial" pitchFamily="34" charset="0"/>
                <a:ea typeface="Arial" pitchFamily="34" charset="0"/>
              </a:endParaRPr>
            </a:p>
          </p:txBody>
        </p:sp>
        <p:sp>
          <p:nvSpPr>
            <p:cNvPr id="1048906" name="TextBox 14"/>
            <p:cNvSpPr txBox="1"/>
            <p:nvPr/>
          </p:nvSpPr>
          <p:spPr>
            <a:xfrm>
              <a:off x="3317146" y="5405528"/>
              <a:ext cx="2958383" cy="1000221"/>
            </a:xfrm>
            <a:prstGeom prst="rect">
              <a:avLst/>
            </a:prstGeom>
            <a:noFill/>
            <a:ln>
              <a:noFill/>
            </a:ln>
          </p:spPr>
          <p:txBody>
            <a:bodyPr vert="horz" wrap="square" lIns="121917" tIns="60959" rIns="121917" bIns="60959" anchor="t">
              <a:spAutoFit/>
            </a:bodyPr>
            <a:lstStyle>
              <a:lvl1pPr marL="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1pPr>
              <a:lvl2pPr marL="4572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2pPr>
              <a:lvl3pPr marL="9144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3pPr>
              <a:lvl4pPr marL="13716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4pPr>
              <a:lvl5pPr marL="18288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5pPr>
            </a:lstStyle>
            <a:p>
              <a:pPr lvl="0"/>
              <a:r>
                <a:rPr lang="en-AU" altLang="zh-CN" sz="1500" b="1" dirty="0">
                  <a:solidFill>
                    <a:srgbClr val="000000"/>
                  </a:solidFill>
                  <a:latin typeface="Arial" pitchFamily="34" charset="0"/>
                  <a:ea typeface="Arial" pitchFamily="34" charset="0"/>
                </a:rPr>
                <a:t>THREE:</a:t>
              </a:r>
              <a:endParaRPr lang="zh-CN" altLang="en-US" sz="1500" b="1" dirty="0">
                <a:solidFill>
                  <a:srgbClr val="000000"/>
                </a:solidFill>
                <a:latin typeface="Arial" pitchFamily="34" charset="0"/>
                <a:ea typeface="Arial" pitchFamily="34" charset="0"/>
              </a:endParaRPr>
            </a:p>
            <a:p>
              <a:pPr lvl="0" algn="just"/>
              <a:r>
                <a:rPr lang="en-AU" altLang="zh-CN" sz="1400" dirty="0">
                  <a:solidFill>
                    <a:srgbClr val="000000"/>
                  </a:solidFill>
                  <a:latin typeface="Arial" pitchFamily="34" charset="0"/>
                  <a:ea typeface="Arial" pitchFamily="34" charset="0"/>
                </a:rPr>
                <a:t>Appropriate incentives for tax compliance by MNCs as motivation to comply with measures to diminish  IFFs;</a:t>
              </a:r>
              <a:endParaRPr lang="zh-CN" altLang="en-US" sz="1400" dirty="0">
                <a:solidFill>
                  <a:srgbClr val="000000"/>
                </a:solidFill>
                <a:latin typeface="Arial" pitchFamily="34" charset="0"/>
                <a:ea typeface="Arial" pitchFamily="34" charset="0"/>
              </a:endParaRPr>
            </a:p>
          </p:txBody>
        </p:sp>
      </p:grpSp>
      <p:sp>
        <p:nvSpPr>
          <p:cNvPr id="1048907" name="TextBox 14"/>
          <p:cNvSpPr txBox="1"/>
          <p:nvPr/>
        </p:nvSpPr>
        <p:spPr>
          <a:xfrm>
            <a:off x="7872413" y="1638300"/>
            <a:ext cx="3253988" cy="784828"/>
          </a:xfrm>
          <a:prstGeom prst="rect">
            <a:avLst/>
          </a:prstGeom>
          <a:noFill/>
          <a:ln>
            <a:noFill/>
          </a:ln>
        </p:spPr>
        <p:txBody>
          <a:bodyPr vert="horz" wrap="square" lIns="121917" tIns="60959" rIns="121917" bIns="60959" anchor="t">
            <a:spAutoFit/>
          </a:bodyPr>
          <a:lstStyle>
            <a:lvl1pPr marL="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1pPr>
            <a:lvl2pPr marL="4572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2pPr>
            <a:lvl3pPr marL="9144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3pPr>
            <a:lvl4pPr marL="13716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4pPr>
            <a:lvl5pPr marL="18288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5pPr>
          </a:lstStyle>
          <a:p>
            <a:pPr lvl="0"/>
            <a:r>
              <a:rPr lang="en-AU" altLang="zh-CN" sz="1500" b="1" dirty="0">
                <a:solidFill>
                  <a:srgbClr val="000000"/>
                </a:solidFill>
                <a:latin typeface="Arial" pitchFamily="34" charset="0"/>
                <a:ea typeface="Arial" pitchFamily="34" charset="0"/>
              </a:rPr>
              <a:t>FOUR:</a:t>
            </a:r>
            <a:endParaRPr lang="zh-CN" altLang="en-US" sz="1500" b="1" dirty="0">
              <a:solidFill>
                <a:srgbClr val="000000"/>
              </a:solidFill>
              <a:latin typeface="Arial" pitchFamily="34" charset="0"/>
              <a:ea typeface="Arial" pitchFamily="34" charset="0"/>
            </a:endParaRPr>
          </a:p>
          <a:p>
            <a:pPr lvl="0"/>
            <a:r>
              <a:rPr lang="en-AU" sz="1400" dirty="0"/>
              <a:t>How to promote standards that facilitate asset recovery and asset return; </a:t>
            </a:r>
            <a:endParaRPr lang="zh-CN" altLang="en-US" sz="1400" dirty="0">
              <a:solidFill>
                <a:srgbClr val="000000"/>
              </a:solidFill>
              <a:latin typeface="Arial" pitchFamily="34" charset="0"/>
              <a:ea typeface="Arial" pitchFamily="34" charset="0"/>
            </a:endParaRPr>
          </a:p>
        </p:txBody>
      </p:sp>
      <p:sp>
        <p:nvSpPr>
          <p:cNvPr id="1048908" name="TextBox 14"/>
          <p:cNvSpPr txBox="1"/>
          <p:nvPr/>
        </p:nvSpPr>
        <p:spPr>
          <a:xfrm>
            <a:off x="7847011" y="2932113"/>
            <a:ext cx="3048988" cy="1215715"/>
          </a:xfrm>
          <a:prstGeom prst="rect">
            <a:avLst/>
          </a:prstGeom>
          <a:noFill/>
          <a:ln>
            <a:noFill/>
          </a:ln>
        </p:spPr>
        <p:txBody>
          <a:bodyPr vert="horz" wrap="square" lIns="121917" tIns="60959" rIns="121917" bIns="60959" anchor="t">
            <a:spAutoFit/>
          </a:bodyPr>
          <a:lstStyle>
            <a:lvl1pPr marL="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1pPr>
            <a:lvl2pPr marL="4572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2pPr>
            <a:lvl3pPr marL="9144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3pPr>
            <a:lvl4pPr marL="13716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4pPr>
            <a:lvl5pPr marL="18288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5pPr>
          </a:lstStyle>
          <a:p>
            <a:pPr lvl="0"/>
            <a:r>
              <a:rPr lang="en-AU" altLang="zh-CN" sz="1500" b="1" dirty="0">
                <a:solidFill>
                  <a:srgbClr val="000000"/>
                </a:solidFill>
                <a:latin typeface="Arial" pitchFamily="34" charset="0"/>
                <a:ea typeface="Arial" pitchFamily="34" charset="0"/>
              </a:rPr>
              <a:t>FIVE:</a:t>
            </a:r>
            <a:endParaRPr lang="zh-CN" altLang="en-US" sz="1500" b="1" dirty="0">
              <a:solidFill>
                <a:srgbClr val="000000"/>
              </a:solidFill>
              <a:latin typeface="Arial" pitchFamily="34" charset="0"/>
              <a:ea typeface="Arial" pitchFamily="34" charset="0"/>
            </a:endParaRPr>
          </a:p>
          <a:p>
            <a:pPr lvl="0"/>
            <a:r>
              <a:rPr lang="en-AU" altLang="zh-CN" sz="1400" dirty="0">
                <a:solidFill>
                  <a:srgbClr val="000000"/>
                </a:solidFill>
                <a:latin typeface="Arial" pitchFamily="34" charset="0"/>
                <a:ea typeface="Arial" pitchFamily="34" charset="0"/>
              </a:rPr>
              <a:t>Any other area whose example will be beneficial to understanding how IFFs occur and measures towards preventing same.</a:t>
            </a:r>
            <a:endParaRPr lang="zh-CN" altLang="en-US" sz="1400" dirty="0">
              <a:solidFill>
                <a:srgbClr val="000000"/>
              </a:solidFill>
              <a:latin typeface="Arial" pitchFamily="34" charset="0"/>
              <a:ea typeface="Arial" pitchFamily="34" charset="0"/>
            </a:endParaRPr>
          </a:p>
        </p:txBody>
      </p:sp>
      <p:cxnSp>
        <p:nvCxnSpPr>
          <p:cNvPr id="3145738" name="直接连接符 36"/>
          <p:cNvCxnSpPr>
            <a:cxnSpLocks/>
          </p:cNvCxnSpPr>
          <p:nvPr/>
        </p:nvCxnSpPr>
        <p:spPr>
          <a:xfrm>
            <a:off x="5992812" y="1474788"/>
            <a:ext cx="0" cy="4141787"/>
          </a:xfrm>
          <a:prstGeom prst="line">
            <a:avLst/>
          </a:prstGeom>
          <a:noFill/>
          <a:ln w="19050" cap="flat" cmpd="sng">
            <a:solidFill>
              <a:srgbClr val="D9D9D9">
                <a:alpha val="100000"/>
              </a:srgbClr>
            </a:solidFill>
            <a:prstDash val="solid"/>
            <a:miter/>
          </a:ln>
        </p:spPr>
      </p:cxnSp>
      <p:grpSp>
        <p:nvGrpSpPr>
          <p:cNvPr id="29" name="Group 28"/>
          <p:cNvGrpSpPr/>
          <p:nvPr/>
        </p:nvGrpSpPr>
        <p:grpSpPr>
          <a:xfrm>
            <a:off x="4913312" y="3186906"/>
            <a:ext cx="309563" cy="409575"/>
            <a:chOff x="9185691" y="1129916"/>
            <a:chExt cx="308901" cy="410062"/>
          </a:xfrm>
        </p:grpSpPr>
        <p:sp>
          <p:nvSpPr>
            <p:cNvPr id="30" name="Freeform 163"/>
            <p:cNvSpPr/>
            <p:nvPr/>
          </p:nvSpPr>
          <p:spPr>
            <a:xfrm>
              <a:off x="9185691" y="1129916"/>
              <a:ext cx="308901" cy="410062"/>
            </a:xfrm>
            <a:custGeom>
              <a:avLst/>
              <a:gdLst/>
              <a:ahLst/>
              <a:cxnLst/>
              <a:rect l="0" t="0" r="r" b="b"/>
              <a:pathLst>
                <a:path w="72" h="96">
                  <a:moveTo>
                    <a:pt x="10" y="0"/>
                  </a:moveTo>
                  <a:cubicBezTo>
                    <a:pt x="7" y="0"/>
                    <a:pt x="5" y="1"/>
                    <a:pt x="3" y="3"/>
                  </a:cubicBezTo>
                  <a:cubicBezTo>
                    <a:pt x="1" y="5"/>
                    <a:pt x="0" y="7"/>
                    <a:pt x="0" y="10"/>
                  </a:cubicBezTo>
                  <a:cubicBezTo>
                    <a:pt x="0" y="86"/>
                    <a:pt x="0" y="86"/>
                    <a:pt x="0" y="86"/>
                  </a:cubicBezTo>
                  <a:cubicBezTo>
                    <a:pt x="0" y="89"/>
                    <a:pt x="1" y="91"/>
                    <a:pt x="3" y="93"/>
                  </a:cubicBezTo>
                  <a:cubicBezTo>
                    <a:pt x="5" y="95"/>
                    <a:pt x="7" y="96"/>
                    <a:pt x="10" y="96"/>
                  </a:cubicBezTo>
                  <a:cubicBezTo>
                    <a:pt x="72" y="96"/>
                    <a:pt x="72" y="96"/>
                    <a:pt x="72" y="96"/>
                  </a:cubicBezTo>
                  <a:cubicBezTo>
                    <a:pt x="72" y="16"/>
                    <a:pt x="72" y="16"/>
                    <a:pt x="72" y="16"/>
                  </a:cubicBezTo>
                  <a:cubicBezTo>
                    <a:pt x="10" y="16"/>
                    <a:pt x="10" y="16"/>
                    <a:pt x="10" y="16"/>
                  </a:cubicBezTo>
                  <a:cubicBezTo>
                    <a:pt x="8" y="16"/>
                    <a:pt x="7" y="15"/>
                    <a:pt x="6" y="14"/>
                  </a:cubicBezTo>
                  <a:cubicBezTo>
                    <a:pt x="5" y="13"/>
                    <a:pt x="4" y="12"/>
                    <a:pt x="4" y="10"/>
                  </a:cubicBezTo>
                  <a:cubicBezTo>
                    <a:pt x="4" y="8"/>
                    <a:pt x="5" y="7"/>
                    <a:pt x="6" y="6"/>
                  </a:cubicBezTo>
                  <a:cubicBezTo>
                    <a:pt x="7" y="5"/>
                    <a:pt x="8" y="4"/>
                    <a:pt x="10" y="4"/>
                  </a:cubicBezTo>
                  <a:cubicBezTo>
                    <a:pt x="72" y="4"/>
                    <a:pt x="72" y="4"/>
                    <a:pt x="72" y="4"/>
                  </a:cubicBezTo>
                  <a:cubicBezTo>
                    <a:pt x="72" y="0"/>
                    <a:pt x="72" y="0"/>
                    <a:pt x="72" y="0"/>
                  </a:cubicBezTo>
                  <a:lnTo>
                    <a:pt x="10" y="0"/>
                  </a:lnTo>
                  <a:close/>
                  <a:moveTo>
                    <a:pt x="10" y="20"/>
                  </a:moveTo>
                  <a:cubicBezTo>
                    <a:pt x="68" y="20"/>
                    <a:pt x="68" y="20"/>
                    <a:pt x="68" y="20"/>
                  </a:cubicBezTo>
                  <a:cubicBezTo>
                    <a:pt x="68" y="92"/>
                    <a:pt x="68" y="92"/>
                    <a:pt x="68" y="92"/>
                  </a:cubicBezTo>
                  <a:cubicBezTo>
                    <a:pt x="10" y="92"/>
                    <a:pt x="10" y="92"/>
                    <a:pt x="10" y="92"/>
                  </a:cubicBezTo>
                  <a:cubicBezTo>
                    <a:pt x="8" y="92"/>
                    <a:pt x="7" y="91"/>
                    <a:pt x="6" y="90"/>
                  </a:cubicBezTo>
                  <a:cubicBezTo>
                    <a:pt x="5" y="89"/>
                    <a:pt x="4" y="88"/>
                    <a:pt x="4" y="86"/>
                  </a:cubicBezTo>
                  <a:cubicBezTo>
                    <a:pt x="4" y="18"/>
                    <a:pt x="4" y="18"/>
                    <a:pt x="4" y="18"/>
                  </a:cubicBezTo>
                  <a:cubicBezTo>
                    <a:pt x="6" y="19"/>
                    <a:pt x="8" y="20"/>
                    <a:pt x="10" y="20"/>
                  </a:cubicBezTo>
                </a:path>
              </a:pathLst>
            </a:custGeom>
            <a:solidFill>
              <a:srgbClr val="FFFFFF"/>
            </a:solidFill>
            <a:ln>
              <a:noFill/>
            </a:ln>
          </p:spPr>
          <p:txBody>
            <a:bodyPr vert="horz" lIns="91440" tIns="45720" rIns="91440" bIns="45720" anchor="t"/>
            <a:lstStyle>
              <a:lvl1pPr marL="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1pPr>
              <a:lvl2pPr marL="4572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2pPr>
              <a:lvl3pPr marL="9144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3pPr>
              <a:lvl4pPr marL="13716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4pPr>
              <a:lvl5pPr marL="18288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5pPr>
            </a:lstStyle>
            <a:p>
              <a:pPr lvl="0"/>
              <a:endParaRPr lang="en-US" altLang="zh-CN">
                <a:ea typeface="Arial" pitchFamily="34" charset="0"/>
              </a:endParaRPr>
            </a:p>
          </p:txBody>
        </p:sp>
        <p:sp>
          <p:nvSpPr>
            <p:cNvPr id="31" name="Rectangle 164"/>
            <p:cNvSpPr/>
            <p:nvPr/>
          </p:nvSpPr>
          <p:spPr>
            <a:xfrm>
              <a:off x="9220013" y="1162431"/>
              <a:ext cx="274578" cy="18064"/>
            </a:xfrm>
            <a:prstGeom prst="rect">
              <a:avLst/>
            </a:prstGeom>
            <a:solidFill>
              <a:srgbClr val="FFFFFF"/>
            </a:solidFill>
            <a:ln>
              <a:noFill/>
            </a:ln>
          </p:spPr>
          <p:txBody>
            <a:bodyPr vert="horz" lIns="91440" tIns="45720" rIns="91440" bIns="45720" anchor="t"/>
            <a:lstStyle>
              <a:lvl1pPr marL="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1pPr>
              <a:lvl2pPr marL="4572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2pPr>
              <a:lvl3pPr marL="9144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3pPr>
              <a:lvl4pPr marL="13716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4pPr>
              <a:lvl5pPr marL="18288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5pPr>
            </a:lstStyle>
            <a:p>
              <a:pPr lvl="0"/>
              <a:endParaRPr lang="zh-CN" altLang="en-US">
                <a:ea typeface="Arial" pitchFamily="34" charset="0"/>
              </a:endParaRPr>
            </a:p>
          </p:txBody>
        </p:sp>
        <p:sp>
          <p:nvSpPr>
            <p:cNvPr id="32" name="Rectangle 165"/>
            <p:cNvSpPr/>
            <p:nvPr/>
          </p:nvSpPr>
          <p:spPr>
            <a:xfrm>
              <a:off x="9254336" y="1384624"/>
              <a:ext cx="171612" cy="34323"/>
            </a:xfrm>
            <a:prstGeom prst="rect">
              <a:avLst/>
            </a:prstGeom>
            <a:solidFill>
              <a:srgbClr val="FFFFFF"/>
            </a:solidFill>
            <a:ln>
              <a:noFill/>
            </a:ln>
          </p:spPr>
          <p:txBody>
            <a:bodyPr vert="horz" lIns="91440" tIns="45720" rIns="91440" bIns="45720" anchor="t"/>
            <a:lstStyle>
              <a:lvl1pPr marL="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1pPr>
              <a:lvl2pPr marL="4572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2pPr>
              <a:lvl3pPr marL="9144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3pPr>
              <a:lvl4pPr marL="13716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4pPr>
              <a:lvl5pPr marL="18288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5pPr>
            </a:lstStyle>
            <a:p>
              <a:pPr lvl="0"/>
              <a:endParaRPr lang="zh-CN" altLang="en-US">
                <a:ea typeface="Arial" pitchFamily="34" charset="0"/>
              </a:endParaRPr>
            </a:p>
          </p:txBody>
        </p:sp>
        <p:sp>
          <p:nvSpPr>
            <p:cNvPr id="33" name="Rectangle 166"/>
            <p:cNvSpPr/>
            <p:nvPr/>
          </p:nvSpPr>
          <p:spPr>
            <a:xfrm>
              <a:off x="9254336" y="1299721"/>
              <a:ext cx="68645" cy="34323"/>
            </a:xfrm>
            <a:prstGeom prst="rect">
              <a:avLst/>
            </a:prstGeom>
            <a:solidFill>
              <a:srgbClr val="FFFFFF"/>
            </a:solidFill>
            <a:ln>
              <a:noFill/>
            </a:ln>
          </p:spPr>
          <p:txBody>
            <a:bodyPr vert="horz" lIns="91440" tIns="45720" rIns="91440" bIns="45720" anchor="t"/>
            <a:lstStyle>
              <a:lvl1pPr marL="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1pPr>
              <a:lvl2pPr marL="4572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2pPr>
              <a:lvl3pPr marL="9144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3pPr>
              <a:lvl4pPr marL="13716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4pPr>
              <a:lvl5pPr marL="18288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5pPr>
            </a:lstStyle>
            <a:p>
              <a:pPr lvl="0"/>
              <a:endParaRPr lang="zh-CN" altLang="en-US">
                <a:ea typeface="Arial" pitchFamily="34" charset="0"/>
              </a:endParaRPr>
            </a:p>
          </p:txBody>
        </p:sp>
      </p:grpSp>
      <p:sp>
        <p:nvSpPr>
          <p:cNvPr id="34" name="Freeform 64"/>
          <p:cNvSpPr/>
          <p:nvPr/>
        </p:nvSpPr>
        <p:spPr>
          <a:xfrm>
            <a:off x="4862512" y="4625974"/>
            <a:ext cx="411163" cy="333375"/>
          </a:xfrm>
          <a:custGeom>
            <a:avLst/>
            <a:gdLst/>
            <a:ahLst/>
            <a:cxnLst/>
            <a:rect l="0" t="0" r="r" b="b"/>
            <a:pathLst>
              <a:path w="227" h="185">
                <a:moveTo>
                  <a:pt x="166" y="33"/>
                </a:moveTo>
                <a:lnTo>
                  <a:pt x="166" y="0"/>
                </a:lnTo>
                <a:lnTo>
                  <a:pt x="62" y="0"/>
                </a:lnTo>
                <a:lnTo>
                  <a:pt x="62" y="33"/>
                </a:lnTo>
                <a:lnTo>
                  <a:pt x="0" y="33"/>
                </a:lnTo>
                <a:lnTo>
                  <a:pt x="0" y="133"/>
                </a:lnTo>
                <a:lnTo>
                  <a:pt x="0" y="142"/>
                </a:lnTo>
                <a:lnTo>
                  <a:pt x="0" y="185"/>
                </a:lnTo>
                <a:lnTo>
                  <a:pt x="227" y="185"/>
                </a:lnTo>
                <a:lnTo>
                  <a:pt x="227" y="142"/>
                </a:lnTo>
                <a:lnTo>
                  <a:pt x="227" y="133"/>
                </a:lnTo>
                <a:lnTo>
                  <a:pt x="227" y="33"/>
                </a:lnTo>
                <a:lnTo>
                  <a:pt x="166" y="33"/>
                </a:lnTo>
                <a:close/>
                <a:moveTo>
                  <a:pt x="71" y="10"/>
                </a:moveTo>
                <a:lnTo>
                  <a:pt x="156" y="10"/>
                </a:lnTo>
                <a:lnTo>
                  <a:pt x="156" y="33"/>
                </a:lnTo>
                <a:lnTo>
                  <a:pt x="71" y="33"/>
                </a:lnTo>
                <a:lnTo>
                  <a:pt x="71" y="10"/>
                </a:lnTo>
                <a:close/>
                <a:moveTo>
                  <a:pt x="218" y="175"/>
                </a:moveTo>
                <a:lnTo>
                  <a:pt x="9" y="175"/>
                </a:lnTo>
                <a:lnTo>
                  <a:pt x="9" y="142"/>
                </a:lnTo>
                <a:lnTo>
                  <a:pt x="95" y="142"/>
                </a:lnTo>
                <a:lnTo>
                  <a:pt x="95" y="152"/>
                </a:lnTo>
                <a:lnTo>
                  <a:pt x="133" y="152"/>
                </a:lnTo>
                <a:lnTo>
                  <a:pt x="133" y="142"/>
                </a:lnTo>
                <a:lnTo>
                  <a:pt x="218" y="142"/>
                </a:lnTo>
                <a:lnTo>
                  <a:pt x="218" y="175"/>
                </a:lnTo>
                <a:close/>
                <a:moveTo>
                  <a:pt x="133" y="133"/>
                </a:moveTo>
                <a:lnTo>
                  <a:pt x="95" y="133"/>
                </a:lnTo>
                <a:lnTo>
                  <a:pt x="9" y="133"/>
                </a:lnTo>
                <a:lnTo>
                  <a:pt x="9" y="43"/>
                </a:lnTo>
                <a:lnTo>
                  <a:pt x="218" y="43"/>
                </a:lnTo>
                <a:lnTo>
                  <a:pt x="218" y="133"/>
                </a:lnTo>
                <a:lnTo>
                  <a:pt x="133" y="133"/>
                </a:lnTo>
              </a:path>
            </a:pathLst>
          </a:custGeom>
          <a:solidFill>
            <a:srgbClr val="FFFFFF"/>
          </a:solidFill>
          <a:ln>
            <a:noFill/>
          </a:ln>
        </p:spPr>
        <p:txBody>
          <a:bodyPr vert="horz" lIns="91440" tIns="45720" rIns="91440" bIns="45720" anchor="t"/>
          <a:lstStyle>
            <a:lvl1pPr marL="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1pPr>
            <a:lvl2pPr marL="4572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2pPr>
            <a:lvl3pPr marL="9144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3pPr>
            <a:lvl4pPr marL="13716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4pPr>
            <a:lvl5pPr marL="18288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5pPr>
          </a:lstStyle>
          <a:p>
            <a:pPr lvl="0"/>
            <a:endParaRPr lang="en-US" altLang="zh-CN">
              <a:ea typeface="Arial" pitchFamily="34" charset="0"/>
            </a:endParaRPr>
          </a:p>
        </p:txBody>
      </p:sp>
      <p:sp>
        <p:nvSpPr>
          <p:cNvPr id="35" name="Freeform 64"/>
          <p:cNvSpPr/>
          <p:nvPr/>
        </p:nvSpPr>
        <p:spPr>
          <a:xfrm>
            <a:off x="2774949" y="3635377"/>
            <a:ext cx="411163" cy="333375"/>
          </a:xfrm>
          <a:custGeom>
            <a:avLst/>
            <a:gdLst/>
            <a:ahLst/>
            <a:cxnLst/>
            <a:rect l="0" t="0" r="r" b="b"/>
            <a:pathLst>
              <a:path w="227" h="185">
                <a:moveTo>
                  <a:pt x="166" y="33"/>
                </a:moveTo>
                <a:lnTo>
                  <a:pt x="166" y="0"/>
                </a:lnTo>
                <a:lnTo>
                  <a:pt x="62" y="0"/>
                </a:lnTo>
                <a:lnTo>
                  <a:pt x="62" y="33"/>
                </a:lnTo>
                <a:lnTo>
                  <a:pt x="0" y="33"/>
                </a:lnTo>
                <a:lnTo>
                  <a:pt x="0" y="133"/>
                </a:lnTo>
                <a:lnTo>
                  <a:pt x="0" y="142"/>
                </a:lnTo>
                <a:lnTo>
                  <a:pt x="0" y="185"/>
                </a:lnTo>
                <a:lnTo>
                  <a:pt x="227" y="185"/>
                </a:lnTo>
                <a:lnTo>
                  <a:pt x="227" y="142"/>
                </a:lnTo>
                <a:lnTo>
                  <a:pt x="227" y="133"/>
                </a:lnTo>
                <a:lnTo>
                  <a:pt x="227" y="33"/>
                </a:lnTo>
                <a:lnTo>
                  <a:pt x="166" y="33"/>
                </a:lnTo>
                <a:close/>
                <a:moveTo>
                  <a:pt x="71" y="10"/>
                </a:moveTo>
                <a:lnTo>
                  <a:pt x="156" y="10"/>
                </a:lnTo>
                <a:lnTo>
                  <a:pt x="156" y="33"/>
                </a:lnTo>
                <a:lnTo>
                  <a:pt x="71" y="33"/>
                </a:lnTo>
                <a:lnTo>
                  <a:pt x="71" y="10"/>
                </a:lnTo>
                <a:close/>
                <a:moveTo>
                  <a:pt x="218" y="175"/>
                </a:moveTo>
                <a:lnTo>
                  <a:pt x="9" y="175"/>
                </a:lnTo>
                <a:lnTo>
                  <a:pt x="9" y="142"/>
                </a:lnTo>
                <a:lnTo>
                  <a:pt x="95" y="142"/>
                </a:lnTo>
                <a:lnTo>
                  <a:pt x="95" y="152"/>
                </a:lnTo>
                <a:lnTo>
                  <a:pt x="133" y="152"/>
                </a:lnTo>
                <a:lnTo>
                  <a:pt x="133" y="142"/>
                </a:lnTo>
                <a:lnTo>
                  <a:pt x="218" y="142"/>
                </a:lnTo>
                <a:lnTo>
                  <a:pt x="218" y="175"/>
                </a:lnTo>
                <a:close/>
                <a:moveTo>
                  <a:pt x="133" y="133"/>
                </a:moveTo>
                <a:lnTo>
                  <a:pt x="95" y="133"/>
                </a:lnTo>
                <a:lnTo>
                  <a:pt x="9" y="133"/>
                </a:lnTo>
                <a:lnTo>
                  <a:pt x="9" y="43"/>
                </a:lnTo>
                <a:lnTo>
                  <a:pt x="218" y="43"/>
                </a:lnTo>
                <a:lnTo>
                  <a:pt x="218" y="133"/>
                </a:lnTo>
                <a:lnTo>
                  <a:pt x="133" y="133"/>
                </a:lnTo>
              </a:path>
            </a:pathLst>
          </a:custGeom>
          <a:solidFill>
            <a:srgbClr val="FFFFFF"/>
          </a:solidFill>
          <a:ln>
            <a:noFill/>
          </a:ln>
        </p:spPr>
        <p:txBody>
          <a:bodyPr vert="horz" lIns="91440" tIns="45720" rIns="91440" bIns="45720" anchor="t"/>
          <a:lstStyle>
            <a:lvl1pPr marL="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1pPr>
            <a:lvl2pPr marL="4572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2pPr>
            <a:lvl3pPr marL="9144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3pPr>
            <a:lvl4pPr marL="13716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4pPr>
            <a:lvl5pPr marL="18288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5pPr>
          </a:lstStyle>
          <a:p>
            <a:pPr lvl="0"/>
            <a:endParaRPr lang="en-US" altLang="zh-CN">
              <a:ea typeface="Arial" pitchFamily="34" charset="0"/>
            </a:endParaRPr>
          </a:p>
        </p:txBody>
      </p:sp>
    </p:spTree>
    <p:extLst>
      <p:ext uri="{BB962C8B-B14F-4D97-AF65-F5344CB8AC3E}">
        <p14:creationId xmlns:p14="http://schemas.microsoft.com/office/powerpoint/2010/main" val="24831550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0" y="2862535"/>
            <a:ext cx="12192000" cy="1036002"/>
          </a:xfrm>
          <a:prstGeom prst="rect">
            <a:avLst/>
          </a:prstGeom>
          <a:solidFill>
            <a:schemeClr val="accent2">
              <a:lumMod val="50000"/>
            </a:schemeClr>
          </a:solidFill>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b="1" dirty="0">
                <a:solidFill>
                  <a:schemeClr val="bg1"/>
                </a:solidFill>
                <a:latin typeface="Tahoma" panose="020B0604030504040204" pitchFamily="34" charset="0"/>
                <a:ea typeface="Tahoma" panose="020B0604030504040204" pitchFamily="34" charset="0"/>
                <a:cs typeface="Tahoma" panose="020B0604030504040204" pitchFamily="34" charset="0"/>
              </a:rPr>
              <a:t>IFF: </a:t>
            </a:r>
            <a:r>
              <a:rPr lang="en-GB" b="1" i="1" dirty="0">
                <a:solidFill>
                  <a:schemeClr val="bg1"/>
                </a:solidFill>
                <a:latin typeface="Tahoma" panose="020B0604030504040204" pitchFamily="34" charset="0"/>
                <a:ea typeface="Tahoma" panose="020B0604030504040204" pitchFamily="34" charset="0"/>
                <a:cs typeface="Tahoma" panose="020B0604030504040204" pitchFamily="34" charset="0"/>
              </a:rPr>
              <a:t>Conceptual Framework</a:t>
            </a:r>
          </a:p>
        </p:txBody>
      </p:sp>
    </p:spTree>
    <p:extLst>
      <p:ext uri="{BB962C8B-B14F-4D97-AF65-F5344CB8AC3E}">
        <p14:creationId xmlns:p14="http://schemas.microsoft.com/office/powerpoint/2010/main" val="34246106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763521" y="3648385"/>
            <a:ext cx="9276080" cy="461665"/>
          </a:xfrm>
          <a:prstGeom prst="rect">
            <a:avLst/>
          </a:prstGeom>
          <a:noFill/>
        </p:spPr>
        <p:txBody>
          <a:bodyPr wrap="square" rtlCol="0">
            <a:spAutoFit/>
          </a:bodyPr>
          <a:lstStyle/>
          <a:p>
            <a:r>
              <a:rPr lang="en-GB" sz="2400" dirty="0">
                <a:latin typeface="Verdana" panose="020B0604030504040204" pitchFamily="34" charset="0"/>
                <a:ea typeface="Verdana" panose="020B0604030504040204" pitchFamily="34" charset="0"/>
              </a:rPr>
              <a:t>Money illegally earned, transferred, or used across borders</a:t>
            </a:r>
          </a:p>
        </p:txBody>
      </p:sp>
      <p:sp>
        <p:nvSpPr>
          <p:cNvPr id="6" name="Equal 5"/>
          <p:cNvSpPr/>
          <p:nvPr/>
        </p:nvSpPr>
        <p:spPr>
          <a:xfrm>
            <a:off x="1981201" y="3698849"/>
            <a:ext cx="782320" cy="518628"/>
          </a:xfrm>
          <a:prstGeom prst="mathEqua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pic>
        <p:nvPicPr>
          <p:cNvPr id="15" name="Picture 1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466" y="3225829"/>
            <a:ext cx="1963737" cy="1306778"/>
          </a:xfrm>
          <a:prstGeom prst="rect">
            <a:avLst/>
          </a:prstGeom>
        </p:spPr>
      </p:pic>
      <p:pic>
        <p:nvPicPr>
          <p:cNvPr id="16" name="Picture 1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6997" y="3225829"/>
            <a:ext cx="1038095" cy="390476"/>
          </a:xfrm>
          <a:prstGeom prst="rect">
            <a:avLst/>
          </a:prstGeom>
        </p:spPr>
      </p:pic>
      <p:sp>
        <p:nvSpPr>
          <p:cNvPr id="3" name="Rectangle 2"/>
          <p:cNvSpPr/>
          <p:nvPr/>
        </p:nvSpPr>
        <p:spPr>
          <a:xfrm>
            <a:off x="3152616" y="5312735"/>
            <a:ext cx="8436927" cy="1015663"/>
          </a:xfrm>
          <a:prstGeom prst="rect">
            <a:avLst/>
          </a:prstGeom>
        </p:spPr>
        <p:txBody>
          <a:bodyPr wrap="square">
            <a:spAutoFit/>
          </a:bodyPr>
          <a:lstStyle/>
          <a:p>
            <a:r>
              <a:rPr lang="en-US" sz="2400" dirty="0">
                <a:solidFill>
                  <a:srgbClr val="000000"/>
                </a:solidFill>
                <a:latin typeface="Verdana" panose="020B0604030504040204" pitchFamily="34" charset="0"/>
                <a:ea typeface="Verdana" panose="020B0604030504040204" pitchFamily="34" charset="0"/>
              </a:rPr>
              <a:t>Illicit transactions are found everywhere, but they have a much heavier impact on developing countries. </a:t>
            </a:r>
            <a:r>
              <a:rPr lang="en-US" sz="1200" b="1" dirty="0">
                <a:solidFill>
                  <a:schemeClr val="accent2">
                    <a:lumMod val="50000"/>
                  </a:schemeClr>
                </a:solidFill>
                <a:latin typeface="Tahoma" panose="020B0604030504040204" pitchFamily="34" charset="0"/>
                <a:ea typeface="Tahoma" panose="020B0604030504040204" pitchFamily="34" charset="0"/>
                <a:cs typeface="Tahoma" panose="020B0604030504040204" pitchFamily="34" charset="0"/>
              </a:rPr>
              <a:t>(FACTI PANEL REPORT 2021)</a:t>
            </a:r>
            <a:endParaRPr lang="en-GB" sz="2400" dirty="0">
              <a:solidFill>
                <a:schemeClr val="accent2">
                  <a:lumMod val="50000"/>
                </a:schemeClr>
              </a:solidFill>
              <a:latin typeface="Verdana" panose="020B0604030504040204" pitchFamily="34" charset="0"/>
              <a:ea typeface="Verdana" panose="020B0604030504040204" pitchFamily="34" charset="0"/>
            </a:endParaRPr>
          </a:p>
        </p:txBody>
      </p:sp>
      <p:pic>
        <p:nvPicPr>
          <p:cNvPr id="4" name="Picture 3"/>
          <p:cNvPicPr>
            <a:picLocks noChangeAspect="1"/>
          </p:cNvPicPr>
          <p:nvPr/>
        </p:nvPicPr>
        <p:blipFill>
          <a:blip r:embed="rId4"/>
          <a:stretch>
            <a:fillRect/>
          </a:stretch>
        </p:blipFill>
        <p:spPr>
          <a:xfrm>
            <a:off x="160589" y="5284142"/>
            <a:ext cx="2715578" cy="1044256"/>
          </a:xfrm>
          <a:prstGeom prst="rect">
            <a:avLst/>
          </a:prstGeom>
        </p:spPr>
      </p:pic>
      <p:sp>
        <p:nvSpPr>
          <p:cNvPr id="10" name="文本框 4"/>
          <p:cNvSpPr txBox="1"/>
          <p:nvPr/>
        </p:nvSpPr>
        <p:spPr>
          <a:xfrm>
            <a:off x="0" y="280161"/>
            <a:ext cx="3166555" cy="420564"/>
          </a:xfrm>
          <a:prstGeom prst="rect">
            <a:avLst/>
          </a:prstGeom>
          <a:solidFill>
            <a:schemeClr val="accent6"/>
          </a:solidFill>
          <a:ln>
            <a:noFill/>
          </a:ln>
        </p:spPr>
        <p:txBody>
          <a:bodyPr vert="horz" wrap="square" lIns="91440" tIns="45720" rIns="91440" bIns="45720" anchor="t">
            <a:spAutoFit/>
          </a:bodyPr>
          <a:lstStyle>
            <a:lvl1pPr marL="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1pPr>
            <a:lvl2pPr marL="4572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2pPr>
            <a:lvl3pPr marL="9144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3pPr>
            <a:lvl4pPr marL="13716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4pPr>
            <a:lvl5pPr marL="18288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5pPr>
          </a:lstStyle>
          <a:p>
            <a:r>
              <a:rPr lang="en-GB" altLang="zh-CN" sz="2133" b="1" dirty="0">
                <a:solidFill>
                  <a:schemeClr val="bg1"/>
                </a:solidFill>
                <a:latin typeface="Tahoma" panose="020B0604030504040204" pitchFamily="34" charset="0"/>
                <a:ea typeface="Arial" panose="020B0604020202020204" pitchFamily="34" charset="0"/>
                <a:cs typeface="Tahoma" panose="020B0604030504040204" pitchFamily="34" charset="0"/>
                <a:sym typeface="Arial" panose="020B0604020202020204" pitchFamily="34" charset="0"/>
              </a:rPr>
              <a:t>Illicit Financial Flows</a:t>
            </a:r>
            <a:endParaRPr lang="zh-CN" altLang="en-US" sz="2133" b="1" dirty="0">
              <a:solidFill>
                <a:schemeClr val="bg1"/>
              </a:solidFill>
              <a:latin typeface="Tahoma" panose="020B0604030504040204" pitchFamily="34" charset="0"/>
              <a:ea typeface="Arial" panose="020B0604020202020204" pitchFamily="34" charset="0"/>
              <a:cs typeface="Tahoma" panose="020B0604030504040204" pitchFamily="34" charset="0"/>
              <a:sym typeface="Arial" panose="020B0604020202020204" pitchFamily="34" charset="0"/>
            </a:endParaRPr>
          </a:p>
        </p:txBody>
      </p:sp>
      <p:sp>
        <p:nvSpPr>
          <p:cNvPr id="11" name="文本框 34"/>
          <p:cNvSpPr txBox="1"/>
          <p:nvPr/>
        </p:nvSpPr>
        <p:spPr>
          <a:xfrm>
            <a:off x="2656114" y="1282003"/>
            <a:ext cx="8933429" cy="1569660"/>
          </a:xfrm>
          <a:prstGeom prst="rect">
            <a:avLst/>
          </a:prstGeom>
          <a:noFill/>
          <a:effectLst/>
        </p:spPr>
        <p:txBody>
          <a:bodyPr wrap="square" rtlCol="0">
            <a:spAutoFit/>
          </a:bodyPr>
          <a:lstStyle/>
          <a:p>
            <a:pPr algn="just"/>
            <a:r>
              <a:rPr lang="en-AU" altLang="zh-CN" sz="2400" dirty="0">
                <a:solidFill>
                  <a:schemeClr val="tx1">
                    <a:lumMod val="95000"/>
                    <a:lumOff val="5000"/>
                  </a:schemeClr>
                </a:solidFill>
                <a:latin typeface="Tahoma" panose="020B0604030504040204" pitchFamily="34" charset="0"/>
                <a:ea typeface="Tahoma" panose="020B0604030504040204" pitchFamily="34" charset="0"/>
                <a:cs typeface="Tahoma" panose="020B0604030504040204" pitchFamily="34" charset="0"/>
              </a:rPr>
              <a:t>IFF does note have a static definition but it represents  international transfers of wealth that are harmful to development and includes aggressive tax avoidance and financial secrecy – </a:t>
            </a:r>
            <a:r>
              <a:rPr lang="en-AU" altLang="zh-CN" sz="2400" i="1" dirty="0">
                <a:solidFill>
                  <a:schemeClr val="tx1">
                    <a:lumMod val="95000"/>
                    <a:lumOff val="5000"/>
                  </a:schemeClr>
                </a:solidFill>
                <a:latin typeface="Tahoma" panose="020B0604030504040204" pitchFamily="34" charset="0"/>
                <a:ea typeface="Tahoma" panose="020B0604030504040204" pitchFamily="34" charset="0"/>
                <a:cs typeface="Tahoma" panose="020B0604030504040204" pitchFamily="34" charset="0"/>
              </a:rPr>
              <a:t>Mbeki Panel Report (2015)</a:t>
            </a:r>
            <a:endParaRPr lang="en-US" altLang="zh-CN" sz="2400" dirty="0">
              <a:solidFill>
                <a:schemeClr val="tx1">
                  <a:lumMod val="95000"/>
                  <a:lumOff val="5000"/>
                </a:schemeClr>
              </a:solidFill>
              <a:latin typeface="Tahoma" panose="020B0604030504040204" pitchFamily="34" charset="0"/>
              <a:ea typeface="Tahoma" panose="020B0604030504040204" pitchFamily="34" charset="0"/>
              <a:cs typeface="Tahoma" panose="020B0604030504040204" pitchFamily="34" charset="0"/>
            </a:endParaRPr>
          </a:p>
        </p:txBody>
      </p:sp>
      <p:pic>
        <p:nvPicPr>
          <p:cNvPr id="8" name="Pictur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927" y="1447352"/>
            <a:ext cx="2304463" cy="1031849"/>
          </a:xfrm>
          <a:prstGeom prst="rect">
            <a:avLst/>
          </a:prstGeom>
        </p:spPr>
      </p:pic>
    </p:spTree>
    <p:extLst>
      <p:ext uri="{BB962C8B-B14F-4D97-AF65-F5344CB8AC3E}">
        <p14:creationId xmlns:p14="http://schemas.microsoft.com/office/powerpoint/2010/main" val="9825064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061" name="任意多边形 7"/>
          <p:cNvSpPr/>
          <p:nvPr/>
        </p:nvSpPr>
        <p:spPr>
          <a:xfrm>
            <a:off x="5183487" y="1984167"/>
            <a:ext cx="1896895" cy="3023071"/>
          </a:xfrm>
          <a:custGeom>
            <a:avLst/>
            <a:gdLst>
              <a:gd name="connsiteX0" fmla="*/ 948447 w 1896894"/>
              <a:gd name="connsiteY0" fmla="*/ 0 h 3023070"/>
              <a:gd name="connsiteX1" fmla="*/ 1896894 w 1896894"/>
              <a:gd name="connsiteY1" fmla="*/ 948447 h 3023070"/>
              <a:gd name="connsiteX2" fmla="*/ 1896893 w 1896894"/>
              <a:gd name="connsiteY2" fmla="*/ 2429007 h 3023070"/>
              <a:gd name="connsiteX3" fmla="*/ 1734913 w 1896894"/>
              <a:gd name="connsiteY3" fmla="*/ 2959293 h 3023070"/>
              <a:gd name="connsiteX4" fmla="*/ 1682292 w 1896894"/>
              <a:gd name="connsiteY4" fmla="*/ 3023070 h 3023070"/>
              <a:gd name="connsiteX5" fmla="*/ 1686326 w 1896894"/>
              <a:gd name="connsiteY5" fmla="*/ 3010074 h 3023070"/>
              <a:gd name="connsiteX6" fmla="*/ 1701873 w 1896894"/>
              <a:gd name="connsiteY6" fmla="*/ 2855851 h 3023070"/>
              <a:gd name="connsiteX7" fmla="*/ 1701874 w 1896894"/>
              <a:gd name="connsiteY7" fmla="*/ 1008883 h 3023070"/>
              <a:gd name="connsiteX8" fmla="*/ 936631 w 1896894"/>
              <a:gd name="connsiteY8" fmla="*/ 243640 h 3023070"/>
              <a:gd name="connsiteX9" fmla="*/ 171388 w 1896894"/>
              <a:gd name="connsiteY9" fmla="*/ 1008883 h 3023070"/>
              <a:gd name="connsiteX10" fmla="*/ 171388 w 1896894"/>
              <a:gd name="connsiteY10" fmla="*/ 2855850 h 3023070"/>
              <a:gd name="connsiteX11" fmla="*/ 175339 w 1896894"/>
              <a:gd name="connsiteY11" fmla="*/ 2934092 h 3023070"/>
              <a:gd name="connsiteX12" fmla="*/ 183090 w 1896894"/>
              <a:gd name="connsiteY12" fmla="*/ 2984877 h 3023070"/>
              <a:gd name="connsiteX13" fmla="*/ 161980 w 1896894"/>
              <a:gd name="connsiteY13" fmla="*/ 2959292 h 3023070"/>
              <a:gd name="connsiteX14" fmla="*/ 0 w 1896894"/>
              <a:gd name="connsiteY14" fmla="*/ 2429006 h 3023070"/>
              <a:gd name="connsiteX15" fmla="*/ 0 w 1896894"/>
              <a:gd name="connsiteY15" fmla="*/ 948447 h 3023070"/>
              <a:gd name="connsiteX16" fmla="*/ 948447 w 1896894"/>
              <a:gd name="connsiteY16" fmla="*/ 0 h 3023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896894" h="3023070">
                <a:moveTo>
                  <a:pt x="948447" y="0"/>
                </a:moveTo>
                <a:cubicBezTo>
                  <a:pt x="1472260" y="0"/>
                  <a:pt x="1896894" y="424634"/>
                  <a:pt x="1896894" y="948447"/>
                </a:cubicBezTo>
                <a:cubicBezTo>
                  <a:pt x="1896894" y="1441967"/>
                  <a:pt x="1896893" y="1935487"/>
                  <a:pt x="1896893" y="2429007"/>
                </a:cubicBezTo>
                <a:cubicBezTo>
                  <a:pt x="1896893" y="2625437"/>
                  <a:pt x="1837179" y="2807920"/>
                  <a:pt x="1734913" y="2959293"/>
                </a:cubicBezTo>
                <a:lnTo>
                  <a:pt x="1682292" y="3023070"/>
                </a:lnTo>
                <a:lnTo>
                  <a:pt x="1686326" y="3010074"/>
                </a:lnTo>
                <a:cubicBezTo>
                  <a:pt x="1696520" y="2960259"/>
                  <a:pt x="1701873" y="2908680"/>
                  <a:pt x="1701873" y="2855851"/>
                </a:cubicBezTo>
                <a:cubicBezTo>
                  <a:pt x="1701873" y="2240195"/>
                  <a:pt x="1701874" y="1624539"/>
                  <a:pt x="1701874" y="1008883"/>
                </a:cubicBezTo>
                <a:cubicBezTo>
                  <a:pt x="1701874" y="586251"/>
                  <a:pt x="1359263" y="243640"/>
                  <a:pt x="936631" y="243640"/>
                </a:cubicBezTo>
                <a:cubicBezTo>
                  <a:pt x="513999" y="243640"/>
                  <a:pt x="171388" y="586251"/>
                  <a:pt x="171388" y="1008883"/>
                </a:cubicBezTo>
                <a:lnTo>
                  <a:pt x="171388" y="2855850"/>
                </a:lnTo>
                <a:cubicBezTo>
                  <a:pt x="171388" y="2882265"/>
                  <a:pt x="172727" y="2908367"/>
                  <a:pt x="175339" y="2934092"/>
                </a:cubicBezTo>
                <a:lnTo>
                  <a:pt x="183090" y="2984877"/>
                </a:lnTo>
                <a:lnTo>
                  <a:pt x="161980" y="2959292"/>
                </a:lnTo>
                <a:cubicBezTo>
                  <a:pt x="59714" y="2807919"/>
                  <a:pt x="0" y="2625436"/>
                  <a:pt x="0" y="2429006"/>
                </a:cubicBezTo>
                <a:lnTo>
                  <a:pt x="0" y="948447"/>
                </a:lnTo>
                <a:cubicBezTo>
                  <a:pt x="0" y="424634"/>
                  <a:pt x="424634" y="0"/>
                  <a:pt x="948447" y="0"/>
                </a:cubicBezTo>
                <a:close/>
              </a:path>
            </a:pathLst>
          </a:custGeom>
          <a:solidFill>
            <a:srgbClr val="D9D9D9"/>
          </a:solidFill>
          <a:ln w="19050">
            <a:noFill/>
          </a:ln>
          <a:effectLst>
            <a:softEdge rad="0"/>
          </a:effectLst>
        </p:spPr>
        <p:txBody>
          <a:bodyPr vert="horz" wrap="square" lIns="91440" tIns="45720" rIns="91440" bIns="45720" numCol="1" anchor="t" anchorCtr="0" compatLnSpc="1">
            <a:prstTxWarp prst="textNoShape">
              <a:avLst/>
            </a:prstTxWarp>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latin typeface="Arial" panose="020B0604020202020204" pitchFamily="34" charset="0"/>
              <a:ea typeface="微软雅黑" panose="020B0503020204020204" pitchFamily="34" charset="-122"/>
            </a:endParaRPr>
          </a:p>
        </p:txBody>
      </p:sp>
      <p:sp>
        <p:nvSpPr>
          <p:cNvPr id="1049062" name="圆角矩形 8"/>
          <p:cNvSpPr/>
          <p:nvPr/>
        </p:nvSpPr>
        <p:spPr>
          <a:xfrm>
            <a:off x="4141437" y="2991737"/>
            <a:ext cx="4396903" cy="3015575"/>
          </a:xfrm>
          <a:prstGeom prst="roundRect">
            <a:avLst>
              <a:gd name="adj" fmla="val 6209"/>
            </a:avLst>
          </a:prstGeom>
          <a:solidFill>
            <a:schemeClr val="bg1">
              <a:lumMod val="85000"/>
            </a:schemeClr>
          </a:solidFill>
          <a:ln w="19050">
            <a:noFill/>
          </a:ln>
          <a:effectLst>
            <a:softEdge rad="0"/>
          </a:effectLst>
        </p:spPr>
        <p:txBody>
          <a:bodyPr vert="horz" wrap="square" lIns="91440" tIns="45720" rIns="91440" bIns="45720" numCol="1" anchor="t" anchorCtr="0" compatLnSpc="1">
            <a:prstTxWarp prst="textNoShape">
              <a:avLst/>
            </a:prstTxWarp>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latin typeface="Arial" panose="020B0604020202020204" pitchFamily="34" charset="0"/>
              <a:ea typeface="微软雅黑" panose="020B0503020204020204" pitchFamily="34" charset="-122"/>
            </a:endParaRPr>
          </a:p>
        </p:txBody>
      </p:sp>
      <p:sp>
        <p:nvSpPr>
          <p:cNvPr id="1049063" name="矩形 9"/>
          <p:cNvSpPr/>
          <p:nvPr/>
        </p:nvSpPr>
        <p:spPr>
          <a:xfrm>
            <a:off x="5191420" y="3204397"/>
            <a:ext cx="844069" cy="2548648"/>
          </a:xfrm>
          <a:prstGeom prst="rect">
            <a:avLst/>
          </a:prstGeom>
          <a:solidFill>
            <a:srgbClr val="DA1F28"/>
          </a:solidFill>
          <a:ln w="22225">
            <a:gradFill flip="none" rotWithShape="1">
              <a:gsLst>
                <a:gs pos="0">
                  <a:srgbClr val="CDCDCD"/>
                </a:gs>
                <a:gs pos="100000">
                  <a:schemeClr val="bg1"/>
                </a:gs>
              </a:gsLst>
              <a:lin ang="2700000" scaled="1"/>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prstClr val="white"/>
              </a:solidFill>
            </a:endParaRPr>
          </a:p>
        </p:txBody>
      </p:sp>
      <p:sp>
        <p:nvSpPr>
          <p:cNvPr id="1049064" name="矩形 11"/>
          <p:cNvSpPr/>
          <p:nvPr/>
        </p:nvSpPr>
        <p:spPr>
          <a:xfrm>
            <a:off x="6201300" y="3214124"/>
            <a:ext cx="844069" cy="2548648"/>
          </a:xfrm>
          <a:prstGeom prst="rect">
            <a:avLst/>
          </a:prstGeom>
          <a:solidFill>
            <a:srgbClr val="DA1F28"/>
          </a:solidFill>
          <a:ln w="22225">
            <a:gradFill flip="none" rotWithShape="1">
              <a:gsLst>
                <a:gs pos="0">
                  <a:srgbClr val="CDCDCD"/>
                </a:gs>
                <a:gs pos="100000">
                  <a:schemeClr val="bg1"/>
                </a:gs>
              </a:gsLst>
              <a:lin ang="2700000" scaled="1"/>
            </a:grad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prstClr val="white"/>
              </a:solidFill>
            </a:endParaRPr>
          </a:p>
        </p:txBody>
      </p:sp>
      <p:sp>
        <p:nvSpPr>
          <p:cNvPr id="1049065" name="任意多边形 12"/>
          <p:cNvSpPr/>
          <p:nvPr/>
        </p:nvSpPr>
        <p:spPr>
          <a:xfrm>
            <a:off x="7211180" y="3181699"/>
            <a:ext cx="844069" cy="2548648"/>
          </a:xfrm>
          <a:custGeom>
            <a:avLst/>
            <a:gdLst>
              <a:gd name="connsiteX0" fmla="*/ 0 w 844069"/>
              <a:gd name="connsiteY0" fmla="*/ 0 h 2548648"/>
              <a:gd name="connsiteX1" fmla="*/ 576277 w 844069"/>
              <a:gd name="connsiteY1" fmla="*/ 0 h 2548648"/>
              <a:gd name="connsiteX2" fmla="*/ 570547 w 844069"/>
              <a:gd name="connsiteY2" fmla="*/ 18459 h 2548648"/>
              <a:gd name="connsiteX3" fmla="*/ 565673 w 844069"/>
              <a:gd name="connsiteY3" fmla="*/ 66808 h 2548648"/>
              <a:gd name="connsiteX4" fmla="*/ 805577 w 844069"/>
              <a:gd name="connsiteY4" fmla="*/ 306712 h 2548648"/>
              <a:gd name="connsiteX5" fmla="*/ 844069 w 844069"/>
              <a:gd name="connsiteY5" fmla="*/ 302832 h 2548648"/>
              <a:gd name="connsiteX6" fmla="*/ 844069 w 844069"/>
              <a:gd name="connsiteY6" fmla="*/ 2232485 h 2548648"/>
              <a:gd name="connsiteX7" fmla="*/ 807642 w 844069"/>
              <a:gd name="connsiteY7" fmla="*/ 2228813 h 2548648"/>
              <a:gd name="connsiteX8" fmla="*/ 567738 w 844069"/>
              <a:gd name="connsiteY8" fmla="*/ 2468717 h 2548648"/>
              <a:gd name="connsiteX9" fmla="*/ 572612 w 844069"/>
              <a:gd name="connsiteY9" fmla="*/ 2517066 h 2548648"/>
              <a:gd name="connsiteX10" fmla="*/ 582416 w 844069"/>
              <a:gd name="connsiteY10" fmla="*/ 2548648 h 2548648"/>
              <a:gd name="connsiteX11" fmla="*/ 0 w 844069"/>
              <a:gd name="connsiteY11" fmla="*/ 2548648 h 2548648"/>
              <a:gd name="connsiteX12" fmla="*/ 0 w 844069"/>
              <a:gd name="connsiteY12" fmla="*/ 0 h 2548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44069" h="2548648">
                <a:moveTo>
                  <a:pt x="0" y="0"/>
                </a:moveTo>
                <a:lnTo>
                  <a:pt x="576277" y="0"/>
                </a:lnTo>
                <a:lnTo>
                  <a:pt x="570547" y="18459"/>
                </a:lnTo>
                <a:cubicBezTo>
                  <a:pt x="567352" y="34076"/>
                  <a:pt x="565673" y="50246"/>
                  <a:pt x="565673" y="66808"/>
                </a:cubicBezTo>
                <a:cubicBezTo>
                  <a:pt x="565673" y="199303"/>
                  <a:pt x="673082" y="306712"/>
                  <a:pt x="805577" y="306712"/>
                </a:cubicBezTo>
                <a:lnTo>
                  <a:pt x="844069" y="302832"/>
                </a:lnTo>
                <a:lnTo>
                  <a:pt x="844069" y="2232485"/>
                </a:lnTo>
                <a:lnTo>
                  <a:pt x="807642" y="2228813"/>
                </a:lnTo>
                <a:cubicBezTo>
                  <a:pt x="675147" y="2228813"/>
                  <a:pt x="567738" y="2336222"/>
                  <a:pt x="567738" y="2468717"/>
                </a:cubicBezTo>
                <a:cubicBezTo>
                  <a:pt x="567738" y="2485279"/>
                  <a:pt x="569417" y="2501449"/>
                  <a:pt x="572612" y="2517066"/>
                </a:cubicBezTo>
                <a:lnTo>
                  <a:pt x="582416" y="2548648"/>
                </a:lnTo>
                <a:lnTo>
                  <a:pt x="0" y="2548648"/>
                </a:lnTo>
                <a:lnTo>
                  <a:pt x="0" y="0"/>
                </a:lnTo>
                <a:close/>
              </a:path>
            </a:pathLst>
          </a:custGeom>
          <a:solidFill>
            <a:srgbClr val="DA1F28"/>
          </a:solidFill>
          <a:ln w="22225">
            <a:gradFill flip="none" rotWithShape="1">
              <a:gsLst>
                <a:gs pos="0">
                  <a:srgbClr val="CDCDCD"/>
                </a:gs>
                <a:gs pos="100000">
                  <a:schemeClr val="bg1"/>
                </a:gs>
              </a:gsLst>
              <a:lin ang="2700000" scaled="1"/>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prstClr val="white"/>
              </a:solidFill>
            </a:endParaRPr>
          </a:p>
        </p:txBody>
      </p:sp>
      <p:sp>
        <p:nvSpPr>
          <p:cNvPr id="1049066" name="任意多边形 13"/>
          <p:cNvSpPr/>
          <p:nvPr/>
        </p:nvSpPr>
        <p:spPr>
          <a:xfrm>
            <a:off x="4181539" y="3186943"/>
            <a:ext cx="844069" cy="2548648"/>
          </a:xfrm>
          <a:custGeom>
            <a:avLst/>
            <a:gdLst>
              <a:gd name="connsiteX0" fmla="*/ 299462 w 844069"/>
              <a:gd name="connsiteY0" fmla="*/ 0 h 2548648"/>
              <a:gd name="connsiteX1" fmla="*/ 844069 w 844069"/>
              <a:gd name="connsiteY1" fmla="*/ 0 h 2548648"/>
              <a:gd name="connsiteX2" fmla="*/ 844069 w 844069"/>
              <a:gd name="connsiteY2" fmla="*/ 2548648 h 2548648"/>
              <a:gd name="connsiteX3" fmla="*/ 268325 w 844069"/>
              <a:gd name="connsiteY3" fmla="*/ 2548648 h 2548648"/>
              <a:gd name="connsiteX4" fmla="*/ 281770 w 844069"/>
              <a:gd name="connsiteY4" fmla="*/ 2505338 h 2548648"/>
              <a:gd name="connsiteX5" fmla="*/ 286644 w 844069"/>
              <a:gd name="connsiteY5" fmla="*/ 2456989 h 2548648"/>
              <a:gd name="connsiteX6" fmla="*/ 46740 w 844069"/>
              <a:gd name="connsiteY6" fmla="*/ 2217085 h 2548648"/>
              <a:gd name="connsiteX7" fmla="*/ 0 w 844069"/>
              <a:gd name="connsiteY7" fmla="*/ 2221797 h 2548648"/>
              <a:gd name="connsiteX8" fmla="*/ 0 w 844069"/>
              <a:gd name="connsiteY8" fmla="*/ 275483 h 2548648"/>
              <a:gd name="connsiteX9" fmla="*/ 15781 w 844069"/>
              <a:gd name="connsiteY9" fmla="*/ 280382 h 2548648"/>
              <a:gd name="connsiteX10" fmla="*/ 64130 w 844069"/>
              <a:gd name="connsiteY10" fmla="*/ 285256 h 2548648"/>
              <a:gd name="connsiteX11" fmla="*/ 304034 w 844069"/>
              <a:gd name="connsiteY11" fmla="*/ 45352 h 2548648"/>
              <a:gd name="connsiteX12" fmla="*/ 299462 w 844069"/>
              <a:gd name="connsiteY12" fmla="*/ 0 h 2548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44069" h="2548648">
                <a:moveTo>
                  <a:pt x="299462" y="0"/>
                </a:moveTo>
                <a:lnTo>
                  <a:pt x="844069" y="0"/>
                </a:lnTo>
                <a:lnTo>
                  <a:pt x="844069" y="2548648"/>
                </a:lnTo>
                <a:lnTo>
                  <a:pt x="268325" y="2548648"/>
                </a:lnTo>
                <a:lnTo>
                  <a:pt x="281770" y="2505338"/>
                </a:lnTo>
                <a:cubicBezTo>
                  <a:pt x="284965" y="2489721"/>
                  <a:pt x="286644" y="2473551"/>
                  <a:pt x="286644" y="2456989"/>
                </a:cubicBezTo>
                <a:cubicBezTo>
                  <a:pt x="286644" y="2324494"/>
                  <a:pt x="179235" y="2217085"/>
                  <a:pt x="46740" y="2217085"/>
                </a:cubicBezTo>
                <a:lnTo>
                  <a:pt x="0" y="2221797"/>
                </a:lnTo>
                <a:lnTo>
                  <a:pt x="0" y="275483"/>
                </a:lnTo>
                <a:lnTo>
                  <a:pt x="15781" y="280382"/>
                </a:lnTo>
                <a:cubicBezTo>
                  <a:pt x="31398" y="283578"/>
                  <a:pt x="47568" y="285256"/>
                  <a:pt x="64130" y="285256"/>
                </a:cubicBezTo>
                <a:cubicBezTo>
                  <a:pt x="196625" y="285256"/>
                  <a:pt x="304034" y="177847"/>
                  <a:pt x="304034" y="45352"/>
                </a:cubicBezTo>
                <a:lnTo>
                  <a:pt x="299462" y="0"/>
                </a:lnTo>
                <a:close/>
              </a:path>
            </a:pathLst>
          </a:custGeom>
          <a:solidFill>
            <a:srgbClr val="DA1F28"/>
          </a:solidFill>
          <a:ln w="22225">
            <a:gradFill flip="none" rotWithShape="1">
              <a:gsLst>
                <a:gs pos="0">
                  <a:srgbClr val="CDCDCD"/>
                </a:gs>
                <a:gs pos="100000">
                  <a:schemeClr val="bg1"/>
                </a:gs>
              </a:gsLst>
              <a:lin ang="2700000" scaled="1"/>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prstClr val="white"/>
              </a:solidFill>
            </a:endParaRPr>
          </a:p>
        </p:txBody>
      </p:sp>
      <p:sp>
        <p:nvSpPr>
          <p:cNvPr id="1049067" name="椭圆 14"/>
          <p:cNvSpPr/>
          <p:nvPr/>
        </p:nvSpPr>
        <p:spPr>
          <a:xfrm>
            <a:off x="4362906" y="3551116"/>
            <a:ext cx="551449" cy="551449"/>
          </a:xfrm>
          <a:prstGeom prst="ellipse">
            <a:avLst/>
          </a:prstGeom>
          <a:solidFill>
            <a:srgbClr val="DA1F28"/>
          </a:solidFill>
          <a:ln w="22225">
            <a:gradFill flip="none" rotWithShape="1">
              <a:gsLst>
                <a:gs pos="0">
                  <a:srgbClr val="CDCDCD"/>
                </a:gs>
                <a:gs pos="100000">
                  <a:schemeClr val="bg1"/>
                </a:gs>
              </a:gsLst>
              <a:lin ang="2700000" scaled="1"/>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prstClr val="white"/>
              </a:solidFill>
            </a:endParaRPr>
          </a:p>
        </p:txBody>
      </p:sp>
      <p:sp>
        <p:nvSpPr>
          <p:cNvPr id="1049068" name="椭圆 15"/>
          <p:cNvSpPr/>
          <p:nvPr/>
        </p:nvSpPr>
        <p:spPr>
          <a:xfrm>
            <a:off x="5337729" y="3523053"/>
            <a:ext cx="551449" cy="551449"/>
          </a:xfrm>
          <a:prstGeom prst="ellipse">
            <a:avLst/>
          </a:prstGeom>
          <a:solidFill>
            <a:srgbClr val="DA1F28"/>
          </a:solidFill>
          <a:ln w="22225">
            <a:gradFill flip="none" rotWithShape="1">
              <a:gsLst>
                <a:gs pos="0">
                  <a:srgbClr val="CDCDCD"/>
                </a:gs>
                <a:gs pos="100000">
                  <a:schemeClr val="bg1"/>
                </a:gs>
              </a:gsLst>
              <a:lin ang="2700000" scaled="1"/>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prstClr val="white"/>
              </a:solidFill>
            </a:endParaRPr>
          </a:p>
        </p:txBody>
      </p:sp>
      <p:sp>
        <p:nvSpPr>
          <p:cNvPr id="1049069" name="椭圆 16"/>
          <p:cNvSpPr/>
          <p:nvPr/>
        </p:nvSpPr>
        <p:spPr>
          <a:xfrm>
            <a:off x="6339889" y="3523053"/>
            <a:ext cx="551449" cy="551449"/>
          </a:xfrm>
          <a:prstGeom prst="ellipse">
            <a:avLst/>
          </a:prstGeom>
          <a:solidFill>
            <a:srgbClr val="DA1F28"/>
          </a:solidFill>
          <a:ln w="22225">
            <a:gradFill flip="none" rotWithShape="1">
              <a:gsLst>
                <a:gs pos="0">
                  <a:srgbClr val="CDCDCD"/>
                </a:gs>
                <a:gs pos="100000">
                  <a:schemeClr val="bg1"/>
                </a:gs>
              </a:gsLst>
              <a:lin ang="2700000" scaled="1"/>
            </a:grad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prstClr val="white"/>
              </a:solidFill>
            </a:endParaRPr>
          </a:p>
        </p:txBody>
      </p:sp>
      <p:sp>
        <p:nvSpPr>
          <p:cNvPr id="1049070" name="椭圆 17"/>
          <p:cNvSpPr/>
          <p:nvPr/>
        </p:nvSpPr>
        <p:spPr>
          <a:xfrm>
            <a:off x="7328285" y="3510696"/>
            <a:ext cx="551449" cy="551449"/>
          </a:xfrm>
          <a:prstGeom prst="ellipse">
            <a:avLst/>
          </a:prstGeom>
          <a:solidFill>
            <a:srgbClr val="DA1F28"/>
          </a:solidFill>
          <a:ln w="22225">
            <a:gradFill flip="none" rotWithShape="1">
              <a:gsLst>
                <a:gs pos="0">
                  <a:srgbClr val="CDCDCD"/>
                </a:gs>
                <a:gs pos="100000">
                  <a:schemeClr val="bg1"/>
                </a:gs>
              </a:gsLst>
              <a:lin ang="2700000" scaled="1"/>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prstClr val="white"/>
              </a:solidFill>
            </a:endParaRPr>
          </a:p>
        </p:txBody>
      </p:sp>
      <p:grpSp>
        <p:nvGrpSpPr>
          <p:cNvPr id="73" name="组合 18"/>
          <p:cNvGrpSpPr/>
          <p:nvPr/>
        </p:nvGrpSpPr>
        <p:grpSpPr>
          <a:xfrm>
            <a:off x="7415298" y="4614700"/>
            <a:ext cx="392060" cy="388019"/>
            <a:chOff x="6967126" y="4092464"/>
            <a:chExt cx="453105" cy="448433"/>
          </a:xfrm>
          <a:solidFill>
            <a:schemeClr val="bg1"/>
          </a:solidFill>
          <a:effectLst/>
        </p:grpSpPr>
        <p:sp>
          <p:nvSpPr>
            <p:cNvPr id="1049071" name="Freeform 136"/>
            <p:cNvSpPr/>
            <p:nvPr/>
          </p:nvSpPr>
          <p:spPr bwMode="auto">
            <a:xfrm>
              <a:off x="6967126" y="4343773"/>
              <a:ext cx="453105" cy="197124"/>
            </a:xfrm>
            <a:custGeom>
              <a:avLst/>
              <a:gdLst>
                <a:gd name="T0" fmla="*/ 103 w 205"/>
                <a:gd name="T1" fmla="*/ 19 h 89"/>
                <a:gd name="T2" fmla="*/ 47 w 205"/>
                <a:gd name="T3" fmla="*/ 0 h 89"/>
                <a:gd name="T4" fmla="*/ 0 w 205"/>
                <a:gd name="T5" fmla="*/ 0 h 89"/>
                <a:gd name="T6" fmla="*/ 0 w 205"/>
                <a:gd name="T7" fmla="*/ 67 h 89"/>
                <a:gd name="T8" fmla="*/ 22 w 205"/>
                <a:gd name="T9" fmla="*/ 89 h 89"/>
                <a:gd name="T10" fmla="*/ 183 w 205"/>
                <a:gd name="T11" fmla="*/ 89 h 89"/>
                <a:gd name="T12" fmla="*/ 205 w 205"/>
                <a:gd name="T13" fmla="*/ 67 h 89"/>
                <a:gd name="T14" fmla="*/ 205 w 205"/>
                <a:gd name="T15" fmla="*/ 0 h 89"/>
                <a:gd name="T16" fmla="*/ 158 w 205"/>
                <a:gd name="T17" fmla="*/ 0 h 89"/>
                <a:gd name="T18" fmla="*/ 103 w 205"/>
                <a:gd name="T19" fmla="*/ 19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5" h="89">
                  <a:moveTo>
                    <a:pt x="103" y="19"/>
                  </a:moveTo>
                  <a:cubicBezTo>
                    <a:pt x="82" y="19"/>
                    <a:pt x="62" y="12"/>
                    <a:pt x="47" y="0"/>
                  </a:cubicBezTo>
                  <a:cubicBezTo>
                    <a:pt x="0" y="0"/>
                    <a:pt x="0" y="0"/>
                    <a:pt x="0" y="0"/>
                  </a:cubicBezTo>
                  <a:cubicBezTo>
                    <a:pt x="0" y="67"/>
                    <a:pt x="0" y="67"/>
                    <a:pt x="0" y="67"/>
                  </a:cubicBezTo>
                  <a:cubicBezTo>
                    <a:pt x="0" y="79"/>
                    <a:pt x="10" y="89"/>
                    <a:pt x="22" y="89"/>
                  </a:cubicBezTo>
                  <a:cubicBezTo>
                    <a:pt x="183" y="89"/>
                    <a:pt x="183" y="89"/>
                    <a:pt x="183" y="89"/>
                  </a:cubicBezTo>
                  <a:cubicBezTo>
                    <a:pt x="195" y="89"/>
                    <a:pt x="205" y="79"/>
                    <a:pt x="205" y="67"/>
                  </a:cubicBezTo>
                  <a:cubicBezTo>
                    <a:pt x="205" y="0"/>
                    <a:pt x="205" y="0"/>
                    <a:pt x="205" y="0"/>
                  </a:cubicBezTo>
                  <a:cubicBezTo>
                    <a:pt x="158" y="0"/>
                    <a:pt x="158" y="0"/>
                    <a:pt x="158" y="0"/>
                  </a:cubicBezTo>
                  <a:cubicBezTo>
                    <a:pt x="143" y="12"/>
                    <a:pt x="124" y="19"/>
                    <a:pt x="103" y="19"/>
                  </a:cubicBezTo>
                  <a:close/>
                </a:path>
              </a:pathLst>
            </a:custGeom>
            <a:grpFill/>
            <a:ln>
              <a:noFil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000">
                <a:solidFill>
                  <a:prstClr val="black"/>
                </a:solidFill>
              </a:endParaRPr>
            </a:p>
          </p:txBody>
        </p:sp>
        <p:sp>
          <p:nvSpPr>
            <p:cNvPr id="1049072" name="Freeform 137"/>
            <p:cNvSpPr>
              <a:spLocks noEditPoints="1"/>
            </p:cNvSpPr>
            <p:nvPr/>
          </p:nvSpPr>
          <p:spPr bwMode="auto">
            <a:xfrm>
              <a:off x="6967126" y="4092464"/>
              <a:ext cx="453105" cy="260652"/>
            </a:xfrm>
            <a:custGeom>
              <a:avLst/>
              <a:gdLst>
                <a:gd name="T0" fmla="*/ 183 w 205"/>
                <a:gd name="T1" fmla="*/ 42 h 118"/>
                <a:gd name="T2" fmla="*/ 180 w 205"/>
                <a:gd name="T3" fmla="*/ 42 h 118"/>
                <a:gd name="T4" fmla="*/ 154 w 205"/>
                <a:gd name="T5" fmla="*/ 42 h 118"/>
                <a:gd name="T6" fmla="*/ 154 w 205"/>
                <a:gd name="T7" fmla="*/ 22 h 118"/>
                <a:gd name="T8" fmla="*/ 132 w 205"/>
                <a:gd name="T9" fmla="*/ 0 h 118"/>
                <a:gd name="T10" fmla="*/ 73 w 205"/>
                <a:gd name="T11" fmla="*/ 0 h 118"/>
                <a:gd name="T12" fmla="*/ 51 w 205"/>
                <a:gd name="T13" fmla="*/ 22 h 118"/>
                <a:gd name="T14" fmla="*/ 51 w 205"/>
                <a:gd name="T15" fmla="*/ 42 h 118"/>
                <a:gd name="T16" fmla="*/ 25 w 205"/>
                <a:gd name="T17" fmla="*/ 42 h 118"/>
                <a:gd name="T18" fmla="*/ 22 w 205"/>
                <a:gd name="T19" fmla="*/ 42 h 118"/>
                <a:gd name="T20" fmla="*/ 0 w 205"/>
                <a:gd name="T21" fmla="*/ 64 h 118"/>
                <a:gd name="T22" fmla="*/ 0 w 205"/>
                <a:gd name="T23" fmla="*/ 101 h 118"/>
                <a:gd name="T24" fmla="*/ 54 w 205"/>
                <a:gd name="T25" fmla="*/ 101 h 118"/>
                <a:gd name="T26" fmla="*/ 103 w 205"/>
                <a:gd name="T27" fmla="*/ 118 h 118"/>
                <a:gd name="T28" fmla="*/ 151 w 205"/>
                <a:gd name="T29" fmla="*/ 101 h 118"/>
                <a:gd name="T30" fmla="*/ 205 w 205"/>
                <a:gd name="T31" fmla="*/ 101 h 118"/>
                <a:gd name="T32" fmla="*/ 205 w 205"/>
                <a:gd name="T33" fmla="*/ 64 h 118"/>
                <a:gd name="T34" fmla="*/ 183 w 205"/>
                <a:gd name="T35" fmla="*/ 42 h 118"/>
                <a:gd name="T36" fmla="*/ 67 w 205"/>
                <a:gd name="T37" fmla="*/ 26 h 118"/>
                <a:gd name="T38" fmla="*/ 67 w 205"/>
                <a:gd name="T39" fmla="*/ 22 h 118"/>
                <a:gd name="T40" fmla="*/ 73 w 205"/>
                <a:gd name="T41" fmla="*/ 17 h 118"/>
                <a:gd name="T42" fmla="*/ 132 w 205"/>
                <a:gd name="T43" fmla="*/ 17 h 118"/>
                <a:gd name="T44" fmla="*/ 138 w 205"/>
                <a:gd name="T45" fmla="*/ 22 h 118"/>
                <a:gd name="T46" fmla="*/ 138 w 205"/>
                <a:gd name="T47" fmla="*/ 26 h 118"/>
                <a:gd name="T48" fmla="*/ 138 w 205"/>
                <a:gd name="T49" fmla="*/ 42 h 118"/>
                <a:gd name="T50" fmla="*/ 67 w 205"/>
                <a:gd name="T51" fmla="*/ 42 h 118"/>
                <a:gd name="T52" fmla="*/ 67 w 205"/>
                <a:gd name="T53" fmla="*/ 26 h 118"/>
                <a:gd name="T54" fmla="*/ 101 w 205"/>
                <a:gd name="T55" fmla="*/ 101 h 118"/>
                <a:gd name="T56" fmla="*/ 85 w 205"/>
                <a:gd name="T57" fmla="*/ 86 h 118"/>
                <a:gd name="T58" fmla="*/ 101 w 205"/>
                <a:gd name="T59" fmla="*/ 70 h 118"/>
                <a:gd name="T60" fmla="*/ 117 w 205"/>
                <a:gd name="T61" fmla="*/ 86 h 118"/>
                <a:gd name="T62" fmla="*/ 101 w 205"/>
                <a:gd name="T63" fmla="*/ 101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05" h="118">
                  <a:moveTo>
                    <a:pt x="183" y="42"/>
                  </a:moveTo>
                  <a:cubicBezTo>
                    <a:pt x="180" y="42"/>
                    <a:pt x="180" y="42"/>
                    <a:pt x="180" y="42"/>
                  </a:cubicBezTo>
                  <a:cubicBezTo>
                    <a:pt x="154" y="42"/>
                    <a:pt x="154" y="42"/>
                    <a:pt x="154" y="42"/>
                  </a:cubicBezTo>
                  <a:cubicBezTo>
                    <a:pt x="154" y="22"/>
                    <a:pt x="154" y="22"/>
                    <a:pt x="154" y="22"/>
                  </a:cubicBezTo>
                  <a:cubicBezTo>
                    <a:pt x="154" y="10"/>
                    <a:pt x="144" y="0"/>
                    <a:pt x="132" y="0"/>
                  </a:cubicBezTo>
                  <a:cubicBezTo>
                    <a:pt x="73" y="0"/>
                    <a:pt x="73" y="0"/>
                    <a:pt x="73" y="0"/>
                  </a:cubicBezTo>
                  <a:cubicBezTo>
                    <a:pt x="61" y="0"/>
                    <a:pt x="51" y="10"/>
                    <a:pt x="51" y="22"/>
                  </a:cubicBezTo>
                  <a:cubicBezTo>
                    <a:pt x="51" y="42"/>
                    <a:pt x="51" y="42"/>
                    <a:pt x="51" y="42"/>
                  </a:cubicBezTo>
                  <a:cubicBezTo>
                    <a:pt x="25" y="42"/>
                    <a:pt x="25" y="42"/>
                    <a:pt x="25" y="42"/>
                  </a:cubicBezTo>
                  <a:cubicBezTo>
                    <a:pt x="22" y="42"/>
                    <a:pt x="22" y="42"/>
                    <a:pt x="22" y="42"/>
                  </a:cubicBezTo>
                  <a:cubicBezTo>
                    <a:pt x="10" y="42"/>
                    <a:pt x="0" y="52"/>
                    <a:pt x="0" y="64"/>
                  </a:cubicBezTo>
                  <a:cubicBezTo>
                    <a:pt x="0" y="101"/>
                    <a:pt x="0" y="101"/>
                    <a:pt x="0" y="101"/>
                  </a:cubicBezTo>
                  <a:cubicBezTo>
                    <a:pt x="54" y="101"/>
                    <a:pt x="54" y="101"/>
                    <a:pt x="54" y="101"/>
                  </a:cubicBezTo>
                  <a:cubicBezTo>
                    <a:pt x="67" y="112"/>
                    <a:pt x="84" y="118"/>
                    <a:pt x="103" y="118"/>
                  </a:cubicBezTo>
                  <a:cubicBezTo>
                    <a:pt x="121" y="118"/>
                    <a:pt x="138" y="112"/>
                    <a:pt x="151" y="101"/>
                  </a:cubicBezTo>
                  <a:cubicBezTo>
                    <a:pt x="205" y="101"/>
                    <a:pt x="205" y="101"/>
                    <a:pt x="205" y="101"/>
                  </a:cubicBezTo>
                  <a:cubicBezTo>
                    <a:pt x="205" y="64"/>
                    <a:pt x="205" y="64"/>
                    <a:pt x="205" y="64"/>
                  </a:cubicBezTo>
                  <a:cubicBezTo>
                    <a:pt x="205" y="52"/>
                    <a:pt x="195" y="42"/>
                    <a:pt x="183" y="42"/>
                  </a:cubicBezTo>
                  <a:close/>
                  <a:moveTo>
                    <a:pt x="67" y="26"/>
                  </a:moveTo>
                  <a:cubicBezTo>
                    <a:pt x="67" y="22"/>
                    <a:pt x="67" y="22"/>
                    <a:pt x="67" y="22"/>
                  </a:cubicBezTo>
                  <a:cubicBezTo>
                    <a:pt x="67" y="19"/>
                    <a:pt x="70" y="17"/>
                    <a:pt x="73" y="17"/>
                  </a:cubicBezTo>
                  <a:cubicBezTo>
                    <a:pt x="132" y="17"/>
                    <a:pt x="132" y="17"/>
                    <a:pt x="132" y="17"/>
                  </a:cubicBezTo>
                  <a:cubicBezTo>
                    <a:pt x="135" y="17"/>
                    <a:pt x="138" y="19"/>
                    <a:pt x="138" y="22"/>
                  </a:cubicBezTo>
                  <a:cubicBezTo>
                    <a:pt x="138" y="26"/>
                    <a:pt x="138" y="26"/>
                    <a:pt x="138" y="26"/>
                  </a:cubicBezTo>
                  <a:cubicBezTo>
                    <a:pt x="138" y="42"/>
                    <a:pt x="138" y="42"/>
                    <a:pt x="138" y="42"/>
                  </a:cubicBezTo>
                  <a:cubicBezTo>
                    <a:pt x="67" y="42"/>
                    <a:pt x="67" y="42"/>
                    <a:pt x="67" y="42"/>
                  </a:cubicBezTo>
                  <a:lnTo>
                    <a:pt x="67" y="26"/>
                  </a:lnTo>
                  <a:close/>
                  <a:moveTo>
                    <a:pt x="101" y="101"/>
                  </a:moveTo>
                  <a:cubicBezTo>
                    <a:pt x="92" y="101"/>
                    <a:pt x="85" y="94"/>
                    <a:pt x="85" y="86"/>
                  </a:cubicBezTo>
                  <a:cubicBezTo>
                    <a:pt x="85" y="77"/>
                    <a:pt x="92" y="70"/>
                    <a:pt x="101" y="70"/>
                  </a:cubicBezTo>
                  <a:cubicBezTo>
                    <a:pt x="110" y="70"/>
                    <a:pt x="117" y="77"/>
                    <a:pt x="117" y="86"/>
                  </a:cubicBezTo>
                  <a:cubicBezTo>
                    <a:pt x="117" y="94"/>
                    <a:pt x="110" y="101"/>
                    <a:pt x="101" y="101"/>
                  </a:cubicBezTo>
                  <a:close/>
                </a:path>
              </a:pathLst>
            </a:custGeom>
            <a:grpFill/>
            <a:ln>
              <a:noFil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000">
                <a:solidFill>
                  <a:prstClr val="black"/>
                </a:solidFill>
              </a:endParaRPr>
            </a:p>
          </p:txBody>
        </p:sp>
      </p:grpSp>
      <p:sp>
        <p:nvSpPr>
          <p:cNvPr id="1049073" name="Freeform 18"/>
          <p:cNvSpPr>
            <a:spLocks noEditPoints="1"/>
          </p:cNvSpPr>
          <p:nvPr/>
        </p:nvSpPr>
        <p:spPr bwMode="auto">
          <a:xfrm>
            <a:off x="4417056" y="4616609"/>
            <a:ext cx="373032" cy="371847"/>
          </a:xfrm>
          <a:custGeom>
            <a:avLst/>
            <a:gdLst>
              <a:gd name="T0" fmla="*/ 52 w 341"/>
              <a:gd name="T1" fmla="*/ 0 h 340"/>
              <a:gd name="T2" fmla="*/ 289 w 341"/>
              <a:gd name="T3" fmla="*/ 0 h 340"/>
              <a:gd name="T4" fmla="*/ 341 w 341"/>
              <a:gd name="T5" fmla="*/ 51 h 340"/>
              <a:gd name="T6" fmla="*/ 341 w 341"/>
              <a:gd name="T7" fmla="*/ 289 h 340"/>
              <a:gd name="T8" fmla="*/ 289 w 341"/>
              <a:gd name="T9" fmla="*/ 340 h 340"/>
              <a:gd name="T10" fmla="*/ 52 w 341"/>
              <a:gd name="T11" fmla="*/ 340 h 340"/>
              <a:gd name="T12" fmla="*/ 0 w 341"/>
              <a:gd name="T13" fmla="*/ 289 h 340"/>
              <a:gd name="T14" fmla="*/ 0 w 341"/>
              <a:gd name="T15" fmla="*/ 51 h 340"/>
              <a:gd name="T16" fmla="*/ 52 w 341"/>
              <a:gd name="T17" fmla="*/ 0 h 340"/>
              <a:gd name="T18" fmla="*/ 71 w 341"/>
              <a:gd name="T19" fmla="*/ 37 h 340"/>
              <a:gd name="T20" fmla="*/ 38 w 341"/>
              <a:gd name="T21" fmla="*/ 70 h 340"/>
              <a:gd name="T22" fmla="*/ 38 w 341"/>
              <a:gd name="T23" fmla="*/ 269 h 340"/>
              <a:gd name="T24" fmla="*/ 71 w 341"/>
              <a:gd name="T25" fmla="*/ 302 h 340"/>
              <a:gd name="T26" fmla="*/ 270 w 341"/>
              <a:gd name="T27" fmla="*/ 302 h 340"/>
              <a:gd name="T28" fmla="*/ 303 w 341"/>
              <a:gd name="T29" fmla="*/ 269 h 340"/>
              <a:gd name="T30" fmla="*/ 303 w 341"/>
              <a:gd name="T31" fmla="*/ 70 h 340"/>
              <a:gd name="T32" fmla="*/ 270 w 341"/>
              <a:gd name="T33" fmla="*/ 37 h 340"/>
              <a:gd name="T34" fmla="*/ 71 w 341"/>
              <a:gd name="T35" fmla="*/ 37 h 340"/>
              <a:gd name="T36" fmla="*/ 170 w 341"/>
              <a:gd name="T37" fmla="*/ 244 h 340"/>
              <a:gd name="T38" fmla="*/ 157 w 341"/>
              <a:gd name="T39" fmla="*/ 258 h 340"/>
              <a:gd name="T40" fmla="*/ 157 w 341"/>
              <a:gd name="T41" fmla="*/ 283 h 340"/>
              <a:gd name="T42" fmla="*/ 170 w 341"/>
              <a:gd name="T43" fmla="*/ 296 h 340"/>
              <a:gd name="T44" fmla="*/ 184 w 341"/>
              <a:gd name="T45" fmla="*/ 283 h 340"/>
              <a:gd name="T46" fmla="*/ 184 w 341"/>
              <a:gd name="T47" fmla="*/ 258 h 340"/>
              <a:gd name="T48" fmla="*/ 170 w 341"/>
              <a:gd name="T49" fmla="*/ 244 h 340"/>
              <a:gd name="T50" fmla="*/ 245 w 341"/>
              <a:gd name="T51" fmla="*/ 170 h 340"/>
              <a:gd name="T52" fmla="*/ 259 w 341"/>
              <a:gd name="T53" fmla="*/ 183 h 340"/>
              <a:gd name="T54" fmla="*/ 284 w 341"/>
              <a:gd name="T55" fmla="*/ 183 h 340"/>
              <a:gd name="T56" fmla="*/ 297 w 341"/>
              <a:gd name="T57" fmla="*/ 170 h 340"/>
              <a:gd name="T58" fmla="*/ 284 w 341"/>
              <a:gd name="T59" fmla="*/ 156 h 340"/>
              <a:gd name="T60" fmla="*/ 259 w 341"/>
              <a:gd name="T61" fmla="*/ 156 h 340"/>
              <a:gd name="T62" fmla="*/ 245 w 341"/>
              <a:gd name="T63" fmla="*/ 170 h 340"/>
              <a:gd name="T64" fmla="*/ 170 w 341"/>
              <a:gd name="T65" fmla="*/ 43 h 340"/>
              <a:gd name="T66" fmla="*/ 157 w 341"/>
              <a:gd name="T67" fmla="*/ 57 h 340"/>
              <a:gd name="T68" fmla="*/ 157 w 341"/>
              <a:gd name="T69" fmla="*/ 82 h 340"/>
              <a:gd name="T70" fmla="*/ 170 w 341"/>
              <a:gd name="T71" fmla="*/ 95 h 340"/>
              <a:gd name="T72" fmla="*/ 184 w 341"/>
              <a:gd name="T73" fmla="*/ 82 h 340"/>
              <a:gd name="T74" fmla="*/ 184 w 341"/>
              <a:gd name="T75" fmla="*/ 57 h 340"/>
              <a:gd name="T76" fmla="*/ 170 w 341"/>
              <a:gd name="T77" fmla="*/ 43 h 340"/>
              <a:gd name="T78" fmla="*/ 189 w 341"/>
              <a:gd name="T79" fmla="*/ 172 h 340"/>
              <a:gd name="T80" fmla="*/ 217 w 341"/>
              <a:gd name="T81" fmla="*/ 143 h 340"/>
              <a:gd name="T82" fmla="*/ 217 w 341"/>
              <a:gd name="T83" fmla="*/ 125 h 340"/>
              <a:gd name="T84" fmla="*/ 199 w 341"/>
              <a:gd name="T85" fmla="*/ 125 h 340"/>
              <a:gd name="T86" fmla="*/ 173 w 341"/>
              <a:gd name="T87" fmla="*/ 152 h 340"/>
              <a:gd name="T88" fmla="*/ 170 w 341"/>
              <a:gd name="T89" fmla="*/ 152 h 340"/>
              <a:gd name="T90" fmla="*/ 166 w 341"/>
              <a:gd name="T91" fmla="*/ 152 h 340"/>
              <a:gd name="T92" fmla="*/ 114 w 341"/>
              <a:gd name="T93" fmla="*/ 98 h 340"/>
              <a:gd name="T94" fmla="*/ 101 w 341"/>
              <a:gd name="T95" fmla="*/ 98 h 340"/>
              <a:gd name="T96" fmla="*/ 100 w 341"/>
              <a:gd name="T97" fmla="*/ 111 h 340"/>
              <a:gd name="T98" fmla="*/ 153 w 341"/>
              <a:gd name="T99" fmla="*/ 165 h 340"/>
              <a:gd name="T100" fmla="*/ 152 w 341"/>
              <a:gd name="T101" fmla="*/ 170 h 340"/>
              <a:gd name="T102" fmla="*/ 170 w 341"/>
              <a:gd name="T103" fmla="*/ 188 h 340"/>
              <a:gd name="T104" fmla="*/ 189 w 341"/>
              <a:gd name="T105" fmla="*/ 172 h 340"/>
              <a:gd name="T106" fmla="*/ 44 w 341"/>
              <a:gd name="T107" fmla="*/ 170 h 340"/>
              <a:gd name="T108" fmla="*/ 57 w 341"/>
              <a:gd name="T109" fmla="*/ 183 h 340"/>
              <a:gd name="T110" fmla="*/ 82 w 341"/>
              <a:gd name="T111" fmla="*/ 183 h 340"/>
              <a:gd name="T112" fmla="*/ 96 w 341"/>
              <a:gd name="T113" fmla="*/ 170 h 340"/>
              <a:gd name="T114" fmla="*/ 82 w 341"/>
              <a:gd name="T115" fmla="*/ 156 h 340"/>
              <a:gd name="T116" fmla="*/ 57 w 341"/>
              <a:gd name="T117" fmla="*/ 156 h 340"/>
              <a:gd name="T118" fmla="*/ 44 w 341"/>
              <a:gd name="T119" fmla="*/ 170 h 3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41" h="340">
                <a:moveTo>
                  <a:pt x="52" y="0"/>
                </a:moveTo>
                <a:cubicBezTo>
                  <a:pt x="289" y="0"/>
                  <a:pt x="289" y="0"/>
                  <a:pt x="289" y="0"/>
                </a:cubicBezTo>
                <a:cubicBezTo>
                  <a:pt x="318" y="0"/>
                  <a:pt x="341" y="23"/>
                  <a:pt x="341" y="51"/>
                </a:cubicBezTo>
                <a:cubicBezTo>
                  <a:pt x="341" y="289"/>
                  <a:pt x="341" y="289"/>
                  <a:pt x="341" y="289"/>
                </a:cubicBezTo>
                <a:cubicBezTo>
                  <a:pt x="341" y="317"/>
                  <a:pt x="318" y="340"/>
                  <a:pt x="289" y="340"/>
                </a:cubicBezTo>
                <a:cubicBezTo>
                  <a:pt x="52" y="340"/>
                  <a:pt x="52" y="340"/>
                  <a:pt x="52" y="340"/>
                </a:cubicBezTo>
                <a:cubicBezTo>
                  <a:pt x="23" y="340"/>
                  <a:pt x="0" y="317"/>
                  <a:pt x="0" y="289"/>
                </a:cubicBezTo>
                <a:cubicBezTo>
                  <a:pt x="0" y="51"/>
                  <a:pt x="0" y="51"/>
                  <a:pt x="0" y="51"/>
                </a:cubicBezTo>
                <a:cubicBezTo>
                  <a:pt x="0" y="23"/>
                  <a:pt x="23" y="0"/>
                  <a:pt x="52" y="0"/>
                </a:cubicBezTo>
                <a:close/>
                <a:moveTo>
                  <a:pt x="71" y="37"/>
                </a:moveTo>
                <a:cubicBezTo>
                  <a:pt x="53" y="37"/>
                  <a:pt x="38" y="52"/>
                  <a:pt x="38" y="70"/>
                </a:cubicBezTo>
                <a:cubicBezTo>
                  <a:pt x="38" y="269"/>
                  <a:pt x="38" y="269"/>
                  <a:pt x="38" y="269"/>
                </a:cubicBezTo>
                <a:cubicBezTo>
                  <a:pt x="38" y="288"/>
                  <a:pt x="53" y="302"/>
                  <a:pt x="71" y="302"/>
                </a:cubicBezTo>
                <a:cubicBezTo>
                  <a:pt x="270" y="302"/>
                  <a:pt x="270" y="302"/>
                  <a:pt x="270" y="302"/>
                </a:cubicBezTo>
                <a:cubicBezTo>
                  <a:pt x="288" y="302"/>
                  <a:pt x="303" y="288"/>
                  <a:pt x="303" y="269"/>
                </a:cubicBezTo>
                <a:cubicBezTo>
                  <a:pt x="303" y="70"/>
                  <a:pt x="303" y="70"/>
                  <a:pt x="303" y="70"/>
                </a:cubicBezTo>
                <a:cubicBezTo>
                  <a:pt x="303" y="52"/>
                  <a:pt x="288" y="37"/>
                  <a:pt x="270" y="37"/>
                </a:cubicBezTo>
                <a:cubicBezTo>
                  <a:pt x="71" y="37"/>
                  <a:pt x="71" y="37"/>
                  <a:pt x="71" y="37"/>
                </a:cubicBezTo>
                <a:close/>
                <a:moveTo>
                  <a:pt x="170" y="244"/>
                </a:moveTo>
                <a:cubicBezTo>
                  <a:pt x="163" y="244"/>
                  <a:pt x="157" y="251"/>
                  <a:pt x="157" y="258"/>
                </a:cubicBezTo>
                <a:cubicBezTo>
                  <a:pt x="157" y="283"/>
                  <a:pt x="157" y="283"/>
                  <a:pt x="157" y="283"/>
                </a:cubicBezTo>
                <a:cubicBezTo>
                  <a:pt x="157" y="290"/>
                  <a:pt x="163" y="296"/>
                  <a:pt x="170" y="296"/>
                </a:cubicBezTo>
                <a:cubicBezTo>
                  <a:pt x="178" y="296"/>
                  <a:pt x="184" y="290"/>
                  <a:pt x="184" y="283"/>
                </a:cubicBezTo>
                <a:cubicBezTo>
                  <a:pt x="184" y="258"/>
                  <a:pt x="184" y="258"/>
                  <a:pt x="184" y="258"/>
                </a:cubicBezTo>
                <a:cubicBezTo>
                  <a:pt x="184" y="251"/>
                  <a:pt x="178" y="244"/>
                  <a:pt x="170" y="244"/>
                </a:cubicBezTo>
                <a:close/>
                <a:moveTo>
                  <a:pt x="245" y="170"/>
                </a:moveTo>
                <a:cubicBezTo>
                  <a:pt x="245" y="177"/>
                  <a:pt x="251" y="183"/>
                  <a:pt x="259" y="183"/>
                </a:cubicBezTo>
                <a:cubicBezTo>
                  <a:pt x="284" y="183"/>
                  <a:pt x="284" y="183"/>
                  <a:pt x="284" y="183"/>
                </a:cubicBezTo>
                <a:cubicBezTo>
                  <a:pt x="291" y="183"/>
                  <a:pt x="297" y="177"/>
                  <a:pt x="297" y="170"/>
                </a:cubicBezTo>
                <a:cubicBezTo>
                  <a:pt x="297" y="162"/>
                  <a:pt x="291" y="156"/>
                  <a:pt x="284" y="156"/>
                </a:cubicBezTo>
                <a:cubicBezTo>
                  <a:pt x="259" y="156"/>
                  <a:pt x="259" y="156"/>
                  <a:pt x="259" y="156"/>
                </a:cubicBezTo>
                <a:cubicBezTo>
                  <a:pt x="251" y="156"/>
                  <a:pt x="245" y="162"/>
                  <a:pt x="245" y="170"/>
                </a:cubicBezTo>
                <a:close/>
                <a:moveTo>
                  <a:pt x="170" y="43"/>
                </a:moveTo>
                <a:cubicBezTo>
                  <a:pt x="163" y="43"/>
                  <a:pt x="157" y="49"/>
                  <a:pt x="157" y="57"/>
                </a:cubicBezTo>
                <a:cubicBezTo>
                  <a:pt x="157" y="82"/>
                  <a:pt x="157" y="82"/>
                  <a:pt x="157" y="82"/>
                </a:cubicBezTo>
                <a:cubicBezTo>
                  <a:pt x="157" y="89"/>
                  <a:pt x="163" y="95"/>
                  <a:pt x="170" y="95"/>
                </a:cubicBezTo>
                <a:cubicBezTo>
                  <a:pt x="178" y="95"/>
                  <a:pt x="184" y="89"/>
                  <a:pt x="184" y="82"/>
                </a:cubicBezTo>
                <a:cubicBezTo>
                  <a:pt x="184" y="57"/>
                  <a:pt x="184" y="57"/>
                  <a:pt x="184" y="57"/>
                </a:cubicBezTo>
                <a:cubicBezTo>
                  <a:pt x="184" y="49"/>
                  <a:pt x="178" y="43"/>
                  <a:pt x="170" y="43"/>
                </a:cubicBezTo>
                <a:close/>
                <a:moveTo>
                  <a:pt x="189" y="172"/>
                </a:moveTo>
                <a:cubicBezTo>
                  <a:pt x="217" y="143"/>
                  <a:pt x="217" y="143"/>
                  <a:pt x="217" y="143"/>
                </a:cubicBezTo>
                <a:cubicBezTo>
                  <a:pt x="222" y="138"/>
                  <a:pt x="222" y="130"/>
                  <a:pt x="217" y="125"/>
                </a:cubicBezTo>
                <a:cubicBezTo>
                  <a:pt x="212" y="120"/>
                  <a:pt x="204" y="120"/>
                  <a:pt x="199" y="125"/>
                </a:cubicBezTo>
                <a:cubicBezTo>
                  <a:pt x="173" y="152"/>
                  <a:pt x="173" y="152"/>
                  <a:pt x="173" y="152"/>
                </a:cubicBezTo>
                <a:cubicBezTo>
                  <a:pt x="172" y="152"/>
                  <a:pt x="171" y="152"/>
                  <a:pt x="170" y="152"/>
                </a:cubicBezTo>
                <a:cubicBezTo>
                  <a:pt x="169" y="152"/>
                  <a:pt x="168" y="152"/>
                  <a:pt x="166" y="152"/>
                </a:cubicBezTo>
                <a:cubicBezTo>
                  <a:pt x="114" y="98"/>
                  <a:pt x="114" y="98"/>
                  <a:pt x="114" y="98"/>
                </a:cubicBezTo>
                <a:cubicBezTo>
                  <a:pt x="110" y="94"/>
                  <a:pt x="104" y="94"/>
                  <a:pt x="101" y="98"/>
                </a:cubicBezTo>
                <a:cubicBezTo>
                  <a:pt x="97" y="101"/>
                  <a:pt x="97" y="107"/>
                  <a:pt x="100" y="111"/>
                </a:cubicBezTo>
                <a:cubicBezTo>
                  <a:pt x="153" y="165"/>
                  <a:pt x="153" y="165"/>
                  <a:pt x="153" y="165"/>
                </a:cubicBezTo>
                <a:cubicBezTo>
                  <a:pt x="152" y="167"/>
                  <a:pt x="152" y="168"/>
                  <a:pt x="152" y="170"/>
                </a:cubicBezTo>
                <a:cubicBezTo>
                  <a:pt x="152" y="180"/>
                  <a:pt x="160" y="188"/>
                  <a:pt x="170" y="188"/>
                </a:cubicBezTo>
                <a:cubicBezTo>
                  <a:pt x="180" y="188"/>
                  <a:pt x="188" y="181"/>
                  <a:pt x="189" y="172"/>
                </a:cubicBezTo>
                <a:close/>
                <a:moveTo>
                  <a:pt x="44" y="170"/>
                </a:moveTo>
                <a:cubicBezTo>
                  <a:pt x="44" y="177"/>
                  <a:pt x="50" y="183"/>
                  <a:pt x="57" y="183"/>
                </a:cubicBezTo>
                <a:cubicBezTo>
                  <a:pt x="82" y="183"/>
                  <a:pt x="82" y="183"/>
                  <a:pt x="82" y="183"/>
                </a:cubicBezTo>
                <a:cubicBezTo>
                  <a:pt x="90" y="183"/>
                  <a:pt x="96" y="177"/>
                  <a:pt x="96" y="170"/>
                </a:cubicBezTo>
                <a:cubicBezTo>
                  <a:pt x="96" y="162"/>
                  <a:pt x="90" y="156"/>
                  <a:pt x="82" y="156"/>
                </a:cubicBezTo>
                <a:cubicBezTo>
                  <a:pt x="57" y="156"/>
                  <a:pt x="57" y="156"/>
                  <a:pt x="57" y="156"/>
                </a:cubicBezTo>
                <a:cubicBezTo>
                  <a:pt x="50" y="156"/>
                  <a:pt x="44" y="162"/>
                  <a:pt x="44" y="170"/>
                </a:cubicBezTo>
                <a:close/>
              </a:path>
            </a:pathLst>
          </a:custGeom>
          <a:solidFill>
            <a:schemeClr val="bg1"/>
          </a:solidFill>
          <a:ln>
            <a:noFill/>
          </a:ln>
          <a:effec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endParaRPr>
          </a:p>
        </p:txBody>
      </p:sp>
      <p:grpSp>
        <p:nvGrpSpPr>
          <p:cNvPr id="74" name="组合 22"/>
          <p:cNvGrpSpPr/>
          <p:nvPr/>
        </p:nvGrpSpPr>
        <p:grpSpPr>
          <a:xfrm>
            <a:off x="5419872" y="4587977"/>
            <a:ext cx="387187" cy="372353"/>
            <a:chOff x="4024249" y="3840783"/>
            <a:chExt cx="309272" cy="297422"/>
          </a:xfrm>
          <a:solidFill>
            <a:schemeClr val="bg1"/>
          </a:solidFill>
          <a:effectLst/>
        </p:grpSpPr>
        <p:sp>
          <p:nvSpPr>
            <p:cNvPr id="1049074" name="Oval 131"/>
            <p:cNvSpPr>
              <a:spLocks noChangeArrowheads="1"/>
            </p:cNvSpPr>
            <p:nvPr/>
          </p:nvSpPr>
          <p:spPr bwMode="auto">
            <a:xfrm>
              <a:off x="4109299" y="3840783"/>
              <a:ext cx="139172" cy="140953"/>
            </a:xfrm>
            <a:prstGeom prst="ellipse">
              <a:avLst/>
            </a:prstGeom>
            <a:grpFill/>
            <a:ln>
              <a:noFil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800">
                <a:solidFill>
                  <a:prstClr val="black"/>
                </a:solidFill>
              </a:endParaRPr>
            </a:p>
          </p:txBody>
        </p:sp>
        <p:sp>
          <p:nvSpPr>
            <p:cNvPr id="1049075" name="Freeform 134"/>
            <p:cNvSpPr/>
            <p:nvPr/>
          </p:nvSpPr>
          <p:spPr bwMode="auto">
            <a:xfrm>
              <a:off x="4024249" y="4003719"/>
              <a:ext cx="309272" cy="134486"/>
            </a:xfrm>
            <a:custGeom>
              <a:avLst/>
              <a:gdLst>
                <a:gd name="T0" fmla="*/ 35 w 200"/>
                <a:gd name="T1" fmla="*/ 87 h 87"/>
                <a:gd name="T2" fmla="*/ 35 w 200"/>
                <a:gd name="T3" fmla="*/ 72 h 87"/>
                <a:gd name="T4" fmla="*/ 46 w 200"/>
                <a:gd name="T5" fmla="*/ 72 h 87"/>
                <a:gd name="T6" fmla="*/ 46 w 200"/>
                <a:gd name="T7" fmla="*/ 87 h 87"/>
                <a:gd name="T8" fmla="*/ 155 w 200"/>
                <a:gd name="T9" fmla="*/ 87 h 87"/>
                <a:gd name="T10" fmla="*/ 155 w 200"/>
                <a:gd name="T11" fmla="*/ 72 h 87"/>
                <a:gd name="T12" fmla="*/ 166 w 200"/>
                <a:gd name="T13" fmla="*/ 72 h 87"/>
                <a:gd name="T14" fmla="*/ 166 w 200"/>
                <a:gd name="T15" fmla="*/ 87 h 87"/>
                <a:gd name="T16" fmla="*/ 199 w 200"/>
                <a:gd name="T17" fmla="*/ 87 h 87"/>
                <a:gd name="T18" fmla="*/ 200 w 200"/>
                <a:gd name="T19" fmla="*/ 43 h 87"/>
                <a:gd name="T20" fmla="*/ 156 w 200"/>
                <a:gd name="T21" fmla="*/ 0 h 87"/>
                <a:gd name="T22" fmla="*/ 156 w 200"/>
                <a:gd name="T23" fmla="*/ 0 h 87"/>
                <a:gd name="T24" fmla="*/ 156 w 200"/>
                <a:gd name="T25" fmla="*/ 0 h 87"/>
                <a:gd name="T26" fmla="*/ 140 w 200"/>
                <a:gd name="T27" fmla="*/ 0 h 87"/>
                <a:gd name="T28" fmla="*/ 100 w 200"/>
                <a:gd name="T29" fmla="*/ 80 h 87"/>
                <a:gd name="T30" fmla="*/ 60 w 200"/>
                <a:gd name="T31" fmla="*/ 0 h 87"/>
                <a:gd name="T32" fmla="*/ 45 w 200"/>
                <a:gd name="T33" fmla="*/ 0 h 87"/>
                <a:gd name="T34" fmla="*/ 45 w 200"/>
                <a:gd name="T35" fmla="*/ 0 h 87"/>
                <a:gd name="T36" fmla="*/ 44 w 200"/>
                <a:gd name="T37" fmla="*/ 0 h 87"/>
                <a:gd name="T38" fmla="*/ 1 w 200"/>
                <a:gd name="T39" fmla="*/ 43 h 87"/>
                <a:gd name="T40" fmla="*/ 0 w 200"/>
                <a:gd name="T41" fmla="*/ 87 h 87"/>
                <a:gd name="T42" fmla="*/ 35 w 200"/>
                <a:gd name="T43" fmla="*/ 8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0" h="87">
                  <a:moveTo>
                    <a:pt x="35" y="87"/>
                  </a:moveTo>
                  <a:cubicBezTo>
                    <a:pt x="35" y="72"/>
                    <a:pt x="35" y="72"/>
                    <a:pt x="35" y="72"/>
                  </a:cubicBezTo>
                  <a:cubicBezTo>
                    <a:pt x="46" y="72"/>
                    <a:pt x="46" y="72"/>
                    <a:pt x="46" y="72"/>
                  </a:cubicBezTo>
                  <a:cubicBezTo>
                    <a:pt x="46" y="87"/>
                    <a:pt x="46" y="87"/>
                    <a:pt x="46" y="87"/>
                  </a:cubicBezTo>
                  <a:cubicBezTo>
                    <a:pt x="155" y="87"/>
                    <a:pt x="155" y="87"/>
                    <a:pt x="155" y="87"/>
                  </a:cubicBezTo>
                  <a:cubicBezTo>
                    <a:pt x="155" y="72"/>
                    <a:pt x="155" y="72"/>
                    <a:pt x="155" y="72"/>
                  </a:cubicBezTo>
                  <a:cubicBezTo>
                    <a:pt x="166" y="72"/>
                    <a:pt x="166" y="72"/>
                    <a:pt x="166" y="72"/>
                  </a:cubicBezTo>
                  <a:cubicBezTo>
                    <a:pt x="166" y="87"/>
                    <a:pt x="166" y="87"/>
                    <a:pt x="166" y="87"/>
                  </a:cubicBezTo>
                  <a:cubicBezTo>
                    <a:pt x="199" y="87"/>
                    <a:pt x="199" y="87"/>
                    <a:pt x="199" y="87"/>
                  </a:cubicBezTo>
                  <a:cubicBezTo>
                    <a:pt x="199" y="47"/>
                    <a:pt x="200" y="43"/>
                    <a:pt x="200" y="43"/>
                  </a:cubicBezTo>
                  <a:cubicBezTo>
                    <a:pt x="200" y="19"/>
                    <a:pt x="180" y="0"/>
                    <a:pt x="156" y="0"/>
                  </a:cubicBezTo>
                  <a:cubicBezTo>
                    <a:pt x="156" y="0"/>
                    <a:pt x="156" y="0"/>
                    <a:pt x="156" y="0"/>
                  </a:cubicBezTo>
                  <a:cubicBezTo>
                    <a:pt x="156" y="0"/>
                    <a:pt x="156" y="0"/>
                    <a:pt x="156" y="0"/>
                  </a:cubicBezTo>
                  <a:cubicBezTo>
                    <a:pt x="140" y="0"/>
                    <a:pt x="140" y="0"/>
                    <a:pt x="140" y="0"/>
                  </a:cubicBezTo>
                  <a:cubicBezTo>
                    <a:pt x="100" y="80"/>
                    <a:pt x="100" y="80"/>
                    <a:pt x="100" y="80"/>
                  </a:cubicBezTo>
                  <a:cubicBezTo>
                    <a:pt x="60" y="0"/>
                    <a:pt x="60" y="0"/>
                    <a:pt x="60" y="0"/>
                  </a:cubicBezTo>
                  <a:cubicBezTo>
                    <a:pt x="45" y="0"/>
                    <a:pt x="45" y="0"/>
                    <a:pt x="45" y="0"/>
                  </a:cubicBezTo>
                  <a:cubicBezTo>
                    <a:pt x="45" y="0"/>
                    <a:pt x="45" y="0"/>
                    <a:pt x="45" y="0"/>
                  </a:cubicBezTo>
                  <a:cubicBezTo>
                    <a:pt x="45" y="0"/>
                    <a:pt x="44" y="0"/>
                    <a:pt x="44" y="0"/>
                  </a:cubicBezTo>
                  <a:cubicBezTo>
                    <a:pt x="20" y="0"/>
                    <a:pt x="1" y="19"/>
                    <a:pt x="1" y="43"/>
                  </a:cubicBezTo>
                  <a:cubicBezTo>
                    <a:pt x="1" y="43"/>
                    <a:pt x="0" y="47"/>
                    <a:pt x="0" y="87"/>
                  </a:cubicBezTo>
                  <a:lnTo>
                    <a:pt x="35" y="87"/>
                  </a:lnTo>
                  <a:close/>
                </a:path>
              </a:pathLst>
            </a:custGeom>
            <a:grpFill/>
            <a:ln>
              <a:noFil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800">
                <a:solidFill>
                  <a:prstClr val="black"/>
                </a:solidFill>
              </a:endParaRPr>
            </a:p>
          </p:txBody>
        </p:sp>
      </p:grpSp>
      <p:grpSp>
        <p:nvGrpSpPr>
          <p:cNvPr id="75" name="Group 18"/>
          <p:cNvGrpSpPr>
            <a:grpSpLocks noChangeAspect="1"/>
          </p:cNvGrpSpPr>
          <p:nvPr/>
        </p:nvGrpSpPr>
        <p:grpSpPr bwMode="auto">
          <a:xfrm>
            <a:off x="6406427" y="4640444"/>
            <a:ext cx="386440" cy="334915"/>
            <a:chOff x="3525" y="1887"/>
            <a:chExt cx="630" cy="546"/>
          </a:xfrm>
          <a:solidFill>
            <a:schemeClr val="bg1"/>
          </a:solidFill>
          <a:effectLst/>
        </p:grpSpPr>
        <p:sp>
          <p:nvSpPr>
            <p:cNvPr id="1049076" name="Freeform 19"/>
            <p:cNvSpPr/>
            <p:nvPr/>
          </p:nvSpPr>
          <p:spPr bwMode="auto">
            <a:xfrm>
              <a:off x="3623" y="2117"/>
              <a:ext cx="129" cy="227"/>
            </a:xfrm>
            <a:custGeom>
              <a:avLst/>
              <a:gdLst>
                <a:gd name="T0" fmla="*/ 4 w 54"/>
                <a:gd name="T1" fmla="*/ 95 h 95"/>
                <a:gd name="T2" fmla="*/ 49 w 54"/>
                <a:gd name="T3" fmla="*/ 95 h 95"/>
                <a:gd name="T4" fmla="*/ 54 w 54"/>
                <a:gd name="T5" fmla="*/ 90 h 95"/>
                <a:gd name="T6" fmla="*/ 54 w 54"/>
                <a:gd name="T7" fmla="*/ 4 h 95"/>
                <a:gd name="T8" fmla="*/ 49 w 54"/>
                <a:gd name="T9" fmla="*/ 0 h 95"/>
                <a:gd name="T10" fmla="*/ 4 w 54"/>
                <a:gd name="T11" fmla="*/ 0 h 95"/>
                <a:gd name="T12" fmla="*/ 0 w 54"/>
                <a:gd name="T13" fmla="*/ 4 h 95"/>
                <a:gd name="T14" fmla="*/ 0 w 54"/>
                <a:gd name="T15" fmla="*/ 90 h 95"/>
                <a:gd name="T16" fmla="*/ 4 w 54"/>
                <a:gd name="T17" fmla="*/ 95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95">
                  <a:moveTo>
                    <a:pt x="4" y="95"/>
                  </a:moveTo>
                  <a:cubicBezTo>
                    <a:pt x="49" y="95"/>
                    <a:pt x="49" y="95"/>
                    <a:pt x="49" y="95"/>
                  </a:cubicBezTo>
                  <a:cubicBezTo>
                    <a:pt x="52" y="95"/>
                    <a:pt x="54" y="93"/>
                    <a:pt x="54" y="90"/>
                  </a:cubicBezTo>
                  <a:cubicBezTo>
                    <a:pt x="54" y="4"/>
                    <a:pt x="54" y="4"/>
                    <a:pt x="54" y="4"/>
                  </a:cubicBezTo>
                  <a:cubicBezTo>
                    <a:pt x="54" y="2"/>
                    <a:pt x="52" y="0"/>
                    <a:pt x="49" y="0"/>
                  </a:cubicBezTo>
                  <a:cubicBezTo>
                    <a:pt x="4" y="0"/>
                    <a:pt x="4" y="0"/>
                    <a:pt x="4" y="0"/>
                  </a:cubicBezTo>
                  <a:cubicBezTo>
                    <a:pt x="2" y="0"/>
                    <a:pt x="0" y="2"/>
                    <a:pt x="0" y="4"/>
                  </a:cubicBezTo>
                  <a:cubicBezTo>
                    <a:pt x="0" y="90"/>
                    <a:pt x="0" y="90"/>
                    <a:pt x="0" y="90"/>
                  </a:cubicBezTo>
                  <a:cubicBezTo>
                    <a:pt x="0" y="93"/>
                    <a:pt x="2" y="95"/>
                    <a:pt x="4" y="95"/>
                  </a:cubicBezTo>
                  <a:close/>
                </a:path>
              </a:pathLst>
            </a:custGeom>
            <a:grpFill/>
            <a:ln>
              <a:noFil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000">
                <a:solidFill>
                  <a:prstClr val="black"/>
                </a:solidFill>
              </a:endParaRPr>
            </a:p>
          </p:txBody>
        </p:sp>
        <p:sp>
          <p:nvSpPr>
            <p:cNvPr id="1049077" name="Freeform 20"/>
            <p:cNvSpPr/>
            <p:nvPr/>
          </p:nvSpPr>
          <p:spPr bwMode="auto">
            <a:xfrm>
              <a:off x="3809" y="2033"/>
              <a:ext cx="129" cy="311"/>
            </a:xfrm>
            <a:custGeom>
              <a:avLst/>
              <a:gdLst>
                <a:gd name="T0" fmla="*/ 5 w 54"/>
                <a:gd name="T1" fmla="*/ 130 h 130"/>
                <a:gd name="T2" fmla="*/ 50 w 54"/>
                <a:gd name="T3" fmla="*/ 130 h 130"/>
                <a:gd name="T4" fmla="*/ 54 w 54"/>
                <a:gd name="T5" fmla="*/ 125 h 130"/>
                <a:gd name="T6" fmla="*/ 54 w 54"/>
                <a:gd name="T7" fmla="*/ 5 h 130"/>
                <a:gd name="T8" fmla="*/ 50 w 54"/>
                <a:gd name="T9" fmla="*/ 0 h 130"/>
                <a:gd name="T10" fmla="*/ 5 w 54"/>
                <a:gd name="T11" fmla="*/ 0 h 130"/>
                <a:gd name="T12" fmla="*/ 0 w 54"/>
                <a:gd name="T13" fmla="*/ 5 h 130"/>
                <a:gd name="T14" fmla="*/ 0 w 54"/>
                <a:gd name="T15" fmla="*/ 125 h 130"/>
                <a:gd name="T16" fmla="*/ 5 w 54"/>
                <a:gd name="T17" fmla="*/ 130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130">
                  <a:moveTo>
                    <a:pt x="5" y="130"/>
                  </a:moveTo>
                  <a:cubicBezTo>
                    <a:pt x="50" y="130"/>
                    <a:pt x="50" y="130"/>
                    <a:pt x="50" y="130"/>
                  </a:cubicBezTo>
                  <a:cubicBezTo>
                    <a:pt x="52" y="130"/>
                    <a:pt x="54" y="128"/>
                    <a:pt x="54" y="125"/>
                  </a:cubicBezTo>
                  <a:cubicBezTo>
                    <a:pt x="54" y="5"/>
                    <a:pt x="54" y="5"/>
                    <a:pt x="54" y="5"/>
                  </a:cubicBezTo>
                  <a:cubicBezTo>
                    <a:pt x="54" y="2"/>
                    <a:pt x="52" y="0"/>
                    <a:pt x="50" y="0"/>
                  </a:cubicBezTo>
                  <a:cubicBezTo>
                    <a:pt x="5" y="0"/>
                    <a:pt x="5" y="0"/>
                    <a:pt x="5" y="0"/>
                  </a:cubicBezTo>
                  <a:cubicBezTo>
                    <a:pt x="2" y="0"/>
                    <a:pt x="0" y="2"/>
                    <a:pt x="0" y="5"/>
                  </a:cubicBezTo>
                  <a:cubicBezTo>
                    <a:pt x="0" y="125"/>
                    <a:pt x="0" y="125"/>
                    <a:pt x="0" y="125"/>
                  </a:cubicBezTo>
                  <a:cubicBezTo>
                    <a:pt x="0" y="128"/>
                    <a:pt x="2" y="130"/>
                    <a:pt x="5" y="130"/>
                  </a:cubicBezTo>
                  <a:close/>
                </a:path>
              </a:pathLst>
            </a:custGeom>
            <a:grpFill/>
            <a:ln>
              <a:noFil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000">
                <a:solidFill>
                  <a:prstClr val="black"/>
                </a:solidFill>
              </a:endParaRPr>
            </a:p>
          </p:txBody>
        </p:sp>
        <p:sp>
          <p:nvSpPr>
            <p:cNvPr id="1049078" name="Freeform 21"/>
            <p:cNvSpPr/>
            <p:nvPr/>
          </p:nvSpPr>
          <p:spPr bwMode="auto">
            <a:xfrm>
              <a:off x="3997" y="1964"/>
              <a:ext cx="129" cy="380"/>
            </a:xfrm>
            <a:custGeom>
              <a:avLst/>
              <a:gdLst>
                <a:gd name="T0" fmla="*/ 4 w 54"/>
                <a:gd name="T1" fmla="*/ 159 h 159"/>
                <a:gd name="T2" fmla="*/ 49 w 54"/>
                <a:gd name="T3" fmla="*/ 159 h 159"/>
                <a:gd name="T4" fmla="*/ 54 w 54"/>
                <a:gd name="T5" fmla="*/ 154 h 159"/>
                <a:gd name="T6" fmla="*/ 54 w 54"/>
                <a:gd name="T7" fmla="*/ 5 h 159"/>
                <a:gd name="T8" fmla="*/ 49 w 54"/>
                <a:gd name="T9" fmla="*/ 0 h 159"/>
                <a:gd name="T10" fmla="*/ 4 w 54"/>
                <a:gd name="T11" fmla="*/ 0 h 159"/>
                <a:gd name="T12" fmla="*/ 0 w 54"/>
                <a:gd name="T13" fmla="*/ 5 h 159"/>
                <a:gd name="T14" fmla="*/ 0 w 54"/>
                <a:gd name="T15" fmla="*/ 154 h 159"/>
                <a:gd name="T16" fmla="*/ 4 w 54"/>
                <a:gd name="T17" fmla="*/ 159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159">
                  <a:moveTo>
                    <a:pt x="4" y="159"/>
                  </a:moveTo>
                  <a:cubicBezTo>
                    <a:pt x="49" y="159"/>
                    <a:pt x="49" y="159"/>
                    <a:pt x="49" y="159"/>
                  </a:cubicBezTo>
                  <a:cubicBezTo>
                    <a:pt x="52" y="159"/>
                    <a:pt x="54" y="157"/>
                    <a:pt x="54" y="154"/>
                  </a:cubicBezTo>
                  <a:cubicBezTo>
                    <a:pt x="54" y="5"/>
                    <a:pt x="54" y="5"/>
                    <a:pt x="54" y="5"/>
                  </a:cubicBezTo>
                  <a:cubicBezTo>
                    <a:pt x="54" y="2"/>
                    <a:pt x="52" y="0"/>
                    <a:pt x="49" y="0"/>
                  </a:cubicBezTo>
                  <a:cubicBezTo>
                    <a:pt x="4" y="0"/>
                    <a:pt x="4" y="0"/>
                    <a:pt x="4" y="0"/>
                  </a:cubicBezTo>
                  <a:cubicBezTo>
                    <a:pt x="2" y="0"/>
                    <a:pt x="0" y="2"/>
                    <a:pt x="0" y="5"/>
                  </a:cubicBezTo>
                  <a:cubicBezTo>
                    <a:pt x="0" y="154"/>
                    <a:pt x="0" y="154"/>
                    <a:pt x="0" y="154"/>
                  </a:cubicBezTo>
                  <a:cubicBezTo>
                    <a:pt x="0" y="157"/>
                    <a:pt x="2" y="159"/>
                    <a:pt x="4" y="159"/>
                  </a:cubicBezTo>
                  <a:close/>
                </a:path>
              </a:pathLst>
            </a:custGeom>
            <a:grpFill/>
            <a:ln>
              <a:noFil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000">
                <a:solidFill>
                  <a:prstClr val="black"/>
                </a:solidFill>
              </a:endParaRPr>
            </a:p>
          </p:txBody>
        </p:sp>
        <p:sp>
          <p:nvSpPr>
            <p:cNvPr id="1049079" name="Freeform 22"/>
            <p:cNvSpPr/>
            <p:nvPr/>
          </p:nvSpPr>
          <p:spPr bwMode="auto">
            <a:xfrm>
              <a:off x="3525" y="1887"/>
              <a:ext cx="630" cy="546"/>
            </a:xfrm>
            <a:custGeom>
              <a:avLst/>
              <a:gdLst>
                <a:gd name="T0" fmla="*/ 253 w 264"/>
                <a:gd name="T1" fmla="*/ 206 h 228"/>
                <a:gd name="T2" fmla="*/ 23 w 264"/>
                <a:gd name="T3" fmla="*/ 206 h 228"/>
                <a:gd name="T4" fmla="*/ 22 w 264"/>
                <a:gd name="T5" fmla="*/ 206 h 228"/>
                <a:gd name="T6" fmla="*/ 22 w 264"/>
                <a:gd name="T7" fmla="*/ 11 h 228"/>
                <a:gd name="T8" fmla="*/ 11 w 264"/>
                <a:gd name="T9" fmla="*/ 0 h 228"/>
                <a:gd name="T10" fmla="*/ 0 w 264"/>
                <a:gd name="T11" fmla="*/ 11 h 228"/>
                <a:gd name="T12" fmla="*/ 0 w 264"/>
                <a:gd name="T13" fmla="*/ 206 h 228"/>
                <a:gd name="T14" fmla="*/ 23 w 264"/>
                <a:gd name="T15" fmla="*/ 228 h 228"/>
                <a:gd name="T16" fmla="*/ 253 w 264"/>
                <a:gd name="T17" fmla="*/ 228 h 228"/>
                <a:gd name="T18" fmla="*/ 264 w 264"/>
                <a:gd name="T19" fmla="*/ 217 h 228"/>
                <a:gd name="T20" fmla="*/ 253 w 264"/>
                <a:gd name="T21" fmla="*/ 206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4" h="228">
                  <a:moveTo>
                    <a:pt x="253" y="206"/>
                  </a:moveTo>
                  <a:cubicBezTo>
                    <a:pt x="23" y="206"/>
                    <a:pt x="23" y="206"/>
                    <a:pt x="23" y="206"/>
                  </a:cubicBezTo>
                  <a:cubicBezTo>
                    <a:pt x="22" y="206"/>
                    <a:pt x="22" y="206"/>
                    <a:pt x="22" y="206"/>
                  </a:cubicBezTo>
                  <a:cubicBezTo>
                    <a:pt x="22" y="11"/>
                    <a:pt x="22" y="11"/>
                    <a:pt x="22" y="11"/>
                  </a:cubicBezTo>
                  <a:cubicBezTo>
                    <a:pt x="22" y="5"/>
                    <a:pt x="17" y="0"/>
                    <a:pt x="11" y="0"/>
                  </a:cubicBezTo>
                  <a:cubicBezTo>
                    <a:pt x="5" y="0"/>
                    <a:pt x="0" y="5"/>
                    <a:pt x="0" y="11"/>
                  </a:cubicBezTo>
                  <a:cubicBezTo>
                    <a:pt x="0" y="206"/>
                    <a:pt x="0" y="206"/>
                    <a:pt x="0" y="206"/>
                  </a:cubicBezTo>
                  <a:cubicBezTo>
                    <a:pt x="0" y="218"/>
                    <a:pt x="10" y="228"/>
                    <a:pt x="23" y="228"/>
                  </a:cubicBezTo>
                  <a:cubicBezTo>
                    <a:pt x="253" y="228"/>
                    <a:pt x="253" y="228"/>
                    <a:pt x="253" y="228"/>
                  </a:cubicBezTo>
                  <a:cubicBezTo>
                    <a:pt x="259" y="228"/>
                    <a:pt x="264" y="223"/>
                    <a:pt x="264" y="217"/>
                  </a:cubicBezTo>
                  <a:cubicBezTo>
                    <a:pt x="264" y="211"/>
                    <a:pt x="259" y="206"/>
                    <a:pt x="253" y="206"/>
                  </a:cubicBezTo>
                  <a:close/>
                </a:path>
              </a:pathLst>
            </a:custGeom>
            <a:grpFill/>
            <a:ln>
              <a:noFil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000">
                <a:solidFill>
                  <a:prstClr val="black"/>
                </a:solidFill>
              </a:endParaRPr>
            </a:p>
          </p:txBody>
        </p:sp>
      </p:grpSp>
      <p:sp>
        <p:nvSpPr>
          <p:cNvPr id="1049080" name="矩形 30"/>
          <p:cNvSpPr/>
          <p:nvPr/>
        </p:nvSpPr>
        <p:spPr>
          <a:xfrm>
            <a:off x="4243186" y="3560789"/>
            <a:ext cx="776215" cy="461665"/>
          </a:xfrm>
          <a:prstGeom prst="rect">
            <a:avLst/>
          </a:prstGeom>
          <a:effectLst/>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2400" dirty="0">
                <a:solidFill>
                  <a:schemeClr val="bg1"/>
                </a:solidFill>
                <a:latin typeface="Haettenschweiler" panose="020B0706040902060204" pitchFamily="34" charset="0"/>
                <a:ea typeface="微软雅黑" panose="020B0503020204020204" pitchFamily="34" charset="-122"/>
              </a:rPr>
              <a:t>01</a:t>
            </a:r>
            <a:endParaRPr lang="zh-CN" altLang="en-US" sz="2400" dirty="0">
              <a:solidFill>
                <a:schemeClr val="bg1"/>
              </a:solidFill>
              <a:latin typeface="Haettenschweiler" panose="020B0706040902060204" pitchFamily="34" charset="0"/>
              <a:ea typeface="微软雅黑" panose="020B0503020204020204" pitchFamily="34" charset="-122"/>
            </a:endParaRPr>
          </a:p>
        </p:txBody>
      </p:sp>
      <p:sp>
        <p:nvSpPr>
          <p:cNvPr id="1049081" name="矩形 31"/>
          <p:cNvSpPr/>
          <p:nvPr/>
        </p:nvSpPr>
        <p:spPr>
          <a:xfrm>
            <a:off x="5227491" y="3539160"/>
            <a:ext cx="776215" cy="461665"/>
          </a:xfrm>
          <a:prstGeom prst="rect">
            <a:avLst/>
          </a:prstGeom>
          <a:effectLst/>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2400" dirty="0">
                <a:solidFill>
                  <a:schemeClr val="bg1"/>
                </a:solidFill>
                <a:latin typeface="Haettenschweiler" panose="020B0706040902060204" pitchFamily="34" charset="0"/>
                <a:ea typeface="微软雅黑" panose="020B0503020204020204" pitchFamily="34" charset="-122"/>
              </a:rPr>
              <a:t>02</a:t>
            </a:r>
            <a:endParaRPr lang="zh-CN" altLang="en-US" sz="2400" dirty="0">
              <a:solidFill>
                <a:schemeClr val="bg1"/>
              </a:solidFill>
              <a:latin typeface="Haettenschweiler" panose="020B0706040902060204" pitchFamily="34" charset="0"/>
              <a:ea typeface="微软雅黑" panose="020B0503020204020204" pitchFamily="34" charset="-122"/>
            </a:endParaRPr>
          </a:p>
        </p:txBody>
      </p:sp>
      <p:sp>
        <p:nvSpPr>
          <p:cNvPr id="1049082" name="矩形 32"/>
          <p:cNvSpPr/>
          <p:nvPr/>
        </p:nvSpPr>
        <p:spPr>
          <a:xfrm>
            <a:off x="6224987" y="3532998"/>
            <a:ext cx="776215" cy="461665"/>
          </a:xfrm>
          <a:prstGeom prst="rect">
            <a:avLst/>
          </a:prstGeom>
          <a:effectLst/>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2400" dirty="0">
                <a:solidFill>
                  <a:schemeClr val="bg1"/>
                </a:solidFill>
                <a:latin typeface="Haettenschweiler" panose="020B0706040902060204" pitchFamily="34" charset="0"/>
                <a:ea typeface="微软雅黑" panose="020B0503020204020204" pitchFamily="34" charset="-122"/>
              </a:rPr>
              <a:t>03</a:t>
            </a:r>
            <a:endParaRPr lang="zh-CN" altLang="en-US" sz="2400" dirty="0">
              <a:solidFill>
                <a:schemeClr val="bg1"/>
              </a:solidFill>
              <a:latin typeface="Haettenschweiler" panose="020B0706040902060204" pitchFamily="34" charset="0"/>
              <a:ea typeface="微软雅黑" panose="020B0503020204020204" pitchFamily="34" charset="-122"/>
            </a:endParaRPr>
          </a:p>
        </p:txBody>
      </p:sp>
      <p:sp>
        <p:nvSpPr>
          <p:cNvPr id="1049083" name="矩形 33"/>
          <p:cNvSpPr/>
          <p:nvPr/>
        </p:nvSpPr>
        <p:spPr>
          <a:xfrm>
            <a:off x="7217213" y="3526138"/>
            <a:ext cx="776215" cy="461665"/>
          </a:xfrm>
          <a:prstGeom prst="rect">
            <a:avLst/>
          </a:prstGeom>
          <a:effectLst/>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2400" dirty="0">
                <a:solidFill>
                  <a:schemeClr val="bg1"/>
                </a:solidFill>
                <a:latin typeface="Haettenschweiler" panose="020B0706040902060204" pitchFamily="34" charset="0"/>
                <a:ea typeface="微软雅黑" panose="020B0503020204020204" pitchFamily="34" charset="-122"/>
              </a:rPr>
              <a:t>04</a:t>
            </a:r>
            <a:endParaRPr lang="zh-CN" altLang="en-US" sz="2400" dirty="0">
              <a:solidFill>
                <a:schemeClr val="bg1"/>
              </a:solidFill>
              <a:latin typeface="Haettenschweiler" panose="020B0706040902060204" pitchFamily="34" charset="0"/>
              <a:ea typeface="微软雅黑" panose="020B0503020204020204" pitchFamily="34" charset="-122"/>
            </a:endParaRPr>
          </a:p>
        </p:txBody>
      </p:sp>
      <p:sp>
        <p:nvSpPr>
          <p:cNvPr id="1049085" name="文本框 35"/>
          <p:cNvSpPr txBox="1"/>
          <p:nvPr/>
        </p:nvSpPr>
        <p:spPr>
          <a:xfrm>
            <a:off x="279559" y="1688717"/>
            <a:ext cx="3558355" cy="3539430"/>
          </a:xfrm>
          <a:prstGeom prst="rect">
            <a:avLst/>
          </a:prstGeom>
          <a:noFill/>
          <a:effectLst/>
        </p:spPr>
        <p:txBody>
          <a:bodyPr wrap="square" rtlCol="0">
            <a:spAutoFit/>
          </a:bodyPr>
          <a:lstStyle/>
          <a:p>
            <a:pPr algn="just"/>
            <a:r>
              <a:rPr lang="en-US" altLang="zh-CN" sz="1600" b="1" dirty="0">
                <a:solidFill>
                  <a:schemeClr val="tx1">
                    <a:lumMod val="85000"/>
                    <a:lumOff val="15000"/>
                  </a:schemeClr>
                </a:solidFill>
                <a:latin typeface="Tahoma" panose="020B0604030504040204" pitchFamily="34" charset="0"/>
                <a:ea typeface="Tahoma" panose="020B0604030504040204" pitchFamily="34" charset="0"/>
                <a:cs typeface="Tahoma" panose="020B0604030504040204" pitchFamily="34" charset="0"/>
              </a:rPr>
              <a:t>   </a:t>
            </a:r>
            <a:r>
              <a:rPr lang="en-US" altLang="zh-CN" sz="1600" b="1" i="1" u="sng" dirty="0">
                <a:solidFill>
                  <a:schemeClr val="tx1">
                    <a:lumMod val="95000"/>
                    <a:lumOff val="5000"/>
                  </a:schemeClr>
                </a:solidFill>
                <a:latin typeface="Tahoma" panose="020B0604030504040204" pitchFamily="34" charset="0"/>
                <a:ea typeface="Tahoma" panose="020B0604030504040204" pitchFamily="34" charset="0"/>
                <a:cs typeface="Tahoma" panose="020B0604030504040204" pitchFamily="34" charset="0"/>
              </a:rPr>
              <a:t>who perpetuates  IFF?</a:t>
            </a:r>
            <a:endParaRPr lang="en-US" altLang="zh-CN" sz="1600" b="1" u="sng" dirty="0">
              <a:solidFill>
                <a:schemeClr val="tx1">
                  <a:lumMod val="95000"/>
                  <a:lumOff val="5000"/>
                </a:schemeClr>
              </a:solidFill>
              <a:latin typeface="Tahoma" panose="020B0604030504040204" pitchFamily="34" charset="0"/>
              <a:ea typeface="Tahoma" panose="020B0604030504040204" pitchFamily="34" charset="0"/>
              <a:cs typeface="Tahoma" panose="020B0604030504040204" pitchFamily="34" charset="0"/>
            </a:endParaRPr>
          </a:p>
          <a:p>
            <a:pPr marL="228594" indent="-228594" algn="just">
              <a:buFont typeface="Wingdings" panose="05000000000000000000" pitchFamily="2" charset="2"/>
              <a:buChar char="§"/>
            </a:pPr>
            <a:r>
              <a:rPr lang="en-US" altLang="zh-CN" sz="1200" dirty="0">
                <a:solidFill>
                  <a:schemeClr val="tx1">
                    <a:lumMod val="95000"/>
                    <a:lumOff val="5000"/>
                  </a:schemeClr>
                </a:solidFill>
                <a:latin typeface="Tahoma" panose="020B0604030504040204" pitchFamily="34" charset="0"/>
                <a:ea typeface="Tahoma" panose="020B0604030504040204" pitchFamily="34" charset="0"/>
                <a:cs typeface="Tahoma" panose="020B0604030504040204" pitchFamily="34" charset="0"/>
              </a:rPr>
              <a:t>Private actors </a:t>
            </a:r>
            <a:r>
              <a:rPr lang="en-AU" altLang="zh-CN" sz="1200" dirty="0">
                <a:solidFill>
                  <a:schemeClr val="tx1">
                    <a:lumMod val="95000"/>
                    <a:lumOff val="5000"/>
                  </a:schemeClr>
                </a:solidFill>
                <a:latin typeface="Tahoma" panose="020B0604030504040204" pitchFamily="34" charset="0"/>
                <a:ea typeface="Tahoma" panose="020B0604030504040204" pitchFamily="34" charset="0"/>
                <a:cs typeface="Tahoma" panose="020B0604030504040204" pitchFamily="34" charset="0"/>
              </a:rPr>
              <a:t>(individuals, domestic businesses and multinational company groups including professional advisers – tax, legal accounting, etc.) committing tax and other regulatory abuse; </a:t>
            </a:r>
          </a:p>
          <a:p>
            <a:pPr marL="228594" indent="-228594" algn="just">
              <a:buFont typeface="Wingdings" panose="05000000000000000000" pitchFamily="2" charset="2"/>
              <a:buChar char="§"/>
            </a:pPr>
            <a:r>
              <a:rPr lang="en-AU" altLang="zh-CN" sz="1200" dirty="0">
                <a:solidFill>
                  <a:schemeClr val="tx1">
                    <a:lumMod val="95000"/>
                    <a:lumOff val="5000"/>
                  </a:schemeClr>
                </a:solidFill>
                <a:latin typeface="Tahoma" panose="020B0604030504040204" pitchFamily="34" charset="0"/>
                <a:ea typeface="Tahoma" panose="020B0604030504040204" pitchFamily="34" charset="0"/>
                <a:cs typeface="Tahoma" panose="020B0604030504040204" pitchFamily="34" charset="0"/>
              </a:rPr>
              <a:t>public officeholders (politically exposed persons (PEP) or persons in public employment); and</a:t>
            </a:r>
          </a:p>
          <a:p>
            <a:pPr marL="228594" indent="-228594" algn="just">
              <a:buFont typeface="Wingdings" panose="05000000000000000000" pitchFamily="2" charset="2"/>
              <a:buChar char="§"/>
            </a:pPr>
            <a:r>
              <a:rPr lang="en-AU" altLang="zh-CN" sz="1200" dirty="0">
                <a:solidFill>
                  <a:schemeClr val="tx1">
                    <a:lumMod val="95000"/>
                    <a:lumOff val="5000"/>
                  </a:schemeClr>
                </a:solidFill>
                <a:latin typeface="Tahoma" panose="020B0604030504040204" pitchFamily="34" charset="0"/>
                <a:ea typeface="Tahoma" panose="020B0604030504040204" pitchFamily="34" charset="0"/>
                <a:cs typeface="Tahoma" panose="020B0604030504040204" pitchFamily="34" charset="0"/>
              </a:rPr>
              <a:t>criminal groups (a term used here to indicate those motivated primarily by the proceeds of crime, and those using crime to fund social or political agenda, including terrorism)</a:t>
            </a:r>
          </a:p>
          <a:p>
            <a:pPr marL="228594" indent="-228594" algn="just">
              <a:buFont typeface="Wingdings" panose="05000000000000000000" pitchFamily="2" charset="2"/>
              <a:buChar char="§"/>
            </a:pPr>
            <a:r>
              <a:rPr lang="en-US" altLang="zh-CN" sz="1200" dirty="0">
                <a:solidFill>
                  <a:schemeClr val="tx1">
                    <a:lumMod val="95000"/>
                    <a:lumOff val="5000"/>
                  </a:schemeClr>
                </a:solidFill>
                <a:latin typeface="Tahoma" panose="020B0604030504040204" pitchFamily="34" charset="0"/>
                <a:ea typeface="Tahoma" panose="020B0604030504040204" pitchFamily="34" charset="0"/>
                <a:cs typeface="Tahoma" panose="020B0604030504040204" pitchFamily="34" charset="0"/>
              </a:rPr>
              <a:t>Enablers – professionals such as lawyers, accountants, etc.</a:t>
            </a:r>
          </a:p>
          <a:p>
            <a:pPr marL="228594" indent="-228594" algn="just">
              <a:buFont typeface="Wingdings" panose="05000000000000000000" pitchFamily="2" charset="2"/>
              <a:buChar char="§"/>
            </a:pPr>
            <a:endParaRPr lang="en-US" altLang="zh-CN" sz="1200" dirty="0">
              <a:solidFill>
                <a:schemeClr val="tx1">
                  <a:lumMod val="95000"/>
                  <a:lumOff val="5000"/>
                </a:schemeClr>
              </a:solidFill>
              <a:latin typeface="Tahoma" panose="020B0604030504040204" pitchFamily="34" charset="0"/>
              <a:ea typeface="Tahoma" panose="020B0604030504040204" pitchFamily="34" charset="0"/>
              <a:cs typeface="Tahoma" panose="020B0604030504040204" pitchFamily="34" charset="0"/>
            </a:endParaRPr>
          </a:p>
          <a:p>
            <a:pPr algn="just"/>
            <a:endParaRPr lang="en-US" altLang="zh-CN" sz="1200" dirty="0">
              <a:solidFill>
                <a:schemeClr val="tx1">
                  <a:lumMod val="95000"/>
                  <a:lumOff val="5000"/>
                </a:schemeClr>
              </a:solidFill>
              <a:latin typeface="Tahoma" panose="020B0604030504040204" pitchFamily="34" charset="0"/>
              <a:ea typeface="Tahoma" panose="020B0604030504040204" pitchFamily="34" charset="0"/>
              <a:cs typeface="Tahoma" panose="020B0604030504040204" pitchFamily="34" charset="0"/>
            </a:endParaRPr>
          </a:p>
          <a:p>
            <a:pPr algn="just"/>
            <a:endParaRPr lang="en-US" altLang="zh-CN" sz="1600" dirty="0">
              <a:solidFill>
                <a:schemeClr val="tx1">
                  <a:lumMod val="95000"/>
                  <a:lumOff val="5000"/>
                </a:schemeClr>
              </a:solidFill>
              <a:latin typeface="Tahoma" panose="020B0604030504040204" pitchFamily="34" charset="0"/>
              <a:ea typeface="Tahoma" panose="020B0604030504040204" pitchFamily="34" charset="0"/>
              <a:cs typeface="Tahoma" panose="020B0604030504040204" pitchFamily="34" charset="0"/>
            </a:endParaRPr>
          </a:p>
        </p:txBody>
      </p:sp>
      <p:sp>
        <p:nvSpPr>
          <p:cNvPr id="1049086" name="文本框 36"/>
          <p:cNvSpPr txBox="1"/>
          <p:nvPr/>
        </p:nvSpPr>
        <p:spPr>
          <a:xfrm>
            <a:off x="8538340" y="1488928"/>
            <a:ext cx="2901564" cy="1692771"/>
          </a:xfrm>
          <a:prstGeom prst="rect">
            <a:avLst/>
          </a:prstGeom>
          <a:noFill/>
          <a:effectLst/>
        </p:spPr>
        <p:txBody>
          <a:bodyPr wrap="none" rtlCol="0">
            <a:spAutoFit/>
          </a:bodyPr>
          <a:lstStyle/>
          <a:p>
            <a:r>
              <a:rPr lang="en-US" altLang="zh-CN" sz="1600" b="1" dirty="0">
                <a:solidFill>
                  <a:schemeClr val="tx1">
                    <a:lumMod val="85000"/>
                    <a:lumOff val="15000"/>
                  </a:schemeClr>
                </a:solidFill>
                <a:latin typeface="方正姚体" panose="02010601030101010101" pitchFamily="2" charset="-122"/>
                <a:ea typeface="方正姚体" panose="02010601030101010101" pitchFamily="2" charset="-122"/>
              </a:rPr>
              <a:t>   </a:t>
            </a:r>
            <a:r>
              <a:rPr lang="en-US" altLang="zh-CN" sz="1600" b="1" i="1" u="sng" dirty="0">
                <a:solidFill>
                  <a:schemeClr val="tx1">
                    <a:lumMod val="95000"/>
                    <a:lumOff val="5000"/>
                  </a:schemeClr>
                </a:solidFill>
                <a:latin typeface="方正姚体" panose="02010601030101010101" pitchFamily="2" charset="-122"/>
                <a:ea typeface="方正姚体" panose="02010601030101010101" pitchFamily="2" charset="-122"/>
              </a:rPr>
              <a:t>what’s the impact of IFF</a:t>
            </a:r>
          </a:p>
          <a:p>
            <a:pPr marL="228594" indent="-228594">
              <a:buFont typeface="Wingdings" panose="05000000000000000000" pitchFamily="2" charset="2"/>
              <a:buChar char="§"/>
            </a:pPr>
            <a:r>
              <a:rPr lang="en-US" altLang="zh-CN" sz="1200" dirty="0">
                <a:solidFill>
                  <a:schemeClr val="tx1">
                    <a:lumMod val="95000"/>
                    <a:lumOff val="5000"/>
                  </a:schemeClr>
                </a:solidFill>
                <a:latin typeface="方正姚体" panose="02010601030101010101" pitchFamily="2" charset="-122"/>
                <a:ea typeface="方正姚体" panose="02010601030101010101" pitchFamily="2" charset="-122"/>
              </a:rPr>
              <a:t>Underdevelopment </a:t>
            </a:r>
          </a:p>
          <a:p>
            <a:pPr marL="228594" indent="-228594">
              <a:buFont typeface="Wingdings" panose="05000000000000000000" pitchFamily="2" charset="2"/>
              <a:buChar char="§"/>
            </a:pPr>
            <a:r>
              <a:rPr lang="en-US" altLang="zh-CN" sz="1200" dirty="0">
                <a:solidFill>
                  <a:schemeClr val="tx1">
                    <a:lumMod val="95000"/>
                    <a:lumOff val="5000"/>
                  </a:schemeClr>
                </a:solidFill>
                <a:latin typeface="方正姚体" panose="02010601030101010101" pitchFamily="2" charset="-122"/>
                <a:ea typeface="方正姚体" panose="02010601030101010101" pitchFamily="2" charset="-122"/>
              </a:rPr>
              <a:t>Poverty</a:t>
            </a:r>
          </a:p>
          <a:p>
            <a:pPr marL="228594" indent="-228594">
              <a:buFont typeface="Wingdings" panose="05000000000000000000" pitchFamily="2" charset="2"/>
              <a:buChar char="§"/>
            </a:pPr>
            <a:r>
              <a:rPr lang="en-US" altLang="zh-CN" sz="1200" dirty="0">
                <a:solidFill>
                  <a:schemeClr val="tx1">
                    <a:lumMod val="95000"/>
                    <a:lumOff val="5000"/>
                  </a:schemeClr>
                </a:solidFill>
                <a:latin typeface="方正姚体" panose="02010601030101010101" pitchFamily="2" charset="-122"/>
                <a:ea typeface="方正姚体" panose="02010601030101010101" pitchFamily="2" charset="-122"/>
              </a:rPr>
              <a:t>Diseases </a:t>
            </a:r>
          </a:p>
          <a:p>
            <a:pPr marL="228594" indent="-228594">
              <a:buFont typeface="Wingdings" panose="05000000000000000000" pitchFamily="2" charset="2"/>
              <a:buChar char="§"/>
            </a:pPr>
            <a:r>
              <a:rPr lang="en-US" altLang="zh-CN" sz="1200" dirty="0">
                <a:solidFill>
                  <a:schemeClr val="tx1">
                    <a:lumMod val="95000"/>
                    <a:lumOff val="5000"/>
                  </a:schemeClr>
                </a:solidFill>
                <a:latin typeface="方正姚体" panose="02010601030101010101" pitchFamily="2" charset="-122"/>
                <a:ea typeface="方正姚体" panose="02010601030101010101" pitchFamily="2" charset="-122"/>
              </a:rPr>
              <a:t>Unemployment </a:t>
            </a:r>
          </a:p>
          <a:p>
            <a:pPr marL="228594" indent="-228594">
              <a:buFont typeface="Wingdings" panose="05000000000000000000" pitchFamily="2" charset="2"/>
              <a:buChar char="§"/>
            </a:pPr>
            <a:r>
              <a:rPr lang="en-US" altLang="zh-CN" sz="1200" dirty="0">
                <a:solidFill>
                  <a:schemeClr val="tx1">
                    <a:lumMod val="95000"/>
                    <a:lumOff val="5000"/>
                  </a:schemeClr>
                </a:solidFill>
                <a:latin typeface="方正姚体" panose="02010601030101010101" pitchFamily="2" charset="-122"/>
                <a:ea typeface="方正姚体" panose="02010601030101010101" pitchFamily="2" charset="-122"/>
              </a:rPr>
              <a:t>Insecurity </a:t>
            </a:r>
          </a:p>
          <a:p>
            <a:endParaRPr lang="en-US" altLang="zh-CN" sz="1200" dirty="0">
              <a:solidFill>
                <a:schemeClr val="tx1">
                  <a:lumMod val="95000"/>
                  <a:lumOff val="5000"/>
                </a:schemeClr>
              </a:solidFill>
            </a:endParaRPr>
          </a:p>
          <a:p>
            <a:endParaRPr lang="en-US" altLang="zh-CN" sz="1600"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1049087" name="文本框 37"/>
          <p:cNvSpPr txBox="1"/>
          <p:nvPr/>
        </p:nvSpPr>
        <p:spPr>
          <a:xfrm>
            <a:off x="8818342" y="3491130"/>
            <a:ext cx="3038824" cy="2393091"/>
          </a:xfrm>
          <a:prstGeom prst="rect">
            <a:avLst/>
          </a:prstGeom>
          <a:noFill/>
          <a:effectLst/>
        </p:spPr>
        <p:txBody>
          <a:bodyPr wrap="square" rtlCol="0">
            <a:spAutoFit/>
          </a:bodyPr>
          <a:lstStyle/>
          <a:p>
            <a:r>
              <a:rPr lang="en-US" altLang="zh-CN" sz="1600" b="1" dirty="0">
                <a:solidFill>
                  <a:schemeClr val="tx1">
                    <a:lumMod val="85000"/>
                    <a:lumOff val="15000"/>
                  </a:schemeClr>
                </a:solidFill>
                <a:latin typeface="方正姚体" panose="02010601030101010101" pitchFamily="2" charset="-122"/>
                <a:ea typeface="方正姚体" panose="02010601030101010101" pitchFamily="2" charset="-122"/>
              </a:rPr>
              <a:t>   </a:t>
            </a:r>
            <a:r>
              <a:rPr lang="en-US" altLang="zh-CN" sz="1600" b="1" i="1" u="sng" dirty="0">
                <a:solidFill>
                  <a:schemeClr val="tx1">
                    <a:lumMod val="95000"/>
                    <a:lumOff val="5000"/>
                  </a:schemeClr>
                </a:solidFill>
                <a:latin typeface="方正姚体" panose="02010601030101010101" pitchFamily="2" charset="-122"/>
                <a:ea typeface="方正姚体" panose="02010601030101010101" pitchFamily="2" charset="-122"/>
              </a:rPr>
              <a:t>who should fight IFF?</a:t>
            </a:r>
            <a:endParaRPr lang="en-US" altLang="zh-CN" sz="1600" b="1" i="1" dirty="0">
              <a:solidFill>
                <a:schemeClr val="tx1">
                  <a:lumMod val="95000"/>
                  <a:lumOff val="5000"/>
                </a:schemeClr>
              </a:solidFill>
              <a:latin typeface="方正姚体" panose="02010601030101010101" pitchFamily="2" charset="-122"/>
              <a:ea typeface="方正姚体" panose="02010601030101010101" pitchFamily="2" charset="-122"/>
            </a:endParaRPr>
          </a:p>
          <a:p>
            <a:r>
              <a:rPr lang="en-US" altLang="zh-CN" sz="1200" dirty="0">
                <a:solidFill>
                  <a:schemeClr val="tx1">
                    <a:lumMod val="95000"/>
                    <a:lumOff val="5000"/>
                  </a:schemeClr>
                </a:solidFill>
                <a:latin typeface="方正姚体" panose="02010601030101010101" pitchFamily="2" charset="-122"/>
                <a:ea typeface="方正姚体" panose="02010601030101010101" pitchFamily="2" charset="-122"/>
              </a:rPr>
              <a:t>Anyone can fight IFF including:</a:t>
            </a:r>
          </a:p>
          <a:p>
            <a:pPr marL="228594" indent="-228594">
              <a:buFont typeface="Wingdings" panose="05000000000000000000" pitchFamily="2" charset="2"/>
              <a:buChar char="§"/>
            </a:pPr>
            <a:r>
              <a:rPr lang="en-US" altLang="zh-CN" sz="1200" dirty="0">
                <a:solidFill>
                  <a:schemeClr val="tx1">
                    <a:lumMod val="95000"/>
                    <a:lumOff val="5000"/>
                  </a:schemeClr>
                </a:solidFill>
                <a:latin typeface="方正姚体" panose="02010601030101010101" pitchFamily="2" charset="-122"/>
                <a:ea typeface="方正姚体" panose="02010601030101010101" pitchFamily="2" charset="-122"/>
              </a:rPr>
              <a:t>Captains of Industries</a:t>
            </a:r>
          </a:p>
          <a:p>
            <a:pPr marL="228594" indent="-228594">
              <a:buFont typeface="Wingdings" panose="05000000000000000000" pitchFamily="2" charset="2"/>
              <a:buChar char="§"/>
            </a:pPr>
            <a:r>
              <a:rPr lang="en-US" altLang="zh-CN" sz="1200" dirty="0">
                <a:solidFill>
                  <a:schemeClr val="tx1">
                    <a:lumMod val="95000"/>
                    <a:lumOff val="5000"/>
                  </a:schemeClr>
                </a:solidFill>
                <a:latin typeface="方正姚体" panose="02010601030101010101" pitchFamily="2" charset="-122"/>
                <a:ea typeface="方正姚体" panose="02010601030101010101" pitchFamily="2" charset="-122"/>
              </a:rPr>
              <a:t>MDAs</a:t>
            </a:r>
          </a:p>
          <a:p>
            <a:pPr marL="228594" indent="-228594">
              <a:buFont typeface="Wingdings" panose="05000000000000000000" pitchFamily="2" charset="2"/>
              <a:buChar char="§"/>
            </a:pPr>
            <a:r>
              <a:rPr lang="en-US" altLang="zh-CN" sz="1200" dirty="0">
                <a:solidFill>
                  <a:schemeClr val="tx1">
                    <a:lumMod val="95000"/>
                    <a:lumOff val="5000"/>
                  </a:schemeClr>
                </a:solidFill>
                <a:latin typeface="方正姚体" panose="02010601030101010101" pitchFamily="2" charset="-122"/>
                <a:ea typeface="方正姚体" panose="02010601030101010101" pitchFamily="2" charset="-122"/>
              </a:rPr>
              <a:t>Legislators</a:t>
            </a:r>
          </a:p>
          <a:p>
            <a:pPr marL="228594" indent="-228594">
              <a:buFont typeface="Wingdings" panose="05000000000000000000" pitchFamily="2" charset="2"/>
              <a:buChar char="§"/>
            </a:pPr>
            <a:r>
              <a:rPr lang="en-US" altLang="zh-CN" sz="1200" dirty="0">
                <a:solidFill>
                  <a:schemeClr val="tx1">
                    <a:lumMod val="95000"/>
                    <a:lumOff val="5000"/>
                  </a:schemeClr>
                </a:solidFill>
                <a:latin typeface="方正姚体" panose="02010601030101010101" pitchFamily="2" charset="-122"/>
                <a:ea typeface="方正姚体" panose="02010601030101010101" pitchFamily="2" charset="-122"/>
              </a:rPr>
              <a:t>Prosecutors </a:t>
            </a:r>
          </a:p>
          <a:p>
            <a:pPr marL="228594" indent="-228594">
              <a:buFont typeface="Wingdings" panose="05000000000000000000" pitchFamily="2" charset="2"/>
              <a:buChar char="§"/>
            </a:pPr>
            <a:r>
              <a:rPr lang="en-US" altLang="zh-CN" sz="1200" dirty="0">
                <a:solidFill>
                  <a:schemeClr val="tx1">
                    <a:lumMod val="95000"/>
                    <a:lumOff val="5000"/>
                  </a:schemeClr>
                </a:solidFill>
                <a:latin typeface="方正姚体" panose="02010601030101010101" pitchFamily="2" charset="-122"/>
                <a:ea typeface="方正姚体" panose="02010601030101010101" pitchFamily="2" charset="-122"/>
              </a:rPr>
              <a:t>Financial gatekeepers</a:t>
            </a:r>
          </a:p>
          <a:p>
            <a:pPr marL="228594" indent="-228594">
              <a:buFont typeface="Wingdings" panose="05000000000000000000" pitchFamily="2" charset="2"/>
              <a:buChar char="§"/>
            </a:pPr>
            <a:r>
              <a:rPr lang="en-US" altLang="zh-CN" sz="1200" dirty="0">
                <a:solidFill>
                  <a:schemeClr val="tx1">
                    <a:lumMod val="95000"/>
                    <a:lumOff val="5000"/>
                  </a:schemeClr>
                </a:solidFill>
                <a:latin typeface="方正姚体" panose="02010601030101010101" pitchFamily="2" charset="-122"/>
                <a:ea typeface="方正姚体" panose="02010601030101010101" pitchFamily="2" charset="-122"/>
              </a:rPr>
              <a:t>Tax officials</a:t>
            </a:r>
          </a:p>
          <a:p>
            <a:pPr marL="228594" indent="-228594">
              <a:buFont typeface="Wingdings" panose="05000000000000000000" pitchFamily="2" charset="2"/>
              <a:buChar char="§"/>
            </a:pPr>
            <a:r>
              <a:rPr lang="en-US" altLang="zh-CN" sz="1200" dirty="0">
                <a:solidFill>
                  <a:schemeClr val="tx1">
                    <a:lumMod val="95000"/>
                    <a:lumOff val="5000"/>
                  </a:schemeClr>
                </a:solidFill>
                <a:latin typeface="方正姚体" panose="02010601030101010101" pitchFamily="2" charset="-122"/>
                <a:ea typeface="方正姚体" panose="02010601030101010101" pitchFamily="2" charset="-122"/>
              </a:rPr>
              <a:t>Anti-corruption agencies</a:t>
            </a:r>
          </a:p>
          <a:p>
            <a:pPr marL="228594" indent="-228594">
              <a:buFont typeface="Wingdings" panose="05000000000000000000" pitchFamily="2" charset="2"/>
              <a:buChar char="§"/>
            </a:pPr>
            <a:r>
              <a:rPr lang="en-US" altLang="zh-CN" sz="1200" dirty="0">
                <a:solidFill>
                  <a:schemeClr val="tx1">
                    <a:lumMod val="95000"/>
                    <a:lumOff val="5000"/>
                  </a:schemeClr>
                </a:solidFill>
                <a:latin typeface="方正姚体" panose="02010601030101010101" pitchFamily="2" charset="-122"/>
                <a:ea typeface="方正姚体" panose="02010601030101010101" pitchFamily="2" charset="-122"/>
              </a:rPr>
              <a:t>Whistle blowers, </a:t>
            </a:r>
            <a:r>
              <a:rPr lang="en-US" altLang="zh-CN" sz="1200" dirty="0" err="1">
                <a:solidFill>
                  <a:schemeClr val="tx1">
                    <a:lumMod val="95000"/>
                    <a:lumOff val="5000"/>
                  </a:schemeClr>
                </a:solidFill>
                <a:latin typeface="方正姚体" panose="02010601030101010101" pitchFamily="2" charset="-122"/>
                <a:ea typeface="方正姚体" panose="02010601030101010101" pitchFamily="2" charset="-122"/>
              </a:rPr>
              <a:t>etc</a:t>
            </a:r>
            <a:endParaRPr lang="en-US" altLang="zh-CN" sz="1200" dirty="0">
              <a:solidFill>
                <a:schemeClr val="tx1">
                  <a:lumMod val="95000"/>
                  <a:lumOff val="5000"/>
                </a:schemeClr>
              </a:solidFill>
              <a:latin typeface="方正姚体" panose="02010601030101010101" pitchFamily="2" charset="-122"/>
              <a:ea typeface="方正姚体" panose="02010601030101010101" pitchFamily="2" charset="-122"/>
            </a:endParaRPr>
          </a:p>
          <a:p>
            <a:endParaRPr lang="en-US" altLang="zh-CN" sz="1200" dirty="0">
              <a:solidFill>
                <a:schemeClr val="tx1">
                  <a:lumMod val="95000"/>
                  <a:lumOff val="5000"/>
                </a:schemeClr>
              </a:solidFill>
            </a:endParaRPr>
          </a:p>
          <a:p>
            <a:endParaRPr lang="en-US" altLang="zh-CN" sz="1351"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43" name="文本框 35"/>
          <p:cNvSpPr txBox="1"/>
          <p:nvPr/>
        </p:nvSpPr>
        <p:spPr>
          <a:xfrm>
            <a:off x="3921405" y="267780"/>
            <a:ext cx="3558355" cy="1692771"/>
          </a:xfrm>
          <a:prstGeom prst="rect">
            <a:avLst/>
          </a:prstGeom>
          <a:noFill/>
          <a:effectLst/>
        </p:spPr>
        <p:txBody>
          <a:bodyPr wrap="square" rtlCol="0">
            <a:spAutoFit/>
          </a:bodyPr>
          <a:lstStyle/>
          <a:p>
            <a:pPr algn="just"/>
            <a:r>
              <a:rPr lang="en-US" altLang="zh-CN" sz="1600" b="1" dirty="0">
                <a:solidFill>
                  <a:schemeClr val="tx1">
                    <a:lumMod val="85000"/>
                    <a:lumOff val="15000"/>
                  </a:schemeClr>
                </a:solidFill>
                <a:latin typeface="方正姚体" panose="02010601030101010101" pitchFamily="2" charset="-122"/>
                <a:ea typeface="方正姚体" panose="02010601030101010101" pitchFamily="2" charset="-122"/>
              </a:rPr>
              <a:t>   </a:t>
            </a:r>
            <a:r>
              <a:rPr lang="en-US" altLang="zh-CN" sz="1600" b="1" i="1" u="sng" dirty="0">
                <a:solidFill>
                  <a:schemeClr val="tx1">
                    <a:lumMod val="95000"/>
                    <a:lumOff val="5000"/>
                  </a:schemeClr>
                </a:solidFill>
                <a:latin typeface="方正姚体" panose="02010601030101010101" pitchFamily="2" charset="-122"/>
                <a:ea typeface="方正姚体" panose="02010601030101010101" pitchFamily="2" charset="-122"/>
              </a:rPr>
              <a:t>who is most Impacted by IFF</a:t>
            </a:r>
            <a:endParaRPr lang="en-US" altLang="zh-CN" sz="1600" b="1" u="sng" dirty="0">
              <a:solidFill>
                <a:schemeClr val="tx1">
                  <a:lumMod val="95000"/>
                  <a:lumOff val="5000"/>
                </a:schemeClr>
              </a:solidFill>
              <a:latin typeface="方正姚体" panose="02010601030101010101" pitchFamily="2" charset="-122"/>
              <a:ea typeface="方正姚体" panose="02010601030101010101" pitchFamily="2" charset="-122"/>
            </a:endParaRPr>
          </a:p>
          <a:p>
            <a:pPr algn="just"/>
            <a:r>
              <a:rPr lang="en-US" altLang="zh-CN" sz="1200" dirty="0">
                <a:solidFill>
                  <a:schemeClr val="tx1">
                    <a:lumMod val="95000"/>
                    <a:lumOff val="5000"/>
                  </a:schemeClr>
                </a:solidFill>
                <a:latin typeface="方正姚体" panose="02010601030101010101" pitchFamily="2" charset="-122"/>
                <a:ea typeface="方正姚体" panose="02010601030101010101" pitchFamily="2" charset="-122"/>
              </a:rPr>
              <a:t>Both the Mbeki Panel Report and the recently published FACTI Report has identified developing countries including </a:t>
            </a:r>
            <a:r>
              <a:rPr lang="en-US" altLang="zh-CN" sz="1200" b="1" dirty="0">
                <a:solidFill>
                  <a:schemeClr val="tx1">
                    <a:lumMod val="95000"/>
                    <a:lumOff val="5000"/>
                  </a:schemeClr>
                </a:solidFill>
                <a:latin typeface="方正姚体" panose="02010601030101010101" pitchFamily="2" charset="-122"/>
                <a:ea typeface="方正姚体" panose="02010601030101010101" pitchFamily="2" charset="-122"/>
              </a:rPr>
              <a:t>Nigeria</a:t>
            </a:r>
            <a:r>
              <a:rPr lang="en-US" altLang="zh-CN" sz="1200" dirty="0">
                <a:solidFill>
                  <a:schemeClr val="tx1">
                    <a:lumMod val="95000"/>
                    <a:lumOff val="5000"/>
                  </a:schemeClr>
                </a:solidFill>
                <a:latin typeface="方正姚体" panose="02010601030101010101" pitchFamily="2" charset="-122"/>
                <a:ea typeface="方正姚体" panose="02010601030101010101" pitchFamily="2" charset="-122"/>
              </a:rPr>
              <a:t> to be negatively impacted by this scourge </a:t>
            </a:r>
          </a:p>
          <a:p>
            <a:pPr algn="just"/>
            <a:endParaRPr lang="en-US" altLang="zh-CN" sz="1200" dirty="0">
              <a:solidFill>
                <a:schemeClr val="tx1">
                  <a:lumMod val="95000"/>
                  <a:lumOff val="5000"/>
                </a:schemeClr>
              </a:solidFill>
            </a:endParaRPr>
          </a:p>
          <a:p>
            <a:pPr algn="just"/>
            <a:endParaRPr lang="en-US" altLang="zh-CN" sz="1600" dirty="0">
              <a:solidFill>
                <a:schemeClr val="tx1">
                  <a:lumMod val="95000"/>
                  <a:lumOff val="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0239888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0"/>
            <a:ext cx="12192000" cy="1676400"/>
          </a:xfrm>
        </p:spPr>
        <p:txBody>
          <a:bodyPr>
            <a:normAutofit fontScale="90000"/>
          </a:bodyPr>
          <a:lstStyle/>
          <a:p>
            <a:r>
              <a:rPr lang="en-US" sz="3300" b="1" dirty="0">
                <a:latin typeface="Tahoma" panose="020B0604030504040204" pitchFamily="34" charset="0"/>
                <a:ea typeface="Tahoma" panose="020B0604030504040204" pitchFamily="34" charset="0"/>
                <a:cs typeface="Tahoma" panose="020B0604030504040204" pitchFamily="34" charset="0"/>
              </a:rPr>
              <a:t>Illicit Financial Flows from Developing Countries, 2003-2012 </a:t>
            </a:r>
            <a:br>
              <a:rPr lang="en-US" sz="3300" dirty="0">
                <a:latin typeface="Tahoma" panose="020B0604030504040204" pitchFamily="34" charset="0"/>
                <a:ea typeface="Tahoma" panose="020B0604030504040204" pitchFamily="34" charset="0"/>
                <a:cs typeface="Tahoma" panose="020B0604030504040204" pitchFamily="34" charset="0"/>
              </a:rPr>
            </a:br>
            <a:r>
              <a:rPr lang="en-US" dirty="0"/>
              <a:t>(in billions of nominal U.S. dollars)</a:t>
            </a:r>
            <a:br>
              <a:rPr lang="en-US" dirty="0"/>
            </a:br>
            <a:r>
              <a:rPr lang="en-US" dirty="0"/>
              <a:t>Source: Global Financial Integrity Report </a:t>
            </a:r>
            <a:endParaRPr lang="en-GB" dirty="0"/>
          </a:p>
        </p:txBody>
      </p:sp>
      <p:pic>
        <p:nvPicPr>
          <p:cNvPr id="4" name="Content Placeholder 3"/>
          <p:cNvPicPr>
            <a:picLocks noGrp="1" noChangeAspect="1"/>
          </p:cNvPicPr>
          <p:nvPr>
            <p:ph idx="1"/>
          </p:nvPr>
        </p:nvPicPr>
        <p:blipFill>
          <a:blip r:embed="rId2"/>
          <a:stretch>
            <a:fillRect/>
          </a:stretch>
        </p:blipFill>
        <p:spPr>
          <a:xfrm>
            <a:off x="1" y="2013858"/>
            <a:ext cx="12192000" cy="4844142"/>
          </a:xfrm>
          <a:prstGeom prst="rect">
            <a:avLst/>
          </a:prstGeom>
        </p:spPr>
      </p:pic>
    </p:spTree>
    <p:extLst>
      <p:ext uri="{BB962C8B-B14F-4D97-AF65-F5344CB8AC3E}">
        <p14:creationId xmlns:p14="http://schemas.microsoft.com/office/powerpoint/2010/main" val="4137018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8391"/>
            <a:ext cx="12192000" cy="1143000"/>
          </a:xfrm>
        </p:spPr>
        <p:txBody>
          <a:bodyPr>
            <a:normAutofit/>
          </a:bodyPr>
          <a:lstStyle/>
          <a:p>
            <a:r>
              <a:rPr lang="en-US" sz="3300" dirty="0">
                <a:latin typeface="Tahoma" panose="020B0604030504040204" pitchFamily="34" charset="0"/>
                <a:ea typeface="Tahoma" panose="020B0604030504040204" pitchFamily="34" charset="0"/>
                <a:cs typeface="Tahoma" panose="020B0604030504040204" pitchFamily="34" charset="0"/>
              </a:rPr>
              <a:t>Illicit Financial Outflows Top 10 Developing Economies, 2003-2012 (in millions of U.S. dollars) – </a:t>
            </a:r>
            <a:r>
              <a:rPr lang="en-US" sz="2400" i="1" dirty="0">
                <a:latin typeface="Tahoma" panose="020B0604030504040204" pitchFamily="34" charset="0"/>
                <a:ea typeface="Tahoma" panose="020B0604030504040204" pitchFamily="34" charset="0"/>
                <a:cs typeface="Tahoma" panose="020B0604030504040204" pitchFamily="34" charset="0"/>
              </a:rPr>
              <a:t>Global Financial Integrity Report</a:t>
            </a:r>
            <a:endParaRPr lang="en-GB" sz="2400" i="1" dirty="0">
              <a:latin typeface="Tahoma" panose="020B0604030504040204" pitchFamily="34" charset="0"/>
              <a:ea typeface="Tahoma" panose="020B0604030504040204" pitchFamily="34" charset="0"/>
              <a:cs typeface="Tahoma" panose="020B0604030504040204" pitchFamily="34" charset="0"/>
            </a:endParaRPr>
          </a:p>
        </p:txBody>
      </p:sp>
      <p:pic>
        <p:nvPicPr>
          <p:cNvPr id="4" name="Content Placeholder 3"/>
          <p:cNvPicPr>
            <a:picLocks noGrp="1" noChangeAspect="1"/>
          </p:cNvPicPr>
          <p:nvPr>
            <p:ph idx="1"/>
          </p:nvPr>
        </p:nvPicPr>
        <p:blipFill>
          <a:blip r:embed="rId2"/>
          <a:stretch>
            <a:fillRect/>
          </a:stretch>
        </p:blipFill>
        <p:spPr>
          <a:xfrm>
            <a:off x="0" y="1134609"/>
            <a:ext cx="12192000" cy="5853659"/>
          </a:xfrm>
          <a:prstGeom prst="rect">
            <a:avLst/>
          </a:prstGeom>
        </p:spPr>
      </p:pic>
    </p:spTree>
    <p:extLst>
      <p:ext uri="{BB962C8B-B14F-4D97-AF65-F5344CB8AC3E}">
        <p14:creationId xmlns:p14="http://schemas.microsoft.com/office/powerpoint/2010/main" val="26267337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318"/>
            <a:ext cx="3494314" cy="652825"/>
          </a:xfrm>
          <a:solidFill>
            <a:schemeClr val="accent6"/>
          </a:solidFill>
        </p:spPr>
        <p:txBody>
          <a:bodyPr>
            <a:normAutofit/>
          </a:bodyPr>
          <a:lstStyle/>
          <a:p>
            <a:r>
              <a:rPr lang="en-GB" sz="2400" dirty="0">
                <a:latin typeface="Tahoma" panose="020B0604030504040204" pitchFamily="34" charset="0"/>
                <a:ea typeface="Tahoma" panose="020B0604030504040204" pitchFamily="34" charset="0"/>
                <a:cs typeface="Tahoma" panose="020B0604030504040204" pitchFamily="34" charset="0"/>
              </a:rPr>
              <a:t>The Triangle of Illegality</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858773654"/>
              </p:ext>
            </p:extLst>
          </p:nvPr>
        </p:nvGraphicFramePr>
        <p:xfrm>
          <a:off x="0" y="1320800"/>
          <a:ext cx="12192000" cy="5537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Box 4"/>
          <p:cNvSpPr txBox="1"/>
          <p:nvPr/>
        </p:nvSpPr>
        <p:spPr>
          <a:xfrm>
            <a:off x="2593703" y="2081853"/>
            <a:ext cx="2522583" cy="369332"/>
          </a:xfrm>
          <a:prstGeom prst="rect">
            <a:avLst/>
          </a:prstGeom>
          <a:noFill/>
        </p:spPr>
        <p:txBody>
          <a:bodyPr wrap="square" rtlCol="0">
            <a:spAutoFit/>
          </a:bodyPr>
          <a:lstStyle/>
          <a:p>
            <a:r>
              <a:rPr lang="en-GB" b="1" dirty="0">
                <a:latin typeface="Verdana" panose="020B0604030504040204" pitchFamily="34" charset="0"/>
                <a:ea typeface="Verdana" panose="020B0604030504040204" pitchFamily="34" charset="0"/>
              </a:rPr>
              <a:t>Illegally Sourced</a:t>
            </a:r>
          </a:p>
        </p:txBody>
      </p:sp>
      <p:sp>
        <p:nvSpPr>
          <p:cNvPr id="6" name="TextBox 5"/>
          <p:cNvSpPr txBox="1"/>
          <p:nvPr/>
        </p:nvSpPr>
        <p:spPr>
          <a:xfrm>
            <a:off x="441235" y="5389380"/>
            <a:ext cx="2247537" cy="369332"/>
          </a:xfrm>
          <a:prstGeom prst="rect">
            <a:avLst/>
          </a:prstGeom>
          <a:noFill/>
        </p:spPr>
        <p:txBody>
          <a:bodyPr wrap="square" rtlCol="0">
            <a:spAutoFit/>
          </a:bodyPr>
          <a:lstStyle/>
          <a:p>
            <a:r>
              <a:rPr lang="en-GB" b="1" dirty="0">
                <a:latin typeface="Verdana" panose="020B0604030504040204" pitchFamily="34" charset="0"/>
                <a:ea typeface="Verdana" panose="020B0604030504040204" pitchFamily="34" charset="0"/>
              </a:rPr>
              <a:t>Illegally Moved</a:t>
            </a:r>
          </a:p>
        </p:txBody>
      </p:sp>
      <p:sp>
        <p:nvSpPr>
          <p:cNvPr id="7" name="TextBox 6"/>
          <p:cNvSpPr txBox="1"/>
          <p:nvPr/>
        </p:nvSpPr>
        <p:spPr>
          <a:xfrm>
            <a:off x="9110617" y="4643397"/>
            <a:ext cx="2733040" cy="646331"/>
          </a:xfrm>
          <a:prstGeom prst="rect">
            <a:avLst/>
          </a:prstGeom>
          <a:noFill/>
        </p:spPr>
        <p:txBody>
          <a:bodyPr wrap="square" rtlCol="0">
            <a:spAutoFit/>
          </a:bodyPr>
          <a:lstStyle/>
          <a:p>
            <a:r>
              <a:rPr lang="en-GB" b="1" dirty="0">
                <a:latin typeface="Verdana" panose="020B0604030504040204" pitchFamily="34" charset="0"/>
                <a:ea typeface="Verdana" panose="020B0604030504040204" pitchFamily="34" charset="0"/>
              </a:rPr>
              <a:t>Used for Illegal Purposes</a:t>
            </a:r>
          </a:p>
        </p:txBody>
      </p:sp>
    </p:spTree>
    <p:extLst>
      <p:ext uri="{BB962C8B-B14F-4D97-AF65-F5344CB8AC3E}">
        <p14:creationId xmlns:p14="http://schemas.microsoft.com/office/powerpoint/2010/main" val="39832118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950" name="文本框 4"/>
          <p:cNvSpPr txBox="1"/>
          <p:nvPr/>
        </p:nvSpPr>
        <p:spPr>
          <a:xfrm>
            <a:off x="13379" y="490764"/>
            <a:ext cx="2218192" cy="423635"/>
          </a:xfrm>
          <a:prstGeom prst="rect">
            <a:avLst/>
          </a:prstGeom>
          <a:solidFill>
            <a:schemeClr val="accent6"/>
          </a:solidFill>
          <a:ln>
            <a:noFill/>
          </a:ln>
        </p:spPr>
        <p:txBody>
          <a:bodyPr vert="horz" wrap="square" lIns="91440" tIns="45720" rIns="91440" bIns="45720" anchor="t">
            <a:spAutoFit/>
          </a:bodyPr>
          <a:lstStyle>
            <a:lvl1pPr marL="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1pPr>
            <a:lvl2pPr marL="4572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2pPr>
            <a:lvl3pPr marL="9144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3pPr>
            <a:lvl4pPr marL="13716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4pPr>
            <a:lvl5pPr marL="18288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5pPr>
          </a:lstStyle>
          <a:p>
            <a:r>
              <a:rPr lang="en-US" altLang="zh-CN" sz="2133" b="1" i="1" dirty="0">
                <a:solidFill>
                  <a:schemeClr val="bg1"/>
                </a:solidFill>
                <a:latin typeface="Arial" panose="020B0604020202020204" pitchFamily="34" charset="0"/>
                <a:ea typeface="Arial" panose="020B0604020202020204" pitchFamily="34" charset="0"/>
                <a:sym typeface="+mn-ea"/>
              </a:rPr>
              <a:t>Sources of IFF</a:t>
            </a:r>
            <a:r>
              <a:rPr lang="en-US" altLang="zh-CN" sz="2133" b="1" dirty="0">
                <a:solidFill>
                  <a:schemeClr val="bg1"/>
                </a:solidFill>
                <a:latin typeface="Arial" panose="020B0604020202020204" pitchFamily="34" charset="0"/>
                <a:ea typeface="Arial" panose="020B0604020202020204" pitchFamily="34" charset="0"/>
                <a:sym typeface="+mn-ea"/>
              </a:rPr>
              <a:t> </a:t>
            </a:r>
          </a:p>
        </p:txBody>
      </p:sp>
      <p:sp>
        <p:nvSpPr>
          <p:cNvPr id="1048951" name="Freeform 5"/>
          <p:cNvSpPr/>
          <p:nvPr/>
        </p:nvSpPr>
        <p:spPr>
          <a:xfrm>
            <a:off x="4352926" y="5157787"/>
            <a:ext cx="708025" cy="666751"/>
          </a:xfrm>
          <a:custGeom>
            <a:avLst/>
            <a:gdLst/>
            <a:ahLst/>
            <a:cxnLst/>
            <a:rect l="0" t="0" r="r" b="b"/>
            <a:pathLst>
              <a:path w="173" h="163">
                <a:moveTo>
                  <a:pt x="131" y="162"/>
                </a:moveTo>
                <a:cubicBezTo>
                  <a:pt x="131" y="158"/>
                  <a:pt x="131" y="158"/>
                  <a:pt x="131" y="158"/>
                </a:cubicBezTo>
                <a:cubicBezTo>
                  <a:pt x="132" y="158"/>
                  <a:pt x="133" y="157"/>
                  <a:pt x="134" y="157"/>
                </a:cubicBezTo>
                <a:cubicBezTo>
                  <a:pt x="131" y="151"/>
                  <a:pt x="131" y="151"/>
                  <a:pt x="131" y="151"/>
                </a:cubicBezTo>
                <a:cubicBezTo>
                  <a:pt x="131" y="145"/>
                  <a:pt x="131" y="145"/>
                  <a:pt x="131" y="145"/>
                </a:cubicBezTo>
                <a:cubicBezTo>
                  <a:pt x="140" y="150"/>
                  <a:pt x="140" y="150"/>
                  <a:pt x="140" y="150"/>
                </a:cubicBezTo>
                <a:cubicBezTo>
                  <a:pt x="142" y="148"/>
                  <a:pt x="142" y="145"/>
                  <a:pt x="143" y="143"/>
                </a:cubicBezTo>
                <a:cubicBezTo>
                  <a:pt x="143" y="140"/>
                  <a:pt x="143" y="138"/>
                  <a:pt x="142" y="136"/>
                </a:cubicBezTo>
                <a:cubicBezTo>
                  <a:pt x="131" y="138"/>
                  <a:pt x="131" y="138"/>
                  <a:pt x="131" y="138"/>
                </a:cubicBezTo>
                <a:cubicBezTo>
                  <a:pt x="131" y="134"/>
                  <a:pt x="131" y="134"/>
                  <a:pt x="131" y="134"/>
                </a:cubicBezTo>
                <a:cubicBezTo>
                  <a:pt x="137" y="128"/>
                  <a:pt x="137" y="128"/>
                  <a:pt x="137" y="128"/>
                </a:cubicBezTo>
                <a:cubicBezTo>
                  <a:pt x="131" y="125"/>
                  <a:pt x="131" y="125"/>
                  <a:pt x="131" y="125"/>
                </a:cubicBezTo>
                <a:cubicBezTo>
                  <a:pt x="131" y="125"/>
                  <a:pt x="131" y="125"/>
                  <a:pt x="131" y="125"/>
                </a:cubicBezTo>
                <a:cubicBezTo>
                  <a:pt x="131" y="71"/>
                  <a:pt x="131" y="71"/>
                  <a:pt x="131" y="71"/>
                </a:cubicBezTo>
                <a:cubicBezTo>
                  <a:pt x="134" y="64"/>
                  <a:pt x="134" y="64"/>
                  <a:pt x="134" y="64"/>
                </a:cubicBezTo>
                <a:cubicBezTo>
                  <a:pt x="134" y="64"/>
                  <a:pt x="134" y="64"/>
                  <a:pt x="134" y="64"/>
                </a:cubicBezTo>
                <a:cubicBezTo>
                  <a:pt x="135" y="47"/>
                  <a:pt x="135" y="47"/>
                  <a:pt x="135" y="47"/>
                </a:cubicBezTo>
                <a:cubicBezTo>
                  <a:pt x="135" y="47"/>
                  <a:pt x="135" y="47"/>
                  <a:pt x="135" y="47"/>
                </a:cubicBezTo>
                <a:cubicBezTo>
                  <a:pt x="134" y="46"/>
                  <a:pt x="134" y="45"/>
                  <a:pt x="134" y="45"/>
                </a:cubicBezTo>
                <a:cubicBezTo>
                  <a:pt x="135" y="44"/>
                  <a:pt x="135" y="43"/>
                  <a:pt x="136" y="44"/>
                </a:cubicBezTo>
                <a:cubicBezTo>
                  <a:pt x="137" y="44"/>
                  <a:pt x="137" y="44"/>
                  <a:pt x="137" y="44"/>
                </a:cubicBezTo>
                <a:cubicBezTo>
                  <a:pt x="148" y="33"/>
                  <a:pt x="148" y="33"/>
                  <a:pt x="148" y="33"/>
                </a:cubicBezTo>
                <a:cubicBezTo>
                  <a:pt x="148" y="33"/>
                  <a:pt x="148" y="32"/>
                  <a:pt x="148" y="32"/>
                </a:cubicBezTo>
                <a:cubicBezTo>
                  <a:pt x="148" y="31"/>
                  <a:pt x="148" y="31"/>
                  <a:pt x="149" y="31"/>
                </a:cubicBezTo>
                <a:cubicBezTo>
                  <a:pt x="159" y="35"/>
                  <a:pt x="159" y="35"/>
                  <a:pt x="159" y="35"/>
                </a:cubicBezTo>
                <a:cubicBezTo>
                  <a:pt x="159" y="35"/>
                  <a:pt x="159" y="36"/>
                  <a:pt x="159" y="37"/>
                </a:cubicBezTo>
                <a:cubicBezTo>
                  <a:pt x="159" y="37"/>
                  <a:pt x="158" y="37"/>
                  <a:pt x="158" y="37"/>
                </a:cubicBezTo>
                <a:cubicBezTo>
                  <a:pt x="157" y="53"/>
                  <a:pt x="157" y="53"/>
                  <a:pt x="157" y="53"/>
                </a:cubicBezTo>
                <a:cubicBezTo>
                  <a:pt x="158" y="53"/>
                  <a:pt x="158" y="53"/>
                  <a:pt x="158" y="53"/>
                </a:cubicBezTo>
                <a:cubicBezTo>
                  <a:pt x="158" y="54"/>
                  <a:pt x="158" y="55"/>
                  <a:pt x="158" y="55"/>
                </a:cubicBezTo>
                <a:cubicBezTo>
                  <a:pt x="158" y="56"/>
                  <a:pt x="157" y="57"/>
                  <a:pt x="156" y="56"/>
                </a:cubicBezTo>
                <a:cubicBezTo>
                  <a:pt x="156" y="56"/>
                  <a:pt x="156" y="56"/>
                  <a:pt x="156" y="56"/>
                </a:cubicBezTo>
                <a:cubicBezTo>
                  <a:pt x="144" y="68"/>
                  <a:pt x="144" y="68"/>
                  <a:pt x="144" y="68"/>
                </a:cubicBezTo>
                <a:cubicBezTo>
                  <a:pt x="138" y="80"/>
                  <a:pt x="138" y="80"/>
                  <a:pt x="138" y="80"/>
                </a:cubicBezTo>
                <a:cubicBezTo>
                  <a:pt x="147" y="84"/>
                  <a:pt x="147" y="84"/>
                  <a:pt x="147" y="84"/>
                </a:cubicBezTo>
                <a:cubicBezTo>
                  <a:pt x="149" y="85"/>
                  <a:pt x="149" y="85"/>
                  <a:pt x="149" y="85"/>
                </a:cubicBezTo>
                <a:cubicBezTo>
                  <a:pt x="153" y="78"/>
                  <a:pt x="153" y="78"/>
                  <a:pt x="153" y="78"/>
                </a:cubicBezTo>
                <a:cubicBezTo>
                  <a:pt x="154" y="74"/>
                  <a:pt x="158" y="73"/>
                  <a:pt x="162" y="74"/>
                </a:cubicBezTo>
                <a:cubicBezTo>
                  <a:pt x="165" y="76"/>
                  <a:pt x="167" y="80"/>
                  <a:pt x="165" y="83"/>
                </a:cubicBezTo>
                <a:cubicBezTo>
                  <a:pt x="161" y="91"/>
                  <a:pt x="161" y="91"/>
                  <a:pt x="161" y="91"/>
                </a:cubicBezTo>
                <a:cubicBezTo>
                  <a:pt x="167" y="96"/>
                  <a:pt x="170" y="103"/>
                  <a:pt x="169" y="111"/>
                </a:cubicBezTo>
                <a:cubicBezTo>
                  <a:pt x="172" y="112"/>
                  <a:pt x="172" y="112"/>
                  <a:pt x="172" y="112"/>
                </a:cubicBezTo>
                <a:cubicBezTo>
                  <a:pt x="173" y="112"/>
                  <a:pt x="173" y="114"/>
                  <a:pt x="173" y="115"/>
                </a:cubicBezTo>
                <a:cubicBezTo>
                  <a:pt x="169" y="123"/>
                  <a:pt x="169" y="123"/>
                  <a:pt x="169" y="123"/>
                </a:cubicBezTo>
                <a:cubicBezTo>
                  <a:pt x="169" y="124"/>
                  <a:pt x="167" y="125"/>
                  <a:pt x="166" y="124"/>
                </a:cubicBezTo>
                <a:cubicBezTo>
                  <a:pt x="163" y="123"/>
                  <a:pt x="163" y="123"/>
                  <a:pt x="163" y="123"/>
                </a:cubicBezTo>
                <a:cubicBezTo>
                  <a:pt x="158" y="128"/>
                  <a:pt x="151" y="131"/>
                  <a:pt x="143" y="130"/>
                </a:cubicBezTo>
                <a:cubicBezTo>
                  <a:pt x="147" y="136"/>
                  <a:pt x="147" y="143"/>
                  <a:pt x="144" y="150"/>
                </a:cubicBezTo>
                <a:cubicBezTo>
                  <a:pt x="141" y="156"/>
                  <a:pt x="137" y="160"/>
                  <a:pt x="131" y="162"/>
                </a:cubicBezTo>
                <a:close/>
                <a:moveTo>
                  <a:pt x="131" y="143"/>
                </a:moveTo>
                <a:cubicBezTo>
                  <a:pt x="131" y="143"/>
                  <a:pt x="131" y="143"/>
                  <a:pt x="131" y="143"/>
                </a:cubicBezTo>
                <a:cubicBezTo>
                  <a:pt x="131" y="142"/>
                  <a:pt x="131" y="142"/>
                  <a:pt x="131" y="141"/>
                </a:cubicBezTo>
                <a:lnTo>
                  <a:pt x="131" y="143"/>
                </a:lnTo>
                <a:close/>
                <a:moveTo>
                  <a:pt x="131" y="71"/>
                </a:moveTo>
                <a:cubicBezTo>
                  <a:pt x="131" y="125"/>
                  <a:pt x="131" y="125"/>
                  <a:pt x="131" y="125"/>
                </a:cubicBezTo>
                <a:cubicBezTo>
                  <a:pt x="125" y="125"/>
                  <a:pt x="125" y="125"/>
                  <a:pt x="125" y="125"/>
                </a:cubicBezTo>
                <a:cubicBezTo>
                  <a:pt x="125" y="122"/>
                  <a:pt x="125" y="122"/>
                  <a:pt x="125" y="122"/>
                </a:cubicBezTo>
                <a:cubicBezTo>
                  <a:pt x="125" y="122"/>
                  <a:pt x="125" y="122"/>
                  <a:pt x="125" y="122"/>
                </a:cubicBezTo>
                <a:cubicBezTo>
                  <a:pt x="125" y="122"/>
                  <a:pt x="125" y="122"/>
                  <a:pt x="125" y="122"/>
                </a:cubicBezTo>
                <a:cubicBezTo>
                  <a:pt x="125" y="74"/>
                  <a:pt x="125" y="74"/>
                  <a:pt x="125" y="74"/>
                </a:cubicBezTo>
                <a:cubicBezTo>
                  <a:pt x="129" y="76"/>
                  <a:pt x="129" y="76"/>
                  <a:pt x="129" y="76"/>
                </a:cubicBezTo>
                <a:lnTo>
                  <a:pt x="131" y="71"/>
                </a:lnTo>
                <a:close/>
                <a:moveTo>
                  <a:pt x="131" y="134"/>
                </a:moveTo>
                <a:cubicBezTo>
                  <a:pt x="131" y="138"/>
                  <a:pt x="131" y="138"/>
                  <a:pt x="131" y="138"/>
                </a:cubicBezTo>
                <a:cubicBezTo>
                  <a:pt x="128" y="139"/>
                  <a:pt x="128" y="139"/>
                  <a:pt x="128" y="139"/>
                </a:cubicBezTo>
                <a:cubicBezTo>
                  <a:pt x="129" y="140"/>
                  <a:pt x="130" y="141"/>
                  <a:pt x="131" y="141"/>
                </a:cubicBezTo>
                <a:cubicBezTo>
                  <a:pt x="131" y="143"/>
                  <a:pt x="131" y="143"/>
                  <a:pt x="131" y="143"/>
                </a:cubicBezTo>
                <a:cubicBezTo>
                  <a:pt x="130" y="144"/>
                  <a:pt x="130" y="144"/>
                  <a:pt x="130" y="144"/>
                </a:cubicBezTo>
                <a:cubicBezTo>
                  <a:pt x="130" y="144"/>
                  <a:pt x="130" y="144"/>
                  <a:pt x="130" y="144"/>
                </a:cubicBezTo>
                <a:cubicBezTo>
                  <a:pt x="131" y="145"/>
                  <a:pt x="131" y="145"/>
                  <a:pt x="131" y="145"/>
                </a:cubicBezTo>
                <a:cubicBezTo>
                  <a:pt x="131" y="151"/>
                  <a:pt x="131" y="151"/>
                  <a:pt x="131" y="151"/>
                </a:cubicBezTo>
                <a:cubicBezTo>
                  <a:pt x="127" y="144"/>
                  <a:pt x="127" y="144"/>
                  <a:pt x="127" y="144"/>
                </a:cubicBezTo>
                <a:cubicBezTo>
                  <a:pt x="126" y="144"/>
                  <a:pt x="126" y="144"/>
                  <a:pt x="125" y="144"/>
                </a:cubicBezTo>
                <a:cubicBezTo>
                  <a:pt x="125" y="144"/>
                  <a:pt x="125" y="144"/>
                  <a:pt x="125" y="144"/>
                </a:cubicBezTo>
                <a:cubicBezTo>
                  <a:pt x="125" y="137"/>
                  <a:pt x="125" y="137"/>
                  <a:pt x="125" y="137"/>
                </a:cubicBezTo>
                <a:cubicBezTo>
                  <a:pt x="125" y="137"/>
                  <a:pt x="125" y="137"/>
                  <a:pt x="125" y="137"/>
                </a:cubicBezTo>
                <a:cubicBezTo>
                  <a:pt x="125" y="137"/>
                  <a:pt x="126" y="138"/>
                  <a:pt x="126" y="138"/>
                </a:cubicBezTo>
                <a:cubicBezTo>
                  <a:pt x="127" y="138"/>
                  <a:pt x="127" y="138"/>
                  <a:pt x="127" y="138"/>
                </a:cubicBezTo>
                <a:cubicBezTo>
                  <a:pt x="127" y="138"/>
                  <a:pt x="127" y="138"/>
                  <a:pt x="127" y="138"/>
                </a:cubicBezTo>
                <a:lnTo>
                  <a:pt x="131" y="134"/>
                </a:lnTo>
                <a:close/>
                <a:moveTo>
                  <a:pt x="131" y="158"/>
                </a:moveTo>
                <a:cubicBezTo>
                  <a:pt x="131" y="162"/>
                  <a:pt x="131" y="162"/>
                  <a:pt x="131" y="162"/>
                </a:cubicBezTo>
                <a:cubicBezTo>
                  <a:pt x="129" y="162"/>
                  <a:pt x="127" y="163"/>
                  <a:pt x="125" y="163"/>
                </a:cubicBezTo>
                <a:cubicBezTo>
                  <a:pt x="125" y="160"/>
                  <a:pt x="125" y="160"/>
                  <a:pt x="125" y="160"/>
                </a:cubicBezTo>
                <a:cubicBezTo>
                  <a:pt x="126" y="160"/>
                  <a:pt x="126" y="159"/>
                  <a:pt x="127" y="159"/>
                </a:cubicBezTo>
                <a:cubicBezTo>
                  <a:pt x="129" y="159"/>
                  <a:pt x="130" y="159"/>
                  <a:pt x="131" y="158"/>
                </a:cubicBezTo>
                <a:close/>
                <a:moveTo>
                  <a:pt x="125" y="74"/>
                </a:moveTo>
                <a:cubicBezTo>
                  <a:pt x="125" y="122"/>
                  <a:pt x="125" y="122"/>
                  <a:pt x="125" y="122"/>
                </a:cubicBezTo>
                <a:cubicBezTo>
                  <a:pt x="125" y="122"/>
                  <a:pt x="125" y="122"/>
                  <a:pt x="125" y="122"/>
                </a:cubicBezTo>
                <a:cubicBezTo>
                  <a:pt x="125" y="122"/>
                  <a:pt x="125" y="122"/>
                  <a:pt x="125" y="122"/>
                </a:cubicBezTo>
                <a:cubicBezTo>
                  <a:pt x="125" y="122"/>
                  <a:pt x="125" y="122"/>
                  <a:pt x="125" y="122"/>
                </a:cubicBezTo>
                <a:cubicBezTo>
                  <a:pt x="125" y="125"/>
                  <a:pt x="125" y="125"/>
                  <a:pt x="125" y="125"/>
                </a:cubicBezTo>
                <a:cubicBezTo>
                  <a:pt x="124" y="125"/>
                  <a:pt x="124" y="125"/>
                  <a:pt x="124" y="125"/>
                </a:cubicBezTo>
                <a:cubicBezTo>
                  <a:pt x="123" y="137"/>
                  <a:pt x="123" y="137"/>
                  <a:pt x="123" y="137"/>
                </a:cubicBezTo>
                <a:cubicBezTo>
                  <a:pt x="124" y="137"/>
                  <a:pt x="124" y="137"/>
                  <a:pt x="124" y="137"/>
                </a:cubicBezTo>
                <a:cubicBezTo>
                  <a:pt x="124" y="137"/>
                  <a:pt x="124" y="137"/>
                  <a:pt x="125" y="137"/>
                </a:cubicBezTo>
                <a:cubicBezTo>
                  <a:pt x="125" y="144"/>
                  <a:pt x="125" y="144"/>
                  <a:pt x="125" y="144"/>
                </a:cubicBezTo>
                <a:cubicBezTo>
                  <a:pt x="125" y="144"/>
                  <a:pt x="125" y="144"/>
                  <a:pt x="125" y="144"/>
                </a:cubicBezTo>
                <a:cubicBezTo>
                  <a:pt x="124" y="144"/>
                  <a:pt x="123" y="144"/>
                  <a:pt x="122" y="144"/>
                </a:cubicBezTo>
                <a:cubicBezTo>
                  <a:pt x="121" y="153"/>
                  <a:pt x="121" y="153"/>
                  <a:pt x="121" y="153"/>
                </a:cubicBezTo>
                <a:cubicBezTo>
                  <a:pt x="122" y="153"/>
                  <a:pt x="123" y="154"/>
                  <a:pt x="123" y="154"/>
                </a:cubicBezTo>
                <a:cubicBezTo>
                  <a:pt x="122" y="156"/>
                  <a:pt x="122" y="156"/>
                  <a:pt x="122" y="156"/>
                </a:cubicBezTo>
                <a:cubicBezTo>
                  <a:pt x="121" y="156"/>
                  <a:pt x="121" y="156"/>
                  <a:pt x="121" y="156"/>
                </a:cubicBezTo>
                <a:cubicBezTo>
                  <a:pt x="121" y="145"/>
                  <a:pt x="121" y="145"/>
                  <a:pt x="121" y="145"/>
                </a:cubicBezTo>
                <a:cubicBezTo>
                  <a:pt x="122" y="144"/>
                  <a:pt x="122" y="144"/>
                  <a:pt x="122" y="144"/>
                </a:cubicBezTo>
                <a:cubicBezTo>
                  <a:pt x="121" y="143"/>
                  <a:pt x="121" y="143"/>
                  <a:pt x="121" y="143"/>
                </a:cubicBezTo>
                <a:cubicBezTo>
                  <a:pt x="121" y="136"/>
                  <a:pt x="121" y="136"/>
                  <a:pt x="121" y="136"/>
                </a:cubicBezTo>
                <a:cubicBezTo>
                  <a:pt x="122" y="136"/>
                  <a:pt x="122" y="136"/>
                  <a:pt x="122" y="136"/>
                </a:cubicBezTo>
                <a:cubicBezTo>
                  <a:pt x="121" y="134"/>
                  <a:pt x="121" y="134"/>
                  <a:pt x="121" y="134"/>
                </a:cubicBezTo>
                <a:cubicBezTo>
                  <a:pt x="121" y="72"/>
                  <a:pt x="121" y="72"/>
                  <a:pt x="121" y="72"/>
                </a:cubicBezTo>
                <a:lnTo>
                  <a:pt x="125" y="74"/>
                </a:lnTo>
                <a:close/>
                <a:moveTo>
                  <a:pt x="125" y="160"/>
                </a:moveTo>
                <a:cubicBezTo>
                  <a:pt x="125" y="163"/>
                  <a:pt x="125" y="163"/>
                  <a:pt x="125" y="163"/>
                </a:cubicBezTo>
                <a:cubicBezTo>
                  <a:pt x="123" y="163"/>
                  <a:pt x="122" y="163"/>
                  <a:pt x="121" y="163"/>
                </a:cubicBezTo>
                <a:cubicBezTo>
                  <a:pt x="121" y="160"/>
                  <a:pt x="121" y="160"/>
                  <a:pt x="121" y="160"/>
                </a:cubicBezTo>
                <a:cubicBezTo>
                  <a:pt x="122" y="160"/>
                  <a:pt x="123" y="160"/>
                  <a:pt x="125" y="160"/>
                </a:cubicBezTo>
                <a:close/>
                <a:moveTo>
                  <a:pt x="121" y="72"/>
                </a:moveTo>
                <a:cubicBezTo>
                  <a:pt x="121" y="134"/>
                  <a:pt x="121" y="134"/>
                  <a:pt x="121" y="134"/>
                </a:cubicBezTo>
                <a:cubicBezTo>
                  <a:pt x="116" y="126"/>
                  <a:pt x="116" y="126"/>
                  <a:pt x="116" y="126"/>
                </a:cubicBezTo>
                <a:cubicBezTo>
                  <a:pt x="111" y="126"/>
                  <a:pt x="111" y="126"/>
                  <a:pt x="111" y="126"/>
                </a:cubicBezTo>
                <a:cubicBezTo>
                  <a:pt x="111" y="126"/>
                  <a:pt x="111" y="127"/>
                  <a:pt x="110" y="127"/>
                </a:cubicBezTo>
                <a:cubicBezTo>
                  <a:pt x="110" y="123"/>
                  <a:pt x="110" y="123"/>
                  <a:pt x="110" y="123"/>
                </a:cubicBezTo>
                <a:cubicBezTo>
                  <a:pt x="113" y="121"/>
                  <a:pt x="115" y="120"/>
                  <a:pt x="118" y="119"/>
                </a:cubicBezTo>
                <a:cubicBezTo>
                  <a:pt x="110" y="116"/>
                  <a:pt x="110" y="116"/>
                  <a:pt x="110" y="116"/>
                </a:cubicBezTo>
                <a:cubicBezTo>
                  <a:pt x="110" y="67"/>
                  <a:pt x="110" y="67"/>
                  <a:pt x="110" y="67"/>
                </a:cubicBezTo>
                <a:lnTo>
                  <a:pt x="121" y="72"/>
                </a:lnTo>
                <a:close/>
                <a:moveTo>
                  <a:pt x="121" y="136"/>
                </a:moveTo>
                <a:cubicBezTo>
                  <a:pt x="110" y="131"/>
                  <a:pt x="110" y="131"/>
                  <a:pt x="110" y="131"/>
                </a:cubicBezTo>
                <a:cubicBezTo>
                  <a:pt x="110" y="142"/>
                  <a:pt x="110" y="142"/>
                  <a:pt x="110" y="142"/>
                </a:cubicBezTo>
                <a:cubicBezTo>
                  <a:pt x="118" y="141"/>
                  <a:pt x="118" y="141"/>
                  <a:pt x="118" y="141"/>
                </a:cubicBezTo>
                <a:cubicBezTo>
                  <a:pt x="120" y="142"/>
                  <a:pt x="120" y="142"/>
                  <a:pt x="120" y="142"/>
                </a:cubicBezTo>
                <a:cubicBezTo>
                  <a:pt x="120" y="143"/>
                  <a:pt x="120" y="143"/>
                  <a:pt x="120" y="143"/>
                </a:cubicBezTo>
                <a:cubicBezTo>
                  <a:pt x="121" y="143"/>
                  <a:pt x="121" y="143"/>
                  <a:pt x="121" y="143"/>
                </a:cubicBezTo>
                <a:lnTo>
                  <a:pt x="121" y="136"/>
                </a:lnTo>
                <a:close/>
                <a:moveTo>
                  <a:pt x="121" y="145"/>
                </a:moveTo>
                <a:cubicBezTo>
                  <a:pt x="121" y="156"/>
                  <a:pt x="121" y="156"/>
                  <a:pt x="121" y="156"/>
                </a:cubicBezTo>
                <a:cubicBezTo>
                  <a:pt x="121" y="156"/>
                  <a:pt x="121" y="156"/>
                  <a:pt x="121" y="156"/>
                </a:cubicBezTo>
                <a:cubicBezTo>
                  <a:pt x="120" y="159"/>
                  <a:pt x="120" y="159"/>
                  <a:pt x="120" y="159"/>
                </a:cubicBezTo>
                <a:cubicBezTo>
                  <a:pt x="121" y="160"/>
                  <a:pt x="121" y="160"/>
                  <a:pt x="121" y="160"/>
                </a:cubicBezTo>
                <a:cubicBezTo>
                  <a:pt x="121" y="163"/>
                  <a:pt x="121" y="163"/>
                  <a:pt x="121" y="163"/>
                </a:cubicBezTo>
                <a:cubicBezTo>
                  <a:pt x="119" y="163"/>
                  <a:pt x="117" y="162"/>
                  <a:pt x="114" y="161"/>
                </a:cubicBezTo>
                <a:cubicBezTo>
                  <a:pt x="113" y="160"/>
                  <a:pt x="112" y="159"/>
                  <a:pt x="110" y="159"/>
                </a:cubicBezTo>
                <a:cubicBezTo>
                  <a:pt x="110" y="154"/>
                  <a:pt x="110" y="154"/>
                  <a:pt x="110" y="154"/>
                </a:cubicBezTo>
                <a:cubicBezTo>
                  <a:pt x="111" y="155"/>
                  <a:pt x="111" y="155"/>
                  <a:pt x="112" y="155"/>
                </a:cubicBezTo>
                <a:cubicBezTo>
                  <a:pt x="113" y="153"/>
                  <a:pt x="113" y="153"/>
                  <a:pt x="113" y="153"/>
                </a:cubicBezTo>
                <a:cubicBezTo>
                  <a:pt x="110" y="152"/>
                  <a:pt x="110" y="152"/>
                  <a:pt x="110" y="152"/>
                </a:cubicBezTo>
                <a:cubicBezTo>
                  <a:pt x="110" y="148"/>
                  <a:pt x="110" y="148"/>
                  <a:pt x="110" y="148"/>
                </a:cubicBezTo>
                <a:cubicBezTo>
                  <a:pt x="116" y="151"/>
                  <a:pt x="116" y="151"/>
                  <a:pt x="116" y="151"/>
                </a:cubicBezTo>
                <a:lnTo>
                  <a:pt x="121" y="145"/>
                </a:lnTo>
                <a:close/>
                <a:moveTo>
                  <a:pt x="110" y="67"/>
                </a:moveTo>
                <a:cubicBezTo>
                  <a:pt x="110" y="116"/>
                  <a:pt x="110" y="116"/>
                  <a:pt x="110" y="116"/>
                </a:cubicBezTo>
                <a:cubicBezTo>
                  <a:pt x="104" y="113"/>
                  <a:pt x="104" y="113"/>
                  <a:pt x="104" y="113"/>
                </a:cubicBezTo>
                <a:cubicBezTo>
                  <a:pt x="104" y="64"/>
                  <a:pt x="104" y="64"/>
                  <a:pt x="104" y="64"/>
                </a:cubicBezTo>
                <a:lnTo>
                  <a:pt x="110" y="67"/>
                </a:lnTo>
                <a:close/>
                <a:moveTo>
                  <a:pt x="110" y="123"/>
                </a:moveTo>
                <a:cubicBezTo>
                  <a:pt x="110" y="127"/>
                  <a:pt x="110" y="127"/>
                  <a:pt x="110" y="127"/>
                </a:cubicBezTo>
                <a:cubicBezTo>
                  <a:pt x="110" y="128"/>
                  <a:pt x="110" y="128"/>
                  <a:pt x="110" y="128"/>
                </a:cubicBezTo>
                <a:cubicBezTo>
                  <a:pt x="109" y="128"/>
                  <a:pt x="109" y="129"/>
                  <a:pt x="108" y="130"/>
                </a:cubicBezTo>
                <a:cubicBezTo>
                  <a:pt x="110" y="131"/>
                  <a:pt x="110" y="131"/>
                  <a:pt x="110" y="131"/>
                </a:cubicBezTo>
                <a:cubicBezTo>
                  <a:pt x="110" y="142"/>
                  <a:pt x="110" y="142"/>
                  <a:pt x="110" y="142"/>
                </a:cubicBezTo>
                <a:cubicBezTo>
                  <a:pt x="105" y="143"/>
                  <a:pt x="105" y="143"/>
                  <a:pt x="105" y="143"/>
                </a:cubicBezTo>
                <a:cubicBezTo>
                  <a:pt x="105" y="144"/>
                  <a:pt x="105" y="145"/>
                  <a:pt x="105" y="146"/>
                </a:cubicBezTo>
                <a:cubicBezTo>
                  <a:pt x="110" y="148"/>
                  <a:pt x="110" y="148"/>
                  <a:pt x="110" y="148"/>
                </a:cubicBezTo>
                <a:cubicBezTo>
                  <a:pt x="110" y="152"/>
                  <a:pt x="110" y="152"/>
                  <a:pt x="110" y="152"/>
                </a:cubicBezTo>
                <a:cubicBezTo>
                  <a:pt x="107" y="150"/>
                  <a:pt x="107" y="150"/>
                  <a:pt x="107" y="150"/>
                </a:cubicBezTo>
                <a:cubicBezTo>
                  <a:pt x="108" y="152"/>
                  <a:pt x="109" y="153"/>
                  <a:pt x="110" y="154"/>
                </a:cubicBezTo>
                <a:cubicBezTo>
                  <a:pt x="110" y="159"/>
                  <a:pt x="110" y="159"/>
                  <a:pt x="110" y="159"/>
                </a:cubicBezTo>
                <a:cubicBezTo>
                  <a:pt x="107" y="156"/>
                  <a:pt x="105" y="154"/>
                  <a:pt x="104" y="151"/>
                </a:cubicBezTo>
                <a:cubicBezTo>
                  <a:pt x="104" y="128"/>
                  <a:pt x="104" y="128"/>
                  <a:pt x="104" y="128"/>
                </a:cubicBezTo>
                <a:cubicBezTo>
                  <a:pt x="105" y="128"/>
                  <a:pt x="105" y="128"/>
                  <a:pt x="105" y="128"/>
                </a:cubicBezTo>
                <a:cubicBezTo>
                  <a:pt x="106" y="128"/>
                  <a:pt x="106" y="127"/>
                  <a:pt x="107" y="126"/>
                </a:cubicBezTo>
                <a:cubicBezTo>
                  <a:pt x="104" y="126"/>
                  <a:pt x="104" y="126"/>
                  <a:pt x="104" y="126"/>
                </a:cubicBezTo>
                <a:cubicBezTo>
                  <a:pt x="104" y="123"/>
                  <a:pt x="104" y="123"/>
                  <a:pt x="104" y="123"/>
                </a:cubicBezTo>
                <a:cubicBezTo>
                  <a:pt x="110" y="123"/>
                  <a:pt x="110" y="123"/>
                  <a:pt x="110" y="123"/>
                </a:cubicBezTo>
                <a:close/>
                <a:moveTo>
                  <a:pt x="104" y="64"/>
                </a:moveTo>
                <a:cubicBezTo>
                  <a:pt x="104" y="113"/>
                  <a:pt x="104" y="113"/>
                  <a:pt x="104" y="113"/>
                </a:cubicBezTo>
                <a:cubicBezTo>
                  <a:pt x="94" y="108"/>
                  <a:pt x="94" y="108"/>
                  <a:pt x="94" y="108"/>
                </a:cubicBezTo>
                <a:cubicBezTo>
                  <a:pt x="94" y="60"/>
                  <a:pt x="94" y="60"/>
                  <a:pt x="94" y="60"/>
                </a:cubicBezTo>
                <a:lnTo>
                  <a:pt x="104" y="64"/>
                </a:lnTo>
                <a:close/>
                <a:moveTo>
                  <a:pt x="104" y="123"/>
                </a:moveTo>
                <a:cubicBezTo>
                  <a:pt x="95" y="124"/>
                  <a:pt x="95" y="124"/>
                  <a:pt x="95" y="124"/>
                </a:cubicBezTo>
                <a:cubicBezTo>
                  <a:pt x="96" y="119"/>
                  <a:pt x="96" y="114"/>
                  <a:pt x="94" y="109"/>
                </a:cubicBezTo>
                <a:cubicBezTo>
                  <a:pt x="94" y="130"/>
                  <a:pt x="94" y="130"/>
                  <a:pt x="94" y="130"/>
                </a:cubicBezTo>
                <a:cubicBezTo>
                  <a:pt x="102" y="134"/>
                  <a:pt x="102" y="134"/>
                  <a:pt x="102" y="134"/>
                </a:cubicBezTo>
                <a:cubicBezTo>
                  <a:pt x="101" y="137"/>
                  <a:pt x="101" y="141"/>
                  <a:pt x="102" y="144"/>
                </a:cubicBezTo>
                <a:cubicBezTo>
                  <a:pt x="94" y="141"/>
                  <a:pt x="94" y="141"/>
                  <a:pt x="94" y="141"/>
                </a:cubicBezTo>
                <a:cubicBezTo>
                  <a:pt x="94" y="144"/>
                  <a:pt x="94" y="144"/>
                  <a:pt x="94" y="144"/>
                </a:cubicBezTo>
                <a:cubicBezTo>
                  <a:pt x="103" y="148"/>
                  <a:pt x="103" y="148"/>
                  <a:pt x="103" y="148"/>
                </a:cubicBezTo>
                <a:cubicBezTo>
                  <a:pt x="103" y="149"/>
                  <a:pt x="103" y="150"/>
                  <a:pt x="104" y="151"/>
                </a:cubicBezTo>
                <a:cubicBezTo>
                  <a:pt x="104" y="128"/>
                  <a:pt x="104" y="128"/>
                  <a:pt x="104" y="128"/>
                </a:cubicBezTo>
                <a:cubicBezTo>
                  <a:pt x="101" y="126"/>
                  <a:pt x="101" y="126"/>
                  <a:pt x="101" y="126"/>
                </a:cubicBezTo>
                <a:cubicBezTo>
                  <a:pt x="104" y="126"/>
                  <a:pt x="104" y="126"/>
                  <a:pt x="104" y="126"/>
                </a:cubicBezTo>
                <a:lnTo>
                  <a:pt x="104" y="123"/>
                </a:lnTo>
                <a:close/>
                <a:moveTo>
                  <a:pt x="94" y="34"/>
                </a:moveTo>
                <a:cubicBezTo>
                  <a:pt x="94" y="17"/>
                  <a:pt x="94" y="17"/>
                  <a:pt x="94" y="17"/>
                </a:cubicBezTo>
                <a:cubicBezTo>
                  <a:pt x="101" y="20"/>
                  <a:pt x="101" y="20"/>
                  <a:pt x="101" y="20"/>
                </a:cubicBezTo>
                <a:cubicBezTo>
                  <a:pt x="102" y="20"/>
                  <a:pt x="102" y="21"/>
                  <a:pt x="102" y="23"/>
                </a:cubicBezTo>
                <a:cubicBezTo>
                  <a:pt x="101" y="25"/>
                  <a:pt x="101" y="25"/>
                  <a:pt x="101" y="25"/>
                </a:cubicBezTo>
                <a:cubicBezTo>
                  <a:pt x="100" y="26"/>
                  <a:pt x="99" y="27"/>
                  <a:pt x="98" y="26"/>
                </a:cubicBezTo>
                <a:cubicBezTo>
                  <a:pt x="97" y="26"/>
                  <a:pt x="97" y="26"/>
                  <a:pt x="97" y="26"/>
                </a:cubicBezTo>
                <a:lnTo>
                  <a:pt x="94" y="34"/>
                </a:lnTo>
                <a:close/>
                <a:moveTo>
                  <a:pt x="94" y="17"/>
                </a:moveTo>
                <a:cubicBezTo>
                  <a:pt x="94" y="34"/>
                  <a:pt x="94" y="34"/>
                  <a:pt x="94" y="34"/>
                </a:cubicBezTo>
                <a:cubicBezTo>
                  <a:pt x="84" y="55"/>
                  <a:pt x="84" y="55"/>
                  <a:pt x="84" y="55"/>
                </a:cubicBezTo>
                <a:cubicBezTo>
                  <a:pt x="94" y="60"/>
                  <a:pt x="94" y="60"/>
                  <a:pt x="94" y="60"/>
                </a:cubicBezTo>
                <a:cubicBezTo>
                  <a:pt x="94" y="108"/>
                  <a:pt x="94" y="108"/>
                  <a:pt x="94" y="108"/>
                </a:cubicBezTo>
                <a:cubicBezTo>
                  <a:pt x="93" y="108"/>
                  <a:pt x="93" y="108"/>
                  <a:pt x="93" y="108"/>
                </a:cubicBezTo>
                <a:cubicBezTo>
                  <a:pt x="94" y="109"/>
                  <a:pt x="94" y="109"/>
                  <a:pt x="94" y="109"/>
                </a:cubicBezTo>
                <a:cubicBezTo>
                  <a:pt x="94" y="130"/>
                  <a:pt x="94" y="130"/>
                  <a:pt x="94" y="130"/>
                </a:cubicBezTo>
                <a:cubicBezTo>
                  <a:pt x="92" y="129"/>
                  <a:pt x="92" y="129"/>
                  <a:pt x="92" y="129"/>
                </a:cubicBezTo>
                <a:cubicBezTo>
                  <a:pt x="91" y="132"/>
                  <a:pt x="88" y="135"/>
                  <a:pt x="85" y="137"/>
                </a:cubicBezTo>
                <a:cubicBezTo>
                  <a:pt x="94" y="141"/>
                  <a:pt x="94" y="141"/>
                  <a:pt x="94" y="141"/>
                </a:cubicBezTo>
                <a:cubicBezTo>
                  <a:pt x="94" y="144"/>
                  <a:pt x="94" y="144"/>
                  <a:pt x="94" y="144"/>
                </a:cubicBezTo>
                <a:cubicBezTo>
                  <a:pt x="81" y="139"/>
                  <a:pt x="81" y="139"/>
                  <a:pt x="81" y="139"/>
                </a:cubicBezTo>
                <a:cubicBezTo>
                  <a:pt x="80" y="139"/>
                  <a:pt x="79" y="139"/>
                  <a:pt x="78" y="140"/>
                </a:cubicBezTo>
                <a:cubicBezTo>
                  <a:pt x="78" y="133"/>
                  <a:pt x="78" y="133"/>
                  <a:pt x="78" y="133"/>
                </a:cubicBezTo>
                <a:cubicBezTo>
                  <a:pt x="81" y="135"/>
                  <a:pt x="81" y="135"/>
                  <a:pt x="81" y="135"/>
                </a:cubicBezTo>
                <a:cubicBezTo>
                  <a:pt x="82" y="135"/>
                  <a:pt x="83" y="134"/>
                  <a:pt x="83" y="134"/>
                </a:cubicBezTo>
                <a:cubicBezTo>
                  <a:pt x="80" y="127"/>
                  <a:pt x="80" y="127"/>
                  <a:pt x="80" y="127"/>
                </a:cubicBezTo>
                <a:cubicBezTo>
                  <a:pt x="78" y="127"/>
                  <a:pt x="78" y="127"/>
                  <a:pt x="78" y="127"/>
                </a:cubicBezTo>
                <a:cubicBezTo>
                  <a:pt x="78" y="124"/>
                  <a:pt x="78" y="124"/>
                  <a:pt x="78" y="124"/>
                </a:cubicBezTo>
                <a:cubicBezTo>
                  <a:pt x="78" y="124"/>
                  <a:pt x="78" y="124"/>
                  <a:pt x="78" y="124"/>
                </a:cubicBezTo>
                <a:cubicBezTo>
                  <a:pt x="78" y="124"/>
                  <a:pt x="78" y="124"/>
                  <a:pt x="78" y="124"/>
                </a:cubicBezTo>
                <a:cubicBezTo>
                  <a:pt x="78" y="116"/>
                  <a:pt x="78" y="116"/>
                  <a:pt x="78" y="116"/>
                </a:cubicBezTo>
                <a:cubicBezTo>
                  <a:pt x="92" y="122"/>
                  <a:pt x="92" y="122"/>
                  <a:pt x="92" y="122"/>
                </a:cubicBezTo>
                <a:cubicBezTo>
                  <a:pt x="92" y="122"/>
                  <a:pt x="92" y="121"/>
                  <a:pt x="92" y="120"/>
                </a:cubicBezTo>
                <a:cubicBezTo>
                  <a:pt x="92" y="118"/>
                  <a:pt x="92" y="115"/>
                  <a:pt x="91" y="113"/>
                </a:cubicBezTo>
                <a:cubicBezTo>
                  <a:pt x="78" y="116"/>
                  <a:pt x="78" y="116"/>
                  <a:pt x="78" y="116"/>
                </a:cubicBezTo>
                <a:cubicBezTo>
                  <a:pt x="78" y="114"/>
                  <a:pt x="78" y="114"/>
                  <a:pt x="78" y="114"/>
                </a:cubicBezTo>
                <a:cubicBezTo>
                  <a:pt x="86" y="105"/>
                  <a:pt x="86" y="105"/>
                  <a:pt x="86" y="105"/>
                </a:cubicBezTo>
                <a:cubicBezTo>
                  <a:pt x="78" y="101"/>
                  <a:pt x="78" y="101"/>
                  <a:pt x="78" y="101"/>
                </a:cubicBezTo>
                <a:cubicBezTo>
                  <a:pt x="78" y="52"/>
                  <a:pt x="78" y="52"/>
                  <a:pt x="78" y="52"/>
                </a:cubicBezTo>
                <a:cubicBezTo>
                  <a:pt x="79" y="52"/>
                  <a:pt x="80" y="52"/>
                  <a:pt x="80" y="51"/>
                </a:cubicBezTo>
                <a:cubicBezTo>
                  <a:pt x="91" y="27"/>
                  <a:pt x="91" y="27"/>
                  <a:pt x="91" y="27"/>
                </a:cubicBezTo>
                <a:cubicBezTo>
                  <a:pt x="92" y="26"/>
                  <a:pt x="91" y="24"/>
                  <a:pt x="90" y="24"/>
                </a:cubicBezTo>
                <a:cubicBezTo>
                  <a:pt x="78" y="18"/>
                  <a:pt x="78" y="18"/>
                  <a:pt x="78" y="18"/>
                </a:cubicBezTo>
                <a:cubicBezTo>
                  <a:pt x="78" y="9"/>
                  <a:pt x="78" y="9"/>
                  <a:pt x="78" y="9"/>
                </a:cubicBezTo>
                <a:lnTo>
                  <a:pt x="94" y="17"/>
                </a:lnTo>
                <a:close/>
                <a:moveTo>
                  <a:pt x="78" y="9"/>
                </a:moveTo>
                <a:cubicBezTo>
                  <a:pt x="78" y="18"/>
                  <a:pt x="78" y="18"/>
                  <a:pt x="78" y="18"/>
                </a:cubicBezTo>
                <a:cubicBezTo>
                  <a:pt x="74" y="16"/>
                  <a:pt x="74" y="16"/>
                  <a:pt x="74" y="16"/>
                </a:cubicBezTo>
                <a:cubicBezTo>
                  <a:pt x="74" y="7"/>
                  <a:pt x="74" y="7"/>
                  <a:pt x="74" y="7"/>
                </a:cubicBezTo>
                <a:lnTo>
                  <a:pt x="78" y="9"/>
                </a:lnTo>
                <a:close/>
                <a:moveTo>
                  <a:pt x="78" y="52"/>
                </a:moveTo>
                <a:cubicBezTo>
                  <a:pt x="78" y="101"/>
                  <a:pt x="78" y="101"/>
                  <a:pt x="78" y="101"/>
                </a:cubicBezTo>
                <a:cubicBezTo>
                  <a:pt x="74" y="99"/>
                  <a:pt x="74" y="99"/>
                  <a:pt x="74" y="99"/>
                </a:cubicBezTo>
                <a:cubicBezTo>
                  <a:pt x="74" y="105"/>
                  <a:pt x="74" y="105"/>
                  <a:pt x="74" y="105"/>
                </a:cubicBezTo>
                <a:cubicBezTo>
                  <a:pt x="74" y="50"/>
                  <a:pt x="74" y="50"/>
                  <a:pt x="74" y="50"/>
                </a:cubicBezTo>
                <a:cubicBezTo>
                  <a:pt x="77" y="52"/>
                  <a:pt x="77" y="52"/>
                  <a:pt x="77" y="52"/>
                </a:cubicBezTo>
                <a:lnTo>
                  <a:pt x="78" y="52"/>
                </a:lnTo>
                <a:close/>
                <a:moveTo>
                  <a:pt x="78" y="114"/>
                </a:moveTo>
                <a:cubicBezTo>
                  <a:pt x="78" y="116"/>
                  <a:pt x="78" y="116"/>
                  <a:pt x="78" y="116"/>
                </a:cubicBezTo>
                <a:cubicBezTo>
                  <a:pt x="77" y="116"/>
                  <a:pt x="77" y="116"/>
                  <a:pt x="77" y="116"/>
                </a:cubicBezTo>
                <a:cubicBezTo>
                  <a:pt x="78" y="116"/>
                  <a:pt x="78" y="116"/>
                  <a:pt x="78" y="116"/>
                </a:cubicBezTo>
                <a:cubicBezTo>
                  <a:pt x="78" y="124"/>
                  <a:pt x="78" y="124"/>
                  <a:pt x="78" y="124"/>
                </a:cubicBezTo>
                <a:cubicBezTo>
                  <a:pt x="77" y="122"/>
                  <a:pt x="77" y="122"/>
                  <a:pt x="77" y="122"/>
                </a:cubicBezTo>
                <a:cubicBezTo>
                  <a:pt x="75" y="121"/>
                  <a:pt x="75" y="121"/>
                  <a:pt x="75" y="121"/>
                </a:cubicBezTo>
                <a:cubicBezTo>
                  <a:pt x="74" y="121"/>
                  <a:pt x="74" y="121"/>
                  <a:pt x="74" y="121"/>
                </a:cubicBezTo>
                <a:cubicBezTo>
                  <a:pt x="74" y="121"/>
                  <a:pt x="74" y="121"/>
                  <a:pt x="74" y="121"/>
                </a:cubicBezTo>
                <a:cubicBezTo>
                  <a:pt x="74" y="114"/>
                  <a:pt x="74" y="114"/>
                  <a:pt x="74" y="114"/>
                </a:cubicBezTo>
                <a:cubicBezTo>
                  <a:pt x="74" y="114"/>
                  <a:pt x="74" y="114"/>
                  <a:pt x="74" y="114"/>
                </a:cubicBezTo>
                <a:cubicBezTo>
                  <a:pt x="75" y="114"/>
                  <a:pt x="75" y="115"/>
                  <a:pt x="76" y="115"/>
                </a:cubicBezTo>
                <a:cubicBezTo>
                  <a:pt x="76" y="115"/>
                  <a:pt x="76" y="115"/>
                  <a:pt x="76" y="115"/>
                </a:cubicBezTo>
                <a:lnTo>
                  <a:pt x="78" y="114"/>
                </a:lnTo>
                <a:close/>
                <a:moveTo>
                  <a:pt x="78" y="124"/>
                </a:moveTo>
                <a:cubicBezTo>
                  <a:pt x="78" y="127"/>
                  <a:pt x="78" y="127"/>
                  <a:pt x="78" y="127"/>
                </a:cubicBezTo>
                <a:cubicBezTo>
                  <a:pt x="74" y="127"/>
                  <a:pt x="74" y="127"/>
                  <a:pt x="74" y="127"/>
                </a:cubicBezTo>
                <a:cubicBezTo>
                  <a:pt x="74" y="124"/>
                  <a:pt x="74" y="124"/>
                  <a:pt x="74" y="124"/>
                </a:cubicBezTo>
                <a:lnTo>
                  <a:pt x="78" y="124"/>
                </a:lnTo>
                <a:close/>
                <a:moveTo>
                  <a:pt x="78" y="133"/>
                </a:moveTo>
                <a:cubicBezTo>
                  <a:pt x="78" y="140"/>
                  <a:pt x="78" y="140"/>
                  <a:pt x="78" y="140"/>
                </a:cubicBezTo>
                <a:cubicBezTo>
                  <a:pt x="76" y="140"/>
                  <a:pt x="75" y="140"/>
                  <a:pt x="74" y="140"/>
                </a:cubicBezTo>
                <a:cubicBezTo>
                  <a:pt x="74" y="137"/>
                  <a:pt x="74" y="137"/>
                  <a:pt x="74" y="137"/>
                </a:cubicBezTo>
                <a:cubicBezTo>
                  <a:pt x="74" y="137"/>
                  <a:pt x="75" y="137"/>
                  <a:pt x="76" y="136"/>
                </a:cubicBezTo>
                <a:cubicBezTo>
                  <a:pt x="74" y="135"/>
                  <a:pt x="74" y="135"/>
                  <a:pt x="74" y="135"/>
                </a:cubicBezTo>
                <a:cubicBezTo>
                  <a:pt x="74" y="131"/>
                  <a:pt x="74" y="131"/>
                  <a:pt x="74" y="131"/>
                </a:cubicBezTo>
                <a:lnTo>
                  <a:pt x="78" y="133"/>
                </a:lnTo>
                <a:close/>
                <a:moveTo>
                  <a:pt x="74" y="7"/>
                </a:moveTo>
                <a:cubicBezTo>
                  <a:pt x="74" y="16"/>
                  <a:pt x="74" y="16"/>
                  <a:pt x="74" y="16"/>
                </a:cubicBezTo>
                <a:cubicBezTo>
                  <a:pt x="63" y="11"/>
                  <a:pt x="63" y="11"/>
                  <a:pt x="63" y="11"/>
                </a:cubicBezTo>
                <a:cubicBezTo>
                  <a:pt x="62" y="11"/>
                  <a:pt x="62" y="11"/>
                  <a:pt x="62" y="11"/>
                </a:cubicBezTo>
                <a:cubicBezTo>
                  <a:pt x="62" y="2"/>
                  <a:pt x="62" y="2"/>
                  <a:pt x="62" y="2"/>
                </a:cubicBezTo>
                <a:lnTo>
                  <a:pt x="74" y="7"/>
                </a:lnTo>
                <a:close/>
                <a:moveTo>
                  <a:pt x="74" y="50"/>
                </a:moveTo>
                <a:cubicBezTo>
                  <a:pt x="74" y="105"/>
                  <a:pt x="74" y="105"/>
                  <a:pt x="74" y="105"/>
                </a:cubicBezTo>
                <a:cubicBezTo>
                  <a:pt x="73" y="114"/>
                  <a:pt x="73" y="114"/>
                  <a:pt x="73" y="114"/>
                </a:cubicBezTo>
                <a:cubicBezTo>
                  <a:pt x="73" y="114"/>
                  <a:pt x="73" y="114"/>
                  <a:pt x="73" y="114"/>
                </a:cubicBezTo>
                <a:cubicBezTo>
                  <a:pt x="74" y="114"/>
                  <a:pt x="74" y="114"/>
                  <a:pt x="74" y="114"/>
                </a:cubicBezTo>
                <a:cubicBezTo>
                  <a:pt x="74" y="121"/>
                  <a:pt x="74" y="121"/>
                  <a:pt x="74" y="121"/>
                </a:cubicBezTo>
                <a:cubicBezTo>
                  <a:pt x="73" y="121"/>
                  <a:pt x="72" y="121"/>
                  <a:pt x="72" y="121"/>
                </a:cubicBezTo>
                <a:cubicBezTo>
                  <a:pt x="71" y="124"/>
                  <a:pt x="71" y="124"/>
                  <a:pt x="71" y="124"/>
                </a:cubicBezTo>
                <a:cubicBezTo>
                  <a:pt x="74" y="124"/>
                  <a:pt x="74" y="124"/>
                  <a:pt x="74" y="124"/>
                </a:cubicBezTo>
                <a:cubicBezTo>
                  <a:pt x="74" y="127"/>
                  <a:pt x="74" y="127"/>
                  <a:pt x="74" y="127"/>
                </a:cubicBezTo>
                <a:cubicBezTo>
                  <a:pt x="71" y="127"/>
                  <a:pt x="71" y="127"/>
                  <a:pt x="71" y="127"/>
                </a:cubicBezTo>
                <a:cubicBezTo>
                  <a:pt x="71" y="130"/>
                  <a:pt x="71" y="130"/>
                  <a:pt x="71" y="130"/>
                </a:cubicBezTo>
                <a:cubicBezTo>
                  <a:pt x="74" y="131"/>
                  <a:pt x="74" y="131"/>
                  <a:pt x="74" y="131"/>
                </a:cubicBezTo>
                <a:cubicBezTo>
                  <a:pt x="74" y="135"/>
                  <a:pt x="74" y="135"/>
                  <a:pt x="74" y="135"/>
                </a:cubicBezTo>
                <a:cubicBezTo>
                  <a:pt x="70" y="134"/>
                  <a:pt x="70" y="134"/>
                  <a:pt x="70" y="134"/>
                </a:cubicBezTo>
                <a:cubicBezTo>
                  <a:pt x="70" y="137"/>
                  <a:pt x="70" y="137"/>
                  <a:pt x="70" y="137"/>
                </a:cubicBezTo>
                <a:cubicBezTo>
                  <a:pt x="71" y="137"/>
                  <a:pt x="72" y="137"/>
                  <a:pt x="74" y="137"/>
                </a:cubicBezTo>
                <a:cubicBezTo>
                  <a:pt x="74" y="140"/>
                  <a:pt x="74" y="140"/>
                  <a:pt x="74" y="140"/>
                </a:cubicBezTo>
                <a:cubicBezTo>
                  <a:pt x="70" y="140"/>
                  <a:pt x="67" y="139"/>
                  <a:pt x="64" y="138"/>
                </a:cubicBezTo>
                <a:cubicBezTo>
                  <a:pt x="63" y="138"/>
                  <a:pt x="63" y="138"/>
                  <a:pt x="62" y="137"/>
                </a:cubicBezTo>
                <a:cubicBezTo>
                  <a:pt x="62" y="131"/>
                  <a:pt x="62" y="131"/>
                  <a:pt x="62" y="131"/>
                </a:cubicBezTo>
                <a:cubicBezTo>
                  <a:pt x="63" y="130"/>
                  <a:pt x="63" y="130"/>
                  <a:pt x="63" y="130"/>
                </a:cubicBezTo>
                <a:cubicBezTo>
                  <a:pt x="62" y="130"/>
                  <a:pt x="62" y="130"/>
                  <a:pt x="62" y="130"/>
                </a:cubicBezTo>
                <a:cubicBezTo>
                  <a:pt x="62" y="125"/>
                  <a:pt x="62" y="125"/>
                  <a:pt x="62" y="125"/>
                </a:cubicBezTo>
                <a:cubicBezTo>
                  <a:pt x="68" y="125"/>
                  <a:pt x="68" y="125"/>
                  <a:pt x="68" y="125"/>
                </a:cubicBezTo>
                <a:cubicBezTo>
                  <a:pt x="71" y="121"/>
                  <a:pt x="71" y="121"/>
                  <a:pt x="71" y="121"/>
                </a:cubicBezTo>
                <a:cubicBezTo>
                  <a:pt x="71" y="121"/>
                  <a:pt x="70" y="120"/>
                  <a:pt x="70" y="120"/>
                </a:cubicBezTo>
                <a:cubicBezTo>
                  <a:pt x="70" y="119"/>
                  <a:pt x="70" y="119"/>
                  <a:pt x="70" y="119"/>
                </a:cubicBezTo>
                <a:cubicBezTo>
                  <a:pt x="68" y="118"/>
                  <a:pt x="68" y="118"/>
                  <a:pt x="68" y="118"/>
                </a:cubicBezTo>
                <a:cubicBezTo>
                  <a:pt x="62" y="119"/>
                  <a:pt x="62" y="119"/>
                  <a:pt x="62" y="119"/>
                </a:cubicBezTo>
                <a:cubicBezTo>
                  <a:pt x="62" y="109"/>
                  <a:pt x="62" y="109"/>
                  <a:pt x="62" y="109"/>
                </a:cubicBezTo>
                <a:cubicBezTo>
                  <a:pt x="71" y="113"/>
                  <a:pt x="71" y="113"/>
                  <a:pt x="71" y="113"/>
                </a:cubicBezTo>
                <a:cubicBezTo>
                  <a:pt x="65" y="101"/>
                  <a:pt x="65" y="101"/>
                  <a:pt x="65" y="101"/>
                </a:cubicBezTo>
                <a:cubicBezTo>
                  <a:pt x="64" y="101"/>
                  <a:pt x="63" y="101"/>
                  <a:pt x="62" y="102"/>
                </a:cubicBezTo>
                <a:cubicBezTo>
                  <a:pt x="62" y="98"/>
                  <a:pt x="62" y="98"/>
                  <a:pt x="62" y="98"/>
                </a:cubicBezTo>
                <a:cubicBezTo>
                  <a:pt x="64" y="97"/>
                  <a:pt x="65" y="97"/>
                  <a:pt x="67" y="96"/>
                </a:cubicBezTo>
                <a:cubicBezTo>
                  <a:pt x="62" y="94"/>
                  <a:pt x="62" y="94"/>
                  <a:pt x="62" y="94"/>
                </a:cubicBezTo>
                <a:cubicBezTo>
                  <a:pt x="62" y="45"/>
                  <a:pt x="62" y="45"/>
                  <a:pt x="62" y="45"/>
                </a:cubicBezTo>
                <a:lnTo>
                  <a:pt x="74" y="50"/>
                </a:lnTo>
                <a:close/>
                <a:moveTo>
                  <a:pt x="62" y="2"/>
                </a:moveTo>
                <a:cubicBezTo>
                  <a:pt x="62" y="11"/>
                  <a:pt x="62" y="11"/>
                  <a:pt x="62" y="11"/>
                </a:cubicBezTo>
                <a:cubicBezTo>
                  <a:pt x="61" y="11"/>
                  <a:pt x="60" y="12"/>
                  <a:pt x="60" y="13"/>
                </a:cubicBezTo>
                <a:cubicBezTo>
                  <a:pt x="49" y="37"/>
                  <a:pt x="49" y="37"/>
                  <a:pt x="49" y="37"/>
                </a:cubicBezTo>
                <a:cubicBezTo>
                  <a:pt x="48" y="38"/>
                  <a:pt x="49" y="39"/>
                  <a:pt x="50" y="40"/>
                </a:cubicBezTo>
                <a:cubicBezTo>
                  <a:pt x="62" y="45"/>
                  <a:pt x="62" y="45"/>
                  <a:pt x="62" y="45"/>
                </a:cubicBezTo>
                <a:cubicBezTo>
                  <a:pt x="62" y="94"/>
                  <a:pt x="62" y="94"/>
                  <a:pt x="62" y="94"/>
                </a:cubicBezTo>
                <a:cubicBezTo>
                  <a:pt x="45" y="86"/>
                  <a:pt x="45" y="86"/>
                  <a:pt x="45" y="86"/>
                </a:cubicBezTo>
                <a:cubicBezTo>
                  <a:pt x="47" y="91"/>
                  <a:pt x="48" y="97"/>
                  <a:pt x="47" y="102"/>
                </a:cubicBezTo>
                <a:cubicBezTo>
                  <a:pt x="54" y="105"/>
                  <a:pt x="54" y="105"/>
                  <a:pt x="54" y="105"/>
                </a:cubicBezTo>
                <a:cubicBezTo>
                  <a:pt x="56" y="102"/>
                  <a:pt x="59" y="100"/>
                  <a:pt x="62" y="98"/>
                </a:cubicBezTo>
                <a:cubicBezTo>
                  <a:pt x="62" y="102"/>
                  <a:pt x="62" y="102"/>
                  <a:pt x="62" y="102"/>
                </a:cubicBezTo>
                <a:cubicBezTo>
                  <a:pt x="61" y="103"/>
                  <a:pt x="60" y="104"/>
                  <a:pt x="59" y="105"/>
                </a:cubicBezTo>
                <a:cubicBezTo>
                  <a:pt x="59" y="105"/>
                  <a:pt x="58" y="106"/>
                  <a:pt x="57" y="107"/>
                </a:cubicBezTo>
                <a:cubicBezTo>
                  <a:pt x="62" y="109"/>
                  <a:pt x="62" y="109"/>
                  <a:pt x="62" y="109"/>
                </a:cubicBezTo>
                <a:cubicBezTo>
                  <a:pt x="62" y="119"/>
                  <a:pt x="62" y="119"/>
                  <a:pt x="62" y="119"/>
                </a:cubicBezTo>
                <a:cubicBezTo>
                  <a:pt x="54" y="120"/>
                  <a:pt x="54" y="120"/>
                  <a:pt x="54" y="120"/>
                </a:cubicBezTo>
                <a:cubicBezTo>
                  <a:pt x="54" y="121"/>
                  <a:pt x="54" y="122"/>
                  <a:pt x="55" y="123"/>
                </a:cubicBezTo>
                <a:cubicBezTo>
                  <a:pt x="59" y="125"/>
                  <a:pt x="59" y="125"/>
                  <a:pt x="59" y="125"/>
                </a:cubicBezTo>
                <a:cubicBezTo>
                  <a:pt x="59" y="125"/>
                  <a:pt x="59" y="125"/>
                  <a:pt x="59" y="125"/>
                </a:cubicBezTo>
                <a:cubicBezTo>
                  <a:pt x="62" y="125"/>
                  <a:pt x="62" y="125"/>
                  <a:pt x="62" y="125"/>
                </a:cubicBezTo>
                <a:cubicBezTo>
                  <a:pt x="62" y="130"/>
                  <a:pt x="62" y="130"/>
                  <a:pt x="62" y="130"/>
                </a:cubicBezTo>
                <a:cubicBezTo>
                  <a:pt x="57" y="128"/>
                  <a:pt x="57" y="128"/>
                  <a:pt x="57" y="128"/>
                </a:cubicBezTo>
                <a:cubicBezTo>
                  <a:pt x="58" y="129"/>
                  <a:pt x="59" y="131"/>
                  <a:pt x="61" y="132"/>
                </a:cubicBezTo>
                <a:cubicBezTo>
                  <a:pt x="62" y="131"/>
                  <a:pt x="62" y="131"/>
                  <a:pt x="62" y="131"/>
                </a:cubicBezTo>
                <a:cubicBezTo>
                  <a:pt x="62" y="137"/>
                  <a:pt x="62" y="137"/>
                  <a:pt x="62" y="137"/>
                </a:cubicBezTo>
                <a:cubicBezTo>
                  <a:pt x="57" y="135"/>
                  <a:pt x="54" y="130"/>
                  <a:pt x="52" y="126"/>
                </a:cubicBezTo>
                <a:cubicBezTo>
                  <a:pt x="44" y="122"/>
                  <a:pt x="44" y="122"/>
                  <a:pt x="44" y="122"/>
                </a:cubicBezTo>
                <a:cubicBezTo>
                  <a:pt x="44" y="118"/>
                  <a:pt x="44" y="118"/>
                  <a:pt x="44" y="118"/>
                </a:cubicBezTo>
                <a:cubicBezTo>
                  <a:pt x="51" y="121"/>
                  <a:pt x="51" y="121"/>
                  <a:pt x="51" y="121"/>
                </a:cubicBezTo>
                <a:cubicBezTo>
                  <a:pt x="51" y="118"/>
                  <a:pt x="51" y="114"/>
                  <a:pt x="52" y="111"/>
                </a:cubicBezTo>
                <a:cubicBezTo>
                  <a:pt x="44" y="107"/>
                  <a:pt x="44" y="107"/>
                  <a:pt x="44" y="107"/>
                </a:cubicBezTo>
                <a:cubicBezTo>
                  <a:pt x="44" y="31"/>
                  <a:pt x="44" y="31"/>
                  <a:pt x="44" y="31"/>
                </a:cubicBezTo>
                <a:cubicBezTo>
                  <a:pt x="55" y="7"/>
                  <a:pt x="55" y="7"/>
                  <a:pt x="55" y="7"/>
                </a:cubicBezTo>
                <a:cubicBezTo>
                  <a:pt x="55" y="7"/>
                  <a:pt x="55" y="7"/>
                  <a:pt x="55" y="7"/>
                </a:cubicBezTo>
                <a:cubicBezTo>
                  <a:pt x="53" y="6"/>
                  <a:pt x="53" y="5"/>
                  <a:pt x="54" y="4"/>
                </a:cubicBezTo>
                <a:cubicBezTo>
                  <a:pt x="55" y="1"/>
                  <a:pt x="55" y="1"/>
                  <a:pt x="55" y="1"/>
                </a:cubicBezTo>
                <a:cubicBezTo>
                  <a:pt x="55" y="0"/>
                  <a:pt x="56" y="0"/>
                  <a:pt x="58" y="0"/>
                </a:cubicBezTo>
                <a:lnTo>
                  <a:pt x="62" y="2"/>
                </a:lnTo>
                <a:close/>
                <a:moveTo>
                  <a:pt x="44" y="31"/>
                </a:moveTo>
                <a:cubicBezTo>
                  <a:pt x="44" y="107"/>
                  <a:pt x="44" y="107"/>
                  <a:pt x="44" y="107"/>
                </a:cubicBezTo>
                <a:cubicBezTo>
                  <a:pt x="44" y="107"/>
                  <a:pt x="44" y="107"/>
                  <a:pt x="44" y="107"/>
                </a:cubicBezTo>
                <a:cubicBezTo>
                  <a:pt x="42" y="110"/>
                  <a:pt x="40" y="113"/>
                  <a:pt x="37" y="115"/>
                </a:cubicBezTo>
                <a:cubicBezTo>
                  <a:pt x="44" y="118"/>
                  <a:pt x="44" y="118"/>
                  <a:pt x="44" y="118"/>
                </a:cubicBezTo>
                <a:cubicBezTo>
                  <a:pt x="44" y="122"/>
                  <a:pt x="44" y="122"/>
                  <a:pt x="44" y="122"/>
                </a:cubicBezTo>
                <a:cubicBezTo>
                  <a:pt x="34" y="117"/>
                  <a:pt x="34" y="117"/>
                  <a:pt x="34" y="117"/>
                </a:cubicBezTo>
                <a:cubicBezTo>
                  <a:pt x="34" y="113"/>
                  <a:pt x="34" y="113"/>
                  <a:pt x="34" y="113"/>
                </a:cubicBezTo>
                <a:cubicBezTo>
                  <a:pt x="34" y="112"/>
                  <a:pt x="35" y="112"/>
                  <a:pt x="35" y="112"/>
                </a:cubicBezTo>
                <a:cubicBezTo>
                  <a:pt x="34" y="110"/>
                  <a:pt x="34" y="110"/>
                  <a:pt x="34" y="110"/>
                </a:cubicBezTo>
                <a:cubicBezTo>
                  <a:pt x="34" y="96"/>
                  <a:pt x="34" y="96"/>
                  <a:pt x="34" y="96"/>
                </a:cubicBezTo>
                <a:cubicBezTo>
                  <a:pt x="44" y="100"/>
                  <a:pt x="44" y="100"/>
                  <a:pt x="44" y="100"/>
                </a:cubicBezTo>
                <a:cubicBezTo>
                  <a:pt x="44" y="100"/>
                  <a:pt x="44" y="99"/>
                  <a:pt x="44" y="98"/>
                </a:cubicBezTo>
                <a:cubicBezTo>
                  <a:pt x="44" y="96"/>
                  <a:pt x="44" y="93"/>
                  <a:pt x="43" y="91"/>
                </a:cubicBezTo>
                <a:cubicBezTo>
                  <a:pt x="34" y="93"/>
                  <a:pt x="34" y="93"/>
                  <a:pt x="34" y="93"/>
                </a:cubicBezTo>
                <a:cubicBezTo>
                  <a:pt x="34" y="88"/>
                  <a:pt x="34" y="88"/>
                  <a:pt x="34" y="88"/>
                </a:cubicBezTo>
                <a:cubicBezTo>
                  <a:pt x="38" y="83"/>
                  <a:pt x="38" y="83"/>
                  <a:pt x="38" y="83"/>
                </a:cubicBezTo>
                <a:cubicBezTo>
                  <a:pt x="34" y="81"/>
                  <a:pt x="34" y="81"/>
                  <a:pt x="34" y="81"/>
                </a:cubicBezTo>
                <a:cubicBezTo>
                  <a:pt x="34" y="48"/>
                  <a:pt x="34" y="48"/>
                  <a:pt x="34" y="48"/>
                </a:cubicBezTo>
                <a:cubicBezTo>
                  <a:pt x="39" y="37"/>
                  <a:pt x="39" y="37"/>
                  <a:pt x="39" y="37"/>
                </a:cubicBezTo>
                <a:cubicBezTo>
                  <a:pt x="39" y="36"/>
                  <a:pt x="41" y="36"/>
                  <a:pt x="42" y="36"/>
                </a:cubicBezTo>
                <a:cubicBezTo>
                  <a:pt x="42" y="36"/>
                  <a:pt x="42" y="36"/>
                  <a:pt x="42" y="36"/>
                </a:cubicBezTo>
                <a:lnTo>
                  <a:pt x="44" y="31"/>
                </a:lnTo>
                <a:close/>
                <a:moveTo>
                  <a:pt x="23" y="91"/>
                </a:moveTo>
                <a:cubicBezTo>
                  <a:pt x="23" y="91"/>
                  <a:pt x="23" y="91"/>
                  <a:pt x="23" y="91"/>
                </a:cubicBezTo>
                <a:cubicBezTo>
                  <a:pt x="23" y="90"/>
                  <a:pt x="23" y="90"/>
                  <a:pt x="23" y="90"/>
                </a:cubicBezTo>
                <a:cubicBezTo>
                  <a:pt x="23" y="73"/>
                  <a:pt x="23" y="73"/>
                  <a:pt x="23" y="73"/>
                </a:cubicBezTo>
                <a:cubicBezTo>
                  <a:pt x="27" y="63"/>
                  <a:pt x="27" y="63"/>
                  <a:pt x="27" y="63"/>
                </a:cubicBezTo>
                <a:cubicBezTo>
                  <a:pt x="23" y="61"/>
                  <a:pt x="23" y="61"/>
                  <a:pt x="23" y="61"/>
                </a:cubicBezTo>
                <a:cubicBezTo>
                  <a:pt x="23" y="42"/>
                  <a:pt x="23" y="42"/>
                  <a:pt x="23" y="42"/>
                </a:cubicBezTo>
                <a:cubicBezTo>
                  <a:pt x="24" y="43"/>
                  <a:pt x="24" y="43"/>
                  <a:pt x="24" y="43"/>
                </a:cubicBezTo>
                <a:cubicBezTo>
                  <a:pt x="25" y="43"/>
                  <a:pt x="25" y="44"/>
                  <a:pt x="24" y="45"/>
                </a:cubicBezTo>
                <a:cubicBezTo>
                  <a:pt x="23" y="49"/>
                  <a:pt x="23" y="49"/>
                  <a:pt x="23" y="49"/>
                </a:cubicBezTo>
                <a:cubicBezTo>
                  <a:pt x="32" y="53"/>
                  <a:pt x="32" y="53"/>
                  <a:pt x="32" y="53"/>
                </a:cubicBezTo>
                <a:cubicBezTo>
                  <a:pt x="34" y="48"/>
                  <a:pt x="34" y="48"/>
                  <a:pt x="34" y="48"/>
                </a:cubicBezTo>
                <a:cubicBezTo>
                  <a:pt x="34" y="81"/>
                  <a:pt x="34" y="81"/>
                  <a:pt x="34" y="81"/>
                </a:cubicBezTo>
                <a:cubicBezTo>
                  <a:pt x="26" y="78"/>
                  <a:pt x="26" y="78"/>
                  <a:pt x="26" y="78"/>
                </a:cubicBezTo>
                <a:cubicBezTo>
                  <a:pt x="25" y="92"/>
                  <a:pt x="25" y="92"/>
                  <a:pt x="25" y="92"/>
                </a:cubicBezTo>
                <a:cubicBezTo>
                  <a:pt x="25" y="92"/>
                  <a:pt x="25" y="92"/>
                  <a:pt x="25" y="92"/>
                </a:cubicBezTo>
                <a:cubicBezTo>
                  <a:pt x="25" y="92"/>
                  <a:pt x="26" y="92"/>
                  <a:pt x="26" y="92"/>
                </a:cubicBezTo>
                <a:cubicBezTo>
                  <a:pt x="27" y="93"/>
                  <a:pt x="27" y="93"/>
                  <a:pt x="28" y="93"/>
                </a:cubicBezTo>
                <a:cubicBezTo>
                  <a:pt x="28" y="94"/>
                  <a:pt x="28" y="94"/>
                  <a:pt x="28" y="94"/>
                </a:cubicBezTo>
                <a:cubicBezTo>
                  <a:pt x="34" y="88"/>
                  <a:pt x="34" y="88"/>
                  <a:pt x="34" y="88"/>
                </a:cubicBezTo>
                <a:cubicBezTo>
                  <a:pt x="34" y="93"/>
                  <a:pt x="34" y="93"/>
                  <a:pt x="34" y="93"/>
                </a:cubicBezTo>
                <a:cubicBezTo>
                  <a:pt x="29" y="94"/>
                  <a:pt x="29" y="94"/>
                  <a:pt x="29" y="94"/>
                </a:cubicBezTo>
                <a:cubicBezTo>
                  <a:pt x="34" y="96"/>
                  <a:pt x="34" y="96"/>
                  <a:pt x="34" y="96"/>
                </a:cubicBezTo>
                <a:cubicBezTo>
                  <a:pt x="34" y="110"/>
                  <a:pt x="34" y="110"/>
                  <a:pt x="34" y="110"/>
                </a:cubicBezTo>
                <a:cubicBezTo>
                  <a:pt x="28" y="100"/>
                  <a:pt x="28" y="100"/>
                  <a:pt x="28" y="100"/>
                </a:cubicBezTo>
                <a:cubicBezTo>
                  <a:pt x="27" y="99"/>
                  <a:pt x="27" y="99"/>
                  <a:pt x="27" y="99"/>
                </a:cubicBezTo>
                <a:cubicBezTo>
                  <a:pt x="26" y="100"/>
                  <a:pt x="26" y="100"/>
                  <a:pt x="26" y="100"/>
                </a:cubicBezTo>
                <a:cubicBezTo>
                  <a:pt x="25" y="100"/>
                  <a:pt x="24" y="100"/>
                  <a:pt x="24" y="100"/>
                </a:cubicBezTo>
                <a:cubicBezTo>
                  <a:pt x="23" y="107"/>
                  <a:pt x="23" y="107"/>
                  <a:pt x="23" y="107"/>
                </a:cubicBezTo>
                <a:cubicBezTo>
                  <a:pt x="23" y="100"/>
                  <a:pt x="23" y="100"/>
                  <a:pt x="23" y="100"/>
                </a:cubicBezTo>
                <a:cubicBezTo>
                  <a:pt x="23" y="99"/>
                  <a:pt x="23" y="99"/>
                  <a:pt x="23" y="99"/>
                </a:cubicBezTo>
                <a:cubicBezTo>
                  <a:pt x="23" y="99"/>
                  <a:pt x="23" y="99"/>
                  <a:pt x="23" y="99"/>
                </a:cubicBezTo>
                <a:lnTo>
                  <a:pt x="23" y="91"/>
                </a:lnTo>
                <a:close/>
                <a:moveTo>
                  <a:pt x="34" y="113"/>
                </a:moveTo>
                <a:cubicBezTo>
                  <a:pt x="33" y="113"/>
                  <a:pt x="33" y="113"/>
                  <a:pt x="33" y="113"/>
                </a:cubicBezTo>
                <a:cubicBezTo>
                  <a:pt x="23" y="108"/>
                  <a:pt x="23" y="108"/>
                  <a:pt x="23" y="108"/>
                </a:cubicBezTo>
                <a:cubicBezTo>
                  <a:pt x="23" y="112"/>
                  <a:pt x="23" y="112"/>
                  <a:pt x="23" y="112"/>
                </a:cubicBezTo>
                <a:cubicBezTo>
                  <a:pt x="28" y="115"/>
                  <a:pt x="28" y="115"/>
                  <a:pt x="28" y="115"/>
                </a:cubicBezTo>
                <a:cubicBezTo>
                  <a:pt x="26" y="115"/>
                  <a:pt x="25" y="115"/>
                  <a:pt x="23" y="115"/>
                </a:cubicBezTo>
                <a:cubicBezTo>
                  <a:pt x="23" y="118"/>
                  <a:pt x="23" y="118"/>
                  <a:pt x="23" y="118"/>
                </a:cubicBezTo>
                <a:cubicBezTo>
                  <a:pt x="26" y="119"/>
                  <a:pt x="30" y="118"/>
                  <a:pt x="33" y="117"/>
                </a:cubicBezTo>
                <a:cubicBezTo>
                  <a:pt x="34" y="117"/>
                  <a:pt x="34" y="117"/>
                  <a:pt x="34" y="117"/>
                </a:cubicBezTo>
                <a:lnTo>
                  <a:pt x="34" y="113"/>
                </a:lnTo>
                <a:close/>
                <a:moveTo>
                  <a:pt x="11" y="83"/>
                </a:moveTo>
                <a:cubicBezTo>
                  <a:pt x="9" y="85"/>
                  <a:pt x="8" y="87"/>
                  <a:pt x="7" y="89"/>
                </a:cubicBezTo>
                <a:cubicBezTo>
                  <a:pt x="14" y="92"/>
                  <a:pt x="14" y="92"/>
                  <a:pt x="14" y="92"/>
                </a:cubicBezTo>
                <a:cubicBezTo>
                  <a:pt x="14" y="91"/>
                  <a:pt x="14" y="91"/>
                  <a:pt x="14" y="91"/>
                </a:cubicBezTo>
                <a:cubicBezTo>
                  <a:pt x="15" y="90"/>
                  <a:pt x="15" y="90"/>
                  <a:pt x="15" y="90"/>
                </a:cubicBezTo>
                <a:cubicBezTo>
                  <a:pt x="15" y="89"/>
                  <a:pt x="18" y="89"/>
                  <a:pt x="21" y="90"/>
                </a:cubicBezTo>
                <a:cubicBezTo>
                  <a:pt x="23" y="91"/>
                  <a:pt x="23" y="91"/>
                  <a:pt x="23" y="91"/>
                </a:cubicBezTo>
                <a:cubicBezTo>
                  <a:pt x="23" y="99"/>
                  <a:pt x="23" y="99"/>
                  <a:pt x="23" y="99"/>
                </a:cubicBezTo>
                <a:cubicBezTo>
                  <a:pt x="22" y="99"/>
                  <a:pt x="22" y="98"/>
                  <a:pt x="22" y="98"/>
                </a:cubicBezTo>
                <a:cubicBezTo>
                  <a:pt x="21" y="97"/>
                  <a:pt x="21" y="97"/>
                  <a:pt x="21" y="97"/>
                </a:cubicBezTo>
                <a:cubicBezTo>
                  <a:pt x="20" y="96"/>
                  <a:pt x="20" y="96"/>
                  <a:pt x="20" y="96"/>
                </a:cubicBezTo>
                <a:cubicBezTo>
                  <a:pt x="6" y="99"/>
                  <a:pt x="6" y="99"/>
                  <a:pt x="6" y="99"/>
                </a:cubicBezTo>
                <a:cubicBezTo>
                  <a:pt x="6" y="101"/>
                  <a:pt x="7" y="103"/>
                  <a:pt x="8" y="105"/>
                </a:cubicBezTo>
                <a:cubicBezTo>
                  <a:pt x="10" y="107"/>
                  <a:pt x="11" y="109"/>
                  <a:pt x="13" y="111"/>
                </a:cubicBezTo>
                <a:cubicBezTo>
                  <a:pt x="15" y="109"/>
                  <a:pt x="15" y="109"/>
                  <a:pt x="15" y="109"/>
                </a:cubicBezTo>
                <a:cubicBezTo>
                  <a:pt x="14" y="108"/>
                  <a:pt x="14" y="108"/>
                  <a:pt x="14" y="107"/>
                </a:cubicBezTo>
                <a:cubicBezTo>
                  <a:pt x="15" y="105"/>
                  <a:pt x="15" y="105"/>
                  <a:pt x="15" y="105"/>
                </a:cubicBezTo>
                <a:cubicBezTo>
                  <a:pt x="15" y="105"/>
                  <a:pt x="16" y="105"/>
                  <a:pt x="17" y="106"/>
                </a:cubicBezTo>
                <a:cubicBezTo>
                  <a:pt x="17" y="106"/>
                  <a:pt x="17" y="106"/>
                  <a:pt x="17" y="106"/>
                </a:cubicBezTo>
                <a:cubicBezTo>
                  <a:pt x="23" y="100"/>
                  <a:pt x="23" y="100"/>
                  <a:pt x="23" y="100"/>
                </a:cubicBezTo>
                <a:cubicBezTo>
                  <a:pt x="23" y="107"/>
                  <a:pt x="23" y="107"/>
                  <a:pt x="23" y="107"/>
                </a:cubicBezTo>
                <a:cubicBezTo>
                  <a:pt x="23" y="108"/>
                  <a:pt x="23" y="108"/>
                  <a:pt x="23" y="108"/>
                </a:cubicBezTo>
                <a:cubicBezTo>
                  <a:pt x="23" y="108"/>
                  <a:pt x="23" y="108"/>
                  <a:pt x="23" y="108"/>
                </a:cubicBezTo>
                <a:cubicBezTo>
                  <a:pt x="23" y="112"/>
                  <a:pt x="23" y="112"/>
                  <a:pt x="23" y="112"/>
                </a:cubicBezTo>
                <a:cubicBezTo>
                  <a:pt x="22" y="112"/>
                  <a:pt x="22" y="112"/>
                  <a:pt x="22" y="112"/>
                </a:cubicBezTo>
                <a:cubicBezTo>
                  <a:pt x="22" y="115"/>
                  <a:pt x="22" y="115"/>
                  <a:pt x="22" y="115"/>
                </a:cubicBezTo>
                <a:cubicBezTo>
                  <a:pt x="22" y="115"/>
                  <a:pt x="22" y="115"/>
                  <a:pt x="23" y="115"/>
                </a:cubicBezTo>
                <a:cubicBezTo>
                  <a:pt x="23" y="118"/>
                  <a:pt x="23" y="118"/>
                  <a:pt x="23" y="118"/>
                </a:cubicBezTo>
                <a:cubicBezTo>
                  <a:pt x="20" y="118"/>
                  <a:pt x="18" y="117"/>
                  <a:pt x="16" y="116"/>
                </a:cubicBezTo>
                <a:cubicBezTo>
                  <a:pt x="5" y="111"/>
                  <a:pt x="0" y="98"/>
                  <a:pt x="5" y="87"/>
                </a:cubicBezTo>
                <a:cubicBezTo>
                  <a:pt x="8" y="79"/>
                  <a:pt x="15" y="75"/>
                  <a:pt x="22" y="74"/>
                </a:cubicBezTo>
                <a:cubicBezTo>
                  <a:pt x="22" y="73"/>
                  <a:pt x="22" y="73"/>
                  <a:pt x="22" y="73"/>
                </a:cubicBezTo>
                <a:cubicBezTo>
                  <a:pt x="23" y="73"/>
                  <a:pt x="23" y="73"/>
                  <a:pt x="23" y="73"/>
                </a:cubicBezTo>
                <a:cubicBezTo>
                  <a:pt x="23" y="90"/>
                  <a:pt x="23" y="90"/>
                  <a:pt x="23" y="90"/>
                </a:cubicBezTo>
                <a:cubicBezTo>
                  <a:pt x="17" y="79"/>
                  <a:pt x="17" y="79"/>
                  <a:pt x="17" y="79"/>
                </a:cubicBezTo>
                <a:cubicBezTo>
                  <a:pt x="15" y="80"/>
                  <a:pt x="13" y="81"/>
                  <a:pt x="11" y="83"/>
                </a:cubicBezTo>
                <a:close/>
                <a:moveTo>
                  <a:pt x="23" y="42"/>
                </a:moveTo>
                <a:cubicBezTo>
                  <a:pt x="23" y="61"/>
                  <a:pt x="23" y="61"/>
                  <a:pt x="23" y="61"/>
                </a:cubicBezTo>
                <a:cubicBezTo>
                  <a:pt x="18" y="59"/>
                  <a:pt x="18" y="59"/>
                  <a:pt x="18" y="59"/>
                </a:cubicBezTo>
                <a:cubicBezTo>
                  <a:pt x="17" y="63"/>
                  <a:pt x="17" y="63"/>
                  <a:pt x="17" y="63"/>
                </a:cubicBezTo>
                <a:cubicBezTo>
                  <a:pt x="16" y="63"/>
                  <a:pt x="15" y="64"/>
                  <a:pt x="14" y="63"/>
                </a:cubicBezTo>
                <a:cubicBezTo>
                  <a:pt x="10" y="62"/>
                  <a:pt x="10" y="62"/>
                  <a:pt x="10" y="62"/>
                </a:cubicBezTo>
                <a:cubicBezTo>
                  <a:pt x="9" y="61"/>
                  <a:pt x="9" y="60"/>
                  <a:pt x="10" y="59"/>
                </a:cubicBezTo>
                <a:cubicBezTo>
                  <a:pt x="17" y="42"/>
                  <a:pt x="17" y="42"/>
                  <a:pt x="17" y="42"/>
                </a:cubicBezTo>
                <a:cubicBezTo>
                  <a:pt x="18" y="41"/>
                  <a:pt x="19" y="41"/>
                  <a:pt x="20" y="41"/>
                </a:cubicBezTo>
                <a:lnTo>
                  <a:pt x="23" y="42"/>
                </a:lnTo>
              </a:path>
            </a:pathLst>
          </a:custGeom>
          <a:solidFill>
            <a:srgbClr val="7F7F7F"/>
          </a:solidFill>
          <a:ln>
            <a:noFill/>
          </a:ln>
        </p:spPr>
        <p:txBody>
          <a:bodyPr vert="horz" lIns="91440" tIns="45720" rIns="91440" bIns="45720" anchor="t"/>
          <a:lstStyle>
            <a:lvl1pPr marL="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1pPr>
            <a:lvl2pPr marL="4572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2pPr>
            <a:lvl3pPr marL="9144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3pPr>
            <a:lvl4pPr marL="13716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4pPr>
            <a:lvl5pPr marL="18288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5pPr>
          </a:lstStyle>
          <a:p>
            <a:pPr lvl="0" fontAlgn="base">
              <a:spcBef>
                <a:spcPct val="0"/>
              </a:spcBef>
              <a:spcAft>
                <a:spcPct val="0"/>
              </a:spcAft>
              <a:buFontTx/>
              <a:buNone/>
            </a:pPr>
            <a:endParaRPr lang="zh-CN" altLang="en-US" sz="1600">
              <a:solidFill>
                <a:srgbClr val="000000"/>
              </a:solidFill>
              <a:ea typeface="Arial" pitchFamily="34" charset="0"/>
            </a:endParaRPr>
          </a:p>
        </p:txBody>
      </p:sp>
      <p:sp>
        <p:nvSpPr>
          <p:cNvPr id="1048952" name="Freeform 6"/>
          <p:cNvSpPr/>
          <p:nvPr/>
        </p:nvSpPr>
        <p:spPr>
          <a:xfrm>
            <a:off x="4568826" y="4270376"/>
            <a:ext cx="760412" cy="738187"/>
          </a:xfrm>
          <a:custGeom>
            <a:avLst/>
            <a:gdLst/>
            <a:ahLst/>
            <a:cxnLst/>
            <a:rect l="0" t="0" r="r" b="b"/>
            <a:pathLst>
              <a:path w="186" h="180">
                <a:moveTo>
                  <a:pt x="165" y="164"/>
                </a:moveTo>
                <a:cubicBezTo>
                  <a:pt x="175" y="162"/>
                  <a:pt x="184" y="159"/>
                  <a:pt x="184" y="159"/>
                </a:cubicBezTo>
                <a:cubicBezTo>
                  <a:pt x="184" y="159"/>
                  <a:pt x="184" y="159"/>
                  <a:pt x="184" y="159"/>
                </a:cubicBezTo>
                <a:cubicBezTo>
                  <a:pt x="184" y="159"/>
                  <a:pt x="184" y="159"/>
                  <a:pt x="184" y="159"/>
                </a:cubicBezTo>
                <a:cubicBezTo>
                  <a:pt x="186" y="159"/>
                  <a:pt x="186" y="159"/>
                  <a:pt x="186" y="159"/>
                </a:cubicBezTo>
                <a:cubicBezTo>
                  <a:pt x="184" y="159"/>
                  <a:pt x="184" y="159"/>
                  <a:pt x="184" y="159"/>
                </a:cubicBezTo>
                <a:cubicBezTo>
                  <a:pt x="165" y="120"/>
                  <a:pt x="165" y="120"/>
                  <a:pt x="165" y="120"/>
                </a:cubicBezTo>
                <a:cubicBezTo>
                  <a:pt x="165" y="122"/>
                  <a:pt x="165" y="122"/>
                  <a:pt x="165" y="122"/>
                </a:cubicBezTo>
                <a:cubicBezTo>
                  <a:pt x="184" y="159"/>
                  <a:pt x="184" y="159"/>
                  <a:pt x="184" y="159"/>
                </a:cubicBezTo>
                <a:cubicBezTo>
                  <a:pt x="183" y="159"/>
                  <a:pt x="183" y="159"/>
                  <a:pt x="183" y="159"/>
                </a:cubicBezTo>
                <a:cubicBezTo>
                  <a:pt x="165" y="158"/>
                  <a:pt x="165" y="158"/>
                  <a:pt x="165" y="158"/>
                </a:cubicBezTo>
                <a:cubicBezTo>
                  <a:pt x="165" y="159"/>
                  <a:pt x="165" y="159"/>
                  <a:pt x="165" y="159"/>
                </a:cubicBezTo>
                <a:cubicBezTo>
                  <a:pt x="183" y="159"/>
                  <a:pt x="183" y="159"/>
                  <a:pt x="183" y="159"/>
                </a:cubicBezTo>
                <a:cubicBezTo>
                  <a:pt x="180" y="160"/>
                  <a:pt x="173" y="162"/>
                  <a:pt x="165" y="164"/>
                </a:cubicBezTo>
                <a:close/>
                <a:moveTo>
                  <a:pt x="165" y="151"/>
                </a:moveTo>
                <a:cubicBezTo>
                  <a:pt x="165" y="130"/>
                  <a:pt x="165" y="130"/>
                  <a:pt x="165" y="130"/>
                </a:cubicBezTo>
                <a:cubicBezTo>
                  <a:pt x="183" y="158"/>
                  <a:pt x="183" y="158"/>
                  <a:pt x="183" y="158"/>
                </a:cubicBezTo>
                <a:cubicBezTo>
                  <a:pt x="183" y="158"/>
                  <a:pt x="176" y="154"/>
                  <a:pt x="165" y="151"/>
                </a:cubicBezTo>
                <a:close/>
                <a:moveTo>
                  <a:pt x="139" y="168"/>
                </a:moveTo>
                <a:cubicBezTo>
                  <a:pt x="147" y="170"/>
                  <a:pt x="147" y="170"/>
                  <a:pt x="147" y="170"/>
                </a:cubicBezTo>
                <a:cubicBezTo>
                  <a:pt x="147" y="170"/>
                  <a:pt x="147" y="170"/>
                  <a:pt x="147" y="170"/>
                </a:cubicBezTo>
                <a:cubicBezTo>
                  <a:pt x="147" y="171"/>
                  <a:pt x="147" y="171"/>
                  <a:pt x="147" y="171"/>
                </a:cubicBezTo>
                <a:cubicBezTo>
                  <a:pt x="147" y="170"/>
                  <a:pt x="147" y="170"/>
                  <a:pt x="147" y="170"/>
                </a:cubicBezTo>
                <a:cubicBezTo>
                  <a:pt x="152" y="168"/>
                  <a:pt x="159" y="166"/>
                  <a:pt x="165" y="164"/>
                </a:cubicBezTo>
                <a:cubicBezTo>
                  <a:pt x="165" y="164"/>
                  <a:pt x="165" y="164"/>
                  <a:pt x="165" y="164"/>
                </a:cubicBezTo>
                <a:cubicBezTo>
                  <a:pt x="159" y="166"/>
                  <a:pt x="152" y="168"/>
                  <a:pt x="147" y="170"/>
                </a:cubicBezTo>
                <a:cubicBezTo>
                  <a:pt x="148" y="161"/>
                  <a:pt x="148" y="161"/>
                  <a:pt x="148" y="161"/>
                </a:cubicBezTo>
                <a:cubicBezTo>
                  <a:pt x="148" y="161"/>
                  <a:pt x="148" y="161"/>
                  <a:pt x="148" y="161"/>
                </a:cubicBezTo>
                <a:cubicBezTo>
                  <a:pt x="148" y="159"/>
                  <a:pt x="148" y="159"/>
                  <a:pt x="148" y="159"/>
                </a:cubicBezTo>
                <a:cubicBezTo>
                  <a:pt x="165" y="159"/>
                  <a:pt x="165" y="159"/>
                  <a:pt x="165" y="159"/>
                </a:cubicBezTo>
                <a:cubicBezTo>
                  <a:pt x="165" y="158"/>
                  <a:pt x="165" y="158"/>
                  <a:pt x="165" y="158"/>
                </a:cubicBezTo>
                <a:cubicBezTo>
                  <a:pt x="146" y="158"/>
                  <a:pt x="146" y="158"/>
                  <a:pt x="146" y="158"/>
                </a:cubicBezTo>
                <a:cubicBezTo>
                  <a:pt x="143" y="146"/>
                  <a:pt x="143" y="146"/>
                  <a:pt x="143" y="146"/>
                </a:cubicBezTo>
                <a:cubicBezTo>
                  <a:pt x="151" y="147"/>
                  <a:pt x="159" y="149"/>
                  <a:pt x="165" y="151"/>
                </a:cubicBezTo>
                <a:cubicBezTo>
                  <a:pt x="165" y="130"/>
                  <a:pt x="165" y="130"/>
                  <a:pt x="165" y="130"/>
                </a:cubicBezTo>
                <a:cubicBezTo>
                  <a:pt x="139" y="91"/>
                  <a:pt x="139" y="91"/>
                  <a:pt x="139" y="91"/>
                </a:cubicBezTo>
                <a:cubicBezTo>
                  <a:pt x="139" y="154"/>
                  <a:pt x="139" y="154"/>
                  <a:pt x="139" y="154"/>
                </a:cubicBezTo>
                <a:cubicBezTo>
                  <a:pt x="141" y="155"/>
                  <a:pt x="144" y="156"/>
                  <a:pt x="146" y="158"/>
                </a:cubicBezTo>
                <a:cubicBezTo>
                  <a:pt x="139" y="158"/>
                  <a:pt x="139" y="158"/>
                  <a:pt x="139" y="158"/>
                </a:cubicBezTo>
                <a:cubicBezTo>
                  <a:pt x="139" y="161"/>
                  <a:pt x="139" y="161"/>
                  <a:pt x="139" y="161"/>
                </a:cubicBezTo>
                <a:cubicBezTo>
                  <a:pt x="147" y="161"/>
                  <a:pt x="147" y="161"/>
                  <a:pt x="147" y="161"/>
                </a:cubicBezTo>
                <a:cubicBezTo>
                  <a:pt x="147" y="170"/>
                  <a:pt x="147" y="170"/>
                  <a:pt x="147" y="170"/>
                </a:cubicBezTo>
                <a:cubicBezTo>
                  <a:pt x="147" y="170"/>
                  <a:pt x="147" y="170"/>
                  <a:pt x="147" y="170"/>
                </a:cubicBezTo>
                <a:cubicBezTo>
                  <a:pt x="139" y="168"/>
                  <a:pt x="139" y="168"/>
                  <a:pt x="139" y="168"/>
                </a:cubicBezTo>
                <a:close/>
                <a:moveTo>
                  <a:pt x="165" y="120"/>
                </a:moveTo>
                <a:cubicBezTo>
                  <a:pt x="165" y="122"/>
                  <a:pt x="165" y="122"/>
                  <a:pt x="165" y="122"/>
                </a:cubicBezTo>
                <a:cubicBezTo>
                  <a:pt x="139" y="69"/>
                  <a:pt x="139" y="69"/>
                  <a:pt x="139" y="69"/>
                </a:cubicBezTo>
                <a:cubicBezTo>
                  <a:pt x="139" y="68"/>
                  <a:pt x="139" y="68"/>
                  <a:pt x="139" y="68"/>
                </a:cubicBezTo>
                <a:lnTo>
                  <a:pt x="165" y="120"/>
                </a:lnTo>
                <a:close/>
                <a:moveTo>
                  <a:pt x="130" y="166"/>
                </a:moveTo>
                <a:cubicBezTo>
                  <a:pt x="139" y="168"/>
                  <a:pt x="139" y="168"/>
                  <a:pt x="139" y="168"/>
                </a:cubicBezTo>
                <a:cubicBezTo>
                  <a:pt x="139" y="168"/>
                  <a:pt x="139" y="168"/>
                  <a:pt x="139" y="168"/>
                </a:cubicBezTo>
                <a:cubicBezTo>
                  <a:pt x="131" y="165"/>
                  <a:pt x="131" y="165"/>
                  <a:pt x="131" y="165"/>
                </a:cubicBezTo>
                <a:cubicBezTo>
                  <a:pt x="132" y="164"/>
                  <a:pt x="133" y="162"/>
                  <a:pt x="133" y="161"/>
                </a:cubicBezTo>
                <a:cubicBezTo>
                  <a:pt x="139" y="161"/>
                  <a:pt x="139" y="161"/>
                  <a:pt x="139" y="161"/>
                </a:cubicBezTo>
                <a:cubicBezTo>
                  <a:pt x="139" y="158"/>
                  <a:pt x="139" y="158"/>
                  <a:pt x="139" y="158"/>
                </a:cubicBezTo>
                <a:cubicBezTo>
                  <a:pt x="130" y="157"/>
                  <a:pt x="130" y="157"/>
                  <a:pt x="130" y="157"/>
                </a:cubicBezTo>
                <a:lnTo>
                  <a:pt x="130" y="166"/>
                </a:lnTo>
                <a:close/>
                <a:moveTo>
                  <a:pt x="139" y="68"/>
                </a:moveTo>
                <a:cubicBezTo>
                  <a:pt x="131" y="52"/>
                  <a:pt x="131" y="52"/>
                  <a:pt x="131" y="52"/>
                </a:cubicBezTo>
                <a:cubicBezTo>
                  <a:pt x="131" y="47"/>
                  <a:pt x="131" y="44"/>
                  <a:pt x="131" y="43"/>
                </a:cubicBezTo>
                <a:cubicBezTo>
                  <a:pt x="133" y="44"/>
                  <a:pt x="133" y="44"/>
                  <a:pt x="133" y="44"/>
                </a:cubicBezTo>
                <a:cubicBezTo>
                  <a:pt x="133" y="43"/>
                  <a:pt x="133" y="43"/>
                  <a:pt x="133" y="43"/>
                </a:cubicBezTo>
                <a:cubicBezTo>
                  <a:pt x="130" y="42"/>
                  <a:pt x="130" y="42"/>
                  <a:pt x="130" y="42"/>
                </a:cubicBezTo>
                <a:cubicBezTo>
                  <a:pt x="130" y="56"/>
                  <a:pt x="130" y="56"/>
                  <a:pt x="130" y="56"/>
                </a:cubicBezTo>
                <a:cubicBezTo>
                  <a:pt x="131" y="55"/>
                  <a:pt x="131" y="54"/>
                  <a:pt x="131" y="53"/>
                </a:cubicBezTo>
                <a:cubicBezTo>
                  <a:pt x="139" y="69"/>
                  <a:pt x="139" y="69"/>
                  <a:pt x="139" y="69"/>
                </a:cubicBezTo>
                <a:lnTo>
                  <a:pt x="139" y="68"/>
                </a:lnTo>
                <a:close/>
                <a:moveTo>
                  <a:pt x="139" y="91"/>
                </a:moveTo>
                <a:cubicBezTo>
                  <a:pt x="139" y="154"/>
                  <a:pt x="139" y="154"/>
                  <a:pt x="139" y="154"/>
                </a:cubicBezTo>
                <a:cubicBezTo>
                  <a:pt x="136" y="152"/>
                  <a:pt x="133" y="151"/>
                  <a:pt x="130" y="151"/>
                </a:cubicBezTo>
                <a:cubicBezTo>
                  <a:pt x="130" y="103"/>
                  <a:pt x="130" y="103"/>
                  <a:pt x="130" y="103"/>
                </a:cubicBezTo>
                <a:cubicBezTo>
                  <a:pt x="133" y="112"/>
                  <a:pt x="133" y="112"/>
                  <a:pt x="133" y="112"/>
                </a:cubicBezTo>
                <a:cubicBezTo>
                  <a:pt x="133" y="106"/>
                  <a:pt x="132" y="99"/>
                  <a:pt x="130" y="92"/>
                </a:cubicBezTo>
                <a:cubicBezTo>
                  <a:pt x="130" y="78"/>
                  <a:pt x="130" y="78"/>
                  <a:pt x="130" y="78"/>
                </a:cubicBezTo>
                <a:lnTo>
                  <a:pt x="139" y="91"/>
                </a:lnTo>
                <a:close/>
                <a:moveTo>
                  <a:pt x="130" y="70"/>
                </a:moveTo>
                <a:cubicBezTo>
                  <a:pt x="130" y="69"/>
                  <a:pt x="130" y="69"/>
                  <a:pt x="130" y="69"/>
                </a:cubicBezTo>
                <a:cubicBezTo>
                  <a:pt x="132" y="70"/>
                  <a:pt x="132" y="70"/>
                  <a:pt x="132" y="70"/>
                </a:cubicBezTo>
                <a:cubicBezTo>
                  <a:pt x="132" y="71"/>
                  <a:pt x="132" y="71"/>
                  <a:pt x="132" y="71"/>
                </a:cubicBezTo>
                <a:lnTo>
                  <a:pt x="130" y="70"/>
                </a:lnTo>
                <a:close/>
                <a:moveTo>
                  <a:pt x="126" y="167"/>
                </a:moveTo>
                <a:cubicBezTo>
                  <a:pt x="128" y="167"/>
                  <a:pt x="129" y="166"/>
                  <a:pt x="130" y="166"/>
                </a:cubicBezTo>
                <a:cubicBezTo>
                  <a:pt x="130" y="166"/>
                  <a:pt x="130" y="166"/>
                  <a:pt x="130" y="166"/>
                </a:cubicBezTo>
                <a:cubicBezTo>
                  <a:pt x="130" y="157"/>
                  <a:pt x="130" y="157"/>
                  <a:pt x="130" y="157"/>
                </a:cubicBezTo>
                <a:cubicBezTo>
                  <a:pt x="126" y="157"/>
                  <a:pt x="126" y="157"/>
                  <a:pt x="126" y="157"/>
                </a:cubicBezTo>
                <a:cubicBezTo>
                  <a:pt x="126" y="161"/>
                  <a:pt x="126" y="161"/>
                  <a:pt x="126" y="161"/>
                </a:cubicBezTo>
                <a:cubicBezTo>
                  <a:pt x="130" y="161"/>
                  <a:pt x="130" y="161"/>
                  <a:pt x="130" y="161"/>
                </a:cubicBezTo>
                <a:cubicBezTo>
                  <a:pt x="129" y="163"/>
                  <a:pt x="128" y="163"/>
                  <a:pt x="126" y="163"/>
                </a:cubicBezTo>
                <a:lnTo>
                  <a:pt x="126" y="167"/>
                </a:lnTo>
                <a:close/>
                <a:moveTo>
                  <a:pt x="130" y="42"/>
                </a:moveTo>
                <a:cubicBezTo>
                  <a:pt x="126" y="40"/>
                  <a:pt x="126" y="40"/>
                  <a:pt x="126" y="40"/>
                </a:cubicBezTo>
                <a:cubicBezTo>
                  <a:pt x="126" y="66"/>
                  <a:pt x="126" y="66"/>
                  <a:pt x="126" y="66"/>
                </a:cubicBezTo>
                <a:cubicBezTo>
                  <a:pt x="127" y="66"/>
                  <a:pt x="127" y="67"/>
                  <a:pt x="127" y="67"/>
                </a:cubicBezTo>
                <a:cubicBezTo>
                  <a:pt x="129" y="63"/>
                  <a:pt x="130" y="59"/>
                  <a:pt x="130" y="56"/>
                </a:cubicBezTo>
                <a:lnTo>
                  <a:pt x="130" y="42"/>
                </a:lnTo>
                <a:close/>
                <a:moveTo>
                  <a:pt x="130" y="69"/>
                </a:moveTo>
                <a:cubicBezTo>
                  <a:pt x="130" y="70"/>
                  <a:pt x="130" y="70"/>
                  <a:pt x="130" y="70"/>
                </a:cubicBezTo>
                <a:cubicBezTo>
                  <a:pt x="129" y="69"/>
                  <a:pt x="129" y="69"/>
                  <a:pt x="129" y="69"/>
                </a:cubicBezTo>
                <a:cubicBezTo>
                  <a:pt x="129" y="70"/>
                  <a:pt x="130" y="73"/>
                  <a:pt x="130" y="77"/>
                </a:cubicBezTo>
                <a:cubicBezTo>
                  <a:pt x="130" y="78"/>
                  <a:pt x="130" y="78"/>
                  <a:pt x="130" y="78"/>
                </a:cubicBezTo>
                <a:cubicBezTo>
                  <a:pt x="130" y="92"/>
                  <a:pt x="130" y="92"/>
                  <a:pt x="130" y="92"/>
                </a:cubicBezTo>
                <a:cubicBezTo>
                  <a:pt x="130" y="90"/>
                  <a:pt x="130" y="88"/>
                  <a:pt x="129" y="86"/>
                </a:cubicBezTo>
                <a:cubicBezTo>
                  <a:pt x="129" y="89"/>
                  <a:pt x="128" y="91"/>
                  <a:pt x="128" y="94"/>
                </a:cubicBezTo>
                <a:cubicBezTo>
                  <a:pt x="130" y="103"/>
                  <a:pt x="130" y="103"/>
                  <a:pt x="130" y="103"/>
                </a:cubicBezTo>
                <a:cubicBezTo>
                  <a:pt x="130" y="151"/>
                  <a:pt x="130" y="151"/>
                  <a:pt x="130" y="151"/>
                </a:cubicBezTo>
                <a:cubicBezTo>
                  <a:pt x="129" y="150"/>
                  <a:pt x="128" y="150"/>
                  <a:pt x="126" y="150"/>
                </a:cubicBezTo>
                <a:cubicBezTo>
                  <a:pt x="126" y="67"/>
                  <a:pt x="126" y="67"/>
                  <a:pt x="126" y="67"/>
                </a:cubicBezTo>
                <a:lnTo>
                  <a:pt x="130" y="69"/>
                </a:lnTo>
                <a:close/>
                <a:moveTo>
                  <a:pt x="123" y="167"/>
                </a:moveTo>
                <a:cubicBezTo>
                  <a:pt x="123" y="167"/>
                  <a:pt x="123" y="167"/>
                  <a:pt x="123" y="167"/>
                </a:cubicBezTo>
                <a:cubicBezTo>
                  <a:pt x="124" y="167"/>
                  <a:pt x="126" y="167"/>
                  <a:pt x="126" y="167"/>
                </a:cubicBezTo>
                <a:cubicBezTo>
                  <a:pt x="126" y="163"/>
                  <a:pt x="126" y="163"/>
                  <a:pt x="126" y="163"/>
                </a:cubicBezTo>
                <a:cubicBezTo>
                  <a:pt x="125" y="163"/>
                  <a:pt x="124" y="162"/>
                  <a:pt x="123" y="161"/>
                </a:cubicBezTo>
                <a:lnTo>
                  <a:pt x="123" y="167"/>
                </a:lnTo>
                <a:close/>
                <a:moveTo>
                  <a:pt x="126" y="40"/>
                </a:moveTo>
                <a:cubicBezTo>
                  <a:pt x="125" y="39"/>
                  <a:pt x="125" y="39"/>
                  <a:pt x="125" y="39"/>
                </a:cubicBezTo>
                <a:cubicBezTo>
                  <a:pt x="123" y="36"/>
                  <a:pt x="123" y="36"/>
                  <a:pt x="123" y="36"/>
                </a:cubicBezTo>
                <a:cubicBezTo>
                  <a:pt x="123" y="37"/>
                  <a:pt x="123" y="37"/>
                  <a:pt x="123" y="37"/>
                </a:cubicBezTo>
                <a:cubicBezTo>
                  <a:pt x="124" y="39"/>
                  <a:pt x="124" y="39"/>
                  <a:pt x="124" y="39"/>
                </a:cubicBezTo>
                <a:cubicBezTo>
                  <a:pt x="123" y="38"/>
                  <a:pt x="123" y="38"/>
                  <a:pt x="123" y="38"/>
                </a:cubicBezTo>
                <a:cubicBezTo>
                  <a:pt x="123" y="63"/>
                  <a:pt x="123" y="63"/>
                  <a:pt x="123" y="63"/>
                </a:cubicBezTo>
                <a:cubicBezTo>
                  <a:pt x="124" y="64"/>
                  <a:pt x="126" y="65"/>
                  <a:pt x="126" y="66"/>
                </a:cubicBezTo>
                <a:lnTo>
                  <a:pt x="126" y="40"/>
                </a:lnTo>
                <a:close/>
                <a:moveTo>
                  <a:pt x="123" y="33"/>
                </a:moveTo>
                <a:cubicBezTo>
                  <a:pt x="124" y="28"/>
                  <a:pt x="124" y="28"/>
                  <a:pt x="124" y="28"/>
                </a:cubicBezTo>
                <a:cubicBezTo>
                  <a:pt x="124" y="28"/>
                  <a:pt x="123" y="29"/>
                  <a:pt x="123" y="31"/>
                </a:cubicBezTo>
                <a:lnTo>
                  <a:pt x="123" y="33"/>
                </a:lnTo>
                <a:close/>
                <a:moveTo>
                  <a:pt x="126" y="67"/>
                </a:moveTo>
                <a:cubicBezTo>
                  <a:pt x="126" y="150"/>
                  <a:pt x="126" y="150"/>
                  <a:pt x="126" y="150"/>
                </a:cubicBezTo>
                <a:cubicBezTo>
                  <a:pt x="126" y="150"/>
                  <a:pt x="125" y="150"/>
                  <a:pt x="124" y="150"/>
                </a:cubicBezTo>
                <a:cubicBezTo>
                  <a:pt x="124" y="153"/>
                  <a:pt x="123" y="155"/>
                  <a:pt x="123" y="156"/>
                </a:cubicBezTo>
                <a:cubicBezTo>
                  <a:pt x="123" y="65"/>
                  <a:pt x="123" y="65"/>
                  <a:pt x="123" y="65"/>
                </a:cubicBezTo>
                <a:lnTo>
                  <a:pt x="126" y="67"/>
                </a:lnTo>
                <a:close/>
                <a:moveTo>
                  <a:pt x="126" y="157"/>
                </a:moveTo>
                <a:cubicBezTo>
                  <a:pt x="126" y="161"/>
                  <a:pt x="126" y="161"/>
                  <a:pt x="126" y="161"/>
                </a:cubicBezTo>
                <a:cubicBezTo>
                  <a:pt x="123" y="161"/>
                  <a:pt x="123" y="161"/>
                  <a:pt x="123" y="161"/>
                </a:cubicBezTo>
                <a:cubicBezTo>
                  <a:pt x="123" y="157"/>
                  <a:pt x="123" y="157"/>
                  <a:pt x="123" y="157"/>
                </a:cubicBezTo>
                <a:lnTo>
                  <a:pt x="126" y="157"/>
                </a:lnTo>
                <a:close/>
                <a:moveTo>
                  <a:pt x="119" y="167"/>
                </a:moveTo>
                <a:cubicBezTo>
                  <a:pt x="120" y="167"/>
                  <a:pt x="121" y="167"/>
                  <a:pt x="123" y="167"/>
                </a:cubicBezTo>
                <a:cubicBezTo>
                  <a:pt x="123" y="161"/>
                  <a:pt x="123" y="161"/>
                  <a:pt x="123" y="161"/>
                </a:cubicBezTo>
                <a:cubicBezTo>
                  <a:pt x="123" y="161"/>
                  <a:pt x="123" y="161"/>
                  <a:pt x="123" y="161"/>
                </a:cubicBezTo>
                <a:cubicBezTo>
                  <a:pt x="123" y="161"/>
                  <a:pt x="123" y="161"/>
                  <a:pt x="123" y="161"/>
                </a:cubicBezTo>
                <a:cubicBezTo>
                  <a:pt x="123" y="157"/>
                  <a:pt x="123" y="157"/>
                  <a:pt x="123" y="157"/>
                </a:cubicBezTo>
                <a:cubicBezTo>
                  <a:pt x="121" y="157"/>
                  <a:pt x="121" y="157"/>
                  <a:pt x="121" y="157"/>
                </a:cubicBezTo>
                <a:cubicBezTo>
                  <a:pt x="119" y="157"/>
                  <a:pt x="119" y="157"/>
                  <a:pt x="119" y="157"/>
                </a:cubicBezTo>
                <a:lnTo>
                  <a:pt x="119" y="167"/>
                </a:lnTo>
                <a:close/>
                <a:moveTo>
                  <a:pt x="123" y="36"/>
                </a:moveTo>
                <a:cubicBezTo>
                  <a:pt x="122" y="35"/>
                  <a:pt x="122" y="35"/>
                  <a:pt x="122" y="35"/>
                </a:cubicBezTo>
                <a:cubicBezTo>
                  <a:pt x="123" y="33"/>
                  <a:pt x="123" y="33"/>
                  <a:pt x="123" y="33"/>
                </a:cubicBezTo>
                <a:cubicBezTo>
                  <a:pt x="123" y="31"/>
                  <a:pt x="123" y="31"/>
                  <a:pt x="123" y="31"/>
                </a:cubicBezTo>
                <a:cubicBezTo>
                  <a:pt x="123" y="32"/>
                  <a:pt x="122" y="33"/>
                  <a:pt x="122" y="34"/>
                </a:cubicBezTo>
                <a:cubicBezTo>
                  <a:pt x="122" y="34"/>
                  <a:pt x="122" y="34"/>
                  <a:pt x="122" y="34"/>
                </a:cubicBezTo>
                <a:cubicBezTo>
                  <a:pt x="122" y="35"/>
                  <a:pt x="122" y="35"/>
                  <a:pt x="122" y="35"/>
                </a:cubicBezTo>
                <a:cubicBezTo>
                  <a:pt x="122" y="36"/>
                  <a:pt x="121" y="36"/>
                  <a:pt x="121" y="37"/>
                </a:cubicBezTo>
                <a:cubicBezTo>
                  <a:pt x="119" y="36"/>
                  <a:pt x="119" y="36"/>
                  <a:pt x="119" y="36"/>
                </a:cubicBezTo>
                <a:cubicBezTo>
                  <a:pt x="119" y="60"/>
                  <a:pt x="119" y="60"/>
                  <a:pt x="119" y="60"/>
                </a:cubicBezTo>
                <a:cubicBezTo>
                  <a:pt x="121" y="61"/>
                  <a:pt x="122" y="62"/>
                  <a:pt x="123" y="63"/>
                </a:cubicBezTo>
                <a:cubicBezTo>
                  <a:pt x="123" y="38"/>
                  <a:pt x="123" y="38"/>
                  <a:pt x="123" y="38"/>
                </a:cubicBezTo>
                <a:cubicBezTo>
                  <a:pt x="122" y="38"/>
                  <a:pt x="122" y="38"/>
                  <a:pt x="122" y="38"/>
                </a:cubicBezTo>
                <a:cubicBezTo>
                  <a:pt x="122" y="36"/>
                  <a:pt x="122" y="36"/>
                  <a:pt x="122" y="36"/>
                </a:cubicBezTo>
                <a:cubicBezTo>
                  <a:pt x="123" y="37"/>
                  <a:pt x="123" y="37"/>
                  <a:pt x="123" y="37"/>
                </a:cubicBezTo>
                <a:lnTo>
                  <a:pt x="123" y="36"/>
                </a:lnTo>
                <a:close/>
                <a:moveTo>
                  <a:pt x="123" y="65"/>
                </a:moveTo>
                <a:cubicBezTo>
                  <a:pt x="123" y="156"/>
                  <a:pt x="123" y="156"/>
                  <a:pt x="123" y="156"/>
                </a:cubicBezTo>
                <a:cubicBezTo>
                  <a:pt x="123" y="157"/>
                  <a:pt x="123" y="157"/>
                  <a:pt x="123" y="157"/>
                </a:cubicBezTo>
                <a:cubicBezTo>
                  <a:pt x="122" y="156"/>
                  <a:pt x="121" y="155"/>
                  <a:pt x="119" y="155"/>
                </a:cubicBezTo>
                <a:cubicBezTo>
                  <a:pt x="119" y="101"/>
                  <a:pt x="119" y="101"/>
                  <a:pt x="119" y="101"/>
                </a:cubicBezTo>
                <a:cubicBezTo>
                  <a:pt x="120" y="101"/>
                  <a:pt x="120" y="101"/>
                  <a:pt x="120" y="101"/>
                </a:cubicBezTo>
                <a:cubicBezTo>
                  <a:pt x="120" y="99"/>
                  <a:pt x="120" y="97"/>
                  <a:pt x="120" y="95"/>
                </a:cubicBezTo>
                <a:cubicBezTo>
                  <a:pt x="119" y="94"/>
                  <a:pt x="119" y="94"/>
                  <a:pt x="119" y="94"/>
                </a:cubicBezTo>
                <a:cubicBezTo>
                  <a:pt x="119" y="63"/>
                  <a:pt x="119" y="63"/>
                  <a:pt x="119" y="63"/>
                </a:cubicBezTo>
                <a:cubicBezTo>
                  <a:pt x="121" y="64"/>
                  <a:pt x="121" y="64"/>
                  <a:pt x="121" y="64"/>
                </a:cubicBezTo>
                <a:cubicBezTo>
                  <a:pt x="120" y="63"/>
                  <a:pt x="120" y="62"/>
                  <a:pt x="119" y="61"/>
                </a:cubicBezTo>
                <a:cubicBezTo>
                  <a:pt x="119" y="61"/>
                  <a:pt x="119" y="61"/>
                  <a:pt x="119" y="61"/>
                </a:cubicBezTo>
                <a:cubicBezTo>
                  <a:pt x="122" y="64"/>
                  <a:pt x="122" y="64"/>
                  <a:pt x="122" y="64"/>
                </a:cubicBezTo>
                <a:lnTo>
                  <a:pt x="123" y="65"/>
                </a:lnTo>
                <a:close/>
                <a:moveTo>
                  <a:pt x="118" y="167"/>
                </a:moveTo>
                <a:cubicBezTo>
                  <a:pt x="119" y="167"/>
                  <a:pt x="119" y="167"/>
                  <a:pt x="119" y="167"/>
                </a:cubicBezTo>
                <a:cubicBezTo>
                  <a:pt x="119" y="157"/>
                  <a:pt x="119" y="157"/>
                  <a:pt x="119" y="157"/>
                </a:cubicBezTo>
                <a:cubicBezTo>
                  <a:pt x="118" y="157"/>
                  <a:pt x="118" y="157"/>
                  <a:pt x="118" y="157"/>
                </a:cubicBezTo>
                <a:lnTo>
                  <a:pt x="118" y="167"/>
                </a:lnTo>
                <a:close/>
                <a:moveTo>
                  <a:pt x="119" y="36"/>
                </a:moveTo>
                <a:cubicBezTo>
                  <a:pt x="118" y="36"/>
                  <a:pt x="118" y="36"/>
                  <a:pt x="118" y="36"/>
                </a:cubicBezTo>
                <a:cubicBezTo>
                  <a:pt x="118" y="60"/>
                  <a:pt x="118" y="60"/>
                  <a:pt x="118" y="60"/>
                </a:cubicBezTo>
                <a:cubicBezTo>
                  <a:pt x="119" y="60"/>
                  <a:pt x="119" y="60"/>
                  <a:pt x="119" y="60"/>
                </a:cubicBezTo>
                <a:lnTo>
                  <a:pt x="119" y="36"/>
                </a:lnTo>
                <a:close/>
                <a:moveTo>
                  <a:pt x="119" y="61"/>
                </a:moveTo>
                <a:cubicBezTo>
                  <a:pt x="119" y="61"/>
                  <a:pt x="119" y="61"/>
                  <a:pt x="119" y="61"/>
                </a:cubicBezTo>
                <a:cubicBezTo>
                  <a:pt x="119" y="61"/>
                  <a:pt x="119" y="60"/>
                  <a:pt x="118" y="60"/>
                </a:cubicBezTo>
                <a:cubicBezTo>
                  <a:pt x="118" y="60"/>
                  <a:pt x="118" y="60"/>
                  <a:pt x="118" y="60"/>
                </a:cubicBezTo>
                <a:lnTo>
                  <a:pt x="119" y="61"/>
                </a:lnTo>
                <a:close/>
                <a:moveTo>
                  <a:pt x="119" y="63"/>
                </a:moveTo>
                <a:cubicBezTo>
                  <a:pt x="119" y="63"/>
                  <a:pt x="119" y="63"/>
                  <a:pt x="119" y="63"/>
                </a:cubicBezTo>
                <a:cubicBezTo>
                  <a:pt x="118" y="61"/>
                  <a:pt x="118" y="61"/>
                  <a:pt x="118" y="61"/>
                </a:cubicBezTo>
                <a:cubicBezTo>
                  <a:pt x="118" y="62"/>
                  <a:pt x="118" y="62"/>
                  <a:pt x="118" y="62"/>
                </a:cubicBezTo>
                <a:cubicBezTo>
                  <a:pt x="119" y="63"/>
                  <a:pt x="119" y="63"/>
                  <a:pt x="119" y="63"/>
                </a:cubicBezTo>
                <a:cubicBezTo>
                  <a:pt x="118" y="63"/>
                  <a:pt x="118" y="63"/>
                  <a:pt x="118" y="63"/>
                </a:cubicBezTo>
                <a:cubicBezTo>
                  <a:pt x="118" y="93"/>
                  <a:pt x="118" y="93"/>
                  <a:pt x="118" y="93"/>
                </a:cubicBezTo>
                <a:cubicBezTo>
                  <a:pt x="119" y="94"/>
                  <a:pt x="119" y="94"/>
                  <a:pt x="119" y="94"/>
                </a:cubicBezTo>
                <a:lnTo>
                  <a:pt x="119" y="63"/>
                </a:lnTo>
                <a:close/>
                <a:moveTo>
                  <a:pt x="119" y="101"/>
                </a:moveTo>
                <a:cubicBezTo>
                  <a:pt x="119" y="155"/>
                  <a:pt x="119" y="155"/>
                  <a:pt x="119" y="155"/>
                </a:cubicBezTo>
                <a:cubicBezTo>
                  <a:pt x="118" y="154"/>
                  <a:pt x="118" y="154"/>
                  <a:pt x="118" y="154"/>
                </a:cubicBezTo>
                <a:cubicBezTo>
                  <a:pt x="118" y="101"/>
                  <a:pt x="118" y="101"/>
                  <a:pt x="118" y="101"/>
                </a:cubicBezTo>
                <a:lnTo>
                  <a:pt x="119" y="101"/>
                </a:lnTo>
                <a:close/>
                <a:moveTo>
                  <a:pt x="118" y="168"/>
                </a:moveTo>
                <a:cubicBezTo>
                  <a:pt x="118" y="167"/>
                  <a:pt x="118" y="167"/>
                  <a:pt x="118" y="167"/>
                </a:cubicBezTo>
                <a:cubicBezTo>
                  <a:pt x="118" y="157"/>
                  <a:pt x="118" y="157"/>
                  <a:pt x="118" y="157"/>
                </a:cubicBezTo>
                <a:cubicBezTo>
                  <a:pt x="118" y="157"/>
                  <a:pt x="118" y="157"/>
                  <a:pt x="118" y="157"/>
                </a:cubicBezTo>
                <a:lnTo>
                  <a:pt x="118" y="168"/>
                </a:lnTo>
                <a:close/>
                <a:moveTo>
                  <a:pt x="118" y="36"/>
                </a:moveTo>
                <a:cubicBezTo>
                  <a:pt x="118" y="36"/>
                  <a:pt x="118" y="36"/>
                  <a:pt x="118" y="36"/>
                </a:cubicBezTo>
                <a:cubicBezTo>
                  <a:pt x="118" y="59"/>
                  <a:pt x="118" y="59"/>
                  <a:pt x="118" y="59"/>
                </a:cubicBezTo>
                <a:cubicBezTo>
                  <a:pt x="118" y="59"/>
                  <a:pt x="118" y="59"/>
                  <a:pt x="118" y="59"/>
                </a:cubicBezTo>
                <a:cubicBezTo>
                  <a:pt x="118" y="60"/>
                  <a:pt x="118" y="61"/>
                  <a:pt x="118" y="62"/>
                </a:cubicBezTo>
                <a:cubicBezTo>
                  <a:pt x="118" y="61"/>
                  <a:pt x="118" y="61"/>
                  <a:pt x="118" y="61"/>
                </a:cubicBezTo>
                <a:cubicBezTo>
                  <a:pt x="118" y="59"/>
                  <a:pt x="118" y="59"/>
                  <a:pt x="118" y="59"/>
                </a:cubicBezTo>
                <a:cubicBezTo>
                  <a:pt x="118" y="59"/>
                  <a:pt x="118" y="59"/>
                  <a:pt x="118" y="59"/>
                </a:cubicBezTo>
                <a:cubicBezTo>
                  <a:pt x="118" y="60"/>
                  <a:pt x="118" y="60"/>
                  <a:pt x="118" y="60"/>
                </a:cubicBezTo>
                <a:cubicBezTo>
                  <a:pt x="118" y="60"/>
                  <a:pt x="118" y="60"/>
                  <a:pt x="118" y="60"/>
                </a:cubicBezTo>
                <a:cubicBezTo>
                  <a:pt x="118" y="59"/>
                  <a:pt x="118" y="59"/>
                  <a:pt x="118" y="59"/>
                </a:cubicBezTo>
                <a:cubicBezTo>
                  <a:pt x="118" y="60"/>
                  <a:pt x="118" y="60"/>
                  <a:pt x="118" y="60"/>
                </a:cubicBezTo>
                <a:lnTo>
                  <a:pt x="118" y="36"/>
                </a:lnTo>
                <a:close/>
                <a:moveTo>
                  <a:pt x="118" y="63"/>
                </a:moveTo>
                <a:cubicBezTo>
                  <a:pt x="118" y="93"/>
                  <a:pt x="118" y="93"/>
                  <a:pt x="118" y="93"/>
                </a:cubicBezTo>
                <a:cubicBezTo>
                  <a:pt x="118" y="93"/>
                  <a:pt x="118" y="93"/>
                  <a:pt x="118" y="93"/>
                </a:cubicBezTo>
                <a:cubicBezTo>
                  <a:pt x="118" y="62"/>
                  <a:pt x="118" y="62"/>
                  <a:pt x="118" y="62"/>
                </a:cubicBezTo>
                <a:lnTo>
                  <a:pt x="118" y="63"/>
                </a:lnTo>
                <a:close/>
                <a:moveTo>
                  <a:pt x="118" y="101"/>
                </a:moveTo>
                <a:cubicBezTo>
                  <a:pt x="118" y="154"/>
                  <a:pt x="118" y="154"/>
                  <a:pt x="118" y="154"/>
                </a:cubicBezTo>
                <a:cubicBezTo>
                  <a:pt x="118" y="154"/>
                  <a:pt x="118" y="154"/>
                  <a:pt x="118" y="154"/>
                </a:cubicBezTo>
                <a:cubicBezTo>
                  <a:pt x="118" y="101"/>
                  <a:pt x="118" y="101"/>
                  <a:pt x="118" y="101"/>
                </a:cubicBezTo>
                <a:close/>
                <a:moveTo>
                  <a:pt x="111" y="178"/>
                </a:moveTo>
                <a:cubicBezTo>
                  <a:pt x="112" y="177"/>
                  <a:pt x="112" y="177"/>
                  <a:pt x="113" y="176"/>
                </a:cubicBezTo>
                <a:cubicBezTo>
                  <a:pt x="115" y="175"/>
                  <a:pt x="115" y="170"/>
                  <a:pt x="118" y="168"/>
                </a:cubicBezTo>
                <a:cubicBezTo>
                  <a:pt x="118" y="157"/>
                  <a:pt x="118" y="157"/>
                  <a:pt x="118" y="157"/>
                </a:cubicBezTo>
                <a:cubicBezTo>
                  <a:pt x="115" y="156"/>
                  <a:pt x="113" y="156"/>
                  <a:pt x="111" y="155"/>
                </a:cubicBezTo>
                <a:lnTo>
                  <a:pt x="111" y="178"/>
                </a:lnTo>
                <a:close/>
                <a:moveTo>
                  <a:pt x="118" y="36"/>
                </a:moveTo>
                <a:cubicBezTo>
                  <a:pt x="111" y="32"/>
                  <a:pt x="111" y="32"/>
                  <a:pt x="111" y="32"/>
                </a:cubicBezTo>
                <a:cubicBezTo>
                  <a:pt x="111" y="33"/>
                  <a:pt x="111" y="33"/>
                  <a:pt x="111" y="33"/>
                </a:cubicBezTo>
                <a:cubicBezTo>
                  <a:pt x="111" y="33"/>
                  <a:pt x="111" y="33"/>
                  <a:pt x="111" y="33"/>
                </a:cubicBezTo>
                <a:cubicBezTo>
                  <a:pt x="113" y="35"/>
                  <a:pt x="113" y="35"/>
                  <a:pt x="113" y="35"/>
                </a:cubicBezTo>
                <a:cubicBezTo>
                  <a:pt x="113" y="35"/>
                  <a:pt x="113" y="35"/>
                  <a:pt x="113" y="35"/>
                </a:cubicBezTo>
                <a:cubicBezTo>
                  <a:pt x="113" y="38"/>
                  <a:pt x="112" y="42"/>
                  <a:pt x="111" y="44"/>
                </a:cubicBezTo>
                <a:cubicBezTo>
                  <a:pt x="111" y="56"/>
                  <a:pt x="111" y="56"/>
                  <a:pt x="111" y="56"/>
                </a:cubicBezTo>
                <a:cubicBezTo>
                  <a:pt x="113" y="57"/>
                  <a:pt x="114" y="57"/>
                  <a:pt x="116" y="58"/>
                </a:cubicBezTo>
                <a:cubicBezTo>
                  <a:pt x="116" y="59"/>
                  <a:pt x="116" y="60"/>
                  <a:pt x="115" y="61"/>
                </a:cubicBezTo>
                <a:cubicBezTo>
                  <a:pt x="111" y="59"/>
                  <a:pt x="111" y="59"/>
                  <a:pt x="111" y="59"/>
                </a:cubicBezTo>
                <a:cubicBezTo>
                  <a:pt x="111" y="90"/>
                  <a:pt x="111" y="90"/>
                  <a:pt x="111" y="90"/>
                </a:cubicBezTo>
                <a:cubicBezTo>
                  <a:pt x="111" y="90"/>
                  <a:pt x="111" y="90"/>
                  <a:pt x="111" y="90"/>
                </a:cubicBezTo>
                <a:cubicBezTo>
                  <a:pt x="114" y="91"/>
                  <a:pt x="116" y="92"/>
                  <a:pt x="118" y="93"/>
                </a:cubicBezTo>
                <a:cubicBezTo>
                  <a:pt x="118" y="62"/>
                  <a:pt x="118" y="62"/>
                  <a:pt x="118" y="62"/>
                </a:cubicBezTo>
                <a:cubicBezTo>
                  <a:pt x="117" y="62"/>
                  <a:pt x="117" y="62"/>
                  <a:pt x="117" y="62"/>
                </a:cubicBezTo>
                <a:cubicBezTo>
                  <a:pt x="117" y="59"/>
                  <a:pt x="117" y="59"/>
                  <a:pt x="117" y="59"/>
                </a:cubicBezTo>
                <a:cubicBezTo>
                  <a:pt x="118" y="59"/>
                  <a:pt x="118" y="59"/>
                  <a:pt x="118" y="59"/>
                </a:cubicBezTo>
                <a:lnTo>
                  <a:pt x="118" y="36"/>
                </a:lnTo>
                <a:close/>
                <a:moveTo>
                  <a:pt x="118" y="101"/>
                </a:moveTo>
                <a:cubicBezTo>
                  <a:pt x="118" y="154"/>
                  <a:pt x="118" y="154"/>
                  <a:pt x="118" y="154"/>
                </a:cubicBezTo>
                <a:cubicBezTo>
                  <a:pt x="117" y="153"/>
                  <a:pt x="115" y="152"/>
                  <a:pt x="114" y="152"/>
                </a:cubicBezTo>
                <a:cubicBezTo>
                  <a:pt x="113" y="153"/>
                  <a:pt x="111" y="154"/>
                  <a:pt x="111" y="154"/>
                </a:cubicBezTo>
                <a:cubicBezTo>
                  <a:pt x="111" y="152"/>
                  <a:pt x="111" y="152"/>
                  <a:pt x="111" y="152"/>
                </a:cubicBezTo>
                <a:cubicBezTo>
                  <a:pt x="111" y="150"/>
                  <a:pt x="111" y="150"/>
                  <a:pt x="111" y="150"/>
                </a:cubicBezTo>
                <a:cubicBezTo>
                  <a:pt x="111" y="150"/>
                  <a:pt x="111" y="150"/>
                  <a:pt x="111" y="150"/>
                </a:cubicBezTo>
                <a:cubicBezTo>
                  <a:pt x="111" y="98"/>
                  <a:pt x="111" y="98"/>
                  <a:pt x="111" y="98"/>
                </a:cubicBezTo>
                <a:lnTo>
                  <a:pt x="118" y="101"/>
                </a:lnTo>
                <a:close/>
                <a:moveTo>
                  <a:pt x="109" y="178"/>
                </a:moveTo>
                <a:cubicBezTo>
                  <a:pt x="110" y="178"/>
                  <a:pt x="110" y="178"/>
                  <a:pt x="111" y="178"/>
                </a:cubicBezTo>
                <a:cubicBezTo>
                  <a:pt x="111" y="155"/>
                  <a:pt x="111" y="155"/>
                  <a:pt x="111" y="155"/>
                </a:cubicBezTo>
                <a:cubicBezTo>
                  <a:pt x="110" y="155"/>
                  <a:pt x="110" y="155"/>
                  <a:pt x="110" y="155"/>
                </a:cubicBezTo>
                <a:cubicBezTo>
                  <a:pt x="110" y="155"/>
                  <a:pt x="110" y="155"/>
                  <a:pt x="110" y="155"/>
                </a:cubicBezTo>
                <a:cubicBezTo>
                  <a:pt x="111" y="154"/>
                  <a:pt x="111" y="154"/>
                  <a:pt x="111" y="154"/>
                </a:cubicBezTo>
                <a:cubicBezTo>
                  <a:pt x="111" y="152"/>
                  <a:pt x="111" y="152"/>
                  <a:pt x="111" y="152"/>
                </a:cubicBezTo>
                <a:cubicBezTo>
                  <a:pt x="110" y="155"/>
                  <a:pt x="110" y="155"/>
                  <a:pt x="110" y="155"/>
                </a:cubicBezTo>
                <a:cubicBezTo>
                  <a:pt x="110" y="149"/>
                  <a:pt x="110" y="149"/>
                  <a:pt x="110" y="149"/>
                </a:cubicBezTo>
                <a:cubicBezTo>
                  <a:pt x="111" y="150"/>
                  <a:pt x="111" y="150"/>
                  <a:pt x="111" y="150"/>
                </a:cubicBezTo>
                <a:cubicBezTo>
                  <a:pt x="111" y="98"/>
                  <a:pt x="111" y="98"/>
                  <a:pt x="111" y="98"/>
                </a:cubicBezTo>
                <a:cubicBezTo>
                  <a:pt x="110" y="98"/>
                  <a:pt x="110" y="98"/>
                  <a:pt x="110" y="98"/>
                </a:cubicBezTo>
                <a:cubicBezTo>
                  <a:pt x="110" y="94"/>
                  <a:pt x="110" y="94"/>
                  <a:pt x="110" y="94"/>
                </a:cubicBezTo>
                <a:cubicBezTo>
                  <a:pt x="111" y="90"/>
                  <a:pt x="111" y="90"/>
                  <a:pt x="111" y="90"/>
                </a:cubicBezTo>
                <a:cubicBezTo>
                  <a:pt x="111" y="59"/>
                  <a:pt x="111" y="59"/>
                  <a:pt x="111" y="59"/>
                </a:cubicBezTo>
                <a:cubicBezTo>
                  <a:pt x="109" y="58"/>
                  <a:pt x="109" y="58"/>
                  <a:pt x="109" y="58"/>
                </a:cubicBezTo>
                <a:cubicBezTo>
                  <a:pt x="109" y="97"/>
                  <a:pt x="109" y="97"/>
                  <a:pt x="109" y="97"/>
                </a:cubicBezTo>
                <a:cubicBezTo>
                  <a:pt x="109" y="96"/>
                  <a:pt x="109" y="96"/>
                  <a:pt x="109" y="96"/>
                </a:cubicBezTo>
                <a:cubicBezTo>
                  <a:pt x="109" y="97"/>
                  <a:pt x="109" y="97"/>
                  <a:pt x="109" y="97"/>
                </a:cubicBezTo>
                <a:cubicBezTo>
                  <a:pt x="109" y="149"/>
                  <a:pt x="109" y="149"/>
                  <a:pt x="109" y="149"/>
                </a:cubicBezTo>
                <a:cubicBezTo>
                  <a:pt x="110" y="149"/>
                  <a:pt x="110" y="149"/>
                  <a:pt x="110" y="149"/>
                </a:cubicBezTo>
                <a:cubicBezTo>
                  <a:pt x="110" y="155"/>
                  <a:pt x="110" y="155"/>
                  <a:pt x="110" y="155"/>
                </a:cubicBezTo>
                <a:cubicBezTo>
                  <a:pt x="109" y="155"/>
                  <a:pt x="109" y="155"/>
                  <a:pt x="109" y="155"/>
                </a:cubicBezTo>
                <a:lnTo>
                  <a:pt x="109" y="178"/>
                </a:lnTo>
                <a:close/>
                <a:moveTo>
                  <a:pt x="111" y="33"/>
                </a:moveTo>
                <a:cubicBezTo>
                  <a:pt x="111" y="33"/>
                  <a:pt x="111" y="33"/>
                  <a:pt x="111" y="33"/>
                </a:cubicBezTo>
                <a:cubicBezTo>
                  <a:pt x="111" y="33"/>
                  <a:pt x="111" y="33"/>
                  <a:pt x="111" y="33"/>
                </a:cubicBezTo>
                <a:close/>
                <a:moveTo>
                  <a:pt x="111" y="44"/>
                </a:moveTo>
                <a:cubicBezTo>
                  <a:pt x="110" y="45"/>
                  <a:pt x="110" y="46"/>
                  <a:pt x="109" y="47"/>
                </a:cubicBezTo>
                <a:cubicBezTo>
                  <a:pt x="109" y="56"/>
                  <a:pt x="109" y="56"/>
                  <a:pt x="109" y="56"/>
                </a:cubicBezTo>
                <a:cubicBezTo>
                  <a:pt x="110" y="56"/>
                  <a:pt x="110" y="56"/>
                  <a:pt x="111" y="56"/>
                </a:cubicBezTo>
                <a:lnTo>
                  <a:pt x="111" y="44"/>
                </a:lnTo>
                <a:close/>
                <a:moveTo>
                  <a:pt x="109" y="178"/>
                </a:moveTo>
                <a:cubicBezTo>
                  <a:pt x="109" y="178"/>
                  <a:pt x="109" y="178"/>
                  <a:pt x="109" y="178"/>
                </a:cubicBezTo>
                <a:cubicBezTo>
                  <a:pt x="109" y="155"/>
                  <a:pt x="109" y="155"/>
                  <a:pt x="109" y="155"/>
                </a:cubicBezTo>
                <a:cubicBezTo>
                  <a:pt x="109" y="155"/>
                  <a:pt x="109" y="155"/>
                  <a:pt x="109" y="155"/>
                </a:cubicBezTo>
                <a:lnTo>
                  <a:pt x="109" y="178"/>
                </a:lnTo>
                <a:close/>
                <a:moveTo>
                  <a:pt x="109" y="47"/>
                </a:moveTo>
                <a:cubicBezTo>
                  <a:pt x="109" y="48"/>
                  <a:pt x="109" y="48"/>
                  <a:pt x="109" y="48"/>
                </a:cubicBezTo>
                <a:cubicBezTo>
                  <a:pt x="109" y="56"/>
                  <a:pt x="109" y="56"/>
                  <a:pt x="109" y="56"/>
                </a:cubicBezTo>
                <a:cubicBezTo>
                  <a:pt x="109" y="56"/>
                  <a:pt x="109" y="56"/>
                  <a:pt x="109" y="56"/>
                </a:cubicBezTo>
                <a:lnTo>
                  <a:pt x="109" y="47"/>
                </a:lnTo>
                <a:close/>
                <a:moveTo>
                  <a:pt x="109" y="58"/>
                </a:moveTo>
                <a:cubicBezTo>
                  <a:pt x="109" y="58"/>
                  <a:pt x="109" y="58"/>
                  <a:pt x="109" y="58"/>
                </a:cubicBezTo>
                <a:cubicBezTo>
                  <a:pt x="109" y="89"/>
                  <a:pt x="109" y="89"/>
                  <a:pt x="109" y="89"/>
                </a:cubicBezTo>
                <a:cubicBezTo>
                  <a:pt x="109" y="89"/>
                  <a:pt x="109" y="89"/>
                  <a:pt x="109" y="89"/>
                </a:cubicBezTo>
                <a:cubicBezTo>
                  <a:pt x="109" y="89"/>
                  <a:pt x="109" y="89"/>
                  <a:pt x="109" y="89"/>
                </a:cubicBezTo>
                <a:cubicBezTo>
                  <a:pt x="109" y="149"/>
                  <a:pt x="109" y="149"/>
                  <a:pt x="109" y="149"/>
                </a:cubicBezTo>
                <a:cubicBezTo>
                  <a:pt x="109" y="149"/>
                  <a:pt x="109" y="149"/>
                  <a:pt x="109" y="149"/>
                </a:cubicBezTo>
                <a:cubicBezTo>
                  <a:pt x="109" y="97"/>
                  <a:pt x="109" y="97"/>
                  <a:pt x="109" y="97"/>
                </a:cubicBezTo>
                <a:cubicBezTo>
                  <a:pt x="109" y="97"/>
                  <a:pt x="109" y="97"/>
                  <a:pt x="109" y="97"/>
                </a:cubicBezTo>
                <a:cubicBezTo>
                  <a:pt x="109" y="97"/>
                  <a:pt x="109" y="97"/>
                  <a:pt x="109" y="97"/>
                </a:cubicBezTo>
                <a:cubicBezTo>
                  <a:pt x="109" y="97"/>
                  <a:pt x="109" y="97"/>
                  <a:pt x="109" y="97"/>
                </a:cubicBezTo>
                <a:lnTo>
                  <a:pt x="109" y="58"/>
                </a:lnTo>
                <a:close/>
                <a:moveTo>
                  <a:pt x="108" y="178"/>
                </a:moveTo>
                <a:cubicBezTo>
                  <a:pt x="109" y="178"/>
                  <a:pt x="109" y="178"/>
                  <a:pt x="109" y="178"/>
                </a:cubicBezTo>
                <a:cubicBezTo>
                  <a:pt x="109" y="155"/>
                  <a:pt x="109" y="155"/>
                  <a:pt x="109" y="155"/>
                </a:cubicBezTo>
                <a:cubicBezTo>
                  <a:pt x="108" y="155"/>
                  <a:pt x="108" y="155"/>
                  <a:pt x="108" y="155"/>
                </a:cubicBezTo>
                <a:lnTo>
                  <a:pt x="108" y="178"/>
                </a:lnTo>
                <a:close/>
                <a:moveTo>
                  <a:pt x="109" y="48"/>
                </a:moveTo>
                <a:cubicBezTo>
                  <a:pt x="108" y="49"/>
                  <a:pt x="108" y="49"/>
                  <a:pt x="108" y="49"/>
                </a:cubicBezTo>
                <a:cubicBezTo>
                  <a:pt x="108" y="55"/>
                  <a:pt x="108" y="55"/>
                  <a:pt x="108" y="55"/>
                </a:cubicBezTo>
                <a:cubicBezTo>
                  <a:pt x="109" y="56"/>
                  <a:pt x="109" y="56"/>
                  <a:pt x="109" y="56"/>
                </a:cubicBezTo>
                <a:lnTo>
                  <a:pt x="109" y="48"/>
                </a:lnTo>
                <a:close/>
                <a:moveTo>
                  <a:pt x="109" y="58"/>
                </a:moveTo>
                <a:cubicBezTo>
                  <a:pt x="108" y="58"/>
                  <a:pt x="108" y="58"/>
                  <a:pt x="108" y="58"/>
                </a:cubicBezTo>
                <a:cubicBezTo>
                  <a:pt x="108" y="89"/>
                  <a:pt x="108" y="89"/>
                  <a:pt x="108" y="89"/>
                </a:cubicBezTo>
                <a:cubicBezTo>
                  <a:pt x="109" y="89"/>
                  <a:pt x="109" y="89"/>
                  <a:pt x="109" y="89"/>
                </a:cubicBezTo>
                <a:lnTo>
                  <a:pt x="109" y="58"/>
                </a:lnTo>
                <a:close/>
                <a:moveTo>
                  <a:pt x="109" y="89"/>
                </a:moveTo>
                <a:cubicBezTo>
                  <a:pt x="109" y="90"/>
                  <a:pt x="109" y="90"/>
                  <a:pt x="109" y="90"/>
                </a:cubicBezTo>
                <a:cubicBezTo>
                  <a:pt x="108" y="91"/>
                  <a:pt x="108" y="91"/>
                  <a:pt x="108" y="91"/>
                </a:cubicBezTo>
                <a:cubicBezTo>
                  <a:pt x="108" y="92"/>
                  <a:pt x="108" y="92"/>
                  <a:pt x="108" y="92"/>
                </a:cubicBezTo>
                <a:cubicBezTo>
                  <a:pt x="108" y="92"/>
                  <a:pt x="108" y="92"/>
                  <a:pt x="108" y="92"/>
                </a:cubicBezTo>
                <a:cubicBezTo>
                  <a:pt x="108" y="92"/>
                  <a:pt x="108" y="92"/>
                  <a:pt x="108" y="92"/>
                </a:cubicBezTo>
                <a:cubicBezTo>
                  <a:pt x="108" y="92"/>
                  <a:pt x="108" y="92"/>
                  <a:pt x="108" y="92"/>
                </a:cubicBezTo>
                <a:cubicBezTo>
                  <a:pt x="108" y="149"/>
                  <a:pt x="108" y="149"/>
                  <a:pt x="108" y="149"/>
                </a:cubicBezTo>
                <a:cubicBezTo>
                  <a:pt x="109" y="149"/>
                  <a:pt x="109" y="149"/>
                  <a:pt x="109" y="149"/>
                </a:cubicBezTo>
                <a:lnTo>
                  <a:pt x="109" y="89"/>
                </a:lnTo>
                <a:close/>
                <a:moveTo>
                  <a:pt x="106" y="179"/>
                </a:moveTo>
                <a:cubicBezTo>
                  <a:pt x="107" y="179"/>
                  <a:pt x="107" y="179"/>
                  <a:pt x="108" y="178"/>
                </a:cubicBezTo>
                <a:cubicBezTo>
                  <a:pt x="108" y="155"/>
                  <a:pt x="108" y="155"/>
                  <a:pt x="108" y="155"/>
                </a:cubicBezTo>
                <a:cubicBezTo>
                  <a:pt x="108" y="155"/>
                  <a:pt x="108" y="155"/>
                  <a:pt x="108" y="155"/>
                </a:cubicBezTo>
                <a:cubicBezTo>
                  <a:pt x="108" y="148"/>
                  <a:pt x="108" y="148"/>
                  <a:pt x="108" y="148"/>
                </a:cubicBezTo>
                <a:cubicBezTo>
                  <a:pt x="108" y="149"/>
                  <a:pt x="108" y="149"/>
                  <a:pt x="108" y="149"/>
                </a:cubicBezTo>
                <a:cubicBezTo>
                  <a:pt x="108" y="92"/>
                  <a:pt x="108" y="92"/>
                  <a:pt x="108" y="92"/>
                </a:cubicBezTo>
                <a:cubicBezTo>
                  <a:pt x="108" y="92"/>
                  <a:pt x="108" y="92"/>
                  <a:pt x="108" y="92"/>
                </a:cubicBezTo>
                <a:cubicBezTo>
                  <a:pt x="108" y="92"/>
                  <a:pt x="108" y="92"/>
                  <a:pt x="108" y="92"/>
                </a:cubicBezTo>
                <a:cubicBezTo>
                  <a:pt x="108" y="91"/>
                  <a:pt x="108" y="91"/>
                  <a:pt x="108" y="91"/>
                </a:cubicBezTo>
                <a:cubicBezTo>
                  <a:pt x="106" y="95"/>
                  <a:pt x="106" y="95"/>
                  <a:pt x="106" y="95"/>
                </a:cubicBezTo>
                <a:cubicBezTo>
                  <a:pt x="106" y="96"/>
                  <a:pt x="106" y="96"/>
                  <a:pt x="106" y="96"/>
                </a:cubicBezTo>
                <a:cubicBezTo>
                  <a:pt x="107" y="93"/>
                  <a:pt x="107" y="93"/>
                  <a:pt x="107" y="93"/>
                </a:cubicBezTo>
                <a:cubicBezTo>
                  <a:pt x="106" y="96"/>
                  <a:pt x="106" y="96"/>
                  <a:pt x="106" y="96"/>
                </a:cubicBezTo>
                <a:cubicBezTo>
                  <a:pt x="106" y="148"/>
                  <a:pt x="106" y="148"/>
                  <a:pt x="106" y="148"/>
                </a:cubicBezTo>
                <a:cubicBezTo>
                  <a:pt x="107" y="148"/>
                  <a:pt x="107" y="148"/>
                  <a:pt x="108" y="148"/>
                </a:cubicBezTo>
                <a:cubicBezTo>
                  <a:pt x="108" y="150"/>
                  <a:pt x="108" y="150"/>
                  <a:pt x="108" y="150"/>
                </a:cubicBezTo>
                <a:cubicBezTo>
                  <a:pt x="106" y="150"/>
                  <a:pt x="106" y="150"/>
                  <a:pt x="106" y="150"/>
                </a:cubicBezTo>
                <a:cubicBezTo>
                  <a:pt x="106" y="150"/>
                  <a:pt x="106" y="150"/>
                  <a:pt x="106" y="150"/>
                </a:cubicBezTo>
                <a:cubicBezTo>
                  <a:pt x="108" y="151"/>
                  <a:pt x="108" y="151"/>
                  <a:pt x="108" y="151"/>
                </a:cubicBezTo>
                <a:cubicBezTo>
                  <a:pt x="107" y="152"/>
                  <a:pt x="107" y="152"/>
                  <a:pt x="107" y="152"/>
                </a:cubicBezTo>
                <a:cubicBezTo>
                  <a:pt x="106" y="152"/>
                  <a:pt x="106" y="152"/>
                  <a:pt x="106" y="152"/>
                </a:cubicBezTo>
                <a:cubicBezTo>
                  <a:pt x="106" y="152"/>
                  <a:pt x="106" y="152"/>
                  <a:pt x="106" y="152"/>
                </a:cubicBezTo>
                <a:cubicBezTo>
                  <a:pt x="107" y="153"/>
                  <a:pt x="107" y="153"/>
                  <a:pt x="107" y="153"/>
                </a:cubicBezTo>
                <a:cubicBezTo>
                  <a:pt x="107" y="155"/>
                  <a:pt x="107" y="155"/>
                  <a:pt x="107" y="155"/>
                </a:cubicBezTo>
                <a:cubicBezTo>
                  <a:pt x="106" y="155"/>
                  <a:pt x="106" y="155"/>
                  <a:pt x="106" y="155"/>
                </a:cubicBezTo>
                <a:lnTo>
                  <a:pt x="106" y="179"/>
                </a:lnTo>
                <a:close/>
                <a:moveTo>
                  <a:pt x="108" y="49"/>
                </a:moveTo>
                <a:cubicBezTo>
                  <a:pt x="107" y="50"/>
                  <a:pt x="107" y="51"/>
                  <a:pt x="106" y="52"/>
                </a:cubicBezTo>
                <a:cubicBezTo>
                  <a:pt x="106" y="55"/>
                  <a:pt x="106" y="55"/>
                  <a:pt x="106" y="55"/>
                </a:cubicBezTo>
                <a:cubicBezTo>
                  <a:pt x="107" y="55"/>
                  <a:pt x="107" y="55"/>
                  <a:pt x="108" y="55"/>
                </a:cubicBezTo>
                <a:lnTo>
                  <a:pt x="108" y="49"/>
                </a:lnTo>
                <a:close/>
                <a:moveTo>
                  <a:pt x="108" y="58"/>
                </a:moveTo>
                <a:cubicBezTo>
                  <a:pt x="106" y="57"/>
                  <a:pt x="106" y="57"/>
                  <a:pt x="106" y="57"/>
                </a:cubicBezTo>
                <a:cubicBezTo>
                  <a:pt x="106" y="89"/>
                  <a:pt x="106" y="89"/>
                  <a:pt x="106" y="89"/>
                </a:cubicBezTo>
                <a:cubicBezTo>
                  <a:pt x="107" y="89"/>
                  <a:pt x="107" y="89"/>
                  <a:pt x="108" y="89"/>
                </a:cubicBezTo>
                <a:lnTo>
                  <a:pt x="108" y="58"/>
                </a:lnTo>
                <a:close/>
                <a:moveTo>
                  <a:pt x="103" y="7"/>
                </a:moveTo>
                <a:cubicBezTo>
                  <a:pt x="103" y="7"/>
                  <a:pt x="104" y="7"/>
                  <a:pt x="104" y="7"/>
                </a:cubicBezTo>
                <a:cubicBezTo>
                  <a:pt x="104" y="7"/>
                  <a:pt x="104" y="7"/>
                  <a:pt x="103" y="6"/>
                </a:cubicBezTo>
                <a:lnTo>
                  <a:pt x="103" y="7"/>
                </a:lnTo>
                <a:close/>
                <a:moveTo>
                  <a:pt x="103" y="179"/>
                </a:moveTo>
                <a:cubicBezTo>
                  <a:pt x="104" y="179"/>
                  <a:pt x="105" y="179"/>
                  <a:pt x="106" y="179"/>
                </a:cubicBezTo>
                <a:cubicBezTo>
                  <a:pt x="106" y="155"/>
                  <a:pt x="106" y="155"/>
                  <a:pt x="106" y="155"/>
                </a:cubicBezTo>
                <a:cubicBezTo>
                  <a:pt x="104" y="154"/>
                  <a:pt x="104" y="154"/>
                  <a:pt x="104" y="154"/>
                </a:cubicBezTo>
                <a:cubicBezTo>
                  <a:pt x="105" y="152"/>
                  <a:pt x="105" y="152"/>
                  <a:pt x="105" y="152"/>
                </a:cubicBezTo>
                <a:cubicBezTo>
                  <a:pt x="106" y="152"/>
                  <a:pt x="106" y="152"/>
                  <a:pt x="106" y="152"/>
                </a:cubicBezTo>
                <a:cubicBezTo>
                  <a:pt x="106" y="152"/>
                  <a:pt x="106" y="152"/>
                  <a:pt x="106" y="152"/>
                </a:cubicBezTo>
                <a:cubicBezTo>
                  <a:pt x="105" y="152"/>
                  <a:pt x="105" y="152"/>
                  <a:pt x="105" y="152"/>
                </a:cubicBezTo>
                <a:cubicBezTo>
                  <a:pt x="105" y="150"/>
                  <a:pt x="105" y="150"/>
                  <a:pt x="105" y="150"/>
                </a:cubicBezTo>
                <a:cubicBezTo>
                  <a:pt x="106" y="150"/>
                  <a:pt x="106" y="150"/>
                  <a:pt x="106" y="150"/>
                </a:cubicBezTo>
                <a:cubicBezTo>
                  <a:pt x="106" y="150"/>
                  <a:pt x="106" y="150"/>
                  <a:pt x="106" y="150"/>
                </a:cubicBezTo>
                <a:cubicBezTo>
                  <a:pt x="105" y="149"/>
                  <a:pt x="105" y="149"/>
                  <a:pt x="105" y="149"/>
                </a:cubicBezTo>
                <a:cubicBezTo>
                  <a:pt x="105" y="147"/>
                  <a:pt x="105" y="147"/>
                  <a:pt x="105" y="147"/>
                </a:cubicBezTo>
                <a:cubicBezTo>
                  <a:pt x="106" y="148"/>
                  <a:pt x="106" y="148"/>
                  <a:pt x="106" y="148"/>
                </a:cubicBezTo>
                <a:cubicBezTo>
                  <a:pt x="106" y="96"/>
                  <a:pt x="106" y="96"/>
                  <a:pt x="106" y="96"/>
                </a:cubicBezTo>
                <a:cubicBezTo>
                  <a:pt x="106" y="96"/>
                  <a:pt x="106" y="96"/>
                  <a:pt x="106" y="96"/>
                </a:cubicBezTo>
                <a:cubicBezTo>
                  <a:pt x="106" y="96"/>
                  <a:pt x="106" y="96"/>
                  <a:pt x="106" y="96"/>
                </a:cubicBezTo>
                <a:cubicBezTo>
                  <a:pt x="106" y="96"/>
                  <a:pt x="106" y="96"/>
                  <a:pt x="106" y="96"/>
                </a:cubicBezTo>
                <a:cubicBezTo>
                  <a:pt x="106" y="95"/>
                  <a:pt x="106" y="95"/>
                  <a:pt x="106" y="95"/>
                </a:cubicBezTo>
                <a:cubicBezTo>
                  <a:pt x="105" y="96"/>
                  <a:pt x="105" y="96"/>
                  <a:pt x="105" y="96"/>
                </a:cubicBezTo>
                <a:cubicBezTo>
                  <a:pt x="103" y="95"/>
                  <a:pt x="103" y="95"/>
                  <a:pt x="103" y="95"/>
                </a:cubicBezTo>
                <a:cubicBezTo>
                  <a:pt x="103" y="146"/>
                  <a:pt x="103" y="146"/>
                  <a:pt x="103" y="146"/>
                </a:cubicBezTo>
                <a:cubicBezTo>
                  <a:pt x="103" y="146"/>
                  <a:pt x="104" y="147"/>
                  <a:pt x="105" y="147"/>
                </a:cubicBezTo>
                <a:cubicBezTo>
                  <a:pt x="104" y="149"/>
                  <a:pt x="104" y="149"/>
                  <a:pt x="104" y="149"/>
                </a:cubicBezTo>
                <a:cubicBezTo>
                  <a:pt x="103" y="149"/>
                  <a:pt x="103" y="149"/>
                  <a:pt x="103" y="149"/>
                </a:cubicBezTo>
                <a:cubicBezTo>
                  <a:pt x="103" y="150"/>
                  <a:pt x="103" y="150"/>
                  <a:pt x="103" y="150"/>
                </a:cubicBezTo>
                <a:cubicBezTo>
                  <a:pt x="104" y="150"/>
                  <a:pt x="104" y="150"/>
                  <a:pt x="104" y="150"/>
                </a:cubicBezTo>
                <a:cubicBezTo>
                  <a:pt x="104" y="151"/>
                  <a:pt x="104" y="151"/>
                  <a:pt x="104" y="151"/>
                </a:cubicBezTo>
                <a:cubicBezTo>
                  <a:pt x="103" y="151"/>
                  <a:pt x="103" y="151"/>
                  <a:pt x="103" y="151"/>
                </a:cubicBezTo>
                <a:cubicBezTo>
                  <a:pt x="103" y="152"/>
                  <a:pt x="103" y="152"/>
                  <a:pt x="103" y="152"/>
                </a:cubicBezTo>
                <a:cubicBezTo>
                  <a:pt x="104" y="152"/>
                  <a:pt x="104" y="152"/>
                  <a:pt x="104" y="152"/>
                </a:cubicBezTo>
                <a:cubicBezTo>
                  <a:pt x="104" y="154"/>
                  <a:pt x="104" y="154"/>
                  <a:pt x="104" y="154"/>
                </a:cubicBezTo>
                <a:cubicBezTo>
                  <a:pt x="103" y="154"/>
                  <a:pt x="103" y="154"/>
                  <a:pt x="103" y="154"/>
                </a:cubicBezTo>
                <a:lnTo>
                  <a:pt x="103" y="179"/>
                </a:lnTo>
                <a:close/>
                <a:moveTo>
                  <a:pt x="106" y="52"/>
                </a:moveTo>
                <a:cubicBezTo>
                  <a:pt x="104" y="54"/>
                  <a:pt x="103" y="55"/>
                  <a:pt x="103" y="55"/>
                </a:cubicBezTo>
                <a:cubicBezTo>
                  <a:pt x="104" y="55"/>
                  <a:pt x="105" y="55"/>
                  <a:pt x="106" y="55"/>
                </a:cubicBezTo>
                <a:lnTo>
                  <a:pt x="106" y="52"/>
                </a:lnTo>
                <a:close/>
                <a:moveTo>
                  <a:pt x="106" y="57"/>
                </a:moveTo>
                <a:cubicBezTo>
                  <a:pt x="106" y="89"/>
                  <a:pt x="106" y="89"/>
                  <a:pt x="106" y="89"/>
                </a:cubicBezTo>
                <a:cubicBezTo>
                  <a:pt x="105" y="88"/>
                  <a:pt x="104" y="88"/>
                  <a:pt x="103" y="88"/>
                </a:cubicBezTo>
                <a:cubicBezTo>
                  <a:pt x="103" y="55"/>
                  <a:pt x="103" y="55"/>
                  <a:pt x="103" y="55"/>
                </a:cubicBezTo>
                <a:lnTo>
                  <a:pt x="106" y="57"/>
                </a:lnTo>
                <a:close/>
                <a:moveTo>
                  <a:pt x="102" y="6"/>
                </a:moveTo>
                <a:cubicBezTo>
                  <a:pt x="103" y="7"/>
                  <a:pt x="103" y="7"/>
                  <a:pt x="103" y="7"/>
                </a:cubicBezTo>
                <a:cubicBezTo>
                  <a:pt x="103" y="6"/>
                  <a:pt x="103" y="6"/>
                  <a:pt x="103" y="6"/>
                </a:cubicBezTo>
                <a:cubicBezTo>
                  <a:pt x="102" y="5"/>
                  <a:pt x="102" y="5"/>
                  <a:pt x="102" y="5"/>
                </a:cubicBezTo>
                <a:lnTo>
                  <a:pt x="102" y="6"/>
                </a:lnTo>
                <a:close/>
                <a:moveTo>
                  <a:pt x="102" y="179"/>
                </a:moveTo>
                <a:cubicBezTo>
                  <a:pt x="103" y="179"/>
                  <a:pt x="103" y="179"/>
                  <a:pt x="103" y="179"/>
                </a:cubicBezTo>
                <a:cubicBezTo>
                  <a:pt x="103" y="154"/>
                  <a:pt x="103" y="154"/>
                  <a:pt x="103" y="154"/>
                </a:cubicBezTo>
                <a:cubicBezTo>
                  <a:pt x="102" y="154"/>
                  <a:pt x="102" y="154"/>
                  <a:pt x="102" y="154"/>
                </a:cubicBezTo>
                <a:lnTo>
                  <a:pt x="102" y="179"/>
                </a:lnTo>
                <a:close/>
                <a:moveTo>
                  <a:pt x="103" y="55"/>
                </a:moveTo>
                <a:cubicBezTo>
                  <a:pt x="102" y="55"/>
                  <a:pt x="102" y="55"/>
                  <a:pt x="102" y="55"/>
                </a:cubicBezTo>
                <a:cubicBezTo>
                  <a:pt x="102" y="56"/>
                  <a:pt x="102" y="56"/>
                  <a:pt x="102" y="56"/>
                </a:cubicBezTo>
                <a:cubicBezTo>
                  <a:pt x="102" y="56"/>
                  <a:pt x="102" y="56"/>
                  <a:pt x="102" y="56"/>
                </a:cubicBezTo>
                <a:cubicBezTo>
                  <a:pt x="102" y="57"/>
                  <a:pt x="102" y="57"/>
                  <a:pt x="102" y="58"/>
                </a:cubicBezTo>
                <a:cubicBezTo>
                  <a:pt x="102" y="88"/>
                  <a:pt x="102" y="88"/>
                  <a:pt x="102" y="88"/>
                </a:cubicBezTo>
                <a:cubicBezTo>
                  <a:pt x="103" y="88"/>
                  <a:pt x="103" y="88"/>
                  <a:pt x="103" y="88"/>
                </a:cubicBezTo>
                <a:lnTo>
                  <a:pt x="103" y="55"/>
                </a:lnTo>
                <a:close/>
                <a:moveTo>
                  <a:pt x="103" y="95"/>
                </a:moveTo>
                <a:cubicBezTo>
                  <a:pt x="102" y="95"/>
                  <a:pt x="102" y="95"/>
                  <a:pt x="102" y="95"/>
                </a:cubicBezTo>
                <a:cubicBezTo>
                  <a:pt x="102" y="146"/>
                  <a:pt x="102" y="146"/>
                  <a:pt x="102" y="146"/>
                </a:cubicBezTo>
                <a:cubicBezTo>
                  <a:pt x="102" y="146"/>
                  <a:pt x="102" y="146"/>
                  <a:pt x="102" y="146"/>
                </a:cubicBezTo>
                <a:cubicBezTo>
                  <a:pt x="102" y="147"/>
                  <a:pt x="102" y="147"/>
                  <a:pt x="102" y="147"/>
                </a:cubicBezTo>
                <a:cubicBezTo>
                  <a:pt x="102" y="150"/>
                  <a:pt x="102" y="150"/>
                  <a:pt x="102" y="150"/>
                </a:cubicBezTo>
                <a:cubicBezTo>
                  <a:pt x="102" y="149"/>
                  <a:pt x="102" y="149"/>
                  <a:pt x="102" y="149"/>
                </a:cubicBezTo>
                <a:cubicBezTo>
                  <a:pt x="103" y="150"/>
                  <a:pt x="103" y="150"/>
                  <a:pt x="103" y="150"/>
                </a:cubicBezTo>
                <a:cubicBezTo>
                  <a:pt x="103" y="149"/>
                  <a:pt x="103" y="149"/>
                  <a:pt x="103" y="149"/>
                </a:cubicBezTo>
                <a:cubicBezTo>
                  <a:pt x="102" y="149"/>
                  <a:pt x="102" y="149"/>
                  <a:pt x="102" y="149"/>
                </a:cubicBezTo>
                <a:cubicBezTo>
                  <a:pt x="103" y="146"/>
                  <a:pt x="103" y="146"/>
                  <a:pt x="103" y="146"/>
                </a:cubicBezTo>
                <a:cubicBezTo>
                  <a:pt x="103" y="146"/>
                  <a:pt x="103" y="146"/>
                  <a:pt x="103" y="146"/>
                </a:cubicBezTo>
                <a:lnTo>
                  <a:pt x="103" y="95"/>
                </a:lnTo>
                <a:close/>
                <a:moveTo>
                  <a:pt x="103" y="151"/>
                </a:moveTo>
                <a:cubicBezTo>
                  <a:pt x="103" y="152"/>
                  <a:pt x="103" y="152"/>
                  <a:pt x="103" y="152"/>
                </a:cubicBezTo>
                <a:cubicBezTo>
                  <a:pt x="102" y="151"/>
                  <a:pt x="102" y="151"/>
                  <a:pt x="102" y="151"/>
                </a:cubicBezTo>
                <a:cubicBezTo>
                  <a:pt x="102" y="151"/>
                  <a:pt x="102" y="151"/>
                  <a:pt x="102" y="151"/>
                </a:cubicBezTo>
                <a:lnTo>
                  <a:pt x="103" y="151"/>
                </a:lnTo>
                <a:close/>
                <a:moveTo>
                  <a:pt x="102" y="6"/>
                </a:moveTo>
                <a:cubicBezTo>
                  <a:pt x="102" y="6"/>
                  <a:pt x="102" y="6"/>
                  <a:pt x="102" y="6"/>
                </a:cubicBezTo>
                <a:cubicBezTo>
                  <a:pt x="102" y="5"/>
                  <a:pt x="102" y="5"/>
                  <a:pt x="102" y="5"/>
                </a:cubicBezTo>
                <a:cubicBezTo>
                  <a:pt x="102" y="5"/>
                  <a:pt x="102" y="5"/>
                  <a:pt x="102" y="5"/>
                </a:cubicBezTo>
                <a:lnTo>
                  <a:pt x="102" y="6"/>
                </a:lnTo>
                <a:close/>
                <a:moveTo>
                  <a:pt x="102" y="179"/>
                </a:moveTo>
                <a:cubicBezTo>
                  <a:pt x="102" y="179"/>
                  <a:pt x="102" y="179"/>
                  <a:pt x="102" y="179"/>
                </a:cubicBezTo>
                <a:cubicBezTo>
                  <a:pt x="102" y="154"/>
                  <a:pt x="102" y="154"/>
                  <a:pt x="102" y="154"/>
                </a:cubicBezTo>
                <a:cubicBezTo>
                  <a:pt x="102" y="154"/>
                  <a:pt x="102" y="154"/>
                  <a:pt x="102" y="154"/>
                </a:cubicBezTo>
                <a:lnTo>
                  <a:pt x="102" y="179"/>
                </a:lnTo>
                <a:close/>
                <a:moveTo>
                  <a:pt x="102" y="55"/>
                </a:moveTo>
                <a:cubicBezTo>
                  <a:pt x="102" y="55"/>
                  <a:pt x="102" y="55"/>
                  <a:pt x="102" y="55"/>
                </a:cubicBezTo>
                <a:cubicBezTo>
                  <a:pt x="102" y="56"/>
                  <a:pt x="102" y="56"/>
                  <a:pt x="102" y="56"/>
                </a:cubicBezTo>
                <a:cubicBezTo>
                  <a:pt x="102" y="56"/>
                  <a:pt x="102" y="56"/>
                  <a:pt x="102" y="56"/>
                </a:cubicBezTo>
                <a:lnTo>
                  <a:pt x="102" y="55"/>
                </a:lnTo>
                <a:close/>
                <a:moveTo>
                  <a:pt x="102" y="58"/>
                </a:moveTo>
                <a:cubicBezTo>
                  <a:pt x="102" y="58"/>
                  <a:pt x="102" y="58"/>
                  <a:pt x="102" y="59"/>
                </a:cubicBezTo>
                <a:cubicBezTo>
                  <a:pt x="102" y="88"/>
                  <a:pt x="102" y="88"/>
                  <a:pt x="102" y="88"/>
                </a:cubicBezTo>
                <a:cubicBezTo>
                  <a:pt x="102" y="88"/>
                  <a:pt x="102" y="88"/>
                  <a:pt x="102" y="88"/>
                </a:cubicBezTo>
                <a:lnTo>
                  <a:pt x="102" y="58"/>
                </a:lnTo>
                <a:close/>
                <a:moveTo>
                  <a:pt x="102" y="95"/>
                </a:moveTo>
                <a:cubicBezTo>
                  <a:pt x="102" y="95"/>
                  <a:pt x="102" y="95"/>
                  <a:pt x="102" y="95"/>
                </a:cubicBezTo>
                <a:cubicBezTo>
                  <a:pt x="102" y="146"/>
                  <a:pt x="102" y="146"/>
                  <a:pt x="102" y="146"/>
                </a:cubicBezTo>
                <a:cubicBezTo>
                  <a:pt x="102" y="146"/>
                  <a:pt x="102" y="146"/>
                  <a:pt x="102" y="146"/>
                </a:cubicBezTo>
                <a:lnTo>
                  <a:pt x="102" y="95"/>
                </a:lnTo>
                <a:close/>
                <a:moveTo>
                  <a:pt x="102" y="147"/>
                </a:moveTo>
                <a:cubicBezTo>
                  <a:pt x="102" y="150"/>
                  <a:pt x="102" y="150"/>
                  <a:pt x="102" y="150"/>
                </a:cubicBezTo>
                <a:cubicBezTo>
                  <a:pt x="102" y="151"/>
                  <a:pt x="102" y="151"/>
                  <a:pt x="102" y="151"/>
                </a:cubicBezTo>
                <a:cubicBezTo>
                  <a:pt x="102" y="151"/>
                  <a:pt x="102" y="151"/>
                  <a:pt x="102" y="151"/>
                </a:cubicBezTo>
                <a:cubicBezTo>
                  <a:pt x="102" y="151"/>
                  <a:pt x="102" y="151"/>
                  <a:pt x="102" y="151"/>
                </a:cubicBezTo>
                <a:cubicBezTo>
                  <a:pt x="102" y="151"/>
                  <a:pt x="102" y="151"/>
                  <a:pt x="102" y="151"/>
                </a:cubicBezTo>
                <a:cubicBezTo>
                  <a:pt x="102" y="152"/>
                  <a:pt x="102" y="152"/>
                  <a:pt x="102" y="152"/>
                </a:cubicBezTo>
                <a:cubicBezTo>
                  <a:pt x="102" y="148"/>
                  <a:pt x="102" y="148"/>
                  <a:pt x="102" y="148"/>
                </a:cubicBezTo>
                <a:lnTo>
                  <a:pt x="102" y="147"/>
                </a:lnTo>
                <a:close/>
                <a:moveTo>
                  <a:pt x="101" y="6"/>
                </a:moveTo>
                <a:cubicBezTo>
                  <a:pt x="102" y="6"/>
                  <a:pt x="102" y="6"/>
                  <a:pt x="102" y="6"/>
                </a:cubicBezTo>
                <a:cubicBezTo>
                  <a:pt x="102" y="5"/>
                  <a:pt x="102" y="5"/>
                  <a:pt x="102" y="5"/>
                </a:cubicBezTo>
                <a:cubicBezTo>
                  <a:pt x="101" y="5"/>
                  <a:pt x="101" y="5"/>
                  <a:pt x="101" y="5"/>
                </a:cubicBezTo>
                <a:lnTo>
                  <a:pt x="101" y="6"/>
                </a:lnTo>
                <a:close/>
                <a:moveTo>
                  <a:pt x="101" y="180"/>
                </a:moveTo>
                <a:cubicBezTo>
                  <a:pt x="102" y="179"/>
                  <a:pt x="102" y="179"/>
                  <a:pt x="102" y="179"/>
                </a:cubicBezTo>
                <a:cubicBezTo>
                  <a:pt x="102" y="154"/>
                  <a:pt x="102" y="154"/>
                  <a:pt x="102" y="154"/>
                </a:cubicBezTo>
                <a:cubicBezTo>
                  <a:pt x="101" y="154"/>
                  <a:pt x="101" y="154"/>
                  <a:pt x="101" y="154"/>
                </a:cubicBezTo>
                <a:cubicBezTo>
                  <a:pt x="102" y="152"/>
                  <a:pt x="102" y="152"/>
                  <a:pt x="102" y="152"/>
                </a:cubicBezTo>
                <a:cubicBezTo>
                  <a:pt x="102" y="148"/>
                  <a:pt x="102" y="148"/>
                  <a:pt x="102" y="148"/>
                </a:cubicBezTo>
                <a:cubicBezTo>
                  <a:pt x="101" y="154"/>
                  <a:pt x="101" y="154"/>
                  <a:pt x="101" y="154"/>
                </a:cubicBezTo>
                <a:cubicBezTo>
                  <a:pt x="101" y="154"/>
                  <a:pt x="101" y="154"/>
                  <a:pt x="101" y="154"/>
                </a:cubicBezTo>
                <a:lnTo>
                  <a:pt x="101" y="180"/>
                </a:lnTo>
                <a:close/>
                <a:moveTo>
                  <a:pt x="102" y="55"/>
                </a:moveTo>
                <a:cubicBezTo>
                  <a:pt x="101" y="54"/>
                  <a:pt x="101" y="54"/>
                  <a:pt x="101" y="54"/>
                </a:cubicBezTo>
                <a:cubicBezTo>
                  <a:pt x="101" y="54"/>
                  <a:pt x="101" y="54"/>
                  <a:pt x="101" y="54"/>
                </a:cubicBezTo>
                <a:cubicBezTo>
                  <a:pt x="101" y="55"/>
                  <a:pt x="101" y="55"/>
                  <a:pt x="101" y="55"/>
                </a:cubicBezTo>
                <a:cubicBezTo>
                  <a:pt x="102" y="56"/>
                  <a:pt x="102" y="56"/>
                  <a:pt x="102" y="56"/>
                </a:cubicBezTo>
                <a:lnTo>
                  <a:pt x="102" y="55"/>
                </a:lnTo>
                <a:close/>
                <a:moveTo>
                  <a:pt x="102" y="59"/>
                </a:moveTo>
                <a:cubicBezTo>
                  <a:pt x="101" y="60"/>
                  <a:pt x="101" y="62"/>
                  <a:pt x="101" y="63"/>
                </a:cubicBezTo>
                <a:cubicBezTo>
                  <a:pt x="101" y="88"/>
                  <a:pt x="101" y="88"/>
                  <a:pt x="101" y="88"/>
                </a:cubicBezTo>
                <a:cubicBezTo>
                  <a:pt x="102" y="88"/>
                  <a:pt x="102" y="88"/>
                  <a:pt x="102" y="88"/>
                </a:cubicBezTo>
                <a:lnTo>
                  <a:pt x="102" y="59"/>
                </a:lnTo>
                <a:close/>
                <a:moveTo>
                  <a:pt x="102" y="95"/>
                </a:moveTo>
                <a:cubicBezTo>
                  <a:pt x="101" y="94"/>
                  <a:pt x="101" y="94"/>
                  <a:pt x="101" y="94"/>
                </a:cubicBezTo>
                <a:cubicBezTo>
                  <a:pt x="101" y="146"/>
                  <a:pt x="101" y="146"/>
                  <a:pt x="101" y="146"/>
                </a:cubicBezTo>
                <a:cubicBezTo>
                  <a:pt x="101" y="145"/>
                  <a:pt x="101" y="145"/>
                  <a:pt x="101" y="145"/>
                </a:cubicBezTo>
                <a:cubicBezTo>
                  <a:pt x="102" y="146"/>
                  <a:pt x="102" y="146"/>
                  <a:pt x="102" y="146"/>
                </a:cubicBezTo>
                <a:lnTo>
                  <a:pt x="102" y="95"/>
                </a:lnTo>
                <a:close/>
                <a:moveTo>
                  <a:pt x="100" y="6"/>
                </a:moveTo>
                <a:cubicBezTo>
                  <a:pt x="101" y="6"/>
                  <a:pt x="101" y="6"/>
                  <a:pt x="101" y="6"/>
                </a:cubicBezTo>
                <a:cubicBezTo>
                  <a:pt x="101" y="5"/>
                  <a:pt x="101" y="5"/>
                  <a:pt x="101" y="5"/>
                </a:cubicBezTo>
                <a:cubicBezTo>
                  <a:pt x="100" y="5"/>
                  <a:pt x="100" y="5"/>
                  <a:pt x="100" y="5"/>
                </a:cubicBezTo>
                <a:cubicBezTo>
                  <a:pt x="100" y="5"/>
                  <a:pt x="100" y="5"/>
                  <a:pt x="100" y="5"/>
                </a:cubicBezTo>
                <a:lnTo>
                  <a:pt x="100" y="6"/>
                </a:lnTo>
                <a:close/>
                <a:moveTo>
                  <a:pt x="100" y="180"/>
                </a:moveTo>
                <a:cubicBezTo>
                  <a:pt x="101" y="180"/>
                  <a:pt x="101" y="180"/>
                  <a:pt x="101" y="180"/>
                </a:cubicBezTo>
                <a:cubicBezTo>
                  <a:pt x="101" y="154"/>
                  <a:pt x="101" y="154"/>
                  <a:pt x="101" y="154"/>
                </a:cubicBezTo>
                <a:cubicBezTo>
                  <a:pt x="100" y="153"/>
                  <a:pt x="100" y="153"/>
                  <a:pt x="100" y="153"/>
                </a:cubicBezTo>
                <a:lnTo>
                  <a:pt x="100" y="180"/>
                </a:lnTo>
                <a:close/>
                <a:moveTo>
                  <a:pt x="101" y="54"/>
                </a:moveTo>
                <a:cubicBezTo>
                  <a:pt x="100" y="55"/>
                  <a:pt x="100" y="55"/>
                  <a:pt x="100" y="55"/>
                </a:cubicBezTo>
                <a:cubicBezTo>
                  <a:pt x="101" y="55"/>
                  <a:pt x="101" y="55"/>
                  <a:pt x="101" y="55"/>
                </a:cubicBezTo>
                <a:lnTo>
                  <a:pt x="101" y="54"/>
                </a:lnTo>
                <a:close/>
                <a:moveTo>
                  <a:pt x="101" y="63"/>
                </a:moveTo>
                <a:cubicBezTo>
                  <a:pt x="101" y="64"/>
                  <a:pt x="100" y="65"/>
                  <a:pt x="100" y="66"/>
                </a:cubicBezTo>
                <a:cubicBezTo>
                  <a:pt x="100" y="88"/>
                  <a:pt x="100" y="88"/>
                  <a:pt x="100" y="88"/>
                </a:cubicBezTo>
                <a:cubicBezTo>
                  <a:pt x="101" y="88"/>
                  <a:pt x="101" y="88"/>
                  <a:pt x="101" y="88"/>
                </a:cubicBezTo>
                <a:lnTo>
                  <a:pt x="101" y="63"/>
                </a:lnTo>
                <a:close/>
                <a:moveTo>
                  <a:pt x="101" y="94"/>
                </a:moveTo>
                <a:cubicBezTo>
                  <a:pt x="100" y="94"/>
                  <a:pt x="100" y="94"/>
                  <a:pt x="100" y="94"/>
                </a:cubicBezTo>
                <a:cubicBezTo>
                  <a:pt x="100" y="145"/>
                  <a:pt x="100" y="145"/>
                  <a:pt x="100" y="145"/>
                </a:cubicBezTo>
                <a:cubicBezTo>
                  <a:pt x="100" y="145"/>
                  <a:pt x="100" y="145"/>
                  <a:pt x="100" y="145"/>
                </a:cubicBezTo>
                <a:cubicBezTo>
                  <a:pt x="100" y="148"/>
                  <a:pt x="100" y="148"/>
                  <a:pt x="100" y="148"/>
                </a:cubicBezTo>
                <a:cubicBezTo>
                  <a:pt x="100" y="151"/>
                  <a:pt x="100" y="151"/>
                  <a:pt x="100" y="151"/>
                </a:cubicBezTo>
                <a:cubicBezTo>
                  <a:pt x="101" y="146"/>
                  <a:pt x="101" y="146"/>
                  <a:pt x="101" y="146"/>
                </a:cubicBezTo>
                <a:lnTo>
                  <a:pt x="101" y="94"/>
                </a:lnTo>
                <a:close/>
                <a:moveTo>
                  <a:pt x="99" y="6"/>
                </a:moveTo>
                <a:cubicBezTo>
                  <a:pt x="99" y="6"/>
                  <a:pt x="99" y="6"/>
                  <a:pt x="100" y="6"/>
                </a:cubicBezTo>
                <a:cubicBezTo>
                  <a:pt x="100" y="5"/>
                  <a:pt x="100" y="5"/>
                  <a:pt x="100" y="5"/>
                </a:cubicBezTo>
                <a:cubicBezTo>
                  <a:pt x="99" y="5"/>
                  <a:pt x="99" y="5"/>
                  <a:pt x="99" y="5"/>
                </a:cubicBezTo>
                <a:lnTo>
                  <a:pt x="99" y="6"/>
                </a:lnTo>
                <a:close/>
                <a:moveTo>
                  <a:pt x="99" y="180"/>
                </a:moveTo>
                <a:cubicBezTo>
                  <a:pt x="99" y="180"/>
                  <a:pt x="100" y="180"/>
                  <a:pt x="100" y="180"/>
                </a:cubicBezTo>
                <a:cubicBezTo>
                  <a:pt x="100" y="153"/>
                  <a:pt x="100" y="153"/>
                  <a:pt x="100" y="153"/>
                </a:cubicBezTo>
                <a:cubicBezTo>
                  <a:pt x="100" y="153"/>
                  <a:pt x="100" y="153"/>
                  <a:pt x="100" y="153"/>
                </a:cubicBezTo>
                <a:cubicBezTo>
                  <a:pt x="100" y="151"/>
                  <a:pt x="100" y="151"/>
                  <a:pt x="100" y="151"/>
                </a:cubicBezTo>
                <a:cubicBezTo>
                  <a:pt x="100" y="148"/>
                  <a:pt x="100" y="148"/>
                  <a:pt x="100" y="148"/>
                </a:cubicBezTo>
                <a:cubicBezTo>
                  <a:pt x="99" y="153"/>
                  <a:pt x="99" y="153"/>
                  <a:pt x="99" y="153"/>
                </a:cubicBezTo>
                <a:cubicBezTo>
                  <a:pt x="99" y="153"/>
                  <a:pt x="99" y="153"/>
                  <a:pt x="99" y="153"/>
                </a:cubicBezTo>
                <a:lnTo>
                  <a:pt x="99" y="180"/>
                </a:lnTo>
                <a:close/>
                <a:moveTo>
                  <a:pt x="100" y="66"/>
                </a:moveTo>
                <a:cubicBezTo>
                  <a:pt x="100" y="67"/>
                  <a:pt x="99" y="68"/>
                  <a:pt x="99" y="69"/>
                </a:cubicBezTo>
                <a:cubicBezTo>
                  <a:pt x="99" y="88"/>
                  <a:pt x="99" y="88"/>
                  <a:pt x="99" y="88"/>
                </a:cubicBezTo>
                <a:cubicBezTo>
                  <a:pt x="99" y="88"/>
                  <a:pt x="100" y="88"/>
                  <a:pt x="100" y="88"/>
                </a:cubicBezTo>
                <a:lnTo>
                  <a:pt x="100" y="66"/>
                </a:lnTo>
                <a:close/>
                <a:moveTo>
                  <a:pt x="100" y="94"/>
                </a:moveTo>
                <a:cubicBezTo>
                  <a:pt x="99" y="93"/>
                  <a:pt x="99" y="93"/>
                  <a:pt x="99" y="93"/>
                </a:cubicBezTo>
                <a:cubicBezTo>
                  <a:pt x="99" y="145"/>
                  <a:pt x="99" y="145"/>
                  <a:pt x="99" y="145"/>
                </a:cubicBezTo>
                <a:cubicBezTo>
                  <a:pt x="99" y="145"/>
                  <a:pt x="100" y="145"/>
                  <a:pt x="100" y="145"/>
                </a:cubicBezTo>
                <a:lnTo>
                  <a:pt x="100" y="94"/>
                </a:lnTo>
                <a:close/>
                <a:moveTo>
                  <a:pt x="94" y="46"/>
                </a:moveTo>
                <a:cubicBezTo>
                  <a:pt x="95" y="46"/>
                  <a:pt x="95" y="46"/>
                  <a:pt x="95" y="46"/>
                </a:cubicBezTo>
                <a:cubicBezTo>
                  <a:pt x="96" y="47"/>
                  <a:pt x="96" y="47"/>
                  <a:pt x="96" y="47"/>
                </a:cubicBezTo>
                <a:cubicBezTo>
                  <a:pt x="96" y="46"/>
                  <a:pt x="96" y="46"/>
                  <a:pt x="96" y="46"/>
                </a:cubicBezTo>
                <a:cubicBezTo>
                  <a:pt x="94" y="45"/>
                  <a:pt x="94" y="45"/>
                  <a:pt x="94" y="45"/>
                </a:cubicBezTo>
                <a:cubicBezTo>
                  <a:pt x="94" y="44"/>
                  <a:pt x="94" y="43"/>
                  <a:pt x="92" y="41"/>
                </a:cubicBezTo>
                <a:cubicBezTo>
                  <a:pt x="92" y="42"/>
                  <a:pt x="92" y="42"/>
                  <a:pt x="92" y="42"/>
                </a:cubicBezTo>
                <a:cubicBezTo>
                  <a:pt x="93" y="43"/>
                  <a:pt x="94" y="44"/>
                  <a:pt x="94" y="45"/>
                </a:cubicBezTo>
                <a:cubicBezTo>
                  <a:pt x="92" y="44"/>
                  <a:pt x="92" y="44"/>
                  <a:pt x="92" y="44"/>
                </a:cubicBezTo>
                <a:cubicBezTo>
                  <a:pt x="92" y="64"/>
                  <a:pt x="92" y="64"/>
                  <a:pt x="92" y="64"/>
                </a:cubicBezTo>
                <a:cubicBezTo>
                  <a:pt x="95" y="53"/>
                  <a:pt x="95" y="47"/>
                  <a:pt x="94" y="46"/>
                </a:cubicBezTo>
                <a:close/>
                <a:moveTo>
                  <a:pt x="92" y="39"/>
                </a:moveTo>
                <a:cubicBezTo>
                  <a:pt x="95" y="28"/>
                  <a:pt x="94" y="21"/>
                  <a:pt x="94" y="20"/>
                </a:cubicBezTo>
                <a:cubicBezTo>
                  <a:pt x="96" y="21"/>
                  <a:pt x="96" y="21"/>
                  <a:pt x="96" y="21"/>
                </a:cubicBezTo>
                <a:cubicBezTo>
                  <a:pt x="97" y="20"/>
                  <a:pt x="97" y="20"/>
                  <a:pt x="97" y="20"/>
                </a:cubicBezTo>
                <a:cubicBezTo>
                  <a:pt x="92" y="18"/>
                  <a:pt x="92" y="18"/>
                  <a:pt x="92" y="18"/>
                </a:cubicBezTo>
                <a:lnTo>
                  <a:pt x="92" y="39"/>
                </a:lnTo>
                <a:close/>
                <a:moveTo>
                  <a:pt x="92" y="5"/>
                </a:moveTo>
                <a:cubicBezTo>
                  <a:pt x="94" y="5"/>
                  <a:pt x="95" y="5"/>
                  <a:pt x="97" y="6"/>
                </a:cubicBezTo>
                <a:cubicBezTo>
                  <a:pt x="97" y="6"/>
                  <a:pt x="98" y="6"/>
                  <a:pt x="99" y="6"/>
                </a:cubicBezTo>
                <a:cubicBezTo>
                  <a:pt x="99" y="5"/>
                  <a:pt x="99" y="5"/>
                  <a:pt x="99" y="5"/>
                </a:cubicBezTo>
                <a:cubicBezTo>
                  <a:pt x="98" y="5"/>
                  <a:pt x="97" y="5"/>
                  <a:pt x="96" y="5"/>
                </a:cubicBezTo>
                <a:cubicBezTo>
                  <a:pt x="95" y="4"/>
                  <a:pt x="94" y="4"/>
                  <a:pt x="92" y="3"/>
                </a:cubicBezTo>
                <a:lnTo>
                  <a:pt x="92" y="5"/>
                </a:lnTo>
                <a:close/>
                <a:moveTo>
                  <a:pt x="92" y="179"/>
                </a:moveTo>
                <a:cubicBezTo>
                  <a:pt x="95" y="179"/>
                  <a:pt x="97" y="179"/>
                  <a:pt x="99" y="180"/>
                </a:cubicBezTo>
                <a:cubicBezTo>
                  <a:pt x="99" y="153"/>
                  <a:pt x="99" y="153"/>
                  <a:pt x="99" y="153"/>
                </a:cubicBezTo>
                <a:cubicBezTo>
                  <a:pt x="97" y="153"/>
                  <a:pt x="97" y="153"/>
                  <a:pt x="97" y="153"/>
                </a:cubicBezTo>
                <a:cubicBezTo>
                  <a:pt x="99" y="145"/>
                  <a:pt x="99" y="145"/>
                  <a:pt x="99" y="145"/>
                </a:cubicBezTo>
                <a:cubicBezTo>
                  <a:pt x="99" y="145"/>
                  <a:pt x="99" y="145"/>
                  <a:pt x="99" y="145"/>
                </a:cubicBezTo>
                <a:cubicBezTo>
                  <a:pt x="99" y="93"/>
                  <a:pt x="99" y="93"/>
                  <a:pt x="99" y="93"/>
                </a:cubicBezTo>
                <a:cubicBezTo>
                  <a:pt x="92" y="91"/>
                  <a:pt x="92" y="91"/>
                  <a:pt x="92" y="91"/>
                </a:cubicBezTo>
                <a:cubicBezTo>
                  <a:pt x="92" y="143"/>
                  <a:pt x="92" y="143"/>
                  <a:pt x="92" y="143"/>
                </a:cubicBezTo>
                <a:cubicBezTo>
                  <a:pt x="94" y="143"/>
                  <a:pt x="95" y="144"/>
                  <a:pt x="96" y="144"/>
                </a:cubicBezTo>
                <a:cubicBezTo>
                  <a:pt x="95" y="148"/>
                  <a:pt x="95" y="151"/>
                  <a:pt x="94" y="152"/>
                </a:cubicBezTo>
                <a:cubicBezTo>
                  <a:pt x="92" y="152"/>
                  <a:pt x="92" y="152"/>
                  <a:pt x="92" y="152"/>
                </a:cubicBezTo>
                <a:lnTo>
                  <a:pt x="92" y="179"/>
                </a:lnTo>
                <a:close/>
                <a:moveTo>
                  <a:pt x="99" y="69"/>
                </a:moveTo>
                <a:cubicBezTo>
                  <a:pt x="97" y="74"/>
                  <a:pt x="95" y="78"/>
                  <a:pt x="92" y="81"/>
                </a:cubicBezTo>
                <a:cubicBezTo>
                  <a:pt x="92" y="88"/>
                  <a:pt x="92" y="88"/>
                  <a:pt x="92" y="88"/>
                </a:cubicBezTo>
                <a:cubicBezTo>
                  <a:pt x="95" y="88"/>
                  <a:pt x="97" y="88"/>
                  <a:pt x="99" y="88"/>
                </a:cubicBezTo>
                <a:lnTo>
                  <a:pt x="99" y="69"/>
                </a:lnTo>
                <a:close/>
                <a:moveTo>
                  <a:pt x="92" y="41"/>
                </a:moveTo>
                <a:cubicBezTo>
                  <a:pt x="92" y="40"/>
                  <a:pt x="92" y="40"/>
                  <a:pt x="92" y="40"/>
                </a:cubicBezTo>
                <a:cubicBezTo>
                  <a:pt x="92" y="40"/>
                  <a:pt x="92" y="39"/>
                  <a:pt x="92" y="39"/>
                </a:cubicBezTo>
                <a:cubicBezTo>
                  <a:pt x="92" y="18"/>
                  <a:pt x="92" y="18"/>
                  <a:pt x="92" y="18"/>
                </a:cubicBezTo>
                <a:cubicBezTo>
                  <a:pt x="90" y="17"/>
                  <a:pt x="90" y="17"/>
                  <a:pt x="90" y="17"/>
                </a:cubicBezTo>
                <a:cubicBezTo>
                  <a:pt x="90" y="39"/>
                  <a:pt x="90" y="39"/>
                  <a:pt x="90" y="39"/>
                </a:cubicBezTo>
                <a:cubicBezTo>
                  <a:pt x="90" y="40"/>
                  <a:pt x="91" y="40"/>
                  <a:pt x="91" y="40"/>
                </a:cubicBezTo>
                <a:cubicBezTo>
                  <a:pt x="92" y="41"/>
                  <a:pt x="92" y="41"/>
                  <a:pt x="92" y="42"/>
                </a:cubicBezTo>
                <a:lnTo>
                  <a:pt x="92" y="41"/>
                </a:lnTo>
                <a:close/>
                <a:moveTo>
                  <a:pt x="90" y="6"/>
                </a:moveTo>
                <a:cubicBezTo>
                  <a:pt x="90" y="6"/>
                  <a:pt x="91" y="6"/>
                  <a:pt x="92" y="5"/>
                </a:cubicBezTo>
                <a:cubicBezTo>
                  <a:pt x="92" y="3"/>
                  <a:pt x="92" y="3"/>
                  <a:pt x="92" y="3"/>
                </a:cubicBezTo>
                <a:cubicBezTo>
                  <a:pt x="92" y="3"/>
                  <a:pt x="91" y="3"/>
                  <a:pt x="90" y="4"/>
                </a:cubicBezTo>
                <a:lnTo>
                  <a:pt x="90" y="6"/>
                </a:lnTo>
                <a:close/>
                <a:moveTo>
                  <a:pt x="90" y="2"/>
                </a:moveTo>
                <a:cubicBezTo>
                  <a:pt x="90" y="1"/>
                  <a:pt x="90" y="1"/>
                  <a:pt x="90" y="1"/>
                </a:cubicBezTo>
                <a:cubicBezTo>
                  <a:pt x="90" y="0"/>
                  <a:pt x="90" y="0"/>
                  <a:pt x="90" y="1"/>
                </a:cubicBezTo>
                <a:lnTo>
                  <a:pt x="90" y="2"/>
                </a:lnTo>
                <a:close/>
                <a:moveTo>
                  <a:pt x="90" y="179"/>
                </a:moveTo>
                <a:cubicBezTo>
                  <a:pt x="91" y="179"/>
                  <a:pt x="92" y="179"/>
                  <a:pt x="92" y="179"/>
                </a:cubicBezTo>
                <a:cubicBezTo>
                  <a:pt x="92" y="152"/>
                  <a:pt x="92" y="152"/>
                  <a:pt x="92" y="152"/>
                </a:cubicBezTo>
                <a:cubicBezTo>
                  <a:pt x="90" y="151"/>
                  <a:pt x="90" y="151"/>
                  <a:pt x="90" y="151"/>
                </a:cubicBezTo>
                <a:lnTo>
                  <a:pt x="90" y="179"/>
                </a:lnTo>
                <a:close/>
                <a:moveTo>
                  <a:pt x="92" y="81"/>
                </a:moveTo>
                <a:cubicBezTo>
                  <a:pt x="92" y="82"/>
                  <a:pt x="91" y="83"/>
                  <a:pt x="90" y="84"/>
                </a:cubicBezTo>
                <a:cubicBezTo>
                  <a:pt x="90" y="88"/>
                  <a:pt x="90" y="88"/>
                  <a:pt x="90" y="88"/>
                </a:cubicBezTo>
                <a:cubicBezTo>
                  <a:pt x="91" y="88"/>
                  <a:pt x="92" y="88"/>
                  <a:pt x="92" y="88"/>
                </a:cubicBezTo>
                <a:lnTo>
                  <a:pt x="92" y="81"/>
                </a:lnTo>
                <a:close/>
                <a:moveTo>
                  <a:pt x="92" y="91"/>
                </a:moveTo>
                <a:cubicBezTo>
                  <a:pt x="90" y="90"/>
                  <a:pt x="90" y="90"/>
                  <a:pt x="90" y="90"/>
                </a:cubicBezTo>
                <a:cubicBezTo>
                  <a:pt x="90" y="142"/>
                  <a:pt x="90" y="142"/>
                  <a:pt x="90" y="142"/>
                </a:cubicBezTo>
                <a:cubicBezTo>
                  <a:pt x="90" y="142"/>
                  <a:pt x="91" y="142"/>
                  <a:pt x="91" y="143"/>
                </a:cubicBezTo>
                <a:cubicBezTo>
                  <a:pt x="90" y="146"/>
                  <a:pt x="90" y="146"/>
                  <a:pt x="90" y="146"/>
                </a:cubicBezTo>
                <a:cubicBezTo>
                  <a:pt x="90" y="148"/>
                  <a:pt x="90" y="148"/>
                  <a:pt x="90" y="148"/>
                </a:cubicBezTo>
                <a:cubicBezTo>
                  <a:pt x="91" y="143"/>
                  <a:pt x="91" y="143"/>
                  <a:pt x="91" y="143"/>
                </a:cubicBezTo>
                <a:cubicBezTo>
                  <a:pt x="92" y="143"/>
                  <a:pt x="92" y="143"/>
                  <a:pt x="92" y="143"/>
                </a:cubicBezTo>
                <a:lnTo>
                  <a:pt x="92" y="91"/>
                </a:lnTo>
                <a:close/>
                <a:moveTo>
                  <a:pt x="90" y="84"/>
                </a:moveTo>
                <a:cubicBezTo>
                  <a:pt x="90" y="84"/>
                  <a:pt x="90" y="84"/>
                  <a:pt x="90" y="84"/>
                </a:cubicBezTo>
                <a:cubicBezTo>
                  <a:pt x="90" y="84"/>
                  <a:pt x="90" y="84"/>
                  <a:pt x="90" y="84"/>
                </a:cubicBezTo>
                <a:close/>
                <a:moveTo>
                  <a:pt x="90" y="75"/>
                </a:moveTo>
                <a:cubicBezTo>
                  <a:pt x="91" y="71"/>
                  <a:pt x="92" y="67"/>
                  <a:pt x="92" y="64"/>
                </a:cubicBezTo>
                <a:cubicBezTo>
                  <a:pt x="92" y="44"/>
                  <a:pt x="92" y="44"/>
                  <a:pt x="92" y="44"/>
                </a:cubicBezTo>
                <a:cubicBezTo>
                  <a:pt x="90" y="43"/>
                  <a:pt x="90" y="43"/>
                  <a:pt x="90" y="43"/>
                </a:cubicBezTo>
                <a:lnTo>
                  <a:pt x="90" y="75"/>
                </a:lnTo>
                <a:close/>
                <a:moveTo>
                  <a:pt x="90" y="17"/>
                </a:moveTo>
                <a:cubicBezTo>
                  <a:pt x="88" y="16"/>
                  <a:pt x="88" y="16"/>
                  <a:pt x="88" y="16"/>
                </a:cubicBezTo>
                <a:cubicBezTo>
                  <a:pt x="88" y="39"/>
                  <a:pt x="88" y="39"/>
                  <a:pt x="88" y="39"/>
                </a:cubicBezTo>
                <a:cubicBezTo>
                  <a:pt x="89" y="39"/>
                  <a:pt x="89" y="39"/>
                  <a:pt x="90" y="39"/>
                </a:cubicBezTo>
                <a:lnTo>
                  <a:pt x="90" y="17"/>
                </a:lnTo>
                <a:close/>
                <a:moveTo>
                  <a:pt x="88" y="9"/>
                </a:moveTo>
                <a:cubicBezTo>
                  <a:pt x="89" y="6"/>
                  <a:pt x="89" y="6"/>
                  <a:pt x="89" y="6"/>
                </a:cubicBezTo>
                <a:cubicBezTo>
                  <a:pt x="89" y="6"/>
                  <a:pt x="89" y="6"/>
                  <a:pt x="90" y="6"/>
                </a:cubicBezTo>
                <a:cubicBezTo>
                  <a:pt x="90" y="4"/>
                  <a:pt x="90" y="4"/>
                  <a:pt x="90" y="4"/>
                </a:cubicBezTo>
                <a:cubicBezTo>
                  <a:pt x="89" y="4"/>
                  <a:pt x="89" y="4"/>
                  <a:pt x="89" y="4"/>
                </a:cubicBezTo>
                <a:cubicBezTo>
                  <a:pt x="89" y="4"/>
                  <a:pt x="89" y="4"/>
                  <a:pt x="89" y="4"/>
                </a:cubicBezTo>
                <a:cubicBezTo>
                  <a:pt x="90" y="2"/>
                  <a:pt x="90" y="2"/>
                  <a:pt x="90" y="2"/>
                </a:cubicBezTo>
                <a:cubicBezTo>
                  <a:pt x="90" y="1"/>
                  <a:pt x="90" y="1"/>
                  <a:pt x="90" y="1"/>
                </a:cubicBezTo>
                <a:cubicBezTo>
                  <a:pt x="90" y="2"/>
                  <a:pt x="89" y="3"/>
                  <a:pt x="88" y="6"/>
                </a:cubicBezTo>
                <a:lnTo>
                  <a:pt x="88" y="9"/>
                </a:lnTo>
                <a:close/>
                <a:moveTo>
                  <a:pt x="88" y="178"/>
                </a:moveTo>
                <a:cubicBezTo>
                  <a:pt x="89" y="178"/>
                  <a:pt x="89" y="178"/>
                  <a:pt x="90" y="179"/>
                </a:cubicBezTo>
                <a:cubicBezTo>
                  <a:pt x="90" y="151"/>
                  <a:pt x="90" y="151"/>
                  <a:pt x="90" y="151"/>
                </a:cubicBezTo>
                <a:cubicBezTo>
                  <a:pt x="89" y="151"/>
                  <a:pt x="89" y="151"/>
                  <a:pt x="89" y="151"/>
                </a:cubicBezTo>
                <a:cubicBezTo>
                  <a:pt x="90" y="148"/>
                  <a:pt x="90" y="148"/>
                  <a:pt x="90" y="148"/>
                </a:cubicBezTo>
                <a:cubicBezTo>
                  <a:pt x="90" y="146"/>
                  <a:pt x="90" y="146"/>
                  <a:pt x="90" y="146"/>
                </a:cubicBezTo>
                <a:cubicBezTo>
                  <a:pt x="88" y="151"/>
                  <a:pt x="88" y="151"/>
                  <a:pt x="88" y="151"/>
                </a:cubicBezTo>
                <a:lnTo>
                  <a:pt x="88" y="178"/>
                </a:lnTo>
                <a:close/>
                <a:moveTo>
                  <a:pt x="90" y="84"/>
                </a:moveTo>
                <a:cubicBezTo>
                  <a:pt x="89" y="85"/>
                  <a:pt x="89" y="86"/>
                  <a:pt x="88" y="86"/>
                </a:cubicBezTo>
                <a:cubicBezTo>
                  <a:pt x="88" y="88"/>
                  <a:pt x="88" y="88"/>
                  <a:pt x="88" y="88"/>
                </a:cubicBezTo>
                <a:cubicBezTo>
                  <a:pt x="89" y="88"/>
                  <a:pt x="89" y="88"/>
                  <a:pt x="90" y="88"/>
                </a:cubicBezTo>
                <a:lnTo>
                  <a:pt x="90" y="84"/>
                </a:lnTo>
                <a:close/>
                <a:moveTo>
                  <a:pt x="90" y="90"/>
                </a:moveTo>
                <a:cubicBezTo>
                  <a:pt x="88" y="90"/>
                  <a:pt x="88" y="90"/>
                  <a:pt x="88" y="90"/>
                </a:cubicBezTo>
                <a:cubicBezTo>
                  <a:pt x="88" y="142"/>
                  <a:pt x="88" y="142"/>
                  <a:pt x="88" y="142"/>
                </a:cubicBezTo>
                <a:cubicBezTo>
                  <a:pt x="88" y="142"/>
                  <a:pt x="88" y="142"/>
                  <a:pt x="88" y="142"/>
                </a:cubicBezTo>
                <a:cubicBezTo>
                  <a:pt x="88" y="143"/>
                  <a:pt x="88" y="143"/>
                  <a:pt x="88" y="143"/>
                </a:cubicBezTo>
                <a:cubicBezTo>
                  <a:pt x="89" y="142"/>
                  <a:pt x="89" y="142"/>
                  <a:pt x="89" y="142"/>
                </a:cubicBezTo>
                <a:cubicBezTo>
                  <a:pt x="90" y="142"/>
                  <a:pt x="90" y="142"/>
                  <a:pt x="90" y="142"/>
                </a:cubicBezTo>
                <a:lnTo>
                  <a:pt x="90" y="90"/>
                </a:lnTo>
                <a:close/>
                <a:moveTo>
                  <a:pt x="88" y="84"/>
                </a:moveTo>
                <a:cubicBezTo>
                  <a:pt x="88" y="83"/>
                  <a:pt x="88" y="83"/>
                  <a:pt x="88" y="83"/>
                </a:cubicBezTo>
                <a:cubicBezTo>
                  <a:pt x="90" y="84"/>
                  <a:pt x="90" y="84"/>
                  <a:pt x="90" y="84"/>
                </a:cubicBezTo>
                <a:cubicBezTo>
                  <a:pt x="90" y="84"/>
                  <a:pt x="90" y="84"/>
                  <a:pt x="90" y="84"/>
                </a:cubicBezTo>
                <a:cubicBezTo>
                  <a:pt x="90" y="85"/>
                  <a:pt x="90" y="85"/>
                  <a:pt x="90" y="85"/>
                </a:cubicBezTo>
                <a:lnTo>
                  <a:pt x="88" y="84"/>
                </a:lnTo>
                <a:close/>
                <a:moveTo>
                  <a:pt x="88" y="81"/>
                </a:moveTo>
                <a:cubicBezTo>
                  <a:pt x="89" y="79"/>
                  <a:pt x="89" y="77"/>
                  <a:pt x="90" y="75"/>
                </a:cubicBezTo>
                <a:cubicBezTo>
                  <a:pt x="90" y="43"/>
                  <a:pt x="90" y="43"/>
                  <a:pt x="90" y="43"/>
                </a:cubicBezTo>
                <a:cubicBezTo>
                  <a:pt x="88" y="42"/>
                  <a:pt x="88" y="42"/>
                  <a:pt x="88" y="42"/>
                </a:cubicBezTo>
                <a:lnTo>
                  <a:pt x="88" y="81"/>
                </a:lnTo>
                <a:close/>
                <a:moveTo>
                  <a:pt x="88" y="16"/>
                </a:moveTo>
                <a:cubicBezTo>
                  <a:pt x="87" y="15"/>
                  <a:pt x="87" y="15"/>
                  <a:pt x="87" y="15"/>
                </a:cubicBezTo>
                <a:cubicBezTo>
                  <a:pt x="88" y="9"/>
                  <a:pt x="88" y="9"/>
                  <a:pt x="88" y="9"/>
                </a:cubicBezTo>
                <a:cubicBezTo>
                  <a:pt x="88" y="6"/>
                  <a:pt x="88" y="6"/>
                  <a:pt x="88" y="6"/>
                </a:cubicBezTo>
                <a:cubicBezTo>
                  <a:pt x="88" y="9"/>
                  <a:pt x="87" y="11"/>
                  <a:pt x="86" y="15"/>
                </a:cubicBezTo>
                <a:cubicBezTo>
                  <a:pt x="86" y="14"/>
                  <a:pt x="86" y="14"/>
                  <a:pt x="86" y="14"/>
                </a:cubicBezTo>
                <a:cubicBezTo>
                  <a:pt x="86" y="37"/>
                  <a:pt x="86" y="37"/>
                  <a:pt x="86" y="37"/>
                </a:cubicBezTo>
                <a:cubicBezTo>
                  <a:pt x="87" y="38"/>
                  <a:pt x="87" y="38"/>
                  <a:pt x="88" y="39"/>
                </a:cubicBezTo>
                <a:lnTo>
                  <a:pt x="88" y="16"/>
                </a:lnTo>
                <a:close/>
                <a:moveTo>
                  <a:pt x="86" y="178"/>
                </a:moveTo>
                <a:cubicBezTo>
                  <a:pt x="87" y="178"/>
                  <a:pt x="87" y="178"/>
                  <a:pt x="88" y="178"/>
                </a:cubicBezTo>
                <a:cubicBezTo>
                  <a:pt x="88" y="151"/>
                  <a:pt x="88" y="151"/>
                  <a:pt x="88" y="151"/>
                </a:cubicBezTo>
                <a:cubicBezTo>
                  <a:pt x="88" y="151"/>
                  <a:pt x="88" y="151"/>
                  <a:pt x="88" y="151"/>
                </a:cubicBezTo>
                <a:cubicBezTo>
                  <a:pt x="86" y="150"/>
                  <a:pt x="86" y="150"/>
                  <a:pt x="86" y="150"/>
                </a:cubicBezTo>
                <a:lnTo>
                  <a:pt x="86" y="178"/>
                </a:lnTo>
                <a:close/>
                <a:moveTo>
                  <a:pt x="88" y="86"/>
                </a:moveTo>
                <a:cubicBezTo>
                  <a:pt x="87" y="88"/>
                  <a:pt x="86" y="88"/>
                  <a:pt x="86" y="88"/>
                </a:cubicBezTo>
                <a:cubicBezTo>
                  <a:pt x="87" y="88"/>
                  <a:pt x="88" y="88"/>
                  <a:pt x="88" y="88"/>
                </a:cubicBezTo>
                <a:lnTo>
                  <a:pt x="88" y="86"/>
                </a:lnTo>
                <a:close/>
                <a:moveTo>
                  <a:pt x="88" y="90"/>
                </a:moveTo>
                <a:cubicBezTo>
                  <a:pt x="86" y="89"/>
                  <a:pt x="86" y="89"/>
                  <a:pt x="86" y="89"/>
                </a:cubicBezTo>
                <a:cubicBezTo>
                  <a:pt x="86" y="142"/>
                  <a:pt x="86" y="142"/>
                  <a:pt x="86" y="142"/>
                </a:cubicBezTo>
                <a:cubicBezTo>
                  <a:pt x="86" y="142"/>
                  <a:pt x="86" y="142"/>
                  <a:pt x="86" y="142"/>
                </a:cubicBezTo>
                <a:cubicBezTo>
                  <a:pt x="87" y="142"/>
                  <a:pt x="87" y="142"/>
                  <a:pt x="88" y="142"/>
                </a:cubicBezTo>
                <a:lnTo>
                  <a:pt x="88" y="90"/>
                </a:lnTo>
                <a:close/>
                <a:moveTo>
                  <a:pt x="86" y="83"/>
                </a:moveTo>
                <a:cubicBezTo>
                  <a:pt x="88" y="84"/>
                  <a:pt x="88" y="84"/>
                  <a:pt x="88" y="84"/>
                </a:cubicBezTo>
                <a:cubicBezTo>
                  <a:pt x="88" y="83"/>
                  <a:pt x="88" y="83"/>
                  <a:pt x="88" y="83"/>
                </a:cubicBezTo>
                <a:cubicBezTo>
                  <a:pt x="88" y="83"/>
                  <a:pt x="88" y="83"/>
                  <a:pt x="88" y="83"/>
                </a:cubicBezTo>
                <a:cubicBezTo>
                  <a:pt x="88" y="82"/>
                  <a:pt x="88" y="82"/>
                  <a:pt x="88" y="81"/>
                </a:cubicBezTo>
                <a:cubicBezTo>
                  <a:pt x="88" y="42"/>
                  <a:pt x="88" y="42"/>
                  <a:pt x="88" y="42"/>
                </a:cubicBezTo>
                <a:cubicBezTo>
                  <a:pt x="86" y="40"/>
                  <a:pt x="86" y="40"/>
                  <a:pt x="86" y="40"/>
                </a:cubicBezTo>
                <a:cubicBezTo>
                  <a:pt x="86" y="82"/>
                  <a:pt x="86" y="82"/>
                  <a:pt x="86" y="82"/>
                </a:cubicBezTo>
                <a:cubicBezTo>
                  <a:pt x="87" y="83"/>
                  <a:pt x="88" y="83"/>
                  <a:pt x="88" y="83"/>
                </a:cubicBezTo>
                <a:cubicBezTo>
                  <a:pt x="86" y="82"/>
                  <a:pt x="86" y="82"/>
                  <a:pt x="86" y="82"/>
                </a:cubicBezTo>
                <a:lnTo>
                  <a:pt x="86" y="83"/>
                </a:lnTo>
                <a:close/>
                <a:moveTo>
                  <a:pt x="88" y="142"/>
                </a:moveTo>
                <a:cubicBezTo>
                  <a:pt x="88" y="143"/>
                  <a:pt x="88" y="143"/>
                  <a:pt x="88" y="143"/>
                </a:cubicBezTo>
                <a:cubicBezTo>
                  <a:pt x="86" y="150"/>
                  <a:pt x="86" y="150"/>
                  <a:pt x="86" y="150"/>
                </a:cubicBezTo>
                <a:cubicBezTo>
                  <a:pt x="86" y="148"/>
                  <a:pt x="86" y="148"/>
                  <a:pt x="86" y="148"/>
                </a:cubicBezTo>
                <a:cubicBezTo>
                  <a:pt x="86" y="148"/>
                  <a:pt x="86" y="148"/>
                  <a:pt x="86" y="148"/>
                </a:cubicBezTo>
                <a:cubicBezTo>
                  <a:pt x="86" y="148"/>
                  <a:pt x="86" y="148"/>
                  <a:pt x="86" y="148"/>
                </a:cubicBezTo>
                <a:cubicBezTo>
                  <a:pt x="86" y="147"/>
                  <a:pt x="86" y="147"/>
                  <a:pt x="86" y="147"/>
                </a:cubicBezTo>
                <a:cubicBezTo>
                  <a:pt x="86" y="147"/>
                  <a:pt x="86" y="147"/>
                  <a:pt x="86" y="147"/>
                </a:cubicBezTo>
                <a:cubicBezTo>
                  <a:pt x="87" y="146"/>
                  <a:pt x="87" y="146"/>
                  <a:pt x="87" y="146"/>
                </a:cubicBezTo>
                <a:cubicBezTo>
                  <a:pt x="86" y="145"/>
                  <a:pt x="86" y="145"/>
                  <a:pt x="86" y="145"/>
                </a:cubicBezTo>
                <a:cubicBezTo>
                  <a:pt x="86" y="145"/>
                  <a:pt x="86" y="145"/>
                  <a:pt x="86" y="145"/>
                </a:cubicBezTo>
                <a:cubicBezTo>
                  <a:pt x="87" y="145"/>
                  <a:pt x="87" y="145"/>
                  <a:pt x="87" y="145"/>
                </a:cubicBezTo>
                <a:lnTo>
                  <a:pt x="88" y="142"/>
                </a:lnTo>
                <a:close/>
                <a:moveTo>
                  <a:pt x="86" y="14"/>
                </a:moveTo>
                <a:cubicBezTo>
                  <a:pt x="85" y="14"/>
                  <a:pt x="85" y="14"/>
                  <a:pt x="85" y="14"/>
                </a:cubicBezTo>
                <a:cubicBezTo>
                  <a:pt x="85" y="37"/>
                  <a:pt x="85" y="37"/>
                  <a:pt x="85" y="37"/>
                </a:cubicBezTo>
                <a:cubicBezTo>
                  <a:pt x="86" y="37"/>
                  <a:pt x="86" y="37"/>
                  <a:pt x="86" y="37"/>
                </a:cubicBezTo>
                <a:lnTo>
                  <a:pt x="86" y="14"/>
                </a:lnTo>
                <a:close/>
                <a:moveTo>
                  <a:pt x="85" y="178"/>
                </a:moveTo>
                <a:cubicBezTo>
                  <a:pt x="86" y="178"/>
                  <a:pt x="86" y="178"/>
                  <a:pt x="86" y="178"/>
                </a:cubicBezTo>
                <a:cubicBezTo>
                  <a:pt x="86" y="150"/>
                  <a:pt x="86" y="150"/>
                  <a:pt x="86" y="150"/>
                </a:cubicBezTo>
                <a:cubicBezTo>
                  <a:pt x="86" y="150"/>
                  <a:pt x="86" y="150"/>
                  <a:pt x="86" y="150"/>
                </a:cubicBezTo>
                <a:cubicBezTo>
                  <a:pt x="86" y="150"/>
                  <a:pt x="86" y="150"/>
                  <a:pt x="86" y="150"/>
                </a:cubicBezTo>
                <a:cubicBezTo>
                  <a:pt x="86" y="148"/>
                  <a:pt x="86" y="148"/>
                  <a:pt x="86" y="148"/>
                </a:cubicBezTo>
                <a:cubicBezTo>
                  <a:pt x="85" y="150"/>
                  <a:pt x="85" y="150"/>
                  <a:pt x="85" y="150"/>
                </a:cubicBezTo>
                <a:cubicBezTo>
                  <a:pt x="85" y="150"/>
                  <a:pt x="85" y="150"/>
                  <a:pt x="85" y="150"/>
                </a:cubicBezTo>
                <a:lnTo>
                  <a:pt x="85" y="178"/>
                </a:lnTo>
                <a:close/>
                <a:moveTo>
                  <a:pt x="86" y="89"/>
                </a:moveTo>
                <a:cubicBezTo>
                  <a:pt x="85" y="88"/>
                  <a:pt x="85" y="88"/>
                  <a:pt x="85" y="88"/>
                </a:cubicBezTo>
                <a:cubicBezTo>
                  <a:pt x="85" y="89"/>
                  <a:pt x="85" y="89"/>
                  <a:pt x="85" y="89"/>
                </a:cubicBezTo>
                <a:cubicBezTo>
                  <a:pt x="86" y="90"/>
                  <a:pt x="86" y="90"/>
                  <a:pt x="86" y="90"/>
                </a:cubicBezTo>
                <a:cubicBezTo>
                  <a:pt x="86" y="90"/>
                  <a:pt x="85" y="92"/>
                  <a:pt x="85" y="93"/>
                </a:cubicBezTo>
                <a:cubicBezTo>
                  <a:pt x="85" y="141"/>
                  <a:pt x="85" y="141"/>
                  <a:pt x="85" y="141"/>
                </a:cubicBezTo>
                <a:cubicBezTo>
                  <a:pt x="85" y="142"/>
                  <a:pt x="85" y="142"/>
                  <a:pt x="85" y="142"/>
                </a:cubicBezTo>
                <a:cubicBezTo>
                  <a:pt x="85" y="142"/>
                  <a:pt x="85" y="142"/>
                  <a:pt x="85" y="142"/>
                </a:cubicBezTo>
                <a:cubicBezTo>
                  <a:pt x="85" y="143"/>
                  <a:pt x="85" y="143"/>
                  <a:pt x="85" y="143"/>
                </a:cubicBezTo>
                <a:cubicBezTo>
                  <a:pt x="86" y="142"/>
                  <a:pt x="86" y="142"/>
                  <a:pt x="86" y="142"/>
                </a:cubicBezTo>
                <a:lnTo>
                  <a:pt x="86" y="89"/>
                </a:lnTo>
                <a:close/>
                <a:moveTo>
                  <a:pt x="85" y="83"/>
                </a:moveTo>
                <a:cubicBezTo>
                  <a:pt x="86" y="83"/>
                  <a:pt x="86" y="83"/>
                  <a:pt x="86" y="83"/>
                </a:cubicBezTo>
                <a:cubicBezTo>
                  <a:pt x="86" y="82"/>
                  <a:pt x="86" y="82"/>
                  <a:pt x="86" y="82"/>
                </a:cubicBezTo>
                <a:cubicBezTo>
                  <a:pt x="85" y="82"/>
                  <a:pt x="85" y="82"/>
                  <a:pt x="85" y="82"/>
                </a:cubicBezTo>
                <a:lnTo>
                  <a:pt x="85" y="83"/>
                </a:lnTo>
                <a:close/>
                <a:moveTo>
                  <a:pt x="86" y="40"/>
                </a:moveTo>
                <a:cubicBezTo>
                  <a:pt x="86" y="82"/>
                  <a:pt x="86" y="82"/>
                  <a:pt x="86" y="82"/>
                </a:cubicBezTo>
                <a:cubicBezTo>
                  <a:pt x="85" y="81"/>
                  <a:pt x="85" y="81"/>
                  <a:pt x="85" y="81"/>
                </a:cubicBezTo>
                <a:cubicBezTo>
                  <a:pt x="85" y="40"/>
                  <a:pt x="85" y="40"/>
                  <a:pt x="85" y="40"/>
                </a:cubicBezTo>
                <a:lnTo>
                  <a:pt x="86" y="40"/>
                </a:lnTo>
                <a:close/>
                <a:moveTo>
                  <a:pt x="86" y="145"/>
                </a:moveTo>
                <a:cubicBezTo>
                  <a:pt x="86" y="145"/>
                  <a:pt x="86" y="145"/>
                  <a:pt x="86" y="145"/>
                </a:cubicBezTo>
                <a:cubicBezTo>
                  <a:pt x="85" y="145"/>
                  <a:pt x="85" y="145"/>
                  <a:pt x="85" y="145"/>
                </a:cubicBezTo>
                <a:cubicBezTo>
                  <a:pt x="85" y="144"/>
                  <a:pt x="85" y="144"/>
                  <a:pt x="85" y="144"/>
                </a:cubicBezTo>
                <a:lnTo>
                  <a:pt x="86" y="145"/>
                </a:lnTo>
                <a:close/>
                <a:moveTo>
                  <a:pt x="86" y="147"/>
                </a:moveTo>
                <a:cubicBezTo>
                  <a:pt x="86" y="148"/>
                  <a:pt x="86" y="148"/>
                  <a:pt x="86" y="148"/>
                </a:cubicBezTo>
                <a:cubicBezTo>
                  <a:pt x="85" y="147"/>
                  <a:pt x="85" y="147"/>
                  <a:pt x="85" y="147"/>
                </a:cubicBezTo>
                <a:cubicBezTo>
                  <a:pt x="85" y="147"/>
                  <a:pt x="85" y="147"/>
                  <a:pt x="85" y="147"/>
                </a:cubicBezTo>
                <a:lnTo>
                  <a:pt x="86" y="147"/>
                </a:lnTo>
                <a:close/>
                <a:moveTo>
                  <a:pt x="85" y="14"/>
                </a:moveTo>
                <a:cubicBezTo>
                  <a:pt x="84" y="13"/>
                  <a:pt x="84" y="13"/>
                  <a:pt x="84" y="13"/>
                </a:cubicBezTo>
                <a:cubicBezTo>
                  <a:pt x="84" y="36"/>
                  <a:pt x="84" y="36"/>
                  <a:pt x="84" y="36"/>
                </a:cubicBezTo>
                <a:cubicBezTo>
                  <a:pt x="85" y="37"/>
                  <a:pt x="85" y="37"/>
                  <a:pt x="85" y="37"/>
                </a:cubicBezTo>
                <a:lnTo>
                  <a:pt x="85" y="14"/>
                </a:lnTo>
                <a:close/>
                <a:moveTo>
                  <a:pt x="84" y="177"/>
                </a:moveTo>
                <a:cubicBezTo>
                  <a:pt x="85" y="178"/>
                  <a:pt x="85" y="178"/>
                  <a:pt x="85" y="178"/>
                </a:cubicBezTo>
                <a:cubicBezTo>
                  <a:pt x="85" y="150"/>
                  <a:pt x="85" y="150"/>
                  <a:pt x="85" y="150"/>
                </a:cubicBezTo>
                <a:cubicBezTo>
                  <a:pt x="84" y="149"/>
                  <a:pt x="84" y="149"/>
                  <a:pt x="84" y="149"/>
                </a:cubicBezTo>
                <a:lnTo>
                  <a:pt x="84" y="177"/>
                </a:lnTo>
                <a:close/>
                <a:moveTo>
                  <a:pt x="85" y="88"/>
                </a:moveTo>
                <a:cubicBezTo>
                  <a:pt x="84" y="88"/>
                  <a:pt x="84" y="88"/>
                  <a:pt x="84" y="88"/>
                </a:cubicBezTo>
                <a:cubicBezTo>
                  <a:pt x="84" y="88"/>
                  <a:pt x="84" y="88"/>
                  <a:pt x="84" y="88"/>
                </a:cubicBezTo>
                <a:cubicBezTo>
                  <a:pt x="84" y="89"/>
                  <a:pt x="84" y="89"/>
                  <a:pt x="84" y="89"/>
                </a:cubicBezTo>
                <a:cubicBezTo>
                  <a:pt x="85" y="89"/>
                  <a:pt x="85" y="89"/>
                  <a:pt x="85" y="89"/>
                </a:cubicBezTo>
                <a:lnTo>
                  <a:pt x="85" y="88"/>
                </a:lnTo>
                <a:close/>
                <a:moveTo>
                  <a:pt x="85" y="93"/>
                </a:moveTo>
                <a:cubicBezTo>
                  <a:pt x="85" y="95"/>
                  <a:pt x="84" y="96"/>
                  <a:pt x="84" y="98"/>
                </a:cubicBezTo>
                <a:cubicBezTo>
                  <a:pt x="84" y="141"/>
                  <a:pt x="84" y="141"/>
                  <a:pt x="84" y="141"/>
                </a:cubicBezTo>
                <a:cubicBezTo>
                  <a:pt x="85" y="141"/>
                  <a:pt x="85" y="141"/>
                  <a:pt x="85" y="141"/>
                </a:cubicBezTo>
                <a:lnTo>
                  <a:pt x="85" y="93"/>
                </a:lnTo>
                <a:close/>
                <a:moveTo>
                  <a:pt x="84" y="82"/>
                </a:moveTo>
                <a:cubicBezTo>
                  <a:pt x="85" y="83"/>
                  <a:pt x="85" y="83"/>
                  <a:pt x="85" y="83"/>
                </a:cubicBezTo>
                <a:cubicBezTo>
                  <a:pt x="85" y="82"/>
                  <a:pt x="85" y="82"/>
                  <a:pt x="85" y="82"/>
                </a:cubicBezTo>
                <a:cubicBezTo>
                  <a:pt x="84" y="82"/>
                  <a:pt x="84" y="82"/>
                  <a:pt x="84" y="82"/>
                </a:cubicBezTo>
                <a:close/>
                <a:moveTo>
                  <a:pt x="85" y="40"/>
                </a:moveTo>
                <a:cubicBezTo>
                  <a:pt x="85" y="81"/>
                  <a:pt x="85" y="81"/>
                  <a:pt x="85" y="81"/>
                </a:cubicBezTo>
                <a:cubicBezTo>
                  <a:pt x="84" y="81"/>
                  <a:pt x="84" y="81"/>
                  <a:pt x="84" y="81"/>
                </a:cubicBezTo>
                <a:cubicBezTo>
                  <a:pt x="84" y="39"/>
                  <a:pt x="84" y="39"/>
                  <a:pt x="84" y="39"/>
                </a:cubicBezTo>
                <a:lnTo>
                  <a:pt x="85" y="40"/>
                </a:lnTo>
                <a:close/>
                <a:moveTo>
                  <a:pt x="85" y="142"/>
                </a:moveTo>
                <a:cubicBezTo>
                  <a:pt x="85" y="143"/>
                  <a:pt x="85" y="143"/>
                  <a:pt x="85" y="143"/>
                </a:cubicBezTo>
                <a:cubicBezTo>
                  <a:pt x="85" y="144"/>
                  <a:pt x="85" y="144"/>
                  <a:pt x="85" y="144"/>
                </a:cubicBezTo>
                <a:cubicBezTo>
                  <a:pt x="85" y="144"/>
                  <a:pt x="85" y="144"/>
                  <a:pt x="85" y="144"/>
                </a:cubicBezTo>
                <a:cubicBezTo>
                  <a:pt x="85" y="145"/>
                  <a:pt x="85" y="145"/>
                  <a:pt x="85" y="145"/>
                </a:cubicBezTo>
                <a:cubicBezTo>
                  <a:pt x="84" y="144"/>
                  <a:pt x="84" y="144"/>
                  <a:pt x="84" y="144"/>
                </a:cubicBezTo>
                <a:cubicBezTo>
                  <a:pt x="84" y="145"/>
                  <a:pt x="84" y="145"/>
                  <a:pt x="84" y="145"/>
                </a:cubicBezTo>
                <a:cubicBezTo>
                  <a:pt x="84" y="144"/>
                  <a:pt x="84" y="144"/>
                  <a:pt x="84" y="144"/>
                </a:cubicBezTo>
                <a:cubicBezTo>
                  <a:pt x="84" y="144"/>
                  <a:pt x="84" y="144"/>
                  <a:pt x="84" y="144"/>
                </a:cubicBezTo>
                <a:cubicBezTo>
                  <a:pt x="84" y="144"/>
                  <a:pt x="84" y="144"/>
                  <a:pt x="84" y="144"/>
                </a:cubicBezTo>
                <a:cubicBezTo>
                  <a:pt x="84" y="143"/>
                  <a:pt x="84" y="143"/>
                  <a:pt x="84" y="143"/>
                </a:cubicBezTo>
                <a:cubicBezTo>
                  <a:pt x="84" y="144"/>
                  <a:pt x="84" y="144"/>
                  <a:pt x="84" y="144"/>
                </a:cubicBezTo>
                <a:lnTo>
                  <a:pt x="85" y="142"/>
                </a:lnTo>
                <a:close/>
                <a:moveTo>
                  <a:pt x="85" y="147"/>
                </a:moveTo>
                <a:cubicBezTo>
                  <a:pt x="85" y="147"/>
                  <a:pt x="85" y="147"/>
                  <a:pt x="85" y="147"/>
                </a:cubicBezTo>
                <a:cubicBezTo>
                  <a:pt x="84" y="146"/>
                  <a:pt x="84" y="146"/>
                  <a:pt x="84" y="146"/>
                </a:cubicBezTo>
                <a:cubicBezTo>
                  <a:pt x="84" y="146"/>
                  <a:pt x="84" y="146"/>
                  <a:pt x="84" y="146"/>
                </a:cubicBezTo>
                <a:lnTo>
                  <a:pt x="85" y="147"/>
                </a:lnTo>
                <a:close/>
                <a:moveTo>
                  <a:pt x="84" y="13"/>
                </a:moveTo>
                <a:cubicBezTo>
                  <a:pt x="83" y="13"/>
                  <a:pt x="83" y="13"/>
                  <a:pt x="83" y="13"/>
                </a:cubicBezTo>
                <a:cubicBezTo>
                  <a:pt x="83" y="36"/>
                  <a:pt x="83" y="36"/>
                  <a:pt x="83" y="36"/>
                </a:cubicBezTo>
                <a:cubicBezTo>
                  <a:pt x="83" y="36"/>
                  <a:pt x="84" y="36"/>
                  <a:pt x="84" y="36"/>
                </a:cubicBezTo>
                <a:lnTo>
                  <a:pt x="84" y="13"/>
                </a:lnTo>
                <a:close/>
                <a:moveTo>
                  <a:pt x="83" y="177"/>
                </a:moveTo>
                <a:cubicBezTo>
                  <a:pt x="83" y="177"/>
                  <a:pt x="84" y="177"/>
                  <a:pt x="84" y="177"/>
                </a:cubicBezTo>
                <a:cubicBezTo>
                  <a:pt x="84" y="149"/>
                  <a:pt x="84" y="149"/>
                  <a:pt x="84" y="149"/>
                </a:cubicBezTo>
                <a:cubicBezTo>
                  <a:pt x="83" y="149"/>
                  <a:pt x="83" y="149"/>
                  <a:pt x="83" y="149"/>
                </a:cubicBezTo>
                <a:cubicBezTo>
                  <a:pt x="83" y="149"/>
                  <a:pt x="83" y="149"/>
                  <a:pt x="83" y="149"/>
                </a:cubicBezTo>
                <a:cubicBezTo>
                  <a:pt x="83" y="150"/>
                  <a:pt x="83" y="150"/>
                  <a:pt x="83" y="150"/>
                </a:cubicBezTo>
                <a:cubicBezTo>
                  <a:pt x="83" y="150"/>
                  <a:pt x="83" y="150"/>
                  <a:pt x="83" y="150"/>
                </a:cubicBezTo>
                <a:lnTo>
                  <a:pt x="83" y="177"/>
                </a:lnTo>
                <a:close/>
                <a:moveTo>
                  <a:pt x="84" y="88"/>
                </a:moveTo>
                <a:cubicBezTo>
                  <a:pt x="84" y="89"/>
                  <a:pt x="84" y="89"/>
                  <a:pt x="84" y="89"/>
                </a:cubicBezTo>
                <a:cubicBezTo>
                  <a:pt x="84" y="89"/>
                  <a:pt x="84" y="89"/>
                  <a:pt x="84" y="89"/>
                </a:cubicBezTo>
                <a:lnTo>
                  <a:pt x="84" y="88"/>
                </a:lnTo>
                <a:close/>
                <a:moveTo>
                  <a:pt x="84" y="98"/>
                </a:moveTo>
                <a:cubicBezTo>
                  <a:pt x="84" y="99"/>
                  <a:pt x="83" y="100"/>
                  <a:pt x="83" y="102"/>
                </a:cubicBezTo>
                <a:cubicBezTo>
                  <a:pt x="83" y="141"/>
                  <a:pt x="83" y="141"/>
                  <a:pt x="83" y="141"/>
                </a:cubicBezTo>
                <a:cubicBezTo>
                  <a:pt x="84" y="141"/>
                  <a:pt x="84" y="141"/>
                  <a:pt x="84" y="141"/>
                </a:cubicBezTo>
                <a:lnTo>
                  <a:pt x="84" y="98"/>
                </a:lnTo>
                <a:close/>
                <a:moveTo>
                  <a:pt x="83" y="82"/>
                </a:moveTo>
                <a:cubicBezTo>
                  <a:pt x="84" y="82"/>
                  <a:pt x="84" y="82"/>
                  <a:pt x="84" y="82"/>
                </a:cubicBezTo>
                <a:cubicBezTo>
                  <a:pt x="84" y="82"/>
                  <a:pt x="84" y="82"/>
                  <a:pt x="84" y="82"/>
                </a:cubicBezTo>
                <a:cubicBezTo>
                  <a:pt x="83" y="81"/>
                  <a:pt x="83" y="81"/>
                  <a:pt x="83" y="81"/>
                </a:cubicBezTo>
                <a:lnTo>
                  <a:pt x="83" y="82"/>
                </a:lnTo>
                <a:close/>
                <a:moveTo>
                  <a:pt x="84" y="39"/>
                </a:moveTo>
                <a:cubicBezTo>
                  <a:pt x="84" y="81"/>
                  <a:pt x="84" y="81"/>
                  <a:pt x="84" y="81"/>
                </a:cubicBezTo>
                <a:cubicBezTo>
                  <a:pt x="83" y="80"/>
                  <a:pt x="83" y="80"/>
                  <a:pt x="83" y="80"/>
                </a:cubicBezTo>
                <a:cubicBezTo>
                  <a:pt x="83" y="39"/>
                  <a:pt x="83" y="39"/>
                  <a:pt x="83" y="39"/>
                </a:cubicBezTo>
                <a:lnTo>
                  <a:pt x="84" y="39"/>
                </a:lnTo>
                <a:close/>
                <a:moveTo>
                  <a:pt x="84" y="143"/>
                </a:moveTo>
                <a:cubicBezTo>
                  <a:pt x="84" y="144"/>
                  <a:pt x="84" y="144"/>
                  <a:pt x="84" y="144"/>
                </a:cubicBezTo>
                <a:cubicBezTo>
                  <a:pt x="83" y="143"/>
                  <a:pt x="83" y="143"/>
                  <a:pt x="83" y="143"/>
                </a:cubicBezTo>
                <a:cubicBezTo>
                  <a:pt x="83" y="142"/>
                  <a:pt x="83" y="142"/>
                  <a:pt x="83" y="142"/>
                </a:cubicBezTo>
                <a:lnTo>
                  <a:pt x="84" y="143"/>
                </a:lnTo>
                <a:close/>
                <a:moveTo>
                  <a:pt x="84" y="144"/>
                </a:moveTo>
                <a:cubicBezTo>
                  <a:pt x="84" y="145"/>
                  <a:pt x="84" y="145"/>
                  <a:pt x="84" y="145"/>
                </a:cubicBezTo>
                <a:cubicBezTo>
                  <a:pt x="84" y="146"/>
                  <a:pt x="84" y="146"/>
                  <a:pt x="84" y="146"/>
                </a:cubicBezTo>
                <a:cubicBezTo>
                  <a:pt x="84" y="146"/>
                  <a:pt x="84" y="146"/>
                  <a:pt x="84" y="146"/>
                </a:cubicBezTo>
                <a:cubicBezTo>
                  <a:pt x="84" y="146"/>
                  <a:pt x="84" y="146"/>
                  <a:pt x="84" y="146"/>
                </a:cubicBezTo>
                <a:cubicBezTo>
                  <a:pt x="84" y="146"/>
                  <a:pt x="84" y="146"/>
                  <a:pt x="84" y="146"/>
                </a:cubicBezTo>
                <a:cubicBezTo>
                  <a:pt x="83" y="148"/>
                  <a:pt x="83" y="148"/>
                  <a:pt x="83" y="148"/>
                </a:cubicBezTo>
                <a:cubicBezTo>
                  <a:pt x="83" y="147"/>
                  <a:pt x="83" y="147"/>
                  <a:pt x="83" y="147"/>
                </a:cubicBezTo>
                <a:cubicBezTo>
                  <a:pt x="83" y="146"/>
                  <a:pt x="83" y="146"/>
                  <a:pt x="83" y="146"/>
                </a:cubicBezTo>
                <a:cubicBezTo>
                  <a:pt x="83" y="146"/>
                  <a:pt x="83" y="146"/>
                  <a:pt x="83" y="146"/>
                </a:cubicBezTo>
                <a:cubicBezTo>
                  <a:pt x="83" y="145"/>
                  <a:pt x="83" y="145"/>
                  <a:pt x="83" y="145"/>
                </a:cubicBezTo>
                <a:cubicBezTo>
                  <a:pt x="83" y="145"/>
                  <a:pt x="83" y="145"/>
                  <a:pt x="83" y="145"/>
                </a:cubicBezTo>
                <a:lnTo>
                  <a:pt x="84" y="144"/>
                </a:lnTo>
                <a:close/>
                <a:moveTo>
                  <a:pt x="83" y="13"/>
                </a:moveTo>
                <a:cubicBezTo>
                  <a:pt x="82" y="12"/>
                  <a:pt x="82" y="12"/>
                  <a:pt x="82" y="12"/>
                </a:cubicBezTo>
                <a:cubicBezTo>
                  <a:pt x="82" y="80"/>
                  <a:pt x="82" y="80"/>
                  <a:pt x="82" y="80"/>
                </a:cubicBezTo>
                <a:cubicBezTo>
                  <a:pt x="83" y="80"/>
                  <a:pt x="83" y="80"/>
                  <a:pt x="83" y="80"/>
                </a:cubicBezTo>
                <a:cubicBezTo>
                  <a:pt x="83" y="39"/>
                  <a:pt x="83" y="39"/>
                  <a:pt x="83" y="39"/>
                </a:cubicBezTo>
                <a:cubicBezTo>
                  <a:pt x="82" y="38"/>
                  <a:pt x="82" y="38"/>
                  <a:pt x="82" y="38"/>
                </a:cubicBezTo>
                <a:cubicBezTo>
                  <a:pt x="83" y="36"/>
                  <a:pt x="83" y="36"/>
                  <a:pt x="83" y="36"/>
                </a:cubicBezTo>
                <a:cubicBezTo>
                  <a:pt x="83" y="36"/>
                  <a:pt x="83" y="36"/>
                  <a:pt x="83" y="36"/>
                </a:cubicBezTo>
                <a:lnTo>
                  <a:pt x="83" y="13"/>
                </a:lnTo>
                <a:close/>
                <a:moveTo>
                  <a:pt x="82" y="177"/>
                </a:moveTo>
                <a:cubicBezTo>
                  <a:pt x="83" y="177"/>
                  <a:pt x="83" y="177"/>
                  <a:pt x="83" y="177"/>
                </a:cubicBezTo>
                <a:cubicBezTo>
                  <a:pt x="83" y="150"/>
                  <a:pt x="83" y="150"/>
                  <a:pt x="83" y="150"/>
                </a:cubicBezTo>
                <a:cubicBezTo>
                  <a:pt x="82" y="149"/>
                  <a:pt x="82" y="149"/>
                  <a:pt x="82" y="149"/>
                </a:cubicBezTo>
                <a:cubicBezTo>
                  <a:pt x="82" y="149"/>
                  <a:pt x="82" y="149"/>
                  <a:pt x="82" y="149"/>
                </a:cubicBezTo>
                <a:cubicBezTo>
                  <a:pt x="83" y="149"/>
                  <a:pt x="83" y="149"/>
                  <a:pt x="83" y="149"/>
                </a:cubicBezTo>
                <a:cubicBezTo>
                  <a:pt x="83" y="149"/>
                  <a:pt x="83" y="149"/>
                  <a:pt x="83" y="149"/>
                </a:cubicBezTo>
                <a:cubicBezTo>
                  <a:pt x="83" y="149"/>
                  <a:pt x="83" y="149"/>
                  <a:pt x="83" y="149"/>
                </a:cubicBezTo>
                <a:cubicBezTo>
                  <a:pt x="83" y="148"/>
                  <a:pt x="83" y="148"/>
                  <a:pt x="83" y="148"/>
                </a:cubicBezTo>
                <a:cubicBezTo>
                  <a:pt x="83" y="147"/>
                  <a:pt x="83" y="147"/>
                  <a:pt x="83" y="147"/>
                </a:cubicBezTo>
                <a:cubicBezTo>
                  <a:pt x="82" y="148"/>
                  <a:pt x="82" y="148"/>
                  <a:pt x="82" y="148"/>
                </a:cubicBezTo>
                <a:cubicBezTo>
                  <a:pt x="82" y="148"/>
                  <a:pt x="82" y="148"/>
                  <a:pt x="82" y="148"/>
                </a:cubicBezTo>
                <a:cubicBezTo>
                  <a:pt x="82" y="149"/>
                  <a:pt x="82" y="149"/>
                  <a:pt x="82" y="149"/>
                </a:cubicBezTo>
                <a:cubicBezTo>
                  <a:pt x="82" y="149"/>
                  <a:pt x="82" y="149"/>
                  <a:pt x="82" y="149"/>
                </a:cubicBezTo>
                <a:cubicBezTo>
                  <a:pt x="82" y="149"/>
                  <a:pt x="82" y="149"/>
                  <a:pt x="82" y="149"/>
                </a:cubicBezTo>
                <a:cubicBezTo>
                  <a:pt x="82" y="149"/>
                  <a:pt x="82" y="149"/>
                  <a:pt x="82" y="149"/>
                </a:cubicBezTo>
                <a:lnTo>
                  <a:pt x="82" y="177"/>
                </a:lnTo>
                <a:close/>
                <a:moveTo>
                  <a:pt x="83" y="102"/>
                </a:moveTo>
                <a:cubicBezTo>
                  <a:pt x="83" y="102"/>
                  <a:pt x="83" y="102"/>
                  <a:pt x="83" y="102"/>
                </a:cubicBezTo>
                <a:cubicBezTo>
                  <a:pt x="82" y="99"/>
                  <a:pt x="82" y="99"/>
                  <a:pt x="82" y="99"/>
                </a:cubicBezTo>
                <a:cubicBezTo>
                  <a:pt x="82" y="100"/>
                  <a:pt x="82" y="100"/>
                  <a:pt x="82" y="100"/>
                </a:cubicBezTo>
                <a:cubicBezTo>
                  <a:pt x="82" y="103"/>
                  <a:pt x="82" y="103"/>
                  <a:pt x="82" y="103"/>
                </a:cubicBezTo>
                <a:cubicBezTo>
                  <a:pt x="82" y="104"/>
                  <a:pt x="82" y="105"/>
                  <a:pt x="82" y="106"/>
                </a:cubicBezTo>
                <a:cubicBezTo>
                  <a:pt x="82" y="141"/>
                  <a:pt x="82" y="141"/>
                  <a:pt x="82" y="141"/>
                </a:cubicBezTo>
                <a:cubicBezTo>
                  <a:pt x="82" y="141"/>
                  <a:pt x="82" y="141"/>
                  <a:pt x="82" y="141"/>
                </a:cubicBezTo>
                <a:cubicBezTo>
                  <a:pt x="82" y="142"/>
                  <a:pt x="82" y="142"/>
                  <a:pt x="82" y="142"/>
                </a:cubicBezTo>
                <a:cubicBezTo>
                  <a:pt x="82" y="143"/>
                  <a:pt x="82" y="143"/>
                  <a:pt x="82" y="143"/>
                </a:cubicBezTo>
                <a:cubicBezTo>
                  <a:pt x="82" y="142"/>
                  <a:pt x="82" y="142"/>
                  <a:pt x="82" y="142"/>
                </a:cubicBezTo>
                <a:cubicBezTo>
                  <a:pt x="83" y="143"/>
                  <a:pt x="83" y="143"/>
                  <a:pt x="83" y="143"/>
                </a:cubicBezTo>
                <a:cubicBezTo>
                  <a:pt x="83" y="142"/>
                  <a:pt x="83" y="142"/>
                  <a:pt x="83" y="142"/>
                </a:cubicBezTo>
                <a:cubicBezTo>
                  <a:pt x="82" y="142"/>
                  <a:pt x="82" y="142"/>
                  <a:pt x="82" y="142"/>
                </a:cubicBezTo>
                <a:cubicBezTo>
                  <a:pt x="82" y="142"/>
                  <a:pt x="82" y="142"/>
                  <a:pt x="82" y="142"/>
                </a:cubicBezTo>
                <a:cubicBezTo>
                  <a:pt x="83" y="141"/>
                  <a:pt x="83" y="141"/>
                  <a:pt x="83" y="141"/>
                </a:cubicBezTo>
                <a:cubicBezTo>
                  <a:pt x="83" y="141"/>
                  <a:pt x="83" y="141"/>
                  <a:pt x="83" y="141"/>
                </a:cubicBezTo>
                <a:lnTo>
                  <a:pt x="83" y="102"/>
                </a:lnTo>
                <a:close/>
                <a:moveTo>
                  <a:pt x="82" y="82"/>
                </a:moveTo>
                <a:cubicBezTo>
                  <a:pt x="83" y="82"/>
                  <a:pt x="83" y="82"/>
                  <a:pt x="83" y="82"/>
                </a:cubicBezTo>
                <a:cubicBezTo>
                  <a:pt x="83" y="81"/>
                  <a:pt x="83" y="81"/>
                  <a:pt x="83" y="81"/>
                </a:cubicBezTo>
                <a:cubicBezTo>
                  <a:pt x="82" y="81"/>
                  <a:pt x="82" y="81"/>
                  <a:pt x="82" y="81"/>
                </a:cubicBezTo>
                <a:lnTo>
                  <a:pt x="82" y="82"/>
                </a:lnTo>
                <a:close/>
                <a:moveTo>
                  <a:pt x="83" y="145"/>
                </a:moveTo>
                <a:cubicBezTo>
                  <a:pt x="83" y="146"/>
                  <a:pt x="83" y="146"/>
                  <a:pt x="83" y="146"/>
                </a:cubicBezTo>
                <a:cubicBezTo>
                  <a:pt x="82" y="145"/>
                  <a:pt x="82" y="145"/>
                  <a:pt x="82" y="145"/>
                </a:cubicBezTo>
                <a:cubicBezTo>
                  <a:pt x="82" y="144"/>
                  <a:pt x="82" y="144"/>
                  <a:pt x="82" y="144"/>
                </a:cubicBezTo>
                <a:lnTo>
                  <a:pt x="83" y="145"/>
                </a:lnTo>
                <a:close/>
                <a:moveTo>
                  <a:pt x="82" y="12"/>
                </a:moveTo>
                <a:cubicBezTo>
                  <a:pt x="81" y="12"/>
                  <a:pt x="81" y="12"/>
                  <a:pt x="81" y="12"/>
                </a:cubicBezTo>
                <a:cubicBezTo>
                  <a:pt x="81" y="35"/>
                  <a:pt x="81" y="35"/>
                  <a:pt x="81" y="35"/>
                </a:cubicBezTo>
                <a:cubicBezTo>
                  <a:pt x="81" y="35"/>
                  <a:pt x="81" y="35"/>
                  <a:pt x="81" y="35"/>
                </a:cubicBezTo>
                <a:cubicBezTo>
                  <a:pt x="81" y="37"/>
                  <a:pt x="81" y="37"/>
                  <a:pt x="81" y="37"/>
                </a:cubicBezTo>
                <a:cubicBezTo>
                  <a:pt x="81" y="79"/>
                  <a:pt x="81" y="79"/>
                  <a:pt x="81" y="79"/>
                </a:cubicBezTo>
                <a:cubicBezTo>
                  <a:pt x="82" y="80"/>
                  <a:pt x="82" y="80"/>
                  <a:pt x="82" y="80"/>
                </a:cubicBezTo>
                <a:lnTo>
                  <a:pt x="82" y="12"/>
                </a:lnTo>
                <a:close/>
                <a:moveTo>
                  <a:pt x="81" y="177"/>
                </a:moveTo>
                <a:cubicBezTo>
                  <a:pt x="82" y="177"/>
                  <a:pt x="82" y="177"/>
                  <a:pt x="82" y="177"/>
                </a:cubicBezTo>
                <a:cubicBezTo>
                  <a:pt x="82" y="149"/>
                  <a:pt x="82" y="149"/>
                  <a:pt x="82" y="149"/>
                </a:cubicBezTo>
                <a:cubicBezTo>
                  <a:pt x="81" y="149"/>
                  <a:pt x="81" y="149"/>
                  <a:pt x="81" y="149"/>
                </a:cubicBezTo>
                <a:lnTo>
                  <a:pt x="81" y="177"/>
                </a:lnTo>
                <a:close/>
                <a:moveTo>
                  <a:pt x="82" y="99"/>
                </a:moveTo>
                <a:cubicBezTo>
                  <a:pt x="81" y="97"/>
                  <a:pt x="81" y="97"/>
                  <a:pt x="81" y="97"/>
                </a:cubicBezTo>
                <a:cubicBezTo>
                  <a:pt x="81" y="98"/>
                  <a:pt x="81" y="98"/>
                  <a:pt x="81" y="98"/>
                </a:cubicBezTo>
                <a:cubicBezTo>
                  <a:pt x="82" y="100"/>
                  <a:pt x="82" y="100"/>
                  <a:pt x="82" y="100"/>
                </a:cubicBezTo>
                <a:lnTo>
                  <a:pt x="82" y="99"/>
                </a:lnTo>
                <a:close/>
                <a:moveTo>
                  <a:pt x="81" y="81"/>
                </a:moveTo>
                <a:cubicBezTo>
                  <a:pt x="82" y="82"/>
                  <a:pt x="82" y="82"/>
                  <a:pt x="82" y="82"/>
                </a:cubicBezTo>
                <a:cubicBezTo>
                  <a:pt x="82" y="81"/>
                  <a:pt x="82" y="81"/>
                  <a:pt x="82" y="81"/>
                </a:cubicBezTo>
                <a:cubicBezTo>
                  <a:pt x="81" y="81"/>
                  <a:pt x="81" y="81"/>
                  <a:pt x="81" y="81"/>
                </a:cubicBezTo>
                <a:close/>
                <a:moveTo>
                  <a:pt x="82" y="106"/>
                </a:moveTo>
                <a:cubicBezTo>
                  <a:pt x="82" y="141"/>
                  <a:pt x="82" y="141"/>
                  <a:pt x="82" y="141"/>
                </a:cubicBezTo>
                <a:cubicBezTo>
                  <a:pt x="81" y="141"/>
                  <a:pt x="81" y="141"/>
                  <a:pt x="81" y="141"/>
                </a:cubicBezTo>
                <a:cubicBezTo>
                  <a:pt x="81" y="108"/>
                  <a:pt x="81" y="108"/>
                  <a:pt x="81" y="108"/>
                </a:cubicBezTo>
                <a:cubicBezTo>
                  <a:pt x="81" y="107"/>
                  <a:pt x="81" y="106"/>
                  <a:pt x="82" y="106"/>
                </a:cubicBezTo>
                <a:close/>
                <a:moveTo>
                  <a:pt x="82" y="142"/>
                </a:moveTo>
                <a:cubicBezTo>
                  <a:pt x="82" y="143"/>
                  <a:pt x="82" y="143"/>
                  <a:pt x="82" y="143"/>
                </a:cubicBezTo>
                <a:cubicBezTo>
                  <a:pt x="81" y="144"/>
                  <a:pt x="81" y="144"/>
                  <a:pt x="81" y="144"/>
                </a:cubicBezTo>
                <a:cubicBezTo>
                  <a:pt x="81" y="144"/>
                  <a:pt x="81" y="144"/>
                  <a:pt x="81" y="144"/>
                </a:cubicBezTo>
                <a:cubicBezTo>
                  <a:pt x="82" y="144"/>
                  <a:pt x="82" y="144"/>
                  <a:pt x="82" y="144"/>
                </a:cubicBezTo>
                <a:cubicBezTo>
                  <a:pt x="82" y="145"/>
                  <a:pt x="82" y="145"/>
                  <a:pt x="82" y="145"/>
                </a:cubicBezTo>
                <a:cubicBezTo>
                  <a:pt x="81" y="144"/>
                  <a:pt x="81" y="144"/>
                  <a:pt x="81" y="144"/>
                </a:cubicBezTo>
                <a:cubicBezTo>
                  <a:pt x="81" y="144"/>
                  <a:pt x="81" y="144"/>
                  <a:pt x="81" y="144"/>
                </a:cubicBezTo>
                <a:cubicBezTo>
                  <a:pt x="81" y="143"/>
                  <a:pt x="81" y="143"/>
                  <a:pt x="81" y="143"/>
                </a:cubicBezTo>
                <a:lnTo>
                  <a:pt x="82" y="142"/>
                </a:lnTo>
                <a:close/>
                <a:moveTo>
                  <a:pt x="82" y="148"/>
                </a:moveTo>
                <a:cubicBezTo>
                  <a:pt x="82" y="149"/>
                  <a:pt x="82" y="149"/>
                  <a:pt x="82" y="149"/>
                </a:cubicBezTo>
                <a:cubicBezTo>
                  <a:pt x="81" y="148"/>
                  <a:pt x="81" y="148"/>
                  <a:pt x="81" y="148"/>
                </a:cubicBezTo>
                <a:cubicBezTo>
                  <a:pt x="81" y="147"/>
                  <a:pt x="81" y="147"/>
                  <a:pt x="81" y="147"/>
                </a:cubicBezTo>
                <a:lnTo>
                  <a:pt x="82" y="148"/>
                </a:lnTo>
                <a:close/>
                <a:moveTo>
                  <a:pt x="81" y="12"/>
                </a:moveTo>
                <a:cubicBezTo>
                  <a:pt x="79" y="11"/>
                  <a:pt x="79" y="11"/>
                  <a:pt x="79" y="11"/>
                </a:cubicBezTo>
                <a:cubicBezTo>
                  <a:pt x="79" y="34"/>
                  <a:pt x="79" y="34"/>
                  <a:pt x="79" y="34"/>
                </a:cubicBezTo>
                <a:cubicBezTo>
                  <a:pt x="80" y="34"/>
                  <a:pt x="80" y="35"/>
                  <a:pt x="81" y="35"/>
                </a:cubicBezTo>
                <a:lnTo>
                  <a:pt x="81" y="12"/>
                </a:lnTo>
                <a:close/>
                <a:moveTo>
                  <a:pt x="79" y="176"/>
                </a:moveTo>
                <a:cubicBezTo>
                  <a:pt x="80" y="176"/>
                  <a:pt x="80" y="176"/>
                  <a:pt x="81" y="177"/>
                </a:cubicBezTo>
                <a:cubicBezTo>
                  <a:pt x="81" y="149"/>
                  <a:pt x="81" y="149"/>
                  <a:pt x="81" y="149"/>
                </a:cubicBezTo>
                <a:cubicBezTo>
                  <a:pt x="79" y="149"/>
                  <a:pt x="79" y="149"/>
                  <a:pt x="79" y="149"/>
                </a:cubicBezTo>
                <a:lnTo>
                  <a:pt x="79" y="176"/>
                </a:lnTo>
                <a:close/>
                <a:moveTo>
                  <a:pt x="81" y="97"/>
                </a:moveTo>
                <a:cubicBezTo>
                  <a:pt x="79" y="92"/>
                  <a:pt x="79" y="92"/>
                  <a:pt x="79" y="92"/>
                </a:cubicBezTo>
                <a:cubicBezTo>
                  <a:pt x="79" y="93"/>
                  <a:pt x="79" y="93"/>
                  <a:pt x="79" y="93"/>
                </a:cubicBezTo>
                <a:cubicBezTo>
                  <a:pt x="81" y="98"/>
                  <a:pt x="81" y="98"/>
                  <a:pt x="81" y="98"/>
                </a:cubicBezTo>
                <a:lnTo>
                  <a:pt x="81" y="97"/>
                </a:lnTo>
                <a:close/>
                <a:moveTo>
                  <a:pt x="79" y="81"/>
                </a:moveTo>
                <a:cubicBezTo>
                  <a:pt x="81" y="81"/>
                  <a:pt x="81" y="81"/>
                  <a:pt x="81" y="81"/>
                </a:cubicBezTo>
                <a:cubicBezTo>
                  <a:pt x="81" y="81"/>
                  <a:pt x="81" y="81"/>
                  <a:pt x="81" y="81"/>
                </a:cubicBezTo>
                <a:cubicBezTo>
                  <a:pt x="79" y="80"/>
                  <a:pt x="79" y="80"/>
                  <a:pt x="79" y="80"/>
                </a:cubicBezTo>
                <a:lnTo>
                  <a:pt x="79" y="81"/>
                </a:lnTo>
                <a:close/>
                <a:moveTo>
                  <a:pt x="81" y="37"/>
                </a:moveTo>
                <a:cubicBezTo>
                  <a:pt x="81" y="79"/>
                  <a:pt x="81" y="79"/>
                  <a:pt x="81" y="79"/>
                </a:cubicBezTo>
                <a:cubicBezTo>
                  <a:pt x="80" y="79"/>
                  <a:pt x="80" y="79"/>
                  <a:pt x="79" y="78"/>
                </a:cubicBezTo>
                <a:cubicBezTo>
                  <a:pt x="79" y="37"/>
                  <a:pt x="79" y="37"/>
                  <a:pt x="79" y="37"/>
                </a:cubicBezTo>
                <a:cubicBezTo>
                  <a:pt x="81" y="38"/>
                  <a:pt x="81" y="38"/>
                  <a:pt x="81" y="38"/>
                </a:cubicBezTo>
                <a:lnTo>
                  <a:pt x="81" y="37"/>
                </a:lnTo>
                <a:close/>
                <a:moveTo>
                  <a:pt x="81" y="108"/>
                </a:moveTo>
                <a:cubicBezTo>
                  <a:pt x="81" y="141"/>
                  <a:pt x="81" y="141"/>
                  <a:pt x="81" y="141"/>
                </a:cubicBezTo>
                <a:cubicBezTo>
                  <a:pt x="80" y="141"/>
                  <a:pt x="80" y="141"/>
                  <a:pt x="80" y="141"/>
                </a:cubicBezTo>
                <a:cubicBezTo>
                  <a:pt x="79" y="143"/>
                  <a:pt x="79" y="143"/>
                  <a:pt x="79" y="143"/>
                </a:cubicBezTo>
                <a:cubicBezTo>
                  <a:pt x="79" y="142"/>
                  <a:pt x="79" y="142"/>
                  <a:pt x="79" y="142"/>
                </a:cubicBezTo>
                <a:cubicBezTo>
                  <a:pt x="80" y="141"/>
                  <a:pt x="80" y="141"/>
                  <a:pt x="80" y="141"/>
                </a:cubicBezTo>
                <a:cubicBezTo>
                  <a:pt x="79" y="141"/>
                  <a:pt x="79" y="141"/>
                  <a:pt x="79" y="141"/>
                </a:cubicBezTo>
                <a:cubicBezTo>
                  <a:pt x="79" y="112"/>
                  <a:pt x="79" y="112"/>
                  <a:pt x="79" y="112"/>
                </a:cubicBezTo>
                <a:cubicBezTo>
                  <a:pt x="80" y="111"/>
                  <a:pt x="80" y="109"/>
                  <a:pt x="81" y="108"/>
                </a:cubicBezTo>
                <a:close/>
                <a:moveTo>
                  <a:pt x="81" y="143"/>
                </a:moveTo>
                <a:cubicBezTo>
                  <a:pt x="81" y="144"/>
                  <a:pt x="81" y="144"/>
                  <a:pt x="81" y="144"/>
                </a:cubicBezTo>
                <a:cubicBezTo>
                  <a:pt x="80" y="147"/>
                  <a:pt x="80" y="147"/>
                  <a:pt x="80" y="147"/>
                </a:cubicBezTo>
                <a:cubicBezTo>
                  <a:pt x="81" y="147"/>
                  <a:pt x="81" y="147"/>
                  <a:pt x="81" y="147"/>
                </a:cubicBezTo>
                <a:cubicBezTo>
                  <a:pt x="81" y="148"/>
                  <a:pt x="81" y="148"/>
                  <a:pt x="81" y="148"/>
                </a:cubicBezTo>
                <a:cubicBezTo>
                  <a:pt x="79" y="147"/>
                  <a:pt x="79" y="147"/>
                  <a:pt x="79" y="147"/>
                </a:cubicBezTo>
                <a:cubicBezTo>
                  <a:pt x="79" y="148"/>
                  <a:pt x="79" y="148"/>
                  <a:pt x="79" y="148"/>
                </a:cubicBezTo>
                <a:cubicBezTo>
                  <a:pt x="79" y="147"/>
                  <a:pt x="79" y="147"/>
                  <a:pt x="79" y="147"/>
                </a:cubicBezTo>
                <a:lnTo>
                  <a:pt x="81" y="143"/>
                </a:lnTo>
                <a:close/>
                <a:moveTo>
                  <a:pt x="79" y="11"/>
                </a:moveTo>
                <a:cubicBezTo>
                  <a:pt x="77" y="9"/>
                  <a:pt x="77" y="9"/>
                  <a:pt x="77" y="9"/>
                </a:cubicBezTo>
                <a:cubicBezTo>
                  <a:pt x="76" y="10"/>
                  <a:pt x="76" y="10"/>
                  <a:pt x="76" y="10"/>
                </a:cubicBezTo>
                <a:cubicBezTo>
                  <a:pt x="79" y="11"/>
                  <a:pt x="79" y="11"/>
                  <a:pt x="79" y="11"/>
                </a:cubicBezTo>
                <a:cubicBezTo>
                  <a:pt x="79" y="18"/>
                  <a:pt x="76" y="23"/>
                  <a:pt x="74" y="27"/>
                </a:cubicBezTo>
                <a:cubicBezTo>
                  <a:pt x="74" y="32"/>
                  <a:pt x="74" y="32"/>
                  <a:pt x="74" y="32"/>
                </a:cubicBezTo>
                <a:cubicBezTo>
                  <a:pt x="76" y="33"/>
                  <a:pt x="77" y="33"/>
                  <a:pt x="79" y="34"/>
                </a:cubicBezTo>
                <a:lnTo>
                  <a:pt x="79" y="11"/>
                </a:lnTo>
                <a:close/>
                <a:moveTo>
                  <a:pt x="74" y="175"/>
                </a:moveTo>
                <a:cubicBezTo>
                  <a:pt x="76" y="175"/>
                  <a:pt x="77" y="176"/>
                  <a:pt x="79" y="176"/>
                </a:cubicBezTo>
                <a:cubicBezTo>
                  <a:pt x="79" y="149"/>
                  <a:pt x="79" y="149"/>
                  <a:pt x="79" y="149"/>
                </a:cubicBezTo>
                <a:cubicBezTo>
                  <a:pt x="79" y="149"/>
                  <a:pt x="79" y="149"/>
                  <a:pt x="79" y="149"/>
                </a:cubicBezTo>
                <a:cubicBezTo>
                  <a:pt x="79" y="148"/>
                  <a:pt x="79" y="148"/>
                  <a:pt x="79" y="148"/>
                </a:cubicBezTo>
                <a:cubicBezTo>
                  <a:pt x="79" y="147"/>
                  <a:pt x="79" y="147"/>
                  <a:pt x="79" y="147"/>
                </a:cubicBezTo>
                <a:cubicBezTo>
                  <a:pt x="78" y="148"/>
                  <a:pt x="78" y="148"/>
                  <a:pt x="78" y="148"/>
                </a:cubicBezTo>
                <a:cubicBezTo>
                  <a:pt x="78" y="148"/>
                  <a:pt x="77" y="148"/>
                  <a:pt x="76" y="148"/>
                </a:cubicBezTo>
                <a:cubicBezTo>
                  <a:pt x="79" y="143"/>
                  <a:pt x="79" y="143"/>
                  <a:pt x="79" y="143"/>
                </a:cubicBezTo>
                <a:cubicBezTo>
                  <a:pt x="79" y="142"/>
                  <a:pt x="79" y="142"/>
                  <a:pt x="79" y="142"/>
                </a:cubicBezTo>
                <a:cubicBezTo>
                  <a:pt x="76" y="148"/>
                  <a:pt x="76" y="148"/>
                  <a:pt x="76" y="148"/>
                </a:cubicBezTo>
                <a:cubicBezTo>
                  <a:pt x="75" y="141"/>
                  <a:pt x="75" y="141"/>
                  <a:pt x="75" y="141"/>
                </a:cubicBezTo>
                <a:cubicBezTo>
                  <a:pt x="77" y="141"/>
                  <a:pt x="78" y="141"/>
                  <a:pt x="79" y="141"/>
                </a:cubicBezTo>
                <a:cubicBezTo>
                  <a:pt x="79" y="112"/>
                  <a:pt x="79" y="112"/>
                  <a:pt x="79" y="112"/>
                </a:cubicBezTo>
                <a:cubicBezTo>
                  <a:pt x="78" y="116"/>
                  <a:pt x="76" y="119"/>
                  <a:pt x="75" y="122"/>
                </a:cubicBezTo>
                <a:cubicBezTo>
                  <a:pt x="74" y="108"/>
                  <a:pt x="74" y="108"/>
                  <a:pt x="74" y="108"/>
                </a:cubicBezTo>
                <a:cubicBezTo>
                  <a:pt x="74" y="117"/>
                  <a:pt x="74" y="117"/>
                  <a:pt x="74" y="117"/>
                </a:cubicBezTo>
                <a:cubicBezTo>
                  <a:pt x="74" y="123"/>
                  <a:pt x="74" y="123"/>
                  <a:pt x="74" y="123"/>
                </a:cubicBezTo>
                <a:cubicBezTo>
                  <a:pt x="74" y="124"/>
                  <a:pt x="74" y="124"/>
                  <a:pt x="74" y="124"/>
                </a:cubicBezTo>
                <a:cubicBezTo>
                  <a:pt x="74" y="141"/>
                  <a:pt x="74" y="141"/>
                  <a:pt x="74" y="141"/>
                </a:cubicBezTo>
                <a:cubicBezTo>
                  <a:pt x="74" y="141"/>
                  <a:pt x="75" y="141"/>
                  <a:pt x="75" y="141"/>
                </a:cubicBezTo>
                <a:cubicBezTo>
                  <a:pt x="75" y="148"/>
                  <a:pt x="75" y="148"/>
                  <a:pt x="75" y="148"/>
                </a:cubicBezTo>
                <a:cubicBezTo>
                  <a:pt x="74" y="147"/>
                  <a:pt x="74" y="147"/>
                  <a:pt x="74" y="147"/>
                </a:cubicBezTo>
                <a:lnTo>
                  <a:pt x="74" y="175"/>
                </a:lnTo>
                <a:close/>
                <a:moveTo>
                  <a:pt x="79" y="92"/>
                </a:moveTo>
                <a:cubicBezTo>
                  <a:pt x="75" y="79"/>
                  <a:pt x="75" y="79"/>
                  <a:pt x="75" y="79"/>
                </a:cubicBezTo>
                <a:cubicBezTo>
                  <a:pt x="79" y="81"/>
                  <a:pt x="79" y="81"/>
                  <a:pt x="79" y="81"/>
                </a:cubicBezTo>
                <a:cubicBezTo>
                  <a:pt x="79" y="80"/>
                  <a:pt x="79" y="80"/>
                  <a:pt x="79" y="80"/>
                </a:cubicBezTo>
                <a:cubicBezTo>
                  <a:pt x="75" y="78"/>
                  <a:pt x="75" y="78"/>
                  <a:pt x="75" y="78"/>
                </a:cubicBezTo>
                <a:cubicBezTo>
                  <a:pt x="74" y="78"/>
                  <a:pt x="74" y="78"/>
                  <a:pt x="74" y="78"/>
                </a:cubicBezTo>
                <a:cubicBezTo>
                  <a:pt x="74" y="78"/>
                  <a:pt x="74" y="78"/>
                  <a:pt x="74" y="78"/>
                </a:cubicBezTo>
                <a:cubicBezTo>
                  <a:pt x="74" y="78"/>
                  <a:pt x="74" y="78"/>
                  <a:pt x="74" y="78"/>
                </a:cubicBezTo>
                <a:cubicBezTo>
                  <a:pt x="74" y="79"/>
                  <a:pt x="74" y="79"/>
                  <a:pt x="74" y="79"/>
                </a:cubicBezTo>
                <a:cubicBezTo>
                  <a:pt x="74" y="79"/>
                  <a:pt x="74" y="79"/>
                  <a:pt x="74" y="79"/>
                </a:cubicBezTo>
                <a:cubicBezTo>
                  <a:pt x="79" y="93"/>
                  <a:pt x="79" y="93"/>
                  <a:pt x="79" y="93"/>
                </a:cubicBezTo>
                <a:lnTo>
                  <a:pt x="79" y="92"/>
                </a:lnTo>
                <a:close/>
                <a:moveTo>
                  <a:pt x="79" y="37"/>
                </a:moveTo>
                <a:cubicBezTo>
                  <a:pt x="79" y="78"/>
                  <a:pt x="79" y="78"/>
                  <a:pt x="79" y="78"/>
                </a:cubicBezTo>
                <a:cubicBezTo>
                  <a:pt x="78" y="77"/>
                  <a:pt x="76" y="77"/>
                  <a:pt x="74" y="76"/>
                </a:cubicBezTo>
                <a:cubicBezTo>
                  <a:pt x="74" y="76"/>
                  <a:pt x="74" y="76"/>
                  <a:pt x="74" y="76"/>
                </a:cubicBezTo>
                <a:cubicBezTo>
                  <a:pt x="74" y="34"/>
                  <a:pt x="74" y="34"/>
                  <a:pt x="74" y="34"/>
                </a:cubicBezTo>
                <a:lnTo>
                  <a:pt x="79" y="37"/>
                </a:lnTo>
                <a:close/>
                <a:moveTo>
                  <a:pt x="74" y="87"/>
                </a:moveTo>
                <a:cubicBezTo>
                  <a:pt x="74" y="86"/>
                  <a:pt x="74" y="86"/>
                  <a:pt x="74" y="86"/>
                </a:cubicBezTo>
                <a:cubicBezTo>
                  <a:pt x="76" y="88"/>
                  <a:pt x="76" y="88"/>
                  <a:pt x="76" y="88"/>
                </a:cubicBezTo>
                <a:cubicBezTo>
                  <a:pt x="76" y="89"/>
                  <a:pt x="76" y="89"/>
                  <a:pt x="76" y="89"/>
                </a:cubicBezTo>
                <a:lnTo>
                  <a:pt x="74" y="87"/>
                </a:lnTo>
                <a:close/>
                <a:moveTo>
                  <a:pt x="74" y="27"/>
                </a:moveTo>
                <a:cubicBezTo>
                  <a:pt x="73" y="28"/>
                  <a:pt x="72" y="29"/>
                  <a:pt x="72" y="30"/>
                </a:cubicBezTo>
                <a:cubicBezTo>
                  <a:pt x="72" y="32"/>
                  <a:pt x="72" y="32"/>
                  <a:pt x="72" y="32"/>
                </a:cubicBezTo>
                <a:cubicBezTo>
                  <a:pt x="73" y="32"/>
                  <a:pt x="73" y="32"/>
                  <a:pt x="74" y="32"/>
                </a:cubicBezTo>
                <a:lnTo>
                  <a:pt x="74" y="27"/>
                </a:lnTo>
                <a:close/>
                <a:moveTo>
                  <a:pt x="72" y="174"/>
                </a:moveTo>
                <a:cubicBezTo>
                  <a:pt x="73" y="174"/>
                  <a:pt x="73" y="174"/>
                  <a:pt x="74" y="175"/>
                </a:cubicBezTo>
                <a:cubicBezTo>
                  <a:pt x="74" y="147"/>
                  <a:pt x="74" y="147"/>
                  <a:pt x="74" y="147"/>
                </a:cubicBezTo>
                <a:cubicBezTo>
                  <a:pt x="72" y="147"/>
                  <a:pt x="72" y="147"/>
                  <a:pt x="72" y="147"/>
                </a:cubicBezTo>
                <a:cubicBezTo>
                  <a:pt x="72" y="141"/>
                  <a:pt x="72" y="141"/>
                  <a:pt x="72" y="141"/>
                </a:cubicBezTo>
                <a:cubicBezTo>
                  <a:pt x="73" y="141"/>
                  <a:pt x="73" y="141"/>
                  <a:pt x="74" y="141"/>
                </a:cubicBezTo>
                <a:cubicBezTo>
                  <a:pt x="74" y="124"/>
                  <a:pt x="74" y="124"/>
                  <a:pt x="74" y="124"/>
                </a:cubicBezTo>
                <a:cubicBezTo>
                  <a:pt x="73" y="125"/>
                  <a:pt x="73" y="125"/>
                  <a:pt x="72" y="126"/>
                </a:cubicBezTo>
                <a:cubicBezTo>
                  <a:pt x="72" y="93"/>
                  <a:pt x="72" y="93"/>
                  <a:pt x="72" y="93"/>
                </a:cubicBezTo>
                <a:cubicBezTo>
                  <a:pt x="74" y="117"/>
                  <a:pt x="74" y="117"/>
                  <a:pt x="74" y="117"/>
                </a:cubicBezTo>
                <a:cubicBezTo>
                  <a:pt x="74" y="108"/>
                  <a:pt x="74" y="108"/>
                  <a:pt x="74" y="108"/>
                </a:cubicBezTo>
                <a:cubicBezTo>
                  <a:pt x="73" y="87"/>
                  <a:pt x="73" y="87"/>
                  <a:pt x="73" y="87"/>
                </a:cubicBezTo>
                <a:cubicBezTo>
                  <a:pt x="74" y="87"/>
                  <a:pt x="74" y="87"/>
                  <a:pt x="74" y="87"/>
                </a:cubicBezTo>
                <a:cubicBezTo>
                  <a:pt x="74" y="86"/>
                  <a:pt x="74" y="86"/>
                  <a:pt x="74" y="86"/>
                </a:cubicBezTo>
                <a:cubicBezTo>
                  <a:pt x="73" y="85"/>
                  <a:pt x="73" y="85"/>
                  <a:pt x="73" y="85"/>
                </a:cubicBezTo>
                <a:cubicBezTo>
                  <a:pt x="73" y="85"/>
                  <a:pt x="73" y="85"/>
                  <a:pt x="73" y="85"/>
                </a:cubicBezTo>
                <a:cubicBezTo>
                  <a:pt x="73" y="81"/>
                  <a:pt x="73" y="81"/>
                  <a:pt x="73" y="81"/>
                </a:cubicBezTo>
                <a:cubicBezTo>
                  <a:pt x="73" y="78"/>
                  <a:pt x="73" y="78"/>
                  <a:pt x="73" y="78"/>
                </a:cubicBezTo>
                <a:cubicBezTo>
                  <a:pt x="74" y="79"/>
                  <a:pt x="74" y="79"/>
                  <a:pt x="74" y="79"/>
                </a:cubicBezTo>
                <a:cubicBezTo>
                  <a:pt x="74" y="78"/>
                  <a:pt x="74" y="78"/>
                  <a:pt x="74" y="78"/>
                </a:cubicBezTo>
                <a:cubicBezTo>
                  <a:pt x="73" y="78"/>
                  <a:pt x="73" y="78"/>
                  <a:pt x="73" y="78"/>
                </a:cubicBezTo>
                <a:cubicBezTo>
                  <a:pt x="74" y="76"/>
                  <a:pt x="74" y="76"/>
                  <a:pt x="74" y="76"/>
                </a:cubicBezTo>
                <a:cubicBezTo>
                  <a:pt x="74" y="34"/>
                  <a:pt x="74" y="34"/>
                  <a:pt x="74" y="34"/>
                </a:cubicBezTo>
                <a:cubicBezTo>
                  <a:pt x="72" y="33"/>
                  <a:pt x="72" y="33"/>
                  <a:pt x="72" y="33"/>
                </a:cubicBezTo>
                <a:cubicBezTo>
                  <a:pt x="72" y="75"/>
                  <a:pt x="72" y="75"/>
                  <a:pt x="72" y="75"/>
                </a:cubicBezTo>
                <a:cubicBezTo>
                  <a:pt x="72" y="75"/>
                  <a:pt x="72" y="75"/>
                  <a:pt x="72" y="75"/>
                </a:cubicBezTo>
                <a:cubicBezTo>
                  <a:pt x="72" y="76"/>
                  <a:pt x="72" y="76"/>
                  <a:pt x="72" y="76"/>
                </a:cubicBezTo>
                <a:cubicBezTo>
                  <a:pt x="72" y="96"/>
                  <a:pt x="72" y="96"/>
                  <a:pt x="72" y="96"/>
                </a:cubicBezTo>
                <a:cubicBezTo>
                  <a:pt x="72" y="96"/>
                  <a:pt x="72" y="96"/>
                  <a:pt x="72" y="96"/>
                </a:cubicBezTo>
                <a:cubicBezTo>
                  <a:pt x="72" y="96"/>
                  <a:pt x="72" y="96"/>
                  <a:pt x="72" y="96"/>
                </a:cubicBezTo>
                <a:cubicBezTo>
                  <a:pt x="72" y="96"/>
                  <a:pt x="72" y="96"/>
                  <a:pt x="72" y="96"/>
                </a:cubicBezTo>
                <a:cubicBezTo>
                  <a:pt x="72" y="97"/>
                  <a:pt x="72" y="97"/>
                  <a:pt x="72" y="97"/>
                </a:cubicBezTo>
                <a:cubicBezTo>
                  <a:pt x="72" y="97"/>
                  <a:pt x="72" y="97"/>
                  <a:pt x="72" y="97"/>
                </a:cubicBezTo>
                <a:cubicBezTo>
                  <a:pt x="72" y="97"/>
                  <a:pt x="72" y="97"/>
                  <a:pt x="72" y="97"/>
                </a:cubicBezTo>
                <a:lnTo>
                  <a:pt x="72" y="174"/>
                </a:lnTo>
                <a:close/>
                <a:moveTo>
                  <a:pt x="72" y="30"/>
                </a:moveTo>
                <a:cubicBezTo>
                  <a:pt x="72" y="30"/>
                  <a:pt x="72" y="30"/>
                  <a:pt x="72" y="30"/>
                </a:cubicBezTo>
                <a:cubicBezTo>
                  <a:pt x="72" y="32"/>
                  <a:pt x="72" y="32"/>
                  <a:pt x="72" y="32"/>
                </a:cubicBezTo>
                <a:cubicBezTo>
                  <a:pt x="72" y="32"/>
                  <a:pt x="72" y="32"/>
                  <a:pt x="72" y="32"/>
                </a:cubicBezTo>
                <a:lnTo>
                  <a:pt x="72" y="30"/>
                </a:lnTo>
                <a:close/>
                <a:moveTo>
                  <a:pt x="72" y="174"/>
                </a:moveTo>
                <a:cubicBezTo>
                  <a:pt x="72" y="174"/>
                  <a:pt x="72" y="174"/>
                  <a:pt x="72" y="174"/>
                </a:cubicBezTo>
                <a:cubicBezTo>
                  <a:pt x="72" y="97"/>
                  <a:pt x="72" y="97"/>
                  <a:pt x="72" y="97"/>
                </a:cubicBezTo>
                <a:cubicBezTo>
                  <a:pt x="72" y="97"/>
                  <a:pt x="72" y="97"/>
                  <a:pt x="72" y="97"/>
                </a:cubicBezTo>
                <a:cubicBezTo>
                  <a:pt x="72" y="97"/>
                  <a:pt x="72" y="97"/>
                  <a:pt x="72" y="97"/>
                </a:cubicBezTo>
                <a:cubicBezTo>
                  <a:pt x="72" y="98"/>
                  <a:pt x="72" y="98"/>
                  <a:pt x="72" y="98"/>
                </a:cubicBezTo>
                <a:cubicBezTo>
                  <a:pt x="72" y="98"/>
                  <a:pt x="72" y="98"/>
                  <a:pt x="72" y="98"/>
                </a:cubicBezTo>
                <a:cubicBezTo>
                  <a:pt x="72" y="98"/>
                  <a:pt x="72" y="98"/>
                  <a:pt x="72" y="98"/>
                </a:cubicBezTo>
                <a:cubicBezTo>
                  <a:pt x="72" y="98"/>
                  <a:pt x="72" y="98"/>
                  <a:pt x="72" y="98"/>
                </a:cubicBezTo>
                <a:cubicBezTo>
                  <a:pt x="72" y="99"/>
                  <a:pt x="72" y="99"/>
                  <a:pt x="72" y="99"/>
                </a:cubicBezTo>
                <a:cubicBezTo>
                  <a:pt x="72" y="99"/>
                  <a:pt x="72" y="99"/>
                  <a:pt x="72" y="99"/>
                </a:cubicBezTo>
                <a:cubicBezTo>
                  <a:pt x="72" y="99"/>
                  <a:pt x="72" y="99"/>
                  <a:pt x="72" y="99"/>
                </a:cubicBezTo>
                <a:cubicBezTo>
                  <a:pt x="72" y="99"/>
                  <a:pt x="72" y="99"/>
                  <a:pt x="72" y="99"/>
                </a:cubicBezTo>
                <a:cubicBezTo>
                  <a:pt x="72" y="100"/>
                  <a:pt x="72" y="100"/>
                  <a:pt x="72" y="100"/>
                </a:cubicBezTo>
                <a:cubicBezTo>
                  <a:pt x="72" y="100"/>
                  <a:pt x="72" y="100"/>
                  <a:pt x="72" y="100"/>
                </a:cubicBezTo>
                <a:cubicBezTo>
                  <a:pt x="72" y="101"/>
                  <a:pt x="72" y="101"/>
                  <a:pt x="72" y="101"/>
                </a:cubicBezTo>
                <a:cubicBezTo>
                  <a:pt x="72" y="101"/>
                  <a:pt x="72" y="101"/>
                  <a:pt x="72" y="101"/>
                </a:cubicBezTo>
                <a:cubicBezTo>
                  <a:pt x="72" y="101"/>
                  <a:pt x="72" y="101"/>
                  <a:pt x="72" y="101"/>
                </a:cubicBezTo>
                <a:cubicBezTo>
                  <a:pt x="72" y="101"/>
                  <a:pt x="72" y="101"/>
                  <a:pt x="72" y="101"/>
                </a:cubicBezTo>
                <a:cubicBezTo>
                  <a:pt x="72" y="102"/>
                  <a:pt x="72" y="102"/>
                  <a:pt x="72" y="102"/>
                </a:cubicBezTo>
                <a:cubicBezTo>
                  <a:pt x="72" y="102"/>
                  <a:pt x="72" y="102"/>
                  <a:pt x="72" y="102"/>
                </a:cubicBezTo>
                <a:cubicBezTo>
                  <a:pt x="72" y="102"/>
                  <a:pt x="72" y="102"/>
                  <a:pt x="72" y="102"/>
                </a:cubicBezTo>
                <a:cubicBezTo>
                  <a:pt x="72" y="102"/>
                  <a:pt x="72" y="102"/>
                  <a:pt x="72" y="102"/>
                </a:cubicBezTo>
                <a:cubicBezTo>
                  <a:pt x="72" y="103"/>
                  <a:pt x="72" y="103"/>
                  <a:pt x="72" y="103"/>
                </a:cubicBezTo>
                <a:cubicBezTo>
                  <a:pt x="72" y="103"/>
                  <a:pt x="72" y="103"/>
                  <a:pt x="72" y="103"/>
                </a:cubicBezTo>
                <a:cubicBezTo>
                  <a:pt x="72" y="104"/>
                  <a:pt x="72" y="104"/>
                  <a:pt x="72" y="104"/>
                </a:cubicBezTo>
                <a:cubicBezTo>
                  <a:pt x="72" y="104"/>
                  <a:pt x="72" y="104"/>
                  <a:pt x="72" y="104"/>
                </a:cubicBezTo>
                <a:cubicBezTo>
                  <a:pt x="72" y="105"/>
                  <a:pt x="72" y="105"/>
                  <a:pt x="72" y="105"/>
                </a:cubicBezTo>
                <a:cubicBezTo>
                  <a:pt x="72" y="105"/>
                  <a:pt x="72" y="105"/>
                  <a:pt x="72" y="105"/>
                </a:cubicBezTo>
                <a:cubicBezTo>
                  <a:pt x="72" y="106"/>
                  <a:pt x="72" y="106"/>
                  <a:pt x="72" y="106"/>
                </a:cubicBezTo>
                <a:cubicBezTo>
                  <a:pt x="72" y="106"/>
                  <a:pt x="72" y="106"/>
                  <a:pt x="72" y="106"/>
                </a:cubicBezTo>
                <a:cubicBezTo>
                  <a:pt x="72" y="107"/>
                  <a:pt x="72" y="107"/>
                  <a:pt x="72" y="107"/>
                </a:cubicBezTo>
                <a:cubicBezTo>
                  <a:pt x="72" y="107"/>
                  <a:pt x="72" y="107"/>
                  <a:pt x="72" y="107"/>
                </a:cubicBezTo>
                <a:cubicBezTo>
                  <a:pt x="72" y="108"/>
                  <a:pt x="72" y="108"/>
                  <a:pt x="72" y="108"/>
                </a:cubicBezTo>
                <a:cubicBezTo>
                  <a:pt x="72" y="108"/>
                  <a:pt x="72" y="108"/>
                  <a:pt x="72" y="108"/>
                </a:cubicBezTo>
                <a:cubicBezTo>
                  <a:pt x="72" y="109"/>
                  <a:pt x="72" y="109"/>
                  <a:pt x="72" y="109"/>
                </a:cubicBezTo>
                <a:lnTo>
                  <a:pt x="72" y="174"/>
                </a:lnTo>
                <a:close/>
                <a:moveTo>
                  <a:pt x="72" y="33"/>
                </a:moveTo>
                <a:cubicBezTo>
                  <a:pt x="72" y="75"/>
                  <a:pt x="72" y="75"/>
                  <a:pt x="72" y="75"/>
                </a:cubicBezTo>
                <a:cubicBezTo>
                  <a:pt x="72" y="75"/>
                  <a:pt x="72" y="75"/>
                  <a:pt x="72" y="75"/>
                </a:cubicBezTo>
                <a:cubicBezTo>
                  <a:pt x="72" y="33"/>
                  <a:pt x="72" y="33"/>
                  <a:pt x="72" y="33"/>
                </a:cubicBezTo>
                <a:close/>
                <a:moveTo>
                  <a:pt x="72" y="76"/>
                </a:moveTo>
                <a:cubicBezTo>
                  <a:pt x="72" y="96"/>
                  <a:pt x="72" y="96"/>
                  <a:pt x="72" y="96"/>
                </a:cubicBezTo>
                <a:cubicBezTo>
                  <a:pt x="72" y="96"/>
                  <a:pt x="72" y="96"/>
                  <a:pt x="72" y="96"/>
                </a:cubicBezTo>
                <a:cubicBezTo>
                  <a:pt x="72" y="96"/>
                  <a:pt x="72" y="96"/>
                  <a:pt x="72" y="96"/>
                </a:cubicBezTo>
                <a:cubicBezTo>
                  <a:pt x="72" y="97"/>
                  <a:pt x="72" y="97"/>
                  <a:pt x="72" y="97"/>
                </a:cubicBezTo>
                <a:cubicBezTo>
                  <a:pt x="72" y="97"/>
                  <a:pt x="72" y="97"/>
                  <a:pt x="72" y="97"/>
                </a:cubicBezTo>
                <a:cubicBezTo>
                  <a:pt x="72" y="97"/>
                  <a:pt x="72" y="97"/>
                  <a:pt x="72" y="97"/>
                </a:cubicBezTo>
                <a:cubicBezTo>
                  <a:pt x="72" y="76"/>
                  <a:pt x="72" y="76"/>
                  <a:pt x="72" y="76"/>
                </a:cubicBezTo>
                <a:close/>
                <a:moveTo>
                  <a:pt x="72" y="30"/>
                </a:moveTo>
                <a:cubicBezTo>
                  <a:pt x="72" y="30"/>
                  <a:pt x="72" y="30"/>
                  <a:pt x="72" y="30"/>
                </a:cubicBezTo>
                <a:cubicBezTo>
                  <a:pt x="72" y="32"/>
                  <a:pt x="72" y="32"/>
                  <a:pt x="72" y="32"/>
                </a:cubicBezTo>
                <a:cubicBezTo>
                  <a:pt x="72" y="32"/>
                  <a:pt x="72" y="32"/>
                  <a:pt x="72" y="32"/>
                </a:cubicBezTo>
                <a:lnTo>
                  <a:pt x="72" y="30"/>
                </a:lnTo>
                <a:close/>
                <a:moveTo>
                  <a:pt x="72" y="174"/>
                </a:moveTo>
                <a:cubicBezTo>
                  <a:pt x="72" y="174"/>
                  <a:pt x="72" y="174"/>
                  <a:pt x="72" y="174"/>
                </a:cubicBezTo>
                <a:cubicBezTo>
                  <a:pt x="72" y="109"/>
                  <a:pt x="72" y="109"/>
                  <a:pt x="72" y="109"/>
                </a:cubicBezTo>
                <a:cubicBezTo>
                  <a:pt x="72" y="109"/>
                  <a:pt x="72" y="109"/>
                  <a:pt x="72" y="109"/>
                </a:cubicBezTo>
                <a:cubicBezTo>
                  <a:pt x="72" y="109"/>
                  <a:pt x="72" y="109"/>
                  <a:pt x="72" y="109"/>
                </a:cubicBezTo>
                <a:cubicBezTo>
                  <a:pt x="72" y="110"/>
                  <a:pt x="72" y="110"/>
                  <a:pt x="72" y="110"/>
                </a:cubicBezTo>
                <a:cubicBezTo>
                  <a:pt x="72" y="110"/>
                  <a:pt x="72" y="110"/>
                  <a:pt x="72" y="110"/>
                </a:cubicBezTo>
                <a:cubicBezTo>
                  <a:pt x="72" y="111"/>
                  <a:pt x="72" y="111"/>
                  <a:pt x="72" y="111"/>
                </a:cubicBezTo>
                <a:cubicBezTo>
                  <a:pt x="72" y="111"/>
                  <a:pt x="72" y="111"/>
                  <a:pt x="72" y="111"/>
                </a:cubicBezTo>
                <a:cubicBezTo>
                  <a:pt x="72" y="112"/>
                  <a:pt x="72" y="112"/>
                  <a:pt x="72" y="112"/>
                </a:cubicBezTo>
                <a:cubicBezTo>
                  <a:pt x="72" y="112"/>
                  <a:pt x="72" y="112"/>
                  <a:pt x="72" y="112"/>
                </a:cubicBezTo>
                <a:cubicBezTo>
                  <a:pt x="72" y="113"/>
                  <a:pt x="72" y="113"/>
                  <a:pt x="72" y="113"/>
                </a:cubicBezTo>
                <a:cubicBezTo>
                  <a:pt x="72" y="113"/>
                  <a:pt x="72" y="113"/>
                  <a:pt x="72" y="113"/>
                </a:cubicBezTo>
                <a:cubicBezTo>
                  <a:pt x="72" y="114"/>
                  <a:pt x="72" y="114"/>
                  <a:pt x="72" y="114"/>
                </a:cubicBezTo>
                <a:cubicBezTo>
                  <a:pt x="72" y="114"/>
                  <a:pt x="72" y="114"/>
                  <a:pt x="72" y="114"/>
                </a:cubicBezTo>
                <a:cubicBezTo>
                  <a:pt x="72" y="116"/>
                  <a:pt x="72" y="116"/>
                  <a:pt x="72" y="116"/>
                </a:cubicBezTo>
                <a:cubicBezTo>
                  <a:pt x="72" y="116"/>
                  <a:pt x="72" y="116"/>
                  <a:pt x="72" y="116"/>
                </a:cubicBezTo>
                <a:cubicBezTo>
                  <a:pt x="72" y="116"/>
                  <a:pt x="72" y="116"/>
                  <a:pt x="72" y="116"/>
                </a:cubicBezTo>
                <a:cubicBezTo>
                  <a:pt x="72" y="117"/>
                  <a:pt x="72" y="117"/>
                  <a:pt x="72" y="117"/>
                </a:cubicBezTo>
                <a:cubicBezTo>
                  <a:pt x="72" y="119"/>
                  <a:pt x="72" y="119"/>
                  <a:pt x="72" y="119"/>
                </a:cubicBezTo>
                <a:cubicBezTo>
                  <a:pt x="72" y="119"/>
                  <a:pt x="72" y="119"/>
                  <a:pt x="72" y="119"/>
                </a:cubicBezTo>
                <a:cubicBezTo>
                  <a:pt x="72" y="119"/>
                  <a:pt x="72" y="119"/>
                  <a:pt x="72" y="119"/>
                </a:cubicBezTo>
                <a:cubicBezTo>
                  <a:pt x="72" y="119"/>
                  <a:pt x="72" y="119"/>
                  <a:pt x="72" y="119"/>
                </a:cubicBezTo>
                <a:cubicBezTo>
                  <a:pt x="72" y="121"/>
                  <a:pt x="72" y="121"/>
                  <a:pt x="72" y="121"/>
                </a:cubicBezTo>
                <a:cubicBezTo>
                  <a:pt x="72" y="121"/>
                  <a:pt x="72" y="121"/>
                  <a:pt x="72" y="121"/>
                </a:cubicBezTo>
                <a:cubicBezTo>
                  <a:pt x="72" y="122"/>
                  <a:pt x="72" y="122"/>
                  <a:pt x="72" y="122"/>
                </a:cubicBezTo>
                <a:cubicBezTo>
                  <a:pt x="72" y="122"/>
                  <a:pt x="72" y="122"/>
                  <a:pt x="72" y="122"/>
                </a:cubicBezTo>
                <a:cubicBezTo>
                  <a:pt x="72" y="123"/>
                  <a:pt x="72" y="123"/>
                  <a:pt x="72" y="123"/>
                </a:cubicBezTo>
                <a:cubicBezTo>
                  <a:pt x="72" y="123"/>
                  <a:pt x="72" y="123"/>
                  <a:pt x="72" y="123"/>
                </a:cubicBezTo>
                <a:cubicBezTo>
                  <a:pt x="72" y="124"/>
                  <a:pt x="72" y="124"/>
                  <a:pt x="72" y="124"/>
                </a:cubicBezTo>
                <a:cubicBezTo>
                  <a:pt x="72" y="124"/>
                  <a:pt x="72" y="124"/>
                  <a:pt x="72" y="124"/>
                </a:cubicBezTo>
                <a:cubicBezTo>
                  <a:pt x="72" y="126"/>
                  <a:pt x="72" y="126"/>
                  <a:pt x="72" y="126"/>
                </a:cubicBezTo>
                <a:cubicBezTo>
                  <a:pt x="72" y="126"/>
                  <a:pt x="72" y="126"/>
                  <a:pt x="72" y="126"/>
                </a:cubicBezTo>
                <a:cubicBezTo>
                  <a:pt x="72" y="126"/>
                  <a:pt x="72" y="126"/>
                  <a:pt x="72" y="126"/>
                </a:cubicBezTo>
                <a:cubicBezTo>
                  <a:pt x="72" y="126"/>
                  <a:pt x="72" y="126"/>
                  <a:pt x="72" y="126"/>
                </a:cubicBezTo>
                <a:cubicBezTo>
                  <a:pt x="72" y="127"/>
                  <a:pt x="72" y="127"/>
                  <a:pt x="72" y="127"/>
                </a:cubicBezTo>
                <a:cubicBezTo>
                  <a:pt x="72" y="127"/>
                  <a:pt x="72" y="127"/>
                  <a:pt x="72" y="127"/>
                </a:cubicBezTo>
                <a:cubicBezTo>
                  <a:pt x="72" y="141"/>
                  <a:pt x="72" y="141"/>
                  <a:pt x="72" y="141"/>
                </a:cubicBezTo>
                <a:cubicBezTo>
                  <a:pt x="72" y="141"/>
                  <a:pt x="72" y="141"/>
                  <a:pt x="72" y="141"/>
                </a:cubicBezTo>
                <a:cubicBezTo>
                  <a:pt x="72" y="143"/>
                  <a:pt x="72" y="143"/>
                  <a:pt x="72" y="143"/>
                </a:cubicBezTo>
                <a:cubicBezTo>
                  <a:pt x="72" y="143"/>
                  <a:pt x="72" y="143"/>
                  <a:pt x="72" y="143"/>
                </a:cubicBezTo>
                <a:cubicBezTo>
                  <a:pt x="72" y="144"/>
                  <a:pt x="72" y="144"/>
                  <a:pt x="72" y="144"/>
                </a:cubicBezTo>
                <a:cubicBezTo>
                  <a:pt x="72" y="144"/>
                  <a:pt x="72" y="144"/>
                  <a:pt x="72" y="144"/>
                </a:cubicBezTo>
                <a:cubicBezTo>
                  <a:pt x="72" y="146"/>
                  <a:pt x="72" y="146"/>
                  <a:pt x="72" y="146"/>
                </a:cubicBezTo>
                <a:cubicBezTo>
                  <a:pt x="72" y="146"/>
                  <a:pt x="72" y="146"/>
                  <a:pt x="72" y="146"/>
                </a:cubicBezTo>
                <a:cubicBezTo>
                  <a:pt x="72" y="146"/>
                  <a:pt x="72" y="146"/>
                  <a:pt x="72" y="146"/>
                </a:cubicBezTo>
                <a:cubicBezTo>
                  <a:pt x="72" y="146"/>
                  <a:pt x="72" y="146"/>
                  <a:pt x="72" y="146"/>
                </a:cubicBezTo>
                <a:cubicBezTo>
                  <a:pt x="72" y="147"/>
                  <a:pt x="72" y="147"/>
                  <a:pt x="72" y="147"/>
                </a:cubicBezTo>
                <a:cubicBezTo>
                  <a:pt x="72" y="147"/>
                  <a:pt x="72" y="147"/>
                  <a:pt x="72" y="147"/>
                </a:cubicBezTo>
                <a:lnTo>
                  <a:pt x="72" y="174"/>
                </a:lnTo>
                <a:close/>
                <a:moveTo>
                  <a:pt x="72" y="33"/>
                </a:moveTo>
                <a:cubicBezTo>
                  <a:pt x="72" y="75"/>
                  <a:pt x="72" y="75"/>
                  <a:pt x="72" y="75"/>
                </a:cubicBezTo>
                <a:cubicBezTo>
                  <a:pt x="72" y="75"/>
                  <a:pt x="72" y="75"/>
                  <a:pt x="72" y="75"/>
                </a:cubicBezTo>
                <a:cubicBezTo>
                  <a:pt x="72" y="33"/>
                  <a:pt x="72" y="33"/>
                  <a:pt x="72" y="33"/>
                </a:cubicBezTo>
                <a:close/>
                <a:moveTo>
                  <a:pt x="72" y="76"/>
                </a:moveTo>
                <a:cubicBezTo>
                  <a:pt x="72" y="97"/>
                  <a:pt x="72" y="97"/>
                  <a:pt x="72" y="97"/>
                </a:cubicBezTo>
                <a:cubicBezTo>
                  <a:pt x="72" y="97"/>
                  <a:pt x="72" y="97"/>
                  <a:pt x="72" y="97"/>
                </a:cubicBezTo>
                <a:cubicBezTo>
                  <a:pt x="72" y="97"/>
                  <a:pt x="72" y="97"/>
                  <a:pt x="72" y="97"/>
                </a:cubicBezTo>
                <a:cubicBezTo>
                  <a:pt x="72" y="98"/>
                  <a:pt x="72" y="98"/>
                  <a:pt x="72" y="98"/>
                </a:cubicBezTo>
                <a:cubicBezTo>
                  <a:pt x="72" y="98"/>
                  <a:pt x="72" y="98"/>
                  <a:pt x="72" y="98"/>
                </a:cubicBezTo>
                <a:cubicBezTo>
                  <a:pt x="72" y="98"/>
                  <a:pt x="72" y="98"/>
                  <a:pt x="72" y="98"/>
                </a:cubicBezTo>
                <a:cubicBezTo>
                  <a:pt x="72" y="98"/>
                  <a:pt x="72" y="98"/>
                  <a:pt x="72" y="98"/>
                </a:cubicBezTo>
                <a:cubicBezTo>
                  <a:pt x="72" y="99"/>
                  <a:pt x="72" y="99"/>
                  <a:pt x="72" y="99"/>
                </a:cubicBezTo>
                <a:cubicBezTo>
                  <a:pt x="72" y="99"/>
                  <a:pt x="72" y="99"/>
                  <a:pt x="72" y="99"/>
                </a:cubicBezTo>
                <a:cubicBezTo>
                  <a:pt x="72" y="99"/>
                  <a:pt x="72" y="99"/>
                  <a:pt x="72" y="99"/>
                </a:cubicBezTo>
                <a:cubicBezTo>
                  <a:pt x="72" y="99"/>
                  <a:pt x="72" y="99"/>
                  <a:pt x="72" y="99"/>
                </a:cubicBezTo>
                <a:cubicBezTo>
                  <a:pt x="72" y="100"/>
                  <a:pt x="72" y="100"/>
                  <a:pt x="72" y="100"/>
                </a:cubicBezTo>
                <a:cubicBezTo>
                  <a:pt x="72" y="100"/>
                  <a:pt x="72" y="100"/>
                  <a:pt x="72" y="100"/>
                </a:cubicBezTo>
                <a:cubicBezTo>
                  <a:pt x="72" y="100"/>
                  <a:pt x="72" y="100"/>
                  <a:pt x="72" y="100"/>
                </a:cubicBezTo>
                <a:cubicBezTo>
                  <a:pt x="72" y="101"/>
                  <a:pt x="72" y="101"/>
                  <a:pt x="72" y="101"/>
                </a:cubicBezTo>
                <a:cubicBezTo>
                  <a:pt x="72" y="101"/>
                  <a:pt x="72" y="101"/>
                  <a:pt x="72" y="101"/>
                </a:cubicBezTo>
                <a:cubicBezTo>
                  <a:pt x="72" y="101"/>
                  <a:pt x="72" y="101"/>
                  <a:pt x="72" y="101"/>
                </a:cubicBezTo>
                <a:cubicBezTo>
                  <a:pt x="72" y="102"/>
                  <a:pt x="72" y="102"/>
                  <a:pt x="72" y="102"/>
                </a:cubicBezTo>
                <a:cubicBezTo>
                  <a:pt x="72" y="90"/>
                  <a:pt x="72" y="90"/>
                  <a:pt x="72" y="90"/>
                </a:cubicBezTo>
                <a:cubicBezTo>
                  <a:pt x="72" y="90"/>
                  <a:pt x="72" y="90"/>
                  <a:pt x="72" y="90"/>
                </a:cubicBezTo>
                <a:cubicBezTo>
                  <a:pt x="72" y="90"/>
                  <a:pt x="72" y="90"/>
                  <a:pt x="72" y="90"/>
                </a:cubicBezTo>
                <a:cubicBezTo>
                  <a:pt x="72" y="86"/>
                  <a:pt x="72" y="86"/>
                  <a:pt x="72" y="86"/>
                </a:cubicBezTo>
                <a:cubicBezTo>
                  <a:pt x="72" y="86"/>
                  <a:pt x="72" y="86"/>
                  <a:pt x="72" y="86"/>
                </a:cubicBezTo>
                <a:cubicBezTo>
                  <a:pt x="72" y="86"/>
                  <a:pt x="72" y="86"/>
                  <a:pt x="72" y="86"/>
                </a:cubicBezTo>
                <a:cubicBezTo>
                  <a:pt x="72" y="77"/>
                  <a:pt x="72" y="77"/>
                  <a:pt x="72" y="77"/>
                </a:cubicBezTo>
                <a:lnTo>
                  <a:pt x="72" y="76"/>
                </a:lnTo>
                <a:close/>
                <a:moveTo>
                  <a:pt x="72" y="102"/>
                </a:moveTo>
                <a:cubicBezTo>
                  <a:pt x="72" y="102"/>
                  <a:pt x="72" y="102"/>
                  <a:pt x="72" y="102"/>
                </a:cubicBezTo>
                <a:cubicBezTo>
                  <a:pt x="72" y="102"/>
                  <a:pt x="72" y="102"/>
                  <a:pt x="72" y="102"/>
                </a:cubicBezTo>
                <a:cubicBezTo>
                  <a:pt x="72" y="102"/>
                  <a:pt x="72" y="102"/>
                  <a:pt x="72" y="102"/>
                </a:cubicBezTo>
                <a:close/>
                <a:moveTo>
                  <a:pt x="72" y="103"/>
                </a:moveTo>
                <a:cubicBezTo>
                  <a:pt x="72" y="104"/>
                  <a:pt x="72" y="104"/>
                  <a:pt x="72" y="104"/>
                </a:cubicBezTo>
                <a:cubicBezTo>
                  <a:pt x="72" y="104"/>
                  <a:pt x="72" y="104"/>
                  <a:pt x="72" y="104"/>
                </a:cubicBezTo>
                <a:cubicBezTo>
                  <a:pt x="72" y="103"/>
                  <a:pt x="72" y="103"/>
                  <a:pt x="72" y="103"/>
                </a:cubicBezTo>
                <a:close/>
                <a:moveTo>
                  <a:pt x="72" y="105"/>
                </a:moveTo>
                <a:cubicBezTo>
                  <a:pt x="72" y="106"/>
                  <a:pt x="72" y="106"/>
                  <a:pt x="72" y="106"/>
                </a:cubicBezTo>
                <a:cubicBezTo>
                  <a:pt x="72" y="106"/>
                  <a:pt x="72" y="106"/>
                  <a:pt x="72" y="106"/>
                </a:cubicBezTo>
                <a:cubicBezTo>
                  <a:pt x="72" y="105"/>
                  <a:pt x="72" y="105"/>
                  <a:pt x="72" y="105"/>
                </a:cubicBezTo>
                <a:close/>
                <a:moveTo>
                  <a:pt x="72" y="107"/>
                </a:moveTo>
                <a:cubicBezTo>
                  <a:pt x="72" y="108"/>
                  <a:pt x="72" y="108"/>
                  <a:pt x="72" y="108"/>
                </a:cubicBezTo>
                <a:cubicBezTo>
                  <a:pt x="72" y="108"/>
                  <a:pt x="72" y="108"/>
                  <a:pt x="72" y="108"/>
                </a:cubicBezTo>
                <a:cubicBezTo>
                  <a:pt x="72" y="107"/>
                  <a:pt x="72" y="107"/>
                  <a:pt x="72" y="107"/>
                </a:cubicBezTo>
                <a:close/>
                <a:moveTo>
                  <a:pt x="72" y="30"/>
                </a:moveTo>
                <a:cubicBezTo>
                  <a:pt x="71" y="31"/>
                  <a:pt x="71" y="31"/>
                  <a:pt x="71" y="31"/>
                </a:cubicBezTo>
                <a:cubicBezTo>
                  <a:pt x="71" y="32"/>
                  <a:pt x="71" y="32"/>
                  <a:pt x="71" y="32"/>
                </a:cubicBezTo>
                <a:cubicBezTo>
                  <a:pt x="72" y="32"/>
                  <a:pt x="72" y="32"/>
                  <a:pt x="72" y="32"/>
                </a:cubicBezTo>
                <a:lnTo>
                  <a:pt x="72" y="30"/>
                </a:lnTo>
                <a:close/>
                <a:moveTo>
                  <a:pt x="71" y="174"/>
                </a:moveTo>
                <a:cubicBezTo>
                  <a:pt x="72" y="174"/>
                  <a:pt x="72" y="174"/>
                  <a:pt x="72" y="174"/>
                </a:cubicBezTo>
                <a:cubicBezTo>
                  <a:pt x="72" y="147"/>
                  <a:pt x="72" y="147"/>
                  <a:pt x="72" y="147"/>
                </a:cubicBezTo>
                <a:cubicBezTo>
                  <a:pt x="71" y="147"/>
                  <a:pt x="71" y="147"/>
                  <a:pt x="71" y="147"/>
                </a:cubicBezTo>
                <a:lnTo>
                  <a:pt x="71" y="174"/>
                </a:lnTo>
                <a:close/>
                <a:moveTo>
                  <a:pt x="72" y="33"/>
                </a:moveTo>
                <a:cubicBezTo>
                  <a:pt x="72" y="75"/>
                  <a:pt x="72" y="75"/>
                  <a:pt x="72" y="75"/>
                </a:cubicBezTo>
                <a:cubicBezTo>
                  <a:pt x="71" y="75"/>
                  <a:pt x="71" y="75"/>
                  <a:pt x="71" y="75"/>
                </a:cubicBezTo>
                <a:cubicBezTo>
                  <a:pt x="71" y="32"/>
                  <a:pt x="71" y="32"/>
                  <a:pt x="71" y="32"/>
                </a:cubicBezTo>
                <a:lnTo>
                  <a:pt x="72" y="33"/>
                </a:lnTo>
                <a:close/>
                <a:moveTo>
                  <a:pt x="72" y="77"/>
                </a:moveTo>
                <a:cubicBezTo>
                  <a:pt x="72" y="86"/>
                  <a:pt x="72" y="86"/>
                  <a:pt x="72" y="86"/>
                </a:cubicBezTo>
                <a:cubicBezTo>
                  <a:pt x="71" y="88"/>
                  <a:pt x="71" y="88"/>
                  <a:pt x="71" y="88"/>
                </a:cubicBezTo>
                <a:cubicBezTo>
                  <a:pt x="71" y="79"/>
                  <a:pt x="71" y="79"/>
                  <a:pt x="71" y="79"/>
                </a:cubicBezTo>
                <a:cubicBezTo>
                  <a:pt x="71" y="78"/>
                  <a:pt x="71" y="78"/>
                  <a:pt x="71" y="78"/>
                </a:cubicBezTo>
                <a:cubicBezTo>
                  <a:pt x="71" y="78"/>
                  <a:pt x="71" y="78"/>
                  <a:pt x="71" y="78"/>
                </a:cubicBezTo>
                <a:cubicBezTo>
                  <a:pt x="71" y="77"/>
                  <a:pt x="71" y="77"/>
                  <a:pt x="71" y="77"/>
                </a:cubicBezTo>
                <a:cubicBezTo>
                  <a:pt x="72" y="77"/>
                  <a:pt x="72" y="77"/>
                  <a:pt x="72" y="77"/>
                </a:cubicBezTo>
                <a:close/>
                <a:moveTo>
                  <a:pt x="72" y="86"/>
                </a:moveTo>
                <a:cubicBezTo>
                  <a:pt x="71" y="90"/>
                  <a:pt x="71" y="90"/>
                  <a:pt x="71" y="90"/>
                </a:cubicBezTo>
                <a:cubicBezTo>
                  <a:pt x="71" y="94"/>
                  <a:pt x="71" y="94"/>
                  <a:pt x="71" y="94"/>
                </a:cubicBezTo>
                <a:cubicBezTo>
                  <a:pt x="72" y="90"/>
                  <a:pt x="72" y="90"/>
                  <a:pt x="72" y="90"/>
                </a:cubicBezTo>
                <a:lnTo>
                  <a:pt x="72" y="86"/>
                </a:lnTo>
                <a:close/>
                <a:moveTo>
                  <a:pt x="72" y="90"/>
                </a:moveTo>
                <a:cubicBezTo>
                  <a:pt x="72" y="102"/>
                  <a:pt x="72" y="102"/>
                  <a:pt x="72" y="102"/>
                </a:cubicBezTo>
                <a:cubicBezTo>
                  <a:pt x="72" y="102"/>
                  <a:pt x="72" y="102"/>
                  <a:pt x="72" y="102"/>
                </a:cubicBezTo>
                <a:cubicBezTo>
                  <a:pt x="72" y="102"/>
                  <a:pt x="72" y="102"/>
                  <a:pt x="72" y="102"/>
                </a:cubicBezTo>
                <a:cubicBezTo>
                  <a:pt x="72" y="102"/>
                  <a:pt x="72" y="102"/>
                  <a:pt x="72" y="102"/>
                </a:cubicBezTo>
                <a:cubicBezTo>
                  <a:pt x="72" y="102"/>
                  <a:pt x="72" y="102"/>
                  <a:pt x="72" y="102"/>
                </a:cubicBezTo>
                <a:cubicBezTo>
                  <a:pt x="72" y="103"/>
                  <a:pt x="72" y="103"/>
                  <a:pt x="72" y="103"/>
                </a:cubicBezTo>
                <a:cubicBezTo>
                  <a:pt x="72" y="103"/>
                  <a:pt x="72" y="103"/>
                  <a:pt x="72" y="103"/>
                </a:cubicBezTo>
                <a:cubicBezTo>
                  <a:pt x="72" y="104"/>
                  <a:pt x="72" y="104"/>
                  <a:pt x="72" y="104"/>
                </a:cubicBezTo>
                <a:cubicBezTo>
                  <a:pt x="72" y="104"/>
                  <a:pt x="72" y="104"/>
                  <a:pt x="72" y="104"/>
                </a:cubicBezTo>
                <a:cubicBezTo>
                  <a:pt x="71" y="105"/>
                  <a:pt x="71" y="105"/>
                  <a:pt x="71" y="105"/>
                </a:cubicBezTo>
                <a:cubicBezTo>
                  <a:pt x="72" y="105"/>
                  <a:pt x="72" y="105"/>
                  <a:pt x="72" y="105"/>
                </a:cubicBezTo>
                <a:cubicBezTo>
                  <a:pt x="72" y="106"/>
                  <a:pt x="72" y="106"/>
                  <a:pt x="72" y="106"/>
                </a:cubicBezTo>
                <a:cubicBezTo>
                  <a:pt x="71" y="105"/>
                  <a:pt x="71" y="105"/>
                  <a:pt x="71" y="105"/>
                </a:cubicBezTo>
                <a:cubicBezTo>
                  <a:pt x="71" y="107"/>
                  <a:pt x="71" y="107"/>
                  <a:pt x="71" y="107"/>
                </a:cubicBezTo>
                <a:cubicBezTo>
                  <a:pt x="72" y="107"/>
                  <a:pt x="72" y="107"/>
                  <a:pt x="72" y="107"/>
                </a:cubicBezTo>
                <a:cubicBezTo>
                  <a:pt x="72" y="108"/>
                  <a:pt x="72" y="108"/>
                  <a:pt x="72" y="108"/>
                </a:cubicBezTo>
                <a:cubicBezTo>
                  <a:pt x="71" y="108"/>
                  <a:pt x="71" y="108"/>
                  <a:pt x="71" y="108"/>
                </a:cubicBezTo>
                <a:cubicBezTo>
                  <a:pt x="71" y="109"/>
                  <a:pt x="71" y="109"/>
                  <a:pt x="71" y="109"/>
                </a:cubicBezTo>
                <a:cubicBezTo>
                  <a:pt x="72" y="109"/>
                  <a:pt x="72" y="109"/>
                  <a:pt x="72" y="109"/>
                </a:cubicBezTo>
                <a:cubicBezTo>
                  <a:pt x="72" y="110"/>
                  <a:pt x="72" y="110"/>
                  <a:pt x="72" y="110"/>
                </a:cubicBezTo>
                <a:cubicBezTo>
                  <a:pt x="71" y="110"/>
                  <a:pt x="71" y="110"/>
                  <a:pt x="71" y="110"/>
                </a:cubicBezTo>
                <a:cubicBezTo>
                  <a:pt x="71" y="110"/>
                  <a:pt x="71" y="110"/>
                  <a:pt x="71" y="110"/>
                </a:cubicBezTo>
                <a:cubicBezTo>
                  <a:pt x="71" y="100"/>
                  <a:pt x="71" y="100"/>
                  <a:pt x="71" y="100"/>
                </a:cubicBezTo>
                <a:cubicBezTo>
                  <a:pt x="71" y="100"/>
                  <a:pt x="71" y="100"/>
                  <a:pt x="71" y="100"/>
                </a:cubicBezTo>
                <a:cubicBezTo>
                  <a:pt x="71" y="100"/>
                  <a:pt x="71" y="100"/>
                  <a:pt x="71" y="100"/>
                </a:cubicBezTo>
                <a:cubicBezTo>
                  <a:pt x="71" y="95"/>
                  <a:pt x="71" y="95"/>
                  <a:pt x="71" y="95"/>
                </a:cubicBezTo>
                <a:lnTo>
                  <a:pt x="72" y="90"/>
                </a:lnTo>
                <a:close/>
                <a:moveTo>
                  <a:pt x="72" y="111"/>
                </a:moveTo>
                <a:cubicBezTo>
                  <a:pt x="72" y="112"/>
                  <a:pt x="72" y="112"/>
                  <a:pt x="72" y="112"/>
                </a:cubicBezTo>
                <a:cubicBezTo>
                  <a:pt x="71" y="111"/>
                  <a:pt x="71" y="111"/>
                  <a:pt x="71" y="111"/>
                </a:cubicBezTo>
                <a:cubicBezTo>
                  <a:pt x="71" y="111"/>
                  <a:pt x="71" y="111"/>
                  <a:pt x="71" y="111"/>
                </a:cubicBezTo>
                <a:lnTo>
                  <a:pt x="72" y="111"/>
                </a:lnTo>
                <a:close/>
                <a:moveTo>
                  <a:pt x="72" y="113"/>
                </a:moveTo>
                <a:cubicBezTo>
                  <a:pt x="72" y="114"/>
                  <a:pt x="72" y="114"/>
                  <a:pt x="72" y="114"/>
                </a:cubicBezTo>
                <a:cubicBezTo>
                  <a:pt x="71" y="114"/>
                  <a:pt x="71" y="114"/>
                  <a:pt x="71" y="114"/>
                </a:cubicBezTo>
                <a:cubicBezTo>
                  <a:pt x="71" y="113"/>
                  <a:pt x="71" y="113"/>
                  <a:pt x="71" y="113"/>
                </a:cubicBezTo>
                <a:lnTo>
                  <a:pt x="72" y="113"/>
                </a:lnTo>
                <a:close/>
                <a:moveTo>
                  <a:pt x="72" y="116"/>
                </a:moveTo>
                <a:cubicBezTo>
                  <a:pt x="72" y="116"/>
                  <a:pt x="72" y="116"/>
                  <a:pt x="72" y="116"/>
                </a:cubicBezTo>
                <a:cubicBezTo>
                  <a:pt x="71" y="116"/>
                  <a:pt x="71" y="116"/>
                  <a:pt x="71" y="116"/>
                </a:cubicBezTo>
                <a:cubicBezTo>
                  <a:pt x="71" y="116"/>
                  <a:pt x="71" y="116"/>
                  <a:pt x="71" y="116"/>
                </a:cubicBezTo>
                <a:lnTo>
                  <a:pt x="72" y="116"/>
                </a:lnTo>
                <a:close/>
                <a:moveTo>
                  <a:pt x="72" y="119"/>
                </a:moveTo>
                <a:cubicBezTo>
                  <a:pt x="72" y="119"/>
                  <a:pt x="72" y="119"/>
                  <a:pt x="72" y="119"/>
                </a:cubicBezTo>
                <a:cubicBezTo>
                  <a:pt x="71" y="119"/>
                  <a:pt x="71" y="119"/>
                  <a:pt x="71" y="119"/>
                </a:cubicBezTo>
                <a:cubicBezTo>
                  <a:pt x="71" y="119"/>
                  <a:pt x="71" y="119"/>
                  <a:pt x="71" y="119"/>
                </a:cubicBezTo>
                <a:lnTo>
                  <a:pt x="72" y="119"/>
                </a:lnTo>
                <a:close/>
                <a:moveTo>
                  <a:pt x="72" y="121"/>
                </a:moveTo>
                <a:cubicBezTo>
                  <a:pt x="72" y="122"/>
                  <a:pt x="72" y="122"/>
                  <a:pt x="72" y="122"/>
                </a:cubicBezTo>
                <a:cubicBezTo>
                  <a:pt x="71" y="122"/>
                  <a:pt x="71" y="122"/>
                  <a:pt x="71" y="122"/>
                </a:cubicBezTo>
                <a:cubicBezTo>
                  <a:pt x="71" y="121"/>
                  <a:pt x="71" y="121"/>
                  <a:pt x="71" y="121"/>
                </a:cubicBezTo>
                <a:lnTo>
                  <a:pt x="72" y="121"/>
                </a:lnTo>
                <a:close/>
                <a:moveTo>
                  <a:pt x="72" y="123"/>
                </a:moveTo>
                <a:cubicBezTo>
                  <a:pt x="72" y="124"/>
                  <a:pt x="72" y="124"/>
                  <a:pt x="72" y="124"/>
                </a:cubicBezTo>
                <a:cubicBezTo>
                  <a:pt x="71" y="124"/>
                  <a:pt x="71" y="124"/>
                  <a:pt x="71" y="124"/>
                </a:cubicBezTo>
                <a:cubicBezTo>
                  <a:pt x="71" y="123"/>
                  <a:pt x="71" y="123"/>
                  <a:pt x="71" y="123"/>
                </a:cubicBezTo>
                <a:lnTo>
                  <a:pt x="72" y="123"/>
                </a:lnTo>
                <a:close/>
                <a:moveTo>
                  <a:pt x="72" y="126"/>
                </a:moveTo>
                <a:cubicBezTo>
                  <a:pt x="72" y="126"/>
                  <a:pt x="72" y="126"/>
                  <a:pt x="72" y="126"/>
                </a:cubicBezTo>
                <a:cubicBezTo>
                  <a:pt x="71" y="126"/>
                  <a:pt x="71" y="126"/>
                  <a:pt x="71" y="126"/>
                </a:cubicBezTo>
                <a:cubicBezTo>
                  <a:pt x="71" y="125"/>
                  <a:pt x="71" y="125"/>
                  <a:pt x="71" y="125"/>
                </a:cubicBezTo>
                <a:lnTo>
                  <a:pt x="72" y="126"/>
                </a:lnTo>
                <a:close/>
                <a:moveTo>
                  <a:pt x="72" y="127"/>
                </a:moveTo>
                <a:cubicBezTo>
                  <a:pt x="72" y="141"/>
                  <a:pt x="72" y="141"/>
                  <a:pt x="72" y="141"/>
                </a:cubicBezTo>
                <a:cubicBezTo>
                  <a:pt x="71" y="141"/>
                  <a:pt x="71" y="141"/>
                  <a:pt x="71" y="141"/>
                </a:cubicBezTo>
                <a:cubicBezTo>
                  <a:pt x="71" y="128"/>
                  <a:pt x="71" y="128"/>
                  <a:pt x="71" y="128"/>
                </a:cubicBezTo>
                <a:lnTo>
                  <a:pt x="72" y="127"/>
                </a:lnTo>
                <a:close/>
                <a:moveTo>
                  <a:pt x="72" y="143"/>
                </a:moveTo>
                <a:cubicBezTo>
                  <a:pt x="72" y="144"/>
                  <a:pt x="72" y="144"/>
                  <a:pt x="72" y="144"/>
                </a:cubicBezTo>
                <a:cubicBezTo>
                  <a:pt x="71" y="144"/>
                  <a:pt x="71" y="144"/>
                  <a:pt x="71" y="144"/>
                </a:cubicBezTo>
                <a:cubicBezTo>
                  <a:pt x="71" y="143"/>
                  <a:pt x="71" y="143"/>
                  <a:pt x="71" y="143"/>
                </a:cubicBezTo>
                <a:lnTo>
                  <a:pt x="72" y="143"/>
                </a:lnTo>
                <a:close/>
                <a:moveTo>
                  <a:pt x="72" y="146"/>
                </a:moveTo>
                <a:cubicBezTo>
                  <a:pt x="72" y="146"/>
                  <a:pt x="72" y="146"/>
                  <a:pt x="72" y="146"/>
                </a:cubicBezTo>
                <a:cubicBezTo>
                  <a:pt x="71" y="146"/>
                  <a:pt x="71" y="146"/>
                  <a:pt x="71" y="146"/>
                </a:cubicBezTo>
                <a:cubicBezTo>
                  <a:pt x="71" y="146"/>
                  <a:pt x="71" y="146"/>
                  <a:pt x="71" y="146"/>
                </a:cubicBezTo>
                <a:lnTo>
                  <a:pt x="72" y="146"/>
                </a:lnTo>
                <a:close/>
                <a:moveTo>
                  <a:pt x="71" y="31"/>
                </a:moveTo>
                <a:cubicBezTo>
                  <a:pt x="71" y="31"/>
                  <a:pt x="71" y="31"/>
                  <a:pt x="71" y="31"/>
                </a:cubicBezTo>
                <a:cubicBezTo>
                  <a:pt x="71" y="32"/>
                  <a:pt x="71" y="32"/>
                  <a:pt x="71" y="32"/>
                </a:cubicBezTo>
                <a:cubicBezTo>
                  <a:pt x="71" y="32"/>
                  <a:pt x="71" y="32"/>
                  <a:pt x="71" y="32"/>
                </a:cubicBezTo>
                <a:lnTo>
                  <a:pt x="71" y="31"/>
                </a:lnTo>
                <a:close/>
                <a:moveTo>
                  <a:pt x="71" y="174"/>
                </a:moveTo>
                <a:cubicBezTo>
                  <a:pt x="71" y="174"/>
                  <a:pt x="71" y="174"/>
                  <a:pt x="71" y="174"/>
                </a:cubicBezTo>
                <a:cubicBezTo>
                  <a:pt x="71" y="147"/>
                  <a:pt x="71" y="147"/>
                  <a:pt x="71" y="147"/>
                </a:cubicBezTo>
                <a:cubicBezTo>
                  <a:pt x="71" y="147"/>
                  <a:pt x="71" y="147"/>
                  <a:pt x="71" y="147"/>
                </a:cubicBezTo>
                <a:lnTo>
                  <a:pt x="71" y="174"/>
                </a:lnTo>
                <a:close/>
                <a:moveTo>
                  <a:pt x="71" y="32"/>
                </a:moveTo>
                <a:cubicBezTo>
                  <a:pt x="71" y="75"/>
                  <a:pt x="71" y="75"/>
                  <a:pt x="71" y="75"/>
                </a:cubicBezTo>
                <a:cubicBezTo>
                  <a:pt x="71" y="75"/>
                  <a:pt x="71" y="75"/>
                  <a:pt x="71" y="75"/>
                </a:cubicBezTo>
                <a:cubicBezTo>
                  <a:pt x="71" y="32"/>
                  <a:pt x="71" y="32"/>
                  <a:pt x="71" y="32"/>
                </a:cubicBezTo>
                <a:close/>
                <a:moveTo>
                  <a:pt x="71" y="77"/>
                </a:moveTo>
                <a:cubicBezTo>
                  <a:pt x="71" y="78"/>
                  <a:pt x="71" y="78"/>
                  <a:pt x="71" y="78"/>
                </a:cubicBezTo>
                <a:cubicBezTo>
                  <a:pt x="71" y="78"/>
                  <a:pt x="71" y="78"/>
                  <a:pt x="71" y="78"/>
                </a:cubicBezTo>
                <a:cubicBezTo>
                  <a:pt x="71" y="77"/>
                  <a:pt x="71" y="77"/>
                  <a:pt x="71" y="77"/>
                </a:cubicBezTo>
                <a:close/>
                <a:moveTo>
                  <a:pt x="71" y="79"/>
                </a:moveTo>
                <a:cubicBezTo>
                  <a:pt x="71" y="88"/>
                  <a:pt x="71" y="88"/>
                  <a:pt x="71" y="88"/>
                </a:cubicBezTo>
                <a:cubicBezTo>
                  <a:pt x="71" y="88"/>
                  <a:pt x="71" y="88"/>
                  <a:pt x="71" y="88"/>
                </a:cubicBezTo>
                <a:cubicBezTo>
                  <a:pt x="71" y="79"/>
                  <a:pt x="71" y="79"/>
                  <a:pt x="71" y="79"/>
                </a:cubicBezTo>
                <a:close/>
                <a:moveTo>
                  <a:pt x="71" y="90"/>
                </a:moveTo>
                <a:cubicBezTo>
                  <a:pt x="71" y="94"/>
                  <a:pt x="71" y="94"/>
                  <a:pt x="71" y="94"/>
                </a:cubicBezTo>
                <a:cubicBezTo>
                  <a:pt x="71" y="94"/>
                  <a:pt x="71" y="94"/>
                  <a:pt x="71" y="94"/>
                </a:cubicBezTo>
                <a:cubicBezTo>
                  <a:pt x="71" y="90"/>
                  <a:pt x="71" y="90"/>
                  <a:pt x="71" y="90"/>
                </a:cubicBezTo>
                <a:close/>
                <a:moveTo>
                  <a:pt x="71" y="95"/>
                </a:moveTo>
                <a:cubicBezTo>
                  <a:pt x="71" y="100"/>
                  <a:pt x="71" y="100"/>
                  <a:pt x="71" y="100"/>
                </a:cubicBezTo>
                <a:cubicBezTo>
                  <a:pt x="71" y="100"/>
                  <a:pt x="71" y="100"/>
                  <a:pt x="71" y="100"/>
                </a:cubicBezTo>
                <a:cubicBezTo>
                  <a:pt x="71" y="100"/>
                  <a:pt x="71" y="100"/>
                  <a:pt x="71" y="100"/>
                </a:cubicBezTo>
                <a:cubicBezTo>
                  <a:pt x="71" y="100"/>
                  <a:pt x="71" y="100"/>
                  <a:pt x="71" y="100"/>
                </a:cubicBezTo>
                <a:cubicBezTo>
                  <a:pt x="71" y="110"/>
                  <a:pt x="71" y="110"/>
                  <a:pt x="71" y="110"/>
                </a:cubicBezTo>
                <a:cubicBezTo>
                  <a:pt x="71" y="111"/>
                  <a:pt x="71" y="111"/>
                  <a:pt x="71" y="111"/>
                </a:cubicBezTo>
                <a:cubicBezTo>
                  <a:pt x="71" y="111"/>
                  <a:pt x="71" y="111"/>
                  <a:pt x="71" y="111"/>
                </a:cubicBezTo>
                <a:cubicBezTo>
                  <a:pt x="71" y="111"/>
                  <a:pt x="71" y="111"/>
                  <a:pt x="71" y="111"/>
                </a:cubicBezTo>
                <a:cubicBezTo>
                  <a:pt x="71" y="111"/>
                  <a:pt x="71" y="111"/>
                  <a:pt x="71" y="111"/>
                </a:cubicBezTo>
                <a:cubicBezTo>
                  <a:pt x="71" y="102"/>
                  <a:pt x="71" y="102"/>
                  <a:pt x="71" y="102"/>
                </a:cubicBezTo>
                <a:cubicBezTo>
                  <a:pt x="71" y="102"/>
                  <a:pt x="71" y="102"/>
                  <a:pt x="71" y="102"/>
                </a:cubicBezTo>
                <a:cubicBezTo>
                  <a:pt x="71" y="101"/>
                  <a:pt x="71" y="101"/>
                  <a:pt x="71" y="101"/>
                </a:cubicBezTo>
                <a:cubicBezTo>
                  <a:pt x="71" y="101"/>
                  <a:pt x="71" y="101"/>
                  <a:pt x="71" y="101"/>
                </a:cubicBezTo>
                <a:cubicBezTo>
                  <a:pt x="71" y="101"/>
                  <a:pt x="71" y="101"/>
                  <a:pt x="71" y="101"/>
                </a:cubicBezTo>
                <a:cubicBezTo>
                  <a:pt x="71" y="96"/>
                  <a:pt x="71" y="96"/>
                  <a:pt x="71" y="96"/>
                </a:cubicBezTo>
                <a:lnTo>
                  <a:pt x="71" y="95"/>
                </a:lnTo>
                <a:close/>
                <a:moveTo>
                  <a:pt x="71" y="113"/>
                </a:moveTo>
                <a:cubicBezTo>
                  <a:pt x="71" y="114"/>
                  <a:pt x="71" y="114"/>
                  <a:pt x="71" y="114"/>
                </a:cubicBezTo>
                <a:cubicBezTo>
                  <a:pt x="71" y="114"/>
                  <a:pt x="71" y="114"/>
                  <a:pt x="71" y="114"/>
                </a:cubicBezTo>
                <a:cubicBezTo>
                  <a:pt x="71" y="113"/>
                  <a:pt x="71" y="113"/>
                  <a:pt x="71" y="113"/>
                </a:cubicBezTo>
                <a:close/>
                <a:moveTo>
                  <a:pt x="71" y="116"/>
                </a:moveTo>
                <a:cubicBezTo>
                  <a:pt x="71" y="116"/>
                  <a:pt x="71" y="116"/>
                  <a:pt x="71" y="116"/>
                </a:cubicBezTo>
                <a:cubicBezTo>
                  <a:pt x="71" y="116"/>
                  <a:pt x="71" y="116"/>
                  <a:pt x="71" y="116"/>
                </a:cubicBezTo>
                <a:cubicBezTo>
                  <a:pt x="71" y="116"/>
                  <a:pt x="71" y="116"/>
                  <a:pt x="71" y="116"/>
                </a:cubicBezTo>
                <a:close/>
                <a:moveTo>
                  <a:pt x="71" y="119"/>
                </a:moveTo>
                <a:cubicBezTo>
                  <a:pt x="71" y="119"/>
                  <a:pt x="71" y="119"/>
                  <a:pt x="71" y="119"/>
                </a:cubicBezTo>
                <a:cubicBezTo>
                  <a:pt x="71" y="119"/>
                  <a:pt x="71" y="119"/>
                  <a:pt x="71" y="119"/>
                </a:cubicBezTo>
                <a:cubicBezTo>
                  <a:pt x="71" y="119"/>
                  <a:pt x="71" y="119"/>
                  <a:pt x="71" y="119"/>
                </a:cubicBezTo>
                <a:close/>
                <a:moveTo>
                  <a:pt x="71" y="121"/>
                </a:moveTo>
                <a:cubicBezTo>
                  <a:pt x="71" y="122"/>
                  <a:pt x="71" y="122"/>
                  <a:pt x="71" y="122"/>
                </a:cubicBezTo>
                <a:cubicBezTo>
                  <a:pt x="71" y="122"/>
                  <a:pt x="71" y="122"/>
                  <a:pt x="71" y="122"/>
                </a:cubicBezTo>
                <a:cubicBezTo>
                  <a:pt x="71" y="121"/>
                  <a:pt x="71" y="121"/>
                  <a:pt x="71" y="121"/>
                </a:cubicBezTo>
                <a:close/>
                <a:moveTo>
                  <a:pt x="71" y="123"/>
                </a:moveTo>
                <a:cubicBezTo>
                  <a:pt x="71" y="124"/>
                  <a:pt x="71" y="124"/>
                  <a:pt x="71" y="124"/>
                </a:cubicBezTo>
                <a:cubicBezTo>
                  <a:pt x="71" y="124"/>
                  <a:pt x="71" y="124"/>
                  <a:pt x="71" y="124"/>
                </a:cubicBezTo>
                <a:cubicBezTo>
                  <a:pt x="71" y="123"/>
                  <a:pt x="71" y="123"/>
                  <a:pt x="71" y="123"/>
                </a:cubicBezTo>
                <a:close/>
                <a:moveTo>
                  <a:pt x="71" y="125"/>
                </a:moveTo>
                <a:cubicBezTo>
                  <a:pt x="71" y="126"/>
                  <a:pt x="71" y="126"/>
                  <a:pt x="71" y="126"/>
                </a:cubicBezTo>
                <a:cubicBezTo>
                  <a:pt x="71" y="126"/>
                  <a:pt x="71" y="126"/>
                  <a:pt x="71" y="126"/>
                </a:cubicBezTo>
                <a:cubicBezTo>
                  <a:pt x="71" y="125"/>
                  <a:pt x="71" y="125"/>
                  <a:pt x="71" y="125"/>
                </a:cubicBezTo>
                <a:close/>
                <a:moveTo>
                  <a:pt x="71" y="128"/>
                </a:moveTo>
                <a:cubicBezTo>
                  <a:pt x="71" y="141"/>
                  <a:pt x="71" y="141"/>
                  <a:pt x="71" y="141"/>
                </a:cubicBezTo>
                <a:cubicBezTo>
                  <a:pt x="71" y="141"/>
                  <a:pt x="71" y="141"/>
                  <a:pt x="71" y="141"/>
                </a:cubicBezTo>
                <a:cubicBezTo>
                  <a:pt x="71" y="128"/>
                  <a:pt x="71" y="128"/>
                  <a:pt x="71" y="128"/>
                </a:cubicBezTo>
                <a:close/>
                <a:moveTo>
                  <a:pt x="71" y="143"/>
                </a:moveTo>
                <a:cubicBezTo>
                  <a:pt x="71" y="144"/>
                  <a:pt x="71" y="144"/>
                  <a:pt x="71" y="144"/>
                </a:cubicBezTo>
                <a:cubicBezTo>
                  <a:pt x="71" y="144"/>
                  <a:pt x="71" y="144"/>
                  <a:pt x="71" y="144"/>
                </a:cubicBezTo>
                <a:cubicBezTo>
                  <a:pt x="71" y="143"/>
                  <a:pt x="71" y="143"/>
                  <a:pt x="71" y="143"/>
                </a:cubicBezTo>
                <a:close/>
                <a:moveTo>
                  <a:pt x="71" y="146"/>
                </a:moveTo>
                <a:cubicBezTo>
                  <a:pt x="71" y="146"/>
                  <a:pt x="71" y="146"/>
                  <a:pt x="71" y="146"/>
                </a:cubicBezTo>
                <a:cubicBezTo>
                  <a:pt x="71" y="146"/>
                  <a:pt x="71" y="146"/>
                  <a:pt x="71" y="146"/>
                </a:cubicBezTo>
                <a:cubicBezTo>
                  <a:pt x="71" y="146"/>
                  <a:pt x="71" y="146"/>
                  <a:pt x="71" y="146"/>
                </a:cubicBezTo>
                <a:close/>
                <a:moveTo>
                  <a:pt x="71" y="31"/>
                </a:moveTo>
                <a:cubicBezTo>
                  <a:pt x="71" y="31"/>
                  <a:pt x="71" y="31"/>
                  <a:pt x="71" y="31"/>
                </a:cubicBezTo>
                <a:cubicBezTo>
                  <a:pt x="71" y="32"/>
                  <a:pt x="71" y="32"/>
                  <a:pt x="71" y="32"/>
                </a:cubicBezTo>
                <a:cubicBezTo>
                  <a:pt x="71" y="32"/>
                  <a:pt x="71" y="32"/>
                  <a:pt x="71" y="32"/>
                </a:cubicBezTo>
                <a:lnTo>
                  <a:pt x="71" y="31"/>
                </a:lnTo>
                <a:close/>
                <a:moveTo>
                  <a:pt x="71" y="174"/>
                </a:moveTo>
                <a:cubicBezTo>
                  <a:pt x="71" y="174"/>
                  <a:pt x="71" y="174"/>
                  <a:pt x="71" y="174"/>
                </a:cubicBezTo>
                <a:cubicBezTo>
                  <a:pt x="71" y="147"/>
                  <a:pt x="71" y="147"/>
                  <a:pt x="71" y="147"/>
                </a:cubicBezTo>
                <a:cubicBezTo>
                  <a:pt x="71" y="147"/>
                  <a:pt x="71" y="147"/>
                  <a:pt x="71" y="147"/>
                </a:cubicBezTo>
                <a:lnTo>
                  <a:pt x="71" y="174"/>
                </a:lnTo>
                <a:close/>
                <a:moveTo>
                  <a:pt x="71" y="32"/>
                </a:moveTo>
                <a:cubicBezTo>
                  <a:pt x="71" y="75"/>
                  <a:pt x="71" y="75"/>
                  <a:pt x="71" y="75"/>
                </a:cubicBezTo>
                <a:cubicBezTo>
                  <a:pt x="71" y="75"/>
                  <a:pt x="71" y="75"/>
                  <a:pt x="71" y="75"/>
                </a:cubicBezTo>
                <a:cubicBezTo>
                  <a:pt x="71" y="32"/>
                  <a:pt x="71" y="32"/>
                  <a:pt x="71" y="32"/>
                </a:cubicBezTo>
                <a:close/>
                <a:moveTo>
                  <a:pt x="71" y="77"/>
                </a:moveTo>
                <a:cubicBezTo>
                  <a:pt x="71" y="78"/>
                  <a:pt x="71" y="78"/>
                  <a:pt x="71" y="78"/>
                </a:cubicBezTo>
                <a:cubicBezTo>
                  <a:pt x="71" y="78"/>
                  <a:pt x="71" y="78"/>
                  <a:pt x="71" y="78"/>
                </a:cubicBezTo>
                <a:cubicBezTo>
                  <a:pt x="71" y="77"/>
                  <a:pt x="71" y="77"/>
                  <a:pt x="71" y="77"/>
                </a:cubicBezTo>
                <a:close/>
                <a:moveTo>
                  <a:pt x="71" y="79"/>
                </a:moveTo>
                <a:cubicBezTo>
                  <a:pt x="71" y="88"/>
                  <a:pt x="71" y="88"/>
                  <a:pt x="71" y="88"/>
                </a:cubicBezTo>
                <a:cubicBezTo>
                  <a:pt x="71" y="89"/>
                  <a:pt x="71" y="89"/>
                  <a:pt x="71" y="89"/>
                </a:cubicBezTo>
                <a:cubicBezTo>
                  <a:pt x="71" y="80"/>
                  <a:pt x="71" y="80"/>
                  <a:pt x="71" y="80"/>
                </a:cubicBezTo>
                <a:lnTo>
                  <a:pt x="71" y="79"/>
                </a:lnTo>
                <a:close/>
                <a:moveTo>
                  <a:pt x="71" y="90"/>
                </a:moveTo>
                <a:cubicBezTo>
                  <a:pt x="71" y="94"/>
                  <a:pt x="71" y="94"/>
                  <a:pt x="71" y="94"/>
                </a:cubicBezTo>
                <a:cubicBezTo>
                  <a:pt x="71" y="95"/>
                  <a:pt x="71" y="95"/>
                  <a:pt x="71" y="95"/>
                </a:cubicBezTo>
                <a:cubicBezTo>
                  <a:pt x="71" y="91"/>
                  <a:pt x="71" y="91"/>
                  <a:pt x="71" y="91"/>
                </a:cubicBezTo>
                <a:lnTo>
                  <a:pt x="71" y="90"/>
                </a:lnTo>
                <a:close/>
                <a:moveTo>
                  <a:pt x="71" y="96"/>
                </a:moveTo>
                <a:cubicBezTo>
                  <a:pt x="71" y="101"/>
                  <a:pt x="71" y="101"/>
                  <a:pt x="71" y="101"/>
                </a:cubicBezTo>
                <a:cubicBezTo>
                  <a:pt x="71" y="102"/>
                  <a:pt x="71" y="102"/>
                  <a:pt x="71" y="102"/>
                </a:cubicBezTo>
                <a:cubicBezTo>
                  <a:pt x="71" y="102"/>
                  <a:pt x="71" y="102"/>
                  <a:pt x="71" y="102"/>
                </a:cubicBezTo>
                <a:cubicBezTo>
                  <a:pt x="71" y="111"/>
                  <a:pt x="71" y="111"/>
                  <a:pt x="71" y="111"/>
                </a:cubicBezTo>
                <a:cubicBezTo>
                  <a:pt x="71" y="111"/>
                  <a:pt x="71" y="111"/>
                  <a:pt x="71" y="111"/>
                </a:cubicBezTo>
                <a:cubicBezTo>
                  <a:pt x="71" y="113"/>
                  <a:pt x="71" y="113"/>
                  <a:pt x="71" y="113"/>
                </a:cubicBezTo>
                <a:cubicBezTo>
                  <a:pt x="71" y="104"/>
                  <a:pt x="71" y="104"/>
                  <a:pt x="71" y="104"/>
                </a:cubicBezTo>
                <a:cubicBezTo>
                  <a:pt x="71" y="104"/>
                  <a:pt x="71" y="104"/>
                  <a:pt x="71" y="104"/>
                </a:cubicBezTo>
                <a:cubicBezTo>
                  <a:pt x="71" y="104"/>
                  <a:pt x="71" y="104"/>
                  <a:pt x="71" y="104"/>
                </a:cubicBezTo>
                <a:cubicBezTo>
                  <a:pt x="71" y="103"/>
                  <a:pt x="71" y="103"/>
                  <a:pt x="71" y="103"/>
                </a:cubicBezTo>
                <a:cubicBezTo>
                  <a:pt x="71" y="103"/>
                  <a:pt x="71" y="103"/>
                  <a:pt x="71" y="103"/>
                </a:cubicBezTo>
                <a:cubicBezTo>
                  <a:pt x="71" y="102"/>
                  <a:pt x="71" y="102"/>
                  <a:pt x="71" y="102"/>
                </a:cubicBezTo>
                <a:cubicBezTo>
                  <a:pt x="71" y="102"/>
                  <a:pt x="71" y="102"/>
                  <a:pt x="71" y="102"/>
                </a:cubicBezTo>
                <a:cubicBezTo>
                  <a:pt x="71" y="97"/>
                  <a:pt x="71" y="97"/>
                  <a:pt x="71" y="97"/>
                </a:cubicBezTo>
                <a:lnTo>
                  <a:pt x="71" y="96"/>
                </a:lnTo>
                <a:close/>
                <a:moveTo>
                  <a:pt x="71" y="113"/>
                </a:moveTo>
                <a:cubicBezTo>
                  <a:pt x="71" y="114"/>
                  <a:pt x="71" y="114"/>
                  <a:pt x="71" y="114"/>
                </a:cubicBezTo>
                <a:cubicBezTo>
                  <a:pt x="71" y="114"/>
                  <a:pt x="71" y="114"/>
                  <a:pt x="71" y="114"/>
                </a:cubicBezTo>
                <a:cubicBezTo>
                  <a:pt x="71" y="113"/>
                  <a:pt x="71" y="113"/>
                  <a:pt x="71" y="113"/>
                </a:cubicBezTo>
                <a:close/>
                <a:moveTo>
                  <a:pt x="71" y="116"/>
                </a:moveTo>
                <a:cubicBezTo>
                  <a:pt x="71" y="116"/>
                  <a:pt x="71" y="116"/>
                  <a:pt x="71" y="116"/>
                </a:cubicBezTo>
                <a:cubicBezTo>
                  <a:pt x="71" y="116"/>
                  <a:pt x="71" y="116"/>
                  <a:pt x="71" y="116"/>
                </a:cubicBezTo>
                <a:cubicBezTo>
                  <a:pt x="71" y="116"/>
                  <a:pt x="71" y="116"/>
                  <a:pt x="71" y="116"/>
                </a:cubicBezTo>
                <a:close/>
                <a:moveTo>
                  <a:pt x="71" y="119"/>
                </a:moveTo>
                <a:cubicBezTo>
                  <a:pt x="71" y="119"/>
                  <a:pt x="71" y="119"/>
                  <a:pt x="71" y="119"/>
                </a:cubicBezTo>
                <a:cubicBezTo>
                  <a:pt x="71" y="119"/>
                  <a:pt x="71" y="119"/>
                  <a:pt x="71" y="119"/>
                </a:cubicBezTo>
                <a:cubicBezTo>
                  <a:pt x="71" y="119"/>
                  <a:pt x="71" y="119"/>
                  <a:pt x="71" y="119"/>
                </a:cubicBezTo>
                <a:close/>
                <a:moveTo>
                  <a:pt x="71" y="121"/>
                </a:moveTo>
                <a:cubicBezTo>
                  <a:pt x="71" y="122"/>
                  <a:pt x="71" y="122"/>
                  <a:pt x="71" y="122"/>
                </a:cubicBezTo>
                <a:cubicBezTo>
                  <a:pt x="71" y="122"/>
                  <a:pt x="71" y="122"/>
                  <a:pt x="71" y="122"/>
                </a:cubicBezTo>
                <a:cubicBezTo>
                  <a:pt x="71" y="121"/>
                  <a:pt x="71" y="121"/>
                  <a:pt x="71" y="121"/>
                </a:cubicBezTo>
                <a:close/>
                <a:moveTo>
                  <a:pt x="71" y="123"/>
                </a:moveTo>
                <a:cubicBezTo>
                  <a:pt x="71" y="124"/>
                  <a:pt x="71" y="124"/>
                  <a:pt x="71" y="124"/>
                </a:cubicBezTo>
                <a:cubicBezTo>
                  <a:pt x="71" y="124"/>
                  <a:pt x="71" y="124"/>
                  <a:pt x="71" y="124"/>
                </a:cubicBezTo>
                <a:cubicBezTo>
                  <a:pt x="71" y="123"/>
                  <a:pt x="71" y="123"/>
                  <a:pt x="71" y="123"/>
                </a:cubicBezTo>
                <a:close/>
                <a:moveTo>
                  <a:pt x="71" y="125"/>
                </a:moveTo>
                <a:cubicBezTo>
                  <a:pt x="71" y="126"/>
                  <a:pt x="71" y="126"/>
                  <a:pt x="71" y="126"/>
                </a:cubicBezTo>
                <a:cubicBezTo>
                  <a:pt x="71" y="126"/>
                  <a:pt x="71" y="126"/>
                  <a:pt x="71" y="126"/>
                </a:cubicBezTo>
                <a:cubicBezTo>
                  <a:pt x="71" y="125"/>
                  <a:pt x="71" y="125"/>
                  <a:pt x="71" y="125"/>
                </a:cubicBezTo>
                <a:close/>
                <a:moveTo>
                  <a:pt x="71" y="128"/>
                </a:moveTo>
                <a:cubicBezTo>
                  <a:pt x="71" y="141"/>
                  <a:pt x="71" y="141"/>
                  <a:pt x="71" y="141"/>
                </a:cubicBezTo>
                <a:cubicBezTo>
                  <a:pt x="71" y="141"/>
                  <a:pt x="71" y="141"/>
                  <a:pt x="71" y="141"/>
                </a:cubicBezTo>
                <a:cubicBezTo>
                  <a:pt x="71" y="128"/>
                  <a:pt x="71" y="128"/>
                  <a:pt x="71" y="128"/>
                </a:cubicBezTo>
                <a:close/>
                <a:moveTo>
                  <a:pt x="71" y="143"/>
                </a:moveTo>
                <a:cubicBezTo>
                  <a:pt x="71" y="144"/>
                  <a:pt x="71" y="144"/>
                  <a:pt x="71" y="144"/>
                </a:cubicBezTo>
                <a:cubicBezTo>
                  <a:pt x="71" y="144"/>
                  <a:pt x="71" y="144"/>
                  <a:pt x="71" y="144"/>
                </a:cubicBezTo>
                <a:cubicBezTo>
                  <a:pt x="71" y="143"/>
                  <a:pt x="71" y="143"/>
                  <a:pt x="71" y="143"/>
                </a:cubicBezTo>
                <a:close/>
                <a:moveTo>
                  <a:pt x="71" y="146"/>
                </a:moveTo>
                <a:cubicBezTo>
                  <a:pt x="71" y="146"/>
                  <a:pt x="71" y="146"/>
                  <a:pt x="71" y="146"/>
                </a:cubicBezTo>
                <a:cubicBezTo>
                  <a:pt x="71" y="146"/>
                  <a:pt x="71" y="146"/>
                  <a:pt x="71" y="146"/>
                </a:cubicBezTo>
                <a:cubicBezTo>
                  <a:pt x="71" y="146"/>
                  <a:pt x="71" y="146"/>
                  <a:pt x="71" y="146"/>
                </a:cubicBezTo>
                <a:close/>
                <a:moveTo>
                  <a:pt x="71" y="31"/>
                </a:moveTo>
                <a:cubicBezTo>
                  <a:pt x="71" y="31"/>
                  <a:pt x="71" y="31"/>
                  <a:pt x="71" y="31"/>
                </a:cubicBezTo>
                <a:cubicBezTo>
                  <a:pt x="71" y="32"/>
                  <a:pt x="71" y="32"/>
                  <a:pt x="71" y="32"/>
                </a:cubicBezTo>
                <a:cubicBezTo>
                  <a:pt x="71" y="32"/>
                  <a:pt x="71" y="32"/>
                  <a:pt x="71" y="32"/>
                </a:cubicBezTo>
                <a:lnTo>
                  <a:pt x="71" y="31"/>
                </a:lnTo>
                <a:close/>
                <a:moveTo>
                  <a:pt x="71" y="174"/>
                </a:moveTo>
                <a:cubicBezTo>
                  <a:pt x="71" y="174"/>
                  <a:pt x="71" y="174"/>
                  <a:pt x="71" y="174"/>
                </a:cubicBezTo>
                <a:cubicBezTo>
                  <a:pt x="71" y="147"/>
                  <a:pt x="71" y="147"/>
                  <a:pt x="71" y="147"/>
                </a:cubicBezTo>
                <a:cubicBezTo>
                  <a:pt x="71" y="147"/>
                  <a:pt x="71" y="147"/>
                  <a:pt x="71" y="147"/>
                </a:cubicBezTo>
                <a:lnTo>
                  <a:pt x="71" y="174"/>
                </a:lnTo>
                <a:close/>
                <a:moveTo>
                  <a:pt x="71" y="32"/>
                </a:moveTo>
                <a:cubicBezTo>
                  <a:pt x="71" y="75"/>
                  <a:pt x="71" y="75"/>
                  <a:pt x="71" y="75"/>
                </a:cubicBezTo>
                <a:cubicBezTo>
                  <a:pt x="71" y="74"/>
                  <a:pt x="71" y="74"/>
                  <a:pt x="71" y="74"/>
                </a:cubicBezTo>
                <a:cubicBezTo>
                  <a:pt x="71" y="32"/>
                  <a:pt x="71" y="32"/>
                  <a:pt x="71" y="32"/>
                </a:cubicBezTo>
                <a:close/>
                <a:moveTo>
                  <a:pt x="71" y="77"/>
                </a:moveTo>
                <a:cubicBezTo>
                  <a:pt x="71" y="78"/>
                  <a:pt x="71" y="78"/>
                  <a:pt x="71" y="78"/>
                </a:cubicBezTo>
                <a:cubicBezTo>
                  <a:pt x="71" y="78"/>
                  <a:pt x="71" y="78"/>
                  <a:pt x="71" y="78"/>
                </a:cubicBezTo>
                <a:cubicBezTo>
                  <a:pt x="71" y="77"/>
                  <a:pt x="71" y="77"/>
                  <a:pt x="71" y="77"/>
                </a:cubicBezTo>
                <a:close/>
                <a:moveTo>
                  <a:pt x="71" y="80"/>
                </a:moveTo>
                <a:cubicBezTo>
                  <a:pt x="71" y="89"/>
                  <a:pt x="71" y="89"/>
                  <a:pt x="71" y="89"/>
                </a:cubicBezTo>
                <a:cubicBezTo>
                  <a:pt x="71" y="90"/>
                  <a:pt x="71" y="90"/>
                  <a:pt x="71" y="90"/>
                </a:cubicBezTo>
                <a:cubicBezTo>
                  <a:pt x="71" y="81"/>
                  <a:pt x="71" y="81"/>
                  <a:pt x="71" y="81"/>
                </a:cubicBezTo>
                <a:lnTo>
                  <a:pt x="71" y="80"/>
                </a:lnTo>
                <a:close/>
                <a:moveTo>
                  <a:pt x="71" y="91"/>
                </a:moveTo>
                <a:cubicBezTo>
                  <a:pt x="71" y="95"/>
                  <a:pt x="71" y="95"/>
                  <a:pt x="71" y="95"/>
                </a:cubicBezTo>
                <a:cubicBezTo>
                  <a:pt x="71" y="97"/>
                  <a:pt x="71" y="97"/>
                  <a:pt x="71" y="97"/>
                </a:cubicBezTo>
                <a:cubicBezTo>
                  <a:pt x="71" y="93"/>
                  <a:pt x="71" y="93"/>
                  <a:pt x="71" y="93"/>
                </a:cubicBezTo>
                <a:lnTo>
                  <a:pt x="71" y="91"/>
                </a:lnTo>
                <a:close/>
                <a:moveTo>
                  <a:pt x="71" y="97"/>
                </a:moveTo>
                <a:cubicBezTo>
                  <a:pt x="71" y="100"/>
                  <a:pt x="71" y="100"/>
                  <a:pt x="71" y="100"/>
                </a:cubicBezTo>
                <a:cubicBezTo>
                  <a:pt x="71" y="105"/>
                  <a:pt x="71" y="105"/>
                  <a:pt x="71" y="105"/>
                </a:cubicBezTo>
                <a:cubicBezTo>
                  <a:pt x="71" y="105"/>
                  <a:pt x="71" y="105"/>
                  <a:pt x="71" y="105"/>
                </a:cubicBezTo>
                <a:cubicBezTo>
                  <a:pt x="71" y="107"/>
                  <a:pt x="71" y="107"/>
                  <a:pt x="71" y="107"/>
                </a:cubicBezTo>
                <a:cubicBezTo>
                  <a:pt x="71" y="107"/>
                  <a:pt x="71" y="107"/>
                  <a:pt x="71" y="107"/>
                </a:cubicBezTo>
                <a:cubicBezTo>
                  <a:pt x="71" y="107"/>
                  <a:pt x="71" y="107"/>
                  <a:pt x="71" y="107"/>
                </a:cubicBezTo>
                <a:cubicBezTo>
                  <a:pt x="71" y="107"/>
                  <a:pt x="71" y="107"/>
                  <a:pt x="71" y="107"/>
                </a:cubicBezTo>
                <a:cubicBezTo>
                  <a:pt x="71" y="109"/>
                  <a:pt x="71" y="109"/>
                  <a:pt x="71" y="109"/>
                </a:cubicBezTo>
                <a:cubicBezTo>
                  <a:pt x="71" y="118"/>
                  <a:pt x="71" y="118"/>
                  <a:pt x="71" y="118"/>
                </a:cubicBezTo>
                <a:cubicBezTo>
                  <a:pt x="71" y="116"/>
                  <a:pt x="71" y="116"/>
                  <a:pt x="71" y="116"/>
                </a:cubicBezTo>
                <a:cubicBezTo>
                  <a:pt x="71" y="116"/>
                  <a:pt x="71" y="116"/>
                  <a:pt x="71" y="116"/>
                </a:cubicBezTo>
                <a:cubicBezTo>
                  <a:pt x="71" y="116"/>
                  <a:pt x="71" y="116"/>
                  <a:pt x="71" y="116"/>
                </a:cubicBezTo>
                <a:cubicBezTo>
                  <a:pt x="71" y="116"/>
                  <a:pt x="71" y="116"/>
                  <a:pt x="71" y="116"/>
                </a:cubicBezTo>
                <a:cubicBezTo>
                  <a:pt x="71" y="114"/>
                  <a:pt x="71" y="114"/>
                  <a:pt x="71" y="114"/>
                </a:cubicBezTo>
                <a:cubicBezTo>
                  <a:pt x="71" y="114"/>
                  <a:pt x="71" y="114"/>
                  <a:pt x="71" y="114"/>
                </a:cubicBezTo>
                <a:cubicBezTo>
                  <a:pt x="71" y="113"/>
                  <a:pt x="71" y="113"/>
                  <a:pt x="71" y="113"/>
                </a:cubicBezTo>
                <a:cubicBezTo>
                  <a:pt x="71" y="113"/>
                  <a:pt x="71" y="113"/>
                  <a:pt x="71" y="113"/>
                </a:cubicBezTo>
                <a:cubicBezTo>
                  <a:pt x="71" y="113"/>
                  <a:pt x="71" y="113"/>
                  <a:pt x="71" y="113"/>
                </a:cubicBezTo>
                <a:cubicBezTo>
                  <a:pt x="71" y="104"/>
                  <a:pt x="71" y="104"/>
                  <a:pt x="71" y="104"/>
                </a:cubicBezTo>
                <a:cubicBezTo>
                  <a:pt x="71" y="105"/>
                  <a:pt x="71" y="105"/>
                  <a:pt x="71" y="105"/>
                </a:cubicBezTo>
                <a:cubicBezTo>
                  <a:pt x="71" y="105"/>
                  <a:pt x="71" y="105"/>
                  <a:pt x="71" y="105"/>
                </a:cubicBezTo>
                <a:cubicBezTo>
                  <a:pt x="71" y="103"/>
                  <a:pt x="71" y="103"/>
                  <a:pt x="71" y="103"/>
                </a:cubicBezTo>
                <a:cubicBezTo>
                  <a:pt x="71" y="104"/>
                  <a:pt x="71" y="104"/>
                  <a:pt x="71" y="104"/>
                </a:cubicBezTo>
                <a:cubicBezTo>
                  <a:pt x="71" y="103"/>
                  <a:pt x="71" y="103"/>
                  <a:pt x="71" y="103"/>
                </a:cubicBezTo>
                <a:cubicBezTo>
                  <a:pt x="71" y="103"/>
                  <a:pt x="71" y="103"/>
                  <a:pt x="71" y="103"/>
                </a:cubicBezTo>
                <a:cubicBezTo>
                  <a:pt x="71" y="102"/>
                  <a:pt x="71" y="102"/>
                  <a:pt x="71" y="102"/>
                </a:cubicBezTo>
                <a:cubicBezTo>
                  <a:pt x="71" y="102"/>
                  <a:pt x="71" y="102"/>
                  <a:pt x="71" y="102"/>
                </a:cubicBezTo>
                <a:lnTo>
                  <a:pt x="71" y="97"/>
                </a:lnTo>
                <a:close/>
                <a:moveTo>
                  <a:pt x="71" y="119"/>
                </a:moveTo>
                <a:cubicBezTo>
                  <a:pt x="71" y="119"/>
                  <a:pt x="71" y="119"/>
                  <a:pt x="71" y="119"/>
                </a:cubicBezTo>
                <a:cubicBezTo>
                  <a:pt x="71" y="119"/>
                  <a:pt x="71" y="119"/>
                  <a:pt x="71" y="119"/>
                </a:cubicBezTo>
                <a:cubicBezTo>
                  <a:pt x="71" y="118"/>
                  <a:pt x="71" y="118"/>
                  <a:pt x="71" y="118"/>
                </a:cubicBezTo>
                <a:lnTo>
                  <a:pt x="71" y="119"/>
                </a:lnTo>
                <a:close/>
                <a:moveTo>
                  <a:pt x="71" y="121"/>
                </a:moveTo>
                <a:cubicBezTo>
                  <a:pt x="71" y="122"/>
                  <a:pt x="71" y="122"/>
                  <a:pt x="71" y="122"/>
                </a:cubicBezTo>
                <a:cubicBezTo>
                  <a:pt x="71" y="121"/>
                  <a:pt x="71" y="121"/>
                  <a:pt x="71" y="121"/>
                </a:cubicBezTo>
                <a:cubicBezTo>
                  <a:pt x="71" y="121"/>
                  <a:pt x="71" y="121"/>
                  <a:pt x="71" y="121"/>
                </a:cubicBezTo>
                <a:close/>
                <a:moveTo>
                  <a:pt x="71" y="123"/>
                </a:moveTo>
                <a:cubicBezTo>
                  <a:pt x="71" y="124"/>
                  <a:pt x="71" y="124"/>
                  <a:pt x="71" y="124"/>
                </a:cubicBezTo>
                <a:cubicBezTo>
                  <a:pt x="71" y="124"/>
                  <a:pt x="71" y="124"/>
                  <a:pt x="71" y="124"/>
                </a:cubicBezTo>
                <a:cubicBezTo>
                  <a:pt x="71" y="123"/>
                  <a:pt x="71" y="123"/>
                  <a:pt x="71" y="123"/>
                </a:cubicBezTo>
                <a:close/>
                <a:moveTo>
                  <a:pt x="71" y="125"/>
                </a:moveTo>
                <a:cubicBezTo>
                  <a:pt x="71" y="126"/>
                  <a:pt x="71" y="126"/>
                  <a:pt x="71" y="126"/>
                </a:cubicBezTo>
                <a:cubicBezTo>
                  <a:pt x="71" y="126"/>
                  <a:pt x="71" y="126"/>
                  <a:pt x="71" y="126"/>
                </a:cubicBezTo>
                <a:cubicBezTo>
                  <a:pt x="71" y="125"/>
                  <a:pt x="71" y="125"/>
                  <a:pt x="71" y="125"/>
                </a:cubicBezTo>
                <a:close/>
                <a:moveTo>
                  <a:pt x="71" y="128"/>
                </a:moveTo>
                <a:cubicBezTo>
                  <a:pt x="71" y="141"/>
                  <a:pt x="71" y="141"/>
                  <a:pt x="71" y="141"/>
                </a:cubicBezTo>
                <a:cubicBezTo>
                  <a:pt x="71" y="141"/>
                  <a:pt x="71" y="141"/>
                  <a:pt x="71" y="141"/>
                </a:cubicBezTo>
                <a:cubicBezTo>
                  <a:pt x="71" y="129"/>
                  <a:pt x="71" y="129"/>
                  <a:pt x="71" y="129"/>
                </a:cubicBezTo>
                <a:lnTo>
                  <a:pt x="71" y="128"/>
                </a:lnTo>
                <a:close/>
                <a:moveTo>
                  <a:pt x="71" y="143"/>
                </a:moveTo>
                <a:cubicBezTo>
                  <a:pt x="71" y="144"/>
                  <a:pt x="71" y="144"/>
                  <a:pt x="71" y="144"/>
                </a:cubicBezTo>
                <a:cubicBezTo>
                  <a:pt x="71" y="144"/>
                  <a:pt x="71" y="144"/>
                  <a:pt x="71" y="144"/>
                </a:cubicBezTo>
                <a:cubicBezTo>
                  <a:pt x="71" y="143"/>
                  <a:pt x="71" y="143"/>
                  <a:pt x="71" y="143"/>
                </a:cubicBezTo>
                <a:close/>
                <a:moveTo>
                  <a:pt x="71" y="146"/>
                </a:moveTo>
                <a:cubicBezTo>
                  <a:pt x="71" y="146"/>
                  <a:pt x="71" y="146"/>
                  <a:pt x="71" y="146"/>
                </a:cubicBezTo>
                <a:cubicBezTo>
                  <a:pt x="71" y="146"/>
                  <a:pt x="71" y="146"/>
                  <a:pt x="71" y="146"/>
                </a:cubicBezTo>
                <a:cubicBezTo>
                  <a:pt x="71" y="146"/>
                  <a:pt x="71" y="146"/>
                  <a:pt x="71" y="146"/>
                </a:cubicBezTo>
                <a:close/>
                <a:moveTo>
                  <a:pt x="71" y="31"/>
                </a:moveTo>
                <a:cubicBezTo>
                  <a:pt x="70" y="31"/>
                  <a:pt x="70" y="31"/>
                  <a:pt x="70" y="31"/>
                </a:cubicBezTo>
                <a:cubicBezTo>
                  <a:pt x="70" y="32"/>
                  <a:pt x="70" y="32"/>
                  <a:pt x="70" y="32"/>
                </a:cubicBezTo>
                <a:cubicBezTo>
                  <a:pt x="71" y="32"/>
                  <a:pt x="71" y="32"/>
                  <a:pt x="71" y="32"/>
                </a:cubicBezTo>
                <a:lnTo>
                  <a:pt x="71" y="31"/>
                </a:lnTo>
                <a:close/>
                <a:moveTo>
                  <a:pt x="70" y="173"/>
                </a:moveTo>
                <a:cubicBezTo>
                  <a:pt x="71" y="174"/>
                  <a:pt x="71" y="174"/>
                  <a:pt x="71" y="174"/>
                </a:cubicBezTo>
                <a:cubicBezTo>
                  <a:pt x="71" y="147"/>
                  <a:pt x="71" y="147"/>
                  <a:pt x="71" y="147"/>
                </a:cubicBezTo>
                <a:cubicBezTo>
                  <a:pt x="70" y="146"/>
                  <a:pt x="70" y="146"/>
                  <a:pt x="70" y="146"/>
                </a:cubicBezTo>
                <a:lnTo>
                  <a:pt x="70" y="173"/>
                </a:lnTo>
                <a:close/>
                <a:moveTo>
                  <a:pt x="71" y="32"/>
                </a:moveTo>
                <a:cubicBezTo>
                  <a:pt x="71" y="74"/>
                  <a:pt x="71" y="74"/>
                  <a:pt x="71" y="74"/>
                </a:cubicBezTo>
                <a:cubicBezTo>
                  <a:pt x="70" y="74"/>
                  <a:pt x="70" y="74"/>
                  <a:pt x="70" y="74"/>
                </a:cubicBezTo>
                <a:cubicBezTo>
                  <a:pt x="70" y="32"/>
                  <a:pt x="70" y="32"/>
                  <a:pt x="70" y="32"/>
                </a:cubicBezTo>
                <a:lnTo>
                  <a:pt x="71" y="32"/>
                </a:lnTo>
                <a:close/>
                <a:moveTo>
                  <a:pt x="71" y="77"/>
                </a:moveTo>
                <a:cubicBezTo>
                  <a:pt x="71" y="78"/>
                  <a:pt x="71" y="78"/>
                  <a:pt x="71" y="78"/>
                </a:cubicBezTo>
                <a:cubicBezTo>
                  <a:pt x="70" y="77"/>
                  <a:pt x="70" y="77"/>
                  <a:pt x="70" y="77"/>
                </a:cubicBezTo>
                <a:cubicBezTo>
                  <a:pt x="70" y="77"/>
                  <a:pt x="70" y="77"/>
                  <a:pt x="70" y="77"/>
                </a:cubicBezTo>
                <a:lnTo>
                  <a:pt x="71" y="77"/>
                </a:lnTo>
                <a:close/>
                <a:moveTo>
                  <a:pt x="71" y="81"/>
                </a:moveTo>
                <a:cubicBezTo>
                  <a:pt x="71" y="90"/>
                  <a:pt x="71" y="90"/>
                  <a:pt x="71" y="90"/>
                </a:cubicBezTo>
                <a:cubicBezTo>
                  <a:pt x="70" y="91"/>
                  <a:pt x="70" y="91"/>
                  <a:pt x="70" y="91"/>
                </a:cubicBezTo>
                <a:cubicBezTo>
                  <a:pt x="70" y="82"/>
                  <a:pt x="70" y="82"/>
                  <a:pt x="70" y="82"/>
                </a:cubicBezTo>
                <a:lnTo>
                  <a:pt x="71" y="81"/>
                </a:lnTo>
                <a:close/>
                <a:moveTo>
                  <a:pt x="71" y="93"/>
                </a:moveTo>
                <a:cubicBezTo>
                  <a:pt x="71" y="97"/>
                  <a:pt x="71" y="97"/>
                  <a:pt x="71" y="97"/>
                </a:cubicBezTo>
                <a:cubicBezTo>
                  <a:pt x="70" y="100"/>
                  <a:pt x="70" y="100"/>
                  <a:pt x="70" y="100"/>
                </a:cubicBezTo>
                <a:cubicBezTo>
                  <a:pt x="70" y="96"/>
                  <a:pt x="70" y="96"/>
                  <a:pt x="70" y="96"/>
                </a:cubicBezTo>
                <a:lnTo>
                  <a:pt x="71" y="93"/>
                </a:lnTo>
                <a:close/>
                <a:moveTo>
                  <a:pt x="71" y="100"/>
                </a:moveTo>
                <a:cubicBezTo>
                  <a:pt x="70" y="103"/>
                  <a:pt x="70" y="103"/>
                  <a:pt x="70" y="103"/>
                </a:cubicBezTo>
                <a:cubicBezTo>
                  <a:pt x="70" y="108"/>
                  <a:pt x="70" y="108"/>
                  <a:pt x="70" y="108"/>
                </a:cubicBezTo>
                <a:cubicBezTo>
                  <a:pt x="71" y="107"/>
                  <a:pt x="71" y="107"/>
                  <a:pt x="71" y="107"/>
                </a:cubicBezTo>
                <a:cubicBezTo>
                  <a:pt x="71" y="107"/>
                  <a:pt x="71" y="107"/>
                  <a:pt x="71" y="107"/>
                </a:cubicBezTo>
                <a:cubicBezTo>
                  <a:pt x="71" y="107"/>
                  <a:pt x="71" y="107"/>
                  <a:pt x="71" y="107"/>
                </a:cubicBezTo>
                <a:cubicBezTo>
                  <a:pt x="71" y="107"/>
                  <a:pt x="71" y="107"/>
                  <a:pt x="71" y="107"/>
                </a:cubicBezTo>
                <a:cubicBezTo>
                  <a:pt x="71" y="107"/>
                  <a:pt x="71" y="107"/>
                  <a:pt x="71" y="107"/>
                </a:cubicBezTo>
                <a:cubicBezTo>
                  <a:pt x="71" y="105"/>
                  <a:pt x="71" y="105"/>
                  <a:pt x="71" y="105"/>
                </a:cubicBezTo>
                <a:cubicBezTo>
                  <a:pt x="71" y="105"/>
                  <a:pt x="71" y="105"/>
                  <a:pt x="71" y="105"/>
                </a:cubicBezTo>
                <a:lnTo>
                  <a:pt x="71" y="100"/>
                </a:lnTo>
                <a:close/>
                <a:moveTo>
                  <a:pt x="71" y="109"/>
                </a:moveTo>
                <a:cubicBezTo>
                  <a:pt x="71" y="118"/>
                  <a:pt x="71" y="118"/>
                  <a:pt x="71" y="118"/>
                </a:cubicBezTo>
                <a:cubicBezTo>
                  <a:pt x="71" y="118"/>
                  <a:pt x="71" y="118"/>
                  <a:pt x="71" y="118"/>
                </a:cubicBezTo>
                <a:cubicBezTo>
                  <a:pt x="71" y="118"/>
                  <a:pt x="71" y="118"/>
                  <a:pt x="71" y="118"/>
                </a:cubicBezTo>
                <a:cubicBezTo>
                  <a:pt x="71" y="119"/>
                  <a:pt x="71" y="119"/>
                  <a:pt x="71" y="119"/>
                </a:cubicBezTo>
                <a:cubicBezTo>
                  <a:pt x="71" y="119"/>
                  <a:pt x="71" y="119"/>
                  <a:pt x="71" y="119"/>
                </a:cubicBezTo>
                <a:cubicBezTo>
                  <a:pt x="71" y="121"/>
                  <a:pt x="71" y="121"/>
                  <a:pt x="71" y="121"/>
                </a:cubicBezTo>
                <a:cubicBezTo>
                  <a:pt x="71" y="121"/>
                  <a:pt x="71" y="121"/>
                  <a:pt x="71" y="121"/>
                </a:cubicBezTo>
                <a:cubicBezTo>
                  <a:pt x="71" y="121"/>
                  <a:pt x="71" y="121"/>
                  <a:pt x="71" y="121"/>
                </a:cubicBezTo>
                <a:cubicBezTo>
                  <a:pt x="71" y="121"/>
                  <a:pt x="71" y="121"/>
                  <a:pt x="71" y="121"/>
                </a:cubicBezTo>
                <a:cubicBezTo>
                  <a:pt x="71" y="123"/>
                  <a:pt x="71" y="123"/>
                  <a:pt x="71" y="123"/>
                </a:cubicBezTo>
                <a:cubicBezTo>
                  <a:pt x="71" y="123"/>
                  <a:pt x="71" y="123"/>
                  <a:pt x="71" y="123"/>
                </a:cubicBezTo>
                <a:cubicBezTo>
                  <a:pt x="71" y="124"/>
                  <a:pt x="71" y="124"/>
                  <a:pt x="71" y="124"/>
                </a:cubicBezTo>
                <a:cubicBezTo>
                  <a:pt x="71" y="123"/>
                  <a:pt x="71" y="123"/>
                  <a:pt x="71" y="123"/>
                </a:cubicBezTo>
                <a:cubicBezTo>
                  <a:pt x="70" y="124"/>
                  <a:pt x="70" y="124"/>
                  <a:pt x="70" y="124"/>
                </a:cubicBezTo>
                <a:cubicBezTo>
                  <a:pt x="70" y="114"/>
                  <a:pt x="70" y="114"/>
                  <a:pt x="70" y="114"/>
                </a:cubicBezTo>
                <a:cubicBezTo>
                  <a:pt x="71" y="114"/>
                  <a:pt x="71" y="114"/>
                  <a:pt x="71" y="114"/>
                </a:cubicBezTo>
                <a:cubicBezTo>
                  <a:pt x="70" y="114"/>
                  <a:pt x="70" y="114"/>
                  <a:pt x="70" y="114"/>
                </a:cubicBezTo>
                <a:cubicBezTo>
                  <a:pt x="70" y="113"/>
                  <a:pt x="70" y="113"/>
                  <a:pt x="70" y="113"/>
                </a:cubicBezTo>
                <a:cubicBezTo>
                  <a:pt x="71" y="113"/>
                  <a:pt x="71" y="113"/>
                  <a:pt x="71" y="113"/>
                </a:cubicBezTo>
                <a:cubicBezTo>
                  <a:pt x="71" y="111"/>
                  <a:pt x="71" y="111"/>
                  <a:pt x="71" y="111"/>
                </a:cubicBezTo>
                <a:cubicBezTo>
                  <a:pt x="70" y="111"/>
                  <a:pt x="70" y="111"/>
                  <a:pt x="70" y="111"/>
                </a:cubicBezTo>
                <a:cubicBezTo>
                  <a:pt x="70" y="111"/>
                  <a:pt x="70" y="111"/>
                  <a:pt x="70" y="111"/>
                </a:cubicBezTo>
                <a:cubicBezTo>
                  <a:pt x="71" y="111"/>
                  <a:pt x="71" y="111"/>
                  <a:pt x="71" y="111"/>
                </a:cubicBezTo>
                <a:cubicBezTo>
                  <a:pt x="71" y="109"/>
                  <a:pt x="71" y="109"/>
                  <a:pt x="71" y="109"/>
                </a:cubicBezTo>
                <a:cubicBezTo>
                  <a:pt x="70" y="109"/>
                  <a:pt x="70" y="109"/>
                  <a:pt x="70" y="109"/>
                </a:cubicBezTo>
                <a:cubicBezTo>
                  <a:pt x="70" y="109"/>
                  <a:pt x="70" y="109"/>
                  <a:pt x="70" y="109"/>
                </a:cubicBezTo>
                <a:cubicBezTo>
                  <a:pt x="71" y="109"/>
                  <a:pt x="71" y="109"/>
                  <a:pt x="71" y="109"/>
                </a:cubicBezTo>
                <a:close/>
                <a:moveTo>
                  <a:pt x="71" y="125"/>
                </a:moveTo>
                <a:cubicBezTo>
                  <a:pt x="71" y="126"/>
                  <a:pt x="71" y="126"/>
                  <a:pt x="71" y="126"/>
                </a:cubicBezTo>
                <a:cubicBezTo>
                  <a:pt x="70" y="126"/>
                  <a:pt x="70" y="126"/>
                  <a:pt x="70" y="126"/>
                </a:cubicBezTo>
                <a:cubicBezTo>
                  <a:pt x="70" y="125"/>
                  <a:pt x="70" y="125"/>
                  <a:pt x="70" y="125"/>
                </a:cubicBezTo>
                <a:lnTo>
                  <a:pt x="71" y="125"/>
                </a:lnTo>
                <a:close/>
                <a:moveTo>
                  <a:pt x="71" y="129"/>
                </a:moveTo>
                <a:cubicBezTo>
                  <a:pt x="71" y="141"/>
                  <a:pt x="71" y="141"/>
                  <a:pt x="71" y="141"/>
                </a:cubicBezTo>
                <a:cubicBezTo>
                  <a:pt x="70" y="141"/>
                  <a:pt x="70" y="141"/>
                  <a:pt x="70" y="141"/>
                </a:cubicBezTo>
                <a:cubicBezTo>
                  <a:pt x="70" y="129"/>
                  <a:pt x="70" y="129"/>
                  <a:pt x="70" y="129"/>
                </a:cubicBezTo>
                <a:cubicBezTo>
                  <a:pt x="71" y="129"/>
                  <a:pt x="71" y="129"/>
                  <a:pt x="71" y="129"/>
                </a:cubicBezTo>
                <a:close/>
                <a:moveTo>
                  <a:pt x="71" y="143"/>
                </a:moveTo>
                <a:cubicBezTo>
                  <a:pt x="71" y="144"/>
                  <a:pt x="71" y="144"/>
                  <a:pt x="71" y="144"/>
                </a:cubicBezTo>
                <a:cubicBezTo>
                  <a:pt x="70" y="144"/>
                  <a:pt x="70" y="144"/>
                  <a:pt x="70" y="144"/>
                </a:cubicBezTo>
                <a:cubicBezTo>
                  <a:pt x="70" y="143"/>
                  <a:pt x="70" y="143"/>
                  <a:pt x="70" y="143"/>
                </a:cubicBezTo>
                <a:lnTo>
                  <a:pt x="71" y="143"/>
                </a:lnTo>
                <a:close/>
                <a:moveTo>
                  <a:pt x="71" y="146"/>
                </a:moveTo>
                <a:cubicBezTo>
                  <a:pt x="71" y="146"/>
                  <a:pt x="71" y="146"/>
                  <a:pt x="71" y="146"/>
                </a:cubicBezTo>
                <a:cubicBezTo>
                  <a:pt x="70" y="146"/>
                  <a:pt x="70" y="146"/>
                  <a:pt x="70" y="146"/>
                </a:cubicBezTo>
                <a:cubicBezTo>
                  <a:pt x="70" y="146"/>
                  <a:pt x="70" y="146"/>
                  <a:pt x="70" y="146"/>
                </a:cubicBezTo>
                <a:lnTo>
                  <a:pt x="71" y="146"/>
                </a:lnTo>
                <a:close/>
                <a:moveTo>
                  <a:pt x="70" y="31"/>
                </a:moveTo>
                <a:cubicBezTo>
                  <a:pt x="70" y="32"/>
                  <a:pt x="70" y="32"/>
                  <a:pt x="70" y="32"/>
                </a:cubicBezTo>
                <a:cubicBezTo>
                  <a:pt x="70" y="32"/>
                  <a:pt x="70" y="32"/>
                  <a:pt x="70" y="32"/>
                </a:cubicBezTo>
                <a:cubicBezTo>
                  <a:pt x="70" y="32"/>
                  <a:pt x="70" y="32"/>
                  <a:pt x="70" y="32"/>
                </a:cubicBezTo>
                <a:lnTo>
                  <a:pt x="70" y="31"/>
                </a:lnTo>
                <a:close/>
                <a:moveTo>
                  <a:pt x="70" y="173"/>
                </a:moveTo>
                <a:cubicBezTo>
                  <a:pt x="70" y="173"/>
                  <a:pt x="70" y="173"/>
                  <a:pt x="70" y="173"/>
                </a:cubicBezTo>
                <a:cubicBezTo>
                  <a:pt x="70" y="146"/>
                  <a:pt x="70" y="146"/>
                  <a:pt x="70" y="146"/>
                </a:cubicBezTo>
                <a:cubicBezTo>
                  <a:pt x="70" y="146"/>
                  <a:pt x="70" y="146"/>
                  <a:pt x="70" y="146"/>
                </a:cubicBezTo>
                <a:lnTo>
                  <a:pt x="70" y="173"/>
                </a:lnTo>
                <a:close/>
                <a:moveTo>
                  <a:pt x="70" y="32"/>
                </a:moveTo>
                <a:cubicBezTo>
                  <a:pt x="70" y="74"/>
                  <a:pt x="70" y="74"/>
                  <a:pt x="70" y="74"/>
                </a:cubicBezTo>
                <a:cubicBezTo>
                  <a:pt x="70" y="74"/>
                  <a:pt x="70" y="74"/>
                  <a:pt x="70" y="74"/>
                </a:cubicBezTo>
                <a:cubicBezTo>
                  <a:pt x="70" y="32"/>
                  <a:pt x="70" y="32"/>
                  <a:pt x="70" y="32"/>
                </a:cubicBezTo>
                <a:close/>
                <a:moveTo>
                  <a:pt x="70" y="77"/>
                </a:moveTo>
                <a:cubicBezTo>
                  <a:pt x="70" y="77"/>
                  <a:pt x="70" y="77"/>
                  <a:pt x="70" y="77"/>
                </a:cubicBezTo>
                <a:cubicBezTo>
                  <a:pt x="70" y="77"/>
                  <a:pt x="70" y="77"/>
                  <a:pt x="70" y="77"/>
                </a:cubicBezTo>
                <a:cubicBezTo>
                  <a:pt x="70" y="77"/>
                  <a:pt x="70" y="77"/>
                  <a:pt x="70" y="77"/>
                </a:cubicBezTo>
                <a:close/>
                <a:moveTo>
                  <a:pt x="70" y="82"/>
                </a:moveTo>
                <a:cubicBezTo>
                  <a:pt x="70" y="91"/>
                  <a:pt x="70" y="91"/>
                  <a:pt x="70" y="91"/>
                </a:cubicBezTo>
                <a:cubicBezTo>
                  <a:pt x="70" y="92"/>
                  <a:pt x="70" y="92"/>
                  <a:pt x="70" y="92"/>
                </a:cubicBezTo>
                <a:cubicBezTo>
                  <a:pt x="70" y="83"/>
                  <a:pt x="70" y="83"/>
                  <a:pt x="70" y="83"/>
                </a:cubicBezTo>
                <a:lnTo>
                  <a:pt x="70" y="82"/>
                </a:lnTo>
                <a:close/>
                <a:moveTo>
                  <a:pt x="70" y="96"/>
                </a:moveTo>
                <a:cubicBezTo>
                  <a:pt x="70" y="100"/>
                  <a:pt x="70" y="100"/>
                  <a:pt x="70" y="100"/>
                </a:cubicBezTo>
                <a:cubicBezTo>
                  <a:pt x="70" y="101"/>
                  <a:pt x="70" y="101"/>
                  <a:pt x="70" y="101"/>
                </a:cubicBezTo>
                <a:cubicBezTo>
                  <a:pt x="70" y="97"/>
                  <a:pt x="70" y="97"/>
                  <a:pt x="70" y="97"/>
                </a:cubicBezTo>
                <a:lnTo>
                  <a:pt x="70" y="96"/>
                </a:lnTo>
                <a:close/>
                <a:moveTo>
                  <a:pt x="70" y="103"/>
                </a:moveTo>
                <a:cubicBezTo>
                  <a:pt x="70" y="108"/>
                  <a:pt x="70" y="108"/>
                  <a:pt x="70" y="108"/>
                </a:cubicBezTo>
                <a:cubicBezTo>
                  <a:pt x="70" y="109"/>
                  <a:pt x="70" y="109"/>
                  <a:pt x="70" y="109"/>
                </a:cubicBezTo>
                <a:cubicBezTo>
                  <a:pt x="70" y="109"/>
                  <a:pt x="70" y="109"/>
                  <a:pt x="70" y="109"/>
                </a:cubicBezTo>
                <a:cubicBezTo>
                  <a:pt x="70" y="109"/>
                  <a:pt x="70" y="109"/>
                  <a:pt x="70" y="109"/>
                </a:cubicBezTo>
                <a:cubicBezTo>
                  <a:pt x="70" y="109"/>
                  <a:pt x="70" y="109"/>
                  <a:pt x="70" y="109"/>
                </a:cubicBezTo>
                <a:cubicBezTo>
                  <a:pt x="70" y="110"/>
                  <a:pt x="70" y="110"/>
                  <a:pt x="70" y="110"/>
                </a:cubicBezTo>
                <a:cubicBezTo>
                  <a:pt x="70" y="105"/>
                  <a:pt x="70" y="105"/>
                  <a:pt x="70" y="105"/>
                </a:cubicBezTo>
                <a:lnTo>
                  <a:pt x="70" y="103"/>
                </a:lnTo>
                <a:close/>
                <a:moveTo>
                  <a:pt x="70" y="111"/>
                </a:moveTo>
                <a:cubicBezTo>
                  <a:pt x="70" y="111"/>
                  <a:pt x="70" y="111"/>
                  <a:pt x="70" y="111"/>
                </a:cubicBezTo>
                <a:cubicBezTo>
                  <a:pt x="70" y="111"/>
                  <a:pt x="70" y="111"/>
                  <a:pt x="70" y="111"/>
                </a:cubicBezTo>
                <a:cubicBezTo>
                  <a:pt x="70" y="111"/>
                  <a:pt x="70" y="111"/>
                  <a:pt x="70" y="111"/>
                </a:cubicBezTo>
                <a:close/>
                <a:moveTo>
                  <a:pt x="70" y="113"/>
                </a:moveTo>
                <a:cubicBezTo>
                  <a:pt x="70" y="114"/>
                  <a:pt x="70" y="114"/>
                  <a:pt x="70" y="114"/>
                </a:cubicBezTo>
                <a:cubicBezTo>
                  <a:pt x="70" y="114"/>
                  <a:pt x="70" y="114"/>
                  <a:pt x="70" y="114"/>
                </a:cubicBezTo>
                <a:cubicBezTo>
                  <a:pt x="70" y="113"/>
                  <a:pt x="70" y="113"/>
                  <a:pt x="70" y="113"/>
                </a:cubicBezTo>
                <a:close/>
                <a:moveTo>
                  <a:pt x="70" y="114"/>
                </a:moveTo>
                <a:cubicBezTo>
                  <a:pt x="70" y="124"/>
                  <a:pt x="70" y="124"/>
                  <a:pt x="70" y="124"/>
                </a:cubicBezTo>
                <a:cubicBezTo>
                  <a:pt x="70" y="125"/>
                  <a:pt x="70" y="125"/>
                  <a:pt x="70" y="125"/>
                </a:cubicBezTo>
                <a:cubicBezTo>
                  <a:pt x="70" y="125"/>
                  <a:pt x="70" y="125"/>
                  <a:pt x="70" y="125"/>
                </a:cubicBezTo>
                <a:cubicBezTo>
                  <a:pt x="70" y="126"/>
                  <a:pt x="70" y="126"/>
                  <a:pt x="70" y="126"/>
                </a:cubicBezTo>
                <a:cubicBezTo>
                  <a:pt x="70" y="126"/>
                  <a:pt x="70" y="126"/>
                  <a:pt x="70" y="126"/>
                </a:cubicBezTo>
                <a:cubicBezTo>
                  <a:pt x="70" y="128"/>
                  <a:pt x="70" y="128"/>
                  <a:pt x="70" y="128"/>
                </a:cubicBezTo>
                <a:cubicBezTo>
                  <a:pt x="70" y="118"/>
                  <a:pt x="70" y="118"/>
                  <a:pt x="70" y="118"/>
                </a:cubicBezTo>
                <a:cubicBezTo>
                  <a:pt x="70" y="118"/>
                  <a:pt x="70" y="118"/>
                  <a:pt x="70" y="118"/>
                </a:cubicBezTo>
                <a:cubicBezTo>
                  <a:pt x="70" y="116"/>
                  <a:pt x="70" y="116"/>
                  <a:pt x="70" y="116"/>
                </a:cubicBezTo>
                <a:cubicBezTo>
                  <a:pt x="70" y="116"/>
                  <a:pt x="70" y="116"/>
                  <a:pt x="70" y="116"/>
                </a:cubicBezTo>
                <a:cubicBezTo>
                  <a:pt x="70" y="116"/>
                  <a:pt x="70" y="116"/>
                  <a:pt x="70" y="116"/>
                </a:cubicBezTo>
                <a:cubicBezTo>
                  <a:pt x="70" y="116"/>
                  <a:pt x="70" y="116"/>
                  <a:pt x="70" y="116"/>
                </a:cubicBezTo>
                <a:lnTo>
                  <a:pt x="70" y="114"/>
                </a:lnTo>
                <a:close/>
                <a:moveTo>
                  <a:pt x="70" y="129"/>
                </a:moveTo>
                <a:cubicBezTo>
                  <a:pt x="70" y="141"/>
                  <a:pt x="70" y="141"/>
                  <a:pt x="70" y="141"/>
                </a:cubicBezTo>
                <a:cubicBezTo>
                  <a:pt x="70" y="141"/>
                  <a:pt x="70" y="141"/>
                  <a:pt x="70" y="141"/>
                </a:cubicBezTo>
                <a:cubicBezTo>
                  <a:pt x="70" y="129"/>
                  <a:pt x="70" y="129"/>
                  <a:pt x="70" y="129"/>
                </a:cubicBezTo>
                <a:cubicBezTo>
                  <a:pt x="70" y="129"/>
                  <a:pt x="70" y="129"/>
                  <a:pt x="70" y="129"/>
                </a:cubicBezTo>
                <a:cubicBezTo>
                  <a:pt x="70" y="129"/>
                  <a:pt x="70" y="129"/>
                  <a:pt x="70" y="129"/>
                </a:cubicBezTo>
                <a:cubicBezTo>
                  <a:pt x="70" y="129"/>
                  <a:pt x="70" y="129"/>
                  <a:pt x="70" y="129"/>
                </a:cubicBezTo>
                <a:close/>
                <a:moveTo>
                  <a:pt x="70" y="143"/>
                </a:moveTo>
                <a:cubicBezTo>
                  <a:pt x="70" y="144"/>
                  <a:pt x="70" y="144"/>
                  <a:pt x="70" y="144"/>
                </a:cubicBezTo>
                <a:cubicBezTo>
                  <a:pt x="70" y="144"/>
                  <a:pt x="70" y="144"/>
                  <a:pt x="70" y="144"/>
                </a:cubicBezTo>
                <a:cubicBezTo>
                  <a:pt x="70" y="143"/>
                  <a:pt x="70" y="143"/>
                  <a:pt x="70" y="143"/>
                </a:cubicBezTo>
                <a:close/>
                <a:moveTo>
                  <a:pt x="70" y="146"/>
                </a:moveTo>
                <a:cubicBezTo>
                  <a:pt x="70" y="146"/>
                  <a:pt x="70" y="146"/>
                  <a:pt x="70" y="146"/>
                </a:cubicBezTo>
                <a:cubicBezTo>
                  <a:pt x="70" y="146"/>
                  <a:pt x="70" y="146"/>
                  <a:pt x="70" y="146"/>
                </a:cubicBezTo>
                <a:cubicBezTo>
                  <a:pt x="70" y="146"/>
                  <a:pt x="70" y="146"/>
                  <a:pt x="70" y="146"/>
                </a:cubicBezTo>
                <a:close/>
                <a:moveTo>
                  <a:pt x="70" y="32"/>
                </a:moveTo>
                <a:cubicBezTo>
                  <a:pt x="70" y="32"/>
                  <a:pt x="70" y="32"/>
                  <a:pt x="70" y="32"/>
                </a:cubicBezTo>
                <a:cubicBezTo>
                  <a:pt x="70" y="32"/>
                  <a:pt x="70" y="32"/>
                  <a:pt x="70" y="32"/>
                </a:cubicBezTo>
                <a:cubicBezTo>
                  <a:pt x="70" y="74"/>
                  <a:pt x="70" y="74"/>
                  <a:pt x="70" y="74"/>
                </a:cubicBezTo>
                <a:cubicBezTo>
                  <a:pt x="70" y="74"/>
                  <a:pt x="70" y="74"/>
                  <a:pt x="70" y="74"/>
                </a:cubicBezTo>
                <a:cubicBezTo>
                  <a:pt x="70" y="32"/>
                  <a:pt x="70" y="32"/>
                  <a:pt x="70" y="32"/>
                </a:cubicBezTo>
                <a:cubicBezTo>
                  <a:pt x="70" y="32"/>
                  <a:pt x="70" y="32"/>
                  <a:pt x="70" y="32"/>
                </a:cubicBezTo>
                <a:cubicBezTo>
                  <a:pt x="70" y="32"/>
                  <a:pt x="70" y="32"/>
                  <a:pt x="70" y="32"/>
                </a:cubicBezTo>
                <a:close/>
                <a:moveTo>
                  <a:pt x="70" y="173"/>
                </a:moveTo>
                <a:cubicBezTo>
                  <a:pt x="70" y="173"/>
                  <a:pt x="70" y="173"/>
                  <a:pt x="70" y="173"/>
                </a:cubicBezTo>
                <a:cubicBezTo>
                  <a:pt x="70" y="146"/>
                  <a:pt x="70" y="146"/>
                  <a:pt x="70" y="146"/>
                </a:cubicBezTo>
                <a:cubicBezTo>
                  <a:pt x="70" y="146"/>
                  <a:pt x="70" y="146"/>
                  <a:pt x="70" y="146"/>
                </a:cubicBezTo>
                <a:lnTo>
                  <a:pt x="70" y="173"/>
                </a:lnTo>
                <a:close/>
                <a:moveTo>
                  <a:pt x="70" y="77"/>
                </a:moveTo>
                <a:cubicBezTo>
                  <a:pt x="70" y="77"/>
                  <a:pt x="70" y="77"/>
                  <a:pt x="70" y="77"/>
                </a:cubicBezTo>
                <a:cubicBezTo>
                  <a:pt x="70" y="77"/>
                  <a:pt x="70" y="77"/>
                  <a:pt x="70" y="77"/>
                </a:cubicBezTo>
                <a:cubicBezTo>
                  <a:pt x="70" y="76"/>
                  <a:pt x="70" y="76"/>
                  <a:pt x="70" y="76"/>
                </a:cubicBezTo>
                <a:lnTo>
                  <a:pt x="70" y="77"/>
                </a:lnTo>
                <a:close/>
                <a:moveTo>
                  <a:pt x="70" y="83"/>
                </a:moveTo>
                <a:cubicBezTo>
                  <a:pt x="70" y="92"/>
                  <a:pt x="70" y="92"/>
                  <a:pt x="70" y="92"/>
                </a:cubicBezTo>
                <a:cubicBezTo>
                  <a:pt x="70" y="95"/>
                  <a:pt x="70" y="95"/>
                  <a:pt x="70" y="95"/>
                </a:cubicBezTo>
                <a:cubicBezTo>
                  <a:pt x="70" y="83"/>
                  <a:pt x="70" y="83"/>
                  <a:pt x="70" y="83"/>
                </a:cubicBezTo>
                <a:cubicBezTo>
                  <a:pt x="70" y="83"/>
                  <a:pt x="70" y="83"/>
                  <a:pt x="70" y="83"/>
                </a:cubicBezTo>
                <a:close/>
                <a:moveTo>
                  <a:pt x="70" y="97"/>
                </a:moveTo>
                <a:cubicBezTo>
                  <a:pt x="70" y="101"/>
                  <a:pt x="70" y="101"/>
                  <a:pt x="70" y="101"/>
                </a:cubicBezTo>
                <a:cubicBezTo>
                  <a:pt x="70" y="105"/>
                  <a:pt x="70" y="105"/>
                  <a:pt x="70" y="105"/>
                </a:cubicBezTo>
                <a:cubicBezTo>
                  <a:pt x="70" y="101"/>
                  <a:pt x="70" y="101"/>
                  <a:pt x="70" y="101"/>
                </a:cubicBezTo>
                <a:lnTo>
                  <a:pt x="70" y="97"/>
                </a:lnTo>
                <a:close/>
                <a:moveTo>
                  <a:pt x="70" y="105"/>
                </a:moveTo>
                <a:cubicBezTo>
                  <a:pt x="70" y="110"/>
                  <a:pt x="70" y="110"/>
                  <a:pt x="70" y="110"/>
                </a:cubicBezTo>
                <a:cubicBezTo>
                  <a:pt x="70" y="116"/>
                  <a:pt x="70" y="116"/>
                  <a:pt x="70" y="116"/>
                </a:cubicBezTo>
                <a:cubicBezTo>
                  <a:pt x="70" y="116"/>
                  <a:pt x="70" y="116"/>
                  <a:pt x="70" y="116"/>
                </a:cubicBezTo>
                <a:cubicBezTo>
                  <a:pt x="70" y="116"/>
                  <a:pt x="70" y="116"/>
                  <a:pt x="70" y="116"/>
                </a:cubicBezTo>
                <a:cubicBezTo>
                  <a:pt x="70" y="115"/>
                  <a:pt x="70" y="115"/>
                  <a:pt x="70" y="115"/>
                </a:cubicBezTo>
                <a:cubicBezTo>
                  <a:pt x="70" y="114"/>
                  <a:pt x="70" y="114"/>
                  <a:pt x="70" y="114"/>
                </a:cubicBezTo>
                <a:cubicBezTo>
                  <a:pt x="70" y="114"/>
                  <a:pt x="70" y="114"/>
                  <a:pt x="70" y="114"/>
                </a:cubicBezTo>
                <a:cubicBezTo>
                  <a:pt x="70" y="113"/>
                  <a:pt x="70" y="113"/>
                  <a:pt x="70" y="113"/>
                </a:cubicBezTo>
                <a:cubicBezTo>
                  <a:pt x="70" y="113"/>
                  <a:pt x="70" y="113"/>
                  <a:pt x="70" y="113"/>
                </a:cubicBezTo>
                <a:cubicBezTo>
                  <a:pt x="70" y="111"/>
                  <a:pt x="70" y="111"/>
                  <a:pt x="70" y="111"/>
                </a:cubicBezTo>
                <a:cubicBezTo>
                  <a:pt x="70" y="111"/>
                  <a:pt x="70" y="111"/>
                  <a:pt x="70" y="111"/>
                </a:cubicBezTo>
                <a:cubicBezTo>
                  <a:pt x="70" y="111"/>
                  <a:pt x="70" y="111"/>
                  <a:pt x="70" y="111"/>
                </a:cubicBezTo>
                <a:cubicBezTo>
                  <a:pt x="70" y="111"/>
                  <a:pt x="70" y="111"/>
                  <a:pt x="70" y="111"/>
                </a:cubicBezTo>
                <a:cubicBezTo>
                  <a:pt x="70" y="110"/>
                  <a:pt x="70" y="110"/>
                  <a:pt x="70" y="110"/>
                </a:cubicBezTo>
                <a:lnTo>
                  <a:pt x="70" y="105"/>
                </a:lnTo>
                <a:close/>
                <a:moveTo>
                  <a:pt x="70" y="118"/>
                </a:moveTo>
                <a:cubicBezTo>
                  <a:pt x="70" y="128"/>
                  <a:pt x="70" y="128"/>
                  <a:pt x="70" y="128"/>
                </a:cubicBezTo>
                <a:cubicBezTo>
                  <a:pt x="70" y="129"/>
                  <a:pt x="70" y="129"/>
                  <a:pt x="70" y="129"/>
                </a:cubicBezTo>
                <a:cubicBezTo>
                  <a:pt x="70" y="129"/>
                  <a:pt x="70" y="129"/>
                  <a:pt x="70" y="129"/>
                </a:cubicBezTo>
                <a:cubicBezTo>
                  <a:pt x="70" y="129"/>
                  <a:pt x="70" y="129"/>
                  <a:pt x="70" y="129"/>
                </a:cubicBezTo>
                <a:cubicBezTo>
                  <a:pt x="70" y="129"/>
                  <a:pt x="70" y="129"/>
                  <a:pt x="70" y="129"/>
                </a:cubicBezTo>
                <a:cubicBezTo>
                  <a:pt x="70" y="130"/>
                  <a:pt x="70" y="130"/>
                  <a:pt x="70" y="130"/>
                </a:cubicBezTo>
                <a:cubicBezTo>
                  <a:pt x="70" y="129"/>
                  <a:pt x="70" y="129"/>
                  <a:pt x="70" y="129"/>
                </a:cubicBezTo>
                <a:cubicBezTo>
                  <a:pt x="70" y="141"/>
                  <a:pt x="70" y="141"/>
                  <a:pt x="70" y="141"/>
                </a:cubicBezTo>
                <a:cubicBezTo>
                  <a:pt x="70" y="141"/>
                  <a:pt x="70" y="141"/>
                  <a:pt x="70" y="141"/>
                </a:cubicBezTo>
                <a:cubicBezTo>
                  <a:pt x="70" y="128"/>
                  <a:pt x="70" y="128"/>
                  <a:pt x="70" y="128"/>
                </a:cubicBezTo>
                <a:cubicBezTo>
                  <a:pt x="70" y="126"/>
                  <a:pt x="70" y="126"/>
                  <a:pt x="70" y="126"/>
                </a:cubicBezTo>
                <a:cubicBezTo>
                  <a:pt x="70" y="126"/>
                  <a:pt x="70" y="126"/>
                  <a:pt x="70" y="126"/>
                </a:cubicBezTo>
                <a:cubicBezTo>
                  <a:pt x="70" y="125"/>
                  <a:pt x="70" y="125"/>
                  <a:pt x="70" y="125"/>
                </a:cubicBezTo>
                <a:cubicBezTo>
                  <a:pt x="70" y="125"/>
                  <a:pt x="70" y="125"/>
                  <a:pt x="70" y="125"/>
                </a:cubicBezTo>
                <a:cubicBezTo>
                  <a:pt x="70" y="123"/>
                  <a:pt x="70" y="123"/>
                  <a:pt x="70" y="123"/>
                </a:cubicBezTo>
                <a:cubicBezTo>
                  <a:pt x="70" y="123"/>
                  <a:pt x="70" y="123"/>
                  <a:pt x="70" y="123"/>
                </a:cubicBezTo>
                <a:cubicBezTo>
                  <a:pt x="70" y="123"/>
                  <a:pt x="70" y="123"/>
                  <a:pt x="70" y="123"/>
                </a:cubicBezTo>
                <a:cubicBezTo>
                  <a:pt x="70" y="123"/>
                  <a:pt x="70" y="123"/>
                  <a:pt x="70" y="123"/>
                </a:cubicBezTo>
                <a:cubicBezTo>
                  <a:pt x="70" y="121"/>
                  <a:pt x="70" y="121"/>
                  <a:pt x="70" y="121"/>
                </a:cubicBezTo>
                <a:cubicBezTo>
                  <a:pt x="70" y="121"/>
                  <a:pt x="70" y="121"/>
                  <a:pt x="70" y="121"/>
                </a:cubicBezTo>
                <a:cubicBezTo>
                  <a:pt x="70" y="121"/>
                  <a:pt x="70" y="121"/>
                  <a:pt x="70" y="121"/>
                </a:cubicBezTo>
                <a:cubicBezTo>
                  <a:pt x="70" y="121"/>
                  <a:pt x="70" y="121"/>
                  <a:pt x="70" y="121"/>
                </a:cubicBezTo>
                <a:cubicBezTo>
                  <a:pt x="70" y="119"/>
                  <a:pt x="70" y="119"/>
                  <a:pt x="70" y="119"/>
                </a:cubicBezTo>
                <a:cubicBezTo>
                  <a:pt x="70" y="119"/>
                  <a:pt x="70" y="119"/>
                  <a:pt x="70" y="119"/>
                </a:cubicBezTo>
                <a:cubicBezTo>
                  <a:pt x="70" y="118"/>
                  <a:pt x="70" y="118"/>
                  <a:pt x="70" y="118"/>
                </a:cubicBezTo>
                <a:close/>
                <a:moveTo>
                  <a:pt x="70" y="143"/>
                </a:moveTo>
                <a:cubicBezTo>
                  <a:pt x="70" y="144"/>
                  <a:pt x="70" y="144"/>
                  <a:pt x="70" y="144"/>
                </a:cubicBezTo>
                <a:cubicBezTo>
                  <a:pt x="70" y="144"/>
                  <a:pt x="70" y="144"/>
                  <a:pt x="70" y="144"/>
                </a:cubicBezTo>
                <a:cubicBezTo>
                  <a:pt x="70" y="143"/>
                  <a:pt x="70" y="143"/>
                  <a:pt x="70" y="143"/>
                </a:cubicBezTo>
                <a:close/>
                <a:moveTo>
                  <a:pt x="70" y="146"/>
                </a:moveTo>
                <a:cubicBezTo>
                  <a:pt x="70" y="146"/>
                  <a:pt x="70" y="146"/>
                  <a:pt x="70" y="146"/>
                </a:cubicBezTo>
                <a:cubicBezTo>
                  <a:pt x="70" y="146"/>
                  <a:pt x="70" y="146"/>
                  <a:pt x="70" y="146"/>
                </a:cubicBezTo>
                <a:cubicBezTo>
                  <a:pt x="70" y="145"/>
                  <a:pt x="70" y="145"/>
                  <a:pt x="70" y="145"/>
                </a:cubicBezTo>
                <a:lnTo>
                  <a:pt x="70" y="146"/>
                </a:lnTo>
                <a:close/>
                <a:moveTo>
                  <a:pt x="70" y="32"/>
                </a:moveTo>
                <a:cubicBezTo>
                  <a:pt x="69" y="31"/>
                  <a:pt x="69" y="31"/>
                  <a:pt x="69" y="31"/>
                </a:cubicBezTo>
                <a:cubicBezTo>
                  <a:pt x="69" y="32"/>
                  <a:pt x="69" y="32"/>
                  <a:pt x="69" y="32"/>
                </a:cubicBezTo>
                <a:cubicBezTo>
                  <a:pt x="69" y="32"/>
                  <a:pt x="69" y="32"/>
                  <a:pt x="69" y="32"/>
                </a:cubicBezTo>
                <a:cubicBezTo>
                  <a:pt x="69" y="33"/>
                  <a:pt x="69" y="33"/>
                  <a:pt x="69" y="33"/>
                </a:cubicBezTo>
                <a:cubicBezTo>
                  <a:pt x="69" y="74"/>
                  <a:pt x="69" y="74"/>
                  <a:pt x="69" y="74"/>
                </a:cubicBezTo>
                <a:cubicBezTo>
                  <a:pt x="70" y="74"/>
                  <a:pt x="70" y="74"/>
                  <a:pt x="70" y="74"/>
                </a:cubicBezTo>
                <a:lnTo>
                  <a:pt x="70" y="32"/>
                </a:lnTo>
                <a:close/>
                <a:moveTo>
                  <a:pt x="69" y="173"/>
                </a:moveTo>
                <a:cubicBezTo>
                  <a:pt x="70" y="173"/>
                  <a:pt x="70" y="173"/>
                  <a:pt x="70" y="173"/>
                </a:cubicBezTo>
                <a:cubicBezTo>
                  <a:pt x="70" y="146"/>
                  <a:pt x="70" y="146"/>
                  <a:pt x="70" y="146"/>
                </a:cubicBezTo>
                <a:cubicBezTo>
                  <a:pt x="69" y="146"/>
                  <a:pt x="69" y="146"/>
                  <a:pt x="69" y="146"/>
                </a:cubicBezTo>
                <a:cubicBezTo>
                  <a:pt x="69" y="146"/>
                  <a:pt x="69" y="146"/>
                  <a:pt x="69" y="146"/>
                </a:cubicBezTo>
                <a:cubicBezTo>
                  <a:pt x="70" y="146"/>
                  <a:pt x="70" y="146"/>
                  <a:pt x="70" y="146"/>
                </a:cubicBezTo>
                <a:cubicBezTo>
                  <a:pt x="70" y="145"/>
                  <a:pt x="70" y="145"/>
                  <a:pt x="70" y="145"/>
                </a:cubicBezTo>
                <a:cubicBezTo>
                  <a:pt x="69" y="145"/>
                  <a:pt x="69" y="145"/>
                  <a:pt x="69" y="145"/>
                </a:cubicBezTo>
                <a:cubicBezTo>
                  <a:pt x="69" y="144"/>
                  <a:pt x="69" y="144"/>
                  <a:pt x="69" y="144"/>
                </a:cubicBezTo>
                <a:cubicBezTo>
                  <a:pt x="70" y="144"/>
                  <a:pt x="70" y="144"/>
                  <a:pt x="70" y="144"/>
                </a:cubicBezTo>
                <a:cubicBezTo>
                  <a:pt x="70" y="143"/>
                  <a:pt x="70" y="143"/>
                  <a:pt x="70" y="143"/>
                </a:cubicBezTo>
                <a:cubicBezTo>
                  <a:pt x="69" y="143"/>
                  <a:pt x="69" y="143"/>
                  <a:pt x="69" y="143"/>
                </a:cubicBezTo>
                <a:cubicBezTo>
                  <a:pt x="70" y="141"/>
                  <a:pt x="70" y="141"/>
                  <a:pt x="70" y="141"/>
                </a:cubicBezTo>
                <a:cubicBezTo>
                  <a:pt x="70" y="141"/>
                  <a:pt x="70" y="141"/>
                  <a:pt x="70" y="141"/>
                </a:cubicBezTo>
                <a:cubicBezTo>
                  <a:pt x="70" y="128"/>
                  <a:pt x="70" y="128"/>
                  <a:pt x="70" y="128"/>
                </a:cubicBezTo>
                <a:cubicBezTo>
                  <a:pt x="70" y="129"/>
                  <a:pt x="70" y="129"/>
                  <a:pt x="70" y="129"/>
                </a:cubicBezTo>
                <a:cubicBezTo>
                  <a:pt x="69" y="129"/>
                  <a:pt x="69" y="129"/>
                  <a:pt x="69" y="129"/>
                </a:cubicBezTo>
                <a:cubicBezTo>
                  <a:pt x="69" y="129"/>
                  <a:pt x="69" y="129"/>
                  <a:pt x="69" y="129"/>
                </a:cubicBezTo>
                <a:cubicBezTo>
                  <a:pt x="70" y="129"/>
                  <a:pt x="70" y="129"/>
                  <a:pt x="70" y="129"/>
                </a:cubicBezTo>
                <a:cubicBezTo>
                  <a:pt x="70" y="130"/>
                  <a:pt x="70" y="130"/>
                  <a:pt x="70" y="130"/>
                </a:cubicBezTo>
                <a:cubicBezTo>
                  <a:pt x="69" y="131"/>
                  <a:pt x="69" y="131"/>
                  <a:pt x="69" y="131"/>
                </a:cubicBezTo>
                <a:lnTo>
                  <a:pt x="69" y="173"/>
                </a:lnTo>
                <a:close/>
                <a:moveTo>
                  <a:pt x="70" y="76"/>
                </a:moveTo>
                <a:cubicBezTo>
                  <a:pt x="70" y="77"/>
                  <a:pt x="70" y="77"/>
                  <a:pt x="70" y="77"/>
                </a:cubicBezTo>
                <a:cubicBezTo>
                  <a:pt x="69" y="77"/>
                  <a:pt x="69" y="77"/>
                  <a:pt x="69" y="77"/>
                </a:cubicBezTo>
                <a:cubicBezTo>
                  <a:pt x="69" y="76"/>
                  <a:pt x="69" y="76"/>
                  <a:pt x="69" y="76"/>
                </a:cubicBezTo>
                <a:lnTo>
                  <a:pt x="70" y="76"/>
                </a:lnTo>
                <a:close/>
                <a:moveTo>
                  <a:pt x="70" y="83"/>
                </a:moveTo>
                <a:cubicBezTo>
                  <a:pt x="70" y="95"/>
                  <a:pt x="70" y="95"/>
                  <a:pt x="70" y="95"/>
                </a:cubicBezTo>
                <a:cubicBezTo>
                  <a:pt x="69" y="97"/>
                  <a:pt x="69" y="97"/>
                  <a:pt x="69" y="97"/>
                </a:cubicBezTo>
                <a:cubicBezTo>
                  <a:pt x="69" y="83"/>
                  <a:pt x="69" y="83"/>
                  <a:pt x="69" y="83"/>
                </a:cubicBezTo>
                <a:lnTo>
                  <a:pt x="70" y="83"/>
                </a:lnTo>
                <a:close/>
                <a:moveTo>
                  <a:pt x="70" y="101"/>
                </a:moveTo>
                <a:cubicBezTo>
                  <a:pt x="70" y="105"/>
                  <a:pt x="70" y="105"/>
                  <a:pt x="70" y="105"/>
                </a:cubicBezTo>
                <a:cubicBezTo>
                  <a:pt x="69" y="110"/>
                  <a:pt x="69" y="110"/>
                  <a:pt x="69" y="110"/>
                </a:cubicBezTo>
                <a:cubicBezTo>
                  <a:pt x="69" y="106"/>
                  <a:pt x="69" y="106"/>
                  <a:pt x="69" y="106"/>
                </a:cubicBezTo>
                <a:lnTo>
                  <a:pt x="70" y="101"/>
                </a:lnTo>
                <a:close/>
                <a:moveTo>
                  <a:pt x="70" y="110"/>
                </a:moveTo>
                <a:cubicBezTo>
                  <a:pt x="70" y="116"/>
                  <a:pt x="70" y="116"/>
                  <a:pt x="70" y="116"/>
                </a:cubicBezTo>
                <a:cubicBezTo>
                  <a:pt x="70" y="116"/>
                  <a:pt x="70" y="116"/>
                  <a:pt x="70" y="116"/>
                </a:cubicBezTo>
                <a:cubicBezTo>
                  <a:pt x="70" y="118"/>
                  <a:pt x="70" y="118"/>
                  <a:pt x="70" y="118"/>
                </a:cubicBezTo>
                <a:cubicBezTo>
                  <a:pt x="70" y="118"/>
                  <a:pt x="70" y="118"/>
                  <a:pt x="70" y="118"/>
                </a:cubicBezTo>
                <a:cubicBezTo>
                  <a:pt x="70" y="119"/>
                  <a:pt x="70" y="119"/>
                  <a:pt x="70" y="119"/>
                </a:cubicBezTo>
                <a:cubicBezTo>
                  <a:pt x="70" y="119"/>
                  <a:pt x="70" y="119"/>
                  <a:pt x="70" y="119"/>
                </a:cubicBezTo>
                <a:cubicBezTo>
                  <a:pt x="69" y="120"/>
                  <a:pt x="69" y="120"/>
                  <a:pt x="69" y="120"/>
                </a:cubicBezTo>
                <a:cubicBezTo>
                  <a:pt x="70" y="121"/>
                  <a:pt x="70" y="121"/>
                  <a:pt x="70" y="121"/>
                </a:cubicBezTo>
                <a:cubicBezTo>
                  <a:pt x="70" y="121"/>
                  <a:pt x="70" y="121"/>
                  <a:pt x="70" y="121"/>
                </a:cubicBezTo>
                <a:cubicBezTo>
                  <a:pt x="69" y="121"/>
                  <a:pt x="69" y="121"/>
                  <a:pt x="69" y="121"/>
                </a:cubicBezTo>
                <a:cubicBezTo>
                  <a:pt x="69" y="121"/>
                  <a:pt x="69" y="121"/>
                  <a:pt x="69" y="121"/>
                </a:cubicBezTo>
                <a:cubicBezTo>
                  <a:pt x="69" y="116"/>
                  <a:pt x="69" y="116"/>
                  <a:pt x="69" y="116"/>
                </a:cubicBezTo>
                <a:lnTo>
                  <a:pt x="70" y="110"/>
                </a:lnTo>
                <a:close/>
                <a:moveTo>
                  <a:pt x="70" y="123"/>
                </a:moveTo>
                <a:cubicBezTo>
                  <a:pt x="70" y="123"/>
                  <a:pt x="70" y="123"/>
                  <a:pt x="70" y="123"/>
                </a:cubicBezTo>
                <a:cubicBezTo>
                  <a:pt x="69" y="123"/>
                  <a:pt x="69" y="123"/>
                  <a:pt x="69" y="123"/>
                </a:cubicBezTo>
                <a:cubicBezTo>
                  <a:pt x="69" y="122"/>
                  <a:pt x="69" y="122"/>
                  <a:pt x="69" y="122"/>
                </a:cubicBezTo>
                <a:lnTo>
                  <a:pt x="70" y="123"/>
                </a:lnTo>
                <a:close/>
                <a:moveTo>
                  <a:pt x="70" y="125"/>
                </a:moveTo>
                <a:cubicBezTo>
                  <a:pt x="70" y="126"/>
                  <a:pt x="70" y="126"/>
                  <a:pt x="70" y="126"/>
                </a:cubicBezTo>
                <a:cubicBezTo>
                  <a:pt x="69" y="125"/>
                  <a:pt x="69" y="125"/>
                  <a:pt x="69" y="125"/>
                </a:cubicBezTo>
                <a:cubicBezTo>
                  <a:pt x="69" y="125"/>
                  <a:pt x="69" y="125"/>
                  <a:pt x="69" y="125"/>
                </a:cubicBezTo>
                <a:lnTo>
                  <a:pt x="70" y="125"/>
                </a:lnTo>
                <a:close/>
                <a:moveTo>
                  <a:pt x="69" y="31"/>
                </a:moveTo>
                <a:cubicBezTo>
                  <a:pt x="68" y="31"/>
                  <a:pt x="68" y="31"/>
                  <a:pt x="68" y="31"/>
                </a:cubicBezTo>
                <a:cubicBezTo>
                  <a:pt x="68" y="32"/>
                  <a:pt x="68" y="32"/>
                  <a:pt x="68" y="32"/>
                </a:cubicBezTo>
                <a:cubicBezTo>
                  <a:pt x="69" y="32"/>
                  <a:pt x="69" y="32"/>
                  <a:pt x="69" y="32"/>
                </a:cubicBezTo>
                <a:lnTo>
                  <a:pt x="69" y="31"/>
                </a:lnTo>
                <a:close/>
                <a:moveTo>
                  <a:pt x="69" y="33"/>
                </a:moveTo>
                <a:cubicBezTo>
                  <a:pt x="69" y="34"/>
                  <a:pt x="69" y="36"/>
                  <a:pt x="68" y="37"/>
                </a:cubicBezTo>
                <a:cubicBezTo>
                  <a:pt x="68" y="73"/>
                  <a:pt x="68" y="73"/>
                  <a:pt x="68" y="73"/>
                </a:cubicBezTo>
                <a:cubicBezTo>
                  <a:pt x="69" y="74"/>
                  <a:pt x="69" y="74"/>
                  <a:pt x="69" y="74"/>
                </a:cubicBezTo>
                <a:lnTo>
                  <a:pt x="69" y="33"/>
                </a:lnTo>
                <a:close/>
                <a:moveTo>
                  <a:pt x="68" y="173"/>
                </a:moveTo>
                <a:cubicBezTo>
                  <a:pt x="69" y="173"/>
                  <a:pt x="69" y="173"/>
                  <a:pt x="69" y="173"/>
                </a:cubicBezTo>
                <a:cubicBezTo>
                  <a:pt x="69" y="131"/>
                  <a:pt x="69" y="131"/>
                  <a:pt x="69" y="131"/>
                </a:cubicBezTo>
                <a:cubicBezTo>
                  <a:pt x="69" y="131"/>
                  <a:pt x="69" y="132"/>
                  <a:pt x="68" y="132"/>
                </a:cubicBezTo>
                <a:cubicBezTo>
                  <a:pt x="68" y="141"/>
                  <a:pt x="68" y="141"/>
                  <a:pt x="68" y="141"/>
                </a:cubicBezTo>
                <a:cubicBezTo>
                  <a:pt x="69" y="141"/>
                  <a:pt x="69" y="141"/>
                  <a:pt x="69" y="141"/>
                </a:cubicBezTo>
                <a:cubicBezTo>
                  <a:pt x="69" y="143"/>
                  <a:pt x="69" y="143"/>
                  <a:pt x="69" y="143"/>
                </a:cubicBezTo>
                <a:cubicBezTo>
                  <a:pt x="68" y="143"/>
                  <a:pt x="68" y="143"/>
                  <a:pt x="68" y="143"/>
                </a:cubicBezTo>
                <a:cubicBezTo>
                  <a:pt x="68" y="143"/>
                  <a:pt x="68" y="143"/>
                  <a:pt x="68" y="143"/>
                </a:cubicBezTo>
                <a:cubicBezTo>
                  <a:pt x="69" y="144"/>
                  <a:pt x="69" y="144"/>
                  <a:pt x="69" y="144"/>
                </a:cubicBezTo>
                <a:cubicBezTo>
                  <a:pt x="69" y="145"/>
                  <a:pt x="69" y="145"/>
                  <a:pt x="69" y="145"/>
                </a:cubicBezTo>
                <a:cubicBezTo>
                  <a:pt x="68" y="145"/>
                  <a:pt x="68" y="145"/>
                  <a:pt x="68" y="145"/>
                </a:cubicBezTo>
                <a:cubicBezTo>
                  <a:pt x="68" y="146"/>
                  <a:pt x="68" y="146"/>
                  <a:pt x="68" y="146"/>
                </a:cubicBezTo>
                <a:cubicBezTo>
                  <a:pt x="69" y="146"/>
                  <a:pt x="69" y="146"/>
                  <a:pt x="69" y="146"/>
                </a:cubicBezTo>
                <a:cubicBezTo>
                  <a:pt x="69" y="146"/>
                  <a:pt x="69" y="146"/>
                  <a:pt x="69" y="146"/>
                </a:cubicBezTo>
                <a:cubicBezTo>
                  <a:pt x="68" y="146"/>
                  <a:pt x="68" y="146"/>
                  <a:pt x="68" y="146"/>
                </a:cubicBezTo>
                <a:lnTo>
                  <a:pt x="68" y="173"/>
                </a:lnTo>
                <a:close/>
                <a:moveTo>
                  <a:pt x="69" y="76"/>
                </a:moveTo>
                <a:cubicBezTo>
                  <a:pt x="69" y="77"/>
                  <a:pt x="69" y="77"/>
                  <a:pt x="69" y="77"/>
                </a:cubicBezTo>
                <a:cubicBezTo>
                  <a:pt x="68" y="77"/>
                  <a:pt x="68" y="77"/>
                  <a:pt x="68" y="77"/>
                </a:cubicBezTo>
                <a:cubicBezTo>
                  <a:pt x="68" y="76"/>
                  <a:pt x="68" y="76"/>
                  <a:pt x="68" y="76"/>
                </a:cubicBezTo>
                <a:lnTo>
                  <a:pt x="69" y="76"/>
                </a:lnTo>
                <a:close/>
                <a:moveTo>
                  <a:pt x="69" y="83"/>
                </a:moveTo>
                <a:cubicBezTo>
                  <a:pt x="69" y="97"/>
                  <a:pt x="69" y="97"/>
                  <a:pt x="69" y="97"/>
                </a:cubicBezTo>
                <a:cubicBezTo>
                  <a:pt x="68" y="102"/>
                  <a:pt x="68" y="102"/>
                  <a:pt x="68" y="102"/>
                </a:cubicBezTo>
                <a:cubicBezTo>
                  <a:pt x="68" y="82"/>
                  <a:pt x="68" y="82"/>
                  <a:pt x="68" y="82"/>
                </a:cubicBezTo>
                <a:lnTo>
                  <a:pt x="69" y="83"/>
                </a:lnTo>
                <a:close/>
                <a:moveTo>
                  <a:pt x="69" y="106"/>
                </a:moveTo>
                <a:cubicBezTo>
                  <a:pt x="69" y="110"/>
                  <a:pt x="69" y="110"/>
                  <a:pt x="69" y="110"/>
                </a:cubicBezTo>
                <a:cubicBezTo>
                  <a:pt x="68" y="118"/>
                  <a:pt x="68" y="118"/>
                  <a:pt x="68" y="118"/>
                </a:cubicBezTo>
                <a:cubicBezTo>
                  <a:pt x="68" y="114"/>
                  <a:pt x="68" y="114"/>
                  <a:pt x="68" y="114"/>
                </a:cubicBezTo>
                <a:lnTo>
                  <a:pt x="69" y="106"/>
                </a:lnTo>
                <a:close/>
                <a:moveTo>
                  <a:pt x="69" y="116"/>
                </a:moveTo>
                <a:cubicBezTo>
                  <a:pt x="69" y="121"/>
                  <a:pt x="69" y="121"/>
                  <a:pt x="69" y="121"/>
                </a:cubicBezTo>
                <a:cubicBezTo>
                  <a:pt x="69" y="122"/>
                  <a:pt x="69" y="122"/>
                  <a:pt x="69" y="122"/>
                </a:cubicBezTo>
                <a:cubicBezTo>
                  <a:pt x="69" y="122"/>
                  <a:pt x="69" y="122"/>
                  <a:pt x="69" y="122"/>
                </a:cubicBezTo>
                <a:cubicBezTo>
                  <a:pt x="69" y="123"/>
                  <a:pt x="69" y="123"/>
                  <a:pt x="69" y="123"/>
                </a:cubicBezTo>
                <a:cubicBezTo>
                  <a:pt x="69" y="123"/>
                  <a:pt x="69" y="123"/>
                  <a:pt x="69" y="123"/>
                </a:cubicBezTo>
                <a:cubicBezTo>
                  <a:pt x="69" y="125"/>
                  <a:pt x="69" y="125"/>
                  <a:pt x="69" y="125"/>
                </a:cubicBezTo>
                <a:cubicBezTo>
                  <a:pt x="69" y="125"/>
                  <a:pt x="69" y="125"/>
                  <a:pt x="69" y="125"/>
                </a:cubicBezTo>
                <a:cubicBezTo>
                  <a:pt x="69" y="125"/>
                  <a:pt x="69" y="125"/>
                  <a:pt x="69" y="125"/>
                </a:cubicBezTo>
                <a:cubicBezTo>
                  <a:pt x="69" y="125"/>
                  <a:pt x="69" y="125"/>
                  <a:pt x="69" y="125"/>
                </a:cubicBezTo>
                <a:cubicBezTo>
                  <a:pt x="69" y="128"/>
                  <a:pt x="69" y="128"/>
                  <a:pt x="69" y="128"/>
                </a:cubicBezTo>
                <a:cubicBezTo>
                  <a:pt x="69" y="129"/>
                  <a:pt x="69" y="129"/>
                  <a:pt x="69" y="129"/>
                </a:cubicBezTo>
                <a:cubicBezTo>
                  <a:pt x="69" y="129"/>
                  <a:pt x="69" y="129"/>
                  <a:pt x="69" y="129"/>
                </a:cubicBezTo>
                <a:cubicBezTo>
                  <a:pt x="69" y="129"/>
                  <a:pt x="69" y="129"/>
                  <a:pt x="69" y="129"/>
                </a:cubicBezTo>
                <a:cubicBezTo>
                  <a:pt x="68" y="132"/>
                  <a:pt x="68" y="132"/>
                  <a:pt x="68" y="132"/>
                </a:cubicBezTo>
                <a:cubicBezTo>
                  <a:pt x="68" y="127"/>
                  <a:pt x="68" y="127"/>
                  <a:pt x="68" y="127"/>
                </a:cubicBezTo>
                <a:lnTo>
                  <a:pt x="69" y="116"/>
                </a:lnTo>
                <a:close/>
                <a:moveTo>
                  <a:pt x="68" y="31"/>
                </a:moveTo>
                <a:cubicBezTo>
                  <a:pt x="68" y="30"/>
                  <a:pt x="68" y="30"/>
                  <a:pt x="68" y="30"/>
                </a:cubicBezTo>
                <a:cubicBezTo>
                  <a:pt x="67" y="31"/>
                  <a:pt x="67" y="31"/>
                  <a:pt x="67" y="31"/>
                </a:cubicBezTo>
                <a:cubicBezTo>
                  <a:pt x="68" y="32"/>
                  <a:pt x="68" y="32"/>
                  <a:pt x="68" y="32"/>
                </a:cubicBezTo>
                <a:lnTo>
                  <a:pt x="68" y="31"/>
                </a:lnTo>
                <a:close/>
                <a:moveTo>
                  <a:pt x="68" y="37"/>
                </a:moveTo>
                <a:cubicBezTo>
                  <a:pt x="68" y="38"/>
                  <a:pt x="67" y="39"/>
                  <a:pt x="67" y="41"/>
                </a:cubicBezTo>
                <a:cubicBezTo>
                  <a:pt x="67" y="73"/>
                  <a:pt x="67" y="73"/>
                  <a:pt x="67" y="73"/>
                </a:cubicBezTo>
                <a:cubicBezTo>
                  <a:pt x="67" y="73"/>
                  <a:pt x="68" y="73"/>
                  <a:pt x="68" y="73"/>
                </a:cubicBezTo>
                <a:lnTo>
                  <a:pt x="68" y="37"/>
                </a:lnTo>
                <a:close/>
                <a:moveTo>
                  <a:pt x="67" y="172"/>
                </a:moveTo>
                <a:cubicBezTo>
                  <a:pt x="68" y="173"/>
                  <a:pt x="68" y="173"/>
                  <a:pt x="68" y="173"/>
                </a:cubicBezTo>
                <a:cubicBezTo>
                  <a:pt x="68" y="146"/>
                  <a:pt x="68" y="146"/>
                  <a:pt x="68" y="146"/>
                </a:cubicBezTo>
                <a:cubicBezTo>
                  <a:pt x="68" y="146"/>
                  <a:pt x="68" y="146"/>
                  <a:pt x="68" y="146"/>
                </a:cubicBezTo>
                <a:cubicBezTo>
                  <a:pt x="68" y="146"/>
                  <a:pt x="68" y="146"/>
                  <a:pt x="68" y="146"/>
                </a:cubicBezTo>
                <a:cubicBezTo>
                  <a:pt x="68" y="145"/>
                  <a:pt x="68" y="145"/>
                  <a:pt x="68" y="145"/>
                </a:cubicBezTo>
                <a:cubicBezTo>
                  <a:pt x="67" y="145"/>
                  <a:pt x="67" y="145"/>
                  <a:pt x="67" y="145"/>
                </a:cubicBezTo>
                <a:cubicBezTo>
                  <a:pt x="67" y="143"/>
                  <a:pt x="67" y="143"/>
                  <a:pt x="67" y="143"/>
                </a:cubicBezTo>
                <a:cubicBezTo>
                  <a:pt x="68" y="143"/>
                  <a:pt x="68" y="143"/>
                  <a:pt x="68" y="143"/>
                </a:cubicBezTo>
                <a:cubicBezTo>
                  <a:pt x="68" y="143"/>
                  <a:pt x="68" y="143"/>
                  <a:pt x="68" y="143"/>
                </a:cubicBezTo>
                <a:cubicBezTo>
                  <a:pt x="67" y="143"/>
                  <a:pt x="67" y="143"/>
                  <a:pt x="67" y="143"/>
                </a:cubicBezTo>
                <a:cubicBezTo>
                  <a:pt x="67" y="141"/>
                  <a:pt x="67" y="141"/>
                  <a:pt x="67" y="141"/>
                </a:cubicBezTo>
                <a:cubicBezTo>
                  <a:pt x="68" y="141"/>
                  <a:pt x="68" y="141"/>
                  <a:pt x="68" y="141"/>
                </a:cubicBezTo>
                <a:cubicBezTo>
                  <a:pt x="68" y="132"/>
                  <a:pt x="68" y="132"/>
                  <a:pt x="68" y="132"/>
                </a:cubicBezTo>
                <a:cubicBezTo>
                  <a:pt x="68" y="132"/>
                  <a:pt x="68" y="132"/>
                  <a:pt x="68" y="132"/>
                </a:cubicBezTo>
                <a:cubicBezTo>
                  <a:pt x="68" y="132"/>
                  <a:pt x="68" y="132"/>
                  <a:pt x="68" y="132"/>
                </a:cubicBezTo>
                <a:cubicBezTo>
                  <a:pt x="68" y="127"/>
                  <a:pt x="68" y="127"/>
                  <a:pt x="68" y="127"/>
                </a:cubicBezTo>
                <a:cubicBezTo>
                  <a:pt x="68" y="133"/>
                  <a:pt x="68" y="133"/>
                  <a:pt x="68" y="133"/>
                </a:cubicBezTo>
                <a:cubicBezTo>
                  <a:pt x="67" y="134"/>
                  <a:pt x="67" y="134"/>
                  <a:pt x="67" y="134"/>
                </a:cubicBezTo>
                <a:lnTo>
                  <a:pt x="67" y="172"/>
                </a:lnTo>
                <a:close/>
                <a:moveTo>
                  <a:pt x="68" y="76"/>
                </a:moveTo>
                <a:cubicBezTo>
                  <a:pt x="68" y="77"/>
                  <a:pt x="68" y="77"/>
                  <a:pt x="68" y="77"/>
                </a:cubicBezTo>
                <a:cubicBezTo>
                  <a:pt x="67" y="76"/>
                  <a:pt x="67" y="76"/>
                  <a:pt x="67" y="76"/>
                </a:cubicBezTo>
                <a:cubicBezTo>
                  <a:pt x="67" y="75"/>
                  <a:pt x="67" y="75"/>
                  <a:pt x="67" y="75"/>
                </a:cubicBezTo>
                <a:lnTo>
                  <a:pt x="68" y="76"/>
                </a:lnTo>
                <a:close/>
                <a:moveTo>
                  <a:pt x="68" y="82"/>
                </a:moveTo>
                <a:cubicBezTo>
                  <a:pt x="68" y="102"/>
                  <a:pt x="68" y="102"/>
                  <a:pt x="68" y="102"/>
                </a:cubicBezTo>
                <a:cubicBezTo>
                  <a:pt x="67" y="108"/>
                  <a:pt x="67" y="108"/>
                  <a:pt x="67" y="108"/>
                </a:cubicBezTo>
                <a:cubicBezTo>
                  <a:pt x="67" y="97"/>
                  <a:pt x="67" y="97"/>
                  <a:pt x="67" y="97"/>
                </a:cubicBezTo>
                <a:cubicBezTo>
                  <a:pt x="68" y="94"/>
                  <a:pt x="68" y="94"/>
                  <a:pt x="68" y="94"/>
                </a:cubicBezTo>
                <a:cubicBezTo>
                  <a:pt x="68" y="95"/>
                  <a:pt x="67" y="95"/>
                  <a:pt x="67" y="96"/>
                </a:cubicBezTo>
                <a:cubicBezTo>
                  <a:pt x="67" y="81"/>
                  <a:pt x="67" y="81"/>
                  <a:pt x="67" y="81"/>
                </a:cubicBezTo>
                <a:lnTo>
                  <a:pt x="68" y="82"/>
                </a:lnTo>
                <a:close/>
                <a:moveTo>
                  <a:pt x="68" y="114"/>
                </a:moveTo>
                <a:cubicBezTo>
                  <a:pt x="68" y="118"/>
                  <a:pt x="68" y="118"/>
                  <a:pt x="68" y="118"/>
                </a:cubicBezTo>
                <a:cubicBezTo>
                  <a:pt x="67" y="129"/>
                  <a:pt x="67" y="129"/>
                  <a:pt x="67" y="129"/>
                </a:cubicBezTo>
                <a:cubicBezTo>
                  <a:pt x="67" y="124"/>
                  <a:pt x="67" y="124"/>
                  <a:pt x="67" y="124"/>
                </a:cubicBezTo>
                <a:lnTo>
                  <a:pt x="68" y="114"/>
                </a:lnTo>
                <a:close/>
                <a:moveTo>
                  <a:pt x="67" y="41"/>
                </a:moveTo>
                <a:cubicBezTo>
                  <a:pt x="67" y="42"/>
                  <a:pt x="66" y="43"/>
                  <a:pt x="66" y="44"/>
                </a:cubicBezTo>
                <a:cubicBezTo>
                  <a:pt x="66" y="73"/>
                  <a:pt x="66" y="73"/>
                  <a:pt x="66" y="73"/>
                </a:cubicBezTo>
                <a:cubicBezTo>
                  <a:pt x="67" y="73"/>
                  <a:pt x="67" y="73"/>
                  <a:pt x="67" y="73"/>
                </a:cubicBezTo>
                <a:lnTo>
                  <a:pt x="67" y="41"/>
                </a:lnTo>
                <a:close/>
                <a:moveTo>
                  <a:pt x="66" y="172"/>
                </a:moveTo>
                <a:cubicBezTo>
                  <a:pt x="67" y="172"/>
                  <a:pt x="67" y="172"/>
                  <a:pt x="67" y="172"/>
                </a:cubicBezTo>
                <a:cubicBezTo>
                  <a:pt x="67" y="134"/>
                  <a:pt x="67" y="134"/>
                  <a:pt x="67" y="134"/>
                </a:cubicBezTo>
                <a:cubicBezTo>
                  <a:pt x="66" y="135"/>
                  <a:pt x="66" y="135"/>
                  <a:pt x="66" y="135"/>
                </a:cubicBezTo>
                <a:cubicBezTo>
                  <a:pt x="67" y="129"/>
                  <a:pt x="67" y="129"/>
                  <a:pt x="67" y="129"/>
                </a:cubicBezTo>
                <a:cubicBezTo>
                  <a:pt x="67" y="124"/>
                  <a:pt x="67" y="124"/>
                  <a:pt x="67" y="124"/>
                </a:cubicBezTo>
                <a:cubicBezTo>
                  <a:pt x="66" y="133"/>
                  <a:pt x="66" y="133"/>
                  <a:pt x="66" y="133"/>
                </a:cubicBezTo>
                <a:cubicBezTo>
                  <a:pt x="66" y="142"/>
                  <a:pt x="66" y="142"/>
                  <a:pt x="66" y="142"/>
                </a:cubicBezTo>
                <a:cubicBezTo>
                  <a:pt x="67" y="141"/>
                  <a:pt x="67" y="141"/>
                  <a:pt x="67" y="141"/>
                </a:cubicBezTo>
                <a:cubicBezTo>
                  <a:pt x="67" y="145"/>
                  <a:pt x="67" y="145"/>
                  <a:pt x="67" y="145"/>
                </a:cubicBezTo>
                <a:cubicBezTo>
                  <a:pt x="66" y="145"/>
                  <a:pt x="66" y="145"/>
                  <a:pt x="66" y="145"/>
                </a:cubicBezTo>
                <a:lnTo>
                  <a:pt x="66" y="172"/>
                </a:lnTo>
                <a:close/>
                <a:moveTo>
                  <a:pt x="67" y="75"/>
                </a:moveTo>
                <a:cubicBezTo>
                  <a:pt x="67" y="76"/>
                  <a:pt x="67" y="76"/>
                  <a:pt x="67" y="76"/>
                </a:cubicBezTo>
                <a:cubicBezTo>
                  <a:pt x="67" y="76"/>
                  <a:pt x="67" y="76"/>
                  <a:pt x="67" y="76"/>
                </a:cubicBezTo>
                <a:cubicBezTo>
                  <a:pt x="67" y="76"/>
                  <a:pt x="67" y="76"/>
                  <a:pt x="67" y="76"/>
                </a:cubicBezTo>
                <a:cubicBezTo>
                  <a:pt x="66" y="79"/>
                  <a:pt x="66" y="79"/>
                  <a:pt x="66" y="79"/>
                </a:cubicBezTo>
                <a:cubicBezTo>
                  <a:pt x="66" y="77"/>
                  <a:pt x="66" y="77"/>
                  <a:pt x="66" y="77"/>
                </a:cubicBezTo>
                <a:cubicBezTo>
                  <a:pt x="66" y="77"/>
                  <a:pt x="66" y="77"/>
                  <a:pt x="66" y="77"/>
                </a:cubicBezTo>
                <a:cubicBezTo>
                  <a:pt x="67" y="76"/>
                  <a:pt x="67" y="76"/>
                  <a:pt x="67" y="76"/>
                </a:cubicBezTo>
                <a:cubicBezTo>
                  <a:pt x="66" y="76"/>
                  <a:pt x="66" y="76"/>
                  <a:pt x="66" y="76"/>
                </a:cubicBezTo>
                <a:cubicBezTo>
                  <a:pt x="66" y="75"/>
                  <a:pt x="66" y="75"/>
                  <a:pt x="66" y="75"/>
                </a:cubicBezTo>
                <a:lnTo>
                  <a:pt x="67" y="75"/>
                </a:lnTo>
                <a:close/>
                <a:moveTo>
                  <a:pt x="67" y="81"/>
                </a:moveTo>
                <a:cubicBezTo>
                  <a:pt x="67" y="96"/>
                  <a:pt x="67" y="96"/>
                  <a:pt x="67" y="96"/>
                </a:cubicBezTo>
                <a:cubicBezTo>
                  <a:pt x="67" y="97"/>
                  <a:pt x="66" y="98"/>
                  <a:pt x="66" y="99"/>
                </a:cubicBezTo>
                <a:cubicBezTo>
                  <a:pt x="66" y="80"/>
                  <a:pt x="66" y="80"/>
                  <a:pt x="66" y="80"/>
                </a:cubicBezTo>
                <a:lnTo>
                  <a:pt x="67" y="81"/>
                </a:lnTo>
                <a:close/>
                <a:moveTo>
                  <a:pt x="67" y="97"/>
                </a:moveTo>
                <a:cubicBezTo>
                  <a:pt x="66" y="102"/>
                  <a:pt x="66" y="102"/>
                  <a:pt x="66" y="102"/>
                </a:cubicBezTo>
                <a:cubicBezTo>
                  <a:pt x="66" y="113"/>
                  <a:pt x="66" y="113"/>
                  <a:pt x="66" y="113"/>
                </a:cubicBezTo>
                <a:cubicBezTo>
                  <a:pt x="67" y="108"/>
                  <a:pt x="67" y="108"/>
                  <a:pt x="67" y="108"/>
                </a:cubicBezTo>
                <a:lnTo>
                  <a:pt x="67" y="97"/>
                </a:lnTo>
                <a:close/>
                <a:moveTo>
                  <a:pt x="66" y="44"/>
                </a:moveTo>
                <a:cubicBezTo>
                  <a:pt x="66" y="44"/>
                  <a:pt x="65" y="45"/>
                  <a:pt x="65" y="46"/>
                </a:cubicBezTo>
                <a:cubicBezTo>
                  <a:pt x="65" y="45"/>
                  <a:pt x="65" y="45"/>
                  <a:pt x="65" y="45"/>
                </a:cubicBezTo>
                <a:cubicBezTo>
                  <a:pt x="62" y="48"/>
                  <a:pt x="62" y="48"/>
                  <a:pt x="62" y="48"/>
                </a:cubicBezTo>
                <a:cubicBezTo>
                  <a:pt x="62" y="48"/>
                  <a:pt x="62" y="48"/>
                  <a:pt x="62" y="48"/>
                </a:cubicBezTo>
                <a:cubicBezTo>
                  <a:pt x="65" y="46"/>
                  <a:pt x="65" y="46"/>
                  <a:pt x="65" y="46"/>
                </a:cubicBezTo>
                <a:cubicBezTo>
                  <a:pt x="64" y="48"/>
                  <a:pt x="63" y="50"/>
                  <a:pt x="62" y="52"/>
                </a:cubicBezTo>
                <a:cubicBezTo>
                  <a:pt x="62" y="71"/>
                  <a:pt x="62" y="71"/>
                  <a:pt x="62" y="71"/>
                </a:cubicBezTo>
                <a:cubicBezTo>
                  <a:pt x="63" y="72"/>
                  <a:pt x="65" y="72"/>
                  <a:pt x="66" y="73"/>
                </a:cubicBezTo>
                <a:lnTo>
                  <a:pt x="66" y="44"/>
                </a:lnTo>
                <a:close/>
                <a:moveTo>
                  <a:pt x="62" y="170"/>
                </a:moveTo>
                <a:cubicBezTo>
                  <a:pt x="63" y="171"/>
                  <a:pt x="65" y="171"/>
                  <a:pt x="66" y="172"/>
                </a:cubicBezTo>
                <a:cubicBezTo>
                  <a:pt x="66" y="145"/>
                  <a:pt x="66" y="145"/>
                  <a:pt x="66" y="145"/>
                </a:cubicBezTo>
                <a:cubicBezTo>
                  <a:pt x="65" y="145"/>
                  <a:pt x="65" y="145"/>
                  <a:pt x="65" y="145"/>
                </a:cubicBezTo>
                <a:cubicBezTo>
                  <a:pt x="65" y="142"/>
                  <a:pt x="65" y="142"/>
                  <a:pt x="65" y="142"/>
                </a:cubicBezTo>
                <a:cubicBezTo>
                  <a:pt x="66" y="142"/>
                  <a:pt x="66" y="142"/>
                  <a:pt x="66" y="142"/>
                </a:cubicBezTo>
                <a:cubicBezTo>
                  <a:pt x="66" y="133"/>
                  <a:pt x="66" y="133"/>
                  <a:pt x="66" y="133"/>
                </a:cubicBezTo>
                <a:cubicBezTo>
                  <a:pt x="66" y="136"/>
                  <a:pt x="66" y="136"/>
                  <a:pt x="66" y="136"/>
                </a:cubicBezTo>
                <a:cubicBezTo>
                  <a:pt x="65" y="137"/>
                  <a:pt x="63" y="138"/>
                  <a:pt x="62" y="140"/>
                </a:cubicBezTo>
                <a:cubicBezTo>
                  <a:pt x="62" y="142"/>
                  <a:pt x="62" y="142"/>
                  <a:pt x="62" y="142"/>
                </a:cubicBezTo>
                <a:cubicBezTo>
                  <a:pt x="63" y="142"/>
                  <a:pt x="64" y="142"/>
                  <a:pt x="65" y="142"/>
                </a:cubicBezTo>
                <a:cubicBezTo>
                  <a:pt x="65" y="145"/>
                  <a:pt x="65" y="145"/>
                  <a:pt x="65" y="145"/>
                </a:cubicBezTo>
                <a:cubicBezTo>
                  <a:pt x="62" y="144"/>
                  <a:pt x="62" y="144"/>
                  <a:pt x="62" y="144"/>
                </a:cubicBezTo>
                <a:lnTo>
                  <a:pt x="62" y="170"/>
                </a:lnTo>
                <a:close/>
                <a:moveTo>
                  <a:pt x="66" y="75"/>
                </a:moveTo>
                <a:cubicBezTo>
                  <a:pt x="66" y="76"/>
                  <a:pt x="66" y="76"/>
                  <a:pt x="66" y="76"/>
                </a:cubicBezTo>
                <a:cubicBezTo>
                  <a:pt x="62" y="74"/>
                  <a:pt x="62" y="74"/>
                  <a:pt x="62" y="74"/>
                </a:cubicBezTo>
                <a:cubicBezTo>
                  <a:pt x="62" y="74"/>
                  <a:pt x="62" y="74"/>
                  <a:pt x="62" y="74"/>
                </a:cubicBezTo>
                <a:lnTo>
                  <a:pt x="66" y="75"/>
                </a:lnTo>
                <a:close/>
                <a:moveTo>
                  <a:pt x="66" y="77"/>
                </a:moveTo>
                <a:cubicBezTo>
                  <a:pt x="66" y="79"/>
                  <a:pt x="66" y="79"/>
                  <a:pt x="66" y="79"/>
                </a:cubicBezTo>
                <a:cubicBezTo>
                  <a:pt x="66" y="80"/>
                  <a:pt x="66" y="80"/>
                  <a:pt x="66" y="80"/>
                </a:cubicBezTo>
                <a:cubicBezTo>
                  <a:pt x="66" y="80"/>
                  <a:pt x="66" y="80"/>
                  <a:pt x="66" y="80"/>
                </a:cubicBezTo>
                <a:cubicBezTo>
                  <a:pt x="66" y="99"/>
                  <a:pt x="66" y="99"/>
                  <a:pt x="66" y="99"/>
                </a:cubicBezTo>
                <a:cubicBezTo>
                  <a:pt x="64" y="103"/>
                  <a:pt x="63" y="108"/>
                  <a:pt x="62" y="112"/>
                </a:cubicBezTo>
                <a:cubicBezTo>
                  <a:pt x="62" y="77"/>
                  <a:pt x="62" y="77"/>
                  <a:pt x="62" y="77"/>
                </a:cubicBezTo>
                <a:cubicBezTo>
                  <a:pt x="65" y="79"/>
                  <a:pt x="65" y="79"/>
                  <a:pt x="65" y="79"/>
                </a:cubicBezTo>
                <a:lnTo>
                  <a:pt x="66" y="77"/>
                </a:lnTo>
                <a:close/>
                <a:moveTo>
                  <a:pt x="66" y="102"/>
                </a:moveTo>
                <a:cubicBezTo>
                  <a:pt x="62" y="119"/>
                  <a:pt x="62" y="119"/>
                  <a:pt x="62" y="119"/>
                </a:cubicBezTo>
                <a:cubicBezTo>
                  <a:pt x="62" y="130"/>
                  <a:pt x="62" y="130"/>
                  <a:pt x="62" y="130"/>
                </a:cubicBezTo>
                <a:cubicBezTo>
                  <a:pt x="66" y="113"/>
                  <a:pt x="66" y="113"/>
                  <a:pt x="66" y="113"/>
                </a:cubicBezTo>
                <a:lnTo>
                  <a:pt x="66" y="102"/>
                </a:lnTo>
                <a:close/>
                <a:moveTo>
                  <a:pt x="62" y="48"/>
                </a:moveTo>
                <a:cubicBezTo>
                  <a:pt x="51" y="55"/>
                  <a:pt x="51" y="55"/>
                  <a:pt x="51" y="55"/>
                </a:cubicBezTo>
                <a:cubicBezTo>
                  <a:pt x="51" y="56"/>
                  <a:pt x="51" y="56"/>
                  <a:pt x="51" y="56"/>
                </a:cubicBezTo>
                <a:cubicBezTo>
                  <a:pt x="62" y="48"/>
                  <a:pt x="62" y="48"/>
                  <a:pt x="62" y="48"/>
                </a:cubicBezTo>
                <a:close/>
                <a:moveTo>
                  <a:pt x="51" y="166"/>
                </a:moveTo>
                <a:cubicBezTo>
                  <a:pt x="51" y="141"/>
                  <a:pt x="51" y="141"/>
                  <a:pt x="51" y="141"/>
                </a:cubicBezTo>
                <a:cubicBezTo>
                  <a:pt x="53" y="142"/>
                  <a:pt x="55" y="142"/>
                  <a:pt x="57" y="143"/>
                </a:cubicBezTo>
                <a:cubicBezTo>
                  <a:pt x="57" y="140"/>
                  <a:pt x="57" y="140"/>
                  <a:pt x="57" y="140"/>
                </a:cubicBezTo>
                <a:cubicBezTo>
                  <a:pt x="55" y="139"/>
                  <a:pt x="53" y="138"/>
                  <a:pt x="51" y="136"/>
                </a:cubicBezTo>
                <a:cubicBezTo>
                  <a:pt x="51" y="67"/>
                  <a:pt x="51" y="67"/>
                  <a:pt x="51" y="67"/>
                </a:cubicBezTo>
                <a:cubicBezTo>
                  <a:pt x="53" y="66"/>
                  <a:pt x="55" y="63"/>
                  <a:pt x="57" y="60"/>
                </a:cubicBezTo>
                <a:cubicBezTo>
                  <a:pt x="51" y="61"/>
                  <a:pt x="51" y="61"/>
                  <a:pt x="51" y="61"/>
                </a:cubicBezTo>
                <a:cubicBezTo>
                  <a:pt x="51" y="60"/>
                  <a:pt x="51" y="60"/>
                  <a:pt x="51" y="60"/>
                </a:cubicBezTo>
                <a:cubicBezTo>
                  <a:pt x="57" y="60"/>
                  <a:pt x="57" y="60"/>
                  <a:pt x="57" y="60"/>
                </a:cubicBezTo>
                <a:cubicBezTo>
                  <a:pt x="57" y="60"/>
                  <a:pt x="57" y="60"/>
                  <a:pt x="57" y="60"/>
                </a:cubicBezTo>
                <a:cubicBezTo>
                  <a:pt x="59" y="57"/>
                  <a:pt x="60" y="55"/>
                  <a:pt x="62" y="52"/>
                </a:cubicBezTo>
                <a:cubicBezTo>
                  <a:pt x="62" y="71"/>
                  <a:pt x="62" y="71"/>
                  <a:pt x="62" y="71"/>
                </a:cubicBezTo>
                <a:cubicBezTo>
                  <a:pt x="59" y="70"/>
                  <a:pt x="55" y="69"/>
                  <a:pt x="51" y="69"/>
                </a:cubicBezTo>
                <a:cubicBezTo>
                  <a:pt x="53" y="70"/>
                  <a:pt x="53" y="70"/>
                  <a:pt x="53" y="70"/>
                </a:cubicBezTo>
                <a:cubicBezTo>
                  <a:pt x="62" y="74"/>
                  <a:pt x="62" y="74"/>
                  <a:pt x="62" y="74"/>
                </a:cubicBezTo>
                <a:cubicBezTo>
                  <a:pt x="62" y="74"/>
                  <a:pt x="62" y="74"/>
                  <a:pt x="62" y="74"/>
                </a:cubicBezTo>
                <a:cubicBezTo>
                  <a:pt x="55" y="71"/>
                  <a:pt x="55" y="71"/>
                  <a:pt x="55" y="71"/>
                </a:cubicBezTo>
                <a:cubicBezTo>
                  <a:pt x="62" y="77"/>
                  <a:pt x="62" y="77"/>
                  <a:pt x="62" y="77"/>
                </a:cubicBezTo>
                <a:cubicBezTo>
                  <a:pt x="62" y="112"/>
                  <a:pt x="62" y="112"/>
                  <a:pt x="62" y="112"/>
                </a:cubicBezTo>
                <a:cubicBezTo>
                  <a:pt x="60" y="122"/>
                  <a:pt x="59" y="130"/>
                  <a:pt x="59" y="135"/>
                </a:cubicBezTo>
                <a:cubicBezTo>
                  <a:pt x="62" y="119"/>
                  <a:pt x="62" y="119"/>
                  <a:pt x="62" y="119"/>
                </a:cubicBezTo>
                <a:cubicBezTo>
                  <a:pt x="62" y="130"/>
                  <a:pt x="62" y="130"/>
                  <a:pt x="62" y="130"/>
                </a:cubicBezTo>
                <a:cubicBezTo>
                  <a:pt x="60" y="142"/>
                  <a:pt x="60" y="142"/>
                  <a:pt x="60" y="142"/>
                </a:cubicBezTo>
                <a:cubicBezTo>
                  <a:pt x="60" y="141"/>
                  <a:pt x="61" y="140"/>
                  <a:pt x="62" y="140"/>
                </a:cubicBezTo>
                <a:cubicBezTo>
                  <a:pt x="62" y="142"/>
                  <a:pt x="62" y="142"/>
                  <a:pt x="62" y="142"/>
                </a:cubicBezTo>
                <a:cubicBezTo>
                  <a:pt x="61" y="143"/>
                  <a:pt x="60" y="143"/>
                  <a:pt x="59" y="143"/>
                </a:cubicBezTo>
                <a:cubicBezTo>
                  <a:pt x="59" y="143"/>
                  <a:pt x="59" y="143"/>
                  <a:pt x="59" y="143"/>
                </a:cubicBezTo>
                <a:cubicBezTo>
                  <a:pt x="62" y="144"/>
                  <a:pt x="62" y="144"/>
                  <a:pt x="62" y="144"/>
                </a:cubicBezTo>
                <a:cubicBezTo>
                  <a:pt x="62" y="170"/>
                  <a:pt x="62" y="170"/>
                  <a:pt x="62" y="170"/>
                </a:cubicBezTo>
                <a:cubicBezTo>
                  <a:pt x="58" y="169"/>
                  <a:pt x="55" y="167"/>
                  <a:pt x="51" y="166"/>
                </a:cubicBezTo>
                <a:close/>
                <a:moveTo>
                  <a:pt x="51" y="55"/>
                </a:moveTo>
                <a:cubicBezTo>
                  <a:pt x="46" y="59"/>
                  <a:pt x="46" y="59"/>
                  <a:pt x="46" y="59"/>
                </a:cubicBezTo>
                <a:cubicBezTo>
                  <a:pt x="46" y="60"/>
                  <a:pt x="46" y="60"/>
                  <a:pt x="46" y="60"/>
                </a:cubicBezTo>
                <a:cubicBezTo>
                  <a:pt x="51" y="56"/>
                  <a:pt x="51" y="56"/>
                  <a:pt x="51" y="56"/>
                </a:cubicBezTo>
                <a:lnTo>
                  <a:pt x="51" y="55"/>
                </a:lnTo>
                <a:close/>
                <a:moveTo>
                  <a:pt x="46" y="164"/>
                </a:moveTo>
                <a:cubicBezTo>
                  <a:pt x="48" y="164"/>
                  <a:pt x="49" y="165"/>
                  <a:pt x="51" y="166"/>
                </a:cubicBezTo>
                <a:cubicBezTo>
                  <a:pt x="51" y="141"/>
                  <a:pt x="51" y="141"/>
                  <a:pt x="51" y="141"/>
                </a:cubicBezTo>
                <a:cubicBezTo>
                  <a:pt x="49" y="140"/>
                  <a:pt x="48" y="140"/>
                  <a:pt x="46" y="139"/>
                </a:cubicBezTo>
                <a:lnTo>
                  <a:pt x="46" y="164"/>
                </a:lnTo>
                <a:close/>
                <a:moveTo>
                  <a:pt x="51" y="60"/>
                </a:moveTo>
                <a:cubicBezTo>
                  <a:pt x="51" y="61"/>
                  <a:pt x="51" y="61"/>
                  <a:pt x="51" y="61"/>
                </a:cubicBezTo>
                <a:cubicBezTo>
                  <a:pt x="46" y="62"/>
                  <a:pt x="46" y="62"/>
                  <a:pt x="46" y="62"/>
                </a:cubicBezTo>
                <a:cubicBezTo>
                  <a:pt x="46" y="61"/>
                  <a:pt x="46" y="61"/>
                  <a:pt x="46" y="61"/>
                </a:cubicBezTo>
                <a:lnTo>
                  <a:pt x="51" y="60"/>
                </a:lnTo>
                <a:close/>
                <a:moveTo>
                  <a:pt x="51" y="67"/>
                </a:moveTo>
                <a:cubicBezTo>
                  <a:pt x="51" y="136"/>
                  <a:pt x="51" y="136"/>
                  <a:pt x="51" y="136"/>
                </a:cubicBezTo>
                <a:cubicBezTo>
                  <a:pt x="50" y="136"/>
                  <a:pt x="48" y="135"/>
                  <a:pt x="47" y="134"/>
                </a:cubicBezTo>
                <a:cubicBezTo>
                  <a:pt x="46" y="137"/>
                  <a:pt x="46" y="137"/>
                  <a:pt x="46" y="137"/>
                </a:cubicBezTo>
                <a:cubicBezTo>
                  <a:pt x="46" y="136"/>
                  <a:pt x="46" y="136"/>
                  <a:pt x="46" y="136"/>
                </a:cubicBezTo>
                <a:cubicBezTo>
                  <a:pt x="46" y="134"/>
                  <a:pt x="46" y="134"/>
                  <a:pt x="46" y="134"/>
                </a:cubicBezTo>
                <a:cubicBezTo>
                  <a:pt x="46" y="134"/>
                  <a:pt x="46" y="134"/>
                  <a:pt x="46" y="134"/>
                </a:cubicBezTo>
                <a:cubicBezTo>
                  <a:pt x="46" y="65"/>
                  <a:pt x="46" y="65"/>
                  <a:pt x="46" y="65"/>
                </a:cubicBezTo>
                <a:cubicBezTo>
                  <a:pt x="50" y="68"/>
                  <a:pt x="50" y="68"/>
                  <a:pt x="50" y="68"/>
                </a:cubicBezTo>
                <a:cubicBezTo>
                  <a:pt x="51" y="68"/>
                  <a:pt x="51" y="68"/>
                  <a:pt x="51" y="67"/>
                </a:cubicBezTo>
                <a:close/>
                <a:moveTo>
                  <a:pt x="46" y="59"/>
                </a:moveTo>
                <a:cubicBezTo>
                  <a:pt x="44" y="60"/>
                  <a:pt x="44" y="60"/>
                  <a:pt x="44" y="60"/>
                </a:cubicBezTo>
                <a:cubicBezTo>
                  <a:pt x="44" y="61"/>
                  <a:pt x="44" y="61"/>
                  <a:pt x="44" y="61"/>
                </a:cubicBezTo>
                <a:cubicBezTo>
                  <a:pt x="46" y="60"/>
                  <a:pt x="46" y="60"/>
                  <a:pt x="46" y="60"/>
                </a:cubicBezTo>
                <a:lnTo>
                  <a:pt x="46" y="59"/>
                </a:lnTo>
                <a:close/>
                <a:moveTo>
                  <a:pt x="44" y="163"/>
                </a:moveTo>
                <a:cubicBezTo>
                  <a:pt x="46" y="164"/>
                  <a:pt x="46" y="164"/>
                  <a:pt x="46" y="164"/>
                </a:cubicBezTo>
                <a:cubicBezTo>
                  <a:pt x="46" y="139"/>
                  <a:pt x="46" y="139"/>
                  <a:pt x="46" y="139"/>
                </a:cubicBezTo>
                <a:cubicBezTo>
                  <a:pt x="45" y="139"/>
                  <a:pt x="45" y="139"/>
                  <a:pt x="45" y="139"/>
                </a:cubicBezTo>
                <a:cubicBezTo>
                  <a:pt x="46" y="137"/>
                  <a:pt x="46" y="137"/>
                  <a:pt x="46" y="137"/>
                </a:cubicBezTo>
                <a:cubicBezTo>
                  <a:pt x="46" y="136"/>
                  <a:pt x="46" y="136"/>
                  <a:pt x="46" y="136"/>
                </a:cubicBezTo>
                <a:cubicBezTo>
                  <a:pt x="45" y="139"/>
                  <a:pt x="45" y="139"/>
                  <a:pt x="45" y="139"/>
                </a:cubicBezTo>
                <a:cubicBezTo>
                  <a:pt x="44" y="139"/>
                  <a:pt x="44" y="139"/>
                  <a:pt x="44" y="139"/>
                </a:cubicBezTo>
                <a:lnTo>
                  <a:pt x="44" y="163"/>
                </a:lnTo>
                <a:close/>
                <a:moveTo>
                  <a:pt x="46" y="61"/>
                </a:moveTo>
                <a:cubicBezTo>
                  <a:pt x="46" y="62"/>
                  <a:pt x="46" y="62"/>
                  <a:pt x="46" y="62"/>
                </a:cubicBezTo>
                <a:cubicBezTo>
                  <a:pt x="44" y="62"/>
                  <a:pt x="44" y="62"/>
                  <a:pt x="44" y="62"/>
                </a:cubicBezTo>
                <a:cubicBezTo>
                  <a:pt x="44" y="62"/>
                  <a:pt x="44" y="62"/>
                  <a:pt x="44" y="62"/>
                </a:cubicBezTo>
                <a:lnTo>
                  <a:pt x="46" y="61"/>
                </a:lnTo>
                <a:close/>
                <a:moveTo>
                  <a:pt x="46" y="65"/>
                </a:moveTo>
                <a:cubicBezTo>
                  <a:pt x="46" y="134"/>
                  <a:pt x="46" y="134"/>
                  <a:pt x="46" y="134"/>
                </a:cubicBezTo>
                <a:cubicBezTo>
                  <a:pt x="44" y="133"/>
                  <a:pt x="44" y="133"/>
                  <a:pt x="44" y="133"/>
                </a:cubicBezTo>
                <a:cubicBezTo>
                  <a:pt x="44" y="63"/>
                  <a:pt x="44" y="63"/>
                  <a:pt x="44" y="63"/>
                </a:cubicBezTo>
                <a:lnTo>
                  <a:pt x="46" y="65"/>
                </a:lnTo>
                <a:close/>
                <a:moveTo>
                  <a:pt x="44" y="60"/>
                </a:moveTo>
                <a:cubicBezTo>
                  <a:pt x="42" y="62"/>
                  <a:pt x="42" y="62"/>
                  <a:pt x="42" y="62"/>
                </a:cubicBezTo>
                <a:cubicBezTo>
                  <a:pt x="42" y="62"/>
                  <a:pt x="42" y="62"/>
                  <a:pt x="42" y="62"/>
                </a:cubicBezTo>
                <a:cubicBezTo>
                  <a:pt x="42" y="62"/>
                  <a:pt x="42" y="62"/>
                  <a:pt x="42" y="62"/>
                </a:cubicBezTo>
                <a:cubicBezTo>
                  <a:pt x="42" y="132"/>
                  <a:pt x="42" y="132"/>
                  <a:pt x="42" y="132"/>
                </a:cubicBezTo>
                <a:cubicBezTo>
                  <a:pt x="44" y="133"/>
                  <a:pt x="44" y="133"/>
                  <a:pt x="44" y="133"/>
                </a:cubicBezTo>
                <a:cubicBezTo>
                  <a:pt x="43" y="134"/>
                  <a:pt x="43" y="134"/>
                  <a:pt x="43" y="134"/>
                </a:cubicBezTo>
                <a:cubicBezTo>
                  <a:pt x="42" y="133"/>
                  <a:pt x="42" y="133"/>
                  <a:pt x="42" y="133"/>
                </a:cubicBezTo>
                <a:cubicBezTo>
                  <a:pt x="42" y="134"/>
                  <a:pt x="42" y="134"/>
                  <a:pt x="42" y="134"/>
                </a:cubicBezTo>
                <a:cubicBezTo>
                  <a:pt x="43" y="134"/>
                  <a:pt x="43" y="134"/>
                  <a:pt x="43" y="134"/>
                </a:cubicBezTo>
                <a:cubicBezTo>
                  <a:pt x="42" y="136"/>
                  <a:pt x="42" y="136"/>
                  <a:pt x="42" y="136"/>
                </a:cubicBezTo>
                <a:cubicBezTo>
                  <a:pt x="42" y="136"/>
                  <a:pt x="42" y="136"/>
                  <a:pt x="42" y="136"/>
                </a:cubicBezTo>
                <a:cubicBezTo>
                  <a:pt x="42" y="136"/>
                  <a:pt x="42" y="136"/>
                  <a:pt x="42" y="136"/>
                </a:cubicBezTo>
                <a:cubicBezTo>
                  <a:pt x="42" y="136"/>
                  <a:pt x="42" y="136"/>
                  <a:pt x="42" y="136"/>
                </a:cubicBezTo>
                <a:cubicBezTo>
                  <a:pt x="42" y="137"/>
                  <a:pt x="42" y="137"/>
                  <a:pt x="42" y="137"/>
                </a:cubicBezTo>
                <a:cubicBezTo>
                  <a:pt x="42" y="138"/>
                  <a:pt x="42" y="138"/>
                  <a:pt x="42" y="138"/>
                </a:cubicBezTo>
                <a:cubicBezTo>
                  <a:pt x="44" y="133"/>
                  <a:pt x="44" y="133"/>
                  <a:pt x="44" y="133"/>
                </a:cubicBezTo>
                <a:cubicBezTo>
                  <a:pt x="44" y="133"/>
                  <a:pt x="44" y="133"/>
                  <a:pt x="44" y="133"/>
                </a:cubicBezTo>
                <a:cubicBezTo>
                  <a:pt x="44" y="63"/>
                  <a:pt x="44" y="63"/>
                  <a:pt x="44" y="63"/>
                </a:cubicBezTo>
                <a:cubicBezTo>
                  <a:pt x="43" y="62"/>
                  <a:pt x="43" y="62"/>
                  <a:pt x="43" y="62"/>
                </a:cubicBezTo>
                <a:cubicBezTo>
                  <a:pt x="44" y="62"/>
                  <a:pt x="44" y="62"/>
                  <a:pt x="44" y="62"/>
                </a:cubicBezTo>
                <a:cubicBezTo>
                  <a:pt x="44" y="62"/>
                  <a:pt x="44" y="62"/>
                  <a:pt x="44" y="62"/>
                </a:cubicBezTo>
                <a:cubicBezTo>
                  <a:pt x="43" y="62"/>
                  <a:pt x="43" y="62"/>
                  <a:pt x="43" y="62"/>
                </a:cubicBezTo>
                <a:cubicBezTo>
                  <a:pt x="44" y="61"/>
                  <a:pt x="44" y="61"/>
                  <a:pt x="44" y="61"/>
                </a:cubicBezTo>
                <a:lnTo>
                  <a:pt x="44" y="60"/>
                </a:lnTo>
                <a:close/>
                <a:moveTo>
                  <a:pt x="42" y="162"/>
                </a:moveTo>
                <a:cubicBezTo>
                  <a:pt x="44" y="163"/>
                  <a:pt x="44" y="163"/>
                  <a:pt x="44" y="163"/>
                </a:cubicBezTo>
                <a:cubicBezTo>
                  <a:pt x="44" y="139"/>
                  <a:pt x="44" y="139"/>
                  <a:pt x="44" y="139"/>
                </a:cubicBezTo>
                <a:cubicBezTo>
                  <a:pt x="42" y="138"/>
                  <a:pt x="42" y="138"/>
                  <a:pt x="42" y="138"/>
                </a:cubicBezTo>
                <a:lnTo>
                  <a:pt x="42" y="162"/>
                </a:lnTo>
                <a:close/>
                <a:moveTo>
                  <a:pt x="42" y="62"/>
                </a:moveTo>
                <a:cubicBezTo>
                  <a:pt x="41" y="61"/>
                  <a:pt x="41" y="61"/>
                  <a:pt x="41" y="61"/>
                </a:cubicBezTo>
                <a:cubicBezTo>
                  <a:pt x="41" y="131"/>
                  <a:pt x="41" y="131"/>
                  <a:pt x="41" y="131"/>
                </a:cubicBezTo>
                <a:cubicBezTo>
                  <a:pt x="41" y="131"/>
                  <a:pt x="41" y="131"/>
                  <a:pt x="41" y="131"/>
                </a:cubicBezTo>
                <a:cubicBezTo>
                  <a:pt x="41" y="132"/>
                  <a:pt x="41" y="132"/>
                  <a:pt x="41" y="132"/>
                </a:cubicBezTo>
                <a:cubicBezTo>
                  <a:pt x="41" y="132"/>
                  <a:pt x="41" y="132"/>
                  <a:pt x="41" y="132"/>
                </a:cubicBezTo>
                <a:cubicBezTo>
                  <a:pt x="41" y="133"/>
                  <a:pt x="41" y="133"/>
                  <a:pt x="41" y="133"/>
                </a:cubicBezTo>
                <a:cubicBezTo>
                  <a:pt x="41" y="133"/>
                  <a:pt x="41" y="133"/>
                  <a:pt x="41" y="133"/>
                </a:cubicBezTo>
                <a:cubicBezTo>
                  <a:pt x="42" y="134"/>
                  <a:pt x="42" y="134"/>
                  <a:pt x="42" y="134"/>
                </a:cubicBezTo>
                <a:cubicBezTo>
                  <a:pt x="42" y="133"/>
                  <a:pt x="42" y="133"/>
                  <a:pt x="42" y="133"/>
                </a:cubicBezTo>
                <a:cubicBezTo>
                  <a:pt x="41" y="132"/>
                  <a:pt x="41" y="132"/>
                  <a:pt x="41" y="132"/>
                </a:cubicBezTo>
                <a:cubicBezTo>
                  <a:pt x="41" y="131"/>
                  <a:pt x="41" y="131"/>
                  <a:pt x="41" y="131"/>
                </a:cubicBezTo>
                <a:cubicBezTo>
                  <a:pt x="42" y="132"/>
                  <a:pt x="42" y="132"/>
                  <a:pt x="42" y="132"/>
                </a:cubicBezTo>
                <a:lnTo>
                  <a:pt x="42" y="62"/>
                </a:lnTo>
                <a:close/>
                <a:moveTo>
                  <a:pt x="41" y="161"/>
                </a:moveTo>
                <a:cubicBezTo>
                  <a:pt x="42" y="162"/>
                  <a:pt x="42" y="162"/>
                  <a:pt x="42" y="162"/>
                </a:cubicBezTo>
                <a:cubicBezTo>
                  <a:pt x="42" y="138"/>
                  <a:pt x="42" y="138"/>
                  <a:pt x="42" y="138"/>
                </a:cubicBezTo>
                <a:cubicBezTo>
                  <a:pt x="42" y="138"/>
                  <a:pt x="42" y="138"/>
                  <a:pt x="42" y="138"/>
                </a:cubicBezTo>
                <a:cubicBezTo>
                  <a:pt x="42" y="138"/>
                  <a:pt x="42" y="138"/>
                  <a:pt x="42" y="138"/>
                </a:cubicBezTo>
                <a:cubicBezTo>
                  <a:pt x="42" y="137"/>
                  <a:pt x="42" y="137"/>
                  <a:pt x="42" y="137"/>
                </a:cubicBezTo>
                <a:cubicBezTo>
                  <a:pt x="42" y="138"/>
                  <a:pt x="42" y="138"/>
                  <a:pt x="42" y="138"/>
                </a:cubicBezTo>
                <a:cubicBezTo>
                  <a:pt x="41" y="138"/>
                  <a:pt x="41" y="138"/>
                  <a:pt x="41" y="138"/>
                </a:cubicBezTo>
                <a:lnTo>
                  <a:pt x="41" y="161"/>
                </a:lnTo>
                <a:close/>
                <a:moveTo>
                  <a:pt x="42" y="136"/>
                </a:moveTo>
                <a:cubicBezTo>
                  <a:pt x="42" y="136"/>
                  <a:pt x="42" y="136"/>
                  <a:pt x="42" y="136"/>
                </a:cubicBezTo>
                <a:cubicBezTo>
                  <a:pt x="41" y="135"/>
                  <a:pt x="41" y="135"/>
                  <a:pt x="41" y="135"/>
                </a:cubicBezTo>
                <a:cubicBezTo>
                  <a:pt x="41" y="134"/>
                  <a:pt x="41" y="134"/>
                  <a:pt x="41" y="134"/>
                </a:cubicBezTo>
                <a:lnTo>
                  <a:pt x="42" y="136"/>
                </a:lnTo>
                <a:close/>
                <a:moveTo>
                  <a:pt x="41" y="61"/>
                </a:moveTo>
                <a:cubicBezTo>
                  <a:pt x="40" y="60"/>
                  <a:pt x="40" y="60"/>
                  <a:pt x="40" y="60"/>
                </a:cubicBezTo>
                <a:cubicBezTo>
                  <a:pt x="40" y="131"/>
                  <a:pt x="40" y="131"/>
                  <a:pt x="40" y="131"/>
                </a:cubicBezTo>
                <a:cubicBezTo>
                  <a:pt x="41" y="131"/>
                  <a:pt x="41" y="131"/>
                  <a:pt x="41" y="131"/>
                </a:cubicBezTo>
                <a:lnTo>
                  <a:pt x="41" y="61"/>
                </a:lnTo>
                <a:close/>
                <a:moveTo>
                  <a:pt x="40" y="161"/>
                </a:moveTo>
                <a:cubicBezTo>
                  <a:pt x="41" y="161"/>
                  <a:pt x="41" y="161"/>
                  <a:pt x="41" y="161"/>
                </a:cubicBezTo>
                <a:cubicBezTo>
                  <a:pt x="41" y="138"/>
                  <a:pt x="41" y="138"/>
                  <a:pt x="41" y="138"/>
                </a:cubicBezTo>
                <a:cubicBezTo>
                  <a:pt x="40" y="138"/>
                  <a:pt x="40" y="138"/>
                  <a:pt x="40" y="138"/>
                </a:cubicBezTo>
                <a:lnTo>
                  <a:pt x="40" y="161"/>
                </a:lnTo>
                <a:close/>
                <a:moveTo>
                  <a:pt x="41" y="132"/>
                </a:moveTo>
                <a:cubicBezTo>
                  <a:pt x="41" y="133"/>
                  <a:pt x="41" y="133"/>
                  <a:pt x="41" y="133"/>
                </a:cubicBezTo>
                <a:cubicBezTo>
                  <a:pt x="40" y="134"/>
                  <a:pt x="40" y="134"/>
                  <a:pt x="40" y="134"/>
                </a:cubicBezTo>
                <a:cubicBezTo>
                  <a:pt x="40" y="133"/>
                  <a:pt x="40" y="133"/>
                  <a:pt x="40" y="133"/>
                </a:cubicBezTo>
                <a:cubicBezTo>
                  <a:pt x="40" y="132"/>
                  <a:pt x="40" y="132"/>
                  <a:pt x="40" y="132"/>
                </a:cubicBezTo>
                <a:cubicBezTo>
                  <a:pt x="40" y="132"/>
                  <a:pt x="40" y="132"/>
                  <a:pt x="40" y="132"/>
                </a:cubicBezTo>
                <a:cubicBezTo>
                  <a:pt x="40" y="132"/>
                  <a:pt x="40" y="132"/>
                  <a:pt x="40" y="132"/>
                </a:cubicBezTo>
                <a:lnTo>
                  <a:pt x="41" y="132"/>
                </a:lnTo>
                <a:close/>
                <a:moveTo>
                  <a:pt x="41" y="134"/>
                </a:moveTo>
                <a:cubicBezTo>
                  <a:pt x="41" y="135"/>
                  <a:pt x="41" y="135"/>
                  <a:pt x="41" y="135"/>
                </a:cubicBezTo>
                <a:cubicBezTo>
                  <a:pt x="40" y="135"/>
                  <a:pt x="40" y="135"/>
                  <a:pt x="40" y="135"/>
                </a:cubicBezTo>
                <a:cubicBezTo>
                  <a:pt x="40" y="134"/>
                  <a:pt x="40" y="134"/>
                  <a:pt x="40" y="134"/>
                </a:cubicBezTo>
                <a:lnTo>
                  <a:pt x="41" y="134"/>
                </a:lnTo>
                <a:close/>
                <a:moveTo>
                  <a:pt x="40" y="60"/>
                </a:moveTo>
                <a:cubicBezTo>
                  <a:pt x="39" y="60"/>
                  <a:pt x="39" y="60"/>
                  <a:pt x="39" y="60"/>
                </a:cubicBezTo>
                <a:cubicBezTo>
                  <a:pt x="39" y="61"/>
                  <a:pt x="39" y="61"/>
                  <a:pt x="39" y="61"/>
                </a:cubicBezTo>
                <a:cubicBezTo>
                  <a:pt x="39" y="61"/>
                  <a:pt x="39" y="61"/>
                  <a:pt x="39" y="61"/>
                </a:cubicBezTo>
                <a:cubicBezTo>
                  <a:pt x="39" y="61"/>
                  <a:pt x="39" y="61"/>
                  <a:pt x="39" y="61"/>
                </a:cubicBezTo>
                <a:cubicBezTo>
                  <a:pt x="39" y="130"/>
                  <a:pt x="39" y="130"/>
                  <a:pt x="39" y="130"/>
                </a:cubicBezTo>
                <a:cubicBezTo>
                  <a:pt x="40" y="131"/>
                  <a:pt x="40" y="131"/>
                  <a:pt x="40" y="131"/>
                </a:cubicBezTo>
                <a:lnTo>
                  <a:pt x="40" y="60"/>
                </a:lnTo>
                <a:close/>
                <a:moveTo>
                  <a:pt x="39" y="160"/>
                </a:moveTo>
                <a:cubicBezTo>
                  <a:pt x="40" y="161"/>
                  <a:pt x="40" y="161"/>
                  <a:pt x="40" y="161"/>
                </a:cubicBezTo>
                <a:cubicBezTo>
                  <a:pt x="40" y="138"/>
                  <a:pt x="40" y="138"/>
                  <a:pt x="40" y="138"/>
                </a:cubicBezTo>
                <a:cubicBezTo>
                  <a:pt x="39" y="137"/>
                  <a:pt x="39" y="137"/>
                  <a:pt x="39" y="137"/>
                </a:cubicBezTo>
                <a:cubicBezTo>
                  <a:pt x="39" y="137"/>
                  <a:pt x="39" y="137"/>
                  <a:pt x="39" y="137"/>
                </a:cubicBezTo>
                <a:lnTo>
                  <a:pt x="39" y="160"/>
                </a:lnTo>
                <a:close/>
                <a:moveTo>
                  <a:pt x="40" y="132"/>
                </a:moveTo>
                <a:cubicBezTo>
                  <a:pt x="40" y="132"/>
                  <a:pt x="40" y="132"/>
                  <a:pt x="40" y="132"/>
                </a:cubicBezTo>
                <a:cubicBezTo>
                  <a:pt x="39" y="132"/>
                  <a:pt x="39" y="132"/>
                  <a:pt x="39" y="132"/>
                </a:cubicBezTo>
                <a:cubicBezTo>
                  <a:pt x="39" y="131"/>
                  <a:pt x="39" y="131"/>
                  <a:pt x="39" y="131"/>
                </a:cubicBezTo>
                <a:lnTo>
                  <a:pt x="40" y="132"/>
                </a:lnTo>
                <a:close/>
                <a:moveTo>
                  <a:pt x="40" y="133"/>
                </a:moveTo>
                <a:cubicBezTo>
                  <a:pt x="40" y="134"/>
                  <a:pt x="40" y="134"/>
                  <a:pt x="40" y="134"/>
                </a:cubicBezTo>
                <a:cubicBezTo>
                  <a:pt x="40" y="134"/>
                  <a:pt x="40" y="134"/>
                  <a:pt x="40" y="134"/>
                </a:cubicBezTo>
                <a:cubicBezTo>
                  <a:pt x="40" y="134"/>
                  <a:pt x="40" y="134"/>
                  <a:pt x="40" y="134"/>
                </a:cubicBezTo>
                <a:cubicBezTo>
                  <a:pt x="40" y="135"/>
                  <a:pt x="40" y="135"/>
                  <a:pt x="40" y="135"/>
                </a:cubicBezTo>
                <a:cubicBezTo>
                  <a:pt x="40" y="135"/>
                  <a:pt x="40" y="135"/>
                  <a:pt x="40" y="135"/>
                </a:cubicBezTo>
                <a:cubicBezTo>
                  <a:pt x="39" y="136"/>
                  <a:pt x="39" y="136"/>
                  <a:pt x="39" y="136"/>
                </a:cubicBezTo>
                <a:cubicBezTo>
                  <a:pt x="39" y="135"/>
                  <a:pt x="39" y="135"/>
                  <a:pt x="39" y="135"/>
                </a:cubicBezTo>
                <a:cubicBezTo>
                  <a:pt x="39" y="134"/>
                  <a:pt x="39" y="134"/>
                  <a:pt x="39" y="134"/>
                </a:cubicBezTo>
                <a:cubicBezTo>
                  <a:pt x="39" y="134"/>
                  <a:pt x="39" y="134"/>
                  <a:pt x="39" y="134"/>
                </a:cubicBezTo>
                <a:cubicBezTo>
                  <a:pt x="39" y="133"/>
                  <a:pt x="39" y="133"/>
                  <a:pt x="39" y="133"/>
                </a:cubicBezTo>
                <a:cubicBezTo>
                  <a:pt x="40" y="134"/>
                  <a:pt x="40" y="134"/>
                  <a:pt x="40" y="134"/>
                </a:cubicBezTo>
                <a:lnTo>
                  <a:pt x="40" y="133"/>
                </a:lnTo>
                <a:close/>
                <a:moveTo>
                  <a:pt x="39" y="60"/>
                </a:moveTo>
                <a:cubicBezTo>
                  <a:pt x="38" y="59"/>
                  <a:pt x="38" y="59"/>
                  <a:pt x="38" y="59"/>
                </a:cubicBezTo>
                <a:cubicBezTo>
                  <a:pt x="38" y="60"/>
                  <a:pt x="38" y="60"/>
                  <a:pt x="38" y="60"/>
                </a:cubicBezTo>
                <a:cubicBezTo>
                  <a:pt x="39" y="61"/>
                  <a:pt x="39" y="61"/>
                  <a:pt x="39" y="61"/>
                </a:cubicBezTo>
                <a:lnTo>
                  <a:pt x="39" y="60"/>
                </a:lnTo>
                <a:close/>
                <a:moveTo>
                  <a:pt x="39" y="61"/>
                </a:moveTo>
                <a:cubicBezTo>
                  <a:pt x="39" y="62"/>
                  <a:pt x="38" y="62"/>
                  <a:pt x="38" y="63"/>
                </a:cubicBezTo>
                <a:cubicBezTo>
                  <a:pt x="38" y="130"/>
                  <a:pt x="38" y="130"/>
                  <a:pt x="38" y="130"/>
                </a:cubicBezTo>
                <a:cubicBezTo>
                  <a:pt x="38" y="130"/>
                  <a:pt x="38" y="130"/>
                  <a:pt x="38" y="130"/>
                </a:cubicBezTo>
                <a:cubicBezTo>
                  <a:pt x="38" y="131"/>
                  <a:pt x="38" y="131"/>
                  <a:pt x="38" y="131"/>
                </a:cubicBezTo>
                <a:cubicBezTo>
                  <a:pt x="38" y="132"/>
                  <a:pt x="38" y="132"/>
                  <a:pt x="38" y="132"/>
                </a:cubicBezTo>
                <a:cubicBezTo>
                  <a:pt x="38" y="131"/>
                  <a:pt x="38" y="131"/>
                  <a:pt x="38" y="131"/>
                </a:cubicBezTo>
                <a:cubicBezTo>
                  <a:pt x="39" y="132"/>
                  <a:pt x="39" y="132"/>
                  <a:pt x="39" y="132"/>
                </a:cubicBezTo>
                <a:cubicBezTo>
                  <a:pt x="39" y="131"/>
                  <a:pt x="39" y="131"/>
                  <a:pt x="39" y="131"/>
                </a:cubicBezTo>
                <a:cubicBezTo>
                  <a:pt x="39" y="131"/>
                  <a:pt x="39" y="131"/>
                  <a:pt x="39" y="131"/>
                </a:cubicBezTo>
                <a:cubicBezTo>
                  <a:pt x="39" y="130"/>
                  <a:pt x="39" y="130"/>
                  <a:pt x="39" y="130"/>
                </a:cubicBezTo>
                <a:cubicBezTo>
                  <a:pt x="39" y="130"/>
                  <a:pt x="39" y="130"/>
                  <a:pt x="39" y="130"/>
                </a:cubicBezTo>
                <a:lnTo>
                  <a:pt x="39" y="61"/>
                </a:lnTo>
                <a:close/>
                <a:moveTo>
                  <a:pt x="38" y="160"/>
                </a:moveTo>
                <a:cubicBezTo>
                  <a:pt x="39" y="160"/>
                  <a:pt x="39" y="160"/>
                  <a:pt x="39" y="160"/>
                </a:cubicBezTo>
                <a:cubicBezTo>
                  <a:pt x="39" y="137"/>
                  <a:pt x="39" y="137"/>
                  <a:pt x="39" y="137"/>
                </a:cubicBezTo>
                <a:cubicBezTo>
                  <a:pt x="39" y="137"/>
                  <a:pt x="39" y="137"/>
                  <a:pt x="39" y="137"/>
                </a:cubicBezTo>
                <a:cubicBezTo>
                  <a:pt x="39" y="136"/>
                  <a:pt x="39" y="136"/>
                  <a:pt x="39" y="136"/>
                </a:cubicBezTo>
                <a:cubicBezTo>
                  <a:pt x="39" y="135"/>
                  <a:pt x="39" y="135"/>
                  <a:pt x="39" y="135"/>
                </a:cubicBezTo>
                <a:cubicBezTo>
                  <a:pt x="38" y="137"/>
                  <a:pt x="38" y="137"/>
                  <a:pt x="38" y="137"/>
                </a:cubicBezTo>
                <a:cubicBezTo>
                  <a:pt x="38" y="136"/>
                  <a:pt x="38" y="136"/>
                  <a:pt x="38" y="136"/>
                </a:cubicBezTo>
                <a:lnTo>
                  <a:pt x="38" y="160"/>
                </a:lnTo>
                <a:close/>
                <a:moveTo>
                  <a:pt x="39" y="133"/>
                </a:moveTo>
                <a:cubicBezTo>
                  <a:pt x="39" y="134"/>
                  <a:pt x="39" y="134"/>
                  <a:pt x="39" y="134"/>
                </a:cubicBezTo>
                <a:cubicBezTo>
                  <a:pt x="38" y="133"/>
                  <a:pt x="38" y="133"/>
                  <a:pt x="38" y="133"/>
                </a:cubicBezTo>
                <a:cubicBezTo>
                  <a:pt x="38" y="132"/>
                  <a:pt x="38" y="132"/>
                  <a:pt x="38" y="132"/>
                </a:cubicBezTo>
                <a:lnTo>
                  <a:pt x="39" y="133"/>
                </a:lnTo>
                <a:close/>
                <a:moveTo>
                  <a:pt x="38" y="59"/>
                </a:moveTo>
                <a:cubicBezTo>
                  <a:pt x="37" y="58"/>
                  <a:pt x="37" y="58"/>
                  <a:pt x="37" y="58"/>
                </a:cubicBezTo>
                <a:cubicBezTo>
                  <a:pt x="37" y="59"/>
                  <a:pt x="37" y="59"/>
                  <a:pt x="37" y="59"/>
                </a:cubicBezTo>
                <a:cubicBezTo>
                  <a:pt x="38" y="60"/>
                  <a:pt x="38" y="60"/>
                  <a:pt x="38" y="60"/>
                </a:cubicBezTo>
                <a:lnTo>
                  <a:pt x="38" y="59"/>
                </a:lnTo>
                <a:close/>
                <a:moveTo>
                  <a:pt x="38" y="63"/>
                </a:moveTo>
                <a:cubicBezTo>
                  <a:pt x="37" y="64"/>
                  <a:pt x="37" y="64"/>
                  <a:pt x="37" y="64"/>
                </a:cubicBezTo>
                <a:cubicBezTo>
                  <a:pt x="37" y="129"/>
                  <a:pt x="37" y="129"/>
                  <a:pt x="37" y="129"/>
                </a:cubicBezTo>
                <a:cubicBezTo>
                  <a:pt x="38" y="130"/>
                  <a:pt x="38" y="130"/>
                  <a:pt x="38" y="130"/>
                </a:cubicBezTo>
                <a:lnTo>
                  <a:pt x="38" y="63"/>
                </a:lnTo>
                <a:close/>
                <a:moveTo>
                  <a:pt x="37" y="159"/>
                </a:moveTo>
                <a:cubicBezTo>
                  <a:pt x="38" y="160"/>
                  <a:pt x="38" y="160"/>
                  <a:pt x="38" y="160"/>
                </a:cubicBezTo>
                <a:cubicBezTo>
                  <a:pt x="38" y="136"/>
                  <a:pt x="38" y="136"/>
                  <a:pt x="38" y="136"/>
                </a:cubicBezTo>
                <a:cubicBezTo>
                  <a:pt x="37" y="136"/>
                  <a:pt x="37" y="136"/>
                  <a:pt x="37" y="136"/>
                </a:cubicBezTo>
                <a:cubicBezTo>
                  <a:pt x="37" y="136"/>
                  <a:pt x="37" y="136"/>
                  <a:pt x="37" y="136"/>
                </a:cubicBezTo>
                <a:cubicBezTo>
                  <a:pt x="37" y="137"/>
                  <a:pt x="37" y="137"/>
                  <a:pt x="37" y="137"/>
                </a:cubicBezTo>
                <a:cubicBezTo>
                  <a:pt x="37" y="137"/>
                  <a:pt x="37" y="137"/>
                  <a:pt x="37" y="137"/>
                </a:cubicBezTo>
                <a:lnTo>
                  <a:pt x="37" y="159"/>
                </a:lnTo>
                <a:close/>
                <a:moveTo>
                  <a:pt x="38" y="131"/>
                </a:moveTo>
                <a:cubicBezTo>
                  <a:pt x="38" y="132"/>
                  <a:pt x="38" y="132"/>
                  <a:pt x="38" y="132"/>
                </a:cubicBezTo>
                <a:cubicBezTo>
                  <a:pt x="38" y="132"/>
                  <a:pt x="38" y="132"/>
                  <a:pt x="38" y="132"/>
                </a:cubicBezTo>
                <a:cubicBezTo>
                  <a:pt x="38" y="132"/>
                  <a:pt x="38" y="132"/>
                  <a:pt x="38" y="132"/>
                </a:cubicBezTo>
                <a:cubicBezTo>
                  <a:pt x="38" y="133"/>
                  <a:pt x="38" y="133"/>
                  <a:pt x="38" y="133"/>
                </a:cubicBezTo>
                <a:cubicBezTo>
                  <a:pt x="38" y="133"/>
                  <a:pt x="38" y="133"/>
                  <a:pt x="38" y="133"/>
                </a:cubicBezTo>
                <a:cubicBezTo>
                  <a:pt x="37" y="134"/>
                  <a:pt x="37" y="134"/>
                  <a:pt x="37" y="134"/>
                </a:cubicBezTo>
                <a:cubicBezTo>
                  <a:pt x="37" y="133"/>
                  <a:pt x="37" y="133"/>
                  <a:pt x="37" y="133"/>
                </a:cubicBezTo>
                <a:lnTo>
                  <a:pt x="38" y="131"/>
                </a:lnTo>
                <a:close/>
                <a:moveTo>
                  <a:pt x="37" y="58"/>
                </a:moveTo>
                <a:cubicBezTo>
                  <a:pt x="36" y="57"/>
                  <a:pt x="36" y="57"/>
                  <a:pt x="36" y="57"/>
                </a:cubicBezTo>
                <a:cubicBezTo>
                  <a:pt x="36" y="58"/>
                  <a:pt x="36" y="58"/>
                  <a:pt x="36" y="58"/>
                </a:cubicBezTo>
                <a:cubicBezTo>
                  <a:pt x="37" y="59"/>
                  <a:pt x="37" y="59"/>
                  <a:pt x="37" y="59"/>
                </a:cubicBezTo>
                <a:lnTo>
                  <a:pt x="37" y="58"/>
                </a:lnTo>
                <a:close/>
                <a:moveTo>
                  <a:pt x="37" y="64"/>
                </a:moveTo>
                <a:cubicBezTo>
                  <a:pt x="36" y="66"/>
                  <a:pt x="36" y="66"/>
                  <a:pt x="36" y="66"/>
                </a:cubicBezTo>
                <a:cubicBezTo>
                  <a:pt x="36" y="129"/>
                  <a:pt x="36" y="129"/>
                  <a:pt x="36" y="129"/>
                </a:cubicBezTo>
                <a:cubicBezTo>
                  <a:pt x="36" y="129"/>
                  <a:pt x="36" y="129"/>
                  <a:pt x="36" y="129"/>
                </a:cubicBezTo>
                <a:cubicBezTo>
                  <a:pt x="36" y="130"/>
                  <a:pt x="36" y="130"/>
                  <a:pt x="36" y="130"/>
                </a:cubicBezTo>
                <a:cubicBezTo>
                  <a:pt x="36" y="131"/>
                  <a:pt x="36" y="131"/>
                  <a:pt x="36" y="131"/>
                </a:cubicBezTo>
                <a:cubicBezTo>
                  <a:pt x="37" y="129"/>
                  <a:pt x="37" y="129"/>
                  <a:pt x="37" y="129"/>
                </a:cubicBezTo>
                <a:cubicBezTo>
                  <a:pt x="37" y="129"/>
                  <a:pt x="37" y="129"/>
                  <a:pt x="37" y="129"/>
                </a:cubicBezTo>
                <a:lnTo>
                  <a:pt x="37" y="64"/>
                </a:lnTo>
                <a:close/>
                <a:moveTo>
                  <a:pt x="36" y="159"/>
                </a:moveTo>
                <a:cubicBezTo>
                  <a:pt x="37" y="159"/>
                  <a:pt x="37" y="159"/>
                  <a:pt x="37" y="159"/>
                </a:cubicBezTo>
                <a:cubicBezTo>
                  <a:pt x="37" y="137"/>
                  <a:pt x="37" y="137"/>
                  <a:pt x="37" y="137"/>
                </a:cubicBezTo>
                <a:cubicBezTo>
                  <a:pt x="36" y="136"/>
                  <a:pt x="36" y="136"/>
                  <a:pt x="36" y="136"/>
                </a:cubicBezTo>
                <a:lnTo>
                  <a:pt x="36" y="159"/>
                </a:lnTo>
                <a:close/>
                <a:moveTo>
                  <a:pt x="37" y="133"/>
                </a:moveTo>
                <a:cubicBezTo>
                  <a:pt x="37" y="134"/>
                  <a:pt x="37" y="134"/>
                  <a:pt x="37" y="134"/>
                </a:cubicBezTo>
                <a:cubicBezTo>
                  <a:pt x="36" y="135"/>
                  <a:pt x="36" y="135"/>
                  <a:pt x="36" y="135"/>
                </a:cubicBezTo>
                <a:cubicBezTo>
                  <a:pt x="37" y="136"/>
                  <a:pt x="37" y="136"/>
                  <a:pt x="37" y="136"/>
                </a:cubicBezTo>
                <a:cubicBezTo>
                  <a:pt x="37" y="136"/>
                  <a:pt x="37" y="136"/>
                  <a:pt x="37" y="136"/>
                </a:cubicBezTo>
                <a:cubicBezTo>
                  <a:pt x="36" y="136"/>
                  <a:pt x="36" y="136"/>
                  <a:pt x="36" y="136"/>
                </a:cubicBezTo>
                <a:cubicBezTo>
                  <a:pt x="36" y="136"/>
                  <a:pt x="36" y="136"/>
                  <a:pt x="36" y="136"/>
                </a:cubicBezTo>
                <a:cubicBezTo>
                  <a:pt x="36" y="135"/>
                  <a:pt x="36" y="135"/>
                  <a:pt x="36" y="135"/>
                </a:cubicBezTo>
                <a:cubicBezTo>
                  <a:pt x="36" y="135"/>
                  <a:pt x="36" y="135"/>
                  <a:pt x="36" y="135"/>
                </a:cubicBezTo>
                <a:cubicBezTo>
                  <a:pt x="36" y="135"/>
                  <a:pt x="36" y="135"/>
                  <a:pt x="36" y="135"/>
                </a:cubicBezTo>
                <a:lnTo>
                  <a:pt x="37" y="133"/>
                </a:lnTo>
                <a:close/>
                <a:moveTo>
                  <a:pt x="36" y="57"/>
                </a:moveTo>
                <a:cubicBezTo>
                  <a:pt x="34" y="56"/>
                  <a:pt x="34" y="56"/>
                  <a:pt x="34" y="56"/>
                </a:cubicBezTo>
                <a:cubicBezTo>
                  <a:pt x="33" y="56"/>
                  <a:pt x="33" y="56"/>
                  <a:pt x="33" y="56"/>
                </a:cubicBezTo>
                <a:cubicBezTo>
                  <a:pt x="36" y="58"/>
                  <a:pt x="36" y="58"/>
                  <a:pt x="36" y="58"/>
                </a:cubicBezTo>
                <a:lnTo>
                  <a:pt x="36" y="57"/>
                </a:lnTo>
                <a:close/>
                <a:moveTo>
                  <a:pt x="36" y="66"/>
                </a:moveTo>
                <a:cubicBezTo>
                  <a:pt x="30" y="74"/>
                  <a:pt x="17" y="93"/>
                  <a:pt x="5" y="119"/>
                </a:cubicBezTo>
                <a:cubicBezTo>
                  <a:pt x="3" y="119"/>
                  <a:pt x="0" y="121"/>
                  <a:pt x="0" y="121"/>
                </a:cubicBezTo>
                <a:cubicBezTo>
                  <a:pt x="1" y="121"/>
                  <a:pt x="1" y="121"/>
                  <a:pt x="1" y="121"/>
                </a:cubicBezTo>
                <a:cubicBezTo>
                  <a:pt x="1" y="121"/>
                  <a:pt x="4" y="119"/>
                  <a:pt x="6" y="119"/>
                </a:cubicBezTo>
                <a:cubicBezTo>
                  <a:pt x="6" y="119"/>
                  <a:pt x="6" y="119"/>
                  <a:pt x="6" y="119"/>
                </a:cubicBezTo>
                <a:cubicBezTo>
                  <a:pt x="8" y="119"/>
                  <a:pt x="17" y="120"/>
                  <a:pt x="36" y="129"/>
                </a:cubicBezTo>
                <a:lnTo>
                  <a:pt x="36" y="66"/>
                </a:lnTo>
                <a:close/>
                <a:moveTo>
                  <a:pt x="36" y="130"/>
                </a:moveTo>
                <a:cubicBezTo>
                  <a:pt x="36" y="131"/>
                  <a:pt x="36" y="131"/>
                  <a:pt x="36" y="131"/>
                </a:cubicBezTo>
                <a:cubicBezTo>
                  <a:pt x="33" y="135"/>
                  <a:pt x="33" y="135"/>
                  <a:pt x="33" y="135"/>
                </a:cubicBezTo>
                <a:cubicBezTo>
                  <a:pt x="34" y="136"/>
                  <a:pt x="35" y="136"/>
                  <a:pt x="35" y="136"/>
                </a:cubicBezTo>
                <a:cubicBezTo>
                  <a:pt x="36" y="135"/>
                  <a:pt x="36" y="135"/>
                  <a:pt x="36" y="135"/>
                </a:cubicBezTo>
                <a:cubicBezTo>
                  <a:pt x="36" y="135"/>
                  <a:pt x="36" y="135"/>
                  <a:pt x="36" y="135"/>
                </a:cubicBezTo>
                <a:cubicBezTo>
                  <a:pt x="36" y="135"/>
                  <a:pt x="36" y="135"/>
                  <a:pt x="36" y="135"/>
                </a:cubicBezTo>
                <a:cubicBezTo>
                  <a:pt x="36" y="136"/>
                  <a:pt x="36" y="136"/>
                  <a:pt x="36" y="136"/>
                </a:cubicBezTo>
                <a:cubicBezTo>
                  <a:pt x="36" y="136"/>
                  <a:pt x="36" y="136"/>
                  <a:pt x="36" y="136"/>
                </a:cubicBezTo>
                <a:cubicBezTo>
                  <a:pt x="36" y="136"/>
                  <a:pt x="36" y="136"/>
                  <a:pt x="36" y="136"/>
                </a:cubicBezTo>
                <a:cubicBezTo>
                  <a:pt x="36" y="159"/>
                  <a:pt x="36" y="159"/>
                  <a:pt x="36" y="159"/>
                </a:cubicBezTo>
                <a:cubicBezTo>
                  <a:pt x="24" y="153"/>
                  <a:pt x="16" y="149"/>
                  <a:pt x="16" y="149"/>
                </a:cubicBezTo>
                <a:cubicBezTo>
                  <a:pt x="16" y="149"/>
                  <a:pt x="15" y="141"/>
                  <a:pt x="11" y="135"/>
                </a:cubicBezTo>
                <a:cubicBezTo>
                  <a:pt x="7" y="129"/>
                  <a:pt x="7" y="133"/>
                  <a:pt x="8" y="127"/>
                </a:cubicBezTo>
                <a:cubicBezTo>
                  <a:pt x="8" y="127"/>
                  <a:pt x="18" y="130"/>
                  <a:pt x="33" y="135"/>
                </a:cubicBezTo>
                <a:lnTo>
                  <a:pt x="36" y="130"/>
                </a:lnTo>
              </a:path>
            </a:pathLst>
          </a:custGeom>
          <a:solidFill>
            <a:srgbClr val="00B0F0"/>
          </a:solidFill>
          <a:ln>
            <a:noFill/>
          </a:ln>
        </p:spPr>
        <p:txBody>
          <a:bodyPr vert="horz" lIns="91440" tIns="45720" rIns="91440" bIns="45720" anchor="t"/>
          <a:lstStyle>
            <a:lvl1pPr marL="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1pPr>
            <a:lvl2pPr marL="4572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2pPr>
            <a:lvl3pPr marL="9144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3pPr>
            <a:lvl4pPr marL="13716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4pPr>
            <a:lvl5pPr marL="18288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5pPr>
          </a:lstStyle>
          <a:p>
            <a:pPr lvl="0"/>
            <a:endParaRPr lang="en-US" altLang="zh-CN">
              <a:ea typeface="Arial" pitchFamily="34" charset="0"/>
            </a:endParaRPr>
          </a:p>
        </p:txBody>
      </p:sp>
      <p:sp>
        <p:nvSpPr>
          <p:cNvPr id="1048953" name="Rectangle 7"/>
          <p:cNvSpPr/>
          <p:nvPr/>
        </p:nvSpPr>
        <p:spPr>
          <a:xfrm>
            <a:off x="454025" y="3559177"/>
            <a:ext cx="4130675" cy="261937"/>
          </a:xfrm>
          <a:prstGeom prst="rect">
            <a:avLst/>
          </a:prstGeom>
          <a:solidFill>
            <a:srgbClr val="7F7F7F"/>
          </a:solidFill>
          <a:ln>
            <a:noFill/>
          </a:ln>
        </p:spPr>
        <p:txBody>
          <a:bodyPr vert="horz" lIns="91440" tIns="45720" rIns="91440" bIns="45720" anchor="t"/>
          <a:lstStyle>
            <a:lvl1pPr marL="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1pPr>
            <a:lvl2pPr marL="4572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2pPr>
            <a:lvl3pPr marL="9144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3pPr>
            <a:lvl4pPr marL="13716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4pPr>
            <a:lvl5pPr marL="18288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5pPr>
          </a:lstStyle>
          <a:p>
            <a:pPr lvl="0" fontAlgn="base">
              <a:spcBef>
                <a:spcPct val="0"/>
              </a:spcBef>
              <a:spcAft>
                <a:spcPct val="0"/>
              </a:spcAft>
              <a:buFontTx/>
              <a:buNone/>
            </a:pPr>
            <a:endParaRPr lang="zh-CN" altLang="en-US" sz="1600">
              <a:solidFill>
                <a:srgbClr val="000000"/>
              </a:solidFill>
              <a:ea typeface="Arial" pitchFamily="34" charset="0"/>
            </a:endParaRPr>
          </a:p>
        </p:txBody>
      </p:sp>
      <p:sp>
        <p:nvSpPr>
          <p:cNvPr id="1048954" name="Rectangle 8"/>
          <p:cNvSpPr/>
          <p:nvPr/>
        </p:nvSpPr>
        <p:spPr>
          <a:xfrm>
            <a:off x="454025" y="3559177"/>
            <a:ext cx="4130675" cy="261937"/>
          </a:xfrm>
          <a:prstGeom prst="rect">
            <a:avLst/>
          </a:prstGeom>
          <a:noFill/>
          <a:ln>
            <a:noFill/>
          </a:ln>
        </p:spPr>
        <p:txBody>
          <a:bodyPr vert="horz" lIns="91440" tIns="45720" rIns="91440" bIns="45720" anchor="t"/>
          <a:lstStyle>
            <a:lvl1pPr marL="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1pPr>
            <a:lvl2pPr marL="4572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2pPr>
            <a:lvl3pPr marL="9144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3pPr>
            <a:lvl4pPr marL="13716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4pPr>
            <a:lvl5pPr marL="18288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5pPr>
          </a:lstStyle>
          <a:p>
            <a:pPr lvl="0"/>
            <a:endParaRPr lang="zh-CN" altLang="en-US">
              <a:solidFill>
                <a:srgbClr val="000000"/>
              </a:solidFill>
              <a:ea typeface="Arial" pitchFamily="34" charset="0"/>
            </a:endParaRPr>
          </a:p>
        </p:txBody>
      </p:sp>
      <p:sp>
        <p:nvSpPr>
          <p:cNvPr id="1048955" name="Freeform 9"/>
          <p:cNvSpPr/>
          <p:nvPr/>
        </p:nvSpPr>
        <p:spPr>
          <a:xfrm>
            <a:off x="450852" y="2660650"/>
            <a:ext cx="4071937" cy="804863"/>
          </a:xfrm>
          <a:custGeom>
            <a:avLst/>
            <a:gdLst/>
            <a:ahLst/>
            <a:cxnLst/>
            <a:rect l="0" t="0" r="r" b="b"/>
            <a:pathLst>
              <a:path w="996" h="197">
                <a:moveTo>
                  <a:pt x="986" y="0"/>
                </a:moveTo>
                <a:cubicBezTo>
                  <a:pt x="834" y="62"/>
                  <a:pt x="676" y="96"/>
                  <a:pt x="515" y="114"/>
                </a:cubicBezTo>
                <a:cubicBezTo>
                  <a:pt x="383" y="128"/>
                  <a:pt x="248" y="133"/>
                  <a:pt x="113" y="133"/>
                </a:cubicBezTo>
                <a:cubicBezTo>
                  <a:pt x="76" y="133"/>
                  <a:pt x="38" y="132"/>
                  <a:pt x="1" y="132"/>
                </a:cubicBezTo>
                <a:cubicBezTo>
                  <a:pt x="0" y="196"/>
                  <a:pt x="0" y="196"/>
                  <a:pt x="0" y="196"/>
                </a:cubicBezTo>
                <a:cubicBezTo>
                  <a:pt x="38" y="197"/>
                  <a:pt x="76" y="197"/>
                  <a:pt x="114" y="197"/>
                </a:cubicBezTo>
                <a:cubicBezTo>
                  <a:pt x="250" y="197"/>
                  <a:pt x="385" y="193"/>
                  <a:pt x="518" y="178"/>
                </a:cubicBezTo>
                <a:cubicBezTo>
                  <a:pt x="681" y="160"/>
                  <a:pt x="842" y="126"/>
                  <a:pt x="996" y="63"/>
                </a:cubicBezTo>
                <a:cubicBezTo>
                  <a:pt x="986" y="0"/>
                  <a:pt x="986" y="0"/>
                  <a:pt x="986" y="0"/>
                </a:cubicBezTo>
              </a:path>
            </a:pathLst>
          </a:custGeom>
          <a:solidFill>
            <a:srgbClr val="00B0F0"/>
          </a:solidFill>
          <a:ln>
            <a:noFill/>
          </a:ln>
        </p:spPr>
        <p:txBody>
          <a:bodyPr vert="horz" lIns="91440" tIns="45720" rIns="91440" bIns="45720" anchor="t"/>
          <a:lstStyle>
            <a:lvl1pPr marL="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1pPr>
            <a:lvl2pPr marL="4572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2pPr>
            <a:lvl3pPr marL="9144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3pPr>
            <a:lvl4pPr marL="13716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4pPr>
            <a:lvl5pPr marL="18288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5pPr>
          </a:lstStyle>
          <a:p>
            <a:pPr lvl="0"/>
            <a:endParaRPr lang="en-US" altLang="zh-CN">
              <a:ea typeface="Arial" pitchFamily="34" charset="0"/>
            </a:endParaRPr>
          </a:p>
        </p:txBody>
      </p:sp>
      <p:sp>
        <p:nvSpPr>
          <p:cNvPr id="1048956" name="Freeform 10"/>
          <p:cNvSpPr/>
          <p:nvPr/>
        </p:nvSpPr>
        <p:spPr>
          <a:xfrm>
            <a:off x="450851" y="1884363"/>
            <a:ext cx="3860800" cy="1208087"/>
          </a:xfrm>
          <a:custGeom>
            <a:avLst/>
            <a:gdLst/>
            <a:ahLst/>
            <a:cxnLst/>
            <a:rect l="0" t="0" r="r" b="b"/>
            <a:pathLst>
              <a:path w="944" h="296">
                <a:moveTo>
                  <a:pt x="927" y="0"/>
                </a:moveTo>
                <a:cubicBezTo>
                  <a:pt x="802" y="83"/>
                  <a:pt x="663" y="140"/>
                  <a:pt x="519" y="176"/>
                </a:cubicBezTo>
                <a:cubicBezTo>
                  <a:pt x="361" y="216"/>
                  <a:pt x="195" y="231"/>
                  <a:pt x="33" y="231"/>
                </a:cubicBezTo>
                <a:cubicBezTo>
                  <a:pt x="22" y="231"/>
                  <a:pt x="12" y="231"/>
                  <a:pt x="1" y="231"/>
                </a:cubicBezTo>
                <a:cubicBezTo>
                  <a:pt x="0" y="295"/>
                  <a:pt x="0" y="295"/>
                  <a:pt x="0" y="295"/>
                </a:cubicBezTo>
                <a:cubicBezTo>
                  <a:pt x="11" y="296"/>
                  <a:pt x="22" y="296"/>
                  <a:pt x="34" y="296"/>
                </a:cubicBezTo>
                <a:cubicBezTo>
                  <a:pt x="198" y="296"/>
                  <a:pt x="365" y="280"/>
                  <a:pt x="526" y="240"/>
                </a:cubicBezTo>
                <a:cubicBezTo>
                  <a:pt x="673" y="203"/>
                  <a:pt x="815" y="145"/>
                  <a:pt x="944" y="59"/>
                </a:cubicBezTo>
                <a:cubicBezTo>
                  <a:pt x="927" y="0"/>
                  <a:pt x="927" y="0"/>
                  <a:pt x="927" y="0"/>
                </a:cubicBezTo>
              </a:path>
            </a:pathLst>
          </a:custGeom>
          <a:solidFill>
            <a:schemeClr val="accent1"/>
          </a:solidFill>
          <a:ln>
            <a:noFill/>
          </a:ln>
        </p:spPr>
        <p:txBody>
          <a:bodyPr vert="horz" lIns="91440" tIns="45720" rIns="91440" bIns="45720" anchor="t"/>
          <a:lstStyle>
            <a:lvl1pPr marL="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1pPr>
            <a:lvl2pPr marL="4572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2pPr>
            <a:lvl3pPr marL="9144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3pPr>
            <a:lvl4pPr marL="13716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4pPr>
            <a:lvl5pPr marL="18288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5pPr>
          </a:lstStyle>
          <a:p>
            <a:pPr lvl="0" fontAlgn="base">
              <a:spcBef>
                <a:spcPct val="0"/>
              </a:spcBef>
              <a:spcAft>
                <a:spcPct val="0"/>
              </a:spcAft>
              <a:buFontTx/>
              <a:buNone/>
            </a:pPr>
            <a:endParaRPr lang="zh-CN" altLang="en-US" sz="1600">
              <a:solidFill>
                <a:srgbClr val="000000"/>
              </a:solidFill>
              <a:ea typeface="Arial" pitchFamily="34" charset="0"/>
            </a:endParaRPr>
          </a:p>
        </p:txBody>
      </p:sp>
      <p:sp>
        <p:nvSpPr>
          <p:cNvPr id="1048957" name="Freeform 11"/>
          <p:cNvSpPr/>
          <p:nvPr/>
        </p:nvSpPr>
        <p:spPr>
          <a:xfrm>
            <a:off x="458789" y="3919538"/>
            <a:ext cx="4071937" cy="804863"/>
          </a:xfrm>
          <a:custGeom>
            <a:avLst/>
            <a:gdLst/>
            <a:ahLst/>
            <a:cxnLst/>
            <a:rect l="0" t="0" r="r" b="b"/>
            <a:pathLst>
              <a:path w="996" h="197">
                <a:moveTo>
                  <a:pt x="114" y="0"/>
                </a:moveTo>
                <a:cubicBezTo>
                  <a:pt x="76" y="0"/>
                  <a:pt x="38" y="1"/>
                  <a:pt x="0" y="1"/>
                </a:cubicBezTo>
                <a:cubicBezTo>
                  <a:pt x="0" y="66"/>
                  <a:pt x="0" y="66"/>
                  <a:pt x="0" y="66"/>
                </a:cubicBezTo>
                <a:cubicBezTo>
                  <a:pt x="37" y="65"/>
                  <a:pt x="75" y="65"/>
                  <a:pt x="112" y="65"/>
                </a:cubicBezTo>
                <a:cubicBezTo>
                  <a:pt x="247" y="65"/>
                  <a:pt x="382" y="69"/>
                  <a:pt x="515" y="84"/>
                </a:cubicBezTo>
                <a:cubicBezTo>
                  <a:pt x="676" y="101"/>
                  <a:pt x="833" y="135"/>
                  <a:pt x="985" y="197"/>
                </a:cubicBezTo>
                <a:cubicBezTo>
                  <a:pt x="996" y="134"/>
                  <a:pt x="996" y="134"/>
                  <a:pt x="996" y="134"/>
                </a:cubicBezTo>
                <a:cubicBezTo>
                  <a:pt x="841" y="72"/>
                  <a:pt x="681" y="37"/>
                  <a:pt x="518" y="19"/>
                </a:cubicBezTo>
                <a:cubicBezTo>
                  <a:pt x="385" y="4"/>
                  <a:pt x="250" y="0"/>
                  <a:pt x="114" y="0"/>
                </a:cubicBezTo>
              </a:path>
            </a:pathLst>
          </a:custGeom>
          <a:solidFill>
            <a:srgbClr val="7030A0"/>
          </a:solidFill>
          <a:ln>
            <a:noFill/>
          </a:ln>
        </p:spPr>
        <p:txBody>
          <a:bodyPr vert="horz" lIns="91440" tIns="45720" rIns="91440" bIns="45720" anchor="t"/>
          <a:lstStyle>
            <a:lvl1pPr marL="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1pPr>
            <a:lvl2pPr marL="4572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2pPr>
            <a:lvl3pPr marL="9144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3pPr>
            <a:lvl4pPr marL="13716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4pPr>
            <a:lvl5pPr marL="18288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5pPr>
          </a:lstStyle>
          <a:p>
            <a:pPr lvl="0"/>
            <a:endParaRPr lang="en-US" altLang="zh-CN">
              <a:ea typeface="Arial" pitchFamily="34" charset="0"/>
            </a:endParaRPr>
          </a:p>
        </p:txBody>
      </p:sp>
      <p:sp>
        <p:nvSpPr>
          <p:cNvPr id="1048958" name="Freeform 12"/>
          <p:cNvSpPr/>
          <p:nvPr/>
        </p:nvSpPr>
        <p:spPr>
          <a:xfrm>
            <a:off x="458788" y="4295775"/>
            <a:ext cx="3856037" cy="1204912"/>
          </a:xfrm>
          <a:custGeom>
            <a:avLst/>
            <a:gdLst/>
            <a:ahLst/>
            <a:cxnLst/>
            <a:rect l="0" t="0" r="r" b="b"/>
            <a:pathLst>
              <a:path w="943" h="295">
                <a:moveTo>
                  <a:pt x="33" y="0"/>
                </a:moveTo>
                <a:cubicBezTo>
                  <a:pt x="22" y="0"/>
                  <a:pt x="11" y="0"/>
                  <a:pt x="0" y="0"/>
                </a:cubicBezTo>
                <a:cubicBezTo>
                  <a:pt x="0" y="64"/>
                  <a:pt x="0" y="64"/>
                  <a:pt x="0" y="64"/>
                </a:cubicBezTo>
                <a:cubicBezTo>
                  <a:pt x="11" y="64"/>
                  <a:pt x="22" y="64"/>
                  <a:pt x="33" y="64"/>
                </a:cubicBezTo>
                <a:cubicBezTo>
                  <a:pt x="195" y="64"/>
                  <a:pt x="360" y="80"/>
                  <a:pt x="518" y="119"/>
                </a:cubicBezTo>
                <a:cubicBezTo>
                  <a:pt x="662" y="155"/>
                  <a:pt x="801" y="212"/>
                  <a:pt x="927" y="295"/>
                </a:cubicBezTo>
                <a:cubicBezTo>
                  <a:pt x="943" y="236"/>
                  <a:pt x="943" y="236"/>
                  <a:pt x="943" y="236"/>
                </a:cubicBezTo>
                <a:cubicBezTo>
                  <a:pt x="814" y="150"/>
                  <a:pt x="672" y="93"/>
                  <a:pt x="525" y="56"/>
                </a:cubicBezTo>
                <a:cubicBezTo>
                  <a:pt x="364" y="15"/>
                  <a:pt x="197" y="0"/>
                  <a:pt x="33" y="0"/>
                </a:cubicBezTo>
              </a:path>
            </a:pathLst>
          </a:custGeom>
          <a:solidFill>
            <a:srgbClr val="00B050"/>
          </a:solidFill>
          <a:ln>
            <a:noFill/>
          </a:ln>
        </p:spPr>
        <p:txBody>
          <a:bodyPr vert="horz" lIns="91440" tIns="45720" rIns="91440" bIns="45720" anchor="t"/>
          <a:lstStyle>
            <a:lvl1pPr marL="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1pPr>
            <a:lvl2pPr marL="4572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2pPr>
            <a:lvl3pPr marL="9144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3pPr>
            <a:lvl4pPr marL="13716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4pPr>
            <a:lvl5pPr marL="18288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5pPr>
          </a:lstStyle>
          <a:p>
            <a:pPr lvl="0" fontAlgn="base">
              <a:spcBef>
                <a:spcPct val="0"/>
              </a:spcBef>
              <a:spcAft>
                <a:spcPct val="0"/>
              </a:spcAft>
              <a:buFontTx/>
              <a:buNone/>
            </a:pPr>
            <a:endParaRPr lang="zh-CN" altLang="en-US" sz="1600">
              <a:solidFill>
                <a:srgbClr val="000000"/>
              </a:solidFill>
              <a:ea typeface="Arial" pitchFamily="34" charset="0"/>
            </a:endParaRPr>
          </a:p>
        </p:txBody>
      </p:sp>
      <p:sp>
        <p:nvSpPr>
          <p:cNvPr id="1048959" name="Freeform 13"/>
          <p:cNvSpPr/>
          <p:nvPr/>
        </p:nvSpPr>
        <p:spPr>
          <a:xfrm>
            <a:off x="4638675" y="3465512"/>
            <a:ext cx="703263" cy="376237"/>
          </a:xfrm>
          <a:custGeom>
            <a:avLst/>
            <a:gdLst/>
            <a:ahLst/>
            <a:cxnLst/>
            <a:rect l="0" t="0" r="r" b="b"/>
            <a:pathLst>
              <a:path w="172" h="92">
                <a:moveTo>
                  <a:pt x="142" y="48"/>
                </a:moveTo>
                <a:cubicBezTo>
                  <a:pt x="150" y="48"/>
                  <a:pt x="156" y="55"/>
                  <a:pt x="156" y="63"/>
                </a:cubicBezTo>
                <a:cubicBezTo>
                  <a:pt x="156" y="70"/>
                  <a:pt x="150" y="77"/>
                  <a:pt x="142" y="77"/>
                </a:cubicBezTo>
                <a:cubicBezTo>
                  <a:pt x="142" y="77"/>
                  <a:pt x="142" y="77"/>
                  <a:pt x="142" y="77"/>
                </a:cubicBezTo>
                <a:cubicBezTo>
                  <a:pt x="142" y="75"/>
                  <a:pt x="142" y="75"/>
                  <a:pt x="142" y="75"/>
                </a:cubicBezTo>
                <a:cubicBezTo>
                  <a:pt x="142" y="75"/>
                  <a:pt x="142" y="75"/>
                  <a:pt x="142" y="75"/>
                </a:cubicBezTo>
                <a:cubicBezTo>
                  <a:pt x="148" y="75"/>
                  <a:pt x="154" y="69"/>
                  <a:pt x="154" y="63"/>
                </a:cubicBezTo>
                <a:cubicBezTo>
                  <a:pt x="154" y="56"/>
                  <a:pt x="148" y="51"/>
                  <a:pt x="142" y="51"/>
                </a:cubicBezTo>
                <a:lnTo>
                  <a:pt x="142" y="48"/>
                </a:lnTo>
                <a:close/>
                <a:moveTo>
                  <a:pt x="142" y="86"/>
                </a:moveTo>
                <a:cubicBezTo>
                  <a:pt x="142" y="92"/>
                  <a:pt x="142" y="92"/>
                  <a:pt x="142" y="92"/>
                </a:cubicBezTo>
                <a:cubicBezTo>
                  <a:pt x="142" y="92"/>
                  <a:pt x="142" y="92"/>
                  <a:pt x="142" y="92"/>
                </a:cubicBezTo>
                <a:cubicBezTo>
                  <a:pt x="158" y="92"/>
                  <a:pt x="172" y="79"/>
                  <a:pt x="171" y="63"/>
                </a:cubicBezTo>
                <a:cubicBezTo>
                  <a:pt x="171" y="46"/>
                  <a:pt x="158" y="33"/>
                  <a:pt x="142" y="33"/>
                </a:cubicBezTo>
                <a:cubicBezTo>
                  <a:pt x="142" y="33"/>
                  <a:pt x="142" y="33"/>
                  <a:pt x="142" y="33"/>
                </a:cubicBezTo>
                <a:cubicBezTo>
                  <a:pt x="142" y="39"/>
                  <a:pt x="142" y="39"/>
                  <a:pt x="142" y="39"/>
                </a:cubicBezTo>
                <a:cubicBezTo>
                  <a:pt x="155" y="39"/>
                  <a:pt x="165" y="50"/>
                  <a:pt x="165" y="63"/>
                </a:cubicBezTo>
                <a:cubicBezTo>
                  <a:pt x="165" y="76"/>
                  <a:pt x="155" y="86"/>
                  <a:pt x="142" y="86"/>
                </a:cubicBezTo>
                <a:close/>
                <a:moveTo>
                  <a:pt x="142" y="67"/>
                </a:moveTo>
                <a:cubicBezTo>
                  <a:pt x="142" y="67"/>
                  <a:pt x="142" y="67"/>
                  <a:pt x="142" y="67"/>
                </a:cubicBezTo>
                <a:cubicBezTo>
                  <a:pt x="144" y="67"/>
                  <a:pt x="146" y="65"/>
                  <a:pt x="146" y="63"/>
                </a:cubicBezTo>
                <a:cubicBezTo>
                  <a:pt x="146" y="60"/>
                  <a:pt x="144" y="58"/>
                  <a:pt x="142" y="58"/>
                </a:cubicBezTo>
                <a:cubicBezTo>
                  <a:pt x="142" y="57"/>
                  <a:pt x="142" y="57"/>
                  <a:pt x="142" y="57"/>
                </a:cubicBezTo>
                <a:lnTo>
                  <a:pt x="142" y="67"/>
                </a:lnTo>
                <a:close/>
                <a:moveTo>
                  <a:pt x="142" y="48"/>
                </a:moveTo>
                <a:cubicBezTo>
                  <a:pt x="142" y="48"/>
                  <a:pt x="142" y="48"/>
                  <a:pt x="142" y="48"/>
                </a:cubicBezTo>
                <a:cubicBezTo>
                  <a:pt x="142" y="51"/>
                  <a:pt x="142" y="51"/>
                  <a:pt x="142" y="51"/>
                </a:cubicBezTo>
                <a:cubicBezTo>
                  <a:pt x="142" y="51"/>
                  <a:pt x="142" y="51"/>
                  <a:pt x="142" y="51"/>
                </a:cubicBezTo>
                <a:cubicBezTo>
                  <a:pt x="141" y="51"/>
                  <a:pt x="140" y="51"/>
                  <a:pt x="139" y="51"/>
                </a:cubicBezTo>
                <a:cubicBezTo>
                  <a:pt x="142" y="57"/>
                  <a:pt x="142" y="57"/>
                  <a:pt x="142" y="57"/>
                </a:cubicBezTo>
                <a:cubicBezTo>
                  <a:pt x="142" y="67"/>
                  <a:pt x="142" y="67"/>
                  <a:pt x="142" y="67"/>
                </a:cubicBezTo>
                <a:cubicBezTo>
                  <a:pt x="139" y="67"/>
                  <a:pt x="137" y="65"/>
                  <a:pt x="137" y="63"/>
                </a:cubicBezTo>
                <a:cubicBezTo>
                  <a:pt x="137" y="61"/>
                  <a:pt x="138" y="60"/>
                  <a:pt x="138" y="59"/>
                </a:cubicBezTo>
                <a:cubicBezTo>
                  <a:pt x="136" y="52"/>
                  <a:pt x="136" y="52"/>
                  <a:pt x="136" y="52"/>
                </a:cubicBezTo>
                <a:cubicBezTo>
                  <a:pt x="132" y="54"/>
                  <a:pt x="130" y="58"/>
                  <a:pt x="130" y="63"/>
                </a:cubicBezTo>
                <a:cubicBezTo>
                  <a:pt x="130" y="69"/>
                  <a:pt x="135" y="75"/>
                  <a:pt x="142" y="75"/>
                </a:cubicBezTo>
                <a:cubicBezTo>
                  <a:pt x="142" y="77"/>
                  <a:pt x="142" y="77"/>
                  <a:pt x="142" y="77"/>
                </a:cubicBezTo>
                <a:cubicBezTo>
                  <a:pt x="134" y="77"/>
                  <a:pt x="128" y="71"/>
                  <a:pt x="128" y="63"/>
                </a:cubicBezTo>
                <a:cubicBezTo>
                  <a:pt x="128" y="57"/>
                  <a:pt x="131" y="53"/>
                  <a:pt x="135" y="50"/>
                </a:cubicBezTo>
                <a:cubicBezTo>
                  <a:pt x="131" y="41"/>
                  <a:pt x="131" y="41"/>
                  <a:pt x="131" y="41"/>
                </a:cubicBezTo>
                <a:cubicBezTo>
                  <a:pt x="124" y="45"/>
                  <a:pt x="118" y="53"/>
                  <a:pt x="118" y="63"/>
                </a:cubicBezTo>
                <a:cubicBezTo>
                  <a:pt x="118" y="76"/>
                  <a:pt x="129" y="86"/>
                  <a:pt x="142" y="86"/>
                </a:cubicBezTo>
                <a:cubicBezTo>
                  <a:pt x="142" y="92"/>
                  <a:pt x="142" y="92"/>
                  <a:pt x="142" y="92"/>
                </a:cubicBezTo>
                <a:cubicBezTo>
                  <a:pt x="125" y="92"/>
                  <a:pt x="112" y="79"/>
                  <a:pt x="112" y="63"/>
                </a:cubicBezTo>
                <a:cubicBezTo>
                  <a:pt x="112" y="51"/>
                  <a:pt x="119" y="40"/>
                  <a:pt x="129" y="36"/>
                </a:cubicBezTo>
                <a:cubicBezTo>
                  <a:pt x="126" y="26"/>
                  <a:pt x="126" y="26"/>
                  <a:pt x="126" y="26"/>
                </a:cubicBezTo>
                <a:cubicBezTo>
                  <a:pt x="125" y="26"/>
                  <a:pt x="125" y="26"/>
                  <a:pt x="125" y="26"/>
                </a:cubicBezTo>
                <a:cubicBezTo>
                  <a:pt x="90" y="62"/>
                  <a:pt x="90" y="62"/>
                  <a:pt x="90" y="62"/>
                </a:cubicBezTo>
                <a:cubicBezTo>
                  <a:pt x="90" y="62"/>
                  <a:pt x="90" y="63"/>
                  <a:pt x="90" y="63"/>
                </a:cubicBezTo>
                <a:cubicBezTo>
                  <a:pt x="90" y="66"/>
                  <a:pt x="88" y="68"/>
                  <a:pt x="86" y="68"/>
                </a:cubicBezTo>
                <a:cubicBezTo>
                  <a:pt x="86" y="68"/>
                  <a:pt x="86" y="68"/>
                  <a:pt x="86" y="68"/>
                </a:cubicBezTo>
                <a:cubicBezTo>
                  <a:pt x="82" y="77"/>
                  <a:pt x="82" y="77"/>
                  <a:pt x="82" y="77"/>
                </a:cubicBezTo>
                <a:cubicBezTo>
                  <a:pt x="84" y="78"/>
                  <a:pt x="84" y="78"/>
                  <a:pt x="84" y="78"/>
                </a:cubicBezTo>
                <a:cubicBezTo>
                  <a:pt x="84" y="78"/>
                  <a:pt x="85" y="79"/>
                  <a:pt x="84" y="79"/>
                </a:cubicBezTo>
                <a:cubicBezTo>
                  <a:pt x="84" y="80"/>
                  <a:pt x="83" y="80"/>
                  <a:pt x="83" y="80"/>
                </a:cubicBezTo>
                <a:cubicBezTo>
                  <a:pt x="78" y="78"/>
                  <a:pt x="78" y="78"/>
                  <a:pt x="78" y="78"/>
                </a:cubicBezTo>
                <a:cubicBezTo>
                  <a:pt x="78" y="76"/>
                  <a:pt x="78" y="76"/>
                  <a:pt x="78" y="76"/>
                </a:cubicBezTo>
                <a:cubicBezTo>
                  <a:pt x="79" y="76"/>
                  <a:pt x="79" y="76"/>
                  <a:pt x="79" y="76"/>
                </a:cubicBezTo>
                <a:cubicBezTo>
                  <a:pt x="83" y="67"/>
                  <a:pt x="83" y="67"/>
                  <a:pt x="83" y="67"/>
                </a:cubicBezTo>
                <a:cubicBezTo>
                  <a:pt x="82" y="67"/>
                  <a:pt x="82" y="66"/>
                  <a:pt x="81" y="66"/>
                </a:cubicBezTo>
                <a:cubicBezTo>
                  <a:pt x="78" y="66"/>
                  <a:pt x="78" y="66"/>
                  <a:pt x="78" y="66"/>
                </a:cubicBezTo>
                <a:cubicBezTo>
                  <a:pt x="78" y="61"/>
                  <a:pt x="78" y="61"/>
                  <a:pt x="78" y="61"/>
                </a:cubicBezTo>
                <a:cubicBezTo>
                  <a:pt x="82" y="61"/>
                  <a:pt x="82" y="61"/>
                  <a:pt x="82" y="61"/>
                </a:cubicBezTo>
                <a:cubicBezTo>
                  <a:pt x="82" y="61"/>
                  <a:pt x="82" y="61"/>
                  <a:pt x="82" y="61"/>
                </a:cubicBezTo>
                <a:cubicBezTo>
                  <a:pt x="78" y="51"/>
                  <a:pt x="78" y="51"/>
                  <a:pt x="78" y="51"/>
                </a:cubicBezTo>
                <a:cubicBezTo>
                  <a:pt x="78" y="37"/>
                  <a:pt x="78" y="37"/>
                  <a:pt x="78" y="37"/>
                </a:cubicBezTo>
                <a:cubicBezTo>
                  <a:pt x="87" y="59"/>
                  <a:pt x="87" y="59"/>
                  <a:pt x="87" y="59"/>
                </a:cubicBezTo>
                <a:cubicBezTo>
                  <a:pt x="118" y="27"/>
                  <a:pt x="118" y="27"/>
                  <a:pt x="118" y="27"/>
                </a:cubicBezTo>
                <a:cubicBezTo>
                  <a:pt x="78" y="27"/>
                  <a:pt x="78" y="27"/>
                  <a:pt x="78" y="27"/>
                </a:cubicBezTo>
                <a:cubicBezTo>
                  <a:pt x="78" y="22"/>
                  <a:pt x="78" y="22"/>
                  <a:pt x="78" y="22"/>
                </a:cubicBezTo>
                <a:cubicBezTo>
                  <a:pt x="123" y="22"/>
                  <a:pt x="123" y="22"/>
                  <a:pt x="123" y="22"/>
                </a:cubicBezTo>
                <a:cubicBezTo>
                  <a:pt x="124" y="23"/>
                  <a:pt x="124" y="23"/>
                  <a:pt x="124" y="23"/>
                </a:cubicBezTo>
                <a:cubicBezTo>
                  <a:pt x="118" y="6"/>
                  <a:pt x="118" y="6"/>
                  <a:pt x="118" y="6"/>
                </a:cubicBezTo>
                <a:cubicBezTo>
                  <a:pt x="106" y="12"/>
                  <a:pt x="106" y="12"/>
                  <a:pt x="106" y="12"/>
                </a:cubicBezTo>
                <a:cubicBezTo>
                  <a:pt x="105" y="12"/>
                  <a:pt x="104" y="12"/>
                  <a:pt x="104" y="11"/>
                </a:cubicBezTo>
                <a:cubicBezTo>
                  <a:pt x="103" y="10"/>
                  <a:pt x="104" y="9"/>
                  <a:pt x="104" y="9"/>
                </a:cubicBezTo>
                <a:cubicBezTo>
                  <a:pt x="120" y="1"/>
                  <a:pt x="120" y="1"/>
                  <a:pt x="120" y="1"/>
                </a:cubicBezTo>
                <a:cubicBezTo>
                  <a:pt x="121" y="0"/>
                  <a:pt x="122" y="1"/>
                  <a:pt x="123" y="2"/>
                </a:cubicBezTo>
                <a:cubicBezTo>
                  <a:pt x="123" y="2"/>
                  <a:pt x="123" y="3"/>
                  <a:pt x="122" y="4"/>
                </a:cubicBezTo>
                <a:cubicBezTo>
                  <a:pt x="121" y="4"/>
                  <a:pt x="121" y="4"/>
                  <a:pt x="121" y="4"/>
                </a:cubicBezTo>
                <a:cubicBezTo>
                  <a:pt x="124" y="12"/>
                  <a:pt x="124" y="12"/>
                  <a:pt x="124" y="12"/>
                </a:cubicBezTo>
                <a:cubicBezTo>
                  <a:pt x="125" y="9"/>
                  <a:pt x="127" y="7"/>
                  <a:pt x="129" y="7"/>
                </a:cubicBezTo>
                <a:cubicBezTo>
                  <a:pt x="130" y="7"/>
                  <a:pt x="130" y="7"/>
                  <a:pt x="130" y="7"/>
                </a:cubicBezTo>
                <a:cubicBezTo>
                  <a:pt x="130" y="7"/>
                  <a:pt x="130" y="7"/>
                  <a:pt x="130" y="7"/>
                </a:cubicBezTo>
                <a:cubicBezTo>
                  <a:pt x="130" y="7"/>
                  <a:pt x="131" y="8"/>
                  <a:pt x="131" y="8"/>
                </a:cubicBezTo>
                <a:cubicBezTo>
                  <a:pt x="131" y="16"/>
                  <a:pt x="131" y="16"/>
                  <a:pt x="131" y="16"/>
                </a:cubicBezTo>
                <a:cubicBezTo>
                  <a:pt x="131" y="17"/>
                  <a:pt x="130" y="17"/>
                  <a:pt x="130" y="17"/>
                </a:cubicBezTo>
                <a:cubicBezTo>
                  <a:pt x="130" y="17"/>
                  <a:pt x="130" y="17"/>
                  <a:pt x="130" y="17"/>
                </a:cubicBezTo>
                <a:cubicBezTo>
                  <a:pt x="129" y="17"/>
                  <a:pt x="129" y="17"/>
                  <a:pt x="129" y="17"/>
                </a:cubicBezTo>
                <a:cubicBezTo>
                  <a:pt x="128" y="17"/>
                  <a:pt x="127" y="17"/>
                  <a:pt x="126" y="16"/>
                </a:cubicBezTo>
                <a:cubicBezTo>
                  <a:pt x="133" y="34"/>
                  <a:pt x="133" y="34"/>
                  <a:pt x="133" y="34"/>
                </a:cubicBezTo>
                <a:cubicBezTo>
                  <a:pt x="136" y="33"/>
                  <a:pt x="139" y="33"/>
                  <a:pt x="142" y="33"/>
                </a:cubicBezTo>
                <a:cubicBezTo>
                  <a:pt x="142" y="39"/>
                  <a:pt x="142" y="39"/>
                  <a:pt x="142" y="39"/>
                </a:cubicBezTo>
                <a:cubicBezTo>
                  <a:pt x="142" y="39"/>
                  <a:pt x="142" y="39"/>
                  <a:pt x="142" y="39"/>
                </a:cubicBezTo>
                <a:cubicBezTo>
                  <a:pt x="139" y="39"/>
                  <a:pt x="137" y="39"/>
                  <a:pt x="135" y="40"/>
                </a:cubicBezTo>
                <a:cubicBezTo>
                  <a:pt x="138" y="49"/>
                  <a:pt x="138" y="49"/>
                  <a:pt x="138" y="49"/>
                </a:cubicBezTo>
                <a:cubicBezTo>
                  <a:pt x="140" y="49"/>
                  <a:pt x="141" y="48"/>
                  <a:pt x="142" y="48"/>
                </a:cubicBezTo>
                <a:close/>
                <a:moveTo>
                  <a:pt x="78" y="15"/>
                </a:moveTo>
                <a:cubicBezTo>
                  <a:pt x="79" y="15"/>
                  <a:pt x="80" y="14"/>
                  <a:pt x="80" y="12"/>
                </a:cubicBezTo>
                <a:cubicBezTo>
                  <a:pt x="80" y="11"/>
                  <a:pt x="79" y="10"/>
                  <a:pt x="78" y="10"/>
                </a:cubicBezTo>
                <a:lnTo>
                  <a:pt x="78" y="15"/>
                </a:lnTo>
                <a:close/>
                <a:moveTo>
                  <a:pt x="78" y="10"/>
                </a:moveTo>
                <a:cubicBezTo>
                  <a:pt x="78" y="15"/>
                  <a:pt x="78" y="15"/>
                  <a:pt x="78" y="15"/>
                </a:cubicBezTo>
                <a:cubicBezTo>
                  <a:pt x="78" y="16"/>
                  <a:pt x="77" y="16"/>
                  <a:pt x="76" y="16"/>
                </a:cubicBezTo>
                <a:cubicBezTo>
                  <a:pt x="70" y="16"/>
                  <a:pt x="70" y="16"/>
                  <a:pt x="70" y="16"/>
                </a:cubicBezTo>
                <a:cubicBezTo>
                  <a:pt x="73" y="22"/>
                  <a:pt x="73" y="22"/>
                  <a:pt x="73" y="22"/>
                </a:cubicBezTo>
                <a:cubicBezTo>
                  <a:pt x="78" y="22"/>
                  <a:pt x="78" y="22"/>
                  <a:pt x="78" y="22"/>
                </a:cubicBezTo>
                <a:cubicBezTo>
                  <a:pt x="78" y="27"/>
                  <a:pt x="78" y="27"/>
                  <a:pt x="78" y="27"/>
                </a:cubicBezTo>
                <a:cubicBezTo>
                  <a:pt x="75" y="27"/>
                  <a:pt x="75" y="27"/>
                  <a:pt x="75" y="27"/>
                </a:cubicBezTo>
                <a:cubicBezTo>
                  <a:pt x="78" y="37"/>
                  <a:pt x="78" y="37"/>
                  <a:pt x="78" y="37"/>
                </a:cubicBezTo>
                <a:cubicBezTo>
                  <a:pt x="78" y="51"/>
                  <a:pt x="78" y="51"/>
                  <a:pt x="78" y="51"/>
                </a:cubicBezTo>
                <a:cubicBezTo>
                  <a:pt x="69" y="28"/>
                  <a:pt x="69" y="28"/>
                  <a:pt x="69" y="28"/>
                </a:cubicBezTo>
                <a:cubicBezTo>
                  <a:pt x="53" y="44"/>
                  <a:pt x="53" y="44"/>
                  <a:pt x="53" y="44"/>
                </a:cubicBezTo>
                <a:cubicBezTo>
                  <a:pt x="53" y="38"/>
                  <a:pt x="53" y="38"/>
                  <a:pt x="53" y="38"/>
                </a:cubicBezTo>
                <a:cubicBezTo>
                  <a:pt x="68" y="23"/>
                  <a:pt x="68" y="23"/>
                  <a:pt x="68" y="23"/>
                </a:cubicBezTo>
                <a:cubicBezTo>
                  <a:pt x="65" y="16"/>
                  <a:pt x="65" y="16"/>
                  <a:pt x="65" y="16"/>
                </a:cubicBezTo>
                <a:cubicBezTo>
                  <a:pt x="61" y="16"/>
                  <a:pt x="61" y="16"/>
                  <a:pt x="61" y="16"/>
                </a:cubicBezTo>
                <a:cubicBezTo>
                  <a:pt x="59" y="16"/>
                  <a:pt x="58" y="14"/>
                  <a:pt x="58" y="12"/>
                </a:cubicBezTo>
                <a:cubicBezTo>
                  <a:pt x="58" y="11"/>
                  <a:pt x="59" y="9"/>
                  <a:pt x="61" y="9"/>
                </a:cubicBezTo>
                <a:cubicBezTo>
                  <a:pt x="76" y="9"/>
                  <a:pt x="76" y="9"/>
                  <a:pt x="76" y="9"/>
                </a:cubicBezTo>
                <a:cubicBezTo>
                  <a:pt x="77" y="9"/>
                  <a:pt x="78" y="9"/>
                  <a:pt x="78" y="10"/>
                </a:cubicBezTo>
                <a:close/>
                <a:moveTo>
                  <a:pt x="78" y="61"/>
                </a:moveTo>
                <a:cubicBezTo>
                  <a:pt x="59" y="61"/>
                  <a:pt x="59" y="61"/>
                  <a:pt x="59" y="61"/>
                </a:cubicBezTo>
                <a:cubicBezTo>
                  <a:pt x="59" y="55"/>
                  <a:pt x="57" y="49"/>
                  <a:pt x="53" y="45"/>
                </a:cubicBezTo>
                <a:cubicBezTo>
                  <a:pt x="53" y="60"/>
                  <a:pt x="53" y="60"/>
                  <a:pt x="53" y="60"/>
                </a:cubicBezTo>
                <a:cubicBezTo>
                  <a:pt x="53" y="60"/>
                  <a:pt x="53" y="60"/>
                  <a:pt x="53" y="61"/>
                </a:cubicBezTo>
                <a:cubicBezTo>
                  <a:pt x="53" y="61"/>
                  <a:pt x="53" y="61"/>
                  <a:pt x="53" y="61"/>
                </a:cubicBezTo>
                <a:cubicBezTo>
                  <a:pt x="53" y="66"/>
                  <a:pt x="53" y="66"/>
                  <a:pt x="53" y="66"/>
                </a:cubicBezTo>
                <a:cubicBezTo>
                  <a:pt x="53" y="66"/>
                  <a:pt x="53" y="66"/>
                  <a:pt x="53" y="66"/>
                </a:cubicBezTo>
                <a:cubicBezTo>
                  <a:pt x="53" y="66"/>
                  <a:pt x="53" y="66"/>
                  <a:pt x="53" y="66"/>
                </a:cubicBezTo>
                <a:cubicBezTo>
                  <a:pt x="53" y="81"/>
                  <a:pt x="53" y="81"/>
                  <a:pt x="53" y="81"/>
                </a:cubicBezTo>
                <a:cubicBezTo>
                  <a:pt x="56" y="77"/>
                  <a:pt x="59" y="71"/>
                  <a:pt x="59" y="66"/>
                </a:cubicBezTo>
                <a:cubicBezTo>
                  <a:pt x="78" y="66"/>
                  <a:pt x="78" y="66"/>
                  <a:pt x="78" y="66"/>
                </a:cubicBezTo>
                <a:lnTo>
                  <a:pt x="78" y="61"/>
                </a:lnTo>
                <a:close/>
                <a:moveTo>
                  <a:pt x="78" y="76"/>
                </a:moveTo>
                <a:cubicBezTo>
                  <a:pt x="78" y="78"/>
                  <a:pt x="78" y="78"/>
                  <a:pt x="78" y="78"/>
                </a:cubicBezTo>
                <a:cubicBezTo>
                  <a:pt x="77" y="78"/>
                  <a:pt x="77" y="78"/>
                  <a:pt x="77" y="78"/>
                </a:cubicBezTo>
                <a:cubicBezTo>
                  <a:pt x="76" y="78"/>
                  <a:pt x="76" y="77"/>
                  <a:pt x="76" y="76"/>
                </a:cubicBezTo>
                <a:cubicBezTo>
                  <a:pt x="77" y="76"/>
                  <a:pt x="77" y="75"/>
                  <a:pt x="78" y="76"/>
                </a:cubicBezTo>
                <a:close/>
                <a:moveTo>
                  <a:pt x="53" y="38"/>
                </a:moveTo>
                <a:cubicBezTo>
                  <a:pt x="53" y="44"/>
                  <a:pt x="53" y="44"/>
                  <a:pt x="53" y="44"/>
                </a:cubicBezTo>
                <a:cubicBezTo>
                  <a:pt x="53" y="44"/>
                  <a:pt x="53" y="44"/>
                  <a:pt x="53" y="44"/>
                </a:cubicBezTo>
                <a:cubicBezTo>
                  <a:pt x="53" y="45"/>
                  <a:pt x="53" y="45"/>
                  <a:pt x="53" y="45"/>
                </a:cubicBezTo>
                <a:cubicBezTo>
                  <a:pt x="53" y="60"/>
                  <a:pt x="53" y="60"/>
                  <a:pt x="53" y="60"/>
                </a:cubicBezTo>
                <a:cubicBezTo>
                  <a:pt x="53" y="56"/>
                  <a:pt x="51" y="52"/>
                  <a:pt x="49" y="49"/>
                </a:cubicBezTo>
                <a:cubicBezTo>
                  <a:pt x="47" y="50"/>
                  <a:pt x="47" y="50"/>
                  <a:pt x="47" y="50"/>
                </a:cubicBezTo>
                <a:cubicBezTo>
                  <a:pt x="47" y="39"/>
                  <a:pt x="47" y="39"/>
                  <a:pt x="47" y="39"/>
                </a:cubicBezTo>
                <a:cubicBezTo>
                  <a:pt x="48" y="40"/>
                  <a:pt x="49" y="40"/>
                  <a:pt x="50" y="41"/>
                </a:cubicBezTo>
                <a:lnTo>
                  <a:pt x="53" y="38"/>
                </a:lnTo>
                <a:close/>
                <a:moveTo>
                  <a:pt x="53" y="61"/>
                </a:moveTo>
                <a:cubicBezTo>
                  <a:pt x="53" y="66"/>
                  <a:pt x="53" y="66"/>
                  <a:pt x="53" y="66"/>
                </a:cubicBezTo>
                <a:cubicBezTo>
                  <a:pt x="47" y="66"/>
                  <a:pt x="47" y="66"/>
                  <a:pt x="47" y="66"/>
                </a:cubicBezTo>
                <a:cubicBezTo>
                  <a:pt x="47" y="61"/>
                  <a:pt x="47" y="61"/>
                  <a:pt x="47" y="61"/>
                </a:cubicBezTo>
                <a:lnTo>
                  <a:pt x="53" y="61"/>
                </a:lnTo>
                <a:close/>
                <a:moveTo>
                  <a:pt x="53" y="66"/>
                </a:moveTo>
                <a:cubicBezTo>
                  <a:pt x="53" y="81"/>
                  <a:pt x="53" y="81"/>
                  <a:pt x="53" y="81"/>
                </a:cubicBezTo>
                <a:cubicBezTo>
                  <a:pt x="51" y="83"/>
                  <a:pt x="50" y="85"/>
                  <a:pt x="47" y="87"/>
                </a:cubicBezTo>
                <a:cubicBezTo>
                  <a:pt x="47" y="78"/>
                  <a:pt x="47" y="78"/>
                  <a:pt x="47" y="78"/>
                </a:cubicBezTo>
                <a:cubicBezTo>
                  <a:pt x="50" y="75"/>
                  <a:pt x="52" y="71"/>
                  <a:pt x="53" y="66"/>
                </a:cubicBezTo>
                <a:close/>
                <a:moveTo>
                  <a:pt x="47" y="39"/>
                </a:moveTo>
                <a:cubicBezTo>
                  <a:pt x="47" y="50"/>
                  <a:pt x="47" y="50"/>
                  <a:pt x="47" y="50"/>
                </a:cubicBezTo>
                <a:cubicBezTo>
                  <a:pt x="42" y="56"/>
                  <a:pt x="42" y="56"/>
                  <a:pt x="42" y="56"/>
                </a:cubicBezTo>
                <a:cubicBezTo>
                  <a:pt x="43" y="57"/>
                  <a:pt x="43" y="59"/>
                  <a:pt x="44" y="61"/>
                </a:cubicBezTo>
                <a:cubicBezTo>
                  <a:pt x="47" y="61"/>
                  <a:pt x="47" y="61"/>
                  <a:pt x="47" y="61"/>
                </a:cubicBezTo>
                <a:cubicBezTo>
                  <a:pt x="47" y="66"/>
                  <a:pt x="47" y="66"/>
                  <a:pt x="47" y="66"/>
                </a:cubicBezTo>
                <a:cubicBezTo>
                  <a:pt x="43" y="66"/>
                  <a:pt x="43" y="66"/>
                  <a:pt x="43" y="66"/>
                </a:cubicBezTo>
                <a:cubicBezTo>
                  <a:pt x="43" y="69"/>
                  <a:pt x="41" y="71"/>
                  <a:pt x="39" y="73"/>
                </a:cubicBezTo>
                <a:cubicBezTo>
                  <a:pt x="39" y="70"/>
                  <a:pt x="39" y="70"/>
                  <a:pt x="39" y="70"/>
                </a:cubicBezTo>
                <a:cubicBezTo>
                  <a:pt x="40" y="69"/>
                  <a:pt x="41" y="67"/>
                  <a:pt x="41" y="66"/>
                </a:cubicBezTo>
                <a:cubicBezTo>
                  <a:pt x="39" y="66"/>
                  <a:pt x="39" y="66"/>
                  <a:pt x="39" y="66"/>
                </a:cubicBezTo>
                <a:cubicBezTo>
                  <a:pt x="39" y="61"/>
                  <a:pt x="39" y="61"/>
                  <a:pt x="39" y="61"/>
                </a:cubicBezTo>
                <a:cubicBezTo>
                  <a:pt x="41" y="61"/>
                  <a:pt x="41" y="61"/>
                  <a:pt x="41" y="61"/>
                </a:cubicBezTo>
                <a:cubicBezTo>
                  <a:pt x="41" y="60"/>
                  <a:pt x="41" y="58"/>
                  <a:pt x="40" y="57"/>
                </a:cubicBezTo>
                <a:cubicBezTo>
                  <a:pt x="39" y="58"/>
                  <a:pt x="39" y="58"/>
                  <a:pt x="39" y="58"/>
                </a:cubicBezTo>
                <a:cubicBezTo>
                  <a:pt x="39" y="52"/>
                  <a:pt x="39" y="52"/>
                  <a:pt x="39" y="52"/>
                </a:cubicBezTo>
                <a:cubicBezTo>
                  <a:pt x="45" y="45"/>
                  <a:pt x="45" y="45"/>
                  <a:pt x="45" y="45"/>
                </a:cubicBezTo>
                <a:cubicBezTo>
                  <a:pt x="44" y="43"/>
                  <a:pt x="41" y="42"/>
                  <a:pt x="39" y="41"/>
                </a:cubicBezTo>
                <a:cubicBezTo>
                  <a:pt x="39" y="35"/>
                  <a:pt x="39" y="35"/>
                  <a:pt x="39" y="35"/>
                </a:cubicBezTo>
                <a:cubicBezTo>
                  <a:pt x="42" y="36"/>
                  <a:pt x="45" y="37"/>
                  <a:pt x="47" y="39"/>
                </a:cubicBezTo>
                <a:close/>
                <a:moveTo>
                  <a:pt x="47" y="78"/>
                </a:moveTo>
                <a:cubicBezTo>
                  <a:pt x="47" y="87"/>
                  <a:pt x="47" y="87"/>
                  <a:pt x="47" y="87"/>
                </a:cubicBezTo>
                <a:cubicBezTo>
                  <a:pt x="45" y="88"/>
                  <a:pt x="42" y="90"/>
                  <a:pt x="39" y="91"/>
                </a:cubicBezTo>
                <a:cubicBezTo>
                  <a:pt x="39" y="85"/>
                  <a:pt x="39" y="85"/>
                  <a:pt x="39" y="85"/>
                </a:cubicBezTo>
                <a:cubicBezTo>
                  <a:pt x="42" y="83"/>
                  <a:pt x="45" y="81"/>
                  <a:pt x="47" y="78"/>
                </a:cubicBezTo>
                <a:close/>
                <a:moveTo>
                  <a:pt x="39" y="35"/>
                </a:moveTo>
                <a:cubicBezTo>
                  <a:pt x="39" y="41"/>
                  <a:pt x="39" y="41"/>
                  <a:pt x="39" y="41"/>
                </a:cubicBezTo>
                <a:cubicBezTo>
                  <a:pt x="36" y="40"/>
                  <a:pt x="33" y="39"/>
                  <a:pt x="30" y="39"/>
                </a:cubicBezTo>
                <a:cubicBezTo>
                  <a:pt x="29" y="39"/>
                  <a:pt x="29" y="39"/>
                  <a:pt x="29" y="39"/>
                </a:cubicBezTo>
                <a:cubicBezTo>
                  <a:pt x="29" y="33"/>
                  <a:pt x="29" y="33"/>
                  <a:pt x="29" y="33"/>
                </a:cubicBezTo>
                <a:cubicBezTo>
                  <a:pt x="30" y="33"/>
                  <a:pt x="30" y="33"/>
                  <a:pt x="30" y="33"/>
                </a:cubicBezTo>
                <a:cubicBezTo>
                  <a:pt x="33" y="33"/>
                  <a:pt x="36" y="34"/>
                  <a:pt x="39" y="35"/>
                </a:cubicBezTo>
                <a:close/>
                <a:moveTo>
                  <a:pt x="39" y="52"/>
                </a:moveTo>
                <a:cubicBezTo>
                  <a:pt x="39" y="58"/>
                  <a:pt x="39" y="58"/>
                  <a:pt x="39" y="58"/>
                </a:cubicBezTo>
                <a:cubicBezTo>
                  <a:pt x="37" y="61"/>
                  <a:pt x="37" y="61"/>
                  <a:pt x="37" y="61"/>
                </a:cubicBezTo>
                <a:cubicBezTo>
                  <a:pt x="39" y="61"/>
                  <a:pt x="39" y="61"/>
                  <a:pt x="39" y="61"/>
                </a:cubicBezTo>
                <a:cubicBezTo>
                  <a:pt x="39" y="66"/>
                  <a:pt x="39" y="66"/>
                  <a:pt x="39" y="66"/>
                </a:cubicBezTo>
                <a:cubicBezTo>
                  <a:pt x="33" y="66"/>
                  <a:pt x="33" y="66"/>
                  <a:pt x="33" y="66"/>
                </a:cubicBezTo>
                <a:cubicBezTo>
                  <a:pt x="33" y="67"/>
                  <a:pt x="31" y="67"/>
                  <a:pt x="30" y="67"/>
                </a:cubicBezTo>
                <a:cubicBezTo>
                  <a:pt x="29" y="67"/>
                  <a:pt x="29" y="67"/>
                  <a:pt x="29" y="67"/>
                </a:cubicBezTo>
                <a:cubicBezTo>
                  <a:pt x="29" y="58"/>
                  <a:pt x="29" y="58"/>
                  <a:pt x="29" y="58"/>
                </a:cubicBezTo>
                <a:cubicBezTo>
                  <a:pt x="30" y="58"/>
                  <a:pt x="30" y="58"/>
                  <a:pt x="30" y="58"/>
                </a:cubicBezTo>
                <a:cubicBezTo>
                  <a:pt x="31" y="58"/>
                  <a:pt x="31" y="58"/>
                  <a:pt x="32" y="59"/>
                </a:cubicBezTo>
                <a:cubicBezTo>
                  <a:pt x="37" y="54"/>
                  <a:pt x="37" y="54"/>
                  <a:pt x="37" y="54"/>
                </a:cubicBezTo>
                <a:cubicBezTo>
                  <a:pt x="35" y="52"/>
                  <a:pt x="32" y="51"/>
                  <a:pt x="30" y="51"/>
                </a:cubicBezTo>
                <a:cubicBezTo>
                  <a:pt x="29" y="51"/>
                  <a:pt x="29" y="51"/>
                  <a:pt x="29" y="51"/>
                </a:cubicBezTo>
                <a:cubicBezTo>
                  <a:pt x="29" y="49"/>
                  <a:pt x="29" y="49"/>
                  <a:pt x="29" y="49"/>
                </a:cubicBezTo>
                <a:cubicBezTo>
                  <a:pt x="30" y="49"/>
                  <a:pt x="30" y="49"/>
                  <a:pt x="30" y="49"/>
                </a:cubicBezTo>
                <a:cubicBezTo>
                  <a:pt x="33" y="49"/>
                  <a:pt x="36" y="50"/>
                  <a:pt x="39" y="52"/>
                </a:cubicBezTo>
                <a:close/>
                <a:moveTo>
                  <a:pt x="39" y="70"/>
                </a:moveTo>
                <a:cubicBezTo>
                  <a:pt x="39" y="73"/>
                  <a:pt x="39" y="73"/>
                  <a:pt x="39" y="73"/>
                </a:cubicBezTo>
                <a:cubicBezTo>
                  <a:pt x="37" y="76"/>
                  <a:pt x="33" y="77"/>
                  <a:pt x="30" y="77"/>
                </a:cubicBezTo>
                <a:cubicBezTo>
                  <a:pt x="29" y="77"/>
                  <a:pt x="29" y="77"/>
                  <a:pt x="29" y="77"/>
                </a:cubicBezTo>
                <a:cubicBezTo>
                  <a:pt x="29" y="75"/>
                  <a:pt x="29" y="75"/>
                  <a:pt x="29" y="75"/>
                </a:cubicBezTo>
                <a:cubicBezTo>
                  <a:pt x="30" y="75"/>
                  <a:pt x="30" y="75"/>
                  <a:pt x="30" y="75"/>
                </a:cubicBezTo>
                <a:cubicBezTo>
                  <a:pt x="33" y="75"/>
                  <a:pt x="37" y="73"/>
                  <a:pt x="39" y="70"/>
                </a:cubicBezTo>
                <a:close/>
                <a:moveTo>
                  <a:pt x="39" y="85"/>
                </a:moveTo>
                <a:cubicBezTo>
                  <a:pt x="39" y="91"/>
                  <a:pt x="39" y="91"/>
                  <a:pt x="39" y="91"/>
                </a:cubicBezTo>
                <a:cubicBezTo>
                  <a:pt x="36" y="92"/>
                  <a:pt x="33" y="92"/>
                  <a:pt x="30" y="92"/>
                </a:cubicBezTo>
                <a:cubicBezTo>
                  <a:pt x="29" y="92"/>
                  <a:pt x="29" y="92"/>
                  <a:pt x="29" y="92"/>
                </a:cubicBezTo>
                <a:cubicBezTo>
                  <a:pt x="29" y="87"/>
                  <a:pt x="29" y="87"/>
                  <a:pt x="29" y="87"/>
                </a:cubicBezTo>
                <a:cubicBezTo>
                  <a:pt x="30" y="87"/>
                  <a:pt x="30" y="87"/>
                  <a:pt x="30" y="87"/>
                </a:cubicBezTo>
                <a:cubicBezTo>
                  <a:pt x="33" y="87"/>
                  <a:pt x="36" y="86"/>
                  <a:pt x="39" y="85"/>
                </a:cubicBezTo>
                <a:close/>
                <a:moveTo>
                  <a:pt x="29" y="33"/>
                </a:moveTo>
                <a:cubicBezTo>
                  <a:pt x="29" y="39"/>
                  <a:pt x="29" y="39"/>
                  <a:pt x="29" y="39"/>
                </a:cubicBezTo>
                <a:cubicBezTo>
                  <a:pt x="16" y="39"/>
                  <a:pt x="6" y="50"/>
                  <a:pt x="6" y="63"/>
                </a:cubicBezTo>
                <a:cubicBezTo>
                  <a:pt x="6" y="76"/>
                  <a:pt x="16" y="86"/>
                  <a:pt x="29" y="87"/>
                </a:cubicBezTo>
                <a:cubicBezTo>
                  <a:pt x="29" y="92"/>
                  <a:pt x="29" y="92"/>
                  <a:pt x="29" y="92"/>
                </a:cubicBezTo>
                <a:cubicBezTo>
                  <a:pt x="13" y="92"/>
                  <a:pt x="0" y="79"/>
                  <a:pt x="0" y="63"/>
                </a:cubicBezTo>
                <a:cubicBezTo>
                  <a:pt x="0" y="47"/>
                  <a:pt x="13" y="33"/>
                  <a:pt x="29" y="33"/>
                </a:cubicBezTo>
                <a:close/>
                <a:moveTo>
                  <a:pt x="29" y="49"/>
                </a:moveTo>
                <a:cubicBezTo>
                  <a:pt x="22" y="49"/>
                  <a:pt x="15" y="55"/>
                  <a:pt x="15" y="63"/>
                </a:cubicBezTo>
                <a:cubicBezTo>
                  <a:pt x="15" y="71"/>
                  <a:pt x="22" y="77"/>
                  <a:pt x="29" y="77"/>
                </a:cubicBezTo>
                <a:cubicBezTo>
                  <a:pt x="29" y="75"/>
                  <a:pt x="29" y="75"/>
                  <a:pt x="29" y="75"/>
                </a:cubicBezTo>
                <a:cubicBezTo>
                  <a:pt x="23" y="75"/>
                  <a:pt x="18" y="69"/>
                  <a:pt x="18" y="63"/>
                </a:cubicBezTo>
                <a:cubicBezTo>
                  <a:pt x="18" y="56"/>
                  <a:pt x="23" y="51"/>
                  <a:pt x="29" y="51"/>
                </a:cubicBezTo>
                <a:lnTo>
                  <a:pt x="29" y="49"/>
                </a:lnTo>
                <a:close/>
                <a:moveTo>
                  <a:pt x="29" y="58"/>
                </a:moveTo>
                <a:cubicBezTo>
                  <a:pt x="27" y="58"/>
                  <a:pt x="25" y="60"/>
                  <a:pt x="25" y="63"/>
                </a:cubicBezTo>
                <a:cubicBezTo>
                  <a:pt x="25" y="65"/>
                  <a:pt x="27" y="67"/>
                  <a:pt x="29" y="67"/>
                </a:cubicBezTo>
                <a:lnTo>
                  <a:pt x="29" y="58"/>
                </a:lnTo>
              </a:path>
            </a:pathLst>
          </a:custGeom>
          <a:solidFill>
            <a:srgbClr val="7F7F7F"/>
          </a:solidFill>
          <a:ln>
            <a:noFill/>
          </a:ln>
        </p:spPr>
        <p:txBody>
          <a:bodyPr vert="horz" lIns="91440" tIns="45720" rIns="91440" bIns="45720" anchor="t"/>
          <a:lstStyle>
            <a:lvl1pPr marL="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1pPr>
            <a:lvl2pPr marL="4572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2pPr>
            <a:lvl3pPr marL="9144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3pPr>
            <a:lvl4pPr marL="13716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4pPr>
            <a:lvl5pPr marL="18288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5pPr>
          </a:lstStyle>
          <a:p>
            <a:pPr lvl="0" fontAlgn="base">
              <a:spcBef>
                <a:spcPct val="0"/>
              </a:spcBef>
              <a:spcAft>
                <a:spcPct val="0"/>
              </a:spcAft>
              <a:buFontTx/>
              <a:buNone/>
            </a:pPr>
            <a:endParaRPr lang="zh-CN" altLang="en-US" sz="1600">
              <a:solidFill>
                <a:srgbClr val="000000"/>
              </a:solidFill>
              <a:ea typeface="Arial" pitchFamily="34" charset="0"/>
            </a:endParaRPr>
          </a:p>
        </p:txBody>
      </p:sp>
      <p:pic>
        <p:nvPicPr>
          <p:cNvPr id="2097182" name="组合 14"/>
          <p:cNvPicPr>
            <a:picLocks/>
          </p:cNvPicPr>
          <p:nvPr/>
        </p:nvPicPr>
        <p:blipFill>
          <a:blip r:embed="rId2"/>
          <a:srcRect/>
          <a:stretch>
            <a:fillRect/>
          </a:stretch>
        </p:blipFill>
        <p:spPr>
          <a:xfrm>
            <a:off x="4556126" y="2486026"/>
            <a:ext cx="693737" cy="573087"/>
          </a:xfrm>
          <a:prstGeom prst="rect">
            <a:avLst/>
          </a:prstGeom>
          <a:noFill/>
          <a:ln>
            <a:noFill/>
          </a:ln>
        </p:spPr>
      </p:pic>
      <p:pic>
        <p:nvPicPr>
          <p:cNvPr id="2097183" name="组合 39"/>
          <p:cNvPicPr>
            <a:picLocks/>
          </p:cNvPicPr>
          <p:nvPr/>
        </p:nvPicPr>
        <p:blipFill>
          <a:blip r:embed="rId3"/>
          <a:srcRect/>
          <a:stretch>
            <a:fillRect/>
          </a:stretch>
        </p:blipFill>
        <p:spPr>
          <a:xfrm>
            <a:off x="4286251" y="1517649"/>
            <a:ext cx="469900" cy="639763"/>
          </a:xfrm>
          <a:prstGeom prst="rect">
            <a:avLst/>
          </a:prstGeom>
          <a:noFill/>
          <a:ln>
            <a:noFill/>
          </a:ln>
        </p:spPr>
      </p:pic>
      <p:sp>
        <p:nvSpPr>
          <p:cNvPr id="1048960" name="矩形 1"/>
          <p:cNvSpPr/>
          <p:nvPr/>
        </p:nvSpPr>
        <p:spPr>
          <a:xfrm>
            <a:off x="4962526" y="1614487"/>
            <a:ext cx="6475412" cy="411459"/>
          </a:xfrm>
          <a:prstGeom prst="rect">
            <a:avLst/>
          </a:prstGeom>
          <a:noFill/>
          <a:ln>
            <a:noFill/>
          </a:ln>
        </p:spPr>
        <p:txBody>
          <a:bodyPr vert="horz" lIns="91440" tIns="45720" rIns="91440" bIns="45720" anchor="t">
            <a:spAutoFit/>
          </a:bodyPr>
          <a:lstStyle>
            <a:lvl1pPr marL="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1pPr>
            <a:lvl2pPr marL="4572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2pPr>
            <a:lvl3pPr marL="9144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3pPr>
            <a:lvl4pPr marL="13716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4pPr>
            <a:lvl5pPr marL="18288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5pPr>
          </a:lstStyle>
          <a:p>
            <a:pPr lvl="0" algn="ctr">
              <a:lnSpc>
                <a:spcPct val="150000"/>
              </a:lnSpc>
            </a:pPr>
            <a:r>
              <a:rPr lang="en-AU" altLang="zh-CN" sz="1600" b="1" dirty="0">
                <a:solidFill>
                  <a:srgbClr val="000000"/>
                </a:solidFill>
                <a:latin typeface="Tahoma" panose="020B0604030504040204" pitchFamily="34" charset="0"/>
                <a:ea typeface="Tahoma" panose="020B0604030504040204" pitchFamily="34" charset="0"/>
                <a:cs typeface="Tahoma" panose="020B0604030504040204" pitchFamily="34" charset="0"/>
              </a:rPr>
              <a:t>Trade </a:t>
            </a:r>
            <a:r>
              <a:rPr lang="en-AU" altLang="zh-CN" sz="1600" b="1" dirty="0" err="1">
                <a:solidFill>
                  <a:srgbClr val="000000"/>
                </a:solidFill>
                <a:latin typeface="Tahoma" panose="020B0604030504040204" pitchFamily="34" charset="0"/>
                <a:ea typeface="Tahoma" panose="020B0604030504040204" pitchFamily="34" charset="0"/>
                <a:cs typeface="Tahoma" panose="020B0604030504040204" pitchFamily="34" charset="0"/>
              </a:rPr>
              <a:t>Misinvoicing</a:t>
            </a:r>
            <a:r>
              <a:rPr lang="en-AU" altLang="zh-CN" sz="1600" b="1" dirty="0">
                <a:solidFill>
                  <a:srgbClr val="000000"/>
                </a:solidFill>
                <a:latin typeface="Tahoma" panose="020B0604030504040204" pitchFamily="34" charset="0"/>
                <a:ea typeface="Tahoma" panose="020B0604030504040204" pitchFamily="34" charset="0"/>
                <a:cs typeface="Tahoma" panose="020B0604030504040204" pitchFamily="34" charset="0"/>
              </a:rPr>
              <a:t> </a:t>
            </a:r>
            <a:endParaRPr lang="zh-CN" altLang="en-US" sz="1600" b="1" dirty="0">
              <a:solidFill>
                <a:srgbClr val="000000"/>
              </a:solidFill>
              <a:latin typeface="Tahoma" panose="020B0604030504040204" pitchFamily="34" charset="0"/>
              <a:ea typeface="Arial" pitchFamily="34" charset="0"/>
              <a:cs typeface="Tahoma" panose="020B0604030504040204" pitchFamily="34" charset="0"/>
            </a:endParaRPr>
          </a:p>
        </p:txBody>
      </p:sp>
      <p:sp>
        <p:nvSpPr>
          <p:cNvPr id="1048961" name="矩形 1"/>
          <p:cNvSpPr/>
          <p:nvPr/>
        </p:nvSpPr>
        <p:spPr>
          <a:xfrm>
            <a:off x="5341938" y="2473325"/>
            <a:ext cx="6473825" cy="411459"/>
          </a:xfrm>
          <a:prstGeom prst="rect">
            <a:avLst/>
          </a:prstGeom>
          <a:noFill/>
          <a:ln>
            <a:noFill/>
          </a:ln>
        </p:spPr>
        <p:txBody>
          <a:bodyPr vert="horz" lIns="91440" tIns="45720" rIns="91440" bIns="45720" anchor="t">
            <a:spAutoFit/>
          </a:bodyPr>
          <a:lstStyle>
            <a:lvl1pPr marL="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1pPr>
            <a:lvl2pPr marL="4572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2pPr>
            <a:lvl3pPr marL="9144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3pPr>
            <a:lvl4pPr marL="13716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4pPr>
            <a:lvl5pPr marL="18288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5pPr>
          </a:lstStyle>
          <a:p>
            <a:pPr lvl="0" algn="ctr">
              <a:lnSpc>
                <a:spcPct val="150000"/>
              </a:lnSpc>
            </a:pPr>
            <a:r>
              <a:rPr lang="en-AU" altLang="zh-CN" sz="1600" b="1" dirty="0">
                <a:solidFill>
                  <a:srgbClr val="000000"/>
                </a:solidFill>
                <a:latin typeface="Tahoma" panose="020B0604030504040204" pitchFamily="34" charset="0"/>
                <a:ea typeface="Tahoma" panose="020B0604030504040204" pitchFamily="34" charset="0"/>
                <a:cs typeface="Tahoma" panose="020B0604030504040204" pitchFamily="34" charset="0"/>
              </a:rPr>
              <a:t>Related-Party Transactions</a:t>
            </a:r>
            <a:endParaRPr lang="zh-CN" altLang="en-US" sz="1600" b="1" dirty="0">
              <a:solidFill>
                <a:srgbClr val="000000"/>
              </a:solidFill>
              <a:latin typeface="Tahoma" panose="020B0604030504040204" pitchFamily="34" charset="0"/>
              <a:ea typeface="Arial" pitchFamily="34" charset="0"/>
              <a:cs typeface="Tahoma" panose="020B0604030504040204" pitchFamily="34" charset="0"/>
            </a:endParaRPr>
          </a:p>
        </p:txBody>
      </p:sp>
      <p:sp>
        <p:nvSpPr>
          <p:cNvPr id="1048962" name="矩形 1"/>
          <p:cNvSpPr/>
          <p:nvPr/>
        </p:nvSpPr>
        <p:spPr>
          <a:xfrm>
            <a:off x="5405438" y="3446461"/>
            <a:ext cx="6473825" cy="461665"/>
          </a:xfrm>
          <a:prstGeom prst="rect">
            <a:avLst/>
          </a:prstGeom>
          <a:noFill/>
          <a:ln>
            <a:noFill/>
          </a:ln>
        </p:spPr>
        <p:txBody>
          <a:bodyPr vert="horz" lIns="91440" tIns="45720" rIns="91440" bIns="45720" anchor="t">
            <a:spAutoFit/>
          </a:bodyPr>
          <a:lstStyle>
            <a:lvl1pPr marL="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1pPr>
            <a:lvl2pPr marL="4572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2pPr>
            <a:lvl3pPr marL="9144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3pPr>
            <a:lvl4pPr marL="13716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4pPr>
            <a:lvl5pPr marL="18288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5pPr>
          </a:lstStyle>
          <a:p>
            <a:pPr lvl="0" algn="ctr">
              <a:lnSpc>
                <a:spcPct val="150000"/>
              </a:lnSpc>
            </a:pPr>
            <a:r>
              <a:rPr lang="en-AU" altLang="zh-CN" sz="1600" b="1" dirty="0">
                <a:solidFill>
                  <a:srgbClr val="000000"/>
                </a:solidFill>
                <a:latin typeface="Tahoma" panose="020B0604030504040204" pitchFamily="34" charset="0"/>
                <a:ea typeface="Tahoma" panose="020B0604030504040204" pitchFamily="34" charset="0"/>
                <a:cs typeface="Tahoma" panose="020B0604030504040204" pitchFamily="34" charset="0"/>
              </a:rPr>
              <a:t>Tax Treaty Abuses</a:t>
            </a:r>
            <a:endParaRPr lang="zh-CN" altLang="en-US" sz="1600" b="1" dirty="0">
              <a:solidFill>
                <a:srgbClr val="000000"/>
              </a:solidFill>
              <a:latin typeface="Tahoma" panose="020B0604030504040204" pitchFamily="34" charset="0"/>
              <a:ea typeface="Arial" pitchFamily="34" charset="0"/>
              <a:cs typeface="Tahoma" panose="020B0604030504040204" pitchFamily="34" charset="0"/>
            </a:endParaRPr>
          </a:p>
        </p:txBody>
      </p:sp>
      <p:sp>
        <p:nvSpPr>
          <p:cNvPr id="1048963" name="矩形 1"/>
          <p:cNvSpPr/>
          <p:nvPr/>
        </p:nvSpPr>
        <p:spPr>
          <a:xfrm>
            <a:off x="5348287" y="4554537"/>
            <a:ext cx="6475412" cy="411459"/>
          </a:xfrm>
          <a:prstGeom prst="rect">
            <a:avLst/>
          </a:prstGeom>
          <a:noFill/>
          <a:ln>
            <a:noFill/>
          </a:ln>
        </p:spPr>
        <p:txBody>
          <a:bodyPr vert="horz" lIns="91440" tIns="45720" rIns="91440" bIns="45720" anchor="t">
            <a:spAutoFit/>
          </a:bodyPr>
          <a:lstStyle>
            <a:lvl1pPr marL="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1pPr>
            <a:lvl2pPr marL="4572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2pPr>
            <a:lvl3pPr marL="9144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3pPr>
            <a:lvl4pPr marL="13716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4pPr>
            <a:lvl5pPr marL="18288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5pPr>
          </a:lstStyle>
          <a:p>
            <a:pPr lvl="0" algn="ctr">
              <a:lnSpc>
                <a:spcPct val="150000"/>
              </a:lnSpc>
            </a:pPr>
            <a:r>
              <a:rPr lang="en-AU" altLang="zh-CN" sz="1600" b="1" dirty="0">
                <a:solidFill>
                  <a:srgbClr val="000000"/>
                </a:solidFill>
                <a:latin typeface="Tahoma" panose="020B0604030504040204" pitchFamily="34" charset="0"/>
                <a:ea typeface="Tahoma" panose="020B0604030504040204" pitchFamily="34" charset="0"/>
                <a:cs typeface="Tahoma" panose="020B0604030504040204" pitchFamily="34" charset="0"/>
              </a:rPr>
              <a:t>Investment Manipulation </a:t>
            </a:r>
            <a:endParaRPr lang="zh-CN" altLang="en-US" sz="1600" b="1" dirty="0">
              <a:solidFill>
                <a:srgbClr val="000000"/>
              </a:solidFill>
              <a:latin typeface="Tahoma" panose="020B0604030504040204" pitchFamily="34" charset="0"/>
              <a:ea typeface="Arial" pitchFamily="34" charset="0"/>
              <a:cs typeface="Tahoma" panose="020B0604030504040204" pitchFamily="34" charset="0"/>
            </a:endParaRPr>
          </a:p>
        </p:txBody>
      </p:sp>
      <p:sp>
        <p:nvSpPr>
          <p:cNvPr id="1048964" name="矩形 1"/>
          <p:cNvSpPr/>
          <p:nvPr/>
        </p:nvSpPr>
        <p:spPr>
          <a:xfrm>
            <a:off x="5927247" y="6046100"/>
            <a:ext cx="5572245" cy="411459"/>
          </a:xfrm>
          <a:prstGeom prst="rect">
            <a:avLst/>
          </a:prstGeom>
          <a:noFill/>
          <a:ln>
            <a:noFill/>
          </a:ln>
        </p:spPr>
        <p:txBody>
          <a:bodyPr vert="horz" wrap="square" lIns="91440" tIns="45720" rIns="91440" bIns="45720" anchor="t">
            <a:spAutoFit/>
          </a:bodyPr>
          <a:lstStyle>
            <a:lvl1pPr marL="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1pPr>
            <a:lvl2pPr marL="4572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2pPr>
            <a:lvl3pPr marL="9144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3pPr>
            <a:lvl4pPr marL="13716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4pPr>
            <a:lvl5pPr marL="18288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5pPr>
          </a:lstStyle>
          <a:p>
            <a:pPr lvl="0" algn="ctr">
              <a:lnSpc>
                <a:spcPct val="150000"/>
              </a:lnSpc>
            </a:pPr>
            <a:r>
              <a:rPr lang="en-AU" altLang="zh-CN" sz="1600" b="1" dirty="0">
                <a:solidFill>
                  <a:srgbClr val="000000"/>
                </a:solidFill>
                <a:latin typeface="Tahoma" panose="020B0604030504040204" pitchFamily="34" charset="0"/>
                <a:ea typeface="Tahoma" panose="020B0604030504040204" pitchFamily="34" charset="0"/>
                <a:cs typeface="Tahoma" panose="020B0604030504040204" pitchFamily="34" charset="0"/>
              </a:rPr>
              <a:t>Criminal Activities</a:t>
            </a:r>
            <a:endParaRPr lang="zh-CN" altLang="en-US" sz="1600" b="1" dirty="0">
              <a:solidFill>
                <a:srgbClr val="000000"/>
              </a:solidFill>
              <a:latin typeface="Tahoma" panose="020B0604030504040204" pitchFamily="34" charset="0"/>
              <a:ea typeface="Arial" pitchFamily="34" charset="0"/>
              <a:cs typeface="Tahoma" panose="020B0604030504040204" pitchFamily="34" charset="0"/>
            </a:endParaRPr>
          </a:p>
        </p:txBody>
      </p:sp>
      <p:sp>
        <p:nvSpPr>
          <p:cNvPr id="21" name="Freeform 12"/>
          <p:cNvSpPr/>
          <p:nvPr/>
        </p:nvSpPr>
        <p:spPr>
          <a:xfrm>
            <a:off x="468314" y="4867276"/>
            <a:ext cx="3856037" cy="1204912"/>
          </a:xfrm>
          <a:custGeom>
            <a:avLst/>
            <a:gdLst/>
            <a:ahLst/>
            <a:cxnLst/>
            <a:rect l="0" t="0" r="r" b="b"/>
            <a:pathLst>
              <a:path w="943" h="295">
                <a:moveTo>
                  <a:pt x="33" y="0"/>
                </a:moveTo>
                <a:cubicBezTo>
                  <a:pt x="22" y="0"/>
                  <a:pt x="11" y="0"/>
                  <a:pt x="0" y="0"/>
                </a:cubicBezTo>
                <a:cubicBezTo>
                  <a:pt x="0" y="64"/>
                  <a:pt x="0" y="64"/>
                  <a:pt x="0" y="64"/>
                </a:cubicBezTo>
                <a:cubicBezTo>
                  <a:pt x="11" y="64"/>
                  <a:pt x="22" y="64"/>
                  <a:pt x="33" y="64"/>
                </a:cubicBezTo>
                <a:cubicBezTo>
                  <a:pt x="195" y="64"/>
                  <a:pt x="360" y="80"/>
                  <a:pt x="518" y="119"/>
                </a:cubicBezTo>
                <a:cubicBezTo>
                  <a:pt x="662" y="155"/>
                  <a:pt x="801" y="212"/>
                  <a:pt x="927" y="295"/>
                </a:cubicBezTo>
                <a:cubicBezTo>
                  <a:pt x="943" y="236"/>
                  <a:pt x="943" y="236"/>
                  <a:pt x="943" y="236"/>
                </a:cubicBezTo>
                <a:cubicBezTo>
                  <a:pt x="814" y="150"/>
                  <a:pt x="672" y="93"/>
                  <a:pt x="525" y="56"/>
                </a:cubicBezTo>
                <a:cubicBezTo>
                  <a:pt x="364" y="15"/>
                  <a:pt x="197" y="0"/>
                  <a:pt x="33" y="0"/>
                </a:cubicBezTo>
              </a:path>
            </a:pathLst>
          </a:custGeom>
          <a:solidFill>
            <a:schemeClr val="tx2"/>
          </a:solidFill>
          <a:ln>
            <a:noFill/>
          </a:ln>
        </p:spPr>
        <p:txBody>
          <a:bodyPr vert="horz" lIns="91440" tIns="45720" rIns="91440" bIns="45720" anchor="t"/>
          <a:lstStyle>
            <a:lvl1pPr marL="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1pPr>
            <a:lvl2pPr marL="4572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2pPr>
            <a:lvl3pPr marL="9144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3pPr>
            <a:lvl4pPr marL="13716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4pPr>
            <a:lvl5pPr marL="18288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5pPr>
          </a:lstStyle>
          <a:p>
            <a:pPr lvl="0" fontAlgn="base">
              <a:spcBef>
                <a:spcPct val="0"/>
              </a:spcBef>
              <a:spcAft>
                <a:spcPct val="0"/>
              </a:spcAft>
              <a:buFontTx/>
              <a:buNone/>
            </a:pPr>
            <a:endParaRPr lang="zh-CN" altLang="en-US" sz="1600">
              <a:solidFill>
                <a:srgbClr val="000000"/>
              </a:solidFill>
              <a:ea typeface="Arial" pitchFamily="34" charset="0"/>
            </a:endParaRPr>
          </a:p>
        </p:txBody>
      </p:sp>
      <p:pic>
        <p:nvPicPr>
          <p:cNvPr id="22" name="组合 14"/>
          <p:cNvPicPr>
            <a:picLocks/>
          </p:cNvPicPr>
          <p:nvPr/>
        </p:nvPicPr>
        <p:blipFill>
          <a:blip r:embed="rId2"/>
          <a:srcRect/>
          <a:stretch>
            <a:fillRect/>
          </a:stretch>
        </p:blipFill>
        <p:spPr>
          <a:xfrm>
            <a:off x="4456965" y="6058693"/>
            <a:ext cx="693737" cy="573087"/>
          </a:xfrm>
          <a:prstGeom prst="rect">
            <a:avLst/>
          </a:prstGeom>
          <a:noFill/>
          <a:ln>
            <a:noFill/>
          </a:ln>
        </p:spPr>
      </p:pic>
      <p:sp>
        <p:nvSpPr>
          <p:cNvPr id="23" name="矩形 1"/>
          <p:cNvSpPr/>
          <p:nvPr/>
        </p:nvSpPr>
        <p:spPr>
          <a:xfrm>
            <a:off x="6044299" y="5405590"/>
            <a:ext cx="5143080" cy="461665"/>
          </a:xfrm>
          <a:prstGeom prst="rect">
            <a:avLst/>
          </a:prstGeom>
          <a:noFill/>
          <a:ln>
            <a:noFill/>
          </a:ln>
        </p:spPr>
        <p:txBody>
          <a:bodyPr vert="horz" wrap="square" lIns="91440" tIns="45720" rIns="91440" bIns="45720" anchor="t">
            <a:spAutoFit/>
          </a:bodyPr>
          <a:lstStyle>
            <a:lvl1pPr marL="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1pPr>
            <a:lvl2pPr marL="4572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2pPr>
            <a:lvl3pPr marL="9144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3pPr>
            <a:lvl4pPr marL="13716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4pPr>
            <a:lvl5pPr marL="18288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5pPr>
          </a:lstStyle>
          <a:p>
            <a:pPr lvl="0" algn="ctr">
              <a:lnSpc>
                <a:spcPct val="150000"/>
              </a:lnSpc>
            </a:pPr>
            <a:r>
              <a:rPr lang="en-AU" altLang="zh-CN" sz="1600" b="1" dirty="0">
                <a:solidFill>
                  <a:srgbClr val="000000"/>
                </a:solidFill>
                <a:latin typeface="Tahoma" panose="020B0604030504040204" pitchFamily="34" charset="0"/>
                <a:ea typeface="Tahoma" panose="020B0604030504040204" pitchFamily="34" charset="0"/>
                <a:cs typeface="Tahoma" panose="020B0604030504040204" pitchFamily="34" charset="0"/>
              </a:rPr>
              <a:t>Abuse of Contractual Clauses and Obligations</a:t>
            </a:r>
            <a:endParaRPr lang="zh-CN" altLang="en-US" sz="1600" b="1" dirty="0">
              <a:solidFill>
                <a:srgbClr val="000000"/>
              </a:solidFill>
              <a:latin typeface="Tahoma" panose="020B0604030504040204" pitchFamily="34" charset="0"/>
              <a:ea typeface="Arial" pitchFamily="34" charset="0"/>
              <a:cs typeface="Tahoma" panose="020B0604030504040204" pitchFamily="34" charset="0"/>
            </a:endParaRPr>
          </a:p>
        </p:txBody>
      </p:sp>
    </p:spTree>
    <p:extLst>
      <p:ext uri="{BB962C8B-B14F-4D97-AF65-F5344CB8AC3E}">
        <p14:creationId xmlns:p14="http://schemas.microsoft.com/office/powerpoint/2010/main" val="13187619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1143000"/>
          </a:xfrm>
        </p:spPr>
        <p:txBody>
          <a:bodyPr>
            <a:normAutofit/>
          </a:bodyPr>
          <a:lstStyle/>
          <a:p>
            <a:r>
              <a:rPr lang="en-GB" dirty="0"/>
              <a:t>IFF Methodologies</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547279504"/>
              </p:ext>
            </p:extLst>
          </p:nvPr>
        </p:nvGraphicFramePr>
        <p:xfrm>
          <a:off x="0" y="1300480"/>
          <a:ext cx="12192000" cy="482568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973830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1143000"/>
          </a:xfrm>
        </p:spPr>
        <p:txBody>
          <a:bodyPr/>
          <a:lstStyle/>
          <a:p>
            <a:r>
              <a:rPr lang="en-GB" dirty="0"/>
              <a:t>Factors </a:t>
            </a:r>
            <a:r>
              <a:rPr lang="en-GB" dirty="0" err="1"/>
              <a:t>Fueling</a:t>
            </a:r>
            <a:r>
              <a:rPr lang="en-GB" dirty="0"/>
              <a:t> IFF in Commercial Transactions</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294163126"/>
              </p:ext>
            </p:extLst>
          </p:nvPr>
        </p:nvGraphicFramePr>
        <p:xfrm>
          <a:off x="0" y="1290320"/>
          <a:ext cx="12192000" cy="55676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105387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0" y="2862535"/>
            <a:ext cx="12192000" cy="1036002"/>
          </a:xfrm>
          <a:prstGeom prst="rect">
            <a:avLst/>
          </a:prstGeom>
          <a:solidFill>
            <a:schemeClr val="accent2">
              <a:lumMod val="50000"/>
            </a:schemeClr>
          </a:solidFill>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b="1" dirty="0">
                <a:solidFill>
                  <a:schemeClr val="bg1"/>
                </a:solidFill>
                <a:latin typeface="Tahoma" panose="020B0604030504040204" pitchFamily="34" charset="0"/>
                <a:ea typeface="Tahoma" panose="020B0604030504040204" pitchFamily="34" charset="0"/>
                <a:cs typeface="Tahoma" panose="020B0604030504040204" pitchFamily="34" charset="0"/>
              </a:rPr>
              <a:t>Contractual Clauses Promoting IFF</a:t>
            </a:r>
          </a:p>
        </p:txBody>
      </p:sp>
    </p:spTree>
    <p:extLst>
      <p:ext uri="{BB962C8B-B14F-4D97-AF65-F5344CB8AC3E}">
        <p14:creationId xmlns:p14="http://schemas.microsoft.com/office/powerpoint/2010/main" val="10137600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998" name="任意多边形 7"/>
          <p:cNvSpPr/>
          <p:nvPr/>
        </p:nvSpPr>
        <p:spPr>
          <a:xfrm>
            <a:off x="364198" y="1418692"/>
            <a:ext cx="1885591" cy="860989"/>
          </a:xfrm>
          <a:custGeom>
            <a:avLst/>
            <a:gdLst>
              <a:gd name="connsiteX0" fmla="*/ 138956 w 1825854"/>
              <a:gd name="connsiteY0" fmla="*/ 0 h 833717"/>
              <a:gd name="connsiteX1" fmla="*/ 1825854 w 1825854"/>
              <a:gd name="connsiteY1" fmla="*/ 0 h 833717"/>
              <a:gd name="connsiteX2" fmla="*/ 1825854 w 1825854"/>
              <a:gd name="connsiteY2" fmla="*/ 833717 h 833717"/>
              <a:gd name="connsiteX3" fmla="*/ 138956 w 1825854"/>
              <a:gd name="connsiteY3" fmla="*/ 833717 h 833717"/>
              <a:gd name="connsiteX4" fmla="*/ 0 w 1825854"/>
              <a:gd name="connsiteY4" fmla="*/ 694761 h 833717"/>
              <a:gd name="connsiteX5" fmla="*/ 0 w 1825854"/>
              <a:gd name="connsiteY5" fmla="*/ 138956 h 833717"/>
              <a:gd name="connsiteX6" fmla="*/ 138956 w 1825854"/>
              <a:gd name="connsiteY6" fmla="*/ 0 h 8337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25854" h="833717">
                <a:moveTo>
                  <a:pt x="138956" y="0"/>
                </a:moveTo>
                <a:lnTo>
                  <a:pt x="1825854" y="0"/>
                </a:lnTo>
                <a:lnTo>
                  <a:pt x="1825854" y="833717"/>
                </a:lnTo>
                <a:lnTo>
                  <a:pt x="138956" y="833717"/>
                </a:lnTo>
                <a:cubicBezTo>
                  <a:pt x="62213" y="833717"/>
                  <a:pt x="0" y="771504"/>
                  <a:pt x="0" y="694761"/>
                </a:cubicBezTo>
                <a:lnTo>
                  <a:pt x="0" y="138956"/>
                </a:lnTo>
                <a:cubicBezTo>
                  <a:pt x="0" y="62213"/>
                  <a:pt x="62213" y="0"/>
                  <a:pt x="138956" y="0"/>
                </a:cubicBezTo>
                <a:close/>
              </a:path>
            </a:pathLst>
          </a:custGeom>
          <a:solidFill>
            <a:srgbClr val="DA1F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dirty="0"/>
          </a:p>
        </p:txBody>
      </p:sp>
      <p:sp>
        <p:nvSpPr>
          <p:cNvPr id="1048999" name="任意多边形 8"/>
          <p:cNvSpPr/>
          <p:nvPr/>
        </p:nvSpPr>
        <p:spPr>
          <a:xfrm flipH="1">
            <a:off x="2249788" y="1413330"/>
            <a:ext cx="391672" cy="859911"/>
          </a:xfrm>
          <a:custGeom>
            <a:avLst/>
            <a:gdLst>
              <a:gd name="connsiteX0" fmla="*/ 379263 w 379263"/>
              <a:gd name="connsiteY0" fmla="*/ 0 h 818105"/>
              <a:gd name="connsiteX1" fmla="*/ 0 w 379263"/>
              <a:gd name="connsiteY1" fmla="*/ 149075 h 818105"/>
              <a:gd name="connsiteX2" fmla="*/ 0 w 379263"/>
              <a:gd name="connsiteY2" fmla="*/ 669029 h 818105"/>
              <a:gd name="connsiteX3" fmla="*/ 379263 w 379263"/>
              <a:gd name="connsiteY3" fmla="*/ 818105 h 818105"/>
            </a:gdLst>
            <a:ahLst/>
            <a:cxnLst>
              <a:cxn ang="0">
                <a:pos x="connsiteX0" y="connsiteY0"/>
              </a:cxn>
              <a:cxn ang="0">
                <a:pos x="connsiteX1" y="connsiteY1"/>
              </a:cxn>
              <a:cxn ang="0">
                <a:pos x="connsiteX2" y="connsiteY2"/>
              </a:cxn>
              <a:cxn ang="0">
                <a:pos x="connsiteX3" y="connsiteY3"/>
              </a:cxn>
            </a:cxnLst>
            <a:rect l="l" t="t" r="r" b="b"/>
            <a:pathLst>
              <a:path w="379263" h="818105">
                <a:moveTo>
                  <a:pt x="379263" y="0"/>
                </a:moveTo>
                <a:lnTo>
                  <a:pt x="0" y="149075"/>
                </a:lnTo>
                <a:lnTo>
                  <a:pt x="0" y="669029"/>
                </a:lnTo>
                <a:lnTo>
                  <a:pt x="379263" y="818105"/>
                </a:lnTo>
                <a:close/>
              </a:path>
            </a:pathLst>
          </a:custGeom>
          <a:solidFill>
            <a:srgbClr val="BC1A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p>
        </p:txBody>
      </p:sp>
      <p:grpSp>
        <p:nvGrpSpPr>
          <p:cNvPr id="64" name="组合 12"/>
          <p:cNvGrpSpPr/>
          <p:nvPr/>
        </p:nvGrpSpPr>
        <p:grpSpPr>
          <a:xfrm>
            <a:off x="1389222" y="1674001"/>
            <a:ext cx="458265" cy="438275"/>
            <a:chOff x="1004888" y="993775"/>
            <a:chExt cx="2438400" cy="2332038"/>
          </a:xfrm>
          <a:solidFill>
            <a:srgbClr val="FEFEFE"/>
          </a:solidFill>
        </p:grpSpPr>
        <p:sp>
          <p:nvSpPr>
            <p:cNvPr id="1049002" name="Freeform 25"/>
            <p:cNvSpPr/>
            <p:nvPr/>
          </p:nvSpPr>
          <p:spPr bwMode="auto">
            <a:xfrm>
              <a:off x="1898651" y="2670175"/>
              <a:ext cx="655638" cy="655638"/>
            </a:xfrm>
            <a:custGeom>
              <a:avLst/>
              <a:gdLst>
                <a:gd name="T0" fmla="*/ 206 w 413"/>
                <a:gd name="T1" fmla="*/ 413 h 413"/>
                <a:gd name="T2" fmla="*/ 0 w 413"/>
                <a:gd name="T3" fmla="*/ 0 h 413"/>
                <a:gd name="T4" fmla="*/ 413 w 413"/>
                <a:gd name="T5" fmla="*/ 0 h 413"/>
                <a:gd name="T6" fmla="*/ 206 w 413"/>
                <a:gd name="T7" fmla="*/ 413 h 413"/>
              </a:gdLst>
              <a:ahLst/>
              <a:cxnLst>
                <a:cxn ang="0">
                  <a:pos x="T0" y="T1"/>
                </a:cxn>
                <a:cxn ang="0">
                  <a:pos x="T2" y="T3"/>
                </a:cxn>
                <a:cxn ang="0">
                  <a:pos x="T4" y="T5"/>
                </a:cxn>
                <a:cxn ang="0">
                  <a:pos x="T6" y="T7"/>
                </a:cxn>
              </a:cxnLst>
              <a:rect l="0" t="0" r="r" b="b"/>
              <a:pathLst>
                <a:path w="413" h="413">
                  <a:moveTo>
                    <a:pt x="206" y="413"/>
                  </a:moveTo>
                  <a:lnTo>
                    <a:pt x="0" y="0"/>
                  </a:lnTo>
                  <a:lnTo>
                    <a:pt x="413" y="0"/>
                  </a:lnTo>
                  <a:lnTo>
                    <a:pt x="206" y="413"/>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sz="2000">
                <a:solidFill>
                  <a:prstClr val="black"/>
                </a:solidFill>
              </a:endParaRPr>
            </a:p>
          </p:txBody>
        </p:sp>
        <p:sp>
          <p:nvSpPr>
            <p:cNvPr id="1049003" name="任意多边形 14"/>
            <p:cNvSpPr>
              <a:spLocks noChangeArrowheads="1"/>
            </p:cNvSpPr>
            <p:nvPr/>
          </p:nvSpPr>
          <p:spPr bwMode="auto">
            <a:xfrm>
              <a:off x="1004888" y="993775"/>
              <a:ext cx="2438400" cy="1774825"/>
            </a:xfrm>
            <a:custGeom>
              <a:avLst/>
              <a:gdLst>
                <a:gd name="connsiteX0" fmla="*/ 290196 w 2438400"/>
                <a:gd name="connsiteY0" fmla="*/ 0 h 1774825"/>
                <a:gd name="connsiteX1" fmla="*/ 2151973 w 2438400"/>
                <a:gd name="connsiteY1" fmla="*/ 0 h 1774825"/>
                <a:gd name="connsiteX2" fmla="*/ 2438400 w 2438400"/>
                <a:gd name="connsiteY2" fmla="*/ 286384 h 1774825"/>
                <a:gd name="connsiteX3" fmla="*/ 2438400 w 2438400"/>
                <a:gd name="connsiteY3" fmla="*/ 1484673 h 1774825"/>
                <a:gd name="connsiteX4" fmla="*/ 2151973 w 2438400"/>
                <a:gd name="connsiteY4" fmla="*/ 1774825 h 1774825"/>
                <a:gd name="connsiteX5" fmla="*/ 290196 w 2438400"/>
                <a:gd name="connsiteY5" fmla="*/ 1774825 h 1774825"/>
                <a:gd name="connsiteX6" fmla="*/ 0 w 2438400"/>
                <a:gd name="connsiteY6" fmla="*/ 1484673 h 1774825"/>
                <a:gd name="connsiteX7" fmla="*/ 0 w 2438400"/>
                <a:gd name="connsiteY7" fmla="*/ 286384 h 1774825"/>
                <a:gd name="connsiteX8" fmla="*/ 290196 w 2438400"/>
                <a:gd name="connsiteY8" fmla="*/ 0 h 1774825"/>
                <a:gd name="connsiteX9" fmla="*/ 471488 w 2438400"/>
                <a:gd name="connsiteY9" fmla="*/ 425450 h 1774825"/>
                <a:gd name="connsiteX10" fmla="*/ 471488 w 2438400"/>
                <a:gd name="connsiteY10" fmla="*/ 598488 h 1774825"/>
                <a:gd name="connsiteX11" fmla="*/ 1971676 w 2438400"/>
                <a:gd name="connsiteY11" fmla="*/ 598488 h 1774825"/>
                <a:gd name="connsiteX12" fmla="*/ 1971676 w 2438400"/>
                <a:gd name="connsiteY12" fmla="*/ 425450 h 1774825"/>
                <a:gd name="connsiteX13" fmla="*/ 471488 w 2438400"/>
                <a:gd name="connsiteY13" fmla="*/ 425450 h 1774825"/>
                <a:gd name="connsiteX14" fmla="*/ 471488 w 2438400"/>
                <a:gd name="connsiteY14" fmla="*/ 801688 h 1774825"/>
                <a:gd name="connsiteX15" fmla="*/ 471488 w 2438400"/>
                <a:gd name="connsiteY15" fmla="*/ 971551 h 1774825"/>
                <a:gd name="connsiteX16" fmla="*/ 1971676 w 2438400"/>
                <a:gd name="connsiteY16" fmla="*/ 971551 h 1774825"/>
                <a:gd name="connsiteX17" fmla="*/ 1971676 w 2438400"/>
                <a:gd name="connsiteY17" fmla="*/ 801688 h 1774825"/>
                <a:gd name="connsiteX18" fmla="*/ 471488 w 2438400"/>
                <a:gd name="connsiteY18" fmla="*/ 801688 h 1774825"/>
                <a:gd name="connsiteX19" fmla="*/ 471488 w 2438400"/>
                <a:gd name="connsiteY19" fmla="*/ 1174750 h 1774825"/>
                <a:gd name="connsiteX20" fmla="*/ 471488 w 2438400"/>
                <a:gd name="connsiteY20" fmla="*/ 1347788 h 1774825"/>
                <a:gd name="connsiteX21" fmla="*/ 1971676 w 2438400"/>
                <a:gd name="connsiteY21" fmla="*/ 1347788 h 1774825"/>
                <a:gd name="connsiteX22" fmla="*/ 1971676 w 2438400"/>
                <a:gd name="connsiteY22" fmla="*/ 1174750 h 1774825"/>
                <a:gd name="connsiteX23" fmla="*/ 471488 w 2438400"/>
                <a:gd name="connsiteY23" fmla="*/ 1174750 h 1774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438400" h="1774825">
                  <a:moveTo>
                    <a:pt x="290196" y="0"/>
                  </a:moveTo>
                  <a:cubicBezTo>
                    <a:pt x="2151973" y="0"/>
                    <a:pt x="2151973" y="0"/>
                    <a:pt x="2151973" y="0"/>
                  </a:cubicBezTo>
                  <a:cubicBezTo>
                    <a:pt x="2310262" y="0"/>
                    <a:pt x="2438400" y="128119"/>
                    <a:pt x="2438400" y="286384"/>
                  </a:cubicBezTo>
                  <a:lnTo>
                    <a:pt x="2438400" y="1484673"/>
                  </a:lnTo>
                  <a:cubicBezTo>
                    <a:pt x="2438400" y="1646706"/>
                    <a:pt x="2310262" y="1774825"/>
                    <a:pt x="2151973" y="1774825"/>
                  </a:cubicBezTo>
                  <a:cubicBezTo>
                    <a:pt x="290196" y="1774825"/>
                    <a:pt x="290196" y="1774825"/>
                    <a:pt x="290196" y="1774825"/>
                  </a:cubicBezTo>
                  <a:cubicBezTo>
                    <a:pt x="131907" y="1774825"/>
                    <a:pt x="0" y="1646706"/>
                    <a:pt x="0" y="1484673"/>
                  </a:cubicBezTo>
                  <a:cubicBezTo>
                    <a:pt x="0" y="286384"/>
                    <a:pt x="0" y="286384"/>
                    <a:pt x="0" y="286384"/>
                  </a:cubicBezTo>
                  <a:cubicBezTo>
                    <a:pt x="0" y="128119"/>
                    <a:pt x="131907" y="0"/>
                    <a:pt x="290196" y="0"/>
                  </a:cubicBezTo>
                  <a:close/>
                  <a:moveTo>
                    <a:pt x="471488" y="425450"/>
                  </a:moveTo>
                  <a:lnTo>
                    <a:pt x="471488" y="598488"/>
                  </a:lnTo>
                  <a:lnTo>
                    <a:pt x="1971676" y="598488"/>
                  </a:lnTo>
                  <a:lnTo>
                    <a:pt x="1971676" y="425450"/>
                  </a:lnTo>
                  <a:lnTo>
                    <a:pt x="471488" y="425450"/>
                  </a:lnTo>
                  <a:close/>
                  <a:moveTo>
                    <a:pt x="471488" y="801688"/>
                  </a:moveTo>
                  <a:lnTo>
                    <a:pt x="471488" y="971551"/>
                  </a:lnTo>
                  <a:lnTo>
                    <a:pt x="1971676" y="971551"/>
                  </a:lnTo>
                  <a:lnTo>
                    <a:pt x="1971676" y="801688"/>
                  </a:lnTo>
                  <a:lnTo>
                    <a:pt x="471488" y="801688"/>
                  </a:lnTo>
                  <a:close/>
                  <a:moveTo>
                    <a:pt x="471488" y="1174750"/>
                  </a:moveTo>
                  <a:lnTo>
                    <a:pt x="471488" y="1347788"/>
                  </a:lnTo>
                  <a:lnTo>
                    <a:pt x="1971676" y="1347788"/>
                  </a:lnTo>
                  <a:lnTo>
                    <a:pt x="1971676" y="1174750"/>
                  </a:lnTo>
                  <a:lnTo>
                    <a:pt x="471488" y="1174750"/>
                  </a:lnTo>
                  <a:close/>
                </a:path>
              </a:pathLst>
            </a:custGeom>
            <a:grpFill/>
            <a:ln>
              <a:noFill/>
            </a:ln>
          </p:spPr>
          <p:txBody>
            <a:bodyPr vert="horz" wrap="square" lIns="91440" tIns="45720" rIns="91440" bIns="45720" numCol="1" anchor="t" anchorCtr="0" compatLnSpc="1">
              <a:prstTxWarp prst="textNoShape">
                <a:avLst/>
              </a:prstTxWarp>
              <a:noAutofit/>
            </a:bodyPr>
            <a:lstStyle/>
            <a:p>
              <a:endParaRPr lang="zh-CN" altLang="en-US" sz="2000">
                <a:solidFill>
                  <a:prstClr val="black"/>
                </a:solidFill>
              </a:endParaRPr>
            </a:p>
          </p:txBody>
        </p:sp>
      </p:grpSp>
      <p:sp>
        <p:nvSpPr>
          <p:cNvPr id="1049005" name="文本框 16"/>
          <p:cNvSpPr txBox="1"/>
          <p:nvPr/>
        </p:nvSpPr>
        <p:spPr>
          <a:xfrm>
            <a:off x="499791" y="1594568"/>
            <a:ext cx="513282" cy="523220"/>
          </a:xfrm>
          <a:prstGeom prst="rect">
            <a:avLst/>
          </a:prstGeom>
          <a:solidFill>
            <a:srgbClr val="E64C53"/>
          </a:solidFill>
        </p:spPr>
        <p:txBody>
          <a:bodyPr wrap="none" rtlCol="0">
            <a:spAutoFit/>
          </a:bodyPr>
          <a:lstStyle/>
          <a:p>
            <a:r>
              <a:rPr lang="en-US" altLang="zh-CN" sz="2800" dirty="0">
                <a:solidFill>
                  <a:schemeClr val="bg1"/>
                </a:solidFill>
                <a:latin typeface="Impact" panose="020B0806030902050204" pitchFamily="34" charset="0"/>
              </a:rPr>
              <a:t>01</a:t>
            </a:r>
            <a:endParaRPr lang="zh-CN" altLang="en-US" sz="2800" dirty="0">
              <a:solidFill>
                <a:schemeClr val="bg1"/>
              </a:solidFill>
              <a:latin typeface="Impact" panose="020B0806030902050204" pitchFamily="34" charset="0"/>
            </a:endParaRPr>
          </a:p>
        </p:txBody>
      </p:sp>
      <p:sp>
        <p:nvSpPr>
          <p:cNvPr id="1049006" name="任意多边形 17"/>
          <p:cNvSpPr/>
          <p:nvPr/>
        </p:nvSpPr>
        <p:spPr>
          <a:xfrm>
            <a:off x="364198" y="2443947"/>
            <a:ext cx="1885591" cy="860989"/>
          </a:xfrm>
          <a:custGeom>
            <a:avLst/>
            <a:gdLst>
              <a:gd name="connsiteX0" fmla="*/ 138956 w 1825854"/>
              <a:gd name="connsiteY0" fmla="*/ 0 h 833717"/>
              <a:gd name="connsiteX1" fmla="*/ 1825854 w 1825854"/>
              <a:gd name="connsiteY1" fmla="*/ 0 h 833717"/>
              <a:gd name="connsiteX2" fmla="*/ 1825854 w 1825854"/>
              <a:gd name="connsiteY2" fmla="*/ 833717 h 833717"/>
              <a:gd name="connsiteX3" fmla="*/ 138956 w 1825854"/>
              <a:gd name="connsiteY3" fmla="*/ 833717 h 833717"/>
              <a:gd name="connsiteX4" fmla="*/ 0 w 1825854"/>
              <a:gd name="connsiteY4" fmla="*/ 694761 h 833717"/>
              <a:gd name="connsiteX5" fmla="*/ 0 w 1825854"/>
              <a:gd name="connsiteY5" fmla="*/ 138956 h 833717"/>
              <a:gd name="connsiteX6" fmla="*/ 138956 w 1825854"/>
              <a:gd name="connsiteY6" fmla="*/ 0 h 8337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25854" h="833717">
                <a:moveTo>
                  <a:pt x="138956" y="0"/>
                </a:moveTo>
                <a:lnTo>
                  <a:pt x="1825854" y="0"/>
                </a:lnTo>
                <a:lnTo>
                  <a:pt x="1825854" y="833717"/>
                </a:lnTo>
                <a:lnTo>
                  <a:pt x="138956" y="833717"/>
                </a:lnTo>
                <a:cubicBezTo>
                  <a:pt x="62213" y="833717"/>
                  <a:pt x="0" y="771504"/>
                  <a:pt x="0" y="694761"/>
                </a:cubicBezTo>
                <a:lnTo>
                  <a:pt x="0" y="138956"/>
                </a:lnTo>
                <a:cubicBezTo>
                  <a:pt x="0" y="62213"/>
                  <a:pt x="62213" y="0"/>
                  <a:pt x="138956" y="0"/>
                </a:cubicBezTo>
                <a:close/>
              </a:path>
            </a:pathLst>
          </a:custGeom>
          <a:solidFill>
            <a:srgbClr val="DA1F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p>
        </p:txBody>
      </p:sp>
      <p:sp>
        <p:nvSpPr>
          <p:cNvPr id="1049007" name="任意多边形 18"/>
          <p:cNvSpPr/>
          <p:nvPr/>
        </p:nvSpPr>
        <p:spPr>
          <a:xfrm flipH="1">
            <a:off x="2249788" y="2438586"/>
            <a:ext cx="391672" cy="859911"/>
          </a:xfrm>
          <a:custGeom>
            <a:avLst/>
            <a:gdLst>
              <a:gd name="connsiteX0" fmla="*/ 379263 w 379263"/>
              <a:gd name="connsiteY0" fmla="*/ 0 h 818105"/>
              <a:gd name="connsiteX1" fmla="*/ 0 w 379263"/>
              <a:gd name="connsiteY1" fmla="*/ 149075 h 818105"/>
              <a:gd name="connsiteX2" fmla="*/ 0 w 379263"/>
              <a:gd name="connsiteY2" fmla="*/ 669029 h 818105"/>
              <a:gd name="connsiteX3" fmla="*/ 379263 w 379263"/>
              <a:gd name="connsiteY3" fmla="*/ 818105 h 818105"/>
            </a:gdLst>
            <a:ahLst/>
            <a:cxnLst>
              <a:cxn ang="0">
                <a:pos x="connsiteX0" y="connsiteY0"/>
              </a:cxn>
              <a:cxn ang="0">
                <a:pos x="connsiteX1" y="connsiteY1"/>
              </a:cxn>
              <a:cxn ang="0">
                <a:pos x="connsiteX2" y="connsiteY2"/>
              </a:cxn>
              <a:cxn ang="0">
                <a:pos x="connsiteX3" y="connsiteY3"/>
              </a:cxn>
            </a:cxnLst>
            <a:rect l="l" t="t" r="r" b="b"/>
            <a:pathLst>
              <a:path w="379263" h="818105">
                <a:moveTo>
                  <a:pt x="379263" y="0"/>
                </a:moveTo>
                <a:lnTo>
                  <a:pt x="0" y="149075"/>
                </a:lnTo>
                <a:lnTo>
                  <a:pt x="0" y="669029"/>
                </a:lnTo>
                <a:lnTo>
                  <a:pt x="379263" y="818105"/>
                </a:lnTo>
                <a:close/>
              </a:path>
            </a:pathLst>
          </a:custGeom>
          <a:solidFill>
            <a:srgbClr val="BC1A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p>
        </p:txBody>
      </p:sp>
      <p:sp>
        <p:nvSpPr>
          <p:cNvPr id="1049011" name="文本框 22"/>
          <p:cNvSpPr txBox="1"/>
          <p:nvPr/>
        </p:nvSpPr>
        <p:spPr>
          <a:xfrm>
            <a:off x="499791" y="2619823"/>
            <a:ext cx="556563" cy="523220"/>
          </a:xfrm>
          <a:prstGeom prst="rect">
            <a:avLst/>
          </a:prstGeom>
          <a:solidFill>
            <a:srgbClr val="E64C53"/>
          </a:solidFill>
        </p:spPr>
        <p:txBody>
          <a:bodyPr wrap="none" rtlCol="0">
            <a:spAutoFit/>
          </a:bodyPr>
          <a:lstStyle/>
          <a:p>
            <a:r>
              <a:rPr lang="en-US" altLang="zh-CN" sz="2800" dirty="0">
                <a:solidFill>
                  <a:schemeClr val="bg1"/>
                </a:solidFill>
                <a:latin typeface="Impact" panose="020B0806030902050204" pitchFamily="34" charset="0"/>
              </a:rPr>
              <a:t>02</a:t>
            </a:r>
            <a:endParaRPr lang="zh-CN" altLang="en-US" sz="2800" dirty="0">
              <a:solidFill>
                <a:schemeClr val="bg1"/>
              </a:solidFill>
              <a:latin typeface="Impact" panose="020B0806030902050204" pitchFamily="34" charset="0"/>
            </a:endParaRPr>
          </a:p>
        </p:txBody>
      </p:sp>
      <p:sp>
        <p:nvSpPr>
          <p:cNvPr id="1049012" name="任意多边形 23"/>
          <p:cNvSpPr/>
          <p:nvPr/>
        </p:nvSpPr>
        <p:spPr>
          <a:xfrm>
            <a:off x="361017" y="3469202"/>
            <a:ext cx="1885591" cy="860989"/>
          </a:xfrm>
          <a:custGeom>
            <a:avLst/>
            <a:gdLst>
              <a:gd name="connsiteX0" fmla="*/ 138956 w 1825854"/>
              <a:gd name="connsiteY0" fmla="*/ 0 h 833717"/>
              <a:gd name="connsiteX1" fmla="*/ 1825854 w 1825854"/>
              <a:gd name="connsiteY1" fmla="*/ 0 h 833717"/>
              <a:gd name="connsiteX2" fmla="*/ 1825854 w 1825854"/>
              <a:gd name="connsiteY2" fmla="*/ 833717 h 833717"/>
              <a:gd name="connsiteX3" fmla="*/ 138956 w 1825854"/>
              <a:gd name="connsiteY3" fmla="*/ 833717 h 833717"/>
              <a:gd name="connsiteX4" fmla="*/ 0 w 1825854"/>
              <a:gd name="connsiteY4" fmla="*/ 694761 h 833717"/>
              <a:gd name="connsiteX5" fmla="*/ 0 w 1825854"/>
              <a:gd name="connsiteY5" fmla="*/ 138956 h 833717"/>
              <a:gd name="connsiteX6" fmla="*/ 138956 w 1825854"/>
              <a:gd name="connsiteY6" fmla="*/ 0 h 8337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25854" h="833717">
                <a:moveTo>
                  <a:pt x="138956" y="0"/>
                </a:moveTo>
                <a:lnTo>
                  <a:pt x="1825854" y="0"/>
                </a:lnTo>
                <a:lnTo>
                  <a:pt x="1825854" y="833717"/>
                </a:lnTo>
                <a:lnTo>
                  <a:pt x="138956" y="833717"/>
                </a:lnTo>
                <a:cubicBezTo>
                  <a:pt x="62213" y="833717"/>
                  <a:pt x="0" y="771504"/>
                  <a:pt x="0" y="694761"/>
                </a:cubicBezTo>
                <a:lnTo>
                  <a:pt x="0" y="138956"/>
                </a:lnTo>
                <a:cubicBezTo>
                  <a:pt x="0" y="62213"/>
                  <a:pt x="62213" y="0"/>
                  <a:pt x="138956" y="0"/>
                </a:cubicBezTo>
                <a:close/>
              </a:path>
            </a:pathLst>
          </a:custGeom>
          <a:solidFill>
            <a:srgbClr val="DA1F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p>
        </p:txBody>
      </p:sp>
      <p:sp>
        <p:nvSpPr>
          <p:cNvPr id="1049013" name="任意多边形 24"/>
          <p:cNvSpPr/>
          <p:nvPr/>
        </p:nvSpPr>
        <p:spPr>
          <a:xfrm flipH="1">
            <a:off x="2246607" y="3463841"/>
            <a:ext cx="391672" cy="859911"/>
          </a:xfrm>
          <a:custGeom>
            <a:avLst/>
            <a:gdLst>
              <a:gd name="connsiteX0" fmla="*/ 379263 w 379263"/>
              <a:gd name="connsiteY0" fmla="*/ 0 h 818105"/>
              <a:gd name="connsiteX1" fmla="*/ 0 w 379263"/>
              <a:gd name="connsiteY1" fmla="*/ 149075 h 818105"/>
              <a:gd name="connsiteX2" fmla="*/ 0 w 379263"/>
              <a:gd name="connsiteY2" fmla="*/ 669029 h 818105"/>
              <a:gd name="connsiteX3" fmla="*/ 379263 w 379263"/>
              <a:gd name="connsiteY3" fmla="*/ 818105 h 818105"/>
            </a:gdLst>
            <a:ahLst/>
            <a:cxnLst>
              <a:cxn ang="0">
                <a:pos x="connsiteX0" y="connsiteY0"/>
              </a:cxn>
              <a:cxn ang="0">
                <a:pos x="connsiteX1" y="connsiteY1"/>
              </a:cxn>
              <a:cxn ang="0">
                <a:pos x="connsiteX2" y="connsiteY2"/>
              </a:cxn>
              <a:cxn ang="0">
                <a:pos x="connsiteX3" y="connsiteY3"/>
              </a:cxn>
            </a:cxnLst>
            <a:rect l="l" t="t" r="r" b="b"/>
            <a:pathLst>
              <a:path w="379263" h="818105">
                <a:moveTo>
                  <a:pt x="379263" y="0"/>
                </a:moveTo>
                <a:lnTo>
                  <a:pt x="0" y="149075"/>
                </a:lnTo>
                <a:lnTo>
                  <a:pt x="0" y="669029"/>
                </a:lnTo>
                <a:lnTo>
                  <a:pt x="379263" y="818105"/>
                </a:lnTo>
                <a:close/>
              </a:path>
            </a:pathLst>
          </a:custGeom>
          <a:solidFill>
            <a:srgbClr val="BC1A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p>
        </p:txBody>
      </p:sp>
      <p:sp>
        <p:nvSpPr>
          <p:cNvPr id="1049017" name="文本框 28"/>
          <p:cNvSpPr txBox="1"/>
          <p:nvPr/>
        </p:nvSpPr>
        <p:spPr>
          <a:xfrm>
            <a:off x="496610" y="3645077"/>
            <a:ext cx="567784" cy="523220"/>
          </a:xfrm>
          <a:prstGeom prst="rect">
            <a:avLst/>
          </a:prstGeom>
          <a:solidFill>
            <a:srgbClr val="E64C53"/>
          </a:solidFill>
        </p:spPr>
        <p:txBody>
          <a:bodyPr wrap="none" rtlCol="0">
            <a:spAutoFit/>
          </a:bodyPr>
          <a:lstStyle/>
          <a:p>
            <a:r>
              <a:rPr lang="en-US" altLang="zh-CN" sz="2800" dirty="0">
                <a:solidFill>
                  <a:schemeClr val="bg1"/>
                </a:solidFill>
                <a:latin typeface="Impact" panose="020B0806030902050204" pitchFamily="34" charset="0"/>
              </a:rPr>
              <a:t>03</a:t>
            </a:r>
            <a:endParaRPr lang="zh-CN" altLang="en-US" sz="2800" dirty="0">
              <a:solidFill>
                <a:schemeClr val="bg1"/>
              </a:solidFill>
              <a:latin typeface="Impact" panose="020B0806030902050204" pitchFamily="34" charset="0"/>
            </a:endParaRPr>
          </a:p>
        </p:txBody>
      </p:sp>
      <p:sp>
        <p:nvSpPr>
          <p:cNvPr id="1049018" name="任意多边形 29"/>
          <p:cNvSpPr/>
          <p:nvPr/>
        </p:nvSpPr>
        <p:spPr>
          <a:xfrm>
            <a:off x="361017" y="4494456"/>
            <a:ext cx="1885591" cy="860989"/>
          </a:xfrm>
          <a:custGeom>
            <a:avLst/>
            <a:gdLst>
              <a:gd name="connsiteX0" fmla="*/ 138956 w 1825854"/>
              <a:gd name="connsiteY0" fmla="*/ 0 h 833717"/>
              <a:gd name="connsiteX1" fmla="*/ 1825854 w 1825854"/>
              <a:gd name="connsiteY1" fmla="*/ 0 h 833717"/>
              <a:gd name="connsiteX2" fmla="*/ 1825854 w 1825854"/>
              <a:gd name="connsiteY2" fmla="*/ 833717 h 833717"/>
              <a:gd name="connsiteX3" fmla="*/ 138956 w 1825854"/>
              <a:gd name="connsiteY3" fmla="*/ 833717 h 833717"/>
              <a:gd name="connsiteX4" fmla="*/ 0 w 1825854"/>
              <a:gd name="connsiteY4" fmla="*/ 694761 h 833717"/>
              <a:gd name="connsiteX5" fmla="*/ 0 w 1825854"/>
              <a:gd name="connsiteY5" fmla="*/ 138956 h 833717"/>
              <a:gd name="connsiteX6" fmla="*/ 138956 w 1825854"/>
              <a:gd name="connsiteY6" fmla="*/ 0 h 8337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25854" h="833717">
                <a:moveTo>
                  <a:pt x="138956" y="0"/>
                </a:moveTo>
                <a:lnTo>
                  <a:pt x="1825854" y="0"/>
                </a:lnTo>
                <a:lnTo>
                  <a:pt x="1825854" y="833717"/>
                </a:lnTo>
                <a:lnTo>
                  <a:pt x="138956" y="833717"/>
                </a:lnTo>
                <a:cubicBezTo>
                  <a:pt x="62213" y="833717"/>
                  <a:pt x="0" y="771504"/>
                  <a:pt x="0" y="694761"/>
                </a:cubicBezTo>
                <a:lnTo>
                  <a:pt x="0" y="138956"/>
                </a:lnTo>
                <a:cubicBezTo>
                  <a:pt x="0" y="62213"/>
                  <a:pt x="62213" y="0"/>
                  <a:pt x="138956" y="0"/>
                </a:cubicBezTo>
                <a:close/>
              </a:path>
            </a:pathLst>
          </a:custGeom>
          <a:solidFill>
            <a:srgbClr val="DA1F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p>
        </p:txBody>
      </p:sp>
      <p:sp>
        <p:nvSpPr>
          <p:cNvPr id="1049019" name="任意多边形 30"/>
          <p:cNvSpPr/>
          <p:nvPr/>
        </p:nvSpPr>
        <p:spPr>
          <a:xfrm flipH="1">
            <a:off x="2246607" y="4489095"/>
            <a:ext cx="391672" cy="859911"/>
          </a:xfrm>
          <a:custGeom>
            <a:avLst/>
            <a:gdLst>
              <a:gd name="connsiteX0" fmla="*/ 379263 w 379263"/>
              <a:gd name="connsiteY0" fmla="*/ 0 h 818105"/>
              <a:gd name="connsiteX1" fmla="*/ 0 w 379263"/>
              <a:gd name="connsiteY1" fmla="*/ 149075 h 818105"/>
              <a:gd name="connsiteX2" fmla="*/ 0 w 379263"/>
              <a:gd name="connsiteY2" fmla="*/ 669029 h 818105"/>
              <a:gd name="connsiteX3" fmla="*/ 379263 w 379263"/>
              <a:gd name="connsiteY3" fmla="*/ 818105 h 818105"/>
            </a:gdLst>
            <a:ahLst/>
            <a:cxnLst>
              <a:cxn ang="0">
                <a:pos x="connsiteX0" y="connsiteY0"/>
              </a:cxn>
              <a:cxn ang="0">
                <a:pos x="connsiteX1" y="connsiteY1"/>
              </a:cxn>
              <a:cxn ang="0">
                <a:pos x="connsiteX2" y="connsiteY2"/>
              </a:cxn>
              <a:cxn ang="0">
                <a:pos x="connsiteX3" y="connsiteY3"/>
              </a:cxn>
            </a:cxnLst>
            <a:rect l="l" t="t" r="r" b="b"/>
            <a:pathLst>
              <a:path w="379263" h="818105">
                <a:moveTo>
                  <a:pt x="379263" y="0"/>
                </a:moveTo>
                <a:lnTo>
                  <a:pt x="0" y="149075"/>
                </a:lnTo>
                <a:lnTo>
                  <a:pt x="0" y="669029"/>
                </a:lnTo>
                <a:lnTo>
                  <a:pt x="379263" y="818105"/>
                </a:lnTo>
                <a:close/>
              </a:path>
            </a:pathLst>
          </a:custGeom>
          <a:solidFill>
            <a:srgbClr val="BC1A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p>
        </p:txBody>
      </p:sp>
      <p:sp>
        <p:nvSpPr>
          <p:cNvPr id="1049023" name="文本框 34"/>
          <p:cNvSpPr txBox="1"/>
          <p:nvPr/>
        </p:nvSpPr>
        <p:spPr>
          <a:xfrm>
            <a:off x="496610" y="4670333"/>
            <a:ext cx="556563" cy="523220"/>
          </a:xfrm>
          <a:prstGeom prst="rect">
            <a:avLst/>
          </a:prstGeom>
          <a:solidFill>
            <a:srgbClr val="E64C53"/>
          </a:solidFill>
        </p:spPr>
        <p:txBody>
          <a:bodyPr wrap="none" rtlCol="0">
            <a:spAutoFit/>
          </a:bodyPr>
          <a:lstStyle/>
          <a:p>
            <a:r>
              <a:rPr lang="en-US" altLang="zh-CN" sz="2800" dirty="0">
                <a:solidFill>
                  <a:schemeClr val="bg1"/>
                </a:solidFill>
                <a:latin typeface="Impact" panose="020B0806030902050204" pitchFamily="34" charset="0"/>
              </a:rPr>
              <a:t>04</a:t>
            </a:r>
            <a:endParaRPr lang="zh-CN" altLang="en-US" sz="2800" dirty="0">
              <a:solidFill>
                <a:schemeClr val="bg1"/>
              </a:solidFill>
              <a:latin typeface="Impact" panose="020B0806030902050204" pitchFamily="34" charset="0"/>
            </a:endParaRPr>
          </a:p>
        </p:txBody>
      </p:sp>
      <p:grpSp>
        <p:nvGrpSpPr>
          <p:cNvPr id="67" name="组合 42"/>
          <p:cNvGrpSpPr/>
          <p:nvPr/>
        </p:nvGrpSpPr>
        <p:grpSpPr>
          <a:xfrm>
            <a:off x="1399506" y="4645248"/>
            <a:ext cx="388716" cy="497123"/>
            <a:chOff x="1605186" y="572440"/>
            <a:chExt cx="563562" cy="720725"/>
          </a:xfrm>
          <a:solidFill>
            <a:srgbClr val="FEFEFE"/>
          </a:solidFill>
        </p:grpSpPr>
        <p:sp>
          <p:nvSpPr>
            <p:cNvPr id="1049029" name="Freeform 32"/>
            <p:cNvSpPr/>
            <p:nvPr/>
          </p:nvSpPr>
          <p:spPr bwMode="auto">
            <a:xfrm>
              <a:off x="1814736" y="572440"/>
              <a:ext cx="142875" cy="720725"/>
            </a:xfrm>
            <a:custGeom>
              <a:avLst/>
              <a:gdLst>
                <a:gd name="T0" fmla="*/ 64 w 64"/>
                <a:gd name="T1" fmla="*/ 289 h 321"/>
                <a:gd name="T2" fmla="*/ 32 w 64"/>
                <a:gd name="T3" fmla="*/ 321 h 321"/>
                <a:gd name="T4" fmla="*/ 0 w 64"/>
                <a:gd name="T5" fmla="*/ 289 h 321"/>
                <a:gd name="T6" fmla="*/ 0 w 64"/>
                <a:gd name="T7" fmla="*/ 32 h 321"/>
                <a:gd name="T8" fmla="*/ 32 w 64"/>
                <a:gd name="T9" fmla="*/ 0 h 321"/>
                <a:gd name="T10" fmla="*/ 64 w 64"/>
                <a:gd name="T11" fmla="*/ 32 h 321"/>
                <a:gd name="T12" fmla="*/ 64 w 64"/>
                <a:gd name="T13" fmla="*/ 289 h 321"/>
              </a:gdLst>
              <a:ahLst/>
              <a:cxnLst>
                <a:cxn ang="0">
                  <a:pos x="T0" y="T1"/>
                </a:cxn>
                <a:cxn ang="0">
                  <a:pos x="T2" y="T3"/>
                </a:cxn>
                <a:cxn ang="0">
                  <a:pos x="T4" y="T5"/>
                </a:cxn>
                <a:cxn ang="0">
                  <a:pos x="T6" y="T7"/>
                </a:cxn>
                <a:cxn ang="0">
                  <a:pos x="T8" y="T9"/>
                </a:cxn>
                <a:cxn ang="0">
                  <a:pos x="T10" y="T11"/>
                </a:cxn>
                <a:cxn ang="0">
                  <a:pos x="T12" y="T13"/>
                </a:cxn>
              </a:cxnLst>
              <a:rect l="0" t="0" r="r" b="b"/>
              <a:pathLst>
                <a:path w="64" h="321">
                  <a:moveTo>
                    <a:pt x="64" y="289"/>
                  </a:moveTo>
                  <a:cubicBezTo>
                    <a:pt x="64" y="307"/>
                    <a:pt x="49" y="321"/>
                    <a:pt x="32" y="321"/>
                  </a:cubicBezTo>
                  <a:cubicBezTo>
                    <a:pt x="14" y="321"/>
                    <a:pt x="0" y="307"/>
                    <a:pt x="0" y="289"/>
                  </a:cubicBezTo>
                  <a:cubicBezTo>
                    <a:pt x="0" y="32"/>
                    <a:pt x="0" y="32"/>
                    <a:pt x="0" y="32"/>
                  </a:cubicBezTo>
                  <a:cubicBezTo>
                    <a:pt x="0" y="14"/>
                    <a:pt x="14" y="0"/>
                    <a:pt x="32" y="0"/>
                  </a:cubicBezTo>
                  <a:cubicBezTo>
                    <a:pt x="49" y="0"/>
                    <a:pt x="64" y="14"/>
                    <a:pt x="64" y="32"/>
                  </a:cubicBezTo>
                  <a:lnTo>
                    <a:pt x="64" y="289"/>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sz="1351">
                <a:solidFill>
                  <a:prstClr val="black"/>
                </a:solidFill>
              </a:endParaRPr>
            </a:p>
          </p:txBody>
        </p:sp>
        <p:sp>
          <p:nvSpPr>
            <p:cNvPr id="1049030" name="Freeform 33"/>
            <p:cNvSpPr/>
            <p:nvPr/>
          </p:nvSpPr>
          <p:spPr bwMode="auto">
            <a:xfrm>
              <a:off x="1605186" y="1012177"/>
              <a:ext cx="141288" cy="280988"/>
            </a:xfrm>
            <a:custGeom>
              <a:avLst/>
              <a:gdLst>
                <a:gd name="T0" fmla="*/ 63 w 63"/>
                <a:gd name="T1" fmla="*/ 93 h 125"/>
                <a:gd name="T2" fmla="*/ 32 w 63"/>
                <a:gd name="T3" fmla="*/ 125 h 125"/>
                <a:gd name="T4" fmla="*/ 0 w 63"/>
                <a:gd name="T5" fmla="*/ 93 h 125"/>
                <a:gd name="T6" fmla="*/ 0 w 63"/>
                <a:gd name="T7" fmla="*/ 32 h 125"/>
                <a:gd name="T8" fmla="*/ 32 w 63"/>
                <a:gd name="T9" fmla="*/ 0 h 125"/>
                <a:gd name="T10" fmla="*/ 63 w 63"/>
                <a:gd name="T11" fmla="*/ 32 h 125"/>
                <a:gd name="T12" fmla="*/ 63 w 63"/>
                <a:gd name="T13" fmla="*/ 93 h 125"/>
              </a:gdLst>
              <a:ahLst/>
              <a:cxnLst>
                <a:cxn ang="0">
                  <a:pos x="T0" y="T1"/>
                </a:cxn>
                <a:cxn ang="0">
                  <a:pos x="T2" y="T3"/>
                </a:cxn>
                <a:cxn ang="0">
                  <a:pos x="T4" y="T5"/>
                </a:cxn>
                <a:cxn ang="0">
                  <a:pos x="T6" y="T7"/>
                </a:cxn>
                <a:cxn ang="0">
                  <a:pos x="T8" y="T9"/>
                </a:cxn>
                <a:cxn ang="0">
                  <a:pos x="T10" y="T11"/>
                </a:cxn>
                <a:cxn ang="0">
                  <a:pos x="T12" y="T13"/>
                </a:cxn>
              </a:cxnLst>
              <a:rect l="0" t="0" r="r" b="b"/>
              <a:pathLst>
                <a:path w="63" h="125">
                  <a:moveTo>
                    <a:pt x="63" y="93"/>
                  </a:moveTo>
                  <a:cubicBezTo>
                    <a:pt x="63" y="111"/>
                    <a:pt x="49" y="125"/>
                    <a:pt x="32" y="125"/>
                  </a:cubicBezTo>
                  <a:cubicBezTo>
                    <a:pt x="14" y="125"/>
                    <a:pt x="0" y="111"/>
                    <a:pt x="0" y="93"/>
                  </a:cubicBezTo>
                  <a:cubicBezTo>
                    <a:pt x="0" y="32"/>
                    <a:pt x="0" y="32"/>
                    <a:pt x="0" y="32"/>
                  </a:cubicBezTo>
                  <a:cubicBezTo>
                    <a:pt x="0" y="14"/>
                    <a:pt x="14" y="0"/>
                    <a:pt x="32" y="0"/>
                  </a:cubicBezTo>
                  <a:cubicBezTo>
                    <a:pt x="49" y="0"/>
                    <a:pt x="63" y="14"/>
                    <a:pt x="63" y="32"/>
                  </a:cubicBezTo>
                  <a:lnTo>
                    <a:pt x="63" y="93"/>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sz="1351">
                <a:solidFill>
                  <a:prstClr val="black"/>
                </a:solidFill>
              </a:endParaRPr>
            </a:p>
          </p:txBody>
        </p:sp>
        <p:sp>
          <p:nvSpPr>
            <p:cNvPr id="1049031" name="Freeform 34"/>
            <p:cNvSpPr/>
            <p:nvPr/>
          </p:nvSpPr>
          <p:spPr bwMode="auto">
            <a:xfrm>
              <a:off x="2025873" y="804215"/>
              <a:ext cx="142875" cy="488950"/>
            </a:xfrm>
            <a:custGeom>
              <a:avLst/>
              <a:gdLst>
                <a:gd name="T0" fmla="*/ 64 w 64"/>
                <a:gd name="T1" fmla="*/ 186 h 218"/>
                <a:gd name="T2" fmla="*/ 32 w 64"/>
                <a:gd name="T3" fmla="*/ 218 h 218"/>
                <a:gd name="T4" fmla="*/ 0 w 64"/>
                <a:gd name="T5" fmla="*/ 186 h 218"/>
                <a:gd name="T6" fmla="*/ 0 w 64"/>
                <a:gd name="T7" fmla="*/ 32 h 218"/>
                <a:gd name="T8" fmla="*/ 32 w 64"/>
                <a:gd name="T9" fmla="*/ 0 h 218"/>
                <a:gd name="T10" fmla="*/ 64 w 64"/>
                <a:gd name="T11" fmla="*/ 32 h 218"/>
                <a:gd name="T12" fmla="*/ 64 w 64"/>
                <a:gd name="T13" fmla="*/ 186 h 218"/>
              </a:gdLst>
              <a:ahLst/>
              <a:cxnLst>
                <a:cxn ang="0">
                  <a:pos x="T0" y="T1"/>
                </a:cxn>
                <a:cxn ang="0">
                  <a:pos x="T2" y="T3"/>
                </a:cxn>
                <a:cxn ang="0">
                  <a:pos x="T4" y="T5"/>
                </a:cxn>
                <a:cxn ang="0">
                  <a:pos x="T6" y="T7"/>
                </a:cxn>
                <a:cxn ang="0">
                  <a:pos x="T8" y="T9"/>
                </a:cxn>
                <a:cxn ang="0">
                  <a:pos x="T10" y="T11"/>
                </a:cxn>
                <a:cxn ang="0">
                  <a:pos x="T12" y="T13"/>
                </a:cxn>
              </a:cxnLst>
              <a:rect l="0" t="0" r="r" b="b"/>
              <a:pathLst>
                <a:path w="64" h="218">
                  <a:moveTo>
                    <a:pt x="64" y="186"/>
                  </a:moveTo>
                  <a:cubicBezTo>
                    <a:pt x="64" y="204"/>
                    <a:pt x="49" y="218"/>
                    <a:pt x="32" y="218"/>
                  </a:cubicBezTo>
                  <a:cubicBezTo>
                    <a:pt x="14" y="218"/>
                    <a:pt x="0" y="204"/>
                    <a:pt x="0" y="186"/>
                  </a:cubicBezTo>
                  <a:cubicBezTo>
                    <a:pt x="0" y="32"/>
                    <a:pt x="0" y="32"/>
                    <a:pt x="0" y="32"/>
                  </a:cubicBezTo>
                  <a:cubicBezTo>
                    <a:pt x="0" y="14"/>
                    <a:pt x="14" y="0"/>
                    <a:pt x="32" y="0"/>
                  </a:cubicBezTo>
                  <a:cubicBezTo>
                    <a:pt x="49" y="0"/>
                    <a:pt x="64" y="14"/>
                    <a:pt x="64" y="32"/>
                  </a:cubicBezTo>
                  <a:lnTo>
                    <a:pt x="64" y="186"/>
                  </a:ln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sz="1351">
                <a:solidFill>
                  <a:prstClr val="black"/>
                </a:solidFill>
              </a:endParaRPr>
            </a:p>
          </p:txBody>
        </p:sp>
      </p:grpSp>
      <p:sp>
        <p:nvSpPr>
          <p:cNvPr id="1049032" name="文本框 46"/>
          <p:cNvSpPr txBox="1"/>
          <p:nvPr/>
        </p:nvSpPr>
        <p:spPr>
          <a:xfrm>
            <a:off x="2697577" y="1797904"/>
            <a:ext cx="3878424" cy="307777"/>
          </a:xfrm>
          <a:prstGeom prst="rect">
            <a:avLst/>
          </a:prstGeom>
          <a:noFill/>
          <a:effectLst/>
        </p:spPr>
        <p:txBody>
          <a:bodyPr wrap="square" rtlCol="0">
            <a:spAutoFit/>
          </a:bodyPr>
          <a:lstStyle/>
          <a:p>
            <a:r>
              <a:rPr lang="en-GB" sz="1400" b="1" dirty="0"/>
              <a:t>Tax Exemption Clauses in Contracts</a:t>
            </a:r>
            <a:endParaRPr lang="en-US" altLang="zh-CN" sz="1400" dirty="0">
              <a:latin typeface="方正姚体" panose="02010601030101010101" pitchFamily="2" charset="-122"/>
              <a:ea typeface="方正姚体" panose="02010601030101010101" pitchFamily="2" charset="-122"/>
            </a:endParaRPr>
          </a:p>
        </p:txBody>
      </p:sp>
      <p:sp>
        <p:nvSpPr>
          <p:cNvPr id="1049033" name="文本框 47"/>
          <p:cNvSpPr txBox="1"/>
          <p:nvPr/>
        </p:nvSpPr>
        <p:spPr>
          <a:xfrm>
            <a:off x="2645656" y="2630872"/>
            <a:ext cx="3143253" cy="307777"/>
          </a:xfrm>
          <a:prstGeom prst="rect">
            <a:avLst/>
          </a:prstGeom>
          <a:noFill/>
          <a:effectLst/>
        </p:spPr>
        <p:txBody>
          <a:bodyPr wrap="square" rtlCol="0">
            <a:spAutoFit/>
          </a:bodyPr>
          <a:lstStyle/>
          <a:p>
            <a:r>
              <a:rPr lang="en-GB" sz="1400" b="1" dirty="0"/>
              <a:t>Contract-Splitting Clauses</a:t>
            </a:r>
            <a:endParaRPr lang="en-US" altLang="zh-CN" sz="1400" dirty="0">
              <a:latin typeface="方正姚体" panose="02010601030101010101" pitchFamily="2" charset="-122"/>
              <a:ea typeface="方正姚体" panose="02010601030101010101" pitchFamily="2" charset="-122"/>
            </a:endParaRPr>
          </a:p>
        </p:txBody>
      </p:sp>
      <p:sp>
        <p:nvSpPr>
          <p:cNvPr id="1049034" name="文本框 48"/>
          <p:cNvSpPr txBox="1"/>
          <p:nvPr/>
        </p:nvSpPr>
        <p:spPr>
          <a:xfrm>
            <a:off x="2697576" y="3647132"/>
            <a:ext cx="4675224" cy="307777"/>
          </a:xfrm>
          <a:prstGeom prst="rect">
            <a:avLst/>
          </a:prstGeom>
          <a:noFill/>
          <a:effectLst/>
        </p:spPr>
        <p:txBody>
          <a:bodyPr wrap="square" rtlCol="0">
            <a:spAutoFit/>
          </a:bodyPr>
          <a:lstStyle/>
          <a:p>
            <a:r>
              <a:rPr lang="en-GB" sz="1400" b="1" dirty="0"/>
              <a:t>Contracts awarded  to Shell or Conduit Companies</a:t>
            </a:r>
            <a:endParaRPr lang="en-US" altLang="zh-CN" sz="1400" dirty="0">
              <a:latin typeface="方正姚体" panose="02010601030101010101" pitchFamily="2" charset="-122"/>
              <a:ea typeface="方正姚体" panose="02010601030101010101" pitchFamily="2" charset="-122"/>
            </a:endParaRPr>
          </a:p>
        </p:txBody>
      </p:sp>
      <p:sp>
        <p:nvSpPr>
          <p:cNvPr id="1049035" name="文本框 49"/>
          <p:cNvSpPr txBox="1"/>
          <p:nvPr/>
        </p:nvSpPr>
        <p:spPr>
          <a:xfrm>
            <a:off x="2857249" y="4702330"/>
            <a:ext cx="3062977" cy="307777"/>
          </a:xfrm>
          <a:prstGeom prst="rect">
            <a:avLst/>
          </a:prstGeom>
          <a:noFill/>
          <a:effectLst/>
        </p:spPr>
        <p:txBody>
          <a:bodyPr wrap="square" rtlCol="0">
            <a:spAutoFit/>
          </a:bodyPr>
          <a:lstStyle/>
          <a:p>
            <a:r>
              <a:rPr lang="en-GB" sz="1400" b="1" dirty="0"/>
              <a:t>Mobilisation Clauses</a:t>
            </a:r>
          </a:p>
        </p:txBody>
      </p:sp>
      <p:sp>
        <p:nvSpPr>
          <p:cNvPr id="50" name="任意多边形 7"/>
          <p:cNvSpPr/>
          <p:nvPr/>
        </p:nvSpPr>
        <p:spPr>
          <a:xfrm>
            <a:off x="456710" y="5524343"/>
            <a:ext cx="1885591" cy="860989"/>
          </a:xfrm>
          <a:custGeom>
            <a:avLst/>
            <a:gdLst>
              <a:gd name="connsiteX0" fmla="*/ 138956 w 1825854"/>
              <a:gd name="connsiteY0" fmla="*/ 0 h 833717"/>
              <a:gd name="connsiteX1" fmla="*/ 1825854 w 1825854"/>
              <a:gd name="connsiteY1" fmla="*/ 0 h 833717"/>
              <a:gd name="connsiteX2" fmla="*/ 1825854 w 1825854"/>
              <a:gd name="connsiteY2" fmla="*/ 833717 h 833717"/>
              <a:gd name="connsiteX3" fmla="*/ 138956 w 1825854"/>
              <a:gd name="connsiteY3" fmla="*/ 833717 h 833717"/>
              <a:gd name="connsiteX4" fmla="*/ 0 w 1825854"/>
              <a:gd name="connsiteY4" fmla="*/ 694761 h 833717"/>
              <a:gd name="connsiteX5" fmla="*/ 0 w 1825854"/>
              <a:gd name="connsiteY5" fmla="*/ 138956 h 833717"/>
              <a:gd name="connsiteX6" fmla="*/ 138956 w 1825854"/>
              <a:gd name="connsiteY6" fmla="*/ 0 h 8337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25854" h="833717">
                <a:moveTo>
                  <a:pt x="138956" y="0"/>
                </a:moveTo>
                <a:lnTo>
                  <a:pt x="1825854" y="0"/>
                </a:lnTo>
                <a:lnTo>
                  <a:pt x="1825854" y="833717"/>
                </a:lnTo>
                <a:lnTo>
                  <a:pt x="138956" y="833717"/>
                </a:lnTo>
                <a:cubicBezTo>
                  <a:pt x="62213" y="833717"/>
                  <a:pt x="0" y="771504"/>
                  <a:pt x="0" y="694761"/>
                </a:cubicBezTo>
                <a:lnTo>
                  <a:pt x="0" y="138956"/>
                </a:lnTo>
                <a:cubicBezTo>
                  <a:pt x="0" y="62213"/>
                  <a:pt x="62213" y="0"/>
                  <a:pt x="138956" y="0"/>
                </a:cubicBezTo>
                <a:close/>
              </a:path>
            </a:pathLst>
          </a:custGeom>
          <a:solidFill>
            <a:srgbClr val="DA1F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p>
        </p:txBody>
      </p:sp>
      <p:sp>
        <p:nvSpPr>
          <p:cNvPr id="51" name="任意多边形 8"/>
          <p:cNvSpPr/>
          <p:nvPr/>
        </p:nvSpPr>
        <p:spPr>
          <a:xfrm flipH="1">
            <a:off x="2305904" y="5524883"/>
            <a:ext cx="391672" cy="859911"/>
          </a:xfrm>
          <a:custGeom>
            <a:avLst/>
            <a:gdLst>
              <a:gd name="connsiteX0" fmla="*/ 379263 w 379263"/>
              <a:gd name="connsiteY0" fmla="*/ 0 h 818105"/>
              <a:gd name="connsiteX1" fmla="*/ 0 w 379263"/>
              <a:gd name="connsiteY1" fmla="*/ 149075 h 818105"/>
              <a:gd name="connsiteX2" fmla="*/ 0 w 379263"/>
              <a:gd name="connsiteY2" fmla="*/ 669029 h 818105"/>
              <a:gd name="connsiteX3" fmla="*/ 379263 w 379263"/>
              <a:gd name="connsiteY3" fmla="*/ 818105 h 818105"/>
            </a:gdLst>
            <a:ahLst/>
            <a:cxnLst>
              <a:cxn ang="0">
                <a:pos x="connsiteX0" y="connsiteY0"/>
              </a:cxn>
              <a:cxn ang="0">
                <a:pos x="connsiteX1" y="connsiteY1"/>
              </a:cxn>
              <a:cxn ang="0">
                <a:pos x="connsiteX2" y="connsiteY2"/>
              </a:cxn>
              <a:cxn ang="0">
                <a:pos x="connsiteX3" y="connsiteY3"/>
              </a:cxn>
            </a:cxnLst>
            <a:rect l="l" t="t" r="r" b="b"/>
            <a:pathLst>
              <a:path w="379263" h="818105">
                <a:moveTo>
                  <a:pt x="379263" y="0"/>
                </a:moveTo>
                <a:lnTo>
                  <a:pt x="0" y="149075"/>
                </a:lnTo>
                <a:lnTo>
                  <a:pt x="0" y="669029"/>
                </a:lnTo>
                <a:lnTo>
                  <a:pt x="379263" y="818105"/>
                </a:lnTo>
                <a:close/>
              </a:path>
            </a:pathLst>
          </a:custGeom>
          <a:solidFill>
            <a:srgbClr val="BC1A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p>
        </p:txBody>
      </p:sp>
      <p:sp>
        <p:nvSpPr>
          <p:cNvPr id="57" name="文本框 15"/>
          <p:cNvSpPr txBox="1"/>
          <p:nvPr/>
        </p:nvSpPr>
        <p:spPr>
          <a:xfrm>
            <a:off x="2590809" y="5782409"/>
            <a:ext cx="1734770" cy="400110"/>
          </a:xfrm>
          <a:prstGeom prst="rect">
            <a:avLst/>
          </a:prstGeom>
          <a:noFill/>
          <a:effectLst/>
        </p:spPr>
        <p:txBody>
          <a:bodyPr wrap="none" rtlCol="0">
            <a:spAutoFit/>
          </a:bodyPr>
          <a:lstStyle/>
          <a:p>
            <a:r>
              <a:rPr lang="en-US" altLang="zh-CN" sz="2000" b="1" dirty="0">
                <a:solidFill>
                  <a:schemeClr val="bg1"/>
                </a:solidFill>
                <a:latin typeface="方正姚体" panose="02010601030101010101" pitchFamily="2" charset="-122"/>
              </a:rPr>
              <a:t>TITE   HERE</a:t>
            </a:r>
            <a:endParaRPr lang="en-US" altLang="zh-CN" sz="1600" b="1" dirty="0">
              <a:solidFill>
                <a:schemeClr val="bg1"/>
              </a:solidFill>
              <a:latin typeface="方正姚体" panose="02010601030101010101" pitchFamily="2" charset="-122"/>
            </a:endParaRPr>
          </a:p>
        </p:txBody>
      </p:sp>
      <p:sp>
        <p:nvSpPr>
          <p:cNvPr id="58" name="文本框 16"/>
          <p:cNvSpPr txBox="1"/>
          <p:nvPr/>
        </p:nvSpPr>
        <p:spPr>
          <a:xfrm>
            <a:off x="496610" y="5581447"/>
            <a:ext cx="518091" cy="523220"/>
          </a:xfrm>
          <a:prstGeom prst="rect">
            <a:avLst/>
          </a:prstGeom>
          <a:solidFill>
            <a:srgbClr val="E64C53"/>
          </a:solidFill>
        </p:spPr>
        <p:txBody>
          <a:bodyPr wrap="none" rtlCol="0">
            <a:spAutoFit/>
          </a:bodyPr>
          <a:lstStyle/>
          <a:p>
            <a:r>
              <a:rPr lang="en-US" altLang="zh-CN" sz="2800" dirty="0">
                <a:solidFill>
                  <a:schemeClr val="bg1"/>
                </a:solidFill>
                <a:latin typeface="Impact" panose="020B0806030902050204" pitchFamily="34" charset="0"/>
              </a:rPr>
              <a:t>07</a:t>
            </a:r>
            <a:endParaRPr lang="zh-CN" altLang="en-US" sz="2800" dirty="0">
              <a:solidFill>
                <a:schemeClr val="bg1"/>
              </a:solidFill>
              <a:latin typeface="Impact" panose="020B0806030902050204" pitchFamily="34" charset="0"/>
            </a:endParaRPr>
          </a:p>
        </p:txBody>
      </p:sp>
      <p:sp>
        <p:nvSpPr>
          <p:cNvPr id="61" name="文本框 4"/>
          <p:cNvSpPr txBox="1"/>
          <p:nvPr/>
        </p:nvSpPr>
        <p:spPr>
          <a:xfrm>
            <a:off x="198437" y="501652"/>
            <a:ext cx="8969563" cy="748795"/>
          </a:xfrm>
          <a:prstGeom prst="rect">
            <a:avLst/>
          </a:prstGeom>
          <a:noFill/>
          <a:ln>
            <a:noFill/>
          </a:ln>
        </p:spPr>
        <p:txBody>
          <a:bodyPr vert="horz" wrap="square" lIns="91440" tIns="45720" rIns="91440" bIns="45720" anchor="t">
            <a:spAutoFit/>
          </a:bodyPr>
          <a:lstStyle>
            <a:lvl1pPr marL="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1pPr>
            <a:lvl2pPr marL="4572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2pPr>
            <a:lvl3pPr marL="9144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3pPr>
            <a:lvl4pPr marL="13716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4pPr>
            <a:lvl5pPr marL="18288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5pPr>
          </a:lstStyle>
          <a:p>
            <a:r>
              <a:rPr lang="en-US" altLang="zh-CN" sz="2133" dirty="0">
                <a:solidFill>
                  <a:schemeClr val="tx1">
                    <a:lumMod val="75000"/>
                    <a:lumOff val="25000"/>
                  </a:schemeClr>
                </a:solidFill>
                <a:latin typeface="Arial" panose="020B0604020202020204" pitchFamily="34" charset="0"/>
                <a:ea typeface="Arial" panose="020B0604020202020204" pitchFamily="34" charset="0"/>
                <a:sym typeface="Arial" panose="020B0604020202020204" pitchFamily="34" charset="0"/>
              </a:rPr>
              <a:t>04.</a:t>
            </a:r>
            <a:r>
              <a:rPr lang="en-US" altLang="zh-CN" sz="2133" b="1" dirty="0">
                <a:solidFill>
                  <a:schemeClr val="tx1">
                    <a:lumMod val="75000"/>
                    <a:lumOff val="25000"/>
                  </a:schemeClr>
                </a:solidFill>
                <a:latin typeface="Arial" panose="020B0604020202020204" pitchFamily="34" charset="0"/>
                <a:ea typeface="Arial" panose="020B0604020202020204" pitchFamily="34" charset="0"/>
                <a:sym typeface="+mn-ea"/>
              </a:rPr>
              <a:t> </a:t>
            </a:r>
            <a:r>
              <a:rPr lang="en-AU" altLang="zh-CN" sz="2133" b="1" dirty="0">
                <a:solidFill>
                  <a:schemeClr val="tx1">
                    <a:lumMod val="75000"/>
                    <a:lumOff val="25000"/>
                  </a:schemeClr>
                </a:solidFill>
                <a:latin typeface="Arial" panose="020B0604020202020204" pitchFamily="34" charset="0"/>
                <a:ea typeface="Arial" panose="020B0604020202020204" pitchFamily="34" charset="0"/>
                <a:sym typeface="+mn-ea"/>
              </a:rPr>
              <a:t>Contractual Clauses that Promote IFF in Nigeria</a:t>
            </a:r>
          </a:p>
          <a:p>
            <a:endParaRPr lang="en-US" altLang="zh-CN" sz="2133" b="1" dirty="0">
              <a:solidFill>
                <a:schemeClr val="tx1">
                  <a:lumMod val="75000"/>
                  <a:lumOff val="25000"/>
                </a:schemeClr>
              </a:solidFill>
              <a:latin typeface="Arial" panose="020B0604020202020204" pitchFamily="34" charset="0"/>
              <a:ea typeface="Arial" panose="020B0604020202020204" pitchFamily="34" charset="0"/>
              <a:sym typeface="+mn-ea"/>
            </a:endParaRPr>
          </a:p>
        </p:txBody>
      </p:sp>
      <p:sp>
        <p:nvSpPr>
          <p:cNvPr id="62" name="矩形 3"/>
          <p:cNvSpPr/>
          <p:nvPr/>
        </p:nvSpPr>
        <p:spPr>
          <a:xfrm>
            <a:off x="1" y="466725"/>
            <a:ext cx="142875" cy="468312"/>
          </a:xfrm>
          <a:prstGeom prst="rect">
            <a:avLst/>
          </a:prstGeom>
          <a:solidFill>
            <a:schemeClr val="accent1"/>
          </a:solidFill>
          <a:ln>
            <a:noFill/>
          </a:ln>
        </p:spPr>
        <p:txBody>
          <a:bodyPr vert="horz" lIns="91440" tIns="45720" rIns="91440" bIns="45720" anchor="ctr"/>
          <a:lstStyle>
            <a:lvl1pPr marL="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1pPr>
            <a:lvl2pPr marL="4572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2pPr>
            <a:lvl3pPr marL="9144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3pPr>
            <a:lvl4pPr marL="13716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4pPr>
            <a:lvl5pPr marL="18288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5pPr>
          </a:lstStyle>
          <a:p>
            <a:pPr lvl="0" algn="ctr" fontAlgn="base">
              <a:spcBef>
                <a:spcPct val="0"/>
              </a:spcBef>
              <a:spcAft>
                <a:spcPct val="0"/>
              </a:spcAft>
              <a:buFontTx/>
              <a:buNone/>
            </a:pPr>
            <a:endParaRPr lang="zh-CN" altLang="en-US">
              <a:solidFill>
                <a:srgbClr val="FFFFFF"/>
              </a:solidFill>
              <a:ea typeface="Arial" pitchFamily="34" charset="0"/>
            </a:endParaRPr>
          </a:p>
        </p:txBody>
      </p:sp>
      <p:sp>
        <p:nvSpPr>
          <p:cNvPr id="63" name="文本框 49"/>
          <p:cNvSpPr txBox="1"/>
          <p:nvPr/>
        </p:nvSpPr>
        <p:spPr>
          <a:xfrm>
            <a:off x="2641461" y="5807294"/>
            <a:ext cx="5245871" cy="307777"/>
          </a:xfrm>
          <a:prstGeom prst="rect">
            <a:avLst/>
          </a:prstGeom>
          <a:noFill/>
          <a:effectLst/>
        </p:spPr>
        <p:txBody>
          <a:bodyPr wrap="square" rtlCol="0">
            <a:spAutoFit/>
          </a:bodyPr>
          <a:lstStyle/>
          <a:p>
            <a:r>
              <a:rPr lang="en-GB" sz="1400" b="1" dirty="0"/>
              <a:t>Clauses in Government Debt Instruments</a:t>
            </a:r>
            <a:endParaRPr lang="en-US" altLang="zh-CN" sz="1400" dirty="0">
              <a:latin typeface="方正姚体" panose="02010601030101010101" pitchFamily="2" charset="-122"/>
              <a:ea typeface="方正姚体" panose="02010601030101010101" pitchFamily="2" charset="-122"/>
            </a:endParaRPr>
          </a:p>
        </p:txBody>
      </p:sp>
      <p:sp>
        <p:nvSpPr>
          <p:cNvPr id="59" name="任意多边形 7"/>
          <p:cNvSpPr/>
          <p:nvPr/>
        </p:nvSpPr>
        <p:spPr>
          <a:xfrm>
            <a:off x="6430005" y="1558563"/>
            <a:ext cx="1885591" cy="860989"/>
          </a:xfrm>
          <a:custGeom>
            <a:avLst/>
            <a:gdLst>
              <a:gd name="connsiteX0" fmla="*/ 138956 w 1825854"/>
              <a:gd name="connsiteY0" fmla="*/ 0 h 833717"/>
              <a:gd name="connsiteX1" fmla="*/ 1825854 w 1825854"/>
              <a:gd name="connsiteY1" fmla="*/ 0 h 833717"/>
              <a:gd name="connsiteX2" fmla="*/ 1825854 w 1825854"/>
              <a:gd name="connsiteY2" fmla="*/ 833717 h 833717"/>
              <a:gd name="connsiteX3" fmla="*/ 138956 w 1825854"/>
              <a:gd name="connsiteY3" fmla="*/ 833717 h 833717"/>
              <a:gd name="connsiteX4" fmla="*/ 0 w 1825854"/>
              <a:gd name="connsiteY4" fmla="*/ 694761 h 833717"/>
              <a:gd name="connsiteX5" fmla="*/ 0 w 1825854"/>
              <a:gd name="connsiteY5" fmla="*/ 138956 h 833717"/>
              <a:gd name="connsiteX6" fmla="*/ 138956 w 1825854"/>
              <a:gd name="connsiteY6" fmla="*/ 0 h 8337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25854" h="833717">
                <a:moveTo>
                  <a:pt x="138956" y="0"/>
                </a:moveTo>
                <a:lnTo>
                  <a:pt x="1825854" y="0"/>
                </a:lnTo>
                <a:lnTo>
                  <a:pt x="1825854" y="833717"/>
                </a:lnTo>
                <a:lnTo>
                  <a:pt x="138956" y="833717"/>
                </a:lnTo>
                <a:cubicBezTo>
                  <a:pt x="62213" y="833717"/>
                  <a:pt x="0" y="771504"/>
                  <a:pt x="0" y="694761"/>
                </a:cubicBezTo>
                <a:lnTo>
                  <a:pt x="0" y="138956"/>
                </a:lnTo>
                <a:cubicBezTo>
                  <a:pt x="0" y="62213"/>
                  <a:pt x="62213" y="0"/>
                  <a:pt x="138956" y="0"/>
                </a:cubicBezTo>
                <a:close/>
              </a:path>
            </a:pathLst>
          </a:custGeom>
          <a:solidFill>
            <a:srgbClr val="DA1F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p>
        </p:txBody>
      </p:sp>
      <p:sp>
        <p:nvSpPr>
          <p:cNvPr id="60" name="任意多边形 8"/>
          <p:cNvSpPr/>
          <p:nvPr/>
        </p:nvSpPr>
        <p:spPr>
          <a:xfrm flipH="1">
            <a:off x="8315595" y="1553201"/>
            <a:ext cx="391672" cy="859911"/>
          </a:xfrm>
          <a:custGeom>
            <a:avLst/>
            <a:gdLst>
              <a:gd name="connsiteX0" fmla="*/ 379263 w 379263"/>
              <a:gd name="connsiteY0" fmla="*/ 0 h 818105"/>
              <a:gd name="connsiteX1" fmla="*/ 0 w 379263"/>
              <a:gd name="connsiteY1" fmla="*/ 149075 h 818105"/>
              <a:gd name="connsiteX2" fmla="*/ 0 w 379263"/>
              <a:gd name="connsiteY2" fmla="*/ 669029 h 818105"/>
              <a:gd name="connsiteX3" fmla="*/ 379263 w 379263"/>
              <a:gd name="connsiteY3" fmla="*/ 818105 h 818105"/>
            </a:gdLst>
            <a:ahLst/>
            <a:cxnLst>
              <a:cxn ang="0">
                <a:pos x="connsiteX0" y="connsiteY0"/>
              </a:cxn>
              <a:cxn ang="0">
                <a:pos x="connsiteX1" y="connsiteY1"/>
              </a:cxn>
              <a:cxn ang="0">
                <a:pos x="connsiteX2" y="connsiteY2"/>
              </a:cxn>
              <a:cxn ang="0">
                <a:pos x="connsiteX3" y="connsiteY3"/>
              </a:cxn>
            </a:cxnLst>
            <a:rect l="l" t="t" r="r" b="b"/>
            <a:pathLst>
              <a:path w="379263" h="818105">
                <a:moveTo>
                  <a:pt x="379263" y="0"/>
                </a:moveTo>
                <a:lnTo>
                  <a:pt x="0" y="149075"/>
                </a:lnTo>
                <a:lnTo>
                  <a:pt x="0" y="669029"/>
                </a:lnTo>
                <a:lnTo>
                  <a:pt x="379263" y="818105"/>
                </a:lnTo>
                <a:close/>
              </a:path>
            </a:pathLst>
          </a:custGeom>
          <a:solidFill>
            <a:srgbClr val="BC1A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p>
        </p:txBody>
      </p:sp>
      <p:sp>
        <p:nvSpPr>
          <p:cNvPr id="71" name="文本框 16"/>
          <p:cNvSpPr txBox="1"/>
          <p:nvPr/>
        </p:nvSpPr>
        <p:spPr>
          <a:xfrm>
            <a:off x="6565598" y="1734439"/>
            <a:ext cx="569387" cy="523220"/>
          </a:xfrm>
          <a:prstGeom prst="rect">
            <a:avLst/>
          </a:prstGeom>
          <a:solidFill>
            <a:srgbClr val="E64C53"/>
          </a:solidFill>
        </p:spPr>
        <p:txBody>
          <a:bodyPr wrap="none" rtlCol="0">
            <a:spAutoFit/>
          </a:bodyPr>
          <a:lstStyle/>
          <a:p>
            <a:r>
              <a:rPr lang="en-US" altLang="zh-CN" sz="2800" dirty="0">
                <a:solidFill>
                  <a:schemeClr val="bg1"/>
                </a:solidFill>
                <a:latin typeface="Impact" panose="020B0806030902050204" pitchFamily="34" charset="0"/>
              </a:rPr>
              <a:t>08</a:t>
            </a:r>
            <a:endParaRPr lang="zh-CN" altLang="en-US" sz="2800" dirty="0">
              <a:solidFill>
                <a:schemeClr val="bg1"/>
              </a:solidFill>
              <a:latin typeface="Impact" panose="020B0806030902050204" pitchFamily="34" charset="0"/>
            </a:endParaRPr>
          </a:p>
        </p:txBody>
      </p:sp>
      <p:sp>
        <p:nvSpPr>
          <p:cNvPr id="72" name="文本框 47"/>
          <p:cNvSpPr txBox="1"/>
          <p:nvPr/>
        </p:nvSpPr>
        <p:spPr>
          <a:xfrm>
            <a:off x="8707267" y="1602167"/>
            <a:ext cx="3143253" cy="523220"/>
          </a:xfrm>
          <a:prstGeom prst="rect">
            <a:avLst/>
          </a:prstGeom>
          <a:noFill/>
          <a:effectLst/>
        </p:spPr>
        <p:txBody>
          <a:bodyPr wrap="square" rtlCol="0">
            <a:spAutoFit/>
          </a:bodyPr>
          <a:lstStyle/>
          <a:p>
            <a:r>
              <a:rPr lang="en-GB" sz="1400" b="1" dirty="0"/>
              <a:t>Poorly worded, negotiated or implemented  Clauses in DTAs</a:t>
            </a:r>
            <a:endParaRPr lang="en-US" altLang="zh-CN" sz="1400" dirty="0">
              <a:latin typeface="方正姚体" panose="02010601030101010101" pitchFamily="2" charset="-122"/>
              <a:ea typeface="方正姚体" panose="02010601030101010101" pitchFamily="2" charset="-122"/>
            </a:endParaRPr>
          </a:p>
        </p:txBody>
      </p:sp>
      <p:sp>
        <p:nvSpPr>
          <p:cNvPr id="73" name="任意多边形 7"/>
          <p:cNvSpPr/>
          <p:nvPr/>
        </p:nvSpPr>
        <p:spPr>
          <a:xfrm>
            <a:off x="6483735" y="2703494"/>
            <a:ext cx="1885591" cy="860989"/>
          </a:xfrm>
          <a:custGeom>
            <a:avLst/>
            <a:gdLst>
              <a:gd name="connsiteX0" fmla="*/ 138956 w 1825854"/>
              <a:gd name="connsiteY0" fmla="*/ 0 h 833717"/>
              <a:gd name="connsiteX1" fmla="*/ 1825854 w 1825854"/>
              <a:gd name="connsiteY1" fmla="*/ 0 h 833717"/>
              <a:gd name="connsiteX2" fmla="*/ 1825854 w 1825854"/>
              <a:gd name="connsiteY2" fmla="*/ 833717 h 833717"/>
              <a:gd name="connsiteX3" fmla="*/ 138956 w 1825854"/>
              <a:gd name="connsiteY3" fmla="*/ 833717 h 833717"/>
              <a:gd name="connsiteX4" fmla="*/ 0 w 1825854"/>
              <a:gd name="connsiteY4" fmla="*/ 694761 h 833717"/>
              <a:gd name="connsiteX5" fmla="*/ 0 w 1825854"/>
              <a:gd name="connsiteY5" fmla="*/ 138956 h 833717"/>
              <a:gd name="connsiteX6" fmla="*/ 138956 w 1825854"/>
              <a:gd name="connsiteY6" fmla="*/ 0 h 8337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25854" h="833717">
                <a:moveTo>
                  <a:pt x="138956" y="0"/>
                </a:moveTo>
                <a:lnTo>
                  <a:pt x="1825854" y="0"/>
                </a:lnTo>
                <a:lnTo>
                  <a:pt x="1825854" y="833717"/>
                </a:lnTo>
                <a:lnTo>
                  <a:pt x="138956" y="833717"/>
                </a:lnTo>
                <a:cubicBezTo>
                  <a:pt x="62213" y="833717"/>
                  <a:pt x="0" y="771504"/>
                  <a:pt x="0" y="694761"/>
                </a:cubicBezTo>
                <a:lnTo>
                  <a:pt x="0" y="138956"/>
                </a:lnTo>
                <a:cubicBezTo>
                  <a:pt x="0" y="62213"/>
                  <a:pt x="62213" y="0"/>
                  <a:pt x="138956" y="0"/>
                </a:cubicBezTo>
                <a:close/>
              </a:path>
            </a:pathLst>
          </a:custGeom>
          <a:solidFill>
            <a:srgbClr val="DA1F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p>
        </p:txBody>
      </p:sp>
      <p:sp>
        <p:nvSpPr>
          <p:cNvPr id="74" name="任意多边形 8"/>
          <p:cNvSpPr/>
          <p:nvPr/>
        </p:nvSpPr>
        <p:spPr>
          <a:xfrm flipH="1">
            <a:off x="8369325" y="2698131"/>
            <a:ext cx="391672" cy="859911"/>
          </a:xfrm>
          <a:custGeom>
            <a:avLst/>
            <a:gdLst>
              <a:gd name="connsiteX0" fmla="*/ 379263 w 379263"/>
              <a:gd name="connsiteY0" fmla="*/ 0 h 818105"/>
              <a:gd name="connsiteX1" fmla="*/ 0 w 379263"/>
              <a:gd name="connsiteY1" fmla="*/ 149075 h 818105"/>
              <a:gd name="connsiteX2" fmla="*/ 0 w 379263"/>
              <a:gd name="connsiteY2" fmla="*/ 669029 h 818105"/>
              <a:gd name="connsiteX3" fmla="*/ 379263 w 379263"/>
              <a:gd name="connsiteY3" fmla="*/ 818105 h 818105"/>
            </a:gdLst>
            <a:ahLst/>
            <a:cxnLst>
              <a:cxn ang="0">
                <a:pos x="connsiteX0" y="connsiteY0"/>
              </a:cxn>
              <a:cxn ang="0">
                <a:pos x="connsiteX1" y="connsiteY1"/>
              </a:cxn>
              <a:cxn ang="0">
                <a:pos x="connsiteX2" y="connsiteY2"/>
              </a:cxn>
              <a:cxn ang="0">
                <a:pos x="connsiteX3" y="connsiteY3"/>
              </a:cxn>
            </a:cxnLst>
            <a:rect l="l" t="t" r="r" b="b"/>
            <a:pathLst>
              <a:path w="379263" h="818105">
                <a:moveTo>
                  <a:pt x="379263" y="0"/>
                </a:moveTo>
                <a:lnTo>
                  <a:pt x="0" y="149075"/>
                </a:lnTo>
                <a:lnTo>
                  <a:pt x="0" y="669029"/>
                </a:lnTo>
                <a:lnTo>
                  <a:pt x="379263" y="818105"/>
                </a:lnTo>
                <a:close/>
              </a:path>
            </a:pathLst>
          </a:custGeom>
          <a:solidFill>
            <a:srgbClr val="BC1A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p>
        </p:txBody>
      </p:sp>
      <p:sp>
        <p:nvSpPr>
          <p:cNvPr id="78" name="文本框 16"/>
          <p:cNvSpPr txBox="1"/>
          <p:nvPr/>
        </p:nvSpPr>
        <p:spPr>
          <a:xfrm>
            <a:off x="6619328" y="2879369"/>
            <a:ext cx="570990" cy="523220"/>
          </a:xfrm>
          <a:prstGeom prst="rect">
            <a:avLst/>
          </a:prstGeom>
          <a:solidFill>
            <a:srgbClr val="E64C53"/>
          </a:solidFill>
        </p:spPr>
        <p:txBody>
          <a:bodyPr wrap="none" rtlCol="0">
            <a:spAutoFit/>
          </a:bodyPr>
          <a:lstStyle/>
          <a:p>
            <a:r>
              <a:rPr lang="en-US" altLang="zh-CN" sz="2800" dirty="0">
                <a:solidFill>
                  <a:schemeClr val="bg1"/>
                </a:solidFill>
                <a:latin typeface="Impact" panose="020B0806030902050204" pitchFamily="34" charset="0"/>
              </a:rPr>
              <a:t>09</a:t>
            </a:r>
            <a:endParaRPr lang="zh-CN" altLang="en-US" sz="2800" dirty="0">
              <a:solidFill>
                <a:schemeClr val="bg1"/>
              </a:solidFill>
              <a:latin typeface="Impact" panose="020B0806030902050204" pitchFamily="34" charset="0"/>
            </a:endParaRPr>
          </a:p>
        </p:txBody>
      </p:sp>
      <p:sp>
        <p:nvSpPr>
          <p:cNvPr id="79" name="文本框 47"/>
          <p:cNvSpPr txBox="1"/>
          <p:nvPr/>
        </p:nvSpPr>
        <p:spPr>
          <a:xfrm>
            <a:off x="8707267" y="2816215"/>
            <a:ext cx="3143253" cy="738664"/>
          </a:xfrm>
          <a:prstGeom prst="rect">
            <a:avLst/>
          </a:prstGeom>
          <a:noFill/>
          <a:effectLst/>
        </p:spPr>
        <p:txBody>
          <a:bodyPr wrap="square" rtlCol="0">
            <a:spAutoFit/>
          </a:bodyPr>
          <a:lstStyle/>
          <a:p>
            <a:r>
              <a:rPr lang="en-GB" sz="1400" b="1" dirty="0"/>
              <a:t>Poorly worded Clauses in domestic tax laws and Bilateral Investment Treaties (BITs).</a:t>
            </a:r>
            <a:endParaRPr lang="en-US" altLang="zh-CN" sz="1400" dirty="0">
              <a:latin typeface="方正姚体" panose="02010601030101010101" pitchFamily="2" charset="-122"/>
              <a:ea typeface="方正姚体" panose="02010601030101010101" pitchFamily="2" charset="-122"/>
            </a:endParaRPr>
          </a:p>
        </p:txBody>
      </p:sp>
      <p:grpSp>
        <p:nvGrpSpPr>
          <p:cNvPr id="80" name="Group 79"/>
          <p:cNvGrpSpPr/>
          <p:nvPr/>
        </p:nvGrpSpPr>
        <p:grpSpPr>
          <a:xfrm>
            <a:off x="7464169" y="1804217"/>
            <a:ext cx="377825" cy="377825"/>
            <a:chOff x="946533" y="2768355"/>
            <a:chExt cx="377546" cy="377546"/>
          </a:xfrm>
        </p:grpSpPr>
        <p:sp>
          <p:nvSpPr>
            <p:cNvPr id="81" name="Freeform 61"/>
            <p:cNvSpPr/>
            <p:nvPr/>
          </p:nvSpPr>
          <p:spPr>
            <a:xfrm>
              <a:off x="946533" y="2768355"/>
              <a:ext cx="171612" cy="377546"/>
            </a:xfrm>
            <a:custGeom>
              <a:avLst/>
              <a:gdLst/>
              <a:ahLst/>
              <a:cxnLst/>
              <a:rect l="0" t="0" r="r" b="b"/>
              <a:pathLst>
                <a:path w="40" h="88">
                  <a:moveTo>
                    <a:pt x="24" y="0"/>
                  </a:moveTo>
                  <a:cubicBezTo>
                    <a:pt x="0" y="0"/>
                    <a:pt x="0" y="0"/>
                    <a:pt x="0" y="0"/>
                  </a:cubicBezTo>
                  <a:cubicBezTo>
                    <a:pt x="0" y="72"/>
                    <a:pt x="0" y="72"/>
                    <a:pt x="0" y="72"/>
                  </a:cubicBezTo>
                  <a:cubicBezTo>
                    <a:pt x="24" y="72"/>
                    <a:pt x="24" y="72"/>
                    <a:pt x="24" y="72"/>
                  </a:cubicBezTo>
                  <a:cubicBezTo>
                    <a:pt x="28" y="72"/>
                    <a:pt x="32" y="74"/>
                    <a:pt x="35" y="77"/>
                  </a:cubicBezTo>
                  <a:cubicBezTo>
                    <a:pt x="38" y="80"/>
                    <a:pt x="40" y="84"/>
                    <a:pt x="40" y="88"/>
                  </a:cubicBezTo>
                  <a:cubicBezTo>
                    <a:pt x="40" y="16"/>
                    <a:pt x="40" y="16"/>
                    <a:pt x="40" y="16"/>
                  </a:cubicBezTo>
                  <a:cubicBezTo>
                    <a:pt x="40" y="12"/>
                    <a:pt x="38" y="8"/>
                    <a:pt x="35" y="5"/>
                  </a:cubicBezTo>
                  <a:cubicBezTo>
                    <a:pt x="32" y="2"/>
                    <a:pt x="28" y="0"/>
                    <a:pt x="24" y="0"/>
                  </a:cubicBezTo>
                  <a:close/>
                  <a:moveTo>
                    <a:pt x="36" y="72"/>
                  </a:moveTo>
                  <a:cubicBezTo>
                    <a:pt x="33" y="69"/>
                    <a:pt x="28" y="68"/>
                    <a:pt x="24" y="68"/>
                  </a:cubicBezTo>
                  <a:cubicBezTo>
                    <a:pt x="4" y="68"/>
                    <a:pt x="4" y="68"/>
                    <a:pt x="4" y="68"/>
                  </a:cubicBezTo>
                  <a:cubicBezTo>
                    <a:pt x="4" y="4"/>
                    <a:pt x="4" y="4"/>
                    <a:pt x="4" y="4"/>
                  </a:cubicBezTo>
                  <a:cubicBezTo>
                    <a:pt x="24" y="4"/>
                    <a:pt x="24" y="4"/>
                    <a:pt x="24" y="4"/>
                  </a:cubicBezTo>
                  <a:cubicBezTo>
                    <a:pt x="27" y="4"/>
                    <a:pt x="30" y="5"/>
                    <a:pt x="32" y="8"/>
                  </a:cubicBezTo>
                  <a:cubicBezTo>
                    <a:pt x="35" y="10"/>
                    <a:pt x="36" y="13"/>
                    <a:pt x="36" y="16"/>
                  </a:cubicBezTo>
                  <a:lnTo>
                    <a:pt x="36" y="72"/>
                  </a:lnTo>
                </a:path>
              </a:pathLst>
            </a:custGeom>
            <a:solidFill>
              <a:srgbClr val="FFFFFF"/>
            </a:solidFill>
            <a:ln>
              <a:noFill/>
            </a:ln>
          </p:spPr>
          <p:txBody>
            <a:bodyPr vert="horz" lIns="91440" tIns="45720" rIns="91440" bIns="45720" anchor="t"/>
            <a:lstStyle>
              <a:lvl1pPr marL="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1pPr>
              <a:lvl2pPr marL="4572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2pPr>
              <a:lvl3pPr marL="9144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3pPr>
              <a:lvl4pPr marL="13716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4pPr>
              <a:lvl5pPr marL="18288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5pPr>
            </a:lstStyle>
            <a:p>
              <a:pPr lvl="0"/>
              <a:endParaRPr lang="en-US" altLang="zh-CN">
                <a:ea typeface="Arial" pitchFamily="34" charset="0"/>
              </a:endParaRPr>
            </a:p>
          </p:txBody>
        </p:sp>
        <p:sp>
          <p:nvSpPr>
            <p:cNvPr id="82" name="Freeform 62"/>
            <p:cNvSpPr/>
            <p:nvPr/>
          </p:nvSpPr>
          <p:spPr>
            <a:xfrm>
              <a:off x="1152467" y="2768355"/>
              <a:ext cx="171612" cy="377546"/>
            </a:xfrm>
            <a:custGeom>
              <a:avLst/>
              <a:gdLst/>
              <a:ahLst/>
              <a:cxnLst/>
              <a:rect l="0" t="0" r="r" b="b"/>
              <a:pathLst>
                <a:path w="40" h="88">
                  <a:moveTo>
                    <a:pt x="16" y="0"/>
                  </a:moveTo>
                  <a:cubicBezTo>
                    <a:pt x="12" y="0"/>
                    <a:pt x="8" y="2"/>
                    <a:pt x="5" y="5"/>
                  </a:cubicBezTo>
                  <a:cubicBezTo>
                    <a:pt x="2" y="8"/>
                    <a:pt x="0" y="12"/>
                    <a:pt x="0" y="16"/>
                  </a:cubicBezTo>
                  <a:cubicBezTo>
                    <a:pt x="0" y="88"/>
                    <a:pt x="0" y="88"/>
                    <a:pt x="0" y="88"/>
                  </a:cubicBezTo>
                  <a:cubicBezTo>
                    <a:pt x="0" y="84"/>
                    <a:pt x="2" y="80"/>
                    <a:pt x="5" y="77"/>
                  </a:cubicBezTo>
                  <a:cubicBezTo>
                    <a:pt x="8" y="74"/>
                    <a:pt x="12" y="72"/>
                    <a:pt x="16" y="72"/>
                  </a:cubicBezTo>
                  <a:cubicBezTo>
                    <a:pt x="40" y="72"/>
                    <a:pt x="40" y="72"/>
                    <a:pt x="40" y="72"/>
                  </a:cubicBezTo>
                  <a:cubicBezTo>
                    <a:pt x="40" y="0"/>
                    <a:pt x="40" y="0"/>
                    <a:pt x="40" y="0"/>
                  </a:cubicBezTo>
                  <a:lnTo>
                    <a:pt x="16" y="0"/>
                  </a:lnTo>
                  <a:close/>
                  <a:moveTo>
                    <a:pt x="36" y="68"/>
                  </a:moveTo>
                  <a:cubicBezTo>
                    <a:pt x="16" y="68"/>
                    <a:pt x="16" y="68"/>
                    <a:pt x="16" y="68"/>
                  </a:cubicBezTo>
                  <a:cubicBezTo>
                    <a:pt x="12" y="68"/>
                    <a:pt x="7" y="69"/>
                    <a:pt x="4" y="72"/>
                  </a:cubicBezTo>
                  <a:cubicBezTo>
                    <a:pt x="4" y="16"/>
                    <a:pt x="4" y="16"/>
                    <a:pt x="4" y="16"/>
                  </a:cubicBezTo>
                  <a:cubicBezTo>
                    <a:pt x="4" y="13"/>
                    <a:pt x="5" y="10"/>
                    <a:pt x="8" y="8"/>
                  </a:cubicBezTo>
                  <a:cubicBezTo>
                    <a:pt x="10" y="5"/>
                    <a:pt x="13" y="4"/>
                    <a:pt x="16" y="4"/>
                  </a:cubicBezTo>
                  <a:cubicBezTo>
                    <a:pt x="36" y="4"/>
                    <a:pt x="36" y="4"/>
                    <a:pt x="36" y="4"/>
                  </a:cubicBezTo>
                  <a:lnTo>
                    <a:pt x="36" y="68"/>
                  </a:lnTo>
                </a:path>
              </a:pathLst>
            </a:custGeom>
            <a:solidFill>
              <a:srgbClr val="FFFFFF"/>
            </a:solidFill>
            <a:ln>
              <a:noFill/>
            </a:ln>
          </p:spPr>
          <p:txBody>
            <a:bodyPr vert="horz" lIns="91440" tIns="45720" rIns="91440" bIns="45720" anchor="t"/>
            <a:lstStyle>
              <a:lvl1pPr marL="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1pPr>
              <a:lvl2pPr marL="4572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2pPr>
              <a:lvl3pPr marL="9144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3pPr>
              <a:lvl4pPr marL="13716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4pPr>
              <a:lvl5pPr marL="18288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5pPr>
            </a:lstStyle>
            <a:p>
              <a:pPr lvl="0"/>
              <a:endParaRPr lang="en-US" altLang="zh-CN">
                <a:ea typeface="Arial" pitchFamily="34" charset="0"/>
              </a:endParaRPr>
            </a:p>
          </p:txBody>
        </p:sp>
      </p:grpSp>
      <p:sp>
        <p:nvSpPr>
          <p:cNvPr id="83" name="Freeform 176"/>
          <p:cNvSpPr/>
          <p:nvPr/>
        </p:nvSpPr>
        <p:spPr>
          <a:xfrm>
            <a:off x="1481879" y="2630672"/>
            <a:ext cx="376237" cy="374651"/>
          </a:xfrm>
          <a:custGeom>
            <a:avLst/>
            <a:gdLst/>
            <a:ahLst/>
            <a:cxnLst/>
            <a:rect l="0" t="0" r="r" b="b"/>
            <a:pathLst>
              <a:path w="208" h="208">
                <a:moveTo>
                  <a:pt x="175" y="132"/>
                </a:moveTo>
                <a:lnTo>
                  <a:pt x="175" y="99"/>
                </a:lnTo>
                <a:lnTo>
                  <a:pt x="109" y="99"/>
                </a:lnTo>
                <a:lnTo>
                  <a:pt x="109" y="76"/>
                </a:lnTo>
                <a:lnTo>
                  <a:pt x="142" y="76"/>
                </a:lnTo>
                <a:lnTo>
                  <a:pt x="142" y="0"/>
                </a:lnTo>
                <a:lnTo>
                  <a:pt x="66" y="0"/>
                </a:lnTo>
                <a:lnTo>
                  <a:pt x="66" y="76"/>
                </a:lnTo>
                <a:lnTo>
                  <a:pt x="99" y="76"/>
                </a:lnTo>
                <a:lnTo>
                  <a:pt x="99" y="99"/>
                </a:lnTo>
                <a:lnTo>
                  <a:pt x="33" y="99"/>
                </a:lnTo>
                <a:lnTo>
                  <a:pt x="33" y="132"/>
                </a:lnTo>
                <a:lnTo>
                  <a:pt x="0" y="132"/>
                </a:lnTo>
                <a:lnTo>
                  <a:pt x="0" y="208"/>
                </a:lnTo>
                <a:lnTo>
                  <a:pt x="76" y="208"/>
                </a:lnTo>
                <a:lnTo>
                  <a:pt x="76" y="132"/>
                </a:lnTo>
                <a:lnTo>
                  <a:pt x="42" y="132"/>
                </a:lnTo>
                <a:lnTo>
                  <a:pt x="42" y="109"/>
                </a:lnTo>
                <a:lnTo>
                  <a:pt x="166" y="109"/>
                </a:lnTo>
                <a:lnTo>
                  <a:pt x="166" y="132"/>
                </a:lnTo>
                <a:lnTo>
                  <a:pt x="132" y="132"/>
                </a:lnTo>
                <a:lnTo>
                  <a:pt x="132" y="208"/>
                </a:lnTo>
                <a:lnTo>
                  <a:pt x="208" y="208"/>
                </a:lnTo>
                <a:lnTo>
                  <a:pt x="208" y="132"/>
                </a:lnTo>
                <a:lnTo>
                  <a:pt x="175" y="132"/>
                </a:lnTo>
                <a:close/>
                <a:moveTo>
                  <a:pt x="76" y="9"/>
                </a:moveTo>
                <a:lnTo>
                  <a:pt x="132" y="9"/>
                </a:lnTo>
                <a:lnTo>
                  <a:pt x="132" y="66"/>
                </a:lnTo>
                <a:lnTo>
                  <a:pt x="76" y="66"/>
                </a:lnTo>
                <a:lnTo>
                  <a:pt x="76" y="9"/>
                </a:lnTo>
                <a:close/>
                <a:moveTo>
                  <a:pt x="66" y="199"/>
                </a:moveTo>
                <a:lnTo>
                  <a:pt x="9" y="199"/>
                </a:lnTo>
                <a:lnTo>
                  <a:pt x="9" y="142"/>
                </a:lnTo>
                <a:lnTo>
                  <a:pt x="66" y="142"/>
                </a:lnTo>
                <a:lnTo>
                  <a:pt x="66" y="199"/>
                </a:lnTo>
                <a:close/>
                <a:moveTo>
                  <a:pt x="199" y="199"/>
                </a:moveTo>
                <a:lnTo>
                  <a:pt x="142" y="199"/>
                </a:lnTo>
                <a:lnTo>
                  <a:pt x="142" y="142"/>
                </a:lnTo>
                <a:lnTo>
                  <a:pt x="199" y="142"/>
                </a:lnTo>
                <a:lnTo>
                  <a:pt x="199" y="199"/>
                </a:lnTo>
              </a:path>
            </a:pathLst>
          </a:custGeom>
          <a:solidFill>
            <a:srgbClr val="FFFFFF"/>
          </a:solidFill>
          <a:ln>
            <a:noFill/>
          </a:ln>
        </p:spPr>
        <p:txBody>
          <a:bodyPr vert="horz" lIns="91440" tIns="45720" rIns="91440" bIns="45720" anchor="t"/>
          <a:lstStyle>
            <a:lvl1pPr marL="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1pPr>
            <a:lvl2pPr marL="4572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2pPr>
            <a:lvl3pPr marL="9144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3pPr>
            <a:lvl4pPr marL="13716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4pPr>
            <a:lvl5pPr marL="18288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5pPr>
          </a:lstStyle>
          <a:p>
            <a:pPr lvl="0"/>
            <a:endParaRPr lang="en-US" altLang="zh-CN">
              <a:ea typeface="Arial" pitchFamily="34" charset="0"/>
            </a:endParaRPr>
          </a:p>
        </p:txBody>
      </p:sp>
      <p:sp>
        <p:nvSpPr>
          <p:cNvPr id="84" name="Freeform 47"/>
          <p:cNvSpPr/>
          <p:nvPr/>
        </p:nvSpPr>
        <p:spPr>
          <a:xfrm>
            <a:off x="1446953" y="3712636"/>
            <a:ext cx="411163" cy="273051"/>
          </a:xfrm>
          <a:custGeom>
            <a:avLst/>
            <a:gdLst/>
            <a:ahLst/>
            <a:cxnLst/>
            <a:rect l="0" t="0" r="r" b="b"/>
            <a:pathLst>
              <a:path w="228" h="151">
                <a:moveTo>
                  <a:pt x="0" y="0"/>
                </a:moveTo>
                <a:lnTo>
                  <a:pt x="0" y="151"/>
                </a:lnTo>
                <a:lnTo>
                  <a:pt x="228" y="151"/>
                </a:lnTo>
                <a:lnTo>
                  <a:pt x="228" y="0"/>
                </a:lnTo>
                <a:lnTo>
                  <a:pt x="0" y="0"/>
                </a:lnTo>
                <a:close/>
                <a:moveTo>
                  <a:pt x="211" y="9"/>
                </a:moveTo>
                <a:lnTo>
                  <a:pt x="114" y="80"/>
                </a:lnTo>
                <a:lnTo>
                  <a:pt x="17" y="9"/>
                </a:lnTo>
                <a:lnTo>
                  <a:pt x="211" y="9"/>
                </a:lnTo>
                <a:close/>
                <a:moveTo>
                  <a:pt x="10" y="142"/>
                </a:moveTo>
                <a:lnTo>
                  <a:pt x="10" y="14"/>
                </a:lnTo>
                <a:lnTo>
                  <a:pt x="114" y="90"/>
                </a:lnTo>
                <a:lnTo>
                  <a:pt x="218" y="14"/>
                </a:lnTo>
                <a:lnTo>
                  <a:pt x="218" y="142"/>
                </a:lnTo>
                <a:lnTo>
                  <a:pt x="10" y="142"/>
                </a:lnTo>
              </a:path>
            </a:pathLst>
          </a:custGeom>
          <a:solidFill>
            <a:srgbClr val="FFFFFF"/>
          </a:solidFill>
          <a:ln>
            <a:noFill/>
          </a:ln>
        </p:spPr>
        <p:txBody>
          <a:bodyPr vert="horz" lIns="91440" tIns="45720" rIns="91440" bIns="45720" anchor="t"/>
          <a:lstStyle>
            <a:lvl1pPr marL="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1pPr>
            <a:lvl2pPr marL="4572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2pPr>
            <a:lvl3pPr marL="9144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3pPr>
            <a:lvl4pPr marL="13716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4pPr>
            <a:lvl5pPr marL="18288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5pPr>
          </a:lstStyle>
          <a:p>
            <a:pPr lvl="0"/>
            <a:endParaRPr lang="en-US" altLang="zh-CN">
              <a:ea typeface="Arial" pitchFamily="34" charset="0"/>
            </a:endParaRPr>
          </a:p>
        </p:txBody>
      </p:sp>
      <p:sp>
        <p:nvSpPr>
          <p:cNvPr id="85" name="Freeform 147"/>
          <p:cNvSpPr/>
          <p:nvPr/>
        </p:nvSpPr>
        <p:spPr>
          <a:xfrm>
            <a:off x="7635907" y="2948451"/>
            <a:ext cx="411163" cy="376237"/>
          </a:xfrm>
          <a:custGeom>
            <a:avLst/>
            <a:gdLst/>
            <a:ahLst/>
            <a:cxnLst/>
            <a:rect l="0" t="0" r="r" b="b"/>
            <a:pathLst>
              <a:path w="228" h="208">
                <a:moveTo>
                  <a:pt x="147" y="37"/>
                </a:moveTo>
                <a:lnTo>
                  <a:pt x="81" y="0"/>
                </a:lnTo>
                <a:lnTo>
                  <a:pt x="0" y="30"/>
                </a:lnTo>
                <a:lnTo>
                  <a:pt x="0" y="201"/>
                </a:lnTo>
                <a:lnTo>
                  <a:pt x="81" y="170"/>
                </a:lnTo>
                <a:lnTo>
                  <a:pt x="147" y="208"/>
                </a:lnTo>
                <a:lnTo>
                  <a:pt x="228" y="177"/>
                </a:lnTo>
                <a:lnTo>
                  <a:pt x="228" y="7"/>
                </a:lnTo>
                <a:lnTo>
                  <a:pt x="147" y="37"/>
                </a:lnTo>
                <a:close/>
                <a:moveTo>
                  <a:pt x="86" y="11"/>
                </a:moveTo>
                <a:lnTo>
                  <a:pt x="142" y="44"/>
                </a:lnTo>
                <a:lnTo>
                  <a:pt x="142" y="196"/>
                </a:lnTo>
                <a:lnTo>
                  <a:pt x="86" y="163"/>
                </a:lnTo>
                <a:lnTo>
                  <a:pt x="86" y="11"/>
                </a:lnTo>
                <a:close/>
                <a:moveTo>
                  <a:pt x="10" y="35"/>
                </a:moveTo>
                <a:lnTo>
                  <a:pt x="76" y="11"/>
                </a:lnTo>
                <a:lnTo>
                  <a:pt x="76" y="163"/>
                </a:lnTo>
                <a:lnTo>
                  <a:pt x="10" y="186"/>
                </a:lnTo>
                <a:lnTo>
                  <a:pt x="10" y="35"/>
                </a:lnTo>
                <a:close/>
                <a:moveTo>
                  <a:pt x="218" y="172"/>
                </a:moveTo>
                <a:lnTo>
                  <a:pt x="152" y="196"/>
                </a:lnTo>
                <a:lnTo>
                  <a:pt x="152" y="44"/>
                </a:lnTo>
                <a:lnTo>
                  <a:pt x="218" y="21"/>
                </a:lnTo>
                <a:lnTo>
                  <a:pt x="218" y="172"/>
                </a:lnTo>
              </a:path>
            </a:pathLst>
          </a:custGeom>
          <a:solidFill>
            <a:srgbClr val="FFFFFF"/>
          </a:solidFill>
          <a:ln>
            <a:noFill/>
          </a:ln>
        </p:spPr>
        <p:txBody>
          <a:bodyPr vert="horz" lIns="91440" tIns="45720" rIns="91440" bIns="45720" anchor="t"/>
          <a:lstStyle>
            <a:lvl1pPr marL="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1pPr>
            <a:lvl2pPr marL="4572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2pPr>
            <a:lvl3pPr marL="9144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3pPr>
            <a:lvl4pPr marL="13716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4pPr>
            <a:lvl5pPr marL="18288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5pPr>
          </a:lstStyle>
          <a:p>
            <a:pPr lvl="0"/>
            <a:endParaRPr lang="en-US" altLang="zh-CN">
              <a:ea typeface="Arial" pitchFamily="34" charset="0"/>
            </a:endParaRPr>
          </a:p>
        </p:txBody>
      </p:sp>
      <p:grpSp>
        <p:nvGrpSpPr>
          <p:cNvPr id="89" name="Group 88"/>
          <p:cNvGrpSpPr/>
          <p:nvPr/>
        </p:nvGrpSpPr>
        <p:grpSpPr>
          <a:xfrm>
            <a:off x="1413566" y="5604093"/>
            <a:ext cx="409575" cy="406400"/>
            <a:chOff x="930275" y="1106434"/>
            <a:chExt cx="410062" cy="406449"/>
          </a:xfrm>
        </p:grpSpPr>
        <p:sp>
          <p:nvSpPr>
            <p:cNvPr id="90" name="Freeform 33"/>
            <p:cNvSpPr/>
            <p:nvPr/>
          </p:nvSpPr>
          <p:spPr>
            <a:xfrm>
              <a:off x="1221112" y="1144368"/>
              <a:ext cx="34323" cy="56000"/>
            </a:xfrm>
            <a:custGeom>
              <a:avLst/>
              <a:gdLst/>
              <a:ahLst/>
              <a:cxnLst/>
              <a:rect l="0" t="0" r="r" b="b"/>
              <a:pathLst>
                <a:path w="19" h="31">
                  <a:moveTo>
                    <a:pt x="19" y="0"/>
                  </a:moveTo>
                  <a:lnTo>
                    <a:pt x="0" y="0"/>
                  </a:lnTo>
                  <a:lnTo>
                    <a:pt x="0" y="12"/>
                  </a:lnTo>
                  <a:lnTo>
                    <a:pt x="19" y="31"/>
                  </a:lnTo>
                  <a:lnTo>
                    <a:pt x="19" y="0"/>
                  </a:lnTo>
                </a:path>
              </a:pathLst>
            </a:custGeom>
            <a:solidFill>
              <a:srgbClr val="FFFFFF"/>
            </a:solidFill>
            <a:ln>
              <a:noFill/>
            </a:ln>
          </p:spPr>
          <p:txBody>
            <a:bodyPr vert="horz" lIns="91440" tIns="45720" rIns="91440" bIns="45720" anchor="t"/>
            <a:lstStyle>
              <a:lvl1pPr marL="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1pPr>
              <a:lvl2pPr marL="4572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2pPr>
              <a:lvl3pPr marL="9144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3pPr>
              <a:lvl4pPr marL="13716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4pPr>
              <a:lvl5pPr marL="18288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5pPr>
            </a:lstStyle>
            <a:p>
              <a:pPr lvl="0"/>
              <a:endParaRPr lang="en-US" altLang="zh-CN">
                <a:ea typeface="Arial" pitchFamily="34" charset="0"/>
              </a:endParaRPr>
            </a:p>
          </p:txBody>
        </p:sp>
        <p:sp>
          <p:nvSpPr>
            <p:cNvPr id="91" name="Freeform 34"/>
            <p:cNvSpPr/>
            <p:nvPr/>
          </p:nvSpPr>
          <p:spPr>
            <a:xfrm>
              <a:off x="930275" y="1106434"/>
              <a:ext cx="410062" cy="406449"/>
            </a:xfrm>
            <a:custGeom>
              <a:avLst/>
              <a:gdLst/>
              <a:ahLst/>
              <a:cxnLst/>
              <a:rect l="0" t="0" r="r" b="b"/>
              <a:pathLst>
                <a:path w="227" h="225">
                  <a:moveTo>
                    <a:pt x="114" y="0"/>
                  </a:moveTo>
                  <a:lnTo>
                    <a:pt x="0" y="114"/>
                  </a:lnTo>
                  <a:lnTo>
                    <a:pt x="24" y="133"/>
                  </a:lnTo>
                  <a:lnTo>
                    <a:pt x="24" y="225"/>
                  </a:lnTo>
                  <a:lnTo>
                    <a:pt x="90" y="225"/>
                  </a:lnTo>
                  <a:lnTo>
                    <a:pt x="90" y="168"/>
                  </a:lnTo>
                  <a:lnTo>
                    <a:pt x="137" y="168"/>
                  </a:lnTo>
                  <a:lnTo>
                    <a:pt x="137" y="225"/>
                  </a:lnTo>
                  <a:lnTo>
                    <a:pt x="204" y="225"/>
                  </a:lnTo>
                  <a:lnTo>
                    <a:pt x="204" y="135"/>
                  </a:lnTo>
                  <a:lnTo>
                    <a:pt x="227" y="114"/>
                  </a:lnTo>
                  <a:lnTo>
                    <a:pt x="114" y="0"/>
                  </a:lnTo>
                  <a:close/>
                  <a:moveTo>
                    <a:pt x="194" y="130"/>
                  </a:moveTo>
                  <a:lnTo>
                    <a:pt x="194" y="215"/>
                  </a:lnTo>
                  <a:lnTo>
                    <a:pt x="147" y="215"/>
                  </a:lnTo>
                  <a:lnTo>
                    <a:pt x="147" y="159"/>
                  </a:lnTo>
                  <a:lnTo>
                    <a:pt x="80" y="159"/>
                  </a:lnTo>
                  <a:lnTo>
                    <a:pt x="80" y="215"/>
                  </a:lnTo>
                  <a:lnTo>
                    <a:pt x="33" y="215"/>
                  </a:lnTo>
                  <a:lnTo>
                    <a:pt x="33" y="130"/>
                  </a:lnTo>
                  <a:lnTo>
                    <a:pt x="14" y="114"/>
                  </a:lnTo>
                  <a:lnTo>
                    <a:pt x="114" y="12"/>
                  </a:lnTo>
                  <a:lnTo>
                    <a:pt x="213" y="114"/>
                  </a:lnTo>
                  <a:lnTo>
                    <a:pt x="194" y="130"/>
                  </a:lnTo>
                </a:path>
              </a:pathLst>
            </a:custGeom>
            <a:solidFill>
              <a:srgbClr val="FFFFFF"/>
            </a:solidFill>
            <a:ln>
              <a:noFill/>
            </a:ln>
          </p:spPr>
          <p:txBody>
            <a:bodyPr vert="horz" lIns="91440" tIns="45720" rIns="91440" bIns="45720" anchor="t"/>
            <a:lstStyle>
              <a:lvl1pPr marL="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1pPr>
              <a:lvl2pPr marL="4572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2pPr>
              <a:lvl3pPr marL="9144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3pPr>
              <a:lvl4pPr marL="13716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4pPr>
              <a:lvl5pPr marL="18288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5pPr>
            </a:lstStyle>
            <a:p>
              <a:pPr lvl="0"/>
              <a:endParaRPr lang="en-US" altLang="zh-CN">
                <a:ea typeface="Arial" pitchFamily="34" charset="0"/>
              </a:endParaRPr>
            </a:p>
          </p:txBody>
        </p:sp>
      </p:grpSp>
      <p:sp>
        <p:nvSpPr>
          <p:cNvPr id="93" name="任意多边形 7"/>
          <p:cNvSpPr/>
          <p:nvPr/>
        </p:nvSpPr>
        <p:spPr>
          <a:xfrm>
            <a:off x="6522886" y="4436096"/>
            <a:ext cx="1885591" cy="860989"/>
          </a:xfrm>
          <a:custGeom>
            <a:avLst/>
            <a:gdLst>
              <a:gd name="connsiteX0" fmla="*/ 138956 w 1825854"/>
              <a:gd name="connsiteY0" fmla="*/ 0 h 833717"/>
              <a:gd name="connsiteX1" fmla="*/ 1825854 w 1825854"/>
              <a:gd name="connsiteY1" fmla="*/ 0 h 833717"/>
              <a:gd name="connsiteX2" fmla="*/ 1825854 w 1825854"/>
              <a:gd name="connsiteY2" fmla="*/ 833717 h 833717"/>
              <a:gd name="connsiteX3" fmla="*/ 138956 w 1825854"/>
              <a:gd name="connsiteY3" fmla="*/ 833717 h 833717"/>
              <a:gd name="connsiteX4" fmla="*/ 0 w 1825854"/>
              <a:gd name="connsiteY4" fmla="*/ 694761 h 833717"/>
              <a:gd name="connsiteX5" fmla="*/ 0 w 1825854"/>
              <a:gd name="connsiteY5" fmla="*/ 138956 h 833717"/>
              <a:gd name="connsiteX6" fmla="*/ 138956 w 1825854"/>
              <a:gd name="connsiteY6" fmla="*/ 0 h 8337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25854" h="833717">
                <a:moveTo>
                  <a:pt x="138956" y="0"/>
                </a:moveTo>
                <a:lnTo>
                  <a:pt x="1825854" y="0"/>
                </a:lnTo>
                <a:lnTo>
                  <a:pt x="1825854" y="833717"/>
                </a:lnTo>
                <a:lnTo>
                  <a:pt x="138956" y="833717"/>
                </a:lnTo>
                <a:cubicBezTo>
                  <a:pt x="62213" y="833717"/>
                  <a:pt x="0" y="771504"/>
                  <a:pt x="0" y="694761"/>
                </a:cubicBezTo>
                <a:lnTo>
                  <a:pt x="0" y="138956"/>
                </a:lnTo>
                <a:cubicBezTo>
                  <a:pt x="0" y="62213"/>
                  <a:pt x="62213" y="0"/>
                  <a:pt x="138956" y="0"/>
                </a:cubicBezTo>
                <a:close/>
              </a:path>
            </a:pathLst>
          </a:custGeom>
          <a:solidFill>
            <a:srgbClr val="DA1F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p>
        </p:txBody>
      </p:sp>
      <p:sp>
        <p:nvSpPr>
          <p:cNvPr id="94" name="任意多边形 8"/>
          <p:cNvSpPr/>
          <p:nvPr/>
        </p:nvSpPr>
        <p:spPr>
          <a:xfrm flipH="1">
            <a:off x="8408476" y="4430734"/>
            <a:ext cx="391672" cy="859911"/>
          </a:xfrm>
          <a:custGeom>
            <a:avLst/>
            <a:gdLst>
              <a:gd name="connsiteX0" fmla="*/ 379263 w 379263"/>
              <a:gd name="connsiteY0" fmla="*/ 0 h 818105"/>
              <a:gd name="connsiteX1" fmla="*/ 0 w 379263"/>
              <a:gd name="connsiteY1" fmla="*/ 149075 h 818105"/>
              <a:gd name="connsiteX2" fmla="*/ 0 w 379263"/>
              <a:gd name="connsiteY2" fmla="*/ 669029 h 818105"/>
              <a:gd name="connsiteX3" fmla="*/ 379263 w 379263"/>
              <a:gd name="connsiteY3" fmla="*/ 818105 h 818105"/>
            </a:gdLst>
            <a:ahLst/>
            <a:cxnLst>
              <a:cxn ang="0">
                <a:pos x="connsiteX0" y="connsiteY0"/>
              </a:cxn>
              <a:cxn ang="0">
                <a:pos x="connsiteX1" y="connsiteY1"/>
              </a:cxn>
              <a:cxn ang="0">
                <a:pos x="connsiteX2" y="connsiteY2"/>
              </a:cxn>
              <a:cxn ang="0">
                <a:pos x="connsiteX3" y="connsiteY3"/>
              </a:cxn>
            </a:cxnLst>
            <a:rect l="l" t="t" r="r" b="b"/>
            <a:pathLst>
              <a:path w="379263" h="818105">
                <a:moveTo>
                  <a:pt x="379263" y="0"/>
                </a:moveTo>
                <a:lnTo>
                  <a:pt x="0" y="149075"/>
                </a:lnTo>
                <a:lnTo>
                  <a:pt x="0" y="669029"/>
                </a:lnTo>
                <a:lnTo>
                  <a:pt x="379263" y="818105"/>
                </a:lnTo>
                <a:close/>
              </a:path>
            </a:pathLst>
          </a:custGeom>
          <a:solidFill>
            <a:srgbClr val="BC1A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p>
        </p:txBody>
      </p:sp>
      <p:sp>
        <p:nvSpPr>
          <p:cNvPr id="95" name="文本框 16"/>
          <p:cNvSpPr txBox="1"/>
          <p:nvPr/>
        </p:nvSpPr>
        <p:spPr>
          <a:xfrm>
            <a:off x="6658479" y="4611972"/>
            <a:ext cx="513282" cy="523220"/>
          </a:xfrm>
          <a:prstGeom prst="rect">
            <a:avLst/>
          </a:prstGeom>
          <a:solidFill>
            <a:srgbClr val="E64C53"/>
          </a:solidFill>
        </p:spPr>
        <p:txBody>
          <a:bodyPr wrap="none" rtlCol="0">
            <a:spAutoFit/>
          </a:bodyPr>
          <a:lstStyle/>
          <a:p>
            <a:r>
              <a:rPr lang="en-US" altLang="zh-CN" sz="2800" dirty="0">
                <a:solidFill>
                  <a:schemeClr val="bg1"/>
                </a:solidFill>
                <a:latin typeface="Impact" panose="020B0806030902050204" pitchFamily="34" charset="0"/>
              </a:rPr>
              <a:t>10</a:t>
            </a:r>
            <a:endParaRPr lang="zh-CN" altLang="en-US" sz="2800" dirty="0">
              <a:solidFill>
                <a:schemeClr val="bg1"/>
              </a:solidFill>
              <a:latin typeface="Impact" panose="020B0806030902050204" pitchFamily="34" charset="0"/>
            </a:endParaRPr>
          </a:p>
        </p:txBody>
      </p:sp>
      <p:sp>
        <p:nvSpPr>
          <p:cNvPr id="96" name="Freeform 147"/>
          <p:cNvSpPr/>
          <p:nvPr/>
        </p:nvSpPr>
        <p:spPr>
          <a:xfrm>
            <a:off x="7675057" y="4681054"/>
            <a:ext cx="411163" cy="376237"/>
          </a:xfrm>
          <a:custGeom>
            <a:avLst/>
            <a:gdLst/>
            <a:ahLst/>
            <a:cxnLst/>
            <a:rect l="0" t="0" r="r" b="b"/>
            <a:pathLst>
              <a:path w="228" h="208">
                <a:moveTo>
                  <a:pt x="147" y="37"/>
                </a:moveTo>
                <a:lnTo>
                  <a:pt x="81" y="0"/>
                </a:lnTo>
                <a:lnTo>
                  <a:pt x="0" y="30"/>
                </a:lnTo>
                <a:lnTo>
                  <a:pt x="0" y="201"/>
                </a:lnTo>
                <a:lnTo>
                  <a:pt x="81" y="170"/>
                </a:lnTo>
                <a:lnTo>
                  <a:pt x="147" y="208"/>
                </a:lnTo>
                <a:lnTo>
                  <a:pt x="228" y="177"/>
                </a:lnTo>
                <a:lnTo>
                  <a:pt x="228" y="7"/>
                </a:lnTo>
                <a:lnTo>
                  <a:pt x="147" y="37"/>
                </a:lnTo>
                <a:close/>
                <a:moveTo>
                  <a:pt x="86" y="11"/>
                </a:moveTo>
                <a:lnTo>
                  <a:pt x="142" y="44"/>
                </a:lnTo>
                <a:lnTo>
                  <a:pt x="142" y="196"/>
                </a:lnTo>
                <a:lnTo>
                  <a:pt x="86" y="163"/>
                </a:lnTo>
                <a:lnTo>
                  <a:pt x="86" y="11"/>
                </a:lnTo>
                <a:close/>
                <a:moveTo>
                  <a:pt x="10" y="35"/>
                </a:moveTo>
                <a:lnTo>
                  <a:pt x="76" y="11"/>
                </a:lnTo>
                <a:lnTo>
                  <a:pt x="76" y="163"/>
                </a:lnTo>
                <a:lnTo>
                  <a:pt x="10" y="186"/>
                </a:lnTo>
                <a:lnTo>
                  <a:pt x="10" y="35"/>
                </a:lnTo>
                <a:close/>
                <a:moveTo>
                  <a:pt x="218" y="172"/>
                </a:moveTo>
                <a:lnTo>
                  <a:pt x="152" y="196"/>
                </a:lnTo>
                <a:lnTo>
                  <a:pt x="152" y="44"/>
                </a:lnTo>
                <a:lnTo>
                  <a:pt x="218" y="21"/>
                </a:lnTo>
                <a:lnTo>
                  <a:pt x="218" y="172"/>
                </a:lnTo>
              </a:path>
            </a:pathLst>
          </a:custGeom>
          <a:solidFill>
            <a:srgbClr val="FFFFFF"/>
          </a:solidFill>
          <a:ln>
            <a:noFill/>
          </a:ln>
        </p:spPr>
        <p:txBody>
          <a:bodyPr vert="horz" lIns="91440" tIns="45720" rIns="91440" bIns="45720" anchor="t"/>
          <a:lstStyle>
            <a:lvl1pPr marL="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1pPr>
            <a:lvl2pPr marL="4572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2pPr>
            <a:lvl3pPr marL="9144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3pPr>
            <a:lvl4pPr marL="13716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4pPr>
            <a:lvl5pPr marL="18288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5pPr>
          </a:lstStyle>
          <a:p>
            <a:pPr lvl="0"/>
            <a:endParaRPr lang="en-US" altLang="zh-CN">
              <a:ea typeface="Arial" pitchFamily="34" charset="0"/>
            </a:endParaRPr>
          </a:p>
        </p:txBody>
      </p:sp>
      <p:sp>
        <p:nvSpPr>
          <p:cNvPr id="97" name="文本框 47"/>
          <p:cNvSpPr txBox="1"/>
          <p:nvPr/>
        </p:nvSpPr>
        <p:spPr>
          <a:xfrm>
            <a:off x="8645324" y="4540580"/>
            <a:ext cx="3143253" cy="523220"/>
          </a:xfrm>
          <a:prstGeom prst="rect">
            <a:avLst/>
          </a:prstGeom>
          <a:noFill/>
          <a:effectLst/>
        </p:spPr>
        <p:txBody>
          <a:bodyPr wrap="square" rtlCol="0">
            <a:spAutoFit/>
          </a:bodyPr>
          <a:lstStyle/>
          <a:p>
            <a:pPr lvl="1"/>
            <a:r>
              <a:rPr lang="en-GB" sz="1400" b="1" dirty="0"/>
              <a:t>Un-implementable Clauses in Contracts</a:t>
            </a:r>
          </a:p>
        </p:txBody>
      </p:sp>
    </p:spTree>
    <p:extLst>
      <p:ext uri="{BB962C8B-B14F-4D97-AF65-F5344CB8AC3E}">
        <p14:creationId xmlns:p14="http://schemas.microsoft.com/office/powerpoint/2010/main" val="302401340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0" y="2862535"/>
            <a:ext cx="12192000" cy="1036002"/>
          </a:xfrm>
          <a:prstGeom prst="rect">
            <a:avLst/>
          </a:prstGeom>
          <a:solidFill>
            <a:schemeClr val="accent2">
              <a:lumMod val="50000"/>
            </a:schemeClr>
          </a:solidFill>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b="1" dirty="0">
                <a:solidFill>
                  <a:schemeClr val="bg1"/>
                </a:solidFill>
                <a:latin typeface="Tahoma" panose="020B0604030504040204" pitchFamily="34" charset="0"/>
                <a:ea typeface="Tahoma" panose="020B0604030504040204" pitchFamily="34" charset="0"/>
                <a:cs typeface="Tahoma" panose="020B0604030504040204" pitchFamily="34" charset="0"/>
              </a:rPr>
              <a:t>Addressing Tax-Related IFF</a:t>
            </a:r>
          </a:p>
        </p:txBody>
      </p:sp>
    </p:spTree>
    <p:extLst>
      <p:ext uri="{BB962C8B-B14F-4D97-AF65-F5344CB8AC3E}">
        <p14:creationId xmlns:p14="http://schemas.microsoft.com/office/powerpoint/2010/main" val="35422537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882" name="文本框 5"/>
          <p:cNvSpPr txBox="1"/>
          <p:nvPr/>
        </p:nvSpPr>
        <p:spPr>
          <a:xfrm>
            <a:off x="604801" y="2559051"/>
            <a:ext cx="2690849" cy="830997"/>
          </a:xfrm>
          <a:prstGeom prst="rect">
            <a:avLst/>
          </a:prstGeom>
          <a:noFill/>
          <a:ln>
            <a:noFill/>
          </a:ln>
        </p:spPr>
        <p:txBody>
          <a:bodyPr vert="horz" wrap="square" lIns="91440" tIns="45720" rIns="91440" bIns="45720" anchor="t">
            <a:spAutoFit/>
          </a:bodyPr>
          <a:lstStyle>
            <a:lvl1pPr marL="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1pPr>
            <a:lvl2pPr marL="4572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2pPr>
            <a:lvl3pPr marL="9144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3pPr>
            <a:lvl4pPr marL="13716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4pPr>
            <a:lvl5pPr marL="18288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5pPr>
          </a:lstStyle>
          <a:p>
            <a:pPr lvl="0" algn="ctr"/>
            <a:r>
              <a:rPr lang="en-AU" altLang="zh-CN" sz="1200" b="1" dirty="0">
                <a:solidFill>
                  <a:srgbClr val="000000"/>
                </a:solidFill>
                <a:latin typeface="Arial" pitchFamily="34" charset="0"/>
                <a:ea typeface="Arial" pitchFamily="34" charset="0"/>
              </a:rPr>
              <a:t>Capacity Building </a:t>
            </a:r>
            <a:endParaRPr lang="zh-CN" altLang="en-US" sz="1200" b="1" dirty="0">
              <a:solidFill>
                <a:srgbClr val="000000"/>
              </a:solidFill>
              <a:latin typeface="Arial" pitchFamily="34" charset="0"/>
              <a:ea typeface="Arial" pitchFamily="34" charset="0"/>
            </a:endParaRPr>
          </a:p>
          <a:p>
            <a:pPr lvl="0" algn="ctr"/>
            <a:r>
              <a:rPr lang="en-AU" altLang="zh-CN" sz="1200" dirty="0">
                <a:solidFill>
                  <a:srgbClr val="000000"/>
                </a:solidFill>
                <a:latin typeface="Arial" pitchFamily="34" charset="0"/>
                <a:ea typeface="Arial" pitchFamily="34" charset="0"/>
              </a:rPr>
              <a:t>It is critical to build IFF-relevant capacity within the tax administration, the ICPC and other relevant MDAs.</a:t>
            </a:r>
            <a:endParaRPr lang="zh-CN" altLang="en-US" sz="1200" dirty="0">
              <a:solidFill>
                <a:srgbClr val="000000"/>
              </a:solidFill>
              <a:latin typeface="Arial" pitchFamily="34" charset="0"/>
              <a:ea typeface="Arial" pitchFamily="34" charset="0"/>
            </a:endParaRPr>
          </a:p>
        </p:txBody>
      </p:sp>
      <p:pic>
        <p:nvPicPr>
          <p:cNvPr id="2097173" name="组合 4"/>
          <p:cNvPicPr>
            <a:picLocks/>
          </p:cNvPicPr>
          <p:nvPr/>
        </p:nvPicPr>
        <p:blipFill>
          <a:blip r:embed="rId2"/>
          <a:srcRect/>
          <a:stretch>
            <a:fillRect/>
          </a:stretch>
        </p:blipFill>
        <p:spPr>
          <a:xfrm>
            <a:off x="4318001" y="1457326"/>
            <a:ext cx="946151" cy="858837"/>
          </a:xfrm>
          <a:prstGeom prst="rect">
            <a:avLst/>
          </a:prstGeom>
          <a:noFill/>
          <a:ln>
            <a:noFill/>
          </a:ln>
        </p:spPr>
      </p:pic>
      <p:pic>
        <p:nvPicPr>
          <p:cNvPr id="2097174" name="组合 12"/>
          <p:cNvPicPr>
            <a:picLocks/>
          </p:cNvPicPr>
          <p:nvPr/>
        </p:nvPicPr>
        <p:blipFill>
          <a:blip r:embed="rId3"/>
          <a:srcRect/>
          <a:stretch>
            <a:fillRect/>
          </a:stretch>
        </p:blipFill>
        <p:spPr>
          <a:xfrm>
            <a:off x="1898651" y="1419225"/>
            <a:ext cx="561975" cy="863600"/>
          </a:xfrm>
          <a:prstGeom prst="rect">
            <a:avLst/>
          </a:prstGeom>
          <a:noFill/>
          <a:ln>
            <a:noFill/>
          </a:ln>
        </p:spPr>
      </p:pic>
      <p:sp>
        <p:nvSpPr>
          <p:cNvPr id="1048883" name="Freeform 123"/>
          <p:cNvSpPr/>
          <p:nvPr/>
        </p:nvSpPr>
        <p:spPr>
          <a:xfrm>
            <a:off x="7088189" y="3994152"/>
            <a:ext cx="541337" cy="352425"/>
          </a:xfrm>
          <a:custGeom>
            <a:avLst/>
            <a:gdLst/>
            <a:ahLst/>
            <a:cxnLst/>
            <a:rect l="0" t="0" r="r" b="b"/>
            <a:pathLst>
              <a:path w="61" h="40">
                <a:moveTo>
                  <a:pt x="0" y="5"/>
                </a:moveTo>
                <a:cubicBezTo>
                  <a:pt x="0" y="5"/>
                  <a:pt x="0" y="5"/>
                  <a:pt x="0" y="5"/>
                </a:cubicBezTo>
                <a:cubicBezTo>
                  <a:pt x="0" y="35"/>
                  <a:pt x="0" y="35"/>
                  <a:pt x="0" y="35"/>
                </a:cubicBezTo>
                <a:cubicBezTo>
                  <a:pt x="0" y="35"/>
                  <a:pt x="0" y="35"/>
                  <a:pt x="0" y="35"/>
                </a:cubicBezTo>
                <a:cubicBezTo>
                  <a:pt x="16" y="20"/>
                  <a:pt x="16" y="20"/>
                  <a:pt x="16" y="20"/>
                </a:cubicBezTo>
                <a:lnTo>
                  <a:pt x="0" y="5"/>
                </a:lnTo>
                <a:close/>
                <a:moveTo>
                  <a:pt x="19" y="17"/>
                </a:moveTo>
                <a:cubicBezTo>
                  <a:pt x="22" y="20"/>
                  <a:pt x="22" y="20"/>
                  <a:pt x="22" y="20"/>
                </a:cubicBezTo>
                <a:cubicBezTo>
                  <a:pt x="26" y="23"/>
                  <a:pt x="26" y="23"/>
                  <a:pt x="26" y="23"/>
                </a:cubicBezTo>
                <a:cubicBezTo>
                  <a:pt x="27" y="24"/>
                  <a:pt x="29" y="25"/>
                  <a:pt x="31" y="25"/>
                </a:cubicBezTo>
                <a:cubicBezTo>
                  <a:pt x="32" y="25"/>
                  <a:pt x="34" y="24"/>
                  <a:pt x="36" y="23"/>
                </a:cubicBezTo>
                <a:cubicBezTo>
                  <a:pt x="38" y="21"/>
                  <a:pt x="38" y="21"/>
                  <a:pt x="38" y="21"/>
                </a:cubicBezTo>
                <a:cubicBezTo>
                  <a:pt x="42" y="17"/>
                  <a:pt x="42" y="17"/>
                  <a:pt x="42" y="17"/>
                </a:cubicBezTo>
                <a:cubicBezTo>
                  <a:pt x="58" y="2"/>
                  <a:pt x="58" y="2"/>
                  <a:pt x="58" y="2"/>
                </a:cubicBezTo>
                <a:cubicBezTo>
                  <a:pt x="58" y="1"/>
                  <a:pt x="59" y="1"/>
                  <a:pt x="59" y="0"/>
                </a:cubicBezTo>
                <a:cubicBezTo>
                  <a:pt x="2" y="0"/>
                  <a:pt x="2" y="0"/>
                  <a:pt x="2" y="0"/>
                </a:cubicBezTo>
                <a:cubicBezTo>
                  <a:pt x="2" y="1"/>
                  <a:pt x="3" y="1"/>
                  <a:pt x="3" y="1"/>
                </a:cubicBezTo>
                <a:lnTo>
                  <a:pt x="19" y="17"/>
                </a:lnTo>
                <a:close/>
                <a:moveTo>
                  <a:pt x="42" y="24"/>
                </a:moveTo>
                <a:cubicBezTo>
                  <a:pt x="38" y="27"/>
                  <a:pt x="38" y="27"/>
                  <a:pt x="38" y="27"/>
                </a:cubicBezTo>
                <a:cubicBezTo>
                  <a:pt x="36" y="29"/>
                  <a:pt x="33" y="30"/>
                  <a:pt x="31" y="30"/>
                </a:cubicBezTo>
                <a:cubicBezTo>
                  <a:pt x="28" y="30"/>
                  <a:pt x="25" y="29"/>
                  <a:pt x="23" y="27"/>
                </a:cubicBezTo>
                <a:cubicBezTo>
                  <a:pt x="19" y="23"/>
                  <a:pt x="19" y="23"/>
                  <a:pt x="19" y="23"/>
                </a:cubicBezTo>
                <a:cubicBezTo>
                  <a:pt x="3" y="39"/>
                  <a:pt x="3" y="39"/>
                  <a:pt x="3" y="39"/>
                </a:cubicBezTo>
                <a:cubicBezTo>
                  <a:pt x="2" y="39"/>
                  <a:pt x="2" y="40"/>
                  <a:pt x="2" y="40"/>
                </a:cubicBezTo>
                <a:cubicBezTo>
                  <a:pt x="59" y="40"/>
                  <a:pt x="59" y="40"/>
                  <a:pt x="59" y="40"/>
                </a:cubicBezTo>
                <a:cubicBezTo>
                  <a:pt x="58" y="40"/>
                  <a:pt x="58" y="40"/>
                  <a:pt x="58" y="39"/>
                </a:cubicBezTo>
                <a:lnTo>
                  <a:pt x="42" y="24"/>
                </a:lnTo>
                <a:close/>
                <a:moveTo>
                  <a:pt x="60" y="6"/>
                </a:moveTo>
                <a:cubicBezTo>
                  <a:pt x="45" y="21"/>
                  <a:pt x="45" y="21"/>
                  <a:pt x="45" y="21"/>
                </a:cubicBezTo>
                <a:cubicBezTo>
                  <a:pt x="60" y="36"/>
                  <a:pt x="60" y="36"/>
                  <a:pt x="60" y="36"/>
                </a:cubicBezTo>
                <a:cubicBezTo>
                  <a:pt x="60" y="36"/>
                  <a:pt x="60" y="36"/>
                  <a:pt x="61" y="36"/>
                </a:cubicBezTo>
                <a:cubicBezTo>
                  <a:pt x="61" y="5"/>
                  <a:pt x="61" y="5"/>
                  <a:pt x="61" y="5"/>
                </a:cubicBezTo>
                <a:cubicBezTo>
                  <a:pt x="60" y="5"/>
                  <a:pt x="60" y="5"/>
                  <a:pt x="60" y="6"/>
                </a:cubicBezTo>
              </a:path>
            </a:pathLst>
          </a:custGeom>
          <a:solidFill>
            <a:srgbClr val="00B0F0"/>
          </a:solidFill>
          <a:ln>
            <a:noFill/>
          </a:ln>
        </p:spPr>
        <p:txBody>
          <a:bodyPr vert="horz" lIns="107061" tIns="53531" rIns="107061" bIns="53531" anchor="t"/>
          <a:lstStyle>
            <a:lvl1pPr marL="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1pPr>
            <a:lvl2pPr marL="4572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2pPr>
            <a:lvl3pPr marL="9144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3pPr>
            <a:lvl4pPr marL="13716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4pPr>
            <a:lvl5pPr marL="18288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5pPr>
          </a:lstStyle>
          <a:p>
            <a:pPr lvl="0" fontAlgn="base">
              <a:spcBef>
                <a:spcPct val="0"/>
              </a:spcBef>
              <a:spcAft>
                <a:spcPct val="0"/>
              </a:spcAft>
              <a:buFontTx/>
              <a:buNone/>
            </a:pPr>
            <a:endParaRPr lang="zh-CN" altLang="en-US" sz="2100">
              <a:solidFill>
                <a:srgbClr val="000000"/>
              </a:solidFill>
              <a:ea typeface="Arial" pitchFamily="34" charset="0"/>
            </a:endParaRPr>
          </a:p>
        </p:txBody>
      </p:sp>
      <p:pic>
        <p:nvPicPr>
          <p:cNvPr id="2097175" name="组合 58"/>
          <p:cNvPicPr>
            <a:picLocks/>
          </p:cNvPicPr>
          <p:nvPr/>
        </p:nvPicPr>
        <p:blipFill>
          <a:blip r:embed="rId4"/>
          <a:srcRect/>
          <a:stretch>
            <a:fillRect/>
          </a:stretch>
        </p:blipFill>
        <p:spPr>
          <a:xfrm>
            <a:off x="4457700" y="3854451"/>
            <a:ext cx="593725" cy="523875"/>
          </a:xfrm>
          <a:prstGeom prst="rect">
            <a:avLst/>
          </a:prstGeom>
          <a:noFill/>
          <a:ln>
            <a:noFill/>
          </a:ln>
        </p:spPr>
      </p:pic>
      <p:pic>
        <p:nvPicPr>
          <p:cNvPr id="2097176" name="组合 110"/>
          <p:cNvPicPr>
            <a:picLocks/>
          </p:cNvPicPr>
          <p:nvPr/>
        </p:nvPicPr>
        <p:blipFill>
          <a:blip r:embed="rId5"/>
          <a:srcRect/>
          <a:stretch>
            <a:fillRect/>
          </a:stretch>
        </p:blipFill>
        <p:spPr>
          <a:xfrm>
            <a:off x="9480551" y="1504949"/>
            <a:ext cx="573087" cy="842963"/>
          </a:xfrm>
          <a:prstGeom prst="rect">
            <a:avLst/>
          </a:prstGeom>
          <a:noFill/>
          <a:ln>
            <a:noFill/>
          </a:ln>
        </p:spPr>
      </p:pic>
      <p:pic>
        <p:nvPicPr>
          <p:cNvPr id="2097177" name="组合 120"/>
          <p:cNvPicPr>
            <a:picLocks/>
          </p:cNvPicPr>
          <p:nvPr/>
        </p:nvPicPr>
        <p:blipFill>
          <a:blip r:embed="rId6"/>
          <a:srcRect/>
          <a:stretch>
            <a:fillRect/>
          </a:stretch>
        </p:blipFill>
        <p:spPr>
          <a:xfrm>
            <a:off x="1836738" y="3883026"/>
            <a:ext cx="608012" cy="758825"/>
          </a:xfrm>
          <a:prstGeom prst="rect">
            <a:avLst/>
          </a:prstGeom>
          <a:noFill/>
          <a:ln>
            <a:noFill/>
          </a:ln>
        </p:spPr>
      </p:pic>
      <p:sp>
        <p:nvSpPr>
          <p:cNvPr id="1048884" name="Freeform 228"/>
          <p:cNvSpPr/>
          <p:nvPr/>
        </p:nvSpPr>
        <p:spPr>
          <a:xfrm>
            <a:off x="9593263" y="3811587"/>
            <a:ext cx="460375" cy="609600"/>
          </a:xfrm>
          <a:custGeom>
            <a:avLst/>
            <a:gdLst/>
            <a:ahLst/>
            <a:cxnLst/>
            <a:rect l="0" t="0" r="r" b="b"/>
            <a:pathLst>
              <a:path w="52" h="69">
                <a:moveTo>
                  <a:pt x="38" y="53"/>
                </a:moveTo>
                <a:cubicBezTo>
                  <a:pt x="37" y="51"/>
                  <a:pt x="34" y="50"/>
                  <a:pt x="32" y="51"/>
                </a:cubicBezTo>
                <a:cubicBezTo>
                  <a:pt x="32" y="51"/>
                  <a:pt x="32" y="51"/>
                  <a:pt x="32" y="51"/>
                </a:cubicBezTo>
                <a:cubicBezTo>
                  <a:pt x="30" y="52"/>
                  <a:pt x="28" y="51"/>
                  <a:pt x="27" y="49"/>
                </a:cubicBezTo>
                <a:cubicBezTo>
                  <a:pt x="15" y="29"/>
                  <a:pt x="15" y="29"/>
                  <a:pt x="15" y="29"/>
                </a:cubicBezTo>
                <a:cubicBezTo>
                  <a:pt x="14" y="27"/>
                  <a:pt x="14" y="24"/>
                  <a:pt x="16" y="23"/>
                </a:cubicBezTo>
                <a:cubicBezTo>
                  <a:pt x="16" y="23"/>
                  <a:pt x="16" y="23"/>
                  <a:pt x="16" y="23"/>
                </a:cubicBezTo>
                <a:cubicBezTo>
                  <a:pt x="18" y="22"/>
                  <a:pt x="19" y="19"/>
                  <a:pt x="18" y="17"/>
                </a:cubicBezTo>
                <a:cubicBezTo>
                  <a:pt x="11" y="6"/>
                  <a:pt x="11" y="6"/>
                  <a:pt x="11" y="6"/>
                </a:cubicBezTo>
                <a:cubicBezTo>
                  <a:pt x="10" y="4"/>
                  <a:pt x="8" y="4"/>
                  <a:pt x="7" y="6"/>
                </a:cubicBezTo>
                <a:cubicBezTo>
                  <a:pt x="1" y="14"/>
                  <a:pt x="1" y="14"/>
                  <a:pt x="1" y="14"/>
                </a:cubicBezTo>
                <a:cubicBezTo>
                  <a:pt x="0" y="16"/>
                  <a:pt x="0" y="19"/>
                  <a:pt x="0" y="21"/>
                </a:cubicBezTo>
                <a:cubicBezTo>
                  <a:pt x="0" y="21"/>
                  <a:pt x="1" y="28"/>
                  <a:pt x="11" y="45"/>
                </a:cubicBezTo>
                <a:cubicBezTo>
                  <a:pt x="20" y="61"/>
                  <a:pt x="26" y="66"/>
                  <a:pt x="26" y="66"/>
                </a:cubicBezTo>
                <a:cubicBezTo>
                  <a:pt x="27" y="68"/>
                  <a:pt x="30" y="69"/>
                  <a:pt x="32" y="68"/>
                </a:cubicBezTo>
                <a:cubicBezTo>
                  <a:pt x="42" y="68"/>
                  <a:pt x="42" y="68"/>
                  <a:pt x="42" y="68"/>
                </a:cubicBezTo>
                <a:cubicBezTo>
                  <a:pt x="44" y="68"/>
                  <a:pt x="45" y="66"/>
                  <a:pt x="44" y="64"/>
                </a:cubicBezTo>
                <a:lnTo>
                  <a:pt x="38" y="53"/>
                </a:lnTo>
                <a:close/>
                <a:moveTo>
                  <a:pt x="52" y="62"/>
                </a:moveTo>
                <a:cubicBezTo>
                  <a:pt x="44" y="49"/>
                  <a:pt x="44" y="49"/>
                  <a:pt x="44" y="49"/>
                </a:cubicBezTo>
                <a:cubicBezTo>
                  <a:pt x="44" y="48"/>
                  <a:pt x="43" y="47"/>
                  <a:pt x="42" y="48"/>
                </a:cubicBezTo>
                <a:cubicBezTo>
                  <a:pt x="40" y="48"/>
                  <a:pt x="40" y="48"/>
                  <a:pt x="40" y="48"/>
                </a:cubicBezTo>
                <a:cubicBezTo>
                  <a:pt x="39" y="49"/>
                  <a:pt x="39" y="50"/>
                  <a:pt x="39" y="51"/>
                </a:cubicBezTo>
                <a:cubicBezTo>
                  <a:pt x="47" y="64"/>
                  <a:pt x="47" y="64"/>
                  <a:pt x="47" y="64"/>
                </a:cubicBezTo>
                <a:cubicBezTo>
                  <a:pt x="48" y="65"/>
                  <a:pt x="49" y="65"/>
                  <a:pt x="50" y="65"/>
                </a:cubicBezTo>
                <a:cubicBezTo>
                  <a:pt x="51" y="64"/>
                  <a:pt x="51" y="64"/>
                  <a:pt x="51" y="64"/>
                </a:cubicBezTo>
                <a:cubicBezTo>
                  <a:pt x="52" y="64"/>
                  <a:pt x="52" y="62"/>
                  <a:pt x="52" y="62"/>
                </a:cubicBezTo>
                <a:close/>
                <a:moveTo>
                  <a:pt x="20" y="17"/>
                </a:moveTo>
                <a:cubicBezTo>
                  <a:pt x="21" y="18"/>
                  <a:pt x="22" y="18"/>
                  <a:pt x="23" y="18"/>
                </a:cubicBezTo>
                <a:cubicBezTo>
                  <a:pt x="24" y="17"/>
                  <a:pt x="24" y="17"/>
                  <a:pt x="24" y="17"/>
                </a:cubicBezTo>
                <a:cubicBezTo>
                  <a:pt x="25" y="16"/>
                  <a:pt x="25" y="15"/>
                  <a:pt x="25" y="14"/>
                </a:cubicBezTo>
                <a:cubicBezTo>
                  <a:pt x="17" y="1"/>
                  <a:pt x="17" y="1"/>
                  <a:pt x="17" y="1"/>
                </a:cubicBezTo>
                <a:cubicBezTo>
                  <a:pt x="17" y="0"/>
                  <a:pt x="16" y="0"/>
                  <a:pt x="15" y="0"/>
                </a:cubicBezTo>
                <a:cubicBezTo>
                  <a:pt x="13" y="1"/>
                  <a:pt x="13" y="1"/>
                  <a:pt x="13" y="1"/>
                </a:cubicBezTo>
                <a:cubicBezTo>
                  <a:pt x="13" y="2"/>
                  <a:pt x="12" y="3"/>
                  <a:pt x="13" y="4"/>
                </a:cubicBezTo>
                <a:lnTo>
                  <a:pt x="20" y="17"/>
                </a:lnTo>
              </a:path>
            </a:pathLst>
          </a:custGeom>
          <a:solidFill>
            <a:srgbClr val="00B0F0"/>
          </a:solidFill>
          <a:ln>
            <a:noFill/>
          </a:ln>
        </p:spPr>
        <p:txBody>
          <a:bodyPr vert="horz" lIns="107061" tIns="53531" rIns="107061" bIns="53531" anchor="t"/>
          <a:lstStyle>
            <a:lvl1pPr marL="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1pPr>
            <a:lvl2pPr marL="4572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2pPr>
            <a:lvl3pPr marL="9144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3pPr>
            <a:lvl4pPr marL="13716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4pPr>
            <a:lvl5pPr marL="18288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5pPr>
          </a:lstStyle>
          <a:p>
            <a:pPr lvl="0" fontAlgn="base">
              <a:spcBef>
                <a:spcPct val="0"/>
              </a:spcBef>
              <a:spcAft>
                <a:spcPct val="0"/>
              </a:spcAft>
              <a:buFontTx/>
              <a:buNone/>
            </a:pPr>
            <a:endParaRPr lang="zh-CN" altLang="en-US" sz="2100">
              <a:solidFill>
                <a:srgbClr val="000000"/>
              </a:solidFill>
              <a:ea typeface="Arial" pitchFamily="34" charset="0"/>
            </a:endParaRPr>
          </a:p>
        </p:txBody>
      </p:sp>
      <p:sp>
        <p:nvSpPr>
          <p:cNvPr id="1048885" name="Freeform 233"/>
          <p:cNvSpPr/>
          <p:nvPr/>
        </p:nvSpPr>
        <p:spPr>
          <a:xfrm>
            <a:off x="6980237" y="1504951"/>
            <a:ext cx="701675" cy="650875"/>
          </a:xfrm>
          <a:custGeom>
            <a:avLst/>
            <a:gdLst/>
            <a:ahLst/>
            <a:cxnLst/>
            <a:rect l="0" t="0" r="r" b="b"/>
            <a:pathLst>
              <a:path w="67" h="62">
                <a:moveTo>
                  <a:pt x="42" y="22"/>
                </a:moveTo>
                <a:cubicBezTo>
                  <a:pt x="33" y="22"/>
                  <a:pt x="27" y="29"/>
                  <a:pt x="27" y="37"/>
                </a:cubicBezTo>
                <a:cubicBezTo>
                  <a:pt x="27" y="45"/>
                  <a:pt x="33" y="52"/>
                  <a:pt x="42" y="52"/>
                </a:cubicBezTo>
                <a:cubicBezTo>
                  <a:pt x="50" y="52"/>
                  <a:pt x="56" y="45"/>
                  <a:pt x="56" y="37"/>
                </a:cubicBezTo>
                <a:cubicBezTo>
                  <a:pt x="56" y="29"/>
                  <a:pt x="50" y="22"/>
                  <a:pt x="42" y="22"/>
                </a:cubicBezTo>
                <a:close/>
                <a:moveTo>
                  <a:pt x="42" y="47"/>
                </a:moveTo>
                <a:cubicBezTo>
                  <a:pt x="36" y="47"/>
                  <a:pt x="31" y="43"/>
                  <a:pt x="31" y="37"/>
                </a:cubicBezTo>
                <a:cubicBezTo>
                  <a:pt x="31" y="31"/>
                  <a:pt x="36" y="26"/>
                  <a:pt x="42" y="26"/>
                </a:cubicBezTo>
                <a:cubicBezTo>
                  <a:pt x="47" y="26"/>
                  <a:pt x="52" y="31"/>
                  <a:pt x="52" y="37"/>
                </a:cubicBezTo>
                <a:cubicBezTo>
                  <a:pt x="52" y="43"/>
                  <a:pt x="47" y="47"/>
                  <a:pt x="42" y="47"/>
                </a:cubicBezTo>
                <a:close/>
                <a:moveTo>
                  <a:pt x="57" y="12"/>
                </a:moveTo>
                <a:cubicBezTo>
                  <a:pt x="10" y="12"/>
                  <a:pt x="10" y="12"/>
                  <a:pt x="10" y="12"/>
                </a:cubicBezTo>
                <a:cubicBezTo>
                  <a:pt x="4" y="12"/>
                  <a:pt x="0" y="17"/>
                  <a:pt x="0" y="23"/>
                </a:cubicBezTo>
                <a:cubicBezTo>
                  <a:pt x="0" y="52"/>
                  <a:pt x="0" y="52"/>
                  <a:pt x="0" y="52"/>
                </a:cubicBezTo>
                <a:cubicBezTo>
                  <a:pt x="0" y="57"/>
                  <a:pt x="4" y="62"/>
                  <a:pt x="10" y="62"/>
                </a:cubicBezTo>
                <a:cubicBezTo>
                  <a:pt x="57" y="62"/>
                  <a:pt x="57" y="62"/>
                  <a:pt x="57" y="62"/>
                </a:cubicBezTo>
                <a:cubicBezTo>
                  <a:pt x="62" y="62"/>
                  <a:pt x="67" y="57"/>
                  <a:pt x="67" y="52"/>
                </a:cubicBezTo>
                <a:cubicBezTo>
                  <a:pt x="67" y="23"/>
                  <a:pt x="67" y="23"/>
                  <a:pt x="67" y="23"/>
                </a:cubicBezTo>
                <a:cubicBezTo>
                  <a:pt x="67" y="17"/>
                  <a:pt x="62" y="12"/>
                  <a:pt x="57" y="12"/>
                </a:cubicBezTo>
                <a:close/>
                <a:moveTo>
                  <a:pt x="23" y="22"/>
                </a:moveTo>
                <a:cubicBezTo>
                  <a:pt x="9" y="22"/>
                  <a:pt x="9" y="22"/>
                  <a:pt x="9" y="22"/>
                </a:cubicBezTo>
                <a:cubicBezTo>
                  <a:pt x="9" y="18"/>
                  <a:pt x="9" y="18"/>
                  <a:pt x="9" y="18"/>
                </a:cubicBezTo>
                <a:cubicBezTo>
                  <a:pt x="23" y="18"/>
                  <a:pt x="23" y="18"/>
                  <a:pt x="23" y="18"/>
                </a:cubicBezTo>
                <a:lnTo>
                  <a:pt x="23" y="22"/>
                </a:lnTo>
                <a:close/>
                <a:moveTo>
                  <a:pt x="42" y="55"/>
                </a:moveTo>
                <a:cubicBezTo>
                  <a:pt x="31" y="55"/>
                  <a:pt x="23" y="47"/>
                  <a:pt x="23" y="37"/>
                </a:cubicBezTo>
                <a:cubicBezTo>
                  <a:pt x="23" y="27"/>
                  <a:pt x="31" y="18"/>
                  <a:pt x="42" y="18"/>
                </a:cubicBezTo>
                <a:cubicBezTo>
                  <a:pt x="52" y="18"/>
                  <a:pt x="60" y="27"/>
                  <a:pt x="60" y="37"/>
                </a:cubicBezTo>
                <a:cubicBezTo>
                  <a:pt x="60" y="47"/>
                  <a:pt x="52" y="55"/>
                  <a:pt x="42" y="55"/>
                </a:cubicBezTo>
                <a:close/>
                <a:moveTo>
                  <a:pt x="43" y="0"/>
                </a:moveTo>
                <a:cubicBezTo>
                  <a:pt x="23" y="0"/>
                  <a:pt x="23" y="0"/>
                  <a:pt x="23" y="0"/>
                </a:cubicBezTo>
                <a:cubicBezTo>
                  <a:pt x="23" y="10"/>
                  <a:pt x="23" y="10"/>
                  <a:pt x="23" y="10"/>
                </a:cubicBezTo>
                <a:cubicBezTo>
                  <a:pt x="43" y="10"/>
                  <a:pt x="43" y="10"/>
                  <a:pt x="43" y="10"/>
                </a:cubicBezTo>
                <a:lnTo>
                  <a:pt x="43" y="0"/>
                </a:lnTo>
              </a:path>
            </a:pathLst>
          </a:custGeom>
          <a:solidFill>
            <a:srgbClr val="00B0F0"/>
          </a:solidFill>
          <a:ln>
            <a:noFill/>
          </a:ln>
        </p:spPr>
        <p:txBody>
          <a:bodyPr vert="horz" lIns="107061" tIns="53531" rIns="107061" bIns="53531" anchor="t"/>
          <a:lstStyle>
            <a:lvl1pPr marL="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1pPr>
            <a:lvl2pPr marL="4572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2pPr>
            <a:lvl3pPr marL="9144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3pPr>
            <a:lvl4pPr marL="13716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4pPr>
            <a:lvl5pPr marL="18288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5pPr>
          </a:lstStyle>
          <a:p>
            <a:pPr lvl="0" fontAlgn="base">
              <a:spcBef>
                <a:spcPct val="0"/>
              </a:spcBef>
              <a:spcAft>
                <a:spcPct val="0"/>
              </a:spcAft>
              <a:buFontTx/>
              <a:buNone/>
            </a:pPr>
            <a:endParaRPr lang="zh-CN" altLang="en-US" sz="2100">
              <a:solidFill>
                <a:srgbClr val="000000"/>
              </a:solidFill>
              <a:ea typeface="Arial" pitchFamily="34" charset="0"/>
            </a:endParaRPr>
          </a:p>
        </p:txBody>
      </p:sp>
      <p:sp>
        <p:nvSpPr>
          <p:cNvPr id="1048886" name="矩形 28"/>
          <p:cNvSpPr/>
          <p:nvPr/>
        </p:nvSpPr>
        <p:spPr>
          <a:xfrm>
            <a:off x="0" y="6481763"/>
            <a:ext cx="12192000" cy="376237"/>
          </a:xfrm>
          <a:prstGeom prst="rect">
            <a:avLst/>
          </a:prstGeom>
          <a:solidFill>
            <a:srgbClr val="7F7F7F"/>
          </a:solidFill>
          <a:ln>
            <a:noFill/>
          </a:ln>
        </p:spPr>
        <p:txBody>
          <a:bodyPr vert="horz" lIns="91440" tIns="45720" rIns="91440" bIns="45720" anchor="ctr"/>
          <a:lstStyle>
            <a:lvl1pPr marL="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1pPr>
            <a:lvl2pPr marL="4572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2pPr>
            <a:lvl3pPr marL="9144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3pPr>
            <a:lvl4pPr marL="13716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4pPr>
            <a:lvl5pPr marL="18288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5pPr>
          </a:lstStyle>
          <a:p>
            <a:pPr lvl="0" algn="ctr" fontAlgn="base">
              <a:spcBef>
                <a:spcPct val="0"/>
              </a:spcBef>
              <a:spcAft>
                <a:spcPct val="0"/>
              </a:spcAft>
              <a:buFontTx/>
              <a:buNone/>
            </a:pPr>
            <a:endParaRPr lang="zh-CN" altLang="en-US">
              <a:solidFill>
                <a:srgbClr val="FFFFFF"/>
              </a:solidFill>
              <a:ea typeface="Arial" pitchFamily="34" charset="0"/>
            </a:endParaRPr>
          </a:p>
        </p:txBody>
      </p:sp>
      <p:sp>
        <p:nvSpPr>
          <p:cNvPr id="1048887" name="文本框 29"/>
          <p:cNvSpPr txBox="1"/>
          <p:nvPr/>
        </p:nvSpPr>
        <p:spPr>
          <a:xfrm>
            <a:off x="3494400" y="2568577"/>
            <a:ext cx="2649600" cy="830997"/>
          </a:xfrm>
          <a:prstGeom prst="rect">
            <a:avLst/>
          </a:prstGeom>
          <a:noFill/>
          <a:ln>
            <a:noFill/>
          </a:ln>
        </p:spPr>
        <p:txBody>
          <a:bodyPr vert="horz" wrap="square" lIns="91440" tIns="45720" rIns="91440" bIns="45720" anchor="t">
            <a:spAutoFit/>
          </a:bodyPr>
          <a:lstStyle>
            <a:lvl1pPr marL="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1pPr>
            <a:lvl2pPr marL="4572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2pPr>
            <a:lvl3pPr marL="9144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3pPr>
            <a:lvl4pPr marL="13716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4pPr>
            <a:lvl5pPr marL="18288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5pPr>
          </a:lstStyle>
          <a:p>
            <a:pPr lvl="0" algn="ctr"/>
            <a:r>
              <a:rPr lang="en-AU" altLang="zh-CN" sz="1200" b="1" dirty="0">
                <a:solidFill>
                  <a:srgbClr val="000000"/>
                </a:solidFill>
                <a:latin typeface="Arial" pitchFamily="34" charset="0"/>
                <a:ea typeface="Arial" pitchFamily="34" charset="0"/>
              </a:rPr>
              <a:t>Taxation of the Digital Economy </a:t>
            </a:r>
            <a:endParaRPr lang="zh-CN" altLang="en-US" sz="1200" b="1" dirty="0">
              <a:solidFill>
                <a:srgbClr val="000000"/>
              </a:solidFill>
              <a:latin typeface="Arial" pitchFamily="34" charset="0"/>
              <a:ea typeface="Arial" pitchFamily="34" charset="0"/>
            </a:endParaRPr>
          </a:p>
          <a:p>
            <a:pPr lvl="0" algn="ctr"/>
            <a:r>
              <a:rPr lang="en-AU" altLang="zh-CN" sz="1200" dirty="0">
                <a:solidFill>
                  <a:srgbClr val="000000"/>
                </a:solidFill>
                <a:latin typeface="Arial" pitchFamily="34" charset="0"/>
                <a:ea typeface="Arial" pitchFamily="34" charset="0"/>
              </a:rPr>
              <a:t>There is the need to reform the inter-national tax rules to ensure a fairer taxation of the digital economy.</a:t>
            </a:r>
            <a:endParaRPr lang="zh-CN" altLang="en-US" sz="1200" dirty="0">
              <a:solidFill>
                <a:srgbClr val="000000"/>
              </a:solidFill>
              <a:latin typeface="Arial" pitchFamily="34" charset="0"/>
              <a:ea typeface="Arial" pitchFamily="34" charset="0"/>
            </a:endParaRPr>
          </a:p>
        </p:txBody>
      </p:sp>
      <p:sp>
        <p:nvSpPr>
          <p:cNvPr id="1048888" name="文本框 30"/>
          <p:cNvSpPr txBox="1"/>
          <p:nvPr/>
        </p:nvSpPr>
        <p:spPr>
          <a:xfrm>
            <a:off x="6519861" y="2555877"/>
            <a:ext cx="2312139" cy="830997"/>
          </a:xfrm>
          <a:prstGeom prst="rect">
            <a:avLst/>
          </a:prstGeom>
          <a:noFill/>
          <a:ln>
            <a:noFill/>
          </a:ln>
        </p:spPr>
        <p:txBody>
          <a:bodyPr vert="horz" wrap="square" lIns="91440" tIns="45720" rIns="91440" bIns="45720" anchor="t">
            <a:spAutoFit/>
          </a:bodyPr>
          <a:lstStyle>
            <a:lvl1pPr marL="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1pPr>
            <a:lvl2pPr marL="4572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2pPr>
            <a:lvl3pPr marL="9144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3pPr>
            <a:lvl4pPr marL="13716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4pPr>
            <a:lvl5pPr marL="18288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5pPr>
          </a:lstStyle>
          <a:p>
            <a:pPr lvl="0" algn="ctr"/>
            <a:r>
              <a:rPr lang="en-AU" altLang="zh-CN" sz="1200" b="1" dirty="0">
                <a:solidFill>
                  <a:srgbClr val="000000"/>
                </a:solidFill>
                <a:latin typeface="Arial" pitchFamily="34" charset="0"/>
                <a:ea typeface="Arial" pitchFamily="34" charset="0"/>
              </a:rPr>
              <a:t>Robust Implementation </a:t>
            </a:r>
          </a:p>
          <a:p>
            <a:pPr lvl="0" algn="ctr"/>
            <a:r>
              <a:rPr lang="en-AU" altLang="zh-CN" sz="1200" b="1" dirty="0">
                <a:solidFill>
                  <a:srgbClr val="000000"/>
                </a:solidFill>
                <a:latin typeface="Arial" pitchFamily="34" charset="0"/>
                <a:ea typeface="Arial" pitchFamily="34" charset="0"/>
              </a:rPr>
              <a:t>of BEPS </a:t>
            </a:r>
            <a:endParaRPr lang="zh-CN" altLang="en-US" sz="1200" b="1" dirty="0">
              <a:solidFill>
                <a:srgbClr val="000000"/>
              </a:solidFill>
              <a:latin typeface="Arial" pitchFamily="34" charset="0"/>
              <a:ea typeface="Arial" pitchFamily="34" charset="0"/>
            </a:endParaRPr>
          </a:p>
          <a:p>
            <a:pPr lvl="0" algn="ctr"/>
            <a:r>
              <a:rPr lang="en-AU" altLang="zh-CN" sz="1200" dirty="0">
                <a:solidFill>
                  <a:srgbClr val="000000"/>
                </a:solidFill>
                <a:latin typeface="Arial" pitchFamily="34" charset="0"/>
                <a:ea typeface="Arial" pitchFamily="34" charset="0"/>
              </a:rPr>
              <a:t>This will curb leakages through treaties and domestic tax laws.</a:t>
            </a:r>
            <a:endParaRPr lang="zh-CN" altLang="en-US" sz="1200" dirty="0">
              <a:solidFill>
                <a:srgbClr val="000000"/>
              </a:solidFill>
              <a:latin typeface="Arial" pitchFamily="34" charset="0"/>
              <a:ea typeface="Arial" pitchFamily="34" charset="0"/>
            </a:endParaRPr>
          </a:p>
        </p:txBody>
      </p:sp>
      <p:sp>
        <p:nvSpPr>
          <p:cNvPr id="1048889" name="文本框 31"/>
          <p:cNvSpPr txBox="1"/>
          <p:nvPr/>
        </p:nvSpPr>
        <p:spPr>
          <a:xfrm>
            <a:off x="8972550" y="2386188"/>
            <a:ext cx="2601913" cy="1200329"/>
          </a:xfrm>
          <a:prstGeom prst="rect">
            <a:avLst/>
          </a:prstGeom>
          <a:noFill/>
          <a:ln>
            <a:noFill/>
          </a:ln>
        </p:spPr>
        <p:txBody>
          <a:bodyPr vert="horz" wrap="square" lIns="91440" tIns="45720" rIns="91440" bIns="45720" anchor="t">
            <a:spAutoFit/>
          </a:bodyPr>
          <a:lstStyle>
            <a:lvl1pPr marL="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1pPr>
            <a:lvl2pPr marL="4572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2pPr>
            <a:lvl3pPr marL="9144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3pPr>
            <a:lvl4pPr marL="13716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4pPr>
            <a:lvl5pPr marL="18288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5pPr>
          </a:lstStyle>
          <a:p>
            <a:pPr lvl="0" algn="ctr"/>
            <a:r>
              <a:rPr lang="en-AU" altLang="zh-CN" sz="1200" b="1" dirty="0">
                <a:solidFill>
                  <a:srgbClr val="000000"/>
                </a:solidFill>
                <a:latin typeface="Arial" pitchFamily="34" charset="0"/>
                <a:ea typeface="Arial" pitchFamily="34" charset="0"/>
              </a:rPr>
              <a:t>Robust Tax Treaty strategy </a:t>
            </a:r>
            <a:endParaRPr lang="zh-CN" altLang="en-US" sz="1200" b="1" dirty="0">
              <a:solidFill>
                <a:srgbClr val="000000"/>
              </a:solidFill>
              <a:latin typeface="Arial" pitchFamily="34" charset="0"/>
              <a:ea typeface="Arial" pitchFamily="34" charset="0"/>
            </a:endParaRPr>
          </a:p>
          <a:p>
            <a:pPr marL="228594" indent="-228594" algn="ctr">
              <a:buFont typeface="Wingdings" panose="05000000000000000000" pitchFamily="2" charset="2"/>
              <a:buChar char="§"/>
            </a:pPr>
            <a:r>
              <a:rPr lang="en-AU" altLang="zh-CN" sz="1200" dirty="0">
                <a:solidFill>
                  <a:srgbClr val="000000"/>
                </a:solidFill>
                <a:latin typeface="Arial" pitchFamily="34" charset="0"/>
                <a:ea typeface="Arial" pitchFamily="34" charset="0"/>
              </a:rPr>
              <a:t>Careful choice of treaty partners</a:t>
            </a:r>
          </a:p>
          <a:p>
            <a:pPr marL="228594" indent="-228594">
              <a:buFont typeface="Wingdings" panose="05000000000000000000" pitchFamily="2" charset="2"/>
              <a:buChar char="§"/>
            </a:pPr>
            <a:r>
              <a:rPr lang="en-AU" altLang="zh-CN" sz="1200" dirty="0">
                <a:solidFill>
                  <a:srgbClr val="000000"/>
                </a:solidFill>
                <a:latin typeface="Arial" pitchFamily="34" charset="0"/>
                <a:ea typeface="Arial" pitchFamily="34" charset="0"/>
              </a:rPr>
              <a:t>Good tax treaty policy </a:t>
            </a:r>
          </a:p>
          <a:p>
            <a:pPr marL="228594" indent="-228594">
              <a:buFont typeface="Wingdings" panose="05000000000000000000" pitchFamily="2" charset="2"/>
              <a:buChar char="§"/>
            </a:pPr>
            <a:r>
              <a:rPr lang="en-AU" altLang="zh-CN" sz="1200" dirty="0">
                <a:solidFill>
                  <a:srgbClr val="000000"/>
                </a:solidFill>
                <a:latin typeface="Arial" pitchFamily="34" charset="0"/>
                <a:ea typeface="Arial" pitchFamily="34" charset="0"/>
              </a:rPr>
              <a:t>Well drafted tax treaty model</a:t>
            </a:r>
          </a:p>
          <a:p>
            <a:pPr marL="228594" indent="-228594">
              <a:buFont typeface="Wingdings" panose="05000000000000000000" pitchFamily="2" charset="2"/>
              <a:buChar char="§"/>
            </a:pPr>
            <a:r>
              <a:rPr lang="en-AU" altLang="zh-CN" sz="1200" dirty="0">
                <a:solidFill>
                  <a:srgbClr val="000000"/>
                </a:solidFill>
                <a:latin typeface="Arial" pitchFamily="34" charset="0"/>
                <a:ea typeface="Arial" pitchFamily="34" charset="0"/>
              </a:rPr>
              <a:t>Expert negotiators</a:t>
            </a:r>
          </a:p>
          <a:p>
            <a:pPr marL="228594" indent="-228594">
              <a:buFont typeface="Wingdings" panose="05000000000000000000" pitchFamily="2" charset="2"/>
              <a:buChar char="§"/>
            </a:pPr>
            <a:r>
              <a:rPr lang="en-AU" altLang="zh-CN" sz="1200" dirty="0">
                <a:solidFill>
                  <a:srgbClr val="000000"/>
                </a:solidFill>
                <a:latin typeface="Arial" pitchFamily="34" charset="0"/>
                <a:ea typeface="Arial" pitchFamily="34" charset="0"/>
              </a:rPr>
              <a:t>Efficient implementation  </a:t>
            </a:r>
            <a:endParaRPr lang="zh-CN" altLang="en-US" sz="1200" dirty="0">
              <a:solidFill>
                <a:srgbClr val="000000"/>
              </a:solidFill>
              <a:latin typeface="Arial" pitchFamily="34" charset="0"/>
              <a:ea typeface="Arial" pitchFamily="34" charset="0"/>
            </a:endParaRPr>
          </a:p>
        </p:txBody>
      </p:sp>
      <p:sp>
        <p:nvSpPr>
          <p:cNvPr id="1048890" name="文本框 32"/>
          <p:cNvSpPr txBox="1"/>
          <p:nvPr/>
        </p:nvSpPr>
        <p:spPr>
          <a:xfrm>
            <a:off x="864000" y="4699002"/>
            <a:ext cx="2361600" cy="1200329"/>
          </a:xfrm>
          <a:prstGeom prst="rect">
            <a:avLst/>
          </a:prstGeom>
          <a:noFill/>
          <a:ln>
            <a:noFill/>
          </a:ln>
        </p:spPr>
        <p:txBody>
          <a:bodyPr vert="horz" wrap="square" lIns="91440" tIns="45720" rIns="91440" bIns="45720" anchor="t">
            <a:spAutoFit/>
          </a:bodyPr>
          <a:lstStyle>
            <a:lvl1pPr marL="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1pPr>
            <a:lvl2pPr marL="4572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2pPr>
            <a:lvl3pPr marL="9144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3pPr>
            <a:lvl4pPr marL="13716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4pPr>
            <a:lvl5pPr marL="18288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5pPr>
          </a:lstStyle>
          <a:p>
            <a:pPr lvl="0" algn="ctr"/>
            <a:r>
              <a:rPr lang="en-AU" altLang="zh-CN" sz="1200" b="1" dirty="0">
                <a:solidFill>
                  <a:srgbClr val="000000"/>
                </a:solidFill>
                <a:latin typeface="Arial" pitchFamily="34" charset="0"/>
                <a:ea typeface="Arial" pitchFamily="34" charset="0"/>
              </a:rPr>
              <a:t>Efficient Dispute Resolution mechanism</a:t>
            </a:r>
            <a:endParaRPr lang="zh-CN" altLang="en-US" sz="1200" b="1" dirty="0">
              <a:solidFill>
                <a:srgbClr val="000000"/>
              </a:solidFill>
              <a:latin typeface="Arial" pitchFamily="34" charset="0"/>
              <a:ea typeface="Arial" pitchFamily="34" charset="0"/>
            </a:endParaRPr>
          </a:p>
          <a:p>
            <a:pPr lvl="0" algn="ctr"/>
            <a:r>
              <a:rPr lang="en-AU" altLang="zh-CN" sz="1200" dirty="0">
                <a:solidFill>
                  <a:srgbClr val="000000"/>
                </a:solidFill>
                <a:latin typeface="Arial" pitchFamily="34" charset="0"/>
                <a:ea typeface="Arial" pitchFamily="34" charset="0"/>
              </a:rPr>
              <a:t>Ensure that the mechanism for resolving tax dispute is not such that would rob the government of its revenue.</a:t>
            </a:r>
            <a:endParaRPr lang="zh-CN" altLang="en-US" sz="1200" dirty="0">
              <a:solidFill>
                <a:srgbClr val="000000"/>
              </a:solidFill>
              <a:latin typeface="Arial" pitchFamily="34" charset="0"/>
              <a:ea typeface="Arial" pitchFamily="34" charset="0"/>
            </a:endParaRPr>
          </a:p>
        </p:txBody>
      </p:sp>
      <p:sp>
        <p:nvSpPr>
          <p:cNvPr id="1048891" name="文本框 33"/>
          <p:cNvSpPr txBox="1"/>
          <p:nvPr/>
        </p:nvSpPr>
        <p:spPr>
          <a:xfrm>
            <a:off x="3787775" y="4708526"/>
            <a:ext cx="1960563" cy="1200329"/>
          </a:xfrm>
          <a:prstGeom prst="rect">
            <a:avLst/>
          </a:prstGeom>
          <a:noFill/>
          <a:ln>
            <a:noFill/>
          </a:ln>
        </p:spPr>
        <p:txBody>
          <a:bodyPr vert="horz" lIns="91440" tIns="45720" rIns="91440" bIns="45720" anchor="t">
            <a:spAutoFit/>
          </a:bodyPr>
          <a:lstStyle>
            <a:lvl1pPr marL="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1pPr>
            <a:lvl2pPr marL="4572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2pPr>
            <a:lvl3pPr marL="9144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3pPr>
            <a:lvl4pPr marL="13716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4pPr>
            <a:lvl5pPr marL="18288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5pPr>
          </a:lstStyle>
          <a:p>
            <a:pPr lvl="0" algn="ctr"/>
            <a:r>
              <a:rPr lang="en-AU" altLang="zh-CN" sz="1200" b="1" dirty="0">
                <a:solidFill>
                  <a:srgbClr val="000000"/>
                </a:solidFill>
                <a:latin typeface="Arial" pitchFamily="34" charset="0"/>
                <a:ea typeface="Arial" pitchFamily="34" charset="0"/>
              </a:rPr>
              <a:t>Incentivise Compliance by the MNCs</a:t>
            </a:r>
            <a:endParaRPr lang="zh-CN" altLang="en-US" sz="1200" b="1" dirty="0">
              <a:solidFill>
                <a:srgbClr val="000000"/>
              </a:solidFill>
              <a:latin typeface="Arial" pitchFamily="34" charset="0"/>
              <a:ea typeface="Arial" pitchFamily="34" charset="0"/>
            </a:endParaRPr>
          </a:p>
          <a:p>
            <a:pPr marL="228594" indent="-228594" algn="just">
              <a:buFont typeface="Wingdings" panose="05000000000000000000" pitchFamily="2" charset="2"/>
              <a:buChar char="§"/>
            </a:pPr>
            <a:r>
              <a:rPr lang="en-AU" altLang="zh-CN" sz="1200" dirty="0">
                <a:solidFill>
                  <a:srgbClr val="000000"/>
                </a:solidFill>
                <a:latin typeface="Arial" pitchFamily="34" charset="0"/>
                <a:ea typeface="Arial" pitchFamily="34" charset="0"/>
              </a:rPr>
              <a:t>Ensure tax certainty</a:t>
            </a:r>
          </a:p>
          <a:p>
            <a:pPr marL="228594" indent="-228594" algn="just">
              <a:buFont typeface="Wingdings" panose="05000000000000000000" pitchFamily="2" charset="2"/>
              <a:buChar char="§"/>
            </a:pPr>
            <a:r>
              <a:rPr lang="en-AU" altLang="zh-CN" sz="1200" dirty="0">
                <a:solidFill>
                  <a:srgbClr val="000000"/>
                </a:solidFill>
                <a:latin typeface="Arial" pitchFamily="34" charset="0"/>
                <a:ea typeface="Arial" pitchFamily="34" charset="0"/>
              </a:rPr>
              <a:t>Simplify the tax codes</a:t>
            </a:r>
          </a:p>
          <a:p>
            <a:pPr marL="228594" indent="-228594" algn="just">
              <a:buFont typeface="Wingdings" panose="05000000000000000000" pitchFamily="2" charset="2"/>
              <a:buChar char="§"/>
            </a:pPr>
            <a:r>
              <a:rPr lang="en-AU" altLang="zh-CN" sz="1200" dirty="0">
                <a:solidFill>
                  <a:srgbClr val="000000"/>
                </a:solidFill>
                <a:latin typeface="Arial" pitchFamily="34" charset="0"/>
                <a:ea typeface="Arial" pitchFamily="34" charset="0"/>
              </a:rPr>
              <a:t>Put APAs in place.</a:t>
            </a:r>
          </a:p>
          <a:p>
            <a:pPr marL="228594" indent="-228594" algn="just">
              <a:buFont typeface="Wingdings" panose="05000000000000000000" pitchFamily="2" charset="2"/>
              <a:buChar char="§"/>
            </a:pPr>
            <a:r>
              <a:rPr lang="en-AU" altLang="zh-CN" sz="1200" dirty="0">
                <a:solidFill>
                  <a:srgbClr val="000000"/>
                </a:solidFill>
                <a:latin typeface="Arial" pitchFamily="34" charset="0"/>
                <a:ea typeface="Arial" pitchFamily="34" charset="0"/>
              </a:rPr>
              <a:t>Give private rulings</a:t>
            </a:r>
            <a:endParaRPr lang="zh-CN" altLang="en-US" sz="1200" dirty="0">
              <a:solidFill>
                <a:srgbClr val="000000"/>
              </a:solidFill>
              <a:latin typeface="Arial" pitchFamily="34" charset="0"/>
              <a:ea typeface="Arial" pitchFamily="34" charset="0"/>
            </a:endParaRPr>
          </a:p>
        </p:txBody>
      </p:sp>
      <p:sp>
        <p:nvSpPr>
          <p:cNvPr id="1048892" name="文本框 34"/>
          <p:cNvSpPr txBox="1"/>
          <p:nvPr/>
        </p:nvSpPr>
        <p:spPr>
          <a:xfrm>
            <a:off x="5990401" y="4695826"/>
            <a:ext cx="2350324" cy="1200329"/>
          </a:xfrm>
          <a:prstGeom prst="rect">
            <a:avLst/>
          </a:prstGeom>
          <a:noFill/>
          <a:ln>
            <a:noFill/>
          </a:ln>
        </p:spPr>
        <p:txBody>
          <a:bodyPr vert="horz" wrap="square" lIns="91440" tIns="45720" rIns="91440" bIns="45720" anchor="t">
            <a:spAutoFit/>
          </a:bodyPr>
          <a:lstStyle>
            <a:lvl1pPr marL="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1pPr>
            <a:lvl2pPr marL="4572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2pPr>
            <a:lvl3pPr marL="9144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3pPr>
            <a:lvl4pPr marL="13716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4pPr>
            <a:lvl5pPr marL="18288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5pPr>
          </a:lstStyle>
          <a:p>
            <a:pPr lvl="0" algn="ctr"/>
            <a:r>
              <a:rPr lang="en-AU" altLang="zh-CN" sz="1200" b="1" dirty="0">
                <a:solidFill>
                  <a:srgbClr val="000000"/>
                </a:solidFill>
                <a:latin typeface="Arial" pitchFamily="34" charset="0"/>
                <a:ea typeface="Arial" pitchFamily="34" charset="0"/>
              </a:rPr>
              <a:t>Regular Update of Tax</a:t>
            </a:r>
          </a:p>
          <a:p>
            <a:pPr lvl="0" algn="ctr"/>
            <a:r>
              <a:rPr lang="en-AU" altLang="zh-CN" sz="1200" b="1" dirty="0">
                <a:solidFill>
                  <a:srgbClr val="000000"/>
                </a:solidFill>
                <a:latin typeface="Arial" pitchFamily="34" charset="0"/>
                <a:ea typeface="Arial" pitchFamily="34" charset="0"/>
              </a:rPr>
              <a:t> Laws</a:t>
            </a:r>
            <a:endParaRPr lang="zh-CN" altLang="en-US" sz="1200" b="1" dirty="0">
              <a:solidFill>
                <a:srgbClr val="000000"/>
              </a:solidFill>
              <a:latin typeface="Arial" pitchFamily="34" charset="0"/>
              <a:ea typeface="Arial" pitchFamily="34" charset="0"/>
            </a:endParaRPr>
          </a:p>
          <a:p>
            <a:pPr marL="228594" indent="-228594" algn="ctr">
              <a:buFont typeface="Wingdings" panose="05000000000000000000" pitchFamily="2" charset="2"/>
              <a:buChar char="§"/>
            </a:pPr>
            <a:r>
              <a:rPr lang="en-AU" altLang="zh-CN" sz="1200" dirty="0">
                <a:solidFill>
                  <a:srgbClr val="000000"/>
                </a:solidFill>
                <a:latin typeface="Arial" pitchFamily="34" charset="0"/>
                <a:ea typeface="Arial" pitchFamily="34" charset="0"/>
              </a:rPr>
              <a:t>Ensure that regular update   is given to the tax laws with a view to blocking emerging loopholes or tax schemes</a:t>
            </a:r>
            <a:endParaRPr lang="zh-CN" altLang="en-US" sz="1200" dirty="0">
              <a:solidFill>
                <a:srgbClr val="000000"/>
              </a:solidFill>
              <a:latin typeface="Arial" pitchFamily="34" charset="0"/>
              <a:ea typeface="Arial" pitchFamily="34" charset="0"/>
            </a:endParaRPr>
          </a:p>
        </p:txBody>
      </p:sp>
      <p:sp>
        <p:nvSpPr>
          <p:cNvPr id="1048893" name="文本框 35"/>
          <p:cNvSpPr txBox="1"/>
          <p:nvPr/>
        </p:nvSpPr>
        <p:spPr>
          <a:xfrm>
            <a:off x="8972549" y="4681538"/>
            <a:ext cx="2132975" cy="830997"/>
          </a:xfrm>
          <a:prstGeom prst="rect">
            <a:avLst/>
          </a:prstGeom>
          <a:noFill/>
          <a:ln>
            <a:noFill/>
          </a:ln>
        </p:spPr>
        <p:txBody>
          <a:bodyPr vert="horz" wrap="square" lIns="91440" tIns="45720" rIns="91440" bIns="45720" anchor="t">
            <a:spAutoFit/>
          </a:bodyPr>
          <a:lstStyle>
            <a:lvl1pPr marL="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1pPr>
            <a:lvl2pPr marL="4572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2pPr>
            <a:lvl3pPr marL="9144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3pPr>
            <a:lvl4pPr marL="13716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4pPr>
            <a:lvl5pPr marL="18288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5pPr>
          </a:lstStyle>
          <a:p>
            <a:pPr lvl="0" algn="ctr"/>
            <a:r>
              <a:rPr lang="en-AU" altLang="zh-CN" sz="1200" b="1" dirty="0">
                <a:solidFill>
                  <a:srgbClr val="000000"/>
                </a:solidFill>
                <a:latin typeface="Arial" pitchFamily="34" charset="0"/>
                <a:ea typeface="Arial" pitchFamily="34" charset="0"/>
              </a:rPr>
              <a:t>Ensuring Transparency </a:t>
            </a:r>
            <a:endParaRPr lang="zh-CN" altLang="en-US" sz="1200" b="1" dirty="0">
              <a:solidFill>
                <a:srgbClr val="000000"/>
              </a:solidFill>
              <a:latin typeface="Arial" pitchFamily="34" charset="0"/>
              <a:ea typeface="Arial" pitchFamily="34" charset="0"/>
            </a:endParaRPr>
          </a:p>
          <a:p>
            <a:pPr lvl="0" algn="ctr"/>
            <a:r>
              <a:rPr lang="en-GB" altLang="zh-CN" sz="1200" dirty="0">
                <a:solidFill>
                  <a:srgbClr val="000000"/>
                </a:solidFill>
                <a:latin typeface="Arial" pitchFamily="34" charset="0"/>
                <a:ea typeface="Arial" pitchFamily="34" charset="0"/>
              </a:rPr>
              <a:t>Effective implementation of</a:t>
            </a:r>
            <a:endParaRPr lang="en-AU" altLang="zh-CN" sz="1200" dirty="0">
              <a:solidFill>
                <a:srgbClr val="000000"/>
              </a:solidFill>
              <a:latin typeface="Arial" pitchFamily="34" charset="0"/>
              <a:ea typeface="Arial" pitchFamily="34" charset="0"/>
            </a:endParaRPr>
          </a:p>
          <a:p>
            <a:pPr marL="228594" indent="-228594" algn="just">
              <a:buFont typeface="Wingdings" panose="05000000000000000000" pitchFamily="2" charset="2"/>
              <a:buChar char="§"/>
            </a:pPr>
            <a:r>
              <a:rPr lang="en-AU" altLang="zh-CN" sz="1200" dirty="0">
                <a:solidFill>
                  <a:srgbClr val="000000"/>
                </a:solidFill>
                <a:latin typeface="Arial" pitchFamily="34" charset="0"/>
                <a:ea typeface="Arial" pitchFamily="34" charset="0"/>
              </a:rPr>
              <a:t>CRS, </a:t>
            </a:r>
            <a:r>
              <a:rPr lang="en-AU" altLang="zh-CN" sz="1200" dirty="0" err="1">
                <a:solidFill>
                  <a:srgbClr val="000000"/>
                </a:solidFill>
                <a:latin typeface="Arial" pitchFamily="34" charset="0"/>
                <a:ea typeface="Arial" pitchFamily="34" charset="0"/>
              </a:rPr>
              <a:t>CbCR</a:t>
            </a:r>
            <a:r>
              <a:rPr lang="en-AU" altLang="zh-CN" sz="1200" dirty="0">
                <a:solidFill>
                  <a:srgbClr val="000000"/>
                </a:solidFill>
                <a:latin typeface="Arial" pitchFamily="34" charset="0"/>
                <a:ea typeface="Arial" pitchFamily="34" charset="0"/>
              </a:rPr>
              <a:t>, EOI</a:t>
            </a:r>
          </a:p>
          <a:p>
            <a:pPr marL="228594" indent="-228594" algn="just">
              <a:buFont typeface="Wingdings" panose="05000000000000000000" pitchFamily="2" charset="2"/>
              <a:buChar char="§"/>
            </a:pPr>
            <a:r>
              <a:rPr lang="en-AU" altLang="zh-CN" sz="1200" dirty="0">
                <a:solidFill>
                  <a:srgbClr val="000000"/>
                </a:solidFill>
                <a:latin typeface="Arial" pitchFamily="34" charset="0"/>
                <a:ea typeface="Arial" pitchFamily="34" charset="0"/>
              </a:rPr>
              <a:t>Beneficial Ownership, etc.</a:t>
            </a:r>
          </a:p>
        </p:txBody>
      </p:sp>
    </p:spTree>
    <p:extLst>
      <p:ext uri="{BB962C8B-B14F-4D97-AF65-F5344CB8AC3E}">
        <p14:creationId xmlns:p14="http://schemas.microsoft.com/office/powerpoint/2010/main" val="9156598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0" y="2862535"/>
            <a:ext cx="12192000" cy="1036002"/>
          </a:xfrm>
          <a:prstGeom prst="rect">
            <a:avLst/>
          </a:prstGeom>
          <a:solidFill>
            <a:schemeClr val="accent2">
              <a:lumMod val="50000"/>
            </a:schemeClr>
          </a:solidFill>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b="1" dirty="0">
                <a:solidFill>
                  <a:schemeClr val="bg1"/>
                </a:solidFill>
                <a:latin typeface="Tahoma" panose="020B0604030504040204" pitchFamily="34" charset="0"/>
                <a:ea typeface="Tahoma" panose="020B0604030504040204" pitchFamily="34" charset="0"/>
                <a:cs typeface="Tahoma" panose="020B0604030504040204" pitchFamily="34" charset="0"/>
              </a:rPr>
              <a:t>Conclusions</a:t>
            </a:r>
          </a:p>
        </p:txBody>
      </p:sp>
    </p:spTree>
    <p:extLst>
      <p:ext uri="{BB962C8B-B14F-4D97-AF65-F5344CB8AC3E}">
        <p14:creationId xmlns:p14="http://schemas.microsoft.com/office/powerpoint/2010/main" val="272441932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6" name="Group 55"/>
          <p:cNvGrpSpPr/>
          <p:nvPr/>
        </p:nvGrpSpPr>
        <p:grpSpPr>
          <a:xfrm>
            <a:off x="1502229" y="2776660"/>
            <a:ext cx="2468108" cy="2250952"/>
            <a:chOff x="2207026" y="3310449"/>
            <a:chExt cx="1891595" cy="1891596"/>
          </a:xfrm>
          <a:solidFill>
            <a:schemeClr val="accent3">
              <a:lumMod val="50000"/>
            </a:schemeClr>
          </a:solidFill>
        </p:grpSpPr>
        <p:sp>
          <p:nvSpPr>
            <p:cNvPr id="1048643" name="Rectangle 5"/>
            <p:cNvSpPr/>
            <p:nvPr/>
          </p:nvSpPr>
          <p:spPr>
            <a:xfrm>
              <a:off x="3097189" y="3310449"/>
              <a:ext cx="103726" cy="397934"/>
            </a:xfrm>
            <a:prstGeom prst="rect">
              <a:avLst/>
            </a:prstGeom>
            <a:grpFill/>
            <a:ln>
              <a:noFill/>
            </a:ln>
          </p:spPr>
          <p:txBody>
            <a:bodyPr vert="horz" lIns="91440" tIns="45720" rIns="91440" bIns="45720" anchor="t"/>
            <a:lstStyle>
              <a:lvl1pPr marL="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1pPr>
              <a:lvl2pPr marL="4572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2pPr>
              <a:lvl3pPr marL="9144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3pPr>
              <a:lvl4pPr marL="13716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4pPr>
              <a:lvl5pPr marL="18288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5pPr>
            </a:lstStyle>
            <a:p>
              <a:pPr lvl="0"/>
              <a:endParaRPr lang="zh-CN" altLang="en-US" sz="1600">
                <a:solidFill>
                  <a:srgbClr val="000000"/>
                </a:solidFill>
                <a:ea typeface="Arial" pitchFamily="34" charset="0"/>
              </a:endParaRPr>
            </a:p>
          </p:txBody>
        </p:sp>
        <p:sp>
          <p:nvSpPr>
            <p:cNvPr id="1048644" name="Freeform 6"/>
            <p:cNvSpPr/>
            <p:nvPr/>
          </p:nvSpPr>
          <p:spPr>
            <a:xfrm>
              <a:off x="2857674" y="3329309"/>
              <a:ext cx="199910" cy="411135"/>
            </a:xfrm>
            <a:custGeom>
              <a:avLst/>
              <a:gdLst/>
              <a:ahLst/>
              <a:cxnLst/>
              <a:rect l="0" t="0" r="r" b="b"/>
              <a:pathLst>
                <a:path w="106" h="218">
                  <a:moveTo>
                    <a:pt x="106" y="203"/>
                  </a:moveTo>
                  <a:lnTo>
                    <a:pt x="53" y="218"/>
                  </a:lnTo>
                  <a:lnTo>
                    <a:pt x="0" y="15"/>
                  </a:lnTo>
                  <a:lnTo>
                    <a:pt x="51" y="0"/>
                  </a:lnTo>
                  <a:lnTo>
                    <a:pt x="106" y="203"/>
                  </a:lnTo>
                </a:path>
              </a:pathLst>
            </a:custGeom>
            <a:grpFill/>
            <a:ln>
              <a:noFill/>
            </a:ln>
          </p:spPr>
          <p:txBody>
            <a:bodyPr vert="horz" lIns="91440" tIns="45720" rIns="91440" bIns="45720" anchor="t"/>
            <a:lstStyle>
              <a:lvl1pPr marL="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1pPr>
              <a:lvl2pPr marL="4572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2pPr>
              <a:lvl3pPr marL="9144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3pPr>
              <a:lvl4pPr marL="13716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4pPr>
              <a:lvl5pPr marL="18288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5pPr>
            </a:lstStyle>
            <a:p>
              <a:pPr lvl="0"/>
              <a:endParaRPr lang="en-US" altLang="zh-CN">
                <a:ea typeface="Arial" pitchFamily="34" charset="0"/>
              </a:endParaRPr>
            </a:p>
          </p:txBody>
        </p:sp>
        <p:sp>
          <p:nvSpPr>
            <p:cNvPr id="1048645" name="Freeform 7"/>
            <p:cNvSpPr/>
            <p:nvPr/>
          </p:nvSpPr>
          <p:spPr>
            <a:xfrm>
              <a:off x="2633248" y="3412290"/>
              <a:ext cx="286663" cy="396047"/>
            </a:xfrm>
            <a:custGeom>
              <a:avLst/>
              <a:gdLst/>
              <a:ahLst/>
              <a:cxnLst/>
              <a:rect l="0" t="0" r="r" b="b"/>
              <a:pathLst>
                <a:path w="152" h="210">
                  <a:moveTo>
                    <a:pt x="152" y="183"/>
                  </a:moveTo>
                  <a:lnTo>
                    <a:pt x="104" y="210"/>
                  </a:lnTo>
                  <a:lnTo>
                    <a:pt x="0" y="28"/>
                  </a:lnTo>
                  <a:lnTo>
                    <a:pt x="48" y="0"/>
                  </a:lnTo>
                  <a:lnTo>
                    <a:pt x="152" y="183"/>
                  </a:lnTo>
                </a:path>
              </a:pathLst>
            </a:custGeom>
            <a:grpFill/>
            <a:ln>
              <a:noFill/>
            </a:ln>
          </p:spPr>
          <p:txBody>
            <a:bodyPr vert="horz" lIns="91440" tIns="45720" rIns="91440" bIns="45720" anchor="t"/>
            <a:lstStyle>
              <a:lvl1pPr marL="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1pPr>
              <a:lvl2pPr marL="4572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2pPr>
              <a:lvl3pPr marL="9144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3pPr>
              <a:lvl4pPr marL="13716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4pPr>
              <a:lvl5pPr marL="18288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5pPr>
            </a:lstStyle>
            <a:p>
              <a:pPr lvl="0"/>
              <a:endParaRPr lang="en-US" altLang="zh-CN">
                <a:ea typeface="Arial" pitchFamily="34" charset="0"/>
              </a:endParaRPr>
            </a:p>
          </p:txBody>
        </p:sp>
        <p:sp>
          <p:nvSpPr>
            <p:cNvPr id="1048646" name="Freeform 8"/>
            <p:cNvSpPr/>
            <p:nvPr/>
          </p:nvSpPr>
          <p:spPr>
            <a:xfrm>
              <a:off x="2444654" y="3553735"/>
              <a:ext cx="354556" cy="350785"/>
            </a:xfrm>
            <a:custGeom>
              <a:avLst/>
              <a:gdLst/>
              <a:ahLst/>
              <a:cxnLst/>
              <a:rect l="0" t="0" r="r" b="b"/>
              <a:pathLst>
                <a:path w="188" h="186">
                  <a:moveTo>
                    <a:pt x="188" y="148"/>
                  </a:moveTo>
                  <a:lnTo>
                    <a:pt x="149" y="186"/>
                  </a:lnTo>
                  <a:lnTo>
                    <a:pt x="0" y="38"/>
                  </a:lnTo>
                  <a:lnTo>
                    <a:pt x="38" y="0"/>
                  </a:lnTo>
                  <a:lnTo>
                    <a:pt x="188" y="148"/>
                  </a:lnTo>
                </a:path>
              </a:pathLst>
            </a:custGeom>
            <a:grpFill/>
            <a:ln>
              <a:noFill/>
            </a:ln>
          </p:spPr>
          <p:txBody>
            <a:bodyPr vert="horz" lIns="91440" tIns="45720" rIns="91440" bIns="45720" anchor="t"/>
            <a:lstStyle>
              <a:lvl1pPr marL="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1pPr>
              <a:lvl2pPr marL="4572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2pPr>
              <a:lvl3pPr marL="9144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3pPr>
              <a:lvl4pPr marL="13716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4pPr>
              <a:lvl5pPr marL="18288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5pPr>
            </a:lstStyle>
            <a:p>
              <a:pPr lvl="0"/>
              <a:endParaRPr lang="en-US" altLang="zh-CN">
                <a:ea typeface="Arial" pitchFamily="34" charset="0"/>
              </a:endParaRPr>
            </a:p>
          </p:txBody>
        </p:sp>
        <p:sp>
          <p:nvSpPr>
            <p:cNvPr id="1048647" name="Freeform 9"/>
            <p:cNvSpPr/>
            <p:nvPr/>
          </p:nvSpPr>
          <p:spPr>
            <a:xfrm>
              <a:off x="2306980" y="3740443"/>
              <a:ext cx="396047" cy="288549"/>
            </a:xfrm>
            <a:custGeom>
              <a:avLst/>
              <a:gdLst/>
              <a:ahLst/>
              <a:cxnLst/>
              <a:rect l="0" t="0" r="r" b="b"/>
              <a:pathLst>
                <a:path w="210" h="153">
                  <a:moveTo>
                    <a:pt x="210" y="105"/>
                  </a:moveTo>
                  <a:lnTo>
                    <a:pt x="182" y="153"/>
                  </a:lnTo>
                  <a:lnTo>
                    <a:pt x="0" y="47"/>
                  </a:lnTo>
                  <a:lnTo>
                    <a:pt x="27" y="0"/>
                  </a:lnTo>
                  <a:lnTo>
                    <a:pt x="210" y="105"/>
                  </a:lnTo>
                </a:path>
              </a:pathLst>
            </a:custGeom>
            <a:grpFill/>
            <a:ln>
              <a:noFill/>
            </a:ln>
          </p:spPr>
          <p:txBody>
            <a:bodyPr vert="horz" lIns="91440" tIns="45720" rIns="91440" bIns="45720" anchor="t"/>
            <a:lstStyle>
              <a:lvl1pPr marL="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1pPr>
              <a:lvl2pPr marL="4572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2pPr>
              <a:lvl3pPr marL="9144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3pPr>
              <a:lvl4pPr marL="13716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4pPr>
              <a:lvl5pPr marL="18288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5pPr>
            </a:lstStyle>
            <a:p>
              <a:pPr lvl="0"/>
              <a:endParaRPr lang="en-US" altLang="zh-CN">
                <a:ea typeface="Arial" pitchFamily="34" charset="0"/>
              </a:endParaRPr>
            </a:p>
          </p:txBody>
        </p:sp>
        <p:sp>
          <p:nvSpPr>
            <p:cNvPr id="1048648" name="Freeform 10"/>
            <p:cNvSpPr/>
            <p:nvPr/>
          </p:nvSpPr>
          <p:spPr>
            <a:xfrm>
              <a:off x="2223998" y="3962984"/>
              <a:ext cx="409248" cy="203681"/>
            </a:xfrm>
            <a:custGeom>
              <a:avLst/>
              <a:gdLst/>
              <a:ahLst/>
              <a:cxnLst/>
              <a:rect l="0" t="0" r="r" b="b"/>
              <a:pathLst>
                <a:path w="217" h="108">
                  <a:moveTo>
                    <a:pt x="217" y="55"/>
                  </a:moveTo>
                  <a:lnTo>
                    <a:pt x="204" y="108"/>
                  </a:lnTo>
                  <a:lnTo>
                    <a:pt x="0" y="53"/>
                  </a:lnTo>
                  <a:lnTo>
                    <a:pt x="15" y="0"/>
                  </a:lnTo>
                  <a:lnTo>
                    <a:pt x="217" y="55"/>
                  </a:lnTo>
                </a:path>
              </a:pathLst>
            </a:custGeom>
            <a:grpFill/>
            <a:ln>
              <a:noFill/>
            </a:ln>
          </p:spPr>
          <p:txBody>
            <a:bodyPr vert="horz" lIns="91440" tIns="45720" rIns="91440" bIns="45720" anchor="t"/>
            <a:lstStyle>
              <a:lvl1pPr marL="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1pPr>
              <a:lvl2pPr marL="4572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2pPr>
              <a:lvl3pPr marL="9144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3pPr>
              <a:lvl4pPr marL="13716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4pPr>
              <a:lvl5pPr marL="18288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5pPr>
            </a:lstStyle>
            <a:p>
              <a:pPr lvl="0"/>
              <a:endParaRPr lang="en-US" altLang="zh-CN">
                <a:ea typeface="Arial" pitchFamily="34" charset="0"/>
              </a:endParaRPr>
            </a:p>
          </p:txBody>
        </p:sp>
        <p:sp>
          <p:nvSpPr>
            <p:cNvPr id="1048649" name="Rectangle 11"/>
            <p:cNvSpPr/>
            <p:nvPr/>
          </p:nvSpPr>
          <p:spPr>
            <a:xfrm>
              <a:off x="2207026" y="4208156"/>
              <a:ext cx="396047" cy="101841"/>
            </a:xfrm>
            <a:prstGeom prst="rect">
              <a:avLst/>
            </a:prstGeom>
            <a:grpFill/>
            <a:ln>
              <a:noFill/>
            </a:ln>
          </p:spPr>
          <p:txBody>
            <a:bodyPr vert="horz" lIns="91440" tIns="45720" rIns="91440" bIns="45720" anchor="t"/>
            <a:lstStyle>
              <a:lvl1pPr marL="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1pPr>
              <a:lvl2pPr marL="4572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2pPr>
              <a:lvl3pPr marL="9144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3pPr>
              <a:lvl4pPr marL="13716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4pPr>
              <a:lvl5pPr marL="18288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5pPr>
            </a:lstStyle>
            <a:p>
              <a:pPr lvl="0"/>
              <a:endParaRPr lang="zh-CN" altLang="en-US">
                <a:solidFill>
                  <a:srgbClr val="000000"/>
                </a:solidFill>
                <a:ea typeface="Arial" pitchFamily="34" charset="0"/>
              </a:endParaRPr>
            </a:p>
          </p:txBody>
        </p:sp>
        <p:sp>
          <p:nvSpPr>
            <p:cNvPr id="1048650" name="Freeform 12"/>
            <p:cNvSpPr/>
            <p:nvPr/>
          </p:nvSpPr>
          <p:spPr>
            <a:xfrm>
              <a:off x="2223998" y="4351488"/>
              <a:ext cx="413020" cy="199910"/>
            </a:xfrm>
            <a:custGeom>
              <a:avLst/>
              <a:gdLst/>
              <a:ahLst/>
              <a:cxnLst/>
              <a:rect l="0" t="0" r="r" b="b"/>
              <a:pathLst>
                <a:path w="219" h="106">
                  <a:moveTo>
                    <a:pt x="204" y="0"/>
                  </a:moveTo>
                  <a:lnTo>
                    <a:pt x="219" y="51"/>
                  </a:lnTo>
                  <a:lnTo>
                    <a:pt x="15" y="106"/>
                  </a:lnTo>
                  <a:lnTo>
                    <a:pt x="0" y="55"/>
                  </a:lnTo>
                  <a:lnTo>
                    <a:pt x="204" y="0"/>
                  </a:lnTo>
                </a:path>
              </a:pathLst>
            </a:custGeom>
            <a:grpFill/>
            <a:ln>
              <a:noFill/>
            </a:ln>
          </p:spPr>
          <p:txBody>
            <a:bodyPr vert="horz" lIns="91440" tIns="45720" rIns="91440" bIns="45720" anchor="t"/>
            <a:lstStyle>
              <a:lvl1pPr marL="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1pPr>
              <a:lvl2pPr marL="4572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2pPr>
              <a:lvl3pPr marL="9144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3pPr>
              <a:lvl4pPr marL="13716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4pPr>
              <a:lvl5pPr marL="18288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5pPr>
            </a:lstStyle>
            <a:p>
              <a:pPr lvl="0"/>
              <a:endParaRPr lang="en-US" altLang="zh-CN">
                <a:ea typeface="Arial" pitchFamily="34" charset="0"/>
              </a:endParaRPr>
            </a:p>
          </p:txBody>
        </p:sp>
        <p:sp>
          <p:nvSpPr>
            <p:cNvPr id="1048651" name="Freeform 13"/>
            <p:cNvSpPr/>
            <p:nvPr/>
          </p:nvSpPr>
          <p:spPr>
            <a:xfrm>
              <a:off x="2306980" y="4489161"/>
              <a:ext cx="396047" cy="286663"/>
            </a:xfrm>
            <a:custGeom>
              <a:avLst/>
              <a:gdLst/>
              <a:ahLst/>
              <a:cxnLst/>
              <a:rect l="0" t="0" r="r" b="b"/>
              <a:pathLst>
                <a:path w="210" h="152">
                  <a:moveTo>
                    <a:pt x="182" y="0"/>
                  </a:moveTo>
                  <a:lnTo>
                    <a:pt x="210" y="46"/>
                  </a:lnTo>
                  <a:lnTo>
                    <a:pt x="27" y="152"/>
                  </a:lnTo>
                  <a:lnTo>
                    <a:pt x="0" y="104"/>
                  </a:lnTo>
                  <a:lnTo>
                    <a:pt x="182" y="0"/>
                  </a:lnTo>
                </a:path>
              </a:pathLst>
            </a:custGeom>
            <a:grpFill/>
            <a:ln>
              <a:noFill/>
            </a:ln>
          </p:spPr>
          <p:txBody>
            <a:bodyPr vert="horz" lIns="91440" tIns="45720" rIns="91440" bIns="45720" anchor="t"/>
            <a:lstStyle>
              <a:lvl1pPr marL="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1pPr>
              <a:lvl2pPr marL="4572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2pPr>
              <a:lvl3pPr marL="9144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3pPr>
              <a:lvl4pPr marL="13716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4pPr>
              <a:lvl5pPr marL="18288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5pPr>
            </a:lstStyle>
            <a:p>
              <a:pPr lvl="0"/>
              <a:endParaRPr lang="en-US" altLang="zh-CN">
                <a:ea typeface="Arial" pitchFamily="34" charset="0"/>
              </a:endParaRPr>
            </a:p>
          </p:txBody>
        </p:sp>
        <p:sp>
          <p:nvSpPr>
            <p:cNvPr id="1048652" name="Freeform 14"/>
            <p:cNvSpPr/>
            <p:nvPr/>
          </p:nvSpPr>
          <p:spPr>
            <a:xfrm>
              <a:off x="2448426" y="4609861"/>
              <a:ext cx="354556" cy="354556"/>
            </a:xfrm>
            <a:custGeom>
              <a:avLst/>
              <a:gdLst/>
              <a:ahLst/>
              <a:cxnLst/>
              <a:rect l="0" t="0" r="r" b="b"/>
              <a:pathLst>
                <a:path w="188" h="188">
                  <a:moveTo>
                    <a:pt x="149" y="0"/>
                  </a:moveTo>
                  <a:lnTo>
                    <a:pt x="188" y="38"/>
                  </a:lnTo>
                  <a:lnTo>
                    <a:pt x="38" y="188"/>
                  </a:lnTo>
                  <a:lnTo>
                    <a:pt x="0" y="150"/>
                  </a:lnTo>
                  <a:lnTo>
                    <a:pt x="149" y="0"/>
                  </a:lnTo>
                </a:path>
              </a:pathLst>
            </a:custGeom>
            <a:grpFill/>
            <a:ln>
              <a:noFill/>
            </a:ln>
          </p:spPr>
          <p:txBody>
            <a:bodyPr vert="horz" lIns="91440" tIns="45720" rIns="91440" bIns="45720" anchor="t"/>
            <a:lstStyle>
              <a:lvl1pPr marL="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1pPr>
              <a:lvl2pPr marL="4572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2pPr>
              <a:lvl3pPr marL="9144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3pPr>
              <a:lvl4pPr marL="13716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4pPr>
              <a:lvl5pPr marL="18288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5pPr>
            </a:lstStyle>
            <a:p>
              <a:pPr lvl="0"/>
              <a:endParaRPr lang="en-US" altLang="zh-CN">
                <a:ea typeface="Arial" pitchFamily="34" charset="0"/>
              </a:endParaRPr>
            </a:p>
          </p:txBody>
        </p:sp>
        <p:sp>
          <p:nvSpPr>
            <p:cNvPr id="1048653" name="Freeform 15"/>
            <p:cNvSpPr/>
            <p:nvPr/>
          </p:nvSpPr>
          <p:spPr>
            <a:xfrm>
              <a:off x="2637020" y="4706044"/>
              <a:ext cx="284776" cy="396047"/>
            </a:xfrm>
            <a:custGeom>
              <a:avLst/>
              <a:gdLst/>
              <a:ahLst/>
              <a:cxnLst/>
              <a:rect l="0" t="0" r="r" b="b"/>
              <a:pathLst>
                <a:path w="151" h="210">
                  <a:moveTo>
                    <a:pt x="106" y="0"/>
                  </a:moveTo>
                  <a:lnTo>
                    <a:pt x="151" y="28"/>
                  </a:lnTo>
                  <a:lnTo>
                    <a:pt x="47" y="210"/>
                  </a:lnTo>
                  <a:lnTo>
                    <a:pt x="0" y="183"/>
                  </a:lnTo>
                  <a:lnTo>
                    <a:pt x="106" y="0"/>
                  </a:lnTo>
                </a:path>
              </a:pathLst>
            </a:custGeom>
            <a:grpFill/>
            <a:ln>
              <a:noFill/>
            </a:ln>
          </p:spPr>
          <p:txBody>
            <a:bodyPr vert="horz" lIns="91440" tIns="45720" rIns="91440" bIns="45720" anchor="t"/>
            <a:lstStyle>
              <a:lvl1pPr marL="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1pPr>
              <a:lvl2pPr marL="4572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2pPr>
              <a:lvl3pPr marL="9144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3pPr>
              <a:lvl4pPr marL="13716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4pPr>
              <a:lvl5pPr marL="18288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5pPr>
            </a:lstStyle>
            <a:p>
              <a:pPr lvl="0"/>
              <a:endParaRPr lang="en-US" altLang="zh-CN">
                <a:ea typeface="Arial" pitchFamily="34" charset="0"/>
              </a:endParaRPr>
            </a:p>
          </p:txBody>
        </p:sp>
        <p:sp>
          <p:nvSpPr>
            <p:cNvPr id="1048654" name="Freeform 16"/>
            <p:cNvSpPr/>
            <p:nvPr/>
          </p:nvSpPr>
          <p:spPr>
            <a:xfrm>
              <a:off x="2861446" y="4775823"/>
              <a:ext cx="201795" cy="409249"/>
            </a:xfrm>
            <a:custGeom>
              <a:avLst/>
              <a:gdLst/>
              <a:ahLst/>
              <a:cxnLst/>
              <a:rect l="0" t="0" r="r" b="b"/>
              <a:pathLst>
                <a:path w="107" h="217">
                  <a:moveTo>
                    <a:pt x="54" y="0"/>
                  </a:moveTo>
                  <a:lnTo>
                    <a:pt x="107" y="12"/>
                  </a:lnTo>
                  <a:lnTo>
                    <a:pt x="53" y="217"/>
                  </a:lnTo>
                  <a:lnTo>
                    <a:pt x="0" y="202"/>
                  </a:lnTo>
                  <a:lnTo>
                    <a:pt x="54" y="0"/>
                  </a:lnTo>
                </a:path>
              </a:pathLst>
            </a:custGeom>
            <a:grpFill/>
            <a:ln>
              <a:noFill/>
            </a:ln>
          </p:spPr>
          <p:txBody>
            <a:bodyPr vert="horz" lIns="91440" tIns="45720" rIns="91440" bIns="45720" anchor="t"/>
            <a:lstStyle>
              <a:lvl1pPr marL="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1pPr>
              <a:lvl2pPr marL="4572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2pPr>
              <a:lvl3pPr marL="9144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3pPr>
              <a:lvl4pPr marL="13716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4pPr>
              <a:lvl5pPr marL="18288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5pPr>
            </a:lstStyle>
            <a:p>
              <a:pPr lvl="0"/>
              <a:endParaRPr lang="en-US" altLang="zh-CN">
                <a:ea typeface="Arial" pitchFamily="34" charset="0"/>
              </a:endParaRPr>
            </a:p>
          </p:txBody>
        </p:sp>
        <p:sp>
          <p:nvSpPr>
            <p:cNvPr id="1048655" name="Freeform 17"/>
            <p:cNvSpPr/>
            <p:nvPr/>
          </p:nvSpPr>
          <p:spPr>
            <a:xfrm>
              <a:off x="3100961" y="4805998"/>
              <a:ext cx="103726" cy="396047"/>
            </a:xfrm>
            <a:custGeom>
              <a:avLst/>
              <a:gdLst/>
              <a:ahLst/>
              <a:cxnLst/>
              <a:rect l="0" t="0" r="r" b="b"/>
              <a:pathLst>
                <a:path w="55" h="210">
                  <a:moveTo>
                    <a:pt x="0" y="0"/>
                  </a:moveTo>
                  <a:lnTo>
                    <a:pt x="55" y="0"/>
                  </a:lnTo>
                  <a:lnTo>
                    <a:pt x="55" y="210"/>
                  </a:lnTo>
                  <a:lnTo>
                    <a:pt x="2" y="210"/>
                  </a:lnTo>
                  <a:lnTo>
                    <a:pt x="0" y="0"/>
                  </a:lnTo>
                </a:path>
              </a:pathLst>
            </a:custGeom>
            <a:grpFill/>
            <a:ln>
              <a:noFill/>
            </a:ln>
          </p:spPr>
          <p:txBody>
            <a:bodyPr vert="horz" lIns="91440" tIns="45720" rIns="91440" bIns="45720" anchor="t"/>
            <a:lstStyle>
              <a:lvl1pPr marL="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1pPr>
              <a:lvl2pPr marL="4572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2pPr>
              <a:lvl3pPr marL="9144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3pPr>
              <a:lvl4pPr marL="13716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4pPr>
              <a:lvl5pPr marL="18288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5pPr>
            </a:lstStyle>
            <a:p>
              <a:pPr lvl="0"/>
              <a:endParaRPr lang="en-US" altLang="zh-CN">
                <a:ea typeface="Arial" pitchFamily="34" charset="0"/>
              </a:endParaRPr>
            </a:p>
          </p:txBody>
        </p:sp>
        <p:sp>
          <p:nvSpPr>
            <p:cNvPr id="1048656" name="Freeform 18"/>
            <p:cNvSpPr/>
            <p:nvPr/>
          </p:nvSpPr>
          <p:spPr>
            <a:xfrm>
              <a:off x="3246177" y="4772051"/>
              <a:ext cx="203681" cy="413021"/>
            </a:xfrm>
            <a:custGeom>
              <a:avLst/>
              <a:gdLst/>
              <a:ahLst/>
              <a:cxnLst/>
              <a:rect l="0" t="0" r="r" b="b"/>
              <a:pathLst>
                <a:path w="108" h="219">
                  <a:moveTo>
                    <a:pt x="0" y="14"/>
                  </a:moveTo>
                  <a:lnTo>
                    <a:pt x="53" y="0"/>
                  </a:lnTo>
                  <a:lnTo>
                    <a:pt x="108" y="204"/>
                  </a:lnTo>
                  <a:lnTo>
                    <a:pt x="55" y="219"/>
                  </a:lnTo>
                  <a:lnTo>
                    <a:pt x="0" y="14"/>
                  </a:lnTo>
                </a:path>
              </a:pathLst>
            </a:custGeom>
            <a:grpFill/>
            <a:ln>
              <a:noFill/>
            </a:ln>
          </p:spPr>
          <p:txBody>
            <a:bodyPr vert="horz" lIns="91440" tIns="45720" rIns="91440" bIns="45720" anchor="t"/>
            <a:lstStyle>
              <a:lvl1pPr marL="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1pPr>
              <a:lvl2pPr marL="4572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2pPr>
              <a:lvl3pPr marL="9144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3pPr>
              <a:lvl4pPr marL="13716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4pPr>
              <a:lvl5pPr marL="18288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5pPr>
            </a:lstStyle>
            <a:p>
              <a:pPr lvl="0"/>
              <a:endParaRPr lang="en-US" altLang="zh-CN">
                <a:ea typeface="Arial" pitchFamily="34" charset="0"/>
              </a:endParaRPr>
            </a:p>
          </p:txBody>
        </p:sp>
        <p:sp>
          <p:nvSpPr>
            <p:cNvPr id="1048657" name="Freeform 19"/>
            <p:cNvSpPr/>
            <p:nvPr/>
          </p:nvSpPr>
          <p:spPr>
            <a:xfrm>
              <a:off x="3383851" y="4706044"/>
              <a:ext cx="288548" cy="392275"/>
            </a:xfrm>
            <a:custGeom>
              <a:avLst/>
              <a:gdLst/>
              <a:ahLst/>
              <a:cxnLst/>
              <a:rect l="0" t="0" r="r" b="b"/>
              <a:pathLst>
                <a:path w="153" h="208">
                  <a:moveTo>
                    <a:pt x="0" y="28"/>
                  </a:moveTo>
                  <a:lnTo>
                    <a:pt x="47" y="0"/>
                  </a:lnTo>
                  <a:lnTo>
                    <a:pt x="153" y="183"/>
                  </a:lnTo>
                  <a:lnTo>
                    <a:pt x="106" y="208"/>
                  </a:lnTo>
                  <a:lnTo>
                    <a:pt x="0" y="28"/>
                  </a:lnTo>
                </a:path>
              </a:pathLst>
            </a:custGeom>
            <a:grpFill/>
            <a:ln>
              <a:noFill/>
            </a:ln>
          </p:spPr>
          <p:txBody>
            <a:bodyPr vert="horz" lIns="91440" tIns="45720" rIns="91440" bIns="45720" anchor="t"/>
            <a:lstStyle>
              <a:lvl1pPr marL="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1pPr>
              <a:lvl2pPr marL="4572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2pPr>
              <a:lvl3pPr marL="9144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3pPr>
              <a:lvl4pPr marL="13716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4pPr>
              <a:lvl5pPr marL="18288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5pPr>
            </a:lstStyle>
            <a:p>
              <a:pPr lvl="0"/>
              <a:endParaRPr lang="en-US" altLang="zh-CN">
                <a:ea typeface="Arial" pitchFamily="34" charset="0"/>
              </a:endParaRPr>
            </a:p>
          </p:txBody>
        </p:sp>
        <p:sp>
          <p:nvSpPr>
            <p:cNvPr id="1048658" name="Freeform 20"/>
            <p:cNvSpPr/>
            <p:nvPr/>
          </p:nvSpPr>
          <p:spPr>
            <a:xfrm>
              <a:off x="3504551" y="4606089"/>
              <a:ext cx="354556" cy="354556"/>
            </a:xfrm>
            <a:custGeom>
              <a:avLst/>
              <a:gdLst/>
              <a:ahLst/>
              <a:cxnLst/>
              <a:rect l="0" t="0" r="r" b="b"/>
              <a:pathLst>
                <a:path w="188" h="188">
                  <a:moveTo>
                    <a:pt x="0" y="39"/>
                  </a:moveTo>
                  <a:lnTo>
                    <a:pt x="40" y="0"/>
                  </a:lnTo>
                  <a:lnTo>
                    <a:pt x="188" y="150"/>
                  </a:lnTo>
                  <a:lnTo>
                    <a:pt x="149" y="188"/>
                  </a:lnTo>
                  <a:lnTo>
                    <a:pt x="0" y="39"/>
                  </a:lnTo>
                </a:path>
              </a:pathLst>
            </a:custGeom>
            <a:grpFill/>
            <a:ln>
              <a:noFill/>
            </a:ln>
          </p:spPr>
          <p:txBody>
            <a:bodyPr vert="horz" lIns="91440" tIns="45720" rIns="91440" bIns="45720" anchor="t"/>
            <a:lstStyle>
              <a:lvl1pPr marL="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1pPr>
              <a:lvl2pPr marL="4572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2pPr>
              <a:lvl3pPr marL="9144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3pPr>
              <a:lvl4pPr marL="13716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4pPr>
              <a:lvl5pPr marL="18288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5pPr>
            </a:lstStyle>
            <a:p>
              <a:pPr lvl="0"/>
              <a:endParaRPr lang="en-US" altLang="zh-CN">
                <a:ea typeface="Arial" pitchFamily="34" charset="0"/>
              </a:endParaRPr>
            </a:p>
          </p:txBody>
        </p:sp>
        <p:sp>
          <p:nvSpPr>
            <p:cNvPr id="1048659" name="Freeform 21"/>
            <p:cNvSpPr/>
            <p:nvPr/>
          </p:nvSpPr>
          <p:spPr>
            <a:xfrm>
              <a:off x="3604506" y="4483503"/>
              <a:ext cx="394161" cy="288549"/>
            </a:xfrm>
            <a:custGeom>
              <a:avLst/>
              <a:gdLst/>
              <a:ahLst/>
              <a:cxnLst/>
              <a:rect l="0" t="0" r="r" b="b"/>
              <a:pathLst>
                <a:path w="209" h="153">
                  <a:moveTo>
                    <a:pt x="0" y="47"/>
                  </a:moveTo>
                  <a:lnTo>
                    <a:pt x="27" y="0"/>
                  </a:lnTo>
                  <a:lnTo>
                    <a:pt x="209" y="105"/>
                  </a:lnTo>
                  <a:lnTo>
                    <a:pt x="182" y="153"/>
                  </a:lnTo>
                  <a:lnTo>
                    <a:pt x="0" y="47"/>
                  </a:lnTo>
                </a:path>
              </a:pathLst>
            </a:custGeom>
            <a:grpFill/>
            <a:ln>
              <a:noFill/>
            </a:ln>
          </p:spPr>
          <p:txBody>
            <a:bodyPr vert="horz" lIns="91440" tIns="45720" rIns="91440" bIns="45720" anchor="t"/>
            <a:lstStyle>
              <a:lvl1pPr marL="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1pPr>
              <a:lvl2pPr marL="4572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2pPr>
              <a:lvl3pPr marL="9144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3pPr>
              <a:lvl4pPr marL="13716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4pPr>
              <a:lvl5pPr marL="18288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5pPr>
            </a:lstStyle>
            <a:p>
              <a:pPr lvl="0"/>
              <a:endParaRPr lang="en-US" altLang="zh-CN">
                <a:ea typeface="Arial" pitchFamily="34" charset="0"/>
              </a:endParaRPr>
            </a:p>
          </p:txBody>
        </p:sp>
        <p:sp>
          <p:nvSpPr>
            <p:cNvPr id="1048660" name="Freeform 22"/>
            <p:cNvSpPr/>
            <p:nvPr/>
          </p:nvSpPr>
          <p:spPr>
            <a:xfrm>
              <a:off x="3668628" y="4345829"/>
              <a:ext cx="409248" cy="201796"/>
            </a:xfrm>
            <a:custGeom>
              <a:avLst/>
              <a:gdLst/>
              <a:ahLst/>
              <a:cxnLst/>
              <a:rect l="0" t="0" r="r" b="b"/>
              <a:pathLst>
                <a:path w="217" h="107">
                  <a:moveTo>
                    <a:pt x="0" y="53"/>
                  </a:moveTo>
                  <a:lnTo>
                    <a:pt x="15" y="0"/>
                  </a:lnTo>
                  <a:lnTo>
                    <a:pt x="217" y="54"/>
                  </a:lnTo>
                  <a:lnTo>
                    <a:pt x="205" y="107"/>
                  </a:lnTo>
                  <a:lnTo>
                    <a:pt x="0" y="53"/>
                  </a:lnTo>
                </a:path>
              </a:pathLst>
            </a:custGeom>
            <a:grpFill/>
            <a:ln>
              <a:noFill/>
            </a:ln>
          </p:spPr>
          <p:txBody>
            <a:bodyPr vert="horz" lIns="91440" tIns="45720" rIns="91440" bIns="45720" anchor="t"/>
            <a:lstStyle>
              <a:lvl1pPr marL="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1pPr>
              <a:lvl2pPr marL="4572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2pPr>
              <a:lvl3pPr marL="9144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3pPr>
              <a:lvl4pPr marL="13716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4pPr>
              <a:lvl5pPr marL="18288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5pPr>
            </a:lstStyle>
            <a:p>
              <a:pPr lvl="0"/>
              <a:endParaRPr lang="en-US" altLang="zh-CN">
                <a:ea typeface="Arial" pitchFamily="34" charset="0"/>
              </a:endParaRPr>
            </a:p>
          </p:txBody>
        </p:sp>
        <p:sp>
          <p:nvSpPr>
            <p:cNvPr id="1048661" name="Rectangle 23"/>
            <p:cNvSpPr/>
            <p:nvPr/>
          </p:nvSpPr>
          <p:spPr>
            <a:xfrm>
              <a:off x="3700689" y="4204384"/>
              <a:ext cx="397932" cy="99955"/>
            </a:xfrm>
            <a:prstGeom prst="rect">
              <a:avLst/>
            </a:prstGeom>
            <a:grpFill/>
            <a:ln>
              <a:noFill/>
            </a:ln>
          </p:spPr>
          <p:txBody>
            <a:bodyPr vert="horz" lIns="91440" tIns="45720" rIns="91440" bIns="45720" anchor="t"/>
            <a:lstStyle>
              <a:lvl1pPr marL="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1pPr>
              <a:lvl2pPr marL="4572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2pPr>
              <a:lvl3pPr marL="9144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3pPr>
              <a:lvl4pPr marL="13716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4pPr>
              <a:lvl5pPr marL="18288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5pPr>
            </a:lstStyle>
            <a:p>
              <a:pPr lvl="0"/>
              <a:endParaRPr lang="zh-CN" altLang="en-US">
                <a:solidFill>
                  <a:srgbClr val="000000"/>
                </a:solidFill>
                <a:ea typeface="Arial" pitchFamily="34" charset="0"/>
              </a:endParaRPr>
            </a:p>
          </p:txBody>
        </p:sp>
        <p:sp>
          <p:nvSpPr>
            <p:cNvPr id="1048662" name="Freeform 24"/>
            <p:cNvSpPr/>
            <p:nvPr/>
          </p:nvSpPr>
          <p:spPr>
            <a:xfrm>
              <a:off x="3668628" y="3959212"/>
              <a:ext cx="409248" cy="203681"/>
            </a:xfrm>
            <a:custGeom>
              <a:avLst/>
              <a:gdLst/>
              <a:ahLst/>
              <a:cxnLst/>
              <a:rect l="0" t="0" r="r" b="b"/>
              <a:pathLst>
                <a:path w="217" h="108">
                  <a:moveTo>
                    <a:pt x="15" y="108"/>
                  </a:moveTo>
                  <a:lnTo>
                    <a:pt x="0" y="55"/>
                  </a:lnTo>
                  <a:lnTo>
                    <a:pt x="203" y="0"/>
                  </a:lnTo>
                  <a:lnTo>
                    <a:pt x="217" y="53"/>
                  </a:lnTo>
                  <a:lnTo>
                    <a:pt x="15" y="108"/>
                  </a:lnTo>
                </a:path>
              </a:pathLst>
            </a:custGeom>
            <a:grpFill/>
            <a:ln>
              <a:noFill/>
            </a:ln>
          </p:spPr>
          <p:txBody>
            <a:bodyPr vert="horz" lIns="91440" tIns="45720" rIns="91440" bIns="45720" anchor="t"/>
            <a:lstStyle>
              <a:lvl1pPr marL="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1pPr>
              <a:lvl2pPr marL="4572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2pPr>
              <a:lvl3pPr marL="9144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3pPr>
              <a:lvl4pPr marL="13716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4pPr>
              <a:lvl5pPr marL="18288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5pPr>
            </a:lstStyle>
            <a:p>
              <a:pPr lvl="0"/>
              <a:endParaRPr lang="en-US" altLang="zh-CN">
                <a:ea typeface="Arial" pitchFamily="34" charset="0"/>
              </a:endParaRPr>
            </a:p>
          </p:txBody>
        </p:sp>
        <p:sp>
          <p:nvSpPr>
            <p:cNvPr id="1048663" name="Freeform 25"/>
            <p:cNvSpPr/>
            <p:nvPr/>
          </p:nvSpPr>
          <p:spPr>
            <a:xfrm>
              <a:off x="3600734" y="3736672"/>
              <a:ext cx="396047" cy="288549"/>
            </a:xfrm>
            <a:custGeom>
              <a:avLst/>
              <a:gdLst/>
              <a:ahLst/>
              <a:cxnLst/>
              <a:rect l="0" t="0" r="r" b="b"/>
              <a:pathLst>
                <a:path w="210" h="153">
                  <a:moveTo>
                    <a:pt x="27" y="153"/>
                  </a:moveTo>
                  <a:lnTo>
                    <a:pt x="0" y="106"/>
                  </a:lnTo>
                  <a:lnTo>
                    <a:pt x="182" y="0"/>
                  </a:lnTo>
                  <a:lnTo>
                    <a:pt x="210" y="47"/>
                  </a:lnTo>
                  <a:lnTo>
                    <a:pt x="27" y="153"/>
                  </a:lnTo>
                </a:path>
              </a:pathLst>
            </a:custGeom>
            <a:grpFill/>
            <a:ln>
              <a:noFill/>
            </a:ln>
          </p:spPr>
          <p:txBody>
            <a:bodyPr vert="horz" lIns="91440" tIns="45720" rIns="91440" bIns="45720" anchor="t"/>
            <a:lstStyle>
              <a:lvl1pPr marL="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1pPr>
              <a:lvl2pPr marL="4572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2pPr>
              <a:lvl3pPr marL="9144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3pPr>
              <a:lvl4pPr marL="13716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4pPr>
              <a:lvl5pPr marL="18288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5pPr>
            </a:lstStyle>
            <a:p>
              <a:pPr lvl="0"/>
              <a:endParaRPr lang="en-US" altLang="zh-CN">
                <a:ea typeface="Arial" pitchFamily="34" charset="0"/>
              </a:endParaRPr>
            </a:p>
          </p:txBody>
        </p:sp>
        <p:sp>
          <p:nvSpPr>
            <p:cNvPr id="1048664" name="Freeform 26"/>
            <p:cNvSpPr/>
            <p:nvPr/>
          </p:nvSpPr>
          <p:spPr>
            <a:xfrm>
              <a:off x="3504551" y="3549963"/>
              <a:ext cx="350785" cy="350785"/>
            </a:xfrm>
            <a:custGeom>
              <a:avLst/>
              <a:gdLst/>
              <a:ahLst/>
              <a:cxnLst/>
              <a:rect l="0" t="0" r="r" b="b"/>
              <a:pathLst>
                <a:path w="186" h="186">
                  <a:moveTo>
                    <a:pt x="38" y="186"/>
                  </a:moveTo>
                  <a:lnTo>
                    <a:pt x="0" y="148"/>
                  </a:lnTo>
                  <a:lnTo>
                    <a:pt x="147" y="0"/>
                  </a:lnTo>
                  <a:lnTo>
                    <a:pt x="186" y="39"/>
                  </a:lnTo>
                  <a:lnTo>
                    <a:pt x="38" y="186"/>
                  </a:lnTo>
                </a:path>
              </a:pathLst>
            </a:custGeom>
            <a:grpFill/>
            <a:ln>
              <a:noFill/>
            </a:ln>
          </p:spPr>
          <p:txBody>
            <a:bodyPr vert="horz" lIns="91440" tIns="45720" rIns="91440" bIns="45720" anchor="t"/>
            <a:lstStyle>
              <a:lvl1pPr marL="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1pPr>
              <a:lvl2pPr marL="4572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2pPr>
              <a:lvl3pPr marL="9144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3pPr>
              <a:lvl4pPr marL="13716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4pPr>
              <a:lvl5pPr marL="18288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5pPr>
            </a:lstStyle>
            <a:p>
              <a:pPr lvl="0"/>
              <a:endParaRPr lang="en-US" altLang="zh-CN">
                <a:ea typeface="Arial" pitchFamily="34" charset="0"/>
              </a:endParaRPr>
            </a:p>
          </p:txBody>
        </p:sp>
        <p:sp>
          <p:nvSpPr>
            <p:cNvPr id="1048665" name="Freeform 27"/>
            <p:cNvSpPr/>
            <p:nvPr/>
          </p:nvSpPr>
          <p:spPr>
            <a:xfrm>
              <a:off x="3380080" y="3408518"/>
              <a:ext cx="288548" cy="396047"/>
            </a:xfrm>
            <a:custGeom>
              <a:avLst/>
              <a:gdLst/>
              <a:ahLst/>
              <a:cxnLst/>
              <a:rect l="0" t="0" r="r" b="b"/>
              <a:pathLst>
                <a:path w="153" h="210">
                  <a:moveTo>
                    <a:pt x="47" y="210"/>
                  </a:moveTo>
                  <a:lnTo>
                    <a:pt x="0" y="183"/>
                  </a:lnTo>
                  <a:lnTo>
                    <a:pt x="106" y="0"/>
                  </a:lnTo>
                  <a:lnTo>
                    <a:pt x="153" y="28"/>
                  </a:lnTo>
                  <a:lnTo>
                    <a:pt x="47" y="210"/>
                  </a:lnTo>
                </a:path>
              </a:pathLst>
            </a:custGeom>
            <a:grpFill/>
            <a:ln>
              <a:noFill/>
            </a:ln>
          </p:spPr>
          <p:txBody>
            <a:bodyPr vert="horz" lIns="91440" tIns="45720" rIns="91440" bIns="45720" anchor="t"/>
            <a:lstStyle>
              <a:lvl1pPr marL="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1pPr>
              <a:lvl2pPr marL="4572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2pPr>
              <a:lvl3pPr marL="9144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3pPr>
              <a:lvl4pPr marL="13716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4pPr>
              <a:lvl5pPr marL="18288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5pPr>
            </a:lstStyle>
            <a:p>
              <a:pPr lvl="0"/>
              <a:endParaRPr lang="en-US" altLang="zh-CN">
                <a:ea typeface="Arial" pitchFamily="34" charset="0"/>
              </a:endParaRPr>
            </a:p>
          </p:txBody>
        </p:sp>
        <p:sp>
          <p:nvSpPr>
            <p:cNvPr id="1048666" name="Freeform 28"/>
            <p:cNvSpPr/>
            <p:nvPr/>
          </p:nvSpPr>
          <p:spPr>
            <a:xfrm>
              <a:off x="3242405" y="3327422"/>
              <a:ext cx="203681" cy="413021"/>
            </a:xfrm>
            <a:custGeom>
              <a:avLst/>
              <a:gdLst/>
              <a:ahLst/>
              <a:cxnLst/>
              <a:rect l="0" t="0" r="r" b="b"/>
              <a:pathLst>
                <a:path w="108" h="219">
                  <a:moveTo>
                    <a:pt x="53" y="219"/>
                  </a:moveTo>
                  <a:lnTo>
                    <a:pt x="0" y="204"/>
                  </a:lnTo>
                  <a:lnTo>
                    <a:pt x="55" y="0"/>
                  </a:lnTo>
                  <a:lnTo>
                    <a:pt x="108" y="14"/>
                  </a:lnTo>
                  <a:lnTo>
                    <a:pt x="53" y="219"/>
                  </a:lnTo>
                </a:path>
              </a:pathLst>
            </a:custGeom>
            <a:grpFill/>
            <a:ln>
              <a:noFill/>
            </a:ln>
          </p:spPr>
          <p:txBody>
            <a:bodyPr vert="horz" lIns="91440" tIns="45720" rIns="91440" bIns="45720" anchor="t"/>
            <a:lstStyle>
              <a:lvl1pPr marL="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1pPr>
              <a:lvl2pPr marL="4572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2pPr>
              <a:lvl3pPr marL="9144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3pPr>
              <a:lvl4pPr marL="13716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4pPr>
              <a:lvl5pPr marL="18288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5pPr>
            </a:lstStyle>
            <a:p>
              <a:pPr lvl="0"/>
              <a:endParaRPr lang="en-US" altLang="zh-CN">
                <a:ea typeface="Arial" pitchFamily="34" charset="0"/>
              </a:endParaRPr>
            </a:p>
          </p:txBody>
        </p:sp>
      </p:grpSp>
      <p:grpSp>
        <p:nvGrpSpPr>
          <p:cNvPr id="57" name="Group 56"/>
          <p:cNvGrpSpPr/>
          <p:nvPr/>
        </p:nvGrpSpPr>
        <p:grpSpPr>
          <a:xfrm>
            <a:off x="4958440" y="2817077"/>
            <a:ext cx="2327521" cy="2210535"/>
            <a:chOff x="5195354" y="3310449"/>
            <a:chExt cx="1891597" cy="1891596"/>
          </a:xfrm>
          <a:solidFill>
            <a:srgbClr val="7030A0"/>
          </a:solidFill>
        </p:grpSpPr>
        <p:sp>
          <p:nvSpPr>
            <p:cNvPr id="1048667" name="Rectangle 30"/>
            <p:cNvSpPr/>
            <p:nvPr/>
          </p:nvSpPr>
          <p:spPr>
            <a:xfrm>
              <a:off x="6085517" y="3310449"/>
              <a:ext cx="103726" cy="397934"/>
            </a:xfrm>
            <a:prstGeom prst="rect">
              <a:avLst/>
            </a:prstGeom>
            <a:grpFill/>
            <a:ln>
              <a:noFill/>
            </a:ln>
          </p:spPr>
          <p:txBody>
            <a:bodyPr vert="horz" lIns="91440" tIns="45720" rIns="91440" bIns="45720" anchor="t"/>
            <a:lstStyle>
              <a:lvl1pPr marL="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1pPr>
              <a:lvl2pPr marL="4572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2pPr>
              <a:lvl3pPr marL="9144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3pPr>
              <a:lvl4pPr marL="13716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4pPr>
              <a:lvl5pPr marL="18288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5pPr>
            </a:lstStyle>
            <a:p>
              <a:pPr lvl="0"/>
              <a:endParaRPr lang="zh-CN" altLang="en-US" sz="1600">
                <a:solidFill>
                  <a:srgbClr val="000000"/>
                </a:solidFill>
                <a:ea typeface="Arial" pitchFamily="34" charset="0"/>
              </a:endParaRPr>
            </a:p>
          </p:txBody>
        </p:sp>
        <p:sp>
          <p:nvSpPr>
            <p:cNvPr id="1048668" name="Freeform 31"/>
            <p:cNvSpPr/>
            <p:nvPr/>
          </p:nvSpPr>
          <p:spPr>
            <a:xfrm>
              <a:off x="5842232" y="3329309"/>
              <a:ext cx="201795" cy="411135"/>
            </a:xfrm>
            <a:custGeom>
              <a:avLst/>
              <a:gdLst/>
              <a:ahLst/>
              <a:cxnLst/>
              <a:rect l="0" t="0" r="r" b="b"/>
              <a:pathLst>
                <a:path w="107" h="218">
                  <a:moveTo>
                    <a:pt x="107" y="203"/>
                  </a:moveTo>
                  <a:lnTo>
                    <a:pt x="54" y="218"/>
                  </a:lnTo>
                  <a:lnTo>
                    <a:pt x="0" y="15"/>
                  </a:lnTo>
                  <a:lnTo>
                    <a:pt x="53" y="0"/>
                  </a:lnTo>
                  <a:lnTo>
                    <a:pt x="107" y="203"/>
                  </a:lnTo>
                </a:path>
              </a:pathLst>
            </a:custGeom>
            <a:grpFill/>
            <a:ln>
              <a:noFill/>
            </a:ln>
          </p:spPr>
          <p:txBody>
            <a:bodyPr vert="horz" lIns="91440" tIns="45720" rIns="91440" bIns="45720" anchor="t"/>
            <a:lstStyle>
              <a:lvl1pPr marL="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1pPr>
              <a:lvl2pPr marL="4572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2pPr>
              <a:lvl3pPr marL="9144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3pPr>
              <a:lvl4pPr marL="13716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4pPr>
              <a:lvl5pPr marL="18288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5pPr>
            </a:lstStyle>
            <a:p>
              <a:pPr lvl="0"/>
              <a:endParaRPr lang="en-US" altLang="zh-CN">
                <a:ea typeface="Arial" pitchFamily="34" charset="0"/>
              </a:endParaRPr>
            </a:p>
          </p:txBody>
        </p:sp>
        <p:sp>
          <p:nvSpPr>
            <p:cNvPr id="1048669" name="Freeform 32"/>
            <p:cNvSpPr/>
            <p:nvPr/>
          </p:nvSpPr>
          <p:spPr>
            <a:xfrm>
              <a:off x="5621576" y="3412290"/>
              <a:ext cx="284776" cy="396047"/>
            </a:xfrm>
            <a:custGeom>
              <a:avLst/>
              <a:gdLst/>
              <a:ahLst/>
              <a:cxnLst/>
              <a:rect l="0" t="0" r="r" b="b"/>
              <a:pathLst>
                <a:path w="151" h="210">
                  <a:moveTo>
                    <a:pt x="151" y="183"/>
                  </a:moveTo>
                  <a:lnTo>
                    <a:pt x="104" y="210"/>
                  </a:lnTo>
                  <a:lnTo>
                    <a:pt x="0" y="28"/>
                  </a:lnTo>
                  <a:lnTo>
                    <a:pt x="46" y="0"/>
                  </a:lnTo>
                  <a:lnTo>
                    <a:pt x="151" y="183"/>
                  </a:lnTo>
                </a:path>
              </a:pathLst>
            </a:custGeom>
            <a:grpFill/>
            <a:ln>
              <a:noFill/>
            </a:ln>
          </p:spPr>
          <p:txBody>
            <a:bodyPr vert="horz" lIns="91440" tIns="45720" rIns="91440" bIns="45720" anchor="t"/>
            <a:lstStyle>
              <a:lvl1pPr marL="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1pPr>
              <a:lvl2pPr marL="4572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2pPr>
              <a:lvl3pPr marL="9144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3pPr>
              <a:lvl4pPr marL="13716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4pPr>
              <a:lvl5pPr marL="18288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5pPr>
            </a:lstStyle>
            <a:p>
              <a:pPr lvl="0"/>
              <a:endParaRPr lang="en-US" altLang="zh-CN">
                <a:ea typeface="Arial" pitchFamily="34" charset="0"/>
              </a:endParaRPr>
            </a:p>
          </p:txBody>
        </p:sp>
        <p:sp>
          <p:nvSpPr>
            <p:cNvPr id="1048670" name="Freeform 33"/>
            <p:cNvSpPr/>
            <p:nvPr/>
          </p:nvSpPr>
          <p:spPr>
            <a:xfrm>
              <a:off x="5432982" y="3553735"/>
              <a:ext cx="354556" cy="350785"/>
            </a:xfrm>
            <a:custGeom>
              <a:avLst/>
              <a:gdLst/>
              <a:ahLst/>
              <a:cxnLst/>
              <a:rect l="0" t="0" r="r" b="b"/>
              <a:pathLst>
                <a:path w="188" h="186">
                  <a:moveTo>
                    <a:pt x="188" y="148"/>
                  </a:moveTo>
                  <a:lnTo>
                    <a:pt x="149" y="186"/>
                  </a:lnTo>
                  <a:lnTo>
                    <a:pt x="0" y="38"/>
                  </a:lnTo>
                  <a:lnTo>
                    <a:pt x="38" y="0"/>
                  </a:lnTo>
                  <a:lnTo>
                    <a:pt x="188" y="148"/>
                  </a:lnTo>
                </a:path>
              </a:pathLst>
            </a:custGeom>
            <a:grpFill/>
            <a:ln>
              <a:noFill/>
            </a:ln>
          </p:spPr>
          <p:txBody>
            <a:bodyPr vert="horz" lIns="91440" tIns="45720" rIns="91440" bIns="45720" anchor="t"/>
            <a:lstStyle>
              <a:lvl1pPr marL="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1pPr>
              <a:lvl2pPr marL="4572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2pPr>
              <a:lvl3pPr marL="9144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3pPr>
              <a:lvl4pPr marL="13716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4pPr>
              <a:lvl5pPr marL="18288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5pPr>
            </a:lstStyle>
            <a:p>
              <a:pPr lvl="0"/>
              <a:endParaRPr lang="en-US" altLang="zh-CN">
                <a:ea typeface="Arial" pitchFamily="34" charset="0"/>
              </a:endParaRPr>
            </a:p>
          </p:txBody>
        </p:sp>
        <p:sp>
          <p:nvSpPr>
            <p:cNvPr id="1048671" name="Freeform 34"/>
            <p:cNvSpPr/>
            <p:nvPr/>
          </p:nvSpPr>
          <p:spPr>
            <a:xfrm>
              <a:off x="5295309" y="3740443"/>
              <a:ext cx="394161" cy="288549"/>
            </a:xfrm>
            <a:custGeom>
              <a:avLst/>
              <a:gdLst/>
              <a:ahLst/>
              <a:cxnLst/>
              <a:rect l="0" t="0" r="r" b="b"/>
              <a:pathLst>
                <a:path w="209" h="153">
                  <a:moveTo>
                    <a:pt x="209" y="105"/>
                  </a:moveTo>
                  <a:lnTo>
                    <a:pt x="182" y="153"/>
                  </a:lnTo>
                  <a:lnTo>
                    <a:pt x="0" y="47"/>
                  </a:lnTo>
                  <a:lnTo>
                    <a:pt x="27" y="0"/>
                  </a:lnTo>
                  <a:lnTo>
                    <a:pt x="209" y="105"/>
                  </a:lnTo>
                </a:path>
              </a:pathLst>
            </a:custGeom>
            <a:grpFill/>
            <a:ln>
              <a:noFill/>
            </a:ln>
          </p:spPr>
          <p:txBody>
            <a:bodyPr vert="horz" lIns="91440" tIns="45720" rIns="91440" bIns="45720" anchor="t"/>
            <a:lstStyle>
              <a:lvl1pPr marL="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1pPr>
              <a:lvl2pPr marL="4572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2pPr>
              <a:lvl3pPr marL="9144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3pPr>
              <a:lvl4pPr marL="13716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4pPr>
              <a:lvl5pPr marL="18288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5pPr>
            </a:lstStyle>
            <a:p>
              <a:pPr lvl="0"/>
              <a:endParaRPr lang="en-US" altLang="zh-CN">
                <a:ea typeface="Arial" pitchFamily="34" charset="0"/>
              </a:endParaRPr>
            </a:p>
          </p:txBody>
        </p:sp>
        <p:sp>
          <p:nvSpPr>
            <p:cNvPr id="1048672" name="Freeform 35"/>
            <p:cNvSpPr/>
            <p:nvPr/>
          </p:nvSpPr>
          <p:spPr>
            <a:xfrm>
              <a:off x="5212328" y="3962984"/>
              <a:ext cx="409248" cy="203681"/>
            </a:xfrm>
            <a:custGeom>
              <a:avLst/>
              <a:gdLst/>
              <a:ahLst/>
              <a:cxnLst/>
              <a:rect l="0" t="0" r="r" b="b"/>
              <a:pathLst>
                <a:path w="217" h="108">
                  <a:moveTo>
                    <a:pt x="217" y="55"/>
                  </a:moveTo>
                  <a:lnTo>
                    <a:pt x="202" y="108"/>
                  </a:lnTo>
                  <a:lnTo>
                    <a:pt x="0" y="53"/>
                  </a:lnTo>
                  <a:lnTo>
                    <a:pt x="14" y="0"/>
                  </a:lnTo>
                  <a:lnTo>
                    <a:pt x="217" y="55"/>
                  </a:lnTo>
                </a:path>
              </a:pathLst>
            </a:custGeom>
            <a:grpFill/>
            <a:ln>
              <a:noFill/>
            </a:ln>
          </p:spPr>
          <p:txBody>
            <a:bodyPr vert="horz" lIns="91440" tIns="45720" rIns="91440" bIns="45720" anchor="t"/>
            <a:lstStyle>
              <a:lvl1pPr marL="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1pPr>
              <a:lvl2pPr marL="4572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2pPr>
              <a:lvl3pPr marL="9144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3pPr>
              <a:lvl4pPr marL="13716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4pPr>
              <a:lvl5pPr marL="18288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5pPr>
            </a:lstStyle>
            <a:p>
              <a:pPr lvl="0"/>
              <a:endParaRPr lang="en-US" altLang="zh-CN">
                <a:ea typeface="Arial" pitchFamily="34" charset="0"/>
              </a:endParaRPr>
            </a:p>
          </p:txBody>
        </p:sp>
        <p:sp>
          <p:nvSpPr>
            <p:cNvPr id="1048673" name="Rectangle 36"/>
            <p:cNvSpPr/>
            <p:nvPr/>
          </p:nvSpPr>
          <p:spPr>
            <a:xfrm>
              <a:off x="5195354" y="4208156"/>
              <a:ext cx="396047" cy="101841"/>
            </a:xfrm>
            <a:prstGeom prst="rect">
              <a:avLst/>
            </a:prstGeom>
            <a:grpFill/>
            <a:ln>
              <a:noFill/>
            </a:ln>
          </p:spPr>
          <p:txBody>
            <a:bodyPr vert="horz" lIns="91440" tIns="45720" rIns="91440" bIns="45720" anchor="t"/>
            <a:lstStyle>
              <a:lvl1pPr marL="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1pPr>
              <a:lvl2pPr marL="4572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2pPr>
              <a:lvl3pPr marL="9144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3pPr>
              <a:lvl4pPr marL="13716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4pPr>
              <a:lvl5pPr marL="18288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5pPr>
            </a:lstStyle>
            <a:p>
              <a:pPr lvl="0"/>
              <a:endParaRPr lang="zh-CN" altLang="en-US">
                <a:solidFill>
                  <a:srgbClr val="000000"/>
                </a:solidFill>
                <a:ea typeface="Arial" pitchFamily="34" charset="0"/>
              </a:endParaRPr>
            </a:p>
          </p:txBody>
        </p:sp>
        <p:sp>
          <p:nvSpPr>
            <p:cNvPr id="1048674" name="Freeform 37"/>
            <p:cNvSpPr/>
            <p:nvPr/>
          </p:nvSpPr>
          <p:spPr>
            <a:xfrm>
              <a:off x="5212328" y="4351488"/>
              <a:ext cx="413020" cy="199910"/>
            </a:xfrm>
            <a:custGeom>
              <a:avLst/>
              <a:gdLst/>
              <a:ahLst/>
              <a:cxnLst/>
              <a:rect l="0" t="0" r="r" b="b"/>
              <a:pathLst>
                <a:path w="219" h="106">
                  <a:moveTo>
                    <a:pt x="204" y="0"/>
                  </a:moveTo>
                  <a:lnTo>
                    <a:pt x="219" y="51"/>
                  </a:lnTo>
                  <a:lnTo>
                    <a:pt x="14" y="106"/>
                  </a:lnTo>
                  <a:lnTo>
                    <a:pt x="0" y="55"/>
                  </a:lnTo>
                  <a:lnTo>
                    <a:pt x="204" y="0"/>
                  </a:lnTo>
                </a:path>
              </a:pathLst>
            </a:custGeom>
            <a:grpFill/>
            <a:ln>
              <a:noFill/>
            </a:ln>
          </p:spPr>
          <p:txBody>
            <a:bodyPr vert="horz" lIns="91440" tIns="45720" rIns="91440" bIns="45720" anchor="t"/>
            <a:lstStyle>
              <a:lvl1pPr marL="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1pPr>
              <a:lvl2pPr marL="4572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2pPr>
              <a:lvl3pPr marL="9144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3pPr>
              <a:lvl4pPr marL="13716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4pPr>
              <a:lvl5pPr marL="18288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5pPr>
            </a:lstStyle>
            <a:p>
              <a:pPr lvl="0"/>
              <a:endParaRPr lang="en-US" altLang="zh-CN">
                <a:ea typeface="Arial" pitchFamily="34" charset="0"/>
              </a:endParaRPr>
            </a:p>
          </p:txBody>
        </p:sp>
        <p:sp>
          <p:nvSpPr>
            <p:cNvPr id="1048675" name="Freeform 38"/>
            <p:cNvSpPr/>
            <p:nvPr/>
          </p:nvSpPr>
          <p:spPr>
            <a:xfrm>
              <a:off x="5295309" y="4489161"/>
              <a:ext cx="394161" cy="286663"/>
            </a:xfrm>
            <a:custGeom>
              <a:avLst/>
              <a:gdLst/>
              <a:ahLst/>
              <a:cxnLst/>
              <a:rect l="0" t="0" r="r" b="b"/>
              <a:pathLst>
                <a:path w="209" h="152">
                  <a:moveTo>
                    <a:pt x="182" y="0"/>
                  </a:moveTo>
                  <a:lnTo>
                    <a:pt x="209" y="46"/>
                  </a:lnTo>
                  <a:lnTo>
                    <a:pt x="27" y="152"/>
                  </a:lnTo>
                  <a:lnTo>
                    <a:pt x="0" y="104"/>
                  </a:lnTo>
                  <a:lnTo>
                    <a:pt x="182" y="0"/>
                  </a:lnTo>
                </a:path>
              </a:pathLst>
            </a:custGeom>
            <a:grpFill/>
            <a:ln>
              <a:noFill/>
            </a:ln>
          </p:spPr>
          <p:txBody>
            <a:bodyPr vert="horz" lIns="91440" tIns="45720" rIns="91440" bIns="45720" anchor="t"/>
            <a:lstStyle>
              <a:lvl1pPr marL="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1pPr>
              <a:lvl2pPr marL="4572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2pPr>
              <a:lvl3pPr marL="9144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3pPr>
              <a:lvl4pPr marL="13716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4pPr>
              <a:lvl5pPr marL="18288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5pPr>
            </a:lstStyle>
            <a:p>
              <a:pPr lvl="0"/>
              <a:endParaRPr lang="en-US" altLang="zh-CN">
                <a:ea typeface="Arial" pitchFamily="34" charset="0"/>
              </a:endParaRPr>
            </a:p>
          </p:txBody>
        </p:sp>
        <p:sp>
          <p:nvSpPr>
            <p:cNvPr id="1048676" name="Freeform 39"/>
            <p:cNvSpPr/>
            <p:nvPr/>
          </p:nvSpPr>
          <p:spPr>
            <a:xfrm>
              <a:off x="5434869" y="4609861"/>
              <a:ext cx="354556" cy="354556"/>
            </a:xfrm>
            <a:custGeom>
              <a:avLst/>
              <a:gdLst/>
              <a:ahLst/>
              <a:cxnLst/>
              <a:rect l="0" t="0" r="r" b="b"/>
              <a:pathLst>
                <a:path w="188" h="188">
                  <a:moveTo>
                    <a:pt x="150" y="0"/>
                  </a:moveTo>
                  <a:lnTo>
                    <a:pt x="188" y="38"/>
                  </a:lnTo>
                  <a:lnTo>
                    <a:pt x="39" y="188"/>
                  </a:lnTo>
                  <a:lnTo>
                    <a:pt x="0" y="150"/>
                  </a:lnTo>
                  <a:lnTo>
                    <a:pt x="150" y="0"/>
                  </a:lnTo>
                </a:path>
              </a:pathLst>
            </a:custGeom>
            <a:grpFill/>
            <a:ln>
              <a:noFill/>
            </a:ln>
          </p:spPr>
          <p:txBody>
            <a:bodyPr vert="horz" lIns="91440" tIns="45720" rIns="91440" bIns="45720" anchor="t"/>
            <a:lstStyle>
              <a:lvl1pPr marL="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1pPr>
              <a:lvl2pPr marL="4572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2pPr>
              <a:lvl3pPr marL="9144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3pPr>
              <a:lvl4pPr marL="13716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4pPr>
              <a:lvl5pPr marL="18288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5pPr>
            </a:lstStyle>
            <a:p>
              <a:pPr lvl="0"/>
              <a:endParaRPr lang="en-US" altLang="zh-CN">
                <a:ea typeface="Arial" pitchFamily="34" charset="0"/>
              </a:endParaRPr>
            </a:p>
          </p:txBody>
        </p:sp>
        <p:sp>
          <p:nvSpPr>
            <p:cNvPr id="1048677" name="Freeform 40"/>
            <p:cNvSpPr/>
            <p:nvPr/>
          </p:nvSpPr>
          <p:spPr>
            <a:xfrm>
              <a:off x="5625348" y="4706044"/>
              <a:ext cx="284776" cy="396047"/>
            </a:xfrm>
            <a:custGeom>
              <a:avLst/>
              <a:gdLst/>
              <a:ahLst/>
              <a:cxnLst/>
              <a:rect l="0" t="0" r="r" b="b"/>
              <a:pathLst>
                <a:path w="151" h="210">
                  <a:moveTo>
                    <a:pt x="104" y="0"/>
                  </a:moveTo>
                  <a:lnTo>
                    <a:pt x="151" y="28"/>
                  </a:lnTo>
                  <a:lnTo>
                    <a:pt x="47" y="210"/>
                  </a:lnTo>
                  <a:lnTo>
                    <a:pt x="0" y="183"/>
                  </a:lnTo>
                  <a:lnTo>
                    <a:pt x="104" y="0"/>
                  </a:lnTo>
                </a:path>
              </a:pathLst>
            </a:custGeom>
            <a:grpFill/>
            <a:ln>
              <a:noFill/>
            </a:ln>
          </p:spPr>
          <p:txBody>
            <a:bodyPr vert="horz" lIns="91440" tIns="45720" rIns="91440" bIns="45720" anchor="t"/>
            <a:lstStyle>
              <a:lvl1pPr marL="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1pPr>
              <a:lvl2pPr marL="4572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2pPr>
              <a:lvl3pPr marL="9144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3pPr>
              <a:lvl4pPr marL="13716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4pPr>
              <a:lvl5pPr marL="18288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5pPr>
            </a:lstStyle>
            <a:p>
              <a:pPr lvl="0"/>
              <a:endParaRPr lang="en-US" altLang="zh-CN">
                <a:ea typeface="Arial" pitchFamily="34" charset="0"/>
              </a:endParaRPr>
            </a:p>
          </p:txBody>
        </p:sp>
        <p:sp>
          <p:nvSpPr>
            <p:cNvPr id="1048678" name="Freeform 41"/>
            <p:cNvSpPr/>
            <p:nvPr/>
          </p:nvSpPr>
          <p:spPr>
            <a:xfrm>
              <a:off x="5847889" y="4775823"/>
              <a:ext cx="199910" cy="409249"/>
            </a:xfrm>
            <a:custGeom>
              <a:avLst/>
              <a:gdLst/>
              <a:ahLst/>
              <a:cxnLst/>
              <a:rect l="0" t="0" r="r" b="b"/>
              <a:pathLst>
                <a:path w="106" h="217">
                  <a:moveTo>
                    <a:pt x="55" y="0"/>
                  </a:moveTo>
                  <a:lnTo>
                    <a:pt x="106" y="12"/>
                  </a:lnTo>
                  <a:lnTo>
                    <a:pt x="51" y="217"/>
                  </a:lnTo>
                  <a:lnTo>
                    <a:pt x="0" y="202"/>
                  </a:lnTo>
                  <a:lnTo>
                    <a:pt x="55" y="0"/>
                  </a:lnTo>
                </a:path>
              </a:pathLst>
            </a:custGeom>
            <a:grpFill/>
            <a:ln>
              <a:noFill/>
            </a:ln>
          </p:spPr>
          <p:txBody>
            <a:bodyPr vert="horz" lIns="91440" tIns="45720" rIns="91440" bIns="45720" anchor="t"/>
            <a:lstStyle>
              <a:lvl1pPr marL="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1pPr>
              <a:lvl2pPr marL="4572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2pPr>
              <a:lvl3pPr marL="9144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3pPr>
              <a:lvl4pPr marL="13716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4pPr>
              <a:lvl5pPr marL="18288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5pPr>
            </a:lstStyle>
            <a:p>
              <a:pPr lvl="0"/>
              <a:endParaRPr lang="en-US" altLang="zh-CN">
                <a:ea typeface="Arial" pitchFamily="34" charset="0"/>
              </a:endParaRPr>
            </a:p>
          </p:txBody>
        </p:sp>
        <p:sp>
          <p:nvSpPr>
            <p:cNvPr id="1048679" name="Rectangle 42"/>
            <p:cNvSpPr/>
            <p:nvPr/>
          </p:nvSpPr>
          <p:spPr>
            <a:xfrm>
              <a:off x="6089289" y="4805998"/>
              <a:ext cx="103726" cy="396047"/>
            </a:xfrm>
            <a:prstGeom prst="rect">
              <a:avLst/>
            </a:prstGeom>
            <a:grpFill/>
            <a:ln>
              <a:noFill/>
            </a:ln>
          </p:spPr>
          <p:txBody>
            <a:bodyPr vert="horz" lIns="91440" tIns="45720" rIns="91440" bIns="45720" anchor="t"/>
            <a:lstStyle>
              <a:lvl1pPr marL="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1pPr>
              <a:lvl2pPr marL="4572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2pPr>
              <a:lvl3pPr marL="9144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3pPr>
              <a:lvl4pPr marL="13716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4pPr>
              <a:lvl5pPr marL="18288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5pPr>
            </a:lstStyle>
            <a:p>
              <a:pPr lvl="0"/>
              <a:endParaRPr lang="zh-CN" altLang="en-US">
                <a:solidFill>
                  <a:srgbClr val="000000"/>
                </a:solidFill>
                <a:ea typeface="Arial" pitchFamily="34" charset="0"/>
              </a:endParaRPr>
            </a:p>
          </p:txBody>
        </p:sp>
        <p:sp>
          <p:nvSpPr>
            <p:cNvPr id="1048680" name="Freeform 43"/>
            <p:cNvSpPr/>
            <p:nvPr/>
          </p:nvSpPr>
          <p:spPr>
            <a:xfrm>
              <a:off x="6234507" y="4772051"/>
              <a:ext cx="201795" cy="413021"/>
            </a:xfrm>
            <a:custGeom>
              <a:avLst/>
              <a:gdLst/>
              <a:ahLst/>
              <a:cxnLst/>
              <a:rect l="0" t="0" r="r" b="b"/>
              <a:pathLst>
                <a:path w="107" h="219">
                  <a:moveTo>
                    <a:pt x="0" y="14"/>
                  </a:moveTo>
                  <a:lnTo>
                    <a:pt x="53" y="0"/>
                  </a:lnTo>
                  <a:lnTo>
                    <a:pt x="107" y="204"/>
                  </a:lnTo>
                  <a:lnTo>
                    <a:pt x="54" y="219"/>
                  </a:lnTo>
                  <a:lnTo>
                    <a:pt x="0" y="14"/>
                  </a:lnTo>
                </a:path>
              </a:pathLst>
            </a:custGeom>
            <a:grpFill/>
            <a:ln>
              <a:noFill/>
            </a:ln>
          </p:spPr>
          <p:txBody>
            <a:bodyPr vert="horz" lIns="91440" tIns="45720" rIns="91440" bIns="45720" anchor="t"/>
            <a:lstStyle>
              <a:lvl1pPr marL="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1pPr>
              <a:lvl2pPr marL="4572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2pPr>
              <a:lvl3pPr marL="9144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3pPr>
              <a:lvl4pPr marL="13716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4pPr>
              <a:lvl5pPr marL="18288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5pPr>
            </a:lstStyle>
            <a:p>
              <a:pPr lvl="0"/>
              <a:endParaRPr lang="en-US" altLang="zh-CN">
                <a:ea typeface="Arial" pitchFamily="34" charset="0"/>
              </a:endParaRPr>
            </a:p>
          </p:txBody>
        </p:sp>
        <p:sp>
          <p:nvSpPr>
            <p:cNvPr id="1048681" name="Freeform 44"/>
            <p:cNvSpPr/>
            <p:nvPr/>
          </p:nvSpPr>
          <p:spPr>
            <a:xfrm>
              <a:off x="6372180" y="4706044"/>
              <a:ext cx="288548" cy="392275"/>
            </a:xfrm>
            <a:custGeom>
              <a:avLst/>
              <a:gdLst/>
              <a:ahLst/>
              <a:cxnLst/>
              <a:rect l="0" t="0" r="r" b="b"/>
              <a:pathLst>
                <a:path w="153" h="208">
                  <a:moveTo>
                    <a:pt x="0" y="28"/>
                  </a:moveTo>
                  <a:lnTo>
                    <a:pt x="47" y="0"/>
                  </a:lnTo>
                  <a:lnTo>
                    <a:pt x="153" y="183"/>
                  </a:lnTo>
                  <a:lnTo>
                    <a:pt x="105" y="208"/>
                  </a:lnTo>
                  <a:lnTo>
                    <a:pt x="0" y="28"/>
                  </a:lnTo>
                </a:path>
              </a:pathLst>
            </a:custGeom>
            <a:grpFill/>
            <a:ln>
              <a:noFill/>
            </a:ln>
          </p:spPr>
          <p:txBody>
            <a:bodyPr vert="horz" lIns="91440" tIns="45720" rIns="91440" bIns="45720" anchor="t"/>
            <a:lstStyle>
              <a:lvl1pPr marL="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1pPr>
              <a:lvl2pPr marL="4572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2pPr>
              <a:lvl3pPr marL="9144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3pPr>
              <a:lvl4pPr marL="13716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4pPr>
              <a:lvl5pPr marL="18288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5pPr>
            </a:lstStyle>
            <a:p>
              <a:pPr lvl="0"/>
              <a:endParaRPr lang="en-US" altLang="zh-CN">
                <a:ea typeface="Arial" pitchFamily="34" charset="0"/>
              </a:endParaRPr>
            </a:p>
          </p:txBody>
        </p:sp>
        <p:sp>
          <p:nvSpPr>
            <p:cNvPr id="1048682" name="Freeform 45"/>
            <p:cNvSpPr/>
            <p:nvPr/>
          </p:nvSpPr>
          <p:spPr>
            <a:xfrm>
              <a:off x="6490995" y="4606089"/>
              <a:ext cx="354556" cy="354556"/>
            </a:xfrm>
            <a:custGeom>
              <a:avLst/>
              <a:gdLst/>
              <a:ahLst/>
              <a:cxnLst/>
              <a:rect l="0" t="0" r="r" b="b"/>
              <a:pathLst>
                <a:path w="188" h="188">
                  <a:moveTo>
                    <a:pt x="0" y="39"/>
                  </a:moveTo>
                  <a:lnTo>
                    <a:pt x="39" y="0"/>
                  </a:lnTo>
                  <a:lnTo>
                    <a:pt x="188" y="150"/>
                  </a:lnTo>
                  <a:lnTo>
                    <a:pt x="150" y="188"/>
                  </a:lnTo>
                  <a:lnTo>
                    <a:pt x="0" y="39"/>
                  </a:lnTo>
                </a:path>
              </a:pathLst>
            </a:custGeom>
            <a:grpFill/>
            <a:ln>
              <a:noFill/>
            </a:ln>
          </p:spPr>
          <p:txBody>
            <a:bodyPr vert="horz" lIns="91440" tIns="45720" rIns="91440" bIns="45720" anchor="t"/>
            <a:lstStyle>
              <a:lvl1pPr marL="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1pPr>
              <a:lvl2pPr marL="4572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2pPr>
              <a:lvl3pPr marL="9144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3pPr>
              <a:lvl4pPr marL="13716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4pPr>
              <a:lvl5pPr marL="18288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5pPr>
            </a:lstStyle>
            <a:p>
              <a:pPr lvl="0"/>
              <a:endParaRPr lang="en-US" altLang="zh-CN">
                <a:ea typeface="Arial" pitchFamily="34" charset="0"/>
              </a:endParaRPr>
            </a:p>
          </p:txBody>
        </p:sp>
        <p:sp>
          <p:nvSpPr>
            <p:cNvPr id="1048683" name="Freeform 46"/>
            <p:cNvSpPr/>
            <p:nvPr/>
          </p:nvSpPr>
          <p:spPr>
            <a:xfrm>
              <a:off x="6590949" y="4483503"/>
              <a:ext cx="396047" cy="288549"/>
            </a:xfrm>
            <a:custGeom>
              <a:avLst/>
              <a:gdLst/>
              <a:ahLst/>
              <a:cxnLst/>
              <a:rect l="0" t="0" r="r" b="b"/>
              <a:pathLst>
                <a:path w="210" h="153">
                  <a:moveTo>
                    <a:pt x="0" y="47"/>
                  </a:moveTo>
                  <a:lnTo>
                    <a:pt x="28" y="0"/>
                  </a:lnTo>
                  <a:lnTo>
                    <a:pt x="210" y="105"/>
                  </a:lnTo>
                  <a:lnTo>
                    <a:pt x="183" y="153"/>
                  </a:lnTo>
                  <a:lnTo>
                    <a:pt x="0" y="47"/>
                  </a:lnTo>
                </a:path>
              </a:pathLst>
            </a:custGeom>
            <a:grpFill/>
            <a:ln>
              <a:noFill/>
            </a:ln>
          </p:spPr>
          <p:txBody>
            <a:bodyPr vert="horz" lIns="91440" tIns="45720" rIns="91440" bIns="45720" anchor="t"/>
            <a:lstStyle>
              <a:lvl1pPr marL="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1pPr>
              <a:lvl2pPr marL="4572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2pPr>
              <a:lvl3pPr marL="9144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3pPr>
              <a:lvl4pPr marL="13716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4pPr>
              <a:lvl5pPr marL="18288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5pPr>
            </a:lstStyle>
            <a:p>
              <a:pPr lvl="0"/>
              <a:endParaRPr lang="en-US" altLang="zh-CN">
                <a:ea typeface="Arial" pitchFamily="34" charset="0"/>
              </a:endParaRPr>
            </a:p>
          </p:txBody>
        </p:sp>
        <p:sp>
          <p:nvSpPr>
            <p:cNvPr id="1048684" name="Freeform 47"/>
            <p:cNvSpPr/>
            <p:nvPr/>
          </p:nvSpPr>
          <p:spPr>
            <a:xfrm>
              <a:off x="6656957" y="4345829"/>
              <a:ext cx="409248" cy="201796"/>
            </a:xfrm>
            <a:custGeom>
              <a:avLst/>
              <a:gdLst/>
              <a:ahLst/>
              <a:cxnLst/>
              <a:rect l="0" t="0" r="r" b="b"/>
              <a:pathLst>
                <a:path w="217" h="107">
                  <a:moveTo>
                    <a:pt x="0" y="53"/>
                  </a:moveTo>
                  <a:lnTo>
                    <a:pt x="15" y="0"/>
                  </a:lnTo>
                  <a:lnTo>
                    <a:pt x="217" y="54"/>
                  </a:lnTo>
                  <a:lnTo>
                    <a:pt x="204" y="107"/>
                  </a:lnTo>
                  <a:lnTo>
                    <a:pt x="0" y="53"/>
                  </a:lnTo>
                </a:path>
              </a:pathLst>
            </a:custGeom>
            <a:grpFill/>
            <a:ln>
              <a:noFill/>
            </a:ln>
          </p:spPr>
          <p:txBody>
            <a:bodyPr vert="horz" lIns="91440" tIns="45720" rIns="91440" bIns="45720" anchor="t"/>
            <a:lstStyle>
              <a:lvl1pPr marL="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1pPr>
              <a:lvl2pPr marL="4572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2pPr>
              <a:lvl3pPr marL="9144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3pPr>
              <a:lvl4pPr marL="13716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4pPr>
              <a:lvl5pPr marL="18288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5pPr>
            </a:lstStyle>
            <a:p>
              <a:pPr lvl="0"/>
              <a:endParaRPr lang="en-US" altLang="zh-CN">
                <a:ea typeface="Arial" pitchFamily="34" charset="0"/>
              </a:endParaRPr>
            </a:p>
          </p:txBody>
        </p:sp>
        <p:sp>
          <p:nvSpPr>
            <p:cNvPr id="1048685" name="Rectangle 48"/>
            <p:cNvSpPr/>
            <p:nvPr/>
          </p:nvSpPr>
          <p:spPr>
            <a:xfrm>
              <a:off x="6687132" y="4204384"/>
              <a:ext cx="399819" cy="99955"/>
            </a:xfrm>
            <a:prstGeom prst="rect">
              <a:avLst/>
            </a:prstGeom>
            <a:grpFill/>
            <a:ln>
              <a:noFill/>
            </a:ln>
          </p:spPr>
          <p:txBody>
            <a:bodyPr vert="horz" lIns="91440" tIns="45720" rIns="91440" bIns="45720" anchor="t"/>
            <a:lstStyle>
              <a:lvl1pPr marL="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1pPr>
              <a:lvl2pPr marL="4572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2pPr>
              <a:lvl3pPr marL="9144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3pPr>
              <a:lvl4pPr marL="13716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4pPr>
              <a:lvl5pPr marL="18288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5pPr>
            </a:lstStyle>
            <a:p>
              <a:pPr lvl="0"/>
              <a:endParaRPr lang="zh-CN" altLang="en-US">
                <a:solidFill>
                  <a:srgbClr val="000000"/>
                </a:solidFill>
                <a:ea typeface="Arial" pitchFamily="34" charset="0"/>
              </a:endParaRPr>
            </a:p>
          </p:txBody>
        </p:sp>
        <p:sp>
          <p:nvSpPr>
            <p:cNvPr id="1048686" name="Freeform 49"/>
            <p:cNvSpPr/>
            <p:nvPr/>
          </p:nvSpPr>
          <p:spPr>
            <a:xfrm>
              <a:off x="6656957" y="3959212"/>
              <a:ext cx="409248" cy="203681"/>
            </a:xfrm>
            <a:custGeom>
              <a:avLst/>
              <a:gdLst/>
              <a:ahLst/>
              <a:cxnLst/>
              <a:rect l="0" t="0" r="r" b="b"/>
              <a:pathLst>
                <a:path w="217" h="108">
                  <a:moveTo>
                    <a:pt x="13" y="108"/>
                  </a:moveTo>
                  <a:lnTo>
                    <a:pt x="0" y="55"/>
                  </a:lnTo>
                  <a:lnTo>
                    <a:pt x="202" y="0"/>
                  </a:lnTo>
                  <a:lnTo>
                    <a:pt x="217" y="53"/>
                  </a:lnTo>
                  <a:lnTo>
                    <a:pt x="13" y="108"/>
                  </a:lnTo>
                </a:path>
              </a:pathLst>
            </a:custGeom>
            <a:grpFill/>
            <a:ln>
              <a:noFill/>
            </a:ln>
          </p:spPr>
          <p:txBody>
            <a:bodyPr vert="horz" lIns="91440" tIns="45720" rIns="91440" bIns="45720" anchor="t"/>
            <a:lstStyle>
              <a:lvl1pPr marL="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1pPr>
              <a:lvl2pPr marL="4572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2pPr>
              <a:lvl3pPr marL="9144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3pPr>
              <a:lvl4pPr marL="13716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4pPr>
              <a:lvl5pPr marL="18288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5pPr>
            </a:lstStyle>
            <a:p>
              <a:pPr lvl="0"/>
              <a:endParaRPr lang="en-US" altLang="zh-CN">
                <a:ea typeface="Arial" pitchFamily="34" charset="0"/>
              </a:endParaRPr>
            </a:p>
          </p:txBody>
        </p:sp>
        <p:sp>
          <p:nvSpPr>
            <p:cNvPr id="1048687" name="Freeform 50"/>
            <p:cNvSpPr/>
            <p:nvPr/>
          </p:nvSpPr>
          <p:spPr>
            <a:xfrm>
              <a:off x="6589063" y="3736672"/>
              <a:ext cx="394161" cy="288549"/>
            </a:xfrm>
            <a:custGeom>
              <a:avLst/>
              <a:gdLst/>
              <a:ahLst/>
              <a:cxnLst/>
              <a:rect l="0" t="0" r="r" b="b"/>
              <a:pathLst>
                <a:path w="209" h="153">
                  <a:moveTo>
                    <a:pt x="27" y="153"/>
                  </a:moveTo>
                  <a:lnTo>
                    <a:pt x="0" y="106"/>
                  </a:lnTo>
                  <a:lnTo>
                    <a:pt x="182" y="0"/>
                  </a:lnTo>
                  <a:lnTo>
                    <a:pt x="209" y="47"/>
                  </a:lnTo>
                  <a:lnTo>
                    <a:pt x="27" y="153"/>
                  </a:lnTo>
                </a:path>
              </a:pathLst>
            </a:custGeom>
            <a:grpFill/>
            <a:ln>
              <a:noFill/>
            </a:ln>
          </p:spPr>
          <p:txBody>
            <a:bodyPr vert="horz" lIns="91440" tIns="45720" rIns="91440" bIns="45720" anchor="t"/>
            <a:lstStyle>
              <a:lvl1pPr marL="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1pPr>
              <a:lvl2pPr marL="4572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2pPr>
              <a:lvl3pPr marL="9144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3pPr>
              <a:lvl4pPr marL="13716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4pPr>
              <a:lvl5pPr marL="18288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5pPr>
            </a:lstStyle>
            <a:p>
              <a:pPr lvl="0"/>
              <a:endParaRPr lang="en-US" altLang="zh-CN">
                <a:ea typeface="Arial" pitchFamily="34" charset="0"/>
              </a:endParaRPr>
            </a:p>
          </p:txBody>
        </p:sp>
        <p:sp>
          <p:nvSpPr>
            <p:cNvPr id="1048688" name="Freeform 51"/>
            <p:cNvSpPr/>
            <p:nvPr/>
          </p:nvSpPr>
          <p:spPr>
            <a:xfrm>
              <a:off x="6489108" y="3549963"/>
              <a:ext cx="352670" cy="350785"/>
            </a:xfrm>
            <a:custGeom>
              <a:avLst/>
              <a:gdLst/>
              <a:ahLst/>
              <a:cxnLst/>
              <a:rect l="0" t="0" r="r" b="b"/>
              <a:pathLst>
                <a:path w="187" h="186">
                  <a:moveTo>
                    <a:pt x="40" y="186"/>
                  </a:moveTo>
                  <a:lnTo>
                    <a:pt x="0" y="148"/>
                  </a:lnTo>
                  <a:lnTo>
                    <a:pt x="149" y="0"/>
                  </a:lnTo>
                  <a:lnTo>
                    <a:pt x="187" y="39"/>
                  </a:lnTo>
                  <a:lnTo>
                    <a:pt x="40" y="186"/>
                  </a:lnTo>
                </a:path>
              </a:pathLst>
            </a:custGeom>
            <a:grpFill/>
            <a:ln>
              <a:noFill/>
            </a:ln>
          </p:spPr>
          <p:txBody>
            <a:bodyPr vert="horz" lIns="91440" tIns="45720" rIns="91440" bIns="45720" anchor="t"/>
            <a:lstStyle>
              <a:lvl1pPr marL="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1pPr>
              <a:lvl2pPr marL="4572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2pPr>
              <a:lvl3pPr marL="9144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3pPr>
              <a:lvl4pPr marL="13716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4pPr>
              <a:lvl5pPr marL="18288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5pPr>
            </a:lstStyle>
            <a:p>
              <a:pPr lvl="0"/>
              <a:endParaRPr lang="en-US" altLang="zh-CN">
                <a:ea typeface="Arial" pitchFamily="34" charset="0"/>
              </a:endParaRPr>
            </a:p>
          </p:txBody>
        </p:sp>
        <p:sp>
          <p:nvSpPr>
            <p:cNvPr id="1048689" name="Freeform 52"/>
            <p:cNvSpPr/>
            <p:nvPr/>
          </p:nvSpPr>
          <p:spPr>
            <a:xfrm>
              <a:off x="6368408" y="3408518"/>
              <a:ext cx="284776" cy="396047"/>
            </a:xfrm>
            <a:custGeom>
              <a:avLst/>
              <a:gdLst/>
              <a:ahLst/>
              <a:cxnLst/>
              <a:rect l="0" t="0" r="r" b="b"/>
              <a:pathLst>
                <a:path w="151" h="210">
                  <a:moveTo>
                    <a:pt x="47" y="210"/>
                  </a:moveTo>
                  <a:lnTo>
                    <a:pt x="0" y="183"/>
                  </a:lnTo>
                  <a:lnTo>
                    <a:pt x="106" y="0"/>
                  </a:lnTo>
                  <a:lnTo>
                    <a:pt x="151" y="28"/>
                  </a:lnTo>
                  <a:lnTo>
                    <a:pt x="47" y="210"/>
                  </a:lnTo>
                </a:path>
              </a:pathLst>
            </a:custGeom>
            <a:grpFill/>
            <a:ln>
              <a:noFill/>
            </a:ln>
          </p:spPr>
          <p:txBody>
            <a:bodyPr vert="horz" lIns="91440" tIns="45720" rIns="91440" bIns="45720" anchor="t"/>
            <a:lstStyle>
              <a:lvl1pPr marL="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1pPr>
              <a:lvl2pPr marL="4572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2pPr>
              <a:lvl3pPr marL="9144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3pPr>
              <a:lvl4pPr marL="13716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4pPr>
              <a:lvl5pPr marL="18288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5pPr>
            </a:lstStyle>
            <a:p>
              <a:pPr lvl="0"/>
              <a:endParaRPr lang="en-US" altLang="zh-CN">
                <a:ea typeface="Arial" pitchFamily="34" charset="0"/>
              </a:endParaRPr>
            </a:p>
          </p:txBody>
        </p:sp>
        <p:sp>
          <p:nvSpPr>
            <p:cNvPr id="1048690" name="Freeform 53"/>
            <p:cNvSpPr/>
            <p:nvPr/>
          </p:nvSpPr>
          <p:spPr>
            <a:xfrm>
              <a:off x="6230735" y="3327422"/>
              <a:ext cx="201795" cy="413021"/>
            </a:xfrm>
            <a:custGeom>
              <a:avLst/>
              <a:gdLst/>
              <a:ahLst/>
              <a:cxnLst/>
              <a:rect l="0" t="0" r="r" b="b"/>
              <a:pathLst>
                <a:path w="107" h="219">
                  <a:moveTo>
                    <a:pt x="53" y="219"/>
                  </a:moveTo>
                  <a:lnTo>
                    <a:pt x="0" y="204"/>
                  </a:lnTo>
                  <a:lnTo>
                    <a:pt x="55" y="0"/>
                  </a:lnTo>
                  <a:lnTo>
                    <a:pt x="107" y="14"/>
                  </a:lnTo>
                  <a:lnTo>
                    <a:pt x="53" y="219"/>
                  </a:lnTo>
                </a:path>
              </a:pathLst>
            </a:custGeom>
            <a:grpFill/>
            <a:ln>
              <a:noFill/>
            </a:ln>
          </p:spPr>
          <p:txBody>
            <a:bodyPr vert="horz" lIns="91440" tIns="45720" rIns="91440" bIns="45720" anchor="t"/>
            <a:lstStyle>
              <a:lvl1pPr marL="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1pPr>
              <a:lvl2pPr marL="4572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2pPr>
              <a:lvl3pPr marL="9144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3pPr>
              <a:lvl4pPr marL="13716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4pPr>
              <a:lvl5pPr marL="18288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5pPr>
            </a:lstStyle>
            <a:p>
              <a:pPr lvl="0"/>
              <a:endParaRPr lang="en-US" altLang="zh-CN">
                <a:ea typeface="Arial" pitchFamily="34" charset="0"/>
              </a:endParaRPr>
            </a:p>
          </p:txBody>
        </p:sp>
      </p:grpSp>
      <p:grpSp>
        <p:nvGrpSpPr>
          <p:cNvPr id="58" name="Group 57"/>
          <p:cNvGrpSpPr/>
          <p:nvPr/>
        </p:nvGrpSpPr>
        <p:grpSpPr>
          <a:xfrm>
            <a:off x="8152172" y="2796857"/>
            <a:ext cx="2385199" cy="2253487"/>
            <a:chOff x="8181797" y="3310449"/>
            <a:chExt cx="1895368" cy="1891596"/>
          </a:xfrm>
          <a:solidFill>
            <a:schemeClr val="accent5"/>
          </a:solidFill>
        </p:grpSpPr>
        <p:sp>
          <p:nvSpPr>
            <p:cNvPr id="1048691" name="Rectangle 55"/>
            <p:cNvSpPr/>
            <p:nvPr/>
          </p:nvSpPr>
          <p:spPr>
            <a:xfrm>
              <a:off x="9075732" y="3310449"/>
              <a:ext cx="103726" cy="397934"/>
            </a:xfrm>
            <a:prstGeom prst="rect">
              <a:avLst/>
            </a:prstGeom>
            <a:grpFill/>
            <a:ln>
              <a:noFill/>
            </a:ln>
          </p:spPr>
          <p:txBody>
            <a:bodyPr vert="horz" lIns="91440" tIns="45720" rIns="91440" bIns="45720" anchor="t"/>
            <a:lstStyle>
              <a:lvl1pPr marL="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1pPr>
              <a:lvl2pPr marL="4572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2pPr>
              <a:lvl3pPr marL="9144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3pPr>
              <a:lvl4pPr marL="13716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4pPr>
              <a:lvl5pPr marL="18288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5pPr>
            </a:lstStyle>
            <a:p>
              <a:pPr lvl="0"/>
              <a:endParaRPr lang="zh-CN" altLang="en-US" sz="1600">
                <a:solidFill>
                  <a:srgbClr val="000000"/>
                </a:solidFill>
                <a:ea typeface="Arial" pitchFamily="34" charset="0"/>
              </a:endParaRPr>
            </a:p>
          </p:txBody>
        </p:sp>
        <p:sp>
          <p:nvSpPr>
            <p:cNvPr id="1048692" name="Freeform 56"/>
            <p:cNvSpPr/>
            <p:nvPr/>
          </p:nvSpPr>
          <p:spPr>
            <a:xfrm>
              <a:off x="8830560" y="3329309"/>
              <a:ext cx="203681" cy="411135"/>
            </a:xfrm>
            <a:custGeom>
              <a:avLst/>
              <a:gdLst/>
              <a:ahLst/>
              <a:cxnLst/>
              <a:rect l="0" t="0" r="r" b="b"/>
              <a:pathLst>
                <a:path w="108" h="218">
                  <a:moveTo>
                    <a:pt x="108" y="203"/>
                  </a:moveTo>
                  <a:lnTo>
                    <a:pt x="55" y="218"/>
                  </a:lnTo>
                  <a:lnTo>
                    <a:pt x="0" y="15"/>
                  </a:lnTo>
                  <a:lnTo>
                    <a:pt x="53" y="0"/>
                  </a:lnTo>
                  <a:lnTo>
                    <a:pt x="108" y="203"/>
                  </a:lnTo>
                </a:path>
              </a:pathLst>
            </a:custGeom>
            <a:grpFill/>
            <a:ln>
              <a:noFill/>
            </a:ln>
          </p:spPr>
          <p:txBody>
            <a:bodyPr vert="horz" lIns="91440" tIns="45720" rIns="91440" bIns="45720" anchor="t"/>
            <a:lstStyle>
              <a:lvl1pPr marL="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1pPr>
              <a:lvl2pPr marL="4572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2pPr>
              <a:lvl3pPr marL="9144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3pPr>
              <a:lvl4pPr marL="13716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4pPr>
              <a:lvl5pPr marL="18288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5pPr>
            </a:lstStyle>
            <a:p>
              <a:pPr lvl="0"/>
              <a:endParaRPr lang="en-US" altLang="zh-CN">
                <a:ea typeface="Arial" pitchFamily="34" charset="0"/>
              </a:endParaRPr>
            </a:p>
          </p:txBody>
        </p:sp>
        <p:sp>
          <p:nvSpPr>
            <p:cNvPr id="1048693" name="Freeform 57"/>
            <p:cNvSpPr/>
            <p:nvPr/>
          </p:nvSpPr>
          <p:spPr>
            <a:xfrm>
              <a:off x="8608019" y="3412290"/>
              <a:ext cx="288548" cy="396047"/>
            </a:xfrm>
            <a:custGeom>
              <a:avLst/>
              <a:gdLst/>
              <a:ahLst/>
              <a:cxnLst/>
              <a:rect l="0" t="0" r="r" b="b"/>
              <a:pathLst>
                <a:path w="153" h="210">
                  <a:moveTo>
                    <a:pt x="153" y="183"/>
                  </a:moveTo>
                  <a:lnTo>
                    <a:pt x="106" y="210"/>
                  </a:lnTo>
                  <a:lnTo>
                    <a:pt x="0" y="28"/>
                  </a:lnTo>
                  <a:lnTo>
                    <a:pt x="47" y="0"/>
                  </a:lnTo>
                  <a:lnTo>
                    <a:pt x="153" y="183"/>
                  </a:lnTo>
                </a:path>
              </a:pathLst>
            </a:custGeom>
            <a:grpFill/>
            <a:ln>
              <a:noFill/>
            </a:ln>
          </p:spPr>
          <p:txBody>
            <a:bodyPr vert="horz" lIns="91440" tIns="45720" rIns="91440" bIns="45720" anchor="t"/>
            <a:lstStyle>
              <a:lvl1pPr marL="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1pPr>
              <a:lvl2pPr marL="4572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2pPr>
              <a:lvl3pPr marL="9144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3pPr>
              <a:lvl4pPr marL="13716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4pPr>
              <a:lvl5pPr marL="18288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5pPr>
            </a:lstStyle>
            <a:p>
              <a:pPr lvl="0"/>
              <a:endParaRPr lang="en-US" altLang="zh-CN">
                <a:ea typeface="Arial" pitchFamily="34" charset="0"/>
              </a:endParaRPr>
            </a:p>
          </p:txBody>
        </p:sp>
        <p:sp>
          <p:nvSpPr>
            <p:cNvPr id="1048694" name="Freeform 58"/>
            <p:cNvSpPr/>
            <p:nvPr/>
          </p:nvSpPr>
          <p:spPr>
            <a:xfrm>
              <a:off x="8421311" y="3553735"/>
              <a:ext cx="354556" cy="350785"/>
            </a:xfrm>
            <a:custGeom>
              <a:avLst/>
              <a:gdLst/>
              <a:ahLst/>
              <a:cxnLst/>
              <a:rect l="0" t="0" r="r" b="b"/>
              <a:pathLst>
                <a:path w="188" h="186">
                  <a:moveTo>
                    <a:pt x="188" y="148"/>
                  </a:moveTo>
                  <a:lnTo>
                    <a:pt x="150" y="186"/>
                  </a:lnTo>
                  <a:lnTo>
                    <a:pt x="0" y="38"/>
                  </a:lnTo>
                  <a:lnTo>
                    <a:pt x="39" y="0"/>
                  </a:lnTo>
                  <a:lnTo>
                    <a:pt x="188" y="148"/>
                  </a:lnTo>
                </a:path>
              </a:pathLst>
            </a:custGeom>
            <a:grpFill/>
            <a:ln>
              <a:noFill/>
            </a:ln>
          </p:spPr>
          <p:txBody>
            <a:bodyPr vert="horz" lIns="91440" tIns="45720" rIns="91440" bIns="45720" anchor="t"/>
            <a:lstStyle>
              <a:lvl1pPr marL="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1pPr>
              <a:lvl2pPr marL="4572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2pPr>
              <a:lvl3pPr marL="9144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3pPr>
              <a:lvl4pPr marL="13716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4pPr>
              <a:lvl5pPr marL="18288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5pPr>
            </a:lstStyle>
            <a:p>
              <a:pPr lvl="0"/>
              <a:endParaRPr lang="en-US" altLang="zh-CN">
                <a:ea typeface="Arial" pitchFamily="34" charset="0"/>
              </a:endParaRPr>
            </a:p>
          </p:txBody>
        </p:sp>
        <p:sp>
          <p:nvSpPr>
            <p:cNvPr id="1048695" name="Freeform 59"/>
            <p:cNvSpPr/>
            <p:nvPr/>
          </p:nvSpPr>
          <p:spPr>
            <a:xfrm>
              <a:off x="8283638" y="3740443"/>
              <a:ext cx="392275" cy="288549"/>
            </a:xfrm>
            <a:custGeom>
              <a:avLst/>
              <a:gdLst/>
              <a:ahLst/>
              <a:cxnLst/>
              <a:rect l="0" t="0" r="r" b="b"/>
              <a:pathLst>
                <a:path w="208" h="153">
                  <a:moveTo>
                    <a:pt x="208" y="105"/>
                  </a:moveTo>
                  <a:lnTo>
                    <a:pt x="183" y="153"/>
                  </a:lnTo>
                  <a:lnTo>
                    <a:pt x="0" y="47"/>
                  </a:lnTo>
                  <a:lnTo>
                    <a:pt x="26" y="0"/>
                  </a:lnTo>
                  <a:lnTo>
                    <a:pt x="208" y="105"/>
                  </a:lnTo>
                </a:path>
              </a:pathLst>
            </a:custGeom>
            <a:grpFill/>
            <a:ln>
              <a:noFill/>
            </a:ln>
          </p:spPr>
          <p:txBody>
            <a:bodyPr vert="horz" lIns="91440" tIns="45720" rIns="91440" bIns="45720" anchor="t"/>
            <a:lstStyle>
              <a:lvl1pPr marL="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1pPr>
              <a:lvl2pPr marL="4572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2pPr>
              <a:lvl3pPr marL="9144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3pPr>
              <a:lvl4pPr marL="13716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4pPr>
              <a:lvl5pPr marL="18288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5pPr>
            </a:lstStyle>
            <a:p>
              <a:pPr lvl="0"/>
              <a:endParaRPr lang="en-US" altLang="zh-CN">
                <a:ea typeface="Arial" pitchFamily="34" charset="0"/>
              </a:endParaRPr>
            </a:p>
          </p:txBody>
        </p:sp>
        <p:sp>
          <p:nvSpPr>
            <p:cNvPr id="1048696" name="Freeform 60"/>
            <p:cNvSpPr/>
            <p:nvPr/>
          </p:nvSpPr>
          <p:spPr>
            <a:xfrm>
              <a:off x="8202542" y="3962984"/>
              <a:ext cx="409248" cy="203681"/>
            </a:xfrm>
            <a:custGeom>
              <a:avLst/>
              <a:gdLst/>
              <a:ahLst/>
              <a:cxnLst/>
              <a:rect l="0" t="0" r="r" b="b"/>
              <a:pathLst>
                <a:path w="217" h="108">
                  <a:moveTo>
                    <a:pt x="217" y="55"/>
                  </a:moveTo>
                  <a:lnTo>
                    <a:pt x="202" y="108"/>
                  </a:lnTo>
                  <a:lnTo>
                    <a:pt x="0" y="53"/>
                  </a:lnTo>
                  <a:lnTo>
                    <a:pt x="14" y="0"/>
                  </a:lnTo>
                  <a:lnTo>
                    <a:pt x="217" y="55"/>
                  </a:lnTo>
                </a:path>
              </a:pathLst>
            </a:custGeom>
            <a:grpFill/>
            <a:ln>
              <a:noFill/>
            </a:ln>
          </p:spPr>
          <p:txBody>
            <a:bodyPr vert="horz" lIns="91440" tIns="45720" rIns="91440" bIns="45720" anchor="t"/>
            <a:lstStyle>
              <a:lvl1pPr marL="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1pPr>
              <a:lvl2pPr marL="4572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2pPr>
              <a:lvl3pPr marL="9144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3pPr>
              <a:lvl4pPr marL="13716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4pPr>
              <a:lvl5pPr marL="18288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5pPr>
            </a:lstStyle>
            <a:p>
              <a:pPr lvl="0"/>
              <a:endParaRPr lang="en-US" altLang="zh-CN">
                <a:ea typeface="Arial" pitchFamily="34" charset="0"/>
              </a:endParaRPr>
            </a:p>
          </p:txBody>
        </p:sp>
        <p:sp>
          <p:nvSpPr>
            <p:cNvPr id="1048697" name="Rectangle 61"/>
            <p:cNvSpPr/>
            <p:nvPr/>
          </p:nvSpPr>
          <p:spPr>
            <a:xfrm>
              <a:off x="8181797" y="4208156"/>
              <a:ext cx="397932" cy="101841"/>
            </a:xfrm>
            <a:prstGeom prst="rect">
              <a:avLst/>
            </a:prstGeom>
            <a:grpFill/>
            <a:ln>
              <a:noFill/>
            </a:ln>
          </p:spPr>
          <p:txBody>
            <a:bodyPr vert="horz" lIns="91440" tIns="45720" rIns="91440" bIns="45720" anchor="t"/>
            <a:lstStyle>
              <a:lvl1pPr marL="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1pPr>
              <a:lvl2pPr marL="4572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2pPr>
              <a:lvl3pPr marL="9144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3pPr>
              <a:lvl4pPr marL="13716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4pPr>
              <a:lvl5pPr marL="18288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5pPr>
            </a:lstStyle>
            <a:p>
              <a:pPr lvl="0"/>
              <a:endParaRPr lang="zh-CN" altLang="en-US">
                <a:solidFill>
                  <a:srgbClr val="000000"/>
                </a:solidFill>
                <a:ea typeface="Arial" pitchFamily="34" charset="0"/>
              </a:endParaRPr>
            </a:p>
          </p:txBody>
        </p:sp>
        <p:sp>
          <p:nvSpPr>
            <p:cNvPr id="1048698" name="Freeform 62"/>
            <p:cNvSpPr/>
            <p:nvPr/>
          </p:nvSpPr>
          <p:spPr>
            <a:xfrm>
              <a:off x="8202542" y="4351488"/>
              <a:ext cx="409248" cy="199910"/>
            </a:xfrm>
            <a:custGeom>
              <a:avLst/>
              <a:gdLst/>
              <a:ahLst/>
              <a:cxnLst/>
              <a:rect l="0" t="0" r="r" b="b"/>
              <a:pathLst>
                <a:path w="217" h="106">
                  <a:moveTo>
                    <a:pt x="204" y="0"/>
                  </a:moveTo>
                  <a:lnTo>
                    <a:pt x="217" y="51"/>
                  </a:lnTo>
                  <a:lnTo>
                    <a:pt x="14" y="106"/>
                  </a:lnTo>
                  <a:lnTo>
                    <a:pt x="0" y="55"/>
                  </a:lnTo>
                  <a:lnTo>
                    <a:pt x="204" y="0"/>
                  </a:lnTo>
                </a:path>
              </a:pathLst>
            </a:custGeom>
            <a:grpFill/>
            <a:ln>
              <a:noFill/>
            </a:ln>
          </p:spPr>
          <p:txBody>
            <a:bodyPr vert="horz" lIns="91440" tIns="45720" rIns="91440" bIns="45720" anchor="t"/>
            <a:lstStyle>
              <a:lvl1pPr marL="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1pPr>
              <a:lvl2pPr marL="4572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2pPr>
              <a:lvl3pPr marL="9144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3pPr>
              <a:lvl4pPr marL="13716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4pPr>
              <a:lvl5pPr marL="18288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5pPr>
            </a:lstStyle>
            <a:p>
              <a:pPr lvl="0"/>
              <a:endParaRPr lang="en-US" altLang="zh-CN">
                <a:ea typeface="Arial" pitchFamily="34" charset="0"/>
              </a:endParaRPr>
            </a:p>
          </p:txBody>
        </p:sp>
        <p:sp>
          <p:nvSpPr>
            <p:cNvPr id="1048699" name="Freeform 63"/>
            <p:cNvSpPr/>
            <p:nvPr/>
          </p:nvSpPr>
          <p:spPr>
            <a:xfrm>
              <a:off x="8283638" y="4489161"/>
              <a:ext cx="396047" cy="286663"/>
            </a:xfrm>
            <a:custGeom>
              <a:avLst/>
              <a:gdLst/>
              <a:ahLst/>
              <a:cxnLst/>
              <a:rect l="0" t="0" r="r" b="b"/>
              <a:pathLst>
                <a:path w="210" h="152">
                  <a:moveTo>
                    <a:pt x="183" y="0"/>
                  </a:moveTo>
                  <a:lnTo>
                    <a:pt x="210" y="46"/>
                  </a:lnTo>
                  <a:lnTo>
                    <a:pt x="28" y="152"/>
                  </a:lnTo>
                  <a:lnTo>
                    <a:pt x="0" y="104"/>
                  </a:lnTo>
                  <a:lnTo>
                    <a:pt x="183" y="0"/>
                  </a:lnTo>
                </a:path>
              </a:pathLst>
            </a:custGeom>
            <a:grpFill/>
            <a:ln>
              <a:noFill/>
            </a:ln>
          </p:spPr>
          <p:txBody>
            <a:bodyPr vert="horz" lIns="91440" tIns="45720" rIns="91440" bIns="45720" anchor="t"/>
            <a:lstStyle>
              <a:lvl1pPr marL="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1pPr>
              <a:lvl2pPr marL="4572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2pPr>
              <a:lvl3pPr marL="9144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3pPr>
              <a:lvl4pPr marL="13716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4pPr>
              <a:lvl5pPr marL="18288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5pPr>
            </a:lstStyle>
            <a:p>
              <a:pPr lvl="0"/>
              <a:endParaRPr lang="en-US" altLang="zh-CN">
                <a:ea typeface="Arial" pitchFamily="34" charset="0"/>
              </a:endParaRPr>
            </a:p>
          </p:txBody>
        </p:sp>
        <p:sp>
          <p:nvSpPr>
            <p:cNvPr id="1048700" name="Freeform 64"/>
            <p:cNvSpPr/>
            <p:nvPr/>
          </p:nvSpPr>
          <p:spPr>
            <a:xfrm>
              <a:off x="8425083" y="4609861"/>
              <a:ext cx="354556" cy="354556"/>
            </a:xfrm>
            <a:custGeom>
              <a:avLst/>
              <a:gdLst/>
              <a:ahLst/>
              <a:cxnLst/>
              <a:rect l="0" t="0" r="r" b="b"/>
              <a:pathLst>
                <a:path w="188" h="188">
                  <a:moveTo>
                    <a:pt x="150" y="0"/>
                  </a:moveTo>
                  <a:lnTo>
                    <a:pt x="188" y="38"/>
                  </a:lnTo>
                  <a:lnTo>
                    <a:pt x="38" y="188"/>
                  </a:lnTo>
                  <a:lnTo>
                    <a:pt x="0" y="150"/>
                  </a:lnTo>
                  <a:lnTo>
                    <a:pt x="150" y="0"/>
                  </a:lnTo>
                </a:path>
              </a:pathLst>
            </a:custGeom>
            <a:grpFill/>
            <a:ln>
              <a:noFill/>
            </a:ln>
          </p:spPr>
          <p:txBody>
            <a:bodyPr vert="horz" lIns="91440" tIns="45720" rIns="91440" bIns="45720" anchor="t"/>
            <a:lstStyle>
              <a:lvl1pPr marL="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1pPr>
              <a:lvl2pPr marL="4572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2pPr>
              <a:lvl3pPr marL="9144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3pPr>
              <a:lvl4pPr marL="13716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4pPr>
              <a:lvl5pPr marL="18288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5pPr>
            </a:lstStyle>
            <a:p>
              <a:pPr lvl="0"/>
              <a:endParaRPr lang="en-US" altLang="zh-CN">
                <a:ea typeface="Arial" pitchFamily="34" charset="0"/>
              </a:endParaRPr>
            </a:p>
          </p:txBody>
        </p:sp>
        <p:sp>
          <p:nvSpPr>
            <p:cNvPr id="1048701" name="Freeform 65"/>
            <p:cNvSpPr/>
            <p:nvPr/>
          </p:nvSpPr>
          <p:spPr>
            <a:xfrm>
              <a:off x="8615563" y="4706044"/>
              <a:ext cx="284776" cy="396047"/>
            </a:xfrm>
            <a:custGeom>
              <a:avLst/>
              <a:gdLst/>
              <a:ahLst/>
              <a:cxnLst/>
              <a:rect l="0" t="0" r="r" b="b"/>
              <a:pathLst>
                <a:path w="151" h="210">
                  <a:moveTo>
                    <a:pt x="103" y="0"/>
                  </a:moveTo>
                  <a:lnTo>
                    <a:pt x="151" y="28"/>
                  </a:lnTo>
                  <a:lnTo>
                    <a:pt x="45" y="210"/>
                  </a:lnTo>
                  <a:lnTo>
                    <a:pt x="0" y="183"/>
                  </a:lnTo>
                  <a:lnTo>
                    <a:pt x="103" y="0"/>
                  </a:lnTo>
                </a:path>
              </a:pathLst>
            </a:custGeom>
            <a:grpFill/>
            <a:ln>
              <a:noFill/>
            </a:ln>
          </p:spPr>
          <p:txBody>
            <a:bodyPr vert="horz" lIns="91440" tIns="45720" rIns="91440" bIns="45720" anchor="t"/>
            <a:lstStyle>
              <a:lvl1pPr marL="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1pPr>
              <a:lvl2pPr marL="4572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2pPr>
              <a:lvl3pPr marL="9144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3pPr>
              <a:lvl4pPr marL="13716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4pPr>
              <a:lvl5pPr marL="18288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5pPr>
            </a:lstStyle>
            <a:p>
              <a:pPr lvl="0"/>
              <a:endParaRPr lang="en-US" altLang="zh-CN">
                <a:ea typeface="Arial" pitchFamily="34" charset="0"/>
              </a:endParaRPr>
            </a:p>
          </p:txBody>
        </p:sp>
        <p:sp>
          <p:nvSpPr>
            <p:cNvPr id="1048702" name="Freeform 66"/>
            <p:cNvSpPr/>
            <p:nvPr/>
          </p:nvSpPr>
          <p:spPr>
            <a:xfrm>
              <a:off x="8838104" y="4775823"/>
              <a:ext cx="199910" cy="409249"/>
            </a:xfrm>
            <a:custGeom>
              <a:avLst/>
              <a:gdLst/>
              <a:ahLst/>
              <a:cxnLst/>
              <a:rect l="0" t="0" r="r" b="b"/>
              <a:pathLst>
                <a:path w="106" h="217">
                  <a:moveTo>
                    <a:pt x="53" y="0"/>
                  </a:moveTo>
                  <a:lnTo>
                    <a:pt x="106" y="12"/>
                  </a:lnTo>
                  <a:lnTo>
                    <a:pt x="51" y="217"/>
                  </a:lnTo>
                  <a:lnTo>
                    <a:pt x="0" y="202"/>
                  </a:lnTo>
                  <a:lnTo>
                    <a:pt x="53" y="0"/>
                  </a:lnTo>
                </a:path>
              </a:pathLst>
            </a:custGeom>
            <a:grpFill/>
            <a:ln>
              <a:noFill/>
            </a:ln>
          </p:spPr>
          <p:txBody>
            <a:bodyPr vert="horz" lIns="91440" tIns="45720" rIns="91440" bIns="45720" anchor="t"/>
            <a:lstStyle>
              <a:lvl1pPr marL="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1pPr>
              <a:lvl2pPr marL="4572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2pPr>
              <a:lvl3pPr marL="9144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3pPr>
              <a:lvl4pPr marL="13716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4pPr>
              <a:lvl5pPr marL="18288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5pPr>
            </a:lstStyle>
            <a:p>
              <a:pPr lvl="0"/>
              <a:endParaRPr lang="en-US" altLang="zh-CN">
                <a:ea typeface="Arial" pitchFamily="34" charset="0"/>
              </a:endParaRPr>
            </a:p>
          </p:txBody>
        </p:sp>
        <p:sp>
          <p:nvSpPr>
            <p:cNvPr id="1048703" name="Rectangle 67"/>
            <p:cNvSpPr/>
            <p:nvPr/>
          </p:nvSpPr>
          <p:spPr>
            <a:xfrm>
              <a:off x="9079504" y="4805998"/>
              <a:ext cx="101841" cy="396047"/>
            </a:xfrm>
            <a:prstGeom prst="rect">
              <a:avLst/>
            </a:prstGeom>
            <a:grpFill/>
            <a:ln>
              <a:noFill/>
            </a:ln>
          </p:spPr>
          <p:txBody>
            <a:bodyPr vert="horz" lIns="91440" tIns="45720" rIns="91440" bIns="45720" anchor="t"/>
            <a:lstStyle>
              <a:lvl1pPr marL="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1pPr>
              <a:lvl2pPr marL="4572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2pPr>
              <a:lvl3pPr marL="9144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3pPr>
              <a:lvl4pPr marL="13716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4pPr>
              <a:lvl5pPr marL="18288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5pPr>
            </a:lstStyle>
            <a:p>
              <a:pPr lvl="0"/>
              <a:endParaRPr lang="zh-CN" altLang="en-US">
                <a:solidFill>
                  <a:srgbClr val="000000"/>
                </a:solidFill>
                <a:ea typeface="Arial" pitchFamily="34" charset="0"/>
              </a:endParaRPr>
            </a:p>
          </p:txBody>
        </p:sp>
        <p:sp>
          <p:nvSpPr>
            <p:cNvPr id="1048704" name="Freeform 68"/>
            <p:cNvSpPr/>
            <p:nvPr/>
          </p:nvSpPr>
          <p:spPr>
            <a:xfrm>
              <a:off x="9222835" y="4772051"/>
              <a:ext cx="203681" cy="413021"/>
            </a:xfrm>
            <a:custGeom>
              <a:avLst/>
              <a:gdLst/>
              <a:ahLst/>
              <a:cxnLst/>
              <a:rect l="0" t="0" r="r" b="b"/>
              <a:pathLst>
                <a:path w="108" h="219">
                  <a:moveTo>
                    <a:pt x="0" y="14"/>
                  </a:moveTo>
                  <a:lnTo>
                    <a:pt x="53" y="0"/>
                  </a:lnTo>
                  <a:lnTo>
                    <a:pt x="108" y="204"/>
                  </a:lnTo>
                  <a:lnTo>
                    <a:pt x="55" y="219"/>
                  </a:lnTo>
                  <a:lnTo>
                    <a:pt x="0" y="14"/>
                  </a:lnTo>
                </a:path>
              </a:pathLst>
            </a:custGeom>
            <a:grpFill/>
            <a:ln>
              <a:noFill/>
            </a:ln>
          </p:spPr>
          <p:txBody>
            <a:bodyPr vert="horz" lIns="91440" tIns="45720" rIns="91440" bIns="45720" anchor="t"/>
            <a:lstStyle>
              <a:lvl1pPr marL="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1pPr>
              <a:lvl2pPr marL="4572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2pPr>
              <a:lvl3pPr marL="9144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3pPr>
              <a:lvl4pPr marL="13716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4pPr>
              <a:lvl5pPr marL="18288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5pPr>
            </a:lstStyle>
            <a:p>
              <a:pPr lvl="0"/>
              <a:endParaRPr lang="en-US" altLang="zh-CN">
                <a:ea typeface="Arial" pitchFamily="34" charset="0"/>
              </a:endParaRPr>
            </a:p>
          </p:txBody>
        </p:sp>
        <p:sp>
          <p:nvSpPr>
            <p:cNvPr id="1048705" name="Freeform 69"/>
            <p:cNvSpPr/>
            <p:nvPr/>
          </p:nvSpPr>
          <p:spPr>
            <a:xfrm>
              <a:off x="9360508" y="4706044"/>
              <a:ext cx="290435" cy="392275"/>
            </a:xfrm>
            <a:custGeom>
              <a:avLst/>
              <a:gdLst/>
              <a:ahLst/>
              <a:cxnLst/>
              <a:rect l="0" t="0" r="r" b="b"/>
              <a:pathLst>
                <a:path w="154" h="208">
                  <a:moveTo>
                    <a:pt x="0" y="28"/>
                  </a:moveTo>
                  <a:lnTo>
                    <a:pt x="48" y="0"/>
                  </a:lnTo>
                  <a:lnTo>
                    <a:pt x="154" y="183"/>
                  </a:lnTo>
                  <a:lnTo>
                    <a:pt x="106" y="208"/>
                  </a:lnTo>
                  <a:lnTo>
                    <a:pt x="0" y="28"/>
                  </a:lnTo>
                </a:path>
              </a:pathLst>
            </a:custGeom>
            <a:grpFill/>
            <a:ln>
              <a:noFill/>
            </a:ln>
          </p:spPr>
          <p:txBody>
            <a:bodyPr vert="horz" lIns="91440" tIns="45720" rIns="91440" bIns="45720" anchor="t"/>
            <a:lstStyle>
              <a:lvl1pPr marL="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1pPr>
              <a:lvl2pPr marL="4572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2pPr>
              <a:lvl3pPr marL="9144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3pPr>
              <a:lvl4pPr marL="13716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4pPr>
              <a:lvl5pPr marL="18288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5pPr>
            </a:lstStyle>
            <a:p>
              <a:pPr lvl="0"/>
              <a:endParaRPr lang="en-US" altLang="zh-CN">
                <a:ea typeface="Arial" pitchFamily="34" charset="0"/>
              </a:endParaRPr>
            </a:p>
          </p:txBody>
        </p:sp>
        <p:sp>
          <p:nvSpPr>
            <p:cNvPr id="1048706" name="Freeform 70"/>
            <p:cNvSpPr/>
            <p:nvPr/>
          </p:nvSpPr>
          <p:spPr>
            <a:xfrm>
              <a:off x="9481208" y="4606089"/>
              <a:ext cx="354556" cy="354556"/>
            </a:xfrm>
            <a:custGeom>
              <a:avLst/>
              <a:gdLst/>
              <a:ahLst/>
              <a:cxnLst/>
              <a:rect l="0" t="0" r="r" b="b"/>
              <a:pathLst>
                <a:path w="188" h="188">
                  <a:moveTo>
                    <a:pt x="0" y="39"/>
                  </a:moveTo>
                  <a:lnTo>
                    <a:pt x="38" y="0"/>
                  </a:lnTo>
                  <a:lnTo>
                    <a:pt x="188" y="150"/>
                  </a:lnTo>
                  <a:lnTo>
                    <a:pt x="150" y="188"/>
                  </a:lnTo>
                  <a:lnTo>
                    <a:pt x="0" y="39"/>
                  </a:lnTo>
                </a:path>
              </a:pathLst>
            </a:custGeom>
            <a:grpFill/>
            <a:ln>
              <a:noFill/>
            </a:ln>
          </p:spPr>
          <p:txBody>
            <a:bodyPr vert="horz" lIns="91440" tIns="45720" rIns="91440" bIns="45720" anchor="t"/>
            <a:lstStyle>
              <a:lvl1pPr marL="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1pPr>
              <a:lvl2pPr marL="4572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2pPr>
              <a:lvl3pPr marL="9144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3pPr>
              <a:lvl4pPr marL="13716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4pPr>
              <a:lvl5pPr marL="18288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5pPr>
            </a:lstStyle>
            <a:p>
              <a:pPr lvl="0"/>
              <a:endParaRPr lang="en-US" altLang="zh-CN">
                <a:ea typeface="Arial" pitchFamily="34" charset="0"/>
              </a:endParaRPr>
            </a:p>
          </p:txBody>
        </p:sp>
        <p:sp>
          <p:nvSpPr>
            <p:cNvPr id="1048707" name="Freeform 71"/>
            <p:cNvSpPr/>
            <p:nvPr/>
          </p:nvSpPr>
          <p:spPr>
            <a:xfrm>
              <a:off x="9477436" y="3549963"/>
              <a:ext cx="354556" cy="350785"/>
            </a:xfrm>
            <a:custGeom>
              <a:avLst/>
              <a:gdLst/>
              <a:ahLst/>
              <a:cxnLst/>
              <a:rect l="0" t="0" r="r" b="b"/>
              <a:pathLst>
                <a:path w="188" h="186">
                  <a:moveTo>
                    <a:pt x="39" y="186"/>
                  </a:moveTo>
                  <a:lnTo>
                    <a:pt x="0" y="148"/>
                  </a:lnTo>
                  <a:lnTo>
                    <a:pt x="150" y="0"/>
                  </a:lnTo>
                  <a:lnTo>
                    <a:pt x="188" y="39"/>
                  </a:lnTo>
                  <a:lnTo>
                    <a:pt x="39" y="186"/>
                  </a:lnTo>
                </a:path>
              </a:pathLst>
            </a:custGeom>
            <a:grpFill/>
            <a:ln>
              <a:noFill/>
            </a:ln>
          </p:spPr>
          <p:txBody>
            <a:bodyPr vert="horz" lIns="91440" tIns="45720" rIns="91440" bIns="45720" anchor="t"/>
            <a:lstStyle>
              <a:lvl1pPr marL="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1pPr>
              <a:lvl2pPr marL="4572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2pPr>
              <a:lvl3pPr marL="9144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3pPr>
              <a:lvl4pPr marL="13716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4pPr>
              <a:lvl5pPr marL="18288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5pPr>
            </a:lstStyle>
            <a:p>
              <a:pPr lvl="0"/>
              <a:endParaRPr lang="en-US" altLang="zh-CN">
                <a:ea typeface="Arial" pitchFamily="34" charset="0"/>
              </a:endParaRPr>
            </a:p>
          </p:txBody>
        </p:sp>
        <p:sp>
          <p:nvSpPr>
            <p:cNvPr id="1048708" name="Freeform 72"/>
            <p:cNvSpPr/>
            <p:nvPr/>
          </p:nvSpPr>
          <p:spPr>
            <a:xfrm>
              <a:off x="9356736" y="3408518"/>
              <a:ext cx="286663" cy="396047"/>
            </a:xfrm>
            <a:custGeom>
              <a:avLst/>
              <a:gdLst/>
              <a:ahLst/>
              <a:cxnLst/>
              <a:rect l="0" t="0" r="r" b="b"/>
              <a:pathLst>
                <a:path w="152" h="210">
                  <a:moveTo>
                    <a:pt x="48" y="210"/>
                  </a:moveTo>
                  <a:lnTo>
                    <a:pt x="0" y="183"/>
                  </a:lnTo>
                  <a:lnTo>
                    <a:pt x="106" y="0"/>
                  </a:lnTo>
                  <a:lnTo>
                    <a:pt x="152" y="28"/>
                  </a:lnTo>
                  <a:lnTo>
                    <a:pt x="48" y="210"/>
                  </a:lnTo>
                </a:path>
              </a:pathLst>
            </a:custGeom>
            <a:grpFill/>
            <a:ln>
              <a:noFill/>
            </a:ln>
          </p:spPr>
          <p:txBody>
            <a:bodyPr vert="horz" lIns="91440" tIns="45720" rIns="91440" bIns="45720" anchor="t"/>
            <a:lstStyle>
              <a:lvl1pPr marL="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1pPr>
              <a:lvl2pPr marL="4572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2pPr>
              <a:lvl3pPr marL="9144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3pPr>
              <a:lvl4pPr marL="13716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4pPr>
              <a:lvl5pPr marL="18288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5pPr>
            </a:lstStyle>
            <a:p>
              <a:pPr lvl="0"/>
              <a:endParaRPr lang="en-US" altLang="zh-CN">
                <a:ea typeface="Arial" pitchFamily="34" charset="0"/>
              </a:endParaRPr>
            </a:p>
          </p:txBody>
        </p:sp>
        <p:sp>
          <p:nvSpPr>
            <p:cNvPr id="1048709" name="Freeform 73"/>
            <p:cNvSpPr/>
            <p:nvPr/>
          </p:nvSpPr>
          <p:spPr>
            <a:xfrm>
              <a:off x="9220949" y="3327422"/>
              <a:ext cx="198023" cy="413021"/>
            </a:xfrm>
            <a:custGeom>
              <a:avLst/>
              <a:gdLst/>
              <a:ahLst/>
              <a:cxnLst/>
              <a:rect l="0" t="0" r="r" b="b"/>
              <a:pathLst>
                <a:path w="105" h="219">
                  <a:moveTo>
                    <a:pt x="52" y="219"/>
                  </a:moveTo>
                  <a:lnTo>
                    <a:pt x="0" y="204"/>
                  </a:lnTo>
                  <a:lnTo>
                    <a:pt x="54" y="0"/>
                  </a:lnTo>
                  <a:lnTo>
                    <a:pt x="105" y="14"/>
                  </a:lnTo>
                  <a:lnTo>
                    <a:pt x="52" y="219"/>
                  </a:lnTo>
                </a:path>
              </a:pathLst>
            </a:custGeom>
            <a:grpFill/>
            <a:ln>
              <a:noFill/>
            </a:ln>
          </p:spPr>
          <p:txBody>
            <a:bodyPr vert="horz" lIns="91440" tIns="45720" rIns="91440" bIns="45720" anchor="t"/>
            <a:lstStyle>
              <a:lvl1pPr marL="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1pPr>
              <a:lvl2pPr marL="4572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2pPr>
              <a:lvl3pPr marL="9144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3pPr>
              <a:lvl4pPr marL="13716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4pPr>
              <a:lvl5pPr marL="18288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5pPr>
            </a:lstStyle>
            <a:p>
              <a:pPr lvl="0"/>
              <a:endParaRPr lang="en-US" altLang="zh-CN">
                <a:ea typeface="Arial" pitchFamily="34" charset="0"/>
              </a:endParaRPr>
            </a:p>
          </p:txBody>
        </p:sp>
        <p:sp>
          <p:nvSpPr>
            <p:cNvPr id="1048710" name="Freeform 76"/>
            <p:cNvSpPr/>
            <p:nvPr/>
          </p:nvSpPr>
          <p:spPr>
            <a:xfrm>
              <a:off x="9581164" y="4483503"/>
              <a:ext cx="392275" cy="288549"/>
            </a:xfrm>
            <a:custGeom>
              <a:avLst/>
              <a:gdLst/>
              <a:ahLst/>
              <a:cxnLst/>
              <a:rect l="0" t="0" r="r" b="b"/>
              <a:pathLst>
                <a:path w="208" h="153">
                  <a:moveTo>
                    <a:pt x="0" y="47"/>
                  </a:moveTo>
                  <a:lnTo>
                    <a:pt x="26" y="0"/>
                  </a:lnTo>
                  <a:lnTo>
                    <a:pt x="208" y="105"/>
                  </a:lnTo>
                  <a:lnTo>
                    <a:pt x="182" y="153"/>
                  </a:lnTo>
                  <a:lnTo>
                    <a:pt x="0" y="47"/>
                  </a:lnTo>
                </a:path>
              </a:pathLst>
            </a:custGeom>
            <a:grpFill/>
            <a:ln>
              <a:noFill/>
            </a:ln>
          </p:spPr>
          <p:txBody>
            <a:bodyPr vert="horz" lIns="91440" tIns="45720" rIns="91440" bIns="45720" anchor="t"/>
            <a:lstStyle>
              <a:lvl1pPr marL="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1pPr>
              <a:lvl2pPr marL="4572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2pPr>
              <a:lvl3pPr marL="9144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3pPr>
              <a:lvl4pPr marL="13716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4pPr>
              <a:lvl5pPr marL="18288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5pPr>
            </a:lstStyle>
            <a:p>
              <a:pPr lvl="0"/>
              <a:endParaRPr lang="en-US" altLang="zh-CN">
                <a:ea typeface="Arial" pitchFamily="34" charset="0"/>
              </a:endParaRPr>
            </a:p>
          </p:txBody>
        </p:sp>
        <p:sp>
          <p:nvSpPr>
            <p:cNvPr id="1048711" name="Freeform 77"/>
            <p:cNvSpPr/>
            <p:nvPr/>
          </p:nvSpPr>
          <p:spPr>
            <a:xfrm>
              <a:off x="9647171" y="4345829"/>
              <a:ext cx="409248" cy="201796"/>
            </a:xfrm>
            <a:custGeom>
              <a:avLst/>
              <a:gdLst/>
              <a:ahLst/>
              <a:cxnLst/>
              <a:rect l="0" t="0" r="r" b="b"/>
              <a:pathLst>
                <a:path w="217" h="107">
                  <a:moveTo>
                    <a:pt x="0" y="53"/>
                  </a:moveTo>
                  <a:lnTo>
                    <a:pt x="14" y="0"/>
                  </a:lnTo>
                  <a:lnTo>
                    <a:pt x="217" y="54"/>
                  </a:lnTo>
                  <a:lnTo>
                    <a:pt x="202" y="107"/>
                  </a:lnTo>
                  <a:lnTo>
                    <a:pt x="0" y="53"/>
                  </a:lnTo>
                </a:path>
              </a:pathLst>
            </a:custGeom>
            <a:grpFill/>
            <a:ln>
              <a:noFill/>
            </a:ln>
          </p:spPr>
          <p:txBody>
            <a:bodyPr vert="horz" lIns="91440" tIns="45720" rIns="91440" bIns="45720" anchor="t"/>
            <a:lstStyle>
              <a:lvl1pPr marL="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1pPr>
              <a:lvl2pPr marL="4572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2pPr>
              <a:lvl3pPr marL="9144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3pPr>
              <a:lvl4pPr marL="13716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4pPr>
              <a:lvl5pPr marL="18288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5pPr>
            </a:lstStyle>
            <a:p>
              <a:pPr lvl="0"/>
              <a:endParaRPr lang="en-US" altLang="zh-CN">
                <a:ea typeface="Arial" pitchFamily="34" charset="0"/>
              </a:endParaRPr>
            </a:p>
          </p:txBody>
        </p:sp>
        <p:sp>
          <p:nvSpPr>
            <p:cNvPr id="1048712" name="Rectangle 78"/>
            <p:cNvSpPr/>
            <p:nvPr/>
          </p:nvSpPr>
          <p:spPr>
            <a:xfrm>
              <a:off x="9677346" y="4204384"/>
              <a:ext cx="399819" cy="99955"/>
            </a:xfrm>
            <a:prstGeom prst="rect">
              <a:avLst/>
            </a:prstGeom>
            <a:grpFill/>
            <a:ln>
              <a:noFill/>
            </a:ln>
          </p:spPr>
          <p:txBody>
            <a:bodyPr vert="horz" lIns="91440" tIns="45720" rIns="91440" bIns="45720" anchor="t"/>
            <a:lstStyle>
              <a:lvl1pPr marL="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1pPr>
              <a:lvl2pPr marL="4572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2pPr>
              <a:lvl3pPr marL="9144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3pPr>
              <a:lvl4pPr marL="13716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4pPr>
              <a:lvl5pPr marL="18288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5pPr>
            </a:lstStyle>
            <a:p>
              <a:pPr lvl="0"/>
              <a:endParaRPr lang="zh-CN" altLang="en-US" sz="1600">
                <a:solidFill>
                  <a:srgbClr val="000000"/>
                </a:solidFill>
                <a:ea typeface="Arial" pitchFamily="34" charset="0"/>
              </a:endParaRPr>
            </a:p>
          </p:txBody>
        </p:sp>
        <p:sp>
          <p:nvSpPr>
            <p:cNvPr id="1048713" name="Freeform 79"/>
            <p:cNvSpPr/>
            <p:nvPr/>
          </p:nvSpPr>
          <p:spPr>
            <a:xfrm>
              <a:off x="9647171" y="3959212"/>
              <a:ext cx="409248" cy="203681"/>
            </a:xfrm>
            <a:custGeom>
              <a:avLst/>
              <a:gdLst/>
              <a:ahLst/>
              <a:cxnLst/>
              <a:rect l="0" t="0" r="r" b="b"/>
              <a:pathLst>
                <a:path w="217" h="108">
                  <a:moveTo>
                    <a:pt x="12" y="108"/>
                  </a:moveTo>
                  <a:lnTo>
                    <a:pt x="0" y="55"/>
                  </a:lnTo>
                  <a:lnTo>
                    <a:pt x="202" y="0"/>
                  </a:lnTo>
                  <a:lnTo>
                    <a:pt x="217" y="53"/>
                  </a:lnTo>
                  <a:lnTo>
                    <a:pt x="12" y="108"/>
                  </a:lnTo>
                </a:path>
              </a:pathLst>
            </a:custGeom>
            <a:grpFill/>
            <a:ln>
              <a:noFill/>
            </a:ln>
          </p:spPr>
          <p:txBody>
            <a:bodyPr vert="horz" lIns="91440" tIns="45720" rIns="91440" bIns="45720" anchor="t"/>
            <a:lstStyle>
              <a:lvl1pPr marL="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1pPr>
              <a:lvl2pPr marL="4572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2pPr>
              <a:lvl3pPr marL="9144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3pPr>
              <a:lvl4pPr marL="13716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4pPr>
              <a:lvl5pPr marL="18288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5pPr>
            </a:lstStyle>
            <a:p>
              <a:pPr lvl="0"/>
              <a:endParaRPr lang="en-US" altLang="zh-CN">
                <a:ea typeface="Arial" pitchFamily="34" charset="0"/>
              </a:endParaRPr>
            </a:p>
          </p:txBody>
        </p:sp>
        <p:sp>
          <p:nvSpPr>
            <p:cNvPr id="1048714" name="Freeform 80"/>
            <p:cNvSpPr/>
            <p:nvPr/>
          </p:nvSpPr>
          <p:spPr>
            <a:xfrm>
              <a:off x="9577392" y="3736672"/>
              <a:ext cx="396047" cy="288549"/>
            </a:xfrm>
            <a:custGeom>
              <a:avLst/>
              <a:gdLst/>
              <a:ahLst/>
              <a:cxnLst/>
              <a:rect l="0" t="0" r="r" b="b"/>
              <a:pathLst>
                <a:path w="210" h="153">
                  <a:moveTo>
                    <a:pt x="28" y="153"/>
                  </a:moveTo>
                  <a:lnTo>
                    <a:pt x="0" y="106"/>
                  </a:lnTo>
                  <a:lnTo>
                    <a:pt x="183" y="0"/>
                  </a:lnTo>
                  <a:lnTo>
                    <a:pt x="210" y="47"/>
                  </a:lnTo>
                  <a:lnTo>
                    <a:pt x="28" y="153"/>
                  </a:lnTo>
                </a:path>
              </a:pathLst>
            </a:custGeom>
            <a:grpFill/>
            <a:ln>
              <a:noFill/>
            </a:ln>
          </p:spPr>
          <p:txBody>
            <a:bodyPr vert="horz" lIns="91440" tIns="45720" rIns="91440" bIns="45720" anchor="t"/>
            <a:lstStyle>
              <a:lvl1pPr marL="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1pPr>
              <a:lvl2pPr marL="4572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2pPr>
              <a:lvl3pPr marL="9144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3pPr>
              <a:lvl4pPr marL="13716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4pPr>
              <a:lvl5pPr marL="18288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5pPr>
            </a:lstStyle>
            <a:p>
              <a:pPr lvl="0"/>
              <a:endParaRPr lang="en-US" altLang="zh-CN">
                <a:ea typeface="Arial" pitchFamily="34" charset="0"/>
              </a:endParaRPr>
            </a:p>
          </p:txBody>
        </p:sp>
      </p:grpSp>
      <p:cxnSp>
        <p:nvCxnSpPr>
          <p:cNvPr id="3145731" name="直接连接符 81"/>
          <p:cNvCxnSpPr>
            <a:cxnSpLocks/>
          </p:cNvCxnSpPr>
          <p:nvPr/>
        </p:nvCxnSpPr>
        <p:spPr>
          <a:xfrm>
            <a:off x="1327151" y="1849437"/>
            <a:ext cx="9447212" cy="0"/>
          </a:xfrm>
          <a:prstGeom prst="line">
            <a:avLst/>
          </a:prstGeom>
          <a:noFill/>
          <a:ln w="15875" cap="flat" cmpd="sng">
            <a:solidFill>
              <a:srgbClr val="808080">
                <a:alpha val="100000"/>
              </a:srgbClr>
            </a:solidFill>
            <a:prstDash val="solid"/>
            <a:round/>
          </a:ln>
        </p:spPr>
      </p:cxnSp>
      <p:sp>
        <p:nvSpPr>
          <p:cNvPr id="1048717" name="TextBox 682"/>
          <p:cNvSpPr txBox="1"/>
          <p:nvPr/>
        </p:nvSpPr>
        <p:spPr>
          <a:xfrm>
            <a:off x="2449098" y="3613115"/>
            <a:ext cx="511628" cy="584775"/>
          </a:xfrm>
          <a:prstGeom prst="rect">
            <a:avLst/>
          </a:prstGeom>
          <a:noFill/>
          <a:ln>
            <a:noFill/>
          </a:ln>
        </p:spPr>
        <p:txBody>
          <a:bodyPr vert="horz" wrap="square" lIns="91440" tIns="45720" rIns="91440" bIns="45720" anchor="t">
            <a:spAutoFit/>
          </a:bodyPr>
          <a:lstStyle>
            <a:lvl1pPr marL="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1pPr>
            <a:lvl2pPr marL="4572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2pPr>
            <a:lvl3pPr marL="9144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3pPr>
            <a:lvl4pPr marL="13716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4pPr>
            <a:lvl5pPr marL="18288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5pPr>
          </a:lstStyle>
          <a:p>
            <a:pPr lvl="0" algn="ctr"/>
            <a:r>
              <a:rPr lang="en-US" altLang="zh-CN" sz="3200" b="1" dirty="0">
                <a:solidFill>
                  <a:schemeClr val="accent2"/>
                </a:solidFill>
                <a:latin typeface="Verdana" panose="020B0604030504040204" pitchFamily="34" charset="0"/>
                <a:ea typeface="Verdana" panose="020B0604030504040204" pitchFamily="34" charset="0"/>
              </a:rPr>
              <a:t>1</a:t>
            </a:r>
          </a:p>
        </p:txBody>
      </p:sp>
      <p:sp>
        <p:nvSpPr>
          <p:cNvPr id="1048718" name="TextBox 682"/>
          <p:cNvSpPr txBox="1"/>
          <p:nvPr/>
        </p:nvSpPr>
        <p:spPr>
          <a:xfrm>
            <a:off x="5811095" y="3633999"/>
            <a:ext cx="476413" cy="584775"/>
          </a:xfrm>
          <a:prstGeom prst="rect">
            <a:avLst/>
          </a:prstGeom>
          <a:noFill/>
          <a:ln>
            <a:noFill/>
          </a:ln>
        </p:spPr>
        <p:txBody>
          <a:bodyPr vert="horz" wrap="none" lIns="91440" tIns="45720" rIns="91440" bIns="45720" anchor="t">
            <a:spAutoFit/>
          </a:bodyPr>
          <a:lstStyle>
            <a:lvl1pPr marL="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1pPr>
            <a:lvl2pPr marL="4572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2pPr>
            <a:lvl3pPr marL="9144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3pPr>
            <a:lvl4pPr marL="13716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4pPr>
            <a:lvl5pPr marL="18288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5pPr>
          </a:lstStyle>
          <a:p>
            <a:pPr lvl="0" algn="ctr"/>
            <a:r>
              <a:rPr lang="en-US" altLang="zh-CN" sz="3200" b="1" dirty="0">
                <a:solidFill>
                  <a:srgbClr val="000000"/>
                </a:solidFill>
                <a:latin typeface="Verdana" panose="020B0604030504040204" pitchFamily="34" charset="0"/>
                <a:ea typeface="Verdana" panose="020B0604030504040204" pitchFamily="34" charset="0"/>
              </a:rPr>
              <a:t>2</a:t>
            </a:r>
          </a:p>
        </p:txBody>
      </p:sp>
      <p:sp>
        <p:nvSpPr>
          <p:cNvPr id="1048719" name="TextBox 682"/>
          <p:cNvSpPr txBox="1"/>
          <p:nvPr/>
        </p:nvSpPr>
        <p:spPr>
          <a:xfrm>
            <a:off x="9103006" y="3635410"/>
            <a:ext cx="476413" cy="584775"/>
          </a:xfrm>
          <a:prstGeom prst="rect">
            <a:avLst/>
          </a:prstGeom>
          <a:noFill/>
          <a:ln>
            <a:noFill/>
          </a:ln>
        </p:spPr>
        <p:txBody>
          <a:bodyPr vert="horz" wrap="none" lIns="91440" tIns="45720" rIns="91440" bIns="45720" anchor="t">
            <a:spAutoFit/>
          </a:bodyPr>
          <a:lstStyle>
            <a:lvl1pPr marL="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1pPr>
            <a:lvl2pPr marL="4572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2pPr>
            <a:lvl3pPr marL="9144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3pPr>
            <a:lvl4pPr marL="13716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4pPr>
            <a:lvl5pPr marL="18288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5pPr>
          </a:lstStyle>
          <a:p>
            <a:pPr lvl="0" algn="ctr"/>
            <a:r>
              <a:rPr lang="en-US" altLang="zh-CN" sz="3200" b="1" dirty="0">
                <a:solidFill>
                  <a:srgbClr val="00B050"/>
                </a:solidFill>
                <a:latin typeface="Verdana" panose="020B0604030504040204" pitchFamily="34" charset="0"/>
                <a:ea typeface="Verdana" panose="020B0604030504040204" pitchFamily="34" charset="0"/>
              </a:rPr>
              <a:t>3</a:t>
            </a:r>
          </a:p>
        </p:txBody>
      </p:sp>
      <p:sp>
        <p:nvSpPr>
          <p:cNvPr id="1048720" name="TextBox 381"/>
          <p:cNvSpPr txBox="1"/>
          <p:nvPr/>
        </p:nvSpPr>
        <p:spPr>
          <a:xfrm>
            <a:off x="4288971" y="5553121"/>
            <a:ext cx="3407230" cy="523220"/>
          </a:xfrm>
          <a:prstGeom prst="rect">
            <a:avLst/>
          </a:prstGeom>
          <a:noFill/>
          <a:ln>
            <a:noFill/>
          </a:ln>
        </p:spPr>
        <p:txBody>
          <a:bodyPr vert="horz" wrap="square" lIns="91440" tIns="45720" rIns="91440" bIns="45720" anchor="t">
            <a:spAutoFit/>
          </a:bodyPr>
          <a:lstStyle>
            <a:lvl1pPr marL="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1pPr>
            <a:lvl2pPr marL="4572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2pPr>
            <a:lvl3pPr marL="9144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3pPr>
            <a:lvl4pPr marL="13716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4pPr>
            <a:lvl5pPr marL="18288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5pPr>
          </a:lstStyle>
          <a:p>
            <a:pPr lvl="0" algn="ctr" fontAlgn="base">
              <a:spcBef>
                <a:spcPct val="0"/>
              </a:spcBef>
              <a:spcAft>
                <a:spcPct val="0"/>
              </a:spcAft>
              <a:buFontTx/>
              <a:buNone/>
            </a:pPr>
            <a:r>
              <a:rPr lang="en-AU" altLang="zh-CN" sz="1400" b="1" dirty="0">
                <a:solidFill>
                  <a:srgbClr val="262626"/>
                </a:solidFill>
                <a:latin typeface="Tahoma" panose="020B0604030504040204" pitchFamily="34" charset="0"/>
                <a:ea typeface="Tahoma" panose="020B0604030504040204" pitchFamily="34" charset="0"/>
                <a:cs typeface="Tahoma" panose="020B0604030504040204" pitchFamily="34" charset="0"/>
                <a:sym typeface="Arial" pitchFamily="34" charset="0"/>
              </a:rPr>
              <a:t>Develop and update standard </a:t>
            </a:r>
          </a:p>
          <a:p>
            <a:pPr lvl="0" algn="ctr" fontAlgn="base">
              <a:spcBef>
                <a:spcPct val="0"/>
              </a:spcBef>
              <a:spcAft>
                <a:spcPct val="0"/>
              </a:spcAft>
              <a:buFontTx/>
              <a:buNone/>
            </a:pPr>
            <a:r>
              <a:rPr lang="en-AU" altLang="zh-CN" sz="1400" b="1" dirty="0">
                <a:solidFill>
                  <a:srgbClr val="262626"/>
                </a:solidFill>
                <a:latin typeface="Tahoma" panose="020B0604030504040204" pitchFamily="34" charset="0"/>
                <a:ea typeface="Tahoma" panose="020B0604030504040204" pitchFamily="34" charset="0"/>
                <a:cs typeface="Tahoma" panose="020B0604030504040204" pitchFamily="34" charset="0"/>
                <a:sym typeface="Arial" pitchFamily="34" charset="0"/>
              </a:rPr>
              <a:t>rules that curb IFFs</a:t>
            </a:r>
            <a:endParaRPr lang="zh-CN" altLang="en-US" sz="1400" b="1" dirty="0">
              <a:solidFill>
                <a:srgbClr val="262626"/>
              </a:solidFill>
              <a:latin typeface="Tahoma" panose="020B0604030504040204" pitchFamily="34" charset="0"/>
              <a:ea typeface="Arial" pitchFamily="34" charset="0"/>
              <a:cs typeface="Tahoma" panose="020B0604030504040204" pitchFamily="34" charset="0"/>
              <a:sym typeface="Arial" pitchFamily="34" charset="0"/>
            </a:endParaRPr>
          </a:p>
        </p:txBody>
      </p:sp>
      <p:sp>
        <p:nvSpPr>
          <p:cNvPr id="1048721" name="TextBox 382"/>
          <p:cNvSpPr txBox="1"/>
          <p:nvPr/>
        </p:nvSpPr>
        <p:spPr>
          <a:xfrm>
            <a:off x="7535663" y="5587475"/>
            <a:ext cx="3525027" cy="523220"/>
          </a:xfrm>
          <a:prstGeom prst="rect">
            <a:avLst/>
          </a:prstGeom>
          <a:noFill/>
          <a:ln>
            <a:noFill/>
          </a:ln>
        </p:spPr>
        <p:txBody>
          <a:bodyPr vert="horz" wrap="square" lIns="91440" tIns="45720" rIns="91440" bIns="45720" anchor="t">
            <a:spAutoFit/>
          </a:bodyPr>
          <a:lstStyle>
            <a:lvl1pPr marL="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1pPr>
            <a:lvl2pPr marL="4572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2pPr>
            <a:lvl3pPr marL="9144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3pPr>
            <a:lvl4pPr marL="13716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4pPr>
            <a:lvl5pPr marL="18288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5pPr>
          </a:lstStyle>
          <a:p>
            <a:pPr lvl="0" algn="ctr" fontAlgn="base">
              <a:spcBef>
                <a:spcPct val="0"/>
              </a:spcBef>
              <a:spcAft>
                <a:spcPct val="0"/>
              </a:spcAft>
              <a:buFontTx/>
              <a:buNone/>
            </a:pPr>
            <a:r>
              <a:rPr lang="en-AU" altLang="zh-CN" sz="1400" b="1" dirty="0">
                <a:solidFill>
                  <a:srgbClr val="262626"/>
                </a:solidFill>
                <a:latin typeface="Tahoma" panose="020B0604030504040204" pitchFamily="34" charset="0"/>
                <a:ea typeface="Tahoma" panose="020B0604030504040204" pitchFamily="34" charset="0"/>
                <a:cs typeface="Tahoma" panose="020B0604030504040204" pitchFamily="34" charset="0"/>
                <a:sym typeface="Arial" pitchFamily="34" charset="0"/>
              </a:rPr>
              <a:t>Build systems, programs and global network to prevent IFF</a:t>
            </a:r>
            <a:endParaRPr lang="zh-CN" altLang="en-US" sz="1400" b="1" dirty="0">
              <a:solidFill>
                <a:srgbClr val="262626"/>
              </a:solidFill>
              <a:latin typeface="Tahoma" panose="020B0604030504040204" pitchFamily="34" charset="0"/>
              <a:ea typeface="Arial" pitchFamily="34" charset="0"/>
              <a:cs typeface="Tahoma" panose="020B0604030504040204" pitchFamily="34" charset="0"/>
              <a:sym typeface="Arial" pitchFamily="34" charset="0"/>
            </a:endParaRPr>
          </a:p>
        </p:txBody>
      </p:sp>
      <p:sp>
        <p:nvSpPr>
          <p:cNvPr id="1048722" name="TextBox 383"/>
          <p:cNvSpPr txBox="1"/>
          <p:nvPr/>
        </p:nvSpPr>
        <p:spPr>
          <a:xfrm>
            <a:off x="1673773" y="5514976"/>
            <a:ext cx="2023311" cy="523220"/>
          </a:xfrm>
          <a:prstGeom prst="rect">
            <a:avLst/>
          </a:prstGeom>
          <a:noFill/>
          <a:ln>
            <a:noFill/>
          </a:ln>
        </p:spPr>
        <p:txBody>
          <a:bodyPr vert="horz" wrap="none" lIns="91440" tIns="45720" rIns="91440" bIns="45720" anchor="t">
            <a:spAutoFit/>
          </a:bodyPr>
          <a:lstStyle>
            <a:lvl1pPr marL="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1pPr>
            <a:lvl2pPr marL="4572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2pPr>
            <a:lvl3pPr marL="9144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3pPr>
            <a:lvl4pPr marL="13716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4pPr>
            <a:lvl5pPr marL="1828800" indent="0" algn="l" rtl="0" eaLnBrk="1" fontAlgn="base" latinLnBrk="1" hangingPunct="1">
              <a:lnSpc>
                <a:spcPct val="100000"/>
              </a:lnSpc>
              <a:spcBef>
                <a:spcPct val="0"/>
              </a:spcBef>
              <a:spcAft>
                <a:spcPct val="0"/>
              </a:spcAft>
              <a:buFontTx/>
              <a:buNone/>
              <a:defRPr sz="1800" b="0" i="0" u="none" baseline="0">
                <a:solidFill>
                  <a:schemeClr val="dk1"/>
                </a:solidFill>
                <a:latin typeface="Calibri" pitchFamily="34" charset="0"/>
                <a:ea typeface="宋体" pitchFamily="2" charset="-122"/>
              </a:defRPr>
            </a:lvl5pPr>
          </a:lstStyle>
          <a:p>
            <a:pPr lvl="0" algn="ctr" fontAlgn="base">
              <a:spcBef>
                <a:spcPct val="0"/>
              </a:spcBef>
              <a:spcAft>
                <a:spcPct val="0"/>
              </a:spcAft>
              <a:buFontTx/>
              <a:buNone/>
            </a:pPr>
            <a:r>
              <a:rPr lang="en-AU" altLang="zh-CN" sz="1400" b="1" dirty="0">
                <a:solidFill>
                  <a:srgbClr val="262626"/>
                </a:solidFill>
                <a:latin typeface="Arial" pitchFamily="34" charset="0"/>
                <a:ea typeface="Arial" pitchFamily="34" charset="0"/>
                <a:sym typeface="Arial" pitchFamily="34" charset="0"/>
              </a:rPr>
              <a:t>Build capacity of </a:t>
            </a:r>
          </a:p>
          <a:p>
            <a:pPr lvl="0" algn="ctr" fontAlgn="base">
              <a:spcBef>
                <a:spcPct val="0"/>
              </a:spcBef>
              <a:spcAft>
                <a:spcPct val="0"/>
              </a:spcAft>
              <a:buFontTx/>
              <a:buNone/>
            </a:pPr>
            <a:r>
              <a:rPr lang="en-AU" altLang="zh-CN" sz="1400" b="1" dirty="0">
                <a:solidFill>
                  <a:srgbClr val="262626"/>
                </a:solidFill>
                <a:latin typeface="Arial" pitchFamily="34" charset="0"/>
                <a:ea typeface="Arial" pitchFamily="34" charset="0"/>
                <a:sym typeface="Arial" pitchFamily="34" charset="0"/>
              </a:rPr>
              <a:t>relevant stakeholders</a:t>
            </a:r>
          </a:p>
        </p:txBody>
      </p:sp>
    </p:spTree>
    <p:extLst>
      <p:ext uri="{BB962C8B-B14F-4D97-AF65-F5344CB8AC3E}">
        <p14:creationId xmlns:p14="http://schemas.microsoft.com/office/powerpoint/2010/main" val="244836707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97165" name="图片 12"/>
          <p:cNvPicPr>
            <a:picLocks noChangeAspect="1"/>
          </p:cNvPicPr>
          <p:nvPr/>
        </p:nvPicPr>
        <p:blipFill rotWithShape="1">
          <a:blip r:embed="rId2" cstate="print"/>
          <a:srcRect l="50000" r="16632"/>
          <a:stretch>
            <a:fillRect/>
          </a:stretch>
        </p:blipFill>
        <p:spPr>
          <a:xfrm>
            <a:off x="-1" y="-12998"/>
            <a:ext cx="3441999" cy="6883996"/>
          </a:xfrm>
          <a:custGeom>
            <a:avLst/>
            <a:gdLst>
              <a:gd name="connsiteX0" fmla="*/ 1 w 2581499"/>
              <a:gd name="connsiteY0" fmla="*/ 0 h 5162997"/>
              <a:gd name="connsiteX1" fmla="*/ 2581499 w 2581499"/>
              <a:gd name="connsiteY1" fmla="*/ 2581499 h 5162997"/>
              <a:gd name="connsiteX2" fmla="*/ 1 w 2581499"/>
              <a:gd name="connsiteY2" fmla="*/ 5162997 h 5162997"/>
              <a:gd name="connsiteX3" fmla="*/ 0 w 2581499"/>
              <a:gd name="connsiteY3" fmla="*/ 5162996 h 5162997"/>
              <a:gd name="connsiteX4" fmla="*/ 0 w 2581499"/>
              <a:gd name="connsiteY4" fmla="*/ 1 h 5162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81499" h="5162997">
                <a:moveTo>
                  <a:pt x="1" y="0"/>
                </a:moveTo>
                <a:lnTo>
                  <a:pt x="2581499" y="2581499"/>
                </a:lnTo>
                <a:lnTo>
                  <a:pt x="1" y="5162997"/>
                </a:lnTo>
                <a:lnTo>
                  <a:pt x="0" y="5162996"/>
                </a:lnTo>
                <a:lnTo>
                  <a:pt x="0" y="1"/>
                </a:lnTo>
                <a:close/>
              </a:path>
            </a:pathLst>
          </a:custGeom>
        </p:spPr>
      </p:pic>
      <p:sp>
        <p:nvSpPr>
          <p:cNvPr id="1048839" name="直角三角形 15"/>
          <p:cNvSpPr/>
          <p:nvPr/>
        </p:nvSpPr>
        <p:spPr>
          <a:xfrm rot="8100000">
            <a:off x="703472" y="5714139"/>
            <a:ext cx="2287725" cy="2287725"/>
          </a:xfrm>
          <a:prstGeom prst="rtTriangl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ea typeface="Arial" panose="020B0604020202020204" pitchFamily="34" charset="0"/>
            </a:endParaRPr>
          </a:p>
        </p:txBody>
      </p:sp>
      <p:pic>
        <p:nvPicPr>
          <p:cNvPr id="2097166" name="图片 14"/>
          <p:cNvPicPr>
            <a:picLocks noChangeAspect="1"/>
          </p:cNvPicPr>
          <p:nvPr/>
        </p:nvPicPr>
        <p:blipFill rotWithShape="1">
          <a:blip r:embed="rId3" cstate="print"/>
          <a:srcRect l="16667" r="16667" b="49593"/>
          <a:stretch>
            <a:fillRect/>
          </a:stretch>
        </p:blipFill>
        <p:spPr>
          <a:xfrm>
            <a:off x="3670699" y="5262000"/>
            <a:ext cx="3192000" cy="1608997"/>
          </a:xfrm>
          <a:custGeom>
            <a:avLst/>
            <a:gdLst>
              <a:gd name="connsiteX0" fmla="*/ 1197000 w 2394000"/>
              <a:gd name="connsiteY0" fmla="*/ 0 h 1206748"/>
              <a:gd name="connsiteX1" fmla="*/ 2394000 w 2394000"/>
              <a:gd name="connsiteY1" fmla="*/ 1197000 h 1206748"/>
              <a:gd name="connsiteX2" fmla="*/ 2384252 w 2394000"/>
              <a:gd name="connsiteY2" fmla="*/ 1206748 h 1206748"/>
              <a:gd name="connsiteX3" fmla="*/ 9748 w 2394000"/>
              <a:gd name="connsiteY3" fmla="*/ 1206748 h 1206748"/>
              <a:gd name="connsiteX4" fmla="*/ 0 w 2394000"/>
              <a:gd name="connsiteY4" fmla="*/ 1197000 h 12067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94000" h="1206748">
                <a:moveTo>
                  <a:pt x="1197000" y="0"/>
                </a:moveTo>
                <a:lnTo>
                  <a:pt x="2394000" y="1197000"/>
                </a:lnTo>
                <a:lnTo>
                  <a:pt x="2384252" y="1206748"/>
                </a:lnTo>
                <a:lnTo>
                  <a:pt x="9748" y="1206748"/>
                </a:lnTo>
                <a:lnTo>
                  <a:pt x="0" y="1197000"/>
                </a:lnTo>
                <a:close/>
              </a:path>
            </a:pathLst>
          </a:custGeom>
        </p:spPr>
      </p:pic>
      <p:sp>
        <p:nvSpPr>
          <p:cNvPr id="1048840" name="文本框 16"/>
          <p:cNvSpPr txBox="1"/>
          <p:nvPr/>
        </p:nvSpPr>
        <p:spPr>
          <a:xfrm>
            <a:off x="5266699" y="3222335"/>
            <a:ext cx="5851282" cy="1733680"/>
          </a:xfrm>
          <a:prstGeom prst="rect">
            <a:avLst/>
          </a:prstGeom>
          <a:noFill/>
        </p:spPr>
        <p:txBody>
          <a:bodyPr wrap="none" rtlCol="0">
            <a:spAutoFit/>
          </a:bodyPr>
          <a:lstStyle/>
          <a:p>
            <a:r>
              <a:rPr lang="en-US" altLang="zh-CN" sz="5333" b="1" dirty="0">
                <a:solidFill>
                  <a:schemeClr val="tx1">
                    <a:lumMod val="75000"/>
                    <a:lumOff val="25000"/>
                  </a:schemeClr>
                </a:solidFill>
                <a:latin typeface="Arial" panose="020B0604020202020204" pitchFamily="34" charset="0"/>
                <a:ea typeface="Arial" panose="020B0604020202020204" pitchFamily="34" charset="0"/>
              </a:rPr>
              <a:t>THANK YOU …</a:t>
            </a:r>
          </a:p>
          <a:p>
            <a:pPr algn="r"/>
            <a:r>
              <a:rPr lang="en-US" altLang="zh-CN" sz="5333" b="1" dirty="0">
                <a:solidFill>
                  <a:schemeClr val="tx1">
                    <a:lumMod val="75000"/>
                    <a:lumOff val="25000"/>
                  </a:schemeClr>
                </a:solidFill>
                <a:latin typeface="Arial" panose="020B0604020202020204" pitchFamily="34" charset="0"/>
                <a:ea typeface="Arial" panose="020B0604020202020204" pitchFamily="34" charset="0"/>
              </a:rPr>
              <a:t>… for being there</a:t>
            </a:r>
          </a:p>
        </p:txBody>
      </p:sp>
      <p:sp>
        <p:nvSpPr>
          <p:cNvPr id="1048842" name="直角三角形 24"/>
          <p:cNvSpPr/>
          <p:nvPr/>
        </p:nvSpPr>
        <p:spPr>
          <a:xfrm rot="13500000">
            <a:off x="-1143863" y="460806"/>
            <a:ext cx="2287725" cy="2287725"/>
          </a:xfrm>
          <a:prstGeom prst="rtTriangl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ea typeface="Arial" panose="020B0604020202020204" pitchFamily="34" charset="0"/>
            </a:endParaRPr>
          </a:p>
        </p:txBody>
      </p:sp>
      <p:pic>
        <p:nvPicPr>
          <p:cNvPr id="2097167" name="图片 28"/>
          <p:cNvPicPr>
            <a:picLocks noChangeAspect="1"/>
          </p:cNvPicPr>
          <p:nvPr/>
        </p:nvPicPr>
        <p:blipFill rotWithShape="1">
          <a:blip r:embed="rId4" cstate="print"/>
          <a:srcRect l="10000" r="10000"/>
          <a:stretch>
            <a:fillRect/>
          </a:stretch>
        </p:blipFill>
        <p:spPr>
          <a:xfrm>
            <a:off x="1976042" y="3533205"/>
            <a:ext cx="3137609" cy="3137609"/>
          </a:xfrm>
          <a:prstGeom prst="diamond">
            <a:avLst/>
          </a:prstGeom>
        </p:spPr>
      </p:pic>
    </p:spTree>
    <p:extLst>
      <p:ext uri="{BB962C8B-B14F-4D97-AF65-F5344CB8AC3E}">
        <p14:creationId xmlns:p14="http://schemas.microsoft.com/office/powerpoint/2010/main" val="53584147"/>
      </p:ext>
    </p:extLst>
  </p:cSld>
  <p:clrMapOvr>
    <a:masterClrMapping/>
  </p:clrMapOvr>
  <p:transition spd="slow">
    <p:split orient="vert"/>
  </p:transition>
</p:sld>
</file>

<file path=ppt/theme/theme1.xml><?xml version="1.0" encoding="utf-8"?>
<a:theme xmlns:a="http://schemas.openxmlformats.org/drawingml/2006/main" name="MOG1">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MOG1</Template>
  <TotalTime>10109</TotalTime>
  <Words>1003</Words>
  <Application>Microsoft Office PowerPoint</Application>
  <PresentationFormat>Widescreen</PresentationFormat>
  <Paragraphs>161</Paragraphs>
  <Slides>23</Slides>
  <Notes>0</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MOG1</vt:lpstr>
      <vt:lpstr>DESIGN  OF  ILLICIT  FINANCIAL  FLOWS  (IFFS)  PREVENTION  AND  ANTI-CORRUPTION  MANDATE OF ICPC</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Illicit Financial Flows from Developing Countries, 2003-2012  (in billions of nominal U.S. dollars) Source: Global Financial Integrity Report </vt:lpstr>
      <vt:lpstr>Illicit Financial Outflows Top 10 Developing Economies, 2003-2012 (in millions of U.S. dollars) – Global Financial Integrity Report</vt:lpstr>
      <vt:lpstr>The Triangle of Illegality</vt:lpstr>
      <vt:lpstr>PowerPoint Presentation</vt:lpstr>
      <vt:lpstr>IFF Methodologies</vt:lpstr>
      <vt:lpstr>Factors Fueling IFF in Commercial Transactions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HP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TRANSFER PRICING AUDIT AND POST-IMPLEMENTATION CHALLENGES</dc:title>
  <dc:creator>Uzeme Olomu-Agbodo</dc:creator>
  <cp:lastModifiedBy>M O G</cp:lastModifiedBy>
  <cp:revision>542</cp:revision>
  <cp:lastPrinted>2015-01-26T12:27:42Z</cp:lastPrinted>
  <dcterms:created xsi:type="dcterms:W3CDTF">2015-01-21T09:38:55Z</dcterms:created>
  <dcterms:modified xsi:type="dcterms:W3CDTF">2021-03-03T09:07:14Z</dcterms:modified>
</cp:coreProperties>
</file>