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diagrams/data1.xml" ContentType="application/vnd.openxmlformats-officedocument.drawingml.diagramData+xml"/>
  <Override PartName="/ppt/diagrams/layout1.xml" ContentType="application/vnd.openxmlformats-officedocument.drawingml.diagramLayout+xml"/>
  <Override PartName="/ppt/diagrams/quickStyle1.xml" ContentType="application/vnd.openxmlformats-officedocument.drawingml.diagramStyle+xml"/>
  <Override PartName="/ppt/diagrams/colors1.xml" ContentType="application/vnd.openxmlformats-officedocument.drawingml.diagramColors+xml"/>
  <Override PartName="/ppt/diagrams/drawing1.xml" ContentType="application/vnd.ms-office.drawingml.diagramDrawing+xml"/>
  <Override PartName="/ppt/notesSlides/notesSlide4.xml" ContentType="application/vnd.openxmlformats-officedocument.presentationml.notesSlide+xml"/>
  <Override PartName="/ppt/diagrams/data2.xml" ContentType="application/vnd.openxmlformats-officedocument.drawingml.diagramData+xml"/>
  <Override PartName="/ppt/diagrams/layout2.xml" ContentType="application/vnd.openxmlformats-officedocument.drawingml.diagramLayout+xml"/>
  <Override PartName="/ppt/diagrams/quickStyle2.xml" ContentType="application/vnd.openxmlformats-officedocument.drawingml.diagramStyle+xml"/>
  <Override PartName="/ppt/diagrams/colors2.xml" ContentType="application/vnd.openxmlformats-officedocument.drawingml.diagramColors+xml"/>
  <Override PartName="/ppt/diagrams/drawing2.xml" ContentType="application/vnd.ms-office.drawingml.diagramDrawing+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notesSlides/notesSlide16.xml" ContentType="application/vnd.openxmlformats-officedocument.presentationml.notesSlide+xml"/>
  <Override PartName="/ppt/charts/chart2.xml" ContentType="application/vnd.openxmlformats-officedocument.drawingml.chart+xml"/>
  <Override PartName="/ppt/charts/style2.xml" ContentType="application/vnd.ms-office.chartstyle+xml"/>
  <Override PartName="/ppt/charts/colors2.xml" ContentType="application/vnd.ms-office.chartcolorstyle+xml"/>
  <Override PartName="/ppt/notesSlides/notesSlide17.xml" ContentType="application/vnd.openxmlformats-officedocument.presentationml.notesSlide+xml"/>
  <Override PartName="/ppt/charts/chart3.xml" ContentType="application/vnd.openxmlformats-officedocument.drawingml.chart+xml"/>
  <Override PartName="/ppt/charts/style3.xml" ContentType="application/vnd.ms-office.chartstyle+xml"/>
  <Override PartName="/ppt/charts/colors3.xml" ContentType="application/vnd.ms-office.chartcolorstyle+xml"/>
  <Override PartName="/ppt/notesSlides/notesSlide18.xml" ContentType="application/vnd.openxmlformats-officedocument.presentationml.notesSlide+xml"/>
  <Override PartName="/ppt/charts/chart4.xml" ContentType="application/vnd.openxmlformats-officedocument.drawingml.chart+xml"/>
  <Override PartName="/ppt/charts/style4.xml" ContentType="application/vnd.ms-office.chartstyle+xml"/>
  <Override PartName="/ppt/charts/colors4.xml" ContentType="application/vnd.ms-office.chartcolorstyle+xml"/>
  <Override PartName="/ppt/charts/chart5.xml" ContentType="application/vnd.openxmlformats-officedocument.drawingml.chart+xml"/>
  <Override PartName="/ppt/charts/style5.xml" ContentType="application/vnd.ms-office.chartstyle+xml"/>
  <Override PartName="/ppt/charts/colors5.xml" ContentType="application/vnd.ms-office.chartcolorstyle+xml"/>
  <Override PartName="/ppt/charts/chart6.xml" ContentType="application/vnd.openxmlformats-officedocument.drawingml.chart+xml"/>
  <Override PartName="/ppt/charts/style6.xml" ContentType="application/vnd.ms-office.chartstyle+xml"/>
  <Override PartName="/ppt/charts/colors6.xml" ContentType="application/vnd.ms-office.chartcolorstyle+xml"/>
  <Override PartName="/ppt/charts/chart7.xml" ContentType="application/vnd.openxmlformats-officedocument.drawingml.chart+xml"/>
  <Override PartName="/ppt/charts/style7.xml" ContentType="application/vnd.ms-office.chartstyle+xml"/>
  <Override PartName="/ppt/charts/colors7.xml" ContentType="application/vnd.ms-office.chartcolorstyle+xml"/>
  <Override PartName="/ppt/notesSlides/notesSlide19.xml" ContentType="application/vnd.openxmlformats-officedocument.presentationml.notesSlide+xml"/>
  <Override PartName="/ppt/charts/chart8.xml" ContentType="application/vnd.openxmlformats-officedocument.drawingml.chart+xml"/>
  <Override PartName="/ppt/charts/style8.xml" ContentType="application/vnd.ms-office.chartstyle+xml"/>
  <Override PartName="/ppt/charts/colors8.xml" ContentType="application/vnd.ms-office.chartcolorstyle+xml"/>
  <Override PartName="/ppt/charts/chart9.xml" ContentType="application/vnd.openxmlformats-officedocument.drawingml.chart+xml"/>
  <Override PartName="/ppt/charts/style9.xml" ContentType="application/vnd.ms-office.chartstyle+xml"/>
  <Override PartName="/ppt/charts/colors9.xml" ContentType="application/vnd.ms-office.chartcolorstyle+xml"/>
  <Override PartName="/ppt/charts/chart10.xml" ContentType="application/vnd.openxmlformats-officedocument.drawingml.chart+xml"/>
  <Override PartName="/ppt/charts/style10.xml" ContentType="application/vnd.ms-office.chartstyle+xml"/>
  <Override PartName="/ppt/charts/colors10.xml" ContentType="application/vnd.ms-office.chartcolorstyle+xml"/>
  <Override PartName="/ppt/charts/chart11.xml" ContentType="application/vnd.openxmlformats-officedocument.drawingml.chart+xml"/>
  <Override PartName="/ppt/charts/style11.xml" ContentType="application/vnd.ms-office.chartstyle+xml"/>
  <Override PartName="/ppt/charts/colors11.xml" ContentType="application/vnd.ms-office.chartcolorstyle+xml"/>
  <Override PartName="/ppt/notesSlides/notesSlide20.xml" ContentType="application/vnd.openxmlformats-officedocument.presentationml.notesSlide+xml"/>
  <Override PartName="/ppt/charts/chart12.xml" ContentType="application/vnd.openxmlformats-officedocument.drawingml.chart+xml"/>
  <Override PartName="/ppt/charts/style12.xml" ContentType="application/vnd.ms-office.chartstyle+xml"/>
  <Override PartName="/ppt/charts/colors12.xml" ContentType="application/vnd.ms-office.chartcolorstyle+xml"/>
  <Override PartName="/ppt/charts/chart13.xml" ContentType="application/vnd.openxmlformats-officedocument.drawingml.chart+xml"/>
  <Override PartName="/ppt/charts/style13.xml" ContentType="application/vnd.ms-office.chartstyle+xml"/>
  <Override PartName="/ppt/charts/colors13.xml" ContentType="application/vnd.ms-office.chartcolorstyle+xml"/>
  <Override PartName="/ppt/charts/chart14.xml" ContentType="application/vnd.openxmlformats-officedocument.drawingml.chart+xml"/>
  <Override PartName="/ppt/charts/style14.xml" ContentType="application/vnd.ms-office.chartstyle+xml"/>
  <Override PartName="/ppt/charts/colors14.xml" ContentType="application/vnd.ms-office.chartcolorstyle+xml"/>
  <Override PartName="/ppt/charts/chart15.xml" ContentType="application/vnd.openxmlformats-officedocument.drawingml.chart+xml"/>
  <Override PartName="/ppt/charts/style15.xml" ContentType="application/vnd.ms-office.chartstyle+xml"/>
  <Override PartName="/ppt/charts/colors15.xml" ContentType="application/vnd.ms-office.chartcolorstyle+xml"/>
  <Override PartName="/ppt/notesSlides/notesSlide21.xml" ContentType="application/vnd.openxmlformats-officedocument.presentationml.notesSlide+xml"/>
  <Override PartName="/ppt/charts/chart16.xml" ContentType="application/vnd.openxmlformats-officedocument.drawingml.chart+xml"/>
  <Override PartName="/ppt/charts/style16.xml" ContentType="application/vnd.ms-office.chartstyle+xml"/>
  <Override PartName="/ppt/charts/colors16.xml" ContentType="application/vnd.ms-office.chartcolorstyle+xml"/>
  <Override PartName="/ppt/charts/chart17.xml" ContentType="application/vnd.openxmlformats-officedocument.drawingml.chart+xml"/>
  <Override PartName="/ppt/charts/style17.xml" ContentType="application/vnd.ms-office.chartstyle+xml"/>
  <Override PartName="/ppt/charts/colors17.xml" ContentType="application/vnd.ms-office.chartcolorstyle+xml"/>
  <Override PartName="/ppt/charts/chart18.xml" ContentType="application/vnd.openxmlformats-officedocument.drawingml.chart+xml"/>
  <Override PartName="/ppt/charts/style18.xml" ContentType="application/vnd.ms-office.chartstyle+xml"/>
  <Override PartName="/ppt/charts/colors18.xml" ContentType="application/vnd.ms-office.chartcolorstyle+xml"/>
  <Override PartName="/ppt/charts/chart19.xml" ContentType="application/vnd.openxmlformats-officedocument.drawingml.chart+xml"/>
  <Override PartName="/ppt/charts/style19.xml" ContentType="application/vnd.ms-office.chartstyle+xml"/>
  <Override PartName="/ppt/charts/colors19.xml" ContentType="application/vnd.ms-office.chartcolorstyle+xml"/>
  <Override PartName="/ppt/notesSlides/notesSlide22.xml" ContentType="application/vnd.openxmlformats-officedocument.presentationml.notesSlide+xml"/>
  <Override PartName="/ppt/charts/chart20.xml" ContentType="application/vnd.openxmlformats-officedocument.drawingml.chart+xml"/>
  <Override PartName="/ppt/charts/style20.xml" ContentType="application/vnd.ms-office.chartstyle+xml"/>
  <Override PartName="/ppt/charts/colors20.xml" ContentType="application/vnd.ms-office.chartcolorstyle+xml"/>
  <Override PartName="/ppt/charts/chart21.xml" ContentType="application/vnd.openxmlformats-officedocument.drawingml.chart+xml"/>
  <Override PartName="/ppt/charts/style21.xml" ContentType="application/vnd.ms-office.chartstyle+xml"/>
  <Override PartName="/ppt/charts/colors21.xml" ContentType="application/vnd.ms-office.chartcolorstyle+xml"/>
  <Override PartName="/ppt/charts/chart22.xml" ContentType="application/vnd.openxmlformats-officedocument.drawingml.chart+xml"/>
  <Override PartName="/ppt/charts/style22.xml" ContentType="application/vnd.ms-office.chartstyle+xml"/>
  <Override PartName="/ppt/charts/colors22.xml" ContentType="application/vnd.ms-office.chartcolorstyle+xml"/>
  <Override PartName="/ppt/charts/chart23.xml" ContentType="application/vnd.openxmlformats-officedocument.drawingml.chart+xml"/>
  <Override PartName="/ppt/charts/style23.xml" ContentType="application/vnd.ms-office.chartstyle+xml"/>
  <Override PartName="/ppt/charts/colors23.xml" ContentType="application/vnd.ms-office.chartcolorstyle+xml"/>
  <Override PartName="/ppt/notesSlides/notesSlide23.xml" ContentType="application/vnd.openxmlformats-officedocument.presentationml.notesSlide+xml"/>
  <Override PartName="/ppt/charts/chart24.xml" ContentType="application/vnd.openxmlformats-officedocument.drawingml.chart+xml"/>
  <Override PartName="/ppt/charts/style24.xml" ContentType="application/vnd.ms-office.chartstyle+xml"/>
  <Override PartName="/ppt/charts/colors24.xml" ContentType="application/vnd.ms-office.chartcolorstyle+xml"/>
  <Override PartName="/ppt/notesSlides/notesSlide24.xml" ContentType="application/vnd.openxmlformats-officedocument.presentationml.notesSlide+xml"/>
  <Override PartName="/ppt/notesSlides/notesSlide25.xml" ContentType="application/vnd.openxmlformats-officedocument.presentationml.notesSlide+xml"/>
  <Override PartName="/ppt/notesSlides/notesSlide26.xml" ContentType="application/vnd.openxmlformats-officedocument.presentationml.notesSlide+xml"/>
  <Override PartName="/ppt/notesSlides/notesSlide27.xml" ContentType="application/vnd.openxmlformats-officedocument.presentationml.notesSlide+xml"/>
  <Override PartName="/ppt/notesSlides/notesSlide28.xml" ContentType="application/vnd.openxmlformats-officedocument.presentationml.notesSlide+xml"/>
  <Override PartName="/ppt/notesSlides/notesSlide29.xml" ContentType="application/vnd.openxmlformats-officedocument.presentationml.notesSlide+xml"/>
  <Override PartName="/ppt/notesSlides/notesSlide30.xml" ContentType="application/vnd.openxmlformats-officedocument.presentationml.notesSlide+xml"/>
  <Override PartName="/ppt/notesSlides/notesSlide31.xml" ContentType="application/vnd.openxmlformats-officedocument.presentationml.notesSlide+xml"/>
  <Override PartName="/ppt/notesSlides/notesSlide32.xml" ContentType="application/vnd.openxmlformats-officedocument.presentationml.notesSlide+xml"/>
  <Override PartName="/ppt/notesSlides/notesSlide33.xml" ContentType="application/vnd.openxmlformats-officedocument.presentationml.notesSlide+xml"/>
  <Override PartName="/ppt/notesSlides/notesSlide34.xml" ContentType="application/vnd.openxmlformats-officedocument.presentationml.notesSlide+xml"/>
  <Override PartName="/ppt/notesSlides/notesSlide35.xml" ContentType="application/vnd.openxmlformats-officedocument.presentationml.notesSlide+xml"/>
  <Override PartName="/ppt/notesSlides/notesSlide36.xml" ContentType="application/vnd.openxmlformats-officedocument.presentationml.notesSlide+xml"/>
  <Override PartName="/ppt/notesSlides/notesSlide37.xml" ContentType="application/vnd.openxmlformats-officedocument.presentationml.notesSlide+xml"/>
  <Override PartName="/ppt/notesSlides/notesSlide38.xml" ContentType="application/vnd.openxmlformats-officedocument.presentationml.notesSlide+xml"/>
  <Override PartName="/ppt/notesSlides/notesSlide39.xml" ContentType="application/vnd.openxmlformats-officedocument.presentationml.notesSlide+xml"/>
  <Override PartName="/ppt/diagrams/data3.xml" ContentType="application/vnd.openxmlformats-officedocument.drawingml.diagramData+xml"/>
  <Override PartName="/ppt/diagrams/layout3.xml" ContentType="application/vnd.openxmlformats-officedocument.drawingml.diagramLayout+xml"/>
  <Override PartName="/ppt/diagrams/quickStyle3.xml" ContentType="application/vnd.openxmlformats-officedocument.drawingml.diagramStyle+xml"/>
  <Override PartName="/ppt/diagrams/colors3.xml" ContentType="application/vnd.openxmlformats-officedocument.drawingml.diagramColors+xml"/>
  <Override PartName="/ppt/diagrams/drawing3.xml" ContentType="application/vnd.ms-office.drawingml.diagramDrawing+xml"/>
  <Override PartName="/ppt/notesSlides/notesSlide40.xml" ContentType="application/vnd.openxmlformats-officedocument.presentationml.notesSlid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s>
</file>

<file path=ppt/presentation.xml><?xml version="1.0" encoding="utf-8"?>
<p:presentation xmlns:a="http://schemas.openxmlformats.org/drawingml/2006/main" xmlns:r="http://schemas.openxmlformats.org/officeDocument/2006/relationships" xmlns:p="http://schemas.openxmlformats.org/presentationml/2006/main" strictFirstAndLastChars="0" saveSubsetFonts="1" autoCompressPictures="0">
  <p:sldMasterIdLst>
    <p:sldMasterId id="2147483899" r:id="rId1"/>
  </p:sldMasterIdLst>
  <p:notesMasterIdLst>
    <p:notesMasterId r:id="rId45"/>
  </p:notesMasterIdLst>
  <p:sldIdLst>
    <p:sldId id="256" r:id="rId2"/>
    <p:sldId id="257" r:id="rId3"/>
    <p:sldId id="260" r:id="rId4"/>
    <p:sldId id="572" r:id="rId5"/>
    <p:sldId id="573" r:id="rId6"/>
    <p:sldId id="433" r:id="rId7"/>
    <p:sldId id="434" r:id="rId8"/>
    <p:sldId id="435" r:id="rId9"/>
    <p:sldId id="258" r:id="rId10"/>
    <p:sldId id="589" r:id="rId11"/>
    <p:sldId id="590" r:id="rId12"/>
    <p:sldId id="591" r:id="rId13"/>
    <p:sldId id="592" r:id="rId14"/>
    <p:sldId id="593" r:id="rId15"/>
    <p:sldId id="594" r:id="rId16"/>
    <p:sldId id="596" r:id="rId17"/>
    <p:sldId id="595" r:id="rId18"/>
    <p:sldId id="418" r:id="rId19"/>
    <p:sldId id="583" r:id="rId20"/>
    <p:sldId id="574" r:id="rId21"/>
    <p:sldId id="575" r:id="rId22"/>
    <p:sldId id="576" r:id="rId23"/>
    <p:sldId id="577" r:id="rId24"/>
    <p:sldId id="578" r:id="rId25"/>
    <p:sldId id="579" r:id="rId26"/>
    <p:sldId id="580" r:id="rId27"/>
    <p:sldId id="279" r:id="rId28"/>
    <p:sldId id="581" r:id="rId29"/>
    <p:sldId id="582" r:id="rId30"/>
    <p:sldId id="602" r:id="rId31"/>
    <p:sldId id="281" r:id="rId32"/>
    <p:sldId id="605" r:id="rId33"/>
    <p:sldId id="606" r:id="rId34"/>
    <p:sldId id="630" r:id="rId35"/>
    <p:sldId id="631" r:id="rId36"/>
    <p:sldId id="632" r:id="rId37"/>
    <p:sldId id="612" r:id="rId38"/>
    <p:sldId id="633" r:id="rId39"/>
    <p:sldId id="634" r:id="rId40"/>
    <p:sldId id="635" r:id="rId41"/>
    <p:sldId id="636" r:id="rId42"/>
    <p:sldId id="626" r:id="rId43"/>
    <p:sldId id="269" r:id="rId44"/>
  </p:sldIdLst>
  <p:sldSz cx="12192000" cy="6858000"/>
  <p:notesSz cx="6797675" cy="9928225"/>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2EC87D63-2306-F42B-A91D-024086E318E6}" name="Hady Fink" initials="HF" userId="b999a2ea908fa35c" providerId="Windows Live"/>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8A107856-5554-42FB-B03E-39F5DBC370BA}" styleName="Medium Style 4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w="12700" cmpd="sng">
              <a:solidFill>
                <a:schemeClr val="accent2"/>
              </a:solidFill>
            </a:ln>
          </a:insideV>
        </a:tcBdr>
        <a:fill>
          <a:solidFill>
            <a:schemeClr val="accent2">
              <a:tint val="20000"/>
            </a:schemeClr>
          </a:solidFill>
        </a:fill>
      </a:tcStyle>
    </a:wholeTbl>
    <a:band1H>
      <a:tcStyle>
        <a:tcBdr/>
        <a:fill>
          <a:solidFill>
            <a:schemeClr val="accent2">
              <a:tint val="40000"/>
            </a:schemeClr>
          </a:solidFill>
        </a:fill>
      </a:tcStyle>
    </a:band1H>
    <a:band1V>
      <a:tcStyle>
        <a:tcBdr/>
        <a:fill>
          <a:solidFill>
            <a:schemeClr val="accent2">
              <a:tint val="40000"/>
            </a:schemeClr>
          </a:solidFill>
        </a:fill>
      </a:tcStyle>
    </a:band1V>
    <a:lastCol>
      <a:tcTxStyle b="on"/>
      <a:tcStyle>
        <a:tcBdr/>
      </a:tcStyle>
    </a:lastCol>
    <a:firstCol>
      <a:tcTxStyle b="on"/>
      <a:tcStyle>
        <a:tcBdr/>
      </a:tcStyle>
    </a:firstCol>
    <a:lastRow>
      <a:tcTxStyle b="on"/>
      <a:tcStyle>
        <a:tcBdr>
          <a:top>
            <a:ln w="25400" cmpd="sng">
              <a:solidFill>
                <a:schemeClr val="accent2"/>
              </a:solidFill>
            </a:ln>
          </a:top>
        </a:tcBdr>
        <a:fill>
          <a:solidFill>
            <a:schemeClr val="accent2">
              <a:tint val="20000"/>
            </a:schemeClr>
          </a:solidFill>
        </a:fill>
      </a:tcStyle>
    </a:lastRow>
    <a:firstRow>
      <a:tcTxStyle b="on"/>
      <a:tcStyle>
        <a:tcBdr/>
        <a:fill>
          <a:solidFill>
            <a:schemeClr val="accent2">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8025" autoAdjust="0"/>
    <p:restoredTop sz="94660"/>
  </p:normalViewPr>
  <p:slideViewPr>
    <p:cSldViewPr snapToGrid="0">
      <p:cViewPr varScale="1">
        <p:scale>
          <a:sx n="128" d="100"/>
          <a:sy n="128" d="100"/>
        </p:scale>
        <p:origin x="320" y="1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viewProps" Target="viewProps.xml"/><Relationship Id="rId50" Type="http://schemas.microsoft.com/office/2018/10/relationships/authors" Target="authors.xml"/><Relationship Id="rId7" Type="http://schemas.openxmlformats.org/officeDocument/2006/relationships/slide" Target="slides/slide6.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notesMaster" Target="notesMasters/notesMaster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tableStyles" Target="tableStyles.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4" Type="http://schemas.openxmlformats.org/officeDocument/2006/relationships/slide" Target="slides/slide43.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theme" Target="theme/theme1.xml"/><Relationship Id="rId8" Type="http://schemas.openxmlformats.org/officeDocument/2006/relationships/slide" Target="slides/slide7.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presProps" Target="presProps.xml"/><Relationship Id="rId20" Type="http://schemas.openxmlformats.org/officeDocument/2006/relationships/slide" Target="slides/slide19.xml"/><Relationship Id="rId41" Type="http://schemas.openxmlformats.org/officeDocument/2006/relationships/slide" Target="slides/slide40.xml"/><Relationship Id="rId1" Type="http://schemas.openxmlformats.org/officeDocument/2006/relationships/slideMaster" Target="slideMasters/slideMaster1.xml"/><Relationship Id="rId6" Type="http://schemas.openxmlformats.org/officeDocument/2006/relationships/slide" Target="slides/slide5.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_rels/chart10.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10.xml"/><Relationship Id="rId1" Type="http://schemas.microsoft.com/office/2011/relationships/chartStyle" Target="style10.xml"/></Relationships>
</file>

<file path=ppt/charts/_rels/chart11.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11.xml"/><Relationship Id="rId1" Type="http://schemas.microsoft.com/office/2011/relationships/chartStyle" Target="style11.xml"/></Relationships>
</file>

<file path=ppt/charts/_rels/chart12.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12.xml"/><Relationship Id="rId1" Type="http://schemas.microsoft.com/office/2011/relationships/chartStyle" Target="style12.xml"/></Relationships>
</file>

<file path=ppt/charts/_rels/chart13.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13.xml"/><Relationship Id="rId1" Type="http://schemas.microsoft.com/office/2011/relationships/chartStyle" Target="style13.xml"/></Relationships>
</file>

<file path=ppt/charts/_rels/chart14.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14.xml"/><Relationship Id="rId1" Type="http://schemas.microsoft.com/office/2011/relationships/chartStyle" Target="style14.xml"/></Relationships>
</file>

<file path=ppt/charts/_rels/chart15.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15.xml"/><Relationship Id="rId1" Type="http://schemas.microsoft.com/office/2011/relationships/chartStyle" Target="style15.xml"/></Relationships>
</file>

<file path=ppt/charts/_rels/chart16.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16.xml"/><Relationship Id="rId1" Type="http://schemas.microsoft.com/office/2011/relationships/chartStyle" Target="style16.xml"/></Relationships>
</file>

<file path=ppt/charts/_rels/chart17.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17.xml"/><Relationship Id="rId1" Type="http://schemas.microsoft.com/office/2011/relationships/chartStyle" Target="style17.xml"/></Relationships>
</file>

<file path=ppt/charts/_rels/chart18.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18.xml"/><Relationship Id="rId1" Type="http://schemas.microsoft.com/office/2011/relationships/chartStyle" Target="style18.xml"/></Relationships>
</file>

<file path=ppt/charts/_rels/chart19.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19.xml"/><Relationship Id="rId1" Type="http://schemas.microsoft.com/office/2011/relationships/chartStyle" Target="style19.xml"/></Relationships>
</file>

<file path=ppt/charts/_rels/chart2.xml.rels><?xml version="1.0" encoding="UTF-8" standalone="yes"?>
<Relationships xmlns="http://schemas.openxmlformats.org/package/2006/relationships"><Relationship Id="rId3" Type="http://schemas.openxmlformats.org/officeDocument/2006/relationships/package" Target="../embeddings/Microsoft_Excel_Worksheet1.xlsx"/><Relationship Id="rId2" Type="http://schemas.microsoft.com/office/2011/relationships/chartColorStyle" Target="colors2.xml"/><Relationship Id="rId1" Type="http://schemas.microsoft.com/office/2011/relationships/chartStyle" Target="style2.xml"/></Relationships>
</file>

<file path=ppt/charts/_rels/chart20.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20.xml"/><Relationship Id="rId1" Type="http://schemas.microsoft.com/office/2011/relationships/chartStyle" Target="style20.xml"/></Relationships>
</file>

<file path=ppt/charts/_rels/chart21.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21.xml"/><Relationship Id="rId1" Type="http://schemas.microsoft.com/office/2011/relationships/chartStyle" Target="style21.xml"/></Relationships>
</file>

<file path=ppt/charts/_rels/chart22.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22.xml"/><Relationship Id="rId1" Type="http://schemas.microsoft.com/office/2011/relationships/chartStyle" Target="style22.xml"/></Relationships>
</file>

<file path=ppt/charts/_rels/chart23.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23.xml"/><Relationship Id="rId1" Type="http://schemas.microsoft.com/office/2011/relationships/chartStyle" Target="style23.xml"/></Relationships>
</file>

<file path=ppt/charts/_rels/chart24.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24.xml"/><Relationship Id="rId1" Type="http://schemas.microsoft.com/office/2011/relationships/chartStyle" Target="style24.xml"/></Relationships>
</file>

<file path=ppt/charts/_rels/chart3.xml.rels><?xml version="1.0" encoding="UTF-8" standalone="yes"?>
<Relationships xmlns="http://schemas.openxmlformats.org/package/2006/relationships"><Relationship Id="rId3" Type="http://schemas.openxmlformats.org/officeDocument/2006/relationships/package" Target="../embeddings/Microsoft_Excel_Worksheet2.xlsx"/><Relationship Id="rId2" Type="http://schemas.microsoft.com/office/2011/relationships/chartColorStyle" Target="colors3.xml"/><Relationship Id="rId1" Type="http://schemas.microsoft.com/office/2011/relationships/chartStyle" Target="style3.xml"/></Relationships>
</file>

<file path=ppt/charts/_rels/chart4.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4.xml"/><Relationship Id="rId1" Type="http://schemas.microsoft.com/office/2011/relationships/chartStyle" Target="style4.xml"/></Relationships>
</file>

<file path=ppt/charts/_rels/chart5.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5.xml"/><Relationship Id="rId1" Type="http://schemas.microsoft.com/office/2011/relationships/chartStyle" Target="style5.xml"/></Relationships>
</file>

<file path=ppt/charts/_rels/chart6.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6.xml"/><Relationship Id="rId1" Type="http://schemas.microsoft.com/office/2011/relationships/chartStyle" Target="style6.xml"/></Relationships>
</file>

<file path=ppt/charts/_rels/chart7.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7.xml"/><Relationship Id="rId1" Type="http://schemas.microsoft.com/office/2011/relationships/chartStyle" Target="style7.xml"/></Relationships>
</file>

<file path=ppt/charts/_rels/chart8.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8.xml"/><Relationship Id="rId1" Type="http://schemas.microsoft.com/office/2011/relationships/chartStyle" Target="style8.xml"/></Relationships>
</file>

<file path=ppt/charts/_rels/chart9.xml.rels><?xml version="1.0" encoding="UTF-8" standalone="yes"?>
<Relationships xmlns="http://schemas.openxmlformats.org/package/2006/relationships"><Relationship Id="rId3" Type="http://schemas.openxmlformats.org/officeDocument/2006/relationships/oleObject" Target="file:///C:\Users\judeo\Desktop\ICPC%20DASHBOARD%20FOLDER\ICPC%20PERFORMANCE%20DASHBOARD.xlsx" TargetMode="External"/><Relationship Id="rId2" Type="http://schemas.microsoft.com/office/2011/relationships/chartColorStyle" Target="colors9.xml"/><Relationship Id="rId1" Type="http://schemas.microsoft.com/office/2011/relationships/chartStyle" Target="style9.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r>
              <a:rPr lang="en-US" sz="3200" dirty="0"/>
              <a:t>67 STRATEGIC ACTIVITIES</a:t>
            </a:r>
          </a:p>
        </c:rich>
      </c:tx>
      <c:overlay val="0"/>
      <c:spPr>
        <a:noFill/>
        <a:ln>
          <a:noFill/>
        </a:ln>
        <a:effectLst/>
      </c:spPr>
      <c:txPr>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endParaRPr lang="en-NG"/>
        </a:p>
      </c:txPr>
    </c:title>
    <c:autoTitleDeleted val="0"/>
    <c:view3D>
      <c:rotX val="75"/>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STRATEGIC ACTIVITIES</c:v>
                </c:pt>
              </c:strCache>
            </c:strRef>
          </c:tx>
          <c:dPt>
            <c:idx val="0"/>
            <c:bubble3D val="0"/>
            <c:spPr>
              <a:solidFill>
                <a:srgbClr val="FF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6-6A49-4462-B47E-FF7D060A2A8F}"/>
              </c:ext>
            </c:extLst>
          </c:dPt>
          <c:dPt>
            <c:idx val="1"/>
            <c:bubble3D val="0"/>
            <c:explosion val="10"/>
            <c:spPr>
              <a:solidFill>
                <a:srgbClr val="92D050"/>
              </a:solidFill>
              <a:ln w="25400">
                <a:solidFill>
                  <a:schemeClr val="lt1"/>
                </a:solidFill>
              </a:ln>
              <a:effectLst/>
              <a:sp3d contourW="25400">
                <a:contourClr>
                  <a:schemeClr val="lt1"/>
                </a:contourClr>
              </a:sp3d>
            </c:spPr>
            <c:extLst>
              <c:ext xmlns:c16="http://schemas.microsoft.com/office/drawing/2014/chart" uri="{C3380CC4-5D6E-409C-BE32-E72D297353CC}">
                <c16:uniqueId val="{00000005-6A49-4462-B47E-FF7D060A2A8F}"/>
              </c:ext>
            </c:extLst>
          </c:dPt>
          <c:dPt>
            <c:idx val="2"/>
            <c:bubble3D val="0"/>
            <c:explosion val="4"/>
            <c:spPr>
              <a:solidFill>
                <a:schemeClr val="accent3">
                  <a:tint val="6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4-6A49-4462-B47E-FF7D060A2A8F}"/>
              </c:ext>
            </c:extLst>
          </c:dPt>
          <c:dLbls>
            <c:dLbl>
              <c:idx val="0"/>
              <c:dLblPos val="outEnd"/>
              <c:showLegendKey val="0"/>
              <c:showVal val="1"/>
              <c:showCatName val="1"/>
              <c:showSerName val="0"/>
              <c:showPercent val="1"/>
              <c:showBubbleSize val="0"/>
              <c:extLst>
                <c:ext xmlns:c15="http://schemas.microsoft.com/office/drawing/2012/chart" uri="{CE6537A1-D6FC-4f65-9D91-7224C49458BB}">
                  <c15:layout>
                    <c:manualLayout>
                      <c:w val="0.27847687324999776"/>
                      <c:h val="0.12082163739850033"/>
                    </c:manualLayout>
                  </c15:layout>
                </c:ext>
                <c:ext xmlns:c16="http://schemas.microsoft.com/office/drawing/2014/chart" uri="{C3380CC4-5D6E-409C-BE32-E72D297353CC}">
                  <c16:uniqueId val="{00000006-6A49-4462-B47E-FF7D060A2A8F}"/>
                </c:ext>
              </c:extLst>
            </c:dLbl>
            <c:dLbl>
              <c:idx val="1"/>
              <c:dLblPos val="outEnd"/>
              <c:showLegendKey val="0"/>
              <c:showVal val="1"/>
              <c:showCatName val="1"/>
              <c:showSerName val="0"/>
              <c:showPercent val="1"/>
              <c:showBubbleSize val="0"/>
              <c:extLst>
                <c:ext xmlns:c15="http://schemas.microsoft.com/office/drawing/2012/chart" uri="{CE6537A1-D6FC-4f65-9D91-7224C49458BB}">
                  <c15:layout>
                    <c:manualLayout>
                      <c:w val="0.25859546823612811"/>
                      <c:h val="0.12082163739850033"/>
                    </c:manualLayout>
                  </c15:layout>
                </c:ext>
                <c:ext xmlns:c16="http://schemas.microsoft.com/office/drawing/2014/chart" uri="{C3380CC4-5D6E-409C-BE32-E72D297353CC}">
                  <c16:uniqueId val="{00000005-6A49-4462-B47E-FF7D060A2A8F}"/>
                </c:ext>
              </c:extLst>
            </c:dLbl>
            <c:dLbl>
              <c:idx val="2"/>
              <c:dLblPos val="outEnd"/>
              <c:showLegendKey val="0"/>
              <c:showVal val="1"/>
              <c:showCatName val="1"/>
              <c:showSerName val="0"/>
              <c:showPercent val="1"/>
              <c:showBubbleSize val="0"/>
              <c:extLst>
                <c:ext xmlns:c15="http://schemas.microsoft.com/office/drawing/2012/chart" uri="{CE6537A1-D6FC-4f65-9D91-7224C49458BB}">
                  <c15:layout>
                    <c:manualLayout>
                      <c:w val="0.2901426199234301"/>
                      <c:h val="0.12082163739850033"/>
                    </c:manualLayout>
                  </c15:layout>
                </c:ext>
                <c:ext xmlns:c16="http://schemas.microsoft.com/office/drawing/2014/chart" uri="{C3380CC4-5D6E-409C-BE32-E72D297353CC}">
                  <c16:uniqueId val="{00000004-6A49-4462-B47E-FF7D060A2A8F}"/>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2000" b="0" i="0" u="none" strike="noStrike" kern="1200" baseline="0">
                    <a:solidFill>
                      <a:schemeClr val="dk1">
                        <a:lumMod val="65000"/>
                        <a:lumOff val="35000"/>
                      </a:schemeClr>
                    </a:solidFill>
                    <a:latin typeface="+mn-lt"/>
                    <a:ea typeface="+mn-ea"/>
                    <a:cs typeface="+mn-cs"/>
                  </a:defRPr>
                </a:pPr>
                <a:endParaRPr lang="en-NG"/>
              </a:p>
            </c:txPr>
            <c:dLblPos val="outEnd"/>
            <c:showLegendKey val="0"/>
            <c:showVal val="1"/>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Sheet1!$A$2:$A$4</c:f>
              <c:strCache>
                <c:ptCount val="3"/>
                <c:pt idx="0">
                  <c:v>Completed</c:v>
                </c:pt>
                <c:pt idx="1">
                  <c:v>On-Going</c:v>
                </c:pt>
                <c:pt idx="2">
                  <c:v>Outstanding</c:v>
                </c:pt>
              </c:strCache>
            </c:strRef>
          </c:cat>
          <c:val>
            <c:numRef>
              <c:f>Sheet1!$B$2:$B$4</c:f>
              <c:numCache>
                <c:formatCode>General</c:formatCode>
                <c:ptCount val="3"/>
                <c:pt idx="0">
                  <c:v>47</c:v>
                </c:pt>
                <c:pt idx="1">
                  <c:v>13</c:v>
                </c:pt>
                <c:pt idx="2">
                  <c:v>7</c:v>
                </c:pt>
              </c:numCache>
            </c:numRef>
          </c:val>
          <c:extLst>
            <c:ext xmlns:c16="http://schemas.microsoft.com/office/drawing/2014/chart" uri="{C3380CC4-5D6E-409C-BE32-E72D297353CC}">
              <c16:uniqueId val="{00000000-6A49-4462-B47E-FF7D060A2A8F}"/>
            </c:ext>
          </c:extLst>
        </c:ser>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NG"/>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NG"/>
    </a:p>
  </c:txPr>
  <c:externalData r:id="rId3">
    <c:autoUpdate val="0"/>
  </c:externalData>
</c:chartSpace>
</file>

<file path=ppt/charts/chart1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211</c:v>
                </c:pt>
                <c:pt idx="1">
                  <c:v>1113</c:v>
                </c:pt>
                <c:pt idx="2">
                  <c:v>1002</c:v>
                </c:pt>
                <c:pt idx="3">
                  <c:v>1251</c:v>
                </c:pt>
                <c:pt idx="4">
                  <c:v>101</c:v>
                </c:pt>
              </c:numCache>
              <c:extLst/>
            </c:numRef>
          </c:val>
          <c:smooth val="0"/>
          <c:extLst>
            <c:ext xmlns:c16="http://schemas.microsoft.com/office/drawing/2014/chart" uri="{C3380CC4-5D6E-409C-BE32-E72D297353CC}">
              <c16:uniqueId val="{00000000-F94B-4DE0-9C9F-EEBAE8BFAC7D}"/>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1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485</c:v>
                </c:pt>
                <c:pt idx="1">
                  <c:v>767</c:v>
                </c:pt>
                <c:pt idx="2">
                  <c:v>1137</c:v>
                </c:pt>
                <c:pt idx="3">
                  <c:v>1215</c:v>
                </c:pt>
                <c:pt idx="4">
                  <c:v>15</c:v>
                </c:pt>
              </c:numCache>
              <c:extLst/>
            </c:numRef>
          </c:val>
          <c:smooth val="0"/>
          <c:extLst>
            <c:ext xmlns:c16="http://schemas.microsoft.com/office/drawing/2014/chart" uri="{C3380CC4-5D6E-409C-BE32-E72D297353CC}">
              <c16:uniqueId val="{00000000-DC85-4CCF-9DED-E26A4CD9BD74}"/>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1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5</c:v>
                </c:pt>
                <c:pt idx="1">
                  <c:v>6</c:v>
                </c:pt>
                <c:pt idx="2">
                  <c:v>20</c:v>
                </c:pt>
                <c:pt idx="3">
                  <c:v>42</c:v>
                </c:pt>
                <c:pt idx="4">
                  <c:v>3</c:v>
                </c:pt>
              </c:numCache>
              <c:extLst/>
            </c:numRef>
          </c:val>
          <c:smooth val="0"/>
          <c:extLst>
            <c:ext xmlns:c16="http://schemas.microsoft.com/office/drawing/2014/chart" uri="{C3380CC4-5D6E-409C-BE32-E72D297353CC}">
              <c16:uniqueId val="{00000000-B680-4828-80D3-17BE1567EBD5}"/>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1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2</c:v>
                </c:pt>
                <c:pt idx="1">
                  <c:v>1</c:v>
                </c:pt>
                <c:pt idx="2">
                  <c:v>7</c:v>
                </c:pt>
                <c:pt idx="3">
                  <c:v>0</c:v>
                </c:pt>
                <c:pt idx="4">
                  <c:v>0</c:v>
                </c:pt>
              </c:numCache>
              <c:extLst/>
            </c:numRef>
          </c:val>
          <c:smooth val="0"/>
          <c:extLst>
            <c:ext xmlns:c16="http://schemas.microsoft.com/office/drawing/2014/chart" uri="{C3380CC4-5D6E-409C-BE32-E72D297353CC}">
              <c16:uniqueId val="{00000000-EA7C-4409-9E75-D4A4DDB84174}"/>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1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280</c:v>
                </c:pt>
                <c:pt idx="1">
                  <c:v>17</c:v>
                </c:pt>
                <c:pt idx="2">
                  <c:v>98</c:v>
                </c:pt>
                <c:pt idx="3">
                  <c:v>15</c:v>
                </c:pt>
                <c:pt idx="4">
                  <c:v>5</c:v>
                </c:pt>
              </c:numCache>
              <c:extLst/>
            </c:numRef>
          </c:val>
          <c:smooth val="0"/>
          <c:extLst>
            <c:ext xmlns:c16="http://schemas.microsoft.com/office/drawing/2014/chart" uri="{C3380CC4-5D6E-409C-BE32-E72D297353CC}">
              <c16:uniqueId val="{00000000-82BB-44D6-B9AB-AAC07E3085FE}"/>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1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280</c:v>
                </c:pt>
                <c:pt idx="1">
                  <c:v>222</c:v>
                </c:pt>
                <c:pt idx="2">
                  <c:v>301</c:v>
                </c:pt>
                <c:pt idx="3">
                  <c:v>260</c:v>
                </c:pt>
                <c:pt idx="4">
                  <c:v>400</c:v>
                </c:pt>
              </c:numCache>
              <c:extLst/>
            </c:numRef>
          </c:val>
          <c:smooth val="0"/>
          <c:extLst>
            <c:ext xmlns:c16="http://schemas.microsoft.com/office/drawing/2014/chart" uri="{C3380CC4-5D6E-409C-BE32-E72D297353CC}">
              <c16:uniqueId val="{00000000-C135-413A-9DA8-5283A05F225B}"/>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1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85</c:v>
                </c:pt>
                <c:pt idx="1">
                  <c:v>70</c:v>
                </c:pt>
                <c:pt idx="2">
                  <c:v>40</c:v>
                </c:pt>
                <c:pt idx="3">
                  <c:v>75</c:v>
                </c:pt>
                <c:pt idx="4">
                  <c:v>10</c:v>
                </c:pt>
              </c:numCache>
              <c:extLst/>
            </c:numRef>
          </c:val>
          <c:smooth val="0"/>
          <c:extLst>
            <c:ext xmlns:c16="http://schemas.microsoft.com/office/drawing/2014/chart" uri="{C3380CC4-5D6E-409C-BE32-E72D297353CC}">
              <c16:uniqueId val="{00000000-18A7-442B-A5DC-DE5AC54924B1}"/>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1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1101731</c:v>
                </c:pt>
                <c:pt idx="1">
                  <c:v>1818097</c:v>
                </c:pt>
                <c:pt idx="2">
                  <c:v>888222</c:v>
                </c:pt>
                <c:pt idx="3">
                  <c:v>3667232</c:v>
                </c:pt>
                <c:pt idx="4">
                  <c:v>5094686</c:v>
                </c:pt>
              </c:numCache>
              <c:extLst/>
            </c:numRef>
          </c:val>
          <c:smooth val="0"/>
          <c:extLst>
            <c:ext xmlns:c16="http://schemas.microsoft.com/office/drawing/2014/chart" uri="{C3380CC4-5D6E-409C-BE32-E72D297353CC}">
              <c16:uniqueId val="{00000000-2D62-4B65-8724-5408B20ED2B9}"/>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1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667</c:v>
                </c:pt>
                <c:pt idx="1">
                  <c:v>538</c:v>
                </c:pt>
                <c:pt idx="2">
                  <c:v>749</c:v>
                </c:pt>
                <c:pt idx="3">
                  <c:v>940</c:v>
                </c:pt>
                <c:pt idx="4">
                  <c:v>118</c:v>
                </c:pt>
              </c:numCache>
              <c:extLst/>
            </c:numRef>
          </c:val>
          <c:smooth val="0"/>
          <c:extLst>
            <c:ext xmlns:c16="http://schemas.microsoft.com/office/drawing/2014/chart" uri="{C3380CC4-5D6E-409C-BE32-E72D297353CC}">
              <c16:uniqueId val="{00000000-53F4-4A07-BF10-A1B49F243704}"/>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1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107</c:v>
                </c:pt>
                <c:pt idx="1">
                  <c:v>28</c:v>
                </c:pt>
                <c:pt idx="2">
                  <c:v>47</c:v>
                </c:pt>
                <c:pt idx="3">
                  <c:v>358</c:v>
                </c:pt>
                <c:pt idx="4">
                  <c:v>12</c:v>
                </c:pt>
              </c:numCache>
              <c:extLst/>
            </c:numRef>
          </c:val>
          <c:smooth val="0"/>
          <c:extLst>
            <c:ext xmlns:c16="http://schemas.microsoft.com/office/drawing/2014/chart" uri="{C3380CC4-5D6E-409C-BE32-E72D297353CC}">
              <c16:uniqueId val="{00000000-BA79-4AEE-871F-C29C7DC3D783}"/>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r>
              <a:rPr lang="en-US" sz="3200" dirty="0"/>
              <a:t>31 NACS ACTIVITIES</a:t>
            </a:r>
          </a:p>
        </c:rich>
      </c:tx>
      <c:overlay val="0"/>
      <c:spPr>
        <a:noFill/>
        <a:ln>
          <a:noFill/>
        </a:ln>
        <a:effectLst/>
      </c:spPr>
      <c:txPr>
        <a:bodyPr rot="0" spcFirstLastPara="1" vertOverflow="ellipsis" vert="horz" wrap="square" anchor="ctr" anchorCtr="1"/>
        <a:lstStyle/>
        <a:p>
          <a:pPr>
            <a:defRPr sz="3200" b="0" i="0" u="none" strike="noStrike" kern="1200" spc="0" baseline="0">
              <a:solidFill>
                <a:schemeClr val="tx1">
                  <a:lumMod val="65000"/>
                  <a:lumOff val="35000"/>
                </a:schemeClr>
              </a:solidFill>
              <a:latin typeface="+mn-lt"/>
              <a:ea typeface="+mn-ea"/>
              <a:cs typeface="+mn-cs"/>
            </a:defRPr>
          </a:pPr>
          <a:endParaRPr lang="en-NG"/>
        </a:p>
      </c:txPr>
    </c:title>
    <c:autoTitleDeleted val="0"/>
    <c:view3D>
      <c:rotX val="75"/>
      <c:rotY val="0"/>
      <c:rAngAx val="0"/>
    </c:view3D>
    <c:floor>
      <c:thickness val="0"/>
      <c:spPr>
        <a:noFill/>
        <a:ln>
          <a:noFill/>
        </a:ln>
        <a:effectLst/>
        <a:sp3d/>
      </c:spPr>
    </c:floor>
    <c:sideWall>
      <c:thickness val="0"/>
      <c:spPr>
        <a:noFill/>
        <a:ln>
          <a:noFill/>
        </a:ln>
        <a:effectLst/>
        <a:sp3d/>
      </c:spPr>
    </c:sideWall>
    <c:backWall>
      <c:thickness val="0"/>
      <c:spPr>
        <a:noFill/>
        <a:ln>
          <a:noFill/>
        </a:ln>
        <a:effectLst/>
        <a:sp3d/>
      </c:spPr>
    </c:backWall>
    <c:plotArea>
      <c:layout/>
      <c:pie3DChart>
        <c:varyColors val="1"/>
        <c:ser>
          <c:idx val="0"/>
          <c:order val="0"/>
          <c:tx>
            <c:strRef>
              <c:f>Sheet1!$B$1</c:f>
              <c:strCache>
                <c:ptCount val="1"/>
                <c:pt idx="0">
                  <c:v>STRATEGIC ACTIVITIES</c:v>
                </c:pt>
              </c:strCache>
            </c:strRef>
          </c:tx>
          <c:dPt>
            <c:idx val="0"/>
            <c:bubble3D val="0"/>
            <c:spPr>
              <a:solidFill>
                <a:srgbClr val="FF0000"/>
              </a:solidFill>
              <a:ln w="25400">
                <a:solidFill>
                  <a:schemeClr val="lt1"/>
                </a:solidFill>
              </a:ln>
              <a:effectLst/>
              <a:sp3d contourW="25400">
                <a:contourClr>
                  <a:schemeClr val="lt1"/>
                </a:contourClr>
              </a:sp3d>
            </c:spPr>
            <c:extLst>
              <c:ext xmlns:c16="http://schemas.microsoft.com/office/drawing/2014/chart" uri="{C3380CC4-5D6E-409C-BE32-E72D297353CC}">
                <c16:uniqueId val="{00000006-6A49-4462-B47E-FF7D060A2A8F}"/>
              </c:ext>
            </c:extLst>
          </c:dPt>
          <c:dPt>
            <c:idx val="1"/>
            <c:bubble3D val="0"/>
            <c:explosion val="10"/>
            <c:spPr>
              <a:solidFill>
                <a:srgbClr val="92D050"/>
              </a:solidFill>
              <a:ln w="25400">
                <a:solidFill>
                  <a:schemeClr val="lt1"/>
                </a:solidFill>
              </a:ln>
              <a:effectLst/>
              <a:sp3d contourW="25400">
                <a:contourClr>
                  <a:schemeClr val="lt1"/>
                </a:contourClr>
              </a:sp3d>
            </c:spPr>
            <c:extLst>
              <c:ext xmlns:c16="http://schemas.microsoft.com/office/drawing/2014/chart" uri="{C3380CC4-5D6E-409C-BE32-E72D297353CC}">
                <c16:uniqueId val="{00000005-6A49-4462-B47E-FF7D060A2A8F}"/>
              </c:ext>
            </c:extLst>
          </c:dPt>
          <c:dPt>
            <c:idx val="2"/>
            <c:bubble3D val="0"/>
            <c:explosion val="4"/>
            <c:spPr>
              <a:solidFill>
                <a:schemeClr val="accent3">
                  <a:tint val="65000"/>
                </a:schemeClr>
              </a:solidFill>
              <a:ln w="25400">
                <a:solidFill>
                  <a:schemeClr val="lt1"/>
                </a:solidFill>
              </a:ln>
              <a:effectLst/>
              <a:sp3d contourW="25400">
                <a:contourClr>
                  <a:schemeClr val="lt1"/>
                </a:contourClr>
              </a:sp3d>
            </c:spPr>
            <c:extLst>
              <c:ext xmlns:c16="http://schemas.microsoft.com/office/drawing/2014/chart" uri="{C3380CC4-5D6E-409C-BE32-E72D297353CC}">
                <c16:uniqueId val="{00000004-6A49-4462-B47E-FF7D060A2A8F}"/>
              </c:ext>
            </c:extLst>
          </c:dPt>
          <c:dLbls>
            <c:dLbl>
              <c:idx val="0"/>
              <c:dLblPos val="outEnd"/>
              <c:showLegendKey val="0"/>
              <c:showVal val="1"/>
              <c:showCatName val="1"/>
              <c:showSerName val="0"/>
              <c:showPercent val="1"/>
              <c:showBubbleSize val="0"/>
              <c:extLst>
                <c:ext xmlns:c15="http://schemas.microsoft.com/office/drawing/2012/chart" uri="{CE6537A1-D6FC-4f65-9D91-7224C49458BB}">
                  <c15:layout>
                    <c:manualLayout>
                      <c:w val="0.27847687324999776"/>
                      <c:h val="0.12082163739850033"/>
                    </c:manualLayout>
                  </c15:layout>
                </c:ext>
                <c:ext xmlns:c16="http://schemas.microsoft.com/office/drawing/2014/chart" uri="{C3380CC4-5D6E-409C-BE32-E72D297353CC}">
                  <c16:uniqueId val="{00000006-6A49-4462-B47E-FF7D060A2A8F}"/>
                </c:ext>
              </c:extLst>
            </c:dLbl>
            <c:dLbl>
              <c:idx val="1"/>
              <c:dLblPos val="outEnd"/>
              <c:showLegendKey val="0"/>
              <c:showVal val="1"/>
              <c:showCatName val="1"/>
              <c:showSerName val="0"/>
              <c:showPercent val="1"/>
              <c:showBubbleSize val="0"/>
              <c:extLst>
                <c:ext xmlns:c15="http://schemas.microsoft.com/office/drawing/2012/chart" uri="{CE6537A1-D6FC-4f65-9D91-7224C49458BB}">
                  <c15:layout>
                    <c:manualLayout>
                      <c:w val="0.25859546823612811"/>
                      <c:h val="0.12082163739850033"/>
                    </c:manualLayout>
                  </c15:layout>
                </c:ext>
                <c:ext xmlns:c16="http://schemas.microsoft.com/office/drawing/2014/chart" uri="{C3380CC4-5D6E-409C-BE32-E72D297353CC}">
                  <c16:uniqueId val="{00000005-6A49-4462-B47E-FF7D060A2A8F}"/>
                </c:ext>
              </c:extLst>
            </c:dLbl>
            <c:dLbl>
              <c:idx val="2"/>
              <c:dLblPos val="outEnd"/>
              <c:showLegendKey val="0"/>
              <c:showVal val="1"/>
              <c:showCatName val="1"/>
              <c:showSerName val="0"/>
              <c:showPercent val="1"/>
              <c:showBubbleSize val="0"/>
              <c:extLst>
                <c:ext xmlns:c15="http://schemas.microsoft.com/office/drawing/2012/chart" uri="{CE6537A1-D6FC-4f65-9D91-7224C49458BB}">
                  <c15:layout>
                    <c:manualLayout>
                      <c:w val="0.2901426199234301"/>
                      <c:h val="0.12082163739850033"/>
                    </c:manualLayout>
                  </c15:layout>
                </c:ext>
                <c:ext xmlns:c16="http://schemas.microsoft.com/office/drawing/2014/chart" uri="{C3380CC4-5D6E-409C-BE32-E72D297353CC}">
                  <c16:uniqueId val="{00000004-6A49-4462-B47E-FF7D060A2A8F}"/>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2000" b="0" i="0" u="none" strike="noStrike" kern="1200" baseline="0">
                    <a:solidFill>
                      <a:schemeClr val="dk1">
                        <a:lumMod val="65000"/>
                        <a:lumOff val="35000"/>
                      </a:schemeClr>
                    </a:solidFill>
                    <a:latin typeface="+mn-lt"/>
                    <a:ea typeface="+mn-ea"/>
                    <a:cs typeface="+mn-cs"/>
                  </a:defRPr>
                </a:pPr>
                <a:endParaRPr lang="en-NG"/>
              </a:p>
            </c:txPr>
            <c:dLblPos val="outEnd"/>
            <c:showLegendKey val="0"/>
            <c:showVal val="1"/>
            <c:showCatName val="1"/>
            <c:showSerName val="0"/>
            <c:showPercent val="1"/>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ext>
            </c:extLst>
          </c:dLbls>
          <c:cat>
            <c:strRef>
              <c:f>Sheet1!$A$2:$A$4</c:f>
              <c:strCache>
                <c:ptCount val="3"/>
                <c:pt idx="0">
                  <c:v>Completed</c:v>
                </c:pt>
                <c:pt idx="1">
                  <c:v>On-Going</c:v>
                </c:pt>
                <c:pt idx="2">
                  <c:v>Outstanding</c:v>
                </c:pt>
              </c:strCache>
            </c:strRef>
          </c:cat>
          <c:val>
            <c:numRef>
              <c:f>Sheet1!$B$2:$B$4</c:f>
              <c:numCache>
                <c:formatCode>General</c:formatCode>
                <c:ptCount val="3"/>
                <c:pt idx="0">
                  <c:v>24</c:v>
                </c:pt>
                <c:pt idx="1">
                  <c:v>3</c:v>
                </c:pt>
                <c:pt idx="2">
                  <c:v>4</c:v>
                </c:pt>
              </c:numCache>
            </c:numRef>
          </c:val>
          <c:extLst>
            <c:ext xmlns:c16="http://schemas.microsoft.com/office/drawing/2014/chart" uri="{C3380CC4-5D6E-409C-BE32-E72D297353CC}">
              <c16:uniqueId val="{00000000-6A49-4462-B47E-FF7D060A2A8F}"/>
            </c:ext>
          </c:extLst>
        </c:ser>
        <c:dLbls>
          <c:showLegendKey val="0"/>
          <c:showVal val="0"/>
          <c:showCatName val="0"/>
          <c:showSerName val="0"/>
          <c:showPercent val="0"/>
          <c:showBubbleSize val="0"/>
          <c:showLeaderLines val="0"/>
        </c:dLbls>
      </c:pie3DChart>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NG"/>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NG"/>
    </a:p>
  </c:txPr>
  <c:externalData r:id="rId3">
    <c:autoUpdate val="0"/>
  </c:externalData>
</c:chartSpace>
</file>

<file path=ppt/charts/chart20.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1927</c:v>
                </c:pt>
                <c:pt idx="1">
                  <c:v>1537</c:v>
                </c:pt>
                <c:pt idx="2">
                  <c:v>2900</c:v>
                </c:pt>
                <c:pt idx="3">
                  <c:v>2138</c:v>
                </c:pt>
                <c:pt idx="4">
                  <c:v>12</c:v>
                </c:pt>
              </c:numCache>
              <c:extLst/>
            </c:numRef>
          </c:val>
          <c:smooth val="0"/>
          <c:extLst>
            <c:ext xmlns:c16="http://schemas.microsoft.com/office/drawing/2014/chart" uri="{C3380CC4-5D6E-409C-BE32-E72D297353CC}">
              <c16:uniqueId val="{00000000-8AA4-4D6A-BF24-A8F2D9A3960B}"/>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2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74.88</c:v>
                </c:pt>
                <c:pt idx="1">
                  <c:v>81.709999999999994</c:v>
                </c:pt>
                <c:pt idx="2">
                  <c:v>78.739999999999995</c:v>
                </c:pt>
                <c:pt idx="3">
                  <c:v>79.989999999999995</c:v>
                </c:pt>
                <c:pt idx="4">
                  <c:v>0</c:v>
                </c:pt>
              </c:numCache>
              <c:extLst/>
            </c:numRef>
          </c:val>
          <c:smooth val="0"/>
          <c:extLst>
            <c:ext xmlns:c16="http://schemas.microsoft.com/office/drawing/2014/chart" uri="{C3380CC4-5D6E-409C-BE32-E72D297353CC}">
              <c16:uniqueId val="{00000000-9236-45D6-897D-5A40148B54F7}"/>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22.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55</c:v>
                </c:pt>
                <c:pt idx="1">
                  <c:v>85</c:v>
                </c:pt>
                <c:pt idx="2">
                  <c:v>100</c:v>
                </c:pt>
                <c:pt idx="3">
                  <c:v>100</c:v>
                </c:pt>
                <c:pt idx="4">
                  <c:v>0</c:v>
                </c:pt>
              </c:numCache>
              <c:extLst/>
            </c:numRef>
          </c:val>
          <c:smooth val="0"/>
          <c:extLst>
            <c:ext xmlns:c16="http://schemas.microsoft.com/office/drawing/2014/chart" uri="{C3380CC4-5D6E-409C-BE32-E72D297353CC}">
              <c16:uniqueId val="{00000000-B19F-4476-B205-E67B51105478}"/>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2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25</c:v>
                </c:pt>
                <c:pt idx="1">
                  <c:v>33</c:v>
                </c:pt>
                <c:pt idx="2">
                  <c:v>14</c:v>
                </c:pt>
                <c:pt idx="3">
                  <c:v>14</c:v>
                </c:pt>
                <c:pt idx="4">
                  <c:v>3</c:v>
                </c:pt>
              </c:numCache>
              <c:extLst/>
            </c:numRef>
          </c:val>
          <c:smooth val="0"/>
          <c:extLst>
            <c:ext xmlns:c16="http://schemas.microsoft.com/office/drawing/2014/chart" uri="{C3380CC4-5D6E-409C-BE32-E72D297353CC}">
              <c16:uniqueId val="{00000000-728D-4425-BC51-4D7D95F18420}"/>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2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2</c:v>
                </c:pt>
                <c:pt idx="1">
                  <c:v>3</c:v>
                </c:pt>
                <c:pt idx="2">
                  <c:v>4</c:v>
                </c:pt>
                <c:pt idx="3">
                  <c:v>5</c:v>
                </c:pt>
                <c:pt idx="4">
                  <c:v>1</c:v>
                </c:pt>
              </c:numCache>
              <c:extLst/>
            </c:numRef>
          </c:val>
          <c:smooth val="0"/>
          <c:extLst>
            <c:ext xmlns:c16="http://schemas.microsoft.com/office/drawing/2014/chart" uri="{C3380CC4-5D6E-409C-BE32-E72D297353CC}">
              <c16:uniqueId val="{00000000-CA4F-4D79-89FF-542898284D6B}"/>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3.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r>
              <a:rPr lang="en-US" sz="2800" dirty="0"/>
              <a:t>KEY PERFORMANCE INDICATORS – OVERALL PERFORMANCE</a:t>
            </a:r>
          </a:p>
        </c:rich>
      </c:tx>
      <c:layout>
        <c:manualLayout>
          <c:xMode val="edge"/>
          <c:yMode val="edge"/>
          <c:x val="0.16227680057027957"/>
          <c:y val="0"/>
        </c:manualLayout>
      </c:layout>
      <c:overlay val="0"/>
      <c:spPr>
        <a:noFill/>
        <a:ln>
          <a:noFill/>
        </a:ln>
        <a:effectLst/>
      </c:spPr>
      <c:txPr>
        <a:bodyPr rot="0" spcFirstLastPara="1" vertOverflow="ellipsis" vert="horz" wrap="square" anchor="ctr" anchorCtr="1"/>
        <a:lstStyle/>
        <a:p>
          <a:pPr>
            <a:defRPr sz="2800" b="0" i="0" u="none" strike="noStrike" kern="1200" spc="0" baseline="0">
              <a:solidFill>
                <a:schemeClr val="tx1">
                  <a:lumMod val="65000"/>
                  <a:lumOff val="35000"/>
                </a:schemeClr>
              </a:solidFill>
              <a:latin typeface="+mn-lt"/>
              <a:ea typeface="+mn-ea"/>
              <a:cs typeface="+mn-cs"/>
            </a:defRPr>
          </a:pPr>
          <a:endParaRPr lang="en-NG"/>
        </a:p>
      </c:txPr>
    </c:title>
    <c:autoTitleDeleted val="0"/>
    <c:plotArea>
      <c:layout/>
      <c:barChart>
        <c:barDir val="col"/>
        <c:grouping val="clustered"/>
        <c:varyColors val="0"/>
        <c:ser>
          <c:idx val="0"/>
          <c:order val="0"/>
          <c:tx>
            <c:strRef>
              <c:f>Sheet1!$B$1</c:f>
              <c:strCache>
                <c:ptCount val="1"/>
                <c:pt idx="0">
                  <c:v>Key Performance Indicators</c:v>
                </c:pt>
              </c:strCache>
            </c:strRef>
          </c:tx>
          <c:spPr>
            <a:solidFill>
              <a:schemeClr val="accent1"/>
            </a:solidFill>
            <a:ln w="19050">
              <a:solidFill>
                <a:schemeClr val="lt1"/>
              </a:solidFill>
            </a:ln>
            <a:effectLst/>
          </c:spPr>
          <c:invertIfNegative val="0"/>
          <c:dPt>
            <c:idx val="0"/>
            <c:invertIfNegative val="0"/>
            <c:bubble3D val="0"/>
            <c:spPr>
              <a:solidFill>
                <a:srgbClr val="FF0000"/>
              </a:solidFill>
              <a:ln w="19050">
                <a:solidFill>
                  <a:schemeClr val="lt1"/>
                </a:solidFill>
              </a:ln>
              <a:effectLst/>
            </c:spPr>
            <c:extLst>
              <c:ext xmlns:c16="http://schemas.microsoft.com/office/drawing/2014/chart" uri="{C3380CC4-5D6E-409C-BE32-E72D297353CC}">
                <c16:uniqueId val="{00000006-6A49-4462-B47E-FF7D060A2A8F}"/>
              </c:ext>
            </c:extLst>
          </c:dPt>
          <c:dPt>
            <c:idx val="1"/>
            <c:invertIfNegative val="0"/>
            <c:bubble3D val="0"/>
            <c:explosion val="10"/>
            <c:spPr>
              <a:solidFill>
                <a:srgbClr val="92D050"/>
              </a:solidFill>
              <a:ln w="19050">
                <a:solidFill>
                  <a:schemeClr val="lt1"/>
                </a:solidFill>
              </a:ln>
              <a:effectLst/>
            </c:spPr>
            <c:extLst>
              <c:ext xmlns:c16="http://schemas.microsoft.com/office/drawing/2014/chart" uri="{C3380CC4-5D6E-409C-BE32-E72D297353CC}">
                <c16:uniqueId val="{00000005-6A49-4462-B47E-FF7D060A2A8F}"/>
              </c:ext>
            </c:extLst>
          </c:dPt>
          <c:dLbls>
            <c:dLbl>
              <c:idx val="0"/>
              <c:layout>
                <c:manualLayout>
                  <c:x val="0.25800238718156565"/>
                  <c:y val="1.6992009168421775E-2"/>
                </c:manualLayout>
              </c:layout>
              <c:showLegendKey val="0"/>
              <c:showVal val="1"/>
              <c:showCatName val="1"/>
              <c:showSerName val="0"/>
              <c:showPercent val="0"/>
              <c:showBubbleSize val="0"/>
              <c:extLst>
                <c:ext xmlns:c15="http://schemas.microsoft.com/office/drawing/2012/chart" uri="{CE6537A1-D6FC-4f65-9D91-7224C49458BB}">
                  <c15:layout>
                    <c:manualLayout>
                      <c:w val="0.26023265696522307"/>
                      <c:h val="0.12082163739850033"/>
                    </c:manualLayout>
                  </c15:layout>
                </c:ext>
                <c:ext xmlns:c16="http://schemas.microsoft.com/office/drawing/2014/chart" uri="{C3380CC4-5D6E-409C-BE32-E72D297353CC}">
                  <c16:uniqueId val="{00000006-6A49-4462-B47E-FF7D060A2A8F}"/>
                </c:ext>
              </c:extLst>
            </c:dLbl>
            <c:dLbl>
              <c:idx val="1"/>
              <c:showLegendKey val="0"/>
              <c:showVal val="1"/>
              <c:showCatName val="1"/>
              <c:showSerName val="0"/>
              <c:showPercent val="0"/>
              <c:showBubbleSize val="0"/>
              <c:extLst>
                <c:ext xmlns:c15="http://schemas.microsoft.com/office/drawing/2012/chart" uri="{CE6537A1-D6FC-4f65-9D91-7224C49458BB}">
                  <c15:layout>
                    <c:manualLayout>
                      <c:w val="0.17885653912038135"/>
                      <c:h val="0.12082163739850033"/>
                    </c:manualLayout>
                  </c15:layout>
                </c:ext>
                <c:ext xmlns:c16="http://schemas.microsoft.com/office/drawing/2014/chart" uri="{C3380CC4-5D6E-409C-BE32-E72D297353CC}">
                  <c16:uniqueId val="{00000005-6A49-4462-B47E-FF7D060A2A8F}"/>
                </c:ext>
              </c:extLst>
            </c:dLbl>
            <c:spPr>
              <a:solidFill>
                <a:prstClr val="white"/>
              </a:solidFill>
              <a:ln>
                <a:solidFill>
                  <a:prstClr val="black">
                    <a:lumMod val="25000"/>
                    <a:lumOff val="75000"/>
                  </a:prstClr>
                </a:solidFill>
              </a:ln>
              <a:effectLst/>
            </c:spPr>
            <c:txPr>
              <a:bodyPr rot="0" spcFirstLastPara="1" vertOverflow="clip" horzOverflow="clip" vert="horz" wrap="square" lIns="38100" tIns="19050" rIns="38100" bIns="19050" anchor="ctr" anchorCtr="1">
                <a:spAutoFit/>
              </a:bodyPr>
              <a:lstStyle/>
              <a:p>
                <a:pPr>
                  <a:defRPr sz="2000" b="0" i="0" u="none" strike="noStrike" kern="1200" baseline="0">
                    <a:solidFill>
                      <a:schemeClr val="dk1">
                        <a:lumMod val="65000"/>
                        <a:lumOff val="35000"/>
                      </a:schemeClr>
                    </a:solidFill>
                    <a:latin typeface="+mn-lt"/>
                    <a:ea typeface="+mn-ea"/>
                    <a:cs typeface="+mn-cs"/>
                  </a:defRPr>
                </a:pPr>
                <a:endParaRPr lang="en-NG"/>
              </a:p>
            </c:txPr>
            <c:showLegendKey val="0"/>
            <c:showVal val="1"/>
            <c:showCatName val="1"/>
            <c:showSerName val="0"/>
            <c:showPercent val="0"/>
            <c:showBubbleSize val="0"/>
            <c:showLeaderLines val="0"/>
            <c:extLst>
              <c:ext xmlns:c15="http://schemas.microsoft.com/office/drawing/2012/chart" uri="{CE6537A1-D6FC-4f65-9D91-7224C49458BB}">
                <c15:spPr xmlns:c15="http://schemas.microsoft.com/office/drawing/2012/chart">
                  <a:prstGeom prst="wedgeRectCallout">
                    <a:avLst/>
                  </a:prstGeom>
                  <a:noFill/>
                  <a:ln>
                    <a:noFill/>
                  </a:ln>
                </c15:spPr>
                <c15:showLeaderLines val="0"/>
              </c:ext>
            </c:extLst>
          </c:dLbls>
          <c:cat>
            <c:strRef>
              <c:f>Sheet1!$A$2:$A$3</c:f>
              <c:strCache>
                <c:ptCount val="2"/>
                <c:pt idx="0">
                  <c:v>Achievement</c:v>
                </c:pt>
                <c:pt idx="1">
                  <c:v>Target</c:v>
                </c:pt>
              </c:strCache>
            </c:strRef>
          </c:cat>
          <c:val>
            <c:numRef>
              <c:f>Sheet1!$B$2:$B$3</c:f>
              <c:numCache>
                <c:formatCode>0%</c:formatCode>
                <c:ptCount val="2"/>
                <c:pt idx="0">
                  <c:v>1.3499000000000001</c:v>
                </c:pt>
                <c:pt idx="1">
                  <c:v>1</c:v>
                </c:pt>
              </c:numCache>
            </c:numRef>
          </c:val>
          <c:extLst>
            <c:ext xmlns:c16="http://schemas.microsoft.com/office/drawing/2014/chart" uri="{C3380CC4-5D6E-409C-BE32-E72D297353CC}">
              <c16:uniqueId val="{00000000-6A49-4462-B47E-FF7D060A2A8F}"/>
            </c:ext>
          </c:extLst>
        </c:ser>
        <c:dLbls>
          <c:showLegendKey val="0"/>
          <c:showVal val="0"/>
          <c:showCatName val="0"/>
          <c:showSerName val="0"/>
          <c:showPercent val="0"/>
          <c:showBubbleSize val="0"/>
        </c:dLbls>
        <c:gapWidth val="150"/>
        <c:axId val="930347632"/>
        <c:axId val="930345136"/>
      </c:barChart>
      <c:catAx>
        <c:axId val="930347632"/>
        <c:scaling>
          <c:orientation val="minMax"/>
        </c:scaling>
        <c:delete val="0"/>
        <c:axPos val="b"/>
        <c:numFmt formatCode="General" sourceLinked="1"/>
        <c:majorTickMark val="out"/>
        <c:minorTickMark val="none"/>
        <c:tickLblPos val="nextTo"/>
        <c:spPr>
          <a:noFill/>
          <a:ln w="9525" cap="flat" cmpd="sng" algn="ctr">
            <a:solidFill>
              <a:schemeClr val="tx1">
                <a:lumMod val="15000"/>
                <a:lumOff val="85000"/>
              </a:schemeClr>
            </a:solidFill>
            <a:round/>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NG"/>
          </a:p>
        </c:txPr>
        <c:crossAx val="930345136"/>
        <c:crosses val="autoZero"/>
        <c:auto val="1"/>
        <c:lblAlgn val="ctr"/>
        <c:lblOffset val="100"/>
        <c:noMultiLvlLbl val="0"/>
      </c:catAx>
      <c:valAx>
        <c:axId val="930345136"/>
        <c:scaling>
          <c:orientation val="minMax"/>
        </c:scaling>
        <c:delete val="0"/>
        <c:axPos val="l"/>
        <c:majorGridlines>
          <c:spPr>
            <a:ln w="9525" cap="flat" cmpd="sng" algn="ctr">
              <a:solidFill>
                <a:schemeClr val="tx1">
                  <a:lumMod val="15000"/>
                  <a:lumOff val="85000"/>
                </a:schemeClr>
              </a:solidFill>
              <a:round/>
            </a:ln>
            <a:effectLst/>
          </c:spPr>
        </c:majorGridlines>
        <c:numFmt formatCode="0%" sourceLinked="1"/>
        <c:majorTickMark val="out"/>
        <c:minorTickMark val="none"/>
        <c:tickLblPos val="nextTo"/>
        <c:spPr>
          <a:noFill/>
          <a:ln>
            <a:noFill/>
          </a:ln>
          <a:effectLst/>
        </c:spPr>
        <c:txPr>
          <a:bodyPr rot="-60000000" spcFirstLastPara="1" vertOverflow="ellipsis" vert="horz" wrap="square" anchor="ctr" anchorCtr="1"/>
          <a:lstStyle/>
          <a:p>
            <a:pPr>
              <a:defRPr sz="1197" b="0" i="0" u="none" strike="noStrike" kern="1200" baseline="0">
                <a:solidFill>
                  <a:schemeClr val="tx1">
                    <a:lumMod val="65000"/>
                    <a:lumOff val="35000"/>
                  </a:schemeClr>
                </a:solidFill>
                <a:latin typeface="+mn-lt"/>
                <a:ea typeface="+mn-ea"/>
                <a:cs typeface="+mn-cs"/>
              </a:defRPr>
            </a:pPr>
            <a:endParaRPr lang="en-NG"/>
          </a:p>
        </c:txPr>
        <c:crossAx val="930347632"/>
        <c:crosses val="autoZero"/>
        <c:crossBetween val="between"/>
      </c:valAx>
      <c:spPr>
        <a:noFill/>
        <a:ln>
          <a:noFill/>
        </a:ln>
        <a:effectLst/>
      </c:spPr>
    </c:plotArea>
    <c:legend>
      <c:legendPos val="b"/>
      <c:overlay val="0"/>
      <c:spPr>
        <a:noFill/>
        <a:ln>
          <a:noFill/>
        </a:ln>
        <a:effectLst/>
      </c:spPr>
      <c:txPr>
        <a:bodyPr rot="0" spcFirstLastPara="1" vertOverflow="ellipsis" vert="horz" wrap="square" anchor="ctr" anchorCtr="1"/>
        <a:lstStyle/>
        <a:p>
          <a:pPr>
            <a:defRPr sz="2400" b="0" i="0" u="none" strike="noStrike" kern="1200" baseline="0">
              <a:solidFill>
                <a:schemeClr val="tx1">
                  <a:lumMod val="65000"/>
                  <a:lumOff val="35000"/>
                </a:schemeClr>
              </a:solidFill>
              <a:latin typeface="+mn-lt"/>
              <a:ea typeface="+mn-ea"/>
              <a:cs typeface="+mn-cs"/>
            </a:defRPr>
          </a:pPr>
          <a:endParaRPr lang="en-NG"/>
        </a:p>
      </c:txPr>
    </c:legend>
    <c:plotVisOnly val="1"/>
    <c:dispBlanksAs val="gap"/>
    <c:extLst>
      <c:ext xmlns:c16r3="http://schemas.microsoft.com/office/drawing/2017/03/chart" uri="{56B9EC1D-385E-4148-901F-78D8002777C0}">
        <c16r3:dataDisplayOptions16>
          <c16r3:dispNaAsBlank val="1"/>
        </c16r3:dataDisplayOptions16>
      </c:ext>
    </c:extLst>
    <c:showDLblsOverMax val="0"/>
  </c:chart>
  <c:spPr>
    <a:noFill/>
    <a:ln>
      <a:noFill/>
    </a:ln>
    <a:effectLst/>
  </c:spPr>
  <c:txPr>
    <a:bodyPr/>
    <a:lstStyle/>
    <a:p>
      <a:pPr>
        <a:defRPr/>
      </a:pPr>
      <a:endParaRPr lang="en-NG"/>
    </a:p>
  </c:txPr>
  <c:externalData r:id="rId3">
    <c:autoUpdate val="0"/>
  </c:externalData>
</c:chartSpace>
</file>

<file path=ppt/charts/chart4.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dirty="0">
                <a:effectLst/>
              </a:rPr>
              <a:t>YEARLY PERFORMANCE</a:t>
            </a:r>
            <a:endParaRPr lang="en-NG" sz="1200" dirty="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63558670954.539993</c:v>
                </c:pt>
                <c:pt idx="1">
                  <c:v>229728723364.92001</c:v>
                </c:pt>
                <c:pt idx="2">
                  <c:v>66701276515.711098</c:v>
                </c:pt>
                <c:pt idx="3">
                  <c:v>91016003014.606003</c:v>
                </c:pt>
                <c:pt idx="4">
                  <c:v>3816887485.75</c:v>
                </c:pt>
              </c:numCache>
              <c:extLst/>
            </c:numRef>
          </c:val>
          <c:smooth val="0"/>
          <c:extLst>
            <c:ext xmlns:c16="http://schemas.microsoft.com/office/drawing/2014/chart" uri="{C3380CC4-5D6E-409C-BE32-E72D297353CC}">
              <c16:uniqueId val="{00000000-64D2-4B25-A05B-F1D517312E43}"/>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5.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dirty="0">
                <a:effectLst/>
              </a:rPr>
              <a:t>YEARLY PERFORMANCE</a:t>
            </a:r>
            <a:endParaRPr lang="en-NG" sz="1200" dirty="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1012</c:v>
                </c:pt>
                <c:pt idx="1">
                  <c:v>1079</c:v>
                </c:pt>
                <c:pt idx="2">
                  <c:v>1250</c:v>
                </c:pt>
                <c:pt idx="3">
                  <c:v>1364</c:v>
                </c:pt>
                <c:pt idx="4">
                  <c:v>34</c:v>
                </c:pt>
              </c:numCache>
              <c:extLst/>
            </c:numRef>
          </c:val>
          <c:smooth val="0"/>
          <c:extLst>
            <c:ext xmlns:c16="http://schemas.microsoft.com/office/drawing/2014/chart" uri="{C3380CC4-5D6E-409C-BE32-E72D297353CC}">
              <c16:uniqueId val="{00000000-2332-4885-BD9D-950EEEE31AD8}"/>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6.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dirty="0">
                <a:effectLst/>
              </a:rPr>
              <a:t>YEARLY PERFORMANCE</a:t>
            </a:r>
            <a:endParaRPr lang="en-NG" sz="1200" dirty="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105</c:v>
                </c:pt>
                <c:pt idx="1">
                  <c:v>73</c:v>
                </c:pt>
                <c:pt idx="2">
                  <c:v>67</c:v>
                </c:pt>
                <c:pt idx="3">
                  <c:v>64</c:v>
                </c:pt>
                <c:pt idx="4">
                  <c:v>26</c:v>
                </c:pt>
              </c:numCache>
              <c:extLst/>
            </c:numRef>
          </c:val>
          <c:smooth val="0"/>
          <c:extLst>
            <c:ext xmlns:c16="http://schemas.microsoft.com/office/drawing/2014/chart" uri="{C3380CC4-5D6E-409C-BE32-E72D297353CC}">
              <c16:uniqueId val="{00000000-1F9F-40FF-8D6A-FEF11E3FE846}"/>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7.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25</c:v>
                </c:pt>
                <c:pt idx="1">
                  <c:v>26</c:v>
                </c:pt>
                <c:pt idx="2">
                  <c:v>15</c:v>
                </c:pt>
                <c:pt idx="3">
                  <c:v>19</c:v>
                </c:pt>
                <c:pt idx="4">
                  <c:v>5</c:v>
                </c:pt>
              </c:numCache>
              <c:extLst/>
            </c:numRef>
          </c:val>
          <c:smooth val="0"/>
          <c:extLst>
            <c:ext xmlns:c16="http://schemas.microsoft.com/office/drawing/2014/chart" uri="{C3380CC4-5D6E-409C-BE32-E72D297353CC}">
              <c16:uniqueId val="{00000000-78A4-4A23-BAA5-076938DA9BA4}"/>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8.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424</c:v>
                </c:pt>
                <c:pt idx="1">
                  <c:v>722</c:v>
                </c:pt>
                <c:pt idx="2">
                  <c:v>1098</c:v>
                </c:pt>
                <c:pt idx="3">
                  <c:v>1178</c:v>
                </c:pt>
                <c:pt idx="4">
                  <c:v>0</c:v>
                </c:pt>
              </c:numCache>
              <c:extLst/>
            </c:numRef>
          </c:val>
          <c:smooth val="0"/>
          <c:extLst>
            <c:ext xmlns:c16="http://schemas.microsoft.com/office/drawing/2014/chart" uri="{C3380CC4-5D6E-409C-BE32-E72D297353CC}">
              <c16:uniqueId val="{00000000-C1AE-48C2-AD93-21214C907C71}"/>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hart9.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GB"/>
  <c:roundedCorners val="0"/>
  <mc:AlternateContent xmlns:mc="http://schemas.openxmlformats.org/markup-compatibility/2006">
    <mc:Choice xmlns:c14="http://schemas.microsoft.com/office/drawing/2007/8/2/chart" Requires="c14">
      <c14:style val="102"/>
    </mc:Choice>
    <mc:Fallback>
      <c:style val="2"/>
    </mc:Fallback>
  </mc:AlternateContent>
  <c:chart>
    <c:title>
      <c:tx>
        <c:rich>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r>
              <a:rPr lang="en-GB" sz="1200" b="1" i="0" baseline="0">
                <a:effectLst/>
              </a:rPr>
              <a:t>YEARLY PERFORMANCE</a:t>
            </a:r>
            <a:endParaRPr lang="en-NG" sz="1200">
              <a:effectLst/>
            </a:endParaRPr>
          </a:p>
        </c:rich>
      </c:tx>
      <c:overlay val="0"/>
      <c:spPr>
        <a:noFill/>
        <a:ln>
          <a:noFill/>
        </a:ln>
        <a:effectLst/>
      </c:spPr>
      <c:txPr>
        <a:bodyPr rot="0" spcFirstLastPara="1" vertOverflow="ellipsis" vert="horz" wrap="square" anchor="ctr" anchorCtr="1"/>
        <a:lstStyle/>
        <a:p>
          <a:pPr>
            <a:defRPr sz="1200" b="0" i="0" u="none" strike="noStrike" kern="1200" cap="none" spc="0" normalizeH="0" baseline="0">
              <a:solidFill>
                <a:schemeClr val="tx1">
                  <a:lumMod val="65000"/>
                  <a:lumOff val="35000"/>
                </a:schemeClr>
              </a:solidFill>
              <a:latin typeface="Rockwell" panose="02060603020205020403" pitchFamily="18" charset="0"/>
              <a:ea typeface="+mj-ea"/>
              <a:cs typeface="+mj-cs"/>
            </a:defRPr>
          </a:pPr>
          <a:endParaRPr lang="en-NG"/>
        </a:p>
      </c:txPr>
    </c:title>
    <c:autoTitleDeleted val="0"/>
    <c:plotArea>
      <c:layout/>
      <c:lineChart>
        <c:grouping val="standard"/>
        <c:varyColors val="0"/>
        <c:ser>
          <c:idx val="0"/>
          <c:order val="0"/>
          <c:spPr>
            <a:ln w="38100" cap="rnd">
              <a:solidFill>
                <a:schemeClr val="accent1"/>
              </a:solidFill>
              <a:round/>
            </a:ln>
            <a:effectLst/>
          </c:spPr>
          <c:marker>
            <c:symbol val="none"/>
          </c:marker>
          <c:dLbls>
            <c:numFmt formatCode="#,##0" sourceLinked="0"/>
            <c:spPr>
              <a:noFill/>
              <a:ln>
                <a:noFill/>
              </a:ln>
              <a:effectLst/>
            </c:spPr>
            <c:txPr>
              <a:bodyPr rot="-5400000" spcFirstLastPara="1" vertOverflow="clip" horzOverflow="clip" wrap="square" lIns="38100" tIns="19050" rIns="38100" bIns="19050" anchor="ctr" anchorCtr="1">
                <a:spAutoFit/>
              </a:bodyPr>
              <a:lstStyle/>
              <a:p>
                <a:pPr>
                  <a:defRPr sz="1200" b="1" i="0" u="none" strike="noStrike" kern="1200" baseline="0">
                    <a:solidFill>
                      <a:schemeClr val="tx1">
                        <a:lumMod val="75000"/>
                        <a:lumOff val="25000"/>
                      </a:schemeClr>
                    </a:solidFill>
                    <a:latin typeface="Rockwell" panose="02060603020205020403" pitchFamily="18" charset="0"/>
                    <a:ea typeface="+mn-ea"/>
                    <a:cs typeface="+mn-cs"/>
                  </a:defRPr>
                </a:pPr>
                <a:endParaRPr lang="en-NG"/>
              </a:p>
            </c:txP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a:solidFill>
                        <a:schemeClr val="tx1">
                          <a:lumMod val="35000"/>
                          <a:lumOff val="65000"/>
                        </a:schemeClr>
                      </a:solidFill>
                    </a:ln>
                    <a:effectLst/>
                  </c:spPr>
                </c15:leaderLines>
              </c:ext>
            </c:extLst>
          </c:dLbls>
          <c:cat>
            <c:strRef>
              <c:f>('PIVOT TABLE'!$H$11,'PIVOT TABLE'!$H$13,'PIVOT TABLE'!$H$15,'PIVOT TABLE'!$H$17,'PIVOT TABLE'!$H$19)</c:f>
              <c:strCache>
                <c:ptCount val="5"/>
                <c:pt idx="0">
                  <c:v>2019 ACHIEVEMENT</c:v>
                </c:pt>
                <c:pt idx="1">
                  <c:v>2020 ACHIEVEMENT</c:v>
                </c:pt>
                <c:pt idx="2">
                  <c:v>2021 ACHIEVEMENT</c:v>
                </c:pt>
                <c:pt idx="3">
                  <c:v>2022 ACHIEVEMENT</c:v>
                </c:pt>
                <c:pt idx="4">
                  <c:v>2023 ACHIEVEMENT</c:v>
                </c:pt>
              </c:strCache>
              <c:extLst/>
            </c:strRef>
          </c:cat>
          <c:val>
            <c:numRef>
              <c:f>('PIVOT TABLE'!$I$11,'PIVOT TABLE'!$I$13,'PIVOT TABLE'!$I$15,'PIVOT TABLE'!$I$17,'PIVOT TABLE'!$I$19)</c:f>
              <c:numCache>
                <c:formatCode>General</c:formatCode>
                <c:ptCount val="5"/>
                <c:pt idx="0">
                  <c:v>1934</c:v>
                </c:pt>
                <c:pt idx="1">
                  <c:v>1364</c:v>
                </c:pt>
                <c:pt idx="2">
                  <c:v>1393</c:v>
                </c:pt>
                <c:pt idx="3">
                  <c:v>1357</c:v>
                </c:pt>
                <c:pt idx="4">
                  <c:v>367</c:v>
                </c:pt>
              </c:numCache>
              <c:extLst/>
            </c:numRef>
          </c:val>
          <c:smooth val="0"/>
          <c:extLst>
            <c:ext xmlns:c16="http://schemas.microsoft.com/office/drawing/2014/chart" uri="{C3380CC4-5D6E-409C-BE32-E72D297353CC}">
              <c16:uniqueId val="{00000000-D5CA-443E-B43C-2069A3B1E34A}"/>
            </c:ext>
          </c:extLst>
        </c:ser>
        <c:dLbls>
          <c:showLegendKey val="0"/>
          <c:showVal val="1"/>
          <c:showCatName val="0"/>
          <c:showSerName val="0"/>
          <c:showPercent val="0"/>
          <c:showBubbleSize val="0"/>
        </c:dLbls>
        <c:smooth val="0"/>
        <c:axId val="335335791"/>
        <c:axId val="490354351"/>
      </c:lineChart>
      <c:catAx>
        <c:axId val="335335791"/>
        <c:scaling>
          <c:orientation val="minMax"/>
        </c:scaling>
        <c:delete val="0"/>
        <c:axPos val="b"/>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900" b="1" i="0" u="none" strike="noStrike" kern="1200" cap="none" spc="0" normalizeH="0" baseline="0">
                <a:solidFill>
                  <a:schemeClr val="tx1">
                    <a:lumMod val="65000"/>
                    <a:lumOff val="35000"/>
                  </a:schemeClr>
                </a:solidFill>
                <a:latin typeface="Cambria" panose="02040503050406030204" pitchFamily="18" charset="0"/>
                <a:ea typeface="Cambria" panose="02040503050406030204" pitchFamily="18" charset="0"/>
                <a:cs typeface="+mn-cs"/>
              </a:defRPr>
            </a:pPr>
            <a:endParaRPr lang="en-NG"/>
          </a:p>
        </c:txPr>
        <c:crossAx val="490354351"/>
        <c:crosses val="autoZero"/>
        <c:auto val="1"/>
        <c:lblAlgn val="ctr"/>
        <c:lblOffset val="100"/>
        <c:noMultiLvlLbl val="0"/>
      </c:catAx>
      <c:valAx>
        <c:axId val="490354351"/>
        <c:scaling>
          <c:orientation val="minMax"/>
        </c:scaling>
        <c:delete val="0"/>
        <c:axPos val="l"/>
        <c:majorGridlines>
          <c:spPr>
            <a:ln w="9525" cap="flat" cmpd="sng" algn="ctr">
              <a:solidFill>
                <a:schemeClr val="tx1">
                  <a:lumMod val="15000"/>
                  <a:lumOff val="85000"/>
                </a:schemeClr>
              </a:solidFill>
              <a:round/>
            </a:ln>
            <a:effectLst/>
          </c:spPr>
        </c:majorGridlines>
        <c:minorGridlines>
          <c:spPr>
            <a:ln w="9525" cap="flat" cmpd="sng" algn="ctr">
              <a:solidFill>
                <a:schemeClr val="tx1">
                  <a:lumMod val="5000"/>
                  <a:lumOff val="95000"/>
                </a:schemeClr>
              </a:solidFill>
              <a:round/>
            </a:ln>
            <a:effectLst/>
          </c:spPr>
        </c:minorGridlines>
        <c:numFmt formatCode="General" sourceLinked="1"/>
        <c:majorTickMark val="none"/>
        <c:minorTickMark val="none"/>
        <c:tickLblPos val="nextTo"/>
        <c:spPr>
          <a:noFill/>
          <a:ln>
            <a:noFill/>
          </a:ln>
          <a:effectLst/>
        </c:spPr>
        <c:txPr>
          <a:bodyPr rot="-60000000" spcFirstLastPara="1" vertOverflow="ellipsis" vert="horz" wrap="square" anchor="ctr" anchorCtr="1"/>
          <a:lstStyle/>
          <a:p>
            <a:pPr>
              <a:defRPr sz="1100" b="1" i="0" u="none" strike="noStrike" kern="1200" baseline="0">
                <a:solidFill>
                  <a:schemeClr val="tx1">
                    <a:lumMod val="65000"/>
                    <a:lumOff val="35000"/>
                  </a:schemeClr>
                </a:solidFill>
                <a:latin typeface="+mn-lt"/>
                <a:ea typeface="+mn-ea"/>
                <a:cs typeface="+mn-cs"/>
              </a:defRPr>
            </a:pPr>
            <a:endParaRPr lang="en-NG"/>
          </a:p>
        </c:txPr>
        <c:crossAx val="335335791"/>
        <c:crosses val="autoZero"/>
        <c:crossBetween val="between"/>
      </c:valAx>
      <c:spPr>
        <a:noFill/>
        <a:ln>
          <a:noFill/>
        </a:ln>
        <a:effectLst/>
      </c:spPr>
    </c:plotArea>
    <c:plotVisOnly val="1"/>
    <c:dispBlanksAs val="gap"/>
    <c:extLst>
      <c:ext xmlns:c16r3="http://schemas.microsoft.com/office/drawing/2017/03/chart" uri="{56B9EC1D-385E-4148-901F-78D8002777C0}">
        <c16r3:dataDisplayOptions16>
          <c16r3:dispNaAsBlank val="1"/>
        </c16r3:dataDisplayOptions16>
      </c:ext>
    </c:extLst>
    <c:showDLblsOverMax val="0"/>
  </c:chart>
  <c:spPr>
    <a:solidFill>
      <a:schemeClr val="bg1"/>
    </a:solidFill>
    <a:ln w="9525" cap="flat" cmpd="sng" algn="ctr">
      <a:solidFill>
        <a:schemeClr val="tx1">
          <a:lumMod val="15000"/>
          <a:lumOff val="85000"/>
        </a:schemeClr>
      </a:solidFill>
      <a:round/>
    </a:ln>
    <a:effectLst/>
    <a:scene3d>
      <a:camera prst="orthographicFront"/>
      <a:lightRig rig="threePt" dir="t"/>
    </a:scene3d>
    <a:sp3d prstMaterial="metal"/>
  </c:spPr>
  <c:txPr>
    <a:bodyPr/>
    <a:lstStyle/>
    <a:p>
      <a:pPr>
        <a:defRPr/>
      </a:pPr>
      <a:endParaRPr lang="en-NG"/>
    </a:p>
  </c:txPr>
  <c:externalData r:id="rId3">
    <c:autoUpdate val="0"/>
  </c:externalData>
</c:chartSpace>
</file>

<file path=ppt/charts/colors1.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1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1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20.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2.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3.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2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3.xml><?xml version="1.0" encoding="utf-8"?>
<cs:colorStyle xmlns:cs="http://schemas.microsoft.com/office/drawing/2012/chartStyle" xmlns:a="http://schemas.openxmlformats.org/drawingml/2006/main" meth="acrossLinear" id="2">
  <a:schemeClr val="accent1"/>
  <a:schemeClr val="accent2"/>
  <a:schemeClr val="accent3"/>
  <a:schemeClr val="accent4"/>
  <a:schemeClr val="accent5"/>
  <a:schemeClr val="accent6"/>
</cs:colorStyle>
</file>

<file path=ppt/charts/colors4.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5.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6.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7.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8.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colors9.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10.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1.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2.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3.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4.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5.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6.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7.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8.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19.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20.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1.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2.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3.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24.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3.xml><?xml version="1.0" encoding="utf-8"?>
<cs:chartStyle xmlns:cs="http://schemas.microsoft.com/office/drawing/2012/chartStyle" xmlns:a="http://schemas.openxmlformats.org/drawingml/2006/main" id="251">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197"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spPr>
      <a:ln w="19050">
        <a:solidFill>
          <a:schemeClr val="lt1"/>
        </a:solidFill>
      </a:ln>
    </cs:spPr>
  </cs:dataPoint>
  <cs:dataPoint3D>
    <cs:lnRef idx="0"/>
    <cs:fillRef idx="1">
      <cs:styleClr val="auto"/>
    </cs:fillRef>
    <cs:effectRef idx="0"/>
    <cs:fontRef idx="minor">
      <a:schemeClr val="tx1"/>
    </cs:fontRef>
    <cs:spPr>
      <a:ln w="25400">
        <a:solidFill>
          <a:schemeClr val="lt1"/>
        </a:solidFill>
      </a:ln>
    </cs:spPr>
  </cs:dataPoint3D>
  <cs:dataPointLine>
    <cs:lnRef idx="0">
      <cs:styleClr val="auto"/>
    </cs:lnRef>
    <cs:fillRef idx="0"/>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0"/>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charts/style4.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5.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6.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7.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8.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charts/style9.xml><?xml version="1.0" encoding="utf-8"?>
<cs:chartStyle xmlns:cs="http://schemas.microsoft.com/office/drawing/2012/chartStyle" xmlns:a="http://schemas.openxmlformats.org/drawingml/2006/main" id="296">
  <cs:axisTitle>
    <cs:lnRef idx="0"/>
    <cs:fillRef idx="0"/>
    <cs:effectRef idx="0"/>
    <cs:fontRef idx="minor">
      <a:schemeClr val="tx1">
        <a:lumMod val="65000"/>
        <a:lumOff val="35000"/>
      </a:schemeClr>
    </cs:fontRef>
    <cs:defRPr sz="900" kern="1200" cap="all"/>
  </cs:axisTitle>
  <cs:categoryAxis>
    <cs:lnRef idx="0"/>
    <cs:fillRef idx="0"/>
    <cs:effectRef idx="0"/>
    <cs:fontRef idx="minor">
      <a:schemeClr val="tx1">
        <a:lumMod val="65000"/>
        <a:lumOff val="35000"/>
      </a:schemeClr>
    </cs:fontRef>
    <cs:defRPr sz="900" b="0" kern="1200" cap="none" spc="0" normalizeH="0" baseline="0"/>
  </cs:categoryAxis>
  <cs:chartArea mods="allowNoFillOverride allowNoLineOverride">
    <cs:lnRef idx="0"/>
    <cs:fillRef idx="0"/>
    <cs:effectRef idx="0"/>
    <cs:fontRef idx="minor">
      <a:schemeClr val="dk1"/>
    </cs:fontRef>
    <cs:spPr>
      <a:solidFill>
        <a:schemeClr val="bg1"/>
      </a:solidFill>
      <a:ln w="9525" cap="flat" cmpd="sng" algn="ctr">
        <a:solidFill>
          <a:schemeClr val="tx1">
            <a:lumMod val="15000"/>
            <a:lumOff val="85000"/>
          </a:schemeClr>
        </a:solidFill>
        <a:round/>
      </a:ln>
    </cs:spPr>
    <cs:defRPr sz="900" kern="1200"/>
  </cs:chartArea>
  <cs:dataLabel>
    <cs:lnRef idx="0"/>
    <cs:fillRef idx="0"/>
    <cs:effectRef idx="0"/>
    <cs:fontRef idx="minor">
      <a:schemeClr val="tx1">
        <a:lumMod val="75000"/>
        <a:lumOff val="25000"/>
      </a:schemeClr>
    </cs:fontRef>
    <cs:defRPr sz="900" kern="1200"/>
  </cs:dataLabel>
  <cs:dataLabelCallout>
    <cs:lnRef idx="0"/>
    <cs:fillRef idx="0"/>
    <cs:effectRef idx="0"/>
    <cs:fontRef idx="minor">
      <a:schemeClr val="dk1">
        <a:lumMod val="75000"/>
        <a:lumOff val="25000"/>
      </a:schemeClr>
    </cs:fontRef>
    <cs:spPr>
      <a:solidFill>
        <a:schemeClr val="dk1">
          <a:lumMod val="15000"/>
          <a:lumOff val="85000"/>
        </a:schemeClr>
      </a:solidFill>
    </cs:spPr>
    <cs:defRPr sz="900" kern="1200"/>
    <cs:bodyPr rot="0" spcFirstLastPara="1" vertOverflow="clip" horzOverflow="clip" vert="horz" wrap="square" lIns="36576" tIns="18288" rIns="36576" bIns="18288" anchor="ctr" anchorCtr="1">
      <a:spAutoFit/>
    </cs:bodyPr>
  </cs:dataLabelCallout>
  <cs:dataPoint>
    <cs:lnRef idx="0"/>
    <cs:fillRef idx="0">
      <cs:styleClr val="auto"/>
    </cs:fillRef>
    <cs:effectRef idx="0"/>
    <cs:fontRef idx="minor">
      <a:schemeClr val="dk1"/>
    </cs:fontRef>
    <cs:spPr>
      <a:solidFill>
        <a:schemeClr val="phClr"/>
      </a:solidFill>
    </cs:spPr>
  </cs:dataPoint>
  <cs:dataPoint3D>
    <cs:lnRef idx="0"/>
    <cs:fillRef idx="0">
      <cs:styleClr val="auto"/>
    </cs:fillRef>
    <cs:effectRef idx="0"/>
    <cs:fontRef idx="minor">
      <a:schemeClr val="dk1"/>
    </cs:fontRef>
    <cs:spPr>
      <a:solidFill>
        <a:schemeClr val="phClr"/>
      </a:solidFill>
    </cs:spPr>
  </cs:dataPoint3D>
  <cs:dataPointLine>
    <cs:lnRef idx="0">
      <cs:styleClr val="auto"/>
    </cs:lnRef>
    <cs:fillRef idx="0"/>
    <cs:effectRef idx="0"/>
    <cs:fontRef idx="minor">
      <a:schemeClr val="dk1"/>
    </cs:fontRef>
    <cs:spPr>
      <a:ln w="38100" cap="rnd">
        <a:solidFill>
          <a:schemeClr val="phClr"/>
        </a:solidFill>
        <a:round/>
      </a:ln>
    </cs:spPr>
  </cs:dataPointLine>
  <cs:dataPointMarker>
    <cs:lnRef idx="0"/>
    <cs:fillRef idx="0">
      <cs:styleClr val="auto"/>
    </cs:fillRef>
    <cs:effectRef idx="0"/>
    <cs:fontRef idx="minor">
      <a:schemeClr val="dk1"/>
    </cs:fontRef>
    <cs:spPr>
      <a:solidFill>
        <a:schemeClr val="phClr"/>
      </a:solidFill>
    </cs:spPr>
  </cs:dataPointMarker>
  <cs:dataPointMarkerLayout symbol="circle" size="8"/>
  <cs:dataPointWireframe>
    <cs:lnRef idx="0">
      <cs:styleClr val="auto"/>
    </cs:lnRef>
    <cs:fillRef idx="0"/>
    <cs:effectRef idx="0"/>
    <cs:fontRef idx="minor">
      <a:schemeClr val="dk1"/>
    </cs:fontRef>
    <cs:spPr>
      <a:ln w="9525" cap="rnd">
        <a:solidFill>
          <a:schemeClr val="phClr"/>
        </a:solidFill>
        <a:round/>
      </a:ln>
    </cs:spPr>
  </cs:dataPointWireframe>
  <cs:dataTable>
    <cs:lnRef idx="0"/>
    <cs:fillRef idx="0"/>
    <cs:effectRef idx="0"/>
    <cs:fontRef idx="minor">
      <a:schemeClr val="tx1">
        <a:lumMod val="65000"/>
        <a:lumOff val="35000"/>
      </a:schemeClr>
    </cs:fontRef>
    <cs:spPr>
      <a:ln w="9525">
        <a:solidFill>
          <a:schemeClr val="tx1">
            <a:lumMod val="15000"/>
            <a:lumOff val="85000"/>
          </a:schemeClr>
        </a:solidFill>
      </a:ln>
    </cs:spPr>
    <cs:defRPr sz="900" kern="1200"/>
  </cs:dataTable>
  <cs:downBar>
    <cs:lnRef idx="0"/>
    <cs:fillRef idx="0"/>
    <cs:effectRef idx="0"/>
    <cs:fontRef idx="minor">
      <a:schemeClr val="dk1"/>
    </cs:fontRef>
    <cs:spPr>
      <a:solidFill>
        <a:schemeClr val="dk1">
          <a:lumMod val="75000"/>
          <a:lumOff val="25000"/>
        </a:schemeClr>
      </a:solidFill>
      <a:ln w="9525">
        <a:solidFill>
          <a:schemeClr val="tx1">
            <a:lumMod val="50000"/>
            <a:lumOff val="50000"/>
          </a:schemeClr>
        </a:solidFill>
      </a:ln>
    </cs:spPr>
  </cs:downBar>
  <cs:dropLine>
    <cs:lnRef idx="0"/>
    <cs:fillRef idx="0"/>
    <cs:effectRef idx="0"/>
    <cs:fontRef idx="minor">
      <a:schemeClr val="dk1"/>
    </cs:fontRef>
    <cs:spPr>
      <a:ln w="9525">
        <a:solidFill>
          <a:schemeClr val="tx1">
            <a:lumMod val="50000"/>
            <a:lumOff val="50000"/>
          </a:schemeClr>
        </a:solidFill>
        <a:prstDash val="dash"/>
      </a:ln>
    </cs:spPr>
  </cs:dropLine>
  <cs:errorBar>
    <cs:lnRef idx="0"/>
    <cs:fillRef idx="0"/>
    <cs:effectRef idx="0"/>
    <cs:fontRef idx="minor">
      <a:schemeClr val="dk1"/>
    </cs:fontRef>
    <cs:spPr>
      <a:ln w="9525">
        <a:solidFill>
          <a:schemeClr val="tx1">
            <a:lumMod val="50000"/>
            <a:lumOff val="50000"/>
          </a:schemeClr>
        </a:solidFill>
        <a:round/>
      </a:ln>
    </cs:spPr>
  </cs:errorBar>
  <cs:floor>
    <cs:lnRef idx="0"/>
    <cs:fillRef idx="0"/>
    <cs:effectRef idx="0"/>
    <cs:fontRef idx="minor">
      <a:schemeClr val="dk1"/>
    </cs:fontRef>
  </cs:floor>
  <cs:gridlineMajor>
    <cs:lnRef idx="0"/>
    <cs:fillRef idx="0"/>
    <cs:effectRef idx="0"/>
    <cs:fontRef idx="minor">
      <a:schemeClr val="dk1"/>
    </cs:fontRef>
    <cs:spPr>
      <a:ln w="9525" cap="flat" cmpd="sng" algn="ctr">
        <a:solidFill>
          <a:schemeClr val="tx1">
            <a:lumMod val="15000"/>
            <a:lumOff val="85000"/>
          </a:schemeClr>
        </a:solidFill>
        <a:round/>
      </a:ln>
    </cs:spPr>
  </cs:gridlineMajor>
  <cs:gridlineMinor>
    <cs:lnRef idx="0"/>
    <cs:fillRef idx="0"/>
    <cs:effectRef idx="0"/>
    <cs:fontRef idx="minor">
      <a:schemeClr val="dk1"/>
    </cs:fontRef>
    <cs:spPr>
      <a:ln w="9525" cap="flat" cmpd="sng" algn="ctr">
        <a:solidFill>
          <a:schemeClr val="tx1">
            <a:lumMod val="5000"/>
            <a:lumOff val="95000"/>
          </a:schemeClr>
        </a:solidFill>
        <a:round/>
      </a:ln>
    </cs:spPr>
  </cs:gridlineMinor>
  <cs:hiLoLine>
    <cs:lnRef idx="0"/>
    <cs:fillRef idx="0"/>
    <cs:effectRef idx="0"/>
    <cs:fontRef idx="minor">
      <a:schemeClr val="dk1"/>
    </cs:fontRef>
    <cs:spPr>
      <a:ln w="9525">
        <a:solidFill>
          <a:schemeClr val="tx1">
            <a:lumMod val="50000"/>
            <a:lumOff val="50000"/>
          </a:schemeClr>
        </a:solidFill>
        <a:prstDash val="dash"/>
      </a:ln>
    </cs:spPr>
  </cs:hiLoLine>
  <cs:leaderLine>
    <cs:lnRef idx="0"/>
    <cs:fillRef idx="0"/>
    <cs:effectRef idx="0"/>
    <cs:fontRef idx="minor">
      <a:schemeClr val="dk1"/>
    </cs:fontRef>
    <cs:spPr>
      <a:ln w="9525">
        <a:solidFill>
          <a:schemeClr val="tx1">
            <a:lumMod val="35000"/>
            <a:lumOff val="65000"/>
          </a:schemeClr>
        </a:solidFill>
      </a:ln>
    </cs:spPr>
  </cs:leaderLine>
  <cs:legend>
    <cs:lnRef idx="0"/>
    <cs:fillRef idx="0"/>
    <cs:effectRef idx="0"/>
    <cs:fontRef idx="minor">
      <a:schemeClr val="tx1">
        <a:lumMod val="65000"/>
        <a:lumOff val="35000"/>
      </a:schemeClr>
    </cs:fontRef>
    <cs:defRPr sz="900" kern="1200"/>
  </cs:legend>
  <cs:plotArea mods="allowNoFillOverride allowNoLineOverride">
    <cs:lnRef idx="0"/>
    <cs:fillRef idx="0"/>
    <cs:effectRef idx="0"/>
    <cs:fontRef idx="minor">
      <a:schemeClr val="dk1"/>
    </cs:fontRef>
  </cs:plotArea>
  <cs:plotArea3D mods="allowNoFillOverride allowNoLineOverride">
    <cs:lnRef idx="0"/>
    <cs:fillRef idx="0"/>
    <cs:effectRef idx="0"/>
    <cs:fontRef idx="minor">
      <a:schemeClr val="dk1"/>
    </cs:fontRef>
  </cs:plotArea3D>
  <cs:series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900" kern="1200"/>
  </cs:seriesAxis>
  <cs:seriesLine>
    <cs:lnRef idx="0"/>
    <cs:fillRef idx="0"/>
    <cs:effectRef idx="0"/>
    <cs:fontRef idx="minor">
      <a:schemeClr val="dk1"/>
    </cs:fontRef>
    <cs:spPr>
      <a:ln w="9525">
        <a:solidFill>
          <a:schemeClr val="tx1">
            <a:lumMod val="35000"/>
            <a:lumOff val="65000"/>
          </a:schemeClr>
        </a:solidFill>
        <a:round/>
      </a:ln>
    </cs:spPr>
  </cs:seriesLine>
  <cs:title>
    <cs:lnRef idx="0"/>
    <cs:fillRef idx="0"/>
    <cs:effectRef idx="0"/>
    <cs:fontRef idx="major">
      <a:schemeClr val="tx1">
        <a:lumMod val="65000"/>
        <a:lumOff val="35000"/>
      </a:schemeClr>
    </cs:fontRef>
    <cs:defRPr sz="2000" b="0" kern="1200" cap="none" spc="0" normalizeH="0" baseline="0"/>
  </cs:title>
  <cs:trendline>
    <cs:lnRef idx="0">
      <cs:styleClr val="auto"/>
    </cs:lnRef>
    <cs:fillRef idx="0"/>
    <cs:effectRef idx="0"/>
    <cs:fontRef idx="minor">
      <a:schemeClr val="dk1"/>
    </cs:fontRef>
    <cs:spPr>
      <a:ln w="19050" cap="rnd">
        <a:solidFill>
          <a:schemeClr val="phClr"/>
        </a:solidFill>
        <a:round/>
      </a:ln>
    </cs:spPr>
  </cs:trendline>
  <cs:trendlineLabel>
    <cs:lnRef idx="0"/>
    <cs:fillRef idx="0"/>
    <cs:effectRef idx="0"/>
    <cs:fontRef idx="minor">
      <a:schemeClr val="tx1">
        <a:lumMod val="65000"/>
        <a:lumOff val="35000"/>
      </a:schemeClr>
    </cs:fontRef>
    <cs:defRPr sz="900" kern="1200"/>
  </cs:trendlineLabel>
  <cs:upBar>
    <cs:lnRef idx="0"/>
    <cs:fillRef idx="0"/>
    <cs:effectRef idx="0"/>
    <cs:fontRef idx="minor">
      <a:schemeClr val="dk1"/>
    </cs:fontRef>
    <cs:spPr>
      <a:solidFill>
        <a:schemeClr val="lt1"/>
      </a:solidFill>
      <a:ln w="9525">
        <a:solidFill>
          <a:schemeClr val="tx1">
            <a:lumMod val="50000"/>
            <a:lumOff val="50000"/>
          </a:schemeClr>
        </a:solidFill>
      </a:ln>
    </cs:spPr>
  </cs:upBar>
  <cs:valueAxis>
    <cs:lnRef idx="0"/>
    <cs:fillRef idx="0"/>
    <cs:effectRef idx="0"/>
    <cs:fontRef idx="minor">
      <a:schemeClr val="tx1">
        <a:lumMod val="65000"/>
        <a:lumOff val="35000"/>
      </a:schemeClr>
    </cs:fontRef>
    <cs:defRPr sz="900" kern="1200"/>
  </cs:valueAxis>
  <cs:wall>
    <cs:lnRef idx="0"/>
    <cs:fillRef idx="0"/>
    <cs:effectRef idx="0"/>
    <cs:fontRef idx="minor">
      <a:schemeClr val="dk1"/>
    </cs:fontRef>
  </cs:wall>
</cs:chartStyle>
</file>

<file path=ppt/diagrams/_rels/data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_rels/drawing1.xml.rels><?xml version="1.0" encoding="UTF-8" standalone="yes"?>
<Relationships xmlns="http://schemas.openxmlformats.org/package/2006/relationships"><Relationship Id="rId8" Type="http://schemas.openxmlformats.org/officeDocument/2006/relationships/image" Target="../media/image11.svg"/><Relationship Id="rId3" Type="http://schemas.openxmlformats.org/officeDocument/2006/relationships/image" Target="../media/image6.png"/><Relationship Id="rId7" Type="http://schemas.openxmlformats.org/officeDocument/2006/relationships/image" Target="../media/image10.png"/><Relationship Id="rId12" Type="http://schemas.openxmlformats.org/officeDocument/2006/relationships/image" Target="../media/image15.svg"/><Relationship Id="rId2" Type="http://schemas.openxmlformats.org/officeDocument/2006/relationships/image" Target="../media/image5.svg"/><Relationship Id="rId1" Type="http://schemas.openxmlformats.org/officeDocument/2006/relationships/image" Target="../media/image4.png"/><Relationship Id="rId6" Type="http://schemas.openxmlformats.org/officeDocument/2006/relationships/image" Target="../media/image9.svg"/><Relationship Id="rId11" Type="http://schemas.openxmlformats.org/officeDocument/2006/relationships/image" Target="../media/image14.png"/><Relationship Id="rId5" Type="http://schemas.openxmlformats.org/officeDocument/2006/relationships/image" Target="../media/image8.png"/><Relationship Id="rId10" Type="http://schemas.openxmlformats.org/officeDocument/2006/relationships/image" Target="../media/image13.svg"/><Relationship Id="rId4" Type="http://schemas.openxmlformats.org/officeDocument/2006/relationships/image" Target="../media/image7.svg"/><Relationship Id="rId9" Type="http://schemas.openxmlformats.org/officeDocument/2006/relationships/image" Target="../media/image12.png"/></Relationships>
</file>

<file path=ppt/diagrams/colors1.xml><?xml version="1.0" encoding="utf-8"?>
<dgm:colorsDef xmlns:dgm="http://schemas.openxmlformats.org/drawingml/2006/diagram" xmlns:a="http://schemas.openxmlformats.org/drawingml/2006/main" uniqueId="urn:microsoft.com/office/officeart/2018/5/colors/Iconchunking_neutralbg_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a:alpha val="0"/>
      </a:schemeClr>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bg1">
        <a:lumMod val="95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2.xml><?xml version="1.0" encoding="utf-8"?>
<dgm:colorsDef xmlns:dgm="http://schemas.openxmlformats.org/drawingml/2006/diagram" xmlns:a="http://schemas.openxmlformats.org/drawingml/2006/main" uniqueId="urn:microsoft.com/office/officeart/2005/8/colors/colorful1">
  <dgm:title val=""/>
  <dgm:desc val=""/>
  <dgm:catLst>
    <dgm:cat type="colorful" pri="10100"/>
  </dgm:catLst>
  <dgm:styleLbl name="node0">
    <dgm:fillClrLst meth="repeat">
      <a:schemeClr val="accent1"/>
    </dgm:fillClrLst>
    <dgm:linClrLst meth="repeat">
      <a:schemeClr val="lt1"/>
    </dgm:linClrLst>
    <dgm:effectClrLst/>
    <dgm:txLinClrLst/>
    <dgm:txFillClrLst/>
    <dgm:txEffectClrLst/>
  </dgm:styleLbl>
  <dgm:styleLbl name="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alignNode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dgm:txEffectClrLst/>
  </dgm:styleLbl>
  <dgm:styleLbl name="lnNode1">
    <dgm:fillClrLst meth="repeat">
      <a:schemeClr val="accent2"/>
      <a:schemeClr val="accent3"/>
      <a:schemeClr val="accent4"/>
      <a:schemeClr val="accent5"/>
      <a:schemeClr val="accent6"/>
    </dgm:fillClrLst>
    <dgm:linClrLst meth="repeat">
      <a:schemeClr val="lt1"/>
    </dgm:linClrLst>
    <dgm:effectClrLst/>
    <dgm:txLinClrLst/>
    <dgm:txFillClrLst/>
    <dgm:txEffectClrLst/>
  </dgm:styleLbl>
  <dgm:styleLbl name="vennNode1">
    <dgm:fillClrLst meth="repeat">
      <a:schemeClr val="accent2">
        <a:alpha val="50000"/>
      </a:schemeClr>
      <a:schemeClr val="accent3">
        <a:alpha val="50000"/>
      </a:schemeClr>
      <a:schemeClr val="accent4">
        <a:alpha val="50000"/>
      </a:schemeClr>
      <a:schemeClr val="accent5">
        <a:alpha val="50000"/>
      </a:schemeClr>
      <a:schemeClr val="accent6">
        <a:alpha val="50000"/>
      </a:schemeClr>
    </dgm:fillClrLst>
    <dgm:linClrLst meth="repeat">
      <a:schemeClr val="lt1"/>
    </dgm:linClrLst>
    <dgm:effectClrLst/>
    <dgm:txLinClrLst/>
    <dgm:txFillClrLst/>
    <dgm:txEffectClrLst/>
  </dgm:styleLbl>
  <dgm:styleLbl name="node2">
    <dgm:fillClrLst>
      <a:schemeClr val="accent2"/>
    </dgm:fillClrLst>
    <dgm:linClrLst meth="repeat">
      <a:schemeClr val="lt1"/>
    </dgm:linClrLst>
    <dgm:effectClrLst/>
    <dgm:txLinClrLst/>
    <dgm:txFillClrLst/>
    <dgm:txEffectClrLst/>
  </dgm:styleLbl>
  <dgm:styleLbl name="node3">
    <dgm:fillClrLst>
      <a:schemeClr val="accent3"/>
    </dgm:fillClrLst>
    <dgm:linClrLst meth="repeat">
      <a:schemeClr val="lt1"/>
    </dgm:linClrLst>
    <dgm:effectClrLst/>
    <dgm:txLinClrLst/>
    <dgm:txFillClrLst/>
    <dgm:txEffectClrLst/>
  </dgm:styleLbl>
  <dgm:styleLbl name="node4">
    <dgm:fillClrLst>
      <a:schemeClr val="accent4"/>
    </dgm:fillClrLst>
    <dgm:linClrLst meth="repeat">
      <a:schemeClr val="lt1"/>
    </dgm:linClrLst>
    <dgm:effectClrLst/>
    <dgm:txLinClrLst/>
    <dgm:txFillClrLst/>
    <dgm:txEffectClrLst/>
  </dgm:styleLbl>
  <dgm:styleLbl name="fgImgPlace1">
    <dgm:fillClrLst meth="repeat">
      <a:schemeClr val="accent2">
        <a:tint val="50000"/>
      </a:schemeClr>
      <a:schemeClr val="accent3">
        <a:tint val="50000"/>
      </a:schemeClr>
      <a:schemeClr val="accent4">
        <a:tint val="50000"/>
      </a:schemeClr>
      <a:schemeClr val="accent5">
        <a:tint val="50000"/>
      </a:schemeClr>
      <a:schemeClr val="accent6">
        <a:tint val="50000"/>
      </a:schemeClr>
    </dgm:fillClrLst>
    <dgm:linClrLst meth="repeat">
      <a:schemeClr val="lt1"/>
    </dgm:linClrLst>
    <dgm:effectClrLst/>
    <dgm:txLinClrLst/>
    <dgm:txFillClrLst meth="repeat">
      <a:schemeClr val="lt1"/>
    </dgm:txFillClrLst>
    <dgm:txEffectClrLst/>
  </dgm:styleLbl>
  <dgm:styleLbl name="align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bgImgPlace1">
    <dgm:fillClrLst>
      <a:schemeClr val="accent1">
        <a:tint val="50000"/>
      </a:schemeClr>
      <a:schemeClr val="accent2">
        <a:tint val="2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2"/>
      <a:schemeClr val="accent3"/>
      <a:schemeClr val="accent4"/>
      <a:schemeClr val="accent5"/>
      <a:schemeClr val="accent6"/>
    </dgm:fillClrLst>
    <dgm:linClrLst meth="cycle">
      <a:schemeClr val="lt1"/>
    </dgm:linClrLst>
    <dgm:effectClrLst/>
    <dgm:txLinClrLst/>
    <dgm:txFillClrLst/>
    <dgm:txEffectClrLst/>
  </dgm:styleLbl>
  <dgm:styleLbl name="f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bgSibTrans2D1">
    <dgm:fillClrLst meth="repeat">
      <a:schemeClr val="accent2"/>
      <a:schemeClr val="accent3"/>
      <a:schemeClr val="accent4"/>
      <a:schemeClr val="accent5"/>
      <a:schemeClr val="accent6"/>
    </dgm:fillClrLst>
    <dgm:linClrLst meth="cycle">
      <a:schemeClr val="lt1"/>
    </dgm:linClrLst>
    <dgm:effectClrLst/>
    <dgm:txLinClrLst/>
    <dgm:txFillClrLst meth="repeat">
      <a:schemeClr val="lt1"/>
    </dgm:txFillClrLst>
    <dgm:txEffectClrLst/>
  </dgm:styleLbl>
  <dgm:styleLbl name="sibTrans1D1">
    <dgm:fillClrLst meth="repeat">
      <a:schemeClr val="accent2"/>
      <a:schemeClr val="accent3"/>
      <a:schemeClr val="accent4"/>
      <a:schemeClr val="accent5"/>
      <a:schemeClr val="accent6"/>
    </dgm:fillClrLst>
    <dgm:linClrLst meth="repeat">
      <a:schemeClr val="accent2"/>
      <a:schemeClr val="accent3"/>
      <a:schemeClr val="accent4"/>
      <a:schemeClr val="accent5"/>
      <a:schemeClr val="accent6"/>
    </dgm:linClrLst>
    <dgm:effectClrLst/>
    <dgm:txLinClrLst/>
    <dgm:txFillClrLst meth="repeat">
      <a:schemeClr val="tx1"/>
    </dgm:txFillClrLst>
    <dgm:txEffectClrLst/>
  </dgm:styleLbl>
  <dgm:styleLbl name="callout">
    <dgm:fillClrLst meth="repeat">
      <a:schemeClr val="accent2"/>
    </dgm:fillClrLst>
    <dgm:linClrLst meth="repeat">
      <a:schemeClr val="accent2">
        <a:tint val="50000"/>
      </a:schemeClr>
    </dgm:linClrLst>
    <dgm:effectClrLst/>
    <dgm:txLinClrLst/>
    <dgm:txFillClrLst meth="repeat">
      <a:schemeClr val="tx1"/>
    </dgm:txFillClrLst>
    <dgm:txEffectClrLst/>
  </dgm:styleLbl>
  <dgm:styleLbl name="asst0">
    <dgm:fillClrLst meth="repeat">
      <a:schemeClr val="accent1"/>
    </dgm:fillClrLst>
    <dgm:linClrLst meth="repeat">
      <a:schemeClr val="lt1"/>
    </dgm:linClrLst>
    <dgm:effectClrLst/>
    <dgm:txLinClrLst/>
    <dgm:txFillClrLst/>
    <dgm:txEffectClrLst/>
  </dgm:styleLbl>
  <dgm:styleLbl name="asst1">
    <dgm:fillClrLst meth="repeat">
      <a:schemeClr val="accent2"/>
    </dgm:fillClrLst>
    <dgm:linClrLst meth="repeat">
      <a:schemeClr val="lt1"/>
    </dgm:linClrLst>
    <dgm:effectClrLst/>
    <dgm:txLinClrLst/>
    <dgm:txFillClrLst/>
    <dgm:txEffectClrLst/>
  </dgm:styleLbl>
  <dgm:styleLbl name="asst2">
    <dgm:fillClrLst>
      <a:schemeClr val="accent3"/>
    </dgm:fillClrLst>
    <dgm:linClrLst meth="repeat">
      <a:schemeClr val="lt1"/>
    </dgm:linClrLst>
    <dgm:effectClrLst/>
    <dgm:txLinClrLst/>
    <dgm:txFillClrLst/>
    <dgm:txEffectClrLst/>
  </dgm:styleLbl>
  <dgm:styleLbl name="asst3">
    <dgm:fillClrLst>
      <a:schemeClr val="accent4"/>
    </dgm:fillClrLst>
    <dgm:linClrLst meth="repeat">
      <a:schemeClr val="lt1"/>
    </dgm:linClrLst>
    <dgm:effectClrLst/>
    <dgm:txLinClrLst/>
    <dgm:txFillClrLst/>
    <dgm:txEffectClrLst/>
  </dgm:styleLbl>
  <dgm:styleLbl name="asst4">
    <dgm:fillClrLst>
      <a:schemeClr val="accent5"/>
    </dgm:fillClrLst>
    <dgm:linClrLst meth="repeat">
      <a:schemeClr val="lt1"/>
    </dgm:linClrLst>
    <dgm:effectClrLst/>
    <dgm:txLinClrLst/>
    <dgm:txFillClrLst/>
    <dgm:txEffectClrLst/>
  </dgm:styleLbl>
  <dgm:styleLbl name="parChTrans2D1">
    <dgm:fillClrLst meth="repeat">
      <a:schemeClr val="accent2"/>
    </dgm:fillClrLst>
    <dgm:linClrLst meth="repeat">
      <a:schemeClr val="lt1"/>
    </dgm:linClrLst>
    <dgm:effectClrLst/>
    <dgm:txLinClrLst/>
    <dgm:txFillClrLst meth="repeat">
      <a:schemeClr val="lt1"/>
    </dgm:txFillClrLst>
    <dgm:txEffectClrLst/>
  </dgm:styleLbl>
  <dgm:styleLbl name="parChTrans2D2">
    <dgm:fillClrLst meth="repeat">
      <a:schemeClr val="accent3"/>
    </dgm:fillClrLst>
    <dgm:linClrLst meth="repeat">
      <a:schemeClr val="lt1"/>
    </dgm:linClrLst>
    <dgm:effectClrLst/>
    <dgm:txLinClrLst/>
    <dgm:txFillClrLst/>
    <dgm:txEffectClrLst/>
  </dgm:styleLbl>
  <dgm:styleLbl name="parChTrans2D3">
    <dgm:fillClrLst meth="repeat">
      <a:schemeClr val="accent4"/>
    </dgm:fillClrLst>
    <dgm:linClrLst meth="repeat">
      <a:schemeClr val="lt1"/>
    </dgm:linClrLst>
    <dgm:effectClrLst/>
    <dgm:txLinClrLst/>
    <dgm:txFillClrLst/>
    <dgm:txEffectClrLst/>
  </dgm:styleLbl>
  <dgm:styleLbl name="parChTrans2D4">
    <dgm:fillClrLst meth="repeat">
      <a:schemeClr val="accent5"/>
    </dgm:fillClrLst>
    <dgm:linClrLst meth="repeat">
      <a:schemeClr val="lt1"/>
    </dgm:linClrLst>
    <dgm:effectClrLst/>
    <dgm:txLinClrLst/>
    <dgm:txFillClrLst meth="repeat">
      <a:schemeClr val="lt1"/>
    </dgm:txFillClrLst>
    <dgm:txEffectClrLst/>
  </dgm:styleLbl>
  <dgm:styleLbl name="parChTrans1D1">
    <dgm:fillClrLst meth="repeat">
      <a:schemeClr val="accent2"/>
    </dgm:fillClrLst>
    <dgm:linClrLst meth="repeat">
      <a:schemeClr val="accent1"/>
    </dgm:linClrLst>
    <dgm:effectClrLst/>
    <dgm:txLinClrLst/>
    <dgm:txFillClrLst meth="repeat">
      <a:schemeClr val="tx1"/>
    </dgm:txFillClrLst>
    <dgm:txEffectClrLst/>
  </dgm:styleLbl>
  <dgm:styleLbl name="parChTrans1D2">
    <dgm:fillClrLst meth="repeat">
      <a:schemeClr val="accent3">
        <a:tint val="90000"/>
      </a:schemeClr>
    </dgm:fillClrLst>
    <dgm:linClrLst meth="repeat">
      <a:schemeClr val="accent2"/>
    </dgm:linClrLst>
    <dgm:effectClrLst/>
    <dgm:txLinClrLst/>
    <dgm:txFillClrLst meth="repeat">
      <a:schemeClr val="tx1"/>
    </dgm:txFillClrLst>
    <dgm:txEffectClrLst/>
  </dgm:styleLbl>
  <dgm:styleLbl name="parChTrans1D3">
    <dgm:fillClrLst meth="repeat">
      <a:schemeClr val="accent4">
        <a:tint val="70000"/>
      </a:schemeClr>
    </dgm:fillClrLst>
    <dgm:linClrLst meth="repeat">
      <a:schemeClr val="accent3"/>
    </dgm:linClrLst>
    <dgm:effectClrLst/>
    <dgm:txLinClrLst/>
    <dgm:txFillClrLst meth="repeat">
      <a:schemeClr val="tx1"/>
    </dgm:txFillClrLst>
    <dgm:txEffectClrLst/>
  </dgm:styleLbl>
  <dgm:styleLbl name="parChTrans1D4">
    <dgm:fillClrLst meth="repeat">
      <a:schemeClr val="accent5">
        <a:tint val="50000"/>
      </a:schemeClr>
    </dgm:fillClrLst>
    <dgm:linClrLst meth="repeat">
      <a:schemeClr val="accent4"/>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1"/>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F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Align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solidBgAcc1">
    <dgm:fillClrLst meth="repeat">
      <a:schemeClr val="lt1"/>
    </dgm:fillClrLst>
    <dgm:linClrLst meth="repeat">
      <a:schemeClr val="accent2"/>
      <a:schemeClr val="accent3"/>
      <a:schemeClr val="accent4"/>
      <a:schemeClr val="accent5"/>
      <a:schemeClr val="accent6"/>
    </dgm:linClrLst>
    <dgm:effectClrLst/>
    <dgm:txLinClrLst/>
    <dgm:txFillClrLst meth="repeat">
      <a:schemeClr val="dk1"/>
    </dgm:txFillClrLst>
    <dgm:txEffectClrLst/>
  </dgm:styleLbl>
  <dgm:styleLbl name="f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align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bgAccFollowNode1">
    <dgm:fill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fillClrLst>
    <dgm:linClrLst meth="repeat">
      <a:schemeClr val="accent2">
        <a:tint val="40000"/>
        <a:alpha val="90000"/>
      </a:schemeClr>
      <a:schemeClr val="accent3">
        <a:tint val="40000"/>
        <a:alpha val="90000"/>
      </a:schemeClr>
      <a:schemeClr val="accent4">
        <a:tint val="40000"/>
        <a:alpha val="90000"/>
      </a:schemeClr>
      <a:schemeClr val="accent5">
        <a:tint val="40000"/>
        <a:alpha val="90000"/>
      </a:schemeClr>
      <a:schemeClr val="accent6">
        <a:tint val="40000"/>
        <a:alpha val="90000"/>
      </a:schemeClr>
    </dgm:linClrLst>
    <dgm:effectClrLst/>
    <dgm:txLinClrLst/>
    <dgm:txFillClrLst meth="repeat">
      <a:schemeClr val="dk1"/>
    </dgm:txFillClrLst>
    <dgm:txEffectClrLst/>
  </dgm:styleLbl>
  <dgm:styleLbl name="fgAcc0">
    <dgm:fillClrLst meth="repeat">
      <a:schemeClr val="lt1">
        <a:alpha val="90000"/>
      </a:schemeClr>
    </dgm:fillClrLst>
    <dgm:linClrLst>
      <a:schemeClr val="accent1"/>
    </dgm:linClrLst>
    <dgm:effectClrLst/>
    <dgm:txLinClrLst/>
    <dgm:txFillClrLst meth="repeat">
      <a:schemeClr val="dk1"/>
    </dgm:txFillClrLst>
    <dgm:txEffectClrLst/>
  </dgm:styleLbl>
  <dgm:styleLbl name="fgAcc2">
    <dgm:fillClrLst meth="repeat">
      <a:schemeClr val="lt1">
        <a:alpha val="90000"/>
      </a:schemeClr>
    </dgm:fillClrLst>
    <dgm:linClrLst>
      <a:schemeClr val="accent2"/>
    </dgm:linClrLst>
    <dgm:effectClrLst/>
    <dgm:txLinClrLst/>
    <dgm:txFillClrLst meth="repeat">
      <a:schemeClr val="dk1"/>
    </dgm:txFillClrLst>
    <dgm:txEffectClrLst/>
  </dgm:styleLbl>
  <dgm:styleLbl name="fgAcc3">
    <dgm:fillClrLst meth="repeat">
      <a:schemeClr val="lt1">
        <a:alpha val="90000"/>
      </a:schemeClr>
    </dgm:fillClrLst>
    <dgm:linClrLst>
      <a:schemeClr val="accent3"/>
    </dgm:linClrLst>
    <dgm:effectClrLst/>
    <dgm:txLinClrLst/>
    <dgm:txFillClrLst meth="repeat">
      <a:schemeClr val="dk1"/>
    </dgm:txFillClrLst>
    <dgm:txEffectClrLst/>
  </dgm:styleLbl>
  <dgm:styleLbl name="fgAcc4">
    <dgm:fillClrLst meth="repeat">
      <a:schemeClr val="lt1">
        <a:alpha val="90000"/>
      </a:schemeClr>
    </dgm:fillClrLst>
    <dgm:linClrLst>
      <a:schemeClr val="accent4"/>
    </dgm:linClrLst>
    <dgm:effectClrLst/>
    <dgm:txLinClrLst/>
    <dgm:txFillClrLst meth="repeat">
      <a:schemeClr val="dk1"/>
    </dgm:txFillClrLst>
    <dgm:txEffectClrLst/>
  </dgm:styleLbl>
  <dgm:styleLbl name="bgShp">
    <dgm:fillClrLst meth="repeat">
      <a:schemeClr val="accent2">
        <a:tint val="40000"/>
      </a:schemeClr>
    </dgm:fillClrLst>
    <dgm:linClrLst meth="repeat">
      <a:schemeClr val="dk1"/>
    </dgm:linClrLst>
    <dgm:effectClrLst/>
    <dgm:txLinClrLst/>
    <dgm:txFillClrLst meth="repeat">
      <a:schemeClr val="dk1"/>
    </dgm:txFillClrLst>
    <dgm:txEffectClrLst/>
  </dgm:styleLbl>
  <dgm:styleLbl name="dkBgShp">
    <dgm:fillClrLst meth="repeat">
      <a:schemeClr val="accent2">
        <a:shade val="90000"/>
      </a:schemeClr>
    </dgm:fillClrLst>
    <dgm:linClrLst meth="repeat">
      <a:schemeClr val="dk1"/>
    </dgm:linClrLst>
    <dgm:effectClrLst/>
    <dgm:txLinClrLst/>
    <dgm:txFillClrLst meth="repeat">
      <a:schemeClr val="lt1"/>
    </dgm:txFillClrLst>
    <dgm:txEffectClrLst/>
  </dgm:styleLbl>
  <dgm:styleLbl name="trBgShp">
    <dgm:fillClrLst meth="repeat">
      <a:schemeClr val="accent1">
        <a:tint val="50000"/>
        <a:alpha val="40000"/>
      </a:schemeClr>
    </dgm:fillClrLst>
    <dgm:linClrLst meth="repeat">
      <a:schemeClr val="accent2"/>
    </dgm:linClrLst>
    <dgm:effectClrLst/>
    <dgm:txLinClrLst/>
    <dgm:txFillClrLst meth="repeat">
      <a:schemeClr val="lt1"/>
    </dgm:txFillClrLst>
    <dgm:txEffectClrLst/>
  </dgm:styleLbl>
  <dgm:styleLbl name="fgShp">
    <dgm:fillClrLst meth="repeat">
      <a:schemeClr val="accent2">
        <a:tint val="4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colors3.xml><?xml version="1.0" encoding="utf-8"?>
<dgm:colorsDef xmlns:dgm="http://schemas.openxmlformats.org/drawingml/2006/diagram" xmlns:a="http://schemas.openxmlformats.org/drawingml/2006/main" uniqueId="urn:microsoft.com/office/officeart/2005/8/colors/accent4_2">
  <dgm:title val=""/>
  <dgm:desc val=""/>
  <dgm:catLst>
    <dgm:cat type="accent4" pri="11200"/>
  </dgm:catLst>
  <dgm:styleLbl name="node0">
    <dgm:fillClrLst meth="repeat">
      <a:schemeClr val="accent4"/>
    </dgm:fillClrLst>
    <dgm:linClrLst meth="repeat">
      <a:schemeClr val="lt1"/>
    </dgm:linClrLst>
    <dgm:effectClrLst/>
    <dgm:txLinClrLst/>
    <dgm:txFillClrLst/>
    <dgm:txEffectClrLst/>
  </dgm:styleLbl>
  <dgm:styleLbl name="node1">
    <dgm:fillClrLst meth="repeat">
      <a:schemeClr val="accent4"/>
    </dgm:fillClrLst>
    <dgm:linClrLst meth="repeat">
      <a:schemeClr val="lt1"/>
    </dgm:linClrLst>
    <dgm:effectClrLst/>
    <dgm:txLinClrLst/>
    <dgm:txFillClrLst/>
    <dgm:txEffectClrLst/>
  </dgm:styleLbl>
  <dgm:styleLbl name="alignNode1">
    <dgm:fillClrLst meth="repeat">
      <a:schemeClr val="accent4"/>
    </dgm:fillClrLst>
    <dgm:linClrLst meth="repeat">
      <a:schemeClr val="accent4"/>
    </dgm:linClrLst>
    <dgm:effectClrLst/>
    <dgm:txLinClrLst/>
    <dgm:txFillClrLst/>
    <dgm:txEffectClrLst/>
  </dgm:styleLbl>
  <dgm:styleLbl name="lnNode1">
    <dgm:fillClrLst meth="repeat">
      <a:schemeClr val="accent4"/>
    </dgm:fillClrLst>
    <dgm:linClrLst meth="repeat">
      <a:schemeClr val="lt1"/>
    </dgm:linClrLst>
    <dgm:effectClrLst/>
    <dgm:txLinClrLst/>
    <dgm:txFillClrLst/>
    <dgm:txEffectClrLst/>
  </dgm:styleLbl>
  <dgm:styleLbl name="vennNode1">
    <dgm:fillClrLst meth="repeat">
      <a:schemeClr val="accent4">
        <a:alpha val="50000"/>
      </a:schemeClr>
    </dgm:fillClrLst>
    <dgm:linClrLst meth="repeat">
      <a:schemeClr val="lt1"/>
    </dgm:linClrLst>
    <dgm:effectClrLst/>
    <dgm:txLinClrLst/>
    <dgm:txFillClrLst/>
    <dgm:txEffectClrLst/>
  </dgm:styleLbl>
  <dgm:styleLbl name="node2">
    <dgm:fillClrLst meth="repeat">
      <a:schemeClr val="accent4"/>
    </dgm:fillClrLst>
    <dgm:linClrLst meth="repeat">
      <a:schemeClr val="lt1"/>
    </dgm:linClrLst>
    <dgm:effectClrLst/>
    <dgm:txLinClrLst/>
    <dgm:txFillClrLst/>
    <dgm:txEffectClrLst/>
  </dgm:styleLbl>
  <dgm:styleLbl name="node3">
    <dgm:fillClrLst meth="repeat">
      <a:schemeClr val="accent4"/>
    </dgm:fillClrLst>
    <dgm:linClrLst meth="repeat">
      <a:schemeClr val="lt1"/>
    </dgm:linClrLst>
    <dgm:effectClrLst/>
    <dgm:txLinClrLst/>
    <dgm:txFillClrLst/>
    <dgm:txEffectClrLst/>
  </dgm:styleLbl>
  <dgm:styleLbl name="node4">
    <dgm:fillClrLst meth="repeat">
      <a:schemeClr val="accent4"/>
    </dgm:fillClrLst>
    <dgm:linClrLst meth="repeat">
      <a:schemeClr val="lt1"/>
    </dgm:linClrLst>
    <dgm:effectClrLst/>
    <dgm:txLinClrLst/>
    <dgm:txFillClrLst/>
    <dgm:txEffectClrLst/>
  </dgm:styleLbl>
  <dgm:styleLbl name="f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align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bgImgPlace1">
    <dgm:fillClrLst meth="repeat">
      <a:schemeClr val="accent4">
        <a:tint val="50000"/>
      </a:schemeClr>
    </dgm:fillClrLst>
    <dgm:linClrLst meth="repeat">
      <a:schemeClr val="lt1"/>
    </dgm:linClrLst>
    <dgm:effectClrLst/>
    <dgm:txLinClrLst/>
    <dgm:txFillClrLst meth="repeat">
      <a:schemeClr val="lt1"/>
    </dgm:txFillClrLst>
    <dgm:txEffectClrLst/>
  </dgm:styleLbl>
  <dgm:styleLbl name="sibTrans2D1">
    <dgm:fillClrLst meth="repeat">
      <a:schemeClr val="accent4">
        <a:tint val="60000"/>
      </a:schemeClr>
    </dgm:fillClrLst>
    <dgm:linClrLst meth="repeat">
      <a:schemeClr val="accent4">
        <a:tint val="60000"/>
      </a:schemeClr>
    </dgm:linClrLst>
    <dgm:effectClrLst/>
    <dgm:txLinClrLst/>
    <dgm:txFillClrLst/>
    <dgm:txEffectClrLst/>
  </dgm:styleLbl>
  <dgm:styleLbl name="fgSibTrans2D1">
    <dgm:fillClrLst meth="repeat">
      <a:schemeClr val="accent4">
        <a:tint val="60000"/>
      </a:schemeClr>
    </dgm:fillClrLst>
    <dgm:linClrLst meth="repeat">
      <a:schemeClr val="accent4">
        <a:tint val="60000"/>
      </a:schemeClr>
    </dgm:linClrLst>
    <dgm:effectClrLst/>
    <dgm:txLinClrLst/>
    <dgm:txFillClrLst/>
    <dgm:txEffectClrLst/>
  </dgm:styleLbl>
  <dgm:styleLbl name="bgSibTrans2D1">
    <dgm:fillClrLst meth="repeat">
      <a:schemeClr val="accent4">
        <a:tint val="60000"/>
      </a:schemeClr>
    </dgm:fillClrLst>
    <dgm:linClrLst meth="repeat">
      <a:schemeClr val="accent4">
        <a:tint val="60000"/>
      </a:schemeClr>
    </dgm:linClrLst>
    <dgm:effectClrLst/>
    <dgm:txLinClrLst/>
    <dgm:txFillClrLst/>
    <dgm:txEffectClrLst/>
  </dgm:styleLbl>
  <dgm:styleLbl name="sibTrans1D1">
    <dgm:fillClrLst meth="repeat">
      <a:schemeClr val="accent4"/>
    </dgm:fillClrLst>
    <dgm:linClrLst meth="repeat">
      <a:schemeClr val="accent4"/>
    </dgm:linClrLst>
    <dgm:effectClrLst/>
    <dgm:txLinClrLst/>
    <dgm:txFillClrLst meth="repeat">
      <a:schemeClr val="tx1"/>
    </dgm:txFillClrLst>
    <dgm:txEffectClrLst/>
  </dgm:styleLbl>
  <dgm:styleLbl name="callout">
    <dgm:fillClrLst meth="repeat">
      <a:schemeClr val="accent4"/>
    </dgm:fillClrLst>
    <dgm:linClrLst meth="repeat">
      <a:schemeClr val="accent4">
        <a:tint val="50000"/>
      </a:schemeClr>
    </dgm:linClrLst>
    <dgm:effectClrLst/>
    <dgm:txLinClrLst/>
    <dgm:txFillClrLst meth="repeat">
      <a:schemeClr val="tx1"/>
    </dgm:txFillClrLst>
    <dgm:txEffectClrLst/>
  </dgm:styleLbl>
  <dgm:styleLbl name="asst0">
    <dgm:fillClrLst meth="repeat">
      <a:schemeClr val="accent4"/>
    </dgm:fillClrLst>
    <dgm:linClrLst meth="repeat">
      <a:schemeClr val="lt1"/>
    </dgm:linClrLst>
    <dgm:effectClrLst/>
    <dgm:txLinClrLst/>
    <dgm:txFillClrLst/>
    <dgm:txEffectClrLst/>
  </dgm:styleLbl>
  <dgm:styleLbl name="asst1">
    <dgm:fillClrLst meth="repeat">
      <a:schemeClr val="accent4"/>
    </dgm:fillClrLst>
    <dgm:linClrLst meth="repeat">
      <a:schemeClr val="lt1"/>
    </dgm:linClrLst>
    <dgm:effectClrLst/>
    <dgm:txLinClrLst/>
    <dgm:txFillClrLst/>
    <dgm:txEffectClrLst/>
  </dgm:styleLbl>
  <dgm:styleLbl name="asst2">
    <dgm:fillClrLst meth="repeat">
      <a:schemeClr val="accent4"/>
    </dgm:fillClrLst>
    <dgm:linClrLst meth="repeat">
      <a:schemeClr val="lt1"/>
    </dgm:linClrLst>
    <dgm:effectClrLst/>
    <dgm:txLinClrLst/>
    <dgm:txFillClrLst/>
    <dgm:txEffectClrLst/>
  </dgm:styleLbl>
  <dgm:styleLbl name="asst3">
    <dgm:fillClrLst meth="repeat">
      <a:schemeClr val="accent4"/>
    </dgm:fillClrLst>
    <dgm:linClrLst meth="repeat">
      <a:schemeClr val="lt1"/>
    </dgm:linClrLst>
    <dgm:effectClrLst/>
    <dgm:txLinClrLst/>
    <dgm:txFillClrLst/>
    <dgm:txEffectClrLst/>
  </dgm:styleLbl>
  <dgm:styleLbl name="asst4">
    <dgm:fillClrLst meth="repeat">
      <a:schemeClr val="accent4"/>
    </dgm:fillClrLst>
    <dgm:linClrLst meth="repeat">
      <a:schemeClr val="lt1"/>
    </dgm:linClrLst>
    <dgm:effectClrLst/>
    <dgm:txLinClrLst/>
    <dgm:txFillClrLst/>
    <dgm:txEffectClrLst/>
  </dgm:styleLbl>
  <dgm:styleLbl name="parChTrans2D1">
    <dgm:fillClrLst meth="repeat">
      <a:schemeClr val="accent4">
        <a:tint val="60000"/>
      </a:schemeClr>
    </dgm:fillClrLst>
    <dgm:linClrLst meth="repeat">
      <a:schemeClr val="accent4">
        <a:tint val="60000"/>
      </a:schemeClr>
    </dgm:linClrLst>
    <dgm:effectClrLst/>
    <dgm:txLinClrLst/>
    <dgm:txFillClrLst meth="repeat">
      <a:schemeClr val="lt1"/>
    </dgm:txFillClrLst>
    <dgm:txEffectClrLst/>
  </dgm:styleLbl>
  <dgm:styleLbl name="parChTrans2D2">
    <dgm:fillClrLst meth="repeat">
      <a:schemeClr val="accent4"/>
    </dgm:fillClrLst>
    <dgm:linClrLst meth="repeat">
      <a:schemeClr val="accent4"/>
    </dgm:linClrLst>
    <dgm:effectClrLst/>
    <dgm:txLinClrLst/>
    <dgm:txFillClrLst meth="repeat">
      <a:schemeClr val="lt1"/>
    </dgm:txFillClrLst>
    <dgm:txEffectClrLst/>
  </dgm:styleLbl>
  <dgm:styleLbl name="parChTrans2D3">
    <dgm:fillClrLst meth="repeat">
      <a:schemeClr val="accent4"/>
    </dgm:fillClrLst>
    <dgm:linClrLst meth="repeat">
      <a:schemeClr val="accent4"/>
    </dgm:linClrLst>
    <dgm:effectClrLst/>
    <dgm:txLinClrLst/>
    <dgm:txFillClrLst meth="repeat">
      <a:schemeClr val="lt1"/>
    </dgm:txFillClrLst>
    <dgm:txEffectClrLst/>
  </dgm:styleLbl>
  <dgm:styleLbl name="parChTrans2D4">
    <dgm:fillClrLst meth="repeat">
      <a:schemeClr val="accent4"/>
    </dgm:fillClrLst>
    <dgm:linClrLst meth="repeat">
      <a:schemeClr val="accent4"/>
    </dgm:linClrLst>
    <dgm:effectClrLst/>
    <dgm:txLinClrLst/>
    <dgm:txFillClrLst meth="repeat">
      <a:schemeClr val="lt1"/>
    </dgm:txFillClrLst>
    <dgm:txEffectClrLst/>
  </dgm:styleLbl>
  <dgm:styleLbl name="parChTrans1D1">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2">
    <dgm:fillClrLst meth="repeat">
      <a:schemeClr val="accent4"/>
    </dgm:fillClrLst>
    <dgm:linClrLst meth="repeat">
      <a:schemeClr val="accent4">
        <a:shade val="60000"/>
      </a:schemeClr>
    </dgm:linClrLst>
    <dgm:effectClrLst/>
    <dgm:txLinClrLst/>
    <dgm:txFillClrLst meth="repeat">
      <a:schemeClr val="tx1"/>
    </dgm:txFillClrLst>
    <dgm:txEffectClrLst/>
  </dgm:styleLbl>
  <dgm:styleLbl name="parChTrans1D3">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parChTrans1D4">
    <dgm:fillClrLst meth="repeat">
      <a:schemeClr val="accent4"/>
    </dgm:fillClrLst>
    <dgm:linClrLst meth="repeat">
      <a:schemeClr val="accent4">
        <a:shade val="80000"/>
      </a:schemeClr>
    </dgm:linClrLst>
    <dgm:effectClrLst/>
    <dgm:txLinClrLst/>
    <dgm:txFillClrLst meth="repeat">
      <a:schemeClr val="tx1"/>
    </dgm:txFillClrLst>
    <dgm:txEffectClrLst/>
  </dgm:styleLbl>
  <dgm:styleLbl name="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conF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align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trAlignAcc1">
    <dgm:fillClrLst meth="repeat">
      <a:schemeClr val="lt1">
        <a:alpha val="40000"/>
      </a:schemeClr>
    </dgm:fillClrLst>
    <dgm:linClrLst meth="repeat">
      <a:schemeClr val="accent4"/>
    </dgm:linClrLst>
    <dgm:effectClrLst/>
    <dgm:txLinClrLst/>
    <dgm:txFillClrLst meth="repeat">
      <a:schemeClr val="dk1"/>
    </dgm:txFillClrLst>
    <dgm:txEffectClrLst/>
  </dgm:styleLbl>
  <dgm:styleLbl name="bgAcc1">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solidFgAcc1">
    <dgm:fillClrLst meth="repeat">
      <a:schemeClr val="lt1"/>
    </dgm:fillClrLst>
    <dgm:linClrLst meth="repeat">
      <a:schemeClr val="accent4"/>
    </dgm:linClrLst>
    <dgm:effectClrLst/>
    <dgm:txLinClrLst/>
    <dgm:txFillClrLst meth="repeat">
      <a:schemeClr val="dk1"/>
    </dgm:txFillClrLst>
    <dgm:txEffectClrLst/>
  </dgm:styleLbl>
  <dgm:styleLbl name="solidAlignAcc1">
    <dgm:fillClrLst meth="repeat">
      <a:schemeClr val="lt1"/>
    </dgm:fillClrLst>
    <dgm:linClrLst meth="repeat">
      <a:schemeClr val="accent4"/>
    </dgm:linClrLst>
    <dgm:effectClrLst/>
    <dgm:txLinClrLst/>
    <dgm:txFillClrLst meth="repeat">
      <a:schemeClr val="dk1"/>
    </dgm:txFillClrLst>
    <dgm:txEffectClrLst/>
  </dgm:styleLbl>
  <dgm:styleLbl name="solidBgAcc1">
    <dgm:fillClrLst meth="repeat">
      <a:schemeClr val="lt1"/>
    </dgm:fillClrLst>
    <dgm:linClrLst meth="repeat">
      <a:schemeClr val="accent4"/>
    </dgm:linClrLst>
    <dgm:effectClrLst/>
    <dgm:txLinClrLst/>
    <dgm:txFillClrLst meth="repeat">
      <a:schemeClr val="dk1"/>
    </dgm:txFillClrLst>
    <dgm:txEffectClrLst/>
  </dgm:styleLbl>
  <dgm:styleLbl name="f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align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bgAccFollowNode1">
    <dgm:fillClrLst meth="repeat">
      <a:schemeClr val="accent4">
        <a:alpha val="90000"/>
        <a:tint val="40000"/>
      </a:schemeClr>
    </dgm:fillClrLst>
    <dgm:linClrLst meth="repeat">
      <a:schemeClr val="accent4">
        <a:alpha val="90000"/>
        <a:tint val="40000"/>
      </a:schemeClr>
    </dgm:linClrLst>
    <dgm:effectClrLst/>
    <dgm:txLinClrLst/>
    <dgm:txFillClrLst meth="repeat">
      <a:schemeClr val="dk1"/>
    </dgm:txFillClrLst>
    <dgm:txEffectClrLst/>
  </dgm:styleLbl>
  <dgm:styleLbl name="fgAcc0">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2">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3">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fgAcc4">
    <dgm:fillClrLst meth="repeat">
      <a:schemeClr val="lt1">
        <a:alpha val="90000"/>
      </a:schemeClr>
    </dgm:fillClrLst>
    <dgm:linClrLst meth="repeat">
      <a:schemeClr val="accent4"/>
    </dgm:linClrLst>
    <dgm:effectClrLst/>
    <dgm:txLinClrLst/>
    <dgm:txFillClrLst meth="repeat">
      <a:schemeClr val="dk1"/>
    </dgm:txFillClrLst>
    <dgm:txEffectClrLst/>
  </dgm:styleLbl>
  <dgm:styleLbl name="bgShp">
    <dgm:fillClrLst meth="repeat">
      <a:schemeClr val="accent4">
        <a:tint val="40000"/>
      </a:schemeClr>
    </dgm:fillClrLst>
    <dgm:linClrLst meth="repeat">
      <a:schemeClr val="accent4"/>
    </dgm:linClrLst>
    <dgm:effectClrLst/>
    <dgm:txLinClrLst/>
    <dgm:txFillClrLst meth="repeat">
      <a:schemeClr val="dk1"/>
    </dgm:txFillClrLst>
    <dgm:txEffectClrLst/>
  </dgm:styleLbl>
  <dgm:styleLbl name="dkBgShp">
    <dgm:fillClrLst meth="repeat">
      <a:schemeClr val="accent4">
        <a:shade val="80000"/>
      </a:schemeClr>
    </dgm:fillClrLst>
    <dgm:linClrLst meth="repeat">
      <a:schemeClr val="accent4"/>
    </dgm:linClrLst>
    <dgm:effectClrLst/>
    <dgm:txLinClrLst/>
    <dgm:txFillClrLst meth="repeat">
      <a:schemeClr val="lt1"/>
    </dgm:txFillClrLst>
    <dgm:txEffectClrLst/>
  </dgm:styleLbl>
  <dgm:styleLbl name="trBgShp">
    <dgm:fillClrLst meth="repeat">
      <a:schemeClr val="accent4">
        <a:tint val="50000"/>
        <a:alpha val="40000"/>
      </a:schemeClr>
    </dgm:fillClrLst>
    <dgm:linClrLst meth="repeat">
      <a:schemeClr val="accent4"/>
    </dgm:linClrLst>
    <dgm:effectClrLst/>
    <dgm:txLinClrLst/>
    <dgm:txFillClrLst meth="repeat">
      <a:schemeClr val="lt1"/>
    </dgm:txFillClrLst>
    <dgm:txEffectClrLst/>
  </dgm:styleLbl>
  <dgm:styleLbl name="fgShp">
    <dgm:fillClrLst meth="repeat">
      <a:schemeClr val="accent4">
        <a:tint val="60000"/>
      </a:schemeClr>
    </dgm:fillClrLst>
    <dgm:linClrLst meth="repeat">
      <a:schemeClr val="lt1"/>
    </dgm:linClrLst>
    <dgm:effectClrLst/>
    <dgm:txLinClrLst/>
    <dgm:txFillClrLst meth="repeat">
      <a:schemeClr val="dk1"/>
    </dgm:txFillClrLst>
    <dgm:txEffectClrLst/>
  </dgm:styleLbl>
  <dgm:styleLbl name="revTx">
    <dgm:fillClrLst meth="repeat">
      <a:schemeClr val="lt1">
        <a:alpha val="0"/>
      </a:schemeClr>
    </dgm:fillClrLst>
    <dgm:linClrLst meth="repeat">
      <a:schemeClr val="dk1">
        <a:alpha val="0"/>
      </a:schemeClr>
    </dgm:linClrLst>
    <dgm:effectClrLst/>
    <dgm:txLinClrLst/>
    <dgm:txFillClrLst meth="repeat">
      <a:schemeClr val="tx1"/>
    </dgm:txFillClrLst>
    <dgm:txEffectClrLst/>
  </dgm:styleLbl>
</dgm:colorsDef>
</file>

<file path=ppt/diagrams/data1.xml><?xml version="1.0" encoding="utf-8"?>
<dgm:dataModel xmlns:dgm="http://schemas.openxmlformats.org/drawingml/2006/diagram" xmlns:a="http://schemas.openxmlformats.org/drawingml/2006/main">
  <dgm:ptLst>
    <dgm:pt modelId="{C6944BB7-1DBE-4049-BC74-D048E735E97B}" type="doc">
      <dgm:prSet loTypeId="urn:microsoft.com/office/officeart/2018/2/layout/IconVerticalSolidList" loCatId="icon" qsTypeId="urn:microsoft.com/office/officeart/2005/8/quickstyle/simple1" qsCatId="simple" csTypeId="urn:microsoft.com/office/officeart/2018/5/colors/Iconchunking_neutralbg_colorful1" csCatId="colorful" phldr="1"/>
      <dgm:spPr/>
    </dgm:pt>
    <dgm:pt modelId="{62F2C64E-1329-4A3A-8516-1FF2A621B7BA}">
      <dgm:prSet phldrT="[Text]"/>
      <dgm:spPr/>
      <dgm:t>
        <a:bodyPr/>
        <a:lstStyle/>
        <a:p>
          <a:pPr>
            <a:lnSpc>
              <a:spcPct val="100000"/>
            </a:lnSpc>
          </a:pPr>
          <a:r>
            <a:rPr lang="en-GB" dirty="0">
              <a:effectLst>
                <a:outerShdw blurRad="38100" dist="38100" dir="2700000" algn="tl">
                  <a:srgbClr val="000000">
                    <a:alpha val="43137"/>
                  </a:srgbClr>
                </a:outerShdw>
              </a:effectLst>
            </a:rPr>
            <a:t>A Strategic Workshop held in November 2018</a:t>
          </a:r>
          <a:endParaRPr lang="en-NG" dirty="0">
            <a:effectLst>
              <a:outerShdw blurRad="38100" dist="38100" dir="2700000" algn="tl">
                <a:srgbClr val="000000">
                  <a:alpha val="43137"/>
                </a:srgbClr>
              </a:outerShdw>
            </a:effectLst>
          </a:endParaRPr>
        </a:p>
      </dgm:t>
    </dgm:pt>
    <dgm:pt modelId="{99CC26CC-F344-4DFA-A173-0E97F6C77728}" type="parTrans" cxnId="{E8755B6C-7D1D-48BE-9201-62F3F22100BE}">
      <dgm:prSet/>
      <dgm:spPr/>
      <dgm:t>
        <a:bodyPr/>
        <a:lstStyle/>
        <a:p>
          <a:endParaRPr lang="en-NG">
            <a:effectLst>
              <a:outerShdw blurRad="38100" dist="38100" dir="2700000" algn="tl">
                <a:srgbClr val="000000">
                  <a:alpha val="43137"/>
                </a:srgbClr>
              </a:outerShdw>
            </a:effectLst>
          </a:endParaRPr>
        </a:p>
      </dgm:t>
    </dgm:pt>
    <dgm:pt modelId="{CF9689A8-6A9F-48BE-9A97-834F583DE180}" type="sibTrans" cxnId="{E8755B6C-7D1D-48BE-9201-62F3F22100BE}">
      <dgm:prSet/>
      <dgm:spPr/>
      <dgm:t>
        <a:bodyPr/>
        <a:lstStyle/>
        <a:p>
          <a:endParaRPr lang="en-NG">
            <a:effectLst>
              <a:outerShdw blurRad="38100" dist="38100" dir="2700000" algn="tl">
                <a:srgbClr val="000000">
                  <a:alpha val="43137"/>
                </a:srgbClr>
              </a:outerShdw>
            </a:effectLst>
          </a:endParaRPr>
        </a:p>
      </dgm:t>
    </dgm:pt>
    <dgm:pt modelId="{7D619CD2-A978-47CA-B430-BCCF329FDF77}">
      <dgm:prSet phldrT="[Text]"/>
      <dgm:spPr/>
      <dgm:t>
        <a:bodyPr/>
        <a:lstStyle/>
        <a:p>
          <a:pPr>
            <a:lnSpc>
              <a:spcPct val="100000"/>
            </a:lnSpc>
          </a:pPr>
          <a:r>
            <a:rPr lang="en-GB" dirty="0">
              <a:effectLst>
                <a:outerShdw blurRad="38100" dist="38100" dir="2700000" algn="tl">
                  <a:srgbClr val="000000">
                    <a:alpha val="43137"/>
                  </a:srgbClr>
                </a:outerShdw>
              </a:effectLst>
            </a:rPr>
            <a:t>Development of a Draft Strategic Plan: 2019 - 2023</a:t>
          </a:r>
          <a:endParaRPr lang="en-NG" dirty="0">
            <a:effectLst>
              <a:outerShdw blurRad="38100" dist="38100" dir="2700000" algn="tl">
                <a:srgbClr val="000000">
                  <a:alpha val="43137"/>
                </a:srgbClr>
              </a:outerShdw>
            </a:effectLst>
          </a:endParaRPr>
        </a:p>
      </dgm:t>
    </dgm:pt>
    <dgm:pt modelId="{9991A435-AD23-48C0-ACE0-17F3F3184BAC}" type="parTrans" cxnId="{0A2959BD-3F8C-4731-BA64-2DC2D4D43262}">
      <dgm:prSet/>
      <dgm:spPr/>
      <dgm:t>
        <a:bodyPr/>
        <a:lstStyle/>
        <a:p>
          <a:endParaRPr lang="en-NG">
            <a:effectLst>
              <a:outerShdw blurRad="38100" dist="38100" dir="2700000" algn="tl">
                <a:srgbClr val="000000">
                  <a:alpha val="43137"/>
                </a:srgbClr>
              </a:outerShdw>
            </a:effectLst>
          </a:endParaRPr>
        </a:p>
      </dgm:t>
    </dgm:pt>
    <dgm:pt modelId="{CE7982EE-1001-414B-92BC-27C6C9CFCC7B}" type="sibTrans" cxnId="{0A2959BD-3F8C-4731-BA64-2DC2D4D43262}">
      <dgm:prSet/>
      <dgm:spPr/>
      <dgm:t>
        <a:bodyPr/>
        <a:lstStyle/>
        <a:p>
          <a:endParaRPr lang="en-NG">
            <a:effectLst>
              <a:outerShdw blurRad="38100" dist="38100" dir="2700000" algn="tl">
                <a:srgbClr val="000000">
                  <a:alpha val="43137"/>
                </a:srgbClr>
              </a:outerShdw>
            </a:effectLst>
          </a:endParaRPr>
        </a:p>
      </dgm:t>
    </dgm:pt>
    <dgm:pt modelId="{439C7CAD-FB77-4A46-B1AF-F294E98C4D43}">
      <dgm:prSet phldrT="[Text]"/>
      <dgm:spPr/>
      <dgm:t>
        <a:bodyPr/>
        <a:lstStyle/>
        <a:p>
          <a:pPr>
            <a:lnSpc>
              <a:spcPct val="100000"/>
            </a:lnSpc>
          </a:pPr>
          <a:r>
            <a:rPr lang="en-GB" dirty="0">
              <a:effectLst>
                <a:outerShdw blurRad="38100" dist="38100" dir="2700000" algn="tl">
                  <a:srgbClr val="000000">
                    <a:alpha val="43137"/>
                  </a:srgbClr>
                </a:outerShdw>
              </a:effectLst>
            </a:rPr>
            <a:t>Presentation of Draft Plan for Board’s Review and Adoption</a:t>
          </a:r>
          <a:endParaRPr lang="en-NG" dirty="0">
            <a:effectLst>
              <a:outerShdw blurRad="38100" dist="38100" dir="2700000" algn="tl">
                <a:srgbClr val="000000">
                  <a:alpha val="43137"/>
                </a:srgbClr>
              </a:outerShdw>
            </a:effectLst>
          </a:endParaRPr>
        </a:p>
      </dgm:t>
    </dgm:pt>
    <dgm:pt modelId="{714D8F85-C9C8-461F-993E-3C7ED2B5B04E}" type="parTrans" cxnId="{169B6037-65F2-4D70-9BB0-A518C8C23A7F}">
      <dgm:prSet/>
      <dgm:spPr/>
      <dgm:t>
        <a:bodyPr/>
        <a:lstStyle/>
        <a:p>
          <a:endParaRPr lang="en-NG">
            <a:effectLst>
              <a:outerShdw blurRad="38100" dist="38100" dir="2700000" algn="tl">
                <a:srgbClr val="000000">
                  <a:alpha val="43137"/>
                </a:srgbClr>
              </a:outerShdw>
            </a:effectLst>
          </a:endParaRPr>
        </a:p>
      </dgm:t>
    </dgm:pt>
    <dgm:pt modelId="{683AA46E-209A-4AEE-9FE8-B9B452D2CD49}" type="sibTrans" cxnId="{169B6037-65F2-4D70-9BB0-A518C8C23A7F}">
      <dgm:prSet/>
      <dgm:spPr/>
      <dgm:t>
        <a:bodyPr/>
        <a:lstStyle/>
        <a:p>
          <a:endParaRPr lang="en-NG">
            <a:effectLst>
              <a:outerShdw blurRad="38100" dist="38100" dir="2700000" algn="tl">
                <a:srgbClr val="000000">
                  <a:alpha val="43137"/>
                </a:srgbClr>
              </a:outerShdw>
            </a:effectLst>
          </a:endParaRPr>
        </a:p>
      </dgm:t>
    </dgm:pt>
    <dgm:pt modelId="{530C0A67-F531-4482-9C01-13A7F8727399}">
      <dgm:prSet phldrT="[Text]"/>
      <dgm:spPr/>
      <dgm:t>
        <a:bodyPr/>
        <a:lstStyle/>
        <a:p>
          <a:pPr>
            <a:lnSpc>
              <a:spcPct val="100000"/>
            </a:lnSpc>
          </a:pPr>
          <a:r>
            <a:rPr lang="en-GB" dirty="0">
              <a:effectLst>
                <a:outerShdw blurRad="38100" dist="38100" dir="2700000" algn="tl">
                  <a:srgbClr val="000000">
                    <a:alpha val="43137"/>
                  </a:srgbClr>
                </a:outerShdw>
              </a:effectLst>
            </a:rPr>
            <a:t>Upward Review of Set-Targets by 20%</a:t>
          </a:r>
          <a:endParaRPr lang="en-NG" dirty="0">
            <a:effectLst>
              <a:outerShdw blurRad="38100" dist="38100" dir="2700000" algn="tl">
                <a:srgbClr val="000000">
                  <a:alpha val="43137"/>
                </a:srgbClr>
              </a:outerShdw>
            </a:effectLst>
          </a:endParaRPr>
        </a:p>
      </dgm:t>
    </dgm:pt>
    <dgm:pt modelId="{52F5821C-1E4E-4235-A740-080800787651}" type="parTrans" cxnId="{B6D94A9E-5553-45F8-9327-7F0A30907B7D}">
      <dgm:prSet/>
      <dgm:spPr/>
      <dgm:t>
        <a:bodyPr/>
        <a:lstStyle/>
        <a:p>
          <a:endParaRPr lang="en-NG">
            <a:effectLst>
              <a:outerShdw blurRad="38100" dist="38100" dir="2700000" algn="tl">
                <a:srgbClr val="000000">
                  <a:alpha val="43137"/>
                </a:srgbClr>
              </a:outerShdw>
            </a:effectLst>
          </a:endParaRPr>
        </a:p>
      </dgm:t>
    </dgm:pt>
    <dgm:pt modelId="{2C8B7107-CA65-49A6-B0D1-90E129D7836F}" type="sibTrans" cxnId="{B6D94A9E-5553-45F8-9327-7F0A30907B7D}">
      <dgm:prSet/>
      <dgm:spPr/>
      <dgm:t>
        <a:bodyPr/>
        <a:lstStyle/>
        <a:p>
          <a:endParaRPr lang="en-NG">
            <a:effectLst>
              <a:outerShdw blurRad="38100" dist="38100" dir="2700000" algn="tl">
                <a:srgbClr val="000000">
                  <a:alpha val="43137"/>
                </a:srgbClr>
              </a:outerShdw>
            </a:effectLst>
          </a:endParaRPr>
        </a:p>
      </dgm:t>
    </dgm:pt>
    <dgm:pt modelId="{97A3EA28-3572-4D92-BD99-73AA464AC948}">
      <dgm:prSet phldrT="[Text]"/>
      <dgm:spPr/>
      <dgm:t>
        <a:bodyPr/>
        <a:lstStyle/>
        <a:p>
          <a:pPr>
            <a:lnSpc>
              <a:spcPct val="100000"/>
            </a:lnSpc>
          </a:pPr>
          <a:r>
            <a:rPr lang="en-GB" dirty="0">
              <a:effectLst>
                <a:outerShdw blurRad="38100" dist="38100" dir="2700000" algn="tl">
                  <a:srgbClr val="000000">
                    <a:alpha val="43137"/>
                  </a:srgbClr>
                </a:outerShdw>
              </a:effectLst>
            </a:rPr>
            <a:t>Adoption of the Plan by the Board</a:t>
          </a:r>
          <a:endParaRPr lang="en-NG" dirty="0">
            <a:effectLst>
              <a:outerShdw blurRad="38100" dist="38100" dir="2700000" algn="tl">
                <a:srgbClr val="000000">
                  <a:alpha val="43137"/>
                </a:srgbClr>
              </a:outerShdw>
            </a:effectLst>
          </a:endParaRPr>
        </a:p>
      </dgm:t>
    </dgm:pt>
    <dgm:pt modelId="{B55B3A75-2BE1-46E8-BEEB-EC90DB21D204}" type="parTrans" cxnId="{C5D74645-8F9F-4D2C-A84F-43C78607C4B0}">
      <dgm:prSet/>
      <dgm:spPr/>
      <dgm:t>
        <a:bodyPr/>
        <a:lstStyle/>
        <a:p>
          <a:endParaRPr lang="en-NG">
            <a:effectLst>
              <a:outerShdw blurRad="38100" dist="38100" dir="2700000" algn="tl">
                <a:srgbClr val="000000">
                  <a:alpha val="43137"/>
                </a:srgbClr>
              </a:outerShdw>
            </a:effectLst>
          </a:endParaRPr>
        </a:p>
      </dgm:t>
    </dgm:pt>
    <dgm:pt modelId="{8C9659A0-45F8-4F65-A73D-3E6CACD556F8}" type="sibTrans" cxnId="{C5D74645-8F9F-4D2C-A84F-43C78607C4B0}">
      <dgm:prSet/>
      <dgm:spPr/>
      <dgm:t>
        <a:bodyPr/>
        <a:lstStyle/>
        <a:p>
          <a:endParaRPr lang="en-NG">
            <a:effectLst>
              <a:outerShdw blurRad="38100" dist="38100" dir="2700000" algn="tl">
                <a:srgbClr val="000000">
                  <a:alpha val="43137"/>
                </a:srgbClr>
              </a:outerShdw>
            </a:effectLst>
          </a:endParaRPr>
        </a:p>
      </dgm:t>
    </dgm:pt>
    <dgm:pt modelId="{47083D26-7C9D-4F2E-A0FC-D52113C6E5CD}">
      <dgm:prSet phldrT="[Text]"/>
      <dgm:spPr/>
      <dgm:t>
        <a:bodyPr/>
        <a:lstStyle/>
        <a:p>
          <a:pPr>
            <a:lnSpc>
              <a:spcPct val="100000"/>
            </a:lnSpc>
          </a:pPr>
          <a:r>
            <a:rPr lang="en-GB" dirty="0">
              <a:effectLst>
                <a:outerShdw blurRad="38100" dist="38100" dir="2700000" algn="tl">
                  <a:srgbClr val="000000">
                    <a:alpha val="43137"/>
                  </a:srgbClr>
                </a:outerShdw>
              </a:effectLst>
            </a:rPr>
            <a:t>Development of ICPC Dashboard &amp; Plan Implementation</a:t>
          </a:r>
          <a:endParaRPr lang="en-NG" dirty="0">
            <a:effectLst>
              <a:outerShdw blurRad="38100" dist="38100" dir="2700000" algn="tl">
                <a:srgbClr val="000000">
                  <a:alpha val="43137"/>
                </a:srgbClr>
              </a:outerShdw>
            </a:effectLst>
          </a:endParaRPr>
        </a:p>
      </dgm:t>
    </dgm:pt>
    <dgm:pt modelId="{E26918CD-8643-468E-9125-95C4EDE37F28}" type="parTrans" cxnId="{1E8205E7-FC89-4F57-BA7C-945388A59774}">
      <dgm:prSet/>
      <dgm:spPr/>
      <dgm:t>
        <a:bodyPr/>
        <a:lstStyle/>
        <a:p>
          <a:endParaRPr lang="en-NG">
            <a:effectLst>
              <a:outerShdw blurRad="38100" dist="38100" dir="2700000" algn="tl">
                <a:srgbClr val="000000">
                  <a:alpha val="43137"/>
                </a:srgbClr>
              </a:outerShdw>
            </a:effectLst>
          </a:endParaRPr>
        </a:p>
      </dgm:t>
    </dgm:pt>
    <dgm:pt modelId="{4D9F3E06-6CC6-41EF-BDC9-490C2D0E7977}" type="sibTrans" cxnId="{1E8205E7-FC89-4F57-BA7C-945388A59774}">
      <dgm:prSet/>
      <dgm:spPr/>
      <dgm:t>
        <a:bodyPr/>
        <a:lstStyle/>
        <a:p>
          <a:endParaRPr lang="en-NG">
            <a:effectLst>
              <a:outerShdw blurRad="38100" dist="38100" dir="2700000" algn="tl">
                <a:srgbClr val="000000">
                  <a:alpha val="43137"/>
                </a:srgbClr>
              </a:outerShdw>
            </a:effectLst>
          </a:endParaRPr>
        </a:p>
      </dgm:t>
    </dgm:pt>
    <dgm:pt modelId="{5CF8D02F-86FC-4768-A936-A90ACDD45400}" type="pres">
      <dgm:prSet presAssocID="{C6944BB7-1DBE-4049-BC74-D048E735E97B}" presName="root" presStyleCnt="0">
        <dgm:presLayoutVars>
          <dgm:dir/>
          <dgm:resizeHandles val="exact"/>
        </dgm:presLayoutVars>
      </dgm:prSet>
      <dgm:spPr/>
    </dgm:pt>
    <dgm:pt modelId="{1303B200-8F0D-42C0-8990-5DCECCA46F09}" type="pres">
      <dgm:prSet presAssocID="{62F2C64E-1329-4A3A-8516-1FF2A621B7BA}" presName="compNode" presStyleCnt="0"/>
      <dgm:spPr/>
    </dgm:pt>
    <dgm:pt modelId="{AD7C0BD0-D26E-44BD-9114-29133BDD8F1A}" type="pres">
      <dgm:prSet presAssocID="{62F2C64E-1329-4A3A-8516-1FF2A621B7BA}" presName="bgRect" presStyleLbl="bgShp" presStyleIdx="0" presStyleCnt="6"/>
      <dgm:spPr/>
    </dgm:pt>
    <dgm:pt modelId="{E6236A38-63D5-4F72-B9EE-A9B9AD2C0807}" type="pres">
      <dgm:prSet presAssocID="{62F2C64E-1329-4A3A-8516-1FF2A621B7BA}" presName="iconRect" presStyleLbl="node1" presStyleIdx="0" presStyleCnt="6"/>
      <dgm:spPr>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a:noFill/>
        </a:ln>
      </dgm:spPr>
      <dgm:extLst>
        <a:ext uri="{E40237B7-FDA0-4F09-8148-C483321AD2D9}">
          <dgm14:cNvPr xmlns:dgm14="http://schemas.microsoft.com/office/drawing/2010/diagram" id="0" name="" descr="Meeting"/>
        </a:ext>
      </dgm:extLst>
    </dgm:pt>
    <dgm:pt modelId="{7DD1E10F-7A0D-4128-A221-871825C7AFE4}" type="pres">
      <dgm:prSet presAssocID="{62F2C64E-1329-4A3A-8516-1FF2A621B7BA}" presName="spaceRect" presStyleCnt="0"/>
      <dgm:spPr/>
    </dgm:pt>
    <dgm:pt modelId="{E2252B57-4731-4123-A240-0769834D9F78}" type="pres">
      <dgm:prSet presAssocID="{62F2C64E-1329-4A3A-8516-1FF2A621B7BA}" presName="parTx" presStyleLbl="revTx" presStyleIdx="0" presStyleCnt="6">
        <dgm:presLayoutVars>
          <dgm:chMax val="0"/>
          <dgm:chPref val="0"/>
        </dgm:presLayoutVars>
      </dgm:prSet>
      <dgm:spPr/>
    </dgm:pt>
    <dgm:pt modelId="{9EAB3F1E-F160-4657-BD65-BE257CE7DCDB}" type="pres">
      <dgm:prSet presAssocID="{CF9689A8-6A9F-48BE-9A97-834F583DE180}" presName="sibTrans" presStyleCnt="0"/>
      <dgm:spPr/>
    </dgm:pt>
    <dgm:pt modelId="{AA80DC06-1C20-4B7D-97CE-9A5A2E7F30EA}" type="pres">
      <dgm:prSet presAssocID="{7D619CD2-A978-47CA-B430-BCCF329FDF77}" presName="compNode" presStyleCnt="0"/>
      <dgm:spPr/>
    </dgm:pt>
    <dgm:pt modelId="{C729707A-438B-43F0-A4FF-E05C5F143094}" type="pres">
      <dgm:prSet presAssocID="{7D619CD2-A978-47CA-B430-BCCF329FDF77}" presName="bgRect" presStyleLbl="bgShp" presStyleIdx="1" presStyleCnt="6"/>
      <dgm:spPr/>
    </dgm:pt>
    <dgm:pt modelId="{15452616-893A-4A03-91A0-6CDB622A120F}" type="pres">
      <dgm:prSet presAssocID="{7D619CD2-A978-47CA-B430-BCCF329FDF77}" presName="iconRect" presStyleLbl="node1" presStyleIdx="1" presStyleCnt="6"/>
      <dgm:spPr>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a:noFill/>
        </a:ln>
      </dgm:spPr>
      <dgm:extLst>
        <a:ext uri="{E40237B7-FDA0-4F09-8148-C483321AD2D9}">
          <dgm14:cNvPr xmlns:dgm14="http://schemas.microsoft.com/office/drawing/2010/diagram" id="0" name="" descr="Playbook"/>
        </a:ext>
      </dgm:extLst>
    </dgm:pt>
    <dgm:pt modelId="{43279D88-4888-4A82-8490-C6788CB45D51}" type="pres">
      <dgm:prSet presAssocID="{7D619CD2-A978-47CA-B430-BCCF329FDF77}" presName="spaceRect" presStyleCnt="0"/>
      <dgm:spPr/>
    </dgm:pt>
    <dgm:pt modelId="{69E377BE-5865-4E00-8C8D-96A331578244}" type="pres">
      <dgm:prSet presAssocID="{7D619CD2-A978-47CA-B430-BCCF329FDF77}" presName="parTx" presStyleLbl="revTx" presStyleIdx="1" presStyleCnt="6">
        <dgm:presLayoutVars>
          <dgm:chMax val="0"/>
          <dgm:chPref val="0"/>
        </dgm:presLayoutVars>
      </dgm:prSet>
      <dgm:spPr/>
    </dgm:pt>
    <dgm:pt modelId="{B2D97464-0CF5-4DF0-B818-1C5D62735F4A}" type="pres">
      <dgm:prSet presAssocID="{CE7982EE-1001-414B-92BC-27C6C9CFCC7B}" presName="sibTrans" presStyleCnt="0"/>
      <dgm:spPr/>
    </dgm:pt>
    <dgm:pt modelId="{09A300CD-F203-4E62-BB78-CBC4EFB89428}" type="pres">
      <dgm:prSet presAssocID="{439C7CAD-FB77-4A46-B1AF-F294E98C4D43}" presName="compNode" presStyleCnt="0"/>
      <dgm:spPr/>
    </dgm:pt>
    <dgm:pt modelId="{6B62C460-8DEE-4458-908F-6B279D6BEC37}" type="pres">
      <dgm:prSet presAssocID="{439C7CAD-FB77-4A46-B1AF-F294E98C4D43}" presName="bgRect" presStyleLbl="bgShp" presStyleIdx="2" presStyleCnt="6"/>
      <dgm:spPr/>
    </dgm:pt>
    <dgm:pt modelId="{DB6396AF-5E8D-4BF0-85B4-6ED93B5456A9}" type="pres">
      <dgm:prSet presAssocID="{439C7CAD-FB77-4A46-B1AF-F294E98C4D43}" presName="iconRect" presStyleLbl="node1" presStyleIdx="2" presStyleCnt="6"/>
      <dgm:spPr>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a:noFill/>
        </a:ln>
      </dgm:spPr>
      <dgm:extLst>
        <a:ext uri="{E40237B7-FDA0-4F09-8148-C483321AD2D9}">
          <dgm14:cNvPr xmlns:dgm14="http://schemas.microsoft.com/office/drawing/2010/diagram" id="0" name="" descr="Teacher"/>
        </a:ext>
      </dgm:extLst>
    </dgm:pt>
    <dgm:pt modelId="{846F604D-5C70-41F8-9A47-32E6F5705420}" type="pres">
      <dgm:prSet presAssocID="{439C7CAD-FB77-4A46-B1AF-F294E98C4D43}" presName="spaceRect" presStyleCnt="0"/>
      <dgm:spPr/>
    </dgm:pt>
    <dgm:pt modelId="{D3C70BCE-6A50-436E-97A7-1D6C2734BE6D}" type="pres">
      <dgm:prSet presAssocID="{439C7CAD-FB77-4A46-B1AF-F294E98C4D43}" presName="parTx" presStyleLbl="revTx" presStyleIdx="2" presStyleCnt="6">
        <dgm:presLayoutVars>
          <dgm:chMax val="0"/>
          <dgm:chPref val="0"/>
        </dgm:presLayoutVars>
      </dgm:prSet>
      <dgm:spPr/>
    </dgm:pt>
    <dgm:pt modelId="{3B7C74E0-754A-412C-BC93-3966E7C2C7A7}" type="pres">
      <dgm:prSet presAssocID="{683AA46E-209A-4AEE-9FE8-B9B452D2CD49}" presName="sibTrans" presStyleCnt="0"/>
      <dgm:spPr/>
    </dgm:pt>
    <dgm:pt modelId="{561FD6F1-AC4F-4B39-833F-7F87660C2F83}" type="pres">
      <dgm:prSet presAssocID="{530C0A67-F531-4482-9C01-13A7F8727399}" presName="compNode" presStyleCnt="0"/>
      <dgm:spPr/>
    </dgm:pt>
    <dgm:pt modelId="{A9CCA1B9-261D-4741-BE53-C9B1E3102949}" type="pres">
      <dgm:prSet presAssocID="{530C0A67-F531-4482-9C01-13A7F8727399}" presName="bgRect" presStyleLbl="bgShp" presStyleIdx="3" presStyleCnt="6"/>
      <dgm:spPr/>
    </dgm:pt>
    <dgm:pt modelId="{DE2228B6-EBB3-47F1-B047-C8EEEA4CEAFD}" type="pres">
      <dgm:prSet presAssocID="{530C0A67-F531-4482-9C01-13A7F8727399}" presName="iconRect" presStyleLbl="node1" presStyleIdx="3" presStyleCnt="6"/>
      <dgm:spPr>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a:noFill/>
        </a:ln>
      </dgm:spPr>
      <dgm:extLst>
        <a:ext uri="{E40237B7-FDA0-4F09-8148-C483321AD2D9}">
          <dgm14:cNvPr xmlns:dgm14="http://schemas.microsoft.com/office/drawing/2010/diagram" id="0" name="" descr="Bar Graph with Upward Trend"/>
        </a:ext>
      </dgm:extLst>
    </dgm:pt>
    <dgm:pt modelId="{A8CC446C-D2C9-49FC-A2CC-257F048E67EF}" type="pres">
      <dgm:prSet presAssocID="{530C0A67-F531-4482-9C01-13A7F8727399}" presName="spaceRect" presStyleCnt="0"/>
      <dgm:spPr/>
    </dgm:pt>
    <dgm:pt modelId="{049CC20A-D3E2-4906-8C5C-C14CCE47A6AA}" type="pres">
      <dgm:prSet presAssocID="{530C0A67-F531-4482-9C01-13A7F8727399}" presName="parTx" presStyleLbl="revTx" presStyleIdx="3" presStyleCnt="6">
        <dgm:presLayoutVars>
          <dgm:chMax val="0"/>
          <dgm:chPref val="0"/>
        </dgm:presLayoutVars>
      </dgm:prSet>
      <dgm:spPr/>
    </dgm:pt>
    <dgm:pt modelId="{30B76840-7218-457D-A42C-A0037D65E4BA}" type="pres">
      <dgm:prSet presAssocID="{2C8B7107-CA65-49A6-B0D1-90E129D7836F}" presName="sibTrans" presStyleCnt="0"/>
      <dgm:spPr/>
    </dgm:pt>
    <dgm:pt modelId="{669BEBF4-D029-4B84-BFF5-83E73E014CD4}" type="pres">
      <dgm:prSet presAssocID="{97A3EA28-3572-4D92-BD99-73AA464AC948}" presName="compNode" presStyleCnt="0"/>
      <dgm:spPr/>
    </dgm:pt>
    <dgm:pt modelId="{C10EDC4A-76AF-42FC-B946-8F3FA8B652A2}" type="pres">
      <dgm:prSet presAssocID="{97A3EA28-3572-4D92-BD99-73AA464AC948}" presName="bgRect" presStyleLbl="bgShp" presStyleIdx="4" presStyleCnt="6"/>
      <dgm:spPr/>
    </dgm:pt>
    <dgm:pt modelId="{35EA59AF-E5EF-4B74-9B4C-1F6AB83F7899}" type="pres">
      <dgm:prSet presAssocID="{97A3EA28-3572-4D92-BD99-73AA464AC948}" presName="iconRect" presStyleLbl="node1" presStyleIdx="4" presStyleCnt="6"/>
      <dgm:spPr>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a:noFill/>
        </a:ln>
      </dgm:spPr>
      <dgm:extLst>
        <a:ext uri="{E40237B7-FDA0-4F09-8148-C483321AD2D9}">
          <dgm14:cNvPr xmlns:dgm14="http://schemas.microsoft.com/office/drawing/2010/diagram" id="0" name="" descr="Check List"/>
        </a:ext>
      </dgm:extLst>
    </dgm:pt>
    <dgm:pt modelId="{2522F13C-9BCB-46BD-BB41-0286CDB0A42F}" type="pres">
      <dgm:prSet presAssocID="{97A3EA28-3572-4D92-BD99-73AA464AC948}" presName="spaceRect" presStyleCnt="0"/>
      <dgm:spPr/>
    </dgm:pt>
    <dgm:pt modelId="{558F88A9-F846-4F0A-8C1F-59F824F28C94}" type="pres">
      <dgm:prSet presAssocID="{97A3EA28-3572-4D92-BD99-73AA464AC948}" presName="parTx" presStyleLbl="revTx" presStyleIdx="4" presStyleCnt="6">
        <dgm:presLayoutVars>
          <dgm:chMax val="0"/>
          <dgm:chPref val="0"/>
        </dgm:presLayoutVars>
      </dgm:prSet>
      <dgm:spPr/>
    </dgm:pt>
    <dgm:pt modelId="{45208558-7833-4200-B1E8-8975714999E2}" type="pres">
      <dgm:prSet presAssocID="{8C9659A0-45F8-4F65-A73D-3E6CACD556F8}" presName="sibTrans" presStyleCnt="0"/>
      <dgm:spPr/>
    </dgm:pt>
    <dgm:pt modelId="{BF56DCEF-4970-4E78-97F3-8E552008CB8F}" type="pres">
      <dgm:prSet presAssocID="{47083D26-7C9D-4F2E-A0FC-D52113C6E5CD}" presName="compNode" presStyleCnt="0"/>
      <dgm:spPr/>
    </dgm:pt>
    <dgm:pt modelId="{5BD595AC-B8B3-41BA-AE8D-A61A1F8AFFED}" type="pres">
      <dgm:prSet presAssocID="{47083D26-7C9D-4F2E-A0FC-D52113C6E5CD}" presName="bgRect" presStyleLbl="bgShp" presStyleIdx="5" presStyleCnt="6"/>
      <dgm:spPr/>
    </dgm:pt>
    <dgm:pt modelId="{198778F9-23B3-4668-8382-058ED4FEC84D}" type="pres">
      <dgm:prSet presAssocID="{47083D26-7C9D-4F2E-A0FC-D52113C6E5CD}" presName="iconRect" presStyleLbl="node1" presStyleIdx="5" presStyleCnt="6"/>
      <dgm:spPr>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a:noFill/>
        </a:ln>
      </dgm:spPr>
      <dgm:extLst>
        <a:ext uri="{E40237B7-FDA0-4F09-8148-C483321AD2D9}">
          <dgm14:cNvPr xmlns:dgm14="http://schemas.microsoft.com/office/drawing/2010/diagram" id="0" name="" descr="Gauge"/>
        </a:ext>
      </dgm:extLst>
    </dgm:pt>
    <dgm:pt modelId="{C799EE27-C951-49C5-AEC8-4A35E597BFD5}" type="pres">
      <dgm:prSet presAssocID="{47083D26-7C9D-4F2E-A0FC-D52113C6E5CD}" presName="spaceRect" presStyleCnt="0"/>
      <dgm:spPr/>
    </dgm:pt>
    <dgm:pt modelId="{DAB4D1FB-61EF-4E82-A7B4-E5459881DBC8}" type="pres">
      <dgm:prSet presAssocID="{47083D26-7C9D-4F2E-A0FC-D52113C6E5CD}" presName="parTx" presStyleLbl="revTx" presStyleIdx="5" presStyleCnt="6">
        <dgm:presLayoutVars>
          <dgm:chMax val="0"/>
          <dgm:chPref val="0"/>
        </dgm:presLayoutVars>
      </dgm:prSet>
      <dgm:spPr/>
    </dgm:pt>
  </dgm:ptLst>
  <dgm:cxnLst>
    <dgm:cxn modelId="{91EF9425-232B-406A-8C5A-62A04CF3E333}" type="presOf" srcId="{C6944BB7-1DBE-4049-BC74-D048E735E97B}" destId="{5CF8D02F-86FC-4768-A936-A90ACDD45400}" srcOrd="0" destOrd="0" presId="urn:microsoft.com/office/officeart/2018/2/layout/IconVerticalSolidList"/>
    <dgm:cxn modelId="{169B6037-65F2-4D70-9BB0-A518C8C23A7F}" srcId="{C6944BB7-1DBE-4049-BC74-D048E735E97B}" destId="{439C7CAD-FB77-4A46-B1AF-F294E98C4D43}" srcOrd="2" destOrd="0" parTransId="{714D8F85-C9C8-461F-993E-3C7ED2B5B04E}" sibTransId="{683AA46E-209A-4AEE-9FE8-B9B452D2CD49}"/>
    <dgm:cxn modelId="{E204E13E-C8F3-45CB-9CC3-85A8E267D1ED}" type="presOf" srcId="{530C0A67-F531-4482-9C01-13A7F8727399}" destId="{049CC20A-D3E2-4906-8C5C-C14CCE47A6AA}" srcOrd="0" destOrd="0" presId="urn:microsoft.com/office/officeart/2018/2/layout/IconVerticalSolidList"/>
    <dgm:cxn modelId="{C5D74645-8F9F-4D2C-A84F-43C78607C4B0}" srcId="{C6944BB7-1DBE-4049-BC74-D048E735E97B}" destId="{97A3EA28-3572-4D92-BD99-73AA464AC948}" srcOrd="4" destOrd="0" parTransId="{B55B3A75-2BE1-46E8-BEEB-EC90DB21D204}" sibTransId="{8C9659A0-45F8-4F65-A73D-3E6CACD556F8}"/>
    <dgm:cxn modelId="{E8755B6C-7D1D-48BE-9201-62F3F22100BE}" srcId="{C6944BB7-1DBE-4049-BC74-D048E735E97B}" destId="{62F2C64E-1329-4A3A-8516-1FF2A621B7BA}" srcOrd="0" destOrd="0" parTransId="{99CC26CC-F344-4DFA-A173-0E97F6C77728}" sibTransId="{CF9689A8-6A9F-48BE-9A97-834F583DE180}"/>
    <dgm:cxn modelId="{B26AA47C-031C-44DE-BDF0-760DC36D897C}" type="presOf" srcId="{439C7CAD-FB77-4A46-B1AF-F294E98C4D43}" destId="{D3C70BCE-6A50-436E-97A7-1D6C2734BE6D}" srcOrd="0" destOrd="0" presId="urn:microsoft.com/office/officeart/2018/2/layout/IconVerticalSolidList"/>
    <dgm:cxn modelId="{B6D94A9E-5553-45F8-9327-7F0A30907B7D}" srcId="{C6944BB7-1DBE-4049-BC74-D048E735E97B}" destId="{530C0A67-F531-4482-9C01-13A7F8727399}" srcOrd="3" destOrd="0" parTransId="{52F5821C-1E4E-4235-A740-080800787651}" sibTransId="{2C8B7107-CA65-49A6-B0D1-90E129D7836F}"/>
    <dgm:cxn modelId="{F6426EA0-F96C-4B1A-8DC5-E5E88DB34467}" type="presOf" srcId="{47083D26-7C9D-4F2E-A0FC-D52113C6E5CD}" destId="{DAB4D1FB-61EF-4E82-A7B4-E5459881DBC8}" srcOrd="0" destOrd="0" presId="urn:microsoft.com/office/officeart/2018/2/layout/IconVerticalSolidList"/>
    <dgm:cxn modelId="{159736A7-8055-4C70-B733-6CF06F81FEBC}" type="presOf" srcId="{7D619CD2-A978-47CA-B430-BCCF329FDF77}" destId="{69E377BE-5865-4E00-8C8D-96A331578244}" srcOrd="0" destOrd="0" presId="urn:microsoft.com/office/officeart/2018/2/layout/IconVerticalSolidList"/>
    <dgm:cxn modelId="{EE6149BB-A958-4CF5-BF26-5EF70950232B}" type="presOf" srcId="{62F2C64E-1329-4A3A-8516-1FF2A621B7BA}" destId="{E2252B57-4731-4123-A240-0769834D9F78}" srcOrd="0" destOrd="0" presId="urn:microsoft.com/office/officeart/2018/2/layout/IconVerticalSolidList"/>
    <dgm:cxn modelId="{9294B1BB-68D5-4388-A783-68887737CBDF}" type="presOf" srcId="{97A3EA28-3572-4D92-BD99-73AA464AC948}" destId="{558F88A9-F846-4F0A-8C1F-59F824F28C94}" srcOrd="0" destOrd="0" presId="urn:microsoft.com/office/officeart/2018/2/layout/IconVerticalSolidList"/>
    <dgm:cxn modelId="{0A2959BD-3F8C-4731-BA64-2DC2D4D43262}" srcId="{C6944BB7-1DBE-4049-BC74-D048E735E97B}" destId="{7D619CD2-A978-47CA-B430-BCCF329FDF77}" srcOrd="1" destOrd="0" parTransId="{9991A435-AD23-48C0-ACE0-17F3F3184BAC}" sibTransId="{CE7982EE-1001-414B-92BC-27C6C9CFCC7B}"/>
    <dgm:cxn modelId="{1E8205E7-FC89-4F57-BA7C-945388A59774}" srcId="{C6944BB7-1DBE-4049-BC74-D048E735E97B}" destId="{47083D26-7C9D-4F2E-A0FC-D52113C6E5CD}" srcOrd="5" destOrd="0" parTransId="{E26918CD-8643-468E-9125-95C4EDE37F28}" sibTransId="{4D9F3E06-6CC6-41EF-BDC9-490C2D0E7977}"/>
    <dgm:cxn modelId="{4D2A6BEC-B3FF-41D1-8C0E-BEA4CA560D2D}" type="presParOf" srcId="{5CF8D02F-86FC-4768-A936-A90ACDD45400}" destId="{1303B200-8F0D-42C0-8990-5DCECCA46F09}" srcOrd="0" destOrd="0" presId="urn:microsoft.com/office/officeart/2018/2/layout/IconVerticalSolidList"/>
    <dgm:cxn modelId="{005226B5-5704-4EEC-BC10-2A22C1ED85DE}" type="presParOf" srcId="{1303B200-8F0D-42C0-8990-5DCECCA46F09}" destId="{AD7C0BD0-D26E-44BD-9114-29133BDD8F1A}" srcOrd="0" destOrd="0" presId="urn:microsoft.com/office/officeart/2018/2/layout/IconVerticalSolidList"/>
    <dgm:cxn modelId="{D75D58EC-B3C7-43D8-B569-4AF23E19BE48}" type="presParOf" srcId="{1303B200-8F0D-42C0-8990-5DCECCA46F09}" destId="{E6236A38-63D5-4F72-B9EE-A9B9AD2C0807}" srcOrd="1" destOrd="0" presId="urn:microsoft.com/office/officeart/2018/2/layout/IconVerticalSolidList"/>
    <dgm:cxn modelId="{27F5F9AE-F0DD-4AF8-BC1E-01B36B4FF302}" type="presParOf" srcId="{1303B200-8F0D-42C0-8990-5DCECCA46F09}" destId="{7DD1E10F-7A0D-4128-A221-871825C7AFE4}" srcOrd="2" destOrd="0" presId="urn:microsoft.com/office/officeart/2018/2/layout/IconVerticalSolidList"/>
    <dgm:cxn modelId="{09F3FCE7-4917-454D-BF4D-AB815ED6E07A}" type="presParOf" srcId="{1303B200-8F0D-42C0-8990-5DCECCA46F09}" destId="{E2252B57-4731-4123-A240-0769834D9F78}" srcOrd="3" destOrd="0" presId="urn:microsoft.com/office/officeart/2018/2/layout/IconVerticalSolidList"/>
    <dgm:cxn modelId="{4AD37CA3-C911-411B-BE36-210C6F86CDE2}" type="presParOf" srcId="{5CF8D02F-86FC-4768-A936-A90ACDD45400}" destId="{9EAB3F1E-F160-4657-BD65-BE257CE7DCDB}" srcOrd="1" destOrd="0" presId="urn:microsoft.com/office/officeart/2018/2/layout/IconVerticalSolidList"/>
    <dgm:cxn modelId="{AFEB895D-5C92-403A-BBBE-48BCC7A87073}" type="presParOf" srcId="{5CF8D02F-86FC-4768-A936-A90ACDD45400}" destId="{AA80DC06-1C20-4B7D-97CE-9A5A2E7F30EA}" srcOrd="2" destOrd="0" presId="urn:microsoft.com/office/officeart/2018/2/layout/IconVerticalSolidList"/>
    <dgm:cxn modelId="{855C9CFF-AAC5-4708-B56F-318C008FEC1D}" type="presParOf" srcId="{AA80DC06-1C20-4B7D-97CE-9A5A2E7F30EA}" destId="{C729707A-438B-43F0-A4FF-E05C5F143094}" srcOrd="0" destOrd="0" presId="urn:microsoft.com/office/officeart/2018/2/layout/IconVerticalSolidList"/>
    <dgm:cxn modelId="{8DB50074-A968-46D6-BDFA-5EC21B261640}" type="presParOf" srcId="{AA80DC06-1C20-4B7D-97CE-9A5A2E7F30EA}" destId="{15452616-893A-4A03-91A0-6CDB622A120F}" srcOrd="1" destOrd="0" presId="urn:microsoft.com/office/officeart/2018/2/layout/IconVerticalSolidList"/>
    <dgm:cxn modelId="{ED4BF79D-0B2A-4980-B1D6-F46B595DFFB4}" type="presParOf" srcId="{AA80DC06-1C20-4B7D-97CE-9A5A2E7F30EA}" destId="{43279D88-4888-4A82-8490-C6788CB45D51}" srcOrd="2" destOrd="0" presId="urn:microsoft.com/office/officeart/2018/2/layout/IconVerticalSolidList"/>
    <dgm:cxn modelId="{02C0506D-0DC2-4C5F-A9A9-BB4E484064A4}" type="presParOf" srcId="{AA80DC06-1C20-4B7D-97CE-9A5A2E7F30EA}" destId="{69E377BE-5865-4E00-8C8D-96A331578244}" srcOrd="3" destOrd="0" presId="urn:microsoft.com/office/officeart/2018/2/layout/IconVerticalSolidList"/>
    <dgm:cxn modelId="{B657E3F0-DAD7-49B5-8421-A57B2A36A5EF}" type="presParOf" srcId="{5CF8D02F-86FC-4768-A936-A90ACDD45400}" destId="{B2D97464-0CF5-4DF0-B818-1C5D62735F4A}" srcOrd="3" destOrd="0" presId="urn:microsoft.com/office/officeart/2018/2/layout/IconVerticalSolidList"/>
    <dgm:cxn modelId="{AB76318B-8E87-4209-85AD-7E8C720F11D2}" type="presParOf" srcId="{5CF8D02F-86FC-4768-A936-A90ACDD45400}" destId="{09A300CD-F203-4E62-BB78-CBC4EFB89428}" srcOrd="4" destOrd="0" presId="urn:microsoft.com/office/officeart/2018/2/layout/IconVerticalSolidList"/>
    <dgm:cxn modelId="{39DACE3D-F59F-45D8-8472-38F45A5B075A}" type="presParOf" srcId="{09A300CD-F203-4E62-BB78-CBC4EFB89428}" destId="{6B62C460-8DEE-4458-908F-6B279D6BEC37}" srcOrd="0" destOrd="0" presId="urn:microsoft.com/office/officeart/2018/2/layout/IconVerticalSolidList"/>
    <dgm:cxn modelId="{E0A49355-176B-42A0-B06E-5FCF1834B0AB}" type="presParOf" srcId="{09A300CD-F203-4E62-BB78-CBC4EFB89428}" destId="{DB6396AF-5E8D-4BF0-85B4-6ED93B5456A9}" srcOrd="1" destOrd="0" presId="urn:microsoft.com/office/officeart/2018/2/layout/IconVerticalSolidList"/>
    <dgm:cxn modelId="{66B8FE02-E8A9-49CC-81B8-EF5FA9070A3A}" type="presParOf" srcId="{09A300CD-F203-4E62-BB78-CBC4EFB89428}" destId="{846F604D-5C70-41F8-9A47-32E6F5705420}" srcOrd="2" destOrd="0" presId="urn:microsoft.com/office/officeart/2018/2/layout/IconVerticalSolidList"/>
    <dgm:cxn modelId="{9847EF2C-CA3F-4EE5-A404-0773B2947375}" type="presParOf" srcId="{09A300CD-F203-4E62-BB78-CBC4EFB89428}" destId="{D3C70BCE-6A50-436E-97A7-1D6C2734BE6D}" srcOrd="3" destOrd="0" presId="urn:microsoft.com/office/officeart/2018/2/layout/IconVerticalSolidList"/>
    <dgm:cxn modelId="{D6E71790-B3E7-4F3C-85C2-5E71C823237A}" type="presParOf" srcId="{5CF8D02F-86FC-4768-A936-A90ACDD45400}" destId="{3B7C74E0-754A-412C-BC93-3966E7C2C7A7}" srcOrd="5" destOrd="0" presId="urn:microsoft.com/office/officeart/2018/2/layout/IconVerticalSolidList"/>
    <dgm:cxn modelId="{D1607F1F-23A1-4249-A2EA-626DED4AD984}" type="presParOf" srcId="{5CF8D02F-86FC-4768-A936-A90ACDD45400}" destId="{561FD6F1-AC4F-4B39-833F-7F87660C2F83}" srcOrd="6" destOrd="0" presId="urn:microsoft.com/office/officeart/2018/2/layout/IconVerticalSolidList"/>
    <dgm:cxn modelId="{94257485-56C7-4B50-9686-A8B9E513DA0E}" type="presParOf" srcId="{561FD6F1-AC4F-4B39-833F-7F87660C2F83}" destId="{A9CCA1B9-261D-4741-BE53-C9B1E3102949}" srcOrd="0" destOrd="0" presId="urn:microsoft.com/office/officeart/2018/2/layout/IconVerticalSolidList"/>
    <dgm:cxn modelId="{0B6C9D1C-7E6D-4243-8A05-064F5639C3F1}" type="presParOf" srcId="{561FD6F1-AC4F-4B39-833F-7F87660C2F83}" destId="{DE2228B6-EBB3-47F1-B047-C8EEEA4CEAFD}" srcOrd="1" destOrd="0" presId="urn:microsoft.com/office/officeart/2018/2/layout/IconVerticalSolidList"/>
    <dgm:cxn modelId="{A4479CC9-D2C4-49BB-A0BC-92BA7B6BE791}" type="presParOf" srcId="{561FD6F1-AC4F-4B39-833F-7F87660C2F83}" destId="{A8CC446C-D2C9-49FC-A2CC-257F048E67EF}" srcOrd="2" destOrd="0" presId="urn:microsoft.com/office/officeart/2018/2/layout/IconVerticalSolidList"/>
    <dgm:cxn modelId="{52C37349-F89A-495B-B3A3-73921A6042D4}" type="presParOf" srcId="{561FD6F1-AC4F-4B39-833F-7F87660C2F83}" destId="{049CC20A-D3E2-4906-8C5C-C14CCE47A6AA}" srcOrd="3" destOrd="0" presId="urn:microsoft.com/office/officeart/2018/2/layout/IconVerticalSolidList"/>
    <dgm:cxn modelId="{45AD4AD5-3C73-4420-B1F6-351638EAA2F4}" type="presParOf" srcId="{5CF8D02F-86FC-4768-A936-A90ACDD45400}" destId="{30B76840-7218-457D-A42C-A0037D65E4BA}" srcOrd="7" destOrd="0" presId="urn:microsoft.com/office/officeart/2018/2/layout/IconVerticalSolidList"/>
    <dgm:cxn modelId="{C3CFDD60-96C9-45ED-9771-869C2A32036F}" type="presParOf" srcId="{5CF8D02F-86FC-4768-A936-A90ACDD45400}" destId="{669BEBF4-D029-4B84-BFF5-83E73E014CD4}" srcOrd="8" destOrd="0" presId="urn:microsoft.com/office/officeart/2018/2/layout/IconVerticalSolidList"/>
    <dgm:cxn modelId="{D48EE16B-E478-4ABD-A466-366D9BE36AFB}" type="presParOf" srcId="{669BEBF4-D029-4B84-BFF5-83E73E014CD4}" destId="{C10EDC4A-76AF-42FC-B946-8F3FA8B652A2}" srcOrd="0" destOrd="0" presId="urn:microsoft.com/office/officeart/2018/2/layout/IconVerticalSolidList"/>
    <dgm:cxn modelId="{54719754-A040-420A-9498-A440B9762289}" type="presParOf" srcId="{669BEBF4-D029-4B84-BFF5-83E73E014CD4}" destId="{35EA59AF-E5EF-4B74-9B4C-1F6AB83F7899}" srcOrd="1" destOrd="0" presId="urn:microsoft.com/office/officeart/2018/2/layout/IconVerticalSolidList"/>
    <dgm:cxn modelId="{327101DD-8647-4EC2-BB8E-A50C12E4A0D5}" type="presParOf" srcId="{669BEBF4-D029-4B84-BFF5-83E73E014CD4}" destId="{2522F13C-9BCB-46BD-BB41-0286CDB0A42F}" srcOrd="2" destOrd="0" presId="urn:microsoft.com/office/officeart/2018/2/layout/IconVerticalSolidList"/>
    <dgm:cxn modelId="{BE8F14D2-47C9-4EF2-8D3F-844DBED96527}" type="presParOf" srcId="{669BEBF4-D029-4B84-BFF5-83E73E014CD4}" destId="{558F88A9-F846-4F0A-8C1F-59F824F28C94}" srcOrd="3" destOrd="0" presId="urn:microsoft.com/office/officeart/2018/2/layout/IconVerticalSolidList"/>
    <dgm:cxn modelId="{ECCFA879-0616-4345-8442-E9A838BF2BBE}" type="presParOf" srcId="{5CF8D02F-86FC-4768-A936-A90ACDD45400}" destId="{45208558-7833-4200-B1E8-8975714999E2}" srcOrd="9" destOrd="0" presId="urn:microsoft.com/office/officeart/2018/2/layout/IconVerticalSolidList"/>
    <dgm:cxn modelId="{CC04A137-D4F5-477B-87CF-90373F46A1BB}" type="presParOf" srcId="{5CF8D02F-86FC-4768-A936-A90ACDD45400}" destId="{BF56DCEF-4970-4E78-97F3-8E552008CB8F}" srcOrd="10" destOrd="0" presId="urn:microsoft.com/office/officeart/2018/2/layout/IconVerticalSolidList"/>
    <dgm:cxn modelId="{3DA683A9-B0DA-441C-8E9E-200EB46046AD}" type="presParOf" srcId="{BF56DCEF-4970-4E78-97F3-8E552008CB8F}" destId="{5BD595AC-B8B3-41BA-AE8D-A61A1F8AFFED}" srcOrd="0" destOrd="0" presId="urn:microsoft.com/office/officeart/2018/2/layout/IconVerticalSolidList"/>
    <dgm:cxn modelId="{3E128B0D-0999-40B7-949D-5FAD592CEBD9}" type="presParOf" srcId="{BF56DCEF-4970-4E78-97F3-8E552008CB8F}" destId="{198778F9-23B3-4668-8382-058ED4FEC84D}" srcOrd="1" destOrd="0" presId="urn:microsoft.com/office/officeart/2018/2/layout/IconVerticalSolidList"/>
    <dgm:cxn modelId="{C36DC7ED-7EB2-4398-8E1B-D6ADAEDAC010}" type="presParOf" srcId="{BF56DCEF-4970-4E78-97F3-8E552008CB8F}" destId="{C799EE27-C951-49C5-AEC8-4A35E597BFD5}" srcOrd="2" destOrd="0" presId="urn:microsoft.com/office/officeart/2018/2/layout/IconVerticalSolidList"/>
    <dgm:cxn modelId="{F6E556E1-2DFB-41A0-9D11-12DB12570BF8}" type="presParOf" srcId="{BF56DCEF-4970-4E78-97F3-8E552008CB8F}" destId="{DAB4D1FB-61EF-4E82-A7B4-E5459881DBC8}" srcOrd="3" destOrd="0" presId="urn:microsoft.com/office/officeart/2018/2/layout/IconVerticalSolidList"/>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2.xml><?xml version="1.0" encoding="utf-8"?>
<dgm:dataModel xmlns:dgm="http://schemas.openxmlformats.org/drawingml/2006/diagram" xmlns:a="http://schemas.openxmlformats.org/drawingml/2006/main">
  <dgm:ptLst>
    <dgm:pt modelId="{C39542F5-5BEC-4F62-BC09-A4573E606572}" type="doc">
      <dgm:prSet loTypeId="urn:microsoft.com/office/officeart/2005/8/layout/hierarchy3" loCatId="list" qsTypeId="urn:microsoft.com/office/officeart/2005/8/quickstyle/simple2" qsCatId="simple" csTypeId="urn:microsoft.com/office/officeart/2005/8/colors/colorful1" csCatId="colorful" phldr="1"/>
      <dgm:spPr/>
      <dgm:t>
        <a:bodyPr/>
        <a:lstStyle/>
        <a:p>
          <a:endParaRPr lang="en-NG"/>
        </a:p>
      </dgm:t>
    </dgm:pt>
    <dgm:pt modelId="{6A37AD57-DEF1-4EA1-9747-2D32B543C92A}">
      <dgm:prSet phldrT="[Text]"/>
      <dgm:spPr/>
      <dgm:t>
        <a:bodyPr/>
        <a:lstStyle/>
        <a:p>
          <a:r>
            <a:rPr lang="en-GB" dirty="0"/>
            <a:t>OUR STRATEGY</a:t>
          </a:r>
          <a:endParaRPr lang="en-NG" dirty="0"/>
        </a:p>
      </dgm:t>
    </dgm:pt>
    <dgm:pt modelId="{41AC6BFF-E854-4B64-885E-689ACA74F011}" type="parTrans" cxnId="{8D120118-1EE1-4CFC-89DF-34395793DFCC}">
      <dgm:prSet/>
      <dgm:spPr/>
      <dgm:t>
        <a:bodyPr/>
        <a:lstStyle/>
        <a:p>
          <a:endParaRPr lang="en-NG"/>
        </a:p>
      </dgm:t>
    </dgm:pt>
    <dgm:pt modelId="{84FE128F-C155-436D-8ECC-9FCC1BB069D1}" type="sibTrans" cxnId="{8D120118-1EE1-4CFC-89DF-34395793DFCC}">
      <dgm:prSet/>
      <dgm:spPr/>
      <dgm:t>
        <a:bodyPr/>
        <a:lstStyle/>
        <a:p>
          <a:endParaRPr lang="en-NG"/>
        </a:p>
      </dgm:t>
    </dgm:pt>
    <dgm:pt modelId="{15359152-BE49-470F-B415-2F82EE3B063B}">
      <dgm:prSet phldrT="[Text]"/>
      <dgm:spPr/>
      <dgm:t>
        <a:bodyPr/>
        <a:lstStyle/>
        <a:p>
          <a:r>
            <a:rPr lang="en-GB" dirty="0"/>
            <a:t>67 Strategic Activities</a:t>
          </a:r>
          <a:endParaRPr lang="en-NG" dirty="0"/>
        </a:p>
      </dgm:t>
    </dgm:pt>
    <dgm:pt modelId="{188D5FAA-712A-4D9C-AE1D-15EB9FACCFB4}" type="parTrans" cxnId="{4D893256-1A6F-4982-A248-98FECDB69CD3}">
      <dgm:prSet/>
      <dgm:spPr/>
      <dgm:t>
        <a:bodyPr/>
        <a:lstStyle/>
        <a:p>
          <a:endParaRPr lang="en-NG"/>
        </a:p>
      </dgm:t>
    </dgm:pt>
    <dgm:pt modelId="{41196C78-FE01-47EA-9B9B-BD84BD2144CC}" type="sibTrans" cxnId="{4D893256-1A6F-4982-A248-98FECDB69CD3}">
      <dgm:prSet/>
      <dgm:spPr/>
      <dgm:t>
        <a:bodyPr/>
        <a:lstStyle/>
        <a:p>
          <a:endParaRPr lang="en-NG"/>
        </a:p>
      </dgm:t>
    </dgm:pt>
    <dgm:pt modelId="{414579B4-550B-49C7-B363-251939BB6C5F}">
      <dgm:prSet phldrT="[Text]"/>
      <dgm:spPr/>
      <dgm:t>
        <a:bodyPr/>
        <a:lstStyle/>
        <a:p>
          <a:r>
            <a:rPr lang="en-GB" dirty="0"/>
            <a:t>24 Key Performance Indicators</a:t>
          </a:r>
          <a:endParaRPr lang="en-NG" dirty="0"/>
        </a:p>
      </dgm:t>
    </dgm:pt>
    <dgm:pt modelId="{2754C3D2-C49D-4BAC-8FA7-109DFE9B0E6A}" type="parTrans" cxnId="{4B5C0D29-517A-4167-B619-B4E1AF07CE9B}">
      <dgm:prSet/>
      <dgm:spPr/>
      <dgm:t>
        <a:bodyPr/>
        <a:lstStyle/>
        <a:p>
          <a:endParaRPr lang="en-NG"/>
        </a:p>
      </dgm:t>
    </dgm:pt>
    <dgm:pt modelId="{D0BD6151-2194-4900-A5B4-E4E84D38AD2C}" type="sibTrans" cxnId="{4B5C0D29-517A-4167-B619-B4E1AF07CE9B}">
      <dgm:prSet/>
      <dgm:spPr/>
      <dgm:t>
        <a:bodyPr/>
        <a:lstStyle/>
        <a:p>
          <a:endParaRPr lang="en-NG"/>
        </a:p>
      </dgm:t>
    </dgm:pt>
    <dgm:pt modelId="{679F72CB-3457-45A6-99CD-29565D666251}" type="pres">
      <dgm:prSet presAssocID="{C39542F5-5BEC-4F62-BC09-A4573E606572}" presName="diagram" presStyleCnt="0">
        <dgm:presLayoutVars>
          <dgm:chPref val="1"/>
          <dgm:dir/>
          <dgm:animOne val="branch"/>
          <dgm:animLvl val="lvl"/>
          <dgm:resizeHandles/>
        </dgm:presLayoutVars>
      </dgm:prSet>
      <dgm:spPr/>
    </dgm:pt>
    <dgm:pt modelId="{08DD845B-4CBA-4F10-94FB-25859F312818}" type="pres">
      <dgm:prSet presAssocID="{6A37AD57-DEF1-4EA1-9747-2D32B543C92A}" presName="root" presStyleCnt="0"/>
      <dgm:spPr/>
    </dgm:pt>
    <dgm:pt modelId="{AB7CBCC8-E5E5-4401-ABDC-0377F008A210}" type="pres">
      <dgm:prSet presAssocID="{6A37AD57-DEF1-4EA1-9747-2D32B543C92A}" presName="rootComposite" presStyleCnt="0"/>
      <dgm:spPr/>
    </dgm:pt>
    <dgm:pt modelId="{DC6A5BD9-4825-4845-A777-97ECC162005A}" type="pres">
      <dgm:prSet presAssocID="{6A37AD57-DEF1-4EA1-9747-2D32B543C92A}" presName="rootText" presStyleLbl="node1" presStyleIdx="0" presStyleCnt="1" custScaleX="369339"/>
      <dgm:spPr/>
    </dgm:pt>
    <dgm:pt modelId="{CB0D801F-0A8B-43A4-9506-287C810CFE7D}" type="pres">
      <dgm:prSet presAssocID="{6A37AD57-DEF1-4EA1-9747-2D32B543C92A}" presName="rootConnector" presStyleLbl="node1" presStyleIdx="0" presStyleCnt="1"/>
      <dgm:spPr/>
    </dgm:pt>
    <dgm:pt modelId="{A145F538-5A95-4B56-A967-C8A9CF928D49}" type="pres">
      <dgm:prSet presAssocID="{6A37AD57-DEF1-4EA1-9747-2D32B543C92A}" presName="childShape" presStyleCnt="0"/>
      <dgm:spPr/>
    </dgm:pt>
    <dgm:pt modelId="{F270C7FF-EF20-4689-A7C9-2F131E851DF3}" type="pres">
      <dgm:prSet presAssocID="{188D5FAA-712A-4D9C-AE1D-15EB9FACCFB4}" presName="Name13" presStyleLbl="parChTrans1D2" presStyleIdx="0" presStyleCnt="2"/>
      <dgm:spPr/>
    </dgm:pt>
    <dgm:pt modelId="{B9EE8F47-E6C5-4EC5-BF87-27FD3B6DA879}" type="pres">
      <dgm:prSet presAssocID="{15359152-BE49-470F-B415-2F82EE3B063B}" presName="childText" presStyleLbl="bgAcc1" presStyleIdx="0" presStyleCnt="2" custScaleX="369339">
        <dgm:presLayoutVars>
          <dgm:bulletEnabled val="1"/>
        </dgm:presLayoutVars>
      </dgm:prSet>
      <dgm:spPr/>
    </dgm:pt>
    <dgm:pt modelId="{FB95D690-5A95-465F-B873-6E1996CD3F05}" type="pres">
      <dgm:prSet presAssocID="{2754C3D2-C49D-4BAC-8FA7-109DFE9B0E6A}" presName="Name13" presStyleLbl="parChTrans1D2" presStyleIdx="1" presStyleCnt="2"/>
      <dgm:spPr/>
    </dgm:pt>
    <dgm:pt modelId="{3B6A9273-E936-408E-BD45-54D76636889D}" type="pres">
      <dgm:prSet presAssocID="{414579B4-550B-49C7-B363-251939BB6C5F}" presName="childText" presStyleLbl="bgAcc1" presStyleIdx="1" presStyleCnt="2" custScaleX="369339">
        <dgm:presLayoutVars>
          <dgm:bulletEnabled val="1"/>
        </dgm:presLayoutVars>
      </dgm:prSet>
      <dgm:spPr/>
    </dgm:pt>
  </dgm:ptLst>
  <dgm:cxnLst>
    <dgm:cxn modelId="{D9BB7402-D47A-4F66-BD28-05FF29CD8359}" type="presOf" srcId="{C39542F5-5BEC-4F62-BC09-A4573E606572}" destId="{679F72CB-3457-45A6-99CD-29565D666251}" srcOrd="0" destOrd="0" presId="urn:microsoft.com/office/officeart/2005/8/layout/hierarchy3"/>
    <dgm:cxn modelId="{8D120118-1EE1-4CFC-89DF-34395793DFCC}" srcId="{C39542F5-5BEC-4F62-BC09-A4573E606572}" destId="{6A37AD57-DEF1-4EA1-9747-2D32B543C92A}" srcOrd="0" destOrd="0" parTransId="{41AC6BFF-E854-4B64-885E-689ACA74F011}" sibTransId="{84FE128F-C155-436D-8ECC-9FCC1BB069D1}"/>
    <dgm:cxn modelId="{4B5C0D29-517A-4167-B619-B4E1AF07CE9B}" srcId="{6A37AD57-DEF1-4EA1-9747-2D32B543C92A}" destId="{414579B4-550B-49C7-B363-251939BB6C5F}" srcOrd="1" destOrd="0" parTransId="{2754C3D2-C49D-4BAC-8FA7-109DFE9B0E6A}" sibTransId="{D0BD6151-2194-4900-A5B4-E4E84D38AD2C}"/>
    <dgm:cxn modelId="{C34E3629-77EF-4BD4-BCA1-FD20E4AE17A8}" type="presOf" srcId="{6A37AD57-DEF1-4EA1-9747-2D32B543C92A}" destId="{DC6A5BD9-4825-4845-A777-97ECC162005A}" srcOrd="0" destOrd="0" presId="urn:microsoft.com/office/officeart/2005/8/layout/hierarchy3"/>
    <dgm:cxn modelId="{4D893256-1A6F-4982-A248-98FECDB69CD3}" srcId="{6A37AD57-DEF1-4EA1-9747-2D32B543C92A}" destId="{15359152-BE49-470F-B415-2F82EE3B063B}" srcOrd="0" destOrd="0" parTransId="{188D5FAA-712A-4D9C-AE1D-15EB9FACCFB4}" sibTransId="{41196C78-FE01-47EA-9B9B-BD84BD2144CC}"/>
    <dgm:cxn modelId="{1A241670-4ACD-40C8-AD4B-4467FF5F4571}" type="presOf" srcId="{2754C3D2-C49D-4BAC-8FA7-109DFE9B0E6A}" destId="{FB95D690-5A95-465F-B873-6E1996CD3F05}" srcOrd="0" destOrd="0" presId="urn:microsoft.com/office/officeart/2005/8/layout/hierarchy3"/>
    <dgm:cxn modelId="{DC1EC093-AF62-4BA7-9E5D-785609880A72}" type="presOf" srcId="{414579B4-550B-49C7-B363-251939BB6C5F}" destId="{3B6A9273-E936-408E-BD45-54D76636889D}" srcOrd="0" destOrd="0" presId="urn:microsoft.com/office/officeart/2005/8/layout/hierarchy3"/>
    <dgm:cxn modelId="{79C923DB-747F-4B41-9FE0-8C28D34BCB42}" type="presOf" srcId="{15359152-BE49-470F-B415-2F82EE3B063B}" destId="{B9EE8F47-E6C5-4EC5-BF87-27FD3B6DA879}" srcOrd="0" destOrd="0" presId="urn:microsoft.com/office/officeart/2005/8/layout/hierarchy3"/>
    <dgm:cxn modelId="{54AD61DF-19C0-4591-AD91-02A5A09E0CFA}" type="presOf" srcId="{6A37AD57-DEF1-4EA1-9747-2D32B543C92A}" destId="{CB0D801F-0A8B-43A4-9506-287C810CFE7D}" srcOrd="1" destOrd="0" presId="urn:microsoft.com/office/officeart/2005/8/layout/hierarchy3"/>
    <dgm:cxn modelId="{604C16F7-1129-46D2-96B0-D78001E53444}" type="presOf" srcId="{188D5FAA-712A-4D9C-AE1D-15EB9FACCFB4}" destId="{F270C7FF-EF20-4689-A7C9-2F131E851DF3}" srcOrd="0" destOrd="0" presId="urn:microsoft.com/office/officeart/2005/8/layout/hierarchy3"/>
    <dgm:cxn modelId="{46AB8ADA-97CF-4540-B3C6-47BE27509B71}" type="presParOf" srcId="{679F72CB-3457-45A6-99CD-29565D666251}" destId="{08DD845B-4CBA-4F10-94FB-25859F312818}" srcOrd="0" destOrd="0" presId="urn:microsoft.com/office/officeart/2005/8/layout/hierarchy3"/>
    <dgm:cxn modelId="{0F67864D-EDB9-44D0-9BCC-82680EB60B11}" type="presParOf" srcId="{08DD845B-4CBA-4F10-94FB-25859F312818}" destId="{AB7CBCC8-E5E5-4401-ABDC-0377F008A210}" srcOrd="0" destOrd="0" presId="urn:microsoft.com/office/officeart/2005/8/layout/hierarchy3"/>
    <dgm:cxn modelId="{597C243E-6E4D-458A-8D8A-CF9C976F0D74}" type="presParOf" srcId="{AB7CBCC8-E5E5-4401-ABDC-0377F008A210}" destId="{DC6A5BD9-4825-4845-A777-97ECC162005A}" srcOrd="0" destOrd="0" presId="urn:microsoft.com/office/officeart/2005/8/layout/hierarchy3"/>
    <dgm:cxn modelId="{785303A2-CD81-47D4-8BC8-DCBE8D224393}" type="presParOf" srcId="{AB7CBCC8-E5E5-4401-ABDC-0377F008A210}" destId="{CB0D801F-0A8B-43A4-9506-287C810CFE7D}" srcOrd="1" destOrd="0" presId="urn:microsoft.com/office/officeart/2005/8/layout/hierarchy3"/>
    <dgm:cxn modelId="{B228BA24-4CAA-480C-8BDD-D7DC9D02187B}" type="presParOf" srcId="{08DD845B-4CBA-4F10-94FB-25859F312818}" destId="{A145F538-5A95-4B56-A967-C8A9CF928D49}" srcOrd="1" destOrd="0" presId="urn:microsoft.com/office/officeart/2005/8/layout/hierarchy3"/>
    <dgm:cxn modelId="{8BFBF803-9D26-4638-A62C-ACF95528C0B2}" type="presParOf" srcId="{A145F538-5A95-4B56-A967-C8A9CF928D49}" destId="{F270C7FF-EF20-4689-A7C9-2F131E851DF3}" srcOrd="0" destOrd="0" presId="urn:microsoft.com/office/officeart/2005/8/layout/hierarchy3"/>
    <dgm:cxn modelId="{031BF15E-EF2B-4E1F-9045-8CF0BA17AA45}" type="presParOf" srcId="{A145F538-5A95-4B56-A967-C8A9CF928D49}" destId="{B9EE8F47-E6C5-4EC5-BF87-27FD3B6DA879}" srcOrd="1" destOrd="0" presId="urn:microsoft.com/office/officeart/2005/8/layout/hierarchy3"/>
    <dgm:cxn modelId="{42A7D023-6B0A-4133-A28A-F621C251C055}" type="presParOf" srcId="{A145F538-5A95-4B56-A967-C8A9CF928D49}" destId="{FB95D690-5A95-465F-B873-6E1996CD3F05}" srcOrd="2" destOrd="0" presId="urn:microsoft.com/office/officeart/2005/8/layout/hierarchy3"/>
    <dgm:cxn modelId="{0F172D1A-1A0F-4ED6-BE15-8209A7F0927E}" type="presParOf" srcId="{A145F538-5A95-4B56-A967-C8A9CF928D49}" destId="{3B6A9273-E936-408E-BD45-54D76636889D}" srcOrd="3" destOrd="0" presId="urn:microsoft.com/office/officeart/2005/8/layout/hierarchy3"/>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ata3.xml><?xml version="1.0" encoding="utf-8"?>
<dgm:dataModel xmlns:dgm="http://schemas.openxmlformats.org/drawingml/2006/diagram" xmlns:a="http://schemas.openxmlformats.org/drawingml/2006/main">
  <dgm:ptLst>
    <dgm:pt modelId="{8155735C-300B-44E5-9371-4D3DE5918958}" type="doc">
      <dgm:prSet loTypeId="urn:microsoft.com/office/officeart/2005/8/layout/hierarchy1" loCatId="hierarchy" qsTypeId="urn:microsoft.com/office/officeart/2005/8/quickstyle/simple1" qsCatId="simple" csTypeId="urn:microsoft.com/office/officeart/2005/8/colors/accent4_2" csCatId="accent4" phldr="1"/>
      <dgm:spPr/>
      <dgm:t>
        <a:bodyPr/>
        <a:lstStyle/>
        <a:p>
          <a:endParaRPr lang="en-US"/>
        </a:p>
      </dgm:t>
    </dgm:pt>
    <dgm:pt modelId="{4DD0BA0A-FAB7-41E6-A971-BD66532702A7}">
      <dgm:prSet/>
      <dgm:spPr/>
      <dgm:t>
        <a:bodyPr/>
        <a:lstStyle/>
        <a:p>
          <a:r>
            <a:rPr lang="en-US" dirty="0"/>
            <a:t>In conclusion, it is not in doubt that the Commission has recorded great success within the past four years and three months under the 4</a:t>
          </a:r>
          <a:r>
            <a:rPr lang="en-US" baseline="30000" dirty="0"/>
            <a:t>th</a:t>
          </a:r>
          <a:r>
            <a:rPr lang="en-US" dirty="0"/>
            <a:t> governing Board of ICPC. The result might not be perfect, but we have a reason to celebrate the success recorded while striving to improve on the identified areas for improvement.</a:t>
          </a:r>
        </a:p>
      </dgm:t>
    </dgm:pt>
    <dgm:pt modelId="{FF8E431B-0B65-41A3-841D-08B5CCA001DC}" type="parTrans" cxnId="{17F9F7E1-2EBE-4670-B465-462EA32680B7}">
      <dgm:prSet/>
      <dgm:spPr/>
      <dgm:t>
        <a:bodyPr/>
        <a:lstStyle/>
        <a:p>
          <a:endParaRPr lang="en-US"/>
        </a:p>
      </dgm:t>
    </dgm:pt>
    <dgm:pt modelId="{A04D600F-B930-4879-83E4-42EB194628DD}" type="sibTrans" cxnId="{17F9F7E1-2EBE-4670-B465-462EA32680B7}">
      <dgm:prSet/>
      <dgm:spPr/>
      <dgm:t>
        <a:bodyPr/>
        <a:lstStyle/>
        <a:p>
          <a:endParaRPr lang="en-US"/>
        </a:p>
      </dgm:t>
    </dgm:pt>
    <dgm:pt modelId="{3C4000C2-3121-4649-A31C-7AD08B11C1D0}">
      <dgm:prSet/>
      <dgm:spPr/>
      <dgm:t>
        <a:bodyPr/>
        <a:lstStyle/>
        <a:p>
          <a:r>
            <a:rPr lang="en-US" dirty="0"/>
            <a:t>I therefore indulge media practitioners to be part of the story sharers of ICPC performance and also critic us when the need arises for improved performance.</a:t>
          </a:r>
        </a:p>
      </dgm:t>
    </dgm:pt>
    <dgm:pt modelId="{5635B962-9124-434B-B732-AEB5880159A5}" type="parTrans" cxnId="{558F4FEA-E9B8-4CAF-8FAB-299447600A1E}">
      <dgm:prSet/>
      <dgm:spPr/>
      <dgm:t>
        <a:bodyPr/>
        <a:lstStyle/>
        <a:p>
          <a:endParaRPr lang="en-US"/>
        </a:p>
      </dgm:t>
    </dgm:pt>
    <dgm:pt modelId="{B384E0F3-69CC-45B8-B1E1-5BF88D1FA363}" type="sibTrans" cxnId="{558F4FEA-E9B8-4CAF-8FAB-299447600A1E}">
      <dgm:prSet/>
      <dgm:spPr/>
      <dgm:t>
        <a:bodyPr/>
        <a:lstStyle/>
        <a:p>
          <a:endParaRPr lang="en-US"/>
        </a:p>
      </dgm:t>
    </dgm:pt>
    <dgm:pt modelId="{449C6C41-D77C-4C38-9303-A32A3CFFFF88}" type="pres">
      <dgm:prSet presAssocID="{8155735C-300B-44E5-9371-4D3DE5918958}" presName="hierChild1" presStyleCnt="0">
        <dgm:presLayoutVars>
          <dgm:chPref val="1"/>
          <dgm:dir/>
          <dgm:animOne val="branch"/>
          <dgm:animLvl val="lvl"/>
          <dgm:resizeHandles/>
        </dgm:presLayoutVars>
      </dgm:prSet>
      <dgm:spPr/>
    </dgm:pt>
    <dgm:pt modelId="{B56DBD14-05AC-4207-8094-B14357F40E97}" type="pres">
      <dgm:prSet presAssocID="{4DD0BA0A-FAB7-41E6-A971-BD66532702A7}" presName="hierRoot1" presStyleCnt="0"/>
      <dgm:spPr/>
    </dgm:pt>
    <dgm:pt modelId="{4683A657-B89D-4E60-8DCA-DF98A69A024F}" type="pres">
      <dgm:prSet presAssocID="{4DD0BA0A-FAB7-41E6-A971-BD66532702A7}" presName="composite" presStyleCnt="0"/>
      <dgm:spPr/>
    </dgm:pt>
    <dgm:pt modelId="{7A95BC8E-25FE-4540-B6A3-14C3E89C6880}" type="pres">
      <dgm:prSet presAssocID="{4DD0BA0A-FAB7-41E6-A971-BD66532702A7}" presName="background" presStyleLbl="node0" presStyleIdx="0" presStyleCnt="2"/>
      <dgm:spPr/>
    </dgm:pt>
    <dgm:pt modelId="{2089AF0B-3FA5-43AA-90BD-57DD8293F9C3}" type="pres">
      <dgm:prSet presAssocID="{4DD0BA0A-FAB7-41E6-A971-BD66532702A7}" presName="text" presStyleLbl="fgAcc0" presStyleIdx="0" presStyleCnt="2">
        <dgm:presLayoutVars>
          <dgm:chPref val="3"/>
        </dgm:presLayoutVars>
      </dgm:prSet>
      <dgm:spPr/>
    </dgm:pt>
    <dgm:pt modelId="{13830627-3CE6-4F07-9CC0-7937B0739CE7}" type="pres">
      <dgm:prSet presAssocID="{4DD0BA0A-FAB7-41E6-A971-BD66532702A7}" presName="hierChild2" presStyleCnt="0"/>
      <dgm:spPr/>
    </dgm:pt>
    <dgm:pt modelId="{29534C8E-A05E-4FDF-B253-DBDF179464EC}" type="pres">
      <dgm:prSet presAssocID="{3C4000C2-3121-4649-A31C-7AD08B11C1D0}" presName="hierRoot1" presStyleCnt="0"/>
      <dgm:spPr/>
    </dgm:pt>
    <dgm:pt modelId="{1145E08E-AAF5-437C-8305-FD879F919CE8}" type="pres">
      <dgm:prSet presAssocID="{3C4000C2-3121-4649-A31C-7AD08B11C1D0}" presName="composite" presStyleCnt="0"/>
      <dgm:spPr/>
    </dgm:pt>
    <dgm:pt modelId="{6F55FF5C-71F4-4E6B-ABF3-07DEC9F11841}" type="pres">
      <dgm:prSet presAssocID="{3C4000C2-3121-4649-A31C-7AD08B11C1D0}" presName="background" presStyleLbl="node0" presStyleIdx="1" presStyleCnt="2"/>
      <dgm:spPr/>
    </dgm:pt>
    <dgm:pt modelId="{00550DF4-A20F-4728-AF02-F10476921B3C}" type="pres">
      <dgm:prSet presAssocID="{3C4000C2-3121-4649-A31C-7AD08B11C1D0}" presName="text" presStyleLbl="fgAcc0" presStyleIdx="1" presStyleCnt="2">
        <dgm:presLayoutVars>
          <dgm:chPref val="3"/>
        </dgm:presLayoutVars>
      </dgm:prSet>
      <dgm:spPr/>
    </dgm:pt>
    <dgm:pt modelId="{41EC1CA9-62B3-49BA-A8EA-6E5165CCA23C}" type="pres">
      <dgm:prSet presAssocID="{3C4000C2-3121-4649-A31C-7AD08B11C1D0}" presName="hierChild2" presStyleCnt="0"/>
      <dgm:spPr/>
    </dgm:pt>
  </dgm:ptLst>
  <dgm:cxnLst>
    <dgm:cxn modelId="{A0DAD539-3DA5-48FB-826A-FD0B0E41C450}" type="presOf" srcId="{8155735C-300B-44E5-9371-4D3DE5918958}" destId="{449C6C41-D77C-4C38-9303-A32A3CFFFF88}" srcOrd="0" destOrd="0" presId="urn:microsoft.com/office/officeart/2005/8/layout/hierarchy1"/>
    <dgm:cxn modelId="{E1D8D25B-784D-435D-A430-41E0CD89296F}" type="presOf" srcId="{4DD0BA0A-FAB7-41E6-A971-BD66532702A7}" destId="{2089AF0B-3FA5-43AA-90BD-57DD8293F9C3}" srcOrd="0" destOrd="0" presId="urn:microsoft.com/office/officeart/2005/8/layout/hierarchy1"/>
    <dgm:cxn modelId="{AF54049C-3CCB-422F-AA9B-54D90972B85C}" type="presOf" srcId="{3C4000C2-3121-4649-A31C-7AD08B11C1D0}" destId="{00550DF4-A20F-4728-AF02-F10476921B3C}" srcOrd="0" destOrd="0" presId="urn:microsoft.com/office/officeart/2005/8/layout/hierarchy1"/>
    <dgm:cxn modelId="{17F9F7E1-2EBE-4670-B465-462EA32680B7}" srcId="{8155735C-300B-44E5-9371-4D3DE5918958}" destId="{4DD0BA0A-FAB7-41E6-A971-BD66532702A7}" srcOrd="0" destOrd="0" parTransId="{FF8E431B-0B65-41A3-841D-08B5CCA001DC}" sibTransId="{A04D600F-B930-4879-83E4-42EB194628DD}"/>
    <dgm:cxn modelId="{558F4FEA-E9B8-4CAF-8FAB-299447600A1E}" srcId="{8155735C-300B-44E5-9371-4D3DE5918958}" destId="{3C4000C2-3121-4649-A31C-7AD08B11C1D0}" srcOrd="1" destOrd="0" parTransId="{5635B962-9124-434B-B732-AEB5880159A5}" sibTransId="{B384E0F3-69CC-45B8-B1E1-5BF88D1FA363}"/>
    <dgm:cxn modelId="{87507CFB-2E6E-457D-97C7-11A00C38718F}" type="presParOf" srcId="{449C6C41-D77C-4C38-9303-A32A3CFFFF88}" destId="{B56DBD14-05AC-4207-8094-B14357F40E97}" srcOrd="0" destOrd="0" presId="urn:microsoft.com/office/officeart/2005/8/layout/hierarchy1"/>
    <dgm:cxn modelId="{A76086AE-CE8C-4114-8DFF-98CBAE975FC5}" type="presParOf" srcId="{B56DBD14-05AC-4207-8094-B14357F40E97}" destId="{4683A657-B89D-4E60-8DCA-DF98A69A024F}" srcOrd="0" destOrd="0" presId="urn:microsoft.com/office/officeart/2005/8/layout/hierarchy1"/>
    <dgm:cxn modelId="{23EFBDFB-9311-46F2-8DFC-1AA1568A592B}" type="presParOf" srcId="{4683A657-B89D-4E60-8DCA-DF98A69A024F}" destId="{7A95BC8E-25FE-4540-B6A3-14C3E89C6880}" srcOrd="0" destOrd="0" presId="urn:microsoft.com/office/officeart/2005/8/layout/hierarchy1"/>
    <dgm:cxn modelId="{4504222D-F9F0-434D-A87F-5B71EEBEB34C}" type="presParOf" srcId="{4683A657-B89D-4E60-8DCA-DF98A69A024F}" destId="{2089AF0B-3FA5-43AA-90BD-57DD8293F9C3}" srcOrd="1" destOrd="0" presId="urn:microsoft.com/office/officeart/2005/8/layout/hierarchy1"/>
    <dgm:cxn modelId="{8AE072D4-0F82-4316-9A02-4C5A11392996}" type="presParOf" srcId="{B56DBD14-05AC-4207-8094-B14357F40E97}" destId="{13830627-3CE6-4F07-9CC0-7937B0739CE7}" srcOrd="1" destOrd="0" presId="urn:microsoft.com/office/officeart/2005/8/layout/hierarchy1"/>
    <dgm:cxn modelId="{1419F0E2-6149-4FF5-8086-277601A9B977}" type="presParOf" srcId="{449C6C41-D77C-4C38-9303-A32A3CFFFF88}" destId="{29534C8E-A05E-4FDF-B253-DBDF179464EC}" srcOrd="1" destOrd="0" presId="urn:microsoft.com/office/officeart/2005/8/layout/hierarchy1"/>
    <dgm:cxn modelId="{FA950136-36B8-40AC-9AA1-7D26B8AE5C7D}" type="presParOf" srcId="{29534C8E-A05E-4FDF-B253-DBDF179464EC}" destId="{1145E08E-AAF5-437C-8305-FD879F919CE8}" srcOrd="0" destOrd="0" presId="urn:microsoft.com/office/officeart/2005/8/layout/hierarchy1"/>
    <dgm:cxn modelId="{2457D4E4-8FA1-4E1A-A811-D86E7EBEF81D}" type="presParOf" srcId="{1145E08E-AAF5-437C-8305-FD879F919CE8}" destId="{6F55FF5C-71F4-4E6B-ABF3-07DEC9F11841}" srcOrd="0" destOrd="0" presId="urn:microsoft.com/office/officeart/2005/8/layout/hierarchy1"/>
    <dgm:cxn modelId="{FC1E7509-8E28-42D8-9951-E64F294A3DFA}" type="presParOf" srcId="{1145E08E-AAF5-437C-8305-FD879F919CE8}" destId="{00550DF4-A20F-4728-AF02-F10476921B3C}" srcOrd="1" destOrd="0" presId="urn:microsoft.com/office/officeart/2005/8/layout/hierarchy1"/>
    <dgm:cxn modelId="{769F4594-D548-4F17-B287-BCC2EA9206EA}" type="presParOf" srcId="{29534C8E-A05E-4FDF-B253-DBDF179464EC}" destId="{41EC1CA9-62B3-49BA-A8EA-6E5165CCA23C}" srcOrd="1" destOrd="0" presId="urn:microsoft.com/office/officeart/2005/8/layout/hierarchy1"/>
  </dgm:cxnLst>
  <dgm:bg/>
  <dgm:whole/>
  <dgm:extLst>
    <a:ext uri="http://schemas.microsoft.com/office/drawing/2008/diagram">
      <dsp:dataModelExt xmlns:dsp="http://schemas.microsoft.com/office/drawing/2008/diagram" relId="rId7" minVer="http://schemas.openxmlformats.org/drawingml/2006/diagram"/>
    </a:ext>
  </dgm:extLst>
</dgm:dataModel>
</file>

<file path=ppt/diagrams/drawing1.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AD7C0BD0-D26E-44BD-9114-29133BDD8F1A}">
      <dsp:nvSpPr>
        <dsp:cNvPr id="0" name=""/>
        <dsp:cNvSpPr/>
      </dsp:nvSpPr>
      <dsp:spPr>
        <a:xfrm>
          <a:off x="0" y="1591"/>
          <a:ext cx="5641974" cy="6783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E6236A38-63D5-4F72-B9EE-A9B9AD2C0807}">
      <dsp:nvSpPr>
        <dsp:cNvPr id="0" name=""/>
        <dsp:cNvSpPr/>
      </dsp:nvSpPr>
      <dsp:spPr>
        <a:xfrm>
          <a:off x="205202" y="154221"/>
          <a:ext cx="373094" cy="373094"/>
        </a:xfrm>
        <a:prstGeom prst="rect">
          <a:avLst/>
        </a:prstGeom>
        <a:blipFill>
          <a:blip xmlns:r="http://schemas.openxmlformats.org/officeDocument/2006/relationships" r:embed="rId1">
            <a:extLst>
              <a:ext uri="{28A0092B-C50C-407E-A947-70E740481C1C}">
                <a14:useLocalDpi xmlns:a14="http://schemas.microsoft.com/office/drawing/2010/main" val="0"/>
              </a:ext>
              <a:ext uri="{96DAC541-7B7A-43D3-8B79-37D633B846F1}">
                <asvg:svgBlip xmlns:asvg="http://schemas.microsoft.com/office/drawing/2016/SVG/main" r:embed="rId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E2252B57-4731-4123-A240-0769834D9F78}">
      <dsp:nvSpPr>
        <dsp:cNvPr id="0" name=""/>
        <dsp:cNvSpPr/>
      </dsp:nvSpPr>
      <dsp:spPr>
        <a:xfrm>
          <a:off x="783498" y="1591"/>
          <a:ext cx="4858476" cy="678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792" tIns="71792" rIns="71792" bIns="71792" numCol="1" spcCol="1270" anchor="ctr" anchorCtr="0">
          <a:noAutofit/>
        </a:bodyPr>
        <a:lstStyle/>
        <a:p>
          <a:pPr marL="0" lvl="0" indent="0" algn="l" defTabSz="844550">
            <a:lnSpc>
              <a:spcPct val="100000"/>
            </a:lnSpc>
            <a:spcBef>
              <a:spcPct val="0"/>
            </a:spcBef>
            <a:spcAft>
              <a:spcPct val="35000"/>
            </a:spcAft>
            <a:buNone/>
          </a:pPr>
          <a:r>
            <a:rPr lang="en-GB" sz="1900" kern="1200" dirty="0">
              <a:effectLst>
                <a:outerShdw blurRad="38100" dist="38100" dir="2700000" algn="tl">
                  <a:srgbClr val="000000">
                    <a:alpha val="43137"/>
                  </a:srgbClr>
                </a:outerShdw>
              </a:effectLst>
            </a:rPr>
            <a:t>A Strategic Workshop held in November 2018</a:t>
          </a:r>
          <a:endParaRPr lang="en-NG" sz="1900" kern="1200" dirty="0">
            <a:effectLst>
              <a:outerShdw blurRad="38100" dist="38100" dir="2700000" algn="tl">
                <a:srgbClr val="000000">
                  <a:alpha val="43137"/>
                </a:srgbClr>
              </a:outerShdw>
            </a:effectLst>
          </a:endParaRPr>
        </a:p>
      </dsp:txBody>
      <dsp:txXfrm>
        <a:off x="783498" y="1591"/>
        <a:ext cx="4858476" cy="678353"/>
      </dsp:txXfrm>
    </dsp:sp>
    <dsp:sp modelId="{C729707A-438B-43F0-A4FF-E05C5F143094}">
      <dsp:nvSpPr>
        <dsp:cNvPr id="0" name=""/>
        <dsp:cNvSpPr/>
      </dsp:nvSpPr>
      <dsp:spPr>
        <a:xfrm>
          <a:off x="0" y="849534"/>
          <a:ext cx="5641974" cy="6783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5452616-893A-4A03-91A0-6CDB622A120F}">
      <dsp:nvSpPr>
        <dsp:cNvPr id="0" name=""/>
        <dsp:cNvSpPr/>
      </dsp:nvSpPr>
      <dsp:spPr>
        <a:xfrm>
          <a:off x="205202" y="1002164"/>
          <a:ext cx="373094" cy="373094"/>
        </a:xfrm>
        <a:prstGeom prst="rect">
          <a:avLst/>
        </a:prstGeom>
        <a:blipFill>
          <a:blip xmlns:r="http://schemas.openxmlformats.org/officeDocument/2006/relationships" r:embed="rId3">
            <a:extLst>
              <a:ext uri="{28A0092B-C50C-407E-A947-70E740481C1C}">
                <a14:useLocalDpi xmlns:a14="http://schemas.microsoft.com/office/drawing/2010/main" val="0"/>
              </a:ext>
              <a:ext uri="{96DAC541-7B7A-43D3-8B79-37D633B846F1}">
                <asvg:svgBlip xmlns:asvg="http://schemas.microsoft.com/office/drawing/2016/SVG/main" r:embed="rId4"/>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69E377BE-5865-4E00-8C8D-96A331578244}">
      <dsp:nvSpPr>
        <dsp:cNvPr id="0" name=""/>
        <dsp:cNvSpPr/>
      </dsp:nvSpPr>
      <dsp:spPr>
        <a:xfrm>
          <a:off x="783498" y="849534"/>
          <a:ext cx="4858476" cy="678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792" tIns="71792" rIns="71792" bIns="71792" numCol="1" spcCol="1270" anchor="ctr" anchorCtr="0">
          <a:noAutofit/>
        </a:bodyPr>
        <a:lstStyle/>
        <a:p>
          <a:pPr marL="0" lvl="0" indent="0" algn="l" defTabSz="844550">
            <a:lnSpc>
              <a:spcPct val="100000"/>
            </a:lnSpc>
            <a:spcBef>
              <a:spcPct val="0"/>
            </a:spcBef>
            <a:spcAft>
              <a:spcPct val="35000"/>
            </a:spcAft>
            <a:buNone/>
          </a:pPr>
          <a:r>
            <a:rPr lang="en-GB" sz="1900" kern="1200" dirty="0">
              <a:effectLst>
                <a:outerShdw blurRad="38100" dist="38100" dir="2700000" algn="tl">
                  <a:srgbClr val="000000">
                    <a:alpha val="43137"/>
                  </a:srgbClr>
                </a:outerShdw>
              </a:effectLst>
            </a:rPr>
            <a:t>Development of a Draft Strategic Plan: 2019 - 2023</a:t>
          </a:r>
          <a:endParaRPr lang="en-NG" sz="1900" kern="1200" dirty="0">
            <a:effectLst>
              <a:outerShdw blurRad="38100" dist="38100" dir="2700000" algn="tl">
                <a:srgbClr val="000000">
                  <a:alpha val="43137"/>
                </a:srgbClr>
              </a:outerShdw>
            </a:effectLst>
          </a:endParaRPr>
        </a:p>
      </dsp:txBody>
      <dsp:txXfrm>
        <a:off x="783498" y="849534"/>
        <a:ext cx="4858476" cy="678353"/>
      </dsp:txXfrm>
    </dsp:sp>
    <dsp:sp modelId="{6B62C460-8DEE-4458-908F-6B279D6BEC37}">
      <dsp:nvSpPr>
        <dsp:cNvPr id="0" name=""/>
        <dsp:cNvSpPr/>
      </dsp:nvSpPr>
      <dsp:spPr>
        <a:xfrm>
          <a:off x="0" y="1697476"/>
          <a:ext cx="5641974" cy="6783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B6396AF-5E8D-4BF0-85B4-6ED93B5456A9}">
      <dsp:nvSpPr>
        <dsp:cNvPr id="0" name=""/>
        <dsp:cNvSpPr/>
      </dsp:nvSpPr>
      <dsp:spPr>
        <a:xfrm>
          <a:off x="205202" y="1850106"/>
          <a:ext cx="373094" cy="373094"/>
        </a:xfrm>
        <a:prstGeom prst="rect">
          <a:avLst/>
        </a:prstGeom>
        <a:blipFill>
          <a:blip xmlns:r="http://schemas.openxmlformats.org/officeDocument/2006/relationships" r:embed="rId5">
            <a:extLst>
              <a:ext uri="{28A0092B-C50C-407E-A947-70E740481C1C}">
                <a14:useLocalDpi xmlns:a14="http://schemas.microsoft.com/office/drawing/2010/main" val="0"/>
              </a:ext>
              <a:ext uri="{96DAC541-7B7A-43D3-8B79-37D633B846F1}">
                <asvg:svgBlip xmlns:asvg="http://schemas.microsoft.com/office/drawing/2016/SVG/main" r:embed="rId6"/>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3C70BCE-6A50-436E-97A7-1D6C2734BE6D}">
      <dsp:nvSpPr>
        <dsp:cNvPr id="0" name=""/>
        <dsp:cNvSpPr/>
      </dsp:nvSpPr>
      <dsp:spPr>
        <a:xfrm>
          <a:off x="783498" y="1697476"/>
          <a:ext cx="4858476" cy="678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792" tIns="71792" rIns="71792" bIns="71792" numCol="1" spcCol="1270" anchor="ctr" anchorCtr="0">
          <a:noAutofit/>
        </a:bodyPr>
        <a:lstStyle/>
        <a:p>
          <a:pPr marL="0" lvl="0" indent="0" algn="l" defTabSz="844550">
            <a:lnSpc>
              <a:spcPct val="100000"/>
            </a:lnSpc>
            <a:spcBef>
              <a:spcPct val="0"/>
            </a:spcBef>
            <a:spcAft>
              <a:spcPct val="35000"/>
            </a:spcAft>
            <a:buNone/>
          </a:pPr>
          <a:r>
            <a:rPr lang="en-GB" sz="1900" kern="1200" dirty="0">
              <a:effectLst>
                <a:outerShdw blurRad="38100" dist="38100" dir="2700000" algn="tl">
                  <a:srgbClr val="000000">
                    <a:alpha val="43137"/>
                  </a:srgbClr>
                </a:outerShdw>
              </a:effectLst>
            </a:rPr>
            <a:t>Presentation of Draft Plan for Board’s Review and Adoption</a:t>
          </a:r>
          <a:endParaRPr lang="en-NG" sz="1900" kern="1200" dirty="0">
            <a:effectLst>
              <a:outerShdw blurRad="38100" dist="38100" dir="2700000" algn="tl">
                <a:srgbClr val="000000">
                  <a:alpha val="43137"/>
                </a:srgbClr>
              </a:outerShdw>
            </a:effectLst>
          </a:endParaRPr>
        </a:p>
      </dsp:txBody>
      <dsp:txXfrm>
        <a:off x="783498" y="1697476"/>
        <a:ext cx="4858476" cy="678353"/>
      </dsp:txXfrm>
    </dsp:sp>
    <dsp:sp modelId="{A9CCA1B9-261D-4741-BE53-C9B1E3102949}">
      <dsp:nvSpPr>
        <dsp:cNvPr id="0" name=""/>
        <dsp:cNvSpPr/>
      </dsp:nvSpPr>
      <dsp:spPr>
        <a:xfrm>
          <a:off x="0" y="2545419"/>
          <a:ext cx="5641974" cy="6783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DE2228B6-EBB3-47F1-B047-C8EEEA4CEAFD}">
      <dsp:nvSpPr>
        <dsp:cNvPr id="0" name=""/>
        <dsp:cNvSpPr/>
      </dsp:nvSpPr>
      <dsp:spPr>
        <a:xfrm>
          <a:off x="205202" y="2698048"/>
          <a:ext cx="373094" cy="373094"/>
        </a:xfrm>
        <a:prstGeom prst="rect">
          <a:avLst/>
        </a:prstGeom>
        <a:blipFill>
          <a:blip xmlns:r="http://schemas.openxmlformats.org/officeDocument/2006/relationships" r:embed="rId7">
            <a:extLst>
              <a:ext uri="{28A0092B-C50C-407E-A947-70E740481C1C}">
                <a14:useLocalDpi xmlns:a14="http://schemas.microsoft.com/office/drawing/2010/main" val="0"/>
              </a:ext>
              <a:ext uri="{96DAC541-7B7A-43D3-8B79-37D633B846F1}">
                <asvg:svgBlip xmlns:asvg="http://schemas.microsoft.com/office/drawing/2016/SVG/main" r:embed="rId8"/>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049CC20A-D3E2-4906-8C5C-C14CCE47A6AA}">
      <dsp:nvSpPr>
        <dsp:cNvPr id="0" name=""/>
        <dsp:cNvSpPr/>
      </dsp:nvSpPr>
      <dsp:spPr>
        <a:xfrm>
          <a:off x="783498" y="2545419"/>
          <a:ext cx="4858476" cy="678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792" tIns="71792" rIns="71792" bIns="71792" numCol="1" spcCol="1270" anchor="ctr" anchorCtr="0">
          <a:noAutofit/>
        </a:bodyPr>
        <a:lstStyle/>
        <a:p>
          <a:pPr marL="0" lvl="0" indent="0" algn="l" defTabSz="844550">
            <a:lnSpc>
              <a:spcPct val="100000"/>
            </a:lnSpc>
            <a:spcBef>
              <a:spcPct val="0"/>
            </a:spcBef>
            <a:spcAft>
              <a:spcPct val="35000"/>
            </a:spcAft>
            <a:buNone/>
          </a:pPr>
          <a:r>
            <a:rPr lang="en-GB" sz="1900" kern="1200" dirty="0">
              <a:effectLst>
                <a:outerShdw blurRad="38100" dist="38100" dir="2700000" algn="tl">
                  <a:srgbClr val="000000">
                    <a:alpha val="43137"/>
                  </a:srgbClr>
                </a:outerShdw>
              </a:effectLst>
            </a:rPr>
            <a:t>Upward Review of Set-Targets by 20%</a:t>
          </a:r>
          <a:endParaRPr lang="en-NG" sz="1900" kern="1200" dirty="0">
            <a:effectLst>
              <a:outerShdw blurRad="38100" dist="38100" dir="2700000" algn="tl">
                <a:srgbClr val="000000">
                  <a:alpha val="43137"/>
                </a:srgbClr>
              </a:outerShdw>
            </a:effectLst>
          </a:endParaRPr>
        </a:p>
      </dsp:txBody>
      <dsp:txXfrm>
        <a:off x="783498" y="2545419"/>
        <a:ext cx="4858476" cy="678353"/>
      </dsp:txXfrm>
    </dsp:sp>
    <dsp:sp modelId="{C10EDC4A-76AF-42FC-B946-8F3FA8B652A2}">
      <dsp:nvSpPr>
        <dsp:cNvPr id="0" name=""/>
        <dsp:cNvSpPr/>
      </dsp:nvSpPr>
      <dsp:spPr>
        <a:xfrm>
          <a:off x="0" y="3393361"/>
          <a:ext cx="5641974" cy="6783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35EA59AF-E5EF-4B74-9B4C-1F6AB83F7899}">
      <dsp:nvSpPr>
        <dsp:cNvPr id="0" name=""/>
        <dsp:cNvSpPr/>
      </dsp:nvSpPr>
      <dsp:spPr>
        <a:xfrm>
          <a:off x="205202" y="3545991"/>
          <a:ext cx="373094" cy="373094"/>
        </a:xfrm>
        <a:prstGeom prst="rect">
          <a:avLst/>
        </a:prstGeom>
        <a:blipFill>
          <a:blip xmlns:r="http://schemas.openxmlformats.org/officeDocument/2006/relationships" r:embed="rId9">
            <a:extLst>
              <a:ext uri="{28A0092B-C50C-407E-A947-70E740481C1C}">
                <a14:useLocalDpi xmlns:a14="http://schemas.microsoft.com/office/drawing/2010/main" val="0"/>
              </a:ext>
              <a:ext uri="{96DAC541-7B7A-43D3-8B79-37D633B846F1}">
                <asvg:svgBlip xmlns:asvg="http://schemas.microsoft.com/office/drawing/2016/SVG/main" r:embed="rId10"/>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558F88A9-F846-4F0A-8C1F-59F824F28C94}">
      <dsp:nvSpPr>
        <dsp:cNvPr id="0" name=""/>
        <dsp:cNvSpPr/>
      </dsp:nvSpPr>
      <dsp:spPr>
        <a:xfrm>
          <a:off x="783498" y="3393361"/>
          <a:ext cx="4858476" cy="678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792" tIns="71792" rIns="71792" bIns="71792" numCol="1" spcCol="1270" anchor="ctr" anchorCtr="0">
          <a:noAutofit/>
        </a:bodyPr>
        <a:lstStyle/>
        <a:p>
          <a:pPr marL="0" lvl="0" indent="0" algn="l" defTabSz="844550">
            <a:lnSpc>
              <a:spcPct val="100000"/>
            </a:lnSpc>
            <a:spcBef>
              <a:spcPct val="0"/>
            </a:spcBef>
            <a:spcAft>
              <a:spcPct val="35000"/>
            </a:spcAft>
            <a:buNone/>
          </a:pPr>
          <a:r>
            <a:rPr lang="en-GB" sz="1900" kern="1200" dirty="0">
              <a:effectLst>
                <a:outerShdw blurRad="38100" dist="38100" dir="2700000" algn="tl">
                  <a:srgbClr val="000000">
                    <a:alpha val="43137"/>
                  </a:srgbClr>
                </a:outerShdw>
              </a:effectLst>
            </a:rPr>
            <a:t>Adoption of the Plan by the Board</a:t>
          </a:r>
          <a:endParaRPr lang="en-NG" sz="1900" kern="1200" dirty="0">
            <a:effectLst>
              <a:outerShdw blurRad="38100" dist="38100" dir="2700000" algn="tl">
                <a:srgbClr val="000000">
                  <a:alpha val="43137"/>
                </a:srgbClr>
              </a:outerShdw>
            </a:effectLst>
          </a:endParaRPr>
        </a:p>
      </dsp:txBody>
      <dsp:txXfrm>
        <a:off x="783498" y="3393361"/>
        <a:ext cx="4858476" cy="678353"/>
      </dsp:txXfrm>
    </dsp:sp>
    <dsp:sp modelId="{5BD595AC-B8B3-41BA-AE8D-A61A1F8AFFED}">
      <dsp:nvSpPr>
        <dsp:cNvPr id="0" name=""/>
        <dsp:cNvSpPr/>
      </dsp:nvSpPr>
      <dsp:spPr>
        <a:xfrm>
          <a:off x="0" y="4241304"/>
          <a:ext cx="5641974" cy="678353"/>
        </a:xfrm>
        <a:prstGeom prst="roundRect">
          <a:avLst>
            <a:gd name="adj" fmla="val 10000"/>
          </a:avLst>
        </a:prstGeom>
        <a:solidFill>
          <a:schemeClr val="bg1">
            <a:lumMod val="95000"/>
            <a:hueOff val="0"/>
            <a:satOff val="0"/>
            <a:lumOff val="0"/>
            <a:alphaOff val="0"/>
          </a:schemeClr>
        </a:solidFill>
        <a:ln>
          <a:noFill/>
        </a:ln>
        <a:effectLst/>
      </dsp:spPr>
      <dsp:style>
        <a:lnRef idx="0">
          <a:scrgbClr r="0" g="0" b="0"/>
        </a:lnRef>
        <a:fillRef idx="1">
          <a:scrgbClr r="0" g="0" b="0"/>
        </a:fillRef>
        <a:effectRef idx="0">
          <a:scrgbClr r="0" g="0" b="0"/>
        </a:effectRef>
        <a:fontRef idx="minor"/>
      </dsp:style>
    </dsp:sp>
    <dsp:sp modelId="{198778F9-23B3-4668-8382-058ED4FEC84D}">
      <dsp:nvSpPr>
        <dsp:cNvPr id="0" name=""/>
        <dsp:cNvSpPr/>
      </dsp:nvSpPr>
      <dsp:spPr>
        <a:xfrm>
          <a:off x="205202" y="4393933"/>
          <a:ext cx="373094" cy="373094"/>
        </a:xfrm>
        <a:prstGeom prst="rect">
          <a:avLst/>
        </a:prstGeom>
        <a:blipFill>
          <a:blip xmlns:r="http://schemas.openxmlformats.org/officeDocument/2006/relationships" r:embed="rId11">
            <a:extLst>
              <a:ext uri="{28A0092B-C50C-407E-A947-70E740481C1C}">
                <a14:useLocalDpi xmlns:a14="http://schemas.microsoft.com/office/drawing/2010/main" val="0"/>
              </a:ext>
              <a:ext uri="{96DAC541-7B7A-43D3-8B79-37D633B846F1}">
                <asvg:svgBlip xmlns:asvg="http://schemas.microsoft.com/office/drawing/2016/SVG/main" r:embed="rId12"/>
              </a:ext>
            </a:extLst>
          </a:blip>
          <a:stretch>
            <a:fillRect/>
          </a:stretch>
        </a:blipFill>
        <a:ln w="15875" cap="flat" cmpd="sng" algn="ctr">
          <a:noFill/>
          <a:prstDash val="solid"/>
        </a:ln>
        <a:effectLst/>
      </dsp:spPr>
      <dsp:style>
        <a:lnRef idx="2">
          <a:scrgbClr r="0" g="0" b="0"/>
        </a:lnRef>
        <a:fillRef idx="1">
          <a:scrgbClr r="0" g="0" b="0"/>
        </a:fillRef>
        <a:effectRef idx="0">
          <a:scrgbClr r="0" g="0" b="0"/>
        </a:effectRef>
        <a:fontRef idx="minor">
          <a:schemeClr val="lt1"/>
        </a:fontRef>
      </dsp:style>
    </dsp:sp>
    <dsp:sp modelId="{DAB4D1FB-61EF-4E82-A7B4-E5459881DBC8}">
      <dsp:nvSpPr>
        <dsp:cNvPr id="0" name=""/>
        <dsp:cNvSpPr/>
      </dsp:nvSpPr>
      <dsp:spPr>
        <a:xfrm>
          <a:off x="783498" y="4241304"/>
          <a:ext cx="4858476" cy="678353"/>
        </a:xfrm>
        <a:prstGeom prst="rect">
          <a:avLst/>
        </a:prstGeom>
        <a:noFill/>
        <a:ln>
          <a:noFill/>
        </a:ln>
        <a:effectLst/>
      </dsp:spPr>
      <dsp:style>
        <a:lnRef idx="0">
          <a:scrgbClr r="0" g="0" b="0"/>
        </a:lnRef>
        <a:fillRef idx="0">
          <a:scrgbClr r="0" g="0" b="0"/>
        </a:fillRef>
        <a:effectRef idx="0">
          <a:scrgbClr r="0" g="0" b="0"/>
        </a:effectRef>
        <a:fontRef idx="minor"/>
      </dsp:style>
      <dsp:txBody>
        <a:bodyPr spcFirstLastPara="0" vert="horz" wrap="square" lIns="71792" tIns="71792" rIns="71792" bIns="71792" numCol="1" spcCol="1270" anchor="ctr" anchorCtr="0">
          <a:noAutofit/>
        </a:bodyPr>
        <a:lstStyle/>
        <a:p>
          <a:pPr marL="0" lvl="0" indent="0" algn="l" defTabSz="844550">
            <a:lnSpc>
              <a:spcPct val="100000"/>
            </a:lnSpc>
            <a:spcBef>
              <a:spcPct val="0"/>
            </a:spcBef>
            <a:spcAft>
              <a:spcPct val="35000"/>
            </a:spcAft>
            <a:buNone/>
          </a:pPr>
          <a:r>
            <a:rPr lang="en-GB" sz="1900" kern="1200" dirty="0">
              <a:effectLst>
                <a:outerShdw blurRad="38100" dist="38100" dir="2700000" algn="tl">
                  <a:srgbClr val="000000">
                    <a:alpha val="43137"/>
                  </a:srgbClr>
                </a:outerShdw>
              </a:effectLst>
            </a:rPr>
            <a:t>Development of ICPC Dashboard &amp; Plan Implementation</a:t>
          </a:r>
          <a:endParaRPr lang="en-NG" sz="1900" kern="1200" dirty="0">
            <a:effectLst>
              <a:outerShdw blurRad="38100" dist="38100" dir="2700000" algn="tl">
                <a:srgbClr val="000000">
                  <a:alpha val="43137"/>
                </a:srgbClr>
              </a:outerShdw>
            </a:effectLst>
          </a:endParaRPr>
        </a:p>
      </dsp:txBody>
      <dsp:txXfrm>
        <a:off x="783498" y="4241304"/>
        <a:ext cx="4858476" cy="678353"/>
      </dsp:txXfrm>
    </dsp:sp>
  </dsp:spTree>
</dsp:drawing>
</file>

<file path=ppt/diagrams/drawing2.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DC6A5BD9-4825-4845-A777-97ECC162005A}">
      <dsp:nvSpPr>
        <dsp:cNvPr id="0" name=""/>
        <dsp:cNvSpPr/>
      </dsp:nvSpPr>
      <dsp:spPr>
        <a:xfrm>
          <a:off x="617944" y="1694"/>
          <a:ext cx="8484182" cy="1148563"/>
        </a:xfrm>
        <a:prstGeom prst="roundRect">
          <a:avLst>
            <a:gd name="adj" fmla="val 10000"/>
          </a:avLst>
        </a:prstGeom>
        <a:solidFill>
          <a:schemeClr val="accent2">
            <a:hueOff val="0"/>
            <a:satOff val="0"/>
            <a:lumOff val="0"/>
            <a:alphaOff val="0"/>
          </a:schemeClr>
        </a:solidFill>
        <a:ln w="19050" cap="flat" cmpd="sng" algn="ctr">
          <a:solidFill>
            <a:schemeClr val="lt1">
              <a:hueOff val="0"/>
              <a:satOff val="0"/>
              <a:lumOff val="0"/>
              <a:alphaOff val="0"/>
            </a:schemeClr>
          </a:solidFill>
          <a:prstDash val="solid"/>
        </a:ln>
        <a:effectLst/>
      </dsp:spPr>
      <dsp:style>
        <a:lnRef idx="3">
          <a:scrgbClr r="0" g="0" b="0"/>
        </a:lnRef>
        <a:fillRef idx="1">
          <a:scrgbClr r="0" g="0" b="0"/>
        </a:fillRef>
        <a:effectRef idx="1">
          <a:scrgbClr r="0" g="0" b="0"/>
        </a:effectRef>
        <a:fontRef idx="minor">
          <a:schemeClr val="lt1"/>
        </a:fontRef>
      </dsp:style>
      <dsp:txBody>
        <a:bodyPr spcFirstLastPara="0" vert="horz" wrap="square" lIns="123825" tIns="82550" rIns="123825" bIns="82550" numCol="1" spcCol="1270" anchor="ctr" anchorCtr="0">
          <a:noAutofit/>
        </a:bodyPr>
        <a:lstStyle/>
        <a:p>
          <a:pPr marL="0" lvl="0" indent="0" algn="ctr" defTabSz="2889250">
            <a:lnSpc>
              <a:spcPct val="90000"/>
            </a:lnSpc>
            <a:spcBef>
              <a:spcPct val="0"/>
            </a:spcBef>
            <a:spcAft>
              <a:spcPct val="35000"/>
            </a:spcAft>
            <a:buNone/>
          </a:pPr>
          <a:r>
            <a:rPr lang="en-GB" sz="6500" kern="1200" dirty="0"/>
            <a:t>OUR STRATEGY</a:t>
          </a:r>
          <a:endParaRPr lang="en-NG" sz="6500" kern="1200" dirty="0"/>
        </a:p>
      </dsp:txBody>
      <dsp:txXfrm>
        <a:off x="651584" y="35334"/>
        <a:ext cx="8416902" cy="1081283"/>
      </dsp:txXfrm>
    </dsp:sp>
    <dsp:sp modelId="{F270C7FF-EF20-4689-A7C9-2F131E851DF3}">
      <dsp:nvSpPr>
        <dsp:cNvPr id="0" name=""/>
        <dsp:cNvSpPr/>
      </dsp:nvSpPr>
      <dsp:spPr>
        <a:xfrm>
          <a:off x="1466362" y="1150257"/>
          <a:ext cx="848418" cy="861422"/>
        </a:xfrm>
        <a:custGeom>
          <a:avLst/>
          <a:gdLst/>
          <a:ahLst/>
          <a:cxnLst/>
          <a:rect l="0" t="0" r="0" b="0"/>
          <a:pathLst>
            <a:path>
              <a:moveTo>
                <a:pt x="0" y="0"/>
              </a:moveTo>
              <a:lnTo>
                <a:pt x="0" y="861422"/>
              </a:lnTo>
              <a:lnTo>
                <a:pt x="848418" y="861422"/>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B9EE8F47-E6C5-4EC5-BF87-27FD3B6DA879}">
      <dsp:nvSpPr>
        <dsp:cNvPr id="0" name=""/>
        <dsp:cNvSpPr/>
      </dsp:nvSpPr>
      <dsp:spPr>
        <a:xfrm>
          <a:off x="2314780" y="1437398"/>
          <a:ext cx="6787346" cy="1148563"/>
        </a:xfrm>
        <a:prstGeom prst="roundRect">
          <a:avLst>
            <a:gd name="adj" fmla="val 10000"/>
          </a:avLst>
        </a:prstGeom>
        <a:solidFill>
          <a:schemeClr val="lt1">
            <a:alpha val="90000"/>
            <a:hueOff val="0"/>
            <a:satOff val="0"/>
            <a:lumOff val="0"/>
            <a:alphaOff val="0"/>
          </a:schemeClr>
        </a:solidFill>
        <a:ln w="15875" cap="flat" cmpd="sng" algn="ctr">
          <a:solidFill>
            <a:schemeClr val="accent2">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53340" rIns="80010" bIns="53340" numCol="1" spcCol="1270" anchor="ctr" anchorCtr="0">
          <a:noAutofit/>
        </a:bodyPr>
        <a:lstStyle/>
        <a:p>
          <a:pPr marL="0" lvl="0" indent="0" algn="ctr" defTabSz="1866900">
            <a:lnSpc>
              <a:spcPct val="90000"/>
            </a:lnSpc>
            <a:spcBef>
              <a:spcPct val="0"/>
            </a:spcBef>
            <a:spcAft>
              <a:spcPct val="35000"/>
            </a:spcAft>
            <a:buNone/>
          </a:pPr>
          <a:r>
            <a:rPr lang="en-GB" sz="4200" kern="1200" dirty="0"/>
            <a:t>67 Strategic Activities</a:t>
          </a:r>
          <a:endParaRPr lang="en-NG" sz="4200" kern="1200" dirty="0"/>
        </a:p>
      </dsp:txBody>
      <dsp:txXfrm>
        <a:off x="2348420" y="1471038"/>
        <a:ext cx="6720066" cy="1081283"/>
      </dsp:txXfrm>
    </dsp:sp>
    <dsp:sp modelId="{FB95D690-5A95-465F-B873-6E1996CD3F05}">
      <dsp:nvSpPr>
        <dsp:cNvPr id="0" name=""/>
        <dsp:cNvSpPr/>
      </dsp:nvSpPr>
      <dsp:spPr>
        <a:xfrm>
          <a:off x="1466362" y="1150257"/>
          <a:ext cx="848418" cy="2297126"/>
        </a:xfrm>
        <a:custGeom>
          <a:avLst/>
          <a:gdLst/>
          <a:ahLst/>
          <a:cxnLst/>
          <a:rect l="0" t="0" r="0" b="0"/>
          <a:pathLst>
            <a:path>
              <a:moveTo>
                <a:pt x="0" y="0"/>
              </a:moveTo>
              <a:lnTo>
                <a:pt x="0" y="2297126"/>
              </a:lnTo>
              <a:lnTo>
                <a:pt x="848418" y="2297126"/>
              </a:lnTo>
            </a:path>
          </a:pathLst>
        </a:custGeom>
        <a:noFill/>
        <a:ln w="15875" cap="flat" cmpd="sng" algn="ctr">
          <a:solidFill>
            <a:schemeClr val="accent2">
              <a:hueOff val="0"/>
              <a:satOff val="0"/>
              <a:lumOff val="0"/>
              <a:alphaOff val="0"/>
            </a:schemeClr>
          </a:solidFill>
          <a:prstDash val="solid"/>
        </a:ln>
        <a:effectLst/>
      </dsp:spPr>
      <dsp:style>
        <a:lnRef idx="2">
          <a:scrgbClr r="0" g="0" b="0"/>
        </a:lnRef>
        <a:fillRef idx="0">
          <a:scrgbClr r="0" g="0" b="0"/>
        </a:fillRef>
        <a:effectRef idx="0">
          <a:scrgbClr r="0" g="0" b="0"/>
        </a:effectRef>
        <a:fontRef idx="minor"/>
      </dsp:style>
    </dsp:sp>
    <dsp:sp modelId="{3B6A9273-E936-408E-BD45-54D76636889D}">
      <dsp:nvSpPr>
        <dsp:cNvPr id="0" name=""/>
        <dsp:cNvSpPr/>
      </dsp:nvSpPr>
      <dsp:spPr>
        <a:xfrm>
          <a:off x="2314780" y="2873102"/>
          <a:ext cx="6787346" cy="1148563"/>
        </a:xfrm>
        <a:prstGeom prst="roundRect">
          <a:avLst>
            <a:gd name="adj" fmla="val 10000"/>
          </a:avLst>
        </a:prstGeom>
        <a:solidFill>
          <a:schemeClr val="lt1">
            <a:alpha val="90000"/>
            <a:hueOff val="0"/>
            <a:satOff val="0"/>
            <a:lumOff val="0"/>
            <a:alphaOff val="0"/>
          </a:schemeClr>
        </a:solidFill>
        <a:ln w="15875" cap="flat" cmpd="sng" algn="ctr">
          <a:solidFill>
            <a:schemeClr val="accent3">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80010" tIns="53340" rIns="80010" bIns="53340" numCol="1" spcCol="1270" anchor="ctr" anchorCtr="0">
          <a:noAutofit/>
        </a:bodyPr>
        <a:lstStyle/>
        <a:p>
          <a:pPr marL="0" lvl="0" indent="0" algn="ctr" defTabSz="1866900">
            <a:lnSpc>
              <a:spcPct val="90000"/>
            </a:lnSpc>
            <a:spcBef>
              <a:spcPct val="0"/>
            </a:spcBef>
            <a:spcAft>
              <a:spcPct val="35000"/>
            </a:spcAft>
            <a:buNone/>
          </a:pPr>
          <a:r>
            <a:rPr lang="en-GB" sz="4200" kern="1200" dirty="0"/>
            <a:t>24 Key Performance Indicators</a:t>
          </a:r>
          <a:endParaRPr lang="en-NG" sz="4200" kern="1200" dirty="0"/>
        </a:p>
      </dsp:txBody>
      <dsp:txXfrm>
        <a:off x="2348420" y="2906742"/>
        <a:ext cx="6720066" cy="1081283"/>
      </dsp:txXfrm>
    </dsp:sp>
  </dsp:spTree>
</dsp:drawing>
</file>

<file path=ppt/diagrams/drawing3.xml><?xml version="1.0" encoding="utf-8"?>
<dsp:drawing xmlns:dgm="http://schemas.openxmlformats.org/drawingml/2006/diagram" xmlns:dsp="http://schemas.microsoft.com/office/drawing/2008/diagram" xmlns:a="http://schemas.openxmlformats.org/drawingml/2006/main">
  <dsp:spTree>
    <dsp:nvGrpSpPr>
      <dsp:cNvPr id="0" name=""/>
      <dsp:cNvGrpSpPr/>
    </dsp:nvGrpSpPr>
    <dsp:grpSpPr/>
    <dsp:sp modelId="{7A95BC8E-25FE-4540-B6A3-14C3E89C6880}">
      <dsp:nvSpPr>
        <dsp:cNvPr id="0" name=""/>
        <dsp:cNvSpPr/>
      </dsp:nvSpPr>
      <dsp:spPr>
        <a:xfrm>
          <a:off x="1186" y="1086763"/>
          <a:ext cx="4164809" cy="2644654"/>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2089AF0B-3FA5-43AA-90BD-57DD8293F9C3}">
      <dsp:nvSpPr>
        <dsp:cNvPr id="0" name=""/>
        <dsp:cNvSpPr/>
      </dsp:nvSpPr>
      <dsp:spPr>
        <a:xfrm>
          <a:off x="463943" y="1526382"/>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In conclusion, it is not in doubt that the Commission has recorded great success within the past four years and three months under the 4</a:t>
          </a:r>
          <a:r>
            <a:rPr lang="en-US" sz="2000" kern="1200" baseline="30000" dirty="0"/>
            <a:t>th</a:t>
          </a:r>
          <a:r>
            <a:rPr lang="en-US" sz="2000" kern="1200" dirty="0"/>
            <a:t> governing Board of ICPC. The result might not be perfect, but we have a reason to celebrate the success recorded while striving to improve on the identified areas for improvement.</a:t>
          </a:r>
        </a:p>
      </dsp:txBody>
      <dsp:txXfrm>
        <a:off x="541402" y="1603841"/>
        <a:ext cx="4009891" cy="2489736"/>
      </dsp:txXfrm>
    </dsp:sp>
    <dsp:sp modelId="{6F55FF5C-71F4-4E6B-ABF3-07DEC9F11841}">
      <dsp:nvSpPr>
        <dsp:cNvPr id="0" name=""/>
        <dsp:cNvSpPr/>
      </dsp:nvSpPr>
      <dsp:spPr>
        <a:xfrm>
          <a:off x="5091509" y="1086763"/>
          <a:ext cx="4164809" cy="2644654"/>
        </a:xfrm>
        <a:prstGeom prst="roundRect">
          <a:avLst>
            <a:gd name="adj" fmla="val 10000"/>
          </a:avLst>
        </a:prstGeom>
        <a:solidFill>
          <a:schemeClr val="accent4">
            <a:hueOff val="0"/>
            <a:satOff val="0"/>
            <a:lumOff val="0"/>
            <a:alphaOff val="0"/>
          </a:schemeClr>
        </a:solidFill>
        <a:ln w="15875" cap="flat" cmpd="sng" algn="ctr">
          <a:solidFill>
            <a:schemeClr val="lt1">
              <a:hueOff val="0"/>
              <a:satOff val="0"/>
              <a:lumOff val="0"/>
              <a:alphaOff val="0"/>
            </a:schemeClr>
          </a:solidFill>
          <a:prstDash val="solid"/>
        </a:ln>
        <a:effectLst/>
      </dsp:spPr>
      <dsp:style>
        <a:lnRef idx="2">
          <a:scrgbClr r="0" g="0" b="0"/>
        </a:lnRef>
        <a:fillRef idx="1">
          <a:scrgbClr r="0" g="0" b="0"/>
        </a:fillRef>
        <a:effectRef idx="0">
          <a:scrgbClr r="0" g="0" b="0"/>
        </a:effectRef>
        <a:fontRef idx="minor">
          <a:schemeClr val="lt1"/>
        </a:fontRef>
      </dsp:style>
    </dsp:sp>
    <dsp:sp modelId="{00550DF4-A20F-4728-AF02-F10476921B3C}">
      <dsp:nvSpPr>
        <dsp:cNvPr id="0" name=""/>
        <dsp:cNvSpPr/>
      </dsp:nvSpPr>
      <dsp:spPr>
        <a:xfrm>
          <a:off x="5554265" y="1526382"/>
          <a:ext cx="4164809" cy="2644654"/>
        </a:xfrm>
        <a:prstGeom prst="roundRect">
          <a:avLst>
            <a:gd name="adj" fmla="val 10000"/>
          </a:avLst>
        </a:prstGeom>
        <a:solidFill>
          <a:schemeClr val="lt1">
            <a:alpha val="90000"/>
            <a:hueOff val="0"/>
            <a:satOff val="0"/>
            <a:lumOff val="0"/>
            <a:alphaOff val="0"/>
          </a:schemeClr>
        </a:solidFill>
        <a:ln w="15875" cap="flat" cmpd="sng" algn="ctr">
          <a:solidFill>
            <a:schemeClr val="accent4">
              <a:hueOff val="0"/>
              <a:satOff val="0"/>
              <a:lumOff val="0"/>
              <a:alphaOff val="0"/>
            </a:schemeClr>
          </a:solidFill>
          <a:prstDash val="solid"/>
        </a:ln>
        <a:effectLst/>
      </dsp:spPr>
      <dsp:style>
        <a:lnRef idx="2">
          <a:scrgbClr r="0" g="0" b="0"/>
        </a:lnRef>
        <a:fillRef idx="1">
          <a:scrgbClr r="0" g="0" b="0"/>
        </a:fillRef>
        <a:effectRef idx="0">
          <a:scrgbClr r="0" g="0" b="0"/>
        </a:effectRef>
        <a:fontRef idx="minor"/>
      </dsp:style>
      <dsp:txBody>
        <a:bodyPr spcFirstLastPara="0" vert="horz" wrap="square" lIns="76200" tIns="76200" rIns="76200" bIns="76200" numCol="1" spcCol="1270" anchor="ctr" anchorCtr="0">
          <a:noAutofit/>
        </a:bodyPr>
        <a:lstStyle/>
        <a:p>
          <a:pPr marL="0" lvl="0" indent="0" algn="ctr" defTabSz="889000">
            <a:lnSpc>
              <a:spcPct val="90000"/>
            </a:lnSpc>
            <a:spcBef>
              <a:spcPct val="0"/>
            </a:spcBef>
            <a:spcAft>
              <a:spcPct val="35000"/>
            </a:spcAft>
            <a:buNone/>
          </a:pPr>
          <a:r>
            <a:rPr lang="en-US" sz="2000" kern="1200" dirty="0"/>
            <a:t>I therefore indulge media practitioners to be part of the story sharers of ICPC performance and also critic us when the need arises for improved performance.</a:t>
          </a:r>
        </a:p>
      </dsp:txBody>
      <dsp:txXfrm>
        <a:off x="5631724" y="1603841"/>
        <a:ext cx="4009891" cy="2489736"/>
      </dsp:txXfrm>
    </dsp:sp>
  </dsp:spTree>
</dsp:drawing>
</file>

<file path=ppt/diagrams/layout1.xml><?xml version="1.0" encoding="utf-8"?>
<dgm:layoutDef xmlns:dgm="http://schemas.openxmlformats.org/drawingml/2006/diagram" xmlns:a="http://schemas.openxmlformats.org/drawingml/2006/main" uniqueId="urn:microsoft.com/office/officeart/2018/2/layout/IconVerticalSolidList">
  <dgm:title val="Icon Vertical Solid List"/>
  <dgm:desc val="Use to show a series of visuals from top to bottom with Level 1 or Level 1 and Level 2 text grouped in a shape. Works best with icons or small pictures with lengthier descriptions."/>
  <dgm:catLst>
    <dgm:cat type="icon" pri="500"/>
  </dgm:catLst>
  <dgm:sampData useDef="1">
    <dgm:dataModel>
      <dgm:ptLst/>
      <dgm:bg/>
      <dgm:whole/>
    </dgm:dataModel>
  </dgm:sampData>
  <dgm:styleData useDef="1">
    <dgm:dataModel>
      <dgm:ptLst/>
      <dgm:bg/>
      <dgm:whole/>
    </dgm:dataModel>
  </dgm:styleData>
  <dgm:clrData useDef="1">
    <dgm:dataModel>
      <dgm:ptLst/>
      <dgm:bg/>
      <dgm:whole/>
    </dgm:dataModel>
  </dgm:clrData>
  <dgm:layoutNode name="root">
    <dgm:varLst>
      <dgm:dir/>
      <dgm:resizeHandles val="exact"/>
    </dgm:varLst>
    <dgm:choose name="Name0">
      <dgm:if name="Name1" axis="self" func="var" arg="dir" op="equ" val="norm">
        <dgm:alg type="lin">
          <dgm:param type="linDir" val="fromT"/>
          <dgm:param type="nodeHorzAlign" val="l"/>
        </dgm:alg>
      </dgm:if>
      <dgm:else name="Name2">
        <dgm:alg type="lin">
          <dgm:param type="linDir" val="fromT"/>
          <dgm:param type="nodeHorzAlign" val="r"/>
        </dgm:alg>
      </dgm:else>
    </dgm:choose>
    <dgm:shape xmlns:r="http://schemas.openxmlformats.org/officeDocument/2006/relationships" r:blip="">
      <dgm:adjLst/>
    </dgm:shape>
    <dgm:presOf/>
    <dgm:choose name="Name3">
      <dgm:if name="Name4" axis="ch" ptType="node" func="cnt" op="lte" val="3">
        <dgm:constrLst>
          <dgm:constr type="h" for="ch" forName="compNode" refType="h" fact="0.3"/>
          <dgm:constr type="w" for="ch" forName="compNode" refType="w"/>
          <dgm:constr type="h" for="ch" forName="sibTrans" refType="h" refFor="ch" refForName="compNode" fact="0.25"/>
          <dgm:constr type="primFontSz" for="des" forName="parTx" val="25"/>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5" axis="ch" ptType="node" func="cnt" op="lte" val="4">
        <dgm:constrLst>
          <dgm:constr type="h" for="ch" forName="compNode" refType="h" fact="0.3"/>
          <dgm:constr type="w" for="ch" forName="compNode" refType="w"/>
          <dgm:constr type="h" for="ch" forName="sibTrans" refType="h" refFor="ch" refForName="compNode" fact="0.25"/>
          <dgm:constr type="primFontSz" for="des" forName="parTx" val="22"/>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if name="Name6" axis="ch" ptType="node" func="cnt" op="lte" val="6">
        <dgm:constrLst>
          <dgm:constr type="h" for="ch" forName="compNode" refType="h" fact="0.3"/>
          <dgm:constr type="w" for="ch" forName="compNode" refType="w"/>
          <dgm:constr type="h" for="ch" forName="sibTrans" refType="h" refFor="ch" refForName="compNode" fact="0.25"/>
          <dgm:constr type="primFontSz" for="des" forName="parTx" val="19"/>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if>
      <dgm:else name="Name7">
        <dgm:constrLst>
          <dgm:constr type="h" for="ch" forName="compNode" refType="h" fact="0.3"/>
          <dgm:constr type="w" for="ch" forName="compNode" refType="w"/>
          <dgm:constr type="h" for="ch" forName="sibTrans" refType="h" refFor="ch" refForName="compNode" fact="0.25"/>
          <dgm:constr type="primFontSz" for="des" forName="parTx" val="16"/>
          <dgm:constr type="primFontSz" for="des" forName="desTx" refType="primFontSz" refFor="des" refForName="parTx" op="lte" fact="0.75"/>
          <dgm:constr type="h" for="des" forName="compNode" op="equ"/>
          <dgm:constr type="h" for="des" forName="bgRect" op="equ"/>
          <dgm:constr type="h" for="des" forName="iconRect" op="equ"/>
          <dgm:constr type="w" for="des" forName="iconRect" op="equ"/>
          <dgm:constr type="h" for="des" forName="spaceRect" op="equ"/>
          <dgm:constr type="h" for="des" forName="parTx" op="equ"/>
          <dgm:constr type="h" for="des" forName="desTx" op="equ"/>
        </dgm:constrLst>
      </dgm:else>
    </dgm:choose>
    <dgm:ruleLst>
      <dgm:rule type="h" for="ch" forName="compNode" val="0" fact="NaN" max="NaN"/>
    </dgm:ruleLst>
    <dgm:forEach name="Name8" axis="ch" ptType="node">
      <dgm:layoutNode name="compNode">
        <dgm:alg type="composite"/>
        <dgm:shape xmlns:r="http://schemas.openxmlformats.org/officeDocument/2006/relationships" r:blip="">
          <dgm:adjLst/>
        </dgm:shape>
        <dgm:presOf axis="self"/>
        <dgm:choose name="Name9">
          <dgm:if name="Name10" axis="ch" ptType="node" func="cnt" op="gte" val="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w" for="ch" forName="parTx" refType="w" fact="0.45"/>
              <dgm:constr type="h" for="ch" forName="parTx" refType="h"/>
              <dgm:constr type="l" for="ch" forName="parTx" refType="r" refFor="ch" refForName="spaceRect"/>
              <dgm:constr type="t" for="ch" forName="parTx"/>
              <dgm:constr type="h" for="ch" forName="desTx" refType="h"/>
              <dgm:constr type="l" for="ch" forName="desTx" refType="r" refFor="ch" refForName="parTx"/>
              <dgm:constr type="t" for="ch" forName="desTx"/>
            </dgm:constrLst>
          </dgm:if>
          <dgm:else name="Name11">
            <dgm:constrLst>
              <dgm:constr type="w" for="ch" forName="bgRect" refType="w"/>
              <dgm:constr type="h" for="ch" forName="bgRect" refType="h"/>
              <dgm:constr type="l" for="ch" forName="bgRect"/>
              <dgm:constr type="t" for="ch" forName="bgRect"/>
              <dgm:constr type="h" for="ch" forName="iconRect" refType="h" fact="0.55"/>
              <dgm:constr type="w" for="ch" forName="iconRect" refType="h" refFor="ch" refForName="iconRect"/>
              <dgm:constr type="l" for="ch" forName="iconRect" refType="h" refFor="ch" refForName="iconRect" fact="0.55"/>
              <dgm:constr type="ctrY" for="ch" forName="iconRect" refType="ctrY" refFor="ch" refForName="bgRect"/>
              <dgm:constr type="w" for="ch" forName="spaceRect" refType="l" refFor="ch" refForName="iconRect"/>
              <dgm:constr type="h" for="ch" forName="spaceRect" refType="h"/>
              <dgm:constr type="l" for="ch" forName="spaceRect" refType="r" refFor="ch" refForName="iconRect"/>
              <dgm:constr type="t" for="ch" forName="spaceRect"/>
              <dgm:constr type="h" for="ch" forName="parTx" refType="h"/>
              <dgm:constr type="l" for="ch" forName="parTx" refType="r" refFor="ch" refForName="spaceRect"/>
              <dgm:constr type="t" for="ch" forName="parTx"/>
            </dgm:constrLst>
          </dgm:else>
        </dgm:choose>
        <dgm:ruleLst>
          <dgm:rule type="h" val="INF" fact="NaN" max="NaN"/>
        </dgm:ruleLst>
        <dgm:layoutNode name="bgRect" styleLbl="bgShp">
          <dgm:alg type="sp"/>
          <dgm:shape xmlns:r="http://schemas.openxmlformats.org/officeDocument/2006/relationships" type="roundRect" r:blip="">
            <dgm:adjLst>
              <dgm:adj idx="1" val="0.1"/>
            </dgm:adjLst>
          </dgm:shape>
          <dgm:presOf/>
          <dgm:constrLst/>
          <dgm:ruleLst/>
        </dgm:layoutNode>
        <dgm:layoutNode name="iconRect" styleLbl="node1">
          <dgm:alg type="sp"/>
          <dgm:shape xmlns:r="http://schemas.openxmlformats.org/officeDocument/2006/relationships" type="rect" r:blip="" blipPhldr="1">
            <dgm:adjLst/>
          </dgm:shape>
          <dgm:presOf/>
          <dgm:constrLst/>
          <dgm:ruleLst/>
        </dgm:layoutNode>
        <dgm:layoutNode name="spaceRect">
          <dgm:alg type="sp"/>
          <dgm:shape xmlns:r="http://schemas.openxmlformats.org/officeDocument/2006/relationships" r:blip="">
            <dgm:adjLst/>
          </dgm:shape>
          <dgm:presOf/>
          <dgm:constrLst/>
          <dgm:ruleLst/>
        </dgm:layoutNode>
        <dgm:layoutNode name="parTx" styleLbl="revTx">
          <dgm:varLst>
            <dgm:chMax val="0"/>
            <dgm:chPref val="0"/>
          </dgm:varLst>
          <dgm:alg type="tx">
            <dgm:param type="txAnchorVert" val="mid"/>
            <dgm:param type="parTxLTRAlign" val="l"/>
            <dgm:param type="shpTxLTRAlignCh" val="l"/>
            <dgm:param type="parTxRTLAlign" val="r"/>
            <dgm:param type="shpTxRTLAlignCh" val="r"/>
          </dgm:alg>
          <dgm:shape xmlns:r="http://schemas.openxmlformats.org/officeDocument/2006/relationships" type="rect" r:blip="">
            <dgm:adjLst/>
          </dgm:shape>
          <dgm:presOf axis="self" ptType="node"/>
          <dgm:constrLst>
            <dgm:constr type="lMarg" refType="h" fact="0.3"/>
            <dgm:constr type="rMarg" refType="h" fact="0.3"/>
            <dgm:constr type="tMarg" refType="h" fact="0.3"/>
            <dgm:constr type="bMarg" refType="h" fact="0.3"/>
          </dgm:constrLst>
          <dgm:ruleLst>
            <dgm:rule type="primFontSz" val="14" fact="NaN" max="NaN"/>
            <dgm:rule type="h" val="INF" fact="NaN" max="NaN"/>
          </dgm:ruleLst>
        </dgm:layoutNode>
        <dgm:choose name="Name12">
          <dgm:if name="Name13" axis="ch" ptType="node" func="cnt" op="gte" val="1">
            <dgm:layoutNode name="desTx" styleLbl="revTx">
              <dgm:varLst/>
              <dgm:alg type="tx">
                <dgm:param type="txAnchorVertCh" val="mid"/>
                <dgm:param type="parTxLTRAlign" val="l"/>
                <dgm:param type="shpTxLTRAlignCh" val="l"/>
                <dgm:param type="parTxRTLAlign" val="r"/>
                <dgm:param type="shpTxRTLAlignCh" val="r"/>
                <dgm:param type="stBulletLvl" val="0"/>
              </dgm:alg>
              <dgm:shape xmlns:r="http://schemas.openxmlformats.org/officeDocument/2006/relationships" type="rect" r:blip="">
                <dgm:adjLst/>
              </dgm:shape>
              <dgm:presOf axis="des" ptType="node"/>
              <dgm:constrLst>
                <dgm:constr type="primFontSz" val="18"/>
                <dgm:constr type="secFontSz" refType="primFontSz"/>
                <dgm:constr type="lMarg" refType="h" fact="0.3"/>
                <dgm:constr type="rMarg" refType="h" fact="0.3"/>
                <dgm:constr type="tMarg" refType="h" fact="0.3"/>
                <dgm:constr type="bMarg" refType="h" fact="0.3"/>
              </dgm:constrLst>
              <dgm:ruleLst>
                <dgm:rule type="primFontSz" val="11" fact="NaN" max="NaN"/>
              </dgm:ruleLst>
            </dgm:layoutNode>
          </dgm:if>
          <dgm:else name="Name14"/>
        </dgm:choose>
      </dgm:layoutNode>
      <dgm:forEach name="Name15" axis="followSib" ptType="sibTrans" cnt="1">
        <dgm:layoutNode name="sibTrans">
          <dgm:alg type="sp"/>
          <dgm:shape xmlns:r="http://schemas.openxmlformats.org/officeDocument/2006/relationships" r:blip="">
            <dgm:adjLst/>
          </dgm:shape>
          <dgm:presOf axis="self"/>
          <dgm:constrLst/>
          <dgm:ruleLst/>
        </dgm:layoutNode>
      </dgm:forEach>
    </dgm:forEach>
  </dgm:layoutNode>
  <dgm:extLst>
    <a:ext uri="{68A01E43-0DF5-4B5B-8FA6-DAF915123BFB}">
      <dgm1612:lstStyle xmlns:dgm1612="http://schemas.microsoft.com/office/drawing/2016/12/diagram">
        <a:lvl1pPr>
          <a:lnSpc>
            <a:spcPct val="100000"/>
          </a:lnSpc>
        </a:lvl1pPr>
        <a:lvl2pPr>
          <a:lnSpc>
            <a:spcPct val="100000"/>
          </a:lnSpc>
        </a:lvl2pPr>
      </dgm1612:lstStyle>
    </a:ext>
  </dgm:extLst>
</dgm:layoutDef>
</file>

<file path=ppt/diagrams/layout2.xml><?xml version="1.0" encoding="utf-8"?>
<dgm:layoutDef xmlns:dgm="http://schemas.openxmlformats.org/drawingml/2006/diagram" xmlns:a="http://schemas.openxmlformats.org/drawingml/2006/main" uniqueId="urn:microsoft.com/office/officeart/2005/8/layout/hierarchy3">
  <dgm:title val=""/>
  <dgm:desc val=""/>
  <dgm:catLst>
    <dgm:cat type="hierarchy" pri="7000"/>
    <dgm:cat type="list" pri="23000"/>
    <dgm:cat type="relationship" pri="15000"/>
    <dgm:cat type="convert" pri="7000"/>
  </dgm:catLst>
  <dgm:sampData>
    <dgm:dataModel>
      <dgm:ptLst>
        <dgm:pt modelId="0" type="doc"/>
        <dgm:pt modelId="1">
          <dgm:prSet phldr="1"/>
        </dgm:pt>
        <dgm:pt modelId="11">
          <dgm:prSet phldr="1"/>
        </dgm:pt>
        <dgm:pt modelId="12">
          <dgm:prSet phldr="1"/>
        </dgm:pt>
        <dgm:pt modelId="2">
          <dgm:prSet phldr="1"/>
        </dgm:pt>
        <dgm:pt modelId="21">
          <dgm:prSet phldr="1"/>
        </dgm:pt>
        <dgm:pt modelId="22">
          <dgm:prSet phldr="1"/>
        </dgm:pt>
      </dgm:ptLst>
      <dgm:cxnLst>
        <dgm:cxn modelId="4" srcId="0" destId="1" srcOrd="0" destOrd="0"/>
        <dgm:cxn modelId="5" srcId="1" destId="11" srcOrd="0" destOrd="0"/>
        <dgm:cxn modelId="6" srcId="1" destId="12" srcOrd="1" destOrd="0"/>
        <dgm:cxn modelId="7" srcId="0" destId="2" srcOrd="1" destOrd="0"/>
        <dgm:cxn modelId="8" srcId="2" destId="21" srcOrd="0" destOrd="0"/>
        <dgm:cxn modelId="9" srcId="2" destId="22" srcOrd="1" destOrd="0"/>
      </dgm:cxnLst>
      <dgm:bg/>
      <dgm:whole/>
    </dgm:dataModel>
  </dgm:sampData>
  <dgm:styleData>
    <dgm:dataModel>
      <dgm:ptLst>
        <dgm:pt modelId="0" type="doc"/>
        <dgm:pt modelId="1"/>
        <dgm:pt modelId="11"/>
        <dgm:pt modelId="2"/>
        <dgm:pt modelId="21"/>
      </dgm:ptLst>
      <dgm:cxnLst>
        <dgm:cxn modelId="4" srcId="0" destId="1" srcOrd="0" destOrd="0"/>
        <dgm:cxn modelId="5" srcId="0" destId="2" srcOrd="1" destOrd="0"/>
        <dgm:cxn modelId="13" srcId="1" destId="11" srcOrd="0" destOrd="0"/>
        <dgm:cxn modelId="23" srcId="2" destId="21" srcOrd="0" destOrd="0"/>
      </dgm:cxnLst>
      <dgm:bg/>
      <dgm:whole/>
    </dgm:dataModel>
  </dgm:styleData>
  <dgm:clrData>
    <dgm:dataModel>
      <dgm:ptLst>
        <dgm:pt modelId="0" type="doc"/>
        <dgm:pt modelId="1"/>
        <dgm:pt modelId="11"/>
        <dgm:pt modelId="2"/>
        <dgm:pt modelId="21"/>
        <dgm:pt modelId="3"/>
        <dgm:pt modelId="31"/>
        <dgm:pt modelId="4"/>
        <dgm:pt modelId="41"/>
      </dgm:ptLst>
      <dgm:cxnLst>
        <dgm:cxn modelId="5" srcId="0" destId="1" srcOrd="0" destOrd="0"/>
        <dgm:cxn modelId="6" srcId="0" destId="2" srcOrd="1" destOrd="0"/>
        <dgm:cxn modelId="7" srcId="0" destId="3" srcOrd="2" destOrd="0"/>
        <dgm:cxn modelId="8" srcId="0" destId="4" srcOrd="3" destOrd="0"/>
        <dgm:cxn modelId="13" srcId="1" destId="11" srcOrd="0" destOrd="0"/>
        <dgm:cxn modelId="23" srcId="2" destId="21" srcOrd="0" destOrd="0"/>
        <dgm:cxn modelId="33" srcId="3" destId="31" srcOrd="0" destOrd="0"/>
        <dgm:cxn modelId="43" srcId="4" destId="41" srcOrd="0" destOrd="0"/>
      </dgm:cxnLst>
      <dgm:bg/>
      <dgm:whole/>
    </dgm:dataModel>
  </dgm:clrData>
  <dgm:layoutNode name="diagram">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forName="rootText" op="equ" val="65"/>
      <dgm:constr type="primFontSz" for="des" forName="childText" op="equ" val="65"/>
      <dgm:constr type="w" for="des" forName="rootComposite" refType="w"/>
      <dgm:constr type="h" for="des" forName="rootComposite" refType="w" fact="0.5"/>
      <dgm:constr type="w" for="des" forName="childText" refType="w" refFor="des" refForName="rootComposite" fact="0.8"/>
      <dgm:constr type="h" for="des" forName="childText" refType="h" refFor="des" refForName="rootComposite"/>
      <dgm:constr type="sibSp" refType="w" refFor="des" refForName="rootComposite" fact="0.25"/>
      <dgm:constr type="sibSp" for="des" forName="childShape" refType="h" refFor="des" refForName="childText" fact="0.25"/>
      <dgm:constr type="sp" for="des" forName="root" refType="h" refFor="des" refForName="childText" fact="0.25"/>
    </dgm:constrLst>
    <dgm:ruleLst/>
    <dgm:forEach name="Name3" axis="ch">
      <dgm:forEach name="Name4" axis="self" ptType="node" cnt="1">
        <dgm:layoutNode name="root">
          <dgm:choose name="Name5">
            <dgm:if name="Name6" func="var" arg="dir" op="equ" val="norm">
              <dgm:alg type="hierRoot">
                <dgm:param type="hierAlign" val="tL"/>
              </dgm:alg>
            </dgm:if>
            <dgm:else name="Name7">
              <dgm:alg type="hierRoot">
                <dgm:param type="hierAlign" val="tR"/>
              </dgm:alg>
            </dgm:else>
          </dgm:choose>
          <dgm:shape xmlns:r="http://schemas.openxmlformats.org/officeDocument/2006/relationships" r:blip="">
            <dgm:adjLst/>
          </dgm:shape>
          <dgm:presOf/>
          <dgm:constrLst>
            <dgm:constr type="alignOff" val="0.2"/>
          </dgm:constrLst>
          <dgm:ruleLst/>
          <dgm:layoutNode name="rootComposite">
            <dgm:alg type="composite"/>
            <dgm:shape xmlns:r="http://schemas.openxmlformats.org/officeDocument/2006/relationships" r:blip="">
              <dgm:adjLst/>
            </dgm:shape>
            <dgm:presOf axis="self" ptType="node" cnt="1"/>
            <dgm:choose name="Name8">
              <dgm:if name="Name9" func="var" arg="dir" op="equ" val="norm">
                <dgm:constrLst>
                  <dgm:constr type="l" for="ch" forName="rootText"/>
                  <dgm:constr type="t" for="ch" forName="rootText"/>
                  <dgm:constr type="w" for="ch" forName="rootText" refType="w"/>
                  <dgm:constr type="h" for="ch" forName="rootText" refType="h"/>
                  <dgm:constr type="l" for="ch" forName="rootConnector"/>
                  <dgm:constr type="t" for="ch" forName="rootConnector"/>
                  <dgm:constr type="w" for="ch" forName="rootConnector" refType="w" refFor="ch" refForName="rootText" fact="0.2"/>
                  <dgm:constr type="h" for="ch" forName="rootConnector" refType="h" refFor="ch" refForName="rootText"/>
                </dgm:constrLst>
              </dgm:if>
              <dgm:else name="Name10">
                <dgm:constrLst>
                  <dgm:constr type="l" for="ch" forName="rootText"/>
                  <dgm:constr type="t" for="ch" forName="rootText"/>
                  <dgm:constr type="w" for="ch" forName="rootText" refType="w"/>
                  <dgm:constr type="h" for="ch" forName="rootText" refType="h"/>
                  <dgm:constr type="r" for="ch" forName="rootConnector" refType="w"/>
                  <dgm:constr type="t" for="ch" forName="rootConnector"/>
                  <dgm:constr type="w" for="ch" forName="rootConnector" refType="w" refFor="ch" refForName="rootText" fact="0.2"/>
                  <dgm:constr type="h" for="ch" forName="rootConnector" refType="h" refFor="ch" refForName="rootText"/>
                </dgm:constrLst>
              </dgm:else>
            </dgm:choose>
            <dgm:ruleLst/>
            <dgm:layoutNode name="rootText" styleLbl="node1">
              <dgm:alg type="tx"/>
              <dgm:shape xmlns:r="http://schemas.openxmlformats.org/officeDocument/2006/relationships" type="roundRect" r:blip="">
                <dgm:adjLst>
                  <dgm:adj idx="1" val="0.1"/>
                </dgm:adjLst>
              </dgm:shape>
              <dgm:presOf axis="self" ptType="node" cnt="1"/>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layoutNode name="rootConnector" moveWith="rootText">
              <dgm:alg type="sp"/>
              <dgm:shape xmlns:r="http://schemas.openxmlformats.org/officeDocument/2006/relationships" type="roundRect" r:blip="" hideGeom="1">
                <dgm:adjLst>
                  <dgm:adj idx="1" val="0.1"/>
                </dgm:adjLst>
              </dgm:shape>
              <dgm:presOf axis="self" ptType="node" cnt="1"/>
              <dgm:constrLst/>
              <dgm:ruleLst/>
            </dgm:layoutNode>
          </dgm:layoutNode>
          <dgm:layoutNode name="childShape">
            <dgm:alg type="hierChild">
              <dgm:param type="chAlign" val="l"/>
              <dgm:param type="linDir" val="fromT"/>
            </dgm:alg>
            <dgm:shape xmlns:r="http://schemas.openxmlformats.org/officeDocument/2006/relationships" r:blip="">
              <dgm:adjLst/>
            </dgm:shape>
            <dgm:presOf/>
            <dgm:constrLst/>
            <dgm:ruleLst/>
            <dgm:forEach name="Name11" axis="ch">
              <dgm:forEach name="Name12" axis="self" ptType="parTrans" cnt="1">
                <dgm:layoutNode name="Name13">
                  <dgm:choose name="Name14">
                    <dgm:if name="Name15" func="var" arg="dir" op="equ" val="norm">
                      <dgm:alg type="conn">
                        <dgm:param type="dim" val="1D"/>
                        <dgm:param type="endSty" val="noArr"/>
                        <dgm:param type="connRout" val="bend"/>
                        <dgm:param type="srcNode" val="rootConnector"/>
                        <dgm:param type="begPts" val="bCtr"/>
                        <dgm:param type="endPts" val="midL"/>
                      </dgm:alg>
                    </dgm:if>
                    <dgm:else name="Name16">
                      <dgm:alg type="conn">
                        <dgm:param type="dim" val="1D"/>
                        <dgm:param type="endSty" val="noArr"/>
                        <dgm:param type="connRout" val="bend"/>
                        <dgm:param type="srcNode" val="rootConnector"/>
                        <dgm:param type="begPts" val="bCtr"/>
                        <dgm:param type="endPts" val="midR"/>
                      </dgm:alg>
                    </dgm:else>
                  </dgm:choose>
                  <dgm:shape xmlns:r="http://schemas.openxmlformats.org/officeDocument/2006/relationships" type="conn" r:blip="">
                    <dgm:adjLst/>
                  </dgm:shape>
                  <dgm:presOf axis="self"/>
                  <dgm:constrLst>
                    <dgm:constr type="begPad"/>
                    <dgm:constr type="endPad"/>
                  </dgm:constrLst>
                  <dgm:ruleLst/>
                </dgm:layoutNode>
              </dgm:forEach>
              <dgm:forEach name="Name17" axis="self" ptType="node">
                <dgm:layoutNode name="childText" styleLbl="bgAcc1">
                  <dgm:varLst>
                    <dgm:bulletEnabled val="1"/>
                  </dgm:varLst>
                  <dgm:alg type="tx"/>
                  <dgm:shape xmlns:r="http://schemas.openxmlformats.org/officeDocument/2006/relationships" type="roundRect" r:blip="">
                    <dgm:adjLst>
                      <dgm:adj idx="1" val="0.1"/>
                    </dgm:adjLst>
                  </dgm:shape>
                  <dgm:presOf axis="self desOrSelf" ptType="node node" st="1 1" cnt="1 0"/>
                  <dgm:constrLst>
                    <dgm:constr type="tMarg" refType="primFontSz" fact="0.1"/>
                    <dgm:constr type="bMarg" refType="primFontSz" fact="0.1"/>
                    <dgm:constr type="lMarg" refType="primFontSz" fact="0.15"/>
                    <dgm:constr type="rMarg" refType="primFontSz" fact="0.15"/>
                  </dgm:constrLst>
                  <dgm:ruleLst>
                    <dgm:rule type="primFontSz" val="5" fact="NaN" max="NaN"/>
                  </dgm:ruleLst>
                </dgm:layoutNode>
              </dgm:forEach>
            </dgm:forEach>
          </dgm:layoutNode>
        </dgm:layoutNode>
      </dgm:forEach>
    </dgm:forEach>
  </dgm:layoutNode>
</dgm:layoutDef>
</file>

<file path=ppt/diagrams/layout3.xml><?xml version="1.0" encoding="utf-8"?>
<dgm:layoutDef xmlns:dgm="http://schemas.openxmlformats.org/drawingml/2006/diagram" xmlns:a="http://schemas.openxmlformats.org/drawingml/2006/main" uniqueId="urn:microsoft.com/office/officeart/2005/8/layout/hierarchy1">
  <dgm:title val=""/>
  <dgm:desc val=""/>
  <dgm:catLst>
    <dgm:cat type="hierarchy" pri="2000"/>
  </dgm:catLst>
  <dgm:sampData>
    <dgm:dataModel>
      <dgm:ptLst>
        <dgm:pt modelId="0" type="doc"/>
        <dgm:pt modelId="1">
          <dgm:prSet phldr="1"/>
        </dgm:pt>
        <dgm:pt modelId="2">
          <dgm:prSet phldr="1"/>
        </dgm:pt>
        <dgm:pt modelId="21">
          <dgm:prSet phldr="1"/>
        </dgm:pt>
        <dgm:pt modelId="22">
          <dgm:prSet phldr="1"/>
        </dgm:pt>
        <dgm:pt modelId="3">
          <dgm:prSet phldr="1"/>
        </dgm:pt>
        <dgm:pt modelId="31">
          <dgm:prSet phldr="1"/>
        </dgm:pt>
      </dgm:ptLst>
      <dgm:cxnLst>
        <dgm:cxn modelId="4" srcId="0" destId="1" srcOrd="0" destOrd="0"/>
        <dgm:cxn modelId="5" srcId="1" destId="2" srcOrd="0" destOrd="0"/>
        <dgm:cxn modelId="6" srcId="1" destId="3" srcOrd="1" destOrd="0"/>
        <dgm:cxn modelId="23" srcId="2" destId="21" srcOrd="0" destOrd="0"/>
        <dgm:cxn modelId="24" srcId="2" destId="22" srcOrd="1" destOrd="0"/>
        <dgm:cxn modelId="33" srcId="3" destId="31" srcOrd="0" destOrd="0"/>
      </dgm:cxnLst>
      <dgm:bg/>
      <dgm:whole/>
    </dgm:dataModel>
  </dgm:sampData>
  <dgm:styleData>
    <dgm:dataModel>
      <dgm:ptLst>
        <dgm:pt modelId="0" type="doc"/>
        <dgm:pt modelId="1"/>
        <dgm:pt modelId="11"/>
        <dgm:pt modelId="12"/>
      </dgm:ptLst>
      <dgm:cxnLst>
        <dgm:cxn modelId="2" srcId="0" destId="1" srcOrd="0" destOrd="0"/>
        <dgm:cxn modelId="13" srcId="1" destId="11" srcOrd="0" destOrd="0"/>
        <dgm:cxn modelId="14" srcId="1" destId="12" srcOrd="1" destOrd="0"/>
      </dgm:cxnLst>
      <dgm:bg/>
      <dgm:whole/>
    </dgm:dataModel>
  </dgm:styleData>
  <dgm:clrData>
    <dgm:dataModel>
      <dgm:ptLst>
        <dgm:pt modelId="0" type="doc"/>
        <dgm:pt modelId="1"/>
        <dgm:pt modelId="2"/>
        <dgm:pt modelId="21"/>
        <dgm:pt modelId="211"/>
        <dgm:pt modelId="3"/>
        <dgm:pt modelId="31"/>
        <dgm:pt modelId="311"/>
      </dgm:ptLst>
      <dgm:cxnLst>
        <dgm:cxn modelId="4" srcId="0" destId="1" srcOrd="0" destOrd="0"/>
        <dgm:cxn modelId="5" srcId="1" destId="2" srcOrd="0" destOrd="0"/>
        <dgm:cxn modelId="6" srcId="1" destId="3" srcOrd="1" destOrd="0"/>
        <dgm:cxn modelId="23" srcId="2" destId="21" srcOrd="0" destOrd="0"/>
        <dgm:cxn modelId="24" srcId="21" destId="211" srcOrd="0" destOrd="0"/>
        <dgm:cxn modelId="33" srcId="3" destId="31" srcOrd="0" destOrd="0"/>
        <dgm:cxn modelId="34" srcId="31" destId="311" srcOrd="0" destOrd="0"/>
      </dgm:cxnLst>
      <dgm:bg/>
      <dgm:whole/>
    </dgm:dataModel>
  </dgm:clrData>
  <dgm:layoutNode name="hierChild1">
    <dgm:varLst>
      <dgm:chPref val="1"/>
      <dgm:dir/>
      <dgm:animOne val="branch"/>
      <dgm:animLvl val="lvl"/>
      <dgm:resizeHandles/>
    </dgm:varLst>
    <dgm:choose name="Name0">
      <dgm:if name="Name1" func="var" arg="dir" op="equ" val="norm">
        <dgm:alg type="hierChild">
          <dgm:param type="linDir" val="fromL"/>
        </dgm:alg>
      </dgm:if>
      <dgm:else name="Name2">
        <dgm:alg type="hierChild">
          <dgm:param type="linDir" val="fromR"/>
        </dgm:alg>
      </dgm:else>
    </dgm:choose>
    <dgm:shape xmlns:r="http://schemas.openxmlformats.org/officeDocument/2006/relationships" r:blip="">
      <dgm:adjLst/>
    </dgm:shape>
    <dgm:presOf/>
    <dgm:constrLst>
      <dgm:constr type="primFontSz" for="des" ptType="node" op="equ" val="65"/>
      <dgm:constr type="w" for="des" forName="composite" refType="w"/>
      <dgm:constr type="h" for="des" forName="composite" refType="w" refFor="des" refForName="composite" fact="0.667"/>
      <dgm:constr type="w" for="des" forName="composite2" refType="w" refFor="des" refForName="composite"/>
      <dgm:constr type="h" for="des" forName="composite2" refType="h" refFor="des" refForName="composite"/>
      <dgm:constr type="w" for="des" forName="composite3" refType="w" refFor="des" refForName="composite"/>
      <dgm:constr type="h" for="des" forName="composite3" refType="h" refFor="des" refForName="composite"/>
      <dgm:constr type="w" for="des" forName="composite4" refType="w" refFor="des" refForName="composite"/>
      <dgm:constr type="h" for="des" forName="composite4" refType="h" refFor="des" refForName="composite"/>
      <dgm:constr type="w" for="des" forName="composite5" refType="w" refFor="des" refForName="composite"/>
      <dgm:constr type="h" for="des" forName="composite5" refType="h" refFor="des" refForName="composite"/>
      <dgm:constr type="sibSp" refType="w" refFor="des" refForName="composite" fact="0.1"/>
      <dgm:constr type="sibSp" for="des" forName="hierChild2" refType="sibSp"/>
      <dgm:constr type="sibSp" for="des" forName="hierChild3" refType="sibSp"/>
      <dgm:constr type="sibSp" for="des" forName="hierChild4" refType="sibSp"/>
      <dgm:constr type="sibSp" for="des" forName="hierChild5" refType="sibSp"/>
      <dgm:constr type="sibSp" for="des" forName="hierChild6" refType="sibSp"/>
      <dgm:constr type="sp" for="des" forName="hierRoot1" refType="h" refFor="des" refForName="composite" fact="0.25"/>
      <dgm:constr type="sp" for="des" forName="hierRoot2" refType="sp" refFor="des" refForName="hierRoot1"/>
      <dgm:constr type="sp" for="des" forName="hierRoot3" refType="sp" refFor="des" refForName="hierRoot1"/>
      <dgm:constr type="sp" for="des" forName="hierRoot4" refType="sp" refFor="des" refForName="hierRoot1"/>
      <dgm:constr type="sp" for="des" forName="hierRoot5" refType="sp" refFor="des" refForName="hierRoot1"/>
    </dgm:constrLst>
    <dgm:ruleLst/>
    <dgm:forEach name="Name3" axis="ch">
      <dgm:forEach name="Name4" axis="self" ptType="node">
        <dgm:layoutNode name="hierRoot1">
          <dgm:alg type="hierRoot"/>
          <dgm:shape xmlns:r="http://schemas.openxmlformats.org/officeDocument/2006/relationships" r:blip="">
            <dgm:adjLst/>
          </dgm:shape>
          <dgm:presOf/>
          <dgm:constrLst>
            <dgm:constr type="bendDist" for="des" ptType="parTrans" refType="sp" fact="0.5"/>
          </dgm:constrLst>
          <dgm:ruleLst/>
          <dgm:layoutNode name="composite">
            <dgm:alg type="composite"/>
            <dgm:shape xmlns:r="http://schemas.openxmlformats.org/officeDocument/2006/relationships" r:blip="">
              <dgm:adjLst/>
            </dgm:shape>
            <dgm:presOf/>
            <dgm:constrLst>
              <dgm:constr type="w" for="ch" forName="background" refType="w" fact="0.9"/>
              <dgm:constr type="h" for="ch" forName="background" refType="w" refFor="ch" refForName="background" fact="0.635"/>
              <dgm:constr type="t" for="ch" forName="background"/>
              <dgm:constr type="l" for="ch" forName="background"/>
              <dgm:constr type="w" for="ch" forName="text" refType="w" fact="0.9"/>
              <dgm:constr type="h" for="ch" forName="text" refType="w" refFor="ch" refForName="text" fact="0.635"/>
              <dgm:constr type="t" for="ch" forName="text" refType="w" fact="0.095"/>
              <dgm:constr type="l" for="ch" forName="text" refType="w" fact="0.1"/>
            </dgm:constrLst>
            <dgm:ruleLst/>
            <dgm:layoutNode name="background" styleLbl="node0" moveWith="text">
              <dgm:alg type="sp"/>
              <dgm:shape xmlns:r="http://schemas.openxmlformats.org/officeDocument/2006/relationships" type="roundRect" r:blip="">
                <dgm:adjLst>
                  <dgm:adj idx="1" val="0.1"/>
                </dgm:adjLst>
              </dgm:shape>
              <dgm:presOf/>
              <dgm:constrLst/>
              <dgm:ruleLst/>
            </dgm:layoutNode>
            <dgm:layoutNode name="text" styleLbl="fgAcc0">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2">
            <dgm:choose name="Name5">
              <dgm:if name="Name6" func="var" arg="dir" op="equ" val="norm">
                <dgm:alg type="hierChild">
                  <dgm:param type="linDir" val="fromL"/>
                </dgm:alg>
              </dgm:if>
              <dgm:else name="Name7">
                <dgm:alg type="hierChild">
                  <dgm:param type="linDir" val="fromR"/>
                </dgm:alg>
              </dgm:else>
            </dgm:choose>
            <dgm:shape xmlns:r="http://schemas.openxmlformats.org/officeDocument/2006/relationships" r:blip="">
              <dgm:adjLst/>
            </dgm:shape>
            <dgm:presOf/>
            <dgm:constrLst/>
            <dgm:ruleLst/>
            <dgm:forEach name="Name8" axis="ch">
              <dgm:forEach name="Name9" axis="self" ptType="parTrans" cnt="1">
                <dgm:layoutNode name="Name10">
                  <dgm:alg type="conn">
                    <dgm:param type="dim" val="1D"/>
                    <dgm:param type="endSty" val="noArr"/>
                    <dgm:param type="connRout" val="bend"/>
                    <dgm:param type="bendPt" val="end"/>
                    <dgm:param type="begPts" val="bCtr"/>
                    <dgm:param type="endPts" val="tCtr"/>
                    <dgm:param type="srcNode" val="background"/>
                    <dgm:param type="dstNode" val="background2"/>
                  </dgm:alg>
                  <dgm:shape xmlns:r="http://schemas.openxmlformats.org/officeDocument/2006/relationships" type="conn" r:blip="" zOrderOff="-999">
                    <dgm:adjLst/>
                  </dgm:shape>
                  <dgm:presOf axis="self"/>
                  <dgm:constrLst>
                    <dgm:constr type="begPad"/>
                    <dgm:constr type="endPad"/>
                  </dgm:constrLst>
                  <dgm:ruleLst/>
                </dgm:layoutNode>
              </dgm:forEach>
              <dgm:forEach name="Name11" axis="self" ptType="node">
                <dgm:layoutNode name="hierRoot2">
                  <dgm:alg type="hierRoot"/>
                  <dgm:shape xmlns:r="http://schemas.openxmlformats.org/officeDocument/2006/relationships" r:blip="">
                    <dgm:adjLst/>
                  </dgm:shape>
                  <dgm:presOf/>
                  <dgm:constrLst>
                    <dgm:constr type="bendDist" for="des" ptType="parTrans" refType="sp" fact="0.5"/>
                  </dgm:constrLst>
                  <dgm:ruleLst/>
                  <dgm:layoutNode name="composite2">
                    <dgm:alg type="composite"/>
                    <dgm:shape xmlns:r="http://schemas.openxmlformats.org/officeDocument/2006/relationships" r:blip="">
                      <dgm:adjLst/>
                    </dgm:shape>
                    <dgm:presOf/>
                    <dgm:constrLst>
                      <dgm:constr type="w" for="ch" forName="background2" refType="w" fact="0.9"/>
                      <dgm:constr type="h" for="ch" forName="background2" refType="w" refFor="ch" refForName="background2" fact="0.635"/>
                      <dgm:constr type="t" for="ch" forName="background2"/>
                      <dgm:constr type="l" for="ch" forName="background2"/>
                      <dgm:constr type="w" for="ch" forName="text2" refType="w" fact="0.9"/>
                      <dgm:constr type="h" for="ch" forName="text2" refType="w" refFor="ch" refForName="text2" fact="0.635"/>
                      <dgm:constr type="t" for="ch" forName="text2" refType="w" fact="0.095"/>
                      <dgm:constr type="l" for="ch" forName="text2" refType="w" fact="0.1"/>
                    </dgm:constrLst>
                    <dgm:ruleLst/>
                    <dgm:layoutNode name="background2" moveWith="text2">
                      <dgm:alg type="sp"/>
                      <dgm:shape xmlns:r="http://schemas.openxmlformats.org/officeDocument/2006/relationships" type="roundRect" r:blip="">
                        <dgm:adjLst>
                          <dgm:adj idx="1" val="0.1"/>
                        </dgm:adjLst>
                      </dgm:shape>
                      <dgm:presOf/>
                      <dgm:constrLst/>
                      <dgm:ruleLst/>
                    </dgm:layoutNode>
                    <dgm:layoutNode name="text2" styleLbl="fgAcc2">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3">
                    <dgm:choose name="Name12">
                      <dgm:if name="Name13" func="var" arg="dir" op="equ" val="norm">
                        <dgm:alg type="hierChild">
                          <dgm:param type="linDir" val="fromL"/>
                        </dgm:alg>
                      </dgm:if>
                      <dgm:else name="Name14">
                        <dgm:alg type="hierChild">
                          <dgm:param type="linDir" val="fromR"/>
                        </dgm:alg>
                      </dgm:else>
                    </dgm:choose>
                    <dgm:shape xmlns:r="http://schemas.openxmlformats.org/officeDocument/2006/relationships" r:blip="">
                      <dgm:adjLst/>
                    </dgm:shape>
                    <dgm:presOf/>
                    <dgm:constrLst/>
                    <dgm:ruleLst/>
                    <dgm:forEach name="Name15" axis="ch">
                      <dgm:forEach name="Name16" axis="self" ptType="parTrans" cnt="1">
                        <dgm:layoutNode name="Name17">
                          <dgm:alg type="conn">
                            <dgm:param type="dim" val="1D"/>
                            <dgm:param type="endSty" val="noArr"/>
                            <dgm:param type="connRout" val="bend"/>
                            <dgm:param type="bendPt" val="end"/>
                            <dgm:param type="begPts" val="bCtr"/>
                            <dgm:param type="endPts" val="tCtr"/>
                            <dgm:param type="srcNode" val="background2"/>
                            <dgm:param type="dstNode" val="background3"/>
                          </dgm:alg>
                          <dgm:shape xmlns:r="http://schemas.openxmlformats.org/officeDocument/2006/relationships" type="conn" r:blip="" zOrderOff="-999">
                            <dgm:adjLst/>
                          </dgm:shape>
                          <dgm:presOf axis="self"/>
                          <dgm:constrLst>
                            <dgm:constr type="begPad"/>
                            <dgm:constr type="endPad"/>
                          </dgm:constrLst>
                          <dgm:ruleLst/>
                        </dgm:layoutNode>
                      </dgm:forEach>
                      <dgm:forEach name="Name18" axis="self" ptType="node">
                        <dgm:layoutNode name="hierRoot3">
                          <dgm:alg type="hierRoot"/>
                          <dgm:shape xmlns:r="http://schemas.openxmlformats.org/officeDocument/2006/relationships" r:blip="">
                            <dgm:adjLst/>
                          </dgm:shape>
                          <dgm:presOf/>
                          <dgm:constrLst>
                            <dgm:constr type="bendDist" for="des" ptType="parTrans" refType="sp" fact="0.5"/>
                          </dgm:constrLst>
                          <dgm:ruleLst/>
                          <dgm:layoutNode name="composite3">
                            <dgm:alg type="composite"/>
                            <dgm:shape xmlns:r="http://schemas.openxmlformats.org/officeDocument/2006/relationships" r:blip="">
                              <dgm:adjLst/>
                            </dgm:shape>
                            <dgm:presOf/>
                            <dgm:constrLst>
                              <dgm:constr type="w" for="ch" forName="background3" refType="w" fact="0.9"/>
                              <dgm:constr type="h" for="ch" forName="background3" refType="w" refFor="ch" refForName="background3" fact="0.635"/>
                              <dgm:constr type="t" for="ch" forName="background3"/>
                              <dgm:constr type="l" for="ch" forName="background3"/>
                              <dgm:constr type="w" for="ch" forName="text3" refType="w" fact="0.9"/>
                              <dgm:constr type="h" for="ch" forName="text3" refType="w" refFor="ch" refForName="text3" fact="0.635"/>
                              <dgm:constr type="t" for="ch" forName="text3" refType="w" fact="0.095"/>
                              <dgm:constr type="l" for="ch" forName="text3" refType="w" fact="0.1"/>
                            </dgm:constrLst>
                            <dgm:ruleLst/>
                            <dgm:layoutNode name="background3" moveWith="text3">
                              <dgm:alg type="sp"/>
                              <dgm:shape xmlns:r="http://schemas.openxmlformats.org/officeDocument/2006/relationships" type="roundRect" r:blip="">
                                <dgm:adjLst>
                                  <dgm:adj idx="1" val="0.1"/>
                                </dgm:adjLst>
                              </dgm:shape>
                              <dgm:presOf/>
                              <dgm:constrLst/>
                              <dgm:ruleLst/>
                            </dgm:layoutNode>
                            <dgm:layoutNode name="text3" styleLbl="fgAcc3">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4">
                            <dgm:choose name="Name19">
                              <dgm:if name="Name20" func="var" arg="dir" op="equ" val="norm">
                                <dgm:alg type="hierChild">
                                  <dgm:param type="linDir" val="fromL"/>
                                </dgm:alg>
                              </dgm:if>
                              <dgm:else name="Name21">
                                <dgm:alg type="hierChild">
                                  <dgm:param type="linDir" val="fromR"/>
                                </dgm:alg>
                              </dgm:else>
                            </dgm:choose>
                            <dgm:shape xmlns:r="http://schemas.openxmlformats.org/officeDocument/2006/relationships" r:blip="">
                              <dgm:adjLst/>
                            </dgm:shape>
                            <dgm:presOf/>
                            <dgm:constrLst/>
                            <dgm:ruleLst/>
                            <dgm:forEach name="repeat" axis="ch">
                              <dgm:forEach name="Name22" axis="self" ptType="parTrans" cnt="1">
                                <dgm:layoutNode name="Name23">
                                  <dgm:choose name="Name24">
                                    <dgm:if name="Name25" axis="self" func="depth" op="lte" val="4">
                                      <dgm:alg type="conn">
                                        <dgm:param type="dim" val="1D"/>
                                        <dgm:param type="endSty" val="noArr"/>
                                        <dgm:param type="connRout" val="bend"/>
                                        <dgm:param type="bendPt" val="end"/>
                                        <dgm:param type="begPts" val="bCtr"/>
                                        <dgm:param type="endPts" val="tCtr"/>
                                        <dgm:param type="srcNode" val="background3"/>
                                        <dgm:param type="dstNode" val="background4"/>
                                      </dgm:alg>
                                    </dgm:if>
                                    <dgm:else name="Name26">
                                      <dgm:alg type="conn">
                                        <dgm:param type="dim" val="1D"/>
                                        <dgm:param type="endSty" val="noArr"/>
                                        <dgm:param type="connRout" val="bend"/>
                                        <dgm:param type="bendPt" val="end"/>
                                        <dgm:param type="begPts" val="bCtr"/>
                                        <dgm:param type="endPts" val="tCtr"/>
                                        <dgm:param type="srcNode" val="background4"/>
                                        <dgm:param type="dstNode" val="background4"/>
                                      </dgm:alg>
                                    </dgm:else>
                                  </dgm:choose>
                                  <dgm:shape xmlns:r="http://schemas.openxmlformats.org/officeDocument/2006/relationships" type="conn" r:blip="" zOrderOff="-999">
                                    <dgm:adjLst/>
                                  </dgm:shape>
                                  <dgm:presOf axis="self"/>
                                  <dgm:constrLst>
                                    <dgm:constr type="begPad"/>
                                    <dgm:constr type="endPad"/>
                                  </dgm:constrLst>
                                  <dgm:ruleLst/>
                                </dgm:layoutNode>
                              </dgm:forEach>
                              <dgm:forEach name="Name27" axis="self" ptType="node">
                                <dgm:layoutNode name="hierRoot4">
                                  <dgm:alg type="hierRoot"/>
                                  <dgm:shape xmlns:r="http://schemas.openxmlformats.org/officeDocument/2006/relationships" r:blip="">
                                    <dgm:adjLst/>
                                  </dgm:shape>
                                  <dgm:presOf/>
                                  <dgm:constrLst>
                                    <dgm:constr type="bendDist" for="des" ptType="parTrans" refType="sp" fact="0.5"/>
                                  </dgm:constrLst>
                                  <dgm:ruleLst/>
                                  <dgm:layoutNode name="composite4">
                                    <dgm:alg type="composite"/>
                                    <dgm:shape xmlns:r="http://schemas.openxmlformats.org/officeDocument/2006/relationships" r:blip="">
                                      <dgm:adjLst/>
                                    </dgm:shape>
                                    <dgm:presOf/>
                                    <dgm:constrLst>
                                      <dgm:constr type="w" for="ch" forName="background4" refType="w" fact="0.9"/>
                                      <dgm:constr type="h" for="ch" forName="background4" refType="w" refFor="ch" refForName="background4" fact="0.635"/>
                                      <dgm:constr type="t" for="ch" forName="background4"/>
                                      <dgm:constr type="l" for="ch" forName="background4"/>
                                      <dgm:constr type="w" for="ch" forName="text4" refType="w" fact="0.9"/>
                                      <dgm:constr type="h" for="ch" forName="text4" refType="w" refFor="ch" refForName="text4" fact="0.635"/>
                                      <dgm:constr type="t" for="ch" forName="text4" refType="w" fact="0.095"/>
                                      <dgm:constr type="l" for="ch" forName="text4" refType="w" fact="0.1"/>
                                    </dgm:constrLst>
                                    <dgm:ruleLst/>
                                    <dgm:layoutNode name="background4" moveWith="text4">
                                      <dgm:alg type="sp"/>
                                      <dgm:shape xmlns:r="http://schemas.openxmlformats.org/officeDocument/2006/relationships" type="roundRect" r:blip="">
                                        <dgm:adjLst>
                                          <dgm:adj idx="1" val="0.1"/>
                                        </dgm:adjLst>
                                      </dgm:shape>
                                      <dgm:presOf/>
                                      <dgm:constrLst/>
                                      <dgm:ruleLst/>
                                    </dgm:layoutNode>
                                    <dgm:layoutNode name="text4" styleLbl="fgAcc4">
                                      <dgm:varLst>
                                        <dgm:chPref val="3"/>
                                      </dgm:varLst>
                                      <dgm:alg type="tx"/>
                                      <dgm:shape xmlns:r="http://schemas.openxmlformats.org/officeDocument/2006/relationships" type="roundRect" r:blip="">
                                        <dgm:adjLst>
                                          <dgm:adj idx="1" val="0.1"/>
                                        </dgm:adjLst>
                                      </dgm:shape>
                                      <dgm:presOf axis="self"/>
                                      <dgm:constrLst>
                                        <dgm:constr type="tMarg" refType="primFontSz" fact="0.3"/>
                                        <dgm:constr type="bMarg" refType="primFontSz" fact="0.3"/>
                                        <dgm:constr type="lMarg" refType="primFontSz" fact="0.3"/>
                                        <dgm:constr type="rMarg" refType="primFontSz" fact="0.3"/>
                                      </dgm:constrLst>
                                      <dgm:ruleLst>
                                        <dgm:rule type="primFontSz" val="5" fact="NaN" max="NaN"/>
                                      </dgm:ruleLst>
                                    </dgm:layoutNode>
                                  </dgm:layoutNode>
                                  <dgm:layoutNode name="hierChild5">
                                    <dgm:choose name="Name28">
                                      <dgm:if name="Name29" func="var" arg="dir" op="equ" val="norm">
                                        <dgm:alg type="hierChild">
                                          <dgm:param type="linDir" val="fromL"/>
                                        </dgm:alg>
                                      </dgm:if>
                                      <dgm:else name="Name30">
                                        <dgm:alg type="hierChild">
                                          <dgm:param type="linDir" val="fromR"/>
                                        </dgm:alg>
                                      </dgm:else>
                                    </dgm:choose>
                                    <dgm:shape xmlns:r="http://schemas.openxmlformats.org/officeDocument/2006/relationships" r:blip="">
                                      <dgm:adjLst/>
                                    </dgm:shape>
                                    <dgm:presOf/>
                                    <dgm:constrLst/>
                                    <dgm:ruleLst/>
                                    <dgm:forEach name="Name31" ref="repeat"/>
                                  </dgm:layoutNode>
                                </dgm:layoutNode>
                              </dgm:forEach>
                            </dgm:forEach>
                          </dgm:layoutNode>
                        </dgm:layoutNode>
                      </dgm:forEach>
                    </dgm:forEach>
                  </dgm:layoutNode>
                </dgm:layoutNode>
              </dgm:forEach>
            </dgm:forEach>
          </dgm:layoutNode>
        </dgm:layoutNode>
      </dgm:forEach>
    </dgm:forEach>
  </dgm:layoutNode>
</dgm:layoutDef>
</file>

<file path=ppt/diagrams/quickStyle1.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2.xml><?xml version="1.0" encoding="utf-8"?>
<dgm:styleDef xmlns:dgm="http://schemas.openxmlformats.org/drawingml/2006/diagram" xmlns:a="http://schemas.openxmlformats.org/drawingml/2006/main" uniqueId="urn:microsoft.com/office/officeart/2005/8/quickstyle/simple2">
  <dgm:title val=""/>
  <dgm:desc val=""/>
  <dgm:catLst>
    <dgm:cat type="simple" pri="10200"/>
  </dgm:catLst>
  <dgm:scene3d>
    <a:camera prst="orthographicFront"/>
    <a:lightRig rig="threePt" dir="t"/>
  </dgm:scene3d>
  <dgm:styleLbl name="node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ln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vennNode1">
    <dgm:scene3d>
      <a:camera prst="orthographicFront"/>
      <a:lightRig rig="threePt" dir="t"/>
    </dgm:scene3d>
    <dgm:sp3d/>
    <dgm:txPr/>
    <dgm:style>
      <a:lnRef idx="3">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1">
        <a:scrgbClr r="0" g="0" b="0"/>
      </a:effectRef>
      <a:fontRef idx="minor">
        <a:schemeClr val="lt1"/>
      </a:fontRef>
    </dgm:style>
  </dgm:styleLbl>
  <dgm:styleLbl name="node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node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f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align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bgImgPlace1">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1">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1">
        <a:scrgbClr r="0" g="0" b="0"/>
      </a:effectRef>
      <a:fontRef idx="minor"/>
    </dgm:style>
  </dgm:styleLbl>
  <dgm:styleLbl name="asst0">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asst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1">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2">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3">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2D4">
    <dgm:scene3d>
      <a:camera prst="orthographicFront"/>
      <a:lightRig rig="threePt" dir="t"/>
    </dgm:scene3d>
    <dgm:sp3d/>
    <dgm:txPr/>
    <dgm:style>
      <a:lnRef idx="3">
        <a:scrgbClr r="0" g="0" b="0"/>
      </a:lnRef>
      <a:fillRef idx="1">
        <a:scrgbClr r="0" g="0" b="0"/>
      </a:fillRef>
      <a:effectRef idx="1">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3">
        <a:scrgbClr r="0" g="0" b="0"/>
      </a:lnRef>
      <a:fillRef idx="1">
        <a:scrgbClr r="0" g="0" b="0"/>
      </a:fillRef>
      <a:effectRef idx="1">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diagrams/quickStyle3.xml><?xml version="1.0" encoding="utf-8"?>
<dgm:styleDef xmlns:dgm="http://schemas.openxmlformats.org/drawingml/2006/diagram" xmlns:a="http://schemas.openxmlformats.org/drawingml/2006/main" uniqueId="urn:microsoft.com/office/officeart/2005/8/quickstyle/simple1">
  <dgm:title val=""/>
  <dgm:desc val=""/>
  <dgm:catLst>
    <dgm:cat type="simple" pri="10100"/>
  </dgm:catLst>
  <dgm:scene3d>
    <a:camera prst="orthographicFront"/>
    <a:lightRig rig="threePt" dir="t"/>
  </dgm:scene3d>
  <dgm:styleLbl name="node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l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vennNode1">
    <dgm:scene3d>
      <a:camera prst="orthographicFront"/>
      <a:lightRig rig="threePt" dir="t"/>
    </dgm:scene3d>
    <dgm:sp3d/>
    <dgm:txPr/>
    <dgm:style>
      <a:lnRef idx="2">
        <a:scrgbClr r="0" g="0" b="0"/>
      </a:lnRef>
      <a:fillRef idx="1">
        <a:scrgbClr r="0" g="0" b="0"/>
      </a:fillRef>
      <a:effectRef idx="0">
        <a:scrgbClr r="0" g="0" b="0"/>
      </a:effectRef>
      <a:fontRef idx="minor">
        <a:schemeClr val="tx1"/>
      </a:fontRef>
    </dgm:style>
  </dgm:styleLbl>
  <dgm:styleLbl name="align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node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f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ImgPlac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f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bgSibTrans2D1">
    <dgm:scene3d>
      <a:camera prst="orthographicFront"/>
      <a:lightRig rig="threePt" dir="t"/>
    </dgm:scene3d>
    <dgm:sp3d/>
    <dgm:txPr/>
    <dgm:style>
      <a:lnRef idx="0">
        <a:scrgbClr r="0" g="0" b="0"/>
      </a:lnRef>
      <a:fillRef idx="1">
        <a:scrgbClr r="0" g="0" b="0"/>
      </a:fillRef>
      <a:effectRef idx="0">
        <a:scrgbClr r="0" g="0" b="0"/>
      </a:effectRef>
      <a:fontRef idx="minor">
        <a:schemeClr val="lt1"/>
      </a:fontRef>
    </dgm:style>
  </dgm:styleLbl>
  <dgm:styleLbl name="sibTrans1D1">
    <dgm:scene3d>
      <a:camera prst="orthographicFront"/>
      <a:lightRig rig="threePt" dir="t"/>
    </dgm:scene3d>
    <dgm:sp3d/>
    <dgm:txPr/>
    <dgm:style>
      <a:lnRef idx="1">
        <a:scrgbClr r="0" g="0" b="0"/>
      </a:lnRef>
      <a:fillRef idx="0">
        <a:scrgbClr r="0" g="0" b="0"/>
      </a:fillRef>
      <a:effectRef idx="0">
        <a:scrgbClr r="0" g="0" b="0"/>
      </a:effectRef>
      <a:fontRef idx="minor"/>
    </dgm:style>
  </dgm:styleLbl>
  <dgm:styleLbl name="callout">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sst0">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asst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1">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2">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3">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2D4">
    <dgm:scene3d>
      <a:camera prst="orthographicFront"/>
      <a:lightRig rig="threePt" dir="t"/>
    </dgm:scene3d>
    <dgm:sp3d/>
    <dgm:txPr/>
    <dgm:style>
      <a:lnRef idx="2">
        <a:scrgbClr r="0" g="0" b="0"/>
      </a:lnRef>
      <a:fillRef idx="1">
        <a:scrgbClr r="0" g="0" b="0"/>
      </a:fillRef>
      <a:effectRef idx="0">
        <a:scrgbClr r="0" g="0" b="0"/>
      </a:effectRef>
      <a:fontRef idx="minor">
        <a:schemeClr val="lt1"/>
      </a:fontRef>
    </dgm:style>
  </dgm:styleLbl>
  <dgm:styleLbl name="parChTrans1D1">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2">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3">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parChTrans1D4">
    <dgm:scene3d>
      <a:camera prst="orthographicFront"/>
      <a:lightRig rig="threePt" dir="t"/>
    </dgm:scene3d>
    <dgm:sp3d/>
    <dgm:txPr/>
    <dgm:style>
      <a:lnRef idx="2">
        <a:scrgbClr r="0" g="0" b="0"/>
      </a:lnRef>
      <a:fillRef idx="0">
        <a:scrgbClr r="0" g="0" b="0"/>
      </a:fillRef>
      <a:effectRef idx="0">
        <a:scrgbClr r="0" g="0" b="0"/>
      </a:effectRef>
      <a:fontRef idx="minor"/>
    </dgm:style>
  </dgm:styleLbl>
  <dgm:styleLbl name="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con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trAlignAcc1">
    <dgm:scene3d>
      <a:camera prst="orthographicFront"/>
      <a:lightRig rig="threePt" dir="t"/>
    </dgm:scene3d>
    <dgm:sp3d/>
    <dgm:txPr/>
    <dgm:style>
      <a:lnRef idx="1">
        <a:scrgbClr r="0" g="0" b="0"/>
      </a:lnRef>
      <a:fillRef idx="1">
        <a:scrgbClr r="0" g="0" b="0"/>
      </a:fillRef>
      <a:effectRef idx="0">
        <a:scrgbClr r="0" g="0" b="0"/>
      </a:effectRef>
      <a:fontRef idx="minor"/>
    </dgm:style>
  </dgm:styleLbl>
  <dgm:styleLbl name="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F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Align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solidBgAcc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align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AccFollowNode1">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0">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2">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3">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fgAcc4">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dk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trBgShp">
    <dgm:scene3d>
      <a:camera prst="orthographicFront"/>
      <a:lightRig rig="threePt" dir="t"/>
    </dgm:scene3d>
    <dgm:sp3d/>
    <dgm:txPr/>
    <dgm:style>
      <a:lnRef idx="0">
        <a:scrgbClr r="0" g="0" b="0"/>
      </a:lnRef>
      <a:fillRef idx="1">
        <a:scrgbClr r="0" g="0" b="0"/>
      </a:fillRef>
      <a:effectRef idx="0">
        <a:scrgbClr r="0" g="0" b="0"/>
      </a:effectRef>
      <a:fontRef idx="minor"/>
    </dgm:style>
  </dgm:styleLbl>
  <dgm:styleLbl name="fgShp">
    <dgm:scene3d>
      <a:camera prst="orthographicFront"/>
      <a:lightRig rig="threePt" dir="t"/>
    </dgm:scene3d>
    <dgm:sp3d/>
    <dgm:txPr/>
    <dgm:style>
      <a:lnRef idx="2">
        <a:scrgbClr r="0" g="0" b="0"/>
      </a:lnRef>
      <a:fillRef idx="1">
        <a:scrgbClr r="0" g="0" b="0"/>
      </a:fillRef>
      <a:effectRef idx="0">
        <a:scrgbClr r="0" g="0" b="0"/>
      </a:effectRef>
      <a:fontRef idx="minor"/>
    </dgm:style>
  </dgm:styleLbl>
  <dgm:styleLbl name="revTx">
    <dgm:scene3d>
      <a:camera prst="orthographicFront"/>
      <a:lightRig rig="threePt" dir="t"/>
    </dgm:scene3d>
    <dgm:sp3d/>
    <dgm:txPr/>
    <dgm:style>
      <a:lnRef idx="0">
        <a:scrgbClr r="0" g="0" b="0"/>
      </a:lnRef>
      <a:fillRef idx="0">
        <a:scrgbClr r="0" g="0" b="0"/>
      </a:fillRef>
      <a:effectRef idx="0">
        <a:scrgbClr r="0" g="0" b="0"/>
      </a:effectRef>
      <a:fontRef idx="minor"/>
    </dgm:style>
  </dgm:styleLbl>
</dgm:styleDef>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lt1"/>
        </a:solidFill>
        <a:effectLst/>
      </p:bgPr>
    </p:bg>
    <p:spTree>
      <p:nvGrpSpPr>
        <p:cNvPr id="1" name="Shape 2"/>
        <p:cNvGrpSpPr/>
        <p:nvPr/>
      </p:nvGrpSpPr>
      <p:grpSpPr>
        <a:xfrm>
          <a:off x="0" y="0"/>
          <a:ext cx="0" cy="0"/>
          <a:chOff x="0" y="0"/>
          <a:chExt cx="0" cy="0"/>
        </a:xfrm>
      </p:grpSpPr>
      <p:sp>
        <p:nvSpPr>
          <p:cNvPr id="3" name="Google Shape;3;n"/>
          <p:cNvSpPr txBox="1">
            <a:spLocks noGrp="1"/>
          </p:cNvSpPr>
          <p:nvPr>
            <p:ph type="hdr" idx="2"/>
          </p:nvPr>
        </p:nvSpPr>
        <p:spPr>
          <a:xfrm>
            <a:off x="0" y="0"/>
            <a:ext cx="2945659" cy="498135"/>
          </a:xfrm>
          <a:prstGeom prst="rect">
            <a:avLst/>
          </a:prstGeom>
          <a:noFill/>
          <a:ln>
            <a:noFill/>
          </a:ln>
        </p:spPr>
        <p:txBody>
          <a:bodyPr spcFirstLastPara="1" wrap="square" lIns="91425" tIns="45700" rIns="91425" bIns="45700" anchor="t"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4" name="Google Shape;4;n"/>
          <p:cNvSpPr txBox="1">
            <a:spLocks noGrp="1"/>
          </p:cNvSpPr>
          <p:nvPr>
            <p:ph type="dt" idx="10"/>
          </p:nvPr>
        </p:nvSpPr>
        <p:spPr>
          <a:xfrm>
            <a:off x="3850443" y="0"/>
            <a:ext cx="2945659" cy="498135"/>
          </a:xfrm>
          <a:prstGeom prst="rect">
            <a:avLst/>
          </a:prstGeom>
          <a:noFill/>
          <a:ln>
            <a:noFill/>
          </a:ln>
        </p:spPr>
        <p:txBody>
          <a:bodyPr spcFirstLastPara="1" wrap="square" lIns="91425" tIns="45700" rIns="91425" bIns="45700" anchor="t" anchorCtr="0"/>
          <a:lstStyle>
            <a:lvl1pPr marR="0" lvl="0" algn="r"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5" name="Google Shape;5;n"/>
          <p:cNvSpPr>
            <a:spLocks noGrp="1" noRot="1" noChangeAspect="1"/>
          </p:cNvSpPr>
          <p:nvPr>
            <p:ph type="sldImg" idx="3"/>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a:noFill/>
          <a:ln w="12700" cap="flat" cmpd="sng">
            <a:solidFill>
              <a:srgbClr val="000000"/>
            </a:solidFill>
            <a:prstDash val="solid"/>
            <a:round/>
            <a:headEnd type="none" w="sm" len="sm"/>
            <a:tailEnd type="none" w="sm" len="sm"/>
          </a:ln>
        </p:spPr>
      </p:sp>
      <p:sp>
        <p:nvSpPr>
          <p:cNvPr id="6" name="Google Shape;6;n"/>
          <p:cNvSpPr txBox="1">
            <a:spLocks noGrp="1"/>
          </p:cNvSpPr>
          <p:nvPr>
            <p:ph type="body" idx="1"/>
          </p:nvPr>
        </p:nvSpPr>
        <p:spPr>
          <a:xfrm>
            <a:off x="679768" y="4777958"/>
            <a:ext cx="5438140" cy="3909239"/>
          </a:xfrm>
          <a:prstGeom prst="rect">
            <a:avLst/>
          </a:prstGeom>
          <a:noFill/>
          <a:ln>
            <a:noFill/>
          </a:ln>
        </p:spPr>
        <p:txBody>
          <a:bodyPr spcFirstLastPara="1" wrap="square" lIns="91425" tIns="45700" rIns="91425" bIns="45700" anchor="t" anchorCtr="0"/>
          <a:lstStyle>
            <a:lvl1pPr marL="457200" marR="0" lvl="0"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L="914400" marR="0" lvl="1"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2pPr>
            <a:lvl3pPr marL="1371600" marR="0" lvl="2"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3pPr>
            <a:lvl4pPr marL="1828800" marR="0" lvl="3"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4pPr>
            <a:lvl5pPr marL="2286000" marR="0" lvl="4"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5pPr>
            <a:lvl6pPr marL="2743200" marR="0" lvl="5"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6pPr>
            <a:lvl7pPr marL="3200400" marR="0" lvl="6"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7pPr>
            <a:lvl8pPr marL="3657600" marR="0" lvl="7"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8pPr>
            <a:lvl9pPr marL="4114800" marR="0" lvl="8" indent="-22860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9pPr>
          </a:lstStyle>
          <a:p>
            <a:endParaRPr/>
          </a:p>
        </p:txBody>
      </p:sp>
      <p:sp>
        <p:nvSpPr>
          <p:cNvPr id="7" name="Google Shape;7;n"/>
          <p:cNvSpPr txBox="1">
            <a:spLocks noGrp="1"/>
          </p:cNvSpPr>
          <p:nvPr>
            <p:ph type="ftr" idx="11"/>
          </p:nvPr>
        </p:nvSpPr>
        <p:spPr>
          <a:xfrm>
            <a:off x="0" y="9430091"/>
            <a:ext cx="2945659" cy="498134"/>
          </a:xfrm>
          <a:prstGeom prst="rect">
            <a:avLst/>
          </a:prstGeom>
          <a:noFill/>
          <a:ln>
            <a:noFill/>
          </a:ln>
        </p:spPr>
        <p:txBody>
          <a:bodyPr spcFirstLastPara="1" wrap="square" lIns="91425" tIns="45700" rIns="91425" bIns="45700" anchor="b" anchorCtr="0"/>
          <a:lstStyle>
            <a:lvl1pPr marR="0" lvl="0" algn="l" rtl="0">
              <a:spcBef>
                <a:spcPts val="0"/>
              </a:spcBef>
              <a:spcAft>
                <a:spcPts val="0"/>
              </a:spcAft>
              <a:buSzPts val="1400"/>
              <a:buNone/>
              <a:defRPr sz="1200" b="0" i="0" u="none" strike="noStrike" cap="none">
                <a:solidFill>
                  <a:schemeClr val="dk1"/>
                </a:solidFill>
                <a:latin typeface="Calibri"/>
                <a:ea typeface="Calibri"/>
                <a:cs typeface="Calibri"/>
                <a:sym typeface="Calibri"/>
              </a:defRPr>
            </a:lvl1pPr>
            <a:lvl2pPr marR="0" lvl="1"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2pPr>
            <a:lvl3pPr marR="0" lvl="2"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3pPr>
            <a:lvl4pPr marR="0" lvl="3"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4pPr>
            <a:lvl5pPr marR="0" lvl="4"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5pPr>
            <a:lvl6pPr marR="0" lvl="5"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6pPr>
            <a:lvl7pPr marR="0" lvl="6"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7pPr>
            <a:lvl8pPr marR="0" lvl="7"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8pPr>
            <a:lvl9pPr marR="0" lvl="8" algn="l" rtl="0">
              <a:spcBef>
                <a:spcPts val="0"/>
              </a:spcBef>
              <a:spcAft>
                <a:spcPts val="0"/>
              </a:spcAft>
              <a:buSzPts val="1400"/>
              <a:buNone/>
              <a:defRPr sz="1800" b="0" i="0" u="none" strike="noStrike" cap="none">
                <a:solidFill>
                  <a:schemeClr val="dk1"/>
                </a:solidFill>
                <a:latin typeface="Calibri"/>
                <a:ea typeface="Calibri"/>
                <a:cs typeface="Calibri"/>
                <a:sym typeface="Calibri"/>
              </a:defRPr>
            </a:lvl9pPr>
          </a:lstStyle>
          <a:p>
            <a:endParaRPr/>
          </a:p>
        </p:txBody>
      </p:sp>
      <p:sp>
        <p:nvSpPr>
          <p:cNvPr id="8" name="Google Shape;8;n"/>
          <p:cNvSpPr txBox="1">
            <a:spLocks noGrp="1"/>
          </p:cNvSpPr>
          <p:nvPr>
            <p:ph type="sldNum" idx="12"/>
          </p:nvPr>
        </p:nvSpPr>
        <p:spPr>
          <a:xfrm>
            <a:off x="3850443" y="9430091"/>
            <a:ext cx="2945659" cy="498134"/>
          </a:xfrm>
          <a:prstGeom prst="rect">
            <a:avLst/>
          </a:prstGeom>
          <a:noFill/>
          <a:ln>
            <a:noFill/>
          </a:ln>
        </p:spPr>
        <p:txBody>
          <a:bodyPr spcFirstLastPara="1" wrap="square" lIns="91425" tIns="45700" rIns="91425" bIns="45700" anchor="b" anchorCtr="0">
            <a:noAutofit/>
          </a:bodyPr>
          <a:lstStyle/>
          <a:p>
            <a:pPr marL="0" marR="0" lvl="0" indent="0" algn="r" rtl="0">
              <a:spcBef>
                <a:spcPts val="0"/>
              </a:spcBef>
              <a:spcAft>
                <a:spcPts val="0"/>
              </a:spcAft>
              <a:buNone/>
            </a:pPr>
            <a:fld id="{00000000-1234-1234-1234-123412341234}" type="slidenum">
              <a:rPr lang="en-US" sz="1200" b="0" i="0" u="none" strike="noStrike" cap="none">
                <a:solidFill>
                  <a:schemeClr val="dk1"/>
                </a:solidFill>
                <a:latin typeface="Calibri"/>
                <a:ea typeface="Calibri"/>
                <a:cs typeface="Calibri"/>
                <a:sym typeface="Calibri"/>
              </a:rPr>
              <a:t>‹#›</a:t>
            </a:fld>
            <a:endParaRPr sz="1200" b="0" i="0" u="none" strike="noStrike" cap="none">
              <a:solidFill>
                <a:schemeClr val="dk1"/>
              </a:solidFill>
              <a:latin typeface="Calibri"/>
              <a:ea typeface="Calibri"/>
              <a:cs typeface="Calibri"/>
              <a:sym typeface="Calibri"/>
            </a:endParaRPr>
          </a:p>
        </p:txBody>
      </p:sp>
    </p:spTree>
  </p:cSld>
  <p:clrMap bg1="lt1" tx1="dk1" bg2="dk2" tx2="lt2" accent1="accent1" accent2="accent2" accent3="accent3" accent4="accent4" accent5="accent5" accent6="accent6" hlink="hlink" folHlink="folHlink"/>
  <p:notesStyle>
    <a:defPPr marR="0" lvl="0" algn="l" rtl="0">
      <a:lnSpc>
        <a:spcPct val="100000"/>
      </a:lnSpc>
      <a:spcBef>
        <a:spcPts val="0"/>
      </a:spcBef>
      <a:spcAft>
        <a:spcPts val="0"/>
      </a:spcAft>
    </a:defPPr>
    <a:lvl1pPr marR="0" lvl="0"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1pPr>
    <a:lvl2pPr marR="0" lvl="1"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Font typeface="Arial"/>
      <a:defRPr sz="1400" b="0" i="0" u="none" strike="noStrike" cap="none">
        <a:solidFill>
          <a:srgbClr val="000000"/>
        </a:solidFill>
        <a:latin typeface="Arial"/>
        <a:ea typeface="Arial"/>
        <a:cs typeface="Arial"/>
        <a:sym typeface="Arial"/>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21.xml"/><Relationship Id="rId1" Type="http://schemas.openxmlformats.org/officeDocument/2006/relationships/notesMaster" Target="../notesMasters/notesMaster1.xml"/></Relationships>
</file>

<file path=ppt/notesSlides/_rels/notesSlide19.xml.rels><?xml version="1.0" encoding="UTF-8" standalone="yes"?>
<Relationships xmlns="http://schemas.openxmlformats.org/package/2006/relationships"><Relationship Id="rId2" Type="http://schemas.openxmlformats.org/officeDocument/2006/relationships/slide" Target="../slides/slide2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0.xml.rels><?xml version="1.0" encoding="UTF-8" standalone="yes"?>
<Relationships xmlns="http://schemas.openxmlformats.org/package/2006/relationships"><Relationship Id="rId2" Type="http://schemas.openxmlformats.org/officeDocument/2006/relationships/slide" Target="../slides/slide23.xml"/><Relationship Id="rId1" Type="http://schemas.openxmlformats.org/officeDocument/2006/relationships/notesMaster" Target="../notesMasters/notesMaster1.xml"/></Relationships>
</file>

<file path=ppt/notesSlides/_rels/notesSlide21.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22.xml.rels><?xml version="1.0" encoding="UTF-8" standalone="yes"?>
<Relationships xmlns="http://schemas.openxmlformats.org/package/2006/relationships"><Relationship Id="rId2" Type="http://schemas.openxmlformats.org/officeDocument/2006/relationships/slide" Target="../slides/slide25.xml"/><Relationship Id="rId1" Type="http://schemas.openxmlformats.org/officeDocument/2006/relationships/notesMaster" Target="../notesMasters/notesMaster1.xml"/></Relationships>
</file>

<file path=ppt/notesSlides/_rels/notesSlide23.xml.rels><?xml version="1.0" encoding="UTF-8" standalone="yes"?>
<Relationships xmlns="http://schemas.openxmlformats.org/package/2006/relationships"><Relationship Id="rId2" Type="http://schemas.openxmlformats.org/officeDocument/2006/relationships/slide" Target="../slides/slide26.xml"/><Relationship Id="rId1" Type="http://schemas.openxmlformats.org/officeDocument/2006/relationships/notesMaster" Target="../notesMasters/notesMaster1.xml"/></Relationships>
</file>

<file path=ppt/notesSlides/_rels/notesSlide24.xml.rels><?xml version="1.0" encoding="UTF-8" standalone="yes"?>
<Relationships xmlns="http://schemas.openxmlformats.org/package/2006/relationships"><Relationship Id="rId2" Type="http://schemas.openxmlformats.org/officeDocument/2006/relationships/slide" Target="../slides/slide27.xml"/><Relationship Id="rId1" Type="http://schemas.openxmlformats.org/officeDocument/2006/relationships/notesMaster" Target="../notesMasters/notesMaster1.xml"/></Relationships>
</file>

<file path=ppt/notesSlides/_rels/notesSlide25.xml.rels><?xml version="1.0" encoding="UTF-8" standalone="yes"?>
<Relationships xmlns="http://schemas.openxmlformats.org/package/2006/relationships"><Relationship Id="rId2" Type="http://schemas.openxmlformats.org/officeDocument/2006/relationships/slide" Target="../slides/slide28.xml"/><Relationship Id="rId1" Type="http://schemas.openxmlformats.org/officeDocument/2006/relationships/notesMaster" Target="../notesMasters/notesMaster1.xml"/></Relationships>
</file>

<file path=ppt/notesSlides/_rels/notesSlide26.xml.rels><?xml version="1.0" encoding="UTF-8" standalone="yes"?>
<Relationships xmlns="http://schemas.openxmlformats.org/package/2006/relationships"><Relationship Id="rId2" Type="http://schemas.openxmlformats.org/officeDocument/2006/relationships/slide" Target="../slides/slide29.xml"/><Relationship Id="rId1" Type="http://schemas.openxmlformats.org/officeDocument/2006/relationships/notesMaster" Target="../notesMasters/notesMaster1.xml"/></Relationships>
</file>

<file path=ppt/notesSlides/_rels/notesSlide27.xml.rels><?xml version="1.0" encoding="UTF-8" standalone="yes"?>
<Relationships xmlns="http://schemas.openxmlformats.org/package/2006/relationships"><Relationship Id="rId2" Type="http://schemas.openxmlformats.org/officeDocument/2006/relationships/slide" Target="../slides/slide30.xml"/><Relationship Id="rId1" Type="http://schemas.openxmlformats.org/officeDocument/2006/relationships/notesMaster" Target="../notesMasters/notesMaster1.xml"/></Relationships>
</file>

<file path=ppt/notesSlides/_rels/notesSlide28.xml.rels><?xml version="1.0" encoding="UTF-8" standalone="yes"?>
<Relationships xmlns="http://schemas.openxmlformats.org/package/2006/relationships"><Relationship Id="rId2" Type="http://schemas.openxmlformats.org/officeDocument/2006/relationships/slide" Target="../slides/slide31.xml"/><Relationship Id="rId1" Type="http://schemas.openxmlformats.org/officeDocument/2006/relationships/notesMaster" Target="../notesMasters/notesMaster1.xml"/></Relationships>
</file>

<file path=ppt/notesSlides/_rels/notesSlide29.xml.rels><?xml version="1.0" encoding="UTF-8" standalone="yes"?>
<Relationships xmlns="http://schemas.openxmlformats.org/package/2006/relationships"><Relationship Id="rId2" Type="http://schemas.openxmlformats.org/officeDocument/2006/relationships/slide" Target="../slides/slide3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0.xml.rels><?xml version="1.0" encoding="UTF-8" standalone="yes"?>
<Relationships xmlns="http://schemas.openxmlformats.org/package/2006/relationships"><Relationship Id="rId2" Type="http://schemas.openxmlformats.org/officeDocument/2006/relationships/slide" Target="../slides/slide33.xml"/><Relationship Id="rId1" Type="http://schemas.openxmlformats.org/officeDocument/2006/relationships/notesMaster" Target="../notesMasters/notesMaster1.xml"/></Relationships>
</file>

<file path=ppt/notesSlides/_rels/notesSlide31.xml.rels><?xml version="1.0" encoding="UTF-8" standalone="yes"?>
<Relationships xmlns="http://schemas.openxmlformats.org/package/2006/relationships"><Relationship Id="rId2" Type="http://schemas.openxmlformats.org/officeDocument/2006/relationships/slide" Target="../slides/slide34.xml"/><Relationship Id="rId1" Type="http://schemas.openxmlformats.org/officeDocument/2006/relationships/notesMaster" Target="../notesMasters/notesMaster1.xml"/></Relationships>
</file>

<file path=ppt/notesSlides/_rels/notesSlide32.xml.rels><?xml version="1.0" encoding="UTF-8" standalone="yes"?>
<Relationships xmlns="http://schemas.openxmlformats.org/package/2006/relationships"><Relationship Id="rId2" Type="http://schemas.openxmlformats.org/officeDocument/2006/relationships/slide" Target="../slides/slide35.xml"/><Relationship Id="rId1" Type="http://schemas.openxmlformats.org/officeDocument/2006/relationships/notesMaster" Target="../notesMasters/notesMaster1.xml"/></Relationships>
</file>

<file path=ppt/notesSlides/_rels/notesSlide33.xml.rels><?xml version="1.0" encoding="UTF-8" standalone="yes"?>
<Relationships xmlns="http://schemas.openxmlformats.org/package/2006/relationships"><Relationship Id="rId2" Type="http://schemas.openxmlformats.org/officeDocument/2006/relationships/slide" Target="../slides/slide36.xml"/><Relationship Id="rId1" Type="http://schemas.openxmlformats.org/officeDocument/2006/relationships/notesMaster" Target="../notesMasters/notesMaster1.xml"/></Relationships>
</file>

<file path=ppt/notesSlides/_rels/notesSlide34.xml.rels><?xml version="1.0" encoding="UTF-8" standalone="yes"?>
<Relationships xmlns="http://schemas.openxmlformats.org/package/2006/relationships"><Relationship Id="rId2" Type="http://schemas.openxmlformats.org/officeDocument/2006/relationships/slide" Target="../slides/slide37.xml"/><Relationship Id="rId1" Type="http://schemas.openxmlformats.org/officeDocument/2006/relationships/notesMaster" Target="../notesMasters/notesMaster1.xml"/></Relationships>
</file>

<file path=ppt/notesSlides/_rels/notesSlide35.xml.rels><?xml version="1.0" encoding="UTF-8" standalone="yes"?>
<Relationships xmlns="http://schemas.openxmlformats.org/package/2006/relationships"><Relationship Id="rId2" Type="http://schemas.openxmlformats.org/officeDocument/2006/relationships/slide" Target="../slides/slide38.xml"/><Relationship Id="rId1" Type="http://schemas.openxmlformats.org/officeDocument/2006/relationships/notesMaster" Target="../notesMasters/notesMaster1.xml"/></Relationships>
</file>

<file path=ppt/notesSlides/_rels/notesSlide36.xml.rels><?xml version="1.0" encoding="UTF-8" standalone="yes"?>
<Relationships xmlns="http://schemas.openxmlformats.org/package/2006/relationships"><Relationship Id="rId2" Type="http://schemas.openxmlformats.org/officeDocument/2006/relationships/slide" Target="../slides/slide39.xml"/><Relationship Id="rId1" Type="http://schemas.openxmlformats.org/officeDocument/2006/relationships/notesMaster" Target="../notesMasters/notesMaster1.xml"/></Relationships>
</file>

<file path=ppt/notesSlides/_rels/notesSlide37.xml.rels><?xml version="1.0" encoding="UTF-8" standalone="yes"?>
<Relationships xmlns="http://schemas.openxmlformats.org/package/2006/relationships"><Relationship Id="rId2" Type="http://schemas.openxmlformats.org/officeDocument/2006/relationships/slide" Target="../slides/slide40.xml"/><Relationship Id="rId1" Type="http://schemas.openxmlformats.org/officeDocument/2006/relationships/notesMaster" Target="../notesMasters/notesMaster1.xml"/></Relationships>
</file>

<file path=ppt/notesSlides/_rels/notesSlide38.xml.rels><?xml version="1.0" encoding="UTF-8" standalone="yes"?>
<Relationships xmlns="http://schemas.openxmlformats.org/package/2006/relationships"><Relationship Id="rId2" Type="http://schemas.openxmlformats.org/officeDocument/2006/relationships/slide" Target="../slides/slide41.xml"/><Relationship Id="rId1" Type="http://schemas.openxmlformats.org/officeDocument/2006/relationships/notesMaster" Target="../notesMasters/notesMaster1.xml"/></Relationships>
</file>

<file path=ppt/notesSlides/_rels/notesSlide39.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0.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1"/>
        <p:cNvGrpSpPr/>
        <p:nvPr/>
      </p:nvGrpSpPr>
      <p:grpSpPr>
        <a:xfrm>
          <a:off x="0" y="0"/>
          <a:ext cx="0" cy="0"/>
          <a:chOff x="0" y="0"/>
          <a:chExt cx="0" cy="0"/>
        </a:xfrm>
      </p:grpSpPr>
      <p:sp>
        <p:nvSpPr>
          <p:cNvPr id="102" name="Google Shape;102;p1: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03" name="Google Shape;103;p1: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8270648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924050572"/>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86917791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356566438"/>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48988082"/>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18570771"/>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83163076"/>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427914"/>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18547431"/>
      </p:ext>
    </p:extLst>
  </p:cSld>
  <p:clrMapOvr>
    <a:masterClrMapping/>
  </p:clrMapOvr>
</p:notes>
</file>

<file path=ppt/notesSlides/notesSlide1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6406146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2: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2: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cSld>
  <p:clrMapOvr>
    <a:masterClrMapping/>
  </p:clrMapOvr>
</p:notes>
</file>

<file path=ppt/notesSlides/notesSlide2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173374896"/>
      </p:ext>
    </p:extLst>
  </p:cSld>
  <p:clrMapOvr>
    <a:masterClrMapping/>
  </p:clrMapOvr>
</p:notes>
</file>

<file path=ppt/notesSlides/notesSlide2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379536260"/>
      </p:ext>
    </p:extLst>
  </p:cSld>
  <p:clrMapOvr>
    <a:masterClrMapping/>
  </p:clrMapOvr>
</p:notes>
</file>

<file path=ppt/notesSlides/notesSlide2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187134163"/>
      </p:ext>
    </p:extLst>
  </p:cSld>
  <p:clrMapOvr>
    <a:masterClrMapping/>
  </p:clrMapOvr>
</p:notes>
</file>

<file path=ppt/notesSlides/notesSlide2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073813799"/>
      </p:ext>
    </p:extLst>
  </p:cSld>
  <p:clrMapOvr>
    <a:masterClrMapping/>
  </p:clrMapOvr>
</p:notes>
</file>

<file path=ppt/notesSlides/notesSlide24.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505450519"/>
      </p:ext>
    </p:extLst>
  </p:cSld>
  <p:clrMapOvr>
    <a:masterClrMapping/>
  </p:clrMapOvr>
</p:notes>
</file>

<file path=ppt/notesSlides/notesSlide25.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790727701"/>
      </p:ext>
    </p:extLst>
  </p:cSld>
  <p:clrMapOvr>
    <a:masterClrMapping/>
  </p:clrMapOvr>
</p:notes>
</file>

<file path=ppt/notesSlides/notesSlide26.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20440321"/>
      </p:ext>
    </p:extLst>
  </p:cSld>
  <p:clrMapOvr>
    <a:masterClrMapping/>
  </p:clrMapOvr>
</p:notes>
</file>

<file path=ppt/notesSlides/notesSlide27.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15"/>
        <p:cNvGrpSpPr/>
        <p:nvPr/>
      </p:nvGrpSpPr>
      <p:grpSpPr>
        <a:xfrm>
          <a:off x="0" y="0"/>
          <a:ext cx="0" cy="0"/>
          <a:chOff x="0" y="0"/>
          <a:chExt cx="0" cy="0"/>
        </a:xfrm>
      </p:grpSpPr>
      <p:sp>
        <p:nvSpPr>
          <p:cNvPr id="116" name="Google Shape;116;p3: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7" name="Google Shape;117;p3: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4177980525"/>
      </p:ext>
    </p:extLst>
  </p:cSld>
  <p:clrMapOvr>
    <a:masterClrMapping/>
  </p:clrMapOvr>
</p:notes>
</file>

<file path=ppt/notesSlides/notesSlide2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cSld>
  <p:clrMapOvr>
    <a:masterClrMapping/>
  </p:clrMapOvr>
</p:notes>
</file>

<file path=ppt/notesSlides/notesSlide2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44272516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108"/>
        <p:cNvGrpSpPr/>
        <p:nvPr/>
      </p:nvGrpSpPr>
      <p:grpSpPr>
        <a:xfrm>
          <a:off x="0" y="0"/>
          <a:ext cx="0" cy="0"/>
          <a:chOff x="0" y="0"/>
          <a:chExt cx="0" cy="0"/>
        </a:xfrm>
      </p:grpSpPr>
      <p:sp>
        <p:nvSpPr>
          <p:cNvPr id="109" name="Google Shape;109;p2:notes"/>
          <p:cNvSpPr txBox="1">
            <a:spLocks noGrp="1"/>
          </p:cNvSpPr>
          <p:nvPr>
            <p:ph type="body" idx="1"/>
          </p:nvPr>
        </p:nvSpPr>
        <p:spPr>
          <a:xfrm>
            <a:off x="673788" y="5187735"/>
            <a:ext cx="5390305" cy="4244511"/>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110" name="Google Shape;110;p2:notes"/>
          <p:cNvSpPr>
            <a:spLocks noGrp="1" noRot="1" noChangeAspect="1"/>
          </p:cNvSpPr>
          <p:nvPr>
            <p:ph type="sldImg" idx="2"/>
          </p:nvPr>
        </p:nvSpPr>
        <p:spPr>
          <a:xfrm>
            <a:off x="138113" y="1347788"/>
            <a:ext cx="6462712" cy="3636962"/>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199646318"/>
      </p:ext>
    </p:extLst>
  </p:cSld>
  <p:clrMapOvr>
    <a:masterClrMapping/>
  </p:clrMapOvr>
</p:notes>
</file>

<file path=ppt/notesSlides/notesSlide3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585137977"/>
      </p:ext>
    </p:extLst>
  </p:cSld>
  <p:clrMapOvr>
    <a:masterClrMapping/>
  </p:clrMapOvr>
</p:notes>
</file>

<file path=ppt/notesSlides/notesSlide3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298775591"/>
      </p:ext>
    </p:extLst>
  </p:cSld>
  <p:clrMapOvr>
    <a:masterClrMapping/>
  </p:clrMapOvr>
</p:notes>
</file>

<file path=ppt/notesSlides/notesSlide3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80533385"/>
      </p:ext>
    </p:extLst>
  </p:cSld>
  <p:clrMapOvr>
    <a:masterClrMapping/>
  </p:clrMapOvr>
</p:notes>
</file>

<file path=ppt/notesSlides/notesSlide3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75576061"/>
      </p:ext>
    </p:extLst>
  </p:cSld>
  <p:clrMapOvr>
    <a:masterClrMapping/>
  </p:clrMapOvr>
</p:notes>
</file>

<file path=ppt/notesSlides/notesSlide3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3628184160"/>
      </p:ext>
    </p:extLst>
  </p:cSld>
  <p:clrMapOvr>
    <a:masterClrMapping/>
  </p:clrMapOvr>
</p:notes>
</file>

<file path=ppt/notesSlides/notesSlide3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235500795"/>
      </p:ext>
    </p:extLst>
  </p:cSld>
  <p:clrMapOvr>
    <a:masterClrMapping/>
  </p:clrMapOvr>
</p:notes>
</file>

<file path=ppt/notesSlides/notesSlide3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0302235"/>
      </p:ext>
    </p:extLst>
  </p:cSld>
  <p:clrMapOvr>
    <a:masterClrMapping/>
  </p:clrMapOvr>
</p:notes>
</file>

<file path=ppt/notesSlides/notesSlide3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51925883"/>
      </p:ext>
    </p:extLst>
  </p:cSld>
  <p:clrMapOvr>
    <a:masterClrMapping/>
  </p:clrMapOvr>
</p:notes>
</file>

<file path=ppt/notesSlides/notesSlide3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44624426"/>
      </p:ext>
    </p:extLst>
  </p:cSld>
  <p:clrMapOvr>
    <a:masterClrMapping/>
  </p:clrMapOvr>
</p:notes>
</file>

<file path=ppt/notesSlides/notesSlide39.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4: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243849309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38341490"/>
      </p:ext>
    </p:extLst>
  </p:cSld>
  <p:clrMapOvr>
    <a:masterClrMapping/>
  </p:clrMapOvr>
</p:notes>
</file>

<file path=ppt/notesSlides/notesSlide40.xml><?xml version="1.0" encoding="utf-8"?>
<p:notes xmlns:a="http://schemas.openxmlformats.org/drawingml/2006/main" xmlns:r="http://schemas.openxmlformats.org/officeDocument/2006/relationships" xmlns:p="http://schemas.openxmlformats.org/presentationml/2006/main" showMasterSp="0" showMasterPhAnim="0">
  <p:cSld>
    <p:spTree>
      <p:nvGrpSpPr>
        <p:cNvPr id="1" name="Shape 236"/>
        <p:cNvGrpSpPr/>
        <p:nvPr/>
      </p:nvGrpSpPr>
      <p:grpSpPr>
        <a:xfrm>
          <a:off x="0" y="0"/>
          <a:ext cx="0" cy="0"/>
          <a:chOff x="0" y="0"/>
          <a:chExt cx="0" cy="0"/>
        </a:xfrm>
      </p:grpSpPr>
      <p:sp>
        <p:nvSpPr>
          <p:cNvPr id="237" name="Google Shape;237;p14:notes"/>
          <p:cNvSpPr txBox="1">
            <a:spLocks noGrp="1"/>
          </p:cNvSpPr>
          <p:nvPr>
            <p:ph type="body" idx="1"/>
          </p:nvPr>
        </p:nvSpPr>
        <p:spPr>
          <a:xfrm>
            <a:off x="679768" y="4777958"/>
            <a:ext cx="5438140" cy="3909239"/>
          </a:xfrm>
          <a:prstGeom prst="rect">
            <a:avLst/>
          </a:prstGeom>
        </p:spPr>
        <p:txBody>
          <a:bodyPr spcFirstLastPara="1" wrap="square" lIns="91425" tIns="45700" rIns="91425" bIns="45700" anchor="t" anchorCtr="0">
            <a:noAutofit/>
          </a:bodyPr>
          <a:lstStyle/>
          <a:p>
            <a:pPr marL="0" lvl="0" indent="0" algn="l" rtl="0">
              <a:spcBef>
                <a:spcPts val="0"/>
              </a:spcBef>
              <a:spcAft>
                <a:spcPts val="0"/>
              </a:spcAft>
              <a:buNone/>
            </a:pPr>
            <a:endParaRPr/>
          </a:p>
        </p:txBody>
      </p:sp>
      <p:sp>
        <p:nvSpPr>
          <p:cNvPr id="238" name="Google Shape;238;p14:notes"/>
          <p:cNvSpPr>
            <a:spLocks noGrp="1" noRot="1" noChangeAspect="1"/>
          </p:cNvSpPr>
          <p:nvPr>
            <p:ph type="sldImg" idx="2"/>
          </p:nvPr>
        </p:nvSpPr>
        <p:spPr>
          <a:xfrm>
            <a:off x="422275" y="1241425"/>
            <a:ext cx="5953125" cy="3349625"/>
          </a:xfrm>
          <a:custGeom>
            <a:avLst/>
            <a:gdLst/>
            <a:ahLst/>
            <a:cxnLst/>
            <a:rect l="l" t="t" r="r" b="b"/>
            <a:pathLst>
              <a:path w="120000" h="120000" extrusionOk="0">
                <a:moveTo>
                  <a:pt x="0" y="0"/>
                </a:moveTo>
                <a:lnTo>
                  <a:pt x="120000" y="0"/>
                </a:lnTo>
                <a:lnTo>
                  <a:pt x="120000" y="120000"/>
                </a:lnTo>
                <a:lnTo>
                  <a:pt x="0" y="120000"/>
                </a:lnTo>
                <a:close/>
              </a:path>
            </a:pathLst>
          </a:custGeom>
        </p:spPr>
      </p:sp>
    </p:spTree>
    <p:extLst>
      <p:ext uri="{BB962C8B-B14F-4D97-AF65-F5344CB8AC3E}">
        <p14:creationId xmlns:p14="http://schemas.microsoft.com/office/powerpoint/2010/main" val="399991077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859759670"/>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981129009"/>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107349217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250538257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Tree>
    <p:extLst>
      <p:ext uri="{BB962C8B-B14F-4D97-AF65-F5344CB8AC3E}">
        <p14:creationId xmlns:p14="http://schemas.microsoft.com/office/powerpoint/2010/main" val="40904433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Title Slide">
    <p:spTree>
      <p:nvGrpSpPr>
        <p:cNvPr id="1" name=""/>
        <p:cNvGrpSpPr/>
        <p:nvPr/>
      </p:nvGrpSpPr>
      <p:grpSpPr>
        <a:xfrm>
          <a:off x="0" y="0"/>
          <a:ext cx="0" cy="0"/>
          <a:chOff x="0" y="0"/>
          <a:chExt cx="0" cy="0"/>
        </a:xfrm>
      </p:grpSpPr>
      <p:grpSp>
        <p:nvGrpSpPr>
          <p:cNvPr id="1557" name="Group 1556"/>
          <p:cNvGrpSpPr/>
          <p:nvPr/>
        </p:nvGrpSpPr>
        <p:grpSpPr>
          <a:xfrm>
            <a:off x="0" y="420256"/>
            <a:ext cx="12188952" cy="3795497"/>
            <a:chOff x="0" y="420256"/>
            <a:chExt cx="12188952" cy="3795497"/>
          </a:xfrm>
        </p:grpSpPr>
        <p:cxnSp>
          <p:nvCxnSpPr>
            <p:cNvPr id="1558" name="Straight Connector 1557"/>
            <p:cNvCxnSpPr/>
            <p:nvPr/>
          </p:nvCxnSpPr>
          <p:spPr>
            <a:xfrm>
              <a:off x="0" y="4215753"/>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59" name="Straight Connector 1558"/>
            <p:cNvCxnSpPr/>
            <p:nvPr/>
          </p:nvCxnSpPr>
          <p:spPr>
            <a:xfrm>
              <a:off x="0" y="3794032"/>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0" name="Straight Connector 1559"/>
            <p:cNvCxnSpPr/>
            <p:nvPr/>
          </p:nvCxnSpPr>
          <p:spPr>
            <a:xfrm>
              <a:off x="0" y="3372310"/>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1" name="Straight Connector 1560"/>
            <p:cNvCxnSpPr/>
            <p:nvPr/>
          </p:nvCxnSpPr>
          <p:spPr>
            <a:xfrm>
              <a:off x="0" y="2950588"/>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2" name="Straight Connector 1561"/>
            <p:cNvCxnSpPr/>
            <p:nvPr/>
          </p:nvCxnSpPr>
          <p:spPr>
            <a:xfrm>
              <a:off x="0" y="2528866"/>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3" name="Straight Connector 1562"/>
            <p:cNvCxnSpPr/>
            <p:nvPr/>
          </p:nvCxnSpPr>
          <p:spPr>
            <a:xfrm>
              <a:off x="0" y="2107144"/>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4" name="Straight Connector 1563"/>
            <p:cNvCxnSpPr/>
            <p:nvPr/>
          </p:nvCxnSpPr>
          <p:spPr>
            <a:xfrm>
              <a:off x="0" y="1685422"/>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5" name="Straight Connector 1564"/>
            <p:cNvCxnSpPr/>
            <p:nvPr/>
          </p:nvCxnSpPr>
          <p:spPr>
            <a:xfrm>
              <a:off x="0" y="1263700"/>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6" name="Straight Connector 1565"/>
            <p:cNvCxnSpPr/>
            <p:nvPr/>
          </p:nvCxnSpPr>
          <p:spPr>
            <a:xfrm>
              <a:off x="0" y="841978"/>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cxnSp>
          <p:nvCxnSpPr>
            <p:cNvPr id="1567" name="Straight Connector 1566"/>
            <p:cNvCxnSpPr/>
            <p:nvPr/>
          </p:nvCxnSpPr>
          <p:spPr>
            <a:xfrm>
              <a:off x="0" y="420256"/>
              <a:ext cx="12188952" cy="0"/>
            </a:xfrm>
            <a:prstGeom prst="line">
              <a:avLst/>
            </a:prstGeom>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cxnSp>
      </p:grpSp>
      <p:sp>
        <p:nvSpPr>
          <p:cNvPr id="1568" name="Rectangle 379"/>
          <p:cNvSpPr/>
          <p:nvPr/>
        </p:nvSpPr>
        <p:spPr>
          <a:xfrm rot="18900000" flipV="1">
            <a:off x="9445819" y="-965459"/>
            <a:ext cx="13717" cy="6493220"/>
          </a:xfrm>
          <a:custGeom>
            <a:avLst/>
            <a:gdLst/>
            <a:ahLst/>
            <a:cxnLst/>
            <a:rect l="l" t="t" r="r" b="b"/>
            <a:pathLst>
              <a:path w="13717" h="6493220">
                <a:moveTo>
                  <a:pt x="1" y="6493220"/>
                </a:moveTo>
                <a:lnTo>
                  <a:pt x="13717" y="6479504"/>
                </a:lnTo>
                <a:lnTo>
                  <a:pt x="13716"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69" name="Rectangle 56"/>
          <p:cNvSpPr/>
          <p:nvPr/>
        </p:nvSpPr>
        <p:spPr>
          <a:xfrm>
            <a:off x="0" y="0"/>
            <a:ext cx="11816540" cy="4572004"/>
          </a:xfrm>
          <a:custGeom>
            <a:avLst/>
            <a:gdLst/>
            <a:ahLst/>
            <a:cxnLst/>
            <a:rect l="l" t="t" r="r" b="b"/>
            <a:pathLst>
              <a:path w="11816540" h="4572004">
                <a:moveTo>
                  <a:pt x="11802824" y="4"/>
                </a:moveTo>
                <a:lnTo>
                  <a:pt x="11816540" y="4"/>
                </a:lnTo>
                <a:lnTo>
                  <a:pt x="11816540" y="4572004"/>
                </a:lnTo>
                <a:lnTo>
                  <a:pt x="11802824" y="4572004"/>
                </a:lnTo>
                <a:close/>
                <a:moveTo>
                  <a:pt x="5901406" y="4"/>
                </a:moveTo>
                <a:lnTo>
                  <a:pt x="5915122" y="4"/>
                </a:lnTo>
                <a:lnTo>
                  <a:pt x="5915122" y="4572004"/>
                </a:lnTo>
                <a:lnTo>
                  <a:pt x="5901406" y="4572004"/>
                </a:lnTo>
                <a:close/>
                <a:moveTo>
                  <a:pt x="10959754" y="3"/>
                </a:moveTo>
                <a:lnTo>
                  <a:pt x="10973470" y="3"/>
                </a:lnTo>
                <a:lnTo>
                  <a:pt x="10973470" y="4572003"/>
                </a:lnTo>
                <a:lnTo>
                  <a:pt x="10959754" y="4572003"/>
                </a:lnTo>
                <a:close/>
                <a:moveTo>
                  <a:pt x="5058348" y="3"/>
                </a:moveTo>
                <a:lnTo>
                  <a:pt x="5072064" y="3"/>
                </a:lnTo>
                <a:lnTo>
                  <a:pt x="5072064" y="4572003"/>
                </a:lnTo>
                <a:lnTo>
                  <a:pt x="5058348" y="4572003"/>
                </a:lnTo>
                <a:close/>
                <a:moveTo>
                  <a:pt x="11381283" y="2"/>
                </a:moveTo>
                <a:lnTo>
                  <a:pt x="11394999" y="2"/>
                </a:lnTo>
                <a:lnTo>
                  <a:pt x="11394999" y="4572002"/>
                </a:lnTo>
                <a:lnTo>
                  <a:pt x="11381283" y="4572002"/>
                </a:lnTo>
                <a:close/>
                <a:moveTo>
                  <a:pt x="10538225" y="2"/>
                </a:moveTo>
                <a:lnTo>
                  <a:pt x="10551941" y="2"/>
                </a:lnTo>
                <a:lnTo>
                  <a:pt x="10551941" y="4572002"/>
                </a:lnTo>
                <a:lnTo>
                  <a:pt x="10538225" y="4572002"/>
                </a:lnTo>
                <a:close/>
                <a:moveTo>
                  <a:pt x="10116696" y="2"/>
                </a:moveTo>
                <a:lnTo>
                  <a:pt x="10130412" y="2"/>
                </a:lnTo>
                <a:lnTo>
                  <a:pt x="10130412" y="4572002"/>
                </a:lnTo>
                <a:lnTo>
                  <a:pt x="10116696" y="4572002"/>
                </a:lnTo>
                <a:close/>
                <a:moveTo>
                  <a:pt x="6322935" y="2"/>
                </a:moveTo>
                <a:lnTo>
                  <a:pt x="6336651" y="2"/>
                </a:lnTo>
                <a:lnTo>
                  <a:pt x="6336651" y="4572002"/>
                </a:lnTo>
                <a:lnTo>
                  <a:pt x="6322935" y="4572002"/>
                </a:lnTo>
                <a:close/>
                <a:moveTo>
                  <a:pt x="5479877" y="2"/>
                </a:moveTo>
                <a:lnTo>
                  <a:pt x="5493593" y="2"/>
                </a:lnTo>
                <a:lnTo>
                  <a:pt x="5493593" y="4572002"/>
                </a:lnTo>
                <a:lnTo>
                  <a:pt x="5479877" y="4572002"/>
                </a:lnTo>
                <a:close/>
                <a:moveTo>
                  <a:pt x="4636819" y="2"/>
                </a:moveTo>
                <a:lnTo>
                  <a:pt x="4650535" y="2"/>
                </a:lnTo>
                <a:lnTo>
                  <a:pt x="4650535" y="4572002"/>
                </a:lnTo>
                <a:lnTo>
                  <a:pt x="4636819" y="4572002"/>
                </a:lnTo>
                <a:close/>
                <a:moveTo>
                  <a:pt x="4215290" y="2"/>
                </a:moveTo>
                <a:lnTo>
                  <a:pt x="4229006" y="2"/>
                </a:lnTo>
                <a:lnTo>
                  <a:pt x="4229006" y="4572002"/>
                </a:lnTo>
                <a:lnTo>
                  <a:pt x="4215290" y="4572002"/>
                </a:lnTo>
                <a:close/>
                <a:moveTo>
                  <a:pt x="421529" y="2"/>
                </a:moveTo>
                <a:lnTo>
                  <a:pt x="435245" y="2"/>
                </a:lnTo>
                <a:lnTo>
                  <a:pt x="435245" y="4572002"/>
                </a:lnTo>
                <a:lnTo>
                  <a:pt x="421529" y="4572002"/>
                </a:lnTo>
                <a:close/>
                <a:moveTo>
                  <a:pt x="0" y="2"/>
                </a:moveTo>
                <a:lnTo>
                  <a:pt x="13716" y="2"/>
                </a:lnTo>
                <a:lnTo>
                  <a:pt x="13716" y="4572002"/>
                </a:lnTo>
                <a:lnTo>
                  <a:pt x="0" y="4572002"/>
                </a:lnTo>
                <a:close/>
                <a:moveTo>
                  <a:pt x="9273638" y="1"/>
                </a:moveTo>
                <a:lnTo>
                  <a:pt x="9287354" y="1"/>
                </a:lnTo>
                <a:lnTo>
                  <a:pt x="9287354" y="4572001"/>
                </a:lnTo>
                <a:lnTo>
                  <a:pt x="9273638" y="4572001"/>
                </a:lnTo>
                <a:close/>
                <a:moveTo>
                  <a:pt x="3372232" y="1"/>
                </a:moveTo>
                <a:lnTo>
                  <a:pt x="3385948" y="1"/>
                </a:lnTo>
                <a:lnTo>
                  <a:pt x="3385948" y="4572001"/>
                </a:lnTo>
                <a:lnTo>
                  <a:pt x="3372232" y="4572001"/>
                </a:lnTo>
                <a:close/>
                <a:moveTo>
                  <a:pt x="9695167" y="0"/>
                </a:moveTo>
                <a:lnTo>
                  <a:pt x="9708883" y="0"/>
                </a:lnTo>
                <a:lnTo>
                  <a:pt x="9708883" y="4572000"/>
                </a:lnTo>
                <a:lnTo>
                  <a:pt x="9695167" y="4572000"/>
                </a:lnTo>
                <a:close/>
                <a:moveTo>
                  <a:pt x="8852109" y="0"/>
                </a:moveTo>
                <a:lnTo>
                  <a:pt x="8865825" y="0"/>
                </a:lnTo>
                <a:lnTo>
                  <a:pt x="8865825" y="4572000"/>
                </a:lnTo>
                <a:lnTo>
                  <a:pt x="8852109" y="4572000"/>
                </a:lnTo>
                <a:close/>
                <a:moveTo>
                  <a:pt x="8430580" y="0"/>
                </a:moveTo>
                <a:lnTo>
                  <a:pt x="8444296" y="0"/>
                </a:lnTo>
                <a:lnTo>
                  <a:pt x="8444296" y="4572000"/>
                </a:lnTo>
                <a:lnTo>
                  <a:pt x="8430580" y="4572000"/>
                </a:lnTo>
                <a:close/>
                <a:moveTo>
                  <a:pt x="8009051" y="0"/>
                </a:moveTo>
                <a:lnTo>
                  <a:pt x="8022767" y="0"/>
                </a:lnTo>
                <a:lnTo>
                  <a:pt x="8022767" y="4572000"/>
                </a:lnTo>
                <a:lnTo>
                  <a:pt x="8009051" y="4572000"/>
                </a:lnTo>
                <a:close/>
                <a:moveTo>
                  <a:pt x="7587522" y="0"/>
                </a:moveTo>
                <a:lnTo>
                  <a:pt x="7601238" y="0"/>
                </a:lnTo>
                <a:lnTo>
                  <a:pt x="7601238" y="4572000"/>
                </a:lnTo>
                <a:lnTo>
                  <a:pt x="7587522" y="4572000"/>
                </a:lnTo>
                <a:close/>
                <a:moveTo>
                  <a:pt x="7165993" y="0"/>
                </a:moveTo>
                <a:lnTo>
                  <a:pt x="7179709" y="0"/>
                </a:lnTo>
                <a:lnTo>
                  <a:pt x="7179709" y="4572000"/>
                </a:lnTo>
                <a:lnTo>
                  <a:pt x="7165993" y="4572000"/>
                </a:lnTo>
                <a:close/>
                <a:moveTo>
                  <a:pt x="6744464" y="0"/>
                </a:moveTo>
                <a:lnTo>
                  <a:pt x="6758180" y="0"/>
                </a:lnTo>
                <a:lnTo>
                  <a:pt x="6758180" y="4572000"/>
                </a:lnTo>
                <a:lnTo>
                  <a:pt x="6744464" y="4572000"/>
                </a:lnTo>
                <a:close/>
                <a:moveTo>
                  <a:pt x="3793761" y="0"/>
                </a:moveTo>
                <a:lnTo>
                  <a:pt x="3807477" y="0"/>
                </a:lnTo>
                <a:lnTo>
                  <a:pt x="3807477" y="4572000"/>
                </a:lnTo>
                <a:lnTo>
                  <a:pt x="3793761" y="4572000"/>
                </a:lnTo>
                <a:close/>
                <a:moveTo>
                  <a:pt x="2950703" y="0"/>
                </a:moveTo>
                <a:lnTo>
                  <a:pt x="2964419" y="0"/>
                </a:lnTo>
                <a:lnTo>
                  <a:pt x="2964419" y="4572000"/>
                </a:lnTo>
                <a:lnTo>
                  <a:pt x="2950703" y="4572000"/>
                </a:lnTo>
                <a:close/>
                <a:moveTo>
                  <a:pt x="2529174" y="0"/>
                </a:moveTo>
                <a:lnTo>
                  <a:pt x="2542890" y="0"/>
                </a:lnTo>
                <a:lnTo>
                  <a:pt x="2542890" y="4572000"/>
                </a:lnTo>
                <a:lnTo>
                  <a:pt x="2529174" y="4572000"/>
                </a:lnTo>
                <a:close/>
                <a:moveTo>
                  <a:pt x="2107645" y="0"/>
                </a:moveTo>
                <a:lnTo>
                  <a:pt x="2121361" y="0"/>
                </a:lnTo>
                <a:lnTo>
                  <a:pt x="2121361" y="4572000"/>
                </a:lnTo>
                <a:lnTo>
                  <a:pt x="2107645" y="4572000"/>
                </a:lnTo>
                <a:close/>
                <a:moveTo>
                  <a:pt x="1686116" y="0"/>
                </a:moveTo>
                <a:lnTo>
                  <a:pt x="1699832" y="0"/>
                </a:lnTo>
                <a:lnTo>
                  <a:pt x="1699832" y="4572000"/>
                </a:lnTo>
                <a:lnTo>
                  <a:pt x="1686116" y="4572000"/>
                </a:lnTo>
                <a:close/>
                <a:moveTo>
                  <a:pt x="1264587" y="0"/>
                </a:moveTo>
                <a:lnTo>
                  <a:pt x="1278303" y="0"/>
                </a:lnTo>
                <a:lnTo>
                  <a:pt x="1278303" y="4572000"/>
                </a:lnTo>
                <a:lnTo>
                  <a:pt x="1264587" y="4572000"/>
                </a:lnTo>
                <a:close/>
                <a:moveTo>
                  <a:pt x="843058" y="0"/>
                </a:moveTo>
                <a:lnTo>
                  <a:pt x="856774" y="0"/>
                </a:lnTo>
                <a:lnTo>
                  <a:pt x="856774" y="4572000"/>
                </a:lnTo>
                <a:lnTo>
                  <a:pt x="843058" y="457200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0" name="Rectangle 87"/>
          <p:cNvSpPr/>
          <p:nvPr/>
        </p:nvSpPr>
        <p:spPr>
          <a:xfrm rot="2700000">
            <a:off x="2311242" y="-967047"/>
            <a:ext cx="13716" cy="6570294"/>
          </a:xfrm>
          <a:custGeom>
            <a:avLst/>
            <a:gdLst/>
            <a:ahLst/>
            <a:cxnLst/>
            <a:rect l="l" t="t" r="r" b="b"/>
            <a:pathLst>
              <a:path w="13716" h="6570294">
                <a:moveTo>
                  <a:pt x="0" y="6556578"/>
                </a:moveTo>
                <a:lnTo>
                  <a:pt x="13716" y="6570294"/>
                </a:lnTo>
                <a:lnTo>
                  <a:pt x="13716" y="6570294"/>
                </a:lnTo>
                <a:lnTo>
                  <a:pt x="0" y="6556578"/>
                </a:lnTo>
                <a:close/>
                <a:moveTo>
                  <a:pt x="0" y="13716"/>
                </a:moveTo>
                <a:lnTo>
                  <a:pt x="13716" y="0"/>
                </a:lnTo>
                <a:lnTo>
                  <a:pt x="13716" y="6465786"/>
                </a:lnTo>
                <a:lnTo>
                  <a:pt x="0" y="647950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1" name="Rectangle 88"/>
          <p:cNvSpPr/>
          <p:nvPr/>
        </p:nvSpPr>
        <p:spPr>
          <a:xfrm rot="2700000">
            <a:off x="3186527" y="-953751"/>
            <a:ext cx="13716" cy="6479503"/>
          </a:xfrm>
          <a:custGeom>
            <a:avLst/>
            <a:gdLst/>
            <a:ahLst/>
            <a:cxnLst/>
            <a:rect l="l" t="t" r="r" b="b"/>
            <a:pathLst>
              <a:path w="13716" h="6479503">
                <a:moveTo>
                  <a:pt x="0" y="13716"/>
                </a:moveTo>
                <a:lnTo>
                  <a:pt x="13716" y="0"/>
                </a:lnTo>
                <a:lnTo>
                  <a:pt x="13716" y="6465786"/>
                </a:lnTo>
                <a:lnTo>
                  <a:pt x="0" y="6479503"/>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2" name="Rectangle 89"/>
          <p:cNvSpPr/>
          <p:nvPr/>
        </p:nvSpPr>
        <p:spPr>
          <a:xfrm rot="2700000">
            <a:off x="4029713" y="-953750"/>
            <a:ext cx="13716" cy="6479503"/>
          </a:xfrm>
          <a:custGeom>
            <a:avLst/>
            <a:gdLst/>
            <a:ahLst/>
            <a:cxnLst/>
            <a:rect l="l" t="t" r="r" b="b"/>
            <a:pathLst>
              <a:path w="13716" h="6479503">
                <a:moveTo>
                  <a:pt x="0" y="13716"/>
                </a:moveTo>
                <a:lnTo>
                  <a:pt x="13716" y="0"/>
                </a:lnTo>
                <a:lnTo>
                  <a:pt x="13716" y="6465787"/>
                </a:lnTo>
                <a:lnTo>
                  <a:pt x="0" y="6479503"/>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3" name="Rectangle 90"/>
          <p:cNvSpPr/>
          <p:nvPr/>
        </p:nvSpPr>
        <p:spPr>
          <a:xfrm rot="2700000">
            <a:off x="4872899" y="-953750"/>
            <a:ext cx="13716" cy="6479503"/>
          </a:xfrm>
          <a:custGeom>
            <a:avLst/>
            <a:gdLst/>
            <a:ahLst/>
            <a:cxnLst/>
            <a:rect l="l" t="t" r="r" b="b"/>
            <a:pathLst>
              <a:path w="13716" h="6479503">
                <a:moveTo>
                  <a:pt x="0" y="13716"/>
                </a:moveTo>
                <a:lnTo>
                  <a:pt x="13716" y="0"/>
                </a:lnTo>
                <a:lnTo>
                  <a:pt x="13716" y="6465786"/>
                </a:lnTo>
                <a:lnTo>
                  <a:pt x="0" y="6479503"/>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4" name="Rectangle 91"/>
          <p:cNvSpPr/>
          <p:nvPr/>
        </p:nvSpPr>
        <p:spPr>
          <a:xfrm rot="2700000">
            <a:off x="5716086" y="-953749"/>
            <a:ext cx="13716" cy="6479501"/>
          </a:xfrm>
          <a:custGeom>
            <a:avLst/>
            <a:gdLst/>
            <a:ahLst/>
            <a:cxnLst/>
            <a:rect l="l" t="t" r="r" b="b"/>
            <a:pathLst>
              <a:path w="13716" h="6479501">
                <a:moveTo>
                  <a:pt x="0" y="13716"/>
                </a:moveTo>
                <a:lnTo>
                  <a:pt x="13716" y="0"/>
                </a:lnTo>
                <a:lnTo>
                  <a:pt x="13716" y="6465785"/>
                </a:lnTo>
                <a:lnTo>
                  <a:pt x="0" y="6479501"/>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5" name="Rectangle 92"/>
          <p:cNvSpPr/>
          <p:nvPr/>
        </p:nvSpPr>
        <p:spPr>
          <a:xfrm rot="2700000">
            <a:off x="6559272" y="-953750"/>
            <a:ext cx="13716" cy="6479502"/>
          </a:xfrm>
          <a:custGeom>
            <a:avLst/>
            <a:gdLst/>
            <a:ahLst/>
            <a:cxnLst/>
            <a:rect l="l" t="t" r="r" b="b"/>
            <a:pathLst>
              <a:path w="13716" h="6479502">
                <a:moveTo>
                  <a:pt x="0" y="13716"/>
                </a:moveTo>
                <a:lnTo>
                  <a:pt x="13716" y="0"/>
                </a:lnTo>
                <a:lnTo>
                  <a:pt x="13715" y="6465787"/>
                </a:lnTo>
                <a:lnTo>
                  <a:pt x="0" y="647950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6" name="Rectangle 93"/>
          <p:cNvSpPr/>
          <p:nvPr/>
        </p:nvSpPr>
        <p:spPr>
          <a:xfrm rot="2700000">
            <a:off x="7402457" y="-944051"/>
            <a:ext cx="13717" cy="6479502"/>
          </a:xfrm>
          <a:custGeom>
            <a:avLst/>
            <a:gdLst/>
            <a:ahLst/>
            <a:cxnLst/>
            <a:rect l="l" t="t" r="r" b="b"/>
            <a:pathLst>
              <a:path w="13717" h="6479502">
                <a:moveTo>
                  <a:pt x="0" y="13716"/>
                </a:moveTo>
                <a:lnTo>
                  <a:pt x="13717" y="0"/>
                </a:lnTo>
                <a:lnTo>
                  <a:pt x="13716" y="6465787"/>
                </a:lnTo>
                <a:lnTo>
                  <a:pt x="1" y="647950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7" name="Rectangle 94"/>
          <p:cNvSpPr/>
          <p:nvPr/>
        </p:nvSpPr>
        <p:spPr>
          <a:xfrm rot="2700000">
            <a:off x="8245644" y="-953750"/>
            <a:ext cx="13716" cy="6479502"/>
          </a:xfrm>
          <a:custGeom>
            <a:avLst/>
            <a:gdLst/>
            <a:ahLst/>
            <a:cxnLst/>
            <a:rect l="l" t="t" r="r" b="b"/>
            <a:pathLst>
              <a:path w="13716" h="6479502">
                <a:moveTo>
                  <a:pt x="0" y="13716"/>
                </a:moveTo>
                <a:lnTo>
                  <a:pt x="13716" y="0"/>
                </a:lnTo>
                <a:lnTo>
                  <a:pt x="13715" y="6465787"/>
                </a:lnTo>
                <a:lnTo>
                  <a:pt x="0" y="647950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8" name="Rectangle 95"/>
          <p:cNvSpPr/>
          <p:nvPr/>
        </p:nvSpPr>
        <p:spPr>
          <a:xfrm rot="2700000">
            <a:off x="9088831" y="-953750"/>
            <a:ext cx="13717" cy="6479503"/>
          </a:xfrm>
          <a:custGeom>
            <a:avLst/>
            <a:gdLst/>
            <a:ahLst/>
            <a:cxnLst/>
            <a:rect l="l" t="t" r="r" b="b"/>
            <a:pathLst>
              <a:path w="13717" h="6479503">
                <a:moveTo>
                  <a:pt x="13717" y="0"/>
                </a:moveTo>
                <a:lnTo>
                  <a:pt x="13716" y="6465787"/>
                </a:lnTo>
                <a:lnTo>
                  <a:pt x="0" y="6479503"/>
                </a:lnTo>
                <a:lnTo>
                  <a:pt x="1" y="13717"/>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79" name="Rectangle 96"/>
          <p:cNvSpPr/>
          <p:nvPr/>
        </p:nvSpPr>
        <p:spPr>
          <a:xfrm rot="2700000">
            <a:off x="9912896" y="-907596"/>
            <a:ext cx="13716" cy="6425429"/>
          </a:xfrm>
          <a:custGeom>
            <a:avLst/>
            <a:gdLst/>
            <a:ahLst/>
            <a:cxnLst/>
            <a:rect l="l" t="t" r="r" b="b"/>
            <a:pathLst>
              <a:path w="13716" h="6425429">
                <a:moveTo>
                  <a:pt x="0" y="0"/>
                </a:moveTo>
                <a:lnTo>
                  <a:pt x="13716" y="13717"/>
                </a:lnTo>
                <a:lnTo>
                  <a:pt x="13716" y="6411713"/>
                </a:lnTo>
                <a:lnTo>
                  <a:pt x="0" y="6425429"/>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0" name="Rectangle 97"/>
          <p:cNvSpPr/>
          <p:nvPr/>
        </p:nvSpPr>
        <p:spPr>
          <a:xfrm rot="2700000">
            <a:off x="10334491" y="110221"/>
            <a:ext cx="13717" cy="5232981"/>
          </a:xfrm>
          <a:custGeom>
            <a:avLst/>
            <a:gdLst/>
            <a:ahLst/>
            <a:cxnLst/>
            <a:rect l="l" t="t" r="r" b="b"/>
            <a:pathLst>
              <a:path w="13717" h="5232981">
                <a:moveTo>
                  <a:pt x="0" y="0"/>
                </a:moveTo>
                <a:lnTo>
                  <a:pt x="13717" y="13716"/>
                </a:lnTo>
                <a:lnTo>
                  <a:pt x="13717" y="5219264"/>
                </a:lnTo>
                <a:lnTo>
                  <a:pt x="1" y="5232981"/>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1" name="Rectangle 98"/>
          <p:cNvSpPr/>
          <p:nvPr/>
        </p:nvSpPr>
        <p:spPr>
          <a:xfrm rot="2700000">
            <a:off x="10756084" y="1128037"/>
            <a:ext cx="13716" cy="4040537"/>
          </a:xfrm>
          <a:custGeom>
            <a:avLst/>
            <a:gdLst/>
            <a:ahLst/>
            <a:cxnLst/>
            <a:rect l="l" t="t" r="r" b="b"/>
            <a:pathLst>
              <a:path w="13716" h="4040537">
                <a:moveTo>
                  <a:pt x="0" y="0"/>
                </a:moveTo>
                <a:lnTo>
                  <a:pt x="13716" y="13716"/>
                </a:lnTo>
                <a:lnTo>
                  <a:pt x="13715" y="4026822"/>
                </a:lnTo>
                <a:lnTo>
                  <a:pt x="1" y="4040537"/>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2" name="Rectangle 99"/>
          <p:cNvSpPr/>
          <p:nvPr/>
        </p:nvSpPr>
        <p:spPr>
          <a:xfrm rot="2700000">
            <a:off x="11177678" y="2145853"/>
            <a:ext cx="13716" cy="2848091"/>
          </a:xfrm>
          <a:custGeom>
            <a:avLst/>
            <a:gdLst/>
            <a:ahLst/>
            <a:cxnLst/>
            <a:rect l="l" t="t" r="r" b="b"/>
            <a:pathLst>
              <a:path w="13716" h="2848091">
                <a:moveTo>
                  <a:pt x="0" y="0"/>
                </a:moveTo>
                <a:lnTo>
                  <a:pt x="13716" y="13716"/>
                </a:lnTo>
                <a:lnTo>
                  <a:pt x="13715" y="2834375"/>
                </a:lnTo>
                <a:lnTo>
                  <a:pt x="0" y="2848091"/>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3" name="Rectangle 100"/>
          <p:cNvSpPr/>
          <p:nvPr/>
        </p:nvSpPr>
        <p:spPr>
          <a:xfrm rot="2700000">
            <a:off x="11599272" y="3163669"/>
            <a:ext cx="13715" cy="1655644"/>
          </a:xfrm>
          <a:custGeom>
            <a:avLst/>
            <a:gdLst/>
            <a:ahLst/>
            <a:cxnLst/>
            <a:rect l="l" t="t" r="r" b="b"/>
            <a:pathLst>
              <a:path w="13715" h="1655644">
                <a:moveTo>
                  <a:pt x="0" y="0"/>
                </a:moveTo>
                <a:lnTo>
                  <a:pt x="13715" y="13716"/>
                </a:lnTo>
                <a:lnTo>
                  <a:pt x="13715" y="1641929"/>
                </a:lnTo>
                <a:lnTo>
                  <a:pt x="0" y="1655644"/>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4" name="Rectangle 101"/>
          <p:cNvSpPr/>
          <p:nvPr/>
        </p:nvSpPr>
        <p:spPr>
          <a:xfrm rot="2700000">
            <a:off x="12020868" y="4181493"/>
            <a:ext cx="13715" cy="463189"/>
          </a:xfrm>
          <a:custGeom>
            <a:avLst/>
            <a:gdLst/>
            <a:ahLst/>
            <a:cxnLst/>
            <a:rect l="l" t="t" r="r" b="b"/>
            <a:pathLst>
              <a:path w="13715" h="463189">
                <a:moveTo>
                  <a:pt x="1" y="0"/>
                </a:moveTo>
                <a:lnTo>
                  <a:pt x="13715" y="13716"/>
                </a:lnTo>
                <a:lnTo>
                  <a:pt x="13715" y="449474"/>
                </a:lnTo>
                <a:lnTo>
                  <a:pt x="0" y="463189"/>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5" name="Rectangle 102"/>
          <p:cNvSpPr/>
          <p:nvPr/>
        </p:nvSpPr>
        <p:spPr>
          <a:xfrm rot="2700000">
            <a:off x="203277" y="-93899"/>
            <a:ext cx="13716" cy="608068"/>
          </a:xfrm>
          <a:custGeom>
            <a:avLst/>
            <a:gdLst/>
            <a:ahLst/>
            <a:cxnLst/>
            <a:rect l="l" t="t" r="r" b="b"/>
            <a:pathLst>
              <a:path w="13716" h="608068">
                <a:moveTo>
                  <a:pt x="0" y="13716"/>
                </a:moveTo>
                <a:lnTo>
                  <a:pt x="13716" y="0"/>
                </a:lnTo>
                <a:lnTo>
                  <a:pt x="13716" y="608068"/>
                </a:lnTo>
                <a:lnTo>
                  <a:pt x="0" y="59435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6" name="Rectangle 103"/>
          <p:cNvSpPr/>
          <p:nvPr/>
        </p:nvSpPr>
        <p:spPr>
          <a:xfrm rot="2700000">
            <a:off x="624870" y="-268529"/>
            <a:ext cx="13716" cy="1800514"/>
          </a:xfrm>
          <a:custGeom>
            <a:avLst/>
            <a:gdLst/>
            <a:ahLst/>
            <a:cxnLst/>
            <a:rect l="l" t="t" r="r" b="b"/>
            <a:pathLst>
              <a:path w="13716" h="1800514">
                <a:moveTo>
                  <a:pt x="0" y="13716"/>
                </a:moveTo>
                <a:lnTo>
                  <a:pt x="13716" y="0"/>
                </a:lnTo>
                <a:lnTo>
                  <a:pt x="13716" y="1800514"/>
                </a:lnTo>
                <a:lnTo>
                  <a:pt x="0" y="1786798"/>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7" name="Rectangle 104"/>
          <p:cNvSpPr/>
          <p:nvPr/>
        </p:nvSpPr>
        <p:spPr>
          <a:xfrm rot="2700000">
            <a:off x="1046463" y="-443158"/>
            <a:ext cx="13716" cy="2992958"/>
          </a:xfrm>
          <a:custGeom>
            <a:avLst/>
            <a:gdLst/>
            <a:ahLst/>
            <a:cxnLst/>
            <a:rect l="l" t="t" r="r" b="b"/>
            <a:pathLst>
              <a:path w="13716" h="2992958">
                <a:moveTo>
                  <a:pt x="0" y="13716"/>
                </a:moveTo>
                <a:lnTo>
                  <a:pt x="13716" y="0"/>
                </a:lnTo>
                <a:lnTo>
                  <a:pt x="13716" y="2992958"/>
                </a:lnTo>
                <a:lnTo>
                  <a:pt x="0" y="2979242"/>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8" name="Rectangle 105"/>
          <p:cNvSpPr/>
          <p:nvPr/>
        </p:nvSpPr>
        <p:spPr>
          <a:xfrm rot="2700000">
            <a:off x="1468056" y="-617788"/>
            <a:ext cx="13716" cy="4185404"/>
          </a:xfrm>
          <a:custGeom>
            <a:avLst/>
            <a:gdLst/>
            <a:ahLst/>
            <a:cxnLst/>
            <a:rect l="l" t="t" r="r" b="b"/>
            <a:pathLst>
              <a:path w="13716" h="4185404">
                <a:moveTo>
                  <a:pt x="0" y="13716"/>
                </a:moveTo>
                <a:lnTo>
                  <a:pt x="13716" y="0"/>
                </a:lnTo>
                <a:lnTo>
                  <a:pt x="13716" y="4185404"/>
                </a:lnTo>
                <a:lnTo>
                  <a:pt x="0" y="4171688"/>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89" name="Rectangle 106"/>
          <p:cNvSpPr/>
          <p:nvPr/>
        </p:nvSpPr>
        <p:spPr>
          <a:xfrm rot="2700000">
            <a:off x="1889649" y="-792416"/>
            <a:ext cx="13716" cy="5377849"/>
          </a:xfrm>
          <a:custGeom>
            <a:avLst/>
            <a:gdLst/>
            <a:ahLst/>
            <a:cxnLst/>
            <a:rect l="l" t="t" r="r" b="b"/>
            <a:pathLst>
              <a:path w="13716" h="5377849">
                <a:moveTo>
                  <a:pt x="0" y="13716"/>
                </a:moveTo>
                <a:lnTo>
                  <a:pt x="13716" y="0"/>
                </a:lnTo>
                <a:lnTo>
                  <a:pt x="13716" y="5377849"/>
                </a:lnTo>
                <a:lnTo>
                  <a:pt x="0" y="5364133"/>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0" name="Rectangle 148"/>
          <p:cNvSpPr/>
          <p:nvPr/>
        </p:nvSpPr>
        <p:spPr>
          <a:xfrm rot="18900000" flipV="1">
            <a:off x="2070569" y="-450209"/>
            <a:ext cx="13716" cy="5889566"/>
          </a:xfrm>
          <a:custGeom>
            <a:avLst/>
            <a:gdLst/>
            <a:ahLst/>
            <a:cxnLst/>
            <a:rect l="l" t="t" r="r" b="b"/>
            <a:pathLst>
              <a:path w="13716" h="5889566">
                <a:moveTo>
                  <a:pt x="13716" y="5889566"/>
                </a:moveTo>
                <a:lnTo>
                  <a:pt x="13716" y="0"/>
                </a:lnTo>
                <a:lnTo>
                  <a:pt x="0" y="13716"/>
                </a:lnTo>
                <a:lnTo>
                  <a:pt x="0" y="587585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1" name="Rectangle 323"/>
          <p:cNvSpPr/>
          <p:nvPr/>
        </p:nvSpPr>
        <p:spPr>
          <a:xfrm rot="18900000" flipV="1">
            <a:off x="1648976" y="567610"/>
            <a:ext cx="13716" cy="4697119"/>
          </a:xfrm>
          <a:custGeom>
            <a:avLst/>
            <a:gdLst/>
            <a:ahLst/>
            <a:cxnLst/>
            <a:rect l="l" t="t" r="r" b="b"/>
            <a:pathLst>
              <a:path w="13716" h="4697119">
                <a:moveTo>
                  <a:pt x="13716" y="4697119"/>
                </a:moveTo>
                <a:lnTo>
                  <a:pt x="13716" y="0"/>
                </a:lnTo>
                <a:lnTo>
                  <a:pt x="0" y="13716"/>
                </a:lnTo>
                <a:lnTo>
                  <a:pt x="0" y="4683403"/>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2" name="Rectangle 324"/>
          <p:cNvSpPr/>
          <p:nvPr/>
        </p:nvSpPr>
        <p:spPr>
          <a:xfrm rot="18900000" flipV="1">
            <a:off x="1227383" y="1585424"/>
            <a:ext cx="13716" cy="3504674"/>
          </a:xfrm>
          <a:custGeom>
            <a:avLst/>
            <a:gdLst/>
            <a:ahLst/>
            <a:cxnLst/>
            <a:rect l="l" t="t" r="r" b="b"/>
            <a:pathLst>
              <a:path w="13716" h="3504674">
                <a:moveTo>
                  <a:pt x="13716" y="3504674"/>
                </a:moveTo>
                <a:lnTo>
                  <a:pt x="13716" y="0"/>
                </a:lnTo>
                <a:lnTo>
                  <a:pt x="0" y="13716"/>
                </a:lnTo>
                <a:lnTo>
                  <a:pt x="0" y="3490958"/>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3" name="Rectangle 325"/>
          <p:cNvSpPr/>
          <p:nvPr/>
        </p:nvSpPr>
        <p:spPr>
          <a:xfrm rot="18900000" flipV="1">
            <a:off x="805790" y="2603242"/>
            <a:ext cx="13716" cy="2312226"/>
          </a:xfrm>
          <a:custGeom>
            <a:avLst/>
            <a:gdLst/>
            <a:ahLst/>
            <a:cxnLst/>
            <a:rect l="l" t="t" r="r" b="b"/>
            <a:pathLst>
              <a:path w="13716" h="2312226">
                <a:moveTo>
                  <a:pt x="13716" y="2312226"/>
                </a:moveTo>
                <a:lnTo>
                  <a:pt x="13716" y="0"/>
                </a:lnTo>
                <a:lnTo>
                  <a:pt x="0" y="13716"/>
                </a:lnTo>
                <a:lnTo>
                  <a:pt x="0" y="229851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4" name="Rectangle 326"/>
          <p:cNvSpPr/>
          <p:nvPr/>
        </p:nvSpPr>
        <p:spPr>
          <a:xfrm rot="18900000" flipV="1">
            <a:off x="384198" y="3621057"/>
            <a:ext cx="13716" cy="1119782"/>
          </a:xfrm>
          <a:custGeom>
            <a:avLst/>
            <a:gdLst/>
            <a:ahLst/>
            <a:cxnLst/>
            <a:rect l="l" t="t" r="r" b="b"/>
            <a:pathLst>
              <a:path w="13716" h="1119782">
                <a:moveTo>
                  <a:pt x="13716" y="1119782"/>
                </a:moveTo>
                <a:lnTo>
                  <a:pt x="13716" y="0"/>
                </a:lnTo>
                <a:lnTo>
                  <a:pt x="0" y="13716"/>
                </a:lnTo>
                <a:lnTo>
                  <a:pt x="0" y="110606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5" name="Rectangle 371"/>
          <p:cNvSpPr/>
          <p:nvPr/>
        </p:nvSpPr>
        <p:spPr>
          <a:xfrm rot="18900000" flipV="1">
            <a:off x="2705180" y="-953749"/>
            <a:ext cx="13716" cy="6479500"/>
          </a:xfrm>
          <a:custGeom>
            <a:avLst/>
            <a:gdLst/>
            <a:ahLst/>
            <a:cxnLst/>
            <a:rect l="l" t="t" r="r" b="b"/>
            <a:pathLst>
              <a:path w="13716" h="6479500">
                <a:moveTo>
                  <a:pt x="0" y="6479500"/>
                </a:moveTo>
                <a:lnTo>
                  <a:pt x="13716" y="6465784"/>
                </a:lnTo>
                <a:lnTo>
                  <a:pt x="13716"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6" name="Rectangle 373"/>
          <p:cNvSpPr/>
          <p:nvPr/>
        </p:nvSpPr>
        <p:spPr>
          <a:xfrm rot="18900000" flipV="1">
            <a:off x="4391552" y="-953749"/>
            <a:ext cx="13716" cy="6479500"/>
          </a:xfrm>
          <a:custGeom>
            <a:avLst/>
            <a:gdLst/>
            <a:ahLst/>
            <a:cxnLst/>
            <a:rect l="l" t="t" r="r" b="b"/>
            <a:pathLst>
              <a:path w="13716" h="6479500">
                <a:moveTo>
                  <a:pt x="0" y="6479500"/>
                </a:moveTo>
                <a:lnTo>
                  <a:pt x="13716" y="6465784"/>
                </a:lnTo>
                <a:lnTo>
                  <a:pt x="13716" y="0"/>
                </a:lnTo>
                <a:lnTo>
                  <a:pt x="0" y="13715"/>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7" name="Rectangle 375"/>
          <p:cNvSpPr/>
          <p:nvPr/>
        </p:nvSpPr>
        <p:spPr>
          <a:xfrm rot="18900000" flipV="1">
            <a:off x="6077925" y="-953749"/>
            <a:ext cx="13716" cy="6479501"/>
          </a:xfrm>
          <a:custGeom>
            <a:avLst/>
            <a:gdLst/>
            <a:ahLst/>
            <a:cxnLst/>
            <a:rect l="l" t="t" r="r" b="b"/>
            <a:pathLst>
              <a:path w="13716" h="6479501">
                <a:moveTo>
                  <a:pt x="0" y="6479501"/>
                </a:moveTo>
                <a:lnTo>
                  <a:pt x="13716" y="6465785"/>
                </a:lnTo>
                <a:lnTo>
                  <a:pt x="13716"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8" name="Rectangle 376"/>
          <p:cNvSpPr/>
          <p:nvPr/>
        </p:nvSpPr>
        <p:spPr>
          <a:xfrm rot="18900000" flipV="1">
            <a:off x="6916261" y="-965458"/>
            <a:ext cx="13716" cy="6493219"/>
          </a:xfrm>
          <a:custGeom>
            <a:avLst/>
            <a:gdLst/>
            <a:ahLst/>
            <a:cxnLst/>
            <a:rect l="l" t="t" r="r" b="b"/>
            <a:pathLst>
              <a:path w="13716" h="6493219">
                <a:moveTo>
                  <a:pt x="13716" y="6479504"/>
                </a:moveTo>
                <a:lnTo>
                  <a:pt x="13716" y="0"/>
                </a:lnTo>
                <a:lnTo>
                  <a:pt x="0" y="13717"/>
                </a:lnTo>
                <a:lnTo>
                  <a:pt x="0" y="6493219"/>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99" name="Rectangle 377"/>
          <p:cNvSpPr/>
          <p:nvPr/>
        </p:nvSpPr>
        <p:spPr>
          <a:xfrm rot="18900000" flipV="1">
            <a:off x="7759447" y="-965458"/>
            <a:ext cx="13717" cy="6493219"/>
          </a:xfrm>
          <a:custGeom>
            <a:avLst/>
            <a:gdLst/>
            <a:ahLst/>
            <a:cxnLst/>
            <a:rect l="l" t="t" r="r" b="b"/>
            <a:pathLst>
              <a:path w="13717" h="6493219">
                <a:moveTo>
                  <a:pt x="0" y="6493219"/>
                </a:moveTo>
                <a:lnTo>
                  <a:pt x="13716" y="6479502"/>
                </a:lnTo>
                <a:lnTo>
                  <a:pt x="13717"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0" name="Rectangle 378"/>
          <p:cNvSpPr/>
          <p:nvPr/>
        </p:nvSpPr>
        <p:spPr>
          <a:xfrm rot="18900000" flipV="1">
            <a:off x="8602633" y="-965458"/>
            <a:ext cx="13716" cy="6493219"/>
          </a:xfrm>
          <a:custGeom>
            <a:avLst/>
            <a:gdLst/>
            <a:ahLst/>
            <a:cxnLst/>
            <a:rect l="l" t="t" r="r" b="b"/>
            <a:pathLst>
              <a:path w="13716" h="6493219">
                <a:moveTo>
                  <a:pt x="13716" y="6479504"/>
                </a:moveTo>
                <a:lnTo>
                  <a:pt x="13716" y="0"/>
                </a:lnTo>
                <a:lnTo>
                  <a:pt x="0" y="13716"/>
                </a:lnTo>
                <a:lnTo>
                  <a:pt x="0" y="6493219"/>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1" name="Rectangle 138"/>
          <p:cNvSpPr/>
          <p:nvPr/>
        </p:nvSpPr>
        <p:spPr>
          <a:xfrm rot="18900000" flipV="1">
            <a:off x="10088968" y="-882602"/>
            <a:ext cx="13716" cy="5927431"/>
          </a:xfrm>
          <a:custGeom>
            <a:avLst/>
            <a:gdLst/>
            <a:ahLst/>
            <a:cxnLst/>
            <a:rect l="l" t="t" r="r" b="b"/>
            <a:pathLst>
              <a:path w="13716" h="5927431">
                <a:moveTo>
                  <a:pt x="0" y="5927431"/>
                </a:moveTo>
                <a:lnTo>
                  <a:pt x="13715" y="5913716"/>
                </a:lnTo>
                <a:lnTo>
                  <a:pt x="13716" y="13716"/>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2" name="Rectangle 139"/>
          <p:cNvSpPr/>
          <p:nvPr/>
        </p:nvSpPr>
        <p:spPr>
          <a:xfrm rot="18900000" flipV="1">
            <a:off x="10510562" y="-707971"/>
            <a:ext cx="13716" cy="4734985"/>
          </a:xfrm>
          <a:custGeom>
            <a:avLst/>
            <a:gdLst/>
            <a:ahLst/>
            <a:cxnLst/>
            <a:rect l="l" t="t" r="r" b="b"/>
            <a:pathLst>
              <a:path w="13716" h="4734985">
                <a:moveTo>
                  <a:pt x="0" y="4734985"/>
                </a:moveTo>
                <a:lnTo>
                  <a:pt x="13715" y="4721270"/>
                </a:lnTo>
                <a:lnTo>
                  <a:pt x="13716" y="13715"/>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3" name="Rectangle 140"/>
          <p:cNvSpPr/>
          <p:nvPr/>
        </p:nvSpPr>
        <p:spPr>
          <a:xfrm rot="18900000" flipV="1">
            <a:off x="10932155" y="-533342"/>
            <a:ext cx="13716" cy="3542540"/>
          </a:xfrm>
          <a:custGeom>
            <a:avLst/>
            <a:gdLst/>
            <a:ahLst/>
            <a:cxnLst/>
            <a:rect l="l" t="t" r="r" b="b"/>
            <a:pathLst>
              <a:path w="13716" h="3542540">
                <a:moveTo>
                  <a:pt x="0" y="3542540"/>
                </a:moveTo>
                <a:lnTo>
                  <a:pt x="13715" y="3528825"/>
                </a:lnTo>
                <a:lnTo>
                  <a:pt x="13716" y="13716"/>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4" name="Rectangle 141"/>
          <p:cNvSpPr/>
          <p:nvPr/>
        </p:nvSpPr>
        <p:spPr>
          <a:xfrm rot="18900000" flipV="1">
            <a:off x="11353748" y="-358712"/>
            <a:ext cx="13716" cy="2350095"/>
          </a:xfrm>
          <a:custGeom>
            <a:avLst/>
            <a:gdLst/>
            <a:ahLst/>
            <a:cxnLst/>
            <a:rect l="l" t="t" r="r" b="b"/>
            <a:pathLst>
              <a:path w="13716" h="2350095">
                <a:moveTo>
                  <a:pt x="0" y="2350095"/>
                </a:moveTo>
                <a:lnTo>
                  <a:pt x="13715" y="2336380"/>
                </a:lnTo>
                <a:lnTo>
                  <a:pt x="13716" y="13714"/>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5" name="Rectangle 142"/>
          <p:cNvSpPr/>
          <p:nvPr/>
        </p:nvSpPr>
        <p:spPr>
          <a:xfrm rot="18900000" flipV="1">
            <a:off x="11775341" y="-184083"/>
            <a:ext cx="13716" cy="1157650"/>
          </a:xfrm>
          <a:custGeom>
            <a:avLst/>
            <a:gdLst/>
            <a:ahLst/>
            <a:cxnLst/>
            <a:rect l="l" t="t" r="r" b="b"/>
            <a:pathLst>
              <a:path w="13716" h="1157650">
                <a:moveTo>
                  <a:pt x="0" y="1157650"/>
                </a:moveTo>
                <a:lnTo>
                  <a:pt x="13716" y="1143934"/>
                </a:lnTo>
                <a:lnTo>
                  <a:pt x="13716" y="13716"/>
                </a:lnTo>
                <a:lnTo>
                  <a:pt x="0"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6" name="Rectangle 372"/>
          <p:cNvSpPr/>
          <p:nvPr/>
        </p:nvSpPr>
        <p:spPr>
          <a:xfrm rot="18900000" flipV="1">
            <a:off x="3543517" y="-965458"/>
            <a:ext cx="13716" cy="6493219"/>
          </a:xfrm>
          <a:custGeom>
            <a:avLst/>
            <a:gdLst/>
            <a:ahLst/>
            <a:cxnLst/>
            <a:rect l="l" t="t" r="r" b="b"/>
            <a:pathLst>
              <a:path w="13716" h="6493219">
                <a:moveTo>
                  <a:pt x="0" y="6493219"/>
                </a:moveTo>
                <a:lnTo>
                  <a:pt x="13716" y="6479503"/>
                </a:lnTo>
                <a:lnTo>
                  <a:pt x="13716"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7" name="Rectangle 374"/>
          <p:cNvSpPr/>
          <p:nvPr/>
        </p:nvSpPr>
        <p:spPr>
          <a:xfrm rot="18900000" flipV="1">
            <a:off x="5229889" y="-965458"/>
            <a:ext cx="13716" cy="6493220"/>
          </a:xfrm>
          <a:custGeom>
            <a:avLst/>
            <a:gdLst/>
            <a:ahLst/>
            <a:cxnLst/>
            <a:rect l="l" t="t" r="r" b="b"/>
            <a:pathLst>
              <a:path w="13716" h="6493220">
                <a:moveTo>
                  <a:pt x="0" y="6493220"/>
                </a:moveTo>
                <a:lnTo>
                  <a:pt x="13716" y="6479504"/>
                </a:lnTo>
                <a:lnTo>
                  <a:pt x="13716" y="0"/>
                </a:lnTo>
                <a:lnTo>
                  <a:pt x="0" y="13716"/>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8" name="Teardrop 3"/>
          <p:cNvSpPr/>
          <p:nvPr/>
        </p:nvSpPr>
        <p:spPr>
          <a:xfrm rot="5400000" flipH="1" flipV="1">
            <a:off x="64427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09" name="Oval 1608"/>
          <p:cNvSpPr/>
          <p:nvPr/>
        </p:nvSpPr>
        <p:spPr>
          <a:xfrm>
            <a:off x="712049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10" name="Teardrop 3"/>
          <p:cNvSpPr/>
          <p:nvPr/>
        </p:nvSpPr>
        <p:spPr>
          <a:xfrm rot="5400000" flipH="1" flipV="1">
            <a:off x="-148774" y="258315"/>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1"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6" y="223846"/>
                </a:cubicBezTo>
                <a:lnTo>
                  <a:pt x="221347" y="232509"/>
                </a:lnTo>
                <a:cubicBezTo>
                  <a:pt x="224389" y="249009"/>
                  <a:pt x="232545" y="264623"/>
                  <a:pt x="245300" y="277378"/>
                </a:cubicBezTo>
                <a:cubicBezTo>
                  <a:pt x="262207" y="294285"/>
                  <a:pt x="284136"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0" y="272349"/>
                  <a:pt x="214766" y="256482"/>
                  <a:pt x="210610" y="239626"/>
                </a:cubicBezTo>
                <a:cubicBezTo>
                  <a:pt x="195839" y="248693"/>
                  <a:pt x="178427" y="253666"/>
                  <a:pt x="159854" y="253666"/>
                </a:cubicBezTo>
                <a:cubicBezTo>
                  <a:pt x="132604" y="253666"/>
                  <a:pt x="107854" y="242961"/>
                  <a:pt x="89720" y="225380"/>
                </a:cubicBezTo>
                <a:lnTo>
                  <a:pt x="89720" y="225380"/>
                </a:lnTo>
                <a:cubicBezTo>
                  <a:pt x="72139" y="207247"/>
                  <a:pt x="61434" y="182497"/>
                  <a:pt x="61434" y="155247"/>
                </a:cubicBezTo>
                <a:cubicBezTo>
                  <a:pt x="61434" y="136673"/>
                  <a:pt x="66407"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89" y="30964"/>
                  <a:pt x="20815" y="52893"/>
                  <a:pt x="37722" y="69800"/>
                </a:cubicBezTo>
                <a:cubicBezTo>
                  <a:pt x="50477" y="82555"/>
                  <a:pt x="66091" y="90711"/>
                  <a:pt x="82591" y="93753"/>
                </a:cubicBezTo>
                <a:cubicBezTo>
                  <a:pt x="100880" y="69151"/>
                  <a:pt x="130228" y="53433"/>
                  <a:pt x="163247" y="53433"/>
                </a:cubicBezTo>
                <a:cubicBezTo>
                  <a:pt x="186137" y="53872"/>
                  <a:pt x="201262" y="50984"/>
                  <a:pt x="211354" y="39116"/>
                </a:cubicBezTo>
                <a:cubicBezTo>
                  <a:pt x="212796" y="37420"/>
                  <a:pt x="214135" y="35542"/>
                  <a:pt x="215380" y="33463"/>
                </a:cubicBezTo>
                <a:lnTo>
                  <a:pt x="215236" y="0"/>
                </a:lnTo>
                <a:lnTo>
                  <a:pt x="223506" y="0"/>
                </a:lnTo>
                <a:cubicBezTo>
                  <a:pt x="219687"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8"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8" y="30964"/>
                  <a:pt x="601147" y="8808"/>
                </a:cubicBezTo>
                <a:lnTo>
                  <a:pt x="515981" y="8808"/>
                </a:lnTo>
                <a:lnTo>
                  <a:pt x="515981" y="8744"/>
                </a:lnTo>
                <a:lnTo>
                  <a:pt x="601147" y="8744"/>
                </a:lnTo>
                <a:lnTo>
                  <a:pt x="599274" y="0"/>
                </a:lnTo>
                <a:lnTo>
                  <a:pt x="610820" y="0"/>
                </a:lnTo>
                <a:cubicBezTo>
                  <a:pt x="612423" y="2826"/>
                  <a:pt x="612602" y="5800"/>
                  <a:pt x="612648"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1" name="Oval 1610"/>
          <p:cNvSpPr/>
          <p:nvPr/>
        </p:nvSpPr>
        <p:spPr>
          <a:xfrm>
            <a:off x="37745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12" name="Teardrop 3"/>
          <p:cNvSpPr/>
          <p:nvPr/>
        </p:nvSpPr>
        <p:spPr>
          <a:xfrm rot="5400000" flipH="1" flipV="1">
            <a:off x="13875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3" name="Teardrop 3"/>
          <p:cNvSpPr/>
          <p:nvPr/>
        </p:nvSpPr>
        <p:spPr>
          <a:xfrm rot="5400000" flipH="1" flipV="1">
            <a:off x="22300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4" name="Teardrop 3"/>
          <p:cNvSpPr/>
          <p:nvPr/>
        </p:nvSpPr>
        <p:spPr>
          <a:xfrm rot="5400000" flipH="1" flipV="1">
            <a:off x="307261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5" name="Teardrop 3"/>
          <p:cNvSpPr/>
          <p:nvPr/>
        </p:nvSpPr>
        <p:spPr>
          <a:xfrm rot="5400000" flipH="1" flipV="1">
            <a:off x="391515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6" name="Teardrop 3"/>
          <p:cNvSpPr/>
          <p:nvPr/>
        </p:nvSpPr>
        <p:spPr>
          <a:xfrm rot="5400000" flipH="1" flipV="1">
            <a:off x="47576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7" name="Teardrop 3"/>
          <p:cNvSpPr/>
          <p:nvPr/>
        </p:nvSpPr>
        <p:spPr>
          <a:xfrm rot="5400000" flipH="1" flipV="1">
            <a:off x="56002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18" name="Oval 1617"/>
          <p:cNvSpPr/>
          <p:nvPr/>
        </p:nvSpPr>
        <p:spPr>
          <a:xfrm>
            <a:off x="122033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19" name="Oval 1618"/>
          <p:cNvSpPr/>
          <p:nvPr/>
        </p:nvSpPr>
        <p:spPr>
          <a:xfrm>
            <a:off x="206321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0" name="Oval 1619"/>
          <p:cNvSpPr/>
          <p:nvPr/>
        </p:nvSpPr>
        <p:spPr>
          <a:xfrm>
            <a:off x="290609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1" name="Oval 1620"/>
          <p:cNvSpPr/>
          <p:nvPr/>
        </p:nvSpPr>
        <p:spPr>
          <a:xfrm>
            <a:off x="374897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2" name="Oval 1621"/>
          <p:cNvSpPr/>
          <p:nvPr/>
        </p:nvSpPr>
        <p:spPr>
          <a:xfrm>
            <a:off x="459185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3" name="Oval 1622"/>
          <p:cNvSpPr/>
          <p:nvPr/>
        </p:nvSpPr>
        <p:spPr>
          <a:xfrm>
            <a:off x="543473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4" name="Oval 1623"/>
          <p:cNvSpPr/>
          <p:nvPr/>
        </p:nvSpPr>
        <p:spPr>
          <a:xfrm>
            <a:off x="627761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5" name="Teardrop 3"/>
          <p:cNvSpPr/>
          <p:nvPr/>
        </p:nvSpPr>
        <p:spPr>
          <a:xfrm rot="5400000" flipH="1" flipV="1">
            <a:off x="812785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26" name="Oval 1625"/>
          <p:cNvSpPr/>
          <p:nvPr/>
        </p:nvSpPr>
        <p:spPr>
          <a:xfrm>
            <a:off x="880625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7" name="Teardrop 3"/>
          <p:cNvSpPr/>
          <p:nvPr/>
        </p:nvSpPr>
        <p:spPr>
          <a:xfrm rot="5400000" flipH="1" flipV="1">
            <a:off x="728531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28" name="Oval 1627"/>
          <p:cNvSpPr/>
          <p:nvPr/>
        </p:nvSpPr>
        <p:spPr>
          <a:xfrm>
            <a:off x="796337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29" name="Teardrop 3"/>
          <p:cNvSpPr/>
          <p:nvPr/>
        </p:nvSpPr>
        <p:spPr>
          <a:xfrm rot="5400000" flipH="1" flipV="1">
            <a:off x="98129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0" name="Oval 1629"/>
          <p:cNvSpPr/>
          <p:nvPr/>
        </p:nvSpPr>
        <p:spPr>
          <a:xfrm>
            <a:off x="1049201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31" name="Teardrop 3"/>
          <p:cNvSpPr/>
          <p:nvPr/>
        </p:nvSpPr>
        <p:spPr>
          <a:xfrm rot="5400000" flipH="1" flipV="1">
            <a:off x="89703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2" name="Oval 1631"/>
          <p:cNvSpPr/>
          <p:nvPr/>
        </p:nvSpPr>
        <p:spPr>
          <a:xfrm>
            <a:off x="964913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33" name="Teardrop 3"/>
          <p:cNvSpPr/>
          <p:nvPr/>
        </p:nvSpPr>
        <p:spPr>
          <a:xfrm rot="5400000" flipH="1" flipV="1">
            <a:off x="11498011"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4" name="Teardrop 3"/>
          <p:cNvSpPr/>
          <p:nvPr/>
        </p:nvSpPr>
        <p:spPr>
          <a:xfrm rot="5400000" flipH="1" flipV="1">
            <a:off x="106554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5" name="Oval 1634"/>
          <p:cNvSpPr/>
          <p:nvPr/>
        </p:nvSpPr>
        <p:spPr>
          <a:xfrm>
            <a:off x="11334899" y="365858"/>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636" name="Teardrop 3"/>
          <p:cNvSpPr/>
          <p:nvPr/>
        </p:nvSpPr>
        <p:spPr>
          <a:xfrm rot="5400000" flipH="1" flipV="1">
            <a:off x="5449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7" name="Oval 1636"/>
          <p:cNvSpPr/>
          <p:nvPr/>
        </p:nvSpPr>
        <p:spPr>
          <a:xfrm>
            <a:off x="66645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8" name="Oval 167"/>
          <p:cNvSpPr/>
          <p:nvPr/>
        </p:nvSpPr>
        <p:spPr>
          <a:xfrm>
            <a:off x="0" y="331699"/>
            <a:ext cx="93942" cy="4240302"/>
          </a:xfrm>
          <a:custGeom>
            <a:avLst/>
            <a:gdLst/>
            <a:ahLst/>
            <a:cxnLst/>
            <a:rect l="l" t="t" r="r" b="b"/>
            <a:pathLst>
              <a:path w="93942" h="4240302">
                <a:moveTo>
                  <a:pt x="9066" y="4229620"/>
                </a:moveTo>
                <a:cubicBezTo>
                  <a:pt x="23324" y="4229620"/>
                  <a:pt x="36761" y="4233136"/>
                  <a:pt x="48054" y="4240302"/>
                </a:cubicBezTo>
                <a:lnTo>
                  <a:pt x="0" y="4240302"/>
                </a:lnTo>
                <a:lnTo>
                  <a:pt x="0" y="4231451"/>
                </a:lnTo>
                <a:cubicBezTo>
                  <a:pt x="2881" y="4229788"/>
                  <a:pt x="5954" y="4229620"/>
                  <a:pt x="9066" y="4229620"/>
                </a:cubicBezTo>
                <a:close/>
                <a:moveTo>
                  <a:pt x="9066" y="3380947"/>
                </a:moveTo>
                <a:cubicBezTo>
                  <a:pt x="55942" y="3380947"/>
                  <a:pt x="93942" y="3418947"/>
                  <a:pt x="93942" y="3465822"/>
                </a:cubicBezTo>
                <a:cubicBezTo>
                  <a:pt x="93942" y="3512697"/>
                  <a:pt x="55942" y="3550697"/>
                  <a:pt x="9066" y="3550697"/>
                </a:cubicBezTo>
                <a:lnTo>
                  <a:pt x="0" y="3548867"/>
                </a:lnTo>
                <a:lnTo>
                  <a:pt x="0" y="3382777"/>
                </a:lnTo>
                <a:cubicBezTo>
                  <a:pt x="2881" y="3381115"/>
                  <a:pt x="5954" y="3380947"/>
                  <a:pt x="9066" y="3380947"/>
                </a:cubicBezTo>
                <a:close/>
                <a:moveTo>
                  <a:pt x="9066" y="2536768"/>
                </a:moveTo>
                <a:cubicBezTo>
                  <a:pt x="55942" y="2536768"/>
                  <a:pt x="93942" y="2574768"/>
                  <a:pt x="93942" y="2621643"/>
                </a:cubicBezTo>
                <a:cubicBezTo>
                  <a:pt x="93942" y="2668518"/>
                  <a:pt x="55942" y="2706518"/>
                  <a:pt x="9066" y="2706518"/>
                </a:cubicBezTo>
                <a:lnTo>
                  <a:pt x="0" y="2704688"/>
                </a:lnTo>
                <a:lnTo>
                  <a:pt x="0" y="2538598"/>
                </a:lnTo>
                <a:cubicBezTo>
                  <a:pt x="2881" y="2536936"/>
                  <a:pt x="5954" y="2536768"/>
                  <a:pt x="9066" y="2536768"/>
                </a:cubicBezTo>
                <a:close/>
                <a:moveTo>
                  <a:pt x="9066" y="1688095"/>
                </a:moveTo>
                <a:cubicBezTo>
                  <a:pt x="55942" y="1688095"/>
                  <a:pt x="93942" y="1726095"/>
                  <a:pt x="93942" y="1772970"/>
                </a:cubicBezTo>
                <a:cubicBezTo>
                  <a:pt x="93942" y="1819845"/>
                  <a:pt x="55942" y="1857845"/>
                  <a:pt x="9066" y="1857845"/>
                </a:cubicBezTo>
                <a:lnTo>
                  <a:pt x="0" y="1856015"/>
                </a:lnTo>
                <a:lnTo>
                  <a:pt x="0" y="1689925"/>
                </a:lnTo>
                <a:cubicBezTo>
                  <a:pt x="2881" y="1688263"/>
                  <a:pt x="5954" y="1688095"/>
                  <a:pt x="9066" y="1688095"/>
                </a:cubicBezTo>
                <a:close/>
                <a:moveTo>
                  <a:pt x="9066" y="845498"/>
                </a:moveTo>
                <a:cubicBezTo>
                  <a:pt x="55942" y="845498"/>
                  <a:pt x="93942" y="883498"/>
                  <a:pt x="93942" y="930373"/>
                </a:cubicBezTo>
                <a:cubicBezTo>
                  <a:pt x="93942" y="977248"/>
                  <a:pt x="55942" y="1015248"/>
                  <a:pt x="9066" y="1015248"/>
                </a:cubicBezTo>
                <a:lnTo>
                  <a:pt x="0" y="1013418"/>
                </a:lnTo>
                <a:lnTo>
                  <a:pt x="0" y="847328"/>
                </a:lnTo>
                <a:cubicBezTo>
                  <a:pt x="2881" y="845666"/>
                  <a:pt x="5954" y="845498"/>
                  <a:pt x="9066" y="845498"/>
                </a:cubicBezTo>
                <a:close/>
                <a:moveTo>
                  <a:pt x="9066" y="0"/>
                </a:moveTo>
                <a:cubicBezTo>
                  <a:pt x="55942" y="0"/>
                  <a:pt x="93942" y="38000"/>
                  <a:pt x="93942" y="84875"/>
                </a:cubicBezTo>
                <a:cubicBezTo>
                  <a:pt x="93942" y="131750"/>
                  <a:pt x="55942" y="169750"/>
                  <a:pt x="9066" y="169750"/>
                </a:cubicBezTo>
                <a:lnTo>
                  <a:pt x="0" y="167920"/>
                </a:lnTo>
                <a:lnTo>
                  <a:pt x="0" y="1830"/>
                </a:lnTo>
                <a:cubicBezTo>
                  <a:pt x="2881" y="167"/>
                  <a:pt x="5954" y="0"/>
                  <a:pt x="906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39" name="Oval 1638"/>
          <p:cNvSpPr/>
          <p:nvPr/>
        </p:nvSpPr>
        <p:spPr>
          <a:xfrm>
            <a:off x="7667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0" name="Oval 1639"/>
          <p:cNvSpPr/>
          <p:nvPr/>
        </p:nvSpPr>
        <p:spPr>
          <a:xfrm>
            <a:off x="16092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1" name="Oval 1640"/>
          <p:cNvSpPr/>
          <p:nvPr/>
        </p:nvSpPr>
        <p:spPr>
          <a:xfrm>
            <a:off x="24518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2" name="Oval 1641"/>
          <p:cNvSpPr/>
          <p:nvPr/>
        </p:nvSpPr>
        <p:spPr>
          <a:xfrm>
            <a:off x="329435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3" name="Oval 1642"/>
          <p:cNvSpPr/>
          <p:nvPr/>
        </p:nvSpPr>
        <p:spPr>
          <a:xfrm>
            <a:off x="413689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4" name="Oval 1643"/>
          <p:cNvSpPr/>
          <p:nvPr/>
        </p:nvSpPr>
        <p:spPr>
          <a:xfrm>
            <a:off x="49794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5" name="Oval 1644"/>
          <p:cNvSpPr/>
          <p:nvPr/>
        </p:nvSpPr>
        <p:spPr>
          <a:xfrm>
            <a:off x="58219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6" name="Oval 1645"/>
          <p:cNvSpPr/>
          <p:nvPr/>
        </p:nvSpPr>
        <p:spPr>
          <a:xfrm>
            <a:off x="834959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7" name="Oval 1646"/>
          <p:cNvSpPr/>
          <p:nvPr/>
        </p:nvSpPr>
        <p:spPr>
          <a:xfrm>
            <a:off x="750705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8" name="Oval 1647"/>
          <p:cNvSpPr/>
          <p:nvPr/>
        </p:nvSpPr>
        <p:spPr>
          <a:xfrm>
            <a:off x="100346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49" name="Oval 1648"/>
          <p:cNvSpPr/>
          <p:nvPr/>
        </p:nvSpPr>
        <p:spPr>
          <a:xfrm>
            <a:off x="91921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0" name="Oval 1649"/>
          <p:cNvSpPr/>
          <p:nvPr/>
        </p:nvSpPr>
        <p:spPr>
          <a:xfrm>
            <a:off x="11719750"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1" name="Oval 1650"/>
          <p:cNvSpPr/>
          <p:nvPr/>
        </p:nvSpPr>
        <p:spPr>
          <a:xfrm>
            <a:off x="108772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2" name="Teardrop 3"/>
          <p:cNvSpPr/>
          <p:nvPr/>
        </p:nvSpPr>
        <p:spPr>
          <a:xfrm rot="5400000" flipH="1" flipV="1">
            <a:off x="60211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3" name="Teardrop 3"/>
          <p:cNvSpPr/>
          <p:nvPr/>
        </p:nvSpPr>
        <p:spPr>
          <a:xfrm rot="5400000" flipH="1" flipV="1">
            <a:off x="9659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4" name="Teardrop 3"/>
          <p:cNvSpPr/>
          <p:nvPr/>
        </p:nvSpPr>
        <p:spPr>
          <a:xfrm rot="5400000" flipH="1" flipV="1">
            <a:off x="18084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5" name="Teardrop 3"/>
          <p:cNvSpPr/>
          <p:nvPr/>
        </p:nvSpPr>
        <p:spPr>
          <a:xfrm rot="5400000" flipH="1" flipV="1">
            <a:off x="265102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6" name="Teardrop 3"/>
          <p:cNvSpPr/>
          <p:nvPr/>
        </p:nvSpPr>
        <p:spPr>
          <a:xfrm rot="5400000" flipH="1" flipV="1">
            <a:off x="349356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7" name="Teardrop 3"/>
          <p:cNvSpPr/>
          <p:nvPr/>
        </p:nvSpPr>
        <p:spPr>
          <a:xfrm rot="5400000" flipH="1" flipV="1">
            <a:off x="43361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8" name="Teardrop 3"/>
          <p:cNvSpPr/>
          <p:nvPr/>
        </p:nvSpPr>
        <p:spPr>
          <a:xfrm rot="5400000" flipH="1" flipV="1">
            <a:off x="51786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59" name="Teardrop 3"/>
          <p:cNvSpPr/>
          <p:nvPr/>
        </p:nvSpPr>
        <p:spPr>
          <a:xfrm rot="5400000" flipH="1" flipV="1">
            <a:off x="770626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0" name="Teardrop 3"/>
          <p:cNvSpPr/>
          <p:nvPr/>
        </p:nvSpPr>
        <p:spPr>
          <a:xfrm rot="5400000" flipH="1" flipV="1">
            <a:off x="686372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1" name="Teardrop 3"/>
          <p:cNvSpPr/>
          <p:nvPr/>
        </p:nvSpPr>
        <p:spPr>
          <a:xfrm rot="5400000" flipH="1" flipV="1">
            <a:off x="93913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2" name="Teardrop 3"/>
          <p:cNvSpPr/>
          <p:nvPr/>
        </p:nvSpPr>
        <p:spPr>
          <a:xfrm rot="5400000" flipH="1" flipV="1">
            <a:off x="85488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3" name="Teardrop 3"/>
          <p:cNvSpPr/>
          <p:nvPr/>
        </p:nvSpPr>
        <p:spPr>
          <a:xfrm rot="5400000" flipH="1" flipV="1">
            <a:off x="11076421"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4" name="Teardrop 3"/>
          <p:cNvSpPr/>
          <p:nvPr/>
        </p:nvSpPr>
        <p:spPr>
          <a:xfrm rot="5400000" flipH="1" flipV="1">
            <a:off x="102338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5" name="Teardrop 3"/>
          <p:cNvSpPr/>
          <p:nvPr/>
        </p:nvSpPr>
        <p:spPr>
          <a:xfrm rot="5400000" flipH="1" flipV="1">
            <a:off x="1234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6" name="Teardrop 3"/>
          <p:cNvSpPr/>
          <p:nvPr/>
        </p:nvSpPr>
        <p:spPr>
          <a:xfrm rot="5400000" flipH="1" flipV="1">
            <a:off x="11760003" y="685578"/>
            <a:ext cx="595780" cy="268215"/>
          </a:xfrm>
          <a:custGeom>
            <a:avLst/>
            <a:gdLst/>
            <a:ahLst/>
            <a:cxnLst/>
            <a:rect l="l" t="t" r="r" b="b"/>
            <a:pathLst>
              <a:path w="595780"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1" y="73244"/>
                  <a:pt x="354103" y="113792"/>
                  <a:pt x="354103" y="163811"/>
                </a:cubicBezTo>
                <a:cubicBezTo>
                  <a:pt x="354469"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0"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0"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7" name="Oval 1666"/>
          <p:cNvSpPr/>
          <p:nvPr/>
        </p:nvSpPr>
        <p:spPr>
          <a:xfrm>
            <a:off x="70866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8" name="Oval 1667"/>
          <p:cNvSpPr/>
          <p:nvPr/>
        </p:nvSpPr>
        <p:spPr>
          <a:xfrm>
            <a:off x="3463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69" name="Oval 1668"/>
          <p:cNvSpPr/>
          <p:nvPr/>
        </p:nvSpPr>
        <p:spPr>
          <a:xfrm>
            <a:off x="11888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0" name="Oval 1669"/>
          <p:cNvSpPr/>
          <p:nvPr/>
        </p:nvSpPr>
        <p:spPr>
          <a:xfrm>
            <a:off x="20314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1" name="Oval 1670"/>
          <p:cNvSpPr/>
          <p:nvPr/>
        </p:nvSpPr>
        <p:spPr>
          <a:xfrm>
            <a:off x="28739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2" name="Oval 1671"/>
          <p:cNvSpPr/>
          <p:nvPr/>
        </p:nvSpPr>
        <p:spPr>
          <a:xfrm>
            <a:off x="371649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3" name="Oval 1672"/>
          <p:cNvSpPr/>
          <p:nvPr/>
        </p:nvSpPr>
        <p:spPr>
          <a:xfrm>
            <a:off x="45590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4" name="Oval 1673"/>
          <p:cNvSpPr/>
          <p:nvPr/>
        </p:nvSpPr>
        <p:spPr>
          <a:xfrm>
            <a:off x="54015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5" name="Oval 1674"/>
          <p:cNvSpPr/>
          <p:nvPr/>
        </p:nvSpPr>
        <p:spPr>
          <a:xfrm>
            <a:off x="62441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6" name="Oval 1675"/>
          <p:cNvSpPr/>
          <p:nvPr/>
        </p:nvSpPr>
        <p:spPr>
          <a:xfrm>
            <a:off x="87717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7" name="Oval 1676"/>
          <p:cNvSpPr/>
          <p:nvPr/>
        </p:nvSpPr>
        <p:spPr>
          <a:xfrm>
            <a:off x="792919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8" name="Oval 1677"/>
          <p:cNvSpPr/>
          <p:nvPr/>
        </p:nvSpPr>
        <p:spPr>
          <a:xfrm>
            <a:off x="104568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79" name="Oval 1678"/>
          <p:cNvSpPr/>
          <p:nvPr/>
        </p:nvSpPr>
        <p:spPr>
          <a:xfrm>
            <a:off x="96142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0" name="Oval 860"/>
          <p:cNvSpPr/>
          <p:nvPr/>
        </p:nvSpPr>
        <p:spPr>
          <a:xfrm>
            <a:off x="12141892" y="758852"/>
            <a:ext cx="50109" cy="3538433"/>
          </a:xfrm>
          <a:custGeom>
            <a:avLst/>
            <a:gdLst/>
            <a:ahLst/>
            <a:cxnLst/>
            <a:rect l="l" t="t" r="r" b="b"/>
            <a:pathLst>
              <a:path w="50109" h="3538433">
                <a:moveTo>
                  <a:pt x="50109" y="3384355"/>
                </a:moveTo>
                <a:lnTo>
                  <a:pt x="50109" y="3538433"/>
                </a:lnTo>
                <a:cubicBezTo>
                  <a:pt x="20497" y="3525461"/>
                  <a:pt x="0" y="3495821"/>
                  <a:pt x="0" y="3461394"/>
                </a:cubicBezTo>
                <a:cubicBezTo>
                  <a:pt x="0" y="3426967"/>
                  <a:pt x="20497" y="3397327"/>
                  <a:pt x="50109" y="3384355"/>
                </a:cubicBezTo>
                <a:close/>
                <a:moveTo>
                  <a:pt x="50109" y="2538350"/>
                </a:moveTo>
                <a:lnTo>
                  <a:pt x="50109" y="2692428"/>
                </a:lnTo>
                <a:cubicBezTo>
                  <a:pt x="20497" y="2679456"/>
                  <a:pt x="0" y="2649816"/>
                  <a:pt x="0" y="2615389"/>
                </a:cubicBezTo>
                <a:cubicBezTo>
                  <a:pt x="0" y="2580962"/>
                  <a:pt x="20497" y="2551322"/>
                  <a:pt x="50109" y="2538350"/>
                </a:cubicBezTo>
                <a:close/>
                <a:moveTo>
                  <a:pt x="50109" y="1688095"/>
                </a:moveTo>
                <a:lnTo>
                  <a:pt x="50109" y="1842173"/>
                </a:lnTo>
                <a:cubicBezTo>
                  <a:pt x="20497" y="1829201"/>
                  <a:pt x="0" y="1799561"/>
                  <a:pt x="0" y="1765134"/>
                </a:cubicBezTo>
                <a:cubicBezTo>
                  <a:pt x="0" y="1730707"/>
                  <a:pt x="20497" y="1701067"/>
                  <a:pt x="50109" y="1688095"/>
                </a:cubicBezTo>
                <a:close/>
                <a:moveTo>
                  <a:pt x="50109" y="845498"/>
                </a:moveTo>
                <a:lnTo>
                  <a:pt x="50109" y="999576"/>
                </a:lnTo>
                <a:cubicBezTo>
                  <a:pt x="20497" y="986604"/>
                  <a:pt x="0" y="956964"/>
                  <a:pt x="0" y="922537"/>
                </a:cubicBezTo>
                <a:cubicBezTo>
                  <a:pt x="0" y="888110"/>
                  <a:pt x="20497" y="858470"/>
                  <a:pt x="50109" y="845498"/>
                </a:cubicBezTo>
                <a:close/>
                <a:moveTo>
                  <a:pt x="50109" y="0"/>
                </a:moveTo>
                <a:lnTo>
                  <a:pt x="50109" y="154078"/>
                </a:lnTo>
                <a:cubicBezTo>
                  <a:pt x="20497" y="141106"/>
                  <a:pt x="0" y="111466"/>
                  <a:pt x="0" y="77039"/>
                </a:cubicBezTo>
                <a:cubicBezTo>
                  <a:pt x="0" y="42612"/>
                  <a:pt x="20497" y="12972"/>
                  <a:pt x="5010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1" name="Oval 1680"/>
          <p:cNvSpPr/>
          <p:nvPr/>
        </p:nvSpPr>
        <p:spPr>
          <a:xfrm>
            <a:off x="112993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2" name="Teardrop 3"/>
          <p:cNvSpPr/>
          <p:nvPr/>
        </p:nvSpPr>
        <p:spPr>
          <a:xfrm rot="5400000" flipH="1" flipV="1">
            <a:off x="617401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3" name="Teardrop 3"/>
          <p:cNvSpPr/>
          <p:nvPr/>
        </p:nvSpPr>
        <p:spPr>
          <a:xfrm rot="5400000" flipH="1" flipV="1">
            <a:off x="111877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699"/>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4"/>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8"/>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4" name="Teardrop 3"/>
          <p:cNvSpPr/>
          <p:nvPr/>
        </p:nvSpPr>
        <p:spPr>
          <a:xfrm rot="5400000" flipH="1" flipV="1">
            <a:off x="196131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4"/>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90"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5" name="Teardrop 3"/>
          <p:cNvSpPr/>
          <p:nvPr/>
        </p:nvSpPr>
        <p:spPr>
          <a:xfrm rot="5400000" flipH="1" flipV="1">
            <a:off x="280385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2"/>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5"/>
                  <a:pt x="61434" y="178458"/>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6" name="Teardrop 3"/>
          <p:cNvSpPr/>
          <p:nvPr/>
        </p:nvSpPr>
        <p:spPr>
          <a:xfrm rot="5400000" flipH="1" flipV="1">
            <a:off x="364639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2"/>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5"/>
                  <a:pt x="61434" y="178458"/>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7" name="Teardrop 3"/>
          <p:cNvSpPr/>
          <p:nvPr/>
        </p:nvSpPr>
        <p:spPr>
          <a:xfrm rot="5400000" flipH="1" flipV="1">
            <a:off x="448893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8"/>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8" name="Teardrop 3"/>
          <p:cNvSpPr/>
          <p:nvPr/>
        </p:nvSpPr>
        <p:spPr>
          <a:xfrm rot="5400000" flipH="1" flipV="1">
            <a:off x="533147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89" name="Teardrop 3"/>
          <p:cNvSpPr/>
          <p:nvPr/>
        </p:nvSpPr>
        <p:spPr>
          <a:xfrm rot="5400000" flipH="1" flipV="1">
            <a:off x="785909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8"/>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0" name="Teardrop 3"/>
          <p:cNvSpPr/>
          <p:nvPr/>
        </p:nvSpPr>
        <p:spPr>
          <a:xfrm rot="5400000" flipH="1" flipV="1">
            <a:off x="701655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1" name="Teardrop 3"/>
          <p:cNvSpPr/>
          <p:nvPr/>
        </p:nvSpPr>
        <p:spPr>
          <a:xfrm rot="5400000" flipH="1" flipV="1">
            <a:off x="954417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90"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2" name="Teardrop 3"/>
          <p:cNvSpPr/>
          <p:nvPr/>
        </p:nvSpPr>
        <p:spPr>
          <a:xfrm rot="5400000" flipH="1" flipV="1">
            <a:off x="870163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3" name="Teardrop 3"/>
          <p:cNvSpPr/>
          <p:nvPr/>
        </p:nvSpPr>
        <p:spPr>
          <a:xfrm rot="5400000" flipH="1" flipV="1">
            <a:off x="11229252"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4" name="Teardrop 3"/>
          <p:cNvSpPr/>
          <p:nvPr/>
        </p:nvSpPr>
        <p:spPr>
          <a:xfrm rot="5400000" flipH="1" flipV="1">
            <a:off x="1038671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5" name="Teardrop 3"/>
          <p:cNvSpPr/>
          <p:nvPr/>
        </p:nvSpPr>
        <p:spPr>
          <a:xfrm rot="5400000" flipH="1" flipV="1">
            <a:off x="27623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8"/>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2"/>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6" name="Teardrop 3"/>
          <p:cNvSpPr/>
          <p:nvPr/>
        </p:nvSpPr>
        <p:spPr>
          <a:xfrm rot="5400000" flipH="1" flipV="1">
            <a:off x="11908617" y="4923"/>
            <a:ext cx="298552" cy="268215"/>
          </a:xfrm>
          <a:custGeom>
            <a:avLst/>
            <a:gdLst/>
            <a:ahLst/>
            <a:cxnLst/>
            <a:rect l="l" t="t" r="r" b="b"/>
            <a:pathLst>
              <a:path w="298552"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298552" y="138"/>
                </a:moveTo>
                <a:lnTo>
                  <a:pt x="298552" y="11636"/>
                </a:lnTo>
                <a:cubicBezTo>
                  <a:pt x="298344" y="11511"/>
                  <a:pt x="298133" y="11506"/>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4" y="189232"/>
                  <a:pt x="256525" y="205210"/>
                  <a:pt x="272877" y="215167"/>
                </a:cubicBezTo>
                <a:lnTo>
                  <a:pt x="298552" y="215277"/>
                </a:lnTo>
                <a:lnTo>
                  <a:pt x="298552" y="221928"/>
                </a:lnTo>
                <a:cubicBezTo>
                  <a:pt x="276711" y="221632"/>
                  <a:pt x="254816" y="229876"/>
                  <a:pt x="238146"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0"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cubicBezTo>
                  <a:pt x="99420" y="72140"/>
                  <a:pt x="124170" y="61435"/>
                  <a:pt x="151420" y="61435"/>
                </a:cubicBezTo>
                <a:cubicBezTo>
                  <a:pt x="170023" y="61435"/>
                  <a:pt x="187461" y="66424"/>
                  <a:pt x="202250" y="75515"/>
                </a:cubicBezTo>
                <a:cubicBezTo>
                  <a:pt x="206323" y="58635"/>
                  <a:pt x="215129" y="42758"/>
                  <a:pt x="228297" y="29591"/>
                </a:cubicBezTo>
                <a:cubicBezTo>
                  <a:pt x="247566" y="10322"/>
                  <a:pt x="272636" y="391"/>
                  <a:pt x="297890" y="0"/>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7" name="Oval 881"/>
          <p:cNvSpPr/>
          <p:nvPr/>
        </p:nvSpPr>
        <p:spPr>
          <a:xfrm>
            <a:off x="346332" y="-10245"/>
            <a:ext cx="169752" cy="84875"/>
          </a:xfrm>
          <a:custGeom>
            <a:avLst/>
            <a:gdLst/>
            <a:ahLst/>
            <a:cxnLst/>
            <a:rect l="l" t="t" r="r" b="b"/>
            <a:pathLst>
              <a:path w="169752" h="84875">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8" name="Oval 882"/>
          <p:cNvSpPr/>
          <p:nvPr/>
        </p:nvSpPr>
        <p:spPr>
          <a:xfrm>
            <a:off x="1188872" y="-10245"/>
            <a:ext cx="169752" cy="84875"/>
          </a:xfrm>
          <a:custGeom>
            <a:avLst/>
            <a:gdLst/>
            <a:ahLst/>
            <a:cxnLst/>
            <a:rect l="l" t="t" r="r" b="b"/>
            <a:pathLst>
              <a:path w="169752" h="84875">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99" name="Oval 883"/>
          <p:cNvSpPr/>
          <p:nvPr/>
        </p:nvSpPr>
        <p:spPr>
          <a:xfrm>
            <a:off x="2031413" y="-10245"/>
            <a:ext cx="10160587" cy="84875"/>
          </a:xfrm>
          <a:custGeom>
            <a:avLst/>
            <a:gdLst/>
            <a:ahLst/>
            <a:cxnLst/>
            <a:rect l="l" t="t" r="r" b="b"/>
            <a:pathLst>
              <a:path w="10160587" h="84875">
                <a:moveTo>
                  <a:pt x="10110479" y="0"/>
                </a:moveTo>
                <a:lnTo>
                  <a:pt x="10160587" y="0"/>
                </a:lnTo>
                <a:lnTo>
                  <a:pt x="10160587" y="77038"/>
                </a:lnTo>
                <a:cubicBezTo>
                  <a:pt x="10130976" y="64066"/>
                  <a:pt x="10110479" y="34427"/>
                  <a:pt x="10110479" y="0"/>
                </a:cubicBezTo>
                <a:close/>
                <a:moveTo>
                  <a:pt x="9267940" y="0"/>
                </a:moveTo>
                <a:lnTo>
                  <a:pt x="9437692" y="0"/>
                </a:lnTo>
                <a:cubicBezTo>
                  <a:pt x="9437692" y="46875"/>
                  <a:pt x="9399692" y="84875"/>
                  <a:pt x="9352816" y="84875"/>
                </a:cubicBezTo>
                <a:cubicBezTo>
                  <a:pt x="9305940" y="84875"/>
                  <a:pt x="9267940" y="46875"/>
                  <a:pt x="9267940" y="0"/>
                </a:cubicBezTo>
                <a:close/>
                <a:moveTo>
                  <a:pt x="8425400" y="0"/>
                </a:moveTo>
                <a:lnTo>
                  <a:pt x="8595152" y="0"/>
                </a:lnTo>
                <a:cubicBezTo>
                  <a:pt x="8595152" y="46875"/>
                  <a:pt x="8557152" y="84875"/>
                  <a:pt x="8510276" y="84875"/>
                </a:cubicBezTo>
                <a:cubicBezTo>
                  <a:pt x="8463400" y="84875"/>
                  <a:pt x="8425400" y="46875"/>
                  <a:pt x="8425400" y="0"/>
                </a:cubicBezTo>
                <a:close/>
                <a:moveTo>
                  <a:pt x="7582860" y="0"/>
                </a:moveTo>
                <a:lnTo>
                  <a:pt x="7752612" y="0"/>
                </a:lnTo>
                <a:cubicBezTo>
                  <a:pt x="7752612" y="46875"/>
                  <a:pt x="7714612" y="84875"/>
                  <a:pt x="7667736" y="84875"/>
                </a:cubicBezTo>
                <a:cubicBezTo>
                  <a:pt x="7620860" y="84875"/>
                  <a:pt x="7582860" y="46875"/>
                  <a:pt x="7582860" y="0"/>
                </a:cubicBezTo>
                <a:close/>
                <a:moveTo>
                  <a:pt x="6740320" y="0"/>
                </a:moveTo>
                <a:lnTo>
                  <a:pt x="6910072" y="0"/>
                </a:lnTo>
                <a:cubicBezTo>
                  <a:pt x="6910072" y="46875"/>
                  <a:pt x="6872072" y="84875"/>
                  <a:pt x="6825196" y="84875"/>
                </a:cubicBezTo>
                <a:cubicBezTo>
                  <a:pt x="6778320" y="84875"/>
                  <a:pt x="6740320" y="46875"/>
                  <a:pt x="6740320" y="0"/>
                </a:cubicBezTo>
                <a:close/>
                <a:moveTo>
                  <a:pt x="5897780" y="0"/>
                </a:moveTo>
                <a:lnTo>
                  <a:pt x="6067532" y="0"/>
                </a:lnTo>
                <a:cubicBezTo>
                  <a:pt x="6067532" y="46875"/>
                  <a:pt x="6029532" y="84875"/>
                  <a:pt x="5982656" y="84875"/>
                </a:cubicBezTo>
                <a:cubicBezTo>
                  <a:pt x="5935780" y="84875"/>
                  <a:pt x="5897780" y="46875"/>
                  <a:pt x="5897780" y="0"/>
                </a:cubicBezTo>
                <a:close/>
                <a:moveTo>
                  <a:pt x="5055240" y="0"/>
                </a:moveTo>
                <a:lnTo>
                  <a:pt x="5224992" y="0"/>
                </a:lnTo>
                <a:cubicBezTo>
                  <a:pt x="5224992" y="46875"/>
                  <a:pt x="5186992" y="84875"/>
                  <a:pt x="5140116" y="84875"/>
                </a:cubicBezTo>
                <a:cubicBezTo>
                  <a:pt x="5093240" y="84875"/>
                  <a:pt x="5055240" y="46875"/>
                  <a:pt x="5055240" y="0"/>
                </a:cubicBezTo>
                <a:close/>
                <a:moveTo>
                  <a:pt x="4212700" y="0"/>
                </a:moveTo>
                <a:lnTo>
                  <a:pt x="4382452" y="0"/>
                </a:lnTo>
                <a:cubicBezTo>
                  <a:pt x="4382452" y="46875"/>
                  <a:pt x="4344452" y="84875"/>
                  <a:pt x="4297576" y="84875"/>
                </a:cubicBezTo>
                <a:cubicBezTo>
                  <a:pt x="4250700" y="84875"/>
                  <a:pt x="4212700" y="46875"/>
                  <a:pt x="4212700" y="0"/>
                </a:cubicBezTo>
                <a:close/>
                <a:moveTo>
                  <a:pt x="3370160" y="0"/>
                </a:moveTo>
                <a:lnTo>
                  <a:pt x="3539912" y="0"/>
                </a:lnTo>
                <a:cubicBezTo>
                  <a:pt x="3539912" y="46875"/>
                  <a:pt x="3501912" y="84875"/>
                  <a:pt x="3455036" y="84875"/>
                </a:cubicBezTo>
                <a:cubicBezTo>
                  <a:pt x="3408160" y="84875"/>
                  <a:pt x="3370160" y="46875"/>
                  <a:pt x="3370160" y="0"/>
                </a:cubicBezTo>
                <a:close/>
                <a:moveTo>
                  <a:pt x="2527620" y="0"/>
                </a:moveTo>
                <a:lnTo>
                  <a:pt x="2697372" y="0"/>
                </a:lnTo>
                <a:cubicBezTo>
                  <a:pt x="2697372" y="46875"/>
                  <a:pt x="2659372" y="84875"/>
                  <a:pt x="2612496" y="84875"/>
                </a:cubicBezTo>
                <a:cubicBezTo>
                  <a:pt x="2565620" y="84875"/>
                  <a:pt x="2527620" y="46875"/>
                  <a:pt x="2527620" y="0"/>
                </a:cubicBezTo>
                <a:close/>
                <a:moveTo>
                  <a:pt x="1685080" y="0"/>
                </a:moveTo>
                <a:lnTo>
                  <a:pt x="1854832" y="0"/>
                </a:lnTo>
                <a:cubicBezTo>
                  <a:pt x="1854832" y="46875"/>
                  <a:pt x="1816832" y="84875"/>
                  <a:pt x="1769956" y="84875"/>
                </a:cubicBezTo>
                <a:cubicBezTo>
                  <a:pt x="1723080" y="84875"/>
                  <a:pt x="1685080" y="46875"/>
                  <a:pt x="1685080" y="0"/>
                </a:cubicBezTo>
                <a:close/>
                <a:moveTo>
                  <a:pt x="842540" y="0"/>
                </a:moveTo>
                <a:lnTo>
                  <a:pt x="1012292" y="0"/>
                </a:lnTo>
                <a:cubicBezTo>
                  <a:pt x="1012292" y="46875"/>
                  <a:pt x="974292" y="84875"/>
                  <a:pt x="927416" y="84875"/>
                </a:cubicBezTo>
                <a:cubicBezTo>
                  <a:pt x="880540" y="84875"/>
                  <a:pt x="842540" y="46875"/>
                  <a:pt x="842540" y="0"/>
                </a:cubicBezTo>
                <a:close/>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0" name="Teardrop 3"/>
          <p:cNvSpPr/>
          <p:nvPr/>
        </p:nvSpPr>
        <p:spPr>
          <a:xfrm rot="5400000" flipH="1" flipV="1">
            <a:off x="64427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1" name="Oval 1700"/>
          <p:cNvSpPr/>
          <p:nvPr/>
        </p:nvSpPr>
        <p:spPr>
          <a:xfrm>
            <a:off x="712049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02" name="Teardrop 3"/>
          <p:cNvSpPr/>
          <p:nvPr/>
        </p:nvSpPr>
        <p:spPr>
          <a:xfrm rot="5400000" flipH="1" flipV="1">
            <a:off x="-148774" y="1103813"/>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7" y="294285"/>
                  <a:pt x="284136"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39" y="207247"/>
                  <a:pt x="61434" y="182497"/>
                  <a:pt x="61434" y="155247"/>
                </a:cubicBezTo>
                <a:cubicBezTo>
                  <a:pt x="61434" y="136673"/>
                  <a:pt x="66407"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89"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6" y="0"/>
                </a:lnTo>
                <a:cubicBezTo>
                  <a:pt x="219687"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9"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8" y="30964"/>
                  <a:pt x="601147" y="8808"/>
                </a:cubicBezTo>
                <a:lnTo>
                  <a:pt x="515982" y="8808"/>
                </a:lnTo>
                <a:lnTo>
                  <a:pt x="515981" y="8744"/>
                </a:lnTo>
                <a:lnTo>
                  <a:pt x="601147" y="8744"/>
                </a:lnTo>
                <a:lnTo>
                  <a:pt x="599274" y="0"/>
                </a:lnTo>
                <a:lnTo>
                  <a:pt x="610820" y="0"/>
                </a:lnTo>
                <a:cubicBezTo>
                  <a:pt x="612423" y="2826"/>
                  <a:pt x="612602" y="5800"/>
                  <a:pt x="612648"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3" name="Oval 1702"/>
          <p:cNvSpPr/>
          <p:nvPr/>
        </p:nvSpPr>
        <p:spPr>
          <a:xfrm>
            <a:off x="37745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04" name="Teardrop 3"/>
          <p:cNvSpPr/>
          <p:nvPr/>
        </p:nvSpPr>
        <p:spPr>
          <a:xfrm rot="5400000" flipH="1" flipV="1">
            <a:off x="13875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5" name="Teardrop 3"/>
          <p:cNvSpPr/>
          <p:nvPr/>
        </p:nvSpPr>
        <p:spPr>
          <a:xfrm rot="5400000" flipH="1" flipV="1">
            <a:off x="22300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6" name="Teardrop 3"/>
          <p:cNvSpPr/>
          <p:nvPr/>
        </p:nvSpPr>
        <p:spPr>
          <a:xfrm rot="5400000" flipH="1" flipV="1">
            <a:off x="307261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7" name="Teardrop 3"/>
          <p:cNvSpPr/>
          <p:nvPr/>
        </p:nvSpPr>
        <p:spPr>
          <a:xfrm rot="5400000" flipH="1" flipV="1">
            <a:off x="391515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8" name="Teardrop 3"/>
          <p:cNvSpPr/>
          <p:nvPr/>
        </p:nvSpPr>
        <p:spPr>
          <a:xfrm rot="5400000" flipH="1" flipV="1">
            <a:off x="47576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09" name="Teardrop 3"/>
          <p:cNvSpPr/>
          <p:nvPr/>
        </p:nvSpPr>
        <p:spPr>
          <a:xfrm rot="5400000" flipH="1" flipV="1">
            <a:off x="56002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10" name="Oval 1709"/>
          <p:cNvSpPr/>
          <p:nvPr/>
        </p:nvSpPr>
        <p:spPr>
          <a:xfrm>
            <a:off x="122033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1" name="Oval 1710"/>
          <p:cNvSpPr/>
          <p:nvPr/>
        </p:nvSpPr>
        <p:spPr>
          <a:xfrm>
            <a:off x="206321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2" name="Oval 1711"/>
          <p:cNvSpPr/>
          <p:nvPr/>
        </p:nvSpPr>
        <p:spPr>
          <a:xfrm>
            <a:off x="290609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3" name="Oval 1712"/>
          <p:cNvSpPr/>
          <p:nvPr/>
        </p:nvSpPr>
        <p:spPr>
          <a:xfrm>
            <a:off x="374897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4" name="Oval 1713"/>
          <p:cNvSpPr/>
          <p:nvPr/>
        </p:nvSpPr>
        <p:spPr>
          <a:xfrm>
            <a:off x="459185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5" name="Oval 1714"/>
          <p:cNvSpPr/>
          <p:nvPr/>
        </p:nvSpPr>
        <p:spPr>
          <a:xfrm>
            <a:off x="543473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6" name="Oval 1715"/>
          <p:cNvSpPr/>
          <p:nvPr/>
        </p:nvSpPr>
        <p:spPr>
          <a:xfrm>
            <a:off x="627761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7" name="Teardrop 3"/>
          <p:cNvSpPr/>
          <p:nvPr/>
        </p:nvSpPr>
        <p:spPr>
          <a:xfrm rot="5400000" flipH="1" flipV="1">
            <a:off x="812785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18" name="Oval 1717"/>
          <p:cNvSpPr/>
          <p:nvPr/>
        </p:nvSpPr>
        <p:spPr>
          <a:xfrm>
            <a:off x="880625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19" name="Teardrop 3"/>
          <p:cNvSpPr/>
          <p:nvPr/>
        </p:nvSpPr>
        <p:spPr>
          <a:xfrm rot="5400000" flipH="1" flipV="1">
            <a:off x="728531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0" name="Oval 1719"/>
          <p:cNvSpPr/>
          <p:nvPr/>
        </p:nvSpPr>
        <p:spPr>
          <a:xfrm>
            <a:off x="796337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21" name="Teardrop 3"/>
          <p:cNvSpPr/>
          <p:nvPr/>
        </p:nvSpPr>
        <p:spPr>
          <a:xfrm rot="5400000" flipH="1" flipV="1">
            <a:off x="98129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2" name="Oval 1721"/>
          <p:cNvSpPr/>
          <p:nvPr/>
        </p:nvSpPr>
        <p:spPr>
          <a:xfrm>
            <a:off x="1049201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23" name="Teardrop 3"/>
          <p:cNvSpPr/>
          <p:nvPr/>
        </p:nvSpPr>
        <p:spPr>
          <a:xfrm rot="5400000" flipH="1" flipV="1">
            <a:off x="89703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4" name="Oval 1723"/>
          <p:cNvSpPr/>
          <p:nvPr/>
        </p:nvSpPr>
        <p:spPr>
          <a:xfrm>
            <a:off x="964913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25" name="Teardrop 3"/>
          <p:cNvSpPr/>
          <p:nvPr/>
        </p:nvSpPr>
        <p:spPr>
          <a:xfrm rot="5400000" flipH="1" flipV="1">
            <a:off x="11498011"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6" name="Teardrop 3"/>
          <p:cNvSpPr/>
          <p:nvPr/>
        </p:nvSpPr>
        <p:spPr>
          <a:xfrm rot="5400000" flipH="1" flipV="1">
            <a:off x="106554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7" name="Oval 1726"/>
          <p:cNvSpPr/>
          <p:nvPr/>
        </p:nvSpPr>
        <p:spPr>
          <a:xfrm>
            <a:off x="11334899" y="121135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28" name="Teardrop 3"/>
          <p:cNvSpPr/>
          <p:nvPr/>
        </p:nvSpPr>
        <p:spPr>
          <a:xfrm rot="5400000" flipH="1" flipV="1">
            <a:off x="5449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29" name="Oval 1728"/>
          <p:cNvSpPr/>
          <p:nvPr/>
        </p:nvSpPr>
        <p:spPr>
          <a:xfrm>
            <a:off x="66645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0" name="Oval 1729"/>
          <p:cNvSpPr/>
          <p:nvPr/>
        </p:nvSpPr>
        <p:spPr>
          <a:xfrm>
            <a:off x="7667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1" name="Oval 1730"/>
          <p:cNvSpPr/>
          <p:nvPr/>
        </p:nvSpPr>
        <p:spPr>
          <a:xfrm>
            <a:off x="16092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2" name="Oval 1731"/>
          <p:cNvSpPr/>
          <p:nvPr/>
        </p:nvSpPr>
        <p:spPr>
          <a:xfrm>
            <a:off x="24518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3" name="Oval 1732"/>
          <p:cNvSpPr/>
          <p:nvPr/>
        </p:nvSpPr>
        <p:spPr>
          <a:xfrm>
            <a:off x="329435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4" name="Oval 1733"/>
          <p:cNvSpPr/>
          <p:nvPr/>
        </p:nvSpPr>
        <p:spPr>
          <a:xfrm>
            <a:off x="413689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5" name="Oval 1734"/>
          <p:cNvSpPr/>
          <p:nvPr/>
        </p:nvSpPr>
        <p:spPr>
          <a:xfrm>
            <a:off x="49794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6" name="Oval 1735"/>
          <p:cNvSpPr/>
          <p:nvPr/>
        </p:nvSpPr>
        <p:spPr>
          <a:xfrm>
            <a:off x="58219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7" name="Oval 1736"/>
          <p:cNvSpPr/>
          <p:nvPr/>
        </p:nvSpPr>
        <p:spPr>
          <a:xfrm>
            <a:off x="834959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8" name="Oval 1737"/>
          <p:cNvSpPr/>
          <p:nvPr/>
        </p:nvSpPr>
        <p:spPr>
          <a:xfrm>
            <a:off x="750705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39" name="Oval 1738"/>
          <p:cNvSpPr/>
          <p:nvPr/>
        </p:nvSpPr>
        <p:spPr>
          <a:xfrm>
            <a:off x="100346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0" name="Oval 1739"/>
          <p:cNvSpPr/>
          <p:nvPr/>
        </p:nvSpPr>
        <p:spPr>
          <a:xfrm>
            <a:off x="91921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1" name="Oval 1740"/>
          <p:cNvSpPr/>
          <p:nvPr/>
        </p:nvSpPr>
        <p:spPr>
          <a:xfrm>
            <a:off x="11719750"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2" name="Oval 1741"/>
          <p:cNvSpPr/>
          <p:nvPr/>
        </p:nvSpPr>
        <p:spPr>
          <a:xfrm>
            <a:off x="108772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3" name="Teardrop 3"/>
          <p:cNvSpPr/>
          <p:nvPr/>
        </p:nvSpPr>
        <p:spPr>
          <a:xfrm rot="5400000" flipH="1" flipV="1">
            <a:off x="60211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4" name="Teardrop 3"/>
          <p:cNvSpPr/>
          <p:nvPr/>
        </p:nvSpPr>
        <p:spPr>
          <a:xfrm rot="5400000" flipH="1" flipV="1">
            <a:off x="9659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5" name="Teardrop 3"/>
          <p:cNvSpPr/>
          <p:nvPr/>
        </p:nvSpPr>
        <p:spPr>
          <a:xfrm rot="5400000" flipH="1" flipV="1">
            <a:off x="18084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6" name="Teardrop 3"/>
          <p:cNvSpPr/>
          <p:nvPr/>
        </p:nvSpPr>
        <p:spPr>
          <a:xfrm rot="5400000" flipH="1" flipV="1">
            <a:off x="265102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7" name="Teardrop 3"/>
          <p:cNvSpPr/>
          <p:nvPr/>
        </p:nvSpPr>
        <p:spPr>
          <a:xfrm rot="5400000" flipH="1" flipV="1">
            <a:off x="349356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8" name="Teardrop 3"/>
          <p:cNvSpPr/>
          <p:nvPr/>
        </p:nvSpPr>
        <p:spPr>
          <a:xfrm rot="5400000" flipH="1" flipV="1">
            <a:off x="43361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49" name="Teardrop 3"/>
          <p:cNvSpPr/>
          <p:nvPr/>
        </p:nvSpPr>
        <p:spPr>
          <a:xfrm rot="5400000" flipH="1" flipV="1">
            <a:off x="51786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0" name="Teardrop 3"/>
          <p:cNvSpPr/>
          <p:nvPr/>
        </p:nvSpPr>
        <p:spPr>
          <a:xfrm rot="5400000" flipH="1" flipV="1">
            <a:off x="770626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1" name="Teardrop 3"/>
          <p:cNvSpPr/>
          <p:nvPr/>
        </p:nvSpPr>
        <p:spPr>
          <a:xfrm rot="5400000" flipH="1" flipV="1">
            <a:off x="686372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2" name="Teardrop 3"/>
          <p:cNvSpPr/>
          <p:nvPr/>
        </p:nvSpPr>
        <p:spPr>
          <a:xfrm rot="5400000" flipH="1" flipV="1">
            <a:off x="93913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3" name="Teardrop 3"/>
          <p:cNvSpPr/>
          <p:nvPr/>
        </p:nvSpPr>
        <p:spPr>
          <a:xfrm rot="5400000" flipH="1" flipV="1">
            <a:off x="85488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4" name="Teardrop 3"/>
          <p:cNvSpPr/>
          <p:nvPr/>
        </p:nvSpPr>
        <p:spPr>
          <a:xfrm rot="5400000" flipH="1" flipV="1">
            <a:off x="11076421"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5" name="Teardrop 3"/>
          <p:cNvSpPr/>
          <p:nvPr/>
        </p:nvSpPr>
        <p:spPr>
          <a:xfrm rot="5400000" flipH="1" flipV="1">
            <a:off x="102338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6" name="Teardrop 3"/>
          <p:cNvSpPr/>
          <p:nvPr/>
        </p:nvSpPr>
        <p:spPr>
          <a:xfrm rot="5400000" flipH="1" flipV="1">
            <a:off x="1234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7" name="Teardrop 3"/>
          <p:cNvSpPr/>
          <p:nvPr/>
        </p:nvSpPr>
        <p:spPr>
          <a:xfrm rot="5400000" flipH="1" flipV="1">
            <a:off x="11760002" y="1531078"/>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1"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6"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0"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8" name="Oval 1757"/>
          <p:cNvSpPr/>
          <p:nvPr/>
        </p:nvSpPr>
        <p:spPr>
          <a:xfrm>
            <a:off x="70866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59" name="Oval 1758"/>
          <p:cNvSpPr/>
          <p:nvPr/>
        </p:nvSpPr>
        <p:spPr>
          <a:xfrm>
            <a:off x="3463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0" name="Oval 1759"/>
          <p:cNvSpPr/>
          <p:nvPr/>
        </p:nvSpPr>
        <p:spPr>
          <a:xfrm>
            <a:off x="11888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1" name="Oval 1760"/>
          <p:cNvSpPr/>
          <p:nvPr/>
        </p:nvSpPr>
        <p:spPr>
          <a:xfrm>
            <a:off x="20314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2" name="Oval 1761"/>
          <p:cNvSpPr/>
          <p:nvPr/>
        </p:nvSpPr>
        <p:spPr>
          <a:xfrm>
            <a:off x="28739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3" name="Oval 1762"/>
          <p:cNvSpPr/>
          <p:nvPr/>
        </p:nvSpPr>
        <p:spPr>
          <a:xfrm>
            <a:off x="371649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4" name="Oval 1763"/>
          <p:cNvSpPr/>
          <p:nvPr/>
        </p:nvSpPr>
        <p:spPr>
          <a:xfrm>
            <a:off x="45590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5" name="Oval 1764"/>
          <p:cNvSpPr/>
          <p:nvPr/>
        </p:nvSpPr>
        <p:spPr>
          <a:xfrm>
            <a:off x="54015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6" name="Oval 1765"/>
          <p:cNvSpPr/>
          <p:nvPr/>
        </p:nvSpPr>
        <p:spPr>
          <a:xfrm>
            <a:off x="62441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7" name="Oval 1766"/>
          <p:cNvSpPr/>
          <p:nvPr/>
        </p:nvSpPr>
        <p:spPr>
          <a:xfrm>
            <a:off x="87717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8" name="Oval 1767"/>
          <p:cNvSpPr/>
          <p:nvPr/>
        </p:nvSpPr>
        <p:spPr>
          <a:xfrm>
            <a:off x="792919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69" name="Oval 1768"/>
          <p:cNvSpPr/>
          <p:nvPr/>
        </p:nvSpPr>
        <p:spPr>
          <a:xfrm>
            <a:off x="104568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0" name="Oval 1769"/>
          <p:cNvSpPr/>
          <p:nvPr/>
        </p:nvSpPr>
        <p:spPr>
          <a:xfrm>
            <a:off x="96142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1" name="Oval 1770"/>
          <p:cNvSpPr/>
          <p:nvPr/>
        </p:nvSpPr>
        <p:spPr>
          <a:xfrm>
            <a:off x="112993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2" name="Teardrop 3"/>
          <p:cNvSpPr/>
          <p:nvPr/>
        </p:nvSpPr>
        <p:spPr>
          <a:xfrm rot="5400000" flipH="1" flipV="1">
            <a:off x="64427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3" name="Oval 1772"/>
          <p:cNvSpPr/>
          <p:nvPr/>
        </p:nvSpPr>
        <p:spPr>
          <a:xfrm>
            <a:off x="712049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74" name="Teardrop 3"/>
          <p:cNvSpPr/>
          <p:nvPr/>
        </p:nvSpPr>
        <p:spPr>
          <a:xfrm rot="5400000" flipH="1" flipV="1">
            <a:off x="-148774" y="1946410"/>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9"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4" y="0"/>
                </a:lnTo>
                <a:lnTo>
                  <a:pt x="610820" y="0"/>
                </a:lnTo>
                <a:cubicBezTo>
                  <a:pt x="612423" y="2826"/>
                  <a:pt x="612602" y="5800"/>
                  <a:pt x="612648"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5" name="Oval 1774"/>
          <p:cNvSpPr/>
          <p:nvPr/>
        </p:nvSpPr>
        <p:spPr>
          <a:xfrm>
            <a:off x="37745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76" name="Teardrop 3"/>
          <p:cNvSpPr/>
          <p:nvPr/>
        </p:nvSpPr>
        <p:spPr>
          <a:xfrm rot="5400000" flipH="1" flipV="1">
            <a:off x="13875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7" name="Teardrop 3"/>
          <p:cNvSpPr/>
          <p:nvPr/>
        </p:nvSpPr>
        <p:spPr>
          <a:xfrm rot="5400000" flipH="1" flipV="1">
            <a:off x="22300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8" name="Teardrop 3"/>
          <p:cNvSpPr/>
          <p:nvPr/>
        </p:nvSpPr>
        <p:spPr>
          <a:xfrm rot="5400000" flipH="1" flipV="1">
            <a:off x="307261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79" name="Teardrop 3"/>
          <p:cNvSpPr/>
          <p:nvPr/>
        </p:nvSpPr>
        <p:spPr>
          <a:xfrm rot="5400000" flipH="1" flipV="1">
            <a:off x="391515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80" name="Teardrop 3"/>
          <p:cNvSpPr/>
          <p:nvPr/>
        </p:nvSpPr>
        <p:spPr>
          <a:xfrm rot="5400000" flipH="1" flipV="1">
            <a:off x="47576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81" name="Teardrop 3"/>
          <p:cNvSpPr/>
          <p:nvPr/>
        </p:nvSpPr>
        <p:spPr>
          <a:xfrm rot="5400000" flipH="1" flipV="1">
            <a:off x="56002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82" name="Oval 1781"/>
          <p:cNvSpPr/>
          <p:nvPr/>
        </p:nvSpPr>
        <p:spPr>
          <a:xfrm>
            <a:off x="122033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3" name="Oval 1782"/>
          <p:cNvSpPr/>
          <p:nvPr/>
        </p:nvSpPr>
        <p:spPr>
          <a:xfrm>
            <a:off x="206321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4" name="Oval 1783"/>
          <p:cNvSpPr/>
          <p:nvPr/>
        </p:nvSpPr>
        <p:spPr>
          <a:xfrm>
            <a:off x="290609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5" name="Oval 1784"/>
          <p:cNvSpPr/>
          <p:nvPr/>
        </p:nvSpPr>
        <p:spPr>
          <a:xfrm>
            <a:off x="374897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6" name="Oval 1785"/>
          <p:cNvSpPr/>
          <p:nvPr/>
        </p:nvSpPr>
        <p:spPr>
          <a:xfrm>
            <a:off x="459185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7" name="Oval 1786"/>
          <p:cNvSpPr/>
          <p:nvPr/>
        </p:nvSpPr>
        <p:spPr>
          <a:xfrm>
            <a:off x="543473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8" name="Oval 1787"/>
          <p:cNvSpPr/>
          <p:nvPr/>
        </p:nvSpPr>
        <p:spPr>
          <a:xfrm>
            <a:off x="627761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89" name="Teardrop 3"/>
          <p:cNvSpPr/>
          <p:nvPr/>
        </p:nvSpPr>
        <p:spPr>
          <a:xfrm rot="5400000" flipH="1" flipV="1">
            <a:off x="812785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0" name="Oval 1789"/>
          <p:cNvSpPr/>
          <p:nvPr/>
        </p:nvSpPr>
        <p:spPr>
          <a:xfrm>
            <a:off x="880625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91" name="Teardrop 3"/>
          <p:cNvSpPr/>
          <p:nvPr/>
        </p:nvSpPr>
        <p:spPr>
          <a:xfrm rot="5400000" flipH="1" flipV="1">
            <a:off x="728531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2" name="Oval 1791"/>
          <p:cNvSpPr/>
          <p:nvPr/>
        </p:nvSpPr>
        <p:spPr>
          <a:xfrm>
            <a:off x="796337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93" name="Teardrop 3"/>
          <p:cNvSpPr/>
          <p:nvPr/>
        </p:nvSpPr>
        <p:spPr>
          <a:xfrm rot="5400000" flipH="1" flipV="1">
            <a:off x="98129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4" name="Oval 1793"/>
          <p:cNvSpPr/>
          <p:nvPr/>
        </p:nvSpPr>
        <p:spPr>
          <a:xfrm>
            <a:off x="1049201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95" name="Teardrop 3"/>
          <p:cNvSpPr/>
          <p:nvPr/>
        </p:nvSpPr>
        <p:spPr>
          <a:xfrm rot="5400000" flipH="1" flipV="1">
            <a:off x="89703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6" name="Oval 1795"/>
          <p:cNvSpPr/>
          <p:nvPr/>
        </p:nvSpPr>
        <p:spPr>
          <a:xfrm>
            <a:off x="964913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797" name="Teardrop 3"/>
          <p:cNvSpPr/>
          <p:nvPr/>
        </p:nvSpPr>
        <p:spPr>
          <a:xfrm rot="5400000" flipH="1" flipV="1">
            <a:off x="11498011"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8" name="Teardrop 3"/>
          <p:cNvSpPr/>
          <p:nvPr/>
        </p:nvSpPr>
        <p:spPr>
          <a:xfrm rot="5400000" flipH="1" flipV="1">
            <a:off x="106554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799" name="Oval 1798"/>
          <p:cNvSpPr/>
          <p:nvPr/>
        </p:nvSpPr>
        <p:spPr>
          <a:xfrm>
            <a:off x="11334899" y="2053953"/>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00" name="Teardrop 3"/>
          <p:cNvSpPr/>
          <p:nvPr/>
        </p:nvSpPr>
        <p:spPr>
          <a:xfrm rot="5400000" flipH="1" flipV="1">
            <a:off x="5449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1" name="Oval 1800"/>
          <p:cNvSpPr/>
          <p:nvPr/>
        </p:nvSpPr>
        <p:spPr>
          <a:xfrm>
            <a:off x="66645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2" name="Oval 1801"/>
          <p:cNvSpPr/>
          <p:nvPr/>
        </p:nvSpPr>
        <p:spPr>
          <a:xfrm>
            <a:off x="7667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3" name="Oval 1802"/>
          <p:cNvSpPr/>
          <p:nvPr/>
        </p:nvSpPr>
        <p:spPr>
          <a:xfrm>
            <a:off x="16092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4" name="Oval 1803"/>
          <p:cNvSpPr/>
          <p:nvPr/>
        </p:nvSpPr>
        <p:spPr>
          <a:xfrm>
            <a:off x="24518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5" name="Oval 1804"/>
          <p:cNvSpPr/>
          <p:nvPr/>
        </p:nvSpPr>
        <p:spPr>
          <a:xfrm>
            <a:off x="329435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6" name="Oval 1805"/>
          <p:cNvSpPr/>
          <p:nvPr/>
        </p:nvSpPr>
        <p:spPr>
          <a:xfrm>
            <a:off x="413689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7" name="Oval 1806"/>
          <p:cNvSpPr/>
          <p:nvPr/>
        </p:nvSpPr>
        <p:spPr>
          <a:xfrm>
            <a:off x="49794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8" name="Oval 1807"/>
          <p:cNvSpPr/>
          <p:nvPr/>
        </p:nvSpPr>
        <p:spPr>
          <a:xfrm>
            <a:off x="58219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09" name="Oval 1808"/>
          <p:cNvSpPr/>
          <p:nvPr/>
        </p:nvSpPr>
        <p:spPr>
          <a:xfrm>
            <a:off x="834959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0" name="Oval 1809"/>
          <p:cNvSpPr/>
          <p:nvPr/>
        </p:nvSpPr>
        <p:spPr>
          <a:xfrm>
            <a:off x="750705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1" name="Oval 1810"/>
          <p:cNvSpPr/>
          <p:nvPr/>
        </p:nvSpPr>
        <p:spPr>
          <a:xfrm>
            <a:off x="100346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2" name="Oval 1811"/>
          <p:cNvSpPr/>
          <p:nvPr/>
        </p:nvSpPr>
        <p:spPr>
          <a:xfrm>
            <a:off x="91921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3" name="Oval 1812"/>
          <p:cNvSpPr/>
          <p:nvPr/>
        </p:nvSpPr>
        <p:spPr>
          <a:xfrm>
            <a:off x="11719750"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4" name="Oval 1813"/>
          <p:cNvSpPr/>
          <p:nvPr/>
        </p:nvSpPr>
        <p:spPr>
          <a:xfrm>
            <a:off x="108772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5" name="Teardrop 3"/>
          <p:cNvSpPr/>
          <p:nvPr/>
        </p:nvSpPr>
        <p:spPr>
          <a:xfrm rot="5400000" flipH="1" flipV="1">
            <a:off x="60211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6" name="Teardrop 3"/>
          <p:cNvSpPr/>
          <p:nvPr/>
        </p:nvSpPr>
        <p:spPr>
          <a:xfrm rot="5400000" flipH="1" flipV="1">
            <a:off x="9659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7" name="Teardrop 3"/>
          <p:cNvSpPr/>
          <p:nvPr/>
        </p:nvSpPr>
        <p:spPr>
          <a:xfrm rot="5400000" flipH="1" flipV="1">
            <a:off x="18084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8" name="Teardrop 3"/>
          <p:cNvSpPr/>
          <p:nvPr/>
        </p:nvSpPr>
        <p:spPr>
          <a:xfrm rot="5400000" flipH="1" flipV="1">
            <a:off x="265102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19" name="Teardrop 3"/>
          <p:cNvSpPr/>
          <p:nvPr/>
        </p:nvSpPr>
        <p:spPr>
          <a:xfrm rot="5400000" flipH="1" flipV="1">
            <a:off x="349356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0" name="Teardrop 3"/>
          <p:cNvSpPr/>
          <p:nvPr/>
        </p:nvSpPr>
        <p:spPr>
          <a:xfrm rot="5400000" flipH="1" flipV="1">
            <a:off x="43361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1" name="Teardrop 3"/>
          <p:cNvSpPr/>
          <p:nvPr/>
        </p:nvSpPr>
        <p:spPr>
          <a:xfrm rot="5400000" flipH="1" flipV="1">
            <a:off x="51786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2" name="Teardrop 3"/>
          <p:cNvSpPr/>
          <p:nvPr/>
        </p:nvSpPr>
        <p:spPr>
          <a:xfrm rot="5400000" flipH="1" flipV="1">
            <a:off x="770626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3" name="Teardrop 3"/>
          <p:cNvSpPr/>
          <p:nvPr/>
        </p:nvSpPr>
        <p:spPr>
          <a:xfrm rot="5400000" flipH="1" flipV="1">
            <a:off x="686372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4" name="Teardrop 3"/>
          <p:cNvSpPr/>
          <p:nvPr/>
        </p:nvSpPr>
        <p:spPr>
          <a:xfrm rot="5400000" flipH="1" flipV="1">
            <a:off x="93913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5" name="Teardrop 3"/>
          <p:cNvSpPr/>
          <p:nvPr/>
        </p:nvSpPr>
        <p:spPr>
          <a:xfrm rot="5400000" flipH="1" flipV="1">
            <a:off x="85488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6" name="Teardrop 3"/>
          <p:cNvSpPr/>
          <p:nvPr/>
        </p:nvSpPr>
        <p:spPr>
          <a:xfrm rot="5400000" flipH="1" flipV="1">
            <a:off x="11076421"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7" name="Teardrop 3"/>
          <p:cNvSpPr/>
          <p:nvPr/>
        </p:nvSpPr>
        <p:spPr>
          <a:xfrm rot="5400000" flipH="1" flipV="1">
            <a:off x="102338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8" name="Teardrop 3"/>
          <p:cNvSpPr/>
          <p:nvPr/>
        </p:nvSpPr>
        <p:spPr>
          <a:xfrm rot="5400000" flipH="1" flipV="1">
            <a:off x="1234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29" name="Teardrop 3"/>
          <p:cNvSpPr/>
          <p:nvPr/>
        </p:nvSpPr>
        <p:spPr>
          <a:xfrm rot="5400000" flipH="1" flipV="1">
            <a:off x="11760003" y="2373673"/>
            <a:ext cx="595780" cy="268215"/>
          </a:xfrm>
          <a:custGeom>
            <a:avLst/>
            <a:gdLst/>
            <a:ahLst/>
            <a:cxnLst/>
            <a:rect l="l" t="t" r="r" b="b"/>
            <a:pathLst>
              <a:path w="595780"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0"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70"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6"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0" name="Oval 1829"/>
          <p:cNvSpPr/>
          <p:nvPr/>
        </p:nvSpPr>
        <p:spPr>
          <a:xfrm>
            <a:off x="70866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1" name="Oval 1830"/>
          <p:cNvSpPr/>
          <p:nvPr/>
        </p:nvSpPr>
        <p:spPr>
          <a:xfrm>
            <a:off x="3463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2" name="Oval 1831"/>
          <p:cNvSpPr/>
          <p:nvPr/>
        </p:nvSpPr>
        <p:spPr>
          <a:xfrm>
            <a:off x="11888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3" name="Oval 1832"/>
          <p:cNvSpPr/>
          <p:nvPr/>
        </p:nvSpPr>
        <p:spPr>
          <a:xfrm>
            <a:off x="20314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4" name="Oval 1833"/>
          <p:cNvSpPr/>
          <p:nvPr/>
        </p:nvSpPr>
        <p:spPr>
          <a:xfrm>
            <a:off x="28739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5" name="Oval 1834"/>
          <p:cNvSpPr/>
          <p:nvPr/>
        </p:nvSpPr>
        <p:spPr>
          <a:xfrm>
            <a:off x="371649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6" name="Oval 1835"/>
          <p:cNvSpPr/>
          <p:nvPr/>
        </p:nvSpPr>
        <p:spPr>
          <a:xfrm>
            <a:off x="45590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7" name="Oval 1836"/>
          <p:cNvSpPr/>
          <p:nvPr/>
        </p:nvSpPr>
        <p:spPr>
          <a:xfrm>
            <a:off x="54015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8" name="Oval 1837"/>
          <p:cNvSpPr/>
          <p:nvPr/>
        </p:nvSpPr>
        <p:spPr>
          <a:xfrm>
            <a:off x="62441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39" name="Oval 1838"/>
          <p:cNvSpPr/>
          <p:nvPr/>
        </p:nvSpPr>
        <p:spPr>
          <a:xfrm>
            <a:off x="87717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0" name="Oval 1839"/>
          <p:cNvSpPr/>
          <p:nvPr/>
        </p:nvSpPr>
        <p:spPr>
          <a:xfrm>
            <a:off x="792919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1" name="Oval 1840"/>
          <p:cNvSpPr/>
          <p:nvPr/>
        </p:nvSpPr>
        <p:spPr>
          <a:xfrm>
            <a:off x="104568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2" name="Oval 1841"/>
          <p:cNvSpPr/>
          <p:nvPr/>
        </p:nvSpPr>
        <p:spPr>
          <a:xfrm>
            <a:off x="96142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3" name="Oval 1842"/>
          <p:cNvSpPr/>
          <p:nvPr/>
        </p:nvSpPr>
        <p:spPr>
          <a:xfrm>
            <a:off x="112993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4" name="Teardrop 3"/>
          <p:cNvSpPr/>
          <p:nvPr/>
        </p:nvSpPr>
        <p:spPr>
          <a:xfrm rot="5400000" flipH="1" flipV="1">
            <a:off x="64427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5" name="Oval 1844"/>
          <p:cNvSpPr/>
          <p:nvPr/>
        </p:nvSpPr>
        <p:spPr>
          <a:xfrm>
            <a:off x="712049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46" name="Teardrop 3"/>
          <p:cNvSpPr/>
          <p:nvPr/>
        </p:nvSpPr>
        <p:spPr>
          <a:xfrm rot="5400000" flipH="1" flipV="1">
            <a:off x="-148774" y="2795083"/>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6"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5" y="119205"/>
                  <a:pt x="551214" y="136643"/>
                  <a:pt x="551214" y="155247"/>
                </a:cubicBezTo>
                <a:cubicBezTo>
                  <a:pt x="551214" y="182497"/>
                  <a:pt x="540509" y="207247"/>
                  <a:pt x="522928" y="225380"/>
                </a:cubicBezTo>
                <a:lnTo>
                  <a:pt x="522928" y="225380"/>
                </a:lnTo>
                <a:cubicBezTo>
                  <a:pt x="504794" y="242961"/>
                  <a:pt x="480045"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2" y="49750"/>
                  <a:pt x="392961" y="24354"/>
                  <a:pt x="389142" y="0"/>
                </a:cubicBezTo>
                <a:lnTo>
                  <a:pt x="397337" y="0"/>
                </a:lnTo>
                <a:cubicBezTo>
                  <a:pt x="401479" y="11094"/>
                  <a:pt x="400548" y="22668"/>
                  <a:pt x="397481" y="33790"/>
                </a:cubicBezTo>
                <a:cubicBezTo>
                  <a:pt x="407439" y="50142"/>
                  <a:pt x="423417" y="53932"/>
                  <a:pt x="449401" y="53433"/>
                </a:cubicBezTo>
                <a:cubicBezTo>
                  <a:pt x="482408"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5" y="0"/>
                </a:lnTo>
                <a:lnTo>
                  <a:pt x="610820" y="0"/>
                </a:lnTo>
                <a:cubicBezTo>
                  <a:pt x="612423" y="2826"/>
                  <a:pt x="612602" y="5800"/>
                  <a:pt x="612648"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7" name="Oval 1846"/>
          <p:cNvSpPr/>
          <p:nvPr/>
        </p:nvSpPr>
        <p:spPr>
          <a:xfrm>
            <a:off x="37745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48" name="Teardrop 3"/>
          <p:cNvSpPr/>
          <p:nvPr/>
        </p:nvSpPr>
        <p:spPr>
          <a:xfrm rot="5400000" flipH="1" flipV="1">
            <a:off x="13875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49" name="Teardrop 3"/>
          <p:cNvSpPr/>
          <p:nvPr/>
        </p:nvSpPr>
        <p:spPr>
          <a:xfrm rot="5400000" flipH="1" flipV="1">
            <a:off x="22300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50" name="Teardrop 3"/>
          <p:cNvSpPr/>
          <p:nvPr/>
        </p:nvSpPr>
        <p:spPr>
          <a:xfrm rot="5400000" flipH="1" flipV="1">
            <a:off x="307261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51" name="Teardrop 3"/>
          <p:cNvSpPr/>
          <p:nvPr/>
        </p:nvSpPr>
        <p:spPr>
          <a:xfrm rot="5400000" flipH="1" flipV="1">
            <a:off x="391515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52" name="Teardrop 3"/>
          <p:cNvSpPr/>
          <p:nvPr/>
        </p:nvSpPr>
        <p:spPr>
          <a:xfrm rot="5400000" flipH="1" flipV="1">
            <a:off x="47576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53" name="Teardrop 3"/>
          <p:cNvSpPr/>
          <p:nvPr/>
        </p:nvSpPr>
        <p:spPr>
          <a:xfrm rot="5400000" flipH="1" flipV="1">
            <a:off x="56002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54" name="Oval 1853"/>
          <p:cNvSpPr/>
          <p:nvPr/>
        </p:nvSpPr>
        <p:spPr>
          <a:xfrm>
            <a:off x="122033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55" name="Oval 1854"/>
          <p:cNvSpPr/>
          <p:nvPr/>
        </p:nvSpPr>
        <p:spPr>
          <a:xfrm>
            <a:off x="206321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56" name="Oval 1855"/>
          <p:cNvSpPr/>
          <p:nvPr/>
        </p:nvSpPr>
        <p:spPr>
          <a:xfrm>
            <a:off x="290609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57" name="Oval 1856"/>
          <p:cNvSpPr/>
          <p:nvPr/>
        </p:nvSpPr>
        <p:spPr>
          <a:xfrm>
            <a:off x="374897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58" name="Oval 1857"/>
          <p:cNvSpPr/>
          <p:nvPr/>
        </p:nvSpPr>
        <p:spPr>
          <a:xfrm>
            <a:off x="459185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59" name="Oval 1858"/>
          <p:cNvSpPr/>
          <p:nvPr/>
        </p:nvSpPr>
        <p:spPr>
          <a:xfrm>
            <a:off x="543473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0" name="Oval 1859"/>
          <p:cNvSpPr/>
          <p:nvPr/>
        </p:nvSpPr>
        <p:spPr>
          <a:xfrm>
            <a:off x="627761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1" name="Teardrop 3"/>
          <p:cNvSpPr/>
          <p:nvPr/>
        </p:nvSpPr>
        <p:spPr>
          <a:xfrm rot="5400000" flipH="1" flipV="1">
            <a:off x="812785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62" name="Oval 1861"/>
          <p:cNvSpPr/>
          <p:nvPr/>
        </p:nvSpPr>
        <p:spPr>
          <a:xfrm>
            <a:off x="880625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3" name="Teardrop 3"/>
          <p:cNvSpPr/>
          <p:nvPr/>
        </p:nvSpPr>
        <p:spPr>
          <a:xfrm rot="5400000" flipH="1" flipV="1">
            <a:off x="728531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64" name="Oval 1863"/>
          <p:cNvSpPr/>
          <p:nvPr/>
        </p:nvSpPr>
        <p:spPr>
          <a:xfrm>
            <a:off x="796337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5" name="Teardrop 3"/>
          <p:cNvSpPr/>
          <p:nvPr/>
        </p:nvSpPr>
        <p:spPr>
          <a:xfrm rot="5400000" flipH="1" flipV="1">
            <a:off x="98129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66" name="Oval 1865"/>
          <p:cNvSpPr/>
          <p:nvPr/>
        </p:nvSpPr>
        <p:spPr>
          <a:xfrm>
            <a:off x="1049201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7" name="Teardrop 3"/>
          <p:cNvSpPr/>
          <p:nvPr/>
        </p:nvSpPr>
        <p:spPr>
          <a:xfrm rot="5400000" flipH="1" flipV="1">
            <a:off x="89703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68" name="Oval 1867"/>
          <p:cNvSpPr/>
          <p:nvPr/>
        </p:nvSpPr>
        <p:spPr>
          <a:xfrm>
            <a:off x="964913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69" name="Teardrop 3"/>
          <p:cNvSpPr/>
          <p:nvPr/>
        </p:nvSpPr>
        <p:spPr>
          <a:xfrm rot="5400000" flipH="1" flipV="1">
            <a:off x="11498011"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0" name="Teardrop 3"/>
          <p:cNvSpPr/>
          <p:nvPr/>
        </p:nvSpPr>
        <p:spPr>
          <a:xfrm rot="5400000" flipH="1" flipV="1">
            <a:off x="106554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1" name="Oval 1870"/>
          <p:cNvSpPr/>
          <p:nvPr/>
        </p:nvSpPr>
        <p:spPr>
          <a:xfrm>
            <a:off x="11334899" y="2902626"/>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872" name="Teardrop 3"/>
          <p:cNvSpPr/>
          <p:nvPr/>
        </p:nvSpPr>
        <p:spPr>
          <a:xfrm rot="5400000" flipH="1" flipV="1">
            <a:off x="5449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3" name="Oval 1872"/>
          <p:cNvSpPr/>
          <p:nvPr/>
        </p:nvSpPr>
        <p:spPr>
          <a:xfrm>
            <a:off x="66645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4" name="Oval 1873"/>
          <p:cNvSpPr/>
          <p:nvPr/>
        </p:nvSpPr>
        <p:spPr>
          <a:xfrm>
            <a:off x="7667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5" name="Oval 1874"/>
          <p:cNvSpPr/>
          <p:nvPr/>
        </p:nvSpPr>
        <p:spPr>
          <a:xfrm>
            <a:off x="16092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6" name="Oval 1875"/>
          <p:cNvSpPr/>
          <p:nvPr/>
        </p:nvSpPr>
        <p:spPr>
          <a:xfrm>
            <a:off x="24518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7" name="Oval 1876"/>
          <p:cNvSpPr/>
          <p:nvPr/>
        </p:nvSpPr>
        <p:spPr>
          <a:xfrm>
            <a:off x="329435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8" name="Oval 1877"/>
          <p:cNvSpPr/>
          <p:nvPr/>
        </p:nvSpPr>
        <p:spPr>
          <a:xfrm>
            <a:off x="413689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79" name="Oval 1878"/>
          <p:cNvSpPr/>
          <p:nvPr/>
        </p:nvSpPr>
        <p:spPr>
          <a:xfrm>
            <a:off x="49794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0" name="Oval 1879"/>
          <p:cNvSpPr/>
          <p:nvPr/>
        </p:nvSpPr>
        <p:spPr>
          <a:xfrm>
            <a:off x="58219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1" name="Oval 1880"/>
          <p:cNvSpPr/>
          <p:nvPr/>
        </p:nvSpPr>
        <p:spPr>
          <a:xfrm>
            <a:off x="834959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2" name="Oval 1881"/>
          <p:cNvSpPr/>
          <p:nvPr/>
        </p:nvSpPr>
        <p:spPr>
          <a:xfrm>
            <a:off x="750705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3" name="Oval 1882"/>
          <p:cNvSpPr/>
          <p:nvPr/>
        </p:nvSpPr>
        <p:spPr>
          <a:xfrm>
            <a:off x="100346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4" name="Oval 1883"/>
          <p:cNvSpPr/>
          <p:nvPr/>
        </p:nvSpPr>
        <p:spPr>
          <a:xfrm>
            <a:off x="91921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5" name="Oval 1884"/>
          <p:cNvSpPr/>
          <p:nvPr/>
        </p:nvSpPr>
        <p:spPr>
          <a:xfrm>
            <a:off x="11719750"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6" name="Oval 1885"/>
          <p:cNvSpPr/>
          <p:nvPr/>
        </p:nvSpPr>
        <p:spPr>
          <a:xfrm>
            <a:off x="108772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7" name="Teardrop 3"/>
          <p:cNvSpPr/>
          <p:nvPr/>
        </p:nvSpPr>
        <p:spPr>
          <a:xfrm rot="5400000" flipH="1" flipV="1">
            <a:off x="60211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8" name="Teardrop 3"/>
          <p:cNvSpPr/>
          <p:nvPr/>
        </p:nvSpPr>
        <p:spPr>
          <a:xfrm rot="5400000" flipH="1" flipV="1">
            <a:off x="9659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89" name="Teardrop 3"/>
          <p:cNvSpPr/>
          <p:nvPr/>
        </p:nvSpPr>
        <p:spPr>
          <a:xfrm rot="5400000" flipH="1" flipV="1">
            <a:off x="18084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0" name="Teardrop 3"/>
          <p:cNvSpPr/>
          <p:nvPr/>
        </p:nvSpPr>
        <p:spPr>
          <a:xfrm rot="5400000" flipH="1" flipV="1">
            <a:off x="265102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1" name="Teardrop 3"/>
          <p:cNvSpPr/>
          <p:nvPr/>
        </p:nvSpPr>
        <p:spPr>
          <a:xfrm rot="5400000" flipH="1" flipV="1">
            <a:off x="349356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2" name="Teardrop 3"/>
          <p:cNvSpPr/>
          <p:nvPr/>
        </p:nvSpPr>
        <p:spPr>
          <a:xfrm rot="5400000" flipH="1" flipV="1">
            <a:off x="43361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3" name="Teardrop 3"/>
          <p:cNvSpPr/>
          <p:nvPr/>
        </p:nvSpPr>
        <p:spPr>
          <a:xfrm rot="5400000" flipH="1" flipV="1">
            <a:off x="51786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4" name="Teardrop 3"/>
          <p:cNvSpPr/>
          <p:nvPr/>
        </p:nvSpPr>
        <p:spPr>
          <a:xfrm rot="5400000" flipH="1" flipV="1">
            <a:off x="770626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5" name="Teardrop 3"/>
          <p:cNvSpPr/>
          <p:nvPr/>
        </p:nvSpPr>
        <p:spPr>
          <a:xfrm rot="5400000" flipH="1" flipV="1">
            <a:off x="686372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6" name="Teardrop 3"/>
          <p:cNvSpPr/>
          <p:nvPr/>
        </p:nvSpPr>
        <p:spPr>
          <a:xfrm rot="5400000" flipH="1" flipV="1">
            <a:off x="93913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7" name="Teardrop 3"/>
          <p:cNvSpPr/>
          <p:nvPr/>
        </p:nvSpPr>
        <p:spPr>
          <a:xfrm rot="5400000" flipH="1" flipV="1">
            <a:off x="85488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8" name="Teardrop 3"/>
          <p:cNvSpPr/>
          <p:nvPr/>
        </p:nvSpPr>
        <p:spPr>
          <a:xfrm rot="5400000" flipH="1" flipV="1">
            <a:off x="11076421"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899" name="Teardrop 3"/>
          <p:cNvSpPr/>
          <p:nvPr/>
        </p:nvSpPr>
        <p:spPr>
          <a:xfrm rot="5400000" flipH="1" flipV="1">
            <a:off x="102338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0" name="Teardrop 3"/>
          <p:cNvSpPr/>
          <p:nvPr/>
        </p:nvSpPr>
        <p:spPr>
          <a:xfrm rot="5400000" flipH="1" flipV="1">
            <a:off x="1234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1" name="Teardrop 3"/>
          <p:cNvSpPr/>
          <p:nvPr/>
        </p:nvSpPr>
        <p:spPr>
          <a:xfrm rot="5400000" flipH="1" flipV="1">
            <a:off x="11760002" y="3223930"/>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6"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2" name="Oval 1901"/>
          <p:cNvSpPr/>
          <p:nvPr/>
        </p:nvSpPr>
        <p:spPr>
          <a:xfrm>
            <a:off x="70866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3" name="Oval 1902"/>
          <p:cNvSpPr/>
          <p:nvPr/>
        </p:nvSpPr>
        <p:spPr>
          <a:xfrm>
            <a:off x="3463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4" name="Oval 1903"/>
          <p:cNvSpPr/>
          <p:nvPr/>
        </p:nvSpPr>
        <p:spPr>
          <a:xfrm>
            <a:off x="11888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5" name="Oval 1904"/>
          <p:cNvSpPr/>
          <p:nvPr/>
        </p:nvSpPr>
        <p:spPr>
          <a:xfrm>
            <a:off x="20314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6" name="Oval 1905"/>
          <p:cNvSpPr/>
          <p:nvPr/>
        </p:nvSpPr>
        <p:spPr>
          <a:xfrm>
            <a:off x="28739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7" name="Oval 1906"/>
          <p:cNvSpPr/>
          <p:nvPr/>
        </p:nvSpPr>
        <p:spPr>
          <a:xfrm>
            <a:off x="371649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8" name="Oval 1907"/>
          <p:cNvSpPr/>
          <p:nvPr/>
        </p:nvSpPr>
        <p:spPr>
          <a:xfrm>
            <a:off x="45590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09" name="Oval 1908"/>
          <p:cNvSpPr/>
          <p:nvPr/>
        </p:nvSpPr>
        <p:spPr>
          <a:xfrm>
            <a:off x="54015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0" name="Oval 1909"/>
          <p:cNvSpPr/>
          <p:nvPr/>
        </p:nvSpPr>
        <p:spPr>
          <a:xfrm>
            <a:off x="62441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1" name="Oval 1910"/>
          <p:cNvSpPr/>
          <p:nvPr/>
        </p:nvSpPr>
        <p:spPr>
          <a:xfrm>
            <a:off x="87717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2" name="Oval 1911"/>
          <p:cNvSpPr/>
          <p:nvPr/>
        </p:nvSpPr>
        <p:spPr>
          <a:xfrm>
            <a:off x="792919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3" name="Oval 1912"/>
          <p:cNvSpPr/>
          <p:nvPr/>
        </p:nvSpPr>
        <p:spPr>
          <a:xfrm>
            <a:off x="104568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4" name="Oval 1913"/>
          <p:cNvSpPr/>
          <p:nvPr/>
        </p:nvSpPr>
        <p:spPr>
          <a:xfrm>
            <a:off x="96142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5" name="Oval 1914"/>
          <p:cNvSpPr/>
          <p:nvPr/>
        </p:nvSpPr>
        <p:spPr>
          <a:xfrm>
            <a:off x="112993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6" name="Teardrop 3"/>
          <p:cNvSpPr/>
          <p:nvPr/>
        </p:nvSpPr>
        <p:spPr>
          <a:xfrm rot="5400000" flipH="1" flipV="1">
            <a:off x="64427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7" name="Oval 1916"/>
          <p:cNvSpPr/>
          <p:nvPr/>
        </p:nvSpPr>
        <p:spPr>
          <a:xfrm>
            <a:off x="712049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18" name="Teardrop 3"/>
          <p:cNvSpPr/>
          <p:nvPr/>
        </p:nvSpPr>
        <p:spPr>
          <a:xfrm rot="5400000" flipH="1" flipV="1">
            <a:off x="-148774" y="3639262"/>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6"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5" y="119205"/>
                  <a:pt x="551214" y="136643"/>
                  <a:pt x="551214" y="155247"/>
                </a:cubicBezTo>
                <a:cubicBezTo>
                  <a:pt x="551214" y="182497"/>
                  <a:pt x="540509" y="207247"/>
                  <a:pt x="522928" y="225380"/>
                </a:cubicBezTo>
                <a:lnTo>
                  <a:pt x="522928" y="225380"/>
                </a:lnTo>
                <a:cubicBezTo>
                  <a:pt x="504794" y="242961"/>
                  <a:pt x="480045"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2" y="49750"/>
                  <a:pt x="392961" y="24354"/>
                  <a:pt x="389142" y="0"/>
                </a:cubicBezTo>
                <a:lnTo>
                  <a:pt x="397337" y="0"/>
                </a:lnTo>
                <a:cubicBezTo>
                  <a:pt x="401479" y="11094"/>
                  <a:pt x="400548" y="22668"/>
                  <a:pt x="397481" y="33790"/>
                </a:cubicBezTo>
                <a:cubicBezTo>
                  <a:pt x="407439" y="50142"/>
                  <a:pt x="423417" y="53932"/>
                  <a:pt x="449401" y="53433"/>
                </a:cubicBezTo>
                <a:cubicBezTo>
                  <a:pt x="482408"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5" y="0"/>
                </a:lnTo>
                <a:lnTo>
                  <a:pt x="610820" y="0"/>
                </a:lnTo>
                <a:cubicBezTo>
                  <a:pt x="612423" y="2826"/>
                  <a:pt x="612602" y="5800"/>
                  <a:pt x="612648"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19" name="Oval 1918"/>
          <p:cNvSpPr/>
          <p:nvPr/>
        </p:nvSpPr>
        <p:spPr>
          <a:xfrm>
            <a:off x="37745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20" name="Teardrop 3"/>
          <p:cNvSpPr/>
          <p:nvPr/>
        </p:nvSpPr>
        <p:spPr>
          <a:xfrm rot="5400000" flipH="1" flipV="1">
            <a:off x="13875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1" name="Teardrop 3"/>
          <p:cNvSpPr/>
          <p:nvPr/>
        </p:nvSpPr>
        <p:spPr>
          <a:xfrm rot="5400000" flipH="1" flipV="1">
            <a:off x="22300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2" name="Teardrop 3"/>
          <p:cNvSpPr/>
          <p:nvPr/>
        </p:nvSpPr>
        <p:spPr>
          <a:xfrm rot="5400000" flipH="1" flipV="1">
            <a:off x="307261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3" name="Teardrop 3"/>
          <p:cNvSpPr/>
          <p:nvPr/>
        </p:nvSpPr>
        <p:spPr>
          <a:xfrm rot="5400000" flipH="1" flipV="1">
            <a:off x="391515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4" name="Teardrop 3"/>
          <p:cNvSpPr/>
          <p:nvPr/>
        </p:nvSpPr>
        <p:spPr>
          <a:xfrm rot="5400000" flipH="1" flipV="1">
            <a:off x="47576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5" name="Teardrop 3"/>
          <p:cNvSpPr/>
          <p:nvPr/>
        </p:nvSpPr>
        <p:spPr>
          <a:xfrm rot="5400000" flipH="1" flipV="1">
            <a:off x="56002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26" name="Oval 1925"/>
          <p:cNvSpPr/>
          <p:nvPr/>
        </p:nvSpPr>
        <p:spPr>
          <a:xfrm>
            <a:off x="122033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27" name="Oval 1926"/>
          <p:cNvSpPr/>
          <p:nvPr/>
        </p:nvSpPr>
        <p:spPr>
          <a:xfrm>
            <a:off x="206321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28" name="Oval 1927"/>
          <p:cNvSpPr/>
          <p:nvPr/>
        </p:nvSpPr>
        <p:spPr>
          <a:xfrm>
            <a:off x="290609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29" name="Oval 1928"/>
          <p:cNvSpPr/>
          <p:nvPr/>
        </p:nvSpPr>
        <p:spPr>
          <a:xfrm>
            <a:off x="374897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0" name="Oval 1929"/>
          <p:cNvSpPr/>
          <p:nvPr/>
        </p:nvSpPr>
        <p:spPr>
          <a:xfrm>
            <a:off x="459185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1" name="Oval 1930"/>
          <p:cNvSpPr/>
          <p:nvPr/>
        </p:nvSpPr>
        <p:spPr>
          <a:xfrm>
            <a:off x="543473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2" name="Oval 1931"/>
          <p:cNvSpPr/>
          <p:nvPr/>
        </p:nvSpPr>
        <p:spPr>
          <a:xfrm>
            <a:off x="627761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3" name="Teardrop 3"/>
          <p:cNvSpPr/>
          <p:nvPr/>
        </p:nvSpPr>
        <p:spPr>
          <a:xfrm rot="5400000" flipH="1" flipV="1">
            <a:off x="812785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34" name="Oval 1933"/>
          <p:cNvSpPr/>
          <p:nvPr/>
        </p:nvSpPr>
        <p:spPr>
          <a:xfrm>
            <a:off x="880625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5" name="Teardrop 3"/>
          <p:cNvSpPr/>
          <p:nvPr/>
        </p:nvSpPr>
        <p:spPr>
          <a:xfrm rot="5400000" flipH="1" flipV="1">
            <a:off x="728531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36" name="Oval 1935"/>
          <p:cNvSpPr/>
          <p:nvPr/>
        </p:nvSpPr>
        <p:spPr>
          <a:xfrm>
            <a:off x="796337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7" name="Teardrop 3"/>
          <p:cNvSpPr/>
          <p:nvPr/>
        </p:nvSpPr>
        <p:spPr>
          <a:xfrm rot="5400000" flipH="1" flipV="1">
            <a:off x="98129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38" name="Oval 1937"/>
          <p:cNvSpPr/>
          <p:nvPr/>
        </p:nvSpPr>
        <p:spPr>
          <a:xfrm>
            <a:off x="1049201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39" name="Teardrop 3"/>
          <p:cNvSpPr/>
          <p:nvPr/>
        </p:nvSpPr>
        <p:spPr>
          <a:xfrm rot="5400000" flipH="1" flipV="1">
            <a:off x="89703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0" name="Oval 1939"/>
          <p:cNvSpPr/>
          <p:nvPr/>
        </p:nvSpPr>
        <p:spPr>
          <a:xfrm>
            <a:off x="964913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41" name="Teardrop 3"/>
          <p:cNvSpPr/>
          <p:nvPr/>
        </p:nvSpPr>
        <p:spPr>
          <a:xfrm rot="5400000" flipH="1" flipV="1">
            <a:off x="11498011"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2" name="Teardrop 3"/>
          <p:cNvSpPr/>
          <p:nvPr/>
        </p:nvSpPr>
        <p:spPr>
          <a:xfrm rot="5400000" flipH="1" flipV="1">
            <a:off x="106554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3" name="Oval 1942"/>
          <p:cNvSpPr/>
          <p:nvPr/>
        </p:nvSpPr>
        <p:spPr>
          <a:xfrm>
            <a:off x="11334899" y="3746805"/>
            <a:ext cx="100015" cy="100014"/>
          </a:xfrm>
          <a:prstGeom prst="ellipse">
            <a:avLst/>
          </a:prstGeom>
          <a:solidFill>
            <a:schemeClr val="bg1"/>
          </a:solidFill>
          <a:ln w="13970">
            <a:solidFill>
              <a:schemeClr val="accent3">
                <a:lumMod val="75000"/>
              </a:schemeClr>
            </a:solidFill>
          </a:ln>
        </p:spPr>
        <p:style>
          <a:lnRef idx="1">
            <a:schemeClr val="accent1"/>
          </a:lnRef>
          <a:fillRef idx="0">
            <a:schemeClr val="accent1"/>
          </a:fillRef>
          <a:effectRef idx="0">
            <a:schemeClr val="accent1"/>
          </a:effectRef>
          <a:fontRef idx="minor">
            <a:schemeClr val="tx1"/>
          </a:fontRef>
        </p:style>
      </p:sp>
      <p:sp>
        <p:nvSpPr>
          <p:cNvPr id="1944" name="Teardrop 3"/>
          <p:cNvSpPr/>
          <p:nvPr/>
        </p:nvSpPr>
        <p:spPr>
          <a:xfrm rot="5400000" flipH="1" flipV="1">
            <a:off x="5449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5" name="Oval 1944"/>
          <p:cNvSpPr/>
          <p:nvPr/>
        </p:nvSpPr>
        <p:spPr>
          <a:xfrm>
            <a:off x="66645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6" name="Oval 1945"/>
          <p:cNvSpPr/>
          <p:nvPr/>
        </p:nvSpPr>
        <p:spPr>
          <a:xfrm>
            <a:off x="7667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7" name="Oval 1946"/>
          <p:cNvSpPr/>
          <p:nvPr/>
        </p:nvSpPr>
        <p:spPr>
          <a:xfrm>
            <a:off x="16092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8" name="Oval 1947"/>
          <p:cNvSpPr/>
          <p:nvPr/>
        </p:nvSpPr>
        <p:spPr>
          <a:xfrm>
            <a:off x="24518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49" name="Oval 1948"/>
          <p:cNvSpPr/>
          <p:nvPr/>
        </p:nvSpPr>
        <p:spPr>
          <a:xfrm>
            <a:off x="329435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0" name="Oval 1949"/>
          <p:cNvSpPr/>
          <p:nvPr/>
        </p:nvSpPr>
        <p:spPr>
          <a:xfrm>
            <a:off x="413689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1" name="Oval 1950"/>
          <p:cNvSpPr/>
          <p:nvPr/>
        </p:nvSpPr>
        <p:spPr>
          <a:xfrm>
            <a:off x="49794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2" name="Oval 1951"/>
          <p:cNvSpPr/>
          <p:nvPr/>
        </p:nvSpPr>
        <p:spPr>
          <a:xfrm>
            <a:off x="58219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3" name="Oval 1952"/>
          <p:cNvSpPr/>
          <p:nvPr/>
        </p:nvSpPr>
        <p:spPr>
          <a:xfrm>
            <a:off x="834959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4" name="Oval 1953"/>
          <p:cNvSpPr/>
          <p:nvPr/>
        </p:nvSpPr>
        <p:spPr>
          <a:xfrm>
            <a:off x="750705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5" name="Oval 1954"/>
          <p:cNvSpPr/>
          <p:nvPr/>
        </p:nvSpPr>
        <p:spPr>
          <a:xfrm>
            <a:off x="100346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6" name="Oval 1955"/>
          <p:cNvSpPr/>
          <p:nvPr/>
        </p:nvSpPr>
        <p:spPr>
          <a:xfrm>
            <a:off x="91921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7" name="Oval 1956"/>
          <p:cNvSpPr/>
          <p:nvPr/>
        </p:nvSpPr>
        <p:spPr>
          <a:xfrm>
            <a:off x="11719750"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8" name="Oval 1957"/>
          <p:cNvSpPr/>
          <p:nvPr/>
        </p:nvSpPr>
        <p:spPr>
          <a:xfrm>
            <a:off x="108772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59" name="Teardrop 3"/>
          <p:cNvSpPr/>
          <p:nvPr/>
        </p:nvSpPr>
        <p:spPr>
          <a:xfrm rot="5400000" flipH="1" flipV="1">
            <a:off x="60211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0" name="Teardrop 3"/>
          <p:cNvSpPr/>
          <p:nvPr/>
        </p:nvSpPr>
        <p:spPr>
          <a:xfrm rot="5400000" flipH="1" flipV="1">
            <a:off x="9659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1" name="Teardrop 3"/>
          <p:cNvSpPr/>
          <p:nvPr/>
        </p:nvSpPr>
        <p:spPr>
          <a:xfrm rot="5400000" flipH="1" flipV="1">
            <a:off x="18084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2" name="Teardrop 3"/>
          <p:cNvSpPr/>
          <p:nvPr/>
        </p:nvSpPr>
        <p:spPr>
          <a:xfrm rot="5400000" flipH="1" flipV="1">
            <a:off x="265102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3" name="Teardrop 3"/>
          <p:cNvSpPr/>
          <p:nvPr/>
        </p:nvSpPr>
        <p:spPr>
          <a:xfrm rot="5400000" flipH="1" flipV="1">
            <a:off x="349356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4" name="Teardrop 3"/>
          <p:cNvSpPr/>
          <p:nvPr/>
        </p:nvSpPr>
        <p:spPr>
          <a:xfrm rot="5400000" flipH="1" flipV="1">
            <a:off x="43361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5" name="Teardrop 3"/>
          <p:cNvSpPr/>
          <p:nvPr/>
        </p:nvSpPr>
        <p:spPr>
          <a:xfrm rot="5400000" flipH="1" flipV="1">
            <a:off x="51786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6" name="Teardrop 3"/>
          <p:cNvSpPr/>
          <p:nvPr/>
        </p:nvSpPr>
        <p:spPr>
          <a:xfrm rot="5400000" flipH="1" flipV="1">
            <a:off x="770626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7" name="Teardrop 3"/>
          <p:cNvSpPr/>
          <p:nvPr/>
        </p:nvSpPr>
        <p:spPr>
          <a:xfrm rot="5400000" flipH="1" flipV="1">
            <a:off x="686372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8" name="Teardrop 3"/>
          <p:cNvSpPr/>
          <p:nvPr/>
        </p:nvSpPr>
        <p:spPr>
          <a:xfrm rot="5400000" flipH="1" flipV="1">
            <a:off x="93913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69" name="Teardrop 3"/>
          <p:cNvSpPr/>
          <p:nvPr/>
        </p:nvSpPr>
        <p:spPr>
          <a:xfrm rot="5400000" flipH="1" flipV="1">
            <a:off x="85488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0" name="Teardrop 3"/>
          <p:cNvSpPr/>
          <p:nvPr/>
        </p:nvSpPr>
        <p:spPr>
          <a:xfrm rot="5400000" flipH="1" flipV="1">
            <a:off x="11076421"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1" name="Teardrop 3"/>
          <p:cNvSpPr/>
          <p:nvPr/>
        </p:nvSpPr>
        <p:spPr>
          <a:xfrm rot="5400000" flipH="1" flipV="1">
            <a:off x="102338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2" name="Teardrop 3"/>
          <p:cNvSpPr/>
          <p:nvPr/>
        </p:nvSpPr>
        <p:spPr>
          <a:xfrm rot="5400000" flipH="1" flipV="1">
            <a:off x="1234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3" name="Teardrop 3"/>
          <p:cNvSpPr/>
          <p:nvPr/>
        </p:nvSpPr>
        <p:spPr>
          <a:xfrm rot="5400000" flipH="1" flipV="1">
            <a:off x="11760002" y="4069935"/>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8" y="250112"/>
                  <a:pt x="155376" y="250112"/>
                </a:cubicBezTo>
                <a:cubicBezTo>
                  <a:pt x="174455" y="249746"/>
                  <a:pt x="198601" y="254980"/>
                  <a:pt x="211458" y="268141"/>
                </a:cubicBezTo>
                <a:cubicBezTo>
                  <a:pt x="215886"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7"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60" y="254779"/>
                  <a:pt x="246352" y="254786"/>
                </a:cubicBezTo>
                <a:cubicBezTo>
                  <a:pt x="246345" y="254794"/>
                  <a:pt x="246337" y="254801"/>
                  <a:pt x="246329" y="254808"/>
                </a:cubicBezTo>
                <a:lnTo>
                  <a:pt x="238101" y="246581"/>
                </a:lnTo>
                <a:lnTo>
                  <a:pt x="223742" y="268215"/>
                </a:lnTo>
                <a:lnTo>
                  <a:pt x="190546" y="268215"/>
                </a:lnTo>
                <a:cubicBezTo>
                  <a:pt x="181970" y="262570"/>
                  <a:pt x="170130" y="261374"/>
                  <a:pt x="154813" y="261668"/>
                </a:cubicBezTo>
                <a:cubicBezTo>
                  <a:pt x="121806" y="261668"/>
                  <a:pt x="92467" y="245961"/>
                  <a:pt x="74179"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90" y="195895"/>
                  <a:pt x="53000" y="178457"/>
                  <a:pt x="53000" y="159854"/>
                </a:cubicBezTo>
                <a:cubicBezTo>
                  <a:pt x="53000" y="132604"/>
                  <a:pt x="63706" y="107854"/>
                  <a:pt x="81286" y="89721"/>
                </a:cubicBez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4" name="Oval 1973"/>
          <p:cNvSpPr/>
          <p:nvPr/>
        </p:nvSpPr>
        <p:spPr>
          <a:xfrm>
            <a:off x="70866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5" name="Oval 1974"/>
          <p:cNvSpPr/>
          <p:nvPr/>
        </p:nvSpPr>
        <p:spPr>
          <a:xfrm>
            <a:off x="3463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6" name="Oval 1975"/>
          <p:cNvSpPr/>
          <p:nvPr/>
        </p:nvSpPr>
        <p:spPr>
          <a:xfrm>
            <a:off x="11888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7" name="Oval 1976"/>
          <p:cNvSpPr/>
          <p:nvPr/>
        </p:nvSpPr>
        <p:spPr>
          <a:xfrm>
            <a:off x="20314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8" name="Oval 1977"/>
          <p:cNvSpPr/>
          <p:nvPr/>
        </p:nvSpPr>
        <p:spPr>
          <a:xfrm>
            <a:off x="28739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79" name="Oval 1978"/>
          <p:cNvSpPr/>
          <p:nvPr/>
        </p:nvSpPr>
        <p:spPr>
          <a:xfrm>
            <a:off x="371649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0" name="Oval 1979"/>
          <p:cNvSpPr/>
          <p:nvPr/>
        </p:nvSpPr>
        <p:spPr>
          <a:xfrm>
            <a:off x="45590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1" name="Oval 1980"/>
          <p:cNvSpPr/>
          <p:nvPr/>
        </p:nvSpPr>
        <p:spPr>
          <a:xfrm>
            <a:off x="54015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2" name="Oval 1981"/>
          <p:cNvSpPr/>
          <p:nvPr/>
        </p:nvSpPr>
        <p:spPr>
          <a:xfrm>
            <a:off x="62441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3" name="Oval 1982"/>
          <p:cNvSpPr/>
          <p:nvPr/>
        </p:nvSpPr>
        <p:spPr>
          <a:xfrm>
            <a:off x="87717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4" name="Oval 1983"/>
          <p:cNvSpPr/>
          <p:nvPr/>
        </p:nvSpPr>
        <p:spPr>
          <a:xfrm>
            <a:off x="792919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5" name="Oval 1984"/>
          <p:cNvSpPr/>
          <p:nvPr/>
        </p:nvSpPr>
        <p:spPr>
          <a:xfrm>
            <a:off x="104568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6" name="Oval 1985"/>
          <p:cNvSpPr/>
          <p:nvPr/>
        </p:nvSpPr>
        <p:spPr>
          <a:xfrm>
            <a:off x="96142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7" name="Oval 1986"/>
          <p:cNvSpPr/>
          <p:nvPr/>
        </p:nvSpPr>
        <p:spPr>
          <a:xfrm>
            <a:off x="112993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8" name="Teardrop 3"/>
          <p:cNvSpPr/>
          <p:nvPr/>
        </p:nvSpPr>
        <p:spPr>
          <a:xfrm rot="5400000" flipH="1" flipV="1">
            <a:off x="663614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89" name="Teardrop 3"/>
          <p:cNvSpPr/>
          <p:nvPr/>
        </p:nvSpPr>
        <p:spPr>
          <a:xfrm rot="5400000" flipH="1" flipV="1">
            <a:off x="22905" y="4316257"/>
            <a:ext cx="232840" cy="278649"/>
          </a:xfrm>
          <a:custGeom>
            <a:avLst/>
            <a:gdLst/>
            <a:ahLst/>
            <a:cxnLst/>
            <a:rect l="l" t="t" r="r" b="b"/>
            <a:pathLst>
              <a:path w="232840" h="278649">
                <a:moveTo>
                  <a:pt x="232840" y="8776"/>
                </a:moveTo>
                <a:cubicBezTo>
                  <a:pt x="232449" y="34030"/>
                  <a:pt x="222519" y="59101"/>
                  <a:pt x="203250" y="78369"/>
                </a:cubicBezTo>
                <a:cubicBezTo>
                  <a:pt x="190082" y="91537"/>
                  <a:pt x="174206" y="100343"/>
                  <a:pt x="157326" y="104416"/>
                </a:cubicBezTo>
                <a:cubicBezTo>
                  <a:pt x="166417" y="119205"/>
                  <a:pt x="171406" y="136643"/>
                  <a:pt x="171406" y="155247"/>
                </a:cubicBezTo>
                <a:cubicBezTo>
                  <a:pt x="171406" y="182497"/>
                  <a:pt x="160701" y="207247"/>
                  <a:pt x="143120" y="225380"/>
                </a:cubicBezTo>
                <a:cubicBezTo>
                  <a:pt x="124986" y="242961"/>
                  <a:pt x="100237" y="253667"/>
                  <a:pt x="72986" y="253667"/>
                </a:cubicBezTo>
                <a:cubicBezTo>
                  <a:pt x="54383" y="253667"/>
                  <a:pt x="36945" y="248677"/>
                  <a:pt x="22156" y="239586"/>
                </a:cubicBezTo>
                <a:lnTo>
                  <a:pt x="0" y="278649"/>
                </a:lnTo>
                <a:lnTo>
                  <a:pt x="0" y="260595"/>
                </a:lnTo>
                <a:cubicBezTo>
                  <a:pt x="5973" y="252057"/>
                  <a:pt x="9654" y="242433"/>
                  <a:pt x="11467" y="232488"/>
                </a:cubicBezTo>
                <a:lnTo>
                  <a:pt x="0" y="218900"/>
                </a:lnTo>
                <a:lnTo>
                  <a:pt x="0" y="201603"/>
                </a:lnTo>
                <a:cubicBezTo>
                  <a:pt x="14950" y="226291"/>
                  <a:pt x="42305" y="241857"/>
                  <a:pt x="73296" y="241857"/>
                </a:cubicBezTo>
                <a:cubicBezTo>
                  <a:pt x="97207" y="241857"/>
                  <a:pt x="118953" y="232592"/>
                  <a:pt x="134965" y="217271"/>
                </a:cubicBezTo>
                <a:lnTo>
                  <a:pt x="0" y="82306"/>
                </a:lnTo>
                <a:lnTo>
                  <a:pt x="0" y="82216"/>
                </a:lnTo>
                <a:lnTo>
                  <a:pt x="135010" y="217225"/>
                </a:lnTo>
                <a:cubicBezTo>
                  <a:pt x="150331" y="201213"/>
                  <a:pt x="159597" y="179467"/>
                  <a:pt x="159597" y="155556"/>
                </a:cubicBezTo>
                <a:cubicBezTo>
                  <a:pt x="159597" y="105538"/>
                  <a:pt x="119048" y="64989"/>
                  <a:pt x="69030" y="64989"/>
                </a:cubicBezTo>
                <a:cubicBezTo>
                  <a:pt x="49952" y="65355"/>
                  <a:pt x="25806" y="60121"/>
                  <a:pt x="12948" y="46961"/>
                </a:cubicBezTo>
                <a:lnTo>
                  <a:pt x="0" y="66032"/>
                </a:lnTo>
                <a:lnTo>
                  <a:pt x="0" y="46474"/>
                </a:lnTo>
                <a:cubicBezTo>
                  <a:pt x="9193" y="32573"/>
                  <a:pt x="11853" y="16060"/>
                  <a:pt x="9334" y="0"/>
                </a:cubicBezTo>
                <a:lnTo>
                  <a:pt x="17529" y="0"/>
                </a:lnTo>
                <a:cubicBezTo>
                  <a:pt x="21671" y="11094"/>
                  <a:pt x="20740" y="22668"/>
                  <a:pt x="17673" y="33790"/>
                </a:cubicBezTo>
                <a:cubicBezTo>
                  <a:pt x="27631" y="50142"/>
                  <a:pt x="43609" y="53932"/>
                  <a:pt x="69593" y="53433"/>
                </a:cubicBezTo>
                <a:cubicBezTo>
                  <a:pt x="102600" y="53434"/>
                  <a:pt x="131938" y="69140"/>
                  <a:pt x="150227" y="93727"/>
                </a:cubicBezTo>
                <a:cubicBezTo>
                  <a:pt x="166735" y="90718"/>
                  <a:pt x="182357" y="82561"/>
                  <a:pt x="195118" y="69800"/>
                </a:cubicBezTo>
                <a:cubicBezTo>
                  <a:pt x="212026" y="52893"/>
                  <a:pt x="220851" y="30964"/>
                  <a:pt x="221339" y="8808"/>
                </a:cubicBezTo>
                <a:lnTo>
                  <a:pt x="136174" y="8808"/>
                </a:lnTo>
                <a:lnTo>
                  <a:pt x="136173" y="8744"/>
                </a:lnTo>
                <a:lnTo>
                  <a:pt x="221340" y="8744"/>
                </a:lnTo>
                <a:lnTo>
                  <a:pt x="219467" y="0"/>
                </a:lnTo>
                <a:lnTo>
                  <a:pt x="231012" y="0"/>
                </a:lnTo>
                <a:cubicBezTo>
                  <a:pt x="232616" y="2826"/>
                  <a:pt x="232794" y="5800"/>
                  <a:pt x="232840" y="8776"/>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0" name="Teardrop 3"/>
          <p:cNvSpPr/>
          <p:nvPr/>
        </p:nvSpPr>
        <p:spPr>
          <a:xfrm rot="5400000" flipH="1" flipV="1">
            <a:off x="158090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6"/>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lnTo>
                  <a:pt x="143120" y="486503"/>
                </a:lnTo>
                <a:cubicBezTo>
                  <a:pt x="124986" y="504084"/>
                  <a:pt x="100237" y="514790"/>
                  <a:pt x="72986" y="514790"/>
                </a:cubicBezTo>
                <a:cubicBezTo>
                  <a:pt x="54383" y="514790"/>
                  <a:pt x="36945" y="509800"/>
                  <a:pt x="22156" y="500710"/>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50"/>
                  <a:pt x="133071" y="187160"/>
                </a:cubicBezTo>
                <a:cubicBezTo>
                  <a:pt x="149460" y="170771"/>
                  <a:pt x="159597" y="148129"/>
                  <a:pt x="159597" y="123119"/>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09"/>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5"/>
                  <a:pt x="203250" y="200305"/>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1" name="Teardrop 3"/>
          <p:cNvSpPr/>
          <p:nvPr/>
        </p:nvSpPr>
        <p:spPr>
          <a:xfrm rot="5400000" flipH="1" flipV="1">
            <a:off x="242344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7"/>
                  <a:pt x="171406" y="416370"/>
                </a:cubicBezTo>
                <a:cubicBezTo>
                  <a:pt x="171406" y="443620"/>
                  <a:pt x="160701" y="468370"/>
                  <a:pt x="143120" y="486503"/>
                </a:cubicBezTo>
                <a:cubicBezTo>
                  <a:pt x="124986" y="504084"/>
                  <a:pt x="100237" y="514790"/>
                  <a:pt x="72986" y="514790"/>
                </a:cubicBezTo>
                <a:cubicBezTo>
                  <a:pt x="54383" y="514790"/>
                  <a:pt x="36945" y="509800"/>
                  <a:pt x="22156" y="500710"/>
                </a:cubicBezTo>
                <a:lnTo>
                  <a:pt x="0" y="539772"/>
                </a:lnTo>
                <a:lnTo>
                  <a:pt x="0" y="521718"/>
                </a:lnTo>
                <a:cubicBezTo>
                  <a:pt x="5973" y="513180"/>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9"/>
                </a:lnTo>
                <a:lnTo>
                  <a:pt x="135010" y="478348"/>
                </a:lnTo>
                <a:cubicBezTo>
                  <a:pt x="150331" y="462336"/>
                  <a:pt x="159597" y="440590"/>
                  <a:pt x="159597" y="416680"/>
                </a:cubicBezTo>
                <a:cubicBezTo>
                  <a:pt x="159597" y="366661"/>
                  <a:pt x="119048" y="326112"/>
                  <a:pt x="69030" y="326113"/>
                </a:cubicBezTo>
                <a:cubicBezTo>
                  <a:pt x="49952" y="326478"/>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2" name="Teardrop 3"/>
          <p:cNvSpPr/>
          <p:nvPr/>
        </p:nvSpPr>
        <p:spPr>
          <a:xfrm rot="5400000" flipH="1" flipV="1">
            <a:off x="326598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7"/>
                  <a:pt x="171406" y="416370"/>
                </a:cubicBezTo>
                <a:cubicBezTo>
                  <a:pt x="171406" y="443620"/>
                  <a:pt x="160701" y="468370"/>
                  <a:pt x="143120" y="486503"/>
                </a:cubicBezTo>
                <a:cubicBezTo>
                  <a:pt x="124986" y="504084"/>
                  <a:pt x="100237" y="514790"/>
                  <a:pt x="72986" y="514790"/>
                </a:cubicBezTo>
                <a:cubicBezTo>
                  <a:pt x="54383" y="514790"/>
                  <a:pt x="36945" y="509800"/>
                  <a:pt x="22156" y="500710"/>
                </a:cubicBezTo>
                <a:lnTo>
                  <a:pt x="0" y="539772"/>
                </a:lnTo>
                <a:lnTo>
                  <a:pt x="0" y="521718"/>
                </a:lnTo>
                <a:cubicBezTo>
                  <a:pt x="5973" y="513180"/>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9"/>
                </a:lnTo>
                <a:lnTo>
                  <a:pt x="135010" y="478348"/>
                </a:lnTo>
                <a:cubicBezTo>
                  <a:pt x="150331" y="462336"/>
                  <a:pt x="159597" y="440590"/>
                  <a:pt x="159597" y="416680"/>
                </a:cubicBezTo>
                <a:cubicBezTo>
                  <a:pt x="159597" y="366661"/>
                  <a:pt x="119048" y="326112"/>
                  <a:pt x="69030" y="326113"/>
                </a:cubicBezTo>
                <a:cubicBezTo>
                  <a:pt x="49952" y="326478"/>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3" name="Teardrop 3"/>
          <p:cNvSpPr/>
          <p:nvPr/>
        </p:nvSpPr>
        <p:spPr>
          <a:xfrm rot="5400000" flipH="1" flipV="1">
            <a:off x="4108522" y="4185695"/>
            <a:ext cx="232840" cy="539773"/>
          </a:xfrm>
          <a:custGeom>
            <a:avLst/>
            <a:gdLst/>
            <a:ahLst/>
            <a:cxnLst/>
            <a:rect l="l" t="t" r="r" b="b"/>
            <a:pathLst>
              <a:path w="232840" h="539773">
                <a:moveTo>
                  <a:pt x="221340" y="269867"/>
                </a:moveTo>
                <a:cubicBezTo>
                  <a:pt x="220851" y="247712"/>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6"/>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4" name="Teardrop 3"/>
          <p:cNvSpPr/>
          <p:nvPr/>
        </p:nvSpPr>
        <p:spPr>
          <a:xfrm rot="5400000" flipH="1" flipV="1">
            <a:off x="495106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5" name="Teardrop 3"/>
          <p:cNvSpPr/>
          <p:nvPr/>
        </p:nvSpPr>
        <p:spPr>
          <a:xfrm rot="5400000" flipH="1" flipV="1">
            <a:off x="579360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6" name="Teardrop 3"/>
          <p:cNvSpPr/>
          <p:nvPr/>
        </p:nvSpPr>
        <p:spPr>
          <a:xfrm rot="5400000" flipH="1" flipV="1">
            <a:off x="832122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7" name="Teardrop 3"/>
          <p:cNvSpPr/>
          <p:nvPr/>
        </p:nvSpPr>
        <p:spPr>
          <a:xfrm rot="5400000" flipH="1" flipV="1">
            <a:off x="747868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6"/>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8" name="Teardrop 3"/>
          <p:cNvSpPr/>
          <p:nvPr/>
        </p:nvSpPr>
        <p:spPr>
          <a:xfrm rot="5400000" flipH="1" flipV="1">
            <a:off x="1000630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999" name="Teardrop 3"/>
          <p:cNvSpPr/>
          <p:nvPr/>
        </p:nvSpPr>
        <p:spPr>
          <a:xfrm rot="5400000" flipH="1" flipV="1">
            <a:off x="916376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7"/>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6"/>
                  <a:pt x="5972" y="26608"/>
                  <a:pt x="0" y="18073"/>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00" name="Teardrop 3"/>
          <p:cNvSpPr/>
          <p:nvPr/>
        </p:nvSpPr>
        <p:spPr>
          <a:xfrm rot="5400000" flipH="1" flipV="1">
            <a:off x="11691380"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01" name="Teardrop 3"/>
          <p:cNvSpPr/>
          <p:nvPr/>
        </p:nvSpPr>
        <p:spPr>
          <a:xfrm rot="5400000" flipH="1" flipV="1">
            <a:off x="1084884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6"/>
                  <a:pt x="5972" y="26608"/>
                  <a:pt x="0" y="18073"/>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02" name="Teardrop 3"/>
          <p:cNvSpPr/>
          <p:nvPr/>
        </p:nvSpPr>
        <p:spPr>
          <a:xfrm rot="5400000" flipH="1" flipV="1">
            <a:off x="733383"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3"/>
                  <a:pt x="69593" y="225242"/>
                </a:cubicBezTo>
                <a:cubicBezTo>
                  <a:pt x="43433" y="224741"/>
                  <a:pt x="27415" y="228586"/>
                  <a:pt x="17461" y="245212"/>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lnTo>
                  <a:pt x="143120" y="486503"/>
                </a:lnTo>
                <a:cubicBezTo>
                  <a:pt x="124986" y="504084"/>
                  <a:pt x="100237" y="514790"/>
                  <a:pt x="72986" y="514790"/>
                </a:cubicBezTo>
                <a:cubicBezTo>
                  <a:pt x="54383" y="514790"/>
                  <a:pt x="36945" y="509800"/>
                  <a:pt x="22156" y="500710"/>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8"/>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50"/>
                  <a:pt x="133071" y="187160"/>
                </a:cubicBezTo>
                <a:cubicBezTo>
                  <a:pt x="149460" y="170771"/>
                  <a:pt x="159597" y="148129"/>
                  <a:pt x="159597" y="123119"/>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3">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03" name="Oval 1651"/>
          <p:cNvSpPr/>
          <p:nvPr/>
        </p:nvSpPr>
        <p:spPr>
          <a:xfrm>
            <a:off x="812619" y="4561319"/>
            <a:ext cx="11030995" cy="10682"/>
          </a:xfrm>
          <a:custGeom>
            <a:avLst/>
            <a:gdLst/>
            <a:ahLst/>
            <a:cxnLst/>
            <a:rect l="l" t="t" r="r" b="b"/>
            <a:pathLst>
              <a:path w="11030995" h="10682">
                <a:moveTo>
                  <a:pt x="10992007" y="0"/>
                </a:moveTo>
                <a:cubicBezTo>
                  <a:pt x="11006265" y="0"/>
                  <a:pt x="11019702" y="3516"/>
                  <a:pt x="11030995" y="10682"/>
                </a:cubicBezTo>
                <a:lnTo>
                  <a:pt x="10953019" y="10682"/>
                </a:lnTo>
                <a:cubicBezTo>
                  <a:pt x="10964312" y="3516"/>
                  <a:pt x="10977749" y="0"/>
                  <a:pt x="10992007" y="0"/>
                </a:cubicBezTo>
                <a:close/>
                <a:moveTo>
                  <a:pt x="10149468" y="0"/>
                </a:moveTo>
                <a:cubicBezTo>
                  <a:pt x="10163726" y="0"/>
                  <a:pt x="10177163" y="3516"/>
                  <a:pt x="10188456" y="10682"/>
                </a:cubicBezTo>
                <a:lnTo>
                  <a:pt x="10110480" y="10682"/>
                </a:lnTo>
                <a:cubicBezTo>
                  <a:pt x="10121773" y="3516"/>
                  <a:pt x="10135210" y="0"/>
                  <a:pt x="10149468" y="0"/>
                </a:cubicBezTo>
                <a:close/>
                <a:moveTo>
                  <a:pt x="9306928" y="0"/>
                </a:moveTo>
                <a:cubicBezTo>
                  <a:pt x="9321186" y="0"/>
                  <a:pt x="9334623" y="3516"/>
                  <a:pt x="9345916" y="10682"/>
                </a:cubicBezTo>
                <a:lnTo>
                  <a:pt x="9267940" y="10682"/>
                </a:lnTo>
                <a:cubicBezTo>
                  <a:pt x="9279233" y="3516"/>
                  <a:pt x="9292670" y="0"/>
                  <a:pt x="9306928" y="0"/>
                </a:cubicBezTo>
                <a:close/>
                <a:moveTo>
                  <a:pt x="8464388" y="0"/>
                </a:moveTo>
                <a:cubicBezTo>
                  <a:pt x="8478646" y="0"/>
                  <a:pt x="8492083" y="3516"/>
                  <a:pt x="8503376" y="10682"/>
                </a:cubicBezTo>
                <a:lnTo>
                  <a:pt x="8425400" y="10682"/>
                </a:lnTo>
                <a:cubicBezTo>
                  <a:pt x="8436693" y="3516"/>
                  <a:pt x="8450130" y="0"/>
                  <a:pt x="8464388" y="0"/>
                </a:cubicBezTo>
                <a:close/>
                <a:moveTo>
                  <a:pt x="7621848" y="0"/>
                </a:moveTo>
                <a:cubicBezTo>
                  <a:pt x="7636106" y="0"/>
                  <a:pt x="7649543" y="3516"/>
                  <a:pt x="7660836" y="10682"/>
                </a:cubicBezTo>
                <a:lnTo>
                  <a:pt x="7582860" y="10682"/>
                </a:lnTo>
                <a:cubicBezTo>
                  <a:pt x="7594153" y="3516"/>
                  <a:pt x="7607590" y="0"/>
                  <a:pt x="7621848" y="0"/>
                </a:cubicBezTo>
                <a:close/>
                <a:moveTo>
                  <a:pt x="6779308" y="0"/>
                </a:moveTo>
                <a:cubicBezTo>
                  <a:pt x="6793566" y="0"/>
                  <a:pt x="6807003" y="3516"/>
                  <a:pt x="6818296" y="10682"/>
                </a:cubicBezTo>
                <a:lnTo>
                  <a:pt x="6740320" y="10682"/>
                </a:lnTo>
                <a:cubicBezTo>
                  <a:pt x="6751613" y="3516"/>
                  <a:pt x="6765050" y="0"/>
                  <a:pt x="6779308" y="0"/>
                </a:cubicBezTo>
                <a:close/>
                <a:moveTo>
                  <a:pt x="5936768" y="0"/>
                </a:moveTo>
                <a:cubicBezTo>
                  <a:pt x="5951026" y="0"/>
                  <a:pt x="5964463" y="3516"/>
                  <a:pt x="5975757" y="10682"/>
                </a:cubicBezTo>
                <a:lnTo>
                  <a:pt x="5897780" y="10682"/>
                </a:lnTo>
                <a:cubicBezTo>
                  <a:pt x="5909073" y="3516"/>
                  <a:pt x="5922510" y="0"/>
                  <a:pt x="5936768" y="0"/>
                </a:cubicBezTo>
                <a:close/>
                <a:moveTo>
                  <a:pt x="5094228" y="0"/>
                </a:moveTo>
                <a:cubicBezTo>
                  <a:pt x="5108486" y="0"/>
                  <a:pt x="5121923" y="3516"/>
                  <a:pt x="5133217" y="10682"/>
                </a:cubicBezTo>
                <a:lnTo>
                  <a:pt x="5055240" y="10682"/>
                </a:lnTo>
                <a:cubicBezTo>
                  <a:pt x="5066533" y="3516"/>
                  <a:pt x="5079970" y="0"/>
                  <a:pt x="5094228" y="0"/>
                </a:cubicBezTo>
                <a:close/>
                <a:moveTo>
                  <a:pt x="4251688" y="0"/>
                </a:moveTo>
                <a:cubicBezTo>
                  <a:pt x="4265946" y="0"/>
                  <a:pt x="4279383" y="3516"/>
                  <a:pt x="4290676" y="10682"/>
                </a:cubicBezTo>
                <a:lnTo>
                  <a:pt x="4212700" y="10682"/>
                </a:lnTo>
                <a:cubicBezTo>
                  <a:pt x="4223993" y="3516"/>
                  <a:pt x="4237430" y="0"/>
                  <a:pt x="4251688" y="0"/>
                </a:cubicBezTo>
                <a:close/>
                <a:moveTo>
                  <a:pt x="3409148" y="0"/>
                </a:moveTo>
                <a:cubicBezTo>
                  <a:pt x="3423406" y="0"/>
                  <a:pt x="3436843" y="3516"/>
                  <a:pt x="3448136" y="10682"/>
                </a:cubicBezTo>
                <a:lnTo>
                  <a:pt x="3370160" y="10682"/>
                </a:lnTo>
                <a:cubicBezTo>
                  <a:pt x="3381453" y="3516"/>
                  <a:pt x="3394890" y="0"/>
                  <a:pt x="3409148" y="0"/>
                </a:cubicBezTo>
                <a:close/>
                <a:moveTo>
                  <a:pt x="2566608" y="0"/>
                </a:moveTo>
                <a:cubicBezTo>
                  <a:pt x="2580866" y="0"/>
                  <a:pt x="2594303" y="3516"/>
                  <a:pt x="2605596" y="10682"/>
                </a:cubicBezTo>
                <a:lnTo>
                  <a:pt x="2527620" y="10682"/>
                </a:lnTo>
                <a:cubicBezTo>
                  <a:pt x="2538913" y="3516"/>
                  <a:pt x="2552350" y="0"/>
                  <a:pt x="2566608" y="0"/>
                </a:cubicBezTo>
                <a:close/>
                <a:moveTo>
                  <a:pt x="1724068" y="0"/>
                </a:moveTo>
                <a:cubicBezTo>
                  <a:pt x="1738326" y="0"/>
                  <a:pt x="1751763" y="3516"/>
                  <a:pt x="1763056" y="10682"/>
                </a:cubicBezTo>
                <a:lnTo>
                  <a:pt x="1685080" y="10682"/>
                </a:lnTo>
                <a:cubicBezTo>
                  <a:pt x="1696373" y="3516"/>
                  <a:pt x="1709810" y="0"/>
                  <a:pt x="1724068" y="0"/>
                </a:cubicBezTo>
                <a:close/>
                <a:moveTo>
                  <a:pt x="881528" y="0"/>
                </a:moveTo>
                <a:cubicBezTo>
                  <a:pt x="895786" y="0"/>
                  <a:pt x="909223" y="3516"/>
                  <a:pt x="920516" y="10682"/>
                </a:cubicBezTo>
                <a:lnTo>
                  <a:pt x="842540" y="10682"/>
                </a:lnTo>
                <a:cubicBezTo>
                  <a:pt x="853833" y="3516"/>
                  <a:pt x="867270" y="0"/>
                  <a:pt x="881528" y="0"/>
                </a:cubicBezTo>
                <a:close/>
                <a:moveTo>
                  <a:pt x="38988" y="0"/>
                </a:moveTo>
                <a:cubicBezTo>
                  <a:pt x="53246" y="0"/>
                  <a:pt x="66683" y="3516"/>
                  <a:pt x="77976" y="10682"/>
                </a:cubicBezTo>
                <a:lnTo>
                  <a:pt x="0" y="10682"/>
                </a:lnTo>
                <a:cubicBezTo>
                  <a:pt x="11293" y="3516"/>
                  <a:pt x="24730" y="0"/>
                  <a:pt x="389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457200" y="4960137"/>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Subtitle 2"/>
          <p:cNvSpPr>
            <a:spLocks noGrp="1"/>
          </p:cNvSpPr>
          <p:nvPr>
            <p:ph type="subTitle" idx="1"/>
          </p:nvPr>
        </p:nvSpPr>
        <p:spPr>
          <a:xfrm>
            <a:off x="8610600" y="4960137"/>
            <a:ext cx="3200400" cy="1463040"/>
          </a:xfrm>
        </p:spPr>
        <p:txBody>
          <a:bodyPr lIns="91440" rIns="91440" anchor="ctr">
            <a:normAutofit/>
          </a:bodyPr>
          <a:lstStyle>
            <a:lvl1pPr marL="0" indent="0" algn="l">
              <a:lnSpc>
                <a:spcPct val="100000"/>
              </a:lnSpc>
              <a:spcBef>
                <a:spcPts val="0"/>
              </a:spcBef>
              <a:buNone/>
              <a:defRPr sz="1800">
                <a:solidFill>
                  <a:schemeClr val="tx1">
                    <a:lumMod val="95000"/>
                    <a:lumOff val="5000"/>
                  </a:schemeClr>
                </a:solidFill>
              </a:defRPr>
            </a:lvl1pPr>
            <a:lvl2pPr marL="457200" indent="0" algn="ctr">
              <a:buNone/>
              <a:defRPr sz="1800"/>
            </a:lvl2pPr>
            <a:lvl3pPr marL="914400" indent="0" algn="ctr">
              <a:buNone/>
              <a:defRPr sz="1800"/>
            </a:lvl3pPr>
            <a:lvl4pPr marL="1371600" indent="0" algn="ctr">
              <a:buNone/>
              <a:defRPr sz="1800"/>
            </a:lvl4pPr>
            <a:lvl5pPr marL="1828800" indent="0" algn="ctr">
              <a:buNone/>
              <a:defRPr sz="1800"/>
            </a:lvl5pPr>
            <a:lvl6pPr marL="2286000" indent="0" algn="ctr">
              <a:buNone/>
              <a:defRPr sz="1800"/>
            </a:lvl6pPr>
            <a:lvl7pPr marL="2743200" indent="0" algn="ctr">
              <a:buNone/>
              <a:defRPr sz="1800"/>
            </a:lvl7pPr>
            <a:lvl8pPr marL="3200400" indent="0" algn="ctr">
              <a:buNone/>
              <a:defRPr sz="1800"/>
            </a:lvl8pPr>
            <a:lvl9pPr marL="3657600" indent="0" algn="ctr">
              <a:buNone/>
              <a:defRPr sz="18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lvl1pPr algn="l">
              <a:defRPr/>
            </a:lvl1p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6531667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17975897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762000"/>
            <a:ext cx="2628900" cy="5410200"/>
          </a:xfrm>
        </p:spPr>
        <p:txBody>
          <a:bodyPr vert="eaVert" lIns="45720" tIns="91440" rIns="45720" bIns="91440"/>
          <a:lstStyle/>
          <a:p>
            <a:r>
              <a:rPr lang="en-US"/>
              <a:t>Click to edit Master title style</a:t>
            </a:r>
            <a:endParaRPr lang="en-US" dirty="0"/>
          </a:p>
        </p:txBody>
      </p:sp>
      <p:sp>
        <p:nvSpPr>
          <p:cNvPr id="3" name="Vertical Text Placeholder 2"/>
          <p:cNvSpPr>
            <a:spLocks noGrp="1"/>
          </p:cNvSpPr>
          <p:nvPr>
            <p:ph type="body" orient="vert" idx="1"/>
          </p:nvPr>
        </p:nvSpPr>
        <p:spPr>
          <a:xfrm>
            <a:off x="990600" y="762000"/>
            <a:ext cx="7581900" cy="5410200"/>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cxnSp>
        <p:nvCxnSpPr>
          <p:cNvPr id="7" name="Straight Connector 6"/>
          <p:cNvCxnSpPr/>
          <p:nvPr/>
        </p:nvCxnSpPr>
        <p:spPr>
          <a:xfrm rot="5400000" flipV="1">
            <a:off x="10058400" y="59263"/>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37609697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49822931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showMasterSp="0" type="secHead" preserve="1">
  <p:cSld name="Section Header">
    <p:spTree>
      <p:nvGrpSpPr>
        <p:cNvPr id="1" name=""/>
        <p:cNvGrpSpPr/>
        <p:nvPr/>
      </p:nvGrpSpPr>
      <p:grpSpPr>
        <a:xfrm>
          <a:off x="0" y="0"/>
          <a:ext cx="0" cy="0"/>
          <a:chOff x="0" y="0"/>
          <a:chExt cx="0" cy="0"/>
        </a:xfrm>
      </p:grpSpPr>
      <p:grpSp>
        <p:nvGrpSpPr>
          <p:cNvPr id="526" name="Group 525"/>
          <p:cNvGrpSpPr/>
          <p:nvPr/>
        </p:nvGrpSpPr>
        <p:grpSpPr>
          <a:xfrm>
            <a:off x="0" y="420256"/>
            <a:ext cx="12188952" cy="3795497"/>
            <a:chOff x="0" y="420256"/>
            <a:chExt cx="12188952" cy="3795497"/>
          </a:xfrm>
        </p:grpSpPr>
        <p:cxnSp>
          <p:nvCxnSpPr>
            <p:cNvPr id="527" name="Straight Connector 526"/>
            <p:cNvCxnSpPr/>
            <p:nvPr/>
          </p:nvCxnSpPr>
          <p:spPr>
            <a:xfrm>
              <a:off x="0" y="4215753"/>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8" name="Straight Connector 527"/>
            <p:cNvCxnSpPr/>
            <p:nvPr/>
          </p:nvCxnSpPr>
          <p:spPr>
            <a:xfrm>
              <a:off x="0" y="3794032"/>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29" name="Straight Connector 528"/>
            <p:cNvCxnSpPr/>
            <p:nvPr/>
          </p:nvCxnSpPr>
          <p:spPr>
            <a:xfrm>
              <a:off x="0" y="3372310"/>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0" name="Straight Connector 529"/>
            <p:cNvCxnSpPr/>
            <p:nvPr/>
          </p:nvCxnSpPr>
          <p:spPr>
            <a:xfrm>
              <a:off x="0" y="2950588"/>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1" name="Straight Connector 530"/>
            <p:cNvCxnSpPr/>
            <p:nvPr/>
          </p:nvCxnSpPr>
          <p:spPr>
            <a:xfrm>
              <a:off x="0" y="2528866"/>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2" name="Straight Connector 531"/>
            <p:cNvCxnSpPr/>
            <p:nvPr/>
          </p:nvCxnSpPr>
          <p:spPr>
            <a:xfrm>
              <a:off x="0" y="2107144"/>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3" name="Straight Connector 532"/>
            <p:cNvCxnSpPr/>
            <p:nvPr/>
          </p:nvCxnSpPr>
          <p:spPr>
            <a:xfrm>
              <a:off x="0" y="1685422"/>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4" name="Straight Connector 533"/>
            <p:cNvCxnSpPr/>
            <p:nvPr/>
          </p:nvCxnSpPr>
          <p:spPr>
            <a:xfrm>
              <a:off x="0" y="1263700"/>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5" name="Straight Connector 534"/>
            <p:cNvCxnSpPr/>
            <p:nvPr/>
          </p:nvCxnSpPr>
          <p:spPr>
            <a:xfrm>
              <a:off x="0" y="841978"/>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cxnSp>
          <p:nvCxnSpPr>
            <p:cNvPr id="536" name="Straight Connector 535"/>
            <p:cNvCxnSpPr/>
            <p:nvPr/>
          </p:nvCxnSpPr>
          <p:spPr>
            <a:xfrm>
              <a:off x="0" y="420256"/>
              <a:ext cx="12188952" cy="0"/>
            </a:xfrm>
            <a:prstGeom prst="line">
              <a:avLst/>
            </a:prstGeom>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grpSp>
      <p:sp>
        <p:nvSpPr>
          <p:cNvPr id="537" name="Rectangle 379"/>
          <p:cNvSpPr/>
          <p:nvPr/>
        </p:nvSpPr>
        <p:spPr>
          <a:xfrm rot="18900000" flipV="1">
            <a:off x="9445819" y="-965459"/>
            <a:ext cx="13717" cy="6493220"/>
          </a:xfrm>
          <a:custGeom>
            <a:avLst/>
            <a:gdLst/>
            <a:ahLst/>
            <a:cxnLst/>
            <a:rect l="l" t="t" r="r" b="b"/>
            <a:pathLst>
              <a:path w="13717" h="6493220">
                <a:moveTo>
                  <a:pt x="1" y="6493220"/>
                </a:moveTo>
                <a:lnTo>
                  <a:pt x="13717" y="6479504"/>
                </a:lnTo>
                <a:lnTo>
                  <a:pt x="13716"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38" name="Rectangle 56"/>
          <p:cNvSpPr/>
          <p:nvPr/>
        </p:nvSpPr>
        <p:spPr>
          <a:xfrm>
            <a:off x="0" y="0"/>
            <a:ext cx="11816540" cy="4572004"/>
          </a:xfrm>
          <a:custGeom>
            <a:avLst/>
            <a:gdLst/>
            <a:ahLst/>
            <a:cxnLst/>
            <a:rect l="l" t="t" r="r" b="b"/>
            <a:pathLst>
              <a:path w="11816540" h="4572004">
                <a:moveTo>
                  <a:pt x="11802824" y="4"/>
                </a:moveTo>
                <a:lnTo>
                  <a:pt x="11816540" y="4"/>
                </a:lnTo>
                <a:lnTo>
                  <a:pt x="11816540" y="4572004"/>
                </a:lnTo>
                <a:lnTo>
                  <a:pt x="11802824" y="4572004"/>
                </a:lnTo>
                <a:close/>
                <a:moveTo>
                  <a:pt x="5901406" y="4"/>
                </a:moveTo>
                <a:lnTo>
                  <a:pt x="5915122" y="4"/>
                </a:lnTo>
                <a:lnTo>
                  <a:pt x="5915122" y="4572004"/>
                </a:lnTo>
                <a:lnTo>
                  <a:pt x="5901406" y="4572004"/>
                </a:lnTo>
                <a:close/>
                <a:moveTo>
                  <a:pt x="10959754" y="3"/>
                </a:moveTo>
                <a:lnTo>
                  <a:pt x="10973470" y="3"/>
                </a:lnTo>
                <a:lnTo>
                  <a:pt x="10973470" y="4572003"/>
                </a:lnTo>
                <a:lnTo>
                  <a:pt x="10959754" y="4572003"/>
                </a:lnTo>
                <a:close/>
                <a:moveTo>
                  <a:pt x="5058348" y="3"/>
                </a:moveTo>
                <a:lnTo>
                  <a:pt x="5072064" y="3"/>
                </a:lnTo>
                <a:lnTo>
                  <a:pt x="5072064" y="4572003"/>
                </a:lnTo>
                <a:lnTo>
                  <a:pt x="5058348" y="4572003"/>
                </a:lnTo>
                <a:close/>
                <a:moveTo>
                  <a:pt x="11381283" y="2"/>
                </a:moveTo>
                <a:lnTo>
                  <a:pt x="11394999" y="2"/>
                </a:lnTo>
                <a:lnTo>
                  <a:pt x="11394999" y="4572002"/>
                </a:lnTo>
                <a:lnTo>
                  <a:pt x="11381283" y="4572002"/>
                </a:lnTo>
                <a:close/>
                <a:moveTo>
                  <a:pt x="10538225" y="2"/>
                </a:moveTo>
                <a:lnTo>
                  <a:pt x="10551941" y="2"/>
                </a:lnTo>
                <a:lnTo>
                  <a:pt x="10551941" y="4572002"/>
                </a:lnTo>
                <a:lnTo>
                  <a:pt x="10538225" y="4572002"/>
                </a:lnTo>
                <a:close/>
                <a:moveTo>
                  <a:pt x="10116696" y="2"/>
                </a:moveTo>
                <a:lnTo>
                  <a:pt x="10130412" y="2"/>
                </a:lnTo>
                <a:lnTo>
                  <a:pt x="10130412" y="4572002"/>
                </a:lnTo>
                <a:lnTo>
                  <a:pt x="10116696" y="4572002"/>
                </a:lnTo>
                <a:close/>
                <a:moveTo>
                  <a:pt x="6322935" y="2"/>
                </a:moveTo>
                <a:lnTo>
                  <a:pt x="6336651" y="2"/>
                </a:lnTo>
                <a:lnTo>
                  <a:pt x="6336651" y="4572002"/>
                </a:lnTo>
                <a:lnTo>
                  <a:pt x="6322935" y="4572002"/>
                </a:lnTo>
                <a:close/>
                <a:moveTo>
                  <a:pt x="5479877" y="2"/>
                </a:moveTo>
                <a:lnTo>
                  <a:pt x="5493593" y="2"/>
                </a:lnTo>
                <a:lnTo>
                  <a:pt x="5493593" y="4572002"/>
                </a:lnTo>
                <a:lnTo>
                  <a:pt x="5479877" y="4572002"/>
                </a:lnTo>
                <a:close/>
                <a:moveTo>
                  <a:pt x="4636819" y="2"/>
                </a:moveTo>
                <a:lnTo>
                  <a:pt x="4650535" y="2"/>
                </a:lnTo>
                <a:lnTo>
                  <a:pt x="4650535" y="4572002"/>
                </a:lnTo>
                <a:lnTo>
                  <a:pt x="4636819" y="4572002"/>
                </a:lnTo>
                <a:close/>
                <a:moveTo>
                  <a:pt x="4215290" y="2"/>
                </a:moveTo>
                <a:lnTo>
                  <a:pt x="4229006" y="2"/>
                </a:lnTo>
                <a:lnTo>
                  <a:pt x="4229006" y="4572002"/>
                </a:lnTo>
                <a:lnTo>
                  <a:pt x="4215290" y="4572002"/>
                </a:lnTo>
                <a:close/>
                <a:moveTo>
                  <a:pt x="421529" y="2"/>
                </a:moveTo>
                <a:lnTo>
                  <a:pt x="435245" y="2"/>
                </a:lnTo>
                <a:lnTo>
                  <a:pt x="435245" y="4572002"/>
                </a:lnTo>
                <a:lnTo>
                  <a:pt x="421529" y="4572002"/>
                </a:lnTo>
                <a:close/>
                <a:moveTo>
                  <a:pt x="0" y="2"/>
                </a:moveTo>
                <a:lnTo>
                  <a:pt x="13716" y="2"/>
                </a:lnTo>
                <a:lnTo>
                  <a:pt x="13716" y="4572002"/>
                </a:lnTo>
                <a:lnTo>
                  <a:pt x="0" y="4572002"/>
                </a:lnTo>
                <a:close/>
                <a:moveTo>
                  <a:pt x="9273638" y="1"/>
                </a:moveTo>
                <a:lnTo>
                  <a:pt x="9287354" y="1"/>
                </a:lnTo>
                <a:lnTo>
                  <a:pt x="9287354" y="4572001"/>
                </a:lnTo>
                <a:lnTo>
                  <a:pt x="9273638" y="4572001"/>
                </a:lnTo>
                <a:close/>
                <a:moveTo>
                  <a:pt x="3372232" y="1"/>
                </a:moveTo>
                <a:lnTo>
                  <a:pt x="3385948" y="1"/>
                </a:lnTo>
                <a:lnTo>
                  <a:pt x="3385948" y="4572001"/>
                </a:lnTo>
                <a:lnTo>
                  <a:pt x="3372232" y="4572001"/>
                </a:lnTo>
                <a:close/>
                <a:moveTo>
                  <a:pt x="9695167" y="0"/>
                </a:moveTo>
                <a:lnTo>
                  <a:pt x="9708883" y="0"/>
                </a:lnTo>
                <a:lnTo>
                  <a:pt x="9708883" y="4572000"/>
                </a:lnTo>
                <a:lnTo>
                  <a:pt x="9695167" y="4572000"/>
                </a:lnTo>
                <a:close/>
                <a:moveTo>
                  <a:pt x="8852109" y="0"/>
                </a:moveTo>
                <a:lnTo>
                  <a:pt x="8865825" y="0"/>
                </a:lnTo>
                <a:lnTo>
                  <a:pt x="8865825" y="4572000"/>
                </a:lnTo>
                <a:lnTo>
                  <a:pt x="8852109" y="4572000"/>
                </a:lnTo>
                <a:close/>
                <a:moveTo>
                  <a:pt x="8430580" y="0"/>
                </a:moveTo>
                <a:lnTo>
                  <a:pt x="8444296" y="0"/>
                </a:lnTo>
                <a:lnTo>
                  <a:pt x="8444296" y="4572000"/>
                </a:lnTo>
                <a:lnTo>
                  <a:pt x="8430580" y="4572000"/>
                </a:lnTo>
                <a:close/>
                <a:moveTo>
                  <a:pt x="8009051" y="0"/>
                </a:moveTo>
                <a:lnTo>
                  <a:pt x="8022767" y="0"/>
                </a:lnTo>
                <a:lnTo>
                  <a:pt x="8022767" y="4572000"/>
                </a:lnTo>
                <a:lnTo>
                  <a:pt x="8009051" y="4572000"/>
                </a:lnTo>
                <a:close/>
                <a:moveTo>
                  <a:pt x="7587522" y="0"/>
                </a:moveTo>
                <a:lnTo>
                  <a:pt x="7601238" y="0"/>
                </a:lnTo>
                <a:lnTo>
                  <a:pt x="7601238" y="4572000"/>
                </a:lnTo>
                <a:lnTo>
                  <a:pt x="7587522" y="4572000"/>
                </a:lnTo>
                <a:close/>
                <a:moveTo>
                  <a:pt x="7165993" y="0"/>
                </a:moveTo>
                <a:lnTo>
                  <a:pt x="7179709" y="0"/>
                </a:lnTo>
                <a:lnTo>
                  <a:pt x="7179709" y="4572000"/>
                </a:lnTo>
                <a:lnTo>
                  <a:pt x="7165993" y="4572000"/>
                </a:lnTo>
                <a:close/>
                <a:moveTo>
                  <a:pt x="6744464" y="0"/>
                </a:moveTo>
                <a:lnTo>
                  <a:pt x="6758180" y="0"/>
                </a:lnTo>
                <a:lnTo>
                  <a:pt x="6758180" y="4572000"/>
                </a:lnTo>
                <a:lnTo>
                  <a:pt x="6744464" y="4572000"/>
                </a:lnTo>
                <a:close/>
                <a:moveTo>
                  <a:pt x="3793761" y="0"/>
                </a:moveTo>
                <a:lnTo>
                  <a:pt x="3807477" y="0"/>
                </a:lnTo>
                <a:lnTo>
                  <a:pt x="3807477" y="4572000"/>
                </a:lnTo>
                <a:lnTo>
                  <a:pt x="3793761" y="4572000"/>
                </a:lnTo>
                <a:close/>
                <a:moveTo>
                  <a:pt x="2950703" y="0"/>
                </a:moveTo>
                <a:lnTo>
                  <a:pt x="2964419" y="0"/>
                </a:lnTo>
                <a:lnTo>
                  <a:pt x="2964419" y="4572000"/>
                </a:lnTo>
                <a:lnTo>
                  <a:pt x="2950703" y="4572000"/>
                </a:lnTo>
                <a:close/>
                <a:moveTo>
                  <a:pt x="2529174" y="0"/>
                </a:moveTo>
                <a:lnTo>
                  <a:pt x="2542890" y="0"/>
                </a:lnTo>
                <a:lnTo>
                  <a:pt x="2542890" y="4572000"/>
                </a:lnTo>
                <a:lnTo>
                  <a:pt x="2529174" y="4572000"/>
                </a:lnTo>
                <a:close/>
                <a:moveTo>
                  <a:pt x="2107645" y="0"/>
                </a:moveTo>
                <a:lnTo>
                  <a:pt x="2121361" y="0"/>
                </a:lnTo>
                <a:lnTo>
                  <a:pt x="2121361" y="4572000"/>
                </a:lnTo>
                <a:lnTo>
                  <a:pt x="2107645" y="4572000"/>
                </a:lnTo>
                <a:close/>
                <a:moveTo>
                  <a:pt x="1686116" y="0"/>
                </a:moveTo>
                <a:lnTo>
                  <a:pt x="1699832" y="0"/>
                </a:lnTo>
                <a:lnTo>
                  <a:pt x="1699832" y="4572000"/>
                </a:lnTo>
                <a:lnTo>
                  <a:pt x="1686116" y="4572000"/>
                </a:lnTo>
                <a:close/>
                <a:moveTo>
                  <a:pt x="1264587" y="0"/>
                </a:moveTo>
                <a:lnTo>
                  <a:pt x="1278303" y="0"/>
                </a:lnTo>
                <a:lnTo>
                  <a:pt x="1278303" y="4572000"/>
                </a:lnTo>
                <a:lnTo>
                  <a:pt x="1264587" y="4572000"/>
                </a:lnTo>
                <a:close/>
                <a:moveTo>
                  <a:pt x="843058" y="0"/>
                </a:moveTo>
                <a:lnTo>
                  <a:pt x="856774" y="0"/>
                </a:lnTo>
                <a:lnTo>
                  <a:pt x="856774" y="4572000"/>
                </a:lnTo>
                <a:lnTo>
                  <a:pt x="843058" y="457200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39" name="Rectangle 87"/>
          <p:cNvSpPr/>
          <p:nvPr/>
        </p:nvSpPr>
        <p:spPr>
          <a:xfrm rot="2700000">
            <a:off x="2311242" y="-967047"/>
            <a:ext cx="13716" cy="6570294"/>
          </a:xfrm>
          <a:custGeom>
            <a:avLst/>
            <a:gdLst/>
            <a:ahLst/>
            <a:cxnLst/>
            <a:rect l="l" t="t" r="r" b="b"/>
            <a:pathLst>
              <a:path w="13716" h="6570294">
                <a:moveTo>
                  <a:pt x="0" y="6556578"/>
                </a:moveTo>
                <a:lnTo>
                  <a:pt x="13716" y="6570294"/>
                </a:lnTo>
                <a:lnTo>
                  <a:pt x="13716" y="6570294"/>
                </a:lnTo>
                <a:lnTo>
                  <a:pt x="0" y="6556578"/>
                </a:lnTo>
                <a:close/>
                <a:moveTo>
                  <a:pt x="0" y="13716"/>
                </a:moveTo>
                <a:lnTo>
                  <a:pt x="13716" y="0"/>
                </a:lnTo>
                <a:lnTo>
                  <a:pt x="13716" y="6465786"/>
                </a:lnTo>
                <a:lnTo>
                  <a:pt x="0" y="647950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0" name="Rectangle 88"/>
          <p:cNvSpPr/>
          <p:nvPr/>
        </p:nvSpPr>
        <p:spPr>
          <a:xfrm rot="2700000">
            <a:off x="3186527" y="-953751"/>
            <a:ext cx="13716" cy="6479503"/>
          </a:xfrm>
          <a:custGeom>
            <a:avLst/>
            <a:gdLst/>
            <a:ahLst/>
            <a:cxnLst/>
            <a:rect l="l" t="t" r="r" b="b"/>
            <a:pathLst>
              <a:path w="13716" h="6479503">
                <a:moveTo>
                  <a:pt x="0" y="13716"/>
                </a:moveTo>
                <a:lnTo>
                  <a:pt x="13716" y="0"/>
                </a:lnTo>
                <a:lnTo>
                  <a:pt x="13716" y="6465786"/>
                </a:lnTo>
                <a:lnTo>
                  <a:pt x="0" y="6479503"/>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1" name="Rectangle 89"/>
          <p:cNvSpPr/>
          <p:nvPr/>
        </p:nvSpPr>
        <p:spPr>
          <a:xfrm rot="2700000">
            <a:off x="4029713" y="-953750"/>
            <a:ext cx="13716" cy="6479503"/>
          </a:xfrm>
          <a:custGeom>
            <a:avLst/>
            <a:gdLst/>
            <a:ahLst/>
            <a:cxnLst/>
            <a:rect l="l" t="t" r="r" b="b"/>
            <a:pathLst>
              <a:path w="13716" h="6479503">
                <a:moveTo>
                  <a:pt x="0" y="13716"/>
                </a:moveTo>
                <a:lnTo>
                  <a:pt x="13716" y="0"/>
                </a:lnTo>
                <a:lnTo>
                  <a:pt x="13716" y="6465787"/>
                </a:lnTo>
                <a:lnTo>
                  <a:pt x="0" y="6479503"/>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2" name="Rectangle 90"/>
          <p:cNvSpPr/>
          <p:nvPr/>
        </p:nvSpPr>
        <p:spPr>
          <a:xfrm rot="2700000">
            <a:off x="4872899" y="-953750"/>
            <a:ext cx="13716" cy="6479503"/>
          </a:xfrm>
          <a:custGeom>
            <a:avLst/>
            <a:gdLst/>
            <a:ahLst/>
            <a:cxnLst/>
            <a:rect l="l" t="t" r="r" b="b"/>
            <a:pathLst>
              <a:path w="13716" h="6479503">
                <a:moveTo>
                  <a:pt x="0" y="13716"/>
                </a:moveTo>
                <a:lnTo>
                  <a:pt x="13716" y="0"/>
                </a:lnTo>
                <a:lnTo>
                  <a:pt x="13716" y="6465786"/>
                </a:lnTo>
                <a:lnTo>
                  <a:pt x="0" y="6479503"/>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3" name="Rectangle 91"/>
          <p:cNvSpPr/>
          <p:nvPr/>
        </p:nvSpPr>
        <p:spPr>
          <a:xfrm rot="2700000">
            <a:off x="5716086" y="-953749"/>
            <a:ext cx="13716" cy="6479501"/>
          </a:xfrm>
          <a:custGeom>
            <a:avLst/>
            <a:gdLst/>
            <a:ahLst/>
            <a:cxnLst/>
            <a:rect l="l" t="t" r="r" b="b"/>
            <a:pathLst>
              <a:path w="13716" h="6479501">
                <a:moveTo>
                  <a:pt x="0" y="13716"/>
                </a:moveTo>
                <a:lnTo>
                  <a:pt x="13716" y="0"/>
                </a:lnTo>
                <a:lnTo>
                  <a:pt x="13716" y="6465785"/>
                </a:lnTo>
                <a:lnTo>
                  <a:pt x="0" y="6479501"/>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4" name="Rectangle 92"/>
          <p:cNvSpPr/>
          <p:nvPr/>
        </p:nvSpPr>
        <p:spPr>
          <a:xfrm rot="2700000">
            <a:off x="6559272" y="-953750"/>
            <a:ext cx="13716" cy="6479502"/>
          </a:xfrm>
          <a:custGeom>
            <a:avLst/>
            <a:gdLst/>
            <a:ahLst/>
            <a:cxnLst/>
            <a:rect l="l" t="t" r="r" b="b"/>
            <a:pathLst>
              <a:path w="13716" h="6479502">
                <a:moveTo>
                  <a:pt x="0" y="13716"/>
                </a:moveTo>
                <a:lnTo>
                  <a:pt x="13716" y="0"/>
                </a:lnTo>
                <a:lnTo>
                  <a:pt x="13715" y="6465787"/>
                </a:lnTo>
                <a:lnTo>
                  <a:pt x="0" y="647950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5" name="Rectangle 93"/>
          <p:cNvSpPr/>
          <p:nvPr/>
        </p:nvSpPr>
        <p:spPr>
          <a:xfrm rot="2700000">
            <a:off x="7402457" y="-944051"/>
            <a:ext cx="13717" cy="6479502"/>
          </a:xfrm>
          <a:custGeom>
            <a:avLst/>
            <a:gdLst/>
            <a:ahLst/>
            <a:cxnLst/>
            <a:rect l="l" t="t" r="r" b="b"/>
            <a:pathLst>
              <a:path w="13717" h="6479502">
                <a:moveTo>
                  <a:pt x="0" y="13716"/>
                </a:moveTo>
                <a:lnTo>
                  <a:pt x="13717" y="0"/>
                </a:lnTo>
                <a:lnTo>
                  <a:pt x="13716" y="6465787"/>
                </a:lnTo>
                <a:lnTo>
                  <a:pt x="1" y="647950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6" name="Rectangle 94"/>
          <p:cNvSpPr/>
          <p:nvPr/>
        </p:nvSpPr>
        <p:spPr>
          <a:xfrm rot="2700000">
            <a:off x="8245644" y="-953750"/>
            <a:ext cx="13716" cy="6479502"/>
          </a:xfrm>
          <a:custGeom>
            <a:avLst/>
            <a:gdLst/>
            <a:ahLst/>
            <a:cxnLst/>
            <a:rect l="l" t="t" r="r" b="b"/>
            <a:pathLst>
              <a:path w="13716" h="6479502">
                <a:moveTo>
                  <a:pt x="0" y="13716"/>
                </a:moveTo>
                <a:lnTo>
                  <a:pt x="13716" y="0"/>
                </a:lnTo>
                <a:lnTo>
                  <a:pt x="13715" y="6465787"/>
                </a:lnTo>
                <a:lnTo>
                  <a:pt x="0" y="647950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7" name="Rectangle 95"/>
          <p:cNvSpPr/>
          <p:nvPr/>
        </p:nvSpPr>
        <p:spPr>
          <a:xfrm rot="2700000">
            <a:off x="9088831" y="-953750"/>
            <a:ext cx="13717" cy="6479503"/>
          </a:xfrm>
          <a:custGeom>
            <a:avLst/>
            <a:gdLst/>
            <a:ahLst/>
            <a:cxnLst/>
            <a:rect l="l" t="t" r="r" b="b"/>
            <a:pathLst>
              <a:path w="13717" h="6479503">
                <a:moveTo>
                  <a:pt x="13717" y="0"/>
                </a:moveTo>
                <a:lnTo>
                  <a:pt x="13716" y="6465787"/>
                </a:lnTo>
                <a:lnTo>
                  <a:pt x="0" y="6479503"/>
                </a:lnTo>
                <a:lnTo>
                  <a:pt x="1" y="1371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8" name="Rectangle 96"/>
          <p:cNvSpPr/>
          <p:nvPr/>
        </p:nvSpPr>
        <p:spPr>
          <a:xfrm rot="2700000">
            <a:off x="9912896" y="-907596"/>
            <a:ext cx="13716" cy="6425429"/>
          </a:xfrm>
          <a:custGeom>
            <a:avLst/>
            <a:gdLst/>
            <a:ahLst/>
            <a:cxnLst/>
            <a:rect l="l" t="t" r="r" b="b"/>
            <a:pathLst>
              <a:path w="13716" h="6425429">
                <a:moveTo>
                  <a:pt x="0" y="0"/>
                </a:moveTo>
                <a:lnTo>
                  <a:pt x="13716" y="13717"/>
                </a:lnTo>
                <a:lnTo>
                  <a:pt x="13716" y="6411713"/>
                </a:lnTo>
                <a:lnTo>
                  <a:pt x="0" y="6425429"/>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49" name="Rectangle 97"/>
          <p:cNvSpPr/>
          <p:nvPr/>
        </p:nvSpPr>
        <p:spPr>
          <a:xfrm rot="2700000">
            <a:off x="10334491" y="110221"/>
            <a:ext cx="13717" cy="5232981"/>
          </a:xfrm>
          <a:custGeom>
            <a:avLst/>
            <a:gdLst/>
            <a:ahLst/>
            <a:cxnLst/>
            <a:rect l="l" t="t" r="r" b="b"/>
            <a:pathLst>
              <a:path w="13717" h="5232981">
                <a:moveTo>
                  <a:pt x="0" y="0"/>
                </a:moveTo>
                <a:lnTo>
                  <a:pt x="13717" y="13716"/>
                </a:lnTo>
                <a:lnTo>
                  <a:pt x="13717" y="5219264"/>
                </a:lnTo>
                <a:lnTo>
                  <a:pt x="1" y="5232981"/>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0" name="Rectangle 98"/>
          <p:cNvSpPr/>
          <p:nvPr/>
        </p:nvSpPr>
        <p:spPr>
          <a:xfrm rot="2700000">
            <a:off x="10756084" y="1128037"/>
            <a:ext cx="13716" cy="4040537"/>
          </a:xfrm>
          <a:custGeom>
            <a:avLst/>
            <a:gdLst/>
            <a:ahLst/>
            <a:cxnLst/>
            <a:rect l="l" t="t" r="r" b="b"/>
            <a:pathLst>
              <a:path w="13716" h="4040537">
                <a:moveTo>
                  <a:pt x="0" y="0"/>
                </a:moveTo>
                <a:lnTo>
                  <a:pt x="13716" y="13716"/>
                </a:lnTo>
                <a:lnTo>
                  <a:pt x="13715" y="4026822"/>
                </a:lnTo>
                <a:lnTo>
                  <a:pt x="1" y="4040537"/>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1" name="Rectangle 99"/>
          <p:cNvSpPr/>
          <p:nvPr/>
        </p:nvSpPr>
        <p:spPr>
          <a:xfrm rot="2700000">
            <a:off x="11177678" y="2145853"/>
            <a:ext cx="13716" cy="2848091"/>
          </a:xfrm>
          <a:custGeom>
            <a:avLst/>
            <a:gdLst/>
            <a:ahLst/>
            <a:cxnLst/>
            <a:rect l="l" t="t" r="r" b="b"/>
            <a:pathLst>
              <a:path w="13716" h="2848091">
                <a:moveTo>
                  <a:pt x="0" y="0"/>
                </a:moveTo>
                <a:lnTo>
                  <a:pt x="13716" y="13716"/>
                </a:lnTo>
                <a:lnTo>
                  <a:pt x="13715" y="2834375"/>
                </a:lnTo>
                <a:lnTo>
                  <a:pt x="0" y="2848091"/>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2" name="Rectangle 100"/>
          <p:cNvSpPr/>
          <p:nvPr/>
        </p:nvSpPr>
        <p:spPr>
          <a:xfrm rot="2700000">
            <a:off x="11599272" y="3163669"/>
            <a:ext cx="13715" cy="1655644"/>
          </a:xfrm>
          <a:custGeom>
            <a:avLst/>
            <a:gdLst/>
            <a:ahLst/>
            <a:cxnLst/>
            <a:rect l="l" t="t" r="r" b="b"/>
            <a:pathLst>
              <a:path w="13715" h="1655644">
                <a:moveTo>
                  <a:pt x="0" y="0"/>
                </a:moveTo>
                <a:lnTo>
                  <a:pt x="13715" y="13716"/>
                </a:lnTo>
                <a:lnTo>
                  <a:pt x="13715" y="1641929"/>
                </a:lnTo>
                <a:lnTo>
                  <a:pt x="0" y="1655644"/>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3" name="Rectangle 101"/>
          <p:cNvSpPr/>
          <p:nvPr/>
        </p:nvSpPr>
        <p:spPr>
          <a:xfrm rot="2700000">
            <a:off x="12020868" y="4181493"/>
            <a:ext cx="13715" cy="463189"/>
          </a:xfrm>
          <a:custGeom>
            <a:avLst/>
            <a:gdLst/>
            <a:ahLst/>
            <a:cxnLst/>
            <a:rect l="l" t="t" r="r" b="b"/>
            <a:pathLst>
              <a:path w="13715" h="463189">
                <a:moveTo>
                  <a:pt x="1" y="0"/>
                </a:moveTo>
                <a:lnTo>
                  <a:pt x="13715" y="13716"/>
                </a:lnTo>
                <a:lnTo>
                  <a:pt x="13715" y="449474"/>
                </a:lnTo>
                <a:lnTo>
                  <a:pt x="0" y="463189"/>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4" name="Rectangle 102"/>
          <p:cNvSpPr/>
          <p:nvPr/>
        </p:nvSpPr>
        <p:spPr>
          <a:xfrm rot="2700000">
            <a:off x="203277" y="-93899"/>
            <a:ext cx="13716" cy="608068"/>
          </a:xfrm>
          <a:custGeom>
            <a:avLst/>
            <a:gdLst/>
            <a:ahLst/>
            <a:cxnLst/>
            <a:rect l="l" t="t" r="r" b="b"/>
            <a:pathLst>
              <a:path w="13716" h="608068">
                <a:moveTo>
                  <a:pt x="0" y="13716"/>
                </a:moveTo>
                <a:lnTo>
                  <a:pt x="13716" y="0"/>
                </a:lnTo>
                <a:lnTo>
                  <a:pt x="13716" y="608068"/>
                </a:lnTo>
                <a:lnTo>
                  <a:pt x="0" y="59435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5" name="Rectangle 103"/>
          <p:cNvSpPr/>
          <p:nvPr/>
        </p:nvSpPr>
        <p:spPr>
          <a:xfrm rot="2700000">
            <a:off x="624870" y="-268529"/>
            <a:ext cx="13716" cy="1800514"/>
          </a:xfrm>
          <a:custGeom>
            <a:avLst/>
            <a:gdLst/>
            <a:ahLst/>
            <a:cxnLst/>
            <a:rect l="l" t="t" r="r" b="b"/>
            <a:pathLst>
              <a:path w="13716" h="1800514">
                <a:moveTo>
                  <a:pt x="0" y="13716"/>
                </a:moveTo>
                <a:lnTo>
                  <a:pt x="13716" y="0"/>
                </a:lnTo>
                <a:lnTo>
                  <a:pt x="13716" y="1800514"/>
                </a:lnTo>
                <a:lnTo>
                  <a:pt x="0" y="1786798"/>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6" name="Rectangle 104"/>
          <p:cNvSpPr/>
          <p:nvPr/>
        </p:nvSpPr>
        <p:spPr>
          <a:xfrm rot="2700000">
            <a:off x="1046463" y="-443158"/>
            <a:ext cx="13716" cy="2992958"/>
          </a:xfrm>
          <a:custGeom>
            <a:avLst/>
            <a:gdLst/>
            <a:ahLst/>
            <a:cxnLst/>
            <a:rect l="l" t="t" r="r" b="b"/>
            <a:pathLst>
              <a:path w="13716" h="2992958">
                <a:moveTo>
                  <a:pt x="0" y="13716"/>
                </a:moveTo>
                <a:lnTo>
                  <a:pt x="13716" y="0"/>
                </a:lnTo>
                <a:lnTo>
                  <a:pt x="13716" y="2992958"/>
                </a:lnTo>
                <a:lnTo>
                  <a:pt x="0" y="2979242"/>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7" name="Rectangle 105"/>
          <p:cNvSpPr/>
          <p:nvPr/>
        </p:nvSpPr>
        <p:spPr>
          <a:xfrm rot="2700000">
            <a:off x="1468056" y="-617788"/>
            <a:ext cx="13716" cy="4185404"/>
          </a:xfrm>
          <a:custGeom>
            <a:avLst/>
            <a:gdLst/>
            <a:ahLst/>
            <a:cxnLst/>
            <a:rect l="l" t="t" r="r" b="b"/>
            <a:pathLst>
              <a:path w="13716" h="4185404">
                <a:moveTo>
                  <a:pt x="0" y="13716"/>
                </a:moveTo>
                <a:lnTo>
                  <a:pt x="13716" y="0"/>
                </a:lnTo>
                <a:lnTo>
                  <a:pt x="13716" y="4185404"/>
                </a:lnTo>
                <a:lnTo>
                  <a:pt x="0" y="4171688"/>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8" name="Rectangle 106"/>
          <p:cNvSpPr/>
          <p:nvPr/>
        </p:nvSpPr>
        <p:spPr>
          <a:xfrm rot="2700000">
            <a:off x="1889649" y="-792416"/>
            <a:ext cx="13716" cy="5377849"/>
          </a:xfrm>
          <a:custGeom>
            <a:avLst/>
            <a:gdLst/>
            <a:ahLst/>
            <a:cxnLst/>
            <a:rect l="l" t="t" r="r" b="b"/>
            <a:pathLst>
              <a:path w="13716" h="5377849">
                <a:moveTo>
                  <a:pt x="0" y="13716"/>
                </a:moveTo>
                <a:lnTo>
                  <a:pt x="13716" y="0"/>
                </a:lnTo>
                <a:lnTo>
                  <a:pt x="13716" y="5377849"/>
                </a:lnTo>
                <a:lnTo>
                  <a:pt x="0" y="5364133"/>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59" name="Rectangle 148"/>
          <p:cNvSpPr/>
          <p:nvPr/>
        </p:nvSpPr>
        <p:spPr>
          <a:xfrm rot="18900000" flipV="1">
            <a:off x="2070569" y="-450209"/>
            <a:ext cx="13716" cy="5889566"/>
          </a:xfrm>
          <a:custGeom>
            <a:avLst/>
            <a:gdLst/>
            <a:ahLst/>
            <a:cxnLst/>
            <a:rect l="l" t="t" r="r" b="b"/>
            <a:pathLst>
              <a:path w="13716" h="5889566">
                <a:moveTo>
                  <a:pt x="13716" y="5889566"/>
                </a:moveTo>
                <a:lnTo>
                  <a:pt x="13716" y="0"/>
                </a:lnTo>
                <a:lnTo>
                  <a:pt x="0" y="13716"/>
                </a:lnTo>
                <a:lnTo>
                  <a:pt x="0" y="587585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0" name="Rectangle 323"/>
          <p:cNvSpPr/>
          <p:nvPr/>
        </p:nvSpPr>
        <p:spPr>
          <a:xfrm rot="18900000" flipV="1">
            <a:off x="1648976" y="567610"/>
            <a:ext cx="13716" cy="4697119"/>
          </a:xfrm>
          <a:custGeom>
            <a:avLst/>
            <a:gdLst/>
            <a:ahLst/>
            <a:cxnLst/>
            <a:rect l="l" t="t" r="r" b="b"/>
            <a:pathLst>
              <a:path w="13716" h="4697119">
                <a:moveTo>
                  <a:pt x="13716" y="4697119"/>
                </a:moveTo>
                <a:lnTo>
                  <a:pt x="13716" y="0"/>
                </a:lnTo>
                <a:lnTo>
                  <a:pt x="0" y="13716"/>
                </a:lnTo>
                <a:lnTo>
                  <a:pt x="0" y="4683403"/>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1" name="Rectangle 324"/>
          <p:cNvSpPr/>
          <p:nvPr/>
        </p:nvSpPr>
        <p:spPr>
          <a:xfrm rot="18900000" flipV="1">
            <a:off x="1227383" y="1585424"/>
            <a:ext cx="13716" cy="3504674"/>
          </a:xfrm>
          <a:custGeom>
            <a:avLst/>
            <a:gdLst/>
            <a:ahLst/>
            <a:cxnLst/>
            <a:rect l="l" t="t" r="r" b="b"/>
            <a:pathLst>
              <a:path w="13716" h="3504674">
                <a:moveTo>
                  <a:pt x="13716" y="3504674"/>
                </a:moveTo>
                <a:lnTo>
                  <a:pt x="13716" y="0"/>
                </a:lnTo>
                <a:lnTo>
                  <a:pt x="0" y="13716"/>
                </a:lnTo>
                <a:lnTo>
                  <a:pt x="0" y="3490958"/>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2" name="Rectangle 325"/>
          <p:cNvSpPr/>
          <p:nvPr/>
        </p:nvSpPr>
        <p:spPr>
          <a:xfrm rot="18900000" flipV="1">
            <a:off x="805790" y="2603242"/>
            <a:ext cx="13716" cy="2312226"/>
          </a:xfrm>
          <a:custGeom>
            <a:avLst/>
            <a:gdLst/>
            <a:ahLst/>
            <a:cxnLst/>
            <a:rect l="l" t="t" r="r" b="b"/>
            <a:pathLst>
              <a:path w="13716" h="2312226">
                <a:moveTo>
                  <a:pt x="13716" y="2312226"/>
                </a:moveTo>
                <a:lnTo>
                  <a:pt x="13716" y="0"/>
                </a:lnTo>
                <a:lnTo>
                  <a:pt x="0" y="13716"/>
                </a:lnTo>
                <a:lnTo>
                  <a:pt x="0" y="229851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3" name="Rectangle 326"/>
          <p:cNvSpPr/>
          <p:nvPr/>
        </p:nvSpPr>
        <p:spPr>
          <a:xfrm rot="18900000" flipV="1">
            <a:off x="384198" y="3621057"/>
            <a:ext cx="13716" cy="1119782"/>
          </a:xfrm>
          <a:custGeom>
            <a:avLst/>
            <a:gdLst/>
            <a:ahLst/>
            <a:cxnLst/>
            <a:rect l="l" t="t" r="r" b="b"/>
            <a:pathLst>
              <a:path w="13716" h="1119782">
                <a:moveTo>
                  <a:pt x="13716" y="1119782"/>
                </a:moveTo>
                <a:lnTo>
                  <a:pt x="13716" y="0"/>
                </a:lnTo>
                <a:lnTo>
                  <a:pt x="0" y="13716"/>
                </a:lnTo>
                <a:lnTo>
                  <a:pt x="0" y="110606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4" name="Rectangle 371"/>
          <p:cNvSpPr/>
          <p:nvPr/>
        </p:nvSpPr>
        <p:spPr>
          <a:xfrm rot="18900000" flipV="1">
            <a:off x="2705180" y="-953749"/>
            <a:ext cx="13716" cy="6479500"/>
          </a:xfrm>
          <a:custGeom>
            <a:avLst/>
            <a:gdLst/>
            <a:ahLst/>
            <a:cxnLst/>
            <a:rect l="l" t="t" r="r" b="b"/>
            <a:pathLst>
              <a:path w="13716" h="6479500">
                <a:moveTo>
                  <a:pt x="0" y="6479500"/>
                </a:moveTo>
                <a:lnTo>
                  <a:pt x="13716" y="6465784"/>
                </a:lnTo>
                <a:lnTo>
                  <a:pt x="13716"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5" name="Rectangle 373"/>
          <p:cNvSpPr/>
          <p:nvPr/>
        </p:nvSpPr>
        <p:spPr>
          <a:xfrm rot="18900000" flipV="1">
            <a:off x="4391552" y="-953749"/>
            <a:ext cx="13716" cy="6479500"/>
          </a:xfrm>
          <a:custGeom>
            <a:avLst/>
            <a:gdLst/>
            <a:ahLst/>
            <a:cxnLst/>
            <a:rect l="l" t="t" r="r" b="b"/>
            <a:pathLst>
              <a:path w="13716" h="6479500">
                <a:moveTo>
                  <a:pt x="0" y="6479500"/>
                </a:moveTo>
                <a:lnTo>
                  <a:pt x="13716" y="6465784"/>
                </a:lnTo>
                <a:lnTo>
                  <a:pt x="13716" y="0"/>
                </a:lnTo>
                <a:lnTo>
                  <a:pt x="0" y="13715"/>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6" name="Rectangle 375"/>
          <p:cNvSpPr/>
          <p:nvPr/>
        </p:nvSpPr>
        <p:spPr>
          <a:xfrm rot="18900000" flipV="1">
            <a:off x="6077925" y="-953749"/>
            <a:ext cx="13716" cy="6479501"/>
          </a:xfrm>
          <a:custGeom>
            <a:avLst/>
            <a:gdLst/>
            <a:ahLst/>
            <a:cxnLst/>
            <a:rect l="l" t="t" r="r" b="b"/>
            <a:pathLst>
              <a:path w="13716" h="6479501">
                <a:moveTo>
                  <a:pt x="0" y="6479501"/>
                </a:moveTo>
                <a:lnTo>
                  <a:pt x="13716" y="6465785"/>
                </a:lnTo>
                <a:lnTo>
                  <a:pt x="13716"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7" name="Rectangle 376"/>
          <p:cNvSpPr/>
          <p:nvPr/>
        </p:nvSpPr>
        <p:spPr>
          <a:xfrm rot="18900000" flipV="1">
            <a:off x="6916261" y="-965458"/>
            <a:ext cx="13716" cy="6493219"/>
          </a:xfrm>
          <a:custGeom>
            <a:avLst/>
            <a:gdLst/>
            <a:ahLst/>
            <a:cxnLst/>
            <a:rect l="l" t="t" r="r" b="b"/>
            <a:pathLst>
              <a:path w="13716" h="6493219">
                <a:moveTo>
                  <a:pt x="13716" y="6479504"/>
                </a:moveTo>
                <a:lnTo>
                  <a:pt x="13716" y="0"/>
                </a:lnTo>
                <a:lnTo>
                  <a:pt x="0" y="13717"/>
                </a:lnTo>
                <a:lnTo>
                  <a:pt x="0" y="6493219"/>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8" name="Rectangle 377"/>
          <p:cNvSpPr/>
          <p:nvPr/>
        </p:nvSpPr>
        <p:spPr>
          <a:xfrm rot="18900000" flipV="1">
            <a:off x="7759447" y="-965458"/>
            <a:ext cx="13717" cy="6493219"/>
          </a:xfrm>
          <a:custGeom>
            <a:avLst/>
            <a:gdLst/>
            <a:ahLst/>
            <a:cxnLst/>
            <a:rect l="l" t="t" r="r" b="b"/>
            <a:pathLst>
              <a:path w="13717" h="6493219">
                <a:moveTo>
                  <a:pt x="0" y="6493219"/>
                </a:moveTo>
                <a:lnTo>
                  <a:pt x="13716" y="6479502"/>
                </a:lnTo>
                <a:lnTo>
                  <a:pt x="13717"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69" name="Rectangle 378"/>
          <p:cNvSpPr/>
          <p:nvPr/>
        </p:nvSpPr>
        <p:spPr>
          <a:xfrm rot="18900000" flipV="1">
            <a:off x="8602633" y="-965458"/>
            <a:ext cx="13716" cy="6493219"/>
          </a:xfrm>
          <a:custGeom>
            <a:avLst/>
            <a:gdLst/>
            <a:ahLst/>
            <a:cxnLst/>
            <a:rect l="l" t="t" r="r" b="b"/>
            <a:pathLst>
              <a:path w="13716" h="6493219">
                <a:moveTo>
                  <a:pt x="13716" y="6479504"/>
                </a:moveTo>
                <a:lnTo>
                  <a:pt x="13716" y="0"/>
                </a:lnTo>
                <a:lnTo>
                  <a:pt x="0" y="13716"/>
                </a:lnTo>
                <a:lnTo>
                  <a:pt x="0" y="6493219"/>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0" name="Rectangle 138"/>
          <p:cNvSpPr/>
          <p:nvPr/>
        </p:nvSpPr>
        <p:spPr>
          <a:xfrm rot="18900000" flipV="1">
            <a:off x="10088968" y="-882602"/>
            <a:ext cx="13716" cy="5927431"/>
          </a:xfrm>
          <a:custGeom>
            <a:avLst/>
            <a:gdLst/>
            <a:ahLst/>
            <a:cxnLst/>
            <a:rect l="l" t="t" r="r" b="b"/>
            <a:pathLst>
              <a:path w="13716" h="5927431">
                <a:moveTo>
                  <a:pt x="0" y="5927431"/>
                </a:moveTo>
                <a:lnTo>
                  <a:pt x="13715" y="5913716"/>
                </a:lnTo>
                <a:lnTo>
                  <a:pt x="13716" y="13716"/>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1" name="Rectangle 139"/>
          <p:cNvSpPr/>
          <p:nvPr/>
        </p:nvSpPr>
        <p:spPr>
          <a:xfrm rot="18900000" flipV="1">
            <a:off x="10510562" y="-707971"/>
            <a:ext cx="13716" cy="4734985"/>
          </a:xfrm>
          <a:custGeom>
            <a:avLst/>
            <a:gdLst/>
            <a:ahLst/>
            <a:cxnLst/>
            <a:rect l="l" t="t" r="r" b="b"/>
            <a:pathLst>
              <a:path w="13716" h="4734985">
                <a:moveTo>
                  <a:pt x="0" y="4734985"/>
                </a:moveTo>
                <a:lnTo>
                  <a:pt x="13715" y="4721270"/>
                </a:lnTo>
                <a:lnTo>
                  <a:pt x="13716" y="13715"/>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2" name="Rectangle 140"/>
          <p:cNvSpPr/>
          <p:nvPr/>
        </p:nvSpPr>
        <p:spPr>
          <a:xfrm rot="18900000" flipV="1">
            <a:off x="10932155" y="-533342"/>
            <a:ext cx="13716" cy="3542540"/>
          </a:xfrm>
          <a:custGeom>
            <a:avLst/>
            <a:gdLst/>
            <a:ahLst/>
            <a:cxnLst/>
            <a:rect l="l" t="t" r="r" b="b"/>
            <a:pathLst>
              <a:path w="13716" h="3542540">
                <a:moveTo>
                  <a:pt x="0" y="3542540"/>
                </a:moveTo>
                <a:lnTo>
                  <a:pt x="13715" y="3528825"/>
                </a:lnTo>
                <a:lnTo>
                  <a:pt x="13716" y="13716"/>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3" name="Rectangle 141"/>
          <p:cNvSpPr/>
          <p:nvPr/>
        </p:nvSpPr>
        <p:spPr>
          <a:xfrm rot="18900000" flipV="1">
            <a:off x="11353748" y="-358712"/>
            <a:ext cx="13716" cy="2350095"/>
          </a:xfrm>
          <a:custGeom>
            <a:avLst/>
            <a:gdLst/>
            <a:ahLst/>
            <a:cxnLst/>
            <a:rect l="l" t="t" r="r" b="b"/>
            <a:pathLst>
              <a:path w="13716" h="2350095">
                <a:moveTo>
                  <a:pt x="0" y="2350095"/>
                </a:moveTo>
                <a:lnTo>
                  <a:pt x="13715" y="2336380"/>
                </a:lnTo>
                <a:lnTo>
                  <a:pt x="13716" y="13714"/>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4" name="Rectangle 142"/>
          <p:cNvSpPr/>
          <p:nvPr/>
        </p:nvSpPr>
        <p:spPr>
          <a:xfrm rot="18900000" flipV="1">
            <a:off x="11775341" y="-184083"/>
            <a:ext cx="13716" cy="1157650"/>
          </a:xfrm>
          <a:custGeom>
            <a:avLst/>
            <a:gdLst/>
            <a:ahLst/>
            <a:cxnLst/>
            <a:rect l="l" t="t" r="r" b="b"/>
            <a:pathLst>
              <a:path w="13716" h="1157650">
                <a:moveTo>
                  <a:pt x="0" y="1157650"/>
                </a:moveTo>
                <a:lnTo>
                  <a:pt x="13716" y="1143934"/>
                </a:lnTo>
                <a:lnTo>
                  <a:pt x="13716" y="13716"/>
                </a:lnTo>
                <a:lnTo>
                  <a:pt x="0"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5" name="Rectangle 372"/>
          <p:cNvSpPr/>
          <p:nvPr/>
        </p:nvSpPr>
        <p:spPr>
          <a:xfrm rot="18900000" flipV="1">
            <a:off x="3543517" y="-965458"/>
            <a:ext cx="13716" cy="6493219"/>
          </a:xfrm>
          <a:custGeom>
            <a:avLst/>
            <a:gdLst/>
            <a:ahLst/>
            <a:cxnLst/>
            <a:rect l="l" t="t" r="r" b="b"/>
            <a:pathLst>
              <a:path w="13716" h="6493219">
                <a:moveTo>
                  <a:pt x="0" y="6493219"/>
                </a:moveTo>
                <a:lnTo>
                  <a:pt x="13716" y="6479503"/>
                </a:lnTo>
                <a:lnTo>
                  <a:pt x="13716"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6" name="Rectangle 374"/>
          <p:cNvSpPr/>
          <p:nvPr/>
        </p:nvSpPr>
        <p:spPr>
          <a:xfrm rot="18900000" flipV="1">
            <a:off x="5229889" y="-965458"/>
            <a:ext cx="13716" cy="6493220"/>
          </a:xfrm>
          <a:custGeom>
            <a:avLst/>
            <a:gdLst/>
            <a:ahLst/>
            <a:cxnLst/>
            <a:rect l="l" t="t" r="r" b="b"/>
            <a:pathLst>
              <a:path w="13716" h="6493220">
                <a:moveTo>
                  <a:pt x="0" y="6493220"/>
                </a:moveTo>
                <a:lnTo>
                  <a:pt x="13716" y="6479504"/>
                </a:lnTo>
                <a:lnTo>
                  <a:pt x="13716" y="0"/>
                </a:lnTo>
                <a:lnTo>
                  <a:pt x="0" y="13716"/>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7" name="Teardrop 3"/>
          <p:cNvSpPr/>
          <p:nvPr/>
        </p:nvSpPr>
        <p:spPr>
          <a:xfrm rot="5400000" flipH="1" flipV="1">
            <a:off x="64427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8" name="Teardrop 3"/>
          <p:cNvSpPr/>
          <p:nvPr/>
        </p:nvSpPr>
        <p:spPr>
          <a:xfrm rot="5400000" flipH="1" flipV="1">
            <a:off x="-148774" y="258315"/>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1"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6" y="223846"/>
                </a:cubicBezTo>
                <a:lnTo>
                  <a:pt x="221347" y="232509"/>
                </a:lnTo>
                <a:cubicBezTo>
                  <a:pt x="224389" y="249009"/>
                  <a:pt x="232545" y="264623"/>
                  <a:pt x="245300" y="277378"/>
                </a:cubicBezTo>
                <a:cubicBezTo>
                  <a:pt x="262207" y="294285"/>
                  <a:pt x="284136"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0" y="272349"/>
                  <a:pt x="214766" y="256482"/>
                  <a:pt x="210610" y="239626"/>
                </a:cubicBezTo>
                <a:cubicBezTo>
                  <a:pt x="195839" y="248693"/>
                  <a:pt x="178427" y="253666"/>
                  <a:pt x="159854" y="253666"/>
                </a:cubicBezTo>
                <a:cubicBezTo>
                  <a:pt x="132604" y="253666"/>
                  <a:pt x="107854" y="242961"/>
                  <a:pt x="89720" y="225380"/>
                </a:cubicBezTo>
                <a:lnTo>
                  <a:pt x="89720" y="225380"/>
                </a:lnTo>
                <a:cubicBezTo>
                  <a:pt x="72139" y="207247"/>
                  <a:pt x="61434" y="182497"/>
                  <a:pt x="61434" y="155247"/>
                </a:cubicBezTo>
                <a:cubicBezTo>
                  <a:pt x="61434" y="136673"/>
                  <a:pt x="66407"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89" y="30964"/>
                  <a:pt x="20815" y="52893"/>
                  <a:pt x="37722" y="69800"/>
                </a:cubicBezTo>
                <a:cubicBezTo>
                  <a:pt x="50477" y="82555"/>
                  <a:pt x="66091" y="90711"/>
                  <a:pt x="82591" y="93753"/>
                </a:cubicBezTo>
                <a:cubicBezTo>
                  <a:pt x="100880" y="69151"/>
                  <a:pt x="130228" y="53433"/>
                  <a:pt x="163247" y="53433"/>
                </a:cubicBezTo>
                <a:cubicBezTo>
                  <a:pt x="186137" y="53872"/>
                  <a:pt x="201262" y="50984"/>
                  <a:pt x="211354" y="39116"/>
                </a:cubicBezTo>
                <a:cubicBezTo>
                  <a:pt x="212796" y="37420"/>
                  <a:pt x="214135" y="35542"/>
                  <a:pt x="215380" y="33463"/>
                </a:cubicBezTo>
                <a:lnTo>
                  <a:pt x="215236" y="0"/>
                </a:lnTo>
                <a:lnTo>
                  <a:pt x="223506" y="0"/>
                </a:lnTo>
                <a:cubicBezTo>
                  <a:pt x="219687"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8"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8" y="30964"/>
                  <a:pt x="601147" y="8808"/>
                </a:cubicBezTo>
                <a:lnTo>
                  <a:pt x="515981" y="8808"/>
                </a:lnTo>
                <a:lnTo>
                  <a:pt x="515981" y="8744"/>
                </a:lnTo>
                <a:lnTo>
                  <a:pt x="601147" y="8744"/>
                </a:lnTo>
                <a:lnTo>
                  <a:pt x="599274" y="0"/>
                </a:lnTo>
                <a:lnTo>
                  <a:pt x="610820" y="0"/>
                </a:lnTo>
                <a:cubicBezTo>
                  <a:pt x="612423" y="2826"/>
                  <a:pt x="612602" y="5800"/>
                  <a:pt x="612648"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79" name="Teardrop 3"/>
          <p:cNvSpPr/>
          <p:nvPr/>
        </p:nvSpPr>
        <p:spPr>
          <a:xfrm rot="5400000" flipH="1" flipV="1">
            <a:off x="13875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0" name="Teardrop 3"/>
          <p:cNvSpPr/>
          <p:nvPr/>
        </p:nvSpPr>
        <p:spPr>
          <a:xfrm rot="5400000" flipH="1" flipV="1">
            <a:off x="22300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1" name="Teardrop 3"/>
          <p:cNvSpPr/>
          <p:nvPr/>
        </p:nvSpPr>
        <p:spPr>
          <a:xfrm rot="5400000" flipH="1" flipV="1">
            <a:off x="307261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2" name="Teardrop 3"/>
          <p:cNvSpPr/>
          <p:nvPr/>
        </p:nvSpPr>
        <p:spPr>
          <a:xfrm rot="5400000" flipH="1" flipV="1">
            <a:off x="391515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3" name="Teardrop 3"/>
          <p:cNvSpPr/>
          <p:nvPr/>
        </p:nvSpPr>
        <p:spPr>
          <a:xfrm rot="5400000" flipH="1" flipV="1">
            <a:off x="47576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4" name="Teardrop 3"/>
          <p:cNvSpPr/>
          <p:nvPr/>
        </p:nvSpPr>
        <p:spPr>
          <a:xfrm rot="5400000" flipH="1" flipV="1">
            <a:off x="56002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5" name="Teardrop 3"/>
          <p:cNvSpPr/>
          <p:nvPr/>
        </p:nvSpPr>
        <p:spPr>
          <a:xfrm rot="5400000" flipH="1" flipV="1">
            <a:off x="812785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6" name="Teardrop 3"/>
          <p:cNvSpPr/>
          <p:nvPr/>
        </p:nvSpPr>
        <p:spPr>
          <a:xfrm rot="5400000" flipH="1" flipV="1">
            <a:off x="728531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7" name="Teardrop 3"/>
          <p:cNvSpPr/>
          <p:nvPr/>
        </p:nvSpPr>
        <p:spPr>
          <a:xfrm rot="5400000" flipH="1" flipV="1">
            <a:off x="981293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8" name="Teardrop 3"/>
          <p:cNvSpPr/>
          <p:nvPr/>
        </p:nvSpPr>
        <p:spPr>
          <a:xfrm rot="5400000" flipH="1" flipV="1">
            <a:off x="89703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89" name="Teardrop 3"/>
          <p:cNvSpPr/>
          <p:nvPr/>
        </p:nvSpPr>
        <p:spPr>
          <a:xfrm rot="5400000" flipH="1" flipV="1">
            <a:off x="11498011"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0" name="Teardrop 3"/>
          <p:cNvSpPr/>
          <p:nvPr/>
        </p:nvSpPr>
        <p:spPr>
          <a:xfrm rot="5400000" flipH="1" flipV="1">
            <a:off x="1065547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1" name="Teardrop 3"/>
          <p:cNvSpPr/>
          <p:nvPr/>
        </p:nvSpPr>
        <p:spPr>
          <a:xfrm rot="5400000" flipH="1" flipV="1">
            <a:off x="544992" y="109541"/>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2" name="Oval 591"/>
          <p:cNvSpPr/>
          <p:nvPr/>
        </p:nvSpPr>
        <p:spPr>
          <a:xfrm>
            <a:off x="66645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3" name="Oval 167"/>
          <p:cNvSpPr/>
          <p:nvPr/>
        </p:nvSpPr>
        <p:spPr>
          <a:xfrm>
            <a:off x="0" y="331699"/>
            <a:ext cx="93942" cy="4240302"/>
          </a:xfrm>
          <a:custGeom>
            <a:avLst/>
            <a:gdLst/>
            <a:ahLst/>
            <a:cxnLst/>
            <a:rect l="l" t="t" r="r" b="b"/>
            <a:pathLst>
              <a:path w="93942" h="4240302">
                <a:moveTo>
                  <a:pt x="9066" y="4229620"/>
                </a:moveTo>
                <a:cubicBezTo>
                  <a:pt x="23324" y="4229620"/>
                  <a:pt x="36761" y="4233136"/>
                  <a:pt x="48054" y="4240302"/>
                </a:cubicBezTo>
                <a:lnTo>
                  <a:pt x="0" y="4240302"/>
                </a:lnTo>
                <a:lnTo>
                  <a:pt x="0" y="4231451"/>
                </a:lnTo>
                <a:cubicBezTo>
                  <a:pt x="2881" y="4229788"/>
                  <a:pt x="5954" y="4229620"/>
                  <a:pt x="9066" y="4229620"/>
                </a:cubicBezTo>
                <a:close/>
                <a:moveTo>
                  <a:pt x="9066" y="3380947"/>
                </a:moveTo>
                <a:cubicBezTo>
                  <a:pt x="55942" y="3380947"/>
                  <a:pt x="93942" y="3418947"/>
                  <a:pt x="93942" y="3465822"/>
                </a:cubicBezTo>
                <a:cubicBezTo>
                  <a:pt x="93942" y="3512697"/>
                  <a:pt x="55942" y="3550697"/>
                  <a:pt x="9066" y="3550697"/>
                </a:cubicBezTo>
                <a:lnTo>
                  <a:pt x="0" y="3548867"/>
                </a:lnTo>
                <a:lnTo>
                  <a:pt x="0" y="3382777"/>
                </a:lnTo>
                <a:cubicBezTo>
                  <a:pt x="2881" y="3381115"/>
                  <a:pt x="5954" y="3380947"/>
                  <a:pt x="9066" y="3380947"/>
                </a:cubicBezTo>
                <a:close/>
                <a:moveTo>
                  <a:pt x="9066" y="2536768"/>
                </a:moveTo>
                <a:cubicBezTo>
                  <a:pt x="55942" y="2536768"/>
                  <a:pt x="93942" y="2574768"/>
                  <a:pt x="93942" y="2621643"/>
                </a:cubicBezTo>
                <a:cubicBezTo>
                  <a:pt x="93942" y="2668518"/>
                  <a:pt x="55942" y="2706518"/>
                  <a:pt x="9066" y="2706518"/>
                </a:cubicBezTo>
                <a:lnTo>
                  <a:pt x="0" y="2704688"/>
                </a:lnTo>
                <a:lnTo>
                  <a:pt x="0" y="2538598"/>
                </a:lnTo>
                <a:cubicBezTo>
                  <a:pt x="2881" y="2536936"/>
                  <a:pt x="5954" y="2536768"/>
                  <a:pt x="9066" y="2536768"/>
                </a:cubicBezTo>
                <a:close/>
                <a:moveTo>
                  <a:pt x="9066" y="1688095"/>
                </a:moveTo>
                <a:cubicBezTo>
                  <a:pt x="55942" y="1688095"/>
                  <a:pt x="93942" y="1726095"/>
                  <a:pt x="93942" y="1772970"/>
                </a:cubicBezTo>
                <a:cubicBezTo>
                  <a:pt x="93942" y="1819845"/>
                  <a:pt x="55942" y="1857845"/>
                  <a:pt x="9066" y="1857845"/>
                </a:cubicBezTo>
                <a:lnTo>
                  <a:pt x="0" y="1856015"/>
                </a:lnTo>
                <a:lnTo>
                  <a:pt x="0" y="1689925"/>
                </a:lnTo>
                <a:cubicBezTo>
                  <a:pt x="2881" y="1688263"/>
                  <a:pt x="5954" y="1688095"/>
                  <a:pt x="9066" y="1688095"/>
                </a:cubicBezTo>
                <a:close/>
                <a:moveTo>
                  <a:pt x="9066" y="845498"/>
                </a:moveTo>
                <a:cubicBezTo>
                  <a:pt x="55942" y="845498"/>
                  <a:pt x="93942" y="883498"/>
                  <a:pt x="93942" y="930373"/>
                </a:cubicBezTo>
                <a:cubicBezTo>
                  <a:pt x="93942" y="977248"/>
                  <a:pt x="55942" y="1015248"/>
                  <a:pt x="9066" y="1015248"/>
                </a:cubicBezTo>
                <a:lnTo>
                  <a:pt x="0" y="1013418"/>
                </a:lnTo>
                <a:lnTo>
                  <a:pt x="0" y="847328"/>
                </a:lnTo>
                <a:cubicBezTo>
                  <a:pt x="2881" y="845666"/>
                  <a:pt x="5954" y="845498"/>
                  <a:pt x="9066" y="845498"/>
                </a:cubicBezTo>
                <a:close/>
                <a:moveTo>
                  <a:pt x="9066" y="0"/>
                </a:moveTo>
                <a:cubicBezTo>
                  <a:pt x="55942" y="0"/>
                  <a:pt x="93942" y="38000"/>
                  <a:pt x="93942" y="84875"/>
                </a:cubicBezTo>
                <a:cubicBezTo>
                  <a:pt x="93942" y="131750"/>
                  <a:pt x="55942" y="169750"/>
                  <a:pt x="9066" y="169750"/>
                </a:cubicBezTo>
                <a:lnTo>
                  <a:pt x="0" y="167920"/>
                </a:lnTo>
                <a:lnTo>
                  <a:pt x="0" y="1830"/>
                </a:lnTo>
                <a:cubicBezTo>
                  <a:pt x="2881" y="167"/>
                  <a:pt x="5954" y="0"/>
                  <a:pt x="9066"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4" name="Oval 593"/>
          <p:cNvSpPr/>
          <p:nvPr/>
        </p:nvSpPr>
        <p:spPr>
          <a:xfrm>
            <a:off x="7667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5" name="Oval 594"/>
          <p:cNvSpPr/>
          <p:nvPr/>
        </p:nvSpPr>
        <p:spPr>
          <a:xfrm>
            <a:off x="16092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6" name="Oval 595"/>
          <p:cNvSpPr/>
          <p:nvPr/>
        </p:nvSpPr>
        <p:spPr>
          <a:xfrm>
            <a:off x="24518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7" name="Oval 596"/>
          <p:cNvSpPr/>
          <p:nvPr/>
        </p:nvSpPr>
        <p:spPr>
          <a:xfrm>
            <a:off x="329435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8" name="Oval 597"/>
          <p:cNvSpPr/>
          <p:nvPr/>
        </p:nvSpPr>
        <p:spPr>
          <a:xfrm>
            <a:off x="413689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599" name="Oval 598"/>
          <p:cNvSpPr/>
          <p:nvPr/>
        </p:nvSpPr>
        <p:spPr>
          <a:xfrm>
            <a:off x="49794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0" name="Oval 599"/>
          <p:cNvSpPr/>
          <p:nvPr/>
        </p:nvSpPr>
        <p:spPr>
          <a:xfrm>
            <a:off x="58219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1" name="Oval 600"/>
          <p:cNvSpPr/>
          <p:nvPr/>
        </p:nvSpPr>
        <p:spPr>
          <a:xfrm>
            <a:off x="834959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2" name="Oval 601"/>
          <p:cNvSpPr/>
          <p:nvPr/>
        </p:nvSpPr>
        <p:spPr>
          <a:xfrm>
            <a:off x="750705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3" name="Oval 602"/>
          <p:cNvSpPr/>
          <p:nvPr/>
        </p:nvSpPr>
        <p:spPr>
          <a:xfrm>
            <a:off x="1003467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4" name="Oval 603"/>
          <p:cNvSpPr/>
          <p:nvPr/>
        </p:nvSpPr>
        <p:spPr>
          <a:xfrm>
            <a:off x="919213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5" name="Oval 604"/>
          <p:cNvSpPr/>
          <p:nvPr/>
        </p:nvSpPr>
        <p:spPr>
          <a:xfrm>
            <a:off x="11719750"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6" name="Oval 605"/>
          <p:cNvSpPr/>
          <p:nvPr/>
        </p:nvSpPr>
        <p:spPr>
          <a:xfrm>
            <a:off x="10877211" y="331699"/>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7" name="Teardrop 3"/>
          <p:cNvSpPr/>
          <p:nvPr/>
        </p:nvSpPr>
        <p:spPr>
          <a:xfrm rot="5400000" flipH="1" flipV="1">
            <a:off x="60211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8" name="Teardrop 3"/>
          <p:cNvSpPr/>
          <p:nvPr/>
        </p:nvSpPr>
        <p:spPr>
          <a:xfrm rot="5400000" flipH="1" flipV="1">
            <a:off x="9659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09" name="Teardrop 3"/>
          <p:cNvSpPr/>
          <p:nvPr/>
        </p:nvSpPr>
        <p:spPr>
          <a:xfrm rot="5400000" flipH="1" flipV="1">
            <a:off x="18084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0" name="Teardrop 3"/>
          <p:cNvSpPr/>
          <p:nvPr/>
        </p:nvSpPr>
        <p:spPr>
          <a:xfrm rot="5400000" flipH="1" flipV="1">
            <a:off x="265102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1" name="Teardrop 3"/>
          <p:cNvSpPr/>
          <p:nvPr/>
        </p:nvSpPr>
        <p:spPr>
          <a:xfrm rot="5400000" flipH="1" flipV="1">
            <a:off x="349356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2" name="Teardrop 3"/>
          <p:cNvSpPr/>
          <p:nvPr/>
        </p:nvSpPr>
        <p:spPr>
          <a:xfrm rot="5400000" flipH="1" flipV="1">
            <a:off x="43361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3" name="Teardrop 3"/>
          <p:cNvSpPr/>
          <p:nvPr/>
        </p:nvSpPr>
        <p:spPr>
          <a:xfrm rot="5400000" flipH="1" flipV="1">
            <a:off x="51786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4" name="Teardrop 3"/>
          <p:cNvSpPr/>
          <p:nvPr/>
        </p:nvSpPr>
        <p:spPr>
          <a:xfrm rot="5400000" flipH="1" flipV="1">
            <a:off x="770626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5" name="Teardrop 3"/>
          <p:cNvSpPr/>
          <p:nvPr/>
        </p:nvSpPr>
        <p:spPr>
          <a:xfrm rot="5400000" flipH="1" flipV="1">
            <a:off x="686372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6" name="Teardrop 3"/>
          <p:cNvSpPr/>
          <p:nvPr/>
        </p:nvSpPr>
        <p:spPr>
          <a:xfrm rot="5400000" flipH="1" flipV="1">
            <a:off x="939134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7" name="Teardrop 3"/>
          <p:cNvSpPr/>
          <p:nvPr/>
        </p:nvSpPr>
        <p:spPr>
          <a:xfrm rot="5400000" flipH="1" flipV="1">
            <a:off x="85488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8" name="Teardrop 3"/>
          <p:cNvSpPr/>
          <p:nvPr/>
        </p:nvSpPr>
        <p:spPr>
          <a:xfrm rot="5400000" flipH="1" flipV="1">
            <a:off x="11076421"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19" name="Teardrop 3"/>
          <p:cNvSpPr/>
          <p:nvPr/>
        </p:nvSpPr>
        <p:spPr>
          <a:xfrm rot="5400000" flipH="1" flipV="1">
            <a:off x="1023388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0" name="Teardrop 3"/>
          <p:cNvSpPr/>
          <p:nvPr/>
        </p:nvSpPr>
        <p:spPr>
          <a:xfrm rot="5400000" flipH="1" flipV="1">
            <a:off x="123402" y="53022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1" name="Teardrop 3"/>
          <p:cNvSpPr/>
          <p:nvPr/>
        </p:nvSpPr>
        <p:spPr>
          <a:xfrm rot="5400000" flipH="1" flipV="1">
            <a:off x="11760003" y="685578"/>
            <a:ext cx="595780" cy="268215"/>
          </a:xfrm>
          <a:custGeom>
            <a:avLst/>
            <a:gdLst/>
            <a:ahLst/>
            <a:cxnLst/>
            <a:rect l="l" t="t" r="r" b="b"/>
            <a:pathLst>
              <a:path w="595780"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1" y="73244"/>
                  <a:pt x="354103" y="113792"/>
                  <a:pt x="354103" y="163811"/>
                </a:cubicBezTo>
                <a:cubicBezTo>
                  <a:pt x="354469"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0"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0"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2" name="Oval 621"/>
          <p:cNvSpPr/>
          <p:nvPr/>
        </p:nvSpPr>
        <p:spPr>
          <a:xfrm>
            <a:off x="70866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3" name="Oval 622"/>
          <p:cNvSpPr/>
          <p:nvPr/>
        </p:nvSpPr>
        <p:spPr>
          <a:xfrm>
            <a:off x="3463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4" name="Oval 623"/>
          <p:cNvSpPr/>
          <p:nvPr/>
        </p:nvSpPr>
        <p:spPr>
          <a:xfrm>
            <a:off x="11888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5" name="Oval 624"/>
          <p:cNvSpPr/>
          <p:nvPr/>
        </p:nvSpPr>
        <p:spPr>
          <a:xfrm>
            <a:off x="20314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6" name="Oval 625"/>
          <p:cNvSpPr/>
          <p:nvPr/>
        </p:nvSpPr>
        <p:spPr>
          <a:xfrm>
            <a:off x="28739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7" name="Oval 626"/>
          <p:cNvSpPr/>
          <p:nvPr/>
        </p:nvSpPr>
        <p:spPr>
          <a:xfrm>
            <a:off x="371649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8" name="Oval 627"/>
          <p:cNvSpPr/>
          <p:nvPr/>
        </p:nvSpPr>
        <p:spPr>
          <a:xfrm>
            <a:off x="45590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29" name="Oval 628"/>
          <p:cNvSpPr/>
          <p:nvPr/>
        </p:nvSpPr>
        <p:spPr>
          <a:xfrm>
            <a:off x="54015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0" name="Oval 629"/>
          <p:cNvSpPr/>
          <p:nvPr/>
        </p:nvSpPr>
        <p:spPr>
          <a:xfrm>
            <a:off x="62441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1" name="Oval 630"/>
          <p:cNvSpPr/>
          <p:nvPr/>
        </p:nvSpPr>
        <p:spPr>
          <a:xfrm>
            <a:off x="877173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2" name="Oval 631"/>
          <p:cNvSpPr/>
          <p:nvPr/>
        </p:nvSpPr>
        <p:spPr>
          <a:xfrm>
            <a:off x="792919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3" name="Oval 632"/>
          <p:cNvSpPr/>
          <p:nvPr/>
        </p:nvSpPr>
        <p:spPr>
          <a:xfrm>
            <a:off x="1045681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4" name="Oval 633"/>
          <p:cNvSpPr/>
          <p:nvPr/>
        </p:nvSpPr>
        <p:spPr>
          <a:xfrm>
            <a:off x="961427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5" name="Oval 860"/>
          <p:cNvSpPr/>
          <p:nvPr/>
        </p:nvSpPr>
        <p:spPr>
          <a:xfrm>
            <a:off x="12141892" y="758852"/>
            <a:ext cx="50109" cy="3538433"/>
          </a:xfrm>
          <a:custGeom>
            <a:avLst/>
            <a:gdLst/>
            <a:ahLst/>
            <a:cxnLst/>
            <a:rect l="l" t="t" r="r" b="b"/>
            <a:pathLst>
              <a:path w="50109" h="3538433">
                <a:moveTo>
                  <a:pt x="50109" y="3384355"/>
                </a:moveTo>
                <a:lnTo>
                  <a:pt x="50109" y="3538433"/>
                </a:lnTo>
                <a:cubicBezTo>
                  <a:pt x="20497" y="3525461"/>
                  <a:pt x="0" y="3495821"/>
                  <a:pt x="0" y="3461394"/>
                </a:cubicBezTo>
                <a:cubicBezTo>
                  <a:pt x="0" y="3426967"/>
                  <a:pt x="20497" y="3397327"/>
                  <a:pt x="50109" y="3384355"/>
                </a:cubicBezTo>
                <a:close/>
                <a:moveTo>
                  <a:pt x="50109" y="2538350"/>
                </a:moveTo>
                <a:lnTo>
                  <a:pt x="50109" y="2692428"/>
                </a:lnTo>
                <a:cubicBezTo>
                  <a:pt x="20497" y="2679456"/>
                  <a:pt x="0" y="2649816"/>
                  <a:pt x="0" y="2615389"/>
                </a:cubicBezTo>
                <a:cubicBezTo>
                  <a:pt x="0" y="2580962"/>
                  <a:pt x="20497" y="2551322"/>
                  <a:pt x="50109" y="2538350"/>
                </a:cubicBezTo>
                <a:close/>
                <a:moveTo>
                  <a:pt x="50109" y="1688095"/>
                </a:moveTo>
                <a:lnTo>
                  <a:pt x="50109" y="1842173"/>
                </a:lnTo>
                <a:cubicBezTo>
                  <a:pt x="20497" y="1829201"/>
                  <a:pt x="0" y="1799561"/>
                  <a:pt x="0" y="1765134"/>
                </a:cubicBezTo>
                <a:cubicBezTo>
                  <a:pt x="0" y="1730707"/>
                  <a:pt x="20497" y="1701067"/>
                  <a:pt x="50109" y="1688095"/>
                </a:cubicBezTo>
                <a:close/>
                <a:moveTo>
                  <a:pt x="50109" y="845498"/>
                </a:moveTo>
                <a:lnTo>
                  <a:pt x="50109" y="999576"/>
                </a:lnTo>
                <a:cubicBezTo>
                  <a:pt x="20497" y="986604"/>
                  <a:pt x="0" y="956964"/>
                  <a:pt x="0" y="922537"/>
                </a:cubicBezTo>
                <a:cubicBezTo>
                  <a:pt x="0" y="888110"/>
                  <a:pt x="20497" y="858470"/>
                  <a:pt x="50109" y="845498"/>
                </a:cubicBezTo>
                <a:close/>
                <a:moveTo>
                  <a:pt x="50109" y="0"/>
                </a:moveTo>
                <a:lnTo>
                  <a:pt x="50109" y="154078"/>
                </a:lnTo>
                <a:cubicBezTo>
                  <a:pt x="20497" y="141106"/>
                  <a:pt x="0" y="111466"/>
                  <a:pt x="0" y="77039"/>
                </a:cubicBezTo>
                <a:cubicBezTo>
                  <a:pt x="0" y="42612"/>
                  <a:pt x="20497" y="12972"/>
                  <a:pt x="50109"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6" name="Oval 635"/>
          <p:cNvSpPr/>
          <p:nvPr/>
        </p:nvSpPr>
        <p:spPr>
          <a:xfrm>
            <a:off x="11299353" y="75101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7" name="Teardrop 3"/>
          <p:cNvSpPr/>
          <p:nvPr/>
        </p:nvSpPr>
        <p:spPr>
          <a:xfrm rot="5400000" flipH="1" flipV="1">
            <a:off x="617401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8" name="Teardrop 3"/>
          <p:cNvSpPr/>
          <p:nvPr/>
        </p:nvSpPr>
        <p:spPr>
          <a:xfrm rot="5400000" flipH="1" flipV="1">
            <a:off x="111877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699"/>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4"/>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8"/>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39" name="Teardrop 3"/>
          <p:cNvSpPr/>
          <p:nvPr/>
        </p:nvSpPr>
        <p:spPr>
          <a:xfrm rot="5400000" flipH="1" flipV="1">
            <a:off x="196131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4"/>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90"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0" name="Teardrop 3"/>
          <p:cNvSpPr/>
          <p:nvPr/>
        </p:nvSpPr>
        <p:spPr>
          <a:xfrm rot="5400000" flipH="1" flipV="1">
            <a:off x="280385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2"/>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5"/>
                  <a:pt x="61434" y="178458"/>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1" name="Teardrop 3"/>
          <p:cNvSpPr/>
          <p:nvPr/>
        </p:nvSpPr>
        <p:spPr>
          <a:xfrm rot="5400000" flipH="1" flipV="1">
            <a:off x="364639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1"/>
                </a:cubicBezTo>
                <a:cubicBezTo>
                  <a:pt x="100880" y="366700"/>
                  <a:pt x="130228" y="350981"/>
                  <a:pt x="163247" y="350981"/>
                </a:cubicBezTo>
                <a:cubicBezTo>
                  <a:pt x="186137" y="351421"/>
                  <a:pt x="201262" y="348532"/>
                  <a:pt x="211354" y="336664"/>
                </a:cubicBezTo>
                <a:cubicBezTo>
                  <a:pt x="212796" y="334968"/>
                  <a:pt x="214135" y="333090"/>
                  <a:pt x="215380" y="331011"/>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8"/>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2"/>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5"/>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5"/>
                  <a:pt x="61434" y="178458"/>
                  <a:pt x="61434" y="159855"/>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2" name="Teardrop 3"/>
          <p:cNvSpPr/>
          <p:nvPr/>
        </p:nvSpPr>
        <p:spPr>
          <a:xfrm rot="5400000" flipH="1" flipV="1">
            <a:off x="448893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8"/>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3" name="Teardrop 3"/>
          <p:cNvSpPr/>
          <p:nvPr/>
        </p:nvSpPr>
        <p:spPr>
          <a:xfrm rot="5400000" flipH="1" flipV="1">
            <a:off x="533147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4" name="Teardrop 3"/>
          <p:cNvSpPr/>
          <p:nvPr/>
        </p:nvSpPr>
        <p:spPr>
          <a:xfrm rot="5400000" flipH="1" flipV="1">
            <a:off x="785909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8"/>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5" name="Teardrop 3"/>
          <p:cNvSpPr/>
          <p:nvPr/>
        </p:nvSpPr>
        <p:spPr>
          <a:xfrm rot="5400000" flipH="1" flipV="1">
            <a:off x="7016553" y="-163077"/>
            <a:ext cx="306986" cy="612648"/>
          </a:xfrm>
          <a:custGeom>
            <a:avLst/>
            <a:gdLst/>
            <a:ahLst/>
            <a:cxnLst/>
            <a:rect l="l" t="t" r="r" b="b"/>
            <a:pathLst>
              <a:path w="306986" h="612648">
                <a:moveTo>
                  <a:pt x="215380" y="331012"/>
                </a:moveTo>
                <a:cubicBezTo>
                  <a:pt x="210766" y="314775"/>
                  <a:pt x="210686" y="297561"/>
                  <a:pt x="215167" y="281312"/>
                </a:cubicBezTo>
                <a:cubicBezTo>
                  <a:pt x="205209" y="264960"/>
                  <a:pt x="189231" y="261169"/>
                  <a:pt x="163247" y="261668"/>
                </a:cubicBezTo>
                <a:cubicBezTo>
                  <a:pt x="130240" y="261668"/>
                  <a:pt x="100901" y="245961"/>
                  <a:pt x="82612" y="221373"/>
                </a:cubicBezTo>
                <a:cubicBezTo>
                  <a:pt x="66104" y="224383"/>
                  <a:pt x="50483" y="232539"/>
                  <a:pt x="37722" y="245300"/>
                </a:cubicBezTo>
                <a:cubicBezTo>
                  <a:pt x="20815" y="262208"/>
                  <a:pt x="11990" y="284137"/>
                  <a:pt x="11501" y="306292"/>
                </a:cubicBezTo>
                <a:lnTo>
                  <a:pt x="96667" y="306292"/>
                </a:lnTo>
                <a:lnTo>
                  <a:pt x="96667" y="306356"/>
                </a:lnTo>
                <a:lnTo>
                  <a:pt x="11501" y="306356"/>
                </a:lnTo>
                <a:cubicBezTo>
                  <a:pt x="11989" y="328512"/>
                  <a:pt x="20815" y="350441"/>
                  <a:pt x="37722" y="367348"/>
                </a:cubicBezTo>
                <a:cubicBezTo>
                  <a:pt x="50477" y="380104"/>
                  <a:pt x="66091" y="388259"/>
                  <a:pt x="82591" y="391302"/>
                </a:cubicBezTo>
                <a:cubicBezTo>
                  <a:pt x="100880" y="366700"/>
                  <a:pt x="130228" y="350982"/>
                  <a:pt x="163247" y="350982"/>
                </a:cubicBezTo>
                <a:cubicBezTo>
                  <a:pt x="186137" y="351421"/>
                  <a:pt x="201262" y="348532"/>
                  <a:pt x="211354" y="336664"/>
                </a:cubicBezTo>
                <a:cubicBezTo>
                  <a:pt x="212796" y="334969"/>
                  <a:pt x="214135" y="333090"/>
                  <a:pt x="215380" y="331012"/>
                </a:cubicBezTo>
                <a:close/>
                <a:moveTo>
                  <a:pt x="239385" y="239431"/>
                </a:moveTo>
                <a:lnTo>
                  <a:pt x="97830" y="97876"/>
                </a:lnTo>
                <a:cubicBezTo>
                  <a:pt x="82509" y="113888"/>
                  <a:pt x="73243" y="135634"/>
                  <a:pt x="73243" y="159545"/>
                </a:cubicBezTo>
                <a:cubicBezTo>
                  <a:pt x="73243" y="209563"/>
                  <a:pt x="113791" y="250112"/>
                  <a:pt x="163810" y="250112"/>
                </a:cubicBezTo>
                <a:cubicBezTo>
                  <a:pt x="182888" y="249746"/>
                  <a:pt x="207035" y="254980"/>
                  <a:pt x="219892" y="268141"/>
                </a:cubicBezTo>
                <a:cubicBezTo>
                  <a:pt x="224319" y="257687"/>
                  <a:pt x="230870" y="247949"/>
                  <a:pt x="239385" y="239431"/>
                </a:cubicBezTo>
                <a:close/>
                <a:moveTo>
                  <a:pt x="239386" y="373218"/>
                </a:moveTo>
                <a:cubicBezTo>
                  <a:pt x="230866" y="364697"/>
                  <a:pt x="224313" y="354954"/>
                  <a:pt x="219944" y="344457"/>
                </a:cubicBezTo>
                <a:cubicBezTo>
                  <a:pt x="207099" y="357655"/>
                  <a:pt x="182914" y="362904"/>
                  <a:pt x="163810" y="362538"/>
                </a:cubicBezTo>
                <a:cubicBezTo>
                  <a:pt x="113791" y="362537"/>
                  <a:pt x="73243" y="403086"/>
                  <a:pt x="73243" y="453105"/>
                </a:cubicBezTo>
                <a:cubicBezTo>
                  <a:pt x="73243" y="477015"/>
                  <a:pt x="82509" y="498762"/>
                  <a:pt x="97830" y="514773"/>
                </a:cubicBezTo>
                <a:close/>
                <a:moveTo>
                  <a:pt x="268140" y="219893"/>
                </a:moveTo>
                <a:cubicBezTo>
                  <a:pt x="254980" y="207035"/>
                  <a:pt x="249745" y="182889"/>
                  <a:pt x="250111" y="163811"/>
                </a:cubicBezTo>
                <a:cubicBezTo>
                  <a:pt x="250111" y="113793"/>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9"/>
                </a:lnTo>
                <a:cubicBezTo>
                  <a:pt x="113887" y="530139"/>
                  <a:pt x="135634" y="539405"/>
                  <a:pt x="159544" y="539405"/>
                </a:cubicBezTo>
                <a:cubicBezTo>
                  <a:pt x="184553" y="539405"/>
                  <a:pt x="207195" y="529268"/>
                  <a:pt x="223584" y="512879"/>
                </a:cubicBezTo>
                <a:cubicBezTo>
                  <a:pt x="239974" y="496489"/>
                  <a:pt x="250111" y="473848"/>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8"/>
                </a:lnTo>
                <a:lnTo>
                  <a:pt x="306292" y="96667"/>
                </a:lnTo>
                <a:lnTo>
                  <a:pt x="306292" y="11501"/>
                </a:lnTo>
                <a:cubicBezTo>
                  <a:pt x="284137" y="11990"/>
                  <a:pt x="262207" y="20815"/>
                  <a:pt x="245300" y="37722"/>
                </a:cubicBezTo>
                <a:cubicBezTo>
                  <a:pt x="232539" y="50484"/>
                  <a:pt x="224382" y="66106"/>
                  <a:pt x="221373" y="82614"/>
                </a:cubicBezTo>
                <a:cubicBezTo>
                  <a:pt x="245960" y="100903"/>
                  <a:pt x="261667" y="130241"/>
                  <a:pt x="261667" y="163248"/>
                </a:cubicBezTo>
                <a:cubicBezTo>
                  <a:pt x="261168" y="189232"/>
                  <a:pt x="264959" y="205210"/>
                  <a:pt x="281311" y="215168"/>
                </a:cubicBezTo>
                <a:lnTo>
                  <a:pt x="306986" y="215277"/>
                </a:lnTo>
                <a:lnTo>
                  <a:pt x="306986" y="221929"/>
                </a:lnTo>
                <a:cubicBezTo>
                  <a:pt x="285145" y="221632"/>
                  <a:pt x="263250" y="229877"/>
                  <a:pt x="246580" y="246536"/>
                </a:cubicBezTo>
                <a:lnTo>
                  <a:pt x="254808" y="254763"/>
                </a:lnTo>
                <a:cubicBezTo>
                  <a:pt x="254801" y="254772"/>
                  <a:pt x="254793" y="254779"/>
                  <a:pt x="254786" y="254787"/>
                </a:cubicBezTo>
                <a:cubicBezTo>
                  <a:pt x="254778" y="254794"/>
                  <a:pt x="254771" y="254802"/>
                  <a:pt x="254763" y="254808"/>
                </a:cubicBezTo>
                <a:lnTo>
                  <a:pt x="246535" y="246581"/>
                </a:lnTo>
                <a:cubicBezTo>
                  <a:pt x="213554" y="279582"/>
                  <a:pt x="213554" y="333067"/>
                  <a:pt x="246535" y="366068"/>
                </a:cubicBezTo>
                <a:lnTo>
                  <a:pt x="254763" y="357841"/>
                </a:lnTo>
                <a:cubicBezTo>
                  <a:pt x="254771" y="357848"/>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4"/>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4"/>
                  <a:pt x="284136" y="600659"/>
                  <a:pt x="306292" y="601147"/>
                </a:cubicBezTo>
                <a:lnTo>
                  <a:pt x="306292" y="515981"/>
                </a:lnTo>
                <a:lnTo>
                  <a:pt x="306356" y="515982"/>
                </a:lnTo>
                <a:lnTo>
                  <a:pt x="306356" y="601147"/>
                </a:lnTo>
                <a:lnTo>
                  <a:pt x="306986" y="601012"/>
                </a:lnTo>
                <a:lnTo>
                  <a:pt x="306986" y="612510"/>
                </a:lnTo>
                <a:cubicBezTo>
                  <a:pt x="306767" y="612641"/>
                  <a:pt x="306546" y="612645"/>
                  <a:pt x="306324" y="612648"/>
                </a:cubicBezTo>
                <a:cubicBezTo>
                  <a:pt x="281070" y="612257"/>
                  <a:pt x="255999" y="602326"/>
                  <a:pt x="236731" y="583058"/>
                </a:cubicBezTo>
                <a:cubicBezTo>
                  <a:pt x="223570" y="569897"/>
                  <a:pt x="214766" y="554031"/>
                  <a:pt x="210610" y="537175"/>
                </a:cubicBezTo>
                <a:cubicBezTo>
                  <a:pt x="195839" y="546241"/>
                  <a:pt x="178427" y="551215"/>
                  <a:pt x="159854" y="551215"/>
                </a:cubicBezTo>
                <a:cubicBezTo>
                  <a:pt x="132604" y="551215"/>
                  <a:pt x="107854" y="540509"/>
                  <a:pt x="89720" y="522928"/>
                </a:cubicBezTo>
                <a:lnTo>
                  <a:pt x="89720" y="522928"/>
                </a:lnTo>
                <a:cubicBezTo>
                  <a:pt x="72139" y="504795"/>
                  <a:pt x="61434" y="480045"/>
                  <a:pt x="61434" y="452795"/>
                </a:cubicBezTo>
                <a:cubicBezTo>
                  <a:pt x="61434" y="434222"/>
                  <a:pt x="66407" y="416810"/>
                  <a:pt x="75474" y="402038"/>
                </a:cubicBezTo>
                <a:cubicBezTo>
                  <a:pt x="58618" y="397882"/>
                  <a:pt x="42751" y="389078"/>
                  <a:pt x="29591" y="375918"/>
                </a:cubicBezTo>
                <a:cubicBezTo>
                  <a:pt x="10322" y="356649"/>
                  <a:pt x="391" y="331578"/>
                  <a:pt x="0" y="306324"/>
                </a:cubicBezTo>
                <a:lnTo>
                  <a:pt x="0" y="306324"/>
                </a:lnTo>
                <a:cubicBezTo>
                  <a:pt x="391" y="281070"/>
                  <a:pt x="10322" y="256000"/>
                  <a:pt x="29591" y="236731"/>
                </a:cubicBezTo>
                <a:cubicBezTo>
                  <a:pt x="42758" y="223564"/>
                  <a:pt x="58634" y="214757"/>
                  <a:pt x="75514" y="210684"/>
                </a:cubicBezTo>
                <a:cubicBezTo>
                  <a:pt x="66423" y="195896"/>
                  <a:pt x="61434" y="178458"/>
                  <a:pt x="61434" y="159855"/>
                </a:cubicBezTo>
                <a:cubicBezTo>
                  <a:pt x="61434" y="132604"/>
                  <a:pt x="72139" y="107855"/>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6" name="Teardrop 3"/>
          <p:cNvSpPr/>
          <p:nvPr/>
        </p:nvSpPr>
        <p:spPr>
          <a:xfrm rot="5400000" flipH="1" flipV="1">
            <a:off x="954417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90"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7" name="Teardrop 3"/>
          <p:cNvSpPr/>
          <p:nvPr/>
        </p:nvSpPr>
        <p:spPr>
          <a:xfrm rot="5400000" flipH="1" flipV="1">
            <a:off x="870163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8" name="Teardrop 3"/>
          <p:cNvSpPr/>
          <p:nvPr/>
        </p:nvSpPr>
        <p:spPr>
          <a:xfrm rot="5400000" flipH="1" flipV="1">
            <a:off x="11229252"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49" name="Teardrop 3"/>
          <p:cNvSpPr/>
          <p:nvPr/>
        </p:nvSpPr>
        <p:spPr>
          <a:xfrm rot="5400000" flipH="1" flipV="1">
            <a:off x="1038671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7"/>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2"/>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2"/>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3"/>
                </a:cubicBezTo>
                <a:cubicBezTo>
                  <a:pt x="245960" y="100902"/>
                  <a:pt x="261667" y="130241"/>
                  <a:pt x="261667" y="163248"/>
                </a:cubicBezTo>
                <a:cubicBezTo>
                  <a:pt x="261168" y="189232"/>
                  <a:pt x="264959" y="205210"/>
                  <a:pt x="281311" y="215167"/>
                </a:cubicBezTo>
                <a:lnTo>
                  <a:pt x="306986" y="215277"/>
                </a:lnTo>
                <a:lnTo>
                  <a:pt x="306986" y="221928"/>
                </a:lnTo>
                <a:cubicBezTo>
                  <a:pt x="285145" y="221632"/>
                  <a:pt x="263250" y="229876"/>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3"/>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5"/>
                  <a:pt x="306324" y="612648"/>
                </a:cubicBez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0" name="Teardrop 3"/>
          <p:cNvSpPr/>
          <p:nvPr/>
        </p:nvSpPr>
        <p:spPr>
          <a:xfrm rot="5400000" flipH="1" flipV="1">
            <a:off x="276233" y="-163077"/>
            <a:ext cx="306986" cy="612648"/>
          </a:xfrm>
          <a:custGeom>
            <a:avLst/>
            <a:gdLst/>
            <a:ahLst/>
            <a:cxnLst/>
            <a:rect l="l" t="t" r="r" b="b"/>
            <a:pathLst>
              <a:path w="306986" h="612648">
                <a:moveTo>
                  <a:pt x="215380" y="331011"/>
                </a:moveTo>
                <a:cubicBezTo>
                  <a:pt x="210766" y="314774"/>
                  <a:pt x="210686" y="297561"/>
                  <a:pt x="215167" y="281312"/>
                </a:cubicBezTo>
                <a:cubicBezTo>
                  <a:pt x="205209" y="264959"/>
                  <a:pt x="189231" y="261169"/>
                  <a:pt x="163247" y="261668"/>
                </a:cubicBezTo>
                <a:cubicBezTo>
                  <a:pt x="130240" y="261668"/>
                  <a:pt x="100901" y="245961"/>
                  <a:pt x="82612" y="221373"/>
                </a:cubicBezTo>
                <a:cubicBezTo>
                  <a:pt x="66104" y="224382"/>
                  <a:pt x="50483" y="232539"/>
                  <a:pt x="37722" y="245300"/>
                </a:cubicBezTo>
                <a:cubicBezTo>
                  <a:pt x="20815" y="262208"/>
                  <a:pt x="11990" y="284136"/>
                  <a:pt x="11501" y="306292"/>
                </a:cubicBezTo>
                <a:lnTo>
                  <a:pt x="96667" y="306292"/>
                </a:lnTo>
                <a:lnTo>
                  <a:pt x="96667" y="306356"/>
                </a:lnTo>
                <a:lnTo>
                  <a:pt x="11501" y="306356"/>
                </a:lnTo>
                <a:cubicBezTo>
                  <a:pt x="11989" y="328512"/>
                  <a:pt x="20815" y="350441"/>
                  <a:pt x="37722" y="367348"/>
                </a:cubicBezTo>
                <a:cubicBezTo>
                  <a:pt x="50477" y="380103"/>
                  <a:pt x="66091" y="388259"/>
                  <a:pt x="82591" y="391301"/>
                </a:cubicBezTo>
                <a:cubicBezTo>
                  <a:pt x="100880" y="366699"/>
                  <a:pt x="130228" y="350981"/>
                  <a:pt x="163247" y="350981"/>
                </a:cubicBezTo>
                <a:cubicBezTo>
                  <a:pt x="186137" y="351420"/>
                  <a:pt x="201262" y="348532"/>
                  <a:pt x="211354" y="336664"/>
                </a:cubicBezTo>
                <a:cubicBezTo>
                  <a:pt x="212796" y="334968"/>
                  <a:pt x="214135" y="333090"/>
                  <a:pt x="215380" y="331011"/>
                </a:cubicBezTo>
                <a:close/>
                <a:moveTo>
                  <a:pt x="239385" y="239431"/>
                </a:moveTo>
                <a:lnTo>
                  <a:pt x="97830" y="97876"/>
                </a:lnTo>
                <a:cubicBezTo>
                  <a:pt x="82509" y="113887"/>
                  <a:pt x="73243" y="135634"/>
                  <a:pt x="73243" y="159544"/>
                </a:cubicBezTo>
                <a:cubicBezTo>
                  <a:pt x="73243" y="209563"/>
                  <a:pt x="113791" y="250112"/>
                  <a:pt x="163810" y="250112"/>
                </a:cubicBezTo>
                <a:cubicBezTo>
                  <a:pt x="182888" y="249746"/>
                  <a:pt x="207035" y="254980"/>
                  <a:pt x="219892" y="268141"/>
                </a:cubicBezTo>
                <a:cubicBezTo>
                  <a:pt x="224319" y="257686"/>
                  <a:pt x="230870" y="247948"/>
                  <a:pt x="239385" y="239431"/>
                </a:cubicBezTo>
                <a:close/>
                <a:moveTo>
                  <a:pt x="239386" y="373218"/>
                </a:moveTo>
                <a:cubicBezTo>
                  <a:pt x="230866" y="364697"/>
                  <a:pt x="224313" y="354954"/>
                  <a:pt x="219944" y="344457"/>
                </a:cubicBezTo>
                <a:cubicBezTo>
                  <a:pt x="207099" y="357655"/>
                  <a:pt x="182914" y="362904"/>
                  <a:pt x="163810" y="362537"/>
                </a:cubicBezTo>
                <a:cubicBezTo>
                  <a:pt x="113791" y="362537"/>
                  <a:pt x="73243" y="403086"/>
                  <a:pt x="73243" y="453104"/>
                </a:cubicBezTo>
                <a:cubicBezTo>
                  <a:pt x="73243" y="477015"/>
                  <a:pt x="82509" y="498761"/>
                  <a:pt x="97830" y="514773"/>
                </a:cubicBezTo>
                <a:close/>
                <a:moveTo>
                  <a:pt x="268140" y="219893"/>
                </a:moveTo>
                <a:cubicBezTo>
                  <a:pt x="254980" y="207035"/>
                  <a:pt x="249745" y="182889"/>
                  <a:pt x="250111" y="163811"/>
                </a:cubicBezTo>
                <a:cubicBezTo>
                  <a:pt x="250111" y="113792"/>
                  <a:pt x="209563" y="73244"/>
                  <a:pt x="159544" y="73244"/>
                </a:cubicBezTo>
                <a:cubicBezTo>
                  <a:pt x="135634" y="73244"/>
                  <a:pt x="113887" y="82510"/>
                  <a:pt x="97875" y="97831"/>
                </a:cubicBezTo>
                <a:lnTo>
                  <a:pt x="239430" y="239386"/>
                </a:lnTo>
                <a:cubicBezTo>
                  <a:pt x="247948" y="230871"/>
                  <a:pt x="257686" y="224320"/>
                  <a:pt x="268140" y="219893"/>
                </a:cubicBezTo>
                <a:close/>
                <a:moveTo>
                  <a:pt x="268191" y="392705"/>
                </a:moveTo>
                <a:cubicBezTo>
                  <a:pt x="257695" y="388335"/>
                  <a:pt x="247952" y="381782"/>
                  <a:pt x="239431" y="373263"/>
                </a:cubicBezTo>
                <a:lnTo>
                  <a:pt x="97875" y="514818"/>
                </a:lnTo>
                <a:cubicBezTo>
                  <a:pt x="113887" y="530139"/>
                  <a:pt x="135634" y="539405"/>
                  <a:pt x="159544" y="539405"/>
                </a:cubicBezTo>
                <a:cubicBezTo>
                  <a:pt x="184553" y="539405"/>
                  <a:pt x="207195" y="529268"/>
                  <a:pt x="223584" y="512879"/>
                </a:cubicBezTo>
                <a:cubicBezTo>
                  <a:pt x="239974" y="496489"/>
                  <a:pt x="250111" y="473847"/>
                  <a:pt x="250111" y="448838"/>
                </a:cubicBezTo>
                <a:cubicBezTo>
                  <a:pt x="249745" y="429735"/>
                  <a:pt x="254994" y="405550"/>
                  <a:pt x="268191" y="392705"/>
                </a:cubicBezTo>
                <a:close/>
                <a:moveTo>
                  <a:pt x="306986" y="138"/>
                </a:moveTo>
                <a:lnTo>
                  <a:pt x="306986" y="11636"/>
                </a:lnTo>
                <a:cubicBezTo>
                  <a:pt x="306778" y="11511"/>
                  <a:pt x="306567" y="11506"/>
                  <a:pt x="306356" y="11501"/>
                </a:cubicBezTo>
                <a:lnTo>
                  <a:pt x="306356" y="96667"/>
                </a:lnTo>
                <a:lnTo>
                  <a:pt x="306292" y="96667"/>
                </a:lnTo>
                <a:lnTo>
                  <a:pt x="306292" y="11501"/>
                </a:lnTo>
                <a:cubicBezTo>
                  <a:pt x="284137" y="11990"/>
                  <a:pt x="262207" y="20815"/>
                  <a:pt x="245300" y="37722"/>
                </a:cubicBezTo>
                <a:cubicBezTo>
                  <a:pt x="232539" y="50483"/>
                  <a:pt x="224382" y="66105"/>
                  <a:pt x="221373" y="82614"/>
                </a:cubicBezTo>
                <a:cubicBezTo>
                  <a:pt x="245960" y="100902"/>
                  <a:pt x="261667" y="130241"/>
                  <a:pt x="261667" y="163248"/>
                </a:cubicBezTo>
                <a:cubicBezTo>
                  <a:pt x="261168" y="189232"/>
                  <a:pt x="264959" y="205210"/>
                  <a:pt x="281311" y="215167"/>
                </a:cubicBezTo>
                <a:lnTo>
                  <a:pt x="306986" y="215277"/>
                </a:lnTo>
                <a:lnTo>
                  <a:pt x="306986" y="221929"/>
                </a:lnTo>
                <a:cubicBezTo>
                  <a:pt x="285145" y="221632"/>
                  <a:pt x="263250" y="229877"/>
                  <a:pt x="246580" y="246536"/>
                </a:cubicBezTo>
                <a:lnTo>
                  <a:pt x="254808" y="254763"/>
                </a:lnTo>
                <a:cubicBezTo>
                  <a:pt x="254801" y="254771"/>
                  <a:pt x="254793" y="254779"/>
                  <a:pt x="254786" y="254786"/>
                </a:cubicBezTo>
                <a:cubicBezTo>
                  <a:pt x="254778" y="254794"/>
                  <a:pt x="254771" y="254801"/>
                  <a:pt x="254763" y="254808"/>
                </a:cubicBezTo>
                <a:lnTo>
                  <a:pt x="246535" y="246581"/>
                </a:lnTo>
                <a:cubicBezTo>
                  <a:pt x="213554" y="279582"/>
                  <a:pt x="213554" y="333067"/>
                  <a:pt x="246535" y="366068"/>
                </a:cubicBezTo>
                <a:lnTo>
                  <a:pt x="254763" y="357841"/>
                </a:lnTo>
                <a:cubicBezTo>
                  <a:pt x="254771" y="357847"/>
                  <a:pt x="254778" y="357855"/>
                  <a:pt x="254786" y="357863"/>
                </a:cubicBezTo>
                <a:lnTo>
                  <a:pt x="254808" y="357886"/>
                </a:lnTo>
                <a:lnTo>
                  <a:pt x="246580" y="366113"/>
                </a:lnTo>
                <a:cubicBezTo>
                  <a:pt x="263250" y="382773"/>
                  <a:pt x="285145" y="391017"/>
                  <a:pt x="306986" y="390721"/>
                </a:cubicBezTo>
                <a:lnTo>
                  <a:pt x="306986" y="397378"/>
                </a:lnTo>
                <a:cubicBezTo>
                  <a:pt x="298457" y="400796"/>
                  <a:pt x="289920" y="399622"/>
                  <a:pt x="281637" y="397269"/>
                </a:cubicBezTo>
                <a:cubicBezTo>
                  <a:pt x="265010" y="407223"/>
                  <a:pt x="261165" y="423242"/>
                  <a:pt x="261667" y="449401"/>
                </a:cubicBezTo>
                <a:cubicBezTo>
                  <a:pt x="261667" y="477516"/>
                  <a:pt x="250271" y="502969"/>
                  <a:pt x="231847" y="521394"/>
                </a:cubicBezTo>
                <a:lnTo>
                  <a:pt x="221347" y="530057"/>
                </a:lnTo>
                <a:cubicBezTo>
                  <a:pt x="224389" y="546557"/>
                  <a:pt x="232545" y="562171"/>
                  <a:pt x="245300" y="574926"/>
                </a:cubicBezTo>
                <a:cubicBezTo>
                  <a:pt x="262207" y="591833"/>
                  <a:pt x="284136" y="600659"/>
                  <a:pt x="306292" y="601147"/>
                </a:cubicBezTo>
                <a:lnTo>
                  <a:pt x="306292" y="515981"/>
                </a:lnTo>
                <a:lnTo>
                  <a:pt x="306356" y="515981"/>
                </a:lnTo>
                <a:lnTo>
                  <a:pt x="306356" y="601147"/>
                </a:lnTo>
                <a:lnTo>
                  <a:pt x="306986" y="601012"/>
                </a:lnTo>
                <a:lnTo>
                  <a:pt x="306986" y="612510"/>
                </a:lnTo>
                <a:cubicBezTo>
                  <a:pt x="306767" y="612640"/>
                  <a:pt x="306546" y="612644"/>
                  <a:pt x="306324" y="612648"/>
                </a:cubicBezTo>
                <a:lnTo>
                  <a:pt x="306324" y="612648"/>
                </a:lnTo>
                <a:cubicBezTo>
                  <a:pt x="281070" y="612257"/>
                  <a:pt x="255999" y="602326"/>
                  <a:pt x="236731" y="583057"/>
                </a:cubicBezTo>
                <a:cubicBezTo>
                  <a:pt x="223570" y="569897"/>
                  <a:pt x="214766" y="554030"/>
                  <a:pt x="210610" y="537174"/>
                </a:cubicBezTo>
                <a:cubicBezTo>
                  <a:pt x="195839" y="546241"/>
                  <a:pt x="178427" y="551214"/>
                  <a:pt x="159854" y="551214"/>
                </a:cubicBezTo>
                <a:cubicBezTo>
                  <a:pt x="132604" y="551214"/>
                  <a:pt x="107854" y="540509"/>
                  <a:pt x="89720" y="522928"/>
                </a:cubicBezTo>
                <a:lnTo>
                  <a:pt x="89720" y="522928"/>
                </a:lnTo>
                <a:cubicBezTo>
                  <a:pt x="72139" y="504795"/>
                  <a:pt x="61434" y="480045"/>
                  <a:pt x="61434" y="452795"/>
                </a:cubicBezTo>
                <a:cubicBezTo>
                  <a:pt x="61434" y="434221"/>
                  <a:pt x="66407" y="416810"/>
                  <a:pt x="75474" y="402038"/>
                </a:cubicBezTo>
                <a:cubicBezTo>
                  <a:pt x="58618" y="397882"/>
                  <a:pt x="42751" y="389078"/>
                  <a:pt x="29591" y="375917"/>
                </a:cubicBezTo>
                <a:cubicBezTo>
                  <a:pt x="10322" y="356649"/>
                  <a:pt x="391" y="331578"/>
                  <a:pt x="0" y="306324"/>
                </a:cubicBezTo>
                <a:lnTo>
                  <a:pt x="0" y="306324"/>
                </a:lnTo>
                <a:cubicBezTo>
                  <a:pt x="391" y="281070"/>
                  <a:pt x="10322" y="255999"/>
                  <a:pt x="29591" y="236731"/>
                </a:cubicBezTo>
                <a:cubicBezTo>
                  <a:pt x="42758" y="223564"/>
                  <a:pt x="58634" y="214757"/>
                  <a:pt x="75514" y="210684"/>
                </a:cubicBezTo>
                <a:cubicBezTo>
                  <a:pt x="66423" y="195895"/>
                  <a:pt x="61434" y="178457"/>
                  <a:pt x="61434" y="159854"/>
                </a:cubicBezTo>
                <a:cubicBezTo>
                  <a:pt x="61434" y="132604"/>
                  <a:pt x="72139" y="107854"/>
                  <a:pt x="89720" y="89721"/>
                </a:cubicBezTo>
                <a:lnTo>
                  <a:pt x="89720" y="89721"/>
                </a:lnTo>
                <a:cubicBezTo>
                  <a:pt x="107854" y="72140"/>
                  <a:pt x="132604" y="61435"/>
                  <a:pt x="159854" y="61435"/>
                </a:cubicBezTo>
                <a:cubicBezTo>
                  <a:pt x="178457" y="61435"/>
                  <a:pt x="195895" y="66424"/>
                  <a:pt x="210684" y="75515"/>
                </a:cubicBezTo>
                <a:cubicBezTo>
                  <a:pt x="214757" y="58635"/>
                  <a:pt x="223563" y="42758"/>
                  <a:pt x="236731" y="29591"/>
                </a:cubicBezTo>
                <a:cubicBezTo>
                  <a:pt x="256000" y="10322"/>
                  <a:pt x="281070" y="391"/>
                  <a:pt x="306324" y="0"/>
                </a:cubicBezTo>
                <a:lnTo>
                  <a:pt x="306324" y="0"/>
                </a:ln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1" name="Teardrop 3"/>
          <p:cNvSpPr/>
          <p:nvPr/>
        </p:nvSpPr>
        <p:spPr>
          <a:xfrm rot="5400000" flipH="1" flipV="1">
            <a:off x="11908617" y="4923"/>
            <a:ext cx="298552" cy="268215"/>
          </a:xfrm>
          <a:custGeom>
            <a:avLst/>
            <a:gdLst/>
            <a:ahLst/>
            <a:cxnLst/>
            <a:rect l="l" t="t" r="r" b="b"/>
            <a:pathLst>
              <a:path w="298552"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298552" y="138"/>
                </a:moveTo>
                <a:lnTo>
                  <a:pt x="298552" y="11636"/>
                </a:lnTo>
                <a:cubicBezTo>
                  <a:pt x="298344" y="11511"/>
                  <a:pt x="298133" y="11506"/>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4" y="189232"/>
                  <a:pt x="256525" y="205210"/>
                  <a:pt x="272877" y="215167"/>
                </a:cubicBezTo>
                <a:lnTo>
                  <a:pt x="298552" y="215277"/>
                </a:lnTo>
                <a:lnTo>
                  <a:pt x="298552" y="221928"/>
                </a:lnTo>
                <a:cubicBezTo>
                  <a:pt x="276711" y="221632"/>
                  <a:pt x="254816" y="229876"/>
                  <a:pt x="238146"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0"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cubicBezTo>
                  <a:pt x="99420" y="72140"/>
                  <a:pt x="124170" y="61435"/>
                  <a:pt x="151420" y="61435"/>
                </a:cubicBezTo>
                <a:cubicBezTo>
                  <a:pt x="170023" y="61435"/>
                  <a:pt x="187461" y="66424"/>
                  <a:pt x="202250" y="75515"/>
                </a:cubicBezTo>
                <a:cubicBezTo>
                  <a:pt x="206323" y="58635"/>
                  <a:pt x="215129" y="42758"/>
                  <a:pt x="228297" y="29591"/>
                </a:cubicBezTo>
                <a:cubicBezTo>
                  <a:pt x="247566" y="10322"/>
                  <a:pt x="272636" y="391"/>
                  <a:pt x="297890" y="0"/>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2" name="Oval 881"/>
          <p:cNvSpPr/>
          <p:nvPr/>
        </p:nvSpPr>
        <p:spPr>
          <a:xfrm>
            <a:off x="346332" y="-10245"/>
            <a:ext cx="169752" cy="84875"/>
          </a:xfrm>
          <a:custGeom>
            <a:avLst/>
            <a:gdLst/>
            <a:ahLst/>
            <a:cxnLst/>
            <a:rect l="l" t="t" r="r" b="b"/>
            <a:pathLst>
              <a:path w="169752" h="84875">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3" name="Oval 882"/>
          <p:cNvSpPr/>
          <p:nvPr/>
        </p:nvSpPr>
        <p:spPr>
          <a:xfrm>
            <a:off x="1188872" y="-10245"/>
            <a:ext cx="169752" cy="84875"/>
          </a:xfrm>
          <a:custGeom>
            <a:avLst/>
            <a:gdLst/>
            <a:ahLst/>
            <a:cxnLst/>
            <a:rect l="l" t="t" r="r" b="b"/>
            <a:pathLst>
              <a:path w="169752" h="84875">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4" name="Oval 883"/>
          <p:cNvSpPr/>
          <p:nvPr/>
        </p:nvSpPr>
        <p:spPr>
          <a:xfrm>
            <a:off x="2031413" y="-10245"/>
            <a:ext cx="10160587" cy="84875"/>
          </a:xfrm>
          <a:custGeom>
            <a:avLst/>
            <a:gdLst/>
            <a:ahLst/>
            <a:cxnLst/>
            <a:rect l="l" t="t" r="r" b="b"/>
            <a:pathLst>
              <a:path w="10160587" h="84875">
                <a:moveTo>
                  <a:pt x="10110479" y="0"/>
                </a:moveTo>
                <a:lnTo>
                  <a:pt x="10160587" y="0"/>
                </a:lnTo>
                <a:lnTo>
                  <a:pt x="10160587" y="77038"/>
                </a:lnTo>
                <a:cubicBezTo>
                  <a:pt x="10130976" y="64066"/>
                  <a:pt x="10110479" y="34427"/>
                  <a:pt x="10110479" y="0"/>
                </a:cubicBezTo>
                <a:close/>
                <a:moveTo>
                  <a:pt x="9267940" y="0"/>
                </a:moveTo>
                <a:lnTo>
                  <a:pt x="9437692" y="0"/>
                </a:lnTo>
                <a:cubicBezTo>
                  <a:pt x="9437692" y="46875"/>
                  <a:pt x="9399692" y="84875"/>
                  <a:pt x="9352816" y="84875"/>
                </a:cubicBezTo>
                <a:cubicBezTo>
                  <a:pt x="9305940" y="84875"/>
                  <a:pt x="9267940" y="46875"/>
                  <a:pt x="9267940" y="0"/>
                </a:cubicBezTo>
                <a:close/>
                <a:moveTo>
                  <a:pt x="8425400" y="0"/>
                </a:moveTo>
                <a:lnTo>
                  <a:pt x="8595152" y="0"/>
                </a:lnTo>
                <a:cubicBezTo>
                  <a:pt x="8595152" y="46875"/>
                  <a:pt x="8557152" y="84875"/>
                  <a:pt x="8510276" y="84875"/>
                </a:cubicBezTo>
                <a:cubicBezTo>
                  <a:pt x="8463400" y="84875"/>
                  <a:pt x="8425400" y="46875"/>
                  <a:pt x="8425400" y="0"/>
                </a:cubicBezTo>
                <a:close/>
                <a:moveTo>
                  <a:pt x="7582860" y="0"/>
                </a:moveTo>
                <a:lnTo>
                  <a:pt x="7752612" y="0"/>
                </a:lnTo>
                <a:cubicBezTo>
                  <a:pt x="7752612" y="46875"/>
                  <a:pt x="7714612" y="84875"/>
                  <a:pt x="7667736" y="84875"/>
                </a:cubicBezTo>
                <a:cubicBezTo>
                  <a:pt x="7620860" y="84875"/>
                  <a:pt x="7582860" y="46875"/>
                  <a:pt x="7582860" y="0"/>
                </a:cubicBezTo>
                <a:close/>
                <a:moveTo>
                  <a:pt x="6740320" y="0"/>
                </a:moveTo>
                <a:lnTo>
                  <a:pt x="6910072" y="0"/>
                </a:lnTo>
                <a:cubicBezTo>
                  <a:pt x="6910072" y="46875"/>
                  <a:pt x="6872072" y="84875"/>
                  <a:pt x="6825196" y="84875"/>
                </a:cubicBezTo>
                <a:cubicBezTo>
                  <a:pt x="6778320" y="84875"/>
                  <a:pt x="6740320" y="46875"/>
                  <a:pt x="6740320" y="0"/>
                </a:cubicBezTo>
                <a:close/>
                <a:moveTo>
                  <a:pt x="5897780" y="0"/>
                </a:moveTo>
                <a:lnTo>
                  <a:pt x="6067532" y="0"/>
                </a:lnTo>
                <a:cubicBezTo>
                  <a:pt x="6067532" y="46875"/>
                  <a:pt x="6029532" y="84875"/>
                  <a:pt x="5982656" y="84875"/>
                </a:cubicBezTo>
                <a:cubicBezTo>
                  <a:pt x="5935780" y="84875"/>
                  <a:pt x="5897780" y="46875"/>
                  <a:pt x="5897780" y="0"/>
                </a:cubicBezTo>
                <a:close/>
                <a:moveTo>
                  <a:pt x="5055240" y="0"/>
                </a:moveTo>
                <a:lnTo>
                  <a:pt x="5224992" y="0"/>
                </a:lnTo>
                <a:cubicBezTo>
                  <a:pt x="5224992" y="46875"/>
                  <a:pt x="5186992" y="84875"/>
                  <a:pt x="5140116" y="84875"/>
                </a:cubicBezTo>
                <a:cubicBezTo>
                  <a:pt x="5093240" y="84875"/>
                  <a:pt x="5055240" y="46875"/>
                  <a:pt x="5055240" y="0"/>
                </a:cubicBezTo>
                <a:close/>
                <a:moveTo>
                  <a:pt x="4212700" y="0"/>
                </a:moveTo>
                <a:lnTo>
                  <a:pt x="4382452" y="0"/>
                </a:lnTo>
                <a:cubicBezTo>
                  <a:pt x="4382452" y="46875"/>
                  <a:pt x="4344452" y="84875"/>
                  <a:pt x="4297576" y="84875"/>
                </a:cubicBezTo>
                <a:cubicBezTo>
                  <a:pt x="4250700" y="84875"/>
                  <a:pt x="4212700" y="46875"/>
                  <a:pt x="4212700" y="0"/>
                </a:cubicBezTo>
                <a:close/>
                <a:moveTo>
                  <a:pt x="3370160" y="0"/>
                </a:moveTo>
                <a:lnTo>
                  <a:pt x="3539912" y="0"/>
                </a:lnTo>
                <a:cubicBezTo>
                  <a:pt x="3539912" y="46875"/>
                  <a:pt x="3501912" y="84875"/>
                  <a:pt x="3455036" y="84875"/>
                </a:cubicBezTo>
                <a:cubicBezTo>
                  <a:pt x="3408160" y="84875"/>
                  <a:pt x="3370160" y="46875"/>
                  <a:pt x="3370160" y="0"/>
                </a:cubicBezTo>
                <a:close/>
                <a:moveTo>
                  <a:pt x="2527620" y="0"/>
                </a:moveTo>
                <a:lnTo>
                  <a:pt x="2697372" y="0"/>
                </a:lnTo>
                <a:cubicBezTo>
                  <a:pt x="2697372" y="46875"/>
                  <a:pt x="2659372" y="84875"/>
                  <a:pt x="2612496" y="84875"/>
                </a:cubicBezTo>
                <a:cubicBezTo>
                  <a:pt x="2565620" y="84875"/>
                  <a:pt x="2527620" y="46875"/>
                  <a:pt x="2527620" y="0"/>
                </a:cubicBezTo>
                <a:close/>
                <a:moveTo>
                  <a:pt x="1685080" y="0"/>
                </a:moveTo>
                <a:lnTo>
                  <a:pt x="1854832" y="0"/>
                </a:lnTo>
                <a:cubicBezTo>
                  <a:pt x="1854832" y="46875"/>
                  <a:pt x="1816832" y="84875"/>
                  <a:pt x="1769956" y="84875"/>
                </a:cubicBezTo>
                <a:cubicBezTo>
                  <a:pt x="1723080" y="84875"/>
                  <a:pt x="1685080" y="46875"/>
                  <a:pt x="1685080" y="0"/>
                </a:cubicBezTo>
                <a:close/>
                <a:moveTo>
                  <a:pt x="842540" y="0"/>
                </a:moveTo>
                <a:lnTo>
                  <a:pt x="1012292" y="0"/>
                </a:lnTo>
                <a:cubicBezTo>
                  <a:pt x="1012292" y="46875"/>
                  <a:pt x="974292" y="84875"/>
                  <a:pt x="927416" y="84875"/>
                </a:cubicBezTo>
                <a:cubicBezTo>
                  <a:pt x="880540" y="84875"/>
                  <a:pt x="842540" y="46875"/>
                  <a:pt x="842540" y="0"/>
                </a:cubicBezTo>
                <a:close/>
                <a:moveTo>
                  <a:pt x="0" y="0"/>
                </a:moveTo>
                <a:lnTo>
                  <a:pt x="169752" y="0"/>
                </a:lnTo>
                <a:cubicBezTo>
                  <a:pt x="169752" y="46875"/>
                  <a:pt x="131752" y="84875"/>
                  <a:pt x="84876" y="84875"/>
                </a:cubicBezTo>
                <a:cubicBezTo>
                  <a:pt x="38000" y="84875"/>
                  <a:pt x="0" y="46875"/>
                  <a:pt x="0"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5" name="Teardrop 3"/>
          <p:cNvSpPr/>
          <p:nvPr/>
        </p:nvSpPr>
        <p:spPr>
          <a:xfrm rot="5400000" flipH="1" flipV="1">
            <a:off x="64427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6" name="Teardrop 3"/>
          <p:cNvSpPr/>
          <p:nvPr/>
        </p:nvSpPr>
        <p:spPr>
          <a:xfrm rot="5400000" flipH="1" flipV="1">
            <a:off x="-148774" y="1103813"/>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7" y="294285"/>
                  <a:pt x="284136"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39" y="207247"/>
                  <a:pt x="61434" y="182497"/>
                  <a:pt x="61434" y="155247"/>
                </a:cubicBezTo>
                <a:cubicBezTo>
                  <a:pt x="61434" y="136673"/>
                  <a:pt x="66407"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89"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6" y="0"/>
                </a:lnTo>
                <a:cubicBezTo>
                  <a:pt x="219687"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9"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8" y="30964"/>
                  <a:pt x="601147" y="8808"/>
                </a:cubicBezTo>
                <a:lnTo>
                  <a:pt x="515982" y="8808"/>
                </a:lnTo>
                <a:lnTo>
                  <a:pt x="515981" y="8744"/>
                </a:lnTo>
                <a:lnTo>
                  <a:pt x="601147" y="8744"/>
                </a:lnTo>
                <a:lnTo>
                  <a:pt x="599274" y="0"/>
                </a:lnTo>
                <a:lnTo>
                  <a:pt x="610820" y="0"/>
                </a:lnTo>
                <a:cubicBezTo>
                  <a:pt x="612423" y="2826"/>
                  <a:pt x="612602" y="5800"/>
                  <a:pt x="612648"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7" name="Teardrop 3"/>
          <p:cNvSpPr/>
          <p:nvPr/>
        </p:nvSpPr>
        <p:spPr>
          <a:xfrm rot="5400000" flipH="1" flipV="1">
            <a:off x="13875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8" name="Teardrop 3"/>
          <p:cNvSpPr/>
          <p:nvPr/>
        </p:nvSpPr>
        <p:spPr>
          <a:xfrm rot="5400000" flipH="1" flipV="1">
            <a:off x="22300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59" name="Teardrop 3"/>
          <p:cNvSpPr/>
          <p:nvPr/>
        </p:nvSpPr>
        <p:spPr>
          <a:xfrm rot="5400000" flipH="1" flipV="1">
            <a:off x="307261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0" name="Teardrop 3"/>
          <p:cNvSpPr/>
          <p:nvPr/>
        </p:nvSpPr>
        <p:spPr>
          <a:xfrm rot="5400000" flipH="1" flipV="1">
            <a:off x="391515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1" name="Teardrop 3"/>
          <p:cNvSpPr/>
          <p:nvPr/>
        </p:nvSpPr>
        <p:spPr>
          <a:xfrm rot="5400000" flipH="1" flipV="1">
            <a:off x="47576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2" name="Teardrop 3"/>
          <p:cNvSpPr/>
          <p:nvPr/>
        </p:nvSpPr>
        <p:spPr>
          <a:xfrm rot="5400000" flipH="1" flipV="1">
            <a:off x="56002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3" name="Teardrop 3"/>
          <p:cNvSpPr/>
          <p:nvPr/>
        </p:nvSpPr>
        <p:spPr>
          <a:xfrm rot="5400000" flipH="1" flipV="1">
            <a:off x="812785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4" name="Teardrop 3"/>
          <p:cNvSpPr/>
          <p:nvPr/>
        </p:nvSpPr>
        <p:spPr>
          <a:xfrm rot="5400000" flipH="1" flipV="1">
            <a:off x="728531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5" name="Teardrop 3"/>
          <p:cNvSpPr/>
          <p:nvPr/>
        </p:nvSpPr>
        <p:spPr>
          <a:xfrm rot="5400000" flipH="1" flipV="1">
            <a:off x="981293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6" name="Teardrop 3"/>
          <p:cNvSpPr/>
          <p:nvPr/>
        </p:nvSpPr>
        <p:spPr>
          <a:xfrm rot="5400000" flipH="1" flipV="1">
            <a:off x="89703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7" name="Teardrop 3"/>
          <p:cNvSpPr/>
          <p:nvPr/>
        </p:nvSpPr>
        <p:spPr>
          <a:xfrm rot="5400000" flipH="1" flipV="1">
            <a:off x="11498011"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8" name="Teardrop 3"/>
          <p:cNvSpPr/>
          <p:nvPr/>
        </p:nvSpPr>
        <p:spPr>
          <a:xfrm rot="5400000" flipH="1" flipV="1">
            <a:off x="1065547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69" name="Teardrop 3"/>
          <p:cNvSpPr/>
          <p:nvPr/>
        </p:nvSpPr>
        <p:spPr>
          <a:xfrm rot="5400000" flipH="1" flipV="1">
            <a:off x="544992" y="95503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0" name="Oval 669"/>
          <p:cNvSpPr/>
          <p:nvPr/>
        </p:nvSpPr>
        <p:spPr>
          <a:xfrm>
            <a:off x="66645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1" name="Oval 670"/>
          <p:cNvSpPr/>
          <p:nvPr/>
        </p:nvSpPr>
        <p:spPr>
          <a:xfrm>
            <a:off x="7667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2" name="Oval 671"/>
          <p:cNvSpPr/>
          <p:nvPr/>
        </p:nvSpPr>
        <p:spPr>
          <a:xfrm>
            <a:off x="16092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3" name="Oval 672"/>
          <p:cNvSpPr/>
          <p:nvPr/>
        </p:nvSpPr>
        <p:spPr>
          <a:xfrm>
            <a:off x="24518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4" name="Oval 673"/>
          <p:cNvSpPr/>
          <p:nvPr/>
        </p:nvSpPr>
        <p:spPr>
          <a:xfrm>
            <a:off x="329435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5" name="Oval 674"/>
          <p:cNvSpPr/>
          <p:nvPr/>
        </p:nvSpPr>
        <p:spPr>
          <a:xfrm>
            <a:off x="413689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6" name="Oval 675"/>
          <p:cNvSpPr/>
          <p:nvPr/>
        </p:nvSpPr>
        <p:spPr>
          <a:xfrm>
            <a:off x="49794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7" name="Oval 676"/>
          <p:cNvSpPr/>
          <p:nvPr/>
        </p:nvSpPr>
        <p:spPr>
          <a:xfrm>
            <a:off x="58219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8" name="Oval 677"/>
          <p:cNvSpPr/>
          <p:nvPr/>
        </p:nvSpPr>
        <p:spPr>
          <a:xfrm>
            <a:off x="834959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79" name="Oval 678"/>
          <p:cNvSpPr/>
          <p:nvPr/>
        </p:nvSpPr>
        <p:spPr>
          <a:xfrm>
            <a:off x="750705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0" name="Oval 679"/>
          <p:cNvSpPr/>
          <p:nvPr/>
        </p:nvSpPr>
        <p:spPr>
          <a:xfrm>
            <a:off x="1003467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1" name="Oval 680"/>
          <p:cNvSpPr/>
          <p:nvPr/>
        </p:nvSpPr>
        <p:spPr>
          <a:xfrm>
            <a:off x="919213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2" name="Oval 681"/>
          <p:cNvSpPr/>
          <p:nvPr/>
        </p:nvSpPr>
        <p:spPr>
          <a:xfrm>
            <a:off x="11719750"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3" name="Oval 682"/>
          <p:cNvSpPr/>
          <p:nvPr/>
        </p:nvSpPr>
        <p:spPr>
          <a:xfrm>
            <a:off x="10877211" y="117719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4" name="Teardrop 3"/>
          <p:cNvSpPr/>
          <p:nvPr/>
        </p:nvSpPr>
        <p:spPr>
          <a:xfrm rot="5400000" flipH="1" flipV="1">
            <a:off x="60211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5" name="Teardrop 3"/>
          <p:cNvSpPr/>
          <p:nvPr/>
        </p:nvSpPr>
        <p:spPr>
          <a:xfrm rot="5400000" flipH="1" flipV="1">
            <a:off x="9659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6" name="Teardrop 3"/>
          <p:cNvSpPr/>
          <p:nvPr/>
        </p:nvSpPr>
        <p:spPr>
          <a:xfrm rot="5400000" flipH="1" flipV="1">
            <a:off x="18084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7" name="Teardrop 3"/>
          <p:cNvSpPr/>
          <p:nvPr/>
        </p:nvSpPr>
        <p:spPr>
          <a:xfrm rot="5400000" flipH="1" flipV="1">
            <a:off x="265102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8" name="Teardrop 3"/>
          <p:cNvSpPr/>
          <p:nvPr/>
        </p:nvSpPr>
        <p:spPr>
          <a:xfrm rot="5400000" flipH="1" flipV="1">
            <a:off x="349356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89" name="Teardrop 3"/>
          <p:cNvSpPr/>
          <p:nvPr/>
        </p:nvSpPr>
        <p:spPr>
          <a:xfrm rot="5400000" flipH="1" flipV="1">
            <a:off x="43361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0" name="Teardrop 3"/>
          <p:cNvSpPr/>
          <p:nvPr/>
        </p:nvSpPr>
        <p:spPr>
          <a:xfrm rot="5400000" flipH="1" flipV="1">
            <a:off x="51786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1" name="Teardrop 3"/>
          <p:cNvSpPr/>
          <p:nvPr/>
        </p:nvSpPr>
        <p:spPr>
          <a:xfrm rot="5400000" flipH="1" flipV="1">
            <a:off x="770626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2" name="Teardrop 3"/>
          <p:cNvSpPr/>
          <p:nvPr/>
        </p:nvSpPr>
        <p:spPr>
          <a:xfrm rot="5400000" flipH="1" flipV="1">
            <a:off x="686372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3" name="Teardrop 3"/>
          <p:cNvSpPr/>
          <p:nvPr/>
        </p:nvSpPr>
        <p:spPr>
          <a:xfrm rot="5400000" flipH="1" flipV="1">
            <a:off x="939134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4" name="Teardrop 3"/>
          <p:cNvSpPr/>
          <p:nvPr/>
        </p:nvSpPr>
        <p:spPr>
          <a:xfrm rot="5400000" flipH="1" flipV="1">
            <a:off x="85488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5" name="Teardrop 3"/>
          <p:cNvSpPr/>
          <p:nvPr/>
        </p:nvSpPr>
        <p:spPr>
          <a:xfrm rot="5400000" flipH="1" flipV="1">
            <a:off x="11076421"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6" name="Teardrop 3"/>
          <p:cNvSpPr/>
          <p:nvPr/>
        </p:nvSpPr>
        <p:spPr>
          <a:xfrm rot="5400000" flipH="1" flipV="1">
            <a:off x="1023388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7" name="Teardrop 3"/>
          <p:cNvSpPr/>
          <p:nvPr/>
        </p:nvSpPr>
        <p:spPr>
          <a:xfrm rot="5400000" flipH="1" flipV="1">
            <a:off x="123402" y="1375727"/>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8" name="Teardrop 3"/>
          <p:cNvSpPr/>
          <p:nvPr/>
        </p:nvSpPr>
        <p:spPr>
          <a:xfrm rot="5400000" flipH="1" flipV="1">
            <a:off x="11760002" y="1531078"/>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3"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1"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6"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5"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0"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99" name="Oval 698"/>
          <p:cNvSpPr/>
          <p:nvPr/>
        </p:nvSpPr>
        <p:spPr>
          <a:xfrm>
            <a:off x="70866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0" name="Oval 699"/>
          <p:cNvSpPr/>
          <p:nvPr/>
        </p:nvSpPr>
        <p:spPr>
          <a:xfrm>
            <a:off x="3463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1" name="Oval 700"/>
          <p:cNvSpPr/>
          <p:nvPr/>
        </p:nvSpPr>
        <p:spPr>
          <a:xfrm>
            <a:off x="11888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2" name="Oval 701"/>
          <p:cNvSpPr/>
          <p:nvPr/>
        </p:nvSpPr>
        <p:spPr>
          <a:xfrm>
            <a:off x="20314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3" name="Oval 702"/>
          <p:cNvSpPr/>
          <p:nvPr/>
        </p:nvSpPr>
        <p:spPr>
          <a:xfrm>
            <a:off x="28739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4" name="Oval 703"/>
          <p:cNvSpPr/>
          <p:nvPr/>
        </p:nvSpPr>
        <p:spPr>
          <a:xfrm>
            <a:off x="371649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5" name="Oval 704"/>
          <p:cNvSpPr/>
          <p:nvPr/>
        </p:nvSpPr>
        <p:spPr>
          <a:xfrm>
            <a:off x="45590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6" name="Oval 705"/>
          <p:cNvSpPr/>
          <p:nvPr/>
        </p:nvSpPr>
        <p:spPr>
          <a:xfrm>
            <a:off x="54015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7" name="Oval 706"/>
          <p:cNvSpPr/>
          <p:nvPr/>
        </p:nvSpPr>
        <p:spPr>
          <a:xfrm>
            <a:off x="62441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8" name="Oval 707"/>
          <p:cNvSpPr/>
          <p:nvPr/>
        </p:nvSpPr>
        <p:spPr>
          <a:xfrm>
            <a:off x="877173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09" name="Oval 708"/>
          <p:cNvSpPr/>
          <p:nvPr/>
        </p:nvSpPr>
        <p:spPr>
          <a:xfrm>
            <a:off x="792919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0" name="Oval 709"/>
          <p:cNvSpPr/>
          <p:nvPr/>
        </p:nvSpPr>
        <p:spPr>
          <a:xfrm>
            <a:off x="1045681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1" name="Oval 710"/>
          <p:cNvSpPr/>
          <p:nvPr/>
        </p:nvSpPr>
        <p:spPr>
          <a:xfrm>
            <a:off x="961427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2" name="Oval 711"/>
          <p:cNvSpPr/>
          <p:nvPr/>
        </p:nvSpPr>
        <p:spPr>
          <a:xfrm>
            <a:off x="11299353" y="159651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3" name="Teardrop 3"/>
          <p:cNvSpPr/>
          <p:nvPr/>
        </p:nvSpPr>
        <p:spPr>
          <a:xfrm rot="5400000" flipH="1" flipV="1">
            <a:off x="64427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4" name="Teardrop 3"/>
          <p:cNvSpPr/>
          <p:nvPr/>
        </p:nvSpPr>
        <p:spPr>
          <a:xfrm rot="5400000" flipH="1" flipV="1">
            <a:off x="-148774" y="1946410"/>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5"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4" y="119205"/>
                  <a:pt x="551214" y="136643"/>
                  <a:pt x="551214" y="155247"/>
                </a:cubicBezTo>
                <a:cubicBezTo>
                  <a:pt x="551214" y="182497"/>
                  <a:pt x="540509" y="207247"/>
                  <a:pt x="522928" y="225380"/>
                </a:cubicBezTo>
                <a:lnTo>
                  <a:pt x="522928" y="225380"/>
                </a:lnTo>
                <a:cubicBezTo>
                  <a:pt x="504794" y="242961"/>
                  <a:pt x="480044"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1" y="49750"/>
                  <a:pt x="392961" y="24354"/>
                  <a:pt x="389142" y="0"/>
                </a:cubicBezTo>
                <a:lnTo>
                  <a:pt x="397337" y="0"/>
                </a:lnTo>
                <a:cubicBezTo>
                  <a:pt x="401479" y="11094"/>
                  <a:pt x="400548" y="22668"/>
                  <a:pt x="397481" y="33790"/>
                </a:cubicBezTo>
                <a:cubicBezTo>
                  <a:pt x="407439" y="50142"/>
                  <a:pt x="423417" y="53932"/>
                  <a:pt x="449401" y="53433"/>
                </a:cubicBezTo>
                <a:cubicBezTo>
                  <a:pt x="482407"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4" y="0"/>
                </a:lnTo>
                <a:lnTo>
                  <a:pt x="610820" y="0"/>
                </a:lnTo>
                <a:cubicBezTo>
                  <a:pt x="612423" y="2826"/>
                  <a:pt x="612602" y="5800"/>
                  <a:pt x="612648"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5" name="Teardrop 3"/>
          <p:cNvSpPr/>
          <p:nvPr/>
        </p:nvSpPr>
        <p:spPr>
          <a:xfrm rot="5400000" flipH="1" flipV="1">
            <a:off x="13875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6" name="Teardrop 3"/>
          <p:cNvSpPr/>
          <p:nvPr/>
        </p:nvSpPr>
        <p:spPr>
          <a:xfrm rot="5400000" flipH="1" flipV="1">
            <a:off x="22300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7" name="Teardrop 3"/>
          <p:cNvSpPr/>
          <p:nvPr/>
        </p:nvSpPr>
        <p:spPr>
          <a:xfrm rot="5400000" flipH="1" flipV="1">
            <a:off x="307261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8" name="Teardrop 3"/>
          <p:cNvSpPr/>
          <p:nvPr/>
        </p:nvSpPr>
        <p:spPr>
          <a:xfrm rot="5400000" flipH="1" flipV="1">
            <a:off x="391515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19" name="Teardrop 3"/>
          <p:cNvSpPr/>
          <p:nvPr/>
        </p:nvSpPr>
        <p:spPr>
          <a:xfrm rot="5400000" flipH="1" flipV="1">
            <a:off x="47576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0" name="Teardrop 3"/>
          <p:cNvSpPr/>
          <p:nvPr/>
        </p:nvSpPr>
        <p:spPr>
          <a:xfrm rot="5400000" flipH="1" flipV="1">
            <a:off x="56002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1" name="Teardrop 3"/>
          <p:cNvSpPr/>
          <p:nvPr/>
        </p:nvSpPr>
        <p:spPr>
          <a:xfrm rot="5400000" flipH="1" flipV="1">
            <a:off x="812785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2" name="Teardrop 3"/>
          <p:cNvSpPr/>
          <p:nvPr/>
        </p:nvSpPr>
        <p:spPr>
          <a:xfrm rot="5400000" flipH="1" flipV="1">
            <a:off x="728531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3" name="Teardrop 3"/>
          <p:cNvSpPr/>
          <p:nvPr/>
        </p:nvSpPr>
        <p:spPr>
          <a:xfrm rot="5400000" flipH="1" flipV="1">
            <a:off x="981293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4" name="Teardrop 3"/>
          <p:cNvSpPr/>
          <p:nvPr/>
        </p:nvSpPr>
        <p:spPr>
          <a:xfrm rot="5400000" flipH="1" flipV="1">
            <a:off x="89703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5" name="Teardrop 3"/>
          <p:cNvSpPr/>
          <p:nvPr/>
        </p:nvSpPr>
        <p:spPr>
          <a:xfrm rot="5400000" flipH="1" flipV="1">
            <a:off x="11498011"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6" name="Teardrop 3"/>
          <p:cNvSpPr/>
          <p:nvPr/>
        </p:nvSpPr>
        <p:spPr>
          <a:xfrm rot="5400000" flipH="1" flipV="1">
            <a:off x="1065547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7" name="Teardrop 3"/>
          <p:cNvSpPr/>
          <p:nvPr/>
        </p:nvSpPr>
        <p:spPr>
          <a:xfrm rot="5400000" flipH="1" flipV="1">
            <a:off x="544992" y="1797636"/>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8" name="Oval 727"/>
          <p:cNvSpPr/>
          <p:nvPr/>
        </p:nvSpPr>
        <p:spPr>
          <a:xfrm>
            <a:off x="66645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29" name="Oval 728"/>
          <p:cNvSpPr/>
          <p:nvPr/>
        </p:nvSpPr>
        <p:spPr>
          <a:xfrm>
            <a:off x="7667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0" name="Oval 729"/>
          <p:cNvSpPr/>
          <p:nvPr/>
        </p:nvSpPr>
        <p:spPr>
          <a:xfrm>
            <a:off x="16092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1" name="Oval 730"/>
          <p:cNvSpPr/>
          <p:nvPr/>
        </p:nvSpPr>
        <p:spPr>
          <a:xfrm>
            <a:off x="24518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2" name="Oval 731"/>
          <p:cNvSpPr/>
          <p:nvPr/>
        </p:nvSpPr>
        <p:spPr>
          <a:xfrm>
            <a:off x="329435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3" name="Oval 732"/>
          <p:cNvSpPr/>
          <p:nvPr/>
        </p:nvSpPr>
        <p:spPr>
          <a:xfrm>
            <a:off x="413689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4" name="Oval 733"/>
          <p:cNvSpPr/>
          <p:nvPr/>
        </p:nvSpPr>
        <p:spPr>
          <a:xfrm>
            <a:off x="49794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5" name="Oval 734"/>
          <p:cNvSpPr/>
          <p:nvPr/>
        </p:nvSpPr>
        <p:spPr>
          <a:xfrm>
            <a:off x="58219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6" name="Oval 735"/>
          <p:cNvSpPr/>
          <p:nvPr/>
        </p:nvSpPr>
        <p:spPr>
          <a:xfrm>
            <a:off x="834959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7" name="Oval 736"/>
          <p:cNvSpPr/>
          <p:nvPr/>
        </p:nvSpPr>
        <p:spPr>
          <a:xfrm>
            <a:off x="750705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8" name="Oval 737"/>
          <p:cNvSpPr/>
          <p:nvPr/>
        </p:nvSpPr>
        <p:spPr>
          <a:xfrm>
            <a:off x="1003467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39" name="Oval 738"/>
          <p:cNvSpPr/>
          <p:nvPr/>
        </p:nvSpPr>
        <p:spPr>
          <a:xfrm>
            <a:off x="919213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0" name="Oval 739"/>
          <p:cNvSpPr/>
          <p:nvPr/>
        </p:nvSpPr>
        <p:spPr>
          <a:xfrm>
            <a:off x="11719750"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1" name="Oval 740"/>
          <p:cNvSpPr/>
          <p:nvPr/>
        </p:nvSpPr>
        <p:spPr>
          <a:xfrm>
            <a:off x="10877211" y="2019794"/>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2" name="Teardrop 3"/>
          <p:cNvSpPr/>
          <p:nvPr/>
        </p:nvSpPr>
        <p:spPr>
          <a:xfrm rot="5400000" flipH="1" flipV="1">
            <a:off x="60211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3" name="Teardrop 3"/>
          <p:cNvSpPr/>
          <p:nvPr/>
        </p:nvSpPr>
        <p:spPr>
          <a:xfrm rot="5400000" flipH="1" flipV="1">
            <a:off x="9659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4" name="Teardrop 3"/>
          <p:cNvSpPr/>
          <p:nvPr/>
        </p:nvSpPr>
        <p:spPr>
          <a:xfrm rot="5400000" flipH="1" flipV="1">
            <a:off x="18084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5" name="Teardrop 3"/>
          <p:cNvSpPr/>
          <p:nvPr/>
        </p:nvSpPr>
        <p:spPr>
          <a:xfrm rot="5400000" flipH="1" flipV="1">
            <a:off x="265102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6" name="Teardrop 3"/>
          <p:cNvSpPr/>
          <p:nvPr/>
        </p:nvSpPr>
        <p:spPr>
          <a:xfrm rot="5400000" flipH="1" flipV="1">
            <a:off x="349356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7" name="Teardrop 3"/>
          <p:cNvSpPr/>
          <p:nvPr/>
        </p:nvSpPr>
        <p:spPr>
          <a:xfrm rot="5400000" flipH="1" flipV="1">
            <a:off x="43361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8" name="Teardrop 3"/>
          <p:cNvSpPr/>
          <p:nvPr/>
        </p:nvSpPr>
        <p:spPr>
          <a:xfrm rot="5400000" flipH="1" flipV="1">
            <a:off x="51786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49" name="Teardrop 3"/>
          <p:cNvSpPr/>
          <p:nvPr/>
        </p:nvSpPr>
        <p:spPr>
          <a:xfrm rot="5400000" flipH="1" flipV="1">
            <a:off x="770626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0" name="Teardrop 3"/>
          <p:cNvSpPr/>
          <p:nvPr/>
        </p:nvSpPr>
        <p:spPr>
          <a:xfrm rot="5400000" flipH="1" flipV="1">
            <a:off x="686372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1" name="Teardrop 3"/>
          <p:cNvSpPr/>
          <p:nvPr/>
        </p:nvSpPr>
        <p:spPr>
          <a:xfrm rot="5400000" flipH="1" flipV="1">
            <a:off x="939134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2" name="Teardrop 3"/>
          <p:cNvSpPr/>
          <p:nvPr/>
        </p:nvSpPr>
        <p:spPr>
          <a:xfrm rot="5400000" flipH="1" flipV="1">
            <a:off x="85488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3" name="Teardrop 3"/>
          <p:cNvSpPr/>
          <p:nvPr/>
        </p:nvSpPr>
        <p:spPr>
          <a:xfrm rot="5400000" flipH="1" flipV="1">
            <a:off x="11076421"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4" name="Teardrop 3"/>
          <p:cNvSpPr/>
          <p:nvPr/>
        </p:nvSpPr>
        <p:spPr>
          <a:xfrm rot="5400000" flipH="1" flipV="1">
            <a:off x="1023388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5" name="Teardrop 3"/>
          <p:cNvSpPr/>
          <p:nvPr/>
        </p:nvSpPr>
        <p:spPr>
          <a:xfrm rot="5400000" flipH="1" flipV="1">
            <a:off x="123402" y="221832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6" name="Teardrop 3"/>
          <p:cNvSpPr/>
          <p:nvPr/>
        </p:nvSpPr>
        <p:spPr>
          <a:xfrm rot="5400000" flipH="1" flipV="1">
            <a:off x="11760003" y="2373673"/>
            <a:ext cx="595780" cy="268215"/>
          </a:xfrm>
          <a:custGeom>
            <a:avLst/>
            <a:gdLst/>
            <a:ahLst/>
            <a:cxnLst/>
            <a:rect l="l" t="t" r="r" b="b"/>
            <a:pathLst>
              <a:path w="595780"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0"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70"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6"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7" name="Oval 756"/>
          <p:cNvSpPr/>
          <p:nvPr/>
        </p:nvSpPr>
        <p:spPr>
          <a:xfrm>
            <a:off x="70866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8" name="Oval 757"/>
          <p:cNvSpPr/>
          <p:nvPr/>
        </p:nvSpPr>
        <p:spPr>
          <a:xfrm>
            <a:off x="3463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59" name="Oval 758"/>
          <p:cNvSpPr/>
          <p:nvPr/>
        </p:nvSpPr>
        <p:spPr>
          <a:xfrm>
            <a:off x="11888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0" name="Oval 759"/>
          <p:cNvSpPr/>
          <p:nvPr/>
        </p:nvSpPr>
        <p:spPr>
          <a:xfrm>
            <a:off x="20314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1" name="Oval 760"/>
          <p:cNvSpPr/>
          <p:nvPr/>
        </p:nvSpPr>
        <p:spPr>
          <a:xfrm>
            <a:off x="28739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2" name="Oval 761"/>
          <p:cNvSpPr/>
          <p:nvPr/>
        </p:nvSpPr>
        <p:spPr>
          <a:xfrm>
            <a:off x="371649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3" name="Oval 762"/>
          <p:cNvSpPr/>
          <p:nvPr/>
        </p:nvSpPr>
        <p:spPr>
          <a:xfrm>
            <a:off x="45590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4" name="Oval 763"/>
          <p:cNvSpPr/>
          <p:nvPr/>
        </p:nvSpPr>
        <p:spPr>
          <a:xfrm>
            <a:off x="54015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5" name="Oval 764"/>
          <p:cNvSpPr/>
          <p:nvPr/>
        </p:nvSpPr>
        <p:spPr>
          <a:xfrm>
            <a:off x="62441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6" name="Oval 765"/>
          <p:cNvSpPr/>
          <p:nvPr/>
        </p:nvSpPr>
        <p:spPr>
          <a:xfrm>
            <a:off x="877173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7" name="Oval 766"/>
          <p:cNvSpPr/>
          <p:nvPr/>
        </p:nvSpPr>
        <p:spPr>
          <a:xfrm>
            <a:off x="792919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8" name="Oval 767"/>
          <p:cNvSpPr/>
          <p:nvPr/>
        </p:nvSpPr>
        <p:spPr>
          <a:xfrm>
            <a:off x="1045681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69" name="Oval 768"/>
          <p:cNvSpPr/>
          <p:nvPr/>
        </p:nvSpPr>
        <p:spPr>
          <a:xfrm>
            <a:off x="961427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0" name="Oval 769"/>
          <p:cNvSpPr/>
          <p:nvPr/>
        </p:nvSpPr>
        <p:spPr>
          <a:xfrm>
            <a:off x="11299353" y="243911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1" name="Teardrop 3"/>
          <p:cNvSpPr/>
          <p:nvPr/>
        </p:nvSpPr>
        <p:spPr>
          <a:xfrm rot="5400000" flipH="1" flipV="1">
            <a:off x="64427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2" name="Teardrop 3"/>
          <p:cNvSpPr/>
          <p:nvPr/>
        </p:nvSpPr>
        <p:spPr>
          <a:xfrm rot="5400000" flipH="1" flipV="1">
            <a:off x="-148774" y="2795083"/>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6"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5" y="119205"/>
                  <a:pt x="551214" y="136643"/>
                  <a:pt x="551214" y="155247"/>
                </a:cubicBezTo>
                <a:cubicBezTo>
                  <a:pt x="551214" y="182497"/>
                  <a:pt x="540509" y="207247"/>
                  <a:pt x="522928" y="225380"/>
                </a:cubicBezTo>
                <a:lnTo>
                  <a:pt x="522928" y="225380"/>
                </a:lnTo>
                <a:cubicBezTo>
                  <a:pt x="504794" y="242961"/>
                  <a:pt x="480045"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2" y="49750"/>
                  <a:pt x="392961" y="24354"/>
                  <a:pt x="389142" y="0"/>
                </a:cubicBezTo>
                <a:lnTo>
                  <a:pt x="397337" y="0"/>
                </a:lnTo>
                <a:cubicBezTo>
                  <a:pt x="401479" y="11094"/>
                  <a:pt x="400548" y="22668"/>
                  <a:pt x="397481" y="33790"/>
                </a:cubicBezTo>
                <a:cubicBezTo>
                  <a:pt x="407439" y="50142"/>
                  <a:pt x="423417" y="53932"/>
                  <a:pt x="449401" y="53433"/>
                </a:cubicBezTo>
                <a:cubicBezTo>
                  <a:pt x="482408"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5" y="0"/>
                </a:lnTo>
                <a:lnTo>
                  <a:pt x="610820" y="0"/>
                </a:lnTo>
                <a:cubicBezTo>
                  <a:pt x="612423" y="2826"/>
                  <a:pt x="612602" y="5800"/>
                  <a:pt x="612648"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3" name="Teardrop 3"/>
          <p:cNvSpPr/>
          <p:nvPr/>
        </p:nvSpPr>
        <p:spPr>
          <a:xfrm rot="5400000" flipH="1" flipV="1">
            <a:off x="13875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4" name="Teardrop 3"/>
          <p:cNvSpPr/>
          <p:nvPr/>
        </p:nvSpPr>
        <p:spPr>
          <a:xfrm rot="5400000" flipH="1" flipV="1">
            <a:off x="22300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5" name="Teardrop 3"/>
          <p:cNvSpPr/>
          <p:nvPr/>
        </p:nvSpPr>
        <p:spPr>
          <a:xfrm rot="5400000" flipH="1" flipV="1">
            <a:off x="307261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6" name="Teardrop 3"/>
          <p:cNvSpPr/>
          <p:nvPr/>
        </p:nvSpPr>
        <p:spPr>
          <a:xfrm rot="5400000" flipH="1" flipV="1">
            <a:off x="391515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7" name="Teardrop 3"/>
          <p:cNvSpPr/>
          <p:nvPr/>
        </p:nvSpPr>
        <p:spPr>
          <a:xfrm rot="5400000" flipH="1" flipV="1">
            <a:off x="47576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8" name="Teardrop 3"/>
          <p:cNvSpPr/>
          <p:nvPr/>
        </p:nvSpPr>
        <p:spPr>
          <a:xfrm rot="5400000" flipH="1" flipV="1">
            <a:off x="56002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79" name="Teardrop 3"/>
          <p:cNvSpPr/>
          <p:nvPr/>
        </p:nvSpPr>
        <p:spPr>
          <a:xfrm rot="5400000" flipH="1" flipV="1">
            <a:off x="812785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0" name="Teardrop 3"/>
          <p:cNvSpPr/>
          <p:nvPr/>
        </p:nvSpPr>
        <p:spPr>
          <a:xfrm rot="5400000" flipH="1" flipV="1">
            <a:off x="728531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1" name="Teardrop 3"/>
          <p:cNvSpPr/>
          <p:nvPr/>
        </p:nvSpPr>
        <p:spPr>
          <a:xfrm rot="5400000" flipH="1" flipV="1">
            <a:off x="981293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2" name="Teardrop 3"/>
          <p:cNvSpPr/>
          <p:nvPr/>
        </p:nvSpPr>
        <p:spPr>
          <a:xfrm rot="5400000" flipH="1" flipV="1">
            <a:off x="89703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3" name="Teardrop 3"/>
          <p:cNvSpPr/>
          <p:nvPr/>
        </p:nvSpPr>
        <p:spPr>
          <a:xfrm rot="5400000" flipH="1" flipV="1">
            <a:off x="11498011"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4" name="Teardrop 3"/>
          <p:cNvSpPr/>
          <p:nvPr/>
        </p:nvSpPr>
        <p:spPr>
          <a:xfrm rot="5400000" flipH="1" flipV="1">
            <a:off x="1065547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5" name="Teardrop 3"/>
          <p:cNvSpPr/>
          <p:nvPr/>
        </p:nvSpPr>
        <p:spPr>
          <a:xfrm rot="5400000" flipH="1" flipV="1">
            <a:off x="544992" y="264630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6" name="Oval 785"/>
          <p:cNvSpPr/>
          <p:nvPr/>
        </p:nvSpPr>
        <p:spPr>
          <a:xfrm>
            <a:off x="66645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7" name="Oval 786"/>
          <p:cNvSpPr/>
          <p:nvPr/>
        </p:nvSpPr>
        <p:spPr>
          <a:xfrm>
            <a:off x="7667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8" name="Oval 787"/>
          <p:cNvSpPr/>
          <p:nvPr/>
        </p:nvSpPr>
        <p:spPr>
          <a:xfrm>
            <a:off x="16092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89" name="Oval 788"/>
          <p:cNvSpPr/>
          <p:nvPr/>
        </p:nvSpPr>
        <p:spPr>
          <a:xfrm>
            <a:off x="24518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0" name="Oval 789"/>
          <p:cNvSpPr/>
          <p:nvPr/>
        </p:nvSpPr>
        <p:spPr>
          <a:xfrm>
            <a:off x="329435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1" name="Oval 790"/>
          <p:cNvSpPr/>
          <p:nvPr/>
        </p:nvSpPr>
        <p:spPr>
          <a:xfrm>
            <a:off x="413689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2" name="Oval 791"/>
          <p:cNvSpPr/>
          <p:nvPr/>
        </p:nvSpPr>
        <p:spPr>
          <a:xfrm>
            <a:off x="49794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3" name="Oval 792"/>
          <p:cNvSpPr/>
          <p:nvPr/>
        </p:nvSpPr>
        <p:spPr>
          <a:xfrm>
            <a:off x="58219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4" name="Oval 793"/>
          <p:cNvSpPr/>
          <p:nvPr/>
        </p:nvSpPr>
        <p:spPr>
          <a:xfrm>
            <a:off x="834959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5" name="Oval 794"/>
          <p:cNvSpPr/>
          <p:nvPr/>
        </p:nvSpPr>
        <p:spPr>
          <a:xfrm>
            <a:off x="750705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6" name="Oval 795"/>
          <p:cNvSpPr/>
          <p:nvPr/>
        </p:nvSpPr>
        <p:spPr>
          <a:xfrm>
            <a:off x="1003467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7" name="Oval 796"/>
          <p:cNvSpPr/>
          <p:nvPr/>
        </p:nvSpPr>
        <p:spPr>
          <a:xfrm>
            <a:off x="919213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8" name="Oval 797"/>
          <p:cNvSpPr/>
          <p:nvPr/>
        </p:nvSpPr>
        <p:spPr>
          <a:xfrm>
            <a:off x="11719750"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99" name="Oval 798"/>
          <p:cNvSpPr/>
          <p:nvPr/>
        </p:nvSpPr>
        <p:spPr>
          <a:xfrm>
            <a:off x="10877211" y="2868467"/>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0" name="Teardrop 3"/>
          <p:cNvSpPr/>
          <p:nvPr/>
        </p:nvSpPr>
        <p:spPr>
          <a:xfrm rot="5400000" flipH="1" flipV="1">
            <a:off x="60211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1" name="Teardrop 3"/>
          <p:cNvSpPr/>
          <p:nvPr/>
        </p:nvSpPr>
        <p:spPr>
          <a:xfrm rot="5400000" flipH="1" flipV="1">
            <a:off x="9659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2" name="Teardrop 3"/>
          <p:cNvSpPr/>
          <p:nvPr/>
        </p:nvSpPr>
        <p:spPr>
          <a:xfrm rot="5400000" flipH="1" flipV="1">
            <a:off x="18084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3" name="Teardrop 3"/>
          <p:cNvSpPr/>
          <p:nvPr/>
        </p:nvSpPr>
        <p:spPr>
          <a:xfrm rot="5400000" flipH="1" flipV="1">
            <a:off x="265102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4" name="Teardrop 3"/>
          <p:cNvSpPr/>
          <p:nvPr/>
        </p:nvSpPr>
        <p:spPr>
          <a:xfrm rot="5400000" flipH="1" flipV="1">
            <a:off x="349356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5" name="Teardrop 3"/>
          <p:cNvSpPr/>
          <p:nvPr/>
        </p:nvSpPr>
        <p:spPr>
          <a:xfrm rot="5400000" flipH="1" flipV="1">
            <a:off x="43361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6" name="Teardrop 3"/>
          <p:cNvSpPr/>
          <p:nvPr/>
        </p:nvSpPr>
        <p:spPr>
          <a:xfrm rot="5400000" flipH="1" flipV="1">
            <a:off x="51786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7" name="Teardrop 3"/>
          <p:cNvSpPr/>
          <p:nvPr/>
        </p:nvSpPr>
        <p:spPr>
          <a:xfrm rot="5400000" flipH="1" flipV="1">
            <a:off x="770626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8" name="Teardrop 3"/>
          <p:cNvSpPr/>
          <p:nvPr/>
        </p:nvSpPr>
        <p:spPr>
          <a:xfrm rot="5400000" flipH="1" flipV="1">
            <a:off x="686372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09" name="Teardrop 3"/>
          <p:cNvSpPr/>
          <p:nvPr/>
        </p:nvSpPr>
        <p:spPr>
          <a:xfrm rot="5400000" flipH="1" flipV="1">
            <a:off x="939134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0" name="Teardrop 3"/>
          <p:cNvSpPr/>
          <p:nvPr/>
        </p:nvSpPr>
        <p:spPr>
          <a:xfrm rot="5400000" flipH="1" flipV="1">
            <a:off x="85488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1" name="Teardrop 3"/>
          <p:cNvSpPr/>
          <p:nvPr/>
        </p:nvSpPr>
        <p:spPr>
          <a:xfrm rot="5400000" flipH="1" flipV="1">
            <a:off x="11076421"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2" name="Teardrop 3"/>
          <p:cNvSpPr/>
          <p:nvPr/>
        </p:nvSpPr>
        <p:spPr>
          <a:xfrm rot="5400000" flipH="1" flipV="1">
            <a:off x="1023388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3" name="Teardrop 3"/>
          <p:cNvSpPr/>
          <p:nvPr/>
        </p:nvSpPr>
        <p:spPr>
          <a:xfrm rot="5400000" flipH="1" flipV="1">
            <a:off x="123402" y="3068579"/>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4" name="Teardrop 3"/>
          <p:cNvSpPr/>
          <p:nvPr/>
        </p:nvSpPr>
        <p:spPr>
          <a:xfrm rot="5400000" flipH="1" flipV="1">
            <a:off x="11760002" y="3223930"/>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7" y="250112"/>
                  <a:pt x="155376" y="250112"/>
                </a:cubicBezTo>
                <a:cubicBezTo>
                  <a:pt x="174454" y="249746"/>
                  <a:pt x="198601" y="254980"/>
                  <a:pt x="211458" y="268141"/>
                </a:cubicBezTo>
                <a:cubicBezTo>
                  <a:pt x="215885"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6"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59" y="254779"/>
                  <a:pt x="246352" y="254786"/>
                </a:cubicBezTo>
                <a:cubicBezTo>
                  <a:pt x="246344" y="254794"/>
                  <a:pt x="246337" y="254801"/>
                  <a:pt x="246329" y="254808"/>
                </a:cubicBezTo>
                <a:lnTo>
                  <a:pt x="238101" y="246581"/>
                </a:lnTo>
                <a:lnTo>
                  <a:pt x="223742" y="268215"/>
                </a:lnTo>
                <a:lnTo>
                  <a:pt x="190546" y="268215"/>
                </a:lnTo>
                <a:cubicBezTo>
                  <a:pt x="181969" y="262570"/>
                  <a:pt x="170130" y="261374"/>
                  <a:pt x="154813" y="261668"/>
                </a:cubicBezTo>
                <a:cubicBezTo>
                  <a:pt x="121806" y="261668"/>
                  <a:pt x="92467" y="245961"/>
                  <a:pt x="74178"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89" y="195895"/>
                  <a:pt x="53000" y="178457"/>
                  <a:pt x="53000" y="159854"/>
                </a:cubicBezTo>
                <a:cubicBezTo>
                  <a:pt x="53000" y="132604"/>
                  <a:pt x="63706" y="107854"/>
                  <a:pt x="81286" y="89721"/>
                </a:cubicBezTo>
                <a:lnTo>
                  <a:pt x="81286" y="89721"/>
                </a:ln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lnTo>
                  <a:pt x="297890" y="0"/>
                </a:ln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5" name="Oval 814"/>
          <p:cNvSpPr/>
          <p:nvPr/>
        </p:nvSpPr>
        <p:spPr>
          <a:xfrm>
            <a:off x="70866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6" name="Oval 815"/>
          <p:cNvSpPr/>
          <p:nvPr/>
        </p:nvSpPr>
        <p:spPr>
          <a:xfrm>
            <a:off x="3463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7" name="Oval 816"/>
          <p:cNvSpPr/>
          <p:nvPr/>
        </p:nvSpPr>
        <p:spPr>
          <a:xfrm>
            <a:off x="11888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8" name="Oval 817"/>
          <p:cNvSpPr/>
          <p:nvPr/>
        </p:nvSpPr>
        <p:spPr>
          <a:xfrm>
            <a:off x="20314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19" name="Oval 818"/>
          <p:cNvSpPr/>
          <p:nvPr/>
        </p:nvSpPr>
        <p:spPr>
          <a:xfrm>
            <a:off x="28739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0" name="Oval 819"/>
          <p:cNvSpPr/>
          <p:nvPr/>
        </p:nvSpPr>
        <p:spPr>
          <a:xfrm>
            <a:off x="371649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1" name="Oval 820"/>
          <p:cNvSpPr/>
          <p:nvPr/>
        </p:nvSpPr>
        <p:spPr>
          <a:xfrm>
            <a:off x="45590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2" name="Oval 821"/>
          <p:cNvSpPr/>
          <p:nvPr/>
        </p:nvSpPr>
        <p:spPr>
          <a:xfrm>
            <a:off x="54015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3" name="Oval 822"/>
          <p:cNvSpPr/>
          <p:nvPr/>
        </p:nvSpPr>
        <p:spPr>
          <a:xfrm>
            <a:off x="62441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4" name="Oval 823"/>
          <p:cNvSpPr/>
          <p:nvPr/>
        </p:nvSpPr>
        <p:spPr>
          <a:xfrm>
            <a:off x="877173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5" name="Oval 824"/>
          <p:cNvSpPr/>
          <p:nvPr/>
        </p:nvSpPr>
        <p:spPr>
          <a:xfrm>
            <a:off x="792919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6" name="Oval 825"/>
          <p:cNvSpPr/>
          <p:nvPr/>
        </p:nvSpPr>
        <p:spPr>
          <a:xfrm>
            <a:off x="1045681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7" name="Oval 826"/>
          <p:cNvSpPr/>
          <p:nvPr/>
        </p:nvSpPr>
        <p:spPr>
          <a:xfrm>
            <a:off x="961427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8" name="Oval 827"/>
          <p:cNvSpPr/>
          <p:nvPr/>
        </p:nvSpPr>
        <p:spPr>
          <a:xfrm>
            <a:off x="11299353" y="328936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29" name="Teardrop 3"/>
          <p:cNvSpPr/>
          <p:nvPr/>
        </p:nvSpPr>
        <p:spPr>
          <a:xfrm rot="5400000" flipH="1" flipV="1">
            <a:off x="64427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0" name="Teardrop 3"/>
          <p:cNvSpPr/>
          <p:nvPr/>
        </p:nvSpPr>
        <p:spPr>
          <a:xfrm rot="5400000" flipH="1" flipV="1">
            <a:off x="-148774" y="3639262"/>
            <a:ext cx="612648" cy="315100"/>
          </a:xfrm>
          <a:custGeom>
            <a:avLst/>
            <a:gdLst/>
            <a:ahLst/>
            <a:cxnLst/>
            <a:rect l="l" t="t" r="r" b="b"/>
            <a:pathLst>
              <a:path w="612648" h="315100">
                <a:moveTo>
                  <a:pt x="239386" y="75670"/>
                </a:moveTo>
                <a:cubicBezTo>
                  <a:pt x="230866" y="67149"/>
                  <a:pt x="224313" y="57406"/>
                  <a:pt x="219944" y="46909"/>
                </a:cubicBezTo>
                <a:cubicBezTo>
                  <a:pt x="207099" y="60107"/>
                  <a:pt x="182914" y="65356"/>
                  <a:pt x="163810" y="64989"/>
                </a:cubicBezTo>
                <a:cubicBezTo>
                  <a:pt x="113792" y="64989"/>
                  <a:pt x="73243" y="105538"/>
                  <a:pt x="73243" y="155556"/>
                </a:cubicBezTo>
                <a:cubicBezTo>
                  <a:pt x="73243" y="179467"/>
                  <a:pt x="82509" y="201213"/>
                  <a:pt x="97830" y="217225"/>
                </a:cubicBezTo>
                <a:close/>
                <a:moveTo>
                  <a:pt x="268191" y="95157"/>
                </a:moveTo>
                <a:cubicBezTo>
                  <a:pt x="257695" y="90787"/>
                  <a:pt x="247952" y="84234"/>
                  <a:pt x="239431" y="75715"/>
                </a:cubicBezTo>
                <a:lnTo>
                  <a:pt x="97875" y="217270"/>
                </a:lnTo>
                <a:cubicBezTo>
                  <a:pt x="113887" y="232591"/>
                  <a:pt x="135634" y="241857"/>
                  <a:pt x="159544" y="241857"/>
                </a:cubicBezTo>
                <a:cubicBezTo>
                  <a:pt x="184553" y="241857"/>
                  <a:pt x="207195" y="231720"/>
                  <a:pt x="223585" y="215331"/>
                </a:cubicBezTo>
                <a:cubicBezTo>
                  <a:pt x="239974" y="198941"/>
                  <a:pt x="250111" y="176299"/>
                  <a:pt x="250111" y="151290"/>
                </a:cubicBezTo>
                <a:cubicBezTo>
                  <a:pt x="249745" y="132187"/>
                  <a:pt x="254994" y="108002"/>
                  <a:pt x="268191" y="95157"/>
                </a:cubicBezTo>
                <a:close/>
                <a:moveTo>
                  <a:pt x="391275" y="232488"/>
                </a:moveTo>
                <a:cubicBezTo>
                  <a:pt x="366688" y="214199"/>
                  <a:pt x="350981" y="184860"/>
                  <a:pt x="350981" y="151853"/>
                </a:cubicBezTo>
                <a:cubicBezTo>
                  <a:pt x="351479" y="125869"/>
                  <a:pt x="347689" y="109892"/>
                  <a:pt x="331337" y="99934"/>
                </a:cubicBezTo>
                <a:cubicBezTo>
                  <a:pt x="315088" y="104415"/>
                  <a:pt x="297874" y="104335"/>
                  <a:pt x="281637" y="99721"/>
                </a:cubicBezTo>
                <a:cubicBezTo>
                  <a:pt x="265010" y="109675"/>
                  <a:pt x="261165" y="125694"/>
                  <a:pt x="261667" y="151853"/>
                </a:cubicBezTo>
                <a:cubicBezTo>
                  <a:pt x="261667" y="179968"/>
                  <a:pt x="250271" y="205421"/>
                  <a:pt x="231847" y="223846"/>
                </a:cubicBezTo>
                <a:lnTo>
                  <a:pt x="221347" y="232509"/>
                </a:lnTo>
                <a:cubicBezTo>
                  <a:pt x="224390" y="249009"/>
                  <a:pt x="232545" y="264623"/>
                  <a:pt x="245300" y="277378"/>
                </a:cubicBezTo>
                <a:cubicBezTo>
                  <a:pt x="262208" y="294285"/>
                  <a:pt x="284137" y="303111"/>
                  <a:pt x="306292" y="303599"/>
                </a:cubicBezTo>
                <a:lnTo>
                  <a:pt x="306292" y="218433"/>
                </a:lnTo>
                <a:lnTo>
                  <a:pt x="306356" y="218433"/>
                </a:lnTo>
                <a:lnTo>
                  <a:pt x="306356" y="303599"/>
                </a:lnTo>
                <a:cubicBezTo>
                  <a:pt x="328512" y="303110"/>
                  <a:pt x="350441" y="294285"/>
                  <a:pt x="367348" y="277378"/>
                </a:cubicBezTo>
                <a:cubicBezTo>
                  <a:pt x="380109" y="264617"/>
                  <a:pt x="388266" y="248996"/>
                  <a:pt x="391275" y="232488"/>
                </a:cubicBezTo>
                <a:close/>
                <a:moveTo>
                  <a:pt x="514773" y="217271"/>
                </a:moveTo>
                <a:lnTo>
                  <a:pt x="373218" y="75716"/>
                </a:lnTo>
                <a:cubicBezTo>
                  <a:pt x="364700" y="84231"/>
                  <a:pt x="354962" y="90781"/>
                  <a:pt x="344508" y="95209"/>
                </a:cubicBezTo>
                <a:cubicBezTo>
                  <a:pt x="357668" y="108066"/>
                  <a:pt x="362903" y="132212"/>
                  <a:pt x="362537" y="151290"/>
                </a:cubicBezTo>
                <a:cubicBezTo>
                  <a:pt x="362537" y="201309"/>
                  <a:pt x="403086" y="241857"/>
                  <a:pt x="453104" y="241857"/>
                </a:cubicBezTo>
                <a:cubicBezTo>
                  <a:pt x="477015" y="241857"/>
                  <a:pt x="498761" y="232592"/>
                  <a:pt x="514773" y="217271"/>
                </a:cubicBezTo>
                <a:close/>
                <a:moveTo>
                  <a:pt x="539405" y="155556"/>
                </a:moveTo>
                <a:cubicBezTo>
                  <a:pt x="539405" y="105538"/>
                  <a:pt x="498856" y="64989"/>
                  <a:pt x="448838" y="64989"/>
                </a:cubicBezTo>
                <a:cubicBezTo>
                  <a:pt x="429760" y="65355"/>
                  <a:pt x="405614" y="60121"/>
                  <a:pt x="392756" y="46961"/>
                </a:cubicBezTo>
                <a:cubicBezTo>
                  <a:pt x="388329" y="57415"/>
                  <a:pt x="381778" y="67153"/>
                  <a:pt x="373263" y="75671"/>
                </a:cubicBezTo>
                <a:lnTo>
                  <a:pt x="514818" y="217225"/>
                </a:lnTo>
                <a:cubicBezTo>
                  <a:pt x="530139" y="201213"/>
                  <a:pt x="539405" y="179467"/>
                  <a:pt x="539405" y="155556"/>
                </a:cubicBezTo>
                <a:close/>
                <a:moveTo>
                  <a:pt x="612648" y="8776"/>
                </a:moveTo>
                <a:cubicBezTo>
                  <a:pt x="612257" y="34030"/>
                  <a:pt x="602326" y="59101"/>
                  <a:pt x="583058" y="78369"/>
                </a:cubicBezTo>
                <a:cubicBezTo>
                  <a:pt x="569890" y="91537"/>
                  <a:pt x="554014" y="100343"/>
                  <a:pt x="537134" y="104416"/>
                </a:cubicBezTo>
                <a:cubicBezTo>
                  <a:pt x="546225" y="119205"/>
                  <a:pt x="551214" y="136643"/>
                  <a:pt x="551214" y="155247"/>
                </a:cubicBezTo>
                <a:cubicBezTo>
                  <a:pt x="551214" y="182497"/>
                  <a:pt x="540509" y="207247"/>
                  <a:pt x="522928" y="225380"/>
                </a:cubicBezTo>
                <a:lnTo>
                  <a:pt x="522928" y="225380"/>
                </a:lnTo>
                <a:cubicBezTo>
                  <a:pt x="504794" y="242961"/>
                  <a:pt x="480045" y="253667"/>
                  <a:pt x="452794" y="253667"/>
                </a:cubicBezTo>
                <a:cubicBezTo>
                  <a:pt x="434191" y="253667"/>
                  <a:pt x="416753" y="248677"/>
                  <a:pt x="401964" y="239586"/>
                </a:cubicBezTo>
                <a:cubicBezTo>
                  <a:pt x="397891" y="256466"/>
                  <a:pt x="389084" y="272342"/>
                  <a:pt x="375917" y="285509"/>
                </a:cubicBezTo>
                <a:cubicBezTo>
                  <a:pt x="356649" y="304778"/>
                  <a:pt x="331578" y="314709"/>
                  <a:pt x="306324" y="315100"/>
                </a:cubicBezTo>
                <a:lnTo>
                  <a:pt x="306324" y="315100"/>
                </a:lnTo>
                <a:cubicBezTo>
                  <a:pt x="281070" y="314709"/>
                  <a:pt x="255999" y="304778"/>
                  <a:pt x="236731" y="285509"/>
                </a:cubicBezTo>
                <a:cubicBezTo>
                  <a:pt x="223571" y="272349"/>
                  <a:pt x="214766" y="256482"/>
                  <a:pt x="210610" y="239626"/>
                </a:cubicBezTo>
                <a:cubicBezTo>
                  <a:pt x="195839" y="248693"/>
                  <a:pt x="178427" y="253666"/>
                  <a:pt x="159854" y="253666"/>
                </a:cubicBezTo>
                <a:cubicBezTo>
                  <a:pt x="132604" y="253666"/>
                  <a:pt x="107854" y="242961"/>
                  <a:pt x="89720" y="225380"/>
                </a:cubicBezTo>
                <a:lnTo>
                  <a:pt x="89720" y="225380"/>
                </a:lnTo>
                <a:cubicBezTo>
                  <a:pt x="72140" y="207247"/>
                  <a:pt x="61434" y="182497"/>
                  <a:pt x="61434" y="155247"/>
                </a:cubicBezTo>
                <a:cubicBezTo>
                  <a:pt x="61434" y="136673"/>
                  <a:pt x="66408" y="119262"/>
                  <a:pt x="75474" y="104490"/>
                </a:cubicBezTo>
                <a:cubicBezTo>
                  <a:pt x="58618" y="100334"/>
                  <a:pt x="42751" y="91530"/>
                  <a:pt x="29591" y="78369"/>
                </a:cubicBezTo>
                <a:cubicBezTo>
                  <a:pt x="10322" y="59101"/>
                  <a:pt x="391" y="34030"/>
                  <a:pt x="0" y="8776"/>
                </a:cubicBezTo>
                <a:lnTo>
                  <a:pt x="0" y="8776"/>
                </a:lnTo>
                <a:lnTo>
                  <a:pt x="1828" y="0"/>
                </a:lnTo>
                <a:lnTo>
                  <a:pt x="13374" y="0"/>
                </a:lnTo>
                <a:cubicBezTo>
                  <a:pt x="11782" y="2802"/>
                  <a:pt x="11567" y="5771"/>
                  <a:pt x="11501" y="8744"/>
                </a:cubicBezTo>
                <a:lnTo>
                  <a:pt x="96667" y="8744"/>
                </a:lnTo>
                <a:lnTo>
                  <a:pt x="96667" y="8808"/>
                </a:lnTo>
                <a:lnTo>
                  <a:pt x="11501" y="8808"/>
                </a:lnTo>
                <a:cubicBezTo>
                  <a:pt x="11990" y="30964"/>
                  <a:pt x="20815" y="52893"/>
                  <a:pt x="37722" y="69800"/>
                </a:cubicBezTo>
                <a:cubicBezTo>
                  <a:pt x="50477" y="82555"/>
                  <a:pt x="66091" y="90711"/>
                  <a:pt x="82592" y="93753"/>
                </a:cubicBezTo>
                <a:cubicBezTo>
                  <a:pt x="100880" y="69151"/>
                  <a:pt x="130228" y="53433"/>
                  <a:pt x="163247" y="53433"/>
                </a:cubicBezTo>
                <a:cubicBezTo>
                  <a:pt x="186137" y="53872"/>
                  <a:pt x="201262" y="50984"/>
                  <a:pt x="211355" y="39116"/>
                </a:cubicBezTo>
                <a:cubicBezTo>
                  <a:pt x="212796" y="37420"/>
                  <a:pt x="214135" y="35542"/>
                  <a:pt x="215380" y="33463"/>
                </a:cubicBezTo>
                <a:lnTo>
                  <a:pt x="215236" y="0"/>
                </a:lnTo>
                <a:lnTo>
                  <a:pt x="223507" y="0"/>
                </a:lnTo>
                <a:cubicBezTo>
                  <a:pt x="219688" y="24354"/>
                  <a:pt x="227777" y="49750"/>
                  <a:pt x="246535" y="68520"/>
                </a:cubicBezTo>
                <a:lnTo>
                  <a:pt x="254763" y="60293"/>
                </a:lnTo>
                <a:cubicBezTo>
                  <a:pt x="254771" y="60299"/>
                  <a:pt x="254778" y="60307"/>
                  <a:pt x="254786" y="60315"/>
                </a:cubicBezTo>
                <a:lnTo>
                  <a:pt x="254808" y="60338"/>
                </a:lnTo>
                <a:lnTo>
                  <a:pt x="246580" y="68565"/>
                </a:lnTo>
                <a:cubicBezTo>
                  <a:pt x="279582" y="101547"/>
                  <a:pt x="333066" y="101547"/>
                  <a:pt x="366068" y="68565"/>
                </a:cubicBezTo>
                <a:lnTo>
                  <a:pt x="357840" y="60338"/>
                </a:lnTo>
                <a:cubicBezTo>
                  <a:pt x="357847" y="60330"/>
                  <a:pt x="357855" y="60322"/>
                  <a:pt x="357862" y="60315"/>
                </a:cubicBezTo>
                <a:lnTo>
                  <a:pt x="357885" y="60293"/>
                </a:lnTo>
                <a:lnTo>
                  <a:pt x="366113" y="68520"/>
                </a:lnTo>
                <a:cubicBezTo>
                  <a:pt x="384872" y="49750"/>
                  <a:pt x="392961" y="24354"/>
                  <a:pt x="389142" y="0"/>
                </a:cubicBezTo>
                <a:lnTo>
                  <a:pt x="397337" y="0"/>
                </a:lnTo>
                <a:cubicBezTo>
                  <a:pt x="401479" y="11094"/>
                  <a:pt x="400548" y="22668"/>
                  <a:pt x="397481" y="33790"/>
                </a:cubicBezTo>
                <a:cubicBezTo>
                  <a:pt x="407439" y="50142"/>
                  <a:pt x="423417" y="53932"/>
                  <a:pt x="449401" y="53433"/>
                </a:cubicBezTo>
                <a:cubicBezTo>
                  <a:pt x="482408" y="53434"/>
                  <a:pt x="511746" y="69140"/>
                  <a:pt x="530035" y="93727"/>
                </a:cubicBezTo>
                <a:cubicBezTo>
                  <a:pt x="546543" y="90718"/>
                  <a:pt x="562165" y="82561"/>
                  <a:pt x="574926" y="69800"/>
                </a:cubicBezTo>
                <a:cubicBezTo>
                  <a:pt x="591833" y="52893"/>
                  <a:pt x="600659" y="30964"/>
                  <a:pt x="601147" y="8808"/>
                </a:cubicBezTo>
                <a:lnTo>
                  <a:pt x="515982" y="8808"/>
                </a:lnTo>
                <a:lnTo>
                  <a:pt x="515981" y="8744"/>
                </a:lnTo>
                <a:lnTo>
                  <a:pt x="601147" y="8744"/>
                </a:lnTo>
                <a:lnTo>
                  <a:pt x="599275" y="0"/>
                </a:lnTo>
                <a:lnTo>
                  <a:pt x="610820" y="0"/>
                </a:lnTo>
                <a:cubicBezTo>
                  <a:pt x="612423" y="2826"/>
                  <a:pt x="612602" y="5800"/>
                  <a:pt x="612648"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1" name="Teardrop 3"/>
          <p:cNvSpPr/>
          <p:nvPr/>
        </p:nvSpPr>
        <p:spPr>
          <a:xfrm rot="5400000" flipH="1" flipV="1">
            <a:off x="13875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2" name="Teardrop 3"/>
          <p:cNvSpPr/>
          <p:nvPr/>
        </p:nvSpPr>
        <p:spPr>
          <a:xfrm rot="5400000" flipH="1" flipV="1">
            <a:off x="22300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3" name="Teardrop 3"/>
          <p:cNvSpPr/>
          <p:nvPr/>
        </p:nvSpPr>
        <p:spPr>
          <a:xfrm rot="5400000" flipH="1" flipV="1">
            <a:off x="307261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4" name="Teardrop 3"/>
          <p:cNvSpPr/>
          <p:nvPr/>
        </p:nvSpPr>
        <p:spPr>
          <a:xfrm rot="5400000" flipH="1" flipV="1">
            <a:off x="391515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5" name="Teardrop 3"/>
          <p:cNvSpPr/>
          <p:nvPr/>
        </p:nvSpPr>
        <p:spPr>
          <a:xfrm rot="5400000" flipH="1" flipV="1">
            <a:off x="47576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6" name="Teardrop 3"/>
          <p:cNvSpPr/>
          <p:nvPr/>
        </p:nvSpPr>
        <p:spPr>
          <a:xfrm rot="5400000" flipH="1" flipV="1">
            <a:off x="56002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7" name="Teardrop 3"/>
          <p:cNvSpPr/>
          <p:nvPr/>
        </p:nvSpPr>
        <p:spPr>
          <a:xfrm rot="5400000" flipH="1" flipV="1">
            <a:off x="812785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8" name="Teardrop 3"/>
          <p:cNvSpPr/>
          <p:nvPr/>
        </p:nvSpPr>
        <p:spPr>
          <a:xfrm rot="5400000" flipH="1" flipV="1">
            <a:off x="728531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39" name="Teardrop 3"/>
          <p:cNvSpPr/>
          <p:nvPr/>
        </p:nvSpPr>
        <p:spPr>
          <a:xfrm rot="5400000" flipH="1" flipV="1">
            <a:off x="981293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0" name="Teardrop 3"/>
          <p:cNvSpPr/>
          <p:nvPr/>
        </p:nvSpPr>
        <p:spPr>
          <a:xfrm rot="5400000" flipH="1" flipV="1">
            <a:off x="89703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1" name="Teardrop 3"/>
          <p:cNvSpPr/>
          <p:nvPr/>
        </p:nvSpPr>
        <p:spPr>
          <a:xfrm rot="5400000" flipH="1" flipV="1">
            <a:off x="11498011"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2" name="Teardrop 3"/>
          <p:cNvSpPr/>
          <p:nvPr/>
        </p:nvSpPr>
        <p:spPr>
          <a:xfrm rot="5400000" flipH="1" flipV="1">
            <a:off x="1065547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3" name="Teardrop 3"/>
          <p:cNvSpPr/>
          <p:nvPr/>
        </p:nvSpPr>
        <p:spPr>
          <a:xfrm rot="5400000" flipH="1" flipV="1">
            <a:off x="544992" y="3490488"/>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4" name="Oval 843"/>
          <p:cNvSpPr/>
          <p:nvPr/>
        </p:nvSpPr>
        <p:spPr>
          <a:xfrm>
            <a:off x="66645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5" name="Oval 844"/>
          <p:cNvSpPr/>
          <p:nvPr/>
        </p:nvSpPr>
        <p:spPr>
          <a:xfrm>
            <a:off x="7667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6" name="Oval 845"/>
          <p:cNvSpPr/>
          <p:nvPr/>
        </p:nvSpPr>
        <p:spPr>
          <a:xfrm>
            <a:off x="16092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7" name="Oval 846"/>
          <p:cNvSpPr/>
          <p:nvPr/>
        </p:nvSpPr>
        <p:spPr>
          <a:xfrm>
            <a:off x="24518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8" name="Oval 847"/>
          <p:cNvSpPr/>
          <p:nvPr/>
        </p:nvSpPr>
        <p:spPr>
          <a:xfrm>
            <a:off x="329435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49" name="Oval 848"/>
          <p:cNvSpPr/>
          <p:nvPr/>
        </p:nvSpPr>
        <p:spPr>
          <a:xfrm>
            <a:off x="413689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0" name="Oval 849"/>
          <p:cNvSpPr/>
          <p:nvPr/>
        </p:nvSpPr>
        <p:spPr>
          <a:xfrm>
            <a:off x="49794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1" name="Oval 850"/>
          <p:cNvSpPr/>
          <p:nvPr/>
        </p:nvSpPr>
        <p:spPr>
          <a:xfrm>
            <a:off x="58219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2" name="Oval 851"/>
          <p:cNvSpPr/>
          <p:nvPr/>
        </p:nvSpPr>
        <p:spPr>
          <a:xfrm>
            <a:off x="834959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3" name="Oval 852"/>
          <p:cNvSpPr/>
          <p:nvPr/>
        </p:nvSpPr>
        <p:spPr>
          <a:xfrm>
            <a:off x="750705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4" name="Oval 853"/>
          <p:cNvSpPr/>
          <p:nvPr/>
        </p:nvSpPr>
        <p:spPr>
          <a:xfrm>
            <a:off x="1003467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5" name="Oval 854"/>
          <p:cNvSpPr/>
          <p:nvPr/>
        </p:nvSpPr>
        <p:spPr>
          <a:xfrm>
            <a:off x="919213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6" name="Oval 855"/>
          <p:cNvSpPr/>
          <p:nvPr/>
        </p:nvSpPr>
        <p:spPr>
          <a:xfrm>
            <a:off x="11719750"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7" name="Oval 856"/>
          <p:cNvSpPr/>
          <p:nvPr/>
        </p:nvSpPr>
        <p:spPr>
          <a:xfrm>
            <a:off x="10877211" y="3712646"/>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8" name="Teardrop 3"/>
          <p:cNvSpPr/>
          <p:nvPr/>
        </p:nvSpPr>
        <p:spPr>
          <a:xfrm rot="5400000" flipH="1" flipV="1">
            <a:off x="60211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59" name="Teardrop 3"/>
          <p:cNvSpPr/>
          <p:nvPr/>
        </p:nvSpPr>
        <p:spPr>
          <a:xfrm rot="5400000" flipH="1" flipV="1">
            <a:off x="9659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0" name="Teardrop 3"/>
          <p:cNvSpPr/>
          <p:nvPr/>
        </p:nvSpPr>
        <p:spPr>
          <a:xfrm rot="5400000" flipH="1" flipV="1">
            <a:off x="18084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1" name="Teardrop 3"/>
          <p:cNvSpPr/>
          <p:nvPr/>
        </p:nvSpPr>
        <p:spPr>
          <a:xfrm rot="5400000" flipH="1" flipV="1">
            <a:off x="265102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2" name="Teardrop 3"/>
          <p:cNvSpPr/>
          <p:nvPr/>
        </p:nvSpPr>
        <p:spPr>
          <a:xfrm rot="5400000" flipH="1" flipV="1">
            <a:off x="349356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3" name="Teardrop 3"/>
          <p:cNvSpPr/>
          <p:nvPr/>
        </p:nvSpPr>
        <p:spPr>
          <a:xfrm rot="5400000" flipH="1" flipV="1">
            <a:off x="43361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4" name="Teardrop 3"/>
          <p:cNvSpPr/>
          <p:nvPr/>
        </p:nvSpPr>
        <p:spPr>
          <a:xfrm rot="5400000" flipH="1" flipV="1">
            <a:off x="51786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5" name="Teardrop 3"/>
          <p:cNvSpPr/>
          <p:nvPr/>
        </p:nvSpPr>
        <p:spPr>
          <a:xfrm rot="5400000" flipH="1" flipV="1">
            <a:off x="770626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6" name="Teardrop 3"/>
          <p:cNvSpPr/>
          <p:nvPr/>
        </p:nvSpPr>
        <p:spPr>
          <a:xfrm rot="5400000" flipH="1" flipV="1">
            <a:off x="686372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7" name="Teardrop 3"/>
          <p:cNvSpPr/>
          <p:nvPr/>
        </p:nvSpPr>
        <p:spPr>
          <a:xfrm rot="5400000" flipH="1" flipV="1">
            <a:off x="939134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8" name="Teardrop 3"/>
          <p:cNvSpPr/>
          <p:nvPr/>
        </p:nvSpPr>
        <p:spPr>
          <a:xfrm rot="5400000" flipH="1" flipV="1">
            <a:off x="85488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69" name="Teardrop 3"/>
          <p:cNvSpPr/>
          <p:nvPr/>
        </p:nvSpPr>
        <p:spPr>
          <a:xfrm rot="5400000" flipH="1" flipV="1">
            <a:off x="11076421"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0" name="Teardrop 3"/>
          <p:cNvSpPr/>
          <p:nvPr/>
        </p:nvSpPr>
        <p:spPr>
          <a:xfrm rot="5400000" flipH="1" flipV="1">
            <a:off x="1023388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1" name="Teardrop 3"/>
          <p:cNvSpPr/>
          <p:nvPr/>
        </p:nvSpPr>
        <p:spPr>
          <a:xfrm rot="5400000" flipH="1" flipV="1">
            <a:off x="123402" y="3914584"/>
            <a:ext cx="612648" cy="612648"/>
          </a:xfrm>
          <a:custGeom>
            <a:avLst/>
            <a:gdLst/>
            <a:ahLst/>
            <a:cxnLst/>
            <a:rect l="l" t="t" r="r" b="b"/>
            <a:pathLst>
              <a:path w="3699724" h="3699725">
                <a:moveTo>
                  <a:pt x="1619273" y="1327910"/>
                </a:moveTo>
                <a:cubicBezTo>
                  <a:pt x="1539798" y="1250266"/>
                  <a:pt x="1508187" y="1104450"/>
                  <a:pt x="1510397" y="989239"/>
                </a:cubicBezTo>
                <a:cubicBezTo>
                  <a:pt x="1510398" y="687181"/>
                  <a:pt x="1265529" y="442312"/>
                  <a:pt x="963471" y="442313"/>
                </a:cubicBezTo>
                <a:cubicBezTo>
                  <a:pt x="819078" y="442312"/>
                  <a:pt x="687752" y="498269"/>
                  <a:pt x="591059" y="590790"/>
                </a:cubicBezTo>
                <a:lnTo>
                  <a:pt x="1445896" y="1445628"/>
                </a:lnTo>
                <a:cubicBezTo>
                  <a:pt x="1497333" y="1394206"/>
                  <a:pt x="1556141" y="1354647"/>
                  <a:pt x="1619273" y="1327910"/>
                </a:cubicBezTo>
                <a:close/>
                <a:moveTo>
                  <a:pt x="1327906" y="1619277"/>
                </a:moveTo>
                <a:cubicBezTo>
                  <a:pt x="1354643" y="1556145"/>
                  <a:pt x="1394202" y="1497337"/>
                  <a:pt x="1445624" y="1445900"/>
                </a:cubicBezTo>
                <a:lnTo>
                  <a:pt x="590784" y="591062"/>
                </a:lnTo>
                <a:cubicBezTo>
                  <a:pt x="498263" y="687756"/>
                  <a:pt x="442308" y="819081"/>
                  <a:pt x="442308" y="963474"/>
                </a:cubicBezTo>
                <a:cubicBezTo>
                  <a:pt x="442308" y="1265532"/>
                  <a:pt x="687175" y="1510401"/>
                  <a:pt x="989234" y="1510401"/>
                </a:cubicBezTo>
                <a:cubicBezTo>
                  <a:pt x="1104445" y="1508191"/>
                  <a:pt x="1250262" y="1539802"/>
                  <a:pt x="1327906" y="1619277"/>
                </a:cubicBezTo>
                <a:close/>
                <a:moveTo>
                  <a:pt x="1276350" y="2033081"/>
                </a:moveTo>
                <a:cubicBezTo>
                  <a:pt x="1285057" y="2022843"/>
                  <a:pt x="1293143" y="2011498"/>
                  <a:pt x="1300657" y="1998947"/>
                </a:cubicBezTo>
                <a:cubicBezTo>
                  <a:pt x="1272796" y="1900893"/>
                  <a:pt x="1272313" y="1796942"/>
                  <a:pt x="1299372" y="1698816"/>
                </a:cubicBezTo>
                <a:cubicBezTo>
                  <a:pt x="1239239" y="1600065"/>
                  <a:pt x="1142748" y="1577177"/>
                  <a:pt x="985834" y="1580187"/>
                </a:cubicBezTo>
                <a:cubicBezTo>
                  <a:pt x="786506" y="1580187"/>
                  <a:pt x="609333" y="1485334"/>
                  <a:pt x="498888" y="1336851"/>
                </a:cubicBezTo>
                <a:cubicBezTo>
                  <a:pt x="399199" y="1355025"/>
                  <a:pt x="304862" y="1404283"/>
                  <a:pt x="227800" y="1481345"/>
                </a:cubicBezTo>
                <a:cubicBezTo>
                  <a:pt x="125698" y="1583447"/>
                  <a:pt x="72404" y="1715874"/>
                  <a:pt x="69454" y="1849669"/>
                </a:cubicBezTo>
                <a:lnTo>
                  <a:pt x="583761" y="1849669"/>
                </a:lnTo>
                <a:lnTo>
                  <a:pt x="583765" y="1850056"/>
                </a:lnTo>
                <a:lnTo>
                  <a:pt x="69453" y="1850056"/>
                </a:lnTo>
                <a:cubicBezTo>
                  <a:pt x="72403" y="1983852"/>
                  <a:pt x="125698" y="2116279"/>
                  <a:pt x="227799" y="2218380"/>
                </a:cubicBezTo>
                <a:cubicBezTo>
                  <a:pt x="304828" y="2295410"/>
                  <a:pt x="399119" y="2344659"/>
                  <a:pt x="498762" y="2363033"/>
                </a:cubicBezTo>
                <a:cubicBezTo>
                  <a:pt x="609207" y="2214464"/>
                  <a:pt x="786436" y="2119544"/>
                  <a:pt x="985834" y="2119544"/>
                </a:cubicBezTo>
                <a:cubicBezTo>
                  <a:pt x="1124065" y="2122196"/>
                  <a:pt x="1215404" y="2104750"/>
                  <a:pt x="1276350" y="2033081"/>
                </a:cubicBezTo>
                <a:close/>
                <a:moveTo>
                  <a:pt x="2033078" y="1276353"/>
                </a:moveTo>
                <a:cubicBezTo>
                  <a:pt x="2104746" y="1215407"/>
                  <a:pt x="2122193" y="1124068"/>
                  <a:pt x="2119541" y="985837"/>
                </a:cubicBezTo>
                <a:cubicBezTo>
                  <a:pt x="2119541" y="786437"/>
                  <a:pt x="2214463" y="609207"/>
                  <a:pt x="2363033" y="498763"/>
                </a:cubicBezTo>
                <a:cubicBezTo>
                  <a:pt x="2344659" y="399120"/>
                  <a:pt x="2295410" y="304828"/>
                  <a:pt x="2218380" y="227799"/>
                </a:cubicBezTo>
                <a:cubicBezTo>
                  <a:pt x="2116279" y="125698"/>
                  <a:pt x="1983852" y="72403"/>
                  <a:pt x="1850056" y="69453"/>
                </a:cubicBezTo>
                <a:lnTo>
                  <a:pt x="1850055" y="583765"/>
                </a:lnTo>
                <a:lnTo>
                  <a:pt x="1849669" y="583761"/>
                </a:lnTo>
                <a:lnTo>
                  <a:pt x="1849669" y="69454"/>
                </a:lnTo>
                <a:cubicBezTo>
                  <a:pt x="1715874" y="72405"/>
                  <a:pt x="1583446" y="125699"/>
                  <a:pt x="1481345" y="227800"/>
                </a:cubicBezTo>
                <a:cubicBezTo>
                  <a:pt x="1404281" y="304864"/>
                  <a:pt x="1355022" y="399204"/>
                  <a:pt x="1336849" y="498895"/>
                </a:cubicBezTo>
                <a:cubicBezTo>
                  <a:pt x="1485331" y="609340"/>
                  <a:pt x="1580182" y="786513"/>
                  <a:pt x="1580182" y="985839"/>
                </a:cubicBezTo>
                <a:cubicBezTo>
                  <a:pt x="1577172" y="1142752"/>
                  <a:pt x="1600060" y="1239243"/>
                  <a:pt x="1698811" y="1299376"/>
                </a:cubicBezTo>
                <a:cubicBezTo>
                  <a:pt x="1796937" y="1272317"/>
                  <a:pt x="1900888" y="1272800"/>
                  <a:pt x="1998943" y="1300661"/>
                </a:cubicBezTo>
                <a:cubicBezTo>
                  <a:pt x="2011494" y="1293147"/>
                  <a:pt x="2022839" y="1285060"/>
                  <a:pt x="2033078" y="1276353"/>
                </a:cubicBezTo>
                <a:close/>
                <a:moveTo>
                  <a:pt x="1445628" y="2253827"/>
                </a:moveTo>
                <a:cubicBezTo>
                  <a:pt x="1394179" y="2202371"/>
                  <a:pt x="1354607" y="2143534"/>
                  <a:pt x="1328220" y="2080145"/>
                </a:cubicBezTo>
                <a:cubicBezTo>
                  <a:pt x="1250650" y="2159845"/>
                  <a:pt x="1104599" y="2191543"/>
                  <a:pt x="989234" y="2189330"/>
                </a:cubicBezTo>
                <a:cubicBezTo>
                  <a:pt x="687176" y="2189329"/>
                  <a:pt x="442308" y="2434198"/>
                  <a:pt x="442308" y="2736256"/>
                </a:cubicBezTo>
                <a:cubicBezTo>
                  <a:pt x="442308" y="2880649"/>
                  <a:pt x="498263" y="3011974"/>
                  <a:pt x="590785" y="3108668"/>
                </a:cubicBezTo>
                <a:close/>
                <a:moveTo>
                  <a:pt x="2253823" y="1445631"/>
                </a:moveTo>
                <a:lnTo>
                  <a:pt x="3108665" y="590788"/>
                </a:lnTo>
                <a:cubicBezTo>
                  <a:pt x="3011971" y="498266"/>
                  <a:pt x="2880646" y="442311"/>
                  <a:pt x="2736253" y="442311"/>
                </a:cubicBezTo>
                <a:cubicBezTo>
                  <a:pt x="2434195" y="442311"/>
                  <a:pt x="2189326" y="687179"/>
                  <a:pt x="2189327" y="989237"/>
                </a:cubicBezTo>
                <a:cubicBezTo>
                  <a:pt x="2191540" y="1104602"/>
                  <a:pt x="2159841" y="1250654"/>
                  <a:pt x="2080141" y="1328224"/>
                </a:cubicBezTo>
                <a:cubicBezTo>
                  <a:pt x="2143530" y="1354611"/>
                  <a:pt x="2202368" y="1394182"/>
                  <a:pt x="2253823" y="1445631"/>
                </a:cubicBezTo>
                <a:close/>
                <a:moveTo>
                  <a:pt x="2210921" y="2210652"/>
                </a:moveTo>
                <a:cubicBezTo>
                  <a:pt x="2410093" y="2011361"/>
                  <a:pt x="2410093" y="1688371"/>
                  <a:pt x="2210920" y="1489079"/>
                </a:cubicBezTo>
                <a:lnTo>
                  <a:pt x="2161236" y="1538763"/>
                </a:lnTo>
                <a:lnTo>
                  <a:pt x="2161096" y="1538632"/>
                </a:lnTo>
                <a:cubicBezTo>
                  <a:pt x="2161051" y="1538585"/>
                  <a:pt x="2161005" y="1538541"/>
                  <a:pt x="2160964" y="1538490"/>
                </a:cubicBezTo>
                <a:lnTo>
                  <a:pt x="2210648" y="1488807"/>
                </a:lnTo>
                <a:cubicBezTo>
                  <a:pt x="2011356" y="1289635"/>
                  <a:pt x="1688367" y="1289636"/>
                  <a:pt x="1489076" y="1488807"/>
                </a:cubicBezTo>
                <a:lnTo>
                  <a:pt x="1538760" y="1538491"/>
                </a:lnTo>
                <a:cubicBezTo>
                  <a:pt x="1538719" y="1538541"/>
                  <a:pt x="1538673" y="1538585"/>
                  <a:pt x="1538628" y="1538631"/>
                </a:cubicBezTo>
                <a:cubicBezTo>
                  <a:pt x="1538582" y="1538676"/>
                  <a:pt x="1538537" y="1538722"/>
                  <a:pt x="1538487" y="1538763"/>
                </a:cubicBezTo>
                <a:lnTo>
                  <a:pt x="1488803" y="1489080"/>
                </a:lnTo>
                <a:cubicBezTo>
                  <a:pt x="1289632" y="1688371"/>
                  <a:pt x="1289632" y="2011360"/>
                  <a:pt x="1488803" y="2210652"/>
                </a:cubicBezTo>
                <a:lnTo>
                  <a:pt x="1538488" y="2160967"/>
                </a:lnTo>
                <a:cubicBezTo>
                  <a:pt x="1538538" y="2161008"/>
                  <a:pt x="1538582" y="2161054"/>
                  <a:pt x="1538629" y="2161099"/>
                </a:cubicBezTo>
                <a:lnTo>
                  <a:pt x="1538760" y="2161239"/>
                </a:lnTo>
                <a:lnTo>
                  <a:pt x="1489075" y="2210924"/>
                </a:lnTo>
                <a:cubicBezTo>
                  <a:pt x="1688367" y="2410097"/>
                  <a:pt x="2011356" y="2410097"/>
                  <a:pt x="2210648" y="2210925"/>
                </a:cubicBezTo>
                <a:lnTo>
                  <a:pt x="2160963" y="2161240"/>
                </a:lnTo>
                <a:cubicBezTo>
                  <a:pt x="2161005" y="2161190"/>
                  <a:pt x="2161050" y="2161145"/>
                  <a:pt x="2161095" y="2161099"/>
                </a:cubicBezTo>
                <a:lnTo>
                  <a:pt x="2161236" y="2160967"/>
                </a:lnTo>
                <a:close/>
                <a:moveTo>
                  <a:pt x="1350206" y="3097227"/>
                </a:moveTo>
                <a:cubicBezTo>
                  <a:pt x="1449181" y="2998253"/>
                  <a:pt x="1510398" y="2861521"/>
                  <a:pt x="1510397" y="2710492"/>
                </a:cubicBezTo>
                <a:cubicBezTo>
                  <a:pt x="1508185" y="2595128"/>
                  <a:pt x="1539883" y="2449078"/>
                  <a:pt x="1619582" y="2371508"/>
                </a:cubicBezTo>
                <a:cubicBezTo>
                  <a:pt x="1556193" y="2345120"/>
                  <a:pt x="1497356" y="2305548"/>
                  <a:pt x="1445900" y="2254099"/>
                </a:cubicBezTo>
                <a:lnTo>
                  <a:pt x="591059" y="3108941"/>
                </a:lnTo>
                <a:cubicBezTo>
                  <a:pt x="687753" y="3201462"/>
                  <a:pt x="819078" y="3257418"/>
                  <a:pt x="963471" y="3257418"/>
                </a:cubicBezTo>
                <a:cubicBezTo>
                  <a:pt x="1114500" y="3257418"/>
                  <a:pt x="1251232" y="3196201"/>
                  <a:pt x="1350206" y="3097227"/>
                </a:cubicBezTo>
                <a:close/>
                <a:moveTo>
                  <a:pt x="3097224" y="1350209"/>
                </a:moveTo>
                <a:cubicBezTo>
                  <a:pt x="3196198" y="1251235"/>
                  <a:pt x="3257415" y="1114503"/>
                  <a:pt x="3257415" y="963474"/>
                </a:cubicBezTo>
                <a:cubicBezTo>
                  <a:pt x="3257415" y="819081"/>
                  <a:pt x="3201459" y="687756"/>
                  <a:pt x="3108938" y="591062"/>
                </a:cubicBezTo>
                <a:lnTo>
                  <a:pt x="2254096" y="1445904"/>
                </a:lnTo>
                <a:cubicBezTo>
                  <a:pt x="2305545" y="1497359"/>
                  <a:pt x="2345117" y="1556196"/>
                  <a:pt x="2371504" y="1619586"/>
                </a:cubicBezTo>
                <a:cubicBezTo>
                  <a:pt x="2449074" y="1539886"/>
                  <a:pt x="2595125" y="1508188"/>
                  <a:pt x="2710489" y="1510400"/>
                </a:cubicBezTo>
                <a:cubicBezTo>
                  <a:pt x="2861518" y="1510401"/>
                  <a:pt x="2998250" y="1449184"/>
                  <a:pt x="3097224" y="1350209"/>
                </a:cubicBezTo>
                <a:close/>
                <a:moveTo>
                  <a:pt x="2218380" y="3471925"/>
                </a:moveTo>
                <a:cubicBezTo>
                  <a:pt x="2295441" y="3394863"/>
                  <a:pt x="2344700" y="3300526"/>
                  <a:pt x="2362874" y="3200838"/>
                </a:cubicBezTo>
                <a:cubicBezTo>
                  <a:pt x="2214392" y="3090392"/>
                  <a:pt x="2119540" y="2913220"/>
                  <a:pt x="2119540" y="2713893"/>
                </a:cubicBezTo>
                <a:cubicBezTo>
                  <a:pt x="2122550" y="2556979"/>
                  <a:pt x="2099662" y="2460490"/>
                  <a:pt x="2000913" y="2400356"/>
                </a:cubicBezTo>
                <a:cubicBezTo>
                  <a:pt x="1902786" y="2427415"/>
                  <a:pt x="1798834" y="2426932"/>
                  <a:pt x="1700778" y="2399071"/>
                </a:cubicBezTo>
                <a:cubicBezTo>
                  <a:pt x="1600372" y="2459185"/>
                  <a:pt x="1577152" y="2555917"/>
                  <a:pt x="1580182" y="2713892"/>
                </a:cubicBezTo>
                <a:cubicBezTo>
                  <a:pt x="1580183" y="2883675"/>
                  <a:pt x="1511364" y="3037385"/>
                  <a:pt x="1400099" y="3148650"/>
                </a:cubicBezTo>
                <a:lnTo>
                  <a:pt x="1336693" y="3200965"/>
                </a:lnTo>
                <a:cubicBezTo>
                  <a:pt x="1355067" y="3300607"/>
                  <a:pt x="1404316" y="3394897"/>
                  <a:pt x="1481344" y="3471926"/>
                </a:cubicBezTo>
                <a:cubicBezTo>
                  <a:pt x="1583446" y="3574027"/>
                  <a:pt x="1715873" y="3627322"/>
                  <a:pt x="1849669" y="3630272"/>
                </a:cubicBezTo>
                <a:lnTo>
                  <a:pt x="1849669" y="3115960"/>
                </a:lnTo>
                <a:lnTo>
                  <a:pt x="1850055" y="3115964"/>
                </a:lnTo>
                <a:lnTo>
                  <a:pt x="1850055" y="3630271"/>
                </a:lnTo>
                <a:cubicBezTo>
                  <a:pt x="1983851" y="3627320"/>
                  <a:pt x="2116278" y="3574026"/>
                  <a:pt x="2218380" y="3471925"/>
                </a:cubicBezTo>
                <a:close/>
                <a:moveTo>
                  <a:pt x="3471925" y="2218380"/>
                </a:moveTo>
                <a:cubicBezTo>
                  <a:pt x="3574026" y="2116278"/>
                  <a:pt x="3627320" y="1983851"/>
                  <a:pt x="3630271" y="1850056"/>
                </a:cubicBezTo>
                <a:lnTo>
                  <a:pt x="3115964" y="1850056"/>
                </a:lnTo>
                <a:lnTo>
                  <a:pt x="3115960" y="1849669"/>
                </a:lnTo>
                <a:lnTo>
                  <a:pt x="3630272" y="1849669"/>
                </a:lnTo>
                <a:cubicBezTo>
                  <a:pt x="3627322" y="1715873"/>
                  <a:pt x="3574027" y="1583446"/>
                  <a:pt x="3471926" y="1481345"/>
                </a:cubicBezTo>
                <a:cubicBezTo>
                  <a:pt x="3394897" y="1404316"/>
                  <a:pt x="3300607" y="1355067"/>
                  <a:pt x="3200965" y="1336693"/>
                </a:cubicBezTo>
                <a:cubicBezTo>
                  <a:pt x="3186174" y="1359992"/>
                  <a:pt x="3168056" y="1380693"/>
                  <a:pt x="3148647" y="1400102"/>
                </a:cubicBezTo>
                <a:cubicBezTo>
                  <a:pt x="3037382" y="1511367"/>
                  <a:pt x="2883672" y="1580186"/>
                  <a:pt x="2713889" y="1580185"/>
                </a:cubicBezTo>
                <a:cubicBezTo>
                  <a:pt x="2555913" y="1577155"/>
                  <a:pt x="2459181" y="1600375"/>
                  <a:pt x="2399067" y="1700783"/>
                </a:cubicBezTo>
                <a:cubicBezTo>
                  <a:pt x="2426929" y="1798838"/>
                  <a:pt x="2427411" y="1902791"/>
                  <a:pt x="2400352" y="2000918"/>
                </a:cubicBezTo>
                <a:cubicBezTo>
                  <a:pt x="2460486" y="2099667"/>
                  <a:pt x="2556976" y="2122555"/>
                  <a:pt x="2713888" y="2119545"/>
                </a:cubicBezTo>
                <a:cubicBezTo>
                  <a:pt x="2913213" y="2119545"/>
                  <a:pt x="3090385" y="2214395"/>
                  <a:pt x="3200830" y="2362876"/>
                </a:cubicBezTo>
                <a:cubicBezTo>
                  <a:pt x="3300521" y="2344703"/>
                  <a:pt x="3394861" y="2295444"/>
                  <a:pt x="3471925" y="2218380"/>
                </a:cubicBezTo>
                <a:close/>
                <a:moveTo>
                  <a:pt x="3108937" y="3108668"/>
                </a:moveTo>
                <a:cubicBezTo>
                  <a:pt x="3201458" y="3011974"/>
                  <a:pt x="3257415" y="2880649"/>
                  <a:pt x="3257414" y="2736256"/>
                </a:cubicBezTo>
                <a:cubicBezTo>
                  <a:pt x="3257415" y="2434198"/>
                  <a:pt x="3012546" y="2189329"/>
                  <a:pt x="2710488" y="2189330"/>
                </a:cubicBezTo>
                <a:cubicBezTo>
                  <a:pt x="2595278" y="2191540"/>
                  <a:pt x="2449463" y="2159929"/>
                  <a:pt x="2371818" y="2080456"/>
                </a:cubicBezTo>
                <a:cubicBezTo>
                  <a:pt x="2345082" y="2143588"/>
                  <a:pt x="2305522" y="2202395"/>
                  <a:pt x="2254101" y="2253832"/>
                </a:cubicBezTo>
                <a:close/>
                <a:moveTo>
                  <a:pt x="3108664" y="3108942"/>
                </a:moveTo>
                <a:lnTo>
                  <a:pt x="2253828" y="2254105"/>
                </a:lnTo>
                <a:cubicBezTo>
                  <a:pt x="2202391" y="2305526"/>
                  <a:pt x="2143583" y="2345086"/>
                  <a:pt x="2080451" y="2371822"/>
                </a:cubicBezTo>
                <a:cubicBezTo>
                  <a:pt x="2159925" y="2449467"/>
                  <a:pt x="2191536" y="2595283"/>
                  <a:pt x="2189326" y="2710493"/>
                </a:cubicBezTo>
                <a:cubicBezTo>
                  <a:pt x="2189325" y="3012551"/>
                  <a:pt x="2434195" y="3257419"/>
                  <a:pt x="2736252" y="3257419"/>
                </a:cubicBezTo>
                <a:cubicBezTo>
                  <a:pt x="2880646" y="3257419"/>
                  <a:pt x="3011971" y="3201464"/>
                  <a:pt x="3108664" y="3108942"/>
                </a:cubicBezTo>
                <a:close/>
                <a:moveTo>
                  <a:pt x="3157911" y="3157916"/>
                </a:moveTo>
                <a:cubicBezTo>
                  <a:pt x="3048404" y="3264084"/>
                  <a:pt x="2898943" y="3328734"/>
                  <a:pt x="2734381" y="3328734"/>
                </a:cubicBezTo>
                <a:cubicBezTo>
                  <a:pt x="2622038" y="3328734"/>
                  <a:pt x="2516732" y="3298603"/>
                  <a:pt x="2427424" y="3243706"/>
                </a:cubicBezTo>
                <a:cubicBezTo>
                  <a:pt x="2402826" y="3345640"/>
                  <a:pt x="2349644" y="3441515"/>
                  <a:pt x="2270129" y="3521030"/>
                </a:cubicBezTo>
                <a:cubicBezTo>
                  <a:pt x="2153768" y="3637392"/>
                  <a:pt x="2002368" y="3697364"/>
                  <a:pt x="1849862" y="3699724"/>
                </a:cubicBezTo>
                <a:lnTo>
                  <a:pt x="1849862" y="3699725"/>
                </a:lnTo>
                <a:cubicBezTo>
                  <a:pt x="1697356" y="3697364"/>
                  <a:pt x="1545956" y="3637392"/>
                  <a:pt x="1429594" y="3521030"/>
                </a:cubicBezTo>
                <a:cubicBezTo>
                  <a:pt x="1350121" y="3441556"/>
                  <a:pt x="1296952" y="3345738"/>
                  <a:pt x="1271854" y="3243947"/>
                </a:cubicBezTo>
                <a:cubicBezTo>
                  <a:pt x="1182651" y="3298700"/>
                  <a:pt x="1077504" y="3328733"/>
                  <a:pt x="965342" y="3328733"/>
                </a:cubicBezTo>
                <a:cubicBezTo>
                  <a:pt x="800782" y="3328733"/>
                  <a:pt x="651319" y="3264084"/>
                  <a:pt x="541812" y="3157915"/>
                </a:cubicBezTo>
                <a:lnTo>
                  <a:pt x="541811" y="3157915"/>
                </a:lnTo>
                <a:cubicBezTo>
                  <a:pt x="435643" y="3048408"/>
                  <a:pt x="370993" y="2898946"/>
                  <a:pt x="370994" y="2734385"/>
                </a:cubicBezTo>
                <a:cubicBezTo>
                  <a:pt x="370994" y="2622223"/>
                  <a:pt x="401028" y="2517075"/>
                  <a:pt x="455781" y="2427871"/>
                </a:cubicBezTo>
                <a:cubicBezTo>
                  <a:pt x="353989" y="2402773"/>
                  <a:pt x="258170" y="2349604"/>
                  <a:pt x="178695" y="2270131"/>
                </a:cubicBezTo>
                <a:cubicBezTo>
                  <a:pt x="62332" y="2153769"/>
                  <a:pt x="2361" y="2002368"/>
                  <a:pt x="0" y="1849863"/>
                </a:cubicBezTo>
                <a:lnTo>
                  <a:pt x="1" y="1849862"/>
                </a:lnTo>
                <a:cubicBezTo>
                  <a:pt x="2361" y="1697357"/>
                  <a:pt x="62333" y="1545957"/>
                  <a:pt x="178695" y="1429596"/>
                </a:cubicBezTo>
                <a:cubicBezTo>
                  <a:pt x="258210" y="1350080"/>
                  <a:pt x="354086" y="1296898"/>
                  <a:pt x="456020" y="1272300"/>
                </a:cubicBezTo>
                <a:cubicBezTo>
                  <a:pt x="401124" y="1182994"/>
                  <a:pt x="370993" y="1077688"/>
                  <a:pt x="370993" y="965346"/>
                </a:cubicBezTo>
                <a:cubicBezTo>
                  <a:pt x="370993" y="800784"/>
                  <a:pt x="435643" y="651322"/>
                  <a:pt x="541811" y="541816"/>
                </a:cubicBezTo>
                <a:lnTo>
                  <a:pt x="541812" y="541815"/>
                </a:lnTo>
                <a:cubicBezTo>
                  <a:pt x="651319" y="435646"/>
                  <a:pt x="800781" y="370998"/>
                  <a:pt x="965341" y="370998"/>
                </a:cubicBezTo>
                <a:cubicBezTo>
                  <a:pt x="1077684" y="370998"/>
                  <a:pt x="1182991" y="401129"/>
                  <a:pt x="1272299" y="456026"/>
                </a:cubicBezTo>
                <a:cubicBezTo>
                  <a:pt x="1296896" y="354089"/>
                  <a:pt x="1350079" y="258211"/>
                  <a:pt x="1429596" y="178695"/>
                </a:cubicBezTo>
                <a:cubicBezTo>
                  <a:pt x="1545957" y="62333"/>
                  <a:pt x="1697356" y="2361"/>
                  <a:pt x="1849862" y="1"/>
                </a:cubicBezTo>
                <a:lnTo>
                  <a:pt x="1849863" y="0"/>
                </a:lnTo>
                <a:cubicBezTo>
                  <a:pt x="2002368" y="2361"/>
                  <a:pt x="2153768" y="62333"/>
                  <a:pt x="2270131" y="178695"/>
                </a:cubicBezTo>
                <a:cubicBezTo>
                  <a:pt x="2349605" y="258170"/>
                  <a:pt x="2402774" y="353990"/>
                  <a:pt x="2427871" y="455782"/>
                </a:cubicBezTo>
                <a:cubicBezTo>
                  <a:pt x="2517074" y="401030"/>
                  <a:pt x="2622221" y="370997"/>
                  <a:pt x="2734382" y="370997"/>
                </a:cubicBezTo>
                <a:cubicBezTo>
                  <a:pt x="2898943" y="370996"/>
                  <a:pt x="3048405" y="435646"/>
                  <a:pt x="3157912" y="541814"/>
                </a:cubicBezTo>
                <a:lnTo>
                  <a:pt x="3157912" y="541815"/>
                </a:lnTo>
                <a:cubicBezTo>
                  <a:pt x="3264081" y="651322"/>
                  <a:pt x="3328730" y="800785"/>
                  <a:pt x="3328730" y="965345"/>
                </a:cubicBezTo>
                <a:cubicBezTo>
                  <a:pt x="3328730" y="1077505"/>
                  <a:pt x="3298697" y="1182652"/>
                  <a:pt x="3243945" y="1271854"/>
                </a:cubicBezTo>
                <a:cubicBezTo>
                  <a:pt x="3345737" y="1296952"/>
                  <a:pt x="3441555" y="1350121"/>
                  <a:pt x="3521030" y="1429594"/>
                </a:cubicBezTo>
                <a:cubicBezTo>
                  <a:pt x="3637392" y="1545956"/>
                  <a:pt x="3697363" y="1697357"/>
                  <a:pt x="3699724" y="1849862"/>
                </a:cubicBezTo>
                <a:lnTo>
                  <a:pt x="3699724" y="1849862"/>
                </a:lnTo>
                <a:cubicBezTo>
                  <a:pt x="3697363" y="2002368"/>
                  <a:pt x="3637392" y="2153768"/>
                  <a:pt x="3521030" y="2270129"/>
                </a:cubicBezTo>
                <a:cubicBezTo>
                  <a:pt x="3441513" y="2349646"/>
                  <a:pt x="3345636" y="2402829"/>
                  <a:pt x="3243700" y="2427426"/>
                </a:cubicBezTo>
                <a:cubicBezTo>
                  <a:pt x="3298598" y="2516734"/>
                  <a:pt x="3328729" y="2622042"/>
                  <a:pt x="3328729" y="2734386"/>
                </a:cubicBezTo>
                <a:cubicBezTo>
                  <a:pt x="3328729" y="2898946"/>
                  <a:pt x="3264081" y="3048408"/>
                  <a:pt x="3157911" y="3157915"/>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2" name="Teardrop 3"/>
          <p:cNvSpPr/>
          <p:nvPr/>
        </p:nvSpPr>
        <p:spPr>
          <a:xfrm rot="5400000" flipH="1" flipV="1">
            <a:off x="11760002" y="4069935"/>
            <a:ext cx="595781" cy="268215"/>
          </a:xfrm>
          <a:custGeom>
            <a:avLst/>
            <a:gdLst/>
            <a:ahLst/>
            <a:cxnLst/>
            <a:rect l="l" t="t" r="r" b="b"/>
            <a:pathLst>
              <a:path w="595781" h="268215">
                <a:moveTo>
                  <a:pt x="230951" y="239431"/>
                </a:moveTo>
                <a:lnTo>
                  <a:pt x="89396" y="97876"/>
                </a:lnTo>
                <a:cubicBezTo>
                  <a:pt x="74075" y="113887"/>
                  <a:pt x="64809" y="135634"/>
                  <a:pt x="64809" y="159544"/>
                </a:cubicBezTo>
                <a:cubicBezTo>
                  <a:pt x="64809" y="209563"/>
                  <a:pt x="105358" y="250112"/>
                  <a:pt x="155376" y="250112"/>
                </a:cubicBezTo>
                <a:cubicBezTo>
                  <a:pt x="174455" y="249746"/>
                  <a:pt x="198601" y="254980"/>
                  <a:pt x="211458" y="268141"/>
                </a:cubicBezTo>
                <a:cubicBezTo>
                  <a:pt x="215886" y="257686"/>
                  <a:pt x="222436" y="247948"/>
                  <a:pt x="230951" y="239431"/>
                </a:cubicBezTo>
                <a:close/>
                <a:moveTo>
                  <a:pt x="259706" y="219892"/>
                </a:moveTo>
                <a:cubicBezTo>
                  <a:pt x="246546" y="207035"/>
                  <a:pt x="241311" y="182889"/>
                  <a:pt x="241677" y="163811"/>
                </a:cubicBezTo>
                <a:cubicBezTo>
                  <a:pt x="241677" y="113792"/>
                  <a:pt x="201129" y="73244"/>
                  <a:pt x="151110" y="73244"/>
                </a:cubicBezTo>
                <a:cubicBezTo>
                  <a:pt x="127200" y="73244"/>
                  <a:pt x="105453" y="82510"/>
                  <a:pt x="89441" y="97831"/>
                </a:cubicBezTo>
                <a:lnTo>
                  <a:pt x="230996" y="239386"/>
                </a:lnTo>
                <a:cubicBezTo>
                  <a:pt x="239514" y="230871"/>
                  <a:pt x="249252" y="224320"/>
                  <a:pt x="259706" y="219892"/>
                </a:cubicBezTo>
                <a:close/>
                <a:moveTo>
                  <a:pt x="382868" y="82592"/>
                </a:moveTo>
                <a:cubicBezTo>
                  <a:pt x="379825" y="66091"/>
                  <a:pt x="371670" y="50477"/>
                  <a:pt x="358914" y="37722"/>
                </a:cubicBezTo>
                <a:cubicBezTo>
                  <a:pt x="342007" y="20815"/>
                  <a:pt x="320078" y="11989"/>
                  <a:pt x="297922" y="11501"/>
                </a:cubicBezTo>
                <a:lnTo>
                  <a:pt x="297922" y="96667"/>
                </a:lnTo>
                <a:lnTo>
                  <a:pt x="297858" y="96667"/>
                </a:lnTo>
                <a:lnTo>
                  <a:pt x="297858" y="11501"/>
                </a:lnTo>
                <a:cubicBezTo>
                  <a:pt x="275703" y="11990"/>
                  <a:pt x="253774" y="20815"/>
                  <a:pt x="236866" y="37722"/>
                </a:cubicBezTo>
                <a:cubicBezTo>
                  <a:pt x="224105" y="50483"/>
                  <a:pt x="215948" y="66105"/>
                  <a:pt x="212939" y="82613"/>
                </a:cubicBezTo>
                <a:cubicBezTo>
                  <a:pt x="237527" y="100902"/>
                  <a:pt x="253233" y="130241"/>
                  <a:pt x="253233" y="163248"/>
                </a:cubicBezTo>
                <a:cubicBezTo>
                  <a:pt x="252735" y="189232"/>
                  <a:pt x="256525" y="205210"/>
                  <a:pt x="272877" y="215167"/>
                </a:cubicBezTo>
                <a:cubicBezTo>
                  <a:pt x="289126" y="210687"/>
                  <a:pt x="306340" y="210767"/>
                  <a:pt x="322577" y="215380"/>
                </a:cubicBezTo>
                <a:cubicBezTo>
                  <a:pt x="324655" y="214136"/>
                  <a:pt x="326534" y="212797"/>
                  <a:pt x="328229" y="211355"/>
                </a:cubicBezTo>
                <a:cubicBezTo>
                  <a:pt x="340097" y="201263"/>
                  <a:pt x="342986" y="186138"/>
                  <a:pt x="342547" y="163248"/>
                </a:cubicBezTo>
                <a:cubicBezTo>
                  <a:pt x="342547" y="130228"/>
                  <a:pt x="358265" y="100880"/>
                  <a:pt x="382868" y="82592"/>
                </a:cubicBezTo>
                <a:close/>
                <a:moveTo>
                  <a:pt x="506339" y="97830"/>
                </a:moveTo>
                <a:cubicBezTo>
                  <a:pt x="490327" y="82509"/>
                  <a:pt x="468581" y="73244"/>
                  <a:pt x="444670" y="73244"/>
                </a:cubicBezTo>
                <a:cubicBezTo>
                  <a:pt x="394652" y="73244"/>
                  <a:pt x="354103" y="113792"/>
                  <a:pt x="354103" y="163811"/>
                </a:cubicBezTo>
                <a:cubicBezTo>
                  <a:pt x="354470" y="182914"/>
                  <a:pt x="349220" y="207099"/>
                  <a:pt x="336023" y="219944"/>
                </a:cubicBezTo>
                <a:cubicBezTo>
                  <a:pt x="346519" y="224314"/>
                  <a:pt x="356263" y="230867"/>
                  <a:pt x="364783" y="239386"/>
                </a:cubicBezTo>
                <a:close/>
                <a:moveTo>
                  <a:pt x="530971" y="159544"/>
                </a:moveTo>
                <a:cubicBezTo>
                  <a:pt x="530971" y="135634"/>
                  <a:pt x="521705" y="113887"/>
                  <a:pt x="506384" y="97876"/>
                </a:cubicBezTo>
                <a:lnTo>
                  <a:pt x="364828" y="239431"/>
                </a:lnTo>
                <a:cubicBezTo>
                  <a:pt x="373348" y="247952"/>
                  <a:pt x="379901" y="257695"/>
                  <a:pt x="384270" y="268192"/>
                </a:cubicBezTo>
                <a:cubicBezTo>
                  <a:pt x="397115" y="254994"/>
                  <a:pt x="421300" y="249745"/>
                  <a:pt x="440404" y="250111"/>
                </a:cubicBezTo>
                <a:cubicBezTo>
                  <a:pt x="465413" y="250112"/>
                  <a:pt x="488055" y="239974"/>
                  <a:pt x="504444" y="223585"/>
                </a:cubicBezTo>
                <a:cubicBezTo>
                  <a:pt x="520834" y="207196"/>
                  <a:pt x="530971" y="184554"/>
                  <a:pt x="530971" y="159544"/>
                </a:cubicBezTo>
                <a:close/>
                <a:moveTo>
                  <a:pt x="595781" y="268215"/>
                </a:moveTo>
                <a:lnTo>
                  <a:pt x="581969" y="268215"/>
                </a:lnTo>
                <a:cubicBezTo>
                  <a:pt x="578743" y="259654"/>
                  <a:pt x="573266" y="252074"/>
                  <a:pt x="566492" y="245300"/>
                </a:cubicBezTo>
                <a:cubicBezTo>
                  <a:pt x="553737" y="232545"/>
                  <a:pt x="538123" y="224389"/>
                  <a:pt x="521623" y="221347"/>
                </a:cubicBezTo>
                <a:cubicBezTo>
                  <a:pt x="519174" y="225205"/>
                  <a:pt x="516174" y="228633"/>
                  <a:pt x="512960" y="231847"/>
                </a:cubicBezTo>
                <a:cubicBezTo>
                  <a:pt x="494535" y="250272"/>
                  <a:pt x="469082" y="261667"/>
                  <a:pt x="440967" y="261667"/>
                </a:cubicBezTo>
                <a:cubicBezTo>
                  <a:pt x="425629" y="261373"/>
                  <a:pt x="413777" y="262574"/>
                  <a:pt x="405186" y="268215"/>
                </a:cubicBezTo>
                <a:lnTo>
                  <a:pt x="372038" y="268215"/>
                </a:lnTo>
                <a:cubicBezTo>
                  <a:pt x="369178" y="260078"/>
                  <a:pt x="364042" y="252948"/>
                  <a:pt x="357679" y="246581"/>
                </a:cubicBezTo>
                <a:lnTo>
                  <a:pt x="349451" y="254808"/>
                </a:lnTo>
                <a:lnTo>
                  <a:pt x="349428" y="254786"/>
                </a:lnTo>
                <a:cubicBezTo>
                  <a:pt x="349421" y="254779"/>
                  <a:pt x="349413" y="254771"/>
                  <a:pt x="349406" y="254763"/>
                </a:cubicBezTo>
                <a:lnTo>
                  <a:pt x="357634" y="246536"/>
                </a:lnTo>
                <a:cubicBezTo>
                  <a:pt x="324632" y="213554"/>
                  <a:pt x="271148" y="213554"/>
                  <a:pt x="238147" y="246536"/>
                </a:cubicBezTo>
                <a:lnTo>
                  <a:pt x="246374" y="254763"/>
                </a:lnTo>
                <a:cubicBezTo>
                  <a:pt x="246367" y="254771"/>
                  <a:pt x="246360" y="254779"/>
                  <a:pt x="246352" y="254786"/>
                </a:cubicBezTo>
                <a:cubicBezTo>
                  <a:pt x="246345" y="254794"/>
                  <a:pt x="246337" y="254801"/>
                  <a:pt x="246329" y="254808"/>
                </a:cubicBezTo>
                <a:lnTo>
                  <a:pt x="238101" y="246581"/>
                </a:lnTo>
                <a:lnTo>
                  <a:pt x="223742" y="268215"/>
                </a:lnTo>
                <a:lnTo>
                  <a:pt x="190546" y="268215"/>
                </a:lnTo>
                <a:cubicBezTo>
                  <a:pt x="181970" y="262570"/>
                  <a:pt x="170130" y="261374"/>
                  <a:pt x="154813" y="261668"/>
                </a:cubicBezTo>
                <a:cubicBezTo>
                  <a:pt x="121806" y="261668"/>
                  <a:pt x="92467" y="245961"/>
                  <a:pt x="74179" y="221373"/>
                </a:cubicBezTo>
                <a:cubicBezTo>
                  <a:pt x="57671" y="224382"/>
                  <a:pt x="42049" y="232539"/>
                  <a:pt x="29288" y="245300"/>
                </a:cubicBezTo>
                <a:lnTo>
                  <a:pt x="13811" y="268215"/>
                </a:lnTo>
                <a:lnTo>
                  <a:pt x="0" y="268215"/>
                </a:lnTo>
                <a:cubicBezTo>
                  <a:pt x="4705" y="256723"/>
                  <a:pt x="11839" y="246048"/>
                  <a:pt x="21157" y="236731"/>
                </a:cubicBezTo>
                <a:cubicBezTo>
                  <a:pt x="34324" y="223564"/>
                  <a:pt x="50200" y="214757"/>
                  <a:pt x="67080" y="210684"/>
                </a:cubicBezTo>
                <a:cubicBezTo>
                  <a:pt x="57990" y="195895"/>
                  <a:pt x="53000" y="178457"/>
                  <a:pt x="53000" y="159854"/>
                </a:cubicBezTo>
                <a:cubicBezTo>
                  <a:pt x="53000" y="132604"/>
                  <a:pt x="63706" y="107854"/>
                  <a:pt x="81286" y="89721"/>
                </a:cubicBezTo>
                <a:cubicBezTo>
                  <a:pt x="99420" y="72140"/>
                  <a:pt x="124170" y="61435"/>
                  <a:pt x="151420" y="61435"/>
                </a:cubicBezTo>
                <a:cubicBezTo>
                  <a:pt x="170023" y="61435"/>
                  <a:pt x="187461" y="66424"/>
                  <a:pt x="202250" y="75515"/>
                </a:cubicBezTo>
                <a:cubicBezTo>
                  <a:pt x="206323" y="58635"/>
                  <a:pt x="215130" y="42758"/>
                  <a:pt x="228297" y="29591"/>
                </a:cubicBezTo>
                <a:cubicBezTo>
                  <a:pt x="247566" y="10322"/>
                  <a:pt x="272636" y="391"/>
                  <a:pt x="297890" y="0"/>
                </a:cubicBezTo>
                <a:cubicBezTo>
                  <a:pt x="323144" y="391"/>
                  <a:pt x="348215" y="10322"/>
                  <a:pt x="367484" y="29591"/>
                </a:cubicBezTo>
                <a:cubicBezTo>
                  <a:pt x="380644" y="42751"/>
                  <a:pt x="389448" y="58618"/>
                  <a:pt x="393604" y="75474"/>
                </a:cubicBezTo>
                <a:cubicBezTo>
                  <a:pt x="408376" y="66408"/>
                  <a:pt x="425787" y="61434"/>
                  <a:pt x="444360" y="61434"/>
                </a:cubicBezTo>
                <a:cubicBezTo>
                  <a:pt x="471611" y="61434"/>
                  <a:pt x="496360" y="72140"/>
                  <a:pt x="514494" y="89721"/>
                </a:cubicBezTo>
                <a:cubicBezTo>
                  <a:pt x="532075" y="107854"/>
                  <a:pt x="542780" y="132604"/>
                  <a:pt x="542780" y="159854"/>
                </a:cubicBezTo>
                <a:cubicBezTo>
                  <a:pt x="542780" y="178427"/>
                  <a:pt x="537807" y="195839"/>
                  <a:pt x="528740" y="210610"/>
                </a:cubicBezTo>
                <a:cubicBezTo>
                  <a:pt x="545596" y="214766"/>
                  <a:pt x="561463" y="223570"/>
                  <a:pt x="574624" y="236731"/>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3" name="Oval 872"/>
          <p:cNvSpPr/>
          <p:nvPr/>
        </p:nvSpPr>
        <p:spPr>
          <a:xfrm>
            <a:off x="70866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4" name="Oval 873"/>
          <p:cNvSpPr/>
          <p:nvPr/>
        </p:nvSpPr>
        <p:spPr>
          <a:xfrm>
            <a:off x="3463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5" name="Oval 874"/>
          <p:cNvSpPr/>
          <p:nvPr/>
        </p:nvSpPr>
        <p:spPr>
          <a:xfrm>
            <a:off x="11888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6" name="Oval 875"/>
          <p:cNvSpPr/>
          <p:nvPr/>
        </p:nvSpPr>
        <p:spPr>
          <a:xfrm>
            <a:off x="20314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7" name="Oval 876"/>
          <p:cNvSpPr/>
          <p:nvPr/>
        </p:nvSpPr>
        <p:spPr>
          <a:xfrm>
            <a:off x="28739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8" name="Oval 877"/>
          <p:cNvSpPr/>
          <p:nvPr/>
        </p:nvSpPr>
        <p:spPr>
          <a:xfrm>
            <a:off x="371649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79" name="Oval 878"/>
          <p:cNvSpPr/>
          <p:nvPr/>
        </p:nvSpPr>
        <p:spPr>
          <a:xfrm>
            <a:off x="45590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0" name="Oval 879"/>
          <p:cNvSpPr/>
          <p:nvPr/>
        </p:nvSpPr>
        <p:spPr>
          <a:xfrm>
            <a:off x="54015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1" name="Oval 880"/>
          <p:cNvSpPr/>
          <p:nvPr/>
        </p:nvSpPr>
        <p:spPr>
          <a:xfrm>
            <a:off x="62441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2" name="Oval 881"/>
          <p:cNvSpPr/>
          <p:nvPr/>
        </p:nvSpPr>
        <p:spPr>
          <a:xfrm>
            <a:off x="877173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3" name="Oval 882"/>
          <p:cNvSpPr/>
          <p:nvPr/>
        </p:nvSpPr>
        <p:spPr>
          <a:xfrm>
            <a:off x="792919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4" name="Oval 883"/>
          <p:cNvSpPr/>
          <p:nvPr/>
        </p:nvSpPr>
        <p:spPr>
          <a:xfrm>
            <a:off x="1045681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5" name="Oval 884"/>
          <p:cNvSpPr/>
          <p:nvPr/>
        </p:nvSpPr>
        <p:spPr>
          <a:xfrm>
            <a:off x="961427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6" name="Oval 885"/>
          <p:cNvSpPr/>
          <p:nvPr/>
        </p:nvSpPr>
        <p:spPr>
          <a:xfrm>
            <a:off x="11299353" y="4135371"/>
            <a:ext cx="169751" cy="169750"/>
          </a:xfrm>
          <a:prstGeom prst="ellipse">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7" name="Teardrop 3"/>
          <p:cNvSpPr/>
          <p:nvPr/>
        </p:nvSpPr>
        <p:spPr>
          <a:xfrm rot="5400000" flipH="1" flipV="1">
            <a:off x="663614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8" name="Teardrop 3"/>
          <p:cNvSpPr/>
          <p:nvPr/>
        </p:nvSpPr>
        <p:spPr>
          <a:xfrm rot="5400000" flipH="1" flipV="1">
            <a:off x="22905" y="4316257"/>
            <a:ext cx="232840" cy="278649"/>
          </a:xfrm>
          <a:custGeom>
            <a:avLst/>
            <a:gdLst/>
            <a:ahLst/>
            <a:cxnLst/>
            <a:rect l="l" t="t" r="r" b="b"/>
            <a:pathLst>
              <a:path w="232840" h="278649">
                <a:moveTo>
                  <a:pt x="232840" y="8776"/>
                </a:moveTo>
                <a:cubicBezTo>
                  <a:pt x="232449" y="34030"/>
                  <a:pt x="222519" y="59101"/>
                  <a:pt x="203250" y="78369"/>
                </a:cubicBezTo>
                <a:cubicBezTo>
                  <a:pt x="190082" y="91537"/>
                  <a:pt x="174206" y="100343"/>
                  <a:pt x="157326" y="104416"/>
                </a:cubicBezTo>
                <a:cubicBezTo>
                  <a:pt x="166417" y="119205"/>
                  <a:pt x="171406" y="136643"/>
                  <a:pt x="171406" y="155247"/>
                </a:cubicBezTo>
                <a:cubicBezTo>
                  <a:pt x="171406" y="182497"/>
                  <a:pt x="160701" y="207247"/>
                  <a:pt x="143120" y="225380"/>
                </a:cubicBezTo>
                <a:cubicBezTo>
                  <a:pt x="124986" y="242961"/>
                  <a:pt x="100237" y="253667"/>
                  <a:pt x="72986" y="253667"/>
                </a:cubicBezTo>
                <a:cubicBezTo>
                  <a:pt x="54383" y="253667"/>
                  <a:pt x="36945" y="248677"/>
                  <a:pt x="22156" y="239586"/>
                </a:cubicBezTo>
                <a:lnTo>
                  <a:pt x="0" y="278649"/>
                </a:lnTo>
                <a:lnTo>
                  <a:pt x="0" y="260595"/>
                </a:lnTo>
                <a:cubicBezTo>
                  <a:pt x="5973" y="252057"/>
                  <a:pt x="9654" y="242433"/>
                  <a:pt x="11467" y="232488"/>
                </a:cubicBezTo>
                <a:lnTo>
                  <a:pt x="0" y="218900"/>
                </a:lnTo>
                <a:lnTo>
                  <a:pt x="0" y="201603"/>
                </a:lnTo>
                <a:cubicBezTo>
                  <a:pt x="14950" y="226291"/>
                  <a:pt x="42305" y="241857"/>
                  <a:pt x="73296" y="241857"/>
                </a:cubicBezTo>
                <a:cubicBezTo>
                  <a:pt x="97207" y="241857"/>
                  <a:pt x="118953" y="232592"/>
                  <a:pt x="134965" y="217271"/>
                </a:cubicBezTo>
                <a:lnTo>
                  <a:pt x="0" y="82306"/>
                </a:lnTo>
                <a:lnTo>
                  <a:pt x="0" y="82216"/>
                </a:lnTo>
                <a:lnTo>
                  <a:pt x="135010" y="217225"/>
                </a:lnTo>
                <a:cubicBezTo>
                  <a:pt x="150331" y="201213"/>
                  <a:pt x="159597" y="179467"/>
                  <a:pt x="159597" y="155556"/>
                </a:cubicBezTo>
                <a:cubicBezTo>
                  <a:pt x="159597" y="105538"/>
                  <a:pt x="119048" y="64989"/>
                  <a:pt x="69030" y="64989"/>
                </a:cubicBezTo>
                <a:cubicBezTo>
                  <a:pt x="49952" y="65355"/>
                  <a:pt x="25806" y="60121"/>
                  <a:pt x="12948" y="46961"/>
                </a:cubicBezTo>
                <a:lnTo>
                  <a:pt x="0" y="66032"/>
                </a:lnTo>
                <a:lnTo>
                  <a:pt x="0" y="46474"/>
                </a:lnTo>
                <a:cubicBezTo>
                  <a:pt x="9193" y="32573"/>
                  <a:pt x="11853" y="16060"/>
                  <a:pt x="9334" y="0"/>
                </a:cubicBezTo>
                <a:lnTo>
                  <a:pt x="17529" y="0"/>
                </a:lnTo>
                <a:cubicBezTo>
                  <a:pt x="21671" y="11094"/>
                  <a:pt x="20740" y="22668"/>
                  <a:pt x="17673" y="33790"/>
                </a:cubicBezTo>
                <a:cubicBezTo>
                  <a:pt x="27631" y="50142"/>
                  <a:pt x="43609" y="53932"/>
                  <a:pt x="69593" y="53433"/>
                </a:cubicBezTo>
                <a:cubicBezTo>
                  <a:pt x="102600" y="53434"/>
                  <a:pt x="131938" y="69140"/>
                  <a:pt x="150227" y="93727"/>
                </a:cubicBezTo>
                <a:cubicBezTo>
                  <a:pt x="166735" y="90718"/>
                  <a:pt x="182357" y="82561"/>
                  <a:pt x="195118" y="69800"/>
                </a:cubicBezTo>
                <a:cubicBezTo>
                  <a:pt x="212026" y="52893"/>
                  <a:pt x="220851" y="30964"/>
                  <a:pt x="221339" y="8808"/>
                </a:cubicBezTo>
                <a:lnTo>
                  <a:pt x="136174" y="8808"/>
                </a:lnTo>
                <a:lnTo>
                  <a:pt x="136173" y="8744"/>
                </a:lnTo>
                <a:lnTo>
                  <a:pt x="221340" y="8744"/>
                </a:lnTo>
                <a:lnTo>
                  <a:pt x="219467" y="0"/>
                </a:lnTo>
                <a:lnTo>
                  <a:pt x="231012" y="0"/>
                </a:lnTo>
                <a:cubicBezTo>
                  <a:pt x="232616" y="2826"/>
                  <a:pt x="232794" y="5800"/>
                  <a:pt x="232840" y="8776"/>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89" name="Teardrop 3"/>
          <p:cNvSpPr/>
          <p:nvPr/>
        </p:nvSpPr>
        <p:spPr>
          <a:xfrm rot="5400000" flipH="1" flipV="1">
            <a:off x="158090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6"/>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lnTo>
                  <a:pt x="143120" y="486503"/>
                </a:lnTo>
                <a:cubicBezTo>
                  <a:pt x="124986" y="504084"/>
                  <a:pt x="100237" y="514790"/>
                  <a:pt x="72986" y="514790"/>
                </a:cubicBezTo>
                <a:cubicBezTo>
                  <a:pt x="54383" y="514790"/>
                  <a:pt x="36945" y="509800"/>
                  <a:pt x="22156" y="500710"/>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50"/>
                  <a:pt x="133071" y="187160"/>
                </a:cubicBezTo>
                <a:cubicBezTo>
                  <a:pt x="149460" y="170771"/>
                  <a:pt x="159597" y="148129"/>
                  <a:pt x="159597" y="123119"/>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09"/>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5"/>
                  <a:pt x="203250" y="200305"/>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0" name="Teardrop 3"/>
          <p:cNvSpPr/>
          <p:nvPr/>
        </p:nvSpPr>
        <p:spPr>
          <a:xfrm rot="5400000" flipH="1" flipV="1">
            <a:off x="242344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7"/>
                  <a:pt x="171406" y="416370"/>
                </a:cubicBezTo>
                <a:cubicBezTo>
                  <a:pt x="171406" y="443620"/>
                  <a:pt x="160701" y="468370"/>
                  <a:pt x="143120" y="486503"/>
                </a:cubicBezTo>
                <a:cubicBezTo>
                  <a:pt x="124986" y="504084"/>
                  <a:pt x="100237" y="514790"/>
                  <a:pt x="72986" y="514790"/>
                </a:cubicBezTo>
                <a:cubicBezTo>
                  <a:pt x="54383" y="514790"/>
                  <a:pt x="36945" y="509800"/>
                  <a:pt x="22156" y="500710"/>
                </a:cubicBezTo>
                <a:lnTo>
                  <a:pt x="0" y="539772"/>
                </a:lnTo>
                <a:lnTo>
                  <a:pt x="0" y="521718"/>
                </a:lnTo>
                <a:cubicBezTo>
                  <a:pt x="5973" y="513180"/>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9"/>
                </a:lnTo>
                <a:lnTo>
                  <a:pt x="135010" y="478348"/>
                </a:lnTo>
                <a:cubicBezTo>
                  <a:pt x="150331" y="462336"/>
                  <a:pt x="159597" y="440590"/>
                  <a:pt x="159597" y="416680"/>
                </a:cubicBezTo>
                <a:cubicBezTo>
                  <a:pt x="159597" y="366661"/>
                  <a:pt x="119048" y="326112"/>
                  <a:pt x="69030" y="326113"/>
                </a:cubicBezTo>
                <a:cubicBezTo>
                  <a:pt x="49952" y="326478"/>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1" name="Teardrop 3"/>
          <p:cNvSpPr/>
          <p:nvPr/>
        </p:nvSpPr>
        <p:spPr>
          <a:xfrm rot="5400000" flipH="1" flipV="1">
            <a:off x="326598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7"/>
                  <a:pt x="171406" y="416370"/>
                </a:cubicBezTo>
                <a:cubicBezTo>
                  <a:pt x="171406" y="443620"/>
                  <a:pt x="160701" y="468370"/>
                  <a:pt x="143120" y="486503"/>
                </a:cubicBezTo>
                <a:cubicBezTo>
                  <a:pt x="124986" y="504084"/>
                  <a:pt x="100237" y="514790"/>
                  <a:pt x="72986" y="514790"/>
                </a:cubicBezTo>
                <a:cubicBezTo>
                  <a:pt x="54383" y="514790"/>
                  <a:pt x="36945" y="509800"/>
                  <a:pt x="22156" y="500710"/>
                </a:cubicBezTo>
                <a:lnTo>
                  <a:pt x="0" y="539772"/>
                </a:lnTo>
                <a:lnTo>
                  <a:pt x="0" y="521718"/>
                </a:lnTo>
                <a:cubicBezTo>
                  <a:pt x="5973" y="513180"/>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9"/>
                </a:lnTo>
                <a:lnTo>
                  <a:pt x="135010" y="478348"/>
                </a:lnTo>
                <a:cubicBezTo>
                  <a:pt x="150331" y="462336"/>
                  <a:pt x="159597" y="440590"/>
                  <a:pt x="159597" y="416680"/>
                </a:cubicBezTo>
                <a:cubicBezTo>
                  <a:pt x="159597" y="366661"/>
                  <a:pt x="119048" y="326112"/>
                  <a:pt x="69030" y="326113"/>
                </a:cubicBezTo>
                <a:cubicBezTo>
                  <a:pt x="49952" y="326478"/>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2" name="Teardrop 3"/>
          <p:cNvSpPr/>
          <p:nvPr/>
        </p:nvSpPr>
        <p:spPr>
          <a:xfrm rot="5400000" flipH="1" flipV="1">
            <a:off x="4108522" y="4185695"/>
            <a:ext cx="232840" cy="539773"/>
          </a:xfrm>
          <a:custGeom>
            <a:avLst/>
            <a:gdLst/>
            <a:ahLst/>
            <a:cxnLst/>
            <a:rect l="l" t="t" r="r" b="b"/>
            <a:pathLst>
              <a:path w="232840" h="539773">
                <a:moveTo>
                  <a:pt x="221340" y="269867"/>
                </a:moveTo>
                <a:cubicBezTo>
                  <a:pt x="220851" y="247712"/>
                  <a:pt x="212026" y="225782"/>
                  <a:pt x="195119" y="208875"/>
                </a:cubicBezTo>
                <a:cubicBezTo>
                  <a:pt x="182363" y="196120"/>
                  <a:pt x="166749" y="187965"/>
                  <a:pt x="150249" y="184922"/>
                </a:cubicBezTo>
                <a:cubicBezTo>
                  <a:pt x="147800" y="188780"/>
                  <a:pt x="144800" y="192208"/>
                  <a:pt x="141586" y="195422"/>
                </a:cubicBezTo>
                <a:cubicBezTo>
                  <a:pt x="123161" y="213847"/>
                  <a:pt x="97708" y="225243"/>
                  <a:pt x="69593" y="225242"/>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6"/>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89"/>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6"/>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3" name="Teardrop 3"/>
          <p:cNvSpPr/>
          <p:nvPr/>
        </p:nvSpPr>
        <p:spPr>
          <a:xfrm rot="5400000" flipH="1" flipV="1">
            <a:off x="495106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4" name="Teardrop 3"/>
          <p:cNvSpPr/>
          <p:nvPr/>
        </p:nvSpPr>
        <p:spPr>
          <a:xfrm rot="5400000" flipH="1" flipV="1">
            <a:off x="579360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7"/>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5" name="Teardrop 3"/>
          <p:cNvSpPr/>
          <p:nvPr/>
        </p:nvSpPr>
        <p:spPr>
          <a:xfrm rot="5400000" flipH="1" flipV="1">
            <a:off x="832122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5"/>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6" name="Teardrop 3"/>
          <p:cNvSpPr/>
          <p:nvPr/>
        </p:nvSpPr>
        <p:spPr>
          <a:xfrm rot="5400000" flipH="1" flipV="1">
            <a:off x="7478682" y="4185695"/>
            <a:ext cx="232840" cy="539773"/>
          </a:xfrm>
          <a:custGeom>
            <a:avLst/>
            <a:gdLst/>
            <a:ahLst/>
            <a:cxnLst/>
            <a:rect l="l" t="t" r="r" b="b"/>
            <a:pathLst>
              <a:path w="232840" h="539773">
                <a:moveTo>
                  <a:pt x="221340" y="269867"/>
                </a:moveTo>
                <a:cubicBezTo>
                  <a:pt x="220851" y="247712"/>
                  <a:pt x="212026" y="225783"/>
                  <a:pt x="195119" y="208875"/>
                </a:cubicBezTo>
                <a:cubicBezTo>
                  <a:pt x="182363" y="196120"/>
                  <a:pt x="166749" y="187965"/>
                  <a:pt x="150249" y="184922"/>
                </a:cubicBezTo>
                <a:cubicBezTo>
                  <a:pt x="147800" y="188780"/>
                  <a:pt x="144800" y="192208"/>
                  <a:pt x="141586" y="195422"/>
                </a:cubicBezTo>
                <a:cubicBezTo>
                  <a:pt x="123161" y="213847"/>
                  <a:pt x="97708" y="225243"/>
                  <a:pt x="69593" y="225243"/>
                </a:cubicBezTo>
                <a:cubicBezTo>
                  <a:pt x="43433" y="224741"/>
                  <a:pt x="27415" y="228586"/>
                  <a:pt x="17461" y="245213"/>
                </a:cubicBezTo>
                <a:cubicBezTo>
                  <a:pt x="22074" y="261450"/>
                  <a:pt x="22154" y="278664"/>
                  <a:pt x="17673" y="294913"/>
                </a:cubicBezTo>
                <a:cubicBezTo>
                  <a:pt x="27631" y="311265"/>
                  <a:pt x="43609" y="315055"/>
                  <a:pt x="69593" y="314557"/>
                </a:cubicBezTo>
                <a:cubicBezTo>
                  <a:pt x="102600" y="314557"/>
                  <a:pt x="131938" y="330263"/>
                  <a:pt x="150227" y="354851"/>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7"/>
                  <a:pt x="157326" y="365540"/>
                </a:cubicBezTo>
                <a:cubicBezTo>
                  <a:pt x="166417" y="380328"/>
                  <a:pt x="171406" y="397767"/>
                  <a:pt x="171406" y="416370"/>
                </a:cubicBezTo>
                <a:cubicBezTo>
                  <a:pt x="171406" y="443620"/>
                  <a:pt x="160701" y="468370"/>
                  <a:pt x="143120" y="486503"/>
                </a:cubicBezTo>
                <a:lnTo>
                  <a:pt x="143120" y="486504"/>
                </a:lnTo>
                <a:cubicBezTo>
                  <a:pt x="124986" y="504084"/>
                  <a:pt x="100237" y="514790"/>
                  <a:pt x="72986" y="514790"/>
                </a:cubicBezTo>
                <a:cubicBezTo>
                  <a:pt x="54383" y="514790"/>
                  <a:pt x="36945" y="509800"/>
                  <a:pt x="22156" y="500710"/>
                </a:cubicBezTo>
                <a:lnTo>
                  <a:pt x="0" y="539773"/>
                </a:lnTo>
                <a:lnTo>
                  <a:pt x="0" y="521718"/>
                </a:lnTo>
                <a:cubicBezTo>
                  <a:pt x="5973" y="513180"/>
                  <a:pt x="9654" y="503556"/>
                  <a:pt x="11467" y="493611"/>
                </a:cubicBezTo>
                <a:lnTo>
                  <a:pt x="0" y="480024"/>
                </a:lnTo>
                <a:lnTo>
                  <a:pt x="0" y="462726"/>
                </a:lnTo>
                <a:cubicBezTo>
                  <a:pt x="14950" y="487415"/>
                  <a:pt x="42305" y="502981"/>
                  <a:pt x="73296" y="502981"/>
                </a:cubicBezTo>
                <a:cubicBezTo>
                  <a:pt x="97207" y="502981"/>
                  <a:pt x="118953" y="493715"/>
                  <a:pt x="134965" y="478394"/>
                </a:cubicBezTo>
                <a:lnTo>
                  <a:pt x="0" y="343429"/>
                </a:lnTo>
                <a:lnTo>
                  <a:pt x="0" y="343339"/>
                </a:lnTo>
                <a:lnTo>
                  <a:pt x="135010" y="478348"/>
                </a:lnTo>
                <a:cubicBezTo>
                  <a:pt x="150331" y="462337"/>
                  <a:pt x="159597" y="440590"/>
                  <a:pt x="159597" y="416680"/>
                </a:cubicBezTo>
                <a:cubicBezTo>
                  <a:pt x="159597" y="366661"/>
                  <a:pt x="119048" y="326112"/>
                  <a:pt x="69030" y="326113"/>
                </a:cubicBezTo>
                <a:cubicBezTo>
                  <a:pt x="49952" y="326479"/>
                  <a:pt x="25806" y="321244"/>
                  <a:pt x="12948" y="308084"/>
                </a:cubicBezTo>
                <a:lnTo>
                  <a:pt x="0" y="327154"/>
                </a:lnTo>
                <a:lnTo>
                  <a:pt x="0" y="309010"/>
                </a:lnTo>
                <a:cubicBezTo>
                  <a:pt x="14338" y="284867"/>
                  <a:pt x="14338" y="254933"/>
                  <a:pt x="0" y="230790"/>
                </a:cubicBezTo>
                <a:lnTo>
                  <a:pt x="0" y="212690"/>
                </a:lnTo>
                <a:cubicBezTo>
                  <a:pt x="6036" y="217996"/>
                  <a:pt x="9959" y="224711"/>
                  <a:pt x="12896" y="231767"/>
                </a:cubicBezTo>
                <a:cubicBezTo>
                  <a:pt x="25742" y="218569"/>
                  <a:pt x="49927" y="213320"/>
                  <a:pt x="69030" y="213687"/>
                </a:cubicBezTo>
                <a:cubicBezTo>
                  <a:pt x="94039" y="213687"/>
                  <a:pt x="116681" y="203550"/>
                  <a:pt x="133071" y="187160"/>
                </a:cubicBezTo>
                <a:cubicBezTo>
                  <a:pt x="149460" y="170771"/>
                  <a:pt x="159597" y="148129"/>
                  <a:pt x="159597" y="123120"/>
                </a:cubicBezTo>
                <a:cubicBezTo>
                  <a:pt x="159597" y="99209"/>
                  <a:pt x="150331" y="77463"/>
                  <a:pt x="135010" y="61451"/>
                </a:cubicBezTo>
                <a:lnTo>
                  <a:pt x="0" y="196461"/>
                </a:lnTo>
                <a:lnTo>
                  <a:pt x="0" y="196370"/>
                </a:lnTo>
                <a:lnTo>
                  <a:pt x="134965" y="61406"/>
                </a:lnTo>
                <a:cubicBezTo>
                  <a:pt x="118953" y="46085"/>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10"/>
                  <a:pt x="72986" y="25010"/>
                </a:cubicBezTo>
                <a:cubicBezTo>
                  <a:pt x="100237" y="25010"/>
                  <a:pt x="124986" y="35715"/>
                  <a:pt x="143120" y="53296"/>
                </a:cubicBezTo>
                <a:cubicBezTo>
                  <a:pt x="160701" y="71430"/>
                  <a:pt x="171406" y="96180"/>
                  <a:pt x="171406" y="123429"/>
                </a:cubicBezTo>
                <a:cubicBezTo>
                  <a:pt x="171406" y="142002"/>
                  <a:pt x="166433" y="159414"/>
                  <a:pt x="157367" y="174185"/>
                </a:cubicBezTo>
                <a:cubicBezTo>
                  <a:pt x="174223" y="178341"/>
                  <a:pt x="190089" y="187146"/>
                  <a:pt x="203250" y="200306"/>
                </a:cubicBezTo>
                <a:cubicBezTo>
                  <a:pt x="222519" y="219575"/>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7" name="Teardrop 3"/>
          <p:cNvSpPr/>
          <p:nvPr/>
        </p:nvSpPr>
        <p:spPr>
          <a:xfrm rot="5400000" flipH="1" flipV="1">
            <a:off x="1000630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8" name="Teardrop 3"/>
          <p:cNvSpPr/>
          <p:nvPr/>
        </p:nvSpPr>
        <p:spPr>
          <a:xfrm rot="5400000" flipH="1" flipV="1">
            <a:off x="916376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7"/>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6"/>
                  <a:pt x="5972" y="26608"/>
                  <a:pt x="0" y="18073"/>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99" name="Teardrop 3"/>
          <p:cNvSpPr/>
          <p:nvPr/>
        </p:nvSpPr>
        <p:spPr>
          <a:xfrm rot="5400000" flipH="1" flipV="1">
            <a:off x="11691380"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00" name="Teardrop 3"/>
          <p:cNvSpPr/>
          <p:nvPr/>
        </p:nvSpPr>
        <p:spPr>
          <a:xfrm rot="5400000" flipH="1" flipV="1">
            <a:off x="10848841"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2"/>
                  <a:pt x="69593" y="225242"/>
                </a:cubicBezTo>
                <a:cubicBezTo>
                  <a:pt x="43433" y="224741"/>
                  <a:pt x="27415" y="228586"/>
                  <a:pt x="17461" y="245212"/>
                </a:cubicBezTo>
                <a:cubicBezTo>
                  <a:pt x="22074" y="261450"/>
                  <a:pt x="22154" y="278664"/>
                  <a:pt x="17673" y="294913"/>
                </a:cubicBezTo>
                <a:cubicBezTo>
                  <a:pt x="27631" y="311265"/>
                  <a:pt x="43609" y="315055"/>
                  <a:pt x="69593" y="314556"/>
                </a:cubicBezTo>
                <a:cubicBezTo>
                  <a:pt x="102600" y="314556"/>
                  <a:pt x="131938" y="330263"/>
                  <a:pt x="150227" y="354850"/>
                </a:cubicBezTo>
                <a:cubicBezTo>
                  <a:pt x="166735" y="351841"/>
                  <a:pt x="182357" y="343684"/>
                  <a:pt x="195118" y="330923"/>
                </a:cubicBezTo>
                <a:cubicBezTo>
                  <a:pt x="212026" y="314015"/>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cubicBezTo>
                  <a:pt x="124986" y="504084"/>
                  <a:pt x="100237" y="514790"/>
                  <a:pt x="72986" y="514790"/>
                </a:cubicBezTo>
                <a:cubicBezTo>
                  <a:pt x="54383" y="514790"/>
                  <a:pt x="36945" y="509800"/>
                  <a:pt x="22156" y="500709"/>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9"/>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49"/>
                  <a:pt x="133071" y="187160"/>
                </a:cubicBezTo>
                <a:cubicBezTo>
                  <a:pt x="149460" y="170771"/>
                  <a:pt x="159597" y="148129"/>
                  <a:pt x="159597" y="123119"/>
                </a:cubicBezTo>
                <a:cubicBezTo>
                  <a:pt x="159597" y="99209"/>
                  <a:pt x="150331" y="77462"/>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80"/>
                </a:lnTo>
                <a:cubicBezTo>
                  <a:pt x="2240" y="53717"/>
                  <a:pt x="6698" y="49732"/>
                  <a:pt x="11494" y="46167"/>
                </a:cubicBezTo>
                <a:cubicBezTo>
                  <a:pt x="9661" y="36226"/>
                  <a:pt x="5972" y="26608"/>
                  <a:pt x="0" y="18073"/>
                </a:cubicBezTo>
                <a:lnTo>
                  <a:pt x="0" y="0"/>
                </a:lnTo>
                <a:cubicBezTo>
                  <a:pt x="11637" y="10773"/>
                  <a:pt x="18655" y="24545"/>
                  <a:pt x="22230" y="39049"/>
                </a:cubicBezTo>
                <a:cubicBezTo>
                  <a:pt x="37002" y="29983"/>
                  <a:pt x="54413" y="25009"/>
                  <a:pt x="72986" y="25009"/>
                </a:cubicBezTo>
                <a:cubicBezTo>
                  <a:pt x="100237" y="25009"/>
                  <a:pt x="124986" y="35715"/>
                  <a:pt x="143120" y="53296"/>
                </a:cubicBez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01" name="Teardrop 3"/>
          <p:cNvSpPr/>
          <p:nvPr/>
        </p:nvSpPr>
        <p:spPr>
          <a:xfrm rot="5400000" flipH="1" flipV="1">
            <a:off x="733383" y="4185695"/>
            <a:ext cx="232840" cy="539772"/>
          </a:xfrm>
          <a:custGeom>
            <a:avLst/>
            <a:gdLst/>
            <a:ahLst/>
            <a:cxnLst/>
            <a:rect l="l" t="t" r="r" b="b"/>
            <a:pathLst>
              <a:path w="232840" h="539772">
                <a:moveTo>
                  <a:pt x="221340" y="269867"/>
                </a:moveTo>
                <a:cubicBezTo>
                  <a:pt x="220851" y="247711"/>
                  <a:pt x="212026" y="225782"/>
                  <a:pt x="195119" y="208875"/>
                </a:cubicBezTo>
                <a:cubicBezTo>
                  <a:pt x="182363" y="196120"/>
                  <a:pt x="166749" y="187964"/>
                  <a:pt x="150249" y="184922"/>
                </a:cubicBezTo>
                <a:cubicBezTo>
                  <a:pt x="147800" y="188780"/>
                  <a:pt x="144800" y="192208"/>
                  <a:pt x="141586" y="195422"/>
                </a:cubicBezTo>
                <a:cubicBezTo>
                  <a:pt x="123161" y="213847"/>
                  <a:pt x="97708" y="225243"/>
                  <a:pt x="69593" y="225242"/>
                </a:cubicBezTo>
                <a:cubicBezTo>
                  <a:pt x="43433" y="224741"/>
                  <a:pt x="27415" y="228586"/>
                  <a:pt x="17461" y="245212"/>
                </a:cubicBezTo>
                <a:cubicBezTo>
                  <a:pt x="22074" y="261450"/>
                  <a:pt x="22154" y="278664"/>
                  <a:pt x="17673" y="294913"/>
                </a:cubicBezTo>
                <a:cubicBezTo>
                  <a:pt x="27631" y="311265"/>
                  <a:pt x="43609" y="315055"/>
                  <a:pt x="69593" y="314557"/>
                </a:cubicBezTo>
                <a:cubicBezTo>
                  <a:pt x="102600" y="314557"/>
                  <a:pt x="131938" y="330263"/>
                  <a:pt x="150227" y="354850"/>
                </a:cubicBezTo>
                <a:cubicBezTo>
                  <a:pt x="166735" y="351841"/>
                  <a:pt x="182357" y="343684"/>
                  <a:pt x="195118" y="330923"/>
                </a:cubicBezTo>
                <a:cubicBezTo>
                  <a:pt x="212026" y="314016"/>
                  <a:pt x="220851" y="292087"/>
                  <a:pt x="221339" y="269931"/>
                </a:cubicBezTo>
                <a:lnTo>
                  <a:pt x="136174" y="269931"/>
                </a:lnTo>
                <a:lnTo>
                  <a:pt x="136173" y="269867"/>
                </a:lnTo>
                <a:close/>
                <a:moveTo>
                  <a:pt x="232840" y="269899"/>
                </a:moveTo>
                <a:cubicBezTo>
                  <a:pt x="232449" y="295153"/>
                  <a:pt x="222519" y="320224"/>
                  <a:pt x="203250" y="339492"/>
                </a:cubicBezTo>
                <a:cubicBezTo>
                  <a:pt x="190082" y="352660"/>
                  <a:pt x="174206" y="361466"/>
                  <a:pt x="157326" y="365539"/>
                </a:cubicBezTo>
                <a:cubicBezTo>
                  <a:pt x="166417" y="380328"/>
                  <a:pt x="171406" y="397766"/>
                  <a:pt x="171406" y="416370"/>
                </a:cubicBezTo>
                <a:cubicBezTo>
                  <a:pt x="171406" y="443620"/>
                  <a:pt x="160701" y="468370"/>
                  <a:pt x="143120" y="486503"/>
                </a:cubicBezTo>
                <a:lnTo>
                  <a:pt x="143120" y="486503"/>
                </a:lnTo>
                <a:cubicBezTo>
                  <a:pt x="124986" y="504084"/>
                  <a:pt x="100237" y="514790"/>
                  <a:pt x="72986" y="514790"/>
                </a:cubicBezTo>
                <a:cubicBezTo>
                  <a:pt x="54383" y="514790"/>
                  <a:pt x="36945" y="509800"/>
                  <a:pt x="22156" y="500710"/>
                </a:cubicBezTo>
                <a:lnTo>
                  <a:pt x="0" y="539772"/>
                </a:lnTo>
                <a:lnTo>
                  <a:pt x="0" y="521718"/>
                </a:lnTo>
                <a:cubicBezTo>
                  <a:pt x="5973" y="513179"/>
                  <a:pt x="9654" y="503556"/>
                  <a:pt x="11467" y="493611"/>
                </a:cubicBezTo>
                <a:lnTo>
                  <a:pt x="0" y="480023"/>
                </a:lnTo>
                <a:lnTo>
                  <a:pt x="0" y="462726"/>
                </a:lnTo>
                <a:cubicBezTo>
                  <a:pt x="14950" y="487414"/>
                  <a:pt x="42305" y="502980"/>
                  <a:pt x="73296" y="502980"/>
                </a:cubicBezTo>
                <a:cubicBezTo>
                  <a:pt x="97207" y="502980"/>
                  <a:pt x="118953" y="493715"/>
                  <a:pt x="134965" y="478394"/>
                </a:cubicBezTo>
                <a:lnTo>
                  <a:pt x="0" y="343428"/>
                </a:lnTo>
                <a:lnTo>
                  <a:pt x="0" y="343338"/>
                </a:lnTo>
                <a:lnTo>
                  <a:pt x="135010" y="478348"/>
                </a:lnTo>
                <a:cubicBezTo>
                  <a:pt x="150331" y="462336"/>
                  <a:pt x="159597" y="440590"/>
                  <a:pt x="159597" y="416679"/>
                </a:cubicBezTo>
                <a:cubicBezTo>
                  <a:pt x="159597" y="366661"/>
                  <a:pt x="119048" y="326112"/>
                  <a:pt x="69030" y="326112"/>
                </a:cubicBezTo>
                <a:cubicBezTo>
                  <a:pt x="49952" y="326478"/>
                  <a:pt x="25806" y="321244"/>
                  <a:pt x="12948" y="308084"/>
                </a:cubicBezTo>
                <a:lnTo>
                  <a:pt x="0" y="327154"/>
                </a:lnTo>
                <a:lnTo>
                  <a:pt x="0" y="309010"/>
                </a:lnTo>
                <a:cubicBezTo>
                  <a:pt x="14338" y="284867"/>
                  <a:pt x="14338" y="254932"/>
                  <a:pt x="0" y="230790"/>
                </a:cubicBezTo>
                <a:lnTo>
                  <a:pt x="0" y="212689"/>
                </a:lnTo>
                <a:cubicBezTo>
                  <a:pt x="6036" y="217996"/>
                  <a:pt x="9959" y="224711"/>
                  <a:pt x="12896" y="231767"/>
                </a:cubicBezTo>
                <a:cubicBezTo>
                  <a:pt x="25742" y="218569"/>
                  <a:pt x="49927" y="213320"/>
                  <a:pt x="69030" y="213686"/>
                </a:cubicBezTo>
                <a:cubicBezTo>
                  <a:pt x="94039" y="213687"/>
                  <a:pt x="116681" y="203550"/>
                  <a:pt x="133071" y="187160"/>
                </a:cubicBezTo>
                <a:cubicBezTo>
                  <a:pt x="149460" y="170771"/>
                  <a:pt x="159597" y="148129"/>
                  <a:pt x="159597" y="123119"/>
                </a:cubicBezTo>
                <a:cubicBezTo>
                  <a:pt x="159597" y="99209"/>
                  <a:pt x="150331" y="77463"/>
                  <a:pt x="135010" y="61451"/>
                </a:cubicBezTo>
                <a:lnTo>
                  <a:pt x="0" y="196461"/>
                </a:lnTo>
                <a:lnTo>
                  <a:pt x="0" y="196370"/>
                </a:lnTo>
                <a:lnTo>
                  <a:pt x="134965" y="61405"/>
                </a:lnTo>
                <a:cubicBezTo>
                  <a:pt x="118953" y="46084"/>
                  <a:pt x="97207" y="36819"/>
                  <a:pt x="73296" y="36819"/>
                </a:cubicBezTo>
                <a:cubicBezTo>
                  <a:pt x="42305" y="36819"/>
                  <a:pt x="14950" y="52385"/>
                  <a:pt x="0" y="77073"/>
                </a:cubicBezTo>
                <a:lnTo>
                  <a:pt x="0" y="59779"/>
                </a:lnTo>
                <a:cubicBezTo>
                  <a:pt x="2240" y="53717"/>
                  <a:pt x="6698" y="49732"/>
                  <a:pt x="11494" y="46167"/>
                </a:cubicBezTo>
                <a:cubicBezTo>
                  <a:pt x="9661" y="36227"/>
                  <a:pt x="5972" y="26608"/>
                  <a:pt x="0" y="18074"/>
                </a:cubicBezTo>
                <a:lnTo>
                  <a:pt x="0" y="0"/>
                </a:lnTo>
                <a:cubicBezTo>
                  <a:pt x="11637" y="10773"/>
                  <a:pt x="18655" y="24545"/>
                  <a:pt x="22230" y="39049"/>
                </a:cubicBezTo>
                <a:cubicBezTo>
                  <a:pt x="37002" y="29983"/>
                  <a:pt x="54413" y="25009"/>
                  <a:pt x="72986" y="25009"/>
                </a:cubicBezTo>
                <a:cubicBezTo>
                  <a:pt x="100237" y="25009"/>
                  <a:pt x="124986" y="35715"/>
                  <a:pt x="143120" y="53296"/>
                </a:cubicBezTo>
                <a:lnTo>
                  <a:pt x="143120" y="53296"/>
                </a:lnTo>
                <a:cubicBezTo>
                  <a:pt x="160701" y="71429"/>
                  <a:pt x="171406" y="96179"/>
                  <a:pt x="171406" y="123429"/>
                </a:cubicBezTo>
                <a:cubicBezTo>
                  <a:pt x="171406" y="142002"/>
                  <a:pt x="166433" y="159414"/>
                  <a:pt x="157367" y="174185"/>
                </a:cubicBezTo>
                <a:cubicBezTo>
                  <a:pt x="174223" y="178341"/>
                  <a:pt x="190089" y="187145"/>
                  <a:pt x="203250" y="200306"/>
                </a:cubicBezTo>
                <a:cubicBezTo>
                  <a:pt x="222519" y="219574"/>
                  <a:pt x="232449" y="244645"/>
                  <a:pt x="232840" y="269899"/>
                </a:cubicBezTo>
                <a:close/>
              </a:path>
            </a:pathLst>
          </a:custGeom>
          <a:solidFill>
            <a:schemeClr val="accent2">
              <a:lumMod val="75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02" name="Oval 1651"/>
          <p:cNvSpPr/>
          <p:nvPr/>
        </p:nvSpPr>
        <p:spPr>
          <a:xfrm>
            <a:off x="812619" y="4561319"/>
            <a:ext cx="11030995" cy="10682"/>
          </a:xfrm>
          <a:custGeom>
            <a:avLst/>
            <a:gdLst/>
            <a:ahLst/>
            <a:cxnLst/>
            <a:rect l="l" t="t" r="r" b="b"/>
            <a:pathLst>
              <a:path w="11030995" h="10682">
                <a:moveTo>
                  <a:pt x="10992007" y="0"/>
                </a:moveTo>
                <a:cubicBezTo>
                  <a:pt x="11006265" y="0"/>
                  <a:pt x="11019702" y="3516"/>
                  <a:pt x="11030995" y="10682"/>
                </a:cubicBezTo>
                <a:lnTo>
                  <a:pt x="10953019" y="10682"/>
                </a:lnTo>
                <a:cubicBezTo>
                  <a:pt x="10964312" y="3516"/>
                  <a:pt x="10977749" y="0"/>
                  <a:pt x="10992007" y="0"/>
                </a:cubicBezTo>
                <a:close/>
                <a:moveTo>
                  <a:pt x="10149468" y="0"/>
                </a:moveTo>
                <a:cubicBezTo>
                  <a:pt x="10163726" y="0"/>
                  <a:pt x="10177163" y="3516"/>
                  <a:pt x="10188456" y="10682"/>
                </a:cubicBezTo>
                <a:lnTo>
                  <a:pt x="10110480" y="10682"/>
                </a:lnTo>
                <a:cubicBezTo>
                  <a:pt x="10121773" y="3516"/>
                  <a:pt x="10135210" y="0"/>
                  <a:pt x="10149468" y="0"/>
                </a:cubicBezTo>
                <a:close/>
                <a:moveTo>
                  <a:pt x="9306928" y="0"/>
                </a:moveTo>
                <a:cubicBezTo>
                  <a:pt x="9321186" y="0"/>
                  <a:pt x="9334623" y="3516"/>
                  <a:pt x="9345916" y="10682"/>
                </a:cubicBezTo>
                <a:lnTo>
                  <a:pt x="9267940" y="10682"/>
                </a:lnTo>
                <a:cubicBezTo>
                  <a:pt x="9279233" y="3516"/>
                  <a:pt x="9292670" y="0"/>
                  <a:pt x="9306928" y="0"/>
                </a:cubicBezTo>
                <a:close/>
                <a:moveTo>
                  <a:pt x="8464388" y="0"/>
                </a:moveTo>
                <a:cubicBezTo>
                  <a:pt x="8478646" y="0"/>
                  <a:pt x="8492083" y="3516"/>
                  <a:pt x="8503376" y="10682"/>
                </a:cubicBezTo>
                <a:lnTo>
                  <a:pt x="8425400" y="10682"/>
                </a:lnTo>
                <a:cubicBezTo>
                  <a:pt x="8436693" y="3516"/>
                  <a:pt x="8450130" y="0"/>
                  <a:pt x="8464388" y="0"/>
                </a:cubicBezTo>
                <a:close/>
                <a:moveTo>
                  <a:pt x="7621848" y="0"/>
                </a:moveTo>
                <a:cubicBezTo>
                  <a:pt x="7636106" y="0"/>
                  <a:pt x="7649543" y="3516"/>
                  <a:pt x="7660836" y="10682"/>
                </a:cubicBezTo>
                <a:lnTo>
                  <a:pt x="7582860" y="10682"/>
                </a:lnTo>
                <a:cubicBezTo>
                  <a:pt x="7594153" y="3516"/>
                  <a:pt x="7607590" y="0"/>
                  <a:pt x="7621848" y="0"/>
                </a:cubicBezTo>
                <a:close/>
                <a:moveTo>
                  <a:pt x="6779308" y="0"/>
                </a:moveTo>
                <a:cubicBezTo>
                  <a:pt x="6793566" y="0"/>
                  <a:pt x="6807003" y="3516"/>
                  <a:pt x="6818296" y="10682"/>
                </a:cubicBezTo>
                <a:lnTo>
                  <a:pt x="6740320" y="10682"/>
                </a:lnTo>
                <a:cubicBezTo>
                  <a:pt x="6751613" y="3516"/>
                  <a:pt x="6765050" y="0"/>
                  <a:pt x="6779308" y="0"/>
                </a:cubicBezTo>
                <a:close/>
                <a:moveTo>
                  <a:pt x="5936768" y="0"/>
                </a:moveTo>
                <a:cubicBezTo>
                  <a:pt x="5951026" y="0"/>
                  <a:pt x="5964463" y="3516"/>
                  <a:pt x="5975757" y="10682"/>
                </a:cubicBezTo>
                <a:lnTo>
                  <a:pt x="5897780" y="10682"/>
                </a:lnTo>
                <a:cubicBezTo>
                  <a:pt x="5909073" y="3516"/>
                  <a:pt x="5922510" y="0"/>
                  <a:pt x="5936768" y="0"/>
                </a:cubicBezTo>
                <a:close/>
                <a:moveTo>
                  <a:pt x="5094228" y="0"/>
                </a:moveTo>
                <a:cubicBezTo>
                  <a:pt x="5108486" y="0"/>
                  <a:pt x="5121923" y="3516"/>
                  <a:pt x="5133217" y="10682"/>
                </a:cubicBezTo>
                <a:lnTo>
                  <a:pt x="5055240" y="10682"/>
                </a:lnTo>
                <a:cubicBezTo>
                  <a:pt x="5066533" y="3516"/>
                  <a:pt x="5079970" y="0"/>
                  <a:pt x="5094228" y="0"/>
                </a:cubicBezTo>
                <a:close/>
                <a:moveTo>
                  <a:pt x="4251688" y="0"/>
                </a:moveTo>
                <a:cubicBezTo>
                  <a:pt x="4265946" y="0"/>
                  <a:pt x="4279383" y="3516"/>
                  <a:pt x="4290676" y="10682"/>
                </a:cubicBezTo>
                <a:lnTo>
                  <a:pt x="4212700" y="10682"/>
                </a:lnTo>
                <a:cubicBezTo>
                  <a:pt x="4223993" y="3516"/>
                  <a:pt x="4237430" y="0"/>
                  <a:pt x="4251688" y="0"/>
                </a:cubicBezTo>
                <a:close/>
                <a:moveTo>
                  <a:pt x="3409148" y="0"/>
                </a:moveTo>
                <a:cubicBezTo>
                  <a:pt x="3423406" y="0"/>
                  <a:pt x="3436843" y="3516"/>
                  <a:pt x="3448136" y="10682"/>
                </a:cubicBezTo>
                <a:lnTo>
                  <a:pt x="3370160" y="10682"/>
                </a:lnTo>
                <a:cubicBezTo>
                  <a:pt x="3381453" y="3516"/>
                  <a:pt x="3394890" y="0"/>
                  <a:pt x="3409148" y="0"/>
                </a:cubicBezTo>
                <a:close/>
                <a:moveTo>
                  <a:pt x="2566608" y="0"/>
                </a:moveTo>
                <a:cubicBezTo>
                  <a:pt x="2580866" y="0"/>
                  <a:pt x="2594303" y="3516"/>
                  <a:pt x="2605596" y="10682"/>
                </a:cubicBezTo>
                <a:lnTo>
                  <a:pt x="2527620" y="10682"/>
                </a:lnTo>
                <a:cubicBezTo>
                  <a:pt x="2538913" y="3516"/>
                  <a:pt x="2552350" y="0"/>
                  <a:pt x="2566608" y="0"/>
                </a:cubicBezTo>
                <a:close/>
                <a:moveTo>
                  <a:pt x="1724068" y="0"/>
                </a:moveTo>
                <a:cubicBezTo>
                  <a:pt x="1738326" y="0"/>
                  <a:pt x="1751763" y="3516"/>
                  <a:pt x="1763056" y="10682"/>
                </a:cubicBezTo>
                <a:lnTo>
                  <a:pt x="1685080" y="10682"/>
                </a:lnTo>
                <a:cubicBezTo>
                  <a:pt x="1696373" y="3516"/>
                  <a:pt x="1709810" y="0"/>
                  <a:pt x="1724068" y="0"/>
                </a:cubicBezTo>
                <a:close/>
                <a:moveTo>
                  <a:pt x="881528" y="0"/>
                </a:moveTo>
                <a:cubicBezTo>
                  <a:pt x="895786" y="0"/>
                  <a:pt x="909223" y="3516"/>
                  <a:pt x="920516" y="10682"/>
                </a:cubicBezTo>
                <a:lnTo>
                  <a:pt x="842540" y="10682"/>
                </a:lnTo>
                <a:cubicBezTo>
                  <a:pt x="853833" y="3516"/>
                  <a:pt x="867270" y="0"/>
                  <a:pt x="881528" y="0"/>
                </a:cubicBezTo>
                <a:close/>
                <a:moveTo>
                  <a:pt x="38988" y="0"/>
                </a:moveTo>
                <a:cubicBezTo>
                  <a:pt x="53246" y="0"/>
                  <a:pt x="66683" y="3516"/>
                  <a:pt x="77976" y="10682"/>
                </a:cubicBezTo>
                <a:lnTo>
                  <a:pt x="0" y="10682"/>
                </a:lnTo>
                <a:cubicBezTo>
                  <a:pt x="11293" y="3516"/>
                  <a:pt x="24730" y="0"/>
                  <a:pt x="38988" y="0"/>
                </a:cubicBezTo>
                <a:close/>
              </a:path>
            </a:pathLst>
          </a:cu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03" name="Oval 902"/>
          <p:cNvSpPr/>
          <p:nvPr/>
        </p:nvSpPr>
        <p:spPr>
          <a:xfrm>
            <a:off x="712049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4" name="Oval 903"/>
          <p:cNvSpPr/>
          <p:nvPr/>
        </p:nvSpPr>
        <p:spPr>
          <a:xfrm>
            <a:off x="37745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5" name="Oval 904"/>
          <p:cNvSpPr/>
          <p:nvPr/>
        </p:nvSpPr>
        <p:spPr>
          <a:xfrm>
            <a:off x="122033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6" name="Oval 905"/>
          <p:cNvSpPr/>
          <p:nvPr/>
        </p:nvSpPr>
        <p:spPr>
          <a:xfrm>
            <a:off x="206321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7" name="Oval 906"/>
          <p:cNvSpPr/>
          <p:nvPr/>
        </p:nvSpPr>
        <p:spPr>
          <a:xfrm>
            <a:off x="290609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8" name="Oval 907"/>
          <p:cNvSpPr/>
          <p:nvPr/>
        </p:nvSpPr>
        <p:spPr>
          <a:xfrm>
            <a:off x="374897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09" name="Oval 908"/>
          <p:cNvSpPr/>
          <p:nvPr/>
        </p:nvSpPr>
        <p:spPr>
          <a:xfrm>
            <a:off x="459185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0" name="Oval 909"/>
          <p:cNvSpPr/>
          <p:nvPr/>
        </p:nvSpPr>
        <p:spPr>
          <a:xfrm>
            <a:off x="543473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1" name="Oval 910"/>
          <p:cNvSpPr/>
          <p:nvPr/>
        </p:nvSpPr>
        <p:spPr>
          <a:xfrm>
            <a:off x="627761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2" name="Oval 911"/>
          <p:cNvSpPr/>
          <p:nvPr/>
        </p:nvSpPr>
        <p:spPr>
          <a:xfrm>
            <a:off x="880625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3" name="Oval 912"/>
          <p:cNvSpPr/>
          <p:nvPr/>
        </p:nvSpPr>
        <p:spPr>
          <a:xfrm>
            <a:off x="796337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4" name="Oval 913"/>
          <p:cNvSpPr/>
          <p:nvPr/>
        </p:nvSpPr>
        <p:spPr>
          <a:xfrm>
            <a:off x="1049201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5" name="Oval 914"/>
          <p:cNvSpPr/>
          <p:nvPr/>
        </p:nvSpPr>
        <p:spPr>
          <a:xfrm>
            <a:off x="964913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6" name="Oval 915"/>
          <p:cNvSpPr/>
          <p:nvPr/>
        </p:nvSpPr>
        <p:spPr>
          <a:xfrm>
            <a:off x="11334899" y="365858"/>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7" name="Oval 916"/>
          <p:cNvSpPr/>
          <p:nvPr/>
        </p:nvSpPr>
        <p:spPr>
          <a:xfrm>
            <a:off x="712049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8" name="Oval 917"/>
          <p:cNvSpPr/>
          <p:nvPr/>
        </p:nvSpPr>
        <p:spPr>
          <a:xfrm>
            <a:off x="37745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19" name="Oval 918"/>
          <p:cNvSpPr/>
          <p:nvPr/>
        </p:nvSpPr>
        <p:spPr>
          <a:xfrm>
            <a:off x="122033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0" name="Oval 919"/>
          <p:cNvSpPr/>
          <p:nvPr/>
        </p:nvSpPr>
        <p:spPr>
          <a:xfrm>
            <a:off x="206321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1" name="Oval 920"/>
          <p:cNvSpPr/>
          <p:nvPr/>
        </p:nvSpPr>
        <p:spPr>
          <a:xfrm>
            <a:off x="290609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2" name="Oval 921"/>
          <p:cNvSpPr/>
          <p:nvPr/>
        </p:nvSpPr>
        <p:spPr>
          <a:xfrm>
            <a:off x="374897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3" name="Oval 922"/>
          <p:cNvSpPr/>
          <p:nvPr/>
        </p:nvSpPr>
        <p:spPr>
          <a:xfrm>
            <a:off x="459185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4" name="Oval 923"/>
          <p:cNvSpPr/>
          <p:nvPr/>
        </p:nvSpPr>
        <p:spPr>
          <a:xfrm>
            <a:off x="543473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5" name="Oval 924"/>
          <p:cNvSpPr/>
          <p:nvPr/>
        </p:nvSpPr>
        <p:spPr>
          <a:xfrm>
            <a:off x="627761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6" name="Oval 925"/>
          <p:cNvSpPr/>
          <p:nvPr/>
        </p:nvSpPr>
        <p:spPr>
          <a:xfrm>
            <a:off x="880625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7" name="Oval 926"/>
          <p:cNvSpPr/>
          <p:nvPr/>
        </p:nvSpPr>
        <p:spPr>
          <a:xfrm>
            <a:off x="796337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8" name="Oval 927"/>
          <p:cNvSpPr/>
          <p:nvPr/>
        </p:nvSpPr>
        <p:spPr>
          <a:xfrm>
            <a:off x="1049201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29" name="Oval 928"/>
          <p:cNvSpPr/>
          <p:nvPr/>
        </p:nvSpPr>
        <p:spPr>
          <a:xfrm>
            <a:off x="964913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0" name="Oval 929"/>
          <p:cNvSpPr/>
          <p:nvPr/>
        </p:nvSpPr>
        <p:spPr>
          <a:xfrm>
            <a:off x="11334899" y="121135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1" name="Oval 930"/>
          <p:cNvSpPr/>
          <p:nvPr/>
        </p:nvSpPr>
        <p:spPr>
          <a:xfrm>
            <a:off x="712049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2" name="Oval 931"/>
          <p:cNvSpPr/>
          <p:nvPr/>
        </p:nvSpPr>
        <p:spPr>
          <a:xfrm>
            <a:off x="37745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3" name="Oval 932"/>
          <p:cNvSpPr/>
          <p:nvPr/>
        </p:nvSpPr>
        <p:spPr>
          <a:xfrm>
            <a:off x="122033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4" name="Oval 933"/>
          <p:cNvSpPr/>
          <p:nvPr/>
        </p:nvSpPr>
        <p:spPr>
          <a:xfrm>
            <a:off x="206321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5" name="Oval 934"/>
          <p:cNvSpPr/>
          <p:nvPr/>
        </p:nvSpPr>
        <p:spPr>
          <a:xfrm>
            <a:off x="290609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6" name="Oval 935"/>
          <p:cNvSpPr/>
          <p:nvPr/>
        </p:nvSpPr>
        <p:spPr>
          <a:xfrm>
            <a:off x="374897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7" name="Oval 936"/>
          <p:cNvSpPr/>
          <p:nvPr/>
        </p:nvSpPr>
        <p:spPr>
          <a:xfrm>
            <a:off x="459185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8" name="Oval 937"/>
          <p:cNvSpPr/>
          <p:nvPr/>
        </p:nvSpPr>
        <p:spPr>
          <a:xfrm>
            <a:off x="543473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39" name="Oval 938"/>
          <p:cNvSpPr/>
          <p:nvPr/>
        </p:nvSpPr>
        <p:spPr>
          <a:xfrm>
            <a:off x="627761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0" name="Oval 939"/>
          <p:cNvSpPr/>
          <p:nvPr/>
        </p:nvSpPr>
        <p:spPr>
          <a:xfrm>
            <a:off x="880625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1" name="Oval 940"/>
          <p:cNvSpPr/>
          <p:nvPr/>
        </p:nvSpPr>
        <p:spPr>
          <a:xfrm>
            <a:off x="796337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2" name="Oval 941"/>
          <p:cNvSpPr/>
          <p:nvPr/>
        </p:nvSpPr>
        <p:spPr>
          <a:xfrm>
            <a:off x="1049201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3" name="Oval 942"/>
          <p:cNvSpPr/>
          <p:nvPr/>
        </p:nvSpPr>
        <p:spPr>
          <a:xfrm>
            <a:off x="964913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4" name="Oval 943"/>
          <p:cNvSpPr/>
          <p:nvPr/>
        </p:nvSpPr>
        <p:spPr>
          <a:xfrm>
            <a:off x="11334899" y="2053953"/>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5" name="Oval 944"/>
          <p:cNvSpPr/>
          <p:nvPr/>
        </p:nvSpPr>
        <p:spPr>
          <a:xfrm>
            <a:off x="712049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6" name="Oval 945"/>
          <p:cNvSpPr/>
          <p:nvPr/>
        </p:nvSpPr>
        <p:spPr>
          <a:xfrm>
            <a:off x="37745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7" name="Oval 946"/>
          <p:cNvSpPr/>
          <p:nvPr/>
        </p:nvSpPr>
        <p:spPr>
          <a:xfrm>
            <a:off x="122033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8" name="Oval 947"/>
          <p:cNvSpPr/>
          <p:nvPr/>
        </p:nvSpPr>
        <p:spPr>
          <a:xfrm>
            <a:off x="206321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49" name="Oval 948"/>
          <p:cNvSpPr/>
          <p:nvPr/>
        </p:nvSpPr>
        <p:spPr>
          <a:xfrm>
            <a:off x="290609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0" name="Oval 949"/>
          <p:cNvSpPr/>
          <p:nvPr/>
        </p:nvSpPr>
        <p:spPr>
          <a:xfrm>
            <a:off x="374897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1" name="Oval 950"/>
          <p:cNvSpPr/>
          <p:nvPr/>
        </p:nvSpPr>
        <p:spPr>
          <a:xfrm>
            <a:off x="459185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2" name="Oval 951"/>
          <p:cNvSpPr/>
          <p:nvPr/>
        </p:nvSpPr>
        <p:spPr>
          <a:xfrm>
            <a:off x="543473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3" name="Oval 952"/>
          <p:cNvSpPr/>
          <p:nvPr/>
        </p:nvSpPr>
        <p:spPr>
          <a:xfrm>
            <a:off x="627761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4" name="Oval 953"/>
          <p:cNvSpPr/>
          <p:nvPr/>
        </p:nvSpPr>
        <p:spPr>
          <a:xfrm>
            <a:off x="880625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5" name="Oval 954"/>
          <p:cNvSpPr/>
          <p:nvPr/>
        </p:nvSpPr>
        <p:spPr>
          <a:xfrm>
            <a:off x="796337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6" name="Oval 955"/>
          <p:cNvSpPr/>
          <p:nvPr/>
        </p:nvSpPr>
        <p:spPr>
          <a:xfrm>
            <a:off x="1049201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7" name="Oval 956"/>
          <p:cNvSpPr/>
          <p:nvPr/>
        </p:nvSpPr>
        <p:spPr>
          <a:xfrm>
            <a:off x="964913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8" name="Oval 957"/>
          <p:cNvSpPr/>
          <p:nvPr/>
        </p:nvSpPr>
        <p:spPr>
          <a:xfrm>
            <a:off x="11334899" y="2902626"/>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59" name="Oval 958"/>
          <p:cNvSpPr/>
          <p:nvPr/>
        </p:nvSpPr>
        <p:spPr>
          <a:xfrm>
            <a:off x="712049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0" name="Oval 959"/>
          <p:cNvSpPr/>
          <p:nvPr/>
        </p:nvSpPr>
        <p:spPr>
          <a:xfrm>
            <a:off x="37745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1" name="Oval 960"/>
          <p:cNvSpPr/>
          <p:nvPr/>
        </p:nvSpPr>
        <p:spPr>
          <a:xfrm>
            <a:off x="122033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2" name="Oval 961"/>
          <p:cNvSpPr/>
          <p:nvPr/>
        </p:nvSpPr>
        <p:spPr>
          <a:xfrm>
            <a:off x="206321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3" name="Oval 962"/>
          <p:cNvSpPr/>
          <p:nvPr/>
        </p:nvSpPr>
        <p:spPr>
          <a:xfrm>
            <a:off x="290609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4" name="Oval 963"/>
          <p:cNvSpPr/>
          <p:nvPr/>
        </p:nvSpPr>
        <p:spPr>
          <a:xfrm>
            <a:off x="374897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5" name="Oval 964"/>
          <p:cNvSpPr/>
          <p:nvPr/>
        </p:nvSpPr>
        <p:spPr>
          <a:xfrm>
            <a:off x="459185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6" name="Oval 965"/>
          <p:cNvSpPr/>
          <p:nvPr/>
        </p:nvSpPr>
        <p:spPr>
          <a:xfrm>
            <a:off x="543473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7" name="Oval 966"/>
          <p:cNvSpPr/>
          <p:nvPr/>
        </p:nvSpPr>
        <p:spPr>
          <a:xfrm>
            <a:off x="627761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8" name="Oval 967"/>
          <p:cNvSpPr/>
          <p:nvPr/>
        </p:nvSpPr>
        <p:spPr>
          <a:xfrm>
            <a:off x="880625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69" name="Oval 968"/>
          <p:cNvSpPr/>
          <p:nvPr/>
        </p:nvSpPr>
        <p:spPr>
          <a:xfrm>
            <a:off x="796337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70" name="Oval 969"/>
          <p:cNvSpPr/>
          <p:nvPr/>
        </p:nvSpPr>
        <p:spPr>
          <a:xfrm>
            <a:off x="1049201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71" name="Oval 970"/>
          <p:cNvSpPr/>
          <p:nvPr/>
        </p:nvSpPr>
        <p:spPr>
          <a:xfrm>
            <a:off x="964913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972" name="Oval 971"/>
          <p:cNvSpPr/>
          <p:nvPr/>
        </p:nvSpPr>
        <p:spPr>
          <a:xfrm>
            <a:off x="11334899" y="3746805"/>
            <a:ext cx="100015" cy="100014"/>
          </a:xfrm>
          <a:prstGeom prst="ellipse">
            <a:avLst/>
          </a:prstGeom>
          <a:solidFill>
            <a:schemeClr val="bg1"/>
          </a:solidFill>
          <a:ln w="13970">
            <a:solidFill>
              <a:schemeClr val="accent2">
                <a:lumMod val="75000"/>
              </a:schemeClr>
            </a:solidFill>
          </a:ln>
        </p:spPr>
        <p:style>
          <a:lnRef idx="1">
            <a:schemeClr val="accent1"/>
          </a:lnRef>
          <a:fillRef idx="0">
            <a:schemeClr val="accent1"/>
          </a:fillRef>
          <a:effectRef idx="0">
            <a:schemeClr val="accent1"/>
          </a:effectRef>
          <a:fontRef idx="minor">
            <a:schemeClr val="tx1"/>
          </a:fontRef>
        </p:style>
      </p:sp>
      <p:sp>
        <p:nvSpPr>
          <p:cNvPr id="2" name="Title 1"/>
          <p:cNvSpPr>
            <a:spLocks noGrp="1"/>
          </p:cNvSpPr>
          <p:nvPr>
            <p:ph type="title"/>
          </p:nvPr>
        </p:nvSpPr>
        <p:spPr>
          <a:xfrm>
            <a:off x="457200" y="4960137"/>
            <a:ext cx="7772400" cy="1463040"/>
          </a:xfrm>
        </p:spPr>
        <p:txBody>
          <a:bodyPr anchor="ctr">
            <a:normAutofit/>
          </a:bodyPr>
          <a:lstStyle>
            <a:lvl1pPr algn="r">
              <a:defRPr sz="5000" b="0" spc="200" baseline="0"/>
            </a:lvl1pPr>
          </a:lstStyle>
          <a:p>
            <a:r>
              <a:rPr lang="en-US"/>
              <a:t>Click to edit Master title style</a:t>
            </a:r>
            <a:endParaRPr lang="en-US" dirty="0"/>
          </a:p>
        </p:txBody>
      </p:sp>
      <p:sp>
        <p:nvSpPr>
          <p:cNvPr id="3" name="Text Placeholder 2"/>
          <p:cNvSpPr>
            <a:spLocks noGrp="1"/>
          </p:cNvSpPr>
          <p:nvPr>
            <p:ph type="body" idx="1"/>
          </p:nvPr>
        </p:nvSpPr>
        <p:spPr>
          <a:xfrm>
            <a:off x="8610600" y="4960137"/>
            <a:ext cx="3200400" cy="1463040"/>
          </a:xfrm>
        </p:spPr>
        <p:txBody>
          <a:bodyPr lIns="91440" tIns="45720" rIns="91440" bIns="4572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endParaRPr lang="en-GB"/>
          </a:p>
        </p:txBody>
      </p:sp>
      <p:sp>
        <p:nvSpPr>
          <p:cNvPr id="5" name="Footer Placeholder 4"/>
          <p:cNvSpPr>
            <a:spLocks noGrp="1"/>
          </p:cNvSpPr>
          <p:nvPr>
            <p:ph type="ftr" sz="quarter" idx="11"/>
          </p:nvPr>
        </p:nvSpPr>
        <p:spPr/>
        <p:txBody>
          <a:bodyPr/>
          <a:lstStyle/>
          <a:p>
            <a:endParaRPr lang="en-GB"/>
          </a:p>
        </p:txBody>
      </p:sp>
      <p:sp>
        <p:nvSpPr>
          <p:cNvPr id="6" name="Slide Number Placeholder 5"/>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cxnSp>
        <p:nvCxnSpPr>
          <p:cNvPr id="8" name="Straight Connector 7"/>
          <p:cNvCxnSpPr/>
          <p:nvPr/>
        </p:nvCxnSpPr>
        <p:spPr>
          <a:xfrm flipV="1">
            <a:off x="8386842" y="5264106"/>
            <a:ext cx="0" cy="914400"/>
          </a:xfrm>
          <a:prstGeom prst="line">
            <a:avLst/>
          </a:prstGeom>
          <a:ln w="19050">
            <a:solidFill>
              <a:schemeClr val="accent2">
                <a:lumMod val="75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218151143"/>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024128"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989320" y="2286000"/>
            <a:ext cx="4754880" cy="4023360"/>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19626701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10" name="Title 9"/>
          <p:cNvSpPr>
            <a:spLocks noGrp="1"/>
          </p:cNvSpPr>
          <p:nvPr>
            <p:ph type="title"/>
          </p:nvPr>
        </p:nvSpPr>
        <p:spPr>
          <a:xfrm>
            <a:off x="1024128" y="585216"/>
            <a:ext cx="9720072" cy="1499616"/>
          </a:xfrm>
        </p:spPr>
        <p:txBody>
          <a:bodyPr/>
          <a:lstStyle/>
          <a:p>
            <a:r>
              <a:rPr lang="en-US"/>
              <a:t>Click to edit Master title style</a:t>
            </a:r>
            <a:endParaRPr lang="en-US" dirty="0"/>
          </a:p>
        </p:txBody>
      </p:sp>
      <p:sp>
        <p:nvSpPr>
          <p:cNvPr id="3" name="Text Placeholder 2"/>
          <p:cNvSpPr>
            <a:spLocks noGrp="1"/>
          </p:cNvSpPr>
          <p:nvPr>
            <p:ph type="body" idx="1"/>
          </p:nvPr>
        </p:nvSpPr>
        <p:spPr>
          <a:xfrm>
            <a:off x="1024128" y="2179636"/>
            <a:ext cx="4754880" cy="822960"/>
          </a:xfrm>
        </p:spPr>
        <p:txBody>
          <a:bodyPr lIns="137160" rIns="137160" anchor="ctr">
            <a:normAutofit/>
          </a:bodyPr>
          <a:lstStyle>
            <a:lvl1pPr marL="0" indent="0">
              <a:spcBef>
                <a:spcPts val="0"/>
              </a:spcBef>
              <a:spcAft>
                <a:spcPts val="0"/>
              </a:spcAft>
              <a:buNone/>
              <a:defRPr sz="2300" b="0" cap="none" baseline="0">
                <a:solidFill>
                  <a:schemeClr val="accent3"/>
                </a:solidFill>
                <a:latin typeface="+mn-lt"/>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1024128"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989320" y="2179636"/>
            <a:ext cx="4754880" cy="822960"/>
          </a:xfrm>
        </p:spPr>
        <p:txBody>
          <a:bodyPr lIns="137160" rIns="137160" anchor="ctr">
            <a:normAutofit/>
          </a:bodyPr>
          <a:lstStyle>
            <a:lvl1pPr marL="0" indent="0">
              <a:spcBef>
                <a:spcPts val="0"/>
              </a:spcBef>
              <a:spcAft>
                <a:spcPts val="0"/>
              </a:spcAft>
              <a:buNone/>
              <a:defRPr lang="en-US" sz="2300" b="0" kern="1200" cap="none" baseline="0" dirty="0">
                <a:solidFill>
                  <a:schemeClr val="accent3"/>
                </a:solidFill>
                <a:latin typeface="+mn-lt"/>
                <a:ea typeface="+mn-ea"/>
                <a:cs typeface="+mn-cs"/>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marL="0" lvl="0" indent="0" algn="l" defTabSz="914400" rtl="0" eaLnBrk="1" latinLnBrk="0" hangingPunct="1">
              <a:lnSpc>
                <a:spcPct val="90000"/>
              </a:lnSpc>
              <a:spcBef>
                <a:spcPts val="1800"/>
              </a:spcBef>
              <a:buNone/>
            </a:pPr>
            <a:r>
              <a:rPr lang="en-US"/>
              <a:t>Click to edit Master text styles</a:t>
            </a:r>
          </a:p>
        </p:txBody>
      </p:sp>
      <p:sp>
        <p:nvSpPr>
          <p:cNvPr id="6" name="Content Placeholder 5"/>
          <p:cNvSpPr>
            <a:spLocks noGrp="1"/>
          </p:cNvSpPr>
          <p:nvPr>
            <p:ph sz="quarter" idx="4"/>
          </p:nvPr>
        </p:nvSpPr>
        <p:spPr>
          <a:xfrm>
            <a:off x="5989320" y="2967788"/>
            <a:ext cx="4754880" cy="3341572"/>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endParaRPr lang="en-GB"/>
          </a:p>
        </p:txBody>
      </p:sp>
      <p:sp>
        <p:nvSpPr>
          <p:cNvPr id="8" name="Footer Placeholder 7"/>
          <p:cNvSpPr>
            <a:spLocks noGrp="1"/>
          </p:cNvSpPr>
          <p:nvPr>
            <p:ph type="ftr" sz="quarter" idx="11"/>
          </p:nvPr>
        </p:nvSpPr>
        <p:spPr/>
        <p:txBody>
          <a:bodyPr/>
          <a:lstStyle/>
          <a:p>
            <a:endParaRPr lang="en-GB"/>
          </a:p>
        </p:txBody>
      </p:sp>
      <p:sp>
        <p:nvSpPr>
          <p:cNvPr id="9" name="Slide Number Placeholder 8"/>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8047501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endParaRPr lang="en-GB"/>
          </a:p>
        </p:txBody>
      </p:sp>
      <p:sp>
        <p:nvSpPr>
          <p:cNvPr id="4" name="Footer Placeholder 3"/>
          <p:cNvSpPr>
            <a:spLocks noGrp="1"/>
          </p:cNvSpPr>
          <p:nvPr>
            <p:ph type="ftr" sz="quarter" idx="11"/>
          </p:nvPr>
        </p:nvSpPr>
        <p:spPr/>
        <p:txBody>
          <a:bodyPr/>
          <a:lstStyle/>
          <a:p>
            <a:endParaRPr lang="en-GB"/>
          </a:p>
        </p:txBody>
      </p:sp>
      <p:sp>
        <p:nvSpPr>
          <p:cNvPr id="5" name="Slide Number Placeholder 4"/>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960175488"/>
      </p:ext>
    </p:extLst>
  </p:cSld>
  <p:clrMapOvr>
    <a:masterClrMapping/>
  </p:clrMapOvr>
  <p:hf hdr="0" ftr="0" dt="0"/>
</p:sldLayout>
</file>

<file path=ppt/slideLayouts/slideLayout7.xml><?xml version="1.0" encoding="utf-8"?>
<p:sldLayout xmlns:a="http://schemas.openxmlformats.org/drawingml/2006/main" xmlns:r="http://schemas.openxmlformats.org/officeDocument/2006/relationships" xmlns:p="http://schemas.openxmlformats.org/presentationml/2006/main" showMasterSp="0"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endParaRPr lang="en-GB"/>
          </a:p>
        </p:txBody>
      </p:sp>
      <p:sp>
        <p:nvSpPr>
          <p:cNvPr id="3" name="Footer Placeholder 2"/>
          <p:cNvSpPr>
            <a:spLocks noGrp="1"/>
          </p:cNvSpPr>
          <p:nvPr>
            <p:ph type="ftr" sz="quarter" idx="11"/>
          </p:nvPr>
        </p:nvSpPr>
        <p:spPr/>
        <p:txBody>
          <a:bodyPr/>
          <a:lstStyle/>
          <a:p>
            <a:endParaRPr lang="en-GB"/>
          </a:p>
        </p:txBody>
      </p:sp>
      <p:sp>
        <p:nvSpPr>
          <p:cNvPr id="4" name="Slide Number Placeholder 3"/>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207144639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8" name="Title 7"/>
          <p:cNvSpPr>
            <a:spLocks noGrp="1"/>
          </p:cNvSpPr>
          <p:nvPr>
            <p:ph type="title"/>
          </p:nvPr>
        </p:nvSpPr>
        <p:spPr>
          <a:xfrm>
            <a:off x="1024128" y="471509"/>
            <a:ext cx="4389120" cy="1737360"/>
          </a:xfrm>
        </p:spPr>
        <p:txBody>
          <a:bodyPr>
            <a:noAutofit/>
          </a:bodyPr>
          <a:lstStyle>
            <a:lvl1pPr>
              <a:lnSpc>
                <a:spcPct val="80000"/>
              </a:lnSpc>
              <a:defRPr sz="4000"/>
            </a:lvl1pPr>
          </a:lstStyle>
          <a:p>
            <a:r>
              <a:rPr lang="en-US"/>
              <a:t>Click to edit Master title style</a:t>
            </a:r>
            <a:endParaRPr lang="en-US" dirty="0"/>
          </a:p>
        </p:txBody>
      </p:sp>
      <p:sp>
        <p:nvSpPr>
          <p:cNvPr id="3" name="Content Placeholder 2"/>
          <p:cNvSpPr>
            <a:spLocks noGrp="1"/>
          </p:cNvSpPr>
          <p:nvPr>
            <p:ph idx="1"/>
          </p:nvPr>
        </p:nvSpPr>
        <p:spPr>
          <a:xfrm>
            <a:off x="5715000" y="822960"/>
            <a:ext cx="5678424" cy="5184648"/>
          </a:xfrm>
        </p:spPr>
        <p:txBody>
          <a:bodyPr/>
          <a:lstStyle>
            <a:lvl1pPr>
              <a:defRPr sz="2400"/>
            </a:lvl1pPr>
            <a:lvl2pPr>
              <a:defRPr sz="2000"/>
            </a:lvl2pPr>
            <a:lvl3pPr>
              <a:defRPr sz="16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024128" y="2257506"/>
            <a:ext cx="4389120" cy="3762294"/>
          </a:xfrm>
        </p:spPr>
        <p:txBody>
          <a:bodyPr lIns="91440" rIns="91440">
            <a:normAutofit/>
          </a:bodyPr>
          <a:lstStyle>
            <a:lvl1pPr marL="0" indent="0">
              <a:lnSpc>
                <a:spcPct val="108000"/>
              </a:lnSpc>
              <a:spcBef>
                <a:spcPts val="600"/>
              </a:spcBef>
              <a:buNone/>
              <a:defRPr sz="16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spTree>
    <p:extLst>
      <p:ext uri="{BB962C8B-B14F-4D97-AF65-F5344CB8AC3E}">
        <p14:creationId xmlns:p14="http://schemas.microsoft.com/office/powerpoint/2010/main" val="374974749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showMasterSp="0"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4960138"/>
            <a:ext cx="7772400" cy="1463040"/>
          </a:xfrm>
        </p:spPr>
        <p:txBody>
          <a:bodyPr anchor="ctr">
            <a:normAutofit/>
          </a:bodyPr>
          <a:lstStyle>
            <a:lvl1pPr algn="r">
              <a:defRPr sz="5000" spc="200" baseline="0"/>
            </a:lvl1pPr>
          </a:lstStyle>
          <a:p>
            <a:r>
              <a:rPr lang="en-US"/>
              <a:t>Click to edit Master title style</a:t>
            </a:r>
            <a:endParaRPr lang="en-US" dirty="0"/>
          </a:p>
        </p:txBody>
      </p:sp>
      <p:sp>
        <p:nvSpPr>
          <p:cNvPr id="3" name="Picture Placeholder 2"/>
          <p:cNvSpPr>
            <a:spLocks noGrp="1" noChangeAspect="1"/>
          </p:cNvSpPr>
          <p:nvPr>
            <p:ph type="pic" idx="1"/>
          </p:nvPr>
        </p:nvSpPr>
        <p:spPr>
          <a:xfrm>
            <a:off x="0" y="-1"/>
            <a:ext cx="12188952" cy="4572000"/>
          </a:xfrm>
          <a:solidFill>
            <a:schemeClr val="accent3">
              <a:lumMod val="60000"/>
              <a:lumOff val="40000"/>
            </a:schemeClr>
          </a:solidFill>
        </p:spPr>
        <p:txBody>
          <a:bodyPr lIns="457200" tIns="365760" rIns="45720" bIns="4572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en-US" dirty="0"/>
          </a:p>
        </p:txBody>
      </p:sp>
      <p:sp>
        <p:nvSpPr>
          <p:cNvPr id="4" name="Text Placeholder 3"/>
          <p:cNvSpPr>
            <a:spLocks noGrp="1"/>
          </p:cNvSpPr>
          <p:nvPr>
            <p:ph type="body" sz="half" idx="2"/>
          </p:nvPr>
        </p:nvSpPr>
        <p:spPr>
          <a:xfrm>
            <a:off x="8610600" y="4960138"/>
            <a:ext cx="3200400" cy="1463040"/>
          </a:xfrm>
        </p:spPr>
        <p:txBody>
          <a:bodyPr lIns="91440" rIns="91440" anchor="ctr">
            <a:normAutofit/>
          </a:bodyPr>
          <a:lstStyle>
            <a:lvl1pPr marL="0" indent="0">
              <a:lnSpc>
                <a:spcPct val="100000"/>
              </a:lnSpc>
              <a:spcBef>
                <a:spcPts val="0"/>
              </a:spcBef>
              <a:buNone/>
              <a:defRPr sz="1800">
                <a:solidFill>
                  <a:schemeClr val="tx1">
                    <a:lumMod val="95000"/>
                    <a:lumOff val="5000"/>
                  </a:schemeClr>
                </a:solidFill>
              </a:defRPr>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p:cNvSpPr>
            <a:spLocks noGrp="1"/>
          </p:cNvSpPr>
          <p:nvPr>
            <p:ph type="dt" sz="half" idx="10"/>
          </p:nvPr>
        </p:nvSpPr>
        <p:spPr/>
        <p:txBody>
          <a:bodyPr/>
          <a:lstStyle/>
          <a:p>
            <a:endParaRPr lang="en-GB"/>
          </a:p>
        </p:txBody>
      </p:sp>
      <p:sp>
        <p:nvSpPr>
          <p:cNvPr id="6" name="Footer Placeholder 5"/>
          <p:cNvSpPr>
            <a:spLocks noGrp="1"/>
          </p:cNvSpPr>
          <p:nvPr>
            <p:ph type="ftr" sz="quarter" idx="11"/>
          </p:nvPr>
        </p:nvSpPr>
        <p:spPr/>
        <p:txBody>
          <a:bodyPr/>
          <a:lstStyle/>
          <a:p>
            <a:endParaRPr lang="en-GB"/>
          </a:p>
        </p:txBody>
      </p:sp>
      <p:sp>
        <p:nvSpPr>
          <p:cNvPr id="7" name="Slide Number Placeholder 6"/>
          <p:cNvSpPr>
            <a:spLocks noGrp="1"/>
          </p:cNvSpPr>
          <p:nvPr>
            <p:ph type="sldNum" sz="quarter" idx="12"/>
          </p:nvPr>
        </p:nvSpPr>
        <p:spPr/>
        <p:txBody>
          <a:bodyPr/>
          <a:lstStyle/>
          <a:p>
            <a:pPr marL="0" lvl="0" indent="0" algn="r" rtl="0">
              <a:spcBef>
                <a:spcPts val="0"/>
              </a:spcBef>
              <a:spcAft>
                <a:spcPts val="0"/>
              </a:spcAft>
              <a:buNone/>
            </a:pPr>
            <a:fld id="{00000000-1234-1234-1234-123412341234}" type="slidenum">
              <a:rPr lang="en-US" smtClean="0"/>
              <a:t>‹#›</a:t>
            </a:fld>
            <a:endParaRPr lang="en-US"/>
          </a:p>
        </p:txBody>
      </p:sp>
      <p:cxnSp>
        <p:nvCxnSpPr>
          <p:cNvPr id="9" name="Straight Connector 8"/>
          <p:cNvCxnSpPr/>
          <p:nvPr/>
        </p:nvCxnSpPr>
        <p:spPr>
          <a:xfrm flipV="1">
            <a:off x="8386842" y="5264106"/>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330055365"/>
      </p:ext>
    </p:extLst>
  </p:cSld>
  <p:clrMapOvr>
    <a:masterClrMapping/>
  </p:clrMapOvr>
  <p:hf hdr="0" ftr="0" dt="0"/>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024128" y="585216"/>
            <a:ext cx="9720072" cy="1499616"/>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024128" y="2286000"/>
            <a:ext cx="9720071" cy="4023360"/>
          </a:xfrm>
          <a:prstGeom prst="rect">
            <a:avLst/>
          </a:prstGeom>
        </p:spPr>
        <p:txBody>
          <a:bodyPr vert="horz" lIns="45720" tIns="45720" rIns="4572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2"/>
          </p:nvPr>
        </p:nvSpPr>
        <p:spPr>
          <a:xfrm>
            <a:off x="1024128" y="6470704"/>
            <a:ext cx="2154142"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endParaRPr lang="en-GB"/>
          </a:p>
        </p:txBody>
      </p:sp>
      <p:sp>
        <p:nvSpPr>
          <p:cNvPr id="5" name="Footer Placeholder 4"/>
          <p:cNvSpPr>
            <a:spLocks noGrp="1"/>
          </p:cNvSpPr>
          <p:nvPr>
            <p:ph type="ftr" sz="quarter" idx="3"/>
          </p:nvPr>
        </p:nvSpPr>
        <p:spPr>
          <a:xfrm>
            <a:off x="4842932" y="6470704"/>
            <a:ext cx="5901458" cy="274320"/>
          </a:xfrm>
          <a:prstGeom prst="rect">
            <a:avLst/>
          </a:prstGeom>
        </p:spPr>
        <p:txBody>
          <a:bodyPr vert="horz" lIns="91440" tIns="45720" rIns="91440" bIns="45720" rtlCol="0" anchor="ctr"/>
          <a:lstStyle>
            <a:lvl1pPr algn="r">
              <a:defRPr sz="1000" cap="all" baseline="0">
                <a:solidFill>
                  <a:schemeClr val="tx1">
                    <a:lumMod val="95000"/>
                    <a:lumOff val="5000"/>
                  </a:schemeClr>
                </a:solidFill>
                <a:latin typeface="+mj-lt"/>
              </a:defRPr>
            </a:lvl1pPr>
          </a:lstStyle>
          <a:p>
            <a:endParaRPr lang="en-GB"/>
          </a:p>
        </p:txBody>
      </p:sp>
      <p:sp>
        <p:nvSpPr>
          <p:cNvPr id="6" name="Slide Number Placeholder 5"/>
          <p:cNvSpPr>
            <a:spLocks noGrp="1"/>
          </p:cNvSpPr>
          <p:nvPr>
            <p:ph type="sldNum" sz="quarter" idx="4"/>
          </p:nvPr>
        </p:nvSpPr>
        <p:spPr>
          <a:xfrm>
            <a:off x="10837334" y="6470704"/>
            <a:ext cx="973666" cy="274320"/>
          </a:xfrm>
          <a:prstGeom prst="rect">
            <a:avLst/>
          </a:prstGeom>
        </p:spPr>
        <p:txBody>
          <a:bodyPr vert="horz" lIns="91440" tIns="45720" rIns="91440" bIns="45720" rtlCol="0" anchor="ctr"/>
          <a:lstStyle>
            <a:lvl1pPr algn="l">
              <a:defRPr sz="1000">
                <a:solidFill>
                  <a:schemeClr val="tx1">
                    <a:lumMod val="95000"/>
                    <a:lumOff val="5000"/>
                  </a:schemeClr>
                </a:solidFill>
                <a:latin typeface="+mj-lt"/>
              </a:defRPr>
            </a:lvl1pPr>
          </a:lstStyle>
          <a:p>
            <a:pPr marL="0" lvl="0" indent="0" algn="r" rtl="0">
              <a:spcBef>
                <a:spcPts val="0"/>
              </a:spcBef>
              <a:spcAft>
                <a:spcPts val="0"/>
              </a:spcAft>
              <a:buNone/>
            </a:pPr>
            <a:fld id="{00000000-1234-1234-1234-123412341234}" type="slidenum">
              <a:rPr lang="en-US" smtClean="0"/>
              <a:t>‹#›</a:t>
            </a:fld>
            <a:endParaRPr lang="en-US"/>
          </a:p>
        </p:txBody>
      </p:sp>
      <p:cxnSp>
        <p:nvCxnSpPr>
          <p:cNvPr id="7" name="Straight Connector 6"/>
          <p:cNvCxnSpPr/>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854165595"/>
      </p:ext>
    </p:extLst>
  </p:cSld>
  <p:clrMap bg1="lt1" tx1="dk1" bg2="lt2" tx2="dk2" accent1="accent1" accent2="accent2" accent3="accent3" accent4="accent4" accent5="accent5" accent6="accent6" hlink="hlink" folHlink="folHlink"/>
  <p:sldLayoutIdLst>
    <p:sldLayoutId id="2147483900" r:id="rId1"/>
    <p:sldLayoutId id="2147483901" r:id="rId2"/>
    <p:sldLayoutId id="2147483902" r:id="rId3"/>
    <p:sldLayoutId id="2147483903" r:id="rId4"/>
    <p:sldLayoutId id="2147483904" r:id="rId5"/>
    <p:sldLayoutId id="2147483905" r:id="rId6"/>
    <p:sldLayoutId id="2147483906" r:id="rId7"/>
    <p:sldLayoutId id="2147483907" r:id="rId8"/>
    <p:sldLayoutId id="2147483908" r:id="rId9"/>
    <p:sldLayoutId id="2147483909" r:id="rId10"/>
    <p:sldLayoutId id="2147483910" r:id="rId11"/>
  </p:sldLayoutIdLst>
  <p:hf hdr="0" ftr="0" dt="0"/>
  <p:txStyles>
    <p:titleStyle>
      <a:lvl1pPr algn="l" defTabSz="914400" rtl="0" eaLnBrk="1" latinLnBrk="0" hangingPunct="1">
        <a:lnSpc>
          <a:spcPct val="80000"/>
        </a:lnSpc>
        <a:spcBef>
          <a:spcPct val="0"/>
        </a:spcBef>
        <a:buNone/>
        <a:defRPr sz="5000" kern="1200" cap="all" spc="100" baseline="0">
          <a:solidFill>
            <a:schemeClr val="tx1">
              <a:lumMod val="95000"/>
              <a:lumOff val="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3"/>
        </a:buClr>
        <a:buSzPct val="100000"/>
        <a:buFont typeface="Tw Cen MT" panose="020B0602020104020603" pitchFamily="34" charset="0"/>
        <a:buChar char=" "/>
        <a:defRPr sz="2200" kern="1200">
          <a:solidFill>
            <a:schemeClr val="tx1"/>
          </a:solidFill>
          <a:latin typeface="+mn-lt"/>
          <a:ea typeface="+mn-ea"/>
          <a:cs typeface="+mn-cs"/>
        </a:defRPr>
      </a:lvl1pPr>
      <a:lvl2pPr marL="26517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800" kern="1200">
          <a:solidFill>
            <a:schemeClr val="tx1"/>
          </a:solidFill>
          <a:latin typeface="+mn-lt"/>
          <a:ea typeface="+mn-ea"/>
          <a:cs typeface="+mn-cs"/>
        </a:defRPr>
      </a:lvl2pPr>
      <a:lvl3pPr marL="4480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3pPr>
      <a:lvl4pPr marL="59436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4pPr>
      <a:lvl5pPr marL="77724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5pPr>
      <a:lvl6pPr marL="914400"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6pPr>
      <a:lvl7pPr marL="1060704"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7pPr>
      <a:lvl8pPr marL="1216152"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8pPr>
      <a:lvl9pPr marL="1362456" indent="-137160" algn="l" defTabSz="914400" rtl="0" eaLnBrk="1" latinLnBrk="0" hangingPunct="1">
        <a:lnSpc>
          <a:spcPct val="90000"/>
        </a:lnSpc>
        <a:spcBef>
          <a:spcPts val="200"/>
        </a:spcBef>
        <a:spcAft>
          <a:spcPts val="400"/>
        </a:spcAft>
        <a:buClr>
          <a:schemeClr val="accent3"/>
        </a:buClr>
        <a:buFont typeface="Wingdings 3" pitchFamily="18" charset="2"/>
        <a:buChar char=""/>
        <a:defRPr sz="14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3" Type="http://schemas.openxmlformats.org/officeDocument/2006/relationships/chart" Target="../charts/chart1.xml"/><Relationship Id="rId2" Type="http://schemas.openxmlformats.org/officeDocument/2006/relationships/notesSlide" Target="../notesSlides/notesSlide15.xml"/><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chart" Target="../charts/chart2.xml"/><Relationship Id="rId2" Type="http://schemas.openxmlformats.org/officeDocument/2006/relationships/notesSlide" Target="../notesSlides/notesSlide16.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3" Type="http://schemas.openxmlformats.org/officeDocument/2006/relationships/chart" Target="../charts/chart3.xml"/><Relationship Id="rId2" Type="http://schemas.openxmlformats.org/officeDocument/2006/relationships/notesSlide" Target="../notesSlides/notesSlide17.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3" Type="http://schemas.openxmlformats.org/officeDocument/2006/relationships/chart" Target="../charts/chart4.xml"/><Relationship Id="rId2" Type="http://schemas.openxmlformats.org/officeDocument/2006/relationships/notesSlide" Target="../notesSlides/notesSlide18.xml"/><Relationship Id="rId1" Type="http://schemas.openxmlformats.org/officeDocument/2006/relationships/slideLayout" Target="../slideLayouts/slideLayout2.xml"/><Relationship Id="rId6" Type="http://schemas.openxmlformats.org/officeDocument/2006/relationships/chart" Target="../charts/chart7.xml"/><Relationship Id="rId5" Type="http://schemas.openxmlformats.org/officeDocument/2006/relationships/chart" Target="../charts/chart6.xml"/><Relationship Id="rId4" Type="http://schemas.openxmlformats.org/officeDocument/2006/relationships/chart" Target="../charts/chart5.xml"/></Relationships>
</file>

<file path=ppt/slides/_rels/slide22.xml.rels><?xml version="1.0" encoding="UTF-8" standalone="yes"?>
<Relationships xmlns="http://schemas.openxmlformats.org/package/2006/relationships"><Relationship Id="rId3" Type="http://schemas.openxmlformats.org/officeDocument/2006/relationships/chart" Target="../charts/chart8.xml"/><Relationship Id="rId2" Type="http://schemas.openxmlformats.org/officeDocument/2006/relationships/notesSlide" Target="../notesSlides/notesSlide19.xml"/><Relationship Id="rId1" Type="http://schemas.openxmlformats.org/officeDocument/2006/relationships/slideLayout" Target="../slideLayouts/slideLayout2.xml"/><Relationship Id="rId6" Type="http://schemas.openxmlformats.org/officeDocument/2006/relationships/chart" Target="../charts/chart11.xml"/><Relationship Id="rId5" Type="http://schemas.openxmlformats.org/officeDocument/2006/relationships/chart" Target="../charts/chart10.xml"/><Relationship Id="rId4" Type="http://schemas.openxmlformats.org/officeDocument/2006/relationships/chart" Target="../charts/chart9.xml"/></Relationships>
</file>

<file path=ppt/slides/_rels/slide23.xml.rels><?xml version="1.0" encoding="UTF-8" standalone="yes"?>
<Relationships xmlns="http://schemas.openxmlformats.org/package/2006/relationships"><Relationship Id="rId3" Type="http://schemas.openxmlformats.org/officeDocument/2006/relationships/chart" Target="../charts/chart12.xml"/><Relationship Id="rId2" Type="http://schemas.openxmlformats.org/officeDocument/2006/relationships/notesSlide" Target="../notesSlides/notesSlide20.xml"/><Relationship Id="rId1" Type="http://schemas.openxmlformats.org/officeDocument/2006/relationships/slideLayout" Target="../slideLayouts/slideLayout2.xml"/><Relationship Id="rId6" Type="http://schemas.openxmlformats.org/officeDocument/2006/relationships/chart" Target="../charts/chart15.xml"/><Relationship Id="rId5" Type="http://schemas.openxmlformats.org/officeDocument/2006/relationships/chart" Target="../charts/chart14.xml"/><Relationship Id="rId4" Type="http://schemas.openxmlformats.org/officeDocument/2006/relationships/chart" Target="../charts/chart13.xml"/></Relationships>
</file>

<file path=ppt/slides/_rels/slide24.xml.rels><?xml version="1.0" encoding="UTF-8" standalone="yes"?>
<Relationships xmlns="http://schemas.openxmlformats.org/package/2006/relationships"><Relationship Id="rId3" Type="http://schemas.openxmlformats.org/officeDocument/2006/relationships/chart" Target="../charts/chart16.xml"/><Relationship Id="rId2" Type="http://schemas.openxmlformats.org/officeDocument/2006/relationships/notesSlide" Target="../notesSlides/notesSlide21.xml"/><Relationship Id="rId1" Type="http://schemas.openxmlformats.org/officeDocument/2006/relationships/slideLayout" Target="../slideLayouts/slideLayout2.xml"/><Relationship Id="rId6" Type="http://schemas.openxmlformats.org/officeDocument/2006/relationships/chart" Target="../charts/chart19.xml"/><Relationship Id="rId5" Type="http://schemas.openxmlformats.org/officeDocument/2006/relationships/chart" Target="../charts/chart18.xml"/><Relationship Id="rId4" Type="http://schemas.openxmlformats.org/officeDocument/2006/relationships/chart" Target="../charts/chart17.xml"/></Relationships>
</file>

<file path=ppt/slides/_rels/slide25.xml.rels><?xml version="1.0" encoding="UTF-8" standalone="yes"?>
<Relationships xmlns="http://schemas.openxmlformats.org/package/2006/relationships"><Relationship Id="rId3" Type="http://schemas.openxmlformats.org/officeDocument/2006/relationships/chart" Target="../charts/chart20.xml"/><Relationship Id="rId2" Type="http://schemas.openxmlformats.org/officeDocument/2006/relationships/notesSlide" Target="../notesSlides/notesSlide22.xml"/><Relationship Id="rId1" Type="http://schemas.openxmlformats.org/officeDocument/2006/relationships/slideLayout" Target="../slideLayouts/slideLayout2.xml"/><Relationship Id="rId6" Type="http://schemas.openxmlformats.org/officeDocument/2006/relationships/chart" Target="../charts/chart23.xml"/><Relationship Id="rId5" Type="http://schemas.openxmlformats.org/officeDocument/2006/relationships/chart" Target="../charts/chart22.xml"/><Relationship Id="rId4" Type="http://schemas.openxmlformats.org/officeDocument/2006/relationships/chart" Target="../charts/chart21.xml"/></Relationships>
</file>

<file path=ppt/slides/_rels/slide26.xml.rels><?xml version="1.0" encoding="UTF-8" standalone="yes"?>
<Relationships xmlns="http://schemas.openxmlformats.org/package/2006/relationships"><Relationship Id="rId3" Type="http://schemas.openxmlformats.org/officeDocument/2006/relationships/chart" Target="../charts/chart24.xml"/><Relationship Id="rId2" Type="http://schemas.openxmlformats.org/officeDocument/2006/relationships/notesSlide" Target="../notesSlides/notesSlide23.xml"/><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24.xm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25.xml"/><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26.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diagramData" Target="../diagrams/data1.xml"/><Relationship Id="rId7" Type="http://schemas.microsoft.com/office/2007/relationships/diagramDrawing" Target="../diagrams/drawing1.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diagramColors" Target="../diagrams/colors1.xml"/><Relationship Id="rId5" Type="http://schemas.openxmlformats.org/officeDocument/2006/relationships/diagramQuickStyle" Target="../diagrams/quickStyle1.xml"/><Relationship Id="rId4" Type="http://schemas.openxmlformats.org/officeDocument/2006/relationships/diagramLayout" Target="../diagrams/layout1.xml"/></Relationships>
</file>

<file path=ppt/slides/_rels/slide30.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27.xml"/><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3" Type="http://schemas.openxmlformats.org/officeDocument/2006/relationships/image" Target="../media/image20.jpeg"/><Relationship Id="rId2" Type="http://schemas.openxmlformats.org/officeDocument/2006/relationships/notesSlide" Target="../notesSlides/notesSlide28.xml"/><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notesSlide" Target="../notesSlides/notesSlide29.xml"/><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2" Type="http://schemas.openxmlformats.org/officeDocument/2006/relationships/notesSlide" Target="../notesSlides/notesSlide30.xml"/><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notesSlide" Target="../notesSlides/notesSlide31.xml"/><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notesSlide" Target="../notesSlides/notesSlide32.xml"/><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2" Type="http://schemas.openxmlformats.org/officeDocument/2006/relationships/notesSlide" Target="../notesSlides/notesSlide33.xml"/><Relationship Id="rId1" Type="http://schemas.openxmlformats.org/officeDocument/2006/relationships/slideLayout" Target="../slideLayouts/slideLayout2.xml"/></Relationships>
</file>

<file path=ppt/slides/_rels/slide37.xml.rels><?xml version="1.0" encoding="UTF-8" standalone="yes"?>
<Relationships xmlns="http://schemas.openxmlformats.org/package/2006/relationships"><Relationship Id="rId2" Type="http://schemas.openxmlformats.org/officeDocument/2006/relationships/notesSlide" Target="../notesSlides/notesSlide34.xml"/><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notesSlide" Target="../notesSlides/notesSlide35.xml"/><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notesSlide" Target="../notesSlides/notesSlide36.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diagramData" Target="../diagrams/data2.xml"/><Relationship Id="rId7" Type="http://schemas.microsoft.com/office/2007/relationships/diagramDrawing" Target="../diagrams/drawing2.xml"/><Relationship Id="rId2" Type="http://schemas.openxmlformats.org/officeDocument/2006/relationships/notesSlide" Target="../notesSlides/notesSlide4.xml"/><Relationship Id="rId1" Type="http://schemas.openxmlformats.org/officeDocument/2006/relationships/slideLayout" Target="../slideLayouts/slideLayout2.xml"/><Relationship Id="rId6" Type="http://schemas.openxmlformats.org/officeDocument/2006/relationships/diagramColors" Target="../diagrams/colors2.xml"/><Relationship Id="rId5" Type="http://schemas.openxmlformats.org/officeDocument/2006/relationships/diagramQuickStyle" Target="../diagrams/quickStyle2.xml"/><Relationship Id="rId4" Type="http://schemas.openxmlformats.org/officeDocument/2006/relationships/diagramLayout" Target="../diagrams/layout2.xml"/></Relationships>
</file>

<file path=ppt/slides/_rels/slide40.xml.rels><?xml version="1.0" encoding="UTF-8" standalone="yes"?>
<Relationships xmlns="http://schemas.openxmlformats.org/package/2006/relationships"><Relationship Id="rId2" Type="http://schemas.openxmlformats.org/officeDocument/2006/relationships/notesSlide" Target="../notesSlides/notesSlide37.xml"/><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notesSlide" Target="../notesSlides/notesSlide38.xml"/><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diagramData" Target="../diagrams/data3.xml"/><Relationship Id="rId7" Type="http://schemas.microsoft.com/office/2007/relationships/diagramDrawing" Target="../diagrams/drawing3.xml"/><Relationship Id="rId2" Type="http://schemas.openxmlformats.org/officeDocument/2006/relationships/notesSlide" Target="../notesSlides/notesSlide39.xml"/><Relationship Id="rId1" Type="http://schemas.openxmlformats.org/officeDocument/2006/relationships/slideLayout" Target="../slideLayouts/slideLayout2.xml"/><Relationship Id="rId6" Type="http://schemas.openxmlformats.org/officeDocument/2006/relationships/diagramColors" Target="../diagrams/colors3.xml"/><Relationship Id="rId5" Type="http://schemas.openxmlformats.org/officeDocument/2006/relationships/diagramQuickStyle" Target="../diagrams/quickStyle3.xml"/><Relationship Id="rId4" Type="http://schemas.openxmlformats.org/officeDocument/2006/relationships/diagramLayout" Target="../diagrams/layout3.xml"/></Relationships>
</file>

<file path=ppt/slides/_rels/slide43.xml.rels><?xml version="1.0" encoding="UTF-8" standalone="yes"?>
<Relationships xmlns="http://schemas.openxmlformats.org/package/2006/relationships"><Relationship Id="rId2" Type="http://schemas.openxmlformats.org/officeDocument/2006/relationships/notesSlide" Target="../notesSlides/notesSlide40.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gradFill>
          <a:gsLst>
            <a:gs pos="100000">
              <a:schemeClr val="bg1"/>
            </a:gs>
            <a:gs pos="100000">
              <a:srgbClr val="B8C7D3"/>
            </a:gs>
          </a:gsLst>
          <a:path path="circle">
            <a:fillToRect l="50000" t="50000" r="50000" b="50000"/>
          </a:path>
          <a:tileRect/>
        </a:gradFill>
        <a:effectLst/>
      </p:bgPr>
    </p:bg>
    <p:spTree>
      <p:nvGrpSpPr>
        <p:cNvPr id="1" name="Shape 104"/>
        <p:cNvGrpSpPr/>
        <p:nvPr/>
      </p:nvGrpSpPr>
      <p:grpSpPr>
        <a:xfrm>
          <a:off x="0" y="0"/>
          <a:ext cx="0" cy="0"/>
          <a:chOff x="0" y="0"/>
          <a:chExt cx="0" cy="0"/>
        </a:xfrm>
      </p:grpSpPr>
      <p:sp>
        <p:nvSpPr>
          <p:cNvPr id="105" name="Google Shape;105;p13"/>
          <p:cNvSpPr txBox="1">
            <a:spLocks noGrp="1"/>
          </p:cNvSpPr>
          <p:nvPr>
            <p:ph type="ctrTitle"/>
          </p:nvPr>
        </p:nvSpPr>
        <p:spPr>
          <a:xfrm>
            <a:off x="236682" y="1244992"/>
            <a:ext cx="11718635" cy="1969477"/>
          </a:xfrm>
          <a:prstGeom prst="rect">
            <a:avLst/>
          </a:prstGeom>
          <a:noFill/>
          <a:ln>
            <a:noFill/>
          </a:ln>
        </p:spPr>
        <p:txBody>
          <a:bodyPr spcFirstLastPara="1" wrap="square" lIns="91425" tIns="45700" rIns="91425" bIns="45700" anchor="b" anchorCtr="0">
            <a:noAutofit/>
          </a:bodyPr>
          <a:lstStyle/>
          <a:p>
            <a:pPr marL="0" lvl="0" indent="0" algn="ctr" rtl="0">
              <a:lnSpc>
                <a:spcPct val="85000"/>
              </a:lnSpc>
              <a:spcBef>
                <a:spcPts val="0"/>
              </a:spcBef>
              <a:spcAft>
                <a:spcPts val="0"/>
              </a:spcAft>
              <a:buClr>
                <a:srgbClr val="262626"/>
              </a:buClr>
              <a:buSzPts val="3400"/>
              <a:buFont typeface="Calibri"/>
              <a:buNone/>
            </a:pPr>
            <a:r>
              <a:rPr lang="en-US" sz="6600" b="1" dirty="0">
                <a:solidFill>
                  <a:srgbClr val="C00000"/>
                </a:solidFill>
                <a:effectLst>
                  <a:outerShdw blurRad="38100" dist="38100" dir="2700000" algn="tl">
                    <a:srgbClr val="000000">
                      <a:alpha val="43137"/>
                    </a:srgbClr>
                  </a:outerShdw>
                </a:effectLst>
              </a:rPr>
              <a:t>OVERVIEW OF ICPC PERFORMANCE: 2019 – 2023</a:t>
            </a:r>
            <a:endParaRPr sz="4500" dirty="0">
              <a:solidFill>
                <a:schemeClr val="tx1"/>
              </a:solidFill>
              <a:effectLst>
                <a:outerShdw blurRad="38100" dist="38100" dir="2700000" algn="tl">
                  <a:srgbClr val="000000">
                    <a:alpha val="43137"/>
                  </a:srgbClr>
                </a:outerShdw>
              </a:effectLst>
            </a:endParaRPr>
          </a:p>
        </p:txBody>
      </p:sp>
      <p:sp>
        <p:nvSpPr>
          <p:cNvPr id="106" name="Google Shape;106;p13"/>
          <p:cNvSpPr txBox="1">
            <a:spLocks noGrp="1"/>
          </p:cNvSpPr>
          <p:nvPr>
            <p:ph type="subTitle" idx="1"/>
          </p:nvPr>
        </p:nvSpPr>
        <p:spPr>
          <a:xfrm>
            <a:off x="8468139" y="4642338"/>
            <a:ext cx="3723861" cy="2215662"/>
          </a:xfrm>
          <a:prstGeom prst="rect">
            <a:avLst/>
          </a:prstGeom>
          <a:noFill/>
          <a:ln>
            <a:noFill/>
          </a:ln>
        </p:spPr>
        <p:txBody>
          <a:bodyPr spcFirstLastPara="1" wrap="square" lIns="91425" tIns="45700" rIns="91425" bIns="45700" anchor="t" anchorCtr="0">
            <a:noAutofit/>
          </a:bodyPr>
          <a:lstStyle/>
          <a:p>
            <a:pPr marL="0" lvl="0" indent="0" algn="l" rtl="0">
              <a:lnSpc>
                <a:spcPct val="90000"/>
              </a:lnSpc>
              <a:spcBef>
                <a:spcPts val="0"/>
              </a:spcBef>
              <a:spcAft>
                <a:spcPts val="0"/>
              </a:spcAft>
              <a:buSzPts val="2800"/>
              <a:buNone/>
            </a:pPr>
            <a:r>
              <a:rPr lang="en-US" sz="2400" b="1" dirty="0">
                <a:solidFill>
                  <a:schemeClr val="tx1"/>
                </a:solidFill>
              </a:rPr>
              <a:t>BY JUDE OKOYE (FCA)</a:t>
            </a:r>
            <a:endParaRPr sz="2400" b="1" dirty="0">
              <a:solidFill>
                <a:schemeClr val="tx1"/>
              </a:solidFill>
            </a:endParaRPr>
          </a:p>
          <a:p>
            <a:pPr marL="0" lvl="0" indent="0" algn="l" rtl="0">
              <a:lnSpc>
                <a:spcPct val="90000"/>
              </a:lnSpc>
              <a:spcBef>
                <a:spcPts val="0"/>
              </a:spcBef>
              <a:spcAft>
                <a:spcPts val="0"/>
              </a:spcAft>
              <a:buSzPts val="2800"/>
              <a:buNone/>
            </a:pPr>
            <a:r>
              <a:rPr lang="en-US" sz="2400" b="1" dirty="0">
                <a:solidFill>
                  <a:schemeClr val="tx1"/>
                </a:solidFill>
              </a:rPr>
              <a:t>DEPUTY DIRECTOR (PRS)</a:t>
            </a:r>
            <a:endParaRPr sz="2400" b="1" dirty="0">
              <a:solidFill>
                <a:schemeClr val="tx1"/>
              </a:solidFill>
            </a:endParaRPr>
          </a:p>
          <a:p>
            <a:pPr marL="0" lvl="0" indent="0" algn="l" rtl="0">
              <a:lnSpc>
                <a:spcPct val="90000"/>
              </a:lnSpc>
              <a:spcBef>
                <a:spcPts val="1400"/>
              </a:spcBef>
              <a:spcAft>
                <a:spcPts val="0"/>
              </a:spcAft>
              <a:buSzPts val="2800"/>
              <a:buNone/>
            </a:pPr>
            <a:r>
              <a:rPr lang="en-US" sz="2400" b="1" dirty="0">
                <a:solidFill>
                  <a:schemeClr val="tx1"/>
                </a:solidFill>
              </a:rPr>
              <a:t>ICPC HQ, ABUJA.</a:t>
            </a:r>
            <a:endParaRPr sz="2400" b="1" dirty="0">
              <a:solidFill>
                <a:schemeClr val="tx1"/>
              </a:solidFill>
            </a:endParaRPr>
          </a:p>
          <a:p>
            <a:pPr marL="0" lvl="0" indent="0" algn="l" rtl="0">
              <a:lnSpc>
                <a:spcPct val="90000"/>
              </a:lnSpc>
              <a:spcBef>
                <a:spcPts val="1400"/>
              </a:spcBef>
              <a:spcAft>
                <a:spcPts val="0"/>
              </a:spcAft>
              <a:buSzPts val="2800"/>
              <a:buNone/>
            </a:pPr>
            <a:r>
              <a:rPr lang="en-US" sz="2400" b="1" dirty="0">
                <a:solidFill>
                  <a:schemeClr val="tx1"/>
                </a:solidFill>
              </a:rPr>
              <a:t>19</a:t>
            </a:r>
            <a:r>
              <a:rPr lang="en-US" sz="2400" b="1" baseline="30000" dirty="0">
                <a:solidFill>
                  <a:schemeClr val="tx1"/>
                </a:solidFill>
              </a:rPr>
              <a:t>TH</a:t>
            </a:r>
            <a:r>
              <a:rPr lang="en-US" sz="2400" b="1" dirty="0">
                <a:solidFill>
                  <a:schemeClr val="tx1"/>
                </a:solidFill>
              </a:rPr>
              <a:t> JUNE 2023</a:t>
            </a:r>
            <a:endParaRPr sz="2400" b="1" dirty="0">
              <a:solidFill>
                <a:schemeClr val="tx1"/>
              </a:solidFill>
            </a:endParaRPr>
          </a:p>
        </p:txBody>
      </p:sp>
      <p:sp>
        <p:nvSpPr>
          <p:cNvPr id="4" name="Subtitle 2">
            <a:extLst>
              <a:ext uri="{FF2B5EF4-FFF2-40B4-BE49-F238E27FC236}">
                <a16:creationId xmlns:a16="http://schemas.microsoft.com/office/drawing/2014/main" id="{14E2A5F4-2D97-4F00-A14E-84E41E51688D}"/>
              </a:ext>
            </a:extLst>
          </p:cNvPr>
          <p:cNvSpPr txBox="1">
            <a:spLocks/>
          </p:cNvSpPr>
          <p:nvPr/>
        </p:nvSpPr>
        <p:spPr>
          <a:xfrm>
            <a:off x="211015" y="4628269"/>
            <a:ext cx="8102991" cy="1969477"/>
          </a:xfrm>
          <a:prstGeom prst="rect">
            <a:avLst/>
          </a:prstGeom>
        </p:spPr>
        <p:txBody>
          <a:bodyPr vert="horz" lIns="91440" tIns="45720" rIns="91440" bIns="45720" rtlCol="0" anchor="ctr">
            <a:normAutofit lnSpcReduction="10000"/>
          </a:bodyPr>
          <a:lstStyle>
            <a:lvl1pPr marL="0" indent="0" algn="l" defTabSz="914400" rtl="0" eaLnBrk="1" latinLnBrk="0" hangingPunct="1">
              <a:lnSpc>
                <a:spcPct val="100000"/>
              </a:lnSpc>
              <a:spcBef>
                <a:spcPts val="0"/>
              </a:spcBef>
              <a:spcAft>
                <a:spcPts val="200"/>
              </a:spcAft>
              <a:buClr>
                <a:schemeClr val="accent1"/>
              </a:buClr>
              <a:buSzPct val="100000"/>
              <a:buFont typeface="Tw Cen MT" panose="020B0602020104020603" pitchFamily="34" charset="0"/>
              <a:buNone/>
              <a:defRPr sz="1800" kern="1200">
                <a:solidFill>
                  <a:schemeClr val="tx1">
                    <a:lumMod val="95000"/>
                    <a:lumOff val="5000"/>
                  </a:schemeClr>
                </a:solidFill>
                <a:latin typeface="+mn-lt"/>
                <a:ea typeface="+mn-ea"/>
                <a:cs typeface="+mn-cs"/>
              </a:defRPr>
            </a:lvl1pPr>
            <a:lvl2pPr marL="457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2pPr>
            <a:lvl3pPr marL="914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3pPr>
            <a:lvl4pPr marL="1371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4pPr>
            <a:lvl5pPr marL="18288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5pPr>
            <a:lvl6pPr marL="22860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6pPr>
            <a:lvl7pPr marL="27432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7pPr>
            <a:lvl8pPr marL="32004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8pPr>
            <a:lvl9pPr marL="3657600" indent="0" algn="ctr" defTabSz="914400" rtl="0" eaLnBrk="1" latinLnBrk="0" hangingPunct="1">
              <a:lnSpc>
                <a:spcPct val="90000"/>
              </a:lnSpc>
              <a:spcBef>
                <a:spcPts val="200"/>
              </a:spcBef>
              <a:spcAft>
                <a:spcPts val="400"/>
              </a:spcAft>
              <a:buClr>
                <a:schemeClr val="accent1"/>
              </a:buClr>
              <a:buFont typeface="Wingdings 3" pitchFamily="18" charset="2"/>
              <a:buNone/>
              <a:defRPr sz="1800" kern="1200">
                <a:solidFill>
                  <a:schemeClr val="tx1"/>
                </a:solidFill>
                <a:latin typeface="+mn-lt"/>
                <a:ea typeface="+mn-ea"/>
                <a:cs typeface="+mn-cs"/>
              </a:defRPr>
            </a:lvl9pPr>
          </a:lstStyle>
          <a:p>
            <a:r>
              <a:rPr lang="en-US" sz="4500" b="1" dirty="0"/>
              <a:t>AT A 2-DAY CAPACITY BUILDING TRAINING FOR THE MEDIA PRACTITIONERS</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964788" y="804333"/>
            <a:ext cx="3391900" cy="5249334"/>
          </a:xfrm>
          <a:prstGeom prst="rect">
            <a:avLst/>
          </a:prstGeom>
        </p:spPr>
        <p:txBody>
          <a:bodyPr spcFirstLastPara="1" lIns="91425" tIns="45700" rIns="91425" bIns="45700" anchorCtr="0">
            <a:normAutofit/>
          </a:bodyPr>
          <a:lstStyle/>
          <a:p>
            <a:pPr marL="0" lvl="0" indent="0" algn="r" rtl="0">
              <a:spcBef>
                <a:spcPts val="0"/>
              </a:spcBef>
              <a:spcAft>
                <a:spcPts val="0"/>
              </a:spcAft>
              <a:buClr>
                <a:srgbClr val="C00000"/>
              </a:buClr>
              <a:buSzPts val="4800"/>
              <a:buFont typeface="Calibri"/>
              <a:buNone/>
            </a:pPr>
            <a:r>
              <a:rPr lang="en-GB" sz="4300" b="1" dirty="0"/>
              <a:t>OVERVIEW OF ICPC ACHIEVEMENTS FROM 2019 TO MARCH 2023 …/2</a:t>
            </a:r>
            <a:endParaRPr lang="en-GB" sz="4300" dirty="0"/>
          </a:p>
        </p:txBody>
      </p:sp>
      <p:sp>
        <p:nvSpPr>
          <p:cNvPr id="125" name="Google Shape;120;p15"/>
          <p:cNvSpPr txBox="1">
            <a:spLocks noGrp="1"/>
          </p:cNvSpPr>
          <p:nvPr>
            <p:ph idx="1"/>
          </p:nvPr>
        </p:nvSpPr>
        <p:spPr>
          <a:xfrm>
            <a:off x="4999330" y="0"/>
            <a:ext cx="6257721" cy="6857999"/>
          </a:xfrm>
          <a:prstGeom prst="rect">
            <a:avLst/>
          </a:prstGeom>
        </p:spPr>
        <p:txBody>
          <a:bodyPr spcFirstLastPara="1" lIns="0" tIns="45700" rIns="0" bIns="45700" anchor="ctr" anchorCtr="0">
            <a:noAutofit/>
          </a:bodyPr>
          <a:lstStyle/>
          <a:p>
            <a:pPr>
              <a:buFont typeface="Wingdings" pitchFamily="2" charset="2"/>
              <a:buChar char="q"/>
            </a:pPr>
            <a:r>
              <a:rPr lang="en-US" sz="2000" b="1" dirty="0">
                <a:effectLst/>
                <a:latin typeface="Arial Narrow" panose="020B0606020202030204" pitchFamily="34" charset="0"/>
                <a:ea typeface="Calibri" panose="020F0502020204030204" pitchFamily="34" charset="0"/>
                <a:cs typeface="Arial" panose="020B0604020202020204" pitchFamily="34" charset="0"/>
              </a:rPr>
              <a:t>The review of status of the 67 strategic activities indicates slight progress from the last evaluation report as contained below</a:t>
            </a:r>
            <a:r>
              <a:rPr lang="en-US" sz="2000" dirty="0">
                <a:effectLst/>
                <a:latin typeface="Arial Narrow" panose="020B0606020202030204" pitchFamily="34" charset="0"/>
                <a:ea typeface="Calibri" panose="020F0502020204030204" pitchFamily="34" charset="0"/>
                <a:cs typeface="Arial" panose="020B0604020202020204" pitchFamily="34" charset="0"/>
              </a:rPr>
              <a:t>:</a:t>
            </a:r>
            <a:endParaRPr lang="en-NG" sz="20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15000"/>
              </a:lnSpc>
              <a:buFont typeface="+mj-lt"/>
              <a:buAutoNum type="alphaLcPeriod"/>
            </a:pPr>
            <a:r>
              <a:rPr lang="en-US" sz="2000" b="1" dirty="0">
                <a:effectLst/>
                <a:latin typeface="Arial Narrow" panose="020B0606020202030204" pitchFamily="34" charset="0"/>
                <a:ea typeface="Calibri" panose="020F0502020204030204" pitchFamily="34" charset="0"/>
                <a:cs typeface="Arial" panose="020B0604020202020204" pitchFamily="34" charset="0"/>
              </a:rPr>
              <a:t>47 out of the 67 Strategic Activities have been so far executed;</a:t>
            </a:r>
            <a:r>
              <a:rPr lang="en-US" sz="2000" dirty="0">
                <a:effectLst/>
                <a:latin typeface="Arial Narrow" panose="020B0606020202030204" pitchFamily="34" charset="0"/>
                <a:ea typeface="Calibri" panose="020F0502020204030204" pitchFamily="34" charset="0"/>
                <a:cs typeface="Arial" panose="020B0604020202020204" pitchFamily="34" charset="0"/>
              </a:rPr>
              <a:t> thus, representing </a:t>
            </a:r>
            <a:r>
              <a:rPr lang="en-US" sz="2000" b="1" dirty="0">
                <a:effectLst/>
                <a:latin typeface="Arial Narrow" panose="020B0606020202030204" pitchFamily="34" charset="0"/>
                <a:ea typeface="Calibri" panose="020F0502020204030204" pitchFamily="34" charset="0"/>
                <a:cs typeface="Arial" panose="020B0604020202020204" pitchFamily="34" charset="0"/>
              </a:rPr>
              <a:t>70.1% completion.</a:t>
            </a:r>
            <a:r>
              <a:rPr lang="en-US" sz="2000" dirty="0">
                <a:effectLst/>
                <a:latin typeface="Arial Narrow" panose="020B0606020202030204" pitchFamily="34" charset="0"/>
                <a:ea typeface="Calibri" panose="020F0502020204030204" pitchFamily="34" charset="0"/>
                <a:cs typeface="Arial" panose="020B0604020202020204" pitchFamily="34" charset="0"/>
              </a:rPr>
              <a:t> </a:t>
            </a:r>
          </a:p>
          <a:p>
            <a:pPr marL="742950" lvl="1" indent="-285750" algn="just">
              <a:lnSpc>
                <a:spcPct val="115000"/>
              </a:lnSpc>
              <a:buFont typeface="+mj-lt"/>
              <a:buAutoNum type="alphaLcPeriod"/>
            </a:pPr>
            <a:r>
              <a:rPr lang="en-US" sz="2000" b="1" dirty="0">
                <a:effectLst/>
                <a:latin typeface="Arial Narrow" panose="020B0606020202030204" pitchFamily="34" charset="0"/>
                <a:ea typeface="Calibri" panose="020F0502020204030204" pitchFamily="34" charset="0"/>
                <a:cs typeface="Arial" panose="020B0604020202020204" pitchFamily="34" charset="0"/>
              </a:rPr>
              <a:t>13 Strategic Activities are still work-in-progress</a:t>
            </a:r>
            <a:r>
              <a:rPr lang="en-US" sz="2000" dirty="0">
                <a:effectLst/>
                <a:latin typeface="Arial Narrow" panose="020B0606020202030204" pitchFamily="34" charset="0"/>
                <a:ea typeface="Calibri" panose="020F0502020204030204" pitchFamily="34" charset="0"/>
                <a:cs typeface="Arial" panose="020B0604020202020204" pitchFamily="34" charset="0"/>
              </a:rPr>
              <a:t>; indicating that </a:t>
            </a:r>
            <a:r>
              <a:rPr lang="en-US" sz="2000" b="1" dirty="0">
                <a:effectLst/>
                <a:latin typeface="Arial Narrow" panose="020B0606020202030204" pitchFamily="34" charset="0"/>
                <a:ea typeface="Calibri" panose="020F0502020204030204" pitchFamily="34" charset="0"/>
                <a:cs typeface="Arial" panose="020B0604020202020204" pitchFamily="34" charset="0"/>
              </a:rPr>
              <a:t>19.4% of the total have commenced</a:t>
            </a:r>
            <a:r>
              <a:rPr lang="en-US" sz="2000" dirty="0">
                <a:effectLst/>
                <a:latin typeface="Arial Narrow" panose="020B0606020202030204" pitchFamily="34" charset="0"/>
                <a:ea typeface="Calibri" panose="020F0502020204030204" pitchFamily="34" charset="0"/>
                <a:cs typeface="Arial" panose="020B0604020202020204" pitchFamily="34" charset="0"/>
              </a:rPr>
              <a:t>, and yet to be completed.</a:t>
            </a:r>
          </a:p>
          <a:p>
            <a:pPr marL="742950" lvl="1" indent="-285750" algn="just">
              <a:lnSpc>
                <a:spcPct val="115000"/>
              </a:lnSpc>
              <a:buFont typeface="+mj-lt"/>
              <a:buAutoNum type="alphaLcPeriod"/>
            </a:pPr>
            <a:r>
              <a:rPr lang="en-US" sz="2000" b="1" dirty="0">
                <a:effectLst/>
                <a:latin typeface="Arial Narrow" panose="020B0606020202030204" pitchFamily="34" charset="0"/>
                <a:ea typeface="Calibri" panose="020F0502020204030204" pitchFamily="34" charset="0"/>
                <a:cs typeface="Arial" panose="020B0604020202020204" pitchFamily="34" charset="0"/>
              </a:rPr>
              <a:t>Only 7 activities are still outstanding.</a:t>
            </a:r>
            <a:r>
              <a:rPr lang="en-US" sz="2000" dirty="0">
                <a:effectLst/>
                <a:latin typeface="Arial Narrow" panose="020B0606020202030204" pitchFamily="34" charset="0"/>
                <a:ea typeface="Calibri" panose="020F0502020204030204" pitchFamily="34" charset="0"/>
                <a:cs typeface="Arial" panose="020B0604020202020204" pitchFamily="34" charset="0"/>
              </a:rPr>
              <a:t> This represents </a:t>
            </a:r>
            <a:r>
              <a:rPr lang="en-US" sz="2000" b="1" dirty="0">
                <a:effectLst/>
                <a:latin typeface="Arial Narrow" panose="020B0606020202030204" pitchFamily="34" charset="0"/>
                <a:ea typeface="Calibri" panose="020F0502020204030204" pitchFamily="34" charset="0"/>
                <a:cs typeface="Arial" panose="020B0604020202020204" pitchFamily="34" charset="0"/>
              </a:rPr>
              <a:t>10.5% of the total</a:t>
            </a:r>
            <a:r>
              <a:rPr lang="en-US" sz="2000" dirty="0">
                <a:effectLst/>
                <a:latin typeface="Arial Narrow" panose="020B0606020202030204" pitchFamily="34" charset="0"/>
                <a:ea typeface="Calibri" panose="020F0502020204030204" pitchFamily="34" charset="0"/>
                <a:cs typeface="Arial" panose="020B0604020202020204" pitchFamily="34" charset="0"/>
              </a:rPr>
              <a:t>. </a:t>
            </a:r>
          </a:p>
          <a:p>
            <a:pPr marL="90000" lvl="1" indent="-90000" algn="just">
              <a:lnSpc>
                <a:spcPct val="115000"/>
              </a:lnSpc>
              <a:buFont typeface="Wingdings" panose="05000000000000000000" pitchFamily="2" charset="2"/>
              <a:buChar char="q"/>
            </a:pPr>
            <a:r>
              <a:rPr lang="en-US" sz="2000" b="1" dirty="0">
                <a:effectLst/>
                <a:latin typeface="Arial Narrow" panose="020B0606020202030204" pitchFamily="34" charset="0"/>
                <a:ea typeface="Calibri" panose="020F0502020204030204" pitchFamily="34" charset="0"/>
                <a:cs typeface="Arial" panose="020B0604020202020204" pitchFamily="34" charset="0"/>
              </a:rPr>
              <a:t>The alignment of ICPC Strategy with the National Anti-Corruption Strategy (2017 – 2021) is very commendable</a:t>
            </a:r>
            <a:r>
              <a:rPr lang="en-US" sz="2000" dirty="0">
                <a:effectLst/>
                <a:latin typeface="Arial Narrow" panose="020B0606020202030204" pitchFamily="34" charset="0"/>
                <a:ea typeface="Calibri" panose="020F0502020204030204" pitchFamily="34" charset="0"/>
                <a:cs typeface="Arial" panose="020B0604020202020204" pitchFamily="34" charset="0"/>
              </a:rPr>
              <a:t>. The ICPC Strategic Plan was duly aligned with the NACS at the point of its development. Out of the 67 strategic Activities of the ICPC, </a:t>
            </a:r>
            <a:r>
              <a:rPr lang="en-US" sz="2000" b="1" dirty="0">
                <a:effectLst/>
                <a:latin typeface="Arial Narrow" panose="020B0606020202030204" pitchFamily="34" charset="0"/>
                <a:ea typeface="Calibri" panose="020F0502020204030204" pitchFamily="34" charset="0"/>
                <a:cs typeface="Arial" panose="020B0604020202020204" pitchFamily="34" charset="0"/>
              </a:rPr>
              <a:t>31</a:t>
            </a:r>
            <a:r>
              <a:rPr lang="en-US" sz="2000" dirty="0">
                <a:effectLst/>
                <a:latin typeface="Arial Narrow" panose="020B0606020202030204" pitchFamily="34" charset="0"/>
                <a:ea typeface="Calibri" panose="020F0502020204030204" pitchFamily="34" charset="0"/>
                <a:cs typeface="Arial" panose="020B0604020202020204" pitchFamily="34" charset="0"/>
              </a:rPr>
              <a:t> were drawn from the NACS, of which the Commission has </a:t>
            </a:r>
            <a:r>
              <a:rPr lang="en-US" sz="2000" b="1" dirty="0">
                <a:effectLst/>
                <a:latin typeface="Arial Narrow" panose="020B0606020202030204" pitchFamily="34" charset="0"/>
                <a:ea typeface="Calibri" panose="020F0502020204030204" pitchFamily="34" charset="0"/>
                <a:cs typeface="Arial" panose="020B0604020202020204" pitchFamily="34" charset="0"/>
              </a:rPr>
              <a:t>fully</a:t>
            </a:r>
            <a:r>
              <a:rPr lang="en-US" sz="2000" dirty="0">
                <a:effectLst/>
                <a:latin typeface="Arial Narrow" panose="020B0606020202030204" pitchFamily="34" charset="0"/>
                <a:ea typeface="Calibri" panose="020F0502020204030204" pitchFamily="34" charset="0"/>
                <a:cs typeface="Arial" panose="020B0604020202020204" pitchFamily="34" charset="0"/>
              </a:rPr>
              <a:t> </a:t>
            </a:r>
            <a:r>
              <a:rPr lang="en-US" sz="2000" b="1" dirty="0">
                <a:effectLst/>
                <a:latin typeface="Arial Narrow" panose="020B0606020202030204" pitchFamily="34" charset="0"/>
                <a:ea typeface="Calibri" panose="020F0502020204030204" pitchFamily="34" charset="0"/>
                <a:cs typeface="Arial" panose="020B0604020202020204" pitchFamily="34" charset="0"/>
              </a:rPr>
              <a:t>executed</a:t>
            </a:r>
            <a:r>
              <a:rPr lang="en-US" sz="2000" dirty="0">
                <a:effectLst/>
                <a:latin typeface="Arial Narrow" panose="020B0606020202030204" pitchFamily="34" charset="0"/>
                <a:ea typeface="Calibri" panose="020F0502020204030204" pitchFamily="34" charset="0"/>
                <a:cs typeface="Arial" panose="020B0604020202020204" pitchFamily="34" charset="0"/>
              </a:rPr>
              <a:t> </a:t>
            </a:r>
            <a:r>
              <a:rPr lang="en-US" sz="2000" b="1" dirty="0">
                <a:effectLst/>
                <a:latin typeface="Arial Narrow" panose="020B0606020202030204" pitchFamily="34" charset="0"/>
                <a:ea typeface="Calibri" panose="020F0502020204030204" pitchFamily="34" charset="0"/>
                <a:cs typeface="Arial" panose="020B0604020202020204" pitchFamily="34" charset="0"/>
              </a:rPr>
              <a:t>24</a:t>
            </a:r>
            <a:r>
              <a:rPr lang="en-US" sz="2000" dirty="0">
                <a:effectLst/>
                <a:latin typeface="Arial Narrow" panose="020B0606020202030204" pitchFamily="34" charset="0"/>
                <a:ea typeface="Calibri" panose="020F0502020204030204" pitchFamily="34" charset="0"/>
                <a:cs typeface="Arial" panose="020B0604020202020204" pitchFamily="34" charset="0"/>
              </a:rPr>
              <a:t> activities; </a:t>
            </a:r>
            <a:r>
              <a:rPr lang="en-US" sz="2000" b="1" dirty="0">
                <a:effectLst/>
                <a:latin typeface="Arial Narrow" panose="020B0606020202030204" pitchFamily="34" charset="0"/>
                <a:ea typeface="Calibri" panose="020F0502020204030204" pitchFamily="34" charset="0"/>
                <a:cs typeface="Arial" panose="020B0604020202020204" pitchFamily="34" charset="0"/>
              </a:rPr>
              <a:t>3</a:t>
            </a:r>
            <a:r>
              <a:rPr lang="en-US" sz="2000" dirty="0">
                <a:effectLst/>
                <a:latin typeface="Arial Narrow" panose="020B0606020202030204" pitchFamily="34" charset="0"/>
                <a:ea typeface="Calibri" panose="020F0502020204030204" pitchFamily="34" charset="0"/>
                <a:cs typeface="Arial" panose="020B0604020202020204" pitchFamily="34" charset="0"/>
              </a:rPr>
              <a:t> are </a:t>
            </a:r>
            <a:r>
              <a:rPr lang="en-US" sz="2000" b="1" dirty="0">
                <a:effectLst/>
                <a:latin typeface="Arial Narrow" panose="020B0606020202030204" pitchFamily="34" charset="0"/>
                <a:ea typeface="Calibri" panose="020F0502020204030204" pitchFamily="34" charset="0"/>
                <a:cs typeface="Arial" panose="020B0604020202020204" pitchFamily="34" charset="0"/>
              </a:rPr>
              <a:t>on-going</a:t>
            </a:r>
            <a:r>
              <a:rPr lang="en-US" sz="2000" dirty="0">
                <a:effectLst/>
                <a:latin typeface="Arial Narrow" panose="020B0606020202030204" pitchFamily="34" charset="0"/>
                <a:ea typeface="Calibri" panose="020F0502020204030204" pitchFamily="34" charset="0"/>
                <a:cs typeface="Arial" panose="020B0604020202020204" pitchFamily="34" charset="0"/>
              </a:rPr>
              <a:t> while </a:t>
            </a:r>
            <a:r>
              <a:rPr lang="en-US" sz="2000" b="1" dirty="0">
                <a:effectLst/>
                <a:latin typeface="Arial Narrow" panose="020B0606020202030204" pitchFamily="34" charset="0"/>
                <a:ea typeface="Calibri" panose="020F0502020204030204" pitchFamily="34" charset="0"/>
                <a:cs typeface="Arial" panose="020B0604020202020204" pitchFamily="34" charset="0"/>
              </a:rPr>
              <a:t>4</a:t>
            </a:r>
            <a:r>
              <a:rPr lang="en-US" sz="2000" dirty="0">
                <a:effectLst/>
                <a:latin typeface="Arial Narrow" panose="020B0606020202030204" pitchFamily="34" charset="0"/>
                <a:ea typeface="Calibri" panose="020F0502020204030204" pitchFamily="34" charset="0"/>
                <a:cs typeface="Arial" panose="020B0604020202020204" pitchFamily="34" charset="0"/>
              </a:rPr>
              <a:t> are </a:t>
            </a:r>
            <a:r>
              <a:rPr lang="en-US" sz="2000" b="1" dirty="0">
                <a:effectLst/>
                <a:latin typeface="Arial Narrow" panose="020B0606020202030204" pitchFamily="34" charset="0"/>
                <a:ea typeface="Calibri" panose="020F0502020204030204" pitchFamily="34" charset="0"/>
                <a:cs typeface="Arial" panose="020B0604020202020204" pitchFamily="34" charset="0"/>
              </a:rPr>
              <a:t>outstanding</a:t>
            </a:r>
            <a:r>
              <a:rPr lang="en-US" sz="2000" dirty="0">
                <a:effectLst/>
                <a:latin typeface="Arial Narrow" panose="020B0606020202030204" pitchFamily="34" charset="0"/>
                <a:ea typeface="Calibri" panose="020F0502020204030204" pitchFamily="34" charset="0"/>
                <a:cs typeface="Arial" panose="020B0604020202020204" pitchFamily="34" charset="0"/>
              </a:rPr>
              <a:t>. </a:t>
            </a: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smtClean="0"/>
              <a:pPr marL="0" lvl="0" indent="0" rtl="0">
                <a:lnSpc>
                  <a:spcPct val="90000"/>
                </a:lnSpc>
                <a:spcBef>
                  <a:spcPts val="0"/>
                </a:spcBef>
                <a:spcAft>
                  <a:spcPts val="600"/>
                </a:spcAft>
                <a:buNone/>
              </a:pPr>
              <a:t>10</a:t>
            </a:fld>
            <a:endParaRPr lang="en-US" sz="700"/>
          </a:p>
        </p:txBody>
      </p:sp>
    </p:spTree>
    <p:extLst>
      <p:ext uri="{BB962C8B-B14F-4D97-AF65-F5344CB8AC3E}">
        <p14:creationId xmlns:p14="http://schemas.microsoft.com/office/powerpoint/2010/main" val="134708628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964788" y="804333"/>
            <a:ext cx="3391900" cy="5249334"/>
          </a:xfrm>
          <a:prstGeom prst="rect">
            <a:avLst/>
          </a:prstGeom>
        </p:spPr>
        <p:txBody>
          <a:bodyPr spcFirstLastPara="1" lIns="91425" tIns="45700" rIns="91425" bIns="45700" anchorCtr="0">
            <a:normAutofit/>
          </a:bodyPr>
          <a:lstStyle/>
          <a:p>
            <a:pPr marL="0" lvl="0" indent="0" algn="r" rtl="0">
              <a:spcBef>
                <a:spcPts val="0"/>
              </a:spcBef>
              <a:spcAft>
                <a:spcPts val="0"/>
              </a:spcAft>
              <a:buClr>
                <a:srgbClr val="C00000"/>
              </a:buClr>
              <a:buSzPts val="4800"/>
              <a:buFont typeface="Calibri"/>
              <a:buNone/>
            </a:pPr>
            <a:r>
              <a:rPr lang="en-GB" sz="4300" b="1" dirty="0"/>
              <a:t>OVERVIEW OF ICPC ACHIEVEMENTS FROM 2019 TO 2022 …/3</a:t>
            </a:r>
            <a:endParaRPr lang="en-GB" sz="4300" dirty="0"/>
          </a:p>
        </p:txBody>
      </p:sp>
      <p:sp>
        <p:nvSpPr>
          <p:cNvPr id="125" name="Google Shape;120;p15"/>
          <p:cNvSpPr txBox="1">
            <a:spLocks noGrp="1"/>
          </p:cNvSpPr>
          <p:nvPr>
            <p:ph idx="1"/>
          </p:nvPr>
        </p:nvSpPr>
        <p:spPr>
          <a:xfrm>
            <a:off x="4999330" y="0"/>
            <a:ext cx="6257721" cy="6857999"/>
          </a:xfrm>
          <a:prstGeom prst="rect">
            <a:avLst/>
          </a:prstGeom>
        </p:spPr>
        <p:txBody>
          <a:bodyPr spcFirstLastPara="1" lIns="0" tIns="45700" rIns="0" bIns="45700" anchor="ctr" anchorCtr="0">
            <a:normAutofit lnSpcReduction="10000"/>
          </a:bodyPr>
          <a:lstStyle/>
          <a:p>
            <a:pPr>
              <a:buFont typeface="Wingdings" pitchFamily="2" charset="2"/>
              <a:buChar char="q"/>
            </a:pPr>
            <a:r>
              <a:rPr lang="en-US" dirty="0">
                <a:effectLst/>
                <a:latin typeface="Arial Narrow" panose="020B0606020202030204" pitchFamily="34" charset="0"/>
                <a:ea typeface="Calibri" panose="020F0502020204030204" pitchFamily="34" charset="0"/>
                <a:cs typeface="Arial" panose="020B0604020202020204" pitchFamily="34" charset="0"/>
              </a:rPr>
              <a:t>The </a:t>
            </a:r>
            <a:r>
              <a:rPr lang="en-US" b="1" dirty="0">
                <a:effectLst/>
                <a:latin typeface="Arial Narrow" panose="020B0606020202030204" pitchFamily="34" charset="0"/>
                <a:ea typeface="Calibri" panose="020F0502020204030204" pitchFamily="34" charset="0"/>
                <a:cs typeface="Arial" panose="020B0604020202020204" pitchFamily="34" charset="0"/>
              </a:rPr>
              <a:t>Organizational assessment of ICPC for Enhanced Performance by DAI </a:t>
            </a:r>
            <a:r>
              <a:rPr lang="en-US" dirty="0">
                <a:effectLst/>
                <a:latin typeface="Arial Narrow" panose="020B0606020202030204" pitchFamily="34" charset="0"/>
                <a:ea typeface="Calibri" panose="020F0502020204030204" pitchFamily="34" charset="0"/>
                <a:cs typeface="Arial" panose="020B0604020202020204" pitchFamily="34" charset="0"/>
              </a:rPr>
              <a:t>also put the Commission </a:t>
            </a:r>
            <a:r>
              <a:rPr lang="en-US" b="1" dirty="0">
                <a:effectLst/>
                <a:latin typeface="Arial Narrow" panose="020B0606020202030204" pitchFamily="34" charset="0"/>
                <a:ea typeface="Calibri" panose="020F0502020204030204" pitchFamily="34" charset="0"/>
                <a:cs typeface="Arial" panose="020B0604020202020204" pitchFamily="34" charset="0"/>
              </a:rPr>
              <a:t>in a good spotlight</a:t>
            </a:r>
            <a:r>
              <a:rPr lang="en-US" dirty="0">
                <a:effectLst/>
                <a:latin typeface="Arial Narrow" panose="020B0606020202030204" pitchFamily="34" charset="0"/>
                <a:ea typeface="Calibri" panose="020F0502020204030204" pitchFamily="34" charset="0"/>
                <a:cs typeface="Arial" panose="020B0604020202020204" pitchFamily="34" charset="0"/>
              </a:rPr>
              <a:t> given the efforts of the Commission in rigorously implementing the plan.</a:t>
            </a:r>
          </a:p>
          <a:p>
            <a:pPr>
              <a:buFont typeface="Wingdings" pitchFamily="2" charset="2"/>
              <a:buChar char="q"/>
            </a:pPr>
            <a:r>
              <a:rPr lang="en-US" dirty="0">
                <a:latin typeface="Arial Narrow" panose="020B0606020202030204" pitchFamily="34" charset="0"/>
                <a:ea typeface="Calibri" panose="020F0502020204030204" pitchFamily="34" charset="0"/>
                <a:cs typeface="Arial" panose="020B0604020202020204" pitchFamily="34" charset="0"/>
              </a:rPr>
              <a:t>Also, the </a:t>
            </a:r>
            <a:r>
              <a:rPr lang="en-US" b="1" dirty="0">
                <a:latin typeface="Arial Narrow" panose="020B0606020202030204" pitchFamily="34" charset="0"/>
                <a:ea typeface="Calibri" panose="020F0502020204030204" pitchFamily="34" charset="0"/>
                <a:cs typeface="Arial" panose="020B0604020202020204" pitchFamily="34" charset="0"/>
              </a:rPr>
              <a:t>Conduct of System Study of ICPC by external persons </a:t>
            </a:r>
            <a:r>
              <a:rPr lang="en-US" dirty="0">
                <a:latin typeface="Arial Narrow" panose="020B0606020202030204" pitchFamily="34" charset="0"/>
                <a:ea typeface="Calibri" panose="020F0502020204030204" pitchFamily="34" charset="0"/>
                <a:cs typeface="Arial" panose="020B0604020202020204" pitchFamily="34" charset="0"/>
              </a:rPr>
              <a:t>has helped to improve ICPC systems and processes.</a:t>
            </a:r>
            <a:endParaRPr lang="en-US" dirty="0">
              <a:effectLst/>
              <a:latin typeface="Arial Narrow" panose="020B0606020202030204" pitchFamily="34" charset="0"/>
              <a:ea typeface="Calibri" panose="020F0502020204030204" pitchFamily="34" charset="0"/>
              <a:cs typeface="Arial" panose="020B0604020202020204" pitchFamily="34" charset="0"/>
            </a:endParaRPr>
          </a:p>
          <a:p>
            <a:pPr>
              <a:buFont typeface="Wingdings" pitchFamily="2" charset="2"/>
              <a:buChar char="q"/>
            </a:pPr>
            <a:r>
              <a:rPr lang="en-US" dirty="0">
                <a:effectLst/>
                <a:latin typeface="Arial Narrow" panose="020B0606020202030204" pitchFamily="34" charset="0"/>
                <a:ea typeface="Calibri" panose="020F0502020204030204" pitchFamily="34" charset="0"/>
                <a:cs typeface="Arial" panose="020B0604020202020204" pitchFamily="34" charset="0"/>
              </a:rPr>
              <a:t>Even though the assessment report on the </a:t>
            </a:r>
            <a:r>
              <a:rPr lang="en-US" b="1" dirty="0">
                <a:effectLst/>
                <a:latin typeface="Arial Narrow" panose="020B0606020202030204" pitchFamily="34" charset="0"/>
                <a:ea typeface="Calibri" panose="020F0502020204030204" pitchFamily="34" charset="0"/>
                <a:cs typeface="Arial" panose="020B0604020202020204" pitchFamily="34" charset="0"/>
              </a:rPr>
              <a:t>Country Mission Project by the Commonwealth Africa Anti-Corruption Centre (CAACC) and African Development Bank(AfDB) </a:t>
            </a:r>
            <a:r>
              <a:rPr lang="en-US" dirty="0">
                <a:effectLst/>
                <a:latin typeface="Arial Narrow" panose="020B0606020202030204" pitchFamily="34" charset="0"/>
                <a:ea typeface="Calibri" panose="020F0502020204030204" pitchFamily="34" charset="0"/>
                <a:cs typeface="Arial" panose="020B0604020202020204" pitchFamily="34" charset="0"/>
              </a:rPr>
              <a:t>spotted out areas of improvement in our next strategic plan, </a:t>
            </a:r>
            <a:r>
              <a:rPr lang="en-US" b="1" dirty="0">
                <a:effectLst/>
                <a:latin typeface="Arial Narrow" panose="020B0606020202030204" pitchFamily="34" charset="0"/>
                <a:ea typeface="Calibri" panose="020F0502020204030204" pitchFamily="34" charset="0"/>
                <a:cs typeface="Arial" panose="020B0604020202020204" pitchFamily="34" charset="0"/>
              </a:rPr>
              <a:t>it also commended Commission’s achievements in the plan and its efforts in driving the implementation of its strategic plan.</a:t>
            </a:r>
          </a:p>
          <a:p>
            <a:pPr>
              <a:buFont typeface="Wingdings" pitchFamily="2" charset="2"/>
              <a:buChar char="q"/>
            </a:pPr>
            <a:r>
              <a:rPr lang="en-US" dirty="0">
                <a:effectLst/>
                <a:latin typeface="Arial Narrow" panose="020B0606020202030204" pitchFamily="34" charset="0"/>
                <a:ea typeface="Calibri" panose="020F0502020204030204" pitchFamily="34" charset="0"/>
                <a:cs typeface="Arial" panose="020B0604020202020204" pitchFamily="34" charset="0"/>
              </a:rPr>
              <a:t>The </a:t>
            </a:r>
            <a:r>
              <a:rPr lang="en-US" b="1" dirty="0">
                <a:effectLst/>
                <a:latin typeface="Arial Narrow" panose="020B0606020202030204" pitchFamily="34" charset="0"/>
                <a:ea typeface="Calibri" panose="020F0502020204030204" pitchFamily="34" charset="0"/>
                <a:cs typeface="Arial" panose="020B0604020202020204" pitchFamily="34" charset="0"/>
              </a:rPr>
              <a:t>Constituency and Executive Project Tracking Initiative (CEPTI)</a:t>
            </a:r>
            <a:r>
              <a:rPr lang="en-US" dirty="0">
                <a:effectLst/>
                <a:latin typeface="Arial Narrow" panose="020B0606020202030204" pitchFamily="34" charset="0"/>
                <a:ea typeface="Calibri" panose="020F0502020204030204" pitchFamily="34" charset="0"/>
                <a:cs typeface="Arial" panose="020B0604020202020204" pitchFamily="34" charset="0"/>
              </a:rPr>
              <a:t> initiated by the Commission in 2019 has helped in ensuring good governance, accountability and transparency in the implementation of Zonal Intervention Projects (ZIP) by the National Assembly and executive arm of federal government. So far, a total number of </a:t>
            </a:r>
            <a:r>
              <a:rPr lang="en-US" b="1" dirty="0">
                <a:effectLst/>
                <a:latin typeface="Arial Narrow" panose="020B0606020202030204" pitchFamily="34" charset="0"/>
                <a:ea typeface="Calibri" panose="020F0502020204030204" pitchFamily="34" charset="0"/>
                <a:cs typeface="Arial" panose="020B0604020202020204" pitchFamily="34" charset="0"/>
              </a:rPr>
              <a:t>3,422</a:t>
            </a:r>
            <a:r>
              <a:rPr lang="en-US" dirty="0">
                <a:effectLst/>
                <a:latin typeface="Arial Narrow" panose="020B0606020202030204" pitchFamily="34" charset="0"/>
                <a:ea typeface="Calibri" panose="020F0502020204030204" pitchFamily="34" charset="0"/>
                <a:cs typeface="Arial" panose="020B0604020202020204" pitchFamily="34" charset="0"/>
              </a:rPr>
              <a:t> projects have been tracked with records of successes. </a:t>
            </a:r>
            <a:endParaRPr lang="en-US" dirty="0">
              <a:latin typeface="Cambria" panose="02040503050406030204" pitchFamily="18" charset="0"/>
              <a:ea typeface="Cambria" panose="02040503050406030204" pitchFamily="18" charset="0"/>
            </a:endParaRP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smtClean="0"/>
              <a:pPr marL="0" lvl="0" indent="0" rtl="0">
                <a:lnSpc>
                  <a:spcPct val="90000"/>
                </a:lnSpc>
                <a:spcBef>
                  <a:spcPts val="0"/>
                </a:spcBef>
                <a:spcAft>
                  <a:spcPts val="600"/>
                </a:spcAft>
                <a:buNone/>
              </a:pPr>
              <a:t>11</a:t>
            </a:fld>
            <a:endParaRPr lang="en-US" sz="700"/>
          </a:p>
        </p:txBody>
      </p:sp>
    </p:spTree>
    <p:extLst>
      <p:ext uri="{BB962C8B-B14F-4D97-AF65-F5344CB8AC3E}">
        <p14:creationId xmlns:p14="http://schemas.microsoft.com/office/powerpoint/2010/main" val="40984700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964788" y="804333"/>
            <a:ext cx="3391900" cy="5249334"/>
          </a:xfrm>
          <a:prstGeom prst="rect">
            <a:avLst/>
          </a:prstGeom>
        </p:spPr>
        <p:txBody>
          <a:bodyPr spcFirstLastPara="1" lIns="91425" tIns="45700" rIns="91425" bIns="45700" anchorCtr="0">
            <a:normAutofit/>
          </a:bodyPr>
          <a:lstStyle/>
          <a:p>
            <a:pPr marL="0" lvl="0" indent="0" algn="r" rtl="0">
              <a:spcBef>
                <a:spcPts val="0"/>
              </a:spcBef>
              <a:spcAft>
                <a:spcPts val="0"/>
              </a:spcAft>
              <a:buClr>
                <a:srgbClr val="C00000"/>
              </a:buClr>
              <a:buSzPts val="4800"/>
              <a:buFont typeface="Calibri"/>
              <a:buNone/>
            </a:pPr>
            <a:r>
              <a:rPr lang="en-GB" sz="4300" b="1" dirty="0"/>
              <a:t>OVERVIEW OF ICPC ACHIEVEMENTS FROM 2019 TO MARCH 2023 …/4</a:t>
            </a:r>
            <a:endParaRPr lang="en-GB" sz="4300" dirty="0"/>
          </a:p>
        </p:txBody>
      </p:sp>
      <p:sp>
        <p:nvSpPr>
          <p:cNvPr id="125" name="Google Shape;120;p15"/>
          <p:cNvSpPr txBox="1">
            <a:spLocks noGrp="1"/>
          </p:cNvSpPr>
          <p:nvPr>
            <p:ph idx="1"/>
          </p:nvPr>
        </p:nvSpPr>
        <p:spPr>
          <a:xfrm>
            <a:off x="4999330" y="0"/>
            <a:ext cx="6257721" cy="6857999"/>
          </a:xfrm>
          <a:prstGeom prst="rect">
            <a:avLst/>
          </a:prstGeom>
        </p:spPr>
        <p:txBody>
          <a:bodyPr spcFirstLastPara="1" lIns="0" tIns="45700" rIns="0" bIns="45700" anchor="ctr" anchorCtr="0">
            <a:noAutofit/>
          </a:bodyPr>
          <a:lstStyle/>
          <a:p>
            <a:pPr>
              <a:buFont typeface="Wingdings" pitchFamily="2" charset="2"/>
              <a:buChar char="q"/>
            </a:pPr>
            <a:r>
              <a:rPr lang="en-US" sz="2100" dirty="0">
                <a:effectLst/>
                <a:latin typeface="Arial Narrow" panose="020B0606020202030204" pitchFamily="34" charset="0"/>
                <a:ea typeface="Calibri" panose="020F0502020204030204" pitchFamily="34" charset="0"/>
                <a:cs typeface="Arial" panose="020B0604020202020204" pitchFamily="34" charset="0"/>
              </a:rPr>
              <a:t>The current Board increased the number of state offices across the country from </a:t>
            </a:r>
            <a:r>
              <a:rPr lang="en-US" sz="2100" b="1" dirty="0">
                <a:effectLst/>
                <a:latin typeface="Arial Narrow" panose="020B0606020202030204" pitchFamily="34" charset="0"/>
                <a:ea typeface="Calibri" panose="020F0502020204030204" pitchFamily="34" charset="0"/>
                <a:cs typeface="Arial" panose="020B0604020202020204" pitchFamily="34" charset="0"/>
              </a:rPr>
              <a:t>15 to 21 by opening six new offices one in each of the six geo-political zones</a:t>
            </a:r>
            <a:r>
              <a:rPr lang="en-US" sz="2100" dirty="0">
                <a:effectLst/>
                <a:latin typeface="Arial Narrow" panose="020B0606020202030204" pitchFamily="34" charset="0"/>
                <a:ea typeface="Calibri" panose="020F0502020204030204" pitchFamily="34" charset="0"/>
                <a:cs typeface="Arial" panose="020B0604020202020204" pitchFamily="34" charset="0"/>
              </a:rPr>
              <a:t>.</a:t>
            </a:r>
            <a:endParaRPr lang="en-NG" sz="2100" dirty="0">
              <a:effectLst/>
              <a:latin typeface="Calibri" panose="020F0502020204030204" pitchFamily="34" charset="0"/>
              <a:ea typeface="Calibri" panose="020F0502020204030204" pitchFamily="34" charset="0"/>
              <a:cs typeface="Arial" panose="020B0604020202020204" pitchFamily="34" charset="0"/>
            </a:endParaRPr>
          </a:p>
          <a:p>
            <a:pPr>
              <a:buFont typeface="Wingdings" pitchFamily="2" charset="2"/>
              <a:buChar char="q"/>
            </a:pPr>
            <a:r>
              <a:rPr lang="en-US" sz="2100" dirty="0">
                <a:effectLst/>
                <a:latin typeface="Arial Narrow" panose="020B0606020202030204" pitchFamily="34" charset="0"/>
                <a:ea typeface="Calibri" panose="020F0502020204030204" pitchFamily="34" charset="0"/>
                <a:cs typeface="Arial" panose="020B0604020202020204" pitchFamily="34" charset="0"/>
              </a:rPr>
              <a:t>The activities of the Commission during </a:t>
            </a:r>
            <a:r>
              <a:rPr lang="en-US" sz="2100" b="1" dirty="0">
                <a:effectLst/>
                <a:latin typeface="Arial Narrow" panose="020B0606020202030204" pitchFamily="34" charset="0"/>
                <a:ea typeface="Calibri" panose="020F0502020204030204" pitchFamily="34" charset="0"/>
                <a:cs typeface="Arial" panose="020B0604020202020204" pitchFamily="34" charset="0"/>
              </a:rPr>
              <a:t>the ICPC @ 20</a:t>
            </a:r>
            <a:r>
              <a:rPr lang="en-US" sz="2100" dirty="0">
                <a:effectLst/>
                <a:latin typeface="Arial Narrow" panose="020B0606020202030204" pitchFamily="34" charset="0"/>
                <a:ea typeface="Calibri" panose="020F0502020204030204" pitchFamily="34" charset="0"/>
                <a:cs typeface="Arial" panose="020B0604020202020204" pitchFamily="34" charset="0"/>
              </a:rPr>
              <a:t> are very remarkable achievements during the period under review. They include:</a:t>
            </a:r>
          </a:p>
          <a:p>
            <a:pPr marL="342900" lvl="0" indent="-342900" algn="just" rtl="0">
              <a:lnSpc>
                <a:spcPct val="115000"/>
              </a:lnSpc>
              <a:spcBef>
                <a:spcPts val="400"/>
              </a:spcBef>
              <a:buFont typeface="+mj-lt"/>
              <a:buAutoNum type="alphaLcPeriod"/>
            </a:pPr>
            <a:r>
              <a:rPr lang="en-US" sz="2100" b="1" dirty="0">
                <a:effectLst/>
                <a:latin typeface="Arial Narrow" panose="020B0606020202030204" pitchFamily="34" charset="0"/>
                <a:ea typeface="Calibri" panose="020F0502020204030204" pitchFamily="34" charset="0"/>
                <a:cs typeface="Arial" panose="020B0604020202020204" pitchFamily="34" charset="0"/>
              </a:rPr>
              <a:t>Africa Regional Webinar on Combating Corruption and Illicit Financial Flows, New Measures and Strategies.</a:t>
            </a:r>
            <a:endParaRPr lang="en-NG" sz="2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spcBef>
                <a:spcPts val="400"/>
              </a:spcBef>
              <a:buFont typeface="+mj-lt"/>
              <a:buAutoNum type="alphaLcPeriod"/>
            </a:pPr>
            <a:r>
              <a:rPr lang="en-US" sz="2100" b="1" dirty="0">
                <a:effectLst/>
                <a:latin typeface="Arial Narrow" panose="020B0606020202030204" pitchFamily="34" charset="0"/>
                <a:ea typeface="Calibri" panose="020F0502020204030204" pitchFamily="34" charset="0"/>
                <a:cs typeface="Arial" panose="020B0604020202020204" pitchFamily="34" charset="0"/>
              </a:rPr>
              <a:t>Youth Involvement – 2 Competitions aimed at provoking youth creativity and support the fight against corruption with N20m prize money donated by MacArthur Foundation for National Music Competition and Essay Competition</a:t>
            </a:r>
            <a:endParaRPr lang="en-NG" sz="2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spcBef>
                <a:spcPts val="400"/>
              </a:spcBef>
              <a:buFont typeface="+mj-lt"/>
              <a:buAutoNum type="alphaLcPeriod"/>
            </a:pPr>
            <a:r>
              <a:rPr lang="en-US" sz="2100" b="1" dirty="0">
                <a:effectLst/>
                <a:latin typeface="Arial Narrow" panose="020B0606020202030204" pitchFamily="34" charset="0"/>
                <a:ea typeface="Calibri" panose="020F0502020204030204" pitchFamily="34" charset="0"/>
                <a:cs typeface="Arial" panose="020B0604020202020204" pitchFamily="34" charset="0"/>
              </a:rPr>
              <a:t>ICPC @ 20 commemorative book.</a:t>
            </a:r>
            <a:endParaRPr lang="en-NG" sz="2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spcBef>
                <a:spcPts val="400"/>
              </a:spcBef>
              <a:buFont typeface="+mj-lt"/>
              <a:buAutoNum type="alphaLcPeriod"/>
            </a:pPr>
            <a:r>
              <a:rPr lang="en-US" sz="2100" b="1" dirty="0">
                <a:effectLst/>
                <a:latin typeface="Arial Narrow" panose="020B0606020202030204" pitchFamily="34" charset="0"/>
                <a:ea typeface="Calibri" panose="020F0502020204030204" pitchFamily="34" charset="0"/>
                <a:cs typeface="Arial" panose="020B0604020202020204" pitchFamily="34" charset="0"/>
              </a:rPr>
              <a:t>Retreat with National Assembly Committee on Anti-Corruption.</a:t>
            </a:r>
            <a:endParaRPr lang="en-NG" sz="2100" dirty="0">
              <a:effectLst/>
              <a:latin typeface="Calibri" panose="020F0502020204030204" pitchFamily="34" charset="0"/>
              <a:ea typeface="Calibri" panose="020F0502020204030204" pitchFamily="34" charset="0"/>
              <a:cs typeface="Arial" panose="020B0604020202020204" pitchFamily="34" charset="0"/>
            </a:endParaRPr>
          </a:p>
          <a:p>
            <a:pPr marL="342900" lvl="0" indent="-342900" algn="just">
              <a:lnSpc>
                <a:spcPct val="115000"/>
              </a:lnSpc>
              <a:spcBef>
                <a:spcPts val="400"/>
              </a:spcBef>
              <a:spcAft>
                <a:spcPts val="1000"/>
              </a:spcAft>
              <a:buFont typeface="+mj-lt"/>
              <a:buAutoNum type="alphaLcPeriod"/>
            </a:pPr>
            <a:r>
              <a:rPr lang="en-US" sz="2100" b="1" dirty="0">
                <a:effectLst/>
                <a:latin typeface="Arial Narrow" panose="020B0606020202030204" pitchFamily="34" charset="0"/>
                <a:ea typeface="Calibri" panose="020F0502020204030204" pitchFamily="34" charset="0"/>
                <a:cs typeface="Arial" panose="020B0604020202020204" pitchFamily="34" charset="0"/>
              </a:rPr>
              <a:t>Engagement with Judiciary on Role in the Fight Against Corruption.</a:t>
            </a:r>
            <a:endParaRPr lang="en-US" sz="2100" dirty="0">
              <a:latin typeface="Cambria" panose="02040503050406030204" pitchFamily="18" charset="0"/>
              <a:ea typeface="Cambria" panose="02040503050406030204" pitchFamily="18" charset="0"/>
            </a:endParaRP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smtClean="0"/>
              <a:pPr marL="0" lvl="0" indent="0" rtl="0">
                <a:lnSpc>
                  <a:spcPct val="90000"/>
                </a:lnSpc>
                <a:spcBef>
                  <a:spcPts val="0"/>
                </a:spcBef>
                <a:spcAft>
                  <a:spcPts val="600"/>
                </a:spcAft>
                <a:buNone/>
              </a:pPr>
              <a:t>12</a:t>
            </a:fld>
            <a:endParaRPr lang="en-US" sz="700"/>
          </a:p>
        </p:txBody>
      </p:sp>
    </p:spTree>
    <p:extLst>
      <p:ext uri="{BB962C8B-B14F-4D97-AF65-F5344CB8AC3E}">
        <p14:creationId xmlns:p14="http://schemas.microsoft.com/office/powerpoint/2010/main" val="104342035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964788" y="804333"/>
            <a:ext cx="3391900" cy="5249334"/>
          </a:xfrm>
          <a:prstGeom prst="rect">
            <a:avLst/>
          </a:prstGeom>
        </p:spPr>
        <p:txBody>
          <a:bodyPr spcFirstLastPara="1" lIns="91425" tIns="45700" rIns="91425" bIns="45700" anchorCtr="0">
            <a:normAutofit/>
          </a:bodyPr>
          <a:lstStyle/>
          <a:p>
            <a:pPr marL="0" lvl="0" indent="0" algn="r" rtl="0">
              <a:spcBef>
                <a:spcPts val="0"/>
              </a:spcBef>
              <a:spcAft>
                <a:spcPts val="0"/>
              </a:spcAft>
              <a:buClr>
                <a:srgbClr val="C00000"/>
              </a:buClr>
              <a:buSzPts val="4800"/>
              <a:buFont typeface="Calibri"/>
              <a:buNone/>
            </a:pPr>
            <a:r>
              <a:rPr lang="en-GB" sz="4300" b="1" dirty="0"/>
              <a:t>OVERVIEW OF ICPC ACHIEVEMENTS FROM 2019 TO MARCH 2023 …/5</a:t>
            </a:r>
            <a:endParaRPr lang="en-GB" sz="4300" dirty="0"/>
          </a:p>
        </p:txBody>
      </p:sp>
      <p:sp>
        <p:nvSpPr>
          <p:cNvPr id="125" name="Google Shape;120;p15"/>
          <p:cNvSpPr txBox="1">
            <a:spLocks noGrp="1"/>
          </p:cNvSpPr>
          <p:nvPr>
            <p:ph idx="1"/>
          </p:nvPr>
        </p:nvSpPr>
        <p:spPr>
          <a:xfrm>
            <a:off x="4999330" y="0"/>
            <a:ext cx="6257721" cy="6857999"/>
          </a:xfrm>
          <a:prstGeom prst="rect">
            <a:avLst/>
          </a:prstGeom>
        </p:spPr>
        <p:txBody>
          <a:bodyPr spcFirstLastPara="1" lIns="0" tIns="45700" rIns="0" bIns="45700" anchor="ctr" anchorCtr="0">
            <a:noAutofit/>
          </a:bodyPr>
          <a:lstStyle/>
          <a:p>
            <a:pPr>
              <a:buFont typeface="Wingdings" pitchFamily="2" charset="2"/>
              <a:buChar char="q"/>
            </a:pPr>
            <a:r>
              <a:rPr lang="en-US" dirty="0">
                <a:effectLst/>
                <a:latin typeface="Arial Narrow" panose="020B0606020202030204" pitchFamily="34" charset="0"/>
                <a:ea typeface="Calibri" panose="020F0502020204030204" pitchFamily="34" charset="0"/>
                <a:cs typeface="Arial" panose="020B0604020202020204" pitchFamily="34" charset="0"/>
              </a:rPr>
              <a:t>The </a:t>
            </a:r>
            <a:r>
              <a:rPr lang="en-US" b="1" dirty="0">
                <a:effectLst/>
                <a:latin typeface="Arial Narrow" panose="020B0606020202030204" pitchFamily="34" charset="0"/>
                <a:ea typeface="Calibri" panose="020F0502020204030204" pitchFamily="34" charset="0"/>
                <a:cs typeface="Arial" panose="020B0604020202020204" pitchFamily="34" charset="0"/>
              </a:rPr>
              <a:t>Hosting of Annual Summit on Diminishing Corruption in Public Sector</a:t>
            </a:r>
            <a:r>
              <a:rPr lang="en-US" dirty="0">
                <a:effectLst/>
                <a:latin typeface="Arial Narrow" panose="020B0606020202030204" pitchFamily="34" charset="0"/>
                <a:ea typeface="Calibri" panose="020F0502020204030204" pitchFamily="34" charset="0"/>
                <a:cs typeface="Arial" panose="020B0604020202020204" pitchFamily="34" charset="0"/>
              </a:rPr>
              <a:t> which has consistently had the presence of immediate past President, Muhammadu Buhari in the last four year remains a landmark event for ICPC.</a:t>
            </a:r>
            <a:endParaRPr lang="en-US" dirty="0">
              <a:latin typeface="Cambria" panose="02040503050406030204" pitchFamily="18" charset="0"/>
              <a:ea typeface="Cambria" panose="02040503050406030204" pitchFamily="18" charset="0"/>
            </a:endParaRPr>
          </a:p>
          <a:p>
            <a:pPr>
              <a:buFont typeface="Wingdings" pitchFamily="2" charset="2"/>
              <a:buChar char="q"/>
            </a:pPr>
            <a:r>
              <a:rPr lang="en-US" dirty="0">
                <a:effectLst/>
                <a:latin typeface="Arial Narrow" panose="020B0606020202030204" pitchFamily="34" charset="0"/>
                <a:ea typeface="Calibri" panose="020F0502020204030204" pitchFamily="34" charset="0"/>
                <a:cs typeface="Arial" panose="020B0604020202020204" pitchFamily="34" charset="0"/>
              </a:rPr>
              <a:t> The </a:t>
            </a:r>
            <a:r>
              <a:rPr lang="en-US" b="1" dirty="0">
                <a:effectLst/>
                <a:latin typeface="Arial Narrow" panose="020B0606020202030204" pitchFamily="34" charset="0"/>
                <a:ea typeface="Calibri" panose="020F0502020204030204" pitchFamily="34" charset="0"/>
                <a:cs typeface="Arial" panose="020B0604020202020204" pitchFamily="34" charset="0"/>
              </a:rPr>
              <a:t>Public Service Integrity Award Series </a:t>
            </a:r>
            <a:r>
              <a:rPr lang="en-US" dirty="0">
                <a:effectLst/>
                <a:latin typeface="Arial Narrow" panose="020B0606020202030204" pitchFamily="34" charset="0"/>
                <a:ea typeface="Calibri" panose="020F0502020204030204" pitchFamily="34" charset="0"/>
                <a:cs typeface="Arial" panose="020B0604020202020204" pitchFamily="34" charset="0"/>
              </a:rPr>
              <a:t>by the erstwhile President of the Federal Republic of Nigeria.</a:t>
            </a:r>
          </a:p>
          <a:p>
            <a:pPr>
              <a:buFont typeface="Wingdings" pitchFamily="2" charset="2"/>
              <a:buChar char="q"/>
            </a:pPr>
            <a:r>
              <a:rPr lang="en-US" dirty="0">
                <a:effectLst/>
                <a:latin typeface="Arial Narrow" panose="020B0606020202030204" pitchFamily="34" charset="0"/>
                <a:ea typeface="Calibri" panose="020F0502020204030204" pitchFamily="34" charset="0"/>
                <a:cs typeface="Arial" panose="020B0604020202020204" pitchFamily="34" charset="0"/>
              </a:rPr>
              <a:t>The </a:t>
            </a:r>
            <a:r>
              <a:rPr lang="en-US" b="1" dirty="0">
                <a:effectLst/>
                <a:latin typeface="Arial Narrow" panose="020B0606020202030204" pitchFamily="34" charset="0"/>
                <a:ea typeface="Calibri" panose="020F0502020204030204" pitchFamily="34" charset="0"/>
                <a:cs typeface="Arial" panose="020B0604020202020204" pitchFamily="34" charset="0"/>
              </a:rPr>
              <a:t>adoption of</a:t>
            </a:r>
            <a:r>
              <a:rPr lang="en-US" dirty="0">
                <a:effectLst/>
                <a:latin typeface="Arial Narrow" panose="020B0606020202030204" pitchFamily="34" charset="0"/>
                <a:ea typeface="Calibri" panose="020F0502020204030204" pitchFamily="34" charset="0"/>
                <a:cs typeface="Arial" panose="020B0604020202020204" pitchFamily="34" charset="0"/>
              </a:rPr>
              <a:t> </a:t>
            </a:r>
            <a:r>
              <a:rPr lang="en-US" b="1" dirty="0">
                <a:effectLst/>
                <a:latin typeface="Arial Narrow" panose="020B0606020202030204" pitchFamily="34" charset="0"/>
                <a:ea typeface="Calibri" panose="020F0502020204030204" pitchFamily="34" charset="0"/>
                <a:cs typeface="Arial" panose="020B0604020202020204" pitchFamily="34" charset="0"/>
              </a:rPr>
              <a:t>National Ethics and Integrity Policy</a:t>
            </a:r>
            <a:r>
              <a:rPr lang="en-US" dirty="0">
                <a:effectLst/>
                <a:latin typeface="Arial Narrow" panose="020B0606020202030204" pitchFamily="34" charset="0"/>
                <a:ea typeface="Calibri" panose="020F0502020204030204" pitchFamily="34" charset="0"/>
                <a:cs typeface="Arial" panose="020B0604020202020204" pitchFamily="34" charset="0"/>
              </a:rPr>
              <a:t> and its launching by erstwhile President is another great achievement of the Commission.</a:t>
            </a:r>
          </a:p>
          <a:p>
            <a:pPr>
              <a:buFont typeface="Wingdings" pitchFamily="2" charset="2"/>
              <a:buChar char="q"/>
            </a:pPr>
            <a:r>
              <a:rPr lang="en-US" dirty="0">
                <a:effectLst/>
                <a:latin typeface="Arial Narrow" panose="020B0606020202030204" pitchFamily="34" charset="0"/>
                <a:ea typeface="Calibri" panose="020F0502020204030204" pitchFamily="34" charset="0"/>
                <a:cs typeface="Arial" panose="020B0604020202020204" pitchFamily="34" charset="0"/>
              </a:rPr>
              <a:t>ACAN coordinated ICPC’s Policy dialogues which brought diverse stakeholders together to discuss topical issues and this has resulted in production of policy briefs in </a:t>
            </a:r>
            <a:r>
              <a:rPr lang="en-US" b="1" dirty="0">
                <a:effectLst/>
                <a:latin typeface="Arial Narrow" panose="020B0606020202030204" pitchFamily="34" charset="0"/>
                <a:ea typeface="Calibri" panose="020F0502020204030204" pitchFamily="34" charset="0"/>
                <a:cs typeface="Arial" panose="020B0604020202020204" pitchFamily="34" charset="0"/>
              </a:rPr>
              <a:t>Vote Buying; Utilization of Security Vote</a:t>
            </a:r>
            <a:r>
              <a:rPr lang="en-US" dirty="0">
                <a:effectLst/>
                <a:latin typeface="Arial Narrow" panose="020B0606020202030204" pitchFamily="34" charset="0"/>
                <a:ea typeface="Calibri" panose="020F0502020204030204" pitchFamily="34" charset="0"/>
                <a:cs typeface="Arial" panose="020B0604020202020204" pitchFamily="34" charset="0"/>
              </a:rPr>
              <a:t>; </a:t>
            </a:r>
            <a:r>
              <a:rPr lang="en-US" b="1" dirty="0">
                <a:effectLst/>
                <a:latin typeface="Arial Narrow" panose="020B0606020202030204" pitchFamily="34" charset="0"/>
                <a:ea typeface="Calibri" panose="020F0502020204030204" pitchFamily="34" charset="0"/>
                <a:cs typeface="Arial" panose="020B0604020202020204" pitchFamily="34" charset="0"/>
              </a:rPr>
              <a:t>Corruption and Cost of Governance; Entrenching Transparency in Public Service Recruitment and Corruption and Insecurity. </a:t>
            </a:r>
            <a:r>
              <a:rPr lang="en-US" dirty="0">
                <a:effectLst/>
                <a:latin typeface="Arial Narrow" panose="020B0606020202030204" pitchFamily="34" charset="0"/>
                <a:ea typeface="Calibri" panose="020F0502020204030204" pitchFamily="34" charset="0"/>
                <a:cs typeface="Arial" panose="020B0604020202020204" pitchFamily="34" charset="0"/>
              </a:rPr>
              <a:t> </a:t>
            </a:r>
          </a:p>
          <a:p>
            <a:pPr>
              <a:buFont typeface="Wingdings" pitchFamily="2" charset="2"/>
              <a:buChar char="q"/>
            </a:pPr>
            <a:r>
              <a:rPr lang="en-US" dirty="0">
                <a:effectLst/>
                <a:latin typeface="Arial Narrow" panose="020B0606020202030204" pitchFamily="34" charset="0"/>
                <a:ea typeface="Calibri" panose="020F0502020204030204" pitchFamily="34" charset="0"/>
                <a:cs typeface="Arial" panose="020B0604020202020204" pitchFamily="34" charset="0"/>
              </a:rPr>
              <a:t>The efforts of the Commission </a:t>
            </a:r>
            <a:r>
              <a:rPr lang="en-US" b="1" dirty="0">
                <a:effectLst/>
                <a:latin typeface="Arial Narrow" panose="020B0606020202030204" pitchFamily="34" charset="0"/>
                <a:ea typeface="Calibri" panose="020F0502020204030204" pitchFamily="34" charset="0"/>
                <a:cs typeface="Arial" panose="020B0604020202020204" pitchFamily="34" charset="0"/>
              </a:rPr>
              <a:t>in championing</a:t>
            </a:r>
            <a:r>
              <a:rPr lang="en-US" dirty="0">
                <a:effectLst/>
                <a:latin typeface="Arial Narrow" panose="020B0606020202030204" pitchFamily="34" charset="0"/>
                <a:ea typeface="Calibri" panose="020F0502020204030204" pitchFamily="34" charset="0"/>
                <a:cs typeface="Arial" panose="020B0604020202020204" pitchFamily="34" charset="0"/>
              </a:rPr>
              <a:t> </a:t>
            </a:r>
            <a:r>
              <a:rPr lang="en-US" b="1" dirty="0">
                <a:effectLst/>
                <a:latin typeface="Arial Narrow" panose="020B0606020202030204" pitchFamily="34" charset="0"/>
                <a:ea typeface="Calibri" panose="020F0502020204030204" pitchFamily="34" charset="0"/>
                <a:cs typeface="Arial" panose="020B0604020202020204" pitchFamily="34" charset="0"/>
              </a:rPr>
              <a:t>the fight against Illicit Financial Flows</a:t>
            </a:r>
            <a:r>
              <a:rPr lang="en-US" dirty="0">
                <a:effectLst/>
                <a:latin typeface="Arial Narrow" panose="020B0606020202030204" pitchFamily="34" charset="0"/>
                <a:ea typeface="Calibri" panose="020F0502020204030204" pitchFamily="34" charset="0"/>
                <a:cs typeface="Arial" panose="020B0604020202020204" pitchFamily="34" charset="0"/>
              </a:rPr>
              <a:t> in Nigeria and Africa by extension is a well deserved one. 2 Conferences (</a:t>
            </a:r>
            <a:r>
              <a:rPr lang="en-US" b="1" i="1" dirty="0">
                <a:effectLst/>
                <a:latin typeface="Arial Narrow" panose="020B0606020202030204" pitchFamily="34" charset="0"/>
                <a:ea typeface="Calibri" panose="020F0502020204030204" pitchFamily="34" charset="0"/>
                <a:cs typeface="Arial" panose="020B0604020202020204" pitchFamily="34" charset="0"/>
              </a:rPr>
              <a:t>regional and international conferences)</a:t>
            </a:r>
            <a:r>
              <a:rPr lang="en-US" dirty="0">
                <a:effectLst/>
                <a:latin typeface="Arial Narrow" panose="020B0606020202030204" pitchFamily="34" charset="0"/>
                <a:ea typeface="Calibri" panose="020F0502020204030204" pitchFamily="34" charset="0"/>
                <a:cs typeface="Arial" panose="020B0604020202020204" pitchFamily="34" charset="0"/>
              </a:rPr>
              <a:t> hosted on Illicit Financial Flows in 2020.</a:t>
            </a:r>
            <a:endParaRPr lang="en-US" dirty="0">
              <a:latin typeface="Cambria" panose="02040503050406030204" pitchFamily="18" charset="0"/>
              <a:ea typeface="Cambria" panose="02040503050406030204" pitchFamily="18" charset="0"/>
            </a:endParaRP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smtClean="0"/>
              <a:pPr marL="0" lvl="0" indent="0" rtl="0">
                <a:lnSpc>
                  <a:spcPct val="90000"/>
                </a:lnSpc>
                <a:spcBef>
                  <a:spcPts val="0"/>
                </a:spcBef>
                <a:spcAft>
                  <a:spcPts val="600"/>
                </a:spcAft>
                <a:buNone/>
              </a:pPr>
              <a:t>13</a:t>
            </a:fld>
            <a:endParaRPr lang="en-US" sz="700" dirty="0"/>
          </a:p>
        </p:txBody>
      </p:sp>
    </p:spTree>
    <p:extLst>
      <p:ext uri="{BB962C8B-B14F-4D97-AF65-F5344CB8AC3E}">
        <p14:creationId xmlns:p14="http://schemas.microsoft.com/office/powerpoint/2010/main" val="3377272666"/>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964788" y="804333"/>
            <a:ext cx="3391900" cy="5249334"/>
          </a:xfrm>
          <a:prstGeom prst="rect">
            <a:avLst/>
          </a:prstGeom>
        </p:spPr>
        <p:txBody>
          <a:bodyPr spcFirstLastPara="1" lIns="91425" tIns="45700" rIns="91425" bIns="45700" anchorCtr="0">
            <a:normAutofit/>
          </a:bodyPr>
          <a:lstStyle/>
          <a:p>
            <a:pPr marL="0" lvl="0" indent="0" algn="r" rtl="0">
              <a:spcBef>
                <a:spcPts val="0"/>
              </a:spcBef>
              <a:spcAft>
                <a:spcPts val="0"/>
              </a:spcAft>
              <a:buClr>
                <a:srgbClr val="C00000"/>
              </a:buClr>
              <a:buSzPts val="4800"/>
              <a:buFont typeface="Calibri"/>
              <a:buNone/>
            </a:pPr>
            <a:r>
              <a:rPr lang="en-GB" sz="4300" b="1" dirty="0"/>
              <a:t>OVERVIEW OF ICPC ACHIEVEMENTS FROM 2019 TO MARCH 2023 …/6</a:t>
            </a:r>
            <a:endParaRPr lang="en-GB" sz="4300" dirty="0"/>
          </a:p>
        </p:txBody>
      </p:sp>
      <p:sp>
        <p:nvSpPr>
          <p:cNvPr id="125" name="Google Shape;120;p15"/>
          <p:cNvSpPr txBox="1">
            <a:spLocks noGrp="1"/>
          </p:cNvSpPr>
          <p:nvPr>
            <p:ph idx="1"/>
          </p:nvPr>
        </p:nvSpPr>
        <p:spPr>
          <a:xfrm>
            <a:off x="4999330" y="0"/>
            <a:ext cx="6257721" cy="6857999"/>
          </a:xfrm>
          <a:prstGeom prst="rect">
            <a:avLst/>
          </a:prstGeom>
        </p:spPr>
        <p:txBody>
          <a:bodyPr spcFirstLastPara="1" lIns="0" tIns="45700" rIns="0" bIns="45700" anchor="ctr" anchorCtr="0">
            <a:noAutofit/>
          </a:bodyPr>
          <a:lstStyle/>
          <a:p>
            <a:pPr>
              <a:buFont typeface="Wingdings" pitchFamily="2" charset="2"/>
              <a:buChar char="q"/>
            </a:pPr>
            <a:r>
              <a:rPr lang="en-US" sz="1700" dirty="0">
                <a:effectLst/>
                <a:latin typeface="Arial Narrow" panose="020B0606020202030204" pitchFamily="34" charset="0"/>
                <a:ea typeface="Calibri" panose="020F0502020204030204" pitchFamily="34" charset="0"/>
                <a:cs typeface="Arial" panose="020B0604020202020204" pitchFamily="34" charset="0"/>
              </a:rPr>
              <a:t>The </a:t>
            </a:r>
            <a:r>
              <a:rPr lang="en-US" sz="1700" b="1" dirty="0">
                <a:effectLst/>
                <a:latin typeface="Arial Narrow" panose="020B0606020202030204" pitchFamily="34" charset="0"/>
                <a:ea typeface="Calibri" panose="020F0502020204030204" pitchFamily="34" charset="0"/>
                <a:cs typeface="Arial" panose="020B0604020202020204" pitchFamily="34" charset="0"/>
              </a:rPr>
              <a:t>Initiative to eradicate Sexual Harassment in the Education</a:t>
            </a:r>
            <a:r>
              <a:rPr lang="en-US" sz="1700" dirty="0">
                <a:effectLst/>
                <a:latin typeface="Arial Narrow" panose="020B0606020202030204" pitchFamily="34" charset="0"/>
                <a:ea typeface="Calibri" panose="020F0502020204030204" pitchFamily="34" charset="0"/>
                <a:cs typeface="Arial" panose="020B0604020202020204" pitchFamily="34" charset="0"/>
              </a:rPr>
              <a:t> has been gaining momentum.</a:t>
            </a:r>
            <a:endParaRPr lang="en-US" sz="1700" dirty="0">
              <a:latin typeface="Cambria" panose="02040503050406030204" pitchFamily="18" charset="0"/>
              <a:ea typeface="Cambria" panose="02040503050406030204" pitchFamily="18" charset="0"/>
            </a:endParaRPr>
          </a:p>
          <a:p>
            <a:pPr>
              <a:buFont typeface="Wingdings" pitchFamily="2" charset="2"/>
              <a:buChar char="q"/>
            </a:pPr>
            <a:r>
              <a:rPr lang="en-US" sz="1700" dirty="0">
                <a:effectLst/>
                <a:latin typeface="Arial Narrow" panose="020B0606020202030204" pitchFamily="34" charset="0"/>
                <a:ea typeface="Calibri" panose="020F0502020204030204" pitchFamily="34" charset="0"/>
                <a:cs typeface="Arial" panose="020B0604020202020204" pitchFamily="34" charset="0"/>
              </a:rPr>
              <a:t> </a:t>
            </a:r>
            <a:r>
              <a:rPr lang="en-US" sz="1700" b="1" dirty="0">
                <a:effectLst/>
                <a:latin typeface="Arial Narrow" panose="020B0606020202030204" pitchFamily="34" charset="0"/>
                <a:ea typeface="Calibri" panose="020F0502020204030204" pitchFamily="34" charset="0"/>
                <a:cs typeface="Arial" panose="020B0604020202020204" pitchFamily="34" charset="0"/>
              </a:rPr>
              <a:t>Improved infrastructural development</a:t>
            </a:r>
            <a:r>
              <a:rPr lang="en-US" sz="1700" dirty="0">
                <a:effectLst/>
                <a:latin typeface="Arial Narrow" panose="020B0606020202030204" pitchFamily="34" charset="0"/>
                <a:ea typeface="Calibri" panose="020F0502020204030204" pitchFamily="34" charset="0"/>
                <a:cs typeface="Arial" panose="020B0604020202020204" pitchFamily="34" charset="0"/>
              </a:rPr>
              <a:t> in the following areas:</a:t>
            </a:r>
          </a:p>
          <a:p>
            <a:pPr marL="742950" lvl="1" indent="-285750" algn="just" rtl="0">
              <a:lnSpc>
                <a:spcPct val="115000"/>
              </a:lnSpc>
              <a:spcBef>
                <a:spcPts val="0"/>
              </a:spcBef>
              <a:spcAft>
                <a:spcPts val="0"/>
              </a:spcAft>
              <a:buFont typeface="+mj-lt"/>
              <a:buAutoNum type="alphaLcPeriod"/>
            </a:pPr>
            <a:r>
              <a:rPr lang="en-US" sz="1700" dirty="0">
                <a:effectLst/>
                <a:latin typeface="Arial Narrow" panose="020B0606020202030204" pitchFamily="34" charset="0"/>
                <a:ea typeface="Calibri" panose="020F0502020204030204" pitchFamily="34" charset="0"/>
                <a:cs typeface="Arial" panose="020B0604020202020204" pitchFamily="34" charset="0"/>
              </a:rPr>
              <a:t>The development and operationalization of the </a:t>
            </a:r>
            <a:r>
              <a:rPr lang="en-US" sz="1700" b="1" dirty="0">
                <a:effectLst/>
                <a:latin typeface="Arial Narrow" panose="020B0606020202030204" pitchFamily="34" charset="0"/>
                <a:ea typeface="Calibri" panose="020F0502020204030204" pitchFamily="34" charset="0"/>
                <a:cs typeface="Arial" panose="020B0604020202020204" pitchFamily="34" charset="0"/>
              </a:rPr>
              <a:t>Case Management Software (EDMS)</a:t>
            </a:r>
            <a:r>
              <a:rPr lang="en-GB" sz="1700" dirty="0">
                <a:effectLst/>
                <a:latin typeface="Arial Narrow" panose="020B0606020202030204" pitchFamily="34" charset="0"/>
                <a:ea typeface="Calibri" panose="020F0502020204030204" pitchFamily="34" charset="0"/>
                <a:cs typeface="Arial" panose="020B0604020202020204" pitchFamily="34" charset="0"/>
              </a:rPr>
              <a:t>.</a:t>
            </a:r>
          </a:p>
          <a:p>
            <a:pPr marL="742950" lvl="1" indent="-285750" algn="just" rtl="0">
              <a:lnSpc>
                <a:spcPct val="115000"/>
              </a:lnSpc>
              <a:spcBef>
                <a:spcPts val="0"/>
              </a:spcBef>
              <a:spcAft>
                <a:spcPts val="0"/>
              </a:spcAft>
              <a:buFont typeface="+mj-lt"/>
              <a:buAutoNum type="alphaLcPeriod"/>
            </a:pPr>
            <a:r>
              <a:rPr lang="en-GB" sz="1700" b="1" dirty="0">
                <a:latin typeface="Arial Narrow" panose="020B0606020202030204" pitchFamily="34" charset="0"/>
                <a:ea typeface="Calibri" panose="020F0502020204030204" pitchFamily="34" charset="0"/>
                <a:cs typeface="Arial" panose="020B0604020202020204" pitchFamily="34" charset="0"/>
              </a:rPr>
              <a:t>Upgrade of Auditorium </a:t>
            </a:r>
            <a:r>
              <a:rPr lang="en-GB" sz="1700" dirty="0">
                <a:latin typeface="Arial Narrow" panose="020B0606020202030204" pitchFamily="34" charset="0"/>
                <a:ea typeface="Calibri" panose="020F0502020204030204" pitchFamily="34" charset="0"/>
                <a:cs typeface="Arial" panose="020B0604020202020204" pitchFamily="34" charset="0"/>
              </a:rPr>
              <a:t>with state-of-the-Art equipment.</a:t>
            </a:r>
            <a:endParaRPr lang="en-NG" sz="17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15000"/>
              </a:lnSpc>
              <a:spcBef>
                <a:spcPts val="0"/>
              </a:spcBef>
              <a:spcAft>
                <a:spcPts val="0"/>
              </a:spcAft>
              <a:buFont typeface="+mj-lt"/>
              <a:buAutoNum type="alphaLcPeriod"/>
            </a:pPr>
            <a:r>
              <a:rPr lang="en-US" sz="1700" b="1" dirty="0">
                <a:effectLst/>
                <a:latin typeface="Arial Narrow" panose="020B0606020202030204" pitchFamily="34" charset="0"/>
                <a:ea typeface="Calibri" panose="020F0502020204030204" pitchFamily="34" charset="0"/>
                <a:cs typeface="Arial" panose="020B0604020202020204" pitchFamily="34" charset="0"/>
              </a:rPr>
              <a:t>Upgrade of Interview Rooms and Construction of New Ones and Detention Facility.</a:t>
            </a:r>
            <a:endParaRPr lang="en-NG" sz="17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15000"/>
              </a:lnSpc>
              <a:spcBef>
                <a:spcPts val="0"/>
              </a:spcBef>
              <a:spcAft>
                <a:spcPts val="0"/>
              </a:spcAft>
              <a:buFont typeface="+mj-lt"/>
              <a:buAutoNum type="alphaLcPeriod"/>
            </a:pPr>
            <a:r>
              <a:rPr lang="en-GB" sz="1700" b="1" dirty="0">
                <a:effectLst/>
                <a:latin typeface="Arial Narrow" panose="020B0606020202030204" pitchFamily="34" charset="0"/>
                <a:ea typeface="Calibri" panose="020F0502020204030204" pitchFamily="34" charset="0"/>
                <a:cs typeface="Arial" panose="020B0604020202020204" pitchFamily="34" charset="0"/>
              </a:rPr>
              <a:t>Acquisition of a Surveillance Vehicle </a:t>
            </a:r>
            <a:r>
              <a:rPr lang="en-GB" sz="1700" dirty="0">
                <a:effectLst/>
                <a:latin typeface="Arial Narrow" panose="020B0606020202030204" pitchFamily="34" charset="0"/>
                <a:ea typeface="Calibri" panose="020F0502020204030204" pitchFamily="34" charset="0"/>
                <a:cs typeface="Arial" panose="020B0604020202020204" pitchFamily="34" charset="0"/>
              </a:rPr>
              <a:t>for specialized and more sophisticated investigative activities.</a:t>
            </a:r>
            <a:endParaRPr lang="en-NG" sz="17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15000"/>
              </a:lnSpc>
              <a:buFont typeface="+mj-lt"/>
              <a:buAutoNum type="alphaLcPeriod"/>
            </a:pPr>
            <a:r>
              <a:rPr lang="en-US" sz="1700" b="1" dirty="0">
                <a:effectLst/>
                <a:latin typeface="Arial Narrow" panose="020B0606020202030204" pitchFamily="34" charset="0"/>
                <a:ea typeface="Calibri" panose="020F0502020204030204" pitchFamily="34" charset="0"/>
                <a:cs typeface="Arial" panose="020B0604020202020204" pitchFamily="34" charset="0"/>
              </a:rPr>
              <a:t>Utilization and Optimization of Forensic Investigation Infrastructure</a:t>
            </a:r>
            <a:r>
              <a:rPr lang="en-US" sz="1700" dirty="0">
                <a:effectLst/>
                <a:latin typeface="Arial Narrow" panose="020B0606020202030204" pitchFamily="34" charset="0"/>
                <a:ea typeface="Calibri" panose="020F0502020204030204" pitchFamily="34" charset="0"/>
                <a:cs typeface="Arial" panose="020B0604020202020204" pitchFamily="34" charset="0"/>
              </a:rPr>
              <a:t>:  The Acquisition of </a:t>
            </a:r>
            <a:r>
              <a:rPr lang="en-US" sz="1700" b="1" dirty="0">
                <a:effectLst/>
                <a:latin typeface="Arial Narrow" panose="020B0606020202030204" pitchFamily="34" charset="0"/>
                <a:ea typeface="Calibri" panose="020F0502020204030204" pitchFamily="34" charset="0"/>
                <a:cs typeface="Arial" panose="020B0604020202020204" pitchFamily="34" charset="0"/>
              </a:rPr>
              <a:t>Document and Handwriting</a:t>
            </a:r>
            <a:r>
              <a:rPr lang="en-US" sz="1700" dirty="0">
                <a:effectLst/>
                <a:latin typeface="Arial Narrow" panose="020B0606020202030204" pitchFamily="34" charset="0"/>
                <a:ea typeface="Calibri" panose="020F0502020204030204" pitchFamily="34" charset="0"/>
                <a:cs typeface="Arial" panose="020B0604020202020204" pitchFamily="34" charset="0"/>
              </a:rPr>
              <a:t> </a:t>
            </a:r>
            <a:r>
              <a:rPr lang="en-US" sz="1700" b="1" dirty="0">
                <a:effectLst/>
                <a:latin typeface="Arial Narrow" panose="020B0606020202030204" pitchFamily="34" charset="0"/>
                <a:ea typeface="Calibri" panose="020F0502020204030204" pitchFamily="34" charset="0"/>
                <a:cs typeface="Arial" panose="020B0604020202020204" pitchFamily="34" charset="0"/>
              </a:rPr>
              <a:t>Analysis Equipment and Polygraph Machines </a:t>
            </a:r>
            <a:r>
              <a:rPr lang="en-US" sz="1700" dirty="0">
                <a:effectLst/>
                <a:latin typeface="Arial Narrow" panose="020B0606020202030204" pitchFamily="34" charset="0"/>
                <a:ea typeface="Calibri" panose="020F0502020204030204" pitchFamily="34" charset="0"/>
                <a:cs typeface="Arial" panose="020B0604020202020204" pitchFamily="34" charset="0"/>
              </a:rPr>
              <a:t>have proven useful in conducting background checks and evaluating the credibility of respondents. The Commission has collaborated with the Head of Civil Service of the Federation to profile </a:t>
            </a:r>
            <a:r>
              <a:rPr lang="en-US" sz="1700" b="1" dirty="0">
                <a:effectLst/>
                <a:latin typeface="Arial Narrow" panose="020B0606020202030204" pitchFamily="34" charset="0"/>
                <a:ea typeface="Calibri" panose="020F0502020204030204" pitchFamily="34" charset="0"/>
                <a:cs typeface="Arial" panose="020B0604020202020204" pitchFamily="34" charset="0"/>
              </a:rPr>
              <a:t>71</a:t>
            </a:r>
            <a:r>
              <a:rPr lang="en-US" sz="1700" dirty="0">
                <a:effectLst/>
                <a:latin typeface="Arial Narrow" panose="020B0606020202030204" pitchFamily="34" charset="0"/>
                <a:ea typeface="Calibri" panose="020F0502020204030204" pitchFamily="34" charset="0"/>
                <a:cs typeface="Arial" panose="020B0604020202020204" pitchFamily="34" charset="0"/>
              </a:rPr>
              <a:t> Permanent Secretary Nominees, </a:t>
            </a:r>
            <a:r>
              <a:rPr lang="en-US" sz="1700" b="1" dirty="0">
                <a:effectLst/>
                <a:latin typeface="Arial Narrow" panose="020B0606020202030204" pitchFamily="34" charset="0"/>
                <a:ea typeface="Calibri" panose="020F0502020204030204" pitchFamily="34" charset="0"/>
                <a:cs typeface="Arial" panose="020B0604020202020204" pitchFamily="34" charset="0"/>
              </a:rPr>
              <a:t>23</a:t>
            </a:r>
            <a:r>
              <a:rPr lang="en-US" sz="1700" dirty="0">
                <a:effectLst/>
                <a:latin typeface="Arial Narrow" panose="020B0606020202030204" pitchFamily="34" charset="0"/>
                <a:ea typeface="Calibri" panose="020F0502020204030204" pitchFamily="34" charset="0"/>
                <a:cs typeface="Arial" panose="020B0604020202020204" pitchFamily="34" charset="0"/>
              </a:rPr>
              <a:t> Accountant General of the Federation Nominees, </a:t>
            </a:r>
            <a:r>
              <a:rPr lang="en-US" sz="1700" b="1" dirty="0">
                <a:effectLst/>
                <a:latin typeface="Arial Narrow" panose="020B0606020202030204" pitchFamily="34" charset="0"/>
                <a:ea typeface="Calibri" panose="020F0502020204030204" pitchFamily="34" charset="0"/>
                <a:cs typeface="Arial" panose="020B0604020202020204" pitchFamily="34" charset="0"/>
              </a:rPr>
              <a:t>5</a:t>
            </a:r>
            <a:r>
              <a:rPr lang="en-US" sz="1700" dirty="0">
                <a:effectLst/>
                <a:latin typeface="Arial Narrow" panose="020B0606020202030204" pitchFamily="34" charset="0"/>
                <a:ea typeface="Calibri" panose="020F0502020204030204" pitchFamily="34" charset="0"/>
                <a:cs typeface="Arial" panose="020B0604020202020204" pitchFamily="34" charset="0"/>
              </a:rPr>
              <a:t> Auditor General for the Federation Nominees, etc. through polygraph tests.</a:t>
            </a:r>
            <a:endParaRPr lang="en-NG" sz="1700" dirty="0">
              <a:effectLst/>
              <a:latin typeface="Calibri" panose="020F0502020204030204" pitchFamily="34" charset="0"/>
              <a:ea typeface="Calibri" panose="020F0502020204030204" pitchFamily="34" charset="0"/>
              <a:cs typeface="Arial" panose="020B0604020202020204" pitchFamily="34" charset="0"/>
            </a:endParaRPr>
          </a:p>
          <a:p>
            <a:pPr marL="742950" lvl="1" indent="-285750" algn="just">
              <a:lnSpc>
                <a:spcPct val="115000"/>
              </a:lnSpc>
              <a:spcAft>
                <a:spcPts val="1000"/>
              </a:spcAft>
              <a:buFont typeface="+mj-lt"/>
              <a:buAutoNum type="alphaLcPeriod"/>
            </a:pPr>
            <a:r>
              <a:rPr lang="en-US" sz="1700" b="1" dirty="0">
                <a:effectLst/>
                <a:latin typeface="Arial Narrow" panose="020B0606020202030204" pitchFamily="34" charset="0"/>
                <a:ea typeface="Calibri" panose="020F0502020204030204" pitchFamily="34" charset="0"/>
                <a:cs typeface="Arial" panose="020B0604020202020204" pitchFamily="34" charset="0"/>
              </a:rPr>
              <a:t>Introduction of Biometrics and Digitalization of Attendance Register.</a:t>
            </a:r>
            <a:endParaRPr lang="en-NG" sz="1700" b="1" dirty="0">
              <a:effectLst/>
              <a:latin typeface="Calibri" panose="020F0502020204030204" pitchFamily="34" charset="0"/>
              <a:ea typeface="Calibri" panose="020F0502020204030204" pitchFamily="34" charset="0"/>
              <a:cs typeface="Arial" panose="020B0604020202020204" pitchFamily="34" charset="0"/>
            </a:endParaRP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smtClean="0"/>
              <a:pPr marL="0" lvl="0" indent="0" rtl="0">
                <a:lnSpc>
                  <a:spcPct val="90000"/>
                </a:lnSpc>
                <a:spcBef>
                  <a:spcPts val="0"/>
                </a:spcBef>
                <a:spcAft>
                  <a:spcPts val="600"/>
                </a:spcAft>
                <a:buNone/>
              </a:pPr>
              <a:t>14</a:t>
            </a:fld>
            <a:endParaRPr lang="en-US" sz="700"/>
          </a:p>
        </p:txBody>
      </p:sp>
    </p:spTree>
    <p:extLst>
      <p:ext uri="{BB962C8B-B14F-4D97-AF65-F5344CB8AC3E}">
        <p14:creationId xmlns:p14="http://schemas.microsoft.com/office/powerpoint/2010/main" val="327839838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964788" y="804333"/>
            <a:ext cx="3391900" cy="5249334"/>
          </a:xfrm>
          <a:prstGeom prst="rect">
            <a:avLst/>
          </a:prstGeom>
        </p:spPr>
        <p:txBody>
          <a:bodyPr spcFirstLastPara="1" lIns="91425" tIns="45700" rIns="91425" bIns="45700" anchorCtr="0">
            <a:normAutofit/>
          </a:bodyPr>
          <a:lstStyle/>
          <a:p>
            <a:pPr marL="0" lvl="0" indent="0" algn="r" rtl="0">
              <a:spcBef>
                <a:spcPts val="0"/>
              </a:spcBef>
              <a:spcAft>
                <a:spcPts val="0"/>
              </a:spcAft>
              <a:buClr>
                <a:srgbClr val="C00000"/>
              </a:buClr>
              <a:buSzPts val="4800"/>
              <a:buFont typeface="Calibri"/>
              <a:buNone/>
            </a:pPr>
            <a:r>
              <a:rPr lang="en-GB" sz="4300" b="1" dirty="0"/>
              <a:t>OVERVIEW OF ICPC ACHIEVEMENTS FROM 2019 TO MARCH 2023 …/7</a:t>
            </a:r>
            <a:endParaRPr lang="en-GB" sz="4300" dirty="0"/>
          </a:p>
        </p:txBody>
      </p:sp>
      <p:sp>
        <p:nvSpPr>
          <p:cNvPr id="125" name="Google Shape;120;p15"/>
          <p:cNvSpPr txBox="1">
            <a:spLocks noGrp="1"/>
          </p:cNvSpPr>
          <p:nvPr>
            <p:ph idx="1"/>
          </p:nvPr>
        </p:nvSpPr>
        <p:spPr>
          <a:xfrm>
            <a:off x="4999330" y="0"/>
            <a:ext cx="6257721" cy="6857999"/>
          </a:xfrm>
          <a:prstGeom prst="rect">
            <a:avLst/>
          </a:prstGeom>
        </p:spPr>
        <p:txBody>
          <a:bodyPr spcFirstLastPara="1" lIns="0" tIns="45700" rIns="0" bIns="45700" anchor="ctr" anchorCtr="0">
            <a:normAutofit/>
          </a:bodyPr>
          <a:lstStyle/>
          <a:p>
            <a:pPr>
              <a:buFont typeface="Wingdings" pitchFamily="2" charset="2"/>
              <a:buChar char="q"/>
            </a:pPr>
            <a:r>
              <a:rPr lang="en-US" dirty="0">
                <a:effectLst/>
                <a:latin typeface="Arial Narrow" panose="020B0606020202030204" pitchFamily="34" charset="0"/>
                <a:ea typeface="Calibri" panose="020F0502020204030204" pitchFamily="34" charset="0"/>
                <a:cs typeface="Arial" panose="020B0604020202020204" pitchFamily="34" charset="0"/>
              </a:rPr>
              <a:t>The </a:t>
            </a:r>
            <a:r>
              <a:rPr lang="en-US" b="1" dirty="0">
                <a:effectLst/>
                <a:latin typeface="Arial Narrow" panose="020B0606020202030204" pitchFamily="34" charset="0"/>
                <a:ea typeface="Calibri" panose="020F0502020204030204" pitchFamily="34" charset="0"/>
                <a:cs typeface="Arial" panose="020B0604020202020204" pitchFamily="34" charset="0"/>
              </a:rPr>
              <a:t>Restructuring and Organizational Reform of the Commission</a:t>
            </a:r>
            <a:r>
              <a:rPr lang="en-US" dirty="0">
                <a:effectLst/>
                <a:latin typeface="Arial Narrow" panose="020B0606020202030204" pitchFamily="34" charset="0"/>
                <a:ea typeface="Calibri" panose="020F0502020204030204" pitchFamily="34" charset="0"/>
                <a:cs typeface="Arial" panose="020B0604020202020204" pitchFamily="34" charset="0"/>
              </a:rPr>
              <a:t> carried out by the Board is another achievement which tend to eliminate functional overlaps and unnecessary duplication of functions among the departments. Particularly, the supervision of all investigative divisions under a single head has contributed to a better coordination of investigative activities. This was achieved through the engagement of a public service organizational management consultant in collaboration with OHCSF in 2020 reducing departments to 10 covering core areas and units to 6.</a:t>
            </a:r>
            <a:endParaRPr lang="en-US" dirty="0">
              <a:latin typeface="Cambria" panose="02040503050406030204" pitchFamily="18" charset="0"/>
              <a:ea typeface="Cambria" panose="02040503050406030204" pitchFamily="18" charset="0"/>
            </a:endParaRPr>
          </a:p>
          <a:p>
            <a:pPr>
              <a:buFont typeface="Wingdings" pitchFamily="2" charset="2"/>
              <a:buChar char="q"/>
            </a:pPr>
            <a:r>
              <a:rPr lang="en-US" dirty="0">
                <a:effectLst/>
                <a:latin typeface="Arial Narrow" panose="020B0606020202030204" pitchFamily="34" charset="0"/>
                <a:ea typeface="Calibri" panose="020F0502020204030204" pitchFamily="34" charset="0"/>
                <a:cs typeface="Arial" panose="020B0604020202020204" pitchFamily="34" charset="0"/>
              </a:rPr>
              <a:t>The </a:t>
            </a:r>
            <a:r>
              <a:rPr lang="en-US" b="1" dirty="0">
                <a:effectLst/>
                <a:latin typeface="Arial Narrow" panose="020B0606020202030204" pitchFamily="34" charset="0"/>
                <a:ea typeface="Calibri" panose="020F0502020204030204" pitchFamily="34" charset="0"/>
                <a:cs typeface="Arial" panose="020B0604020202020204" pitchFamily="34" charset="0"/>
              </a:rPr>
              <a:t>Constitution of Case Mgt. Committee has helped to speed up review of petitions</a:t>
            </a:r>
            <a:r>
              <a:rPr lang="en-US" dirty="0">
                <a:effectLst/>
                <a:latin typeface="Arial Narrow" panose="020B0606020202030204" pitchFamily="34" charset="0"/>
                <a:ea typeface="Calibri" panose="020F0502020204030204" pitchFamily="34" charset="0"/>
                <a:cs typeface="Arial" panose="020B0604020202020204" pitchFamily="34" charset="0"/>
              </a:rPr>
              <a:t>, streamline cases being handled by Commission, amongst others. The </a:t>
            </a:r>
            <a:r>
              <a:rPr lang="en-US" i="1" dirty="0">
                <a:effectLst/>
                <a:latin typeface="Arial Narrow" panose="020B0606020202030204" pitchFamily="34" charset="0"/>
                <a:ea typeface="Calibri" panose="020F0502020204030204" pitchFamily="34" charset="0"/>
                <a:cs typeface="Arial" panose="020B0604020202020204" pitchFamily="34" charset="0"/>
              </a:rPr>
              <a:t>repositioning of Chairman’s Special Unit (CSU) as a designated unit for offering legal opinion on petitions (and later upgraded to a department)</a:t>
            </a:r>
            <a:r>
              <a:rPr lang="en-US" dirty="0">
                <a:effectLst/>
                <a:latin typeface="Arial Narrow" panose="020B0606020202030204" pitchFamily="34" charset="0"/>
                <a:ea typeface="Calibri" panose="020F0502020204030204" pitchFamily="34" charset="0"/>
                <a:cs typeface="Arial" panose="020B0604020202020204" pitchFamily="34" charset="0"/>
              </a:rPr>
              <a:t> has facilitated review of petitions greatly. </a:t>
            </a:r>
            <a:endParaRPr lang="en-US" dirty="0">
              <a:latin typeface="Cambria" panose="02040503050406030204" pitchFamily="18" charset="0"/>
              <a:ea typeface="Cambria" panose="02040503050406030204" pitchFamily="18" charset="0"/>
            </a:endParaRP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smtClean="0"/>
              <a:pPr marL="0" lvl="0" indent="0" rtl="0">
                <a:lnSpc>
                  <a:spcPct val="90000"/>
                </a:lnSpc>
                <a:spcBef>
                  <a:spcPts val="0"/>
                </a:spcBef>
                <a:spcAft>
                  <a:spcPts val="600"/>
                </a:spcAft>
                <a:buNone/>
              </a:pPr>
              <a:t>15</a:t>
            </a:fld>
            <a:endParaRPr lang="en-US" sz="700"/>
          </a:p>
        </p:txBody>
      </p:sp>
    </p:spTree>
    <p:extLst>
      <p:ext uri="{BB962C8B-B14F-4D97-AF65-F5344CB8AC3E}">
        <p14:creationId xmlns:p14="http://schemas.microsoft.com/office/powerpoint/2010/main" val="345431072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964788" y="804333"/>
            <a:ext cx="3391900" cy="5249334"/>
          </a:xfrm>
          <a:prstGeom prst="rect">
            <a:avLst/>
          </a:prstGeom>
        </p:spPr>
        <p:txBody>
          <a:bodyPr spcFirstLastPara="1" lIns="91425" tIns="45700" rIns="91425" bIns="45700" anchorCtr="0">
            <a:normAutofit/>
          </a:bodyPr>
          <a:lstStyle/>
          <a:p>
            <a:pPr marL="0" lvl="0" indent="0" algn="r" rtl="0">
              <a:spcBef>
                <a:spcPts val="0"/>
              </a:spcBef>
              <a:spcAft>
                <a:spcPts val="0"/>
              </a:spcAft>
              <a:buClr>
                <a:srgbClr val="C00000"/>
              </a:buClr>
              <a:buSzPts val="4800"/>
              <a:buFont typeface="Calibri"/>
              <a:buNone/>
            </a:pPr>
            <a:r>
              <a:rPr lang="en-GB" sz="4300" b="1" dirty="0"/>
              <a:t>OVERVIEW OF ICPC ACHIEVEMENTS FROM 2019 TO MARCH 2023 …/8</a:t>
            </a:r>
            <a:endParaRPr lang="en-GB" sz="4300" dirty="0"/>
          </a:p>
        </p:txBody>
      </p:sp>
      <p:sp>
        <p:nvSpPr>
          <p:cNvPr id="125" name="Google Shape;120;p15"/>
          <p:cNvSpPr txBox="1">
            <a:spLocks noGrp="1"/>
          </p:cNvSpPr>
          <p:nvPr>
            <p:ph idx="1"/>
          </p:nvPr>
        </p:nvSpPr>
        <p:spPr>
          <a:xfrm>
            <a:off x="4999330" y="0"/>
            <a:ext cx="6257721" cy="6857999"/>
          </a:xfrm>
          <a:prstGeom prst="rect">
            <a:avLst/>
          </a:prstGeom>
        </p:spPr>
        <p:txBody>
          <a:bodyPr spcFirstLastPara="1" lIns="0" tIns="45700" rIns="0" bIns="45700" anchor="ctr" anchorCtr="0">
            <a:noAutofit/>
          </a:bodyPr>
          <a:lstStyle/>
          <a:p>
            <a:pPr>
              <a:buFont typeface="Wingdings" pitchFamily="2" charset="2"/>
              <a:buChar char="q"/>
            </a:pPr>
            <a:r>
              <a:rPr lang="en-US" dirty="0">
                <a:effectLst/>
                <a:latin typeface="Arial Narrow" panose="020B0606020202030204" pitchFamily="34" charset="0"/>
                <a:ea typeface="Calibri" panose="020F0502020204030204" pitchFamily="34" charset="0"/>
                <a:cs typeface="Arial" panose="020B0604020202020204" pitchFamily="34" charset="0"/>
              </a:rPr>
              <a:t>The Commission has made efforts to up its enforcement activities through </a:t>
            </a:r>
            <a:r>
              <a:rPr lang="en-US" b="1" dirty="0">
                <a:effectLst/>
                <a:latin typeface="Arial Narrow" panose="020B0606020202030204" pitchFamily="34" charset="0"/>
                <a:ea typeface="Calibri" panose="020F0502020204030204" pitchFamily="34" charset="0"/>
                <a:cs typeface="Arial" panose="020B0604020202020204" pitchFamily="34" charset="0"/>
              </a:rPr>
              <a:t>the formulation of </a:t>
            </a:r>
            <a:r>
              <a:rPr lang="en-US" b="1" dirty="0">
                <a:effectLst/>
                <a:latin typeface="Arial Narrow" panose="020B0606020202030204" pitchFamily="34" charset="0"/>
                <a:ea typeface="Calibri" panose="020F0502020204030204" pitchFamily="34" charset="0"/>
                <a:cs typeface="Calibri" panose="020F0502020204030204" pitchFamily="34" charset="0"/>
              </a:rPr>
              <a:t>Asset Management and Disposal Policy and implementation of the Asset Management Guidelines.</a:t>
            </a:r>
            <a:r>
              <a:rPr lang="en-US" dirty="0">
                <a:effectLst/>
                <a:latin typeface="Arial Narrow" panose="020B0606020202030204" pitchFamily="34" charset="0"/>
                <a:ea typeface="Calibri" panose="020F0502020204030204" pitchFamily="34" charset="0"/>
                <a:cs typeface="Calibri" panose="020F0502020204030204" pitchFamily="34" charset="0"/>
              </a:rPr>
              <a:t> This was possible with the constitution of </a:t>
            </a:r>
            <a:r>
              <a:rPr lang="en-US" dirty="0">
                <a:effectLst/>
                <a:latin typeface="Arial Narrow" panose="020B0606020202030204" pitchFamily="34" charset="0"/>
                <a:ea typeface="Calibri" panose="020F0502020204030204" pitchFamily="34" charset="0"/>
                <a:cs typeface="Arial" panose="020B0604020202020204" pitchFamily="34" charset="0"/>
              </a:rPr>
              <a:t>the Assets Disposal Committee with representatives of NLC, NUJ, CSO and BPP as observers to enhance transparency and accountability of the process.</a:t>
            </a:r>
            <a:endParaRPr lang="en-US" dirty="0">
              <a:latin typeface="Cambria" panose="02040503050406030204" pitchFamily="18" charset="0"/>
              <a:ea typeface="Cambria" panose="02040503050406030204" pitchFamily="18" charset="0"/>
            </a:endParaRPr>
          </a:p>
          <a:p>
            <a:pPr>
              <a:buFont typeface="Wingdings" pitchFamily="2" charset="2"/>
              <a:buChar char="q"/>
            </a:pPr>
            <a:r>
              <a:rPr lang="en-US" b="1" i="1" dirty="0">
                <a:effectLst/>
                <a:latin typeface="Arial Narrow" panose="020B0606020202030204" pitchFamily="34" charset="0"/>
                <a:ea typeface="Calibri" panose="020F0502020204030204" pitchFamily="34" charset="0"/>
                <a:cs typeface="Arial" panose="020B0604020202020204" pitchFamily="34" charset="0"/>
              </a:rPr>
              <a:t>Regular meeting of the Directors with members of the board and regular board meetings</a:t>
            </a:r>
            <a:r>
              <a:rPr lang="en-US" i="1" dirty="0">
                <a:effectLst/>
                <a:latin typeface="Arial Narrow" panose="020B0606020202030204" pitchFamily="34" charset="0"/>
                <a:ea typeface="Calibri" panose="020F0502020204030204" pitchFamily="34" charset="0"/>
                <a:cs typeface="Arial" panose="020B0604020202020204" pitchFamily="34" charset="0"/>
              </a:rPr>
              <a:t> to deliberate on critical matters concerning the Commission are very commendable</a:t>
            </a:r>
            <a:r>
              <a:rPr lang="en-US" dirty="0">
                <a:effectLst/>
                <a:latin typeface="Arial Narrow" panose="020B0606020202030204" pitchFamily="34" charset="0"/>
                <a:ea typeface="Calibri" panose="020F0502020204030204" pitchFamily="34" charset="0"/>
                <a:cs typeface="Arial" panose="020B0604020202020204" pitchFamily="34" charset="0"/>
              </a:rPr>
              <a:t>.</a:t>
            </a:r>
          </a:p>
          <a:p>
            <a:pPr>
              <a:buFont typeface="Wingdings" pitchFamily="2" charset="2"/>
              <a:buChar char="q"/>
            </a:pPr>
            <a:r>
              <a:rPr lang="en-US" b="1" i="1" dirty="0">
                <a:effectLst/>
                <a:latin typeface="Arial Narrow" panose="020B0606020202030204" pitchFamily="34" charset="0"/>
                <a:ea typeface="Calibri" panose="020F0502020204030204" pitchFamily="34" charset="0"/>
                <a:cs typeface="Arial" panose="020B0604020202020204" pitchFamily="34" charset="0"/>
              </a:rPr>
              <a:t>The setting up of committees to review some key policy documents</a:t>
            </a:r>
            <a:r>
              <a:rPr lang="en-US" i="1" dirty="0">
                <a:effectLst/>
                <a:latin typeface="Arial Narrow" panose="020B0606020202030204" pitchFamily="34" charset="0"/>
                <a:ea typeface="Calibri" panose="020F0502020204030204" pitchFamily="34" charset="0"/>
                <a:cs typeface="Arial" panose="020B0604020202020204" pitchFamily="34" charset="0"/>
              </a:rPr>
              <a:t> and the subsequent printing and sensitization of staff on the policy documents, guidelines and manuals have helped to enhance productivity and job performance.</a:t>
            </a:r>
          </a:p>
          <a:p>
            <a:pPr>
              <a:buFont typeface="Wingdings" pitchFamily="2" charset="2"/>
              <a:buChar char="q"/>
            </a:pPr>
            <a:r>
              <a:rPr lang="en-US" b="1" i="1" dirty="0">
                <a:effectLst/>
                <a:latin typeface="Arial Narrow" panose="020B0606020202030204" pitchFamily="34" charset="0"/>
                <a:ea typeface="Calibri" panose="020F0502020204030204" pitchFamily="34" charset="0"/>
                <a:cs typeface="Arial" panose="020B0604020202020204" pitchFamily="34" charset="0"/>
              </a:rPr>
              <a:t>Development and operationalization of Performance Dashboard</a:t>
            </a:r>
            <a:r>
              <a:rPr lang="en-US" i="1" dirty="0">
                <a:effectLst/>
                <a:latin typeface="Arial Narrow" panose="020B0606020202030204" pitchFamily="34" charset="0"/>
                <a:ea typeface="Calibri" panose="020F0502020204030204" pitchFamily="34" charset="0"/>
                <a:cs typeface="Arial" panose="020B0604020202020204" pitchFamily="34" charset="0"/>
              </a:rPr>
              <a:t> as a mechanism for performance review has helped to sustain the </a:t>
            </a:r>
            <a:r>
              <a:rPr lang="en-US" dirty="0">
                <a:effectLst/>
                <a:latin typeface="Arial Narrow" panose="020B0606020202030204" pitchFamily="34" charset="0"/>
                <a:ea typeface="Calibri" panose="020F0502020204030204" pitchFamily="34" charset="0"/>
                <a:cs typeface="Arial" panose="020B0604020202020204" pitchFamily="34" charset="0"/>
              </a:rPr>
              <a:t>implementation process. </a:t>
            </a:r>
            <a:r>
              <a:rPr lang="en-US" b="1" dirty="0">
                <a:effectLst/>
                <a:latin typeface="Arial Narrow" panose="020B0606020202030204" pitchFamily="34" charset="0"/>
                <a:ea typeface="Calibri" panose="020F0502020204030204" pitchFamily="34" charset="0"/>
                <a:cs typeface="Arial" panose="020B0604020202020204" pitchFamily="34" charset="0"/>
              </a:rPr>
              <a:t> </a:t>
            </a:r>
            <a:r>
              <a:rPr lang="en-US" dirty="0">
                <a:effectLst/>
                <a:latin typeface="Arial Narrow" panose="020B0606020202030204" pitchFamily="34" charset="0"/>
                <a:ea typeface="Calibri" panose="020F0502020204030204" pitchFamily="34" charset="0"/>
                <a:cs typeface="Arial" panose="020B0604020202020204" pitchFamily="34" charset="0"/>
              </a:rPr>
              <a:t> </a:t>
            </a:r>
            <a:endParaRPr lang="en-US" dirty="0">
              <a:latin typeface="Cambria" panose="02040503050406030204" pitchFamily="18" charset="0"/>
              <a:ea typeface="Cambria" panose="02040503050406030204" pitchFamily="18" charset="0"/>
            </a:endParaRP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smtClean="0"/>
              <a:pPr marL="0" lvl="0" indent="0" rtl="0">
                <a:lnSpc>
                  <a:spcPct val="90000"/>
                </a:lnSpc>
                <a:spcBef>
                  <a:spcPts val="0"/>
                </a:spcBef>
                <a:spcAft>
                  <a:spcPts val="600"/>
                </a:spcAft>
                <a:buNone/>
              </a:pPr>
              <a:t>16</a:t>
            </a:fld>
            <a:endParaRPr lang="en-US" sz="700"/>
          </a:p>
        </p:txBody>
      </p:sp>
    </p:spTree>
    <p:extLst>
      <p:ext uri="{BB962C8B-B14F-4D97-AF65-F5344CB8AC3E}">
        <p14:creationId xmlns:p14="http://schemas.microsoft.com/office/powerpoint/2010/main" val="305351008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964788" y="804333"/>
            <a:ext cx="3391900" cy="5249334"/>
          </a:xfrm>
          <a:prstGeom prst="rect">
            <a:avLst/>
          </a:prstGeom>
        </p:spPr>
        <p:txBody>
          <a:bodyPr spcFirstLastPara="1" lIns="91425" tIns="45700" rIns="91425" bIns="45700" anchorCtr="0">
            <a:normAutofit/>
          </a:bodyPr>
          <a:lstStyle/>
          <a:p>
            <a:pPr marL="0" lvl="0" indent="0" algn="r" rtl="0">
              <a:spcBef>
                <a:spcPts val="0"/>
              </a:spcBef>
              <a:spcAft>
                <a:spcPts val="0"/>
              </a:spcAft>
              <a:buClr>
                <a:srgbClr val="C00000"/>
              </a:buClr>
              <a:buSzPts val="4800"/>
              <a:buFont typeface="Calibri"/>
              <a:buNone/>
            </a:pPr>
            <a:r>
              <a:rPr lang="en-GB" sz="4300" b="1" dirty="0"/>
              <a:t>OVERVIEW OF ICPC ACHIEVEMENTS FROM 2019 TO MARCH 2023 …/9</a:t>
            </a:r>
            <a:endParaRPr lang="en-GB" sz="4300" dirty="0"/>
          </a:p>
        </p:txBody>
      </p:sp>
      <p:sp>
        <p:nvSpPr>
          <p:cNvPr id="125" name="Google Shape;120;p15"/>
          <p:cNvSpPr txBox="1">
            <a:spLocks noGrp="1"/>
          </p:cNvSpPr>
          <p:nvPr>
            <p:ph idx="1"/>
          </p:nvPr>
        </p:nvSpPr>
        <p:spPr>
          <a:xfrm>
            <a:off x="4999330" y="0"/>
            <a:ext cx="6257721" cy="6857999"/>
          </a:xfrm>
          <a:prstGeom prst="rect">
            <a:avLst/>
          </a:prstGeom>
        </p:spPr>
        <p:txBody>
          <a:bodyPr spcFirstLastPara="1" lIns="0" tIns="45700" rIns="0" bIns="45700" anchor="ctr" anchorCtr="0">
            <a:noAutofit/>
          </a:bodyPr>
          <a:lstStyle/>
          <a:p>
            <a:pPr>
              <a:buFont typeface="Wingdings" pitchFamily="2" charset="2"/>
              <a:buChar char="q"/>
            </a:pPr>
            <a:r>
              <a:rPr lang="en-US" sz="2400" dirty="0">
                <a:effectLst/>
                <a:latin typeface="Arial Narrow" panose="020B0606020202030204" pitchFamily="34" charset="0"/>
                <a:ea typeface="Calibri" panose="020F0502020204030204" pitchFamily="34" charset="0"/>
                <a:cs typeface="Arial" panose="020B0604020202020204" pitchFamily="34" charset="0"/>
              </a:rPr>
              <a:t>Another landmark is the </a:t>
            </a:r>
            <a:r>
              <a:rPr lang="en-US" sz="2400" b="1" i="1" dirty="0">
                <a:effectLst/>
                <a:latin typeface="Arial Narrow" panose="020B0606020202030204" pitchFamily="34" charset="0"/>
                <a:ea typeface="Calibri" panose="020F0502020204030204" pitchFamily="34" charset="0"/>
                <a:cs typeface="Arial" panose="020B0604020202020204" pitchFamily="34" charset="0"/>
              </a:rPr>
              <a:t>collaboration with foreign partners to draft the Common African Position on Asset Recovery (CAPAR)</a:t>
            </a:r>
            <a:r>
              <a:rPr lang="en-US" sz="2400" dirty="0">
                <a:effectLst/>
                <a:latin typeface="Arial Narrow" panose="020B0606020202030204" pitchFamily="34" charset="0"/>
                <a:ea typeface="Calibri" panose="020F0502020204030204" pitchFamily="34" charset="0"/>
                <a:cs typeface="Arial" panose="020B0604020202020204" pitchFamily="34" charset="0"/>
              </a:rPr>
              <a:t> that was adopted in February 2020 by African Union.</a:t>
            </a:r>
            <a:endParaRPr lang="en-US" sz="2400" dirty="0">
              <a:latin typeface="Cambria" panose="02040503050406030204" pitchFamily="18" charset="0"/>
              <a:ea typeface="Cambria" panose="02040503050406030204" pitchFamily="18" charset="0"/>
            </a:endParaRPr>
          </a:p>
          <a:p>
            <a:pPr>
              <a:buFont typeface="Wingdings" pitchFamily="2" charset="2"/>
              <a:buChar char="q"/>
            </a:pPr>
            <a:r>
              <a:rPr lang="en-US" sz="2400" dirty="0">
                <a:effectLst/>
                <a:latin typeface="Arial Narrow" panose="020B0606020202030204" pitchFamily="34" charset="0"/>
                <a:ea typeface="Calibri" panose="020F0502020204030204" pitchFamily="34" charset="0"/>
                <a:cs typeface="Arial" panose="020B0604020202020204" pitchFamily="34" charset="0"/>
              </a:rPr>
              <a:t>Our collaboration and partnership with other agencies and donor partners have helped to bring more positive outcomes to the Commission’s activities and performance. This includes collaboration with agencies like NFIU, FIRS, INEC, FIRS, JAMB, NUC, NBTE, and other ACAs and LEAs.</a:t>
            </a:r>
            <a:endParaRPr lang="en-US" sz="2400" dirty="0">
              <a:latin typeface="Cambria" panose="02040503050406030204" pitchFamily="18" charset="0"/>
              <a:ea typeface="Cambria" panose="02040503050406030204" pitchFamily="18" charset="0"/>
            </a:endParaRP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smtClean="0"/>
              <a:pPr marL="0" lvl="0" indent="0" rtl="0">
                <a:lnSpc>
                  <a:spcPct val="90000"/>
                </a:lnSpc>
                <a:spcBef>
                  <a:spcPts val="0"/>
                </a:spcBef>
                <a:spcAft>
                  <a:spcPts val="600"/>
                </a:spcAft>
                <a:buNone/>
              </a:pPr>
              <a:t>17</a:t>
            </a:fld>
            <a:endParaRPr lang="en-US" sz="700"/>
          </a:p>
        </p:txBody>
      </p:sp>
    </p:spTree>
    <p:extLst>
      <p:ext uri="{BB962C8B-B14F-4D97-AF65-F5344CB8AC3E}">
        <p14:creationId xmlns:p14="http://schemas.microsoft.com/office/powerpoint/2010/main" val="1684353920"/>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8129872" y="643467"/>
            <a:ext cx="3473009" cy="5571066"/>
          </a:xfrm>
          <a:prstGeom prst="rect">
            <a:avLst/>
          </a:prstGeom>
        </p:spPr>
        <p:txBody>
          <a:bodyPr spcFirstLastPara="1" lIns="91425" tIns="45700" rIns="91425" bIns="45700" anchorCtr="0">
            <a:normAutofit/>
          </a:bodyPr>
          <a:lstStyle/>
          <a:p>
            <a:pPr marL="0" lvl="0" indent="0" rtl="0">
              <a:spcBef>
                <a:spcPts val="0"/>
              </a:spcBef>
              <a:spcAft>
                <a:spcPts val="0"/>
              </a:spcAft>
              <a:buClr>
                <a:srgbClr val="C00000"/>
              </a:buClr>
              <a:buSzPts val="4800"/>
              <a:buFont typeface="Calibri"/>
              <a:buNone/>
            </a:pPr>
            <a:r>
              <a:rPr lang="en-US" sz="3500" b="1" dirty="0"/>
              <a:t>Strategy implementation </a:t>
            </a:r>
            <a:endParaRPr lang="en-US" sz="3500" dirty="0"/>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18</a:t>
            </a:fld>
            <a:endParaRPr lang="en-US" sz="700"/>
          </a:p>
        </p:txBody>
      </p:sp>
      <p:graphicFrame>
        <p:nvGraphicFramePr>
          <p:cNvPr id="5" name="Content Placeholder 4">
            <a:extLst>
              <a:ext uri="{FF2B5EF4-FFF2-40B4-BE49-F238E27FC236}">
                <a16:creationId xmlns:a16="http://schemas.microsoft.com/office/drawing/2014/main" id="{B9732B5E-31B0-4568-804E-786F9DB9D601}"/>
              </a:ext>
            </a:extLst>
          </p:cNvPr>
          <p:cNvGraphicFramePr>
            <a:graphicFrameLocks noGrp="1"/>
          </p:cNvGraphicFramePr>
          <p:nvPr>
            <p:ph idx="1"/>
          </p:nvPr>
        </p:nvGraphicFramePr>
        <p:xfrm>
          <a:off x="942975" y="933450"/>
          <a:ext cx="6596063" cy="49418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3695168347"/>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8129872" y="643467"/>
            <a:ext cx="3473009" cy="5571066"/>
          </a:xfrm>
          <a:prstGeom prst="rect">
            <a:avLst/>
          </a:prstGeom>
        </p:spPr>
        <p:txBody>
          <a:bodyPr spcFirstLastPara="1" lIns="91425" tIns="45700" rIns="91425" bIns="45700" anchorCtr="0">
            <a:normAutofit/>
          </a:bodyPr>
          <a:lstStyle/>
          <a:p>
            <a:pPr marL="0" lvl="0" indent="0" rtl="0">
              <a:spcBef>
                <a:spcPts val="0"/>
              </a:spcBef>
              <a:spcAft>
                <a:spcPts val="0"/>
              </a:spcAft>
              <a:buClr>
                <a:srgbClr val="C00000"/>
              </a:buClr>
              <a:buSzPts val="4800"/>
              <a:buFont typeface="Calibri"/>
              <a:buNone/>
            </a:pPr>
            <a:r>
              <a:rPr lang="en-US" sz="3500" b="1" dirty="0"/>
              <a:t>Strategy implementation …/2 </a:t>
            </a:r>
            <a:endParaRPr lang="en-US" sz="3500" dirty="0"/>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19</a:t>
            </a:fld>
            <a:endParaRPr lang="en-US" sz="700"/>
          </a:p>
        </p:txBody>
      </p:sp>
      <p:graphicFrame>
        <p:nvGraphicFramePr>
          <p:cNvPr id="5" name="Content Placeholder 4">
            <a:extLst>
              <a:ext uri="{FF2B5EF4-FFF2-40B4-BE49-F238E27FC236}">
                <a16:creationId xmlns:a16="http://schemas.microsoft.com/office/drawing/2014/main" id="{B9732B5E-31B0-4568-804E-786F9DB9D601}"/>
              </a:ext>
            </a:extLst>
          </p:cNvPr>
          <p:cNvGraphicFramePr>
            <a:graphicFrameLocks noGrp="1"/>
          </p:cNvGraphicFramePr>
          <p:nvPr>
            <p:ph idx="1"/>
          </p:nvPr>
        </p:nvGraphicFramePr>
        <p:xfrm>
          <a:off x="942975" y="933450"/>
          <a:ext cx="6596063" cy="4941888"/>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249829799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1"/>
        <p:cNvGrpSpPr/>
        <p:nvPr/>
      </p:nvGrpSpPr>
      <p:grpSpPr>
        <a:xfrm>
          <a:off x="0" y="0"/>
          <a:ext cx="0" cy="0"/>
          <a:chOff x="0" y="0"/>
          <a:chExt cx="0" cy="0"/>
        </a:xfrm>
      </p:grpSpPr>
      <p:sp>
        <p:nvSpPr>
          <p:cNvPr id="112" name="Google Shape;112;p14"/>
          <p:cNvSpPr txBox="1">
            <a:spLocks noGrp="1"/>
          </p:cNvSpPr>
          <p:nvPr>
            <p:ph type="title"/>
          </p:nvPr>
        </p:nvSpPr>
        <p:spPr>
          <a:xfrm>
            <a:off x="1024128" y="585216"/>
            <a:ext cx="6066818" cy="1499616"/>
          </a:xfrm>
          <a:prstGeom prst="rect">
            <a:avLst/>
          </a:prstGeom>
        </p:spPr>
        <p:txBody>
          <a:bodyPr spcFirstLastPara="1" lIns="91425" tIns="45700" rIns="91425" bIns="45700" anchorCtr="0">
            <a:normAutofit/>
          </a:bodyPr>
          <a:lstStyle/>
          <a:p>
            <a:pPr marL="0" lvl="0" indent="0" rtl="0">
              <a:spcBef>
                <a:spcPts val="0"/>
              </a:spcBef>
              <a:spcAft>
                <a:spcPts val="0"/>
              </a:spcAft>
              <a:buClr>
                <a:srgbClr val="C00000"/>
              </a:buClr>
              <a:buSzPts val="4800"/>
              <a:buFont typeface="Calibri"/>
              <a:buNone/>
            </a:pPr>
            <a:r>
              <a:rPr lang="en-US" b="1"/>
              <a:t>OUTLINE</a:t>
            </a:r>
            <a:endParaRPr lang="en-US"/>
          </a:p>
        </p:txBody>
      </p:sp>
      <p:sp>
        <p:nvSpPr>
          <p:cNvPr id="113" name="Google Shape;113;p14"/>
          <p:cNvSpPr txBox="1">
            <a:spLocks noGrp="1"/>
          </p:cNvSpPr>
          <p:nvPr>
            <p:ph idx="1"/>
          </p:nvPr>
        </p:nvSpPr>
        <p:spPr>
          <a:xfrm>
            <a:off x="1024128" y="2286000"/>
            <a:ext cx="6066818" cy="4023360"/>
          </a:xfrm>
          <a:prstGeom prst="rect">
            <a:avLst/>
          </a:prstGeom>
        </p:spPr>
        <p:txBody>
          <a:bodyPr spcFirstLastPara="1" lIns="0" tIns="45700" rIns="0" bIns="45700" anchorCtr="0">
            <a:normAutofit/>
          </a:bodyPr>
          <a:lstStyle/>
          <a:p>
            <a:pPr marL="91440" lvl="0" indent="-190500" rtl="0">
              <a:spcBef>
                <a:spcPts val="0"/>
              </a:spcBef>
              <a:spcAft>
                <a:spcPts val="0"/>
              </a:spcAft>
              <a:buSzPts val="3000"/>
              <a:buFont typeface="Noto Sans Symbols"/>
              <a:buChar char="❖"/>
            </a:pPr>
            <a:r>
              <a:rPr lang="en-GB" sz="2000" dirty="0"/>
              <a:t>Background</a:t>
            </a:r>
          </a:p>
          <a:p>
            <a:pPr indent="-190500">
              <a:spcBef>
                <a:spcPts val="1400"/>
              </a:spcBef>
              <a:spcAft>
                <a:spcPts val="0"/>
              </a:spcAft>
              <a:buSzPts val="3000"/>
              <a:buFont typeface="Noto Sans Symbols"/>
              <a:buChar char="❖"/>
            </a:pPr>
            <a:r>
              <a:rPr lang="en-GB" sz="2000" dirty="0"/>
              <a:t>Our Strategy</a:t>
            </a:r>
          </a:p>
          <a:p>
            <a:pPr marL="91440" lvl="0" indent="-190500" rtl="0">
              <a:spcBef>
                <a:spcPts val="1400"/>
              </a:spcBef>
              <a:spcAft>
                <a:spcPts val="0"/>
              </a:spcAft>
              <a:buSzPts val="3000"/>
              <a:buFont typeface="Noto Sans Symbols"/>
              <a:buChar char="❖"/>
            </a:pPr>
            <a:r>
              <a:rPr lang="en-GB" sz="2000" dirty="0"/>
              <a:t>The Result Framework</a:t>
            </a:r>
          </a:p>
          <a:p>
            <a:pPr marL="91440" lvl="0" indent="-190500" rtl="0">
              <a:spcBef>
                <a:spcPts val="1400"/>
              </a:spcBef>
              <a:spcAft>
                <a:spcPts val="0"/>
              </a:spcAft>
              <a:buSzPts val="3000"/>
              <a:buFont typeface="Noto Sans Symbols"/>
              <a:buChar char="❖"/>
            </a:pPr>
            <a:r>
              <a:rPr lang="en-GB" sz="2000" dirty="0"/>
              <a:t>2019 – 2023 Strategic Plan Monitoring Matrix</a:t>
            </a:r>
          </a:p>
          <a:p>
            <a:pPr marL="91440" lvl="0" indent="-190500" rtl="0">
              <a:spcBef>
                <a:spcPts val="1400"/>
              </a:spcBef>
              <a:spcAft>
                <a:spcPts val="0"/>
              </a:spcAft>
              <a:buSzPts val="3000"/>
              <a:buFont typeface="Noto Sans Symbols"/>
              <a:buChar char="❖"/>
            </a:pPr>
            <a:r>
              <a:rPr lang="en-GB" sz="2000" dirty="0"/>
              <a:t>Strategy Implementation</a:t>
            </a:r>
          </a:p>
          <a:p>
            <a:pPr marL="91440" lvl="0" indent="-190500" rtl="0">
              <a:spcBef>
                <a:spcPts val="1400"/>
              </a:spcBef>
              <a:spcAft>
                <a:spcPts val="0"/>
              </a:spcAft>
              <a:buSzPts val="3000"/>
              <a:buFont typeface="Noto Sans Symbols"/>
              <a:buChar char="❖"/>
            </a:pPr>
            <a:r>
              <a:rPr lang="en-GB" sz="2000" dirty="0"/>
              <a:t>Overview of ICPC Achievements from 2019 to 2023</a:t>
            </a:r>
          </a:p>
          <a:p>
            <a:pPr marL="91440" lvl="0" indent="-190500" rtl="0">
              <a:spcBef>
                <a:spcPts val="1400"/>
              </a:spcBef>
              <a:spcAft>
                <a:spcPts val="0"/>
              </a:spcAft>
              <a:buSzPts val="3000"/>
              <a:buFont typeface="Noto Sans Symbols"/>
              <a:buChar char="❖"/>
            </a:pPr>
            <a:r>
              <a:rPr lang="en-GB" sz="2000" dirty="0"/>
              <a:t>Challenges</a:t>
            </a:r>
          </a:p>
          <a:p>
            <a:pPr marL="91440" lvl="0" indent="-190500" rtl="0">
              <a:spcBef>
                <a:spcPts val="1400"/>
              </a:spcBef>
              <a:spcAft>
                <a:spcPts val="0"/>
              </a:spcAft>
              <a:buSzPts val="3000"/>
              <a:buFont typeface="Noto Sans Symbols"/>
              <a:buChar char="❖"/>
            </a:pPr>
            <a:r>
              <a:rPr lang="en-GB" sz="2000" dirty="0"/>
              <a:t>Conclusion</a:t>
            </a:r>
          </a:p>
        </p:txBody>
      </p:sp>
      <p:pic>
        <p:nvPicPr>
          <p:cNvPr id="116" name="Picture 115" descr="Magnifying glass showing decling performance">
            <a:extLst>
              <a:ext uri="{FF2B5EF4-FFF2-40B4-BE49-F238E27FC236}">
                <a16:creationId xmlns:a16="http://schemas.microsoft.com/office/drawing/2014/main" id="{93D6E7E0-9409-5934-88D3-58F3208DB170}"/>
              </a:ext>
            </a:extLst>
          </p:cNvPr>
          <p:cNvPicPr>
            <a:picLocks noChangeAspect="1"/>
          </p:cNvPicPr>
          <p:nvPr/>
        </p:nvPicPr>
        <p:blipFill rotWithShape="1">
          <a:blip r:embed="rId3"/>
          <a:srcRect l="12138" r="42702" b="-1"/>
          <a:stretch/>
        </p:blipFill>
        <p:spPr>
          <a:xfrm>
            <a:off x="7552266" y="10"/>
            <a:ext cx="4639733" cy="6857990"/>
          </a:xfrm>
          <a:prstGeom prst="rect">
            <a:avLst/>
          </a:prstGeom>
        </p:spPr>
      </p:pic>
      <p:sp>
        <p:nvSpPr>
          <p:cNvPr id="114" name="Google Shape;114;p14"/>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solidFill>
                  <a:srgbClr val="FFFFFF"/>
                </a:solidFill>
              </a:rPr>
              <a:pPr marL="0" lvl="0" indent="0" rtl="0">
                <a:lnSpc>
                  <a:spcPct val="90000"/>
                </a:lnSpc>
                <a:spcBef>
                  <a:spcPts val="0"/>
                </a:spcBef>
                <a:spcAft>
                  <a:spcPts val="600"/>
                </a:spcAft>
                <a:buNone/>
              </a:pPr>
              <a:t>2</a:t>
            </a:fld>
            <a:endParaRPr lang="en-US" sz="700">
              <a:solidFill>
                <a:srgbClr val="FFFFFF"/>
              </a:solidFill>
            </a:endParaRPr>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8129872" y="643467"/>
            <a:ext cx="3473009" cy="5571066"/>
          </a:xfrm>
          <a:prstGeom prst="rect">
            <a:avLst/>
          </a:prstGeom>
        </p:spPr>
        <p:txBody>
          <a:bodyPr spcFirstLastPara="1" lIns="91425" tIns="45700" rIns="91425" bIns="45700" anchorCtr="0">
            <a:normAutofit/>
          </a:bodyPr>
          <a:lstStyle/>
          <a:p>
            <a:pPr marL="0" lvl="0" indent="0" rtl="0">
              <a:spcBef>
                <a:spcPts val="0"/>
              </a:spcBef>
              <a:spcAft>
                <a:spcPts val="0"/>
              </a:spcAft>
              <a:buClr>
                <a:srgbClr val="C00000"/>
              </a:buClr>
              <a:buSzPts val="4800"/>
              <a:buFont typeface="Calibri"/>
              <a:buNone/>
            </a:pPr>
            <a:r>
              <a:rPr lang="en-US" sz="3500" b="1" dirty="0"/>
              <a:t>Strategy implementation …/3 </a:t>
            </a:r>
            <a:endParaRPr lang="en-US" sz="3500" dirty="0"/>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20</a:t>
            </a:fld>
            <a:endParaRPr lang="en-US" sz="700"/>
          </a:p>
        </p:txBody>
      </p:sp>
      <p:graphicFrame>
        <p:nvGraphicFramePr>
          <p:cNvPr id="5" name="Content Placeholder 4">
            <a:extLst>
              <a:ext uri="{FF2B5EF4-FFF2-40B4-BE49-F238E27FC236}">
                <a16:creationId xmlns:a16="http://schemas.microsoft.com/office/drawing/2014/main" id="{B9732B5E-31B0-4568-804E-786F9DB9D601}"/>
              </a:ext>
            </a:extLst>
          </p:cNvPr>
          <p:cNvGraphicFramePr>
            <a:graphicFrameLocks noGrp="1"/>
          </p:cNvGraphicFramePr>
          <p:nvPr>
            <p:ph idx="1"/>
            <p:extLst>
              <p:ext uri="{D42A27DB-BD31-4B8C-83A1-F6EECF244321}">
                <p14:modId xmlns:p14="http://schemas.microsoft.com/office/powerpoint/2010/main" val="857056242"/>
              </p:ext>
            </p:extLst>
          </p:nvPr>
        </p:nvGraphicFramePr>
        <p:xfrm>
          <a:off x="942975" y="643467"/>
          <a:ext cx="6596063" cy="523187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881797799"/>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1024128" y="2120"/>
            <a:ext cx="9720072" cy="1499616"/>
          </a:xfrm>
          <a:prstGeom prst="rect">
            <a:avLst/>
          </a:prstGeom>
        </p:spPr>
        <p:txBody>
          <a:bodyPr spcFirstLastPara="1" lIns="91425" tIns="45700" rIns="91425" bIns="45700" anchorCtr="0">
            <a:normAutofit/>
          </a:bodyPr>
          <a:lstStyle/>
          <a:p>
            <a:pPr marL="0" lvl="0" indent="0" rtl="0">
              <a:spcBef>
                <a:spcPts val="0"/>
              </a:spcBef>
              <a:spcAft>
                <a:spcPts val="0"/>
              </a:spcAft>
              <a:buClr>
                <a:srgbClr val="C00000"/>
              </a:buClr>
              <a:buSzPts val="4800"/>
              <a:buFont typeface="Calibri"/>
              <a:buNone/>
            </a:pPr>
            <a:r>
              <a:rPr lang="en-US" b="1" dirty="0"/>
              <a:t>Strategy implementation …/4 </a:t>
            </a:r>
            <a:endParaRPr lang="en-US" dirty="0"/>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21</a:t>
            </a:fld>
            <a:endParaRPr lang="en-US" sz="700"/>
          </a:p>
        </p:txBody>
      </p:sp>
      <p:sp>
        <p:nvSpPr>
          <p:cNvPr id="15" name="Rectangle 8">
            <a:extLst>
              <a:ext uri="{FF2B5EF4-FFF2-40B4-BE49-F238E27FC236}">
                <a16:creationId xmlns:a16="http://schemas.microsoft.com/office/drawing/2014/main" id="{3AF3CAB9-3EB2-D6D6-C4D2-B4A760F2159A}"/>
              </a:ext>
            </a:extLst>
          </p:cNvPr>
          <p:cNvSpPr>
            <a:spLocks noChangeArrowheads="1"/>
          </p:cNvSpPr>
          <p:nvPr/>
        </p:nvSpPr>
        <p:spPr bwMode="auto">
          <a:xfrm>
            <a:off x="0" y="1199878"/>
            <a:ext cx="569843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20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1.01: Naira value of assets forfeited/recovered/seized/restrained</a:t>
            </a:r>
            <a:endParaRPr kumimoji="0" lang="en-US" altLang="en-NG" sz="2000" b="0" i="0" u="none" strike="noStrike" cap="none" normalizeH="0" baseline="0" dirty="0">
              <a:ln>
                <a:noFill/>
              </a:ln>
              <a:solidFill>
                <a:schemeClr val="tx1"/>
              </a:solidFill>
              <a:effectLst/>
            </a:endParaRPr>
          </a:p>
        </p:txBody>
      </p:sp>
      <p:sp>
        <p:nvSpPr>
          <p:cNvPr id="17" name="Rectangle 9">
            <a:extLst>
              <a:ext uri="{FF2B5EF4-FFF2-40B4-BE49-F238E27FC236}">
                <a16:creationId xmlns:a16="http://schemas.microsoft.com/office/drawing/2014/main" id="{0C56CB65-BA46-FACE-114B-805175070422}"/>
              </a:ext>
            </a:extLst>
          </p:cNvPr>
          <p:cNvSpPr>
            <a:spLocks noChangeArrowheads="1"/>
          </p:cNvSpPr>
          <p:nvPr/>
        </p:nvSpPr>
        <p:spPr bwMode="auto">
          <a:xfrm>
            <a:off x="0" y="1010064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8" name="Rectangle 11">
            <a:extLst>
              <a:ext uri="{FF2B5EF4-FFF2-40B4-BE49-F238E27FC236}">
                <a16:creationId xmlns:a16="http://schemas.microsoft.com/office/drawing/2014/main" id="{BFCD34A4-DA43-638A-06C9-346E1E21A0A8}"/>
              </a:ext>
            </a:extLst>
          </p:cNvPr>
          <p:cNvSpPr>
            <a:spLocks noChangeArrowheads="1"/>
          </p:cNvSpPr>
          <p:nvPr/>
        </p:nvSpPr>
        <p:spPr bwMode="auto">
          <a:xfrm>
            <a:off x="0" y="4406906"/>
            <a:ext cx="569843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20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1.02: No. of investigated cases concluded</a:t>
            </a:r>
            <a:endParaRPr kumimoji="0" lang="en-US" altLang="en-NG"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NG" sz="2000" b="0" i="0" u="none" strike="noStrike" cap="none" normalizeH="0" baseline="0" dirty="0">
              <a:ln>
                <a:noFill/>
              </a:ln>
              <a:solidFill>
                <a:schemeClr val="tx1"/>
              </a:solidFill>
              <a:effectLst/>
              <a:latin typeface="Arial" panose="020B0604020202020204" pitchFamily="34" charset="0"/>
            </a:endParaRPr>
          </a:p>
        </p:txBody>
      </p:sp>
      <p:sp>
        <p:nvSpPr>
          <p:cNvPr id="20" name="Rectangle 12">
            <a:extLst>
              <a:ext uri="{FF2B5EF4-FFF2-40B4-BE49-F238E27FC236}">
                <a16:creationId xmlns:a16="http://schemas.microsoft.com/office/drawing/2014/main" id="{942CEBE0-6014-B0DA-76D9-D969B0C5DD16}"/>
              </a:ext>
            </a:extLst>
          </p:cNvPr>
          <p:cNvSpPr>
            <a:spLocks noChangeArrowheads="1"/>
          </p:cNvSpPr>
          <p:nvPr/>
        </p:nvSpPr>
        <p:spPr bwMode="auto">
          <a:xfrm>
            <a:off x="0" y="684682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1" name="Rectangle 14">
            <a:extLst>
              <a:ext uri="{FF2B5EF4-FFF2-40B4-BE49-F238E27FC236}">
                <a16:creationId xmlns:a16="http://schemas.microsoft.com/office/drawing/2014/main" id="{0B75A01F-9A93-F0BA-C127-C89BD86371AB}"/>
              </a:ext>
            </a:extLst>
          </p:cNvPr>
          <p:cNvSpPr>
            <a:spLocks noChangeArrowheads="1"/>
          </p:cNvSpPr>
          <p:nvPr/>
        </p:nvSpPr>
        <p:spPr bwMode="auto">
          <a:xfrm>
            <a:off x="6427310" y="1297241"/>
            <a:ext cx="5698436"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20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1.03:  No. of cases filed in court for prosecution</a:t>
            </a:r>
            <a:endParaRPr kumimoji="0" lang="en-US" altLang="en-NG" sz="2000" b="0" i="0" u="none" strike="noStrike" cap="none" normalizeH="0" baseline="0" dirty="0">
              <a:ln>
                <a:noFill/>
              </a:ln>
              <a:solidFill>
                <a:schemeClr val="tx1"/>
              </a:solidFill>
              <a:effectLst/>
              <a:latin typeface="Arial" panose="020B0604020202020204" pitchFamily="34" charset="0"/>
            </a:endParaRPr>
          </a:p>
        </p:txBody>
      </p:sp>
      <p:sp>
        <p:nvSpPr>
          <p:cNvPr id="23" name="Rectangle 16">
            <a:extLst>
              <a:ext uri="{FF2B5EF4-FFF2-40B4-BE49-F238E27FC236}">
                <a16:creationId xmlns:a16="http://schemas.microsoft.com/office/drawing/2014/main" id="{89483DFA-1C16-64A5-01C6-4EF0A93BAF66}"/>
              </a:ext>
            </a:extLst>
          </p:cNvPr>
          <p:cNvSpPr>
            <a:spLocks noChangeArrowheads="1"/>
          </p:cNvSpPr>
          <p:nvPr/>
        </p:nvSpPr>
        <p:spPr bwMode="auto">
          <a:xfrm>
            <a:off x="6427309" y="4314402"/>
            <a:ext cx="569843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20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1.04:  No. of convictions secured</a:t>
            </a:r>
            <a:endParaRPr kumimoji="0" lang="en-US" altLang="en-NG" sz="2000" b="0" i="0" u="none" strike="noStrike" cap="none" normalizeH="0" baseline="0" dirty="0">
              <a:ln>
                <a:noFill/>
              </a:ln>
              <a:solidFill>
                <a:schemeClr val="tx1"/>
              </a:solidFill>
              <a:effectLst/>
            </a:endParaRPr>
          </a:p>
          <a:p>
            <a:pPr marL="0" marR="0" lvl="0" indent="0" algn="l" defTabSz="914400" rtl="0" eaLnBrk="0" fontAlgn="base" latinLnBrk="0" hangingPunct="0">
              <a:lnSpc>
                <a:spcPct val="100000"/>
              </a:lnSpc>
              <a:spcBef>
                <a:spcPct val="0"/>
              </a:spcBef>
              <a:spcAft>
                <a:spcPct val="0"/>
              </a:spcAft>
              <a:buClrTx/>
              <a:buSzTx/>
              <a:buFontTx/>
              <a:buNone/>
              <a:tabLst/>
            </a:pPr>
            <a:endParaRPr kumimoji="0" lang="en-US" altLang="en-NG" sz="2000" b="0" i="0" u="none" strike="noStrike" cap="none" normalizeH="0" baseline="0" dirty="0">
              <a:ln>
                <a:noFill/>
              </a:ln>
              <a:solidFill>
                <a:schemeClr val="tx1"/>
              </a:solidFill>
              <a:effectLst/>
              <a:latin typeface="Arial" panose="020B0604020202020204" pitchFamily="34" charset="0"/>
            </a:endParaRPr>
          </a:p>
        </p:txBody>
      </p:sp>
      <p:sp>
        <p:nvSpPr>
          <p:cNvPr id="25" name="Rectangle 17">
            <a:extLst>
              <a:ext uri="{FF2B5EF4-FFF2-40B4-BE49-F238E27FC236}">
                <a16:creationId xmlns:a16="http://schemas.microsoft.com/office/drawing/2014/main" id="{DCF9E560-27F0-DAEB-4702-1F23CC94A2EC}"/>
              </a:ext>
            </a:extLst>
          </p:cNvPr>
          <p:cNvSpPr>
            <a:spLocks noChangeArrowheads="1"/>
          </p:cNvSpPr>
          <p:nvPr/>
        </p:nvSpPr>
        <p:spPr bwMode="auto">
          <a:xfrm>
            <a:off x="0" y="22955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graphicFrame>
        <p:nvGraphicFramePr>
          <p:cNvPr id="2" name="Chart 1">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169921687"/>
              </p:ext>
            </p:extLst>
          </p:nvPr>
        </p:nvGraphicFramePr>
        <p:xfrm>
          <a:off x="66256" y="1942683"/>
          <a:ext cx="5526161" cy="2351015"/>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4" name="Chart 3">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2223273873"/>
              </p:ext>
            </p:extLst>
          </p:nvPr>
        </p:nvGraphicFramePr>
        <p:xfrm>
          <a:off x="66256" y="4753909"/>
          <a:ext cx="5526161" cy="2104091"/>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3" name="Chart 2">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3735721820"/>
              </p:ext>
            </p:extLst>
          </p:nvPr>
        </p:nvGraphicFramePr>
        <p:xfrm>
          <a:off x="6427309" y="1907764"/>
          <a:ext cx="5764691" cy="2385934"/>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5" name="Chart 4">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1151051859"/>
              </p:ext>
            </p:extLst>
          </p:nvPr>
        </p:nvGraphicFramePr>
        <p:xfrm>
          <a:off x="6427309" y="4753908"/>
          <a:ext cx="5764691" cy="2104091"/>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69244534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1024128" y="2120"/>
            <a:ext cx="9720072" cy="1499616"/>
          </a:xfrm>
          <a:prstGeom prst="rect">
            <a:avLst/>
          </a:prstGeom>
        </p:spPr>
        <p:txBody>
          <a:bodyPr spcFirstLastPara="1" lIns="91425" tIns="45700" rIns="91425" bIns="45700" anchorCtr="0">
            <a:normAutofit/>
          </a:bodyPr>
          <a:lstStyle/>
          <a:p>
            <a:pPr marL="0" lvl="0" indent="0" rtl="0">
              <a:spcBef>
                <a:spcPts val="0"/>
              </a:spcBef>
              <a:spcAft>
                <a:spcPts val="0"/>
              </a:spcAft>
              <a:buClr>
                <a:srgbClr val="C00000"/>
              </a:buClr>
              <a:buSzPts val="4800"/>
              <a:buFont typeface="Calibri"/>
              <a:buNone/>
            </a:pPr>
            <a:r>
              <a:rPr lang="en-US" b="1" dirty="0"/>
              <a:t>Strategy implementation …/5 </a:t>
            </a:r>
            <a:endParaRPr lang="en-US" dirty="0"/>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22</a:t>
            </a:fld>
            <a:endParaRPr lang="en-US" sz="700"/>
          </a:p>
        </p:txBody>
      </p:sp>
      <p:sp>
        <p:nvSpPr>
          <p:cNvPr id="17" name="Rectangle 9">
            <a:extLst>
              <a:ext uri="{FF2B5EF4-FFF2-40B4-BE49-F238E27FC236}">
                <a16:creationId xmlns:a16="http://schemas.microsoft.com/office/drawing/2014/main" id="{0C56CB65-BA46-FACE-114B-805175070422}"/>
              </a:ext>
            </a:extLst>
          </p:cNvPr>
          <p:cNvSpPr>
            <a:spLocks noChangeArrowheads="1"/>
          </p:cNvSpPr>
          <p:nvPr/>
        </p:nvSpPr>
        <p:spPr bwMode="auto">
          <a:xfrm>
            <a:off x="0" y="1010064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0" name="Rectangle 12">
            <a:extLst>
              <a:ext uri="{FF2B5EF4-FFF2-40B4-BE49-F238E27FC236}">
                <a16:creationId xmlns:a16="http://schemas.microsoft.com/office/drawing/2014/main" id="{942CEBE0-6014-B0DA-76D9-D969B0C5DD16}"/>
              </a:ext>
            </a:extLst>
          </p:cNvPr>
          <p:cNvSpPr>
            <a:spLocks noChangeArrowheads="1"/>
          </p:cNvSpPr>
          <p:nvPr/>
        </p:nvSpPr>
        <p:spPr bwMode="auto">
          <a:xfrm>
            <a:off x="0" y="684682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5" name="Rectangle 17">
            <a:extLst>
              <a:ext uri="{FF2B5EF4-FFF2-40B4-BE49-F238E27FC236}">
                <a16:creationId xmlns:a16="http://schemas.microsoft.com/office/drawing/2014/main" id="{DCF9E560-27F0-DAEB-4702-1F23CC94A2EC}"/>
              </a:ext>
            </a:extLst>
          </p:cNvPr>
          <p:cNvSpPr>
            <a:spLocks noChangeArrowheads="1"/>
          </p:cNvSpPr>
          <p:nvPr/>
        </p:nvSpPr>
        <p:spPr bwMode="auto">
          <a:xfrm>
            <a:off x="0" y="22955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 name="Rectangle 2">
            <a:extLst>
              <a:ext uri="{FF2B5EF4-FFF2-40B4-BE49-F238E27FC236}">
                <a16:creationId xmlns:a16="http://schemas.microsoft.com/office/drawing/2014/main" id="{06DB1E49-7F9F-76ED-2CBF-7CE34DCCBB86}"/>
              </a:ext>
            </a:extLst>
          </p:cNvPr>
          <p:cNvSpPr>
            <a:spLocks noChangeArrowheads="1"/>
          </p:cNvSpPr>
          <p:nvPr/>
        </p:nvSpPr>
        <p:spPr bwMode="auto">
          <a:xfrm>
            <a:off x="66256" y="1201744"/>
            <a:ext cx="5698435"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20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1.05:  No. of Projects tracked under CEPT Initiative</a:t>
            </a:r>
            <a:endParaRPr kumimoji="0" lang="en-US" altLang="en-NG" sz="2000" b="0" i="0" u="none" strike="noStrike" cap="none" normalizeH="0" baseline="0" dirty="0">
              <a:ln>
                <a:noFill/>
              </a:ln>
              <a:solidFill>
                <a:schemeClr val="tx1"/>
              </a:solidFill>
              <a:effectLst/>
            </a:endParaRPr>
          </a:p>
        </p:txBody>
      </p:sp>
      <p:sp>
        <p:nvSpPr>
          <p:cNvPr id="4" name="Rectangle 3">
            <a:extLst>
              <a:ext uri="{FF2B5EF4-FFF2-40B4-BE49-F238E27FC236}">
                <a16:creationId xmlns:a16="http://schemas.microsoft.com/office/drawing/2014/main" id="{F761C722-C696-E68E-3309-206D3CC5FC3C}"/>
              </a:ext>
            </a:extLst>
          </p:cNvPr>
          <p:cNvSpPr>
            <a:spLocks noChangeArrowheads="1"/>
          </p:cNvSpPr>
          <p:nvPr/>
        </p:nvSpPr>
        <p:spPr bwMode="auto">
          <a:xfrm>
            <a:off x="0" y="23145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5" name="Rectangle 5">
            <a:extLst>
              <a:ext uri="{FF2B5EF4-FFF2-40B4-BE49-F238E27FC236}">
                <a16:creationId xmlns:a16="http://schemas.microsoft.com/office/drawing/2014/main" id="{2EFDC12E-C2FA-2B20-470B-20EB8CC7151D}"/>
              </a:ext>
            </a:extLst>
          </p:cNvPr>
          <p:cNvSpPr>
            <a:spLocks noChangeArrowheads="1"/>
          </p:cNvSpPr>
          <p:nvPr/>
        </p:nvSpPr>
        <p:spPr bwMode="auto">
          <a:xfrm>
            <a:off x="39747" y="4270148"/>
            <a:ext cx="6056253"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20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1.11: No of new petitions received through ICPC established channels </a:t>
            </a:r>
            <a:endParaRPr kumimoji="0" lang="en-US" altLang="en-NG" sz="2000" b="0" i="0" u="none" strike="noStrike" cap="none" normalizeH="0" baseline="0" dirty="0">
              <a:ln>
                <a:noFill/>
              </a:ln>
              <a:solidFill>
                <a:schemeClr val="tx1"/>
              </a:solidFill>
              <a:effectLst/>
            </a:endParaRPr>
          </a:p>
        </p:txBody>
      </p:sp>
      <p:sp>
        <p:nvSpPr>
          <p:cNvPr id="7" name="Rectangle 6">
            <a:extLst>
              <a:ext uri="{FF2B5EF4-FFF2-40B4-BE49-F238E27FC236}">
                <a16:creationId xmlns:a16="http://schemas.microsoft.com/office/drawing/2014/main" id="{95AC84AF-EC72-9578-D3A0-2B4B15455A35}"/>
              </a:ext>
            </a:extLst>
          </p:cNvPr>
          <p:cNvSpPr>
            <a:spLocks noChangeArrowheads="1"/>
          </p:cNvSpPr>
          <p:nvPr/>
        </p:nvSpPr>
        <p:spPr bwMode="auto">
          <a:xfrm>
            <a:off x="0" y="65221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8" name="Rectangle 8">
            <a:extLst>
              <a:ext uri="{FF2B5EF4-FFF2-40B4-BE49-F238E27FC236}">
                <a16:creationId xmlns:a16="http://schemas.microsoft.com/office/drawing/2014/main" id="{ECDDC7B5-D6E0-7B7F-0D73-A190DA1D5D07}"/>
              </a:ext>
            </a:extLst>
          </p:cNvPr>
          <p:cNvSpPr>
            <a:spLocks noChangeArrowheads="1"/>
          </p:cNvSpPr>
          <p:nvPr/>
        </p:nvSpPr>
        <p:spPr bwMode="auto">
          <a:xfrm>
            <a:off x="6438551" y="1266892"/>
            <a:ext cx="6096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20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1.23: No. of staff trained in investigation, prosecution and case management</a:t>
            </a:r>
            <a:endParaRPr kumimoji="0" lang="en-US" altLang="en-NG" sz="2000" b="0" i="0" u="none" strike="noStrike" cap="none" normalizeH="0" baseline="0" dirty="0">
              <a:ln>
                <a:noFill/>
              </a:ln>
              <a:solidFill>
                <a:schemeClr val="tx1"/>
              </a:solidFill>
              <a:effectLst/>
            </a:endParaRPr>
          </a:p>
        </p:txBody>
      </p:sp>
      <p:sp>
        <p:nvSpPr>
          <p:cNvPr id="10" name="Rectangle 9">
            <a:extLst>
              <a:ext uri="{FF2B5EF4-FFF2-40B4-BE49-F238E27FC236}">
                <a16:creationId xmlns:a16="http://schemas.microsoft.com/office/drawing/2014/main" id="{DE2D73AB-5179-7B40-DC99-8C868D19A5EA}"/>
              </a:ext>
            </a:extLst>
          </p:cNvPr>
          <p:cNvSpPr>
            <a:spLocks noChangeArrowheads="1"/>
          </p:cNvSpPr>
          <p:nvPr/>
        </p:nvSpPr>
        <p:spPr bwMode="auto">
          <a:xfrm>
            <a:off x="0" y="23812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1" name="Rectangle 11">
            <a:extLst>
              <a:ext uri="{FF2B5EF4-FFF2-40B4-BE49-F238E27FC236}">
                <a16:creationId xmlns:a16="http://schemas.microsoft.com/office/drawing/2014/main" id="{51289515-AD38-F7A1-6C79-811FC1DD8D5D}"/>
              </a:ext>
            </a:extLst>
          </p:cNvPr>
          <p:cNvSpPr>
            <a:spLocks noChangeArrowheads="1"/>
          </p:cNvSpPr>
          <p:nvPr/>
        </p:nvSpPr>
        <p:spPr bwMode="auto">
          <a:xfrm>
            <a:off x="6427309" y="4236700"/>
            <a:ext cx="6096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20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1.24: No of non-petition Intelligence-led investigation</a:t>
            </a:r>
            <a:endParaRPr kumimoji="0" lang="en-US" altLang="en-NG" sz="2000" b="0" i="0" u="none" strike="noStrike" cap="none" normalizeH="0" baseline="0" dirty="0">
              <a:ln>
                <a:noFill/>
              </a:ln>
              <a:solidFill>
                <a:schemeClr val="tx1"/>
              </a:solidFill>
              <a:effectLst/>
            </a:endParaRPr>
          </a:p>
        </p:txBody>
      </p:sp>
      <p:sp>
        <p:nvSpPr>
          <p:cNvPr id="13" name="Rectangle 12">
            <a:extLst>
              <a:ext uri="{FF2B5EF4-FFF2-40B4-BE49-F238E27FC236}">
                <a16:creationId xmlns:a16="http://schemas.microsoft.com/office/drawing/2014/main" id="{B9B0B790-E7E6-D000-8A05-333F2AC0F6A3}"/>
              </a:ext>
            </a:extLst>
          </p:cNvPr>
          <p:cNvSpPr>
            <a:spLocks noChangeArrowheads="1"/>
          </p:cNvSpPr>
          <p:nvPr/>
        </p:nvSpPr>
        <p:spPr bwMode="auto">
          <a:xfrm>
            <a:off x="0" y="24098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graphicFrame>
        <p:nvGraphicFramePr>
          <p:cNvPr id="14" name="Chart 13">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1695447668"/>
              </p:ext>
            </p:extLst>
          </p:nvPr>
        </p:nvGraphicFramePr>
        <p:xfrm>
          <a:off x="0" y="1878841"/>
          <a:ext cx="5764691" cy="2433910"/>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2276730908"/>
              </p:ext>
            </p:extLst>
          </p:nvPr>
        </p:nvGraphicFramePr>
        <p:xfrm>
          <a:off x="0" y="4944586"/>
          <a:ext cx="5764691" cy="191341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367979495"/>
              </p:ext>
            </p:extLst>
          </p:nvPr>
        </p:nvGraphicFramePr>
        <p:xfrm>
          <a:off x="6438551" y="1909630"/>
          <a:ext cx="5764691" cy="2433910"/>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9" name="Chart 8">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2437447358"/>
              </p:ext>
            </p:extLst>
          </p:nvPr>
        </p:nvGraphicFramePr>
        <p:xfrm>
          <a:off x="6427309" y="4942388"/>
          <a:ext cx="5764691" cy="1904435"/>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012969644"/>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1024128" y="2120"/>
            <a:ext cx="9720072" cy="1499616"/>
          </a:xfrm>
          <a:prstGeom prst="rect">
            <a:avLst/>
          </a:prstGeom>
        </p:spPr>
        <p:txBody>
          <a:bodyPr spcFirstLastPara="1" lIns="91425" tIns="45700" rIns="91425" bIns="45700" anchorCtr="0">
            <a:normAutofit/>
          </a:bodyPr>
          <a:lstStyle/>
          <a:p>
            <a:pPr marL="0" lvl="0" indent="0" rtl="0">
              <a:spcBef>
                <a:spcPts val="0"/>
              </a:spcBef>
              <a:spcAft>
                <a:spcPts val="0"/>
              </a:spcAft>
              <a:buClr>
                <a:srgbClr val="C00000"/>
              </a:buClr>
              <a:buSzPts val="4800"/>
              <a:buFont typeface="Calibri"/>
              <a:buNone/>
            </a:pPr>
            <a:r>
              <a:rPr lang="en-US" b="1" dirty="0"/>
              <a:t>Strategy implementation …/6 </a:t>
            </a:r>
            <a:endParaRPr lang="en-US" dirty="0"/>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23</a:t>
            </a:fld>
            <a:endParaRPr lang="en-US" sz="700"/>
          </a:p>
        </p:txBody>
      </p:sp>
      <p:sp>
        <p:nvSpPr>
          <p:cNvPr id="17" name="Rectangle 9">
            <a:extLst>
              <a:ext uri="{FF2B5EF4-FFF2-40B4-BE49-F238E27FC236}">
                <a16:creationId xmlns:a16="http://schemas.microsoft.com/office/drawing/2014/main" id="{0C56CB65-BA46-FACE-114B-805175070422}"/>
              </a:ext>
            </a:extLst>
          </p:cNvPr>
          <p:cNvSpPr>
            <a:spLocks noChangeArrowheads="1"/>
          </p:cNvSpPr>
          <p:nvPr/>
        </p:nvSpPr>
        <p:spPr bwMode="auto">
          <a:xfrm>
            <a:off x="0" y="1010064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0" name="Rectangle 12">
            <a:extLst>
              <a:ext uri="{FF2B5EF4-FFF2-40B4-BE49-F238E27FC236}">
                <a16:creationId xmlns:a16="http://schemas.microsoft.com/office/drawing/2014/main" id="{942CEBE0-6014-B0DA-76D9-D969B0C5DD16}"/>
              </a:ext>
            </a:extLst>
          </p:cNvPr>
          <p:cNvSpPr>
            <a:spLocks noChangeArrowheads="1"/>
          </p:cNvSpPr>
          <p:nvPr/>
        </p:nvSpPr>
        <p:spPr bwMode="auto">
          <a:xfrm>
            <a:off x="0" y="684682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5" name="Rectangle 17">
            <a:extLst>
              <a:ext uri="{FF2B5EF4-FFF2-40B4-BE49-F238E27FC236}">
                <a16:creationId xmlns:a16="http://schemas.microsoft.com/office/drawing/2014/main" id="{DCF9E560-27F0-DAEB-4702-1F23CC94A2EC}"/>
              </a:ext>
            </a:extLst>
          </p:cNvPr>
          <p:cNvSpPr>
            <a:spLocks noChangeArrowheads="1"/>
          </p:cNvSpPr>
          <p:nvPr/>
        </p:nvSpPr>
        <p:spPr bwMode="auto">
          <a:xfrm>
            <a:off x="0" y="22955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4" name="Rectangle 3">
            <a:extLst>
              <a:ext uri="{FF2B5EF4-FFF2-40B4-BE49-F238E27FC236}">
                <a16:creationId xmlns:a16="http://schemas.microsoft.com/office/drawing/2014/main" id="{F761C722-C696-E68E-3309-206D3CC5FC3C}"/>
              </a:ext>
            </a:extLst>
          </p:cNvPr>
          <p:cNvSpPr>
            <a:spLocks noChangeArrowheads="1"/>
          </p:cNvSpPr>
          <p:nvPr/>
        </p:nvSpPr>
        <p:spPr bwMode="auto">
          <a:xfrm>
            <a:off x="0" y="23145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7" name="Rectangle 6">
            <a:extLst>
              <a:ext uri="{FF2B5EF4-FFF2-40B4-BE49-F238E27FC236}">
                <a16:creationId xmlns:a16="http://schemas.microsoft.com/office/drawing/2014/main" id="{95AC84AF-EC72-9578-D3A0-2B4B15455A35}"/>
              </a:ext>
            </a:extLst>
          </p:cNvPr>
          <p:cNvSpPr>
            <a:spLocks noChangeArrowheads="1"/>
          </p:cNvSpPr>
          <p:nvPr/>
        </p:nvSpPr>
        <p:spPr bwMode="auto">
          <a:xfrm>
            <a:off x="0" y="65221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0" name="Rectangle 9">
            <a:extLst>
              <a:ext uri="{FF2B5EF4-FFF2-40B4-BE49-F238E27FC236}">
                <a16:creationId xmlns:a16="http://schemas.microsoft.com/office/drawing/2014/main" id="{DE2D73AB-5179-7B40-DC99-8C868D19A5EA}"/>
              </a:ext>
            </a:extLst>
          </p:cNvPr>
          <p:cNvSpPr>
            <a:spLocks noChangeArrowheads="1"/>
          </p:cNvSpPr>
          <p:nvPr/>
        </p:nvSpPr>
        <p:spPr bwMode="auto">
          <a:xfrm>
            <a:off x="0" y="23812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3" name="Rectangle 12">
            <a:extLst>
              <a:ext uri="{FF2B5EF4-FFF2-40B4-BE49-F238E27FC236}">
                <a16:creationId xmlns:a16="http://schemas.microsoft.com/office/drawing/2014/main" id="{B9B0B790-E7E6-D000-8A05-333F2AC0F6A3}"/>
              </a:ext>
            </a:extLst>
          </p:cNvPr>
          <p:cNvSpPr>
            <a:spLocks noChangeArrowheads="1"/>
          </p:cNvSpPr>
          <p:nvPr/>
        </p:nvSpPr>
        <p:spPr bwMode="auto">
          <a:xfrm>
            <a:off x="0" y="24098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4" name="Rectangle 2">
            <a:extLst>
              <a:ext uri="{FF2B5EF4-FFF2-40B4-BE49-F238E27FC236}">
                <a16:creationId xmlns:a16="http://schemas.microsoft.com/office/drawing/2014/main" id="{47ACB208-C62D-9C04-235F-11990239CAB5}"/>
              </a:ext>
            </a:extLst>
          </p:cNvPr>
          <p:cNvSpPr>
            <a:spLocks noChangeArrowheads="1"/>
          </p:cNvSpPr>
          <p:nvPr/>
        </p:nvSpPr>
        <p:spPr bwMode="auto">
          <a:xfrm>
            <a:off x="0" y="1111635"/>
            <a:ext cx="5764691" cy="86177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lang="en-US" sz="1800" dirty="0">
                <a:effectLst/>
                <a:latin typeface="Cambria" panose="02040503050406030204" pitchFamily="18" charset="0"/>
                <a:ea typeface="Calibri" panose="020F0502020204030204" pitchFamily="34" charset="0"/>
                <a:cs typeface="Arial" panose="020B0604020202020204" pitchFamily="34" charset="0"/>
              </a:rPr>
              <a:t>KPI 2.01: Number of MDAs that are assessed </a:t>
            </a:r>
            <a:r>
              <a:rPr kumimoji="0" lang="en-US" altLang="en-NG" sz="16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for compliance under system studies and corruption risk assessments (CRAs).</a:t>
            </a:r>
            <a:endParaRPr kumimoji="0" lang="en-US" altLang="en-NG" sz="1600" b="0" i="0" u="none" strike="noStrike" cap="none" normalizeH="0" baseline="0" dirty="0">
              <a:ln>
                <a:noFill/>
              </a:ln>
              <a:solidFill>
                <a:schemeClr val="tx1"/>
              </a:solidFill>
              <a:effectLst/>
            </a:endParaRPr>
          </a:p>
        </p:txBody>
      </p:sp>
      <p:sp>
        <p:nvSpPr>
          <p:cNvPr id="16" name="Rectangle 3">
            <a:extLst>
              <a:ext uri="{FF2B5EF4-FFF2-40B4-BE49-F238E27FC236}">
                <a16:creationId xmlns:a16="http://schemas.microsoft.com/office/drawing/2014/main" id="{E4A0C765-927F-42DD-5496-C673BAA66BD4}"/>
              </a:ext>
            </a:extLst>
          </p:cNvPr>
          <p:cNvSpPr>
            <a:spLocks noChangeArrowheads="1"/>
          </p:cNvSpPr>
          <p:nvPr/>
        </p:nvSpPr>
        <p:spPr bwMode="auto">
          <a:xfrm>
            <a:off x="0" y="2428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2" name="Rectangle 8">
            <a:extLst>
              <a:ext uri="{FF2B5EF4-FFF2-40B4-BE49-F238E27FC236}">
                <a16:creationId xmlns:a16="http://schemas.microsoft.com/office/drawing/2014/main" id="{9AAA6C39-A412-41C0-0DBC-D24535CC5416}"/>
              </a:ext>
            </a:extLst>
          </p:cNvPr>
          <p:cNvSpPr>
            <a:spLocks noChangeArrowheads="1"/>
          </p:cNvSpPr>
          <p:nvPr/>
        </p:nvSpPr>
        <p:spPr bwMode="auto">
          <a:xfrm>
            <a:off x="39747" y="4262796"/>
            <a:ext cx="609600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16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2.11: Number of MDAs that make progress in compliance with the System Studies and CRAs recommendations.</a:t>
            </a:r>
            <a:endParaRPr kumimoji="0" lang="en-US" altLang="en-NG" sz="1600" b="0" i="0" u="none" strike="noStrike" cap="none" normalizeH="0" baseline="0" dirty="0">
              <a:ln>
                <a:noFill/>
              </a:ln>
              <a:solidFill>
                <a:schemeClr val="tx1"/>
              </a:solidFill>
              <a:effectLst/>
            </a:endParaRPr>
          </a:p>
        </p:txBody>
      </p:sp>
      <p:sp>
        <p:nvSpPr>
          <p:cNvPr id="24" name="Rectangle 9">
            <a:extLst>
              <a:ext uri="{FF2B5EF4-FFF2-40B4-BE49-F238E27FC236}">
                <a16:creationId xmlns:a16="http://schemas.microsoft.com/office/drawing/2014/main" id="{DCAEF6BD-C206-EFA9-7065-FACD8F8037B3}"/>
              </a:ext>
            </a:extLst>
          </p:cNvPr>
          <p:cNvSpPr>
            <a:spLocks noChangeArrowheads="1"/>
          </p:cNvSpPr>
          <p:nvPr/>
        </p:nvSpPr>
        <p:spPr bwMode="auto">
          <a:xfrm>
            <a:off x="0" y="25336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6" name="Rectangle 11">
            <a:extLst>
              <a:ext uri="{FF2B5EF4-FFF2-40B4-BE49-F238E27FC236}">
                <a16:creationId xmlns:a16="http://schemas.microsoft.com/office/drawing/2014/main" id="{B83374B2-23FD-9C67-D4DB-9225126BA008}"/>
              </a:ext>
            </a:extLst>
          </p:cNvPr>
          <p:cNvSpPr>
            <a:spLocks noChangeArrowheads="1"/>
          </p:cNvSpPr>
          <p:nvPr/>
        </p:nvSpPr>
        <p:spPr bwMode="auto">
          <a:xfrm>
            <a:off x="6135740" y="1105172"/>
            <a:ext cx="609600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20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2.12: Number of corruption monitoring activities undertaken by ICPC</a:t>
            </a:r>
            <a:endParaRPr kumimoji="0" lang="en-US" altLang="en-NG" sz="2000" b="0" i="0" u="none" strike="noStrike" cap="none" normalizeH="0" baseline="0" dirty="0">
              <a:ln>
                <a:noFill/>
              </a:ln>
              <a:solidFill>
                <a:schemeClr val="tx1"/>
              </a:solidFill>
              <a:effectLst/>
            </a:endParaRPr>
          </a:p>
        </p:txBody>
      </p:sp>
      <p:sp>
        <p:nvSpPr>
          <p:cNvPr id="28" name="Rectangle 12">
            <a:extLst>
              <a:ext uri="{FF2B5EF4-FFF2-40B4-BE49-F238E27FC236}">
                <a16:creationId xmlns:a16="http://schemas.microsoft.com/office/drawing/2014/main" id="{F92CE56E-E29A-5CB4-6F91-29CCB8291231}"/>
              </a:ext>
            </a:extLst>
          </p:cNvPr>
          <p:cNvSpPr>
            <a:spLocks noChangeArrowheads="1"/>
          </p:cNvSpPr>
          <p:nvPr/>
        </p:nvSpPr>
        <p:spPr bwMode="auto">
          <a:xfrm>
            <a:off x="0" y="2247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9" name="Rectangle 14">
            <a:extLst>
              <a:ext uri="{FF2B5EF4-FFF2-40B4-BE49-F238E27FC236}">
                <a16:creationId xmlns:a16="http://schemas.microsoft.com/office/drawing/2014/main" id="{C8ECB371-5247-BD89-84D2-3E248D5D9FD8}"/>
              </a:ext>
            </a:extLst>
          </p:cNvPr>
          <p:cNvSpPr>
            <a:spLocks noChangeArrowheads="1"/>
          </p:cNvSpPr>
          <p:nvPr/>
        </p:nvSpPr>
        <p:spPr bwMode="auto">
          <a:xfrm>
            <a:off x="6135741" y="4247407"/>
            <a:ext cx="6056260" cy="615553"/>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17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2.13: Number of MDAs assessed with Ethics and Compliance Scorecard</a:t>
            </a:r>
            <a:endParaRPr kumimoji="0" lang="en-US" altLang="en-NG" sz="1700" b="0" i="0" u="none" strike="noStrike" cap="none" normalizeH="0" baseline="0" dirty="0">
              <a:ln>
                <a:noFill/>
              </a:ln>
              <a:solidFill>
                <a:schemeClr val="tx1"/>
              </a:solidFill>
              <a:effectLst/>
            </a:endParaRPr>
          </a:p>
        </p:txBody>
      </p:sp>
      <p:sp>
        <p:nvSpPr>
          <p:cNvPr id="31" name="Rectangle 15">
            <a:extLst>
              <a:ext uri="{FF2B5EF4-FFF2-40B4-BE49-F238E27FC236}">
                <a16:creationId xmlns:a16="http://schemas.microsoft.com/office/drawing/2014/main" id="{D7252144-A420-305E-5549-004C3539D509}"/>
              </a:ext>
            </a:extLst>
          </p:cNvPr>
          <p:cNvSpPr>
            <a:spLocks noChangeArrowheads="1"/>
          </p:cNvSpPr>
          <p:nvPr/>
        </p:nvSpPr>
        <p:spPr bwMode="auto">
          <a:xfrm>
            <a:off x="152400" y="2686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graphicFrame>
        <p:nvGraphicFramePr>
          <p:cNvPr id="2" name="Chart 1">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586599429"/>
              </p:ext>
            </p:extLst>
          </p:nvPr>
        </p:nvGraphicFramePr>
        <p:xfrm>
          <a:off x="-7145" y="1982204"/>
          <a:ext cx="5771836" cy="2265202"/>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1537697494"/>
              </p:ext>
            </p:extLst>
          </p:nvPr>
        </p:nvGraphicFramePr>
        <p:xfrm>
          <a:off x="-7145" y="4801538"/>
          <a:ext cx="5771836" cy="2045284"/>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5" name="Chart 4">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3397726327"/>
              </p:ext>
            </p:extLst>
          </p:nvPr>
        </p:nvGraphicFramePr>
        <p:xfrm>
          <a:off x="6135740" y="1978631"/>
          <a:ext cx="6016513" cy="2284165"/>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6" name="Chart 5">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1808715675"/>
              </p:ext>
            </p:extLst>
          </p:nvPr>
        </p:nvGraphicFramePr>
        <p:xfrm>
          <a:off x="6135740" y="4798607"/>
          <a:ext cx="6016513" cy="2059393"/>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025712513"/>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1024128" y="2120"/>
            <a:ext cx="9720072" cy="1499616"/>
          </a:xfrm>
          <a:prstGeom prst="rect">
            <a:avLst/>
          </a:prstGeom>
        </p:spPr>
        <p:txBody>
          <a:bodyPr spcFirstLastPara="1" lIns="91425" tIns="45700" rIns="91425" bIns="45700" anchorCtr="0">
            <a:normAutofit/>
          </a:bodyPr>
          <a:lstStyle/>
          <a:p>
            <a:pPr marL="0" lvl="0" indent="0" rtl="0">
              <a:spcBef>
                <a:spcPts val="0"/>
              </a:spcBef>
              <a:spcAft>
                <a:spcPts val="0"/>
              </a:spcAft>
              <a:buClr>
                <a:srgbClr val="C00000"/>
              </a:buClr>
              <a:buSzPts val="4800"/>
              <a:buFont typeface="Calibri"/>
              <a:buNone/>
            </a:pPr>
            <a:r>
              <a:rPr lang="en-US" b="1" dirty="0"/>
              <a:t>Strategy implementation …/7 </a:t>
            </a:r>
            <a:endParaRPr lang="en-US" dirty="0"/>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24</a:t>
            </a:fld>
            <a:endParaRPr lang="en-US" sz="700"/>
          </a:p>
        </p:txBody>
      </p:sp>
      <p:sp>
        <p:nvSpPr>
          <p:cNvPr id="17" name="Rectangle 9">
            <a:extLst>
              <a:ext uri="{FF2B5EF4-FFF2-40B4-BE49-F238E27FC236}">
                <a16:creationId xmlns:a16="http://schemas.microsoft.com/office/drawing/2014/main" id="{0C56CB65-BA46-FACE-114B-805175070422}"/>
              </a:ext>
            </a:extLst>
          </p:cNvPr>
          <p:cNvSpPr>
            <a:spLocks noChangeArrowheads="1"/>
          </p:cNvSpPr>
          <p:nvPr/>
        </p:nvSpPr>
        <p:spPr bwMode="auto">
          <a:xfrm>
            <a:off x="0" y="1010064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0" name="Rectangle 12">
            <a:extLst>
              <a:ext uri="{FF2B5EF4-FFF2-40B4-BE49-F238E27FC236}">
                <a16:creationId xmlns:a16="http://schemas.microsoft.com/office/drawing/2014/main" id="{942CEBE0-6014-B0DA-76D9-D969B0C5DD16}"/>
              </a:ext>
            </a:extLst>
          </p:cNvPr>
          <p:cNvSpPr>
            <a:spLocks noChangeArrowheads="1"/>
          </p:cNvSpPr>
          <p:nvPr/>
        </p:nvSpPr>
        <p:spPr bwMode="auto">
          <a:xfrm>
            <a:off x="0" y="684682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5" name="Rectangle 17">
            <a:extLst>
              <a:ext uri="{FF2B5EF4-FFF2-40B4-BE49-F238E27FC236}">
                <a16:creationId xmlns:a16="http://schemas.microsoft.com/office/drawing/2014/main" id="{DCF9E560-27F0-DAEB-4702-1F23CC94A2EC}"/>
              </a:ext>
            </a:extLst>
          </p:cNvPr>
          <p:cNvSpPr>
            <a:spLocks noChangeArrowheads="1"/>
          </p:cNvSpPr>
          <p:nvPr/>
        </p:nvSpPr>
        <p:spPr bwMode="auto">
          <a:xfrm>
            <a:off x="0" y="22955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4" name="Rectangle 3">
            <a:extLst>
              <a:ext uri="{FF2B5EF4-FFF2-40B4-BE49-F238E27FC236}">
                <a16:creationId xmlns:a16="http://schemas.microsoft.com/office/drawing/2014/main" id="{F761C722-C696-E68E-3309-206D3CC5FC3C}"/>
              </a:ext>
            </a:extLst>
          </p:cNvPr>
          <p:cNvSpPr>
            <a:spLocks noChangeArrowheads="1"/>
          </p:cNvSpPr>
          <p:nvPr/>
        </p:nvSpPr>
        <p:spPr bwMode="auto">
          <a:xfrm>
            <a:off x="0" y="23145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7" name="Rectangle 6">
            <a:extLst>
              <a:ext uri="{FF2B5EF4-FFF2-40B4-BE49-F238E27FC236}">
                <a16:creationId xmlns:a16="http://schemas.microsoft.com/office/drawing/2014/main" id="{95AC84AF-EC72-9578-D3A0-2B4B15455A35}"/>
              </a:ext>
            </a:extLst>
          </p:cNvPr>
          <p:cNvSpPr>
            <a:spLocks noChangeArrowheads="1"/>
          </p:cNvSpPr>
          <p:nvPr/>
        </p:nvSpPr>
        <p:spPr bwMode="auto">
          <a:xfrm>
            <a:off x="0" y="65221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0" name="Rectangle 9">
            <a:extLst>
              <a:ext uri="{FF2B5EF4-FFF2-40B4-BE49-F238E27FC236}">
                <a16:creationId xmlns:a16="http://schemas.microsoft.com/office/drawing/2014/main" id="{DE2D73AB-5179-7B40-DC99-8C868D19A5EA}"/>
              </a:ext>
            </a:extLst>
          </p:cNvPr>
          <p:cNvSpPr>
            <a:spLocks noChangeArrowheads="1"/>
          </p:cNvSpPr>
          <p:nvPr/>
        </p:nvSpPr>
        <p:spPr bwMode="auto">
          <a:xfrm>
            <a:off x="0" y="23812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3" name="Rectangle 12">
            <a:extLst>
              <a:ext uri="{FF2B5EF4-FFF2-40B4-BE49-F238E27FC236}">
                <a16:creationId xmlns:a16="http://schemas.microsoft.com/office/drawing/2014/main" id="{B9B0B790-E7E6-D000-8A05-333F2AC0F6A3}"/>
              </a:ext>
            </a:extLst>
          </p:cNvPr>
          <p:cNvSpPr>
            <a:spLocks noChangeArrowheads="1"/>
          </p:cNvSpPr>
          <p:nvPr/>
        </p:nvSpPr>
        <p:spPr bwMode="auto">
          <a:xfrm>
            <a:off x="0" y="24098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6" name="Rectangle 3">
            <a:extLst>
              <a:ext uri="{FF2B5EF4-FFF2-40B4-BE49-F238E27FC236}">
                <a16:creationId xmlns:a16="http://schemas.microsoft.com/office/drawing/2014/main" id="{E4A0C765-927F-42DD-5496-C673BAA66BD4}"/>
              </a:ext>
            </a:extLst>
          </p:cNvPr>
          <p:cNvSpPr>
            <a:spLocks noChangeArrowheads="1"/>
          </p:cNvSpPr>
          <p:nvPr/>
        </p:nvSpPr>
        <p:spPr bwMode="auto">
          <a:xfrm>
            <a:off x="0" y="2428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4" name="Rectangle 9">
            <a:extLst>
              <a:ext uri="{FF2B5EF4-FFF2-40B4-BE49-F238E27FC236}">
                <a16:creationId xmlns:a16="http://schemas.microsoft.com/office/drawing/2014/main" id="{DCAEF6BD-C206-EFA9-7065-FACD8F8037B3}"/>
              </a:ext>
            </a:extLst>
          </p:cNvPr>
          <p:cNvSpPr>
            <a:spLocks noChangeArrowheads="1"/>
          </p:cNvSpPr>
          <p:nvPr/>
        </p:nvSpPr>
        <p:spPr bwMode="auto">
          <a:xfrm>
            <a:off x="0" y="25336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8" name="Rectangle 12">
            <a:extLst>
              <a:ext uri="{FF2B5EF4-FFF2-40B4-BE49-F238E27FC236}">
                <a16:creationId xmlns:a16="http://schemas.microsoft.com/office/drawing/2014/main" id="{F92CE56E-E29A-5CB4-6F91-29CCB8291231}"/>
              </a:ext>
            </a:extLst>
          </p:cNvPr>
          <p:cNvSpPr>
            <a:spLocks noChangeArrowheads="1"/>
          </p:cNvSpPr>
          <p:nvPr/>
        </p:nvSpPr>
        <p:spPr bwMode="auto">
          <a:xfrm>
            <a:off x="0" y="2247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31" name="Rectangle 15">
            <a:extLst>
              <a:ext uri="{FF2B5EF4-FFF2-40B4-BE49-F238E27FC236}">
                <a16:creationId xmlns:a16="http://schemas.microsoft.com/office/drawing/2014/main" id="{D7252144-A420-305E-5549-004C3539D509}"/>
              </a:ext>
            </a:extLst>
          </p:cNvPr>
          <p:cNvSpPr>
            <a:spLocks noChangeArrowheads="1"/>
          </p:cNvSpPr>
          <p:nvPr/>
        </p:nvSpPr>
        <p:spPr bwMode="auto">
          <a:xfrm>
            <a:off x="152400" y="2686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 name="Rectangle 2">
            <a:extLst>
              <a:ext uri="{FF2B5EF4-FFF2-40B4-BE49-F238E27FC236}">
                <a16:creationId xmlns:a16="http://schemas.microsoft.com/office/drawing/2014/main" id="{21738B4C-55FB-C258-27CF-9FDDF7348452}"/>
              </a:ext>
            </a:extLst>
          </p:cNvPr>
          <p:cNvSpPr>
            <a:spLocks noChangeArrowheads="1"/>
          </p:cNvSpPr>
          <p:nvPr/>
        </p:nvSpPr>
        <p:spPr bwMode="auto">
          <a:xfrm>
            <a:off x="0" y="1108670"/>
            <a:ext cx="576469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20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2.21: No. of anti-corruption activities undertaken by ICPC- supported CSO platforms</a:t>
            </a:r>
          </a:p>
        </p:txBody>
      </p:sp>
      <p:sp>
        <p:nvSpPr>
          <p:cNvPr id="5" name="Rectangle 3">
            <a:extLst>
              <a:ext uri="{FF2B5EF4-FFF2-40B4-BE49-F238E27FC236}">
                <a16:creationId xmlns:a16="http://schemas.microsoft.com/office/drawing/2014/main" id="{DD1B5BB1-D16A-33ED-3AC2-507FDE18FA4B}"/>
              </a:ext>
            </a:extLst>
          </p:cNvPr>
          <p:cNvSpPr>
            <a:spLocks noChangeArrowheads="1"/>
          </p:cNvSpPr>
          <p:nvPr/>
        </p:nvSpPr>
        <p:spPr bwMode="auto">
          <a:xfrm>
            <a:off x="0" y="2076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6" name="Rectangle 5">
            <a:extLst>
              <a:ext uri="{FF2B5EF4-FFF2-40B4-BE49-F238E27FC236}">
                <a16:creationId xmlns:a16="http://schemas.microsoft.com/office/drawing/2014/main" id="{D8062C59-A6A4-EFE4-EA90-04FA0D89C52F}"/>
              </a:ext>
            </a:extLst>
          </p:cNvPr>
          <p:cNvSpPr>
            <a:spLocks noChangeArrowheads="1"/>
          </p:cNvSpPr>
          <p:nvPr/>
        </p:nvSpPr>
        <p:spPr bwMode="auto">
          <a:xfrm>
            <a:off x="-1" y="4294585"/>
            <a:ext cx="5764690" cy="58477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16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2.22: No of Hits and Feedbacks on ICPC websites and other communication platforms</a:t>
            </a:r>
            <a:endParaRPr kumimoji="0" lang="en-US" altLang="en-NG" sz="1600" b="0" i="0" u="none" strike="noStrike" cap="none" normalizeH="0" baseline="0" dirty="0">
              <a:ln>
                <a:noFill/>
              </a:ln>
              <a:solidFill>
                <a:schemeClr val="tx1"/>
              </a:solidFill>
              <a:effectLst/>
            </a:endParaRPr>
          </a:p>
        </p:txBody>
      </p:sp>
      <p:sp>
        <p:nvSpPr>
          <p:cNvPr id="9" name="Rectangle 6">
            <a:extLst>
              <a:ext uri="{FF2B5EF4-FFF2-40B4-BE49-F238E27FC236}">
                <a16:creationId xmlns:a16="http://schemas.microsoft.com/office/drawing/2014/main" id="{7EC78CB8-E404-F24A-A9FA-A8E43CB259D5}"/>
              </a:ext>
            </a:extLst>
          </p:cNvPr>
          <p:cNvSpPr>
            <a:spLocks noChangeArrowheads="1"/>
          </p:cNvSpPr>
          <p:nvPr/>
        </p:nvSpPr>
        <p:spPr bwMode="auto">
          <a:xfrm>
            <a:off x="0" y="23431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1" name="Rectangle 8">
            <a:extLst>
              <a:ext uri="{FF2B5EF4-FFF2-40B4-BE49-F238E27FC236}">
                <a16:creationId xmlns:a16="http://schemas.microsoft.com/office/drawing/2014/main" id="{9C53C219-06E5-88F9-7969-2D00DA8B4381}"/>
              </a:ext>
            </a:extLst>
          </p:cNvPr>
          <p:cNvSpPr>
            <a:spLocks noChangeArrowheads="1"/>
          </p:cNvSpPr>
          <p:nvPr/>
        </p:nvSpPr>
        <p:spPr bwMode="auto">
          <a:xfrm>
            <a:off x="6135741" y="1157918"/>
            <a:ext cx="6056260"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20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2.23: No of sensitization sessions conducted by ICPC</a:t>
            </a:r>
            <a:endParaRPr kumimoji="0" lang="en-US" altLang="en-NG" sz="2000" b="0" i="0" u="none" strike="noStrike" cap="none" normalizeH="0" baseline="0" dirty="0">
              <a:ln>
                <a:noFill/>
              </a:ln>
              <a:solidFill>
                <a:schemeClr val="tx1"/>
              </a:solidFill>
              <a:effectLst/>
              <a:latin typeface="Arial" panose="020B0604020202020204" pitchFamily="34" charset="0"/>
            </a:endParaRPr>
          </a:p>
        </p:txBody>
      </p:sp>
      <p:sp>
        <p:nvSpPr>
          <p:cNvPr id="18" name="Rectangle 9">
            <a:extLst>
              <a:ext uri="{FF2B5EF4-FFF2-40B4-BE49-F238E27FC236}">
                <a16:creationId xmlns:a16="http://schemas.microsoft.com/office/drawing/2014/main" id="{09DF4B50-607B-7D74-0C77-E87B47F312C1}"/>
              </a:ext>
            </a:extLst>
          </p:cNvPr>
          <p:cNvSpPr>
            <a:spLocks noChangeArrowheads="1"/>
          </p:cNvSpPr>
          <p:nvPr/>
        </p:nvSpPr>
        <p:spPr bwMode="auto">
          <a:xfrm>
            <a:off x="0" y="2752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9" name="Rectangle 11">
            <a:extLst>
              <a:ext uri="{FF2B5EF4-FFF2-40B4-BE49-F238E27FC236}">
                <a16:creationId xmlns:a16="http://schemas.microsoft.com/office/drawing/2014/main" id="{A00BF895-2287-01E2-A5CF-6FCD46664B3D}"/>
              </a:ext>
            </a:extLst>
          </p:cNvPr>
          <p:cNvSpPr>
            <a:spLocks noChangeArrowheads="1"/>
          </p:cNvSpPr>
          <p:nvPr/>
        </p:nvSpPr>
        <p:spPr bwMode="auto">
          <a:xfrm>
            <a:off x="6135740" y="4358829"/>
            <a:ext cx="6048553"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2.24: No of anti-corruption clubs and vanguards formed</a:t>
            </a:r>
            <a:endParaRPr kumimoji="0" lang="en-US" altLang="en-NG" b="0" i="0" u="none" strike="noStrike" cap="none" normalizeH="0" baseline="0" dirty="0">
              <a:ln>
                <a:noFill/>
              </a:ln>
              <a:solidFill>
                <a:schemeClr val="tx1"/>
              </a:solidFill>
              <a:effectLst/>
            </a:endParaRPr>
          </a:p>
        </p:txBody>
      </p:sp>
      <p:sp>
        <p:nvSpPr>
          <p:cNvPr id="32" name="Rectangle 12">
            <a:extLst>
              <a:ext uri="{FF2B5EF4-FFF2-40B4-BE49-F238E27FC236}">
                <a16:creationId xmlns:a16="http://schemas.microsoft.com/office/drawing/2014/main" id="{A1A31162-2F71-624B-0170-D68AE754800B}"/>
              </a:ext>
            </a:extLst>
          </p:cNvPr>
          <p:cNvSpPr>
            <a:spLocks noChangeArrowheads="1"/>
          </p:cNvSpPr>
          <p:nvPr/>
        </p:nvSpPr>
        <p:spPr bwMode="auto">
          <a:xfrm>
            <a:off x="152400" y="25622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graphicFrame>
        <p:nvGraphicFramePr>
          <p:cNvPr id="14" name="Chart 13">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727526872"/>
              </p:ext>
            </p:extLst>
          </p:nvPr>
        </p:nvGraphicFramePr>
        <p:xfrm>
          <a:off x="7707" y="1866363"/>
          <a:ext cx="5756982" cy="2428221"/>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769533327"/>
              </p:ext>
            </p:extLst>
          </p:nvPr>
        </p:nvGraphicFramePr>
        <p:xfrm>
          <a:off x="-1" y="4844475"/>
          <a:ext cx="5764690" cy="2002348"/>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8" name="Chart 7">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821273762"/>
              </p:ext>
            </p:extLst>
          </p:nvPr>
        </p:nvGraphicFramePr>
        <p:xfrm>
          <a:off x="6135740" y="1865804"/>
          <a:ext cx="6056260" cy="2428221"/>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12" name="Chart 11">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1746656371"/>
              </p:ext>
            </p:extLst>
          </p:nvPr>
        </p:nvGraphicFramePr>
        <p:xfrm>
          <a:off x="6135740" y="4844475"/>
          <a:ext cx="6048553" cy="200234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461484903"/>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1024128" y="2120"/>
            <a:ext cx="9720072" cy="1499616"/>
          </a:xfrm>
          <a:prstGeom prst="rect">
            <a:avLst/>
          </a:prstGeom>
        </p:spPr>
        <p:txBody>
          <a:bodyPr spcFirstLastPara="1" lIns="91425" tIns="45700" rIns="91425" bIns="45700" anchorCtr="0">
            <a:normAutofit/>
          </a:bodyPr>
          <a:lstStyle/>
          <a:p>
            <a:pPr marL="0" lvl="0" indent="0" rtl="0">
              <a:spcBef>
                <a:spcPts val="0"/>
              </a:spcBef>
              <a:spcAft>
                <a:spcPts val="0"/>
              </a:spcAft>
              <a:buClr>
                <a:srgbClr val="C00000"/>
              </a:buClr>
              <a:buSzPts val="4800"/>
              <a:buFont typeface="Calibri"/>
              <a:buNone/>
            </a:pPr>
            <a:r>
              <a:rPr lang="en-US" b="1" dirty="0"/>
              <a:t>Strategy implementation …/8 </a:t>
            </a:r>
            <a:endParaRPr lang="en-US" dirty="0"/>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25</a:t>
            </a:fld>
            <a:endParaRPr lang="en-US" sz="700"/>
          </a:p>
        </p:txBody>
      </p:sp>
      <p:sp>
        <p:nvSpPr>
          <p:cNvPr id="17" name="Rectangle 9">
            <a:extLst>
              <a:ext uri="{FF2B5EF4-FFF2-40B4-BE49-F238E27FC236}">
                <a16:creationId xmlns:a16="http://schemas.microsoft.com/office/drawing/2014/main" id="{0C56CB65-BA46-FACE-114B-805175070422}"/>
              </a:ext>
            </a:extLst>
          </p:cNvPr>
          <p:cNvSpPr>
            <a:spLocks noChangeArrowheads="1"/>
          </p:cNvSpPr>
          <p:nvPr/>
        </p:nvSpPr>
        <p:spPr bwMode="auto">
          <a:xfrm>
            <a:off x="0" y="1010064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0" name="Rectangle 12">
            <a:extLst>
              <a:ext uri="{FF2B5EF4-FFF2-40B4-BE49-F238E27FC236}">
                <a16:creationId xmlns:a16="http://schemas.microsoft.com/office/drawing/2014/main" id="{942CEBE0-6014-B0DA-76D9-D969B0C5DD16}"/>
              </a:ext>
            </a:extLst>
          </p:cNvPr>
          <p:cNvSpPr>
            <a:spLocks noChangeArrowheads="1"/>
          </p:cNvSpPr>
          <p:nvPr/>
        </p:nvSpPr>
        <p:spPr bwMode="auto">
          <a:xfrm>
            <a:off x="0" y="684682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5" name="Rectangle 17">
            <a:extLst>
              <a:ext uri="{FF2B5EF4-FFF2-40B4-BE49-F238E27FC236}">
                <a16:creationId xmlns:a16="http://schemas.microsoft.com/office/drawing/2014/main" id="{DCF9E560-27F0-DAEB-4702-1F23CC94A2EC}"/>
              </a:ext>
            </a:extLst>
          </p:cNvPr>
          <p:cNvSpPr>
            <a:spLocks noChangeArrowheads="1"/>
          </p:cNvSpPr>
          <p:nvPr/>
        </p:nvSpPr>
        <p:spPr bwMode="auto">
          <a:xfrm>
            <a:off x="0" y="22955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4" name="Rectangle 3">
            <a:extLst>
              <a:ext uri="{FF2B5EF4-FFF2-40B4-BE49-F238E27FC236}">
                <a16:creationId xmlns:a16="http://schemas.microsoft.com/office/drawing/2014/main" id="{F761C722-C696-E68E-3309-206D3CC5FC3C}"/>
              </a:ext>
            </a:extLst>
          </p:cNvPr>
          <p:cNvSpPr>
            <a:spLocks noChangeArrowheads="1"/>
          </p:cNvSpPr>
          <p:nvPr/>
        </p:nvSpPr>
        <p:spPr bwMode="auto">
          <a:xfrm>
            <a:off x="0" y="23145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7" name="Rectangle 6">
            <a:extLst>
              <a:ext uri="{FF2B5EF4-FFF2-40B4-BE49-F238E27FC236}">
                <a16:creationId xmlns:a16="http://schemas.microsoft.com/office/drawing/2014/main" id="{95AC84AF-EC72-9578-D3A0-2B4B15455A35}"/>
              </a:ext>
            </a:extLst>
          </p:cNvPr>
          <p:cNvSpPr>
            <a:spLocks noChangeArrowheads="1"/>
          </p:cNvSpPr>
          <p:nvPr/>
        </p:nvSpPr>
        <p:spPr bwMode="auto">
          <a:xfrm>
            <a:off x="0" y="65221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0" name="Rectangle 9">
            <a:extLst>
              <a:ext uri="{FF2B5EF4-FFF2-40B4-BE49-F238E27FC236}">
                <a16:creationId xmlns:a16="http://schemas.microsoft.com/office/drawing/2014/main" id="{DE2D73AB-5179-7B40-DC99-8C868D19A5EA}"/>
              </a:ext>
            </a:extLst>
          </p:cNvPr>
          <p:cNvSpPr>
            <a:spLocks noChangeArrowheads="1"/>
          </p:cNvSpPr>
          <p:nvPr/>
        </p:nvSpPr>
        <p:spPr bwMode="auto">
          <a:xfrm>
            <a:off x="0" y="23812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3" name="Rectangle 12">
            <a:extLst>
              <a:ext uri="{FF2B5EF4-FFF2-40B4-BE49-F238E27FC236}">
                <a16:creationId xmlns:a16="http://schemas.microsoft.com/office/drawing/2014/main" id="{B9B0B790-E7E6-D000-8A05-333F2AC0F6A3}"/>
              </a:ext>
            </a:extLst>
          </p:cNvPr>
          <p:cNvSpPr>
            <a:spLocks noChangeArrowheads="1"/>
          </p:cNvSpPr>
          <p:nvPr/>
        </p:nvSpPr>
        <p:spPr bwMode="auto">
          <a:xfrm>
            <a:off x="0" y="24098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6" name="Rectangle 3">
            <a:extLst>
              <a:ext uri="{FF2B5EF4-FFF2-40B4-BE49-F238E27FC236}">
                <a16:creationId xmlns:a16="http://schemas.microsoft.com/office/drawing/2014/main" id="{E4A0C765-927F-42DD-5496-C673BAA66BD4}"/>
              </a:ext>
            </a:extLst>
          </p:cNvPr>
          <p:cNvSpPr>
            <a:spLocks noChangeArrowheads="1"/>
          </p:cNvSpPr>
          <p:nvPr/>
        </p:nvSpPr>
        <p:spPr bwMode="auto">
          <a:xfrm>
            <a:off x="0" y="2428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4" name="Rectangle 9">
            <a:extLst>
              <a:ext uri="{FF2B5EF4-FFF2-40B4-BE49-F238E27FC236}">
                <a16:creationId xmlns:a16="http://schemas.microsoft.com/office/drawing/2014/main" id="{DCAEF6BD-C206-EFA9-7065-FACD8F8037B3}"/>
              </a:ext>
            </a:extLst>
          </p:cNvPr>
          <p:cNvSpPr>
            <a:spLocks noChangeArrowheads="1"/>
          </p:cNvSpPr>
          <p:nvPr/>
        </p:nvSpPr>
        <p:spPr bwMode="auto">
          <a:xfrm>
            <a:off x="0" y="25336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8" name="Rectangle 12">
            <a:extLst>
              <a:ext uri="{FF2B5EF4-FFF2-40B4-BE49-F238E27FC236}">
                <a16:creationId xmlns:a16="http://schemas.microsoft.com/office/drawing/2014/main" id="{F92CE56E-E29A-5CB4-6F91-29CCB8291231}"/>
              </a:ext>
            </a:extLst>
          </p:cNvPr>
          <p:cNvSpPr>
            <a:spLocks noChangeArrowheads="1"/>
          </p:cNvSpPr>
          <p:nvPr/>
        </p:nvSpPr>
        <p:spPr bwMode="auto">
          <a:xfrm>
            <a:off x="0" y="2247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31" name="Rectangle 15">
            <a:extLst>
              <a:ext uri="{FF2B5EF4-FFF2-40B4-BE49-F238E27FC236}">
                <a16:creationId xmlns:a16="http://schemas.microsoft.com/office/drawing/2014/main" id="{D7252144-A420-305E-5549-004C3539D509}"/>
              </a:ext>
            </a:extLst>
          </p:cNvPr>
          <p:cNvSpPr>
            <a:spLocks noChangeArrowheads="1"/>
          </p:cNvSpPr>
          <p:nvPr/>
        </p:nvSpPr>
        <p:spPr bwMode="auto">
          <a:xfrm>
            <a:off x="152400" y="2686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5" name="Rectangle 3">
            <a:extLst>
              <a:ext uri="{FF2B5EF4-FFF2-40B4-BE49-F238E27FC236}">
                <a16:creationId xmlns:a16="http://schemas.microsoft.com/office/drawing/2014/main" id="{DD1B5BB1-D16A-33ED-3AC2-507FDE18FA4B}"/>
              </a:ext>
            </a:extLst>
          </p:cNvPr>
          <p:cNvSpPr>
            <a:spLocks noChangeArrowheads="1"/>
          </p:cNvSpPr>
          <p:nvPr/>
        </p:nvSpPr>
        <p:spPr bwMode="auto">
          <a:xfrm>
            <a:off x="0" y="2076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9" name="Rectangle 6">
            <a:extLst>
              <a:ext uri="{FF2B5EF4-FFF2-40B4-BE49-F238E27FC236}">
                <a16:creationId xmlns:a16="http://schemas.microsoft.com/office/drawing/2014/main" id="{7EC78CB8-E404-F24A-A9FA-A8E43CB259D5}"/>
              </a:ext>
            </a:extLst>
          </p:cNvPr>
          <p:cNvSpPr>
            <a:spLocks noChangeArrowheads="1"/>
          </p:cNvSpPr>
          <p:nvPr/>
        </p:nvSpPr>
        <p:spPr bwMode="auto">
          <a:xfrm>
            <a:off x="0" y="23431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8" name="Rectangle 9">
            <a:extLst>
              <a:ext uri="{FF2B5EF4-FFF2-40B4-BE49-F238E27FC236}">
                <a16:creationId xmlns:a16="http://schemas.microsoft.com/office/drawing/2014/main" id="{09DF4B50-607B-7D74-0C77-E87B47F312C1}"/>
              </a:ext>
            </a:extLst>
          </p:cNvPr>
          <p:cNvSpPr>
            <a:spLocks noChangeArrowheads="1"/>
          </p:cNvSpPr>
          <p:nvPr/>
        </p:nvSpPr>
        <p:spPr bwMode="auto">
          <a:xfrm>
            <a:off x="0" y="2752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32" name="Rectangle 12">
            <a:extLst>
              <a:ext uri="{FF2B5EF4-FFF2-40B4-BE49-F238E27FC236}">
                <a16:creationId xmlns:a16="http://schemas.microsoft.com/office/drawing/2014/main" id="{A1A31162-2F71-624B-0170-D68AE754800B}"/>
              </a:ext>
            </a:extLst>
          </p:cNvPr>
          <p:cNvSpPr>
            <a:spLocks noChangeArrowheads="1"/>
          </p:cNvSpPr>
          <p:nvPr/>
        </p:nvSpPr>
        <p:spPr bwMode="auto">
          <a:xfrm>
            <a:off x="152400" y="25622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4" name="Rectangle 2">
            <a:extLst>
              <a:ext uri="{FF2B5EF4-FFF2-40B4-BE49-F238E27FC236}">
                <a16:creationId xmlns:a16="http://schemas.microsoft.com/office/drawing/2014/main" id="{2EAAB1F3-D812-BC2A-8759-F53CABA17948}"/>
              </a:ext>
            </a:extLst>
          </p:cNvPr>
          <p:cNvSpPr>
            <a:spLocks noChangeArrowheads="1"/>
          </p:cNvSpPr>
          <p:nvPr/>
        </p:nvSpPr>
        <p:spPr bwMode="auto">
          <a:xfrm>
            <a:off x="0" y="1154888"/>
            <a:ext cx="5764689"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20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2.25: No. of individuals trained by ACAN</a:t>
            </a:r>
            <a:endParaRPr kumimoji="0" lang="en-US" altLang="en-NG" sz="2000" b="0" i="0" u="none" strike="noStrike" cap="none" normalizeH="0" baseline="0" dirty="0">
              <a:ln>
                <a:noFill/>
              </a:ln>
              <a:solidFill>
                <a:schemeClr val="tx1"/>
              </a:solidFill>
              <a:effectLst/>
            </a:endParaRPr>
          </a:p>
        </p:txBody>
      </p:sp>
      <p:sp>
        <p:nvSpPr>
          <p:cNvPr id="22" name="Rectangle 3">
            <a:extLst>
              <a:ext uri="{FF2B5EF4-FFF2-40B4-BE49-F238E27FC236}">
                <a16:creationId xmlns:a16="http://schemas.microsoft.com/office/drawing/2014/main" id="{1DCE5892-49F6-8ED0-1BBA-026D2E15936E}"/>
              </a:ext>
            </a:extLst>
          </p:cNvPr>
          <p:cNvSpPr>
            <a:spLocks noChangeArrowheads="1"/>
          </p:cNvSpPr>
          <p:nvPr/>
        </p:nvSpPr>
        <p:spPr bwMode="auto">
          <a:xfrm>
            <a:off x="0" y="2514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3" name="Rectangle 5">
            <a:extLst>
              <a:ext uri="{FF2B5EF4-FFF2-40B4-BE49-F238E27FC236}">
                <a16:creationId xmlns:a16="http://schemas.microsoft.com/office/drawing/2014/main" id="{6E5AB673-89FF-B05A-8677-A3E4FA1070E7}"/>
              </a:ext>
            </a:extLst>
          </p:cNvPr>
          <p:cNvSpPr>
            <a:spLocks noChangeArrowheads="1"/>
          </p:cNvSpPr>
          <p:nvPr/>
        </p:nvSpPr>
        <p:spPr bwMode="auto">
          <a:xfrm>
            <a:off x="-39739" y="4143749"/>
            <a:ext cx="5804428"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3.01: Annual Staff Scorecard on management Performance</a:t>
            </a:r>
            <a:endParaRPr kumimoji="0" lang="en-US" altLang="en-NG" b="0" i="0" u="none" strike="noStrike" cap="none" normalizeH="0" baseline="0" dirty="0">
              <a:ln>
                <a:noFill/>
              </a:ln>
              <a:solidFill>
                <a:schemeClr val="tx1"/>
              </a:solidFill>
              <a:effectLst/>
              <a:latin typeface="Arial" panose="020B0604020202020204" pitchFamily="34" charset="0"/>
            </a:endParaRPr>
          </a:p>
        </p:txBody>
      </p:sp>
      <p:sp>
        <p:nvSpPr>
          <p:cNvPr id="27" name="Rectangle 7">
            <a:extLst>
              <a:ext uri="{FF2B5EF4-FFF2-40B4-BE49-F238E27FC236}">
                <a16:creationId xmlns:a16="http://schemas.microsoft.com/office/drawing/2014/main" id="{28127A7F-3BB8-1AA2-858A-627539FDBB90}"/>
              </a:ext>
            </a:extLst>
          </p:cNvPr>
          <p:cNvSpPr>
            <a:spLocks noChangeArrowheads="1"/>
          </p:cNvSpPr>
          <p:nvPr/>
        </p:nvSpPr>
        <p:spPr bwMode="auto">
          <a:xfrm>
            <a:off x="6135739" y="1155731"/>
            <a:ext cx="6048553"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20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3.02: Annual Auditing of ICPC </a:t>
            </a:r>
            <a:endParaRPr kumimoji="0" lang="en-US" altLang="en-NG" sz="2000" b="0" i="0" u="none" strike="noStrike" cap="none" normalizeH="0" baseline="0" dirty="0">
              <a:ln>
                <a:noFill/>
              </a:ln>
              <a:solidFill>
                <a:schemeClr val="tx1"/>
              </a:solidFill>
              <a:effectLst/>
            </a:endParaRPr>
          </a:p>
        </p:txBody>
      </p:sp>
      <p:sp>
        <p:nvSpPr>
          <p:cNvPr id="30" name="Rectangle 8">
            <a:extLst>
              <a:ext uri="{FF2B5EF4-FFF2-40B4-BE49-F238E27FC236}">
                <a16:creationId xmlns:a16="http://schemas.microsoft.com/office/drawing/2014/main" id="{46F7FB69-6E5B-F754-5BDC-5519C203498C}"/>
              </a:ext>
            </a:extLst>
          </p:cNvPr>
          <p:cNvSpPr>
            <a:spLocks noChangeArrowheads="1"/>
          </p:cNvSpPr>
          <p:nvPr/>
        </p:nvSpPr>
        <p:spPr bwMode="auto">
          <a:xfrm>
            <a:off x="0" y="2838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33" name="Rectangle 10">
            <a:extLst>
              <a:ext uri="{FF2B5EF4-FFF2-40B4-BE49-F238E27FC236}">
                <a16:creationId xmlns:a16="http://schemas.microsoft.com/office/drawing/2014/main" id="{AABCAAE8-F5F6-51DD-E925-165D4BEC0487}"/>
              </a:ext>
            </a:extLst>
          </p:cNvPr>
          <p:cNvSpPr>
            <a:spLocks noChangeArrowheads="1"/>
          </p:cNvSpPr>
          <p:nvPr/>
        </p:nvSpPr>
        <p:spPr bwMode="auto">
          <a:xfrm>
            <a:off x="6138531" y="4165334"/>
            <a:ext cx="6053469"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3.11: No of partnership actions/initiatives with other ACAs and donor partners</a:t>
            </a:r>
            <a:endParaRPr kumimoji="0" lang="en-US" altLang="en-NG" b="0" i="0" u="none" strike="noStrike" cap="none" normalizeH="0" baseline="0" dirty="0">
              <a:ln>
                <a:noFill/>
              </a:ln>
              <a:solidFill>
                <a:schemeClr val="tx1"/>
              </a:solidFill>
              <a:effectLst/>
            </a:endParaRPr>
          </a:p>
        </p:txBody>
      </p:sp>
      <p:sp>
        <p:nvSpPr>
          <p:cNvPr id="35" name="Rectangle 11">
            <a:extLst>
              <a:ext uri="{FF2B5EF4-FFF2-40B4-BE49-F238E27FC236}">
                <a16:creationId xmlns:a16="http://schemas.microsoft.com/office/drawing/2014/main" id="{775C5DA8-0753-0E4B-8C89-2AFC314E6F78}"/>
              </a:ext>
            </a:extLst>
          </p:cNvPr>
          <p:cNvSpPr>
            <a:spLocks noChangeArrowheads="1"/>
          </p:cNvSpPr>
          <p:nvPr/>
        </p:nvSpPr>
        <p:spPr bwMode="auto">
          <a:xfrm>
            <a:off x="152400" y="29908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graphicFrame>
        <p:nvGraphicFramePr>
          <p:cNvPr id="2" name="Chart 1">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3296837369"/>
              </p:ext>
            </p:extLst>
          </p:nvPr>
        </p:nvGraphicFramePr>
        <p:xfrm>
          <a:off x="13252" y="1839253"/>
          <a:ext cx="5764689" cy="2335154"/>
        </p:xfrm>
        <a:graphic>
          <a:graphicData uri="http://schemas.openxmlformats.org/drawingml/2006/chart">
            <c:chart xmlns:c="http://schemas.openxmlformats.org/drawingml/2006/chart" xmlns:r="http://schemas.openxmlformats.org/officeDocument/2006/relationships" r:id="rId3"/>
          </a:graphicData>
        </a:graphic>
      </p:graphicFrame>
      <p:graphicFrame>
        <p:nvGraphicFramePr>
          <p:cNvPr id="3" name="Chart 2">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1568339057"/>
              </p:ext>
            </p:extLst>
          </p:nvPr>
        </p:nvGraphicFramePr>
        <p:xfrm>
          <a:off x="13252" y="4790080"/>
          <a:ext cx="5804428" cy="2067919"/>
        </p:xfrm>
        <a:graphic>
          <a:graphicData uri="http://schemas.openxmlformats.org/drawingml/2006/chart">
            <c:chart xmlns:c="http://schemas.openxmlformats.org/drawingml/2006/chart" xmlns:r="http://schemas.openxmlformats.org/officeDocument/2006/relationships" r:id="rId4"/>
          </a:graphicData>
        </a:graphic>
      </p:graphicFrame>
      <p:graphicFrame>
        <p:nvGraphicFramePr>
          <p:cNvPr id="6" name="Chart 5">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4109743472"/>
              </p:ext>
            </p:extLst>
          </p:nvPr>
        </p:nvGraphicFramePr>
        <p:xfrm>
          <a:off x="6135739" y="1845322"/>
          <a:ext cx="6048553" cy="2335153"/>
        </p:xfrm>
        <a:graphic>
          <a:graphicData uri="http://schemas.openxmlformats.org/drawingml/2006/chart">
            <c:chart xmlns:c="http://schemas.openxmlformats.org/drawingml/2006/chart" xmlns:r="http://schemas.openxmlformats.org/officeDocument/2006/relationships" r:id="rId5"/>
          </a:graphicData>
        </a:graphic>
      </p:graphicFrame>
      <p:graphicFrame>
        <p:nvGraphicFramePr>
          <p:cNvPr id="8" name="Chart 7">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3193106121"/>
              </p:ext>
            </p:extLst>
          </p:nvPr>
        </p:nvGraphicFramePr>
        <p:xfrm>
          <a:off x="6135739" y="4825377"/>
          <a:ext cx="6056261" cy="2067918"/>
        </p:xfrm>
        <a:graphic>
          <a:graphicData uri="http://schemas.openxmlformats.org/drawingml/2006/chart">
            <c:chart xmlns:c="http://schemas.openxmlformats.org/drawingml/2006/chart" xmlns:r="http://schemas.openxmlformats.org/officeDocument/2006/relationships" r:id="rId6"/>
          </a:graphicData>
        </a:graphic>
      </p:graphicFrame>
    </p:spTree>
    <p:extLst>
      <p:ext uri="{BB962C8B-B14F-4D97-AF65-F5344CB8AC3E}">
        <p14:creationId xmlns:p14="http://schemas.microsoft.com/office/powerpoint/2010/main" val="839935214"/>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1024128" y="2120"/>
            <a:ext cx="9720072" cy="1499616"/>
          </a:xfrm>
          <a:prstGeom prst="rect">
            <a:avLst/>
          </a:prstGeom>
        </p:spPr>
        <p:txBody>
          <a:bodyPr spcFirstLastPara="1" lIns="91425" tIns="45700" rIns="91425" bIns="45700" anchorCtr="0">
            <a:normAutofit/>
          </a:bodyPr>
          <a:lstStyle/>
          <a:p>
            <a:pPr marL="0" lvl="0" indent="0" rtl="0">
              <a:spcBef>
                <a:spcPts val="0"/>
              </a:spcBef>
              <a:spcAft>
                <a:spcPts val="0"/>
              </a:spcAft>
              <a:buClr>
                <a:srgbClr val="C00000"/>
              </a:buClr>
              <a:buSzPts val="4800"/>
              <a:buFont typeface="Calibri"/>
              <a:buNone/>
            </a:pPr>
            <a:r>
              <a:rPr lang="en-US" b="1" dirty="0"/>
              <a:t>Strategy implementation …/9 </a:t>
            </a:r>
            <a:endParaRPr lang="en-US" dirty="0"/>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26</a:t>
            </a:fld>
            <a:endParaRPr lang="en-US" sz="700"/>
          </a:p>
        </p:txBody>
      </p:sp>
      <p:sp>
        <p:nvSpPr>
          <p:cNvPr id="17" name="Rectangle 9">
            <a:extLst>
              <a:ext uri="{FF2B5EF4-FFF2-40B4-BE49-F238E27FC236}">
                <a16:creationId xmlns:a16="http://schemas.microsoft.com/office/drawing/2014/main" id="{0C56CB65-BA46-FACE-114B-805175070422}"/>
              </a:ext>
            </a:extLst>
          </p:cNvPr>
          <p:cNvSpPr>
            <a:spLocks noChangeArrowheads="1"/>
          </p:cNvSpPr>
          <p:nvPr/>
        </p:nvSpPr>
        <p:spPr bwMode="auto">
          <a:xfrm>
            <a:off x="0" y="10100648"/>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0" name="Rectangle 12">
            <a:extLst>
              <a:ext uri="{FF2B5EF4-FFF2-40B4-BE49-F238E27FC236}">
                <a16:creationId xmlns:a16="http://schemas.microsoft.com/office/drawing/2014/main" id="{942CEBE0-6014-B0DA-76D9-D969B0C5DD16}"/>
              </a:ext>
            </a:extLst>
          </p:cNvPr>
          <p:cNvSpPr>
            <a:spLocks noChangeArrowheads="1"/>
          </p:cNvSpPr>
          <p:nvPr/>
        </p:nvSpPr>
        <p:spPr bwMode="auto">
          <a:xfrm>
            <a:off x="0" y="684682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5" name="Rectangle 17">
            <a:extLst>
              <a:ext uri="{FF2B5EF4-FFF2-40B4-BE49-F238E27FC236}">
                <a16:creationId xmlns:a16="http://schemas.microsoft.com/office/drawing/2014/main" id="{DCF9E560-27F0-DAEB-4702-1F23CC94A2EC}"/>
              </a:ext>
            </a:extLst>
          </p:cNvPr>
          <p:cNvSpPr>
            <a:spLocks noChangeArrowheads="1"/>
          </p:cNvSpPr>
          <p:nvPr/>
        </p:nvSpPr>
        <p:spPr bwMode="auto">
          <a:xfrm>
            <a:off x="0" y="22955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4" name="Rectangle 3">
            <a:extLst>
              <a:ext uri="{FF2B5EF4-FFF2-40B4-BE49-F238E27FC236}">
                <a16:creationId xmlns:a16="http://schemas.microsoft.com/office/drawing/2014/main" id="{F761C722-C696-E68E-3309-206D3CC5FC3C}"/>
              </a:ext>
            </a:extLst>
          </p:cNvPr>
          <p:cNvSpPr>
            <a:spLocks noChangeArrowheads="1"/>
          </p:cNvSpPr>
          <p:nvPr/>
        </p:nvSpPr>
        <p:spPr bwMode="auto">
          <a:xfrm>
            <a:off x="0" y="23145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7" name="Rectangle 6">
            <a:extLst>
              <a:ext uri="{FF2B5EF4-FFF2-40B4-BE49-F238E27FC236}">
                <a16:creationId xmlns:a16="http://schemas.microsoft.com/office/drawing/2014/main" id="{95AC84AF-EC72-9578-D3A0-2B4B15455A35}"/>
              </a:ext>
            </a:extLst>
          </p:cNvPr>
          <p:cNvSpPr>
            <a:spLocks noChangeArrowheads="1"/>
          </p:cNvSpPr>
          <p:nvPr/>
        </p:nvSpPr>
        <p:spPr bwMode="auto">
          <a:xfrm>
            <a:off x="0" y="6522143"/>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0" name="Rectangle 9">
            <a:extLst>
              <a:ext uri="{FF2B5EF4-FFF2-40B4-BE49-F238E27FC236}">
                <a16:creationId xmlns:a16="http://schemas.microsoft.com/office/drawing/2014/main" id="{DE2D73AB-5179-7B40-DC99-8C868D19A5EA}"/>
              </a:ext>
            </a:extLst>
          </p:cNvPr>
          <p:cNvSpPr>
            <a:spLocks noChangeArrowheads="1"/>
          </p:cNvSpPr>
          <p:nvPr/>
        </p:nvSpPr>
        <p:spPr bwMode="auto">
          <a:xfrm>
            <a:off x="0" y="23812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3" name="Rectangle 12">
            <a:extLst>
              <a:ext uri="{FF2B5EF4-FFF2-40B4-BE49-F238E27FC236}">
                <a16:creationId xmlns:a16="http://schemas.microsoft.com/office/drawing/2014/main" id="{B9B0B790-E7E6-D000-8A05-333F2AC0F6A3}"/>
              </a:ext>
            </a:extLst>
          </p:cNvPr>
          <p:cNvSpPr>
            <a:spLocks noChangeArrowheads="1"/>
          </p:cNvSpPr>
          <p:nvPr/>
        </p:nvSpPr>
        <p:spPr bwMode="auto">
          <a:xfrm>
            <a:off x="0" y="24098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6" name="Rectangle 3">
            <a:extLst>
              <a:ext uri="{FF2B5EF4-FFF2-40B4-BE49-F238E27FC236}">
                <a16:creationId xmlns:a16="http://schemas.microsoft.com/office/drawing/2014/main" id="{E4A0C765-927F-42DD-5496-C673BAA66BD4}"/>
              </a:ext>
            </a:extLst>
          </p:cNvPr>
          <p:cNvSpPr>
            <a:spLocks noChangeArrowheads="1"/>
          </p:cNvSpPr>
          <p:nvPr/>
        </p:nvSpPr>
        <p:spPr bwMode="auto">
          <a:xfrm>
            <a:off x="0" y="242887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4" name="Rectangle 9">
            <a:extLst>
              <a:ext uri="{FF2B5EF4-FFF2-40B4-BE49-F238E27FC236}">
                <a16:creationId xmlns:a16="http://schemas.microsoft.com/office/drawing/2014/main" id="{DCAEF6BD-C206-EFA9-7065-FACD8F8037B3}"/>
              </a:ext>
            </a:extLst>
          </p:cNvPr>
          <p:cNvSpPr>
            <a:spLocks noChangeArrowheads="1"/>
          </p:cNvSpPr>
          <p:nvPr/>
        </p:nvSpPr>
        <p:spPr bwMode="auto">
          <a:xfrm>
            <a:off x="0" y="25336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8" name="Rectangle 12">
            <a:extLst>
              <a:ext uri="{FF2B5EF4-FFF2-40B4-BE49-F238E27FC236}">
                <a16:creationId xmlns:a16="http://schemas.microsoft.com/office/drawing/2014/main" id="{F92CE56E-E29A-5CB4-6F91-29CCB8291231}"/>
              </a:ext>
            </a:extLst>
          </p:cNvPr>
          <p:cNvSpPr>
            <a:spLocks noChangeArrowheads="1"/>
          </p:cNvSpPr>
          <p:nvPr/>
        </p:nvSpPr>
        <p:spPr bwMode="auto">
          <a:xfrm>
            <a:off x="0" y="22479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31" name="Rectangle 15">
            <a:extLst>
              <a:ext uri="{FF2B5EF4-FFF2-40B4-BE49-F238E27FC236}">
                <a16:creationId xmlns:a16="http://schemas.microsoft.com/office/drawing/2014/main" id="{D7252144-A420-305E-5549-004C3539D509}"/>
              </a:ext>
            </a:extLst>
          </p:cNvPr>
          <p:cNvSpPr>
            <a:spLocks noChangeArrowheads="1"/>
          </p:cNvSpPr>
          <p:nvPr/>
        </p:nvSpPr>
        <p:spPr bwMode="auto">
          <a:xfrm>
            <a:off x="152400" y="26860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5" name="Rectangle 3">
            <a:extLst>
              <a:ext uri="{FF2B5EF4-FFF2-40B4-BE49-F238E27FC236}">
                <a16:creationId xmlns:a16="http://schemas.microsoft.com/office/drawing/2014/main" id="{DD1B5BB1-D16A-33ED-3AC2-507FDE18FA4B}"/>
              </a:ext>
            </a:extLst>
          </p:cNvPr>
          <p:cNvSpPr>
            <a:spLocks noChangeArrowheads="1"/>
          </p:cNvSpPr>
          <p:nvPr/>
        </p:nvSpPr>
        <p:spPr bwMode="auto">
          <a:xfrm>
            <a:off x="0" y="2076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9" name="Rectangle 6">
            <a:extLst>
              <a:ext uri="{FF2B5EF4-FFF2-40B4-BE49-F238E27FC236}">
                <a16:creationId xmlns:a16="http://schemas.microsoft.com/office/drawing/2014/main" id="{7EC78CB8-E404-F24A-A9FA-A8E43CB259D5}"/>
              </a:ext>
            </a:extLst>
          </p:cNvPr>
          <p:cNvSpPr>
            <a:spLocks noChangeArrowheads="1"/>
          </p:cNvSpPr>
          <p:nvPr/>
        </p:nvSpPr>
        <p:spPr bwMode="auto">
          <a:xfrm>
            <a:off x="0" y="23431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18" name="Rectangle 9">
            <a:extLst>
              <a:ext uri="{FF2B5EF4-FFF2-40B4-BE49-F238E27FC236}">
                <a16:creationId xmlns:a16="http://schemas.microsoft.com/office/drawing/2014/main" id="{09DF4B50-607B-7D74-0C77-E87B47F312C1}"/>
              </a:ext>
            </a:extLst>
          </p:cNvPr>
          <p:cNvSpPr>
            <a:spLocks noChangeArrowheads="1"/>
          </p:cNvSpPr>
          <p:nvPr/>
        </p:nvSpPr>
        <p:spPr bwMode="auto">
          <a:xfrm>
            <a:off x="0" y="27527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32" name="Rectangle 12">
            <a:extLst>
              <a:ext uri="{FF2B5EF4-FFF2-40B4-BE49-F238E27FC236}">
                <a16:creationId xmlns:a16="http://schemas.microsoft.com/office/drawing/2014/main" id="{A1A31162-2F71-624B-0170-D68AE754800B}"/>
              </a:ext>
            </a:extLst>
          </p:cNvPr>
          <p:cNvSpPr>
            <a:spLocks noChangeArrowheads="1"/>
          </p:cNvSpPr>
          <p:nvPr/>
        </p:nvSpPr>
        <p:spPr bwMode="auto">
          <a:xfrm>
            <a:off x="152400" y="2562225"/>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2" name="Rectangle 3">
            <a:extLst>
              <a:ext uri="{FF2B5EF4-FFF2-40B4-BE49-F238E27FC236}">
                <a16:creationId xmlns:a16="http://schemas.microsoft.com/office/drawing/2014/main" id="{1DCE5892-49F6-8ED0-1BBA-026D2E15936E}"/>
              </a:ext>
            </a:extLst>
          </p:cNvPr>
          <p:cNvSpPr>
            <a:spLocks noChangeArrowheads="1"/>
          </p:cNvSpPr>
          <p:nvPr/>
        </p:nvSpPr>
        <p:spPr bwMode="auto">
          <a:xfrm>
            <a:off x="0" y="251460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30" name="Rectangle 8">
            <a:extLst>
              <a:ext uri="{FF2B5EF4-FFF2-40B4-BE49-F238E27FC236}">
                <a16:creationId xmlns:a16="http://schemas.microsoft.com/office/drawing/2014/main" id="{46F7FB69-6E5B-F754-5BDC-5519C203498C}"/>
              </a:ext>
            </a:extLst>
          </p:cNvPr>
          <p:cNvSpPr>
            <a:spLocks noChangeArrowheads="1"/>
          </p:cNvSpPr>
          <p:nvPr/>
        </p:nvSpPr>
        <p:spPr bwMode="auto">
          <a:xfrm>
            <a:off x="0" y="28384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35" name="Rectangle 11">
            <a:extLst>
              <a:ext uri="{FF2B5EF4-FFF2-40B4-BE49-F238E27FC236}">
                <a16:creationId xmlns:a16="http://schemas.microsoft.com/office/drawing/2014/main" id="{775C5DA8-0753-0E4B-8C89-2AFC314E6F78}"/>
              </a:ext>
            </a:extLst>
          </p:cNvPr>
          <p:cNvSpPr>
            <a:spLocks noChangeArrowheads="1"/>
          </p:cNvSpPr>
          <p:nvPr/>
        </p:nvSpPr>
        <p:spPr bwMode="auto">
          <a:xfrm>
            <a:off x="152400" y="29908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sp>
        <p:nvSpPr>
          <p:cNvPr id="2" name="Rectangle 2">
            <a:extLst>
              <a:ext uri="{FF2B5EF4-FFF2-40B4-BE49-F238E27FC236}">
                <a16:creationId xmlns:a16="http://schemas.microsoft.com/office/drawing/2014/main" id="{5F926D47-F0CE-E1D8-7F8D-37C97BBC9CE8}"/>
              </a:ext>
            </a:extLst>
          </p:cNvPr>
          <p:cNvSpPr>
            <a:spLocks noChangeArrowheads="1"/>
          </p:cNvSpPr>
          <p:nvPr/>
        </p:nvSpPr>
        <p:spPr bwMode="auto">
          <a:xfrm>
            <a:off x="112644" y="1079917"/>
            <a:ext cx="5652046" cy="70788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US" altLang="en-NG" sz="2000" b="0" i="0" u="none" strike="noStrike" cap="none" normalizeH="0" baseline="0" dirty="0">
                <a:ln>
                  <a:noFill/>
                </a:ln>
                <a:solidFill>
                  <a:schemeClr val="tx1"/>
                </a:solidFill>
                <a:effectLst/>
                <a:latin typeface="Cambria" panose="02040503050406030204" pitchFamily="18" charset="0"/>
                <a:ea typeface="Calibri" panose="020F0502020204030204" pitchFamily="34" charset="0"/>
                <a:cs typeface="Arial" panose="020B0604020202020204" pitchFamily="34" charset="0"/>
              </a:rPr>
              <a:t>KPI 3.12: No. of Quarterly Reports responded to and considered by the Chairman/Board</a:t>
            </a:r>
            <a:endParaRPr kumimoji="0" lang="en-US" altLang="en-NG" sz="2000" b="0" i="0" u="none" strike="noStrike" cap="none" normalizeH="0" baseline="0" dirty="0">
              <a:ln>
                <a:noFill/>
              </a:ln>
              <a:solidFill>
                <a:schemeClr val="tx1"/>
              </a:solidFill>
              <a:effectLst/>
            </a:endParaRPr>
          </a:p>
        </p:txBody>
      </p:sp>
      <p:sp>
        <p:nvSpPr>
          <p:cNvPr id="6" name="Rectangle 3">
            <a:extLst>
              <a:ext uri="{FF2B5EF4-FFF2-40B4-BE49-F238E27FC236}">
                <a16:creationId xmlns:a16="http://schemas.microsoft.com/office/drawing/2014/main" id="{8673804C-2B64-747F-FA11-6F3B7256F0BD}"/>
              </a:ext>
            </a:extLst>
          </p:cNvPr>
          <p:cNvSpPr>
            <a:spLocks noChangeArrowheads="1"/>
          </p:cNvSpPr>
          <p:nvPr/>
        </p:nvSpPr>
        <p:spPr bwMode="auto">
          <a:xfrm>
            <a:off x="304800" y="3143250"/>
            <a:ext cx="12192000" cy="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none" lIns="91440" tIns="45720" rIns="91440" bIns="45720" numCol="1" anchor="ctr" anchorCtr="0" compatLnSpc="1">
            <a:prstTxWarp prst="textNoShape">
              <a:avLst/>
            </a:prstTxWarp>
            <a:spAutoFit/>
          </a:bodyPr>
          <a:lstStyle/>
          <a:p>
            <a:endParaRPr lang="en-NG"/>
          </a:p>
        </p:txBody>
      </p:sp>
      <p:graphicFrame>
        <p:nvGraphicFramePr>
          <p:cNvPr id="8" name="Chart 7">
            <a:extLst>
              <a:ext uri="{FF2B5EF4-FFF2-40B4-BE49-F238E27FC236}">
                <a16:creationId xmlns:a16="http://schemas.microsoft.com/office/drawing/2014/main" id="{CC0D8116-8142-46DC-B73E-6D4428E0A9A3}"/>
              </a:ext>
            </a:extLst>
          </p:cNvPr>
          <p:cNvGraphicFramePr>
            <a:graphicFrameLocks/>
          </p:cNvGraphicFramePr>
          <p:nvPr>
            <p:extLst>
              <p:ext uri="{D42A27DB-BD31-4B8C-83A1-F6EECF244321}">
                <p14:modId xmlns:p14="http://schemas.microsoft.com/office/powerpoint/2010/main" val="397078700"/>
              </p:ext>
            </p:extLst>
          </p:nvPr>
        </p:nvGraphicFramePr>
        <p:xfrm>
          <a:off x="3065" y="1806939"/>
          <a:ext cx="5764689" cy="2365011"/>
        </p:xfrm>
        <a:graphic>
          <a:graphicData uri="http://schemas.openxmlformats.org/drawingml/2006/chart">
            <c:chart xmlns:c="http://schemas.openxmlformats.org/drawingml/2006/chart" xmlns:r="http://schemas.openxmlformats.org/officeDocument/2006/relationships" r:id="rId3"/>
          </a:graphicData>
        </a:graphic>
      </p:graphicFrame>
    </p:spTree>
    <p:extLst>
      <p:ext uri="{BB962C8B-B14F-4D97-AF65-F5344CB8AC3E}">
        <p14:creationId xmlns:p14="http://schemas.microsoft.com/office/powerpoint/2010/main" val="928098437"/>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8"/>
        <p:cNvGrpSpPr/>
        <p:nvPr/>
      </p:nvGrpSpPr>
      <p:grpSpPr>
        <a:xfrm>
          <a:off x="0" y="0"/>
          <a:ext cx="0" cy="0"/>
          <a:chOff x="0" y="0"/>
          <a:chExt cx="0" cy="0"/>
        </a:xfrm>
      </p:grpSpPr>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vert="horz" lIns="91440" tIns="45720" rIns="91440" bIns="45720" rtlCol="0" anchor="ctr" anchorCtr="0">
            <a:normAutofit/>
          </a:bodyPr>
          <a:lstStyle/>
          <a:p>
            <a:pPr lvl="0" indent="0">
              <a:lnSpc>
                <a:spcPct val="90000"/>
              </a:lnSpc>
              <a:spcBef>
                <a:spcPts val="0"/>
              </a:spcBef>
              <a:spcAft>
                <a:spcPts val="600"/>
              </a:spcAft>
              <a:buNone/>
            </a:pPr>
            <a:fld id="{00000000-1234-1234-1234-123412341234}" type="slidenum">
              <a:rPr lang="en-US" sz="700" smtClean="0"/>
              <a:pPr lvl="0" indent="0">
                <a:lnSpc>
                  <a:spcPct val="90000"/>
                </a:lnSpc>
                <a:spcBef>
                  <a:spcPts val="0"/>
                </a:spcBef>
                <a:spcAft>
                  <a:spcPts val="600"/>
                </a:spcAft>
                <a:buNone/>
              </a:pPr>
              <a:t>27</a:t>
            </a:fld>
            <a:endParaRPr lang="en-US" sz="700"/>
          </a:p>
        </p:txBody>
      </p:sp>
      <p:pic>
        <p:nvPicPr>
          <p:cNvPr id="4" name="Picture 3">
            <a:extLst>
              <a:ext uri="{FF2B5EF4-FFF2-40B4-BE49-F238E27FC236}">
                <a16:creationId xmlns:a16="http://schemas.microsoft.com/office/drawing/2014/main" id="{70C7BBFE-EF32-C0BF-BFC0-FF911E02D654}"/>
              </a:ext>
            </a:extLst>
          </p:cNvPr>
          <p:cNvPicPr>
            <a:picLocks noChangeAspect="1"/>
          </p:cNvPicPr>
          <p:nvPr/>
        </p:nvPicPr>
        <p:blipFill>
          <a:blip r:embed="rId3"/>
          <a:stretch>
            <a:fillRect/>
          </a:stretch>
        </p:blipFill>
        <p:spPr>
          <a:xfrm>
            <a:off x="957263" y="46890"/>
            <a:ext cx="10664892" cy="6858000"/>
          </a:xfrm>
          <a:prstGeom prst="rect">
            <a:avLst/>
          </a:prstGeom>
        </p:spPr>
      </p:pic>
    </p:spTree>
    <p:extLst>
      <p:ext uri="{BB962C8B-B14F-4D97-AF65-F5344CB8AC3E}">
        <p14:creationId xmlns:p14="http://schemas.microsoft.com/office/powerpoint/2010/main" val="2136581578"/>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vert="horz" lIns="91440" tIns="45720" rIns="91440" bIns="45720" rtlCol="0" anchor="ctr" anchorCtr="0">
            <a:normAutofit/>
          </a:bodyPr>
          <a:lstStyle/>
          <a:p>
            <a:pPr lvl="0" indent="0">
              <a:lnSpc>
                <a:spcPct val="90000"/>
              </a:lnSpc>
              <a:spcBef>
                <a:spcPts val="0"/>
              </a:spcBef>
              <a:spcAft>
                <a:spcPts val="600"/>
              </a:spcAft>
              <a:buNone/>
            </a:pPr>
            <a:fld id="{00000000-1234-1234-1234-123412341234}" type="slidenum">
              <a:rPr lang="en-US" sz="700" smtClean="0"/>
              <a:pPr lvl="0" indent="0">
                <a:lnSpc>
                  <a:spcPct val="90000"/>
                </a:lnSpc>
                <a:spcBef>
                  <a:spcPts val="0"/>
                </a:spcBef>
                <a:spcAft>
                  <a:spcPts val="600"/>
                </a:spcAft>
                <a:buNone/>
              </a:pPr>
              <a:t>28</a:t>
            </a:fld>
            <a:endParaRPr lang="en-US" sz="700"/>
          </a:p>
        </p:txBody>
      </p:sp>
      <p:pic>
        <p:nvPicPr>
          <p:cNvPr id="8" name="Picture 7" descr="A picture containing text, screenshot, font, menu&#10;&#10;Description automatically generated">
            <a:extLst>
              <a:ext uri="{FF2B5EF4-FFF2-40B4-BE49-F238E27FC236}">
                <a16:creationId xmlns:a16="http://schemas.microsoft.com/office/drawing/2014/main" id="{EA663C84-0A67-D213-AA55-2F2FCA615484}"/>
              </a:ext>
            </a:extLst>
          </p:cNvPr>
          <p:cNvPicPr>
            <a:picLocks noChangeAspect="1"/>
          </p:cNvPicPr>
          <p:nvPr/>
        </p:nvPicPr>
        <p:blipFill>
          <a:blip r:embed="rId3"/>
          <a:stretch>
            <a:fillRect/>
          </a:stretch>
        </p:blipFill>
        <p:spPr>
          <a:xfrm>
            <a:off x="638629" y="0"/>
            <a:ext cx="10900228" cy="6858000"/>
          </a:xfrm>
          <a:prstGeom prst="rect">
            <a:avLst/>
          </a:prstGeom>
        </p:spPr>
      </p:pic>
    </p:spTree>
    <p:extLst>
      <p:ext uri="{BB962C8B-B14F-4D97-AF65-F5344CB8AC3E}">
        <p14:creationId xmlns:p14="http://schemas.microsoft.com/office/powerpoint/2010/main" val="1395061673"/>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vert="horz" lIns="91440" tIns="45720" rIns="91440" bIns="45720" rtlCol="0" anchor="ctr" anchorCtr="0">
            <a:normAutofit/>
          </a:bodyPr>
          <a:lstStyle/>
          <a:p>
            <a:pPr lvl="0" indent="0">
              <a:lnSpc>
                <a:spcPct val="90000"/>
              </a:lnSpc>
              <a:spcBef>
                <a:spcPts val="0"/>
              </a:spcBef>
              <a:spcAft>
                <a:spcPts val="600"/>
              </a:spcAft>
              <a:buNone/>
            </a:pPr>
            <a:fld id="{00000000-1234-1234-1234-123412341234}" type="slidenum">
              <a:rPr lang="en-US" sz="700" smtClean="0"/>
              <a:pPr lvl="0" indent="0">
                <a:lnSpc>
                  <a:spcPct val="90000"/>
                </a:lnSpc>
                <a:spcBef>
                  <a:spcPts val="0"/>
                </a:spcBef>
                <a:spcAft>
                  <a:spcPts val="600"/>
                </a:spcAft>
                <a:buNone/>
              </a:pPr>
              <a:t>29</a:t>
            </a:fld>
            <a:endParaRPr lang="en-US" sz="700"/>
          </a:p>
        </p:txBody>
      </p:sp>
      <p:pic>
        <p:nvPicPr>
          <p:cNvPr id="4" name="Picture 3">
            <a:extLst>
              <a:ext uri="{FF2B5EF4-FFF2-40B4-BE49-F238E27FC236}">
                <a16:creationId xmlns:a16="http://schemas.microsoft.com/office/drawing/2014/main" id="{AC0B6715-A419-C993-2237-2C75FF94540F}"/>
              </a:ext>
            </a:extLst>
          </p:cNvPr>
          <p:cNvPicPr>
            <a:picLocks noChangeAspect="1"/>
          </p:cNvPicPr>
          <p:nvPr/>
        </p:nvPicPr>
        <p:blipFill>
          <a:blip r:embed="rId3"/>
          <a:stretch>
            <a:fillRect/>
          </a:stretch>
        </p:blipFill>
        <p:spPr>
          <a:xfrm>
            <a:off x="551543" y="0"/>
            <a:ext cx="11059886" cy="6858000"/>
          </a:xfrm>
          <a:prstGeom prst="rect">
            <a:avLst/>
          </a:prstGeom>
        </p:spPr>
      </p:pic>
    </p:spTree>
    <p:extLst>
      <p:ext uri="{BB962C8B-B14F-4D97-AF65-F5344CB8AC3E}">
        <p14:creationId xmlns:p14="http://schemas.microsoft.com/office/powerpoint/2010/main" val="3601219578"/>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1"/>
        <p:cNvGrpSpPr/>
        <p:nvPr/>
      </p:nvGrpSpPr>
      <p:grpSpPr>
        <a:xfrm>
          <a:off x="0" y="0"/>
          <a:ext cx="0" cy="0"/>
          <a:chOff x="0" y="0"/>
          <a:chExt cx="0" cy="0"/>
        </a:xfrm>
      </p:grpSpPr>
      <p:sp>
        <p:nvSpPr>
          <p:cNvPr id="119" name="Rectangle 118">
            <a:extLst>
              <a:ext uri="{FF2B5EF4-FFF2-40B4-BE49-F238E27FC236}">
                <a16:creationId xmlns:a16="http://schemas.microsoft.com/office/drawing/2014/main" id="{E5B3935F-AC8A-4AE4-9527-D439FA6B070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4648199" cy="6858000"/>
          </a:xfrm>
          <a:prstGeom prst="rect">
            <a:avLst/>
          </a:prstGeom>
          <a:solidFill>
            <a:schemeClr val="accent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112" name="Google Shape;112;p14"/>
          <p:cNvSpPr txBox="1">
            <a:spLocks noGrp="1"/>
          </p:cNvSpPr>
          <p:nvPr>
            <p:ph type="title"/>
          </p:nvPr>
        </p:nvSpPr>
        <p:spPr>
          <a:xfrm>
            <a:off x="643468" y="643467"/>
            <a:ext cx="3415612" cy="5571066"/>
          </a:xfrm>
          <a:prstGeom prst="rect">
            <a:avLst/>
          </a:prstGeom>
        </p:spPr>
        <p:txBody>
          <a:bodyPr spcFirstLastPara="1" lIns="91425" tIns="45700" rIns="91425" bIns="45700" anchorCtr="0">
            <a:normAutofit/>
          </a:bodyPr>
          <a:lstStyle/>
          <a:p>
            <a:pPr marL="0" lvl="0" indent="0" rtl="0">
              <a:spcBef>
                <a:spcPts val="0"/>
              </a:spcBef>
              <a:spcAft>
                <a:spcPts val="0"/>
              </a:spcAft>
              <a:buClr>
                <a:srgbClr val="C00000"/>
              </a:buClr>
              <a:buSzPts val="4800"/>
              <a:buFont typeface="Calibri"/>
              <a:buNone/>
            </a:pPr>
            <a:r>
              <a:rPr lang="en-US" sz="3900" b="1">
                <a:solidFill>
                  <a:srgbClr val="FFFFFF"/>
                </a:solidFill>
                <a:latin typeface="+mn-lt"/>
              </a:rPr>
              <a:t>BACKGROUND</a:t>
            </a:r>
            <a:endParaRPr lang="en-US" sz="3900">
              <a:solidFill>
                <a:srgbClr val="FFFFFF"/>
              </a:solidFill>
              <a:latin typeface="+mn-lt"/>
            </a:endParaRPr>
          </a:p>
        </p:txBody>
      </p:sp>
      <p:sp>
        <p:nvSpPr>
          <p:cNvPr id="114" name="Google Shape;114;p14"/>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3</a:t>
            </a:fld>
            <a:endParaRPr lang="en-US" sz="700"/>
          </a:p>
        </p:txBody>
      </p:sp>
      <p:graphicFrame>
        <p:nvGraphicFramePr>
          <p:cNvPr id="5" name="Content Placeholder 4">
            <a:extLst>
              <a:ext uri="{FF2B5EF4-FFF2-40B4-BE49-F238E27FC236}">
                <a16:creationId xmlns:a16="http://schemas.microsoft.com/office/drawing/2014/main" id="{D187D347-9B7A-491A-B47C-F706CC3B0E38}"/>
              </a:ext>
            </a:extLst>
          </p:cNvPr>
          <p:cNvGraphicFramePr>
            <a:graphicFrameLocks noGrp="1"/>
          </p:cNvGraphicFramePr>
          <p:nvPr>
            <p:ph idx="1"/>
            <p:extLst>
              <p:ext uri="{D42A27DB-BD31-4B8C-83A1-F6EECF244321}">
                <p14:modId xmlns:p14="http://schemas.microsoft.com/office/powerpoint/2010/main" val="3608651626"/>
              </p:ext>
            </p:extLst>
          </p:nvPr>
        </p:nvGraphicFramePr>
        <p:xfrm>
          <a:off x="5603875" y="954088"/>
          <a:ext cx="5641975" cy="492125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3224954847"/>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vert="horz" lIns="91440" tIns="45720" rIns="91440" bIns="45720" rtlCol="0" anchor="ctr" anchorCtr="0">
            <a:normAutofit/>
          </a:bodyPr>
          <a:lstStyle/>
          <a:p>
            <a:pPr lvl="0" indent="0">
              <a:lnSpc>
                <a:spcPct val="90000"/>
              </a:lnSpc>
              <a:spcBef>
                <a:spcPts val="0"/>
              </a:spcBef>
              <a:spcAft>
                <a:spcPts val="600"/>
              </a:spcAft>
              <a:buNone/>
            </a:pPr>
            <a:fld id="{00000000-1234-1234-1234-123412341234}" type="slidenum">
              <a:rPr lang="en-US" sz="700" smtClean="0"/>
              <a:pPr lvl="0" indent="0">
                <a:lnSpc>
                  <a:spcPct val="90000"/>
                </a:lnSpc>
                <a:spcBef>
                  <a:spcPts val="0"/>
                </a:spcBef>
                <a:spcAft>
                  <a:spcPts val="600"/>
                </a:spcAft>
                <a:buNone/>
              </a:pPr>
              <a:t>30</a:t>
            </a:fld>
            <a:endParaRPr lang="en-US" sz="700"/>
          </a:p>
        </p:txBody>
      </p:sp>
      <p:pic>
        <p:nvPicPr>
          <p:cNvPr id="3" name="Picture 2">
            <a:extLst>
              <a:ext uri="{FF2B5EF4-FFF2-40B4-BE49-F238E27FC236}">
                <a16:creationId xmlns:a16="http://schemas.microsoft.com/office/drawing/2014/main" id="{59F34F10-8E66-E93B-6155-BCFA6ACC8E14}"/>
              </a:ext>
            </a:extLst>
          </p:cNvPr>
          <p:cNvPicPr>
            <a:picLocks noChangeAspect="1"/>
          </p:cNvPicPr>
          <p:nvPr/>
        </p:nvPicPr>
        <p:blipFill>
          <a:blip r:embed="rId3"/>
          <a:stretch>
            <a:fillRect/>
          </a:stretch>
        </p:blipFill>
        <p:spPr>
          <a:xfrm>
            <a:off x="586154" y="6"/>
            <a:ext cx="11019692" cy="6858000"/>
          </a:xfrm>
          <a:prstGeom prst="rect">
            <a:avLst/>
          </a:prstGeom>
        </p:spPr>
      </p:pic>
    </p:spTree>
    <p:extLst>
      <p:ext uri="{BB962C8B-B14F-4D97-AF65-F5344CB8AC3E}">
        <p14:creationId xmlns:p14="http://schemas.microsoft.com/office/powerpoint/2010/main" val="2550992404"/>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8"/>
        <p:cNvGrpSpPr/>
        <p:nvPr/>
      </p:nvGrpSpPr>
      <p:grpSpPr>
        <a:xfrm>
          <a:off x="0" y="0"/>
          <a:ext cx="0" cy="0"/>
          <a:chOff x="0" y="0"/>
          <a:chExt cx="0" cy="0"/>
        </a:xfrm>
      </p:grpSpPr>
      <p:sp>
        <p:nvSpPr>
          <p:cNvPr id="120" name="Google Shape;120;p15"/>
          <p:cNvSpPr txBox="1">
            <a:spLocks noGrp="1"/>
          </p:cNvSpPr>
          <p:nvPr>
            <p:ph idx="1"/>
          </p:nvPr>
        </p:nvSpPr>
        <p:spPr>
          <a:xfrm>
            <a:off x="768626" y="396240"/>
            <a:ext cx="6322320" cy="5913120"/>
          </a:xfrm>
          <a:prstGeom prst="rect">
            <a:avLst/>
          </a:prstGeom>
        </p:spPr>
        <p:txBody>
          <a:bodyPr spcFirstLastPara="1" lIns="0" tIns="45700" rIns="0" bIns="45700" anchorCtr="0">
            <a:noAutofit/>
          </a:bodyPr>
          <a:lstStyle/>
          <a:p>
            <a:pPr algn="ctr">
              <a:buClr>
                <a:schemeClr val="accent1"/>
              </a:buClr>
              <a:buNone/>
            </a:pPr>
            <a:endParaRPr lang="en-GB" sz="8800" dirty="0"/>
          </a:p>
          <a:p>
            <a:pPr algn="ctr">
              <a:buClr>
                <a:schemeClr val="accent1"/>
              </a:buClr>
              <a:buNone/>
            </a:pPr>
            <a:r>
              <a:rPr lang="en-GB" sz="8800" dirty="0"/>
              <a:t>CHALLENGES</a:t>
            </a:r>
          </a:p>
        </p:txBody>
      </p:sp>
      <p:pic>
        <p:nvPicPr>
          <p:cNvPr id="123" name="Picture 122" descr="Drops of water">
            <a:extLst>
              <a:ext uri="{FF2B5EF4-FFF2-40B4-BE49-F238E27FC236}">
                <a16:creationId xmlns:a16="http://schemas.microsoft.com/office/drawing/2014/main" id="{25DFDD6F-89D6-72CA-4E3A-2AA8A6D6178C}"/>
              </a:ext>
            </a:extLst>
          </p:cNvPr>
          <p:cNvPicPr>
            <a:picLocks noChangeAspect="1"/>
          </p:cNvPicPr>
          <p:nvPr/>
        </p:nvPicPr>
        <p:blipFill rotWithShape="1">
          <a:blip r:embed="rId3"/>
          <a:srcRect l="13341" r="35918"/>
          <a:stretch/>
        </p:blipFill>
        <p:spPr>
          <a:xfrm>
            <a:off x="7552266" y="10"/>
            <a:ext cx="4639733" cy="6857990"/>
          </a:xfrm>
          <a:prstGeom prst="rect">
            <a:avLst/>
          </a:prstGeom>
        </p:spPr>
      </p:pic>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solidFill>
                  <a:srgbClr val="FFFFFF"/>
                </a:solidFill>
              </a:rPr>
              <a:pPr marL="0" lvl="0" indent="0" rtl="0">
                <a:lnSpc>
                  <a:spcPct val="90000"/>
                </a:lnSpc>
                <a:spcBef>
                  <a:spcPts val="0"/>
                </a:spcBef>
                <a:spcAft>
                  <a:spcPts val="600"/>
                </a:spcAft>
                <a:buNone/>
              </a:pPr>
              <a:t>31</a:t>
            </a:fld>
            <a:endParaRPr lang="en-US" sz="700">
              <a:solidFill>
                <a:srgbClr val="FFFFFF"/>
              </a:solidFill>
            </a:endParaRPr>
          </a:p>
        </p:txBody>
      </p:sp>
    </p:spTree>
    <p:extLst>
      <p:ext uri="{BB962C8B-B14F-4D97-AF65-F5344CB8AC3E}">
        <p14:creationId xmlns:p14="http://schemas.microsoft.com/office/powerpoint/2010/main" val="1031350441"/>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964788" y="804333"/>
            <a:ext cx="3391900" cy="5249334"/>
          </a:xfrm>
          <a:prstGeom prst="rect">
            <a:avLst/>
          </a:prstGeom>
        </p:spPr>
        <p:txBody>
          <a:bodyPr spcFirstLastPara="1" lIns="91425" tIns="45700" rIns="91425" bIns="45700" anchorCtr="0">
            <a:normAutofit/>
          </a:bodyPr>
          <a:lstStyle/>
          <a:p>
            <a:pPr marL="0" lvl="0" indent="0" algn="r" rtl="0">
              <a:spcBef>
                <a:spcPts val="0"/>
              </a:spcBef>
              <a:spcAft>
                <a:spcPts val="0"/>
              </a:spcAft>
              <a:buClr>
                <a:srgbClr val="C00000"/>
              </a:buClr>
              <a:buSzPts val="4800"/>
              <a:buFont typeface="Calibri"/>
              <a:buNone/>
            </a:pPr>
            <a:r>
              <a:rPr lang="en-GB" sz="3200" b="1" dirty="0"/>
              <a:t>1. Implementation of the ICPC Strategic Plan 2019-2021:</a:t>
            </a:r>
            <a:br>
              <a:rPr lang="en-GB" sz="3200" b="1" dirty="0"/>
            </a:br>
            <a:br>
              <a:rPr lang="en-GB" sz="3200" b="1" dirty="0"/>
            </a:br>
            <a:br>
              <a:rPr lang="en-GB" sz="3200" b="1" dirty="0"/>
            </a:br>
            <a:br>
              <a:rPr lang="en-GB" sz="3200" b="1" dirty="0"/>
            </a:br>
            <a:br>
              <a:rPr lang="en-GB" sz="3200" b="1" dirty="0"/>
            </a:br>
            <a:r>
              <a:rPr lang="en-GB" sz="3200" b="1" dirty="0"/>
              <a:t>Key Findings: </a:t>
            </a:r>
            <a:br>
              <a:rPr lang="en-GB" sz="3200" b="1" dirty="0"/>
            </a:br>
            <a:r>
              <a:rPr lang="en-GB" sz="3200" b="1" dirty="0"/>
              <a:t>Weaknesses and Challenges</a:t>
            </a:r>
            <a:endParaRPr lang="en-US" sz="3200" dirty="0"/>
          </a:p>
        </p:txBody>
      </p:sp>
      <p:sp>
        <p:nvSpPr>
          <p:cNvPr id="120" name="Google Shape;120;p15"/>
          <p:cNvSpPr txBox="1">
            <a:spLocks noGrp="1"/>
          </p:cNvSpPr>
          <p:nvPr>
            <p:ph idx="1"/>
          </p:nvPr>
        </p:nvSpPr>
        <p:spPr>
          <a:xfrm>
            <a:off x="4999330" y="804333"/>
            <a:ext cx="6257721" cy="6053668"/>
          </a:xfrm>
          <a:prstGeom prst="rect">
            <a:avLst/>
          </a:prstGeom>
        </p:spPr>
        <p:txBody>
          <a:bodyPr spcFirstLastPara="1" lIns="0" tIns="45700" rIns="0" bIns="45700" anchor="ctr" anchorCtr="0">
            <a:noAutofit/>
          </a:bodyPr>
          <a:lstStyle/>
          <a:p>
            <a:pPr marL="688086" lvl="1" indent="-514350">
              <a:lnSpc>
                <a:spcPct val="90000"/>
              </a:lnSpc>
              <a:buFont typeface="+mj-lt"/>
              <a:buAutoNum type="alphaLcPeriod"/>
            </a:pPr>
            <a:r>
              <a:rPr lang="en-US" sz="2800" dirty="0">
                <a:effectLst/>
                <a:ea typeface="Calibri" panose="020F0502020204030204" pitchFamily="34" charset="0"/>
              </a:rPr>
              <a:t>The advent of </a:t>
            </a:r>
            <a:r>
              <a:rPr lang="en-US" sz="2800" b="1" dirty="0">
                <a:effectLst/>
                <a:ea typeface="Calibri" panose="020F0502020204030204" pitchFamily="34" charset="0"/>
              </a:rPr>
              <a:t>covid-19 pandemic </a:t>
            </a:r>
            <a:r>
              <a:rPr lang="en-US" sz="2800" dirty="0">
                <a:effectLst/>
                <a:ea typeface="Calibri" panose="020F0502020204030204" pitchFamily="34" charset="0"/>
              </a:rPr>
              <a:t>affected the performance of some key performance indicators.</a:t>
            </a:r>
          </a:p>
          <a:p>
            <a:pPr marL="688086" lvl="1" indent="-514350">
              <a:lnSpc>
                <a:spcPct val="90000"/>
              </a:lnSpc>
              <a:buFont typeface="+mj-lt"/>
              <a:buAutoNum type="alphaLcPeriod"/>
            </a:pPr>
            <a:r>
              <a:rPr lang="en-US" sz="2800" b="1" dirty="0">
                <a:effectLst/>
                <a:ea typeface="Calibri" panose="020F0502020204030204" pitchFamily="34" charset="0"/>
                <a:cs typeface="Calibri" panose="020F0502020204030204" pitchFamily="34" charset="0"/>
              </a:rPr>
              <a:t>Fund constraints </a:t>
            </a:r>
            <a:r>
              <a:rPr lang="en-US" sz="2800" dirty="0">
                <a:effectLst/>
                <a:ea typeface="Calibri" panose="020F0502020204030204" pitchFamily="34" charset="0"/>
                <a:cs typeface="Calibri" panose="020F0502020204030204" pitchFamily="34" charset="0"/>
              </a:rPr>
              <a:t>was noted to have affected the delivery of some activities and key performance indicators.</a:t>
            </a:r>
            <a:endParaRPr lang="en-NG" sz="2800" dirty="0">
              <a:effectLst/>
              <a:ea typeface="Calibri" panose="020F0502020204030204" pitchFamily="34" charset="0"/>
              <a:cs typeface="Arial" panose="020B0604020202020204" pitchFamily="34" charset="0"/>
            </a:endParaRPr>
          </a:p>
          <a:p>
            <a:pPr marL="688086" lvl="1" indent="-514350">
              <a:lnSpc>
                <a:spcPct val="90000"/>
              </a:lnSpc>
              <a:buFont typeface="+mj-lt"/>
              <a:buAutoNum type="alphaLcPeriod"/>
            </a:pPr>
            <a:r>
              <a:rPr lang="en-US" sz="2800" dirty="0">
                <a:ea typeface="Calibri" panose="020F0502020204030204" pitchFamily="34" charset="0"/>
              </a:rPr>
              <a:t>Some </a:t>
            </a:r>
            <a:r>
              <a:rPr lang="en-US" sz="2800" b="1" dirty="0">
                <a:ea typeface="Calibri" panose="020F0502020204030204" pitchFamily="34" charset="0"/>
              </a:rPr>
              <a:t>KPIs which the Commission did not have control over </a:t>
            </a:r>
            <a:r>
              <a:rPr lang="en-US" sz="2800" dirty="0">
                <a:ea typeface="Calibri" panose="020F0502020204030204" pitchFamily="34" charset="0"/>
              </a:rPr>
              <a:t>also affected the overall performance.</a:t>
            </a:r>
          </a:p>
          <a:p>
            <a:pPr marL="688086" lvl="1" indent="-514350">
              <a:lnSpc>
                <a:spcPct val="90000"/>
              </a:lnSpc>
              <a:buFont typeface="+mj-lt"/>
              <a:buAutoNum type="alphaLcPeriod"/>
            </a:pPr>
            <a:r>
              <a:rPr lang="en-US" sz="2800" b="1" dirty="0">
                <a:ea typeface="Calibri" panose="020F0502020204030204" pitchFamily="34" charset="0"/>
              </a:rPr>
              <a:t>Time lag </a:t>
            </a:r>
            <a:r>
              <a:rPr lang="en-US" sz="2800" dirty="0">
                <a:ea typeface="Calibri" panose="020F0502020204030204" pitchFamily="34" charset="0"/>
              </a:rPr>
              <a:t>between the </a:t>
            </a:r>
            <a:r>
              <a:rPr lang="en-US" sz="2800" dirty="0">
                <a:effectLst/>
                <a:ea typeface="Calibri" panose="020F0502020204030204" pitchFamily="34" charset="0"/>
              </a:rPr>
              <a:t>production of new policies/procedures adopted by the Board and the implementation of the policies/procedures.</a:t>
            </a: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32</a:t>
            </a:fld>
            <a:endParaRPr lang="en-US" sz="700"/>
          </a:p>
        </p:txBody>
      </p:sp>
    </p:spTree>
    <p:extLst>
      <p:ext uri="{BB962C8B-B14F-4D97-AF65-F5344CB8AC3E}">
        <p14:creationId xmlns:p14="http://schemas.microsoft.com/office/powerpoint/2010/main" val="158971914"/>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964788" y="804333"/>
            <a:ext cx="3391900" cy="5249334"/>
          </a:xfrm>
          <a:prstGeom prst="rect">
            <a:avLst/>
          </a:prstGeom>
        </p:spPr>
        <p:txBody>
          <a:bodyPr spcFirstLastPara="1" lIns="91425" tIns="45700" rIns="91425" bIns="45700" anchorCtr="0">
            <a:normAutofit/>
          </a:bodyPr>
          <a:lstStyle/>
          <a:p>
            <a:pPr marL="0" lvl="0" indent="0" algn="r" rtl="0">
              <a:spcBef>
                <a:spcPts val="0"/>
              </a:spcBef>
              <a:spcAft>
                <a:spcPts val="0"/>
              </a:spcAft>
              <a:buClr>
                <a:srgbClr val="C00000"/>
              </a:buClr>
              <a:buSzPts val="4800"/>
              <a:buFont typeface="Calibri"/>
              <a:buNone/>
            </a:pPr>
            <a:r>
              <a:rPr lang="en-GB" sz="3200" b="1" dirty="0"/>
              <a:t>1. Implementation of the ICPC Strategic Plan 2019-2021:</a:t>
            </a:r>
            <a:br>
              <a:rPr lang="en-GB" sz="3200" b="1" dirty="0"/>
            </a:br>
            <a:br>
              <a:rPr lang="en-GB" sz="3200" b="1" dirty="0"/>
            </a:br>
            <a:br>
              <a:rPr lang="en-GB" sz="3200" b="1" dirty="0"/>
            </a:br>
            <a:br>
              <a:rPr lang="en-GB" sz="3200" b="1" dirty="0"/>
            </a:br>
            <a:br>
              <a:rPr lang="en-GB" sz="3200" b="1" dirty="0"/>
            </a:br>
            <a:r>
              <a:rPr lang="en-GB" sz="3200" b="1" dirty="0"/>
              <a:t>Key Findings: </a:t>
            </a:r>
            <a:br>
              <a:rPr lang="en-GB" sz="3200" b="1" dirty="0"/>
            </a:br>
            <a:r>
              <a:rPr lang="en-GB" sz="3200" b="1" dirty="0"/>
              <a:t>Weaknesses and Challenges </a:t>
            </a:r>
            <a:r>
              <a:rPr lang="en-US" sz="3200" b="1" dirty="0"/>
              <a:t>…/2</a:t>
            </a:r>
            <a:endParaRPr lang="en-US" sz="3200" dirty="0"/>
          </a:p>
        </p:txBody>
      </p:sp>
      <p:sp>
        <p:nvSpPr>
          <p:cNvPr id="120" name="Google Shape;120;p15"/>
          <p:cNvSpPr txBox="1">
            <a:spLocks noGrp="1"/>
          </p:cNvSpPr>
          <p:nvPr>
            <p:ph idx="1"/>
          </p:nvPr>
        </p:nvSpPr>
        <p:spPr>
          <a:xfrm>
            <a:off x="4999330" y="0"/>
            <a:ext cx="6257721" cy="6858001"/>
          </a:xfrm>
          <a:prstGeom prst="rect">
            <a:avLst/>
          </a:prstGeom>
        </p:spPr>
        <p:txBody>
          <a:bodyPr spcFirstLastPara="1" lIns="0" tIns="45700" rIns="0" bIns="45700" anchor="ctr" anchorCtr="0">
            <a:noAutofit/>
          </a:bodyPr>
          <a:lstStyle/>
          <a:p>
            <a:pPr marL="688086" lvl="1" indent="-514350">
              <a:buFont typeface="+mj-lt"/>
              <a:buAutoNum type="alphaLcPeriod" startAt="5"/>
            </a:pPr>
            <a:r>
              <a:rPr lang="en-US" sz="3200" b="1" dirty="0">
                <a:ea typeface="Calibri" panose="020F0502020204030204" pitchFamily="34" charset="0"/>
              </a:rPr>
              <a:t>T</a:t>
            </a:r>
            <a:r>
              <a:rPr lang="en-US" sz="3200" b="1" dirty="0">
                <a:effectLst/>
                <a:ea typeface="Calibri" panose="020F0502020204030204" pitchFamily="34" charset="0"/>
              </a:rPr>
              <a:t>he non-submission of data by respective departments still pose a challenge to the M&amp;E Team.</a:t>
            </a:r>
            <a:r>
              <a:rPr lang="en-US" sz="3200" dirty="0">
                <a:effectLst/>
                <a:ea typeface="Calibri" panose="020F0502020204030204" pitchFamily="34" charset="0"/>
              </a:rPr>
              <a:t> </a:t>
            </a:r>
          </a:p>
          <a:p>
            <a:pPr marL="688086" lvl="1" indent="-514350">
              <a:buFont typeface="+mj-lt"/>
              <a:buAutoNum type="alphaLcPeriod" startAt="5"/>
            </a:pPr>
            <a:r>
              <a:rPr lang="en-US" sz="3200" b="1" dirty="0">
                <a:effectLst/>
                <a:latin typeface="Tw Cen MT (Body)"/>
                <a:ea typeface="Calibri" panose="020F0502020204030204" pitchFamily="34" charset="0"/>
                <a:cs typeface="Arial" panose="020B0604020202020204" pitchFamily="34" charset="0"/>
              </a:rPr>
              <a:t>Inconsistent report of statistical data by some departments</a:t>
            </a:r>
            <a:r>
              <a:rPr lang="en-US" sz="3200" dirty="0">
                <a:effectLst/>
                <a:latin typeface="Tw Cen MT (Body)"/>
                <a:ea typeface="Calibri" panose="020F0502020204030204" pitchFamily="34" charset="0"/>
                <a:cs typeface="Arial" panose="020B0604020202020204" pitchFamily="34" charset="0"/>
              </a:rPr>
              <a:t> impairs the integrity of our data.</a:t>
            </a:r>
            <a:endParaRPr lang="en-NG" sz="3200" dirty="0">
              <a:effectLst/>
              <a:latin typeface="Tw Cen MT (Body)"/>
              <a:ea typeface="Calibri" panose="020F0502020204030204" pitchFamily="34" charset="0"/>
              <a:cs typeface="Arial" panose="020B0604020202020204" pitchFamily="34" charset="0"/>
            </a:endParaRP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33</a:t>
            </a:fld>
            <a:endParaRPr lang="en-US" sz="700"/>
          </a:p>
        </p:txBody>
      </p:sp>
    </p:spTree>
    <p:extLst>
      <p:ext uri="{BB962C8B-B14F-4D97-AF65-F5344CB8AC3E}">
        <p14:creationId xmlns:p14="http://schemas.microsoft.com/office/powerpoint/2010/main" val="2357030927"/>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964788" y="804333"/>
            <a:ext cx="3391900" cy="5249334"/>
          </a:xfrm>
          <a:prstGeom prst="rect">
            <a:avLst/>
          </a:prstGeom>
        </p:spPr>
        <p:txBody>
          <a:bodyPr spcFirstLastPara="1" lIns="91425" tIns="45700" rIns="91425" bIns="45700" anchorCtr="0">
            <a:normAutofit/>
          </a:bodyPr>
          <a:lstStyle/>
          <a:p>
            <a:pPr marL="0" lvl="0" indent="0" algn="r" rtl="0">
              <a:spcBef>
                <a:spcPts val="0"/>
              </a:spcBef>
              <a:spcAft>
                <a:spcPts val="0"/>
              </a:spcAft>
              <a:buClr>
                <a:srgbClr val="C00000"/>
              </a:buClr>
              <a:buSzPts val="4800"/>
              <a:buFont typeface="Calibri"/>
              <a:buNone/>
            </a:pPr>
            <a:r>
              <a:rPr lang="en-GB" sz="3200" b="1" dirty="0">
                <a:latin typeface="+mn-lt"/>
                <a:ea typeface="+mn-ea"/>
                <a:cs typeface="+mn-cs"/>
              </a:rPr>
              <a:t>2. Alignment of the ICPC Strategic Plan 2019-2023</a:t>
            </a:r>
            <a:br>
              <a:rPr kumimoji="0" lang="en-US" sz="3200" b="0" i="0" u="none" strike="noStrike" kern="0" cap="none" spc="0" normalizeH="0" baseline="0" noProof="0" dirty="0">
                <a:ln>
                  <a:noFill/>
                </a:ln>
                <a:effectLst/>
                <a:uLnTx/>
                <a:uFillTx/>
                <a:latin typeface="+mn-lt"/>
              </a:rPr>
            </a:br>
            <a:br>
              <a:rPr kumimoji="0" lang="en-US" sz="3200" b="0" i="0" u="none" strike="noStrike" kern="0" cap="none" spc="0" normalizeH="0" baseline="0" noProof="0" dirty="0">
                <a:ln>
                  <a:noFill/>
                </a:ln>
                <a:effectLst/>
                <a:uLnTx/>
                <a:uFillTx/>
                <a:latin typeface="+mn-lt"/>
              </a:rPr>
            </a:br>
            <a:br>
              <a:rPr kumimoji="0" lang="en-GB" sz="3200" b="1" i="0" u="none" strike="noStrike" kern="1200" cap="none" spc="0" normalizeH="0" baseline="0" noProof="0" dirty="0">
                <a:ln>
                  <a:noFill/>
                </a:ln>
                <a:effectLst/>
                <a:uLnTx/>
                <a:uFillTx/>
                <a:latin typeface="+mn-lt"/>
                <a:ea typeface="+mn-ea"/>
                <a:cs typeface="+mn-cs"/>
              </a:rPr>
            </a:br>
            <a:r>
              <a:rPr kumimoji="0" lang="en-GB" sz="3200" b="1" i="0" u="none" strike="noStrike" kern="1200" cap="none" spc="0" normalizeH="0" baseline="0" noProof="0" dirty="0">
                <a:ln>
                  <a:noFill/>
                </a:ln>
                <a:effectLst/>
                <a:uLnTx/>
                <a:uFillTx/>
                <a:latin typeface="+mn-lt"/>
                <a:ea typeface="+mn-ea"/>
                <a:cs typeface="+mn-cs"/>
              </a:rPr>
              <a:t>Key Findings: </a:t>
            </a:r>
            <a:br>
              <a:rPr kumimoji="0" lang="en-GB" sz="3200" b="1" i="0" u="none" strike="noStrike" kern="1200" cap="none" spc="0" normalizeH="0" baseline="0" noProof="0" dirty="0">
                <a:ln>
                  <a:noFill/>
                </a:ln>
                <a:effectLst/>
                <a:uLnTx/>
                <a:uFillTx/>
                <a:latin typeface="+mn-lt"/>
                <a:ea typeface="+mn-ea"/>
                <a:cs typeface="+mn-cs"/>
              </a:rPr>
            </a:br>
            <a:r>
              <a:rPr kumimoji="0" lang="en-GB" sz="3200" b="1" i="0" u="none" strike="noStrike" kern="1200" cap="none" spc="0" normalizeH="0" baseline="0" noProof="0" dirty="0">
                <a:ln>
                  <a:noFill/>
                </a:ln>
                <a:effectLst/>
                <a:uLnTx/>
                <a:uFillTx/>
                <a:latin typeface="+mn-lt"/>
                <a:ea typeface="+mn-ea"/>
                <a:cs typeface="+mn-cs"/>
              </a:rPr>
              <a:t>Weaknesses and Challenges</a:t>
            </a:r>
            <a:endParaRPr lang="en-US" sz="3200" dirty="0"/>
          </a:p>
        </p:txBody>
      </p:sp>
      <p:sp>
        <p:nvSpPr>
          <p:cNvPr id="120" name="Google Shape;120;p15"/>
          <p:cNvSpPr txBox="1">
            <a:spLocks noGrp="1"/>
          </p:cNvSpPr>
          <p:nvPr>
            <p:ph idx="1"/>
          </p:nvPr>
        </p:nvSpPr>
        <p:spPr>
          <a:xfrm>
            <a:off x="4999330" y="0"/>
            <a:ext cx="6257721" cy="6858001"/>
          </a:xfrm>
          <a:prstGeom prst="rect">
            <a:avLst/>
          </a:prstGeom>
        </p:spPr>
        <p:txBody>
          <a:bodyPr spcFirstLastPara="1" lIns="0" tIns="45700" rIns="0" bIns="45700" anchor="ctr" anchorCtr="0">
            <a:noAutofit/>
          </a:bodyPr>
          <a:lstStyle/>
          <a:p>
            <a:pPr marL="688086" marR="0" lvl="1" indent="-514350" defTabSz="914400" rtl="0" eaLnBrk="1" fontAlgn="auto" latinLnBrk="0" hangingPunct="1">
              <a:spcBef>
                <a:spcPts val="500"/>
              </a:spcBef>
              <a:spcAft>
                <a:spcPts val="0"/>
              </a:spcAft>
              <a:buClrTx/>
              <a:buSzTx/>
              <a:buFont typeface="+mj-lt"/>
              <a:buAutoNum type="alphaLcPeriod"/>
              <a:tabLst/>
              <a:defRPr/>
            </a:pPr>
            <a:r>
              <a:rPr kumimoji="0" lang="en-US" sz="2800" b="0" i="0" u="none" strike="noStrike" kern="1200" cap="none" spc="0" normalizeH="0" baseline="0" noProof="0" dirty="0">
                <a:ln>
                  <a:noFill/>
                </a:ln>
                <a:effectLst/>
                <a:uLnTx/>
                <a:uFillTx/>
                <a:latin typeface="Calibri" panose="020F0502020204030204"/>
                <a:ea typeface="Calibri" panose="020F0502020204030204" pitchFamily="34" charset="0"/>
                <a:cs typeface="+mn-cs"/>
              </a:rPr>
              <a:t>The M&amp;E Framework of the ICPC Strategic Plan 2019-2023 </a:t>
            </a:r>
            <a:r>
              <a:rPr kumimoji="0" lang="en-US" sz="2800" b="1" i="0" u="none" strike="noStrike" kern="1200" cap="none" spc="0" normalizeH="0" baseline="0" noProof="0" dirty="0">
                <a:ln>
                  <a:noFill/>
                </a:ln>
                <a:effectLst/>
                <a:uLnTx/>
                <a:uFillTx/>
                <a:latin typeface="Calibri" panose="020F0502020204030204"/>
                <a:ea typeface="Calibri" panose="020F0502020204030204" pitchFamily="34" charset="0"/>
                <a:cs typeface="+mn-cs"/>
              </a:rPr>
              <a:t>only measures successes at output level</a:t>
            </a:r>
            <a:r>
              <a:rPr kumimoji="0" lang="en-US" sz="2800" b="1"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mn-cs"/>
              </a:rPr>
              <a:t> </a:t>
            </a:r>
            <a:r>
              <a:rPr kumimoji="0" lang="en-US" sz="2800" b="0" i="0" u="none" strike="noStrike" kern="1200" cap="none" spc="0" normalizeH="0" baseline="0" noProof="0" dirty="0">
                <a:ln>
                  <a:noFill/>
                </a:ln>
                <a:effectLst/>
                <a:uLnTx/>
                <a:uFillTx/>
                <a:latin typeface="Calibri" panose="020F0502020204030204" pitchFamily="34" charset="0"/>
                <a:ea typeface="Calibri" panose="020F0502020204030204" pitchFamily="34" charset="0"/>
                <a:cs typeface="+mn-cs"/>
              </a:rPr>
              <a:t>and </a:t>
            </a:r>
            <a:r>
              <a:rPr kumimoji="0" lang="en-US" sz="2800" b="1" i="0" u="none" strike="noStrike" kern="1200" cap="none" spc="0" normalizeH="0" baseline="0" noProof="0" dirty="0">
                <a:ln>
                  <a:noFill/>
                </a:ln>
                <a:effectLst/>
                <a:uLnTx/>
                <a:uFillTx/>
                <a:latin typeface="Calibri" panose="020F0502020204030204"/>
                <a:ea typeface="Calibri" panose="020F0502020204030204" pitchFamily="34" charset="0"/>
                <a:cs typeface="+mn-cs"/>
              </a:rPr>
              <a:t>does not have strategies for measuring or demonstrating impact on sectorial basis to the general public.</a:t>
            </a:r>
          </a:p>
          <a:p>
            <a:pPr marL="688086" marR="0" lvl="1" indent="-514350" defTabSz="914400" rtl="0" eaLnBrk="1" fontAlgn="auto" latinLnBrk="0" hangingPunct="1">
              <a:spcBef>
                <a:spcPts val="500"/>
              </a:spcBef>
              <a:spcAft>
                <a:spcPts val="0"/>
              </a:spcAft>
              <a:buClrTx/>
              <a:buSzTx/>
              <a:buFont typeface="+mj-lt"/>
              <a:buAutoNum type="alphaLcPeriod"/>
              <a:tabLst/>
              <a:defRPr/>
            </a:pPr>
            <a:r>
              <a:rPr kumimoji="0" lang="en-US" sz="2800" b="0" i="0" u="none" strike="noStrike" kern="1200" cap="none" spc="0" normalizeH="0" baseline="0" noProof="0" dirty="0">
                <a:ln>
                  <a:noFill/>
                </a:ln>
                <a:effectLst/>
                <a:uLnTx/>
                <a:uFillTx/>
                <a:latin typeface="Calibri" panose="020F0502020204030204"/>
                <a:ea typeface="Calibri" panose="020F0502020204030204" pitchFamily="34" charset="0"/>
                <a:cs typeface="+mn-cs"/>
              </a:rPr>
              <a:t>The Plan also </a:t>
            </a:r>
            <a:r>
              <a:rPr kumimoji="0" lang="en-US" sz="2800" b="1" i="0" u="none" strike="noStrike" kern="1200" cap="none" spc="0" normalizeH="0" baseline="0" noProof="0" dirty="0">
                <a:ln>
                  <a:noFill/>
                </a:ln>
                <a:effectLst/>
                <a:uLnTx/>
                <a:uFillTx/>
                <a:latin typeface="Calibri" panose="020F0502020204030204"/>
                <a:ea typeface="Calibri" panose="020F0502020204030204" pitchFamily="34" charset="0"/>
                <a:cs typeface="+mn-cs"/>
              </a:rPr>
              <a:t>does not have strategies for accessing donor funds</a:t>
            </a:r>
            <a:r>
              <a:rPr kumimoji="0" lang="en-US" sz="2800" b="0" i="0" u="none" strike="noStrike" kern="1200" cap="none" spc="0" normalizeH="0" baseline="0" noProof="0" dirty="0">
                <a:ln>
                  <a:noFill/>
                </a:ln>
                <a:effectLst/>
                <a:uLnTx/>
                <a:uFillTx/>
                <a:latin typeface="Calibri" panose="020F0502020204030204"/>
                <a:ea typeface="Calibri" panose="020F0502020204030204" pitchFamily="34" charset="0"/>
                <a:cs typeface="+mn-cs"/>
              </a:rPr>
              <a:t> from international partners whose activities are linked to ICPC activities.</a:t>
            </a:r>
          </a:p>
          <a:p>
            <a:pPr marL="688086" marR="0" lvl="1" indent="-514350" defTabSz="914400" rtl="0" eaLnBrk="1" fontAlgn="auto" latinLnBrk="0" hangingPunct="1">
              <a:spcBef>
                <a:spcPts val="500"/>
              </a:spcBef>
              <a:spcAft>
                <a:spcPts val="0"/>
              </a:spcAft>
              <a:buClrTx/>
              <a:buSzTx/>
              <a:buFont typeface="+mj-lt"/>
              <a:buAutoNum type="alphaLcPeriod"/>
              <a:tabLst/>
              <a:defRPr/>
            </a:pPr>
            <a:r>
              <a:rPr kumimoji="0" lang="en-US" sz="2800" b="0" i="0" u="none" strike="noStrike" kern="1200" cap="none" spc="0" normalizeH="0" baseline="0" noProof="0" dirty="0">
                <a:ln>
                  <a:noFill/>
                </a:ln>
                <a:effectLst/>
                <a:uLnTx/>
                <a:uFillTx/>
                <a:latin typeface="Calibri" panose="020F0502020204030204"/>
                <a:ea typeface="Calibri" panose="020F0502020204030204" pitchFamily="34" charset="0"/>
                <a:cs typeface="+mn-cs"/>
              </a:rPr>
              <a:t>Some </a:t>
            </a:r>
            <a:r>
              <a:rPr kumimoji="0" lang="en-US" sz="2800" b="1" i="0" u="none" strike="noStrike" kern="1200" cap="none" spc="0" normalizeH="0" baseline="0" noProof="0" dirty="0">
                <a:ln>
                  <a:noFill/>
                </a:ln>
                <a:effectLst/>
                <a:uLnTx/>
                <a:uFillTx/>
                <a:latin typeface="Calibri" panose="020F0502020204030204"/>
                <a:ea typeface="Calibri" panose="020F0502020204030204" pitchFamily="34" charset="0"/>
                <a:cs typeface="+mn-cs"/>
              </a:rPr>
              <a:t>indicators</a:t>
            </a:r>
            <a:r>
              <a:rPr kumimoji="0" lang="en-US" sz="2800" b="0" i="0" u="none" strike="noStrike" kern="1200" cap="none" spc="0" normalizeH="0" baseline="0" noProof="0" dirty="0">
                <a:ln>
                  <a:noFill/>
                </a:ln>
                <a:effectLst/>
                <a:uLnTx/>
                <a:uFillTx/>
                <a:latin typeface="Calibri" panose="020F0502020204030204"/>
                <a:ea typeface="Calibri" panose="020F0502020204030204" pitchFamily="34" charset="0"/>
                <a:cs typeface="+mn-cs"/>
              </a:rPr>
              <a:t> in ICPC Strategic Plan </a:t>
            </a:r>
            <a:r>
              <a:rPr kumimoji="0" lang="en-US" sz="2800" b="1" i="0" u="none" strike="noStrike" kern="1200" cap="none" spc="0" normalizeH="0" baseline="0" noProof="0" dirty="0">
                <a:ln>
                  <a:noFill/>
                </a:ln>
                <a:effectLst/>
                <a:uLnTx/>
                <a:uFillTx/>
                <a:latin typeface="Calibri" panose="020F0502020204030204"/>
                <a:ea typeface="Calibri" panose="020F0502020204030204" pitchFamily="34" charset="0"/>
                <a:cs typeface="+mn-cs"/>
              </a:rPr>
              <a:t>do not have activities to drive them</a:t>
            </a:r>
            <a:r>
              <a:rPr kumimoji="0" lang="en-US" sz="2800" b="0" i="0" u="none" strike="noStrike" kern="1200" cap="none" spc="0" normalizeH="0" baseline="0" noProof="0" dirty="0">
                <a:ln>
                  <a:noFill/>
                </a:ln>
                <a:effectLst/>
                <a:uLnTx/>
                <a:uFillTx/>
                <a:latin typeface="Calibri" panose="020F0502020204030204"/>
                <a:ea typeface="Calibri" panose="020F0502020204030204" pitchFamily="34" charset="0"/>
                <a:cs typeface="+mn-cs"/>
              </a:rPr>
              <a:t>.</a:t>
            </a:r>
          </a:p>
          <a:p>
            <a:pPr marL="688086" marR="0" lvl="1" indent="-514350" defTabSz="914400" rtl="0" eaLnBrk="1" fontAlgn="auto" latinLnBrk="0" hangingPunct="1">
              <a:spcBef>
                <a:spcPts val="500"/>
              </a:spcBef>
              <a:spcAft>
                <a:spcPts val="0"/>
              </a:spcAft>
              <a:buClrTx/>
              <a:buSzTx/>
              <a:buFont typeface="+mj-lt"/>
              <a:buAutoNum type="alphaLcPeriod"/>
              <a:tabLst/>
              <a:defRPr/>
            </a:pPr>
            <a:r>
              <a:rPr kumimoji="0" lang="en-US" sz="2800" b="0" i="0" u="none" strike="noStrike" kern="1200" cap="none" spc="0" normalizeH="0" baseline="0" noProof="0" dirty="0">
                <a:ln>
                  <a:noFill/>
                </a:ln>
                <a:effectLst/>
                <a:uLnTx/>
                <a:uFillTx/>
                <a:latin typeface="Calibri" panose="020F0502020204030204"/>
                <a:ea typeface="Calibri" panose="020F0502020204030204" pitchFamily="34" charset="0"/>
                <a:cs typeface="+mn-cs"/>
              </a:rPr>
              <a:t>The Strategic Plan has ‘</a:t>
            </a:r>
            <a:r>
              <a:rPr kumimoji="0" lang="en-US" sz="2800" b="1" i="0" u="none" strike="noStrike" kern="1200" cap="none" spc="0" normalizeH="0" baseline="0" noProof="0" dirty="0">
                <a:ln>
                  <a:noFill/>
                </a:ln>
                <a:effectLst/>
                <a:uLnTx/>
                <a:uFillTx/>
                <a:latin typeface="Calibri" panose="020F0502020204030204"/>
                <a:ea typeface="Calibri"/>
                <a:cs typeface="Calibri"/>
                <a:sym typeface="Calibri"/>
              </a:rPr>
              <a:t>Improved rating of Nigeria on TI’s annual CPI’ as part of its KPI which it does not have control over.</a:t>
            </a: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34</a:t>
            </a:fld>
            <a:endParaRPr lang="en-US" sz="700"/>
          </a:p>
        </p:txBody>
      </p:sp>
    </p:spTree>
    <p:extLst>
      <p:ext uri="{BB962C8B-B14F-4D97-AF65-F5344CB8AC3E}">
        <p14:creationId xmlns:p14="http://schemas.microsoft.com/office/powerpoint/2010/main" val="3227386139"/>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964788" y="804333"/>
            <a:ext cx="3391900" cy="5249334"/>
          </a:xfrm>
          <a:prstGeom prst="rect">
            <a:avLst/>
          </a:prstGeom>
        </p:spPr>
        <p:txBody>
          <a:bodyPr spcFirstLastPara="1" lIns="91425" tIns="45700" rIns="91425" bIns="45700" anchorCtr="0">
            <a:normAutofit/>
          </a:bodyPr>
          <a:lstStyle/>
          <a:p>
            <a:pPr marL="0" lvl="0" indent="0" algn="r" rtl="0">
              <a:spcBef>
                <a:spcPts val="0"/>
              </a:spcBef>
              <a:spcAft>
                <a:spcPts val="0"/>
              </a:spcAft>
              <a:buClr>
                <a:srgbClr val="C00000"/>
              </a:buClr>
              <a:buSzPts val="4800"/>
              <a:buFont typeface="Calibri"/>
              <a:buNone/>
            </a:pPr>
            <a:r>
              <a:rPr lang="en-GB" sz="3200" b="1" dirty="0">
                <a:latin typeface="+mn-lt"/>
                <a:ea typeface="+mn-ea"/>
                <a:cs typeface="+mn-cs"/>
              </a:rPr>
              <a:t>2. Alignment of the ICPC Strategic Plan 2019-2023</a:t>
            </a:r>
            <a:br>
              <a:rPr kumimoji="0" lang="en-US" sz="3200" b="0" i="0" u="none" strike="noStrike" kern="0" cap="none" spc="0" normalizeH="0" baseline="0" noProof="0" dirty="0">
                <a:ln>
                  <a:noFill/>
                </a:ln>
                <a:effectLst/>
                <a:uLnTx/>
                <a:uFillTx/>
                <a:latin typeface="+mn-lt"/>
              </a:rPr>
            </a:br>
            <a:br>
              <a:rPr kumimoji="0" lang="en-US" sz="3200" b="0" i="0" u="none" strike="noStrike" kern="0" cap="none" spc="0" normalizeH="0" baseline="0" noProof="0" dirty="0">
                <a:ln>
                  <a:noFill/>
                </a:ln>
                <a:effectLst/>
                <a:uLnTx/>
                <a:uFillTx/>
                <a:latin typeface="+mn-lt"/>
              </a:rPr>
            </a:br>
            <a:br>
              <a:rPr kumimoji="0" lang="en-GB" sz="3200" b="1" i="0" u="none" strike="noStrike" kern="1200" cap="none" spc="0" normalizeH="0" baseline="0" noProof="0" dirty="0">
                <a:ln>
                  <a:noFill/>
                </a:ln>
                <a:effectLst/>
                <a:uLnTx/>
                <a:uFillTx/>
                <a:latin typeface="+mn-lt"/>
                <a:ea typeface="+mn-ea"/>
                <a:cs typeface="+mn-cs"/>
              </a:rPr>
            </a:br>
            <a:r>
              <a:rPr kumimoji="0" lang="en-GB" sz="3200" b="1" i="0" u="none" strike="noStrike" kern="1200" cap="none" spc="0" normalizeH="0" baseline="0" noProof="0" dirty="0">
                <a:ln>
                  <a:noFill/>
                </a:ln>
                <a:effectLst/>
                <a:uLnTx/>
                <a:uFillTx/>
                <a:latin typeface="+mn-lt"/>
                <a:ea typeface="+mn-ea"/>
                <a:cs typeface="+mn-cs"/>
              </a:rPr>
              <a:t>Key Findings: </a:t>
            </a:r>
            <a:br>
              <a:rPr kumimoji="0" lang="en-GB" sz="3200" b="1" i="0" u="none" strike="noStrike" kern="1200" cap="none" spc="0" normalizeH="0" baseline="0" noProof="0" dirty="0">
                <a:ln>
                  <a:noFill/>
                </a:ln>
                <a:effectLst/>
                <a:uLnTx/>
                <a:uFillTx/>
                <a:latin typeface="+mn-lt"/>
                <a:ea typeface="+mn-ea"/>
                <a:cs typeface="+mn-cs"/>
              </a:rPr>
            </a:br>
            <a:r>
              <a:rPr kumimoji="0" lang="en-GB" sz="3200" b="1" i="0" u="none" strike="noStrike" kern="1200" cap="none" spc="0" normalizeH="0" baseline="0" noProof="0" dirty="0">
                <a:ln>
                  <a:noFill/>
                </a:ln>
                <a:effectLst/>
                <a:uLnTx/>
                <a:uFillTx/>
                <a:latin typeface="+mn-lt"/>
                <a:ea typeface="+mn-ea"/>
                <a:cs typeface="+mn-cs"/>
              </a:rPr>
              <a:t>Weaknesses and Challenges </a:t>
            </a:r>
            <a:br>
              <a:rPr kumimoji="0" lang="en-GB" sz="3200" b="1" i="0" u="none" strike="noStrike" kern="1200" cap="none" spc="0" normalizeH="0" baseline="0" noProof="0" dirty="0">
                <a:ln>
                  <a:noFill/>
                </a:ln>
                <a:effectLst/>
                <a:uLnTx/>
                <a:uFillTx/>
                <a:latin typeface="+mn-lt"/>
                <a:ea typeface="+mn-ea"/>
                <a:cs typeface="+mn-cs"/>
              </a:rPr>
            </a:br>
            <a:r>
              <a:rPr kumimoji="0" lang="en-GB" sz="3200" b="1" i="0" u="none" strike="noStrike" kern="1200" cap="none" spc="0" normalizeH="0" baseline="0" noProof="0" dirty="0">
                <a:ln>
                  <a:noFill/>
                </a:ln>
                <a:effectLst/>
                <a:uLnTx/>
                <a:uFillTx/>
                <a:latin typeface="+mn-lt"/>
                <a:ea typeface="+mn-ea"/>
                <a:cs typeface="+mn-cs"/>
              </a:rPr>
              <a:t>…/2</a:t>
            </a:r>
            <a:endParaRPr lang="en-US" sz="3200" dirty="0"/>
          </a:p>
        </p:txBody>
      </p:sp>
      <p:sp>
        <p:nvSpPr>
          <p:cNvPr id="120" name="Google Shape;120;p15"/>
          <p:cNvSpPr txBox="1">
            <a:spLocks noGrp="1"/>
          </p:cNvSpPr>
          <p:nvPr>
            <p:ph idx="1"/>
          </p:nvPr>
        </p:nvSpPr>
        <p:spPr>
          <a:xfrm>
            <a:off x="4999330" y="0"/>
            <a:ext cx="6257721" cy="6858001"/>
          </a:xfrm>
          <a:prstGeom prst="rect">
            <a:avLst/>
          </a:prstGeom>
        </p:spPr>
        <p:txBody>
          <a:bodyPr spcFirstLastPara="1" lIns="0" tIns="45700" rIns="0" bIns="45700" anchor="ctr" anchorCtr="0">
            <a:noAutofit/>
          </a:bodyPr>
          <a:lstStyle/>
          <a:p>
            <a:pPr marL="688086" marR="0" lvl="1" indent="-514350" defTabSz="914400" rtl="0" eaLnBrk="1" fontAlgn="auto" latinLnBrk="0" hangingPunct="1">
              <a:spcBef>
                <a:spcPts val="500"/>
              </a:spcBef>
              <a:spcAft>
                <a:spcPts val="0"/>
              </a:spcAft>
              <a:buClrTx/>
              <a:buSzTx/>
              <a:buFont typeface="+mj-lt"/>
              <a:buAutoNum type="alphaLcPeriod" startAt="5"/>
              <a:tabLst/>
              <a:defRPr/>
            </a:pPr>
            <a:r>
              <a:rPr kumimoji="0" lang="en-US" sz="2600" b="0" i="0" u="none" strike="noStrike" kern="1200" cap="none" spc="0" normalizeH="0" baseline="0" noProof="0" dirty="0">
                <a:ln>
                  <a:noFill/>
                </a:ln>
                <a:effectLst/>
                <a:uLnTx/>
                <a:uFillTx/>
                <a:ea typeface="Calibri" panose="020F0502020204030204" pitchFamily="34" charset="0"/>
                <a:cs typeface="+mn-cs"/>
              </a:rPr>
              <a:t>Mid-Term Evaluation Report </a:t>
            </a:r>
            <a:r>
              <a:rPr kumimoji="0" lang="en-US" sz="2600" b="1" i="0" u="none" strike="noStrike" kern="1200" cap="none" spc="0" normalizeH="0" baseline="0" noProof="0" dirty="0">
                <a:ln>
                  <a:noFill/>
                </a:ln>
                <a:effectLst/>
                <a:uLnTx/>
                <a:uFillTx/>
                <a:ea typeface="Calibri" panose="020F0502020204030204" pitchFamily="34" charset="0"/>
                <a:cs typeface="+mn-cs"/>
              </a:rPr>
              <a:t>did not recommend reward for departments or employees</a:t>
            </a:r>
            <a:r>
              <a:rPr kumimoji="0" lang="en-US" sz="2600" b="0" i="0" u="none" strike="noStrike" kern="1200" cap="none" spc="0" normalizeH="0" baseline="0" noProof="0" dirty="0">
                <a:ln>
                  <a:noFill/>
                </a:ln>
                <a:effectLst/>
                <a:uLnTx/>
                <a:uFillTx/>
                <a:ea typeface="Calibri" panose="020F0502020204030204" pitchFamily="34" charset="0"/>
                <a:cs typeface="+mn-cs"/>
              </a:rPr>
              <a:t> that reach certain targets as a motivating factor. </a:t>
            </a:r>
          </a:p>
          <a:p>
            <a:pPr marL="688086" marR="0" lvl="1" indent="-514350" defTabSz="914400" rtl="0" eaLnBrk="1" fontAlgn="auto" latinLnBrk="0" hangingPunct="1">
              <a:spcBef>
                <a:spcPts val="500"/>
              </a:spcBef>
              <a:spcAft>
                <a:spcPts val="0"/>
              </a:spcAft>
              <a:buClrTx/>
              <a:buSzTx/>
              <a:buFont typeface="+mj-lt"/>
              <a:buAutoNum type="alphaLcPeriod" startAt="5"/>
              <a:tabLst/>
              <a:defRPr/>
            </a:pPr>
            <a:r>
              <a:rPr kumimoji="0" lang="en-US" sz="2600" b="0" i="0" u="none" strike="noStrike" kern="1200" cap="none" spc="0" normalizeH="0" baseline="0" noProof="0" dirty="0">
                <a:ln>
                  <a:noFill/>
                </a:ln>
                <a:effectLst/>
                <a:uLnTx/>
                <a:uFillTx/>
                <a:ea typeface="Calibri" panose="020F0502020204030204" pitchFamily="34" charset="0"/>
                <a:cs typeface="+mn-cs"/>
              </a:rPr>
              <a:t>The</a:t>
            </a:r>
            <a:r>
              <a:rPr kumimoji="0" lang="en-US" sz="2600" b="1" i="0" u="none" strike="noStrike" kern="1200" cap="none" spc="0" normalizeH="0" baseline="0" noProof="0" dirty="0">
                <a:ln>
                  <a:noFill/>
                </a:ln>
                <a:effectLst/>
                <a:uLnTx/>
                <a:uFillTx/>
                <a:ea typeface="Calibri" panose="020F0502020204030204" pitchFamily="34" charset="0"/>
                <a:cs typeface="+mn-cs"/>
              </a:rPr>
              <a:t> virtual sensitization of state officers of Strategic Plan does not allow </a:t>
            </a:r>
            <a:r>
              <a:rPr kumimoji="0" lang="en-US" sz="2600" b="0" i="0" u="none" strike="noStrike" kern="1200" cap="none" spc="0" normalizeH="0" baseline="0" noProof="0" dirty="0">
                <a:ln>
                  <a:noFill/>
                </a:ln>
                <a:effectLst/>
                <a:uLnTx/>
                <a:uFillTx/>
                <a:ea typeface="Calibri" panose="020F0502020204030204" pitchFamily="34" charset="0"/>
                <a:cs typeface="+mn-cs"/>
              </a:rPr>
              <a:t>for effective interaction on the subject matter.</a:t>
            </a:r>
          </a:p>
          <a:p>
            <a:pPr marL="688086" marR="0" lvl="1" indent="-514350" defTabSz="914400" rtl="0" eaLnBrk="1" fontAlgn="auto" latinLnBrk="0" hangingPunct="1">
              <a:spcBef>
                <a:spcPts val="500"/>
              </a:spcBef>
              <a:spcAft>
                <a:spcPts val="0"/>
              </a:spcAft>
              <a:buClrTx/>
              <a:buSzTx/>
              <a:buFont typeface="+mj-lt"/>
              <a:buAutoNum type="alphaLcPeriod" startAt="5"/>
              <a:tabLst/>
              <a:defRPr/>
            </a:pPr>
            <a:r>
              <a:rPr kumimoji="0" lang="en-GB" sz="2600" b="0" i="0" u="none" strike="noStrike" kern="1200" cap="none" spc="0" normalizeH="0" baseline="0" noProof="0" dirty="0">
                <a:ln>
                  <a:noFill/>
                </a:ln>
                <a:effectLst/>
                <a:uLnTx/>
                <a:uFillTx/>
                <a:ea typeface="Calibri" panose="020F0502020204030204" pitchFamily="34" charset="0"/>
                <a:cs typeface="Calibri" panose="020F0502020204030204" pitchFamily="34" charset="0"/>
              </a:rPr>
              <a:t>The NACS 2017-2021 </a:t>
            </a:r>
            <a:r>
              <a:rPr kumimoji="0" lang="en-GB" sz="2600" b="1" i="0" u="none" strike="noStrike" kern="1200" cap="none" spc="0" normalizeH="0" baseline="0" noProof="0" dirty="0">
                <a:ln>
                  <a:noFill/>
                </a:ln>
                <a:effectLst/>
                <a:uLnTx/>
                <a:uFillTx/>
                <a:ea typeface="Calibri" panose="020F0502020204030204" pitchFamily="34" charset="0"/>
                <a:cs typeface="Calibri" panose="020F0502020204030204" pitchFamily="34" charset="0"/>
              </a:rPr>
              <a:t>does not have measurable Key Performance Indicators (KPIs)</a:t>
            </a:r>
            <a:r>
              <a:rPr kumimoji="0" lang="en-GB" sz="2600" b="0" i="0" u="none" strike="noStrike" kern="1200" cap="none" spc="0" normalizeH="0" baseline="0" noProof="0" dirty="0">
                <a:ln>
                  <a:noFill/>
                </a:ln>
                <a:effectLst/>
                <a:uLnTx/>
                <a:uFillTx/>
                <a:ea typeface="Calibri" panose="020F0502020204030204" pitchFamily="34" charset="0"/>
                <a:cs typeface="Calibri" panose="020F0502020204030204" pitchFamily="34" charset="0"/>
              </a:rPr>
              <a:t> for various MDAs rather the only deliverables are the strategic activities assigned to the respective MDAs.</a:t>
            </a:r>
          </a:p>
          <a:p>
            <a:pPr marL="688086" marR="0" lvl="1" indent="-514350" defTabSz="914400" rtl="0" eaLnBrk="1" fontAlgn="auto" latinLnBrk="0" hangingPunct="1">
              <a:spcBef>
                <a:spcPts val="500"/>
              </a:spcBef>
              <a:spcAft>
                <a:spcPts val="0"/>
              </a:spcAft>
              <a:buClrTx/>
              <a:buSzTx/>
              <a:buFont typeface="+mj-lt"/>
              <a:buAutoNum type="alphaLcPeriod" startAt="5"/>
              <a:tabLst/>
              <a:defRPr/>
            </a:pPr>
            <a:r>
              <a:rPr kumimoji="0" lang="en-GB" sz="2600" b="0" i="0" u="none" strike="noStrike" kern="1200" cap="none" spc="0" normalizeH="0" baseline="0" noProof="0" dirty="0">
                <a:ln>
                  <a:noFill/>
                </a:ln>
                <a:effectLst/>
                <a:uLnTx/>
                <a:uFillTx/>
                <a:ea typeface="Calibri" panose="020F0502020204030204" pitchFamily="34" charset="0"/>
                <a:cs typeface="Calibri" panose="020F0502020204030204" pitchFamily="34" charset="0"/>
              </a:rPr>
              <a:t>There is also </a:t>
            </a:r>
            <a:r>
              <a:rPr kumimoji="0" lang="en-GB" sz="2600" b="1" i="0" u="none" strike="noStrike" kern="1200" cap="none" spc="0" normalizeH="0" baseline="0" noProof="0" dirty="0">
                <a:ln>
                  <a:noFill/>
                </a:ln>
                <a:effectLst/>
                <a:uLnTx/>
                <a:uFillTx/>
                <a:ea typeface="Calibri" panose="020F0502020204030204" pitchFamily="34" charset="0"/>
                <a:cs typeface="Calibri" panose="020F0502020204030204" pitchFamily="34" charset="0"/>
              </a:rPr>
              <a:t>no strong M&amp;E Framework to follow through the implementation of NACS.</a:t>
            </a:r>
          </a:p>
          <a:p>
            <a:pPr marL="688086" marR="0" lvl="1" indent="-514350" defTabSz="914400" rtl="0" eaLnBrk="1" fontAlgn="auto" latinLnBrk="0" hangingPunct="1">
              <a:spcBef>
                <a:spcPts val="500"/>
              </a:spcBef>
              <a:spcAft>
                <a:spcPts val="0"/>
              </a:spcAft>
              <a:buClrTx/>
              <a:buSzTx/>
              <a:buFont typeface="+mj-lt"/>
              <a:buAutoNum type="alphaLcPeriod" startAt="5"/>
              <a:tabLst/>
              <a:defRPr/>
            </a:pPr>
            <a:r>
              <a:rPr kumimoji="0" lang="en-GB" sz="2600" b="0" i="0" u="none" strike="noStrike" kern="1200" cap="none" spc="0" normalizeH="0" baseline="0" noProof="0" dirty="0">
                <a:ln>
                  <a:noFill/>
                </a:ln>
                <a:effectLst/>
                <a:uLnTx/>
                <a:uFillTx/>
                <a:ea typeface="Calibri" panose="020F0502020204030204" pitchFamily="34" charset="0"/>
                <a:cs typeface="Calibri" panose="020F0502020204030204" pitchFamily="34" charset="0"/>
              </a:rPr>
              <a:t>Just very few </a:t>
            </a:r>
            <a:r>
              <a:rPr kumimoji="0" lang="en-GB" sz="2600" b="1" i="0" u="none" strike="noStrike" kern="1200" cap="none" spc="0" normalizeH="0" baseline="0" noProof="0" dirty="0">
                <a:ln>
                  <a:noFill/>
                </a:ln>
                <a:effectLst/>
                <a:uLnTx/>
                <a:uFillTx/>
                <a:ea typeface="Calibri" panose="020F0502020204030204" pitchFamily="34" charset="0"/>
                <a:cs typeface="Calibri" panose="020F0502020204030204" pitchFamily="34" charset="0"/>
              </a:rPr>
              <a:t>MDAs successfully aligned their Strategic Plan with NACS</a:t>
            </a:r>
            <a:r>
              <a:rPr kumimoji="0" lang="en-GB" sz="2600" b="0" i="0" u="none" strike="noStrike" kern="1200" cap="none" spc="0" normalizeH="0" baseline="0" noProof="0" dirty="0">
                <a:ln>
                  <a:noFill/>
                </a:ln>
                <a:effectLst/>
                <a:uLnTx/>
                <a:uFillTx/>
                <a:ea typeface="Calibri" panose="020F0502020204030204" pitchFamily="34" charset="0"/>
                <a:cs typeface="Calibri" panose="020F0502020204030204" pitchFamily="34" charset="0"/>
              </a:rPr>
              <a:t>.</a:t>
            </a:r>
            <a:endParaRPr kumimoji="0" lang="en-US" sz="2600" b="0" i="0" u="none" strike="noStrike" kern="1200" cap="none" spc="0" normalizeH="0" baseline="0" noProof="0" dirty="0">
              <a:ln>
                <a:noFill/>
              </a:ln>
              <a:effectLst/>
              <a:uLnTx/>
              <a:uFillTx/>
              <a:ea typeface="Calibri" panose="020F0502020204030204" pitchFamily="34" charset="0"/>
              <a:cs typeface="Calibri" panose="020F0502020204030204" pitchFamily="34" charset="0"/>
            </a:endParaRP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35</a:t>
            </a:fld>
            <a:endParaRPr lang="en-US" sz="700"/>
          </a:p>
        </p:txBody>
      </p:sp>
    </p:spTree>
    <p:extLst>
      <p:ext uri="{BB962C8B-B14F-4D97-AF65-F5344CB8AC3E}">
        <p14:creationId xmlns:p14="http://schemas.microsoft.com/office/powerpoint/2010/main" val="2965655056"/>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8"/>
        <p:cNvGrpSpPr/>
        <p:nvPr/>
      </p:nvGrpSpPr>
      <p:grpSpPr>
        <a:xfrm>
          <a:off x="0" y="0"/>
          <a:ext cx="0" cy="0"/>
          <a:chOff x="0" y="0"/>
          <a:chExt cx="0" cy="0"/>
        </a:xfrm>
      </p:grpSpPr>
      <p:sp useBgFill="1">
        <p:nvSpPr>
          <p:cNvPr id="126" name="Rectangle 125">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119;p15">
            <a:extLst>
              <a:ext uri="{FF2B5EF4-FFF2-40B4-BE49-F238E27FC236}">
                <a16:creationId xmlns:a16="http://schemas.microsoft.com/office/drawing/2014/main" id="{4363CF21-CCE1-7386-ADA8-E38FEFD1F9D1}"/>
              </a:ext>
            </a:extLst>
          </p:cNvPr>
          <p:cNvSpPr txBox="1">
            <a:spLocks noGrp="1"/>
          </p:cNvSpPr>
          <p:nvPr>
            <p:ph type="title"/>
          </p:nvPr>
        </p:nvSpPr>
        <p:spPr>
          <a:xfrm>
            <a:off x="533401" y="804333"/>
            <a:ext cx="3823287" cy="5249334"/>
          </a:xfrm>
          <a:prstGeom prst="rect">
            <a:avLst/>
          </a:prstGeom>
        </p:spPr>
        <p:txBody>
          <a:bodyPr spcFirstLastPara="0" vert="horz" lIns="76200" tIns="76200" rIns="76200" bIns="76200" numCol="1" spcCol="1270" anchorCtr="0">
            <a:normAutofit/>
          </a:bodyPr>
          <a:lstStyle/>
          <a:p>
            <a:pPr algn="r"/>
            <a:r>
              <a:rPr lang="en-US" sz="3500" b="1" dirty="0">
                <a:latin typeface="+mn-lt"/>
                <a:ea typeface="+mn-ea"/>
                <a:cs typeface="+mn-cs"/>
              </a:rPr>
              <a:t>Recommended approach for Strategic Programming</a:t>
            </a:r>
          </a:p>
        </p:txBody>
      </p:sp>
      <p:cxnSp>
        <p:nvCxnSpPr>
          <p:cNvPr id="128" name="Straight Connector 127">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0" name="Google Shape;120;p15"/>
          <p:cNvSpPr txBox="1">
            <a:spLocks noGrp="1"/>
          </p:cNvSpPr>
          <p:nvPr>
            <p:ph idx="1"/>
          </p:nvPr>
        </p:nvSpPr>
        <p:spPr>
          <a:xfrm>
            <a:off x="4999330" y="0"/>
            <a:ext cx="6257721" cy="6745024"/>
          </a:xfrm>
          <a:prstGeom prst="rect">
            <a:avLst/>
          </a:prstGeom>
        </p:spPr>
        <p:txBody>
          <a:bodyPr spcFirstLastPara="1" lIns="0" tIns="45700" rIns="0" bIns="45700" anchor="ctr" anchorCtr="0">
            <a:normAutofit/>
          </a:bodyPr>
          <a:lstStyle/>
          <a:p>
            <a:pPr marL="0" indent="0" defTabSz="457200">
              <a:spcBef>
                <a:spcPts val="0"/>
              </a:spcBef>
              <a:buClr>
                <a:schemeClr val="accent1">
                  <a:lumMod val="60000"/>
                  <a:lumOff val="40000"/>
                </a:schemeClr>
              </a:buClr>
              <a:buSzPct val="80000"/>
              <a:buNone/>
            </a:pPr>
            <a:r>
              <a:rPr lang="en-US" sz="2800" b="1" u="sng" dirty="0"/>
              <a:t>Strategic Programming</a:t>
            </a:r>
          </a:p>
          <a:p>
            <a:pPr marL="0" indent="0" defTabSz="457200">
              <a:buClr>
                <a:schemeClr val="accent1">
                  <a:lumMod val="60000"/>
                  <a:lumOff val="40000"/>
                </a:schemeClr>
              </a:buClr>
              <a:buSzPct val="80000"/>
              <a:buNone/>
            </a:pPr>
            <a:r>
              <a:rPr lang="en-US" sz="2800" b="1" dirty="0"/>
              <a:t>A systematic approach for ACAs to being successful is made up of four components:</a:t>
            </a:r>
          </a:p>
          <a:p>
            <a:pPr marL="514350" indent="-514350" defTabSz="457200">
              <a:spcBef>
                <a:spcPts val="600"/>
              </a:spcBef>
              <a:buClr>
                <a:schemeClr val="accent2"/>
              </a:buClr>
              <a:buSzPct val="80000"/>
              <a:buFont typeface="+mj-lt"/>
              <a:buAutoNum type="arabicPeriod"/>
            </a:pPr>
            <a:r>
              <a:rPr lang="en-US" sz="2800" b="1" dirty="0">
                <a:ea typeface="+mj-ea"/>
                <a:cs typeface="+mj-cs"/>
              </a:rPr>
              <a:t>Goal</a:t>
            </a:r>
          </a:p>
          <a:p>
            <a:pPr lvl="1" defTabSz="457200">
              <a:spcBef>
                <a:spcPts val="0"/>
              </a:spcBef>
              <a:buClr>
                <a:schemeClr val="accent2"/>
              </a:buClr>
              <a:buSzPct val="80000"/>
            </a:pPr>
            <a:r>
              <a:rPr lang="en-US" sz="2800" i="1" dirty="0">
                <a:ea typeface="+mj-ea"/>
                <a:cs typeface="+mj-cs"/>
              </a:rPr>
              <a:t>“What are we trying to achieve?”</a:t>
            </a:r>
          </a:p>
          <a:p>
            <a:pPr marL="514350" indent="-514350" defTabSz="457200">
              <a:spcBef>
                <a:spcPts val="600"/>
              </a:spcBef>
              <a:buClr>
                <a:schemeClr val="accent2"/>
              </a:buClr>
              <a:buSzPct val="80000"/>
              <a:buFont typeface="+mj-lt"/>
              <a:buAutoNum type="arabicPeriod"/>
            </a:pPr>
            <a:r>
              <a:rPr lang="en-US" sz="2800" b="1" dirty="0">
                <a:ea typeface="+mj-ea"/>
                <a:cs typeface="+mj-cs"/>
              </a:rPr>
              <a:t>Strategy</a:t>
            </a:r>
          </a:p>
          <a:p>
            <a:pPr lvl="1" defTabSz="457200">
              <a:spcBef>
                <a:spcPts val="0"/>
              </a:spcBef>
              <a:buClr>
                <a:schemeClr val="accent2"/>
              </a:buClr>
              <a:buSzPct val="80000"/>
            </a:pPr>
            <a:r>
              <a:rPr lang="en-US" sz="2800" i="1" dirty="0">
                <a:ea typeface="+mj-ea"/>
                <a:cs typeface="+mj-cs"/>
              </a:rPr>
              <a:t>“How are we going to achieve it?”</a:t>
            </a:r>
          </a:p>
          <a:p>
            <a:pPr marL="514350" indent="-514350" defTabSz="457200">
              <a:spcBef>
                <a:spcPts val="600"/>
              </a:spcBef>
              <a:buClr>
                <a:schemeClr val="accent2"/>
              </a:buClr>
              <a:buSzPct val="80000"/>
              <a:buFont typeface="+mj-lt"/>
              <a:buAutoNum type="arabicPeriod"/>
            </a:pPr>
            <a:r>
              <a:rPr lang="en-US" sz="2800" b="1" dirty="0">
                <a:ea typeface="+mj-ea"/>
                <a:cs typeface="+mj-cs"/>
              </a:rPr>
              <a:t>Data</a:t>
            </a:r>
          </a:p>
          <a:p>
            <a:pPr lvl="1" defTabSz="457200">
              <a:spcBef>
                <a:spcPts val="0"/>
              </a:spcBef>
              <a:buClr>
                <a:schemeClr val="accent2"/>
              </a:buClr>
              <a:buSzPct val="80000"/>
            </a:pPr>
            <a:r>
              <a:rPr lang="en-US" sz="2800" i="1" dirty="0">
                <a:ea typeface="+mj-ea"/>
                <a:cs typeface="+mj-cs"/>
              </a:rPr>
              <a:t>“Are we doing what we planned to do?</a:t>
            </a:r>
          </a:p>
          <a:p>
            <a:pPr lvl="1" defTabSz="457200">
              <a:spcBef>
                <a:spcPts val="0"/>
              </a:spcBef>
              <a:buClr>
                <a:schemeClr val="accent2"/>
              </a:buClr>
              <a:buSzPct val="80000"/>
            </a:pPr>
            <a:r>
              <a:rPr lang="en-US" sz="2800" i="1" dirty="0">
                <a:ea typeface="+mj-ea"/>
                <a:cs typeface="+mj-cs"/>
              </a:rPr>
              <a:t>“Are we achieving what meant to achieve?”</a:t>
            </a:r>
          </a:p>
          <a:p>
            <a:pPr marL="514350" indent="-514350" defTabSz="457200">
              <a:spcBef>
                <a:spcPts val="600"/>
              </a:spcBef>
              <a:buClr>
                <a:schemeClr val="accent2"/>
              </a:buClr>
              <a:buSzPct val="80000"/>
              <a:buFont typeface="+mj-lt"/>
              <a:buAutoNum type="arabicPeriod"/>
            </a:pPr>
            <a:r>
              <a:rPr lang="en-US" sz="2800" b="1" dirty="0">
                <a:ea typeface="+mj-ea"/>
                <a:cs typeface="+mj-cs"/>
              </a:rPr>
              <a:t>Communication</a:t>
            </a:r>
          </a:p>
          <a:p>
            <a:pPr lvl="1" defTabSz="457200">
              <a:spcBef>
                <a:spcPts val="0"/>
              </a:spcBef>
              <a:buClr>
                <a:schemeClr val="accent2"/>
              </a:buClr>
              <a:buSzPct val="80000"/>
            </a:pPr>
            <a:r>
              <a:rPr lang="en-US" sz="2800" i="1" dirty="0">
                <a:ea typeface="+mj-ea"/>
                <a:cs typeface="+mj-cs"/>
              </a:rPr>
              <a:t>“Are our achievements recognized and attributed to our work?”</a:t>
            </a: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36</a:t>
            </a:fld>
            <a:endParaRPr lang="en-US" sz="700"/>
          </a:p>
        </p:txBody>
      </p:sp>
    </p:spTree>
    <p:extLst>
      <p:ext uri="{BB962C8B-B14F-4D97-AF65-F5344CB8AC3E}">
        <p14:creationId xmlns:p14="http://schemas.microsoft.com/office/powerpoint/2010/main" val="3501723981"/>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8"/>
        <p:cNvGrpSpPr/>
        <p:nvPr/>
      </p:nvGrpSpPr>
      <p:grpSpPr>
        <a:xfrm>
          <a:off x="0" y="0"/>
          <a:ext cx="0" cy="0"/>
          <a:chOff x="0" y="0"/>
          <a:chExt cx="0" cy="0"/>
        </a:xfrm>
      </p:grpSpPr>
      <p:sp useBgFill="1">
        <p:nvSpPr>
          <p:cNvPr id="126" name="Rectangle 125">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119;p15">
            <a:extLst>
              <a:ext uri="{FF2B5EF4-FFF2-40B4-BE49-F238E27FC236}">
                <a16:creationId xmlns:a16="http://schemas.microsoft.com/office/drawing/2014/main" id="{4363CF21-CCE1-7386-ADA8-E38FEFD1F9D1}"/>
              </a:ext>
            </a:extLst>
          </p:cNvPr>
          <p:cNvSpPr txBox="1">
            <a:spLocks noGrp="1"/>
          </p:cNvSpPr>
          <p:nvPr>
            <p:ph type="title"/>
          </p:nvPr>
        </p:nvSpPr>
        <p:spPr>
          <a:xfrm>
            <a:off x="1" y="804333"/>
            <a:ext cx="4356688" cy="5249334"/>
          </a:xfrm>
          <a:prstGeom prst="rect">
            <a:avLst/>
          </a:prstGeom>
        </p:spPr>
        <p:txBody>
          <a:bodyPr spcFirstLastPara="0" vert="horz" lIns="76200" tIns="76200" rIns="76200" bIns="76200" numCol="1" spcCol="1270" anchorCtr="0">
            <a:noAutofit/>
          </a:bodyPr>
          <a:lstStyle/>
          <a:p>
            <a:pPr algn="r"/>
            <a:r>
              <a:rPr lang="en-US" sz="3200" b="1" dirty="0">
                <a:latin typeface="+mn-lt"/>
                <a:ea typeface="+mn-ea"/>
                <a:cs typeface="Calibri" panose="020F0502020204030204" pitchFamily="34" charset="0"/>
              </a:rPr>
              <a:t>3. Recommendations for the ICPC Strategic Plan 2024-2028</a:t>
            </a:r>
            <a:br>
              <a:rPr lang="en-US" sz="3200" b="1" dirty="0">
                <a:latin typeface="+mn-lt"/>
                <a:ea typeface="+mn-ea"/>
                <a:cs typeface="Calibri" panose="020F0502020204030204" pitchFamily="34" charset="0"/>
              </a:rPr>
            </a:br>
            <a:br>
              <a:rPr lang="en-US" sz="3200" b="1" dirty="0">
                <a:latin typeface="+mn-lt"/>
                <a:ea typeface="+mn-ea"/>
                <a:cs typeface="Calibri" panose="020F0502020204030204" pitchFamily="34" charset="0"/>
              </a:rPr>
            </a:br>
            <a:br>
              <a:rPr lang="en-US" sz="3200" b="1" dirty="0">
                <a:latin typeface="+mn-lt"/>
                <a:ea typeface="+mn-ea"/>
                <a:cs typeface="Calibri" panose="020F0502020204030204" pitchFamily="34" charset="0"/>
              </a:rPr>
            </a:br>
            <a:br>
              <a:rPr lang="en-US" sz="3200" b="1" dirty="0">
                <a:latin typeface="+mn-lt"/>
                <a:ea typeface="+mn-ea"/>
                <a:cs typeface="Calibri" panose="020F0502020204030204" pitchFamily="34" charset="0"/>
              </a:rPr>
            </a:br>
            <a:br>
              <a:rPr lang="en-US" sz="3200" b="1" dirty="0">
                <a:latin typeface="+mn-lt"/>
                <a:ea typeface="+mn-ea"/>
                <a:cs typeface="Calibri" panose="020F0502020204030204" pitchFamily="34" charset="0"/>
              </a:rPr>
            </a:br>
            <a:r>
              <a:rPr lang="en-US" sz="2400" b="1" u="sng" dirty="0">
                <a:latin typeface="+mn-lt"/>
                <a:ea typeface="+mn-ea"/>
                <a:cs typeface="Calibri" panose="020F0502020204030204" pitchFamily="34" charset="0"/>
              </a:rPr>
              <a:t>1. Goal</a:t>
            </a:r>
            <a:br>
              <a:rPr lang="en-US" sz="2400" b="1" dirty="0">
                <a:latin typeface="+mn-lt"/>
                <a:ea typeface="+mn-ea"/>
                <a:cs typeface="Calibri" panose="020F0502020204030204" pitchFamily="34" charset="0"/>
              </a:rPr>
            </a:br>
            <a:r>
              <a:rPr lang="en-US" sz="2400" b="1" dirty="0">
                <a:latin typeface="+mn-lt"/>
                <a:ea typeface="+mn-ea"/>
                <a:cs typeface="Calibri" panose="020F0502020204030204" pitchFamily="34" charset="0"/>
              </a:rPr>
              <a:t>“What are we trying to achieve?”</a:t>
            </a:r>
          </a:p>
        </p:txBody>
      </p:sp>
      <p:cxnSp>
        <p:nvCxnSpPr>
          <p:cNvPr id="128" name="Straight Connector 127">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0" name="Google Shape;120;p15"/>
          <p:cNvSpPr txBox="1">
            <a:spLocks noGrp="1"/>
          </p:cNvSpPr>
          <p:nvPr>
            <p:ph idx="1"/>
          </p:nvPr>
        </p:nvSpPr>
        <p:spPr>
          <a:xfrm>
            <a:off x="4999330" y="0"/>
            <a:ext cx="6257721" cy="6858000"/>
          </a:xfrm>
          <a:prstGeom prst="rect">
            <a:avLst/>
          </a:prstGeom>
        </p:spPr>
        <p:txBody>
          <a:bodyPr spcFirstLastPara="1" vert="horz" lIns="0" tIns="45700" rIns="0" bIns="45700" rtlCol="0" anchor="ctr" anchorCtr="0">
            <a:noAutofit/>
          </a:bodyPr>
          <a:lstStyle/>
          <a:p>
            <a:pPr marL="173736" lvl="1" indent="0">
              <a:buNone/>
            </a:pPr>
            <a:r>
              <a:rPr lang="en-US" sz="2600" b="1" dirty="0">
                <a:cs typeface="Calibri" panose="020F0502020204030204" pitchFamily="34" charset="0"/>
              </a:rPr>
              <a:t>Definition of Objectives</a:t>
            </a:r>
            <a:endParaRPr lang="en-US" sz="2600" dirty="0">
              <a:cs typeface="Calibri" panose="020F0502020204030204" pitchFamily="34" charset="0"/>
            </a:endParaRPr>
          </a:p>
          <a:p>
            <a:pPr marL="516636" lvl="1" indent="-342900">
              <a:spcBef>
                <a:spcPts val="0"/>
              </a:spcBef>
            </a:pPr>
            <a:r>
              <a:rPr lang="en-US" sz="2600" u="sng" dirty="0">
                <a:cs typeface="Calibri" panose="020F0502020204030204" pitchFamily="34" charset="0"/>
              </a:rPr>
              <a:t>Strategic Programming: </a:t>
            </a:r>
            <a:r>
              <a:rPr lang="en-US" sz="2600" dirty="0">
                <a:cs typeface="Calibri" panose="020F0502020204030204" pitchFamily="34" charset="0"/>
              </a:rPr>
              <a:t>To ensure objectives formulated in ICPC Strategic Plan 2024-2028 are realistic, achievable, and aligned with national level documents, in particular NACS – and where feasible, NDP</a:t>
            </a:r>
          </a:p>
          <a:p>
            <a:pPr marL="173736" lvl="1" indent="0">
              <a:spcBef>
                <a:spcPts val="1200"/>
              </a:spcBef>
              <a:buNone/>
            </a:pPr>
            <a:r>
              <a:rPr lang="en-US" sz="2600" b="1" dirty="0">
                <a:cs typeface="Calibri" panose="020F0502020204030204" pitchFamily="34" charset="0"/>
              </a:rPr>
              <a:t>Definition of Indicators</a:t>
            </a:r>
          </a:p>
          <a:p>
            <a:pPr marL="516636" lvl="1" indent="-342900">
              <a:spcBef>
                <a:spcPts val="0"/>
              </a:spcBef>
            </a:pPr>
            <a:r>
              <a:rPr lang="en-US" sz="2600" u="sng" dirty="0">
                <a:cs typeface="Calibri" panose="020F0502020204030204" pitchFamily="34" charset="0"/>
              </a:rPr>
              <a:t>Making success measurable: </a:t>
            </a:r>
            <a:r>
              <a:rPr lang="en-US" sz="2600" dirty="0">
                <a:cs typeface="Calibri" panose="020F0502020204030204" pitchFamily="34" charset="0"/>
              </a:rPr>
              <a:t>To incorporate strategies that will measure successes and performance beyond output level and demonstrates impact on sectorial basis.</a:t>
            </a:r>
          </a:p>
          <a:p>
            <a:pPr marL="173736" lvl="1" indent="0">
              <a:spcBef>
                <a:spcPts val="1200"/>
              </a:spcBef>
              <a:buNone/>
            </a:pPr>
            <a:r>
              <a:rPr lang="en-US" sz="2600" b="1" dirty="0">
                <a:ea typeface="Calibri" panose="020F0502020204030204" pitchFamily="34" charset="0"/>
                <a:cs typeface="Calibri" panose="020F0502020204030204" pitchFamily="34" charset="0"/>
              </a:rPr>
              <a:t>D</a:t>
            </a:r>
            <a:r>
              <a:rPr lang="en-US" sz="2600" b="1" dirty="0">
                <a:effectLst/>
                <a:ea typeface="Calibri" panose="020F0502020204030204" pitchFamily="34" charset="0"/>
                <a:cs typeface="Calibri" panose="020F0502020204030204" pitchFamily="34" charset="0"/>
              </a:rPr>
              <a:t>onor support and funding</a:t>
            </a:r>
            <a:endParaRPr lang="en-US" sz="2600" dirty="0">
              <a:ea typeface="Calibri" panose="020F0502020204030204" pitchFamily="34" charset="0"/>
              <a:cs typeface="Calibri" panose="020F0502020204030204" pitchFamily="34" charset="0"/>
            </a:endParaRPr>
          </a:p>
          <a:p>
            <a:pPr marL="516636" lvl="1" indent="-342900">
              <a:spcBef>
                <a:spcPts val="0"/>
              </a:spcBef>
            </a:pPr>
            <a:r>
              <a:rPr lang="en-US" sz="2600" u="sng" dirty="0">
                <a:ea typeface="Calibri" panose="020F0502020204030204" pitchFamily="34" charset="0"/>
                <a:cs typeface="Calibri" panose="020F0502020204030204" pitchFamily="34" charset="0"/>
              </a:rPr>
              <a:t>Use ICPC Strategic Plan to </a:t>
            </a:r>
            <a:r>
              <a:rPr lang="en-US" sz="2600" u="sng" dirty="0">
                <a:effectLst/>
                <a:ea typeface="Calibri" panose="020F0502020204030204" pitchFamily="34" charset="0"/>
              </a:rPr>
              <a:t>access to donor funds </a:t>
            </a:r>
            <a:r>
              <a:rPr lang="en-US" sz="2600" dirty="0">
                <a:effectLst/>
                <a:ea typeface="Calibri" panose="020F0502020204030204" pitchFamily="34" charset="0"/>
              </a:rPr>
              <a:t>from international partners whose activities are linked to ICPC activities.</a:t>
            </a:r>
            <a:endParaRPr lang="en-US" sz="2600" dirty="0">
              <a:ea typeface="Calibri" panose="020F0502020204030204" pitchFamily="34" charset="0"/>
              <a:cs typeface="Calibri" panose="020F0502020204030204" pitchFamily="34" charset="0"/>
            </a:endParaRP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37</a:t>
            </a:fld>
            <a:endParaRPr lang="en-US" sz="700"/>
          </a:p>
        </p:txBody>
      </p:sp>
    </p:spTree>
    <p:extLst>
      <p:ext uri="{BB962C8B-B14F-4D97-AF65-F5344CB8AC3E}">
        <p14:creationId xmlns:p14="http://schemas.microsoft.com/office/powerpoint/2010/main" val="3041559432"/>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8"/>
        <p:cNvGrpSpPr/>
        <p:nvPr/>
      </p:nvGrpSpPr>
      <p:grpSpPr>
        <a:xfrm>
          <a:off x="0" y="0"/>
          <a:ext cx="0" cy="0"/>
          <a:chOff x="0" y="0"/>
          <a:chExt cx="0" cy="0"/>
        </a:xfrm>
      </p:grpSpPr>
      <p:sp useBgFill="1">
        <p:nvSpPr>
          <p:cNvPr id="126" name="Rectangle 125">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119;p15">
            <a:extLst>
              <a:ext uri="{FF2B5EF4-FFF2-40B4-BE49-F238E27FC236}">
                <a16:creationId xmlns:a16="http://schemas.microsoft.com/office/drawing/2014/main" id="{4363CF21-CCE1-7386-ADA8-E38FEFD1F9D1}"/>
              </a:ext>
            </a:extLst>
          </p:cNvPr>
          <p:cNvSpPr txBox="1">
            <a:spLocks noGrp="1"/>
          </p:cNvSpPr>
          <p:nvPr>
            <p:ph type="title"/>
          </p:nvPr>
        </p:nvSpPr>
        <p:spPr>
          <a:xfrm>
            <a:off x="0" y="804333"/>
            <a:ext cx="4356688" cy="5249334"/>
          </a:xfrm>
          <a:prstGeom prst="rect">
            <a:avLst/>
          </a:prstGeom>
        </p:spPr>
        <p:txBody>
          <a:bodyPr spcFirstLastPara="0" vert="horz" lIns="76200" tIns="76200" rIns="76200" bIns="76200" numCol="1" spcCol="1270" anchorCtr="0">
            <a:noAutofit/>
          </a:bodyPr>
          <a:lstStyle/>
          <a:p>
            <a:pPr algn="r"/>
            <a:r>
              <a:rPr lang="en-US" sz="3200" b="1" dirty="0">
                <a:latin typeface="+mn-lt"/>
                <a:ea typeface="+mn-ea"/>
                <a:cs typeface="+mn-cs"/>
              </a:rPr>
              <a:t>3. Recommendations for the ICPC Strategic Plan 2024-2028</a:t>
            </a:r>
            <a:br>
              <a:rPr lang="en-US" sz="3200" b="1" dirty="0">
                <a:latin typeface="+mn-lt"/>
                <a:ea typeface="+mn-ea"/>
                <a:cs typeface="+mn-cs"/>
              </a:rPr>
            </a:br>
            <a:br>
              <a:rPr lang="en-US" sz="3200" b="1" dirty="0">
                <a:latin typeface="+mn-lt"/>
                <a:ea typeface="+mn-ea"/>
                <a:cs typeface="+mn-cs"/>
              </a:rPr>
            </a:br>
            <a:br>
              <a:rPr lang="en-US" sz="3200" b="1" dirty="0">
                <a:latin typeface="+mn-lt"/>
                <a:ea typeface="+mn-ea"/>
                <a:cs typeface="+mn-cs"/>
              </a:rPr>
            </a:br>
            <a:br>
              <a:rPr lang="en-US" sz="3200" b="1" dirty="0">
                <a:latin typeface="+mn-lt"/>
                <a:ea typeface="+mn-ea"/>
                <a:cs typeface="+mn-cs"/>
              </a:rPr>
            </a:br>
            <a:br>
              <a:rPr lang="en-US" sz="3200" b="1" dirty="0">
                <a:latin typeface="+mn-lt"/>
                <a:ea typeface="+mn-ea"/>
                <a:cs typeface="+mn-cs"/>
              </a:rPr>
            </a:br>
            <a:br>
              <a:rPr lang="en-US" sz="3200" b="1" dirty="0">
                <a:latin typeface="+mn-lt"/>
                <a:ea typeface="+mn-ea"/>
                <a:cs typeface="+mn-cs"/>
              </a:rPr>
            </a:br>
            <a:r>
              <a:rPr lang="en-US" sz="2400" b="1" u="sng" dirty="0">
                <a:latin typeface="+mn-lt"/>
                <a:ea typeface="+mn-ea"/>
                <a:cs typeface="+mn-cs"/>
              </a:rPr>
              <a:t>2. Strategy</a:t>
            </a:r>
            <a:br>
              <a:rPr lang="en-US" sz="2400" b="1" dirty="0">
                <a:latin typeface="+mn-lt"/>
                <a:ea typeface="+mn-ea"/>
                <a:cs typeface="+mn-cs"/>
              </a:rPr>
            </a:br>
            <a:r>
              <a:rPr lang="en-US" sz="2400" b="1" i="1" dirty="0">
                <a:latin typeface="+mn-lt"/>
                <a:ea typeface="+mn-ea"/>
                <a:cs typeface="+mn-cs"/>
              </a:rPr>
              <a:t>“How are we going to achieve it?”</a:t>
            </a:r>
            <a:endParaRPr lang="en-US" sz="2400" b="1" dirty="0">
              <a:latin typeface="+mn-lt"/>
              <a:ea typeface="+mn-ea"/>
              <a:cs typeface="+mn-cs"/>
            </a:endParaRPr>
          </a:p>
        </p:txBody>
      </p:sp>
      <p:cxnSp>
        <p:nvCxnSpPr>
          <p:cNvPr id="128" name="Straight Connector 127">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0" name="Google Shape;120;p15"/>
          <p:cNvSpPr txBox="1">
            <a:spLocks noGrp="1"/>
          </p:cNvSpPr>
          <p:nvPr>
            <p:ph idx="1"/>
          </p:nvPr>
        </p:nvSpPr>
        <p:spPr>
          <a:xfrm>
            <a:off x="4999330" y="0"/>
            <a:ext cx="6257721" cy="6857999"/>
          </a:xfrm>
          <a:prstGeom prst="rect">
            <a:avLst/>
          </a:prstGeom>
        </p:spPr>
        <p:txBody>
          <a:bodyPr spcFirstLastPara="1" lIns="0" tIns="45700" rIns="0" bIns="45700" anchor="ctr" anchorCtr="0">
            <a:normAutofit/>
          </a:bodyPr>
          <a:lstStyle/>
          <a:p>
            <a:pPr marL="173736" lvl="1" indent="0">
              <a:buNone/>
            </a:pPr>
            <a:r>
              <a:rPr lang="en-US" sz="2600" b="1" dirty="0">
                <a:effectLst/>
                <a:ea typeface="Calibri" panose="020F0502020204030204" pitchFamily="34" charset="0"/>
                <a:cs typeface="Calibri" panose="020F0502020204030204" pitchFamily="34" charset="0"/>
              </a:rPr>
              <a:t>Implementation of objectives </a:t>
            </a:r>
          </a:p>
          <a:p>
            <a:pPr marL="539750" lvl="1" indent="-366713">
              <a:spcBef>
                <a:spcPts val="300"/>
              </a:spcBef>
            </a:pPr>
            <a:r>
              <a:rPr lang="en-US" sz="2600" b="1" u="sng" dirty="0">
                <a:effectLst/>
                <a:ea typeface="Calibri" panose="020F0502020204030204" pitchFamily="34" charset="0"/>
                <a:cs typeface="Calibri" panose="020F0502020204030204" pitchFamily="34" charset="0"/>
              </a:rPr>
              <a:t>Aligning indicators and activities:</a:t>
            </a:r>
            <a:r>
              <a:rPr lang="en-US" sz="2600" b="1" dirty="0">
                <a:effectLst/>
                <a:ea typeface="Calibri" panose="020F0502020204030204" pitchFamily="34" charset="0"/>
                <a:cs typeface="Calibri" panose="020F0502020204030204" pitchFamily="34" charset="0"/>
              </a:rPr>
              <a:t> </a:t>
            </a:r>
            <a:r>
              <a:rPr lang="en-US" sz="2600" dirty="0">
                <a:effectLst/>
                <a:ea typeface="Calibri" panose="020F0502020204030204" pitchFamily="34" charset="0"/>
                <a:cs typeface="Calibri" panose="020F0502020204030204" pitchFamily="34" charset="0"/>
              </a:rPr>
              <a:t>Ensure that all key performance indicators have strategic activities that will drive their execution</a:t>
            </a:r>
            <a:r>
              <a:rPr lang="en-US" sz="2600" dirty="0">
                <a:ea typeface="Calibri" panose="020F0502020204030204" pitchFamily="34" charset="0"/>
                <a:cs typeface="Calibri" panose="020F0502020204030204" pitchFamily="34" charset="0"/>
              </a:rPr>
              <a:t>.</a:t>
            </a:r>
          </a:p>
          <a:p>
            <a:pPr marL="173736" lvl="1" indent="0">
              <a:buNone/>
            </a:pPr>
            <a:r>
              <a:rPr lang="en-US" sz="2600" b="1" dirty="0">
                <a:cs typeface="Calibri" panose="020F0502020204030204" pitchFamily="34" charset="0"/>
              </a:rPr>
              <a:t>Management of Officers</a:t>
            </a:r>
          </a:p>
          <a:p>
            <a:pPr marL="539750" lvl="1" indent="-366713">
              <a:spcBef>
                <a:spcPts val="300"/>
              </a:spcBef>
            </a:pPr>
            <a:r>
              <a:rPr lang="en-US" sz="2600" b="1" u="sng" dirty="0">
                <a:cs typeface="Calibri" panose="020F0502020204030204" pitchFamily="34" charset="0"/>
              </a:rPr>
              <a:t>Incentives and Sanctions</a:t>
            </a:r>
            <a:r>
              <a:rPr lang="en-US" sz="2600" b="1" dirty="0">
                <a:cs typeface="Calibri" panose="020F0502020204030204" pitchFamily="34" charset="0"/>
              </a:rPr>
              <a:t>: </a:t>
            </a:r>
            <a:r>
              <a:rPr lang="en-US" sz="2600" dirty="0">
                <a:cs typeface="Calibri" panose="020F0502020204030204" pitchFamily="34" charset="0"/>
              </a:rPr>
              <a:t>There may be need for application of carrot and stick approach for departments or employees that reach certain targets as a motivating factor.</a:t>
            </a:r>
          </a:p>
          <a:p>
            <a:pPr marL="539750" lvl="1" indent="-366713">
              <a:defRPr/>
            </a:pPr>
            <a:r>
              <a:rPr lang="en-US" sz="2600" b="1" u="sng" dirty="0">
                <a:cs typeface="Calibri" panose="020F0502020204030204" pitchFamily="34" charset="0"/>
              </a:rPr>
              <a:t>Sensitization</a:t>
            </a:r>
            <a:r>
              <a:rPr lang="en-US" sz="2600" b="1" dirty="0">
                <a:cs typeface="Calibri" panose="020F0502020204030204" pitchFamily="34" charset="0"/>
              </a:rPr>
              <a:t>: </a:t>
            </a:r>
            <a:r>
              <a:rPr lang="en-US" sz="2600" dirty="0">
                <a:cs typeface="Calibri" panose="020F0502020204030204" pitchFamily="34" charset="0"/>
              </a:rPr>
              <a:t>To ensure that staff at the States offices are fully sensitized on the next Strategic Plan. </a:t>
            </a:r>
            <a:r>
              <a:rPr lang="en-US" sz="2600" b="1" dirty="0">
                <a:cs typeface="Calibri" panose="020F0502020204030204" pitchFamily="34" charset="0"/>
              </a:rPr>
              <a:t>Physical sensitization is preferrable to virtual to allow for active interaction.</a:t>
            </a: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38</a:t>
            </a:fld>
            <a:endParaRPr lang="en-US" sz="700"/>
          </a:p>
        </p:txBody>
      </p:sp>
    </p:spTree>
    <p:extLst>
      <p:ext uri="{BB962C8B-B14F-4D97-AF65-F5344CB8AC3E}">
        <p14:creationId xmlns:p14="http://schemas.microsoft.com/office/powerpoint/2010/main" val="3753716036"/>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8"/>
        <p:cNvGrpSpPr/>
        <p:nvPr/>
      </p:nvGrpSpPr>
      <p:grpSpPr>
        <a:xfrm>
          <a:off x="0" y="0"/>
          <a:ext cx="0" cy="0"/>
          <a:chOff x="0" y="0"/>
          <a:chExt cx="0" cy="0"/>
        </a:xfrm>
      </p:grpSpPr>
      <p:sp useBgFill="1">
        <p:nvSpPr>
          <p:cNvPr id="126" name="Rectangle 125">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119;p15">
            <a:extLst>
              <a:ext uri="{FF2B5EF4-FFF2-40B4-BE49-F238E27FC236}">
                <a16:creationId xmlns:a16="http://schemas.microsoft.com/office/drawing/2014/main" id="{4363CF21-CCE1-7386-ADA8-E38FEFD1F9D1}"/>
              </a:ext>
            </a:extLst>
          </p:cNvPr>
          <p:cNvSpPr txBox="1">
            <a:spLocks noGrp="1"/>
          </p:cNvSpPr>
          <p:nvPr>
            <p:ph type="title"/>
          </p:nvPr>
        </p:nvSpPr>
        <p:spPr>
          <a:xfrm>
            <a:off x="0" y="804333"/>
            <a:ext cx="4356688" cy="5249334"/>
          </a:xfrm>
          <a:prstGeom prst="rect">
            <a:avLst/>
          </a:prstGeom>
        </p:spPr>
        <p:txBody>
          <a:bodyPr spcFirstLastPara="0" vert="horz" lIns="76200" tIns="76200" rIns="76200" bIns="76200" numCol="1" spcCol="1270" anchorCtr="0">
            <a:noAutofit/>
          </a:bodyPr>
          <a:lstStyle/>
          <a:p>
            <a:pPr algn="r"/>
            <a:r>
              <a:rPr lang="en-US" sz="3200" b="1" dirty="0">
                <a:latin typeface="+mn-lt"/>
                <a:ea typeface="+mn-ea"/>
                <a:cs typeface="+mn-cs"/>
              </a:rPr>
              <a:t>3. Recommendations for the ICPC Strategic Plan 2024-2028</a:t>
            </a:r>
            <a:br>
              <a:rPr lang="en-US" sz="3200" b="1" dirty="0">
                <a:latin typeface="+mn-lt"/>
                <a:ea typeface="+mn-ea"/>
                <a:cs typeface="+mn-cs"/>
              </a:rPr>
            </a:br>
            <a:br>
              <a:rPr lang="en-US" sz="3200" b="1" dirty="0">
                <a:latin typeface="+mn-lt"/>
                <a:ea typeface="+mn-ea"/>
                <a:cs typeface="+mn-cs"/>
              </a:rPr>
            </a:br>
            <a:r>
              <a:rPr lang="en-US" sz="2400" b="1" u="sng" dirty="0">
                <a:latin typeface="+mn-lt"/>
                <a:ea typeface="+mn-ea"/>
                <a:cs typeface="+mn-cs"/>
              </a:rPr>
              <a:t>3. Data</a:t>
            </a:r>
            <a:br>
              <a:rPr lang="en-US" sz="2400" b="1" i="1" dirty="0">
                <a:latin typeface="+mn-lt"/>
                <a:ea typeface="+mn-ea"/>
                <a:cs typeface="+mn-cs"/>
              </a:rPr>
            </a:br>
            <a:r>
              <a:rPr lang="en-US" sz="2400" b="1" i="1" u="sng" dirty="0">
                <a:latin typeface="+mn-lt"/>
                <a:ea typeface="+mn-ea"/>
                <a:cs typeface="+mn-cs"/>
              </a:rPr>
              <a:t>Monitoring:</a:t>
            </a:r>
            <a:r>
              <a:rPr lang="en-US" sz="2400" b="1" i="1" dirty="0">
                <a:latin typeface="+mn-lt"/>
                <a:ea typeface="+mn-ea"/>
                <a:cs typeface="+mn-cs"/>
              </a:rPr>
              <a:t> “Are we doing what we planned to do?</a:t>
            </a:r>
            <a:br>
              <a:rPr lang="en-US" sz="2400" b="1" i="1" dirty="0">
                <a:latin typeface="+mn-lt"/>
                <a:ea typeface="+mn-ea"/>
                <a:cs typeface="+mn-cs"/>
              </a:rPr>
            </a:br>
            <a:r>
              <a:rPr lang="en-US" sz="2400" b="1" i="1" u="sng" dirty="0">
                <a:latin typeface="+mn-lt"/>
                <a:ea typeface="+mn-ea"/>
                <a:cs typeface="+mn-cs"/>
              </a:rPr>
              <a:t>Evaluation:</a:t>
            </a:r>
            <a:r>
              <a:rPr lang="en-US" sz="2400" b="1" i="1" dirty="0">
                <a:latin typeface="+mn-lt"/>
                <a:ea typeface="+mn-ea"/>
                <a:cs typeface="+mn-cs"/>
              </a:rPr>
              <a:t> “Are we achieving what meant to achieve?”</a:t>
            </a:r>
            <a:endParaRPr lang="en-US" sz="2400" b="1" dirty="0">
              <a:latin typeface="+mn-lt"/>
              <a:ea typeface="+mn-ea"/>
              <a:cs typeface="+mn-cs"/>
            </a:endParaRPr>
          </a:p>
        </p:txBody>
      </p:sp>
      <p:cxnSp>
        <p:nvCxnSpPr>
          <p:cNvPr id="128" name="Straight Connector 127">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0" name="Google Shape;120;p15"/>
          <p:cNvSpPr txBox="1">
            <a:spLocks noGrp="1"/>
          </p:cNvSpPr>
          <p:nvPr>
            <p:ph idx="1"/>
          </p:nvPr>
        </p:nvSpPr>
        <p:spPr>
          <a:xfrm>
            <a:off x="4999330" y="0"/>
            <a:ext cx="6257721" cy="6857999"/>
          </a:xfrm>
          <a:prstGeom prst="rect">
            <a:avLst/>
          </a:prstGeom>
        </p:spPr>
        <p:txBody>
          <a:bodyPr spcFirstLastPara="1" lIns="0" tIns="45700" rIns="0" bIns="45700" anchor="ctr" anchorCtr="0">
            <a:normAutofit/>
          </a:bodyPr>
          <a:lstStyle/>
          <a:p>
            <a:pPr marL="173736" lvl="1" indent="0">
              <a:buNone/>
            </a:pPr>
            <a:r>
              <a:rPr lang="en-US" sz="2600" b="1" dirty="0">
                <a:effectLst/>
                <a:latin typeface="Tw Cen MT (Body)"/>
                <a:ea typeface="Calibri" panose="020F0502020204030204" pitchFamily="34" charset="0"/>
                <a:cs typeface="Calibri" panose="020F0502020204030204" pitchFamily="34" charset="0"/>
              </a:rPr>
              <a:t>Quality of the Indicator Framework</a:t>
            </a:r>
          </a:p>
          <a:p>
            <a:pPr marL="539750" lvl="1" indent="-366713"/>
            <a:r>
              <a:rPr lang="en-US" sz="2600" b="1" u="sng" dirty="0">
                <a:effectLst/>
                <a:latin typeface="Tw Cen MT (Body)"/>
                <a:ea typeface="Calibri" panose="020F0502020204030204" pitchFamily="34" charset="0"/>
                <a:cs typeface="Calibri" panose="020F0502020204030204" pitchFamily="34" charset="0"/>
              </a:rPr>
              <a:t>KPIs must be suitable to Monitor and </a:t>
            </a:r>
            <a:r>
              <a:rPr lang="en-US" sz="2600" b="1" u="sng" dirty="0">
                <a:latin typeface="Tw Cen MT (Body)"/>
                <a:ea typeface="Calibri" panose="020F0502020204030204" pitchFamily="34" charset="0"/>
                <a:cs typeface="Calibri" panose="020F0502020204030204" pitchFamily="34" charset="0"/>
              </a:rPr>
              <a:t>Evaluate t</a:t>
            </a:r>
            <a:r>
              <a:rPr lang="en-US" sz="2600" b="1" u="sng" dirty="0">
                <a:effectLst/>
                <a:latin typeface="Tw Cen MT (Body)"/>
                <a:ea typeface="Calibri" panose="020F0502020204030204" pitchFamily="34" charset="0"/>
                <a:cs typeface="Calibri" panose="020F0502020204030204" pitchFamily="34" charset="0"/>
              </a:rPr>
              <a:t>he Commission’s work and success:  </a:t>
            </a:r>
            <a:r>
              <a:rPr lang="en-US" sz="2600" dirty="0">
                <a:effectLst/>
                <a:latin typeface="Tw Cen MT (Body)"/>
                <a:ea typeface="Calibri" panose="020F0502020204030204" pitchFamily="34" charset="0"/>
                <a:cs typeface="Calibri" panose="020F0502020204030204" pitchFamily="34" charset="0"/>
              </a:rPr>
              <a:t>to avoid incorporating KPIs and activities which it does not have control over in its next strategy.</a:t>
            </a:r>
          </a:p>
          <a:p>
            <a:pPr marL="539750" lvl="1" indent="-366713"/>
            <a:r>
              <a:rPr lang="en-US" sz="2600" b="1" u="sng" dirty="0">
                <a:latin typeface="Tw Cen MT (Body)"/>
                <a:ea typeface="Calibri" panose="020F0502020204030204" pitchFamily="34" charset="0"/>
                <a:cs typeface="Calibri" panose="020F0502020204030204" pitchFamily="34" charset="0"/>
              </a:rPr>
              <a:t>Avoid the CPI as KPI</a:t>
            </a:r>
            <a:r>
              <a:rPr lang="en-US" sz="2600" u="sng" dirty="0">
                <a:latin typeface="Tw Cen MT (Body)"/>
                <a:ea typeface="Calibri" panose="020F0502020204030204" pitchFamily="34" charset="0"/>
                <a:cs typeface="Calibri" panose="020F0502020204030204" pitchFamily="34" charset="0"/>
              </a:rPr>
              <a:t>: </a:t>
            </a:r>
            <a:r>
              <a:rPr lang="en-US" sz="2600" dirty="0">
                <a:latin typeface="Tw Cen MT (Body)"/>
                <a:ea typeface="Calibri" panose="020F0502020204030204" pitchFamily="34" charset="0"/>
                <a:cs typeface="Calibri" panose="020F0502020204030204" pitchFamily="34" charset="0"/>
              </a:rPr>
              <a:t>In particular the CPI is an indicator that is out of ICPC’s control due to its methodology. ICPC should have a plan for dealing with its results, but not use it as a Performance Indicator in our M&amp;E framework</a:t>
            </a:r>
            <a:endParaRPr lang="en-US" sz="2600" dirty="0">
              <a:effectLst/>
              <a:latin typeface="Tw Cen MT (Body)"/>
              <a:ea typeface="Calibri" panose="020F0502020204030204" pitchFamily="34" charset="0"/>
              <a:cs typeface="Calibri" panose="020F0502020204030204" pitchFamily="34" charset="0"/>
            </a:endParaRPr>
          </a:p>
          <a:p>
            <a:pPr marL="688086" lvl="1" indent="-514350">
              <a:buFont typeface="+mj-lt"/>
              <a:buAutoNum type="alphaLcPeriod"/>
            </a:pPr>
            <a:endParaRPr lang="en-US" sz="2600" dirty="0">
              <a:effectLst/>
              <a:latin typeface="Tw Cen MT (Body)"/>
              <a:ea typeface="Calibri" panose="020F0502020204030204" pitchFamily="34" charset="0"/>
              <a:cs typeface="Calibri" panose="020F0502020204030204" pitchFamily="34" charset="0"/>
            </a:endParaRP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39</a:t>
            </a:fld>
            <a:endParaRPr lang="en-US" sz="700"/>
          </a:p>
        </p:txBody>
      </p:sp>
    </p:spTree>
    <p:extLst>
      <p:ext uri="{BB962C8B-B14F-4D97-AF65-F5344CB8AC3E}">
        <p14:creationId xmlns:p14="http://schemas.microsoft.com/office/powerpoint/2010/main" val="377237660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1024128" y="585216"/>
            <a:ext cx="9720072" cy="1499616"/>
          </a:xfrm>
          <a:prstGeom prst="rect">
            <a:avLst/>
          </a:prstGeom>
        </p:spPr>
        <p:txBody>
          <a:bodyPr spcFirstLastPara="1" lIns="91425" tIns="45700" rIns="91425" bIns="45700" anchorCtr="0">
            <a:normAutofit/>
          </a:bodyPr>
          <a:lstStyle/>
          <a:p>
            <a:pPr marL="0" lvl="0" indent="0" rtl="0">
              <a:spcBef>
                <a:spcPts val="0"/>
              </a:spcBef>
              <a:spcAft>
                <a:spcPts val="0"/>
              </a:spcAft>
              <a:buClr>
                <a:srgbClr val="C00000"/>
              </a:buClr>
              <a:buSzPts val="4800"/>
              <a:buFont typeface="Calibri"/>
              <a:buNone/>
            </a:pPr>
            <a:r>
              <a:rPr lang="en-US" b="1" dirty="0"/>
              <a:t>OUR STRATEGY</a:t>
            </a:r>
            <a:endParaRPr lang="en-US" dirty="0"/>
          </a:p>
        </p:txBody>
      </p:sp>
      <p:cxnSp>
        <p:nvCxnSpPr>
          <p:cNvPr id="126" name="Straight Connector 125">
            <a:extLst>
              <a:ext uri="{FF2B5EF4-FFF2-40B4-BE49-F238E27FC236}">
                <a16:creationId xmlns:a16="http://schemas.microsoft.com/office/drawing/2014/main" id="{B6B73E4F-8088-4238-BCFD-15C21A18A933}"/>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V="1">
            <a:off x="762000" y="826324"/>
            <a:ext cx="0" cy="9144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0" name="Google Shape;120;p15"/>
          <p:cNvSpPr txBox="1">
            <a:spLocks noGrp="1"/>
          </p:cNvSpPr>
          <p:nvPr>
            <p:ph idx="1"/>
          </p:nvPr>
        </p:nvSpPr>
        <p:spPr>
          <a:xfrm>
            <a:off x="750276" y="1078579"/>
            <a:ext cx="11060724" cy="5392126"/>
          </a:xfrm>
          <a:prstGeom prst="rect">
            <a:avLst/>
          </a:prstGeom>
          <a:noFill/>
          <a:ln>
            <a:noFill/>
          </a:ln>
        </p:spPr>
        <p:txBody>
          <a:bodyPr spcFirstLastPara="1" wrap="square" lIns="0" tIns="45700" rIns="0" bIns="45700" anchor="t" anchorCtr="0">
            <a:noAutofit/>
          </a:bodyPr>
          <a:lstStyle/>
          <a:p>
            <a:pPr marL="0" indent="0" algn="just">
              <a:buNone/>
            </a:pPr>
            <a:endParaRPr lang="en-US" sz="2800" dirty="0"/>
          </a:p>
          <a:p>
            <a:pPr marL="514350" lvl="0" indent="-514350" algn="just">
              <a:buClr>
                <a:schemeClr val="accent1"/>
              </a:buClr>
              <a:buFont typeface="+mj-lt"/>
              <a:buAutoNum type="arabicParenR" startAt="8"/>
            </a:pPr>
            <a:endParaRPr lang="en-GB" sz="2800" dirty="0"/>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smtClean="0"/>
              <a:pPr marL="0" lvl="0" indent="0" rtl="0">
                <a:lnSpc>
                  <a:spcPct val="90000"/>
                </a:lnSpc>
                <a:spcBef>
                  <a:spcPts val="0"/>
                </a:spcBef>
                <a:spcAft>
                  <a:spcPts val="600"/>
                </a:spcAft>
                <a:buNone/>
              </a:pPr>
              <a:t>4</a:t>
            </a:fld>
            <a:endParaRPr lang="en-US" sz="700"/>
          </a:p>
        </p:txBody>
      </p:sp>
      <p:graphicFrame>
        <p:nvGraphicFramePr>
          <p:cNvPr id="5" name="Content Placeholder 1">
            <a:extLst>
              <a:ext uri="{FF2B5EF4-FFF2-40B4-BE49-F238E27FC236}">
                <a16:creationId xmlns:a16="http://schemas.microsoft.com/office/drawing/2014/main" id="{7E6099C6-254E-C56C-9B7A-522600ADFC78}"/>
              </a:ext>
            </a:extLst>
          </p:cNvPr>
          <p:cNvGraphicFramePr>
            <a:graphicFrameLocks/>
          </p:cNvGraphicFramePr>
          <p:nvPr>
            <p:extLst>
              <p:ext uri="{D42A27DB-BD31-4B8C-83A1-F6EECF244321}">
                <p14:modId xmlns:p14="http://schemas.microsoft.com/office/powerpoint/2010/main" val="572030681"/>
              </p:ext>
            </p:extLst>
          </p:nvPr>
        </p:nvGraphicFramePr>
        <p:xfrm>
          <a:off x="1024128" y="2286000"/>
          <a:ext cx="9720071" cy="402336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883188511"/>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8"/>
        <p:cNvGrpSpPr/>
        <p:nvPr/>
      </p:nvGrpSpPr>
      <p:grpSpPr>
        <a:xfrm>
          <a:off x="0" y="0"/>
          <a:ext cx="0" cy="0"/>
          <a:chOff x="0" y="0"/>
          <a:chExt cx="0" cy="0"/>
        </a:xfrm>
      </p:grpSpPr>
      <p:sp useBgFill="1">
        <p:nvSpPr>
          <p:cNvPr id="126" name="Rectangle 125">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119;p15">
            <a:extLst>
              <a:ext uri="{FF2B5EF4-FFF2-40B4-BE49-F238E27FC236}">
                <a16:creationId xmlns:a16="http://schemas.microsoft.com/office/drawing/2014/main" id="{4363CF21-CCE1-7386-ADA8-E38FEFD1F9D1}"/>
              </a:ext>
            </a:extLst>
          </p:cNvPr>
          <p:cNvSpPr txBox="1">
            <a:spLocks noGrp="1"/>
          </p:cNvSpPr>
          <p:nvPr>
            <p:ph type="title"/>
          </p:nvPr>
        </p:nvSpPr>
        <p:spPr>
          <a:xfrm>
            <a:off x="0" y="804333"/>
            <a:ext cx="4356688" cy="5249334"/>
          </a:xfrm>
          <a:prstGeom prst="rect">
            <a:avLst/>
          </a:prstGeom>
        </p:spPr>
        <p:txBody>
          <a:bodyPr spcFirstLastPara="0" vert="horz" lIns="76200" tIns="76200" rIns="76200" bIns="76200" numCol="1" spcCol="1270" anchorCtr="0">
            <a:noAutofit/>
          </a:bodyPr>
          <a:lstStyle/>
          <a:p>
            <a:pPr algn="r"/>
            <a:r>
              <a:rPr lang="en-US" sz="3200" b="1" dirty="0">
                <a:latin typeface="+mn-lt"/>
                <a:ea typeface="+mn-ea"/>
                <a:cs typeface="+mn-cs"/>
              </a:rPr>
              <a:t>3. Recommendations for the ICPC Strategic Plan 2024-2028</a:t>
            </a:r>
            <a:br>
              <a:rPr lang="en-US" sz="3200" b="1" dirty="0">
                <a:latin typeface="+mn-lt"/>
                <a:ea typeface="+mn-ea"/>
                <a:cs typeface="+mn-cs"/>
              </a:rPr>
            </a:br>
            <a:br>
              <a:rPr lang="en-US" sz="3200" b="1" dirty="0">
                <a:latin typeface="+mn-lt"/>
                <a:ea typeface="+mn-ea"/>
                <a:cs typeface="+mn-cs"/>
              </a:rPr>
            </a:br>
            <a:br>
              <a:rPr lang="en-US" sz="3200" b="1" dirty="0">
                <a:latin typeface="+mn-lt"/>
                <a:ea typeface="+mn-ea"/>
                <a:cs typeface="+mn-cs"/>
              </a:rPr>
            </a:br>
            <a:r>
              <a:rPr lang="en-US" sz="2400" b="1" u="sng" dirty="0">
                <a:latin typeface="+mn-lt"/>
                <a:ea typeface="+mn-ea"/>
                <a:cs typeface="+mn-cs"/>
              </a:rPr>
              <a:t>4. Communication</a:t>
            </a:r>
            <a:br>
              <a:rPr lang="en-US" sz="2400" b="1" i="1" u="sng" dirty="0">
                <a:latin typeface="+mn-lt"/>
                <a:ea typeface="+mn-ea"/>
                <a:cs typeface="+mn-cs"/>
              </a:rPr>
            </a:br>
            <a:r>
              <a:rPr lang="en-US" sz="2400" b="1" i="1" dirty="0">
                <a:latin typeface="+mn-lt"/>
                <a:ea typeface="+mn-ea"/>
                <a:cs typeface="+mn-cs"/>
              </a:rPr>
              <a:t>“Are our achievements recognized and attributed to our work?”</a:t>
            </a:r>
            <a:endParaRPr lang="en-US" sz="2400" b="1" dirty="0">
              <a:latin typeface="+mn-lt"/>
              <a:ea typeface="+mn-ea"/>
              <a:cs typeface="+mn-cs"/>
            </a:endParaRPr>
          </a:p>
        </p:txBody>
      </p:sp>
      <p:cxnSp>
        <p:nvCxnSpPr>
          <p:cNvPr id="128" name="Straight Connector 127">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0" name="Google Shape;120;p15"/>
          <p:cNvSpPr txBox="1">
            <a:spLocks noGrp="1"/>
          </p:cNvSpPr>
          <p:nvPr>
            <p:ph idx="1"/>
          </p:nvPr>
        </p:nvSpPr>
        <p:spPr>
          <a:xfrm>
            <a:off x="4999330" y="0"/>
            <a:ext cx="6257721" cy="6857999"/>
          </a:xfrm>
          <a:prstGeom prst="rect">
            <a:avLst/>
          </a:prstGeom>
        </p:spPr>
        <p:txBody>
          <a:bodyPr spcFirstLastPara="1" lIns="0" tIns="45700" rIns="0" bIns="45700" anchor="ctr" anchorCtr="0">
            <a:normAutofit/>
          </a:bodyPr>
          <a:lstStyle/>
          <a:p>
            <a:pPr marL="173736" lvl="1" indent="0">
              <a:buNone/>
            </a:pPr>
            <a:r>
              <a:rPr lang="en-US" sz="2600" b="1" dirty="0">
                <a:cs typeface="Calibri" panose="020F0502020204030204" pitchFamily="34" charset="0"/>
              </a:rPr>
              <a:t>Creating tangible results</a:t>
            </a:r>
          </a:p>
          <a:p>
            <a:pPr marL="539750" lvl="1" indent="-366713"/>
            <a:r>
              <a:rPr lang="en-US" sz="2600" u="sng" dirty="0">
                <a:cs typeface="Calibri" panose="020F0502020204030204" pitchFamily="34" charset="0"/>
              </a:rPr>
              <a:t>Connect ICPC‘s work to impact</a:t>
            </a:r>
            <a:r>
              <a:rPr lang="en-US" sz="2600" dirty="0">
                <a:cs typeface="Calibri" panose="020F0502020204030204" pitchFamily="34" charset="0"/>
              </a:rPr>
              <a:t>: for example, sector approaches can offer the opportunity of tying the Commission‘s work to real life results for Nigerians – such as better health care, etc. </a:t>
            </a:r>
          </a:p>
          <a:p>
            <a:pPr marL="173736" lvl="1" indent="0">
              <a:spcBef>
                <a:spcPts val="1200"/>
              </a:spcBef>
              <a:buNone/>
            </a:pPr>
            <a:r>
              <a:rPr lang="en-US" sz="2600" b="1" dirty="0">
                <a:cs typeface="Calibri" panose="020F0502020204030204" pitchFamily="34" charset="0"/>
              </a:rPr>
              <a:t>Communicating Results</a:t>
            </a:r>
          </a:p>
          <a:p>
            <a:pPr marL="539750" lvl="1" indent="-366713"/>
            <a:r>
              <a:rPr lang="en-US" sz="2600" u="sng" dirty="0">
                <a:cs typeface="Calibri" panose="020F0502020204030204" pitchFamily="34" charset="0"/>
              </a:rPr>
              <a:t>Incorporate a Communications Plan</a:t>
            </a:r>
            <a:r>
              <a:rPr lang="en-US" sz="2600" dirty="0">
                <a:cs typeface="Calibri" panose="020F0502020204030204" pitchFamily="34" charset="0"/>
              </a:rPr>
              <a:t>: ensuring that Nigerians are aware of how the Commission’s work contributes to their own well being will create support for our work. Including an explicit plan on how to communicate what results should be a key component of the ICPC Strategic Plan 2024-2028</a:t>
            </a: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40</a:t>
            </a:fld>
            <a:endParaRPr lang="en-US" sz="700"/>
          </a:p>
        </p:txBody>
      </p:sp>
    </p:spTree>
    <p:extLst>
      <p:ext uri="{BB962C8B-B14F-4D97-AF65-F5344CB8AC3E}">
        <p14:creationId xmlns:p14="http://schemas.microsoft.com/office/powerpoint/2010/main" val="3899765711"/>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118"/>
        <p:cNvGrpSpPr/>
        <p:nvPr/>
      </p:nvGrpSpPr>
      <p:grpSpPr>
        <a:xfrm>
          <a:off x="0" y="0"/>
          <a:ext cx="0" cy="0"/>
          <a:chOff x="0" y="0"/>
          <a:chExt cx="0" cy="0"/>
        </a:xfrm>
      </p:grpSpPr>
      <p:sp useBgFill="1">
        <p:nvSpPr>
          <p:cNvPr id="126" name="Rectangle 125">
            <a:extLst>
              <a:ext uri="{FF2B5EF4-FFF2-40B4-BE49-F238E27FC236}">
                <a16:creationId xmlns:a16="http://schemas.microsoft.com/office/drawing/2014/main" id="{B0890400-BB8B-4A44-AB63-65C7CA223EB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2000" cy="685800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5" name="Google Shape;119;p15">
            <a:extLst>
              <a:ext uri="{FF2B5EF4-FFF2-40B4-BE49-F238E27FC236}">
                <a16:creationId xmlns:a16="http://schemas.microsoft.com/office/drawing/2014/main" id="{4363CF21-CCE1-7386-ADA8-E38FEFD1F9D1}"/>
              </a:ext>
            </a:extLst>
          </p:cNvPr>
          <p:cNvSpPr txBox="1">
            <a:spLocks noGrp="1"/>
          </p:cNvSpPr>
          <p:nvPr>
            <p:ph type="title"/>
          </p:nvPr>
        </p:nvSpPr>
        <p:spPr>
          <a:xfrm>
            <a:off x="0" y="804333"/>
            <a:ext cx="4356688" cy="5249334"/>
          </a:xfrm>
          <a:prstGeom prst="rect">
            <a:avLst/>
          </a:prstGeom>
        </p:spPr>
        <p:txBody>
          <a:bodyPr spcFirstLastPara="0" vert="horz" lIns="76200" tIns="76200" rIns="76200" bIns="76200" numCol="1" spcCol="1270" anchorCtr="0">
            <a:normAutofit/>
          </a:bodyPr>
          <a:lstStyle/>
          <a:p>
            <a:pPr algn="r"/>
            <a:r>
              <a:rPr lang="en-US" sz="3200" b="1" dirty="0">
                <a:latin typeface="+mn-lt"/>
                <a:ea typeface="+mn-ea"/>
                <a:cs typeface="+mn-cs"/>
              </a:rPr>
              <a:t>Other Recommendations and Lessons Learned from the Project that are of interest</a:t>
            </a:r>
            <a:br>
              <a:rPr lang="en-US" sz="3200" b="1" dirty="0">
                <a:latin typeface="+mn-lt"/>
                <a:ea typeface="+mn-ea"/>
                <a:cs typeface="+mn-cs"/>
              </a:rPr>
            </a:br>
            <a:endParaRPr lang="en-US" sz="3200" b="1" dirty="0">
              <a:latin typeface="+mn-lt"/>
              <a:ea typeface="+mn-ea"/>
              <a:cs typeface="+mn-cs"/>
            </a:endParaRPr>
          </a:p>
        </p:txBody>
      </p:sp>
      <p:cxnSp>
        <p:nvCxnSpPr>
          <p:cNvPr id="128" name="Straight Connector 127">
            <a:extLst>
              <a:ext uri="{FF2B5EF4-FFF2-40B4-BE49-F238E27FC236}">
                <a16:creationId xmlns:a16="http://schemas.microsoft.com/office/drawing/2014/main" id="{4D39B797-CDC6-4529-8A36-9CBFC9816337}"/>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a:off x="4677597" y="1600200"/>
            <a:ext cx="0" cy="3657600"/>
          </a:xfrm>
          <a:prstGeom prst="line">
            <a:avLst/>
          </a:prstGeom>
          <a:ln w="19050">
            <a:solidFill>
              <a:schemeClr val="accent3"/>
            </a:solidFill>
          </a:ln>
        </p:spPr>
        <p:style>
          <a:lnRef idx="1">
            <a:schemeClr val="accent1"/>
          </a:lnRef>
          <a:fillRef idx="0">
            <a:schemeClr val="accent1"/>
          </a:fillRef>
          <a:effectRef idx="0">
            <a:schemeClr val="accent1"/>
          </a:effectRef>
          <a:fontRef idx="minor">
            <a:schemeClr val="tx1"/>
          </a:fontRef>
        </p:style>
      </p:cxnSp>
      <p:sp>
        <p:nvSpPr>
          <p:cNvPr id="120" name="Google Shape;120;p15"/>
          <p:cNvSpPr txBox="1">
            <a:spLocks noGrp="1"/>
          </p:cNvSpPr>
          <p:nvPr>
            <p:ph idx="1"/>
          </p:nvPr>
        </p:nvSpPr>
        <p:spPr>
          <a:xfrm>
            <a:off x="4999330" y="0"/>
            <a:ext cx="6257721" cy="6857999"/>
          </a:xfrm>
          <a:prstGeom prst="rect">
            <a:avLst/>
          </a:prstGeom>
        </p:spPr>
        <p:txBody>
          <a:bodyPr spcFirstLastPara="1" lIns="0" tIns="45700" rIns="0" bIns="45700" anchor="ctr" anchorCtr="0">
            <a:normAutofit/>
          </a:bodyPr>
          <a:lstStyle/>
          <a:p>
            <a:pPr marL="173736" marR="0" lvl="1" indent="0" defTabSz="914400" rtl="0" eaLnBrk="1" fontAlgn="auto" latinLnBrk="0" hangingPunct="1">
              <a:spcBef>
                <a:spcPts val="500"/>
              </a:spcBef>
              <a:spcAft>
                <a:spcPts val="0"/>
              </a:spcAft>
              <a:buClrTx/>
              <a:buSzTx/>
              <a:buNone/>
              <a:tabLst/>
              <a:defRPr/>
            </a:pPr>
            <a:r>
              <a:rPr kumimoji="0" lang="en-US" sz="2500" b="1" i="0" u="none" strike="noStrike" kern="1200" cap="none" spc="0" normalizeH="0" baseline="0" noProof="0" dirty="0">
                <a:ln>
                  <a:noFill/>
                </a:ln>
                <a:effectLst/>
                <a:uLnTx/>
                <a:uFillTx/>
                <a:ea typeface="Calibri" panose="020F0502020204030204" pitchFamily="34" charset="0"/>
                <a:cs typeface="Calibri" panose="020F0502020204030204" pitchFamily="34" charset="0"/>
              </a:rPr>
              <a:t>Recommendations for the next NACS:</a:t>
            </a:r>
          </a:p>
          <a:p>
            <a:pPr marL="539750" lvl="1" indent="-366713">
              <a:defRPr/>
            </a:pPr>
            <a:r>
              <a:rPr kumimoji="0" lang="en-US" sz="2500" b="1" i="0" u="sng" strike="noStrike" kern="1200" cap="none" spc="0" normalizeH="0" baseline="0" noProof="0" dirty="0">
                <a:ln>
                  <a:noFill/>
                </a:ln>
                <a:effectLst/>
                <a:uLnTx/>
                <a:uFillTx/>
                <a:ea typeface="Calibri" panose="020F0502020204030204" pitchFamily="34" charset="0"/>
                <a:cs typeface="Calibri" panose="020F0502020204030204" pitchFamily="34" charset="0"/>
              </a:rPr>
              <a:t>Indicator Framework: </a:t>
            </a:r>
            <a:r>
              <a:rPr kumimoji="0" lang="en-US" sz="2500" i="0" strike="noStrike" kern="1200" cap="none" spc="0" normalizeH="0" baseline="0" noProof="0" dirty="0">
                <a:ln>
                  <a:noFill/>
                </a:ln>
                <a:effectLst/>
                <a:uLnTx/>
                <a:uFillTx/>
                <a:ea typeface="Calibri" panose="020F0502020204030204" pitchFamily="34" charset="0"/>
                <a:cs typeface="Calibri" panose="020F0502020204030204" pitchFamily="34" charset="0"/>
              </a:rPr>
              <a:t>The Commission to advise on the need to incorporate a robust M&amp;E Framework in the next NACS.</a:t>
            </a:r>
          </a:p>
          <a:p>
            <a:pPr marL="539750" lvl="1" indent="-366713">
              <a:defRPr/>
            </a:pPr>
            <a:r>
              <a:rPr lang="en-US" sz="2500" b="1" u="sng" dirty="0">
                <a:ea typeface="Calibri" panose="020F0502020204030204" pitchFamily="34" charset="0"/>
                <a:cs typeface="Calibri" panose="020F0502020204030204" pitchFamily="34" charset="0"/>
              </a:rPr>
              <a:t>Aligning and engaging MDAs through definition of deliverable indicators</a:t>
            </a:r>
            <a:r>
              <a:rPr lang="en-US" sz="2500" b="1" dirty="0">
                <a:ea typeface="Calibri" panose="020F0502020204030204" pitchFamily="34" charset="0"/>
                <a:cs typeface="Calibri" panose="020F0502020204030204" pitchFamily="34" charset="0"/>
              </a:rPr>
              <a:t>: </a:t>
            </a:r>
            <a:r>
              <a:rPr kumimoji="0" lang="en-US" sz="2500" i="0" u="none" strike="noStrike" kern="1200" cap="none" spc="0" normalizeH="0" baseline="0" noProof="0" dirty="0">
                <a:ln>
                  <a:noFill/>
                </a:ln>
                <a:effectLst/>
                <a:uLnTx/>
                <a:uFillTx/>
                <a:ea typeface="Calibri" panose="020F0502020204030204" pitchFamily="34" charset="0"/>
                <a:cs typeface="Calibri" panose="020F0502020204030204" pitchFamily="34" charset="0"/>
              </a:rPr>
              <a:t>The incorporation of deliverable indicators together with strategic activities for the respective institutions into the next NACS may stir up MDAs to arise to their responsibilities. </a:t>
            </a:r>
          </a:p>
          <a:p>
            <a:pPr marL="539750" lvl="1" indent="-366713">
              <a:defRPr/>
            </a:pPr>
            <a:r>
              <a:rPr kumimoji="0" lang="en-US" sz="2500" b="1" i="0" u="sng" strike="noStrike" kern="1200" cap="none" spc="0" normalizeH="0" baseline="0" noProof="0" dirty="0">
                <a:ln>
                  <a:noFill/>
                </a:ln>
                <a:effectLst/>
                <a:uLnTx/>
                <a:uFillTx/>
                <a:ea typeface="Calibri" panose="020F0502020204030204" pitchFamily="34" charset="0"/>
                <a:cs typeface="Calibri" panose="020F0502020204030204" pitchFamily="34" charset="0"/>
              </a:rPr>
              <a:t>Defining deliverable and communicating responsibilities for MDAs: </a:t>
            </a:r>
            <a:r>
              <a:rPr kumimoji="0" lang="en-US" sz="2500" i="0" u="none" strike="noStrike" kern="1200" cap="none" spc="0" normalizeH="0" baseline="0" noProof="0" dirty="0">
                <a:ln>
                  <a:noFill/>
                </a:ln>
                <a:effectLst/>
                <a:uLnTx/>
                <a:uFillTx/>
                <a:ea typeface="Calibri" panose="020F0502020204030204" pitchFamily="34" charset="0"/>
                <a:cs typeface="Calibri" panose="020F0502020204030204" pitchFamily="34" charset="0"/>
              </a:rPr>
              <a:t>There is need for prompt and proper communication of responsibilities of various MDAs and their expected deliverables in next NACS document.  This will help in ensuring proper alignment of NACS with the respective MDAs’ strategies.</a:t>
            </a:r>
            <a:endParaRPr lang="en-US" sz="2500" dirty="0">
              <a:effectLst/>
              <a:ea typeface="Calibri" panose="020F0502020204030204" pitchFamily="34" charset="0"/>
            </a:endParaRPr>
          </a:p>
          <a:p>
            <a:pPr marL="688086" lvl="1" indent="-514350">
              <a:buFont typeface="+mj-lt"/>
              <a:buAutoNum type="alphaLcPeriod"/>
            </a:pPr>
            <a:endParaRPr lang="en-US" sz="2500" dirty="0">
              <a:effectLst/>
              <a:ea typeface="Calibri" panose="020F0502020204030204" pitchFamily="34" charset="0"/>
              <a:cs typeface="Calibri" panose="020F0502020204030204" pitchFamily="34" charset="0"/>
            </a:endParaRP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41</a:t>
            </a:fld>
            <a:endParaRPr lang="en-US" sz="700"/>
          </a:p>
        </p:txBody>
      </p:sp>
    </p:spTree>
    <p:extLst>
      <p:ext uri="{BB962C8B-B14F-4D97-AF65-F5344CB8AC3E}">
        <p14:creationId xmlns:p14="http://schemas.microsoft.com/office/powerpoint/2010/main" val="82114442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Shape 239"/>
        <p:cNvGrpSpPr/>
        <p:nvPr/>
      </p:nvGrpSpPr>
      <p:grpSpPr>
        <a:xfrm>
          <a:off x="0" y="0"/>
          <a:ext cx="0" cy="0"/>
          <a:chOff x="0" y="0"/>
          <a:chExt cx="0" cy="0"/>
        </a:xfrm>
      </p:grpSpPr>
      <p:sp>
        <p:nvSpPr>
          <p:cNvPr id="240" name="Google Shape;240;p26"/>
          <p:cNvSpPr txBox="1">
            <a:spLocks noGrp="1"/>
          </p:cNvSpPr>
          <p:nvPr>
            <p:ph type="title"/>
          </p:nvPr>
        </p:nvSpPr>
        <p:spPr>
          <a:xfrm>
            <a:off x="1024128" y="585216"/>
            <a:ext cx="9720072" cy="1499616"/>
          </a:xfrm>
          <a:prstGeom prst="rect">
            <a:avLst/>
          </a:prstGeom>
        </p:spPr>
        <p:txBody>
          <a:bodyPr spcFirstLastPara="1" lIns="91425" tIns="45700" rIns="91425" bIns="45700" anchorCtr="0">
            <a:normAutofit/>
          </a:bodyPr>
          <a:lstStyle/>
          <a:p>
            <a:pPr marL="0" lvl="0" indent="0" rtl="0">
              <a:spcBef>
                <a:spcPts val="0"/>
              </a:spcBef>
              <a:spcAft>
                <a:spcPts val="0"/>
              </a:spcAft>
              <a:buClr>
                <a:srgbClr val="C00000"/>
              </a:buClr>
              <a:buSzPts val="4800"/>
              <a:buFont typeface="Calibri"/>
              <a:buNone/>
            </a:pPr>
            <a:r>
              <a:rPr lang="en-US" b="1" dirty="0"/>
              <a:t>CONCLUSION</a:t>
            </a:r>
          </a:p>
        </p:txBody>
      </p:sp>
      <p:sp>
        <p:nvSpPr>
          <p:cNvPr id="241" name="Google Shape;241;p26"/>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pPr marL="0" lvl="0" indent="0" rtl="0">
                <a:lnSpc>
                  <a:spcPct val="90000"/>
                </a:lnSpc>
                <a:spcBef>
                  <a:spcPts val="0"/>
                </a:spcBef>
                <a:spcAft>
                  <a:spcPts val="600"/>
                </a:spcAft>
                <a:buNone/>
              </a:pPr>
              <a:t>42</a:t>
            </a:fld>
            <a:endParaRPr lang="en-US" sz="700"/>
          </a:p>
        </p:txBody>
      </p:sp>
      <p:graphicFrame>
        <p:nvGraphicFramePr>
          <p:cNvPr id="244" name="Google Shape;242;p26">
            <a:extLst>
              <a:ext uri="{FF2B5EF4-FFF2-40B4-BE49-F238E27FC236}">
                <a16:creationId xmlns:a16="http://schemas.microsoft.com/office/drawing/2014/main" id="{520D8CCF-D02D-FE96-0C89-5E2D10993679}"/>
              </a:ext>
            </a:extLst>
          </p:cNvPr>
          <p:cNvGraphicFramePr>
            <a:graphicFrameLocks noGrp="1"/>
          </p:cNvGraphicFramePr>
          <p:nvPr>
            <p:ph idx="1"/>
            <p:extLst>
              <p:ext uri="{D42A27DB-BD31-4B8C-83A1-F6EECF244321}">
                <p14:modId xmlns:p14="http://schemas.microsoft.com/office/powerpoint/2010/main" val="4217732515"/>
              </p:ext>
            </p:extLst>
          </p:nvPr>
        </p:nvGraphicFramePr>
        <p:xfrm>
          <a:off x="1023938" y="1600200"/>
          <a:ext cx="9720262" cy="5257800"/>
        </p:xfrm>
        <a:graphic>
          <a:graphicData uri="http://schemas.openxmlformats.org/drawingml/2006/diagram">
            <dgm:relIds xmlns:dgm="http://schemas.openxmlformats.org/drawingml/2006/diagram" xmlns:r="http://schemas.openxmlformats.org/officeDocument/2006/relationships" r:dm="rId3" r:lo="rId4" r:qs="rId5" r:cs="rId6"/>
          </a:graphicData>
        </a:graphic>
      </p:graphicFrame>
    </p:spTree>
    <p:extLst>
      <p:ext uri="{BB962C8B-B14F-4D97-AF65-F5344CB8AC3E}">
        <p14:creationId xmlns:p14="http://schemas.microsoft.com/office/powerpoint/2010/main" val="16961492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Shape 239"/>
        <p:cNvGrpSpPr/>
        <p:nvPr/>
      </p:nvGrpSpPr>
      <p:grpSpPr>
        <a:xfrm>
          <a:off x="0" y="0"/>
          <a:ext cx="0" cy="0"/>
          <a:chOff x="0" y="0"/>
          <a:chExt cx="0" cy="0"/>
        </a:xfrm>
      </p:grpSpPr>
      <p:sp>
        <p:nvSpPr>
          <p:cNvPr id="240" name="Google Shape;240;p26"/>
          <p:cNvSpPr txBox="1">
            <a:spLocks noGrp="1"/>
          </p:cNvSpPr>
          <p:nvPr>
            <p:ph type="title"/>
          </p:nvPr>
        </p:nvSpPr>
        <p:spPr>
          <a:xfrm>
            <a:off x="1024128" y="585216"/>
            <a:ext cx="6066818" cy="5713984"/>
          </a:xfrm>
          <a:prstGeom prst="rect">
            <a:avLst/>
          </a:prstGeom>
        </p:spPr>
        <p:txBody>
          <a:bodyPr spcFirstLastPara="1" lIns="91425" tIns="45700" rIns="91425" bIns="45700" anchorCtr="0">
            <a:normAutofit/>
          </a:bodyPr>
          <a:lstStyle/>
          <a:p>
            <a:pPr marL="0" lvl="0" indent="0" rtl="0">
              <a:spcBef>
                <a:spcPts val="0"/>
              </a:spcBef>
              <a:spcAft>
                <a:spcPts val="0"/>
              </a:spcAft>
              <a:buClr>
                <a:srgbClr val="C00000"/>
              </a:buClr>
              <a:buSzPts val="4800"/>
              <a:buFont typeface="Calibri"/>
              <a:buNone/>
            </a:pPr>
            <a:r>
              <a:rPr lang="en-US" sz="9600" b="1" dirty="0"/>
              <a:t>THANK YOU</a:t>
            </a:r>
          </a:p>
        </p:txBody>
      </p:sp>
      <p:sp>
        <p:nvSpPr>
          <p:cNvPr id="241" name="Google Shape;241;p26"/>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a:solidFill>
                  <a:srgbClr val="FFFFFF"/>
                </a:solidFill>
              </a:rPr>
              <a:pPr marL="0" lvl="0" indent="0" rtl="0">
                <a:lnSpc>
                  <a:spcPct val="90000"/>
                </a:lnSpc>
                <a:spcBef>
                  <a:spcPts val="0"/>
                </a:spcBef>
                <a:spcAft>
                  <a:spcPts val="600"/>
                </a:spcAft>
                <a:buNone/>
              </a:pPr>
              <a:t>43</a:t>
            </a:fld>
            <a:endParaRPr lang="en-US" sz="700">
              <a:solidFill>
                <a:srgbClr val="FFFFFF"/>
              </a:solidFill>
            </a:endParaRPr>
          </a:p>
        </p:txBody>
      </p:sp>
    </p:spTree>
    <p:extLst>
      <p:ext uri="{BB962C8B-B14F-4D97-AF65-F5344CB8AC3E}">
        <p14:creationId xmlns:p14="http://schemas.microsoft.com/office/powerpoint/2010/main" val="268633110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Shape 167"/>
        <p:cNvGrpSpPr/>
        <p:nvPr/>
      </p:nvGrpSpPr>
      <p:grpSpPr>
        <a:xfrm>
          <a:off x="0" y="0"/>
          <a:ext cx="0" cy="0"/>
          <a:chOff x="0" y="0"/>
          <a:chExt cx="0" cy="0"/>
        </a:xfrm>
      </p:grpSpPr>
      <p:sp>
        <p:nvSpPr>
          <p:cNvPr id="168" name="Google Shape;168;p22"/>
          <p:cNvSpPr txBox="1">
            <a:spLocks noGrp="1"/>
          </p:cNvSpPr>
          <p:nvPr>
            <p:ph type="sldNum" sz="quarter" idx="12"/>
          </p:nvPr>
        </p:nvSpPr>
        <p:spPr>
          <a:prstGeom prst="rect">
            <a:avLst/>
          </a:prstGeom>
          <a:noFill/>
          <a:ln>
            <a:noFill/>
          </a:ln>
        </p:spPr>
        <p:txBody>
          <a:bodyPr spcFirstLastPara="1" wrap="square" lIns="91425" tIns="45700" rIns="91425" bIns="45700" anchor="ctr" anchorCtr="0">
            <a:noAutofit/>
          </a:bodyPr>
          <a:lstStyle/>
          <a:p>
            <a:pPr marL="0" lvl="0" indent="0" algn="r" rtl="0">
              <a:spcBef>
                <a:spcPts val="0"/>
              </a:spcBef>
              <a:spcAft>
                <a:spcPts val="0"/>
              </a:spcAft>
              <a:buNone/>
            </a:pPr>
            <a:fld id="{00000000-1234-1234-1234-123412341234}" type="slidenum">
              <a:rPr lang="en-US"/>
              <a:t>5</a:t>
            </a:fld>
            <a:endParaRPr/>
          </a:p>
        </p:txBody>
      </p:sp>
      <p:sp>
        <p:nvSpPr>
          <p:cNvPr id="169" name="Google Shape;169;p22"/>
          <p:cNvSpPr txBox="1"/>
          <p:nvPr/>
        </p:nvSpPr>
        <p:spPr>
          <a:xfrm>
            <a:off x="1981200" y="1"/>
            <a:ext cx="8229600" cy="380733"/>
          </a:xfrm>
          <a:prstGeom prst="rect">
            <a:avLst/>
          </a:prstGeom>
          <a:solidFill>
            <a:srgbClr val="EAB9A3"/>
          </a:solidFill>
          <a:ln>
            <a:noFill/>
          </a:ln>
        </p:spPr>
        <p:txBody>
          <a:bodyPr spcFirstLastPara="1" wrap="square" lIns="91425" tIns="45700" rIns="91425" bIns="45700" anchor="t" anchorCtr="0">
            <a:noAutofit/>
          </a:bodyPr>
          <a:lstStyle/>
          <a:p>
            <a:pPr marL="0" marR="0" lvl="0" indent="0" algn="ctr" rtl="0">
              <a:lnSpc>
                <a:spcPct val="85000"/>
              </a:lnSpc>
              <a:spcBef>
                <a:spcPts val="0"/>
              </a:spcBef>
              <a:spcAft>
                <a:spcPts val="0"/>
              </a:spcAft>
              <a:buClr>
                <a:srgbClr val="C00000"/>
              </a:buClr>
              <a:buSzPts val="2000"/>
              <a:buFont typeface="Cambria"/>
              <a:buNone/>
            </a:pPr>
            <a:r>
              <a:rPr lang="en-US" sz="2000" b="1" i="0" u="none" strike="noStrike" cap="none">
                <a:solidFill>
                  <a:srgbClr val="C00000"/>
                </a:solidFill>
                <a:latin typeface="Cambria"/>
                <a:ea typeface="Cambria"/>
                <a:cs typeface="Cambria"/>
                <a:sym typeface="Cambria"/>
              </a:rPr>
              <a:t>RESULT FRAMEWORK</a:t>
            </a:r>
            <a:endParaRPr sz="2000" b="0" i="0" u="none" strike="noStrike" cap="none">
              <a:solidFill>
                <a:srgbClr val="3F3F3F"/>
              </a:solidFill>
              <a:latin typeface="Calibri"/>
              <a:ea typeface="Calibri"/>
              <a:cs typeface="Calibri"/>
              <a:sym typeface="Calibri"/>
            </a:endParaRPr>
          </a:p>
        </p:txBody>
      </p:sp>
      <p:sp>
        <p:nvSpPr>
          <p:cNvPr id="170" name="Google Shape;170;p22"/>
          <p:cNvSpPr txBox="1"/>
          <p:nvPr/>
        </p:nvSpPr>
        <p:spPr>
          <a:xfrm>
            <a:off x="1703512" y="304800"/>
            <a:ext cx="8784976" cy="5904656"/>
          </a:xfrm>
          <a:prstGeom prst="rect">
            <a:avLst/>
          </a:prstGeom>
          <a:noFill/>
          <a:ln>
            <a:noFill/>
          </a:ln>
        </p:spPr>
        <p:txBody>
          <a:bodyPr spcFirstLastPara="1" wrap="square" lIns="91425" tIns="45700" rIns="91425" bIns="45700" anchor="t" anchorCtr="0">
            <a:noAutofit/>
          </a:bodyPr>
          <a:lstStyle/>
          <a:p>
            <a:pPr marL="91440" marR="0" lvl="0" indent="-91440" algn="l" rtl="0">
              <a:lnSpc>
                <a:spcPct val="90000"/>
              </a:lnSpc>
              <a:spcBef>
                <a:spcPts val="0"/>
              </a:spcBef>
              <a:spcAft>
                <a:spcPts val="0"/>
              </a:spcAft>
              <a:buClr>
                <a:schemeClr val="accent1"/>
              </a:buClr>
              <a:buSzPts val="2000"/>
              <a:buFont typeface="Calibri"/>
              <a:buNone/>
            </a:pPr>
            <a:endParaRPr sz="2000" b="0" i="0" u="none" strike="noStrike" cap="none">
              <a:solidFill>
                <a:srgbClr val="3F3F3F"/>
              </a:solidFill>
              <a:latin typeface="Calibri"/>
              <a:ea typeface="Calibri"/>
              <a:cs typeface="Calibri"/>
              <a:sym typeface="Calibri"/>
            </a:endParaRPr>
          </a:p>
          <a:p>
            <a:pPr marL="91440" marR="0" lvl="0" indent="-91440" algn="l" rtl="0">
              <a:lnSpc>
                <a:spcPct val="90000"/>
              </a:lnSpc>
              <a:spcBef>
                <a:spcPts val="1400"/>
              </a:spcBef>
              <a:spcAft>
                <a:spcPts val="0"/>
              </a:spcAft>
              <a:buClr>
                <a:schemeClr val="accent1"/>
              </a:buClr>
              <a:buSzPts val="2000"/>
              <a:buFont typeface="Calibri"/>
              <a:buNone/>
            </a:pPr>
            <a:endParaRPr sz="2000" b="0" i="0" u="none" strike="noStrike" cap="none">
              <a:solidFill>
                <a:srgbClr val="3F3F3F"/>
              </a:solidFill>
              <a:latin typeface="Calibri"/>
              <a:ea typeface="Calibri"/>
              <a:cs typeface="Calibri"/>
              <a:sym typeface="Calibri"/>
            </a:endParaRPr>
          </a:p>
          <a:p>
            <a:pPr marL="91440" marR="0" lvl="0" indent="-91440" algn="l" rtl="0">
              <a:lnSpc>
                <a:spcPct val="90000"/>
              </a:lnSpc>
              <a:spcBef>
                <a:spcPts val="1400"/>
              </a:spcBef>
              <a:spcAft>
                <a:spcPts val="0"/>
              </a:spcAft>
              <a:buClr>
                <a:schemeClr val="accent1"/>
              </a:buClr>
              <a:buSzPts val="2000"/>
              <a:buFont typeface="Calibri"/>
              <a:buNone/>
            </a:pPr>
            <a:endParaRPr sz="2000" b="0" i="0" u="none" strike="noStrike" cap="none">
              <a:solidFill>
                <a:srgbClr val="3F3F3F"/>
              </a:solidFill>
              <a:latin typeface="Calibri"/>
              <a:ea typeface="Calibri"/>
              <a:cs typeface="Calibri"/>
              <a:sym typeface="Calibri"/>
            </a:endParaRPr>
          </a:p>
        </p:txBody>
      </p:sp>
      <p:sp>
        <p:nvSpPr>
          <p:cNvPr id="171" name="Google Shape;171;p22"/>
          <p:cNvSpPr txBox="1"/>
          <p:nvPr/>
        </p:nvSpPr>
        <p:spPr>
          <a:xfrm>
            <a:off x="9900458" y="6459785"/>
            <a:ext cx="1312025" cy="365125"/>
          </a:xfrm>
          <a:prstGeom prst="rect">
            <a:avLst/>
          </a:prstGeom>
          <a:noFill/>
          <a:ln>
            <a:noFill/>
          </a:ln>
        </p:spPr>
        <p:txBody>
          <a:bodyPr spcFirstLastPara="1" wrap="square" lIns="91425" tIns="45700" rIns="91425" bIns="45700" anchor="ctr" anchorCtr="0">
            <a:noAutofit/>
          </a:bodyPr>
          <a:lstStyle/>
          <a:p>
            <a:pPr marL="0" marR="0" lvl="0" indent="0" algn="r" rtl="0">
              <a:spcBef>
                <a:spcPts val="0"/>
              </a:spcBef>
              <a:spcAft>
                <a:spcPts val="0"/>
              </a:spcAft>
              <a:buNone/>
            </a:pPr>
            <a:fld id="{00000000-1234-1234-1234-123412341234}" type="slidenum">
              <a:rPr lang="en-US" sz="1050" b="0" i="0" u="none" strike="noStrike" cap="none">
                <a:solidFill>
                  <a:srgbClr val="FFFFFF"/>
                </a:solidFill>
                <a:latin typeface="Calibri"/>
                <a:ea typeface="Calibri"/>
                <a:cs typeface="Calibri"/>
                <a:sym typeface="Calibri"/>
              </a:rPr>
              <a:t>5</a:t>
            </a:fld>
            <a:endParaRPr sz="1050" b="0" i="0" u="none" strike="noStrike" cap="none">
              <a:solidFill>
                <a:srgbClr val="FFFFFF"/>
              </a:solidFill>
              <a:latin typeface="Calibri"/>
              <a:ea typeface="Calibri"/>
              <a:cs typeface="Calibri"/>
              <a:sym typeface="Calibri"/>
            </a:endParaRPr>
          </a:p>
        </p:txBody>
      </p:sp>
      <p:sp>
        <p:nvSpPr>
          <p:cNvPr id="172" name="Google Shape;172;p22"/>
          <p:cNvSpPr/>
          <p:nvPr/>
        </p:nvSpPr>
        <p:spPr>
          <a:xfrm>
            <a:off x="2014537" y="352044"/>
            <a:ext cx="8305800" cy="362712"/>
          </a:xfrm>
          <a:prstGeom prst="rect">
            <a:avLst/>
          </a:prstGeom>
          <a:noFill/>
          <a:ln>
            <a:noFill/>
          </a:ln>
        </p:spPr>
        <p:txBody>
          <a:bodyPr spcFirstLastPara="1" wrap="square" lIns="0" tIns="45700" rIns="0" bIns="0" anchor="b" anchorCtr="0">
            <a:noAutofit/>
          </a:bodyPr>
          <a:lstStyle/>
          <a:p>
            <a:pPr marL="0" marR="0" lvl="0" indent="0" algn="l" rtl="0">
              <a:spcBef>
                <a:spcPts val="0"/>
              </a:spcBef>
              <a:spcAft>
                <a:spcPts val="0"/>
              </a:spcAft>
              <a:buClr>
                <a:schemeClr val="dk2"/>
              </a:buClr>
              <a:buSzPts val="2400"/>
              <a:buFont typeface="Calibri"/>
              <a:buNone/>
            </a:pPr>
            <a:endParaRPr sz="2400" b="1" i="0" u="none" strike="noStrike" cap="none">
              <a:solidFill>
                <a:schemeClr val="dk2"/>
              </a:solidFill>
              <a:latin typeface="Calibri"/>
              <a:ea typeface="Calibri"/>
              <a:cs typeface="Calibri"/>
              <a:sym typeface="Calibri"/>
            </a:endParaRPr>
          </a:p>
        </p:txBody>
      </p:sp>
      <p:cxnSp>
        <p:nvCxnSpPr>
          <p:cNvPr id="173" name="Google Shape;173;p22"/>
          <p:cNvCxnSpPr/>
          <p:nvPr/>
        </p:nvCxnSpPr>
        <p:spPr>
          <a:xfrm rot="10800000">
            <a:off x="6384032" y="762001"/>
            <a:ext cx="0" cy="274637"/>
          </a:xfrm>
          <a:prstGeom prst="straightConnector1">
            <a:avLst/>
          </a:prstGeom>
          <a:noFill/>
          <a:ln w="9525" cap="flat" cmpd="sng">
            <a:solidFill>
              <a:srgbClr val="000000"/>
            </a:solidFill>
            <a:prstDash val="solid"/>
            <a:round/>
            <a:headEnd type="none" w="med" len="med"/>
            <a:tailEnd type="triangle" w="med" len="med"/>
          </a:ln>
        </p:spPr>
      </p:cxnSp>
      <p:sp>
        <p:nvSpPr>
          <p:cNvPr id="174" name="Google Shape;174;p22"/>
          <p:cNvSpPr/>
          <p:nvPr/>
        </p:nvSpPr>
        <p:spPr>
          <a:xfrm>
            <a:off x="3359697" y="420688"/>
            <a:ext cx="5895975" cy="417512"/>
          </a:xfrm>
          <a:prstGeom prst="rect">
            <a:avLst/>
          </a:prstGeom>
          <a:solidFill>
            <a:srgbClr val="FFC000"/>
          </a:solidFill>
          <a:ln w="25400"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100" b="1" i="0" u="none" strike="noStrike" cap="none">
                <a:solidFill>
                  <a:schemeClr val="dk1"/>
                </a:solidFill>
                <a:latin typeface="Calibri"/>
                <a:ea typeface="Calibri"/>
                <a:cs typeface="Calibri"/>
                <a:sym typeface="Calibri"/>
              </a:rPr>
              <a:t>VISION</a:t>
            </a:r>
            <a:endParaRPr/>
          </a:p>
          <a:p>
            <a:pPr marL="0" marR="0" lvl="0" indent="0" algn="ctr" rtl="0">
              <a:spcBef>
                <a:spcPts val="0"/>
              </a:spcBef>
              <a:spcAft>
                <a:spcPts val="0"/>
              </a:spcAft>
              <a:buNone/>
            </a:pPr>
            <a:r>
              <a:rPr lang="en-US" sz="1100" b="1" i="0" u="none" strike="noStrike" cap="none">
                <a:solidFill>
                  <a:schemeClr val="dk1"/>
                </a:solidFill>
                <a:latin typeface="Calibri"/>
                <a:ea typeface="Calibri"/>
                <a:cs typeface="Calibri"/>
                <a:sym typeface="Calibri"/>
              </a:rPr>
              <a:t>A Nigeria free of all forms of corruption and corrupt practices</a:t>
            </a:r>
            <a:endParaRPr sz="1100" b="0" i="0" u="none" strike="noStrike" cap="none">
              <a:solidFill>
                <a:schemeClr val="dk1"/>
              </a:solidFill>
              <a:latin typeface="Arial"/>
              <a:ea typeface="Arial"/>
              <a:cs typeface="Arial"/>
              <a:sym typeface="Arial"/>
            </a:endParaRPr>
          </a:p>
        </p:txBody>
      </p:sp>
      <p:cxnSp>
        <p:nvCxnSpPr>
          <p:cNvPr id="175" name="Google Shape;175;p22"/>
          <p:cNvCxnSpPr/>
          <p:nvPr/>
        </p:nvCxnSpPr>
        <p:spPr>
          <a:xfrm rot="10800000" flipH="1">
            <a:off x="6384032" y="1974379"/>
            <a:ext cx="1588" cy="276225"/>
          </a:xfrm>
          <a:prstGeom prst="straightConnector1">
            <a:avLst/>
          </a:prstGeom>
          <a:noFill/>
          <a:ln w="9525" cap="flat" cmpd="sng">
            <a:solidFill>
              <a:srgbClr val="000000"/>
            </a:solidFill>
            <a:prstDash val="solid"/>
            <a:round/>
            <a:headEnd type="none" w="med" len="med"/>
            <a:tailEnd type="triangle" w="med" len="med"/>
          </a:ln>
        </p:spPr>
      </p:cxnSp>
      <p:grpSp>
        <p:nvGrpSpPr>
          <p:cNvPr id="176" name="Google Shape;176;p22"/>
          <p:cNvGrpSpPr/>
          <p:nvPr/>
        </p:nvGrpSpPr>
        <p:grpSpPr>
          <a:xfrm>
            <a:off x="4690647" y="2438400"/>
            <a:ext cx="4331407" cy="949392"/>
            <a:chOff x="6812" y="4781"/>
            <a:chExt cx="4198" cy="1406"/>
          </a:xfrm>
        </p:grpSpPr>
        <p:sp>
          <p:nvSpPr>
            <p:cNvPr id="177" name="Google Shape;177;p22"/>
            <p:cNvSpPr/>
            <p:nvPr/>
          </p:nvSpPr>
          <p:spPr>
            <a:xfrm>
              <a:off x="6812" y="5567"/>
              <a:ext cx="4198" cy="620"/>
            </a:xfrm>
            <a:prstGeom prst="rect">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just" rtl="0">
                <a:spcBef>
                  <a:spcPts val="0"/>
                </a:spcBef>
                <a:spcAft>
                  <a:spcPts val="0"/>
                </a:spcAft>
                <a:buNone/>
              </a:pPr>
              <a:r>
                <a:rPr lang="en-US" sz="1100" b="1" i="0" u="sng" strike="noStrike" cap="none" dirty="0">
                  <a:solidFill>
                    <a:schemeClr val="dk1"/>
                  </a:solidFill>
                  <a:latin typeface="Calibri"/>
                  <a:ea typeface="Calibri"/>
                  <a:cs typeface="Calibri"/>
                  <a:sym typeface="Calibri"/>
                </a:rPr>
                <a:t>KPI 2.01:</a:t>
              </a:r>
              <a:r>
                <a:rPr lang="en-US" sz="1100" b="1" i="0" u="none" strike="noStrike" cap="none" dirty="0">
                  <a:solidFill>
                    <a:schemeClr val="dk1"/>
                  </a:solidFill>
                  <a:latin typeface="Calibri"/>
                  <a:ea typeface="Calibri"/>
                  <a:cs typeface="Calibri"/>
                  <a:sym typeface="Calibri"/>
                </a:rPr>
                <a:t>  </a:t>
              </a:r>
              <a:r>
                <a:rPr lang="en-US" sz="1100" b="0" i="0" u="none" strike="noStrike" cap="none" dirty="0">
                  <a:solidFill>
                    <a:schemeClr val="dk1"/>
                  </a:solidFill>
                  <a:latin typeface="Calibri"/>
                  <a:ea typeface="Calibri"/>
                  <a:cs typeface="Calibri"/>
                  <a:sym typeface="Calibri"/>
                </a:rPr>
                <a:t>No. of MDAs that are assessed for compliance under Systems Studies and CRAs.</a:t>
              </a:r>
              <a:endParaRPr sz="1100" b="0" i="0" u="none" strike="noStrike" cap="none" dirty="0">
                <a:solidFill>
                  <a:schemeClr val="dk1"/>
                </a:solidFill>
                <a:latin typeface="Cambria"/>
                <a:ea typeface="Cambria"/>
                <a:cs typeface="Cambria"/>
                <a:sym typeface="Cambria"/>
              </a:endParaRPr>
            </a:p>
            <a:p>
              <a:pPr marL="0" marR="0" lvl="0" indent="0" algn="l" rtl="0">
                <a:spcBef>
                  <a:spcPts val="600"/>
                </a:spcBef>
                <a:spcAft>
                  <a:spcPts val="0"/>
                </a:spcAft>
                <a:buNone/>
              </a:pPr>
              <a:endParaRPr sz="1100" b="0" i="0" u="none" strike="noStrike" cap="none" dirty="0">
                <a:solidFill>
                  <a:schemeClr val="dk1"/>
                </a:solidFill>
                <a:latin typeface="Arial"/>
                <a:ea typeface="Arial"/>
                <a:cs typeface="Arial"/>
                <a:sym typeface="Arial"/>
              </a:endParaRPr>
            </a:p>
          </p:txBody>
        </p:sp>
        <p:sp>
          <p:nvSpPr>
            <p:cNvPr id="178" name="Google Shape;178;p22"/>
            <p:cNvSpPr/>
            <p:nvPr/>
          </p:nvSpPr>
          <p:spPr>
            <a:xfrm>
              <a:off x="6812" y="4781"/>
              <a:ext cx="4198" cy="786"/>
            </a:xfrm>
            <a:prstGeom prst="rect">
              <a:avLst/>
            </a:prstGeom>
            <a:solidFill>
              <a:srgbClr val="548DD4"/>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1" indent="0" algn="l" rtl="0">
                <a:spcBef>
                  <a:spcPts val="0"/>
                </a:spcBef>
                <a:spcAft>
                  <a:spcPts val="0"/>
                </a:spcAft>
                <a:buNone/>
              </a:pPr>
              <a:r>
                <a:rPr lang="en-US" sz="1100" b="1" i="0" u="sng" strike="noStrike" cap="none" dirty="0">
                  <a:solidFill>
                    <a:schemeClr val="dk1"/>
                  </a:solidFill>
                  <a:latin typeface="Calibri"/>
                  <a:ea typeface="Calibri"/>
                  <a:cs typeface="Calibri"/>
                  <a:sym typeface="Calibri"/>
                </a:rPr>
                <a:t>Key Objective 2</a:t>
              </a:r>
              <a:r>
                <a:rPr lang="en-US" sz="1100" b="1" i="0" u="none" strike="noStrike" cap="none" dirty="0">
                  <a:solidFill>
                    <a:schemeClr val="dk1"/>
                  </a:solidFill>
                  <a:latin typeface="Calibri"/>
                  <a:ea typeface="Calibri"/>
                  <a:cs typeface="Calibri"/>
                  <a:sym typeface="Calibri"/>
                </a:rPr>
                <a:t>: Reduction of System-Induced Corrupt Practices and improved mobilization of the Citizenry to fight corruption</a:t>
              </a:r>
              <a:endParaRPr sz="1100" b="0" i="0" u="none" strike="noStrike" cap="none" dirty="0">
                <a:solidFill>
                  <a:schemeClr val="dk1"/>
                </a:solidFill>
                <a:latin typeface="Arial"/>
                <a:ea typeface="Arial"/>
                <a:cs typeface="Arial"/>
                <a:sym typeface="Arial"/>
              </a:endParaRPr>
            </a:p>
          </p:txBody>
        </p:sp>
      </p:grpSp>
      <p:grpSp>
        <p:nvGrpSpPr>
          <p:cNvPr id="179" name="Google Shape;179;p22"/>
          <p:cNvGrpSpPr/>
          <p:nvPr/>
        </p:nvGrpSpPr>
        <p:grpSpPr>
          <a:xfrm>
            <a:off x="163412" y="2438401"/>
            <a:ext cx="3922427" cy="1439698"/>
            <a:chOff x="1042" y="4755"/>
            <a:chExt cx="5107" cy="2007"/>
          </a:xfrm>
        </p:grpSpPr>
        <p:sp>
          <p:nvSpPr>
            <p:cNvPr id="180" name="Google Shape;180;p22"/>
            <p:cNvSpPr/>
            <p:nvPr/>
          </p:nvSpPr>
          <p:spPr>
            <a:xfrm>
              <a:off x="1042" y="5436"/>
              <a:ext cx="5107" cy="1326"/>
            </a:xfrm>
            <a:prstGeom prst="rect">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b="1" i="0" u="sng" strike="noStrike" cap="none" dirty="0">
                  <a:solidFill>
                    <a:schemeClr val="dk1"/>
                  </a:solidFill>
                  <a:latin typeface="Calibri"/>
                  <a:ea typeface="Calibri"/>
                  <a:cs typeface="Calibri"/>
                  <a:sym typeface="Calibri"/>
                </a:rPr>
                <a:t>KPI 1.01</a:t>
              </a:r>
              <a:r>
                <a:rPr lang="en-US" sz="1100" b="0" i="0" u="none" strike="noStrike" cap="none" dirty="0">
                  <a:solidFill>
                    <a:schemeClr val="dk1"/>
                  </a:solidFill>
                  <a:latin typeface="Calibri"/>
                  <a:ea typeface="Calibri"/>
                  <a:cs typeface="Calibri"/>
                  <a:sym typeface="Calibri"/>
                </a:rPr>
                <a:t>:  Value of assets forfeited /recovered/restrained</a:t>
              </a:r>
              <a:endParaRPr dirty="0"/>
            </a:p>
            <a:p>
              <a:pPr marL="0" marR="0" lvl="0" indent="0" algn="l" rtl="0">
                <a:spcBef>
                  <a:spcPts val="0"/>
                </a:spcBef>
                <a:spcAft>
                  <a:spcPts val="0"/>
                </a:spcAft>
                <a:buNone/>
              </a:pPr>
              <a:r>
                <a:rPr lang="en-US" sz="1100" b="1" i="0" u="sng" strike="noStrike" cap="none" dirty="0">
                  <a:solidFill>
                    <a:schemeClr val="dk1"/>
                  </a:solidFill>
                  <a:latin typeface="Calibri"/>
                  <a:ea typeface="Calibri"/>
                  <a:cs typeface="Calibri"/>
                  <a:sym typeface="Calibri"/>
                </a:rPr>
                <a:t>KPI 1.02</a:t>
              </a:r>
              <a:r>
                <a:rPr lang="en-US" sz="1100" b="0" i="0" u="none" strike="noStrike" cap="none" dirty="0">
                  <a:solidFill>
                    <a:schemeClr val="dk1"/>
                  </a:solidFill>
                  <a:latin typeface="Calibri"/>
                  <a:ea typeface="Calibri"/>
                  <a:cs typeface="Calibri"/>
                  <a:sym typeface="Calibri"/>
                </a:rPr>
                <a:t>:  No. of investigated cases concluded</a:t>
              </a:r>
              <a:endParaRPr dirty="0"/>
            </a:p>
            <a:p>
              <a:pPr marL="0" marR="0" lvl="0" indent="0" algn="l" rtl="0">
                <a:spcBef>
                  <a:spcPts val="0"/>
                </a:spcBef>
                <a:spcAft>
                  <a:spcPts val="0"/>
                </a:spcAft>
                <a:buNone/>
              </a:pPr>
              <a:r>
                <a:rPr lang="en-US" sz="1100" b="1" i="0" u="sng" strike="noStrike" cap="none" dirty="0">
                  <a:solidFill>
                    <a:schemeClr val="dk1"/>
                  </a:solidFill>
                  <a:latin typeface="Calibri"/>
                  <a:ea typeface="Calibri"/>
                  <a:cs typeface="Calibri"/>
                  <a:sym typeface="Calibri"/>
                </a:rPr>
                <a:t>KPI 1.03</a:t>
              </a:r>
              <a:r>
                <a:rPr lang="en-US" sz="1100" b="0" i="0" u="none" strike="noStrike" cap="none" dirty="0">
                  <a:solidFill>
                    <a:schemeClr val="dk1"/>
                  </a:solidFill>
                  <a:latin typeface="Calibri"/>
                  <a:ea typeface="Calibri"/>
                  <a:cs typeface="Calibri"/>
                  <a:sym typeface="Calibri"/>
                </a:rPr>
                <a:t>:  No. of Cases filed for prosecution</a:t>
              </a:r>
              <a:endParaRPr dirty="0"/>
            </a:p>
            <a:p>
              <a:pPr marL="0" marR="0" lvl="0" indent="0" algn="l" rtl="0">
                <a:spcBef>
                  <a:spcPts val="0"/>
                </a:spcBef>
                <a:spcAft>
                  <a:spcPts val="0"/>
                </a:spcAft>
                <a:buNone/>
              </a:pPr>
              <a:r>
                <a:rPr lang="en-GB" sz="1100" b="1" i="0" u="sng" strike="noStrike" cap="none" dirty="0">
                  <a:solidFill>
                    <a:schemeClr val="dk1"/>
                  </a:solidFill>
                  <a:latin typeface="Calibri"/>
                  <a:ea typeface="Calibri"/>
                  <a:cs typeface="Calibri"/>
                  <a:sym typeface="Calibri"/>
                </a:rPr>
                <a:t>KPI 1.04:  </a:t>
              </a:r>
              <a:r>
                <a:rPr lang="en-GB" sz="1100" b="0" i="0" u="none" strike="noStrike" cap="none" dirty="0">
                  <a:solidFill>
                    <a:schemeClr val="dk1"/>
                  </a:solidFill>
                  <a:latin typeface="Calibri"/>
                  <a:ea typeface="Calibri"/>
                  <a:cs typeface="Calibri"/>
                  <a:sym typeface="Calibri"/>
                </a:rPr>
                <a:t>No. of convictions secured</a:t>
              </a:r>
            </a:p>
            <a:p>
              <a:r>
                <a:rPr lang="en-GB" sz="1100" b="1" u="sng"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KPI 1.05:  </a:t>
              </a:r>
              <a:r>
                <a:rPr lang="en-GB" sz="1100" kern="1200" dirty="0">
                  <a:solidFill>
                    <a:srgbClr val="000000"/>
                  </a:solidFill>
                  <a:effectLst/>
                  <a:latin typeface="Calibri" panose="020F0502020204030204" pitchFamily="34" charset="0"/>
                  <a:ea typeface="Times New Roman" panose="02020603050405020304" pitchFamily="18" charset="0"/>
                  <a:cs typeface="Calibri" panose="020F0502020204030204" pitchFamily="34" charset="0"/>
                </a:rPr>
                <a:t>No. of Projects tracked under the CEPT Initiative </a:t>
              </a:r>
              <a:endParaRPr sz="1100" b="1" i="0" u="none" strike="noStrike" cap="none" dirty="0">
                <a:solidFill>
                  <a:schemeClr val="dk1"/>
                </a:solidFill>
                <a:latin typeface="Calibri" panose="020F0502020204030204" pitchFamily="34" charset="0"/>
                <a:ea typeface="Times New Roman"/>
                <a:cs typeface="Calibri" panose="020F0502020204030204" pitchFamily="34" charset="0"/>
                <a:sym typeface="Times New Roman"/>
              </a:endParaRPr>
            </a:p>
            <a:p>
              <a:pPr marL="0" marR="0" lvl="0" indent="0" algn="l" rtl="0">
                <a:spcBef>
                  <a:spcPts val="600"/>
                </a:spcBef>
                <a:spcAft>
                  <a:spcPts val="0"/>
                </a:spcAft>
                <a:buNone/>
              </a:pPr>
              <a:endParaRPr sz="1100" b="0" i="0" u="none" strike="noStrike" cap="none" dirty="0">
                <a:solidFill>
                  <a:schemeClr val="dk1"/>
                </a:solidFill>
                <a:latin typeface="Arial"/>
                <a:ea typeface="Arial"/>
                <a:cs typeface="Arial"/>
                <a:sym typeface="Arial"/>
              </a:endParaRPr>
            </a:p>
          </p:txBody>
        </p:sp>
        <p:sp>
          <p:nvSpPr>
            <p:cNvPr id="181" name="Google Shape;181;p22"/>
            <p:cNvSpPr/>
            <p:nvPr/>
          </p:nvSpPr>
          <p:spPr>
            <a:xfrm>
              <a:off x="1044" y="4755"/>
              <a:ext cx="5105" cy="677"/>
            </a:xfrm>
            <a:prstGeom prst="rect">
              <a:avLst/>
            </a:prstGeom>
            <a:solidFill>
              <a:srgbClr val="00EA6A"/>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b="1" i="0" u="sng" strike="noStrike" cap="none" dirty="0">
                  <a:solidFill>
                    <a:schemeClr val="dk1"/>
                  </a:solidFill>
                  <a:latin typeface="Calibri"/>
                  <a:ea typeface="Calibri"/>
                  <a:cs typeface="Calibri"/>
                  <a:sym typeface="Calibri"/>
                </a:rPr>
                <a:t>Key Objective 1: </a:t>
              </a:r>
              <a:r>
                <a:rPr lang="en-US" sz="1100" b="1" i="1" u="none" strike="noStrike" cap="none" dirty="0">
                  <a:solidFill>
                    <a:schemeClr val="dk1"/>
                  </a:solidFill>
                  <a:latin typeface="Calibri"/>
                  <a:ea typeface="Calibri"/>
                  <a:cs typeface="Calibri"/>
                  <a:sym typeface="Calibri"/>
                </a:rPr>
                <a:t>More Effective Reportage, investigation and Prosecution of Corruption Cases </a:t>
              </a:r>
              <a:endParaRPr dirty="0"/>
            </a:p>
            <a:p>
              <a:pPr marL="0" marR="0" lvl="0" indent="0" algn="l" rtl="0">
                <a:spcBef>
                  <a:spcPts val="600"/>
                </a:spcBef>
                <a:spcAft>
                  <a:spcPts val="0"/>
                </a:spcAft>
                <a:buNone/>
              </a:pPr>
              <a:endParaRPr sz="1100" b="0" i="0" u="none" strike="noStrike" cap="none" dirty="0">
                <a:solidFill>
                  <a:schemeClr val="dk1"/>
                </a:solidFill>
                <a:latin typeface="Arial"/>
                <a:ea typeface="Arial"/>
                <a:cs typeface="Arial"/>
                <a:sym typeface="Arial"/>
              </a:endParaRPr>
            </a:p>
          </p:txBody>
        </p:sp>
      </p:grpSp>
      <p:cxnSp>
        <p:nvCxnSpPr>
          <p:cNvPr id="182" name="Google Shape;182;p22"/>
          <p:cNvCxnSpPr/>
          <p:nvPr/>
        </p:nvCxnSpPr>
        <p:spPr>
          <a:xfrm rot="10800000" flipH="1">
            <a:off x="6384032" y="2222376"/>
            <a:ext cx="1588" cy="216024"/>
          </a:xfrm>
          <a:prstGeom prst="straightConnector1">
            <a:avLst/>
          </a:prstGeom>
          <a:noFill/>
          <a:ln w="9525" cap="flat" cmpd="sng">
            <a:solidFill>
              <a:srgbClr val="000000"/>
            </a:solidFill>
            <a:prstDash val="solid"/>
            <a:round/>
            <a:headEnd type="none" w="med" len="med"/>
            <a:tailEnd type="triangle" w="med" len="med"/>
          </a:ln>
        </p:spPr>
      </p:cxnSp>
      <p:cxnSp>
        <p:nvCxnSpPr>
          <p:cNvPr id="183" name="Google Shape;183;p22"/>
          <p:cNvCxnSpPr/>
          <p:nvPr/>
        </p:nvCxnSpPr>
        <p:spPr>
          <a:xfrm rot="10800000" flipH="1">
            <a:off x="10571042" y="2209800"/>
            <a:ext cx="1587" cy="226974"/>
          </a:xfrm>
          <a:prstGeom prst="straightConnector1">
            <a:avLst/>
          </a:prstGeom>
          <a:noFill/>
          <a:ln w="9525" cap="flat" cmpd="sng">
            <a:solidFill>
              <a:srgbClr val="000000"/>
            </a:solidFill>
            <a:prstDash val="solid"/>
            <a:round/>
            <a:headEnd type="none" w="med" len="med"/>
            <a:tailEnd type="triangle" w="med" len="med"/>
          </a:ln>
        </p:spPr>
      </p:cxnSp>
      <p:cxnSp>
        <p:nvCxnSpPr>
          <p:cNvPr id="184" name="Google Shape;184;p22"/>
          <p:cNvCxnSpPr/>
          <p:nvPr/>
        </p:nvCxnSpPr>
        <p:spPr>
          <a:xfrm rot="10800000">
            <a:off x="2167487" y="2209801"/>
            <a:ext cx="0" cy="244475"/>
          </a:xfrm>
          <a:prstGeom prst="straightConnector1">
            <a:avLst/>
          </a:prstGeom>
          <a:noFill/>
          <a:ln w="9525" cap="flat" cmpd="sng">
            <a:solidFill>
              <a:srgbClr val="000000"/>
            </a:solidFill>
            <a:prstDash val="solid"/>
            <a:round/>
            <a:headEnd type="none" w="med" len="med"/>
            <a:tailEnd type="triangle" w="med" len="med"/>
          </a:ln>
        </p:spPr>
      </p:cxnSp>
      <p:grpSp>
        <p:nvGrpSpPr>
          <p:cNvPr id="185" name="Google Shape;185;p22"/>
          <p:cNvGrpSpPr/>
          <p:nvPr/>
        </p:nvGrpSpPr>
        <p:grpSpPr>
          <a:xfrm>
            <a:off x="9665500" y="2438399"/>
            <a:ext cx="2143694" cy="1598652"/>
            <a:chOff x="11847" y="4781"/>
            <a:chExt cx="3252" cy="2597"/>
          </a:xfrm>
        </p:grpSpPr>
        <p:sp>
          <p:nvSpPr>
            <p:cNvPr id="186" name="Google Shape;186;p22"/>
            <p:cNvSpPr/>
            <p:nvPr/>
          </p:nvSpPr>
          <p:spPr>
            <a:xfrm>
              <a:off x="11847" y="5705"/>
              <a:ext cx="3252" cy="1673"/>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b="1" i="0" u="sng" strike="noStrike" cap="none" dirty="0">
                  <a:solidFill>
                    <a:schemeClr val="dk1"/>
                  </a:solidFill>
                  <a:latin typeface="Calibri"/>
                  <a:ea typeface="Calibri"/>
                  <a:cs typeface="Calibri"/>
                  <a:sym typeface="Calibri"/>
                </a:rPr>
                <a:t>KPI: 3.01: </a:t>
              </a:r>
              <a:r>
                <a:rPr lang="en-US" sz="1100" b="0" i="0" u="none" strike="noStrike" cap="none" dirty="0">
                  <a:solidFill>
                    <a:schemeClr val="dk1"/>
                  </a:solidFill>
                  <a:latin typeface="Calibri"/>
                  <a:ea typeface="Calibri"/>
                  <a:cs typeface="Calibri"/>
                  <a:sym typeface="Calibri"/>
                </a:rPr>
                <a:t> Annual Staff Scorecard on Management Performance</a:t>
              </a:r>
              <a:endParaRPr dirty="0"/>
            </a:p>
            <a:p>
              <a:pPr marL="0" marR="0" lvl="0" indent="0" algn="l" rtl="0">
                <a:spcBef>
                  <a:spcPts val="0"/>
                </a:spcBef>
                <a:spcAft>
                  <a:spcPts val="0"/>
                </a:spcAft>
                <a:buNone/>
              </a:pPr>
              <a:r>
                <a:rPr lang="en-US" sz="1100" b="1" i="0" u="sng" strike="noStrike" cap="none" dirty="0">
                  <a:solidFill>
                    <a:schemeClr val="dk1"/>
                  </a:solidFill>
                  <a:latin typeface="Calibri"/>
                  <a:ea typeface="Calibri"/>
                  <a:cs typeface="Calibri"/>
                  <a:sym typeface="Calibri"/>
                </a:rPr>
                <a:t>KPI: 3.02: </a:t>
              </a:r>
              <a:r>
                <a:rPr lang="en-US" sz="1100" b="0" i="0" u="none" strike="noStrike" cap="none" dirty="0">
                  <a:solidFill>
                    <a:schemeClr val="dk1"/>
                  </a:solidFill>
                  <a:latin typeface="Calibri"/>
                  <a:ea typeface="Calibri"/>
                  <a:cs typeface="Calibri"/>
                  <a:sym typeface="Calibri"/>
                </a:rPr>
                <a:t> Annual Unqualified Audit of ICPC by External Auditors</a:t>
              </a:r>
              <a:endParaRPr dirty="0"/>
            </a:p>
            <a:p>
              <a:pPr marL="0" marR="0" lvl="0" indent="0" algn="l" rtl="0">
                <a:spcBef>
                  <a:spcPts val="0"/>
                </a:spcBef>
                <a:spcAft>
                  <a:spcPts val="0"/>
                </a:spcAft>
                <a:buNone/>
              </a:pPr>
              <a:endParaRPr sz="1100" b="0" i="0" u="none" strike="noStrike" cap="none" dirty="0">
                <a:solidFill>
                  <a:schemeClr val="dk1"/>
                </a:solidFill>
                <a:latin typeface="Arial"/>
                <a:ea typeface="Arial"/>
                <a:cs typeface="Arial"/>
                <a:sym typeface="Arial"/>
              </a:endParaRPr>
            </a:p>
          </p:txBody>
        </p:sp>
        <p:sp>
          <p:nvSpPr>
            <p:cNvPr id="187" name="Google Shape;187;p22"/>
            <p:cNvSpPr/>
            <p:nvPr/>
          </p:nvSpPr>
          <p:spPr>
            <a:xfrm>
              <a:off x="11847" y="4781"/>
              <a:ext cx="3252" cy="925"/>
            </a:xfrm>
            <a:prstGeom prst="rect">
              <a:avLst/>
            </a:prstGeom>
            <a:solidFill>
              <a:srgbClr val="E36C0A"/>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1" indent="0" algn="l" rtl="0">
                <a:spcBef>
                  <a:spcPts val="0"/>
                </a:spcBef>
                <a:spcAft>
                  <a:spcPts val="0"/>
                </a:spcAft>
                <a:buNone/>
              </a:pPr>
              <a:r>
                <a:rPr lang="en-US" sz="1100" b="1" i="0" u="sng" strike="noStrike" cap="none">
                  <a:solidFill>
                    <a:schemeClr val="dk1"/>
                  </a:solidFill>
                  <a:latin typeface="Calibri"/>
                  <a:ea typeface="Calibri"/>
                  <a:cs typeface="Calibri"/>
                  <a:sym typeface="Calibri"/>
                </a:rPr>
                <a:t>Key Objective 3</a:t>
              </a:r>
              <a:endParaRPr/>
            </a:p>
            <a:p>
              <a:pPr marL="0" marR="0" lvl="1" indent="0" algn="l" rtl="0">
                <a:spcBef>
                  <a:spcPts val="0"/>
                </a:spcBef>
                <a:spcAft>
                  <a:spcPts val="0"/>
                </a:spcAft>
                <a:buNone/>
              </a:pPr>
              <a:r>
                <a:rPr lang="en-US" sz="1100" b="1" i="0" u="none" strike="noStrike" cap="none">
                  <a:solidFill>
                    <a:schemeClr val="dk1"/>
                  </a:solidFill>
                  <a:latin typeface="Calibri"/>
                  <a:ea typeface="Calibri"/>
                  <a:cs typeface="Calibri"/>
                  <a:sym typeface="Calibri"/>
                </a:rPr>
                <a:t>Increased Managerial Effectiveness of ICPC</a:t>
              </a:r>
              <a:endParaRPr sz="1100" b="1" i="0" u="none" strike="noStrike" cap="none">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endParaRPr sz="1100" b="0" i="0" u="none" strike="noStrike" cap="none">
                <a:solidFill>
                  <a:schemeClr val="dk1"/>
                </a:solidFill>
                <a:latin typeface="Arial"/>
                <a:ea typeface="Arial"/>
                <a:cs typeface="Arial"/>
                <a:sym typeface="Arial"/>
              </a:endParaRPr>
            </a:p>
          </p:txBody>
        </p:sp>
      </p:grpSp>
      <p:cxnSp>
        <p:nvCxnSpPr>
          <p:cNvPr id="188" name="Google Shape;188;p22"/>
          <p:cNvCxnSpPr/>
          <p:nvPr/>
        </p:nvCxnSpPr>
        <p:spPr>
          <a:xfrm>
            <a:off x="5807969" y="3485854"/>
            <a:ext cx="2124075" cy="0"/>
          </a:xfrm>
          <a:prstGeom prst="straightConnector1">
            <a:avLst/>
          </a:prstGeom>
          <a:noFill/>
          <a:ln w="9525" cap="flat" cmpd="sng">
            <a:solidFill>
              <a:srgbClr val="000000"/>
            </a:solidFill>
            <a:prstDash val="solid"/>
            <a:round/>
            <a:headEnd type="none" w="med" len="med"/>
            <a:tailEnd type="none" w="med" len="med"/>
          </a:ln>
        </p:spPr>
      </p:cxnSp>
      <p:cxnSp>
        <p:nvCxnSpPr>
          <p:cNvPr id="189" name="Google Shape;189;p22"/>
          <p:cNvCxnSpPr/>
          <p:nvPr/>
        </p:nvCxnSpPr>
        <p:spPr>
          <a:xfrm rot="10800000">
            <a:off x="10668207" y="4038600"/>
            <a:ext cx="0" cy="170528"/>
          </a:xfrm>
          <a:prstGeom prst="straightConnector1">
            <a:avLst/>
          </a:prstGeom>
          <a:noFill/>
          <a:ln w="9525" cap="flat" cmpd="sng">
            <a:solidFill>
              <a:srgbClr val="000000"/>
            </a:solidFill>
            <a:prstDash val="solid"/>
            <a:round/>
            <a:headEnd type="none" w="med" len="med"/>
            <a:tailEnd type="triangle" w="med" len="med"/>
          </a:ln>
        </p:spPr>
      </p:cxnSp>
      <p:cxnSp>
        <p:nvCxnSpPr>
          <p:cNvPr id="190" name="Google Shape;190;p22"/>
          <p:cNvCxnSpPr/>
          <p:nvPr/>
        </p:nvCxnSpPr>
        <p:spPr>
          <a:xfrm rot="10800000" flipH="1">
            <a:off x="1997626" y="3733801"/>
            <a:ext cx="1587" cy="230187"/>
          </a:xfrm>
          <a:prstGeom prst="straightConnector1">
            <a:avLst/>
          </a:prstGeom>
          <a:noFill/>
          <a:ln w="9525" cap="flat" cmpd="sng">
            <a:solidFill>
              <a:srgbClr val="000000"/>
            </a:solidFill>
            <a:prstDash val="solid"/>
            <a:round/>
            <a:headEnd type="none" w="med" len="med"/>
            <a:tailEnd type="triangle" w="med" len="med"/>
          </a:ln>
        </p:spPr>
      </p:cxnSp>
      <p:grpSp>
        <p:nvGrpSpPr>
          <p:cNvPr id="191" name="Google Shape;191;p22"/>
          <p:cNvGrpSpPr/>
          <p:nvPr/>
        </p:nvGrpSpPr>
        <p:grpSpPr>
          <a:xfrm>
            <a:off x="7119195" y="3677330"/>
            <a:ext cx="2069305" cy="3200161"/>
            <a:chOff x="9520" y="6997"/>
            <a:chExt cx="2737" cy="3867"/>
          </a:xfrm>
        </p:grpSpPr>
        <p:sp>
          <p:nvSpPr>
            <p:cNvPr id="192" name="Google Shape;192;p22"/>
            <p:cNvSpPr/>
            <p:nvPr/>
          </p:nvSpPr>
          <p:spPr>
            <a:xfrm>
              <a:off x="9520" y="7881"/>
              <a:ext cx="2737" cy="2983"/>
            </a:xfrm>
            <a:prstGeom prst="rect">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50" b="1" i="0" u="sng" strike="noStrike" cap="none" dirty="0">
                  <a:solidFill>
                    <a:schemeClr val="dk1"/>
                  </a:solidFill>
                  <a:latin typeface="Calibri"/>
                  <a:ea typeface="Calibri"/>
                  <a:cs typeface="Calibri"/>
                  <a:sym typeface="Calibri"/>
                </a:rPr>
                <a:t>KPI 2.21:</a:t>
              </a:r>
              <a:r>
                <a:rPr lang="en-US" sz="1150" b="0" i="0" u="none" strike="noStrike" cap="none" dirty="0">
                  <a:solidFill>
                    <a:schemeClr val="dk1"/>
                  </a:solidFill>
                  <a:latin typeface="Calibri"/>
                  <a:ea typeface="Calibri"/>
                  <a:cs typeface="Calibri"/>
                  <a:sym typeface="Calibri"/>
                </a:rPr>
                <a:t> No of anti-corruption activities undertaken by ICPC-supported CSO platforms</a:t>
              </a:r>
              <a:endParaRPr sz="115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150" b="1" i="0" u="sng" strike="noStrike" cap="none" dirty="0">
                  <a:solidFill>
                    <a:schemeClr val="dk1"/>
                  </a:solidFill>
                  <a:latin typeface="Calibri"/>
                  <a:ea typeface="Calibri"/>
                  <a:cs typeface="Calibri"/>
                  <a:sym typeface="Calibri"/>
                </a:rPr>
                <a:t>KPI 2.22:</a:t>
              </a:r>
              <a:r>
                <a:rPr lang="en-US" sz="1150" b="0" i="0" u="none" strike="noStrike" cap="none" dirty="0">
                  <a:solidFill>
                    <a:schemeClr val="dk1"/>
                  </a:solidFill>
                  <a:latin typeface="Calibri"/>
                  <a:ea typeface="Calibri"/>
                  <a:cs typeface="Calibri"/>
                  <a:sym typeface="Calibri"/>
                </a:rPr>
                <a:t> No. of Hits and feedback on ICPC website and other communication platforms.</a:t>
              </a:r>
              <a:endParaRPr sz="115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150" b="1" i="0" u="sng" strike="noStrike" cap="none" dirty="0">
                  <a:solidFill>
                    <a:schemeClr val="dk1"/>
                  </a:solidFill>
                  <a:latin typeface="Calibri"/>
                  <a:ea typeface="Calibri"/>
                  <a:cs typeface="Calibri"/>
                  <a:sym typeface="Calibri"/>
                </a:rPr>
                <a:t>KPI 2.23: </a:t>
              </a:r>
              <a:r>
                <a:rPr lang="en-US" sz="1150" b="0" i="0" u="none" strike="noStrike" cap="none" dirty="0">
                  <a:solidFill>
                    <a:schemeClr val="dk1"/>
                  </a:solidFill>
                  <a:latin typeface="Calibri"/>
                  <a:ea typeface="Calibri"/>
                  <a:cs typeface="Calibri"/>
                  <a:sym typeface="Calibri"/>
                </a:rPr>
                <a:t>No. of sensitization sessions conducted by ICPC</a:t>
              </a:r>
              <a:endParaRPr sz="115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150" b="1" i="0" u="sng" strike="noStrike" cap="none" dirty="0">
                  <a:solidFill>
                    <a:schemeClr val="dk1"/>
                  </a:solidFill>
                  <a:latin typeface="Calibri"/>
                  <a:ea typeface="Calibri"/>
                  <a:cs typeface="Calibri"/>
                  <a:sym typeface="Calibri"/>
                </a:rPr>
                <a:t>KPI 2.24: </a:t>
              </a:r>
              <a:r>
                <a:rPr lang="en-US" sz="1150" b="0" i="0" u="none" strike="noStrike" cap="none" dirty="0">
                  <a:solidFill>
                    <a:schemeClr val="dk1"/>
                  </a:solidFill>
                  <a:latin typeface="Calibri"/>
                  <a:ea typeface="Calibri"/>
                  <a:cs typeface="Calibri"/>
                  <a:sym typeface="Calibri"/>
                </a:rPr>
                <a:t>No. of anti-corruption clubs and Vanguards formed</a:t>
              </a:r>
              <a:endParaRPr sz="115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150" b="1" i="0" u="sng" strike="noStrike" cap="none" dirty="0">
                  <a:solidFill>
                    <a:schemeClr val="dk1"/>
                  </a:solidFill>
                  <a:latin typeface="Calibri"/>
                  <a:ea typeface="Calibri"/>
                  <a:cs typeface="Calibri"/>
                  <a:sym typeface="Calibri"/>
                </a:rPr>
                <a:t>KPI 2.25: </a:t>
              </a:r>
              <a:r>
                <a:rPr lang="en-US" sz="1150" b="0" i="0" u="none" strike="noStrike" cap="none" dirty="0">
                  <a:solidFill>
                    <a:schemeClr val="dk1"/>
                  </a:solidFill>
                  <a:latin typeface="Calibri"/>
                  <a:ea typeface="Calibri"/>
                  <a:cs typeface="Calibri"/>
                  <a:sym typeface="Calibri"/>
                </a:rPr>
                <a:t>No. of Individuals trained by ACAN</a:t>
              </a:r>
              <a:endParaRPr sz="1150" b="0" i="0" u="none" strike="noStrike" cap="none" dirty="0">
                <a:solidFill>
                  <a:schemeClr val="dk1"/>
                </a:solidFill>
                <a:latin typeface="Calibri"/>
                <a:ea typeface="Calibri"/>
                <a:cs typeface="Calibri"/>
                <a:sym typeface="Calibri"/>
              </a:endParaRPr>
            </a:p>
          </p:txBody>
        </p:sp>
        <p:sp>
          <p:nvSpPr>
            <p:cNvPr id="193" name="Google Shape;193;p22"/>
            <p:cNvSpPr/>
            <p:nvPr/>
          </p:nvSpPr>
          <p:spPr>
            <a:xfrm>
              <a:off x="9520" y="6997"/>
              <a:ext cx="2737" cy="886"/>
            </a:xfrm>
            <a:prstGeom prst="rect">
              <a:avLst/>
            </a:prstGeom>
            <a:solidFill>
              <a:srgbClr val="C6D9F1"/>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457200" marR="0" lvl="1" indent="0" algn="l" rtl="0">
                <a:spcBef>
                  <a:spcPts val="0"/>
                </a:spcBef>
                <a:spcAft>
                  <a:spcPts val="0"/>
                </a:spcAft>
                <a:buNone/>
              </a:pPr>
              <a:r>
                <a:rPr lang="en-US" sz="1100" b="1" i="0" u="sng" strike="noStrike" cap="none" dirty="0">
                  <a:solidFill>
                    <a:schemeClr val="dk1"/>
                  </a:solidFill>
                  <a:latin typeface="Calibri"/>
                  <a:ea typeface="Calibri"/>
                  <a:cs typeface="Calibri"/>
                  <a:sym typeface="Calibri"/>
                </a:rPr>
                <a:t>Outcome 2.2</a:t>
              </a:r>
              <a:endParaRPr dirty="0"/>
            </a:p>
            <a:p>
              <a:pPr marL="182880" marR="0" lvl="1" indent="0" algn="l" rtl="0">
                <a:spcBef>
                  <a:spcPts val="0"/>
                </a:spcBef>
                <a:spcAft>
                  <a:spcPts val="0"/>
                </a:spcAft>
                <a:buNone/>
              </a:pPr>
              <a:r>
                <a:rPr lang="en-US" sz="1100" b="1" i="0" u="none" strike="noStrike" cap="none" dirty="0">
                  <a:solidFill>
                    <a:schemeClr val="dk1"/>
                  </a:solidFill>
                  <a:latin typeface="Calibri"/>
                  <a:ea typeface="Calibri"/>
                  <a:cs typeface="Calibri"/>
                  <a:sym typeface="Calibri"/>
                </a:rPr>
                <a:t>Increased Public Empowerment against Corruption</a:t>
              </a:r>
              <a:endParaRPr dirty="0"/>
            </a:p>
          </p:txBody>
        </p:sp>
      </p:grpSp>
      <p:grpSp>
        <p:nvGrpSpPr>
          <p:cNvPr id="194" name="Google Shape;194;p22"/>
          <p:cNvGrpSpPr/>
          <p:nvPr/>
        </p:nvGrpSpPr>
        <p:grpSpPr>
          <a:xfrm>
            <a:off x="9672733" y="4175949"/>
            <a:ext cx="2182478" cy="2529653"/>
            <a:chOff x="12393" y="6982"/>
            <a:chExt cx="2929" cy="4151"/>
          </a:xfrm>
        </p:grpSpPr>
        <p:sp>
          <p:nvSpPr>
            <p:cNvPr id="195" name="Google Shape;195;p22"/>
            <p:cNvSpPr/>
            <p:nvPr/>
          </p:nvSpPr>
          <p:spPr>
            <a:xfrm>
              <a:off x="12393" y="8061"/>
              <a:ext cx="2929" cy="3072"/>
            </a:xfrm>
            <a:prstGeom prst="rect">
              <a:avLst/>
            </a:prstGeom>
            <a:solidFill>
              <a:srgbClr val="FFFFFF"/>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b="1" i="0" u="sng" strike="noStrike" cap="none" dirty="0">
                  <a:solidFill>
                    <a:schemeClr val="dk1"/>
                  </a:solidFill>
                  <a:latin typeface="Calibri"/>
                  <a:ea typeface="Calibri"/>
                  <a:cs typeface="Calibri"/>
                  <a:sym typeface="Calibri"/>
                </a:rPr>
                <a:t>KPI 3.11</a:t>
              </a:r>
              <a:r>
                <a:rPr lang="en-US" sz="1100" b="0" i="0" u="none" strike="noStrike" cap="none" dirty="0">
                  <a:solidFill>
                    <a:schemeClr val="dk1"/>
                  </a:solidFill>
                  <a:latin typeface="Calibri"/>
                  <a:ea typeface="Calibri"/>
                  <a:cs typeface="Calibri"/>
                  <a:sym typeface="Calibri"/>
                </a:rPr>
                <a:t>: No of Partnership actions/initiatives taken in collaboration with other anti-corruption agencies</a:t>
              </a:r>
              <a:endParaRPr sz="11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b="1" i="0" u="sng" strike="noStrike" cap="none" dirty="0">
                  <a:solidFill>
                    <a:schemeClr val="dk1"/>
                  </a:solidFill>
                  <a:latin typeface="Calibri"/>
                  <a:ea typeface="Calibri"/>
                  <a:cs typeface="Calibri"/>
                  <a:sym typeface="Calibri"/>
                </a:rPr>
                <a:t>KPI 3.12:</a:t>
              </a:r>
              <a:r>
                <a:rPr lang="en-US" sz="1100" b="1" i="0" u="none" strike="noStrike" cap="none" dirty="0">
                  <a:solidFill>
                    <a:schemeClr val="dk1"/>
                  </a:solidFill>
                  <a:latin typeface="Calibri"/>
                  <a:ea typeface="Calibri"/>
                  <a:cs typeface="Calibri"/>
                  <a:sym typeface="Calibri"/>
                </a:rPr>
                <a:t> </a:t>
              </a:r>
              <a:r>
                <a:rPr lang="en-US" sz="1100" b="0" i="0" u="none" strike="noStrike" cap="none" dirty="0">
                  <a:solidFill>
                    <a:schemeClr val="dk1"/>
                  </a:solidFill>
                  <a:latin typeface="Calibri"/>
                  <a:ea typeface="Calibri"/>
                  <a:cs typeface="Calibri"/>
                  <a:sym typeface="Calibri"/>
                </a:rPr>
                <a:t>No. of Quarterly report responded to and considered by the Chairman/Board.</a:t>
              </a:r>
              <a:endParaRPr sz="1100" b="0" i="0" u="none" strike="noStrike" cap="none" dirty="0">
                <a:solidFill>
                  <a:schemeClr val="dk1"/>
                </a:solidFill>
                <a:latin typeface="Calibri"/>
                <a:ea typeface="Calibri"/>
                <a:cs typeface="Calibri"/>
                <a:sym typeface="Calibri"/>
              </a:endParaRPr>
            </a:p>
          </p:txBody>
        </p:sp>
        <p:sp>
          <p:nvSpPr>
            <p:cNvPr id="196" name="Google Shape;196;p22"/>
            <p:cNvSpPr/>
            <p:nvPr/>
          </p:nvSpPr>
          <p:spPr>
            <a:xfrm>
              <a:off x="12393" y="6982"/>
              <a:ext cx="2929" cy="1127"/>
            </a:xfrm>
            <a:prstGeom prst="rect">
              <a:avLst/>
            </a:prstGeom>
            <a:solidFill>
              <a:srgbClr val="FBD4B4"/>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457200" marR="0" lvl="1" indent="0" algn="l" rtl="0">
                <a:spcBef>
                  <a:spcPts val="0"/>
                </a:spcBef>
                <a:spcAft>
                  <a:spcPts val="0"/>
                </a:spcAft>
                <a:buNone/>
              </a:pPr>
              <a:r>
                <a:rPr lang="en-US" sz="1100" b="1" i="0" u="sng" strike="noStrike" cap="none">
                  <a:solidFill>
                    <a:schemeClr val="dk1"/>
                  </a:solidFill>
                  <a:latin typeface="Calibri"/>
                  <a:ea typeface="Calibri"/>
                  <a:cs typeface="Calibri"/>
                  <a:sym typeface="Calibri"/>
                </a:rPr>
                <a:t>Outcome 3.1 </a:t>
              </a:r>
              <a:endParaRPr/>
            </a:p>
            <a:p>
              <a:pPr marL="0" marR="0" lvl="1" indent="0" algn="l" rtl="0">
                <a:spcBef>
                  <a:spcPts val="0"/>
                </a:spcBef>
                <a:spcAft>
                  <a:spcPts val="0"/>
                </a:spcAft>
                <a:buNone/>
              </a:pPr>
              <a:r>
                <a:rPr lang="en-US" sz="1100" b="1" i="0" u="none" strike="noStrike" cap="none">
                  <a:solidFill>
                    <a:schemeClr val="dk1"/>
                  </a:solidFill>
                  <a:latin typeface="Calibri"/>
                  <a:ea typeface="Calibri"/>
                  <a:cs typeface="Calibri"/>
                  <a:sym typeface="Calibri"/>
                </a:rPr>
                <a:t>Improved Management Effectiveness, Style and Culture</a:t>
              </a:r>
              <a:endParaRPr/>
            </a:p>
            <a:p>
              <a:pPr marL="0" marR="0" lvl="0" indent="0" algn="l" rtl="0">
                <a:spcBef>
                  <a:spcPts val="0"/>
                </a:spcBef>
                <a:spcAft>
                  <a:spcPts val="0"/>
                </a:spcAft>
                <a:buNone/>
              </a:pPr>
              <a:endParaRPr sz="1100" b="0" i="0" u="none" strike="noStrike" cap="none">
                <a:solidFill>
                  <a:schemeClr val="dk1"/>
                </a:solidFill>
                <a:latin typeface="Arial"/>
                <a:ea typeface="Arial"/>
                <a:cs typeface="Arial"/>
                <a:sym typeface="Arial"/>
              </a:endParaRPr>
            </a:p>
          </p:txBody>
        </p:sp>
      </p:grpSp>
      <p:grpSp>
        <p:nvGrpSpPr>
          <p:cNvPr id="197" name="Google Shape;197;p22"/>
          <p:cNvGrpSpPr/>
          <p:nvPr/>
        </p:nvGrpSpPr>
        <p:grpSpPr>
          <a:xfrm>
            <a:off x="151150" y="4191110"/>
            <a:ext cx="1851574" cy="2514160"/>
            <a:chOff x="605" y="7021"/>
            <a:chExt cx="2492" cy="3494"/>
          </a:xfrm>
        </p:grpSpPr>
        <p:sp>
          <p:nvSpPr>
            <p:cNvPr id="198" name="Google Shape;198;p22"/>
            <p:cNvSpPr/>
            <p:nvPr/>
          </p:nvSpPr>
          <p:spPr>
            <a:xfrm>
              <a:off x="605" y="8003"/>
              <a:ext cx="2492" cy="2512"/>
            </a:xfrm>
            <a:prstGeom prst="rect">
              <a:avLst/>
            </a:prstGeom>
            <a:solidFill>
              <a:schemeClr val="lt1"/>
            </a:solidFill>
            <a:ln w="12700"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b="1" i="0" u="sng" strike="noStrike" cap="none">
                  <a:solidFill>
                    <a:schemeClr val="dk1"/>
                  </a:solidFill>
                  <a:latin typeface="Calibri"/>
                  <a:ea typeface="Calibri"/>
                  <a:cs typeface="Calibri"/>
                  <a:sym typeface="Calibri"/>
                </a:rPr>
                <a:t>KPI 1.11:</a:t>
              </a:r>
              <a:r>
                <a:rPr lang="en-US" sz="1100" b="1" i="0" u="none" strike="noStrike" cap="none">
                  <a:solidFill>
                    <a:schemeClr val="dk1"/>
                  </a:solidFill>
                  <a:latin typeface="Calibri"/>
                  <a:ea typeface="Calibri"/>
                  <a:cs typeface="Calibri"/>
                  <a:sym typeface="Calibri"/>
                </a:rPr>
                <a:t> </a:t>
              </a:r>
              <a:r>
                <a:rPr lang="en-US" sz="1100" b="0" i="0" u="none" strike="noStrike" cap="none">
                  <a:solidFill>
                    <a:schemeClr val="dk1"/>
                  </a:solidFill>
                  <a:latin typeface="Calibri"/>
                  <a:ea typeface="Calibri"/>
                  <a:cs typeface="Calibri"/>
                  <a:sym typeface="Calibri"/>
                </a:rPr>
                <a:t>No. of new petitions received through ICPC established channels</a:t>
              </a:r>
              <a:r>
                <a:rPr lang="en-US" sz="1100" b="1" i="0" u="none" strike="noStrike" cap="none">
                  <a:solidFill>
                    <a:schemeClr val="dk1"/>
                  </a:solidFill>
                  <a:latin typeface="Calibri"/>
                  <a:ea typeface="Calibri"/>
                  <a:cs typeface="Calibri"/>
                  <a:sym typeface="Calibri"/>
                </a:rPr>
                <a:t> </a:t>
              </a:r>
              <a:endParaRPr sz="1100" b="0" i="0" u="none" strike="noStrike" cap="none">
                <a:solidFill>
                  <a:schemeClr val="dk1"/>
                </a:solidFill>
                <a:latin typeface="Calibri"/>
                <a:ea typeface="Calibri"/>
                <a:cs typeface="Calibri"/>
                <a:sym typeface="Calibri"/>
              </a:endParaRPr>
            </a:p>
            <a:p>
              <a:pPr marL="0" marR="0" lvl="0" indent="0" algn="l" rtl="0">
                <a:spcBef>
                  <a:spcPts val="0"/>
                </a:spcBef>
                <a:spcAft>
                  <a:spcPts val="0"/>
                </a:spcAft>
                <a:buNone/>
              </a:pPr>
              <a:r>
                <a:rPr lang="en-US" sz="1100" b="1" i="0" u="sng" strike="noStrike" cap="none">
                  <a:solidFill>
                    <a:schemeClr val="dk1"/>
                  </a:solidFill>
                  <a:latin typeface="Calibri"/>
                  <a:ea typeface="Calibri"/>
                  <a:cs typeface="Calibri"/>
                  <a:sym typeface="Calibri"/>
                </a:rPr>
                <a:t>KPI 1.12:</a:t>
              </a:r>
              <a:r>
                <a:rPr lang="en-US" sz="1100" b="0" i="0" u="none" strike="noStrike" cap="none">
                  <a:solidFill>
                    <a:schemeClr val="dk1"/>
                  </a:solidFill>
                  <a:latin typeface="Calibri"/>
                  <a:ea typeface="Calibri"/>
                  <a:cs typeface="Calibri"/>
                  <a:sym typeface="Calibri"/>
                </a:rPr>
                <a:t>  No. of petitions meeting case tracking standards of acknowledgement, investigation and completion.</a:t>
              </a:r>
              <a:endParaRPr sz="1100" b="0" i="0" u="none" strike="noStrike" cap="none">
                <a:solidFill>
                  <a:schemeClr val="dk1"/>
                </a:solidFill>
                <a:latin typeface="Calibri"/>
                <a:ea typeface="Calibri"/>
                <a:cs typeface="Calibri"/>
                <a:sym typeface="Calibri"/>
              </a:endParaRPr>
            </a:p>
          </p:txBody>
        </p:sp>
        <p:sp>
          <p:nvSpPr>
            <p:cNvPr id="199" name="Google Shape;199;p22"/>
            <p:cNvSpPr/>
            <p:nvPr/>
          </p:nvSpPr>
          <p:spPr>
            <a:xfrm>
              <a:off x="605" y="7021"/>
              <a:ext cx="2492" cy="980"/>
            </a:xfrm>
            <a:prstGeom prst="rect">
              <a:avLst/>
            </a:prstGeom>
            <a:solidFill>
              <a:srgbClr val="85FFBC"/>
            </a:solidFill>
            <a:ln w="19050"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b="1" i="0" u="sng" strike="noStrike" cap="none">
                  <a:solidFill>
                    <a:schemeClr val="dk1"/>
                  </a:solidFill>
                  <a:latin typeface="Calibri"/>
                  <a:ea typeface="Calibri"/>
                  <a:cs typeface="Calibri"/>
                  <a:sym typeface="Calibri"/>
                </a:rPr>
                <a:t>Outcome 1.1 </a:t>
              </a:r>
              <a:endParaRPr/>
            </a:p>
            <a:p>
              <a:pPr marL="0" marR="0" lvl="0" indent="0" algn="l" rtl="0">
                <a:spcBef>
                  <a:spcPts val="0"/>
                </a:spcBef>
                <a:spcAft>
                  <a:spcPts val="0"/>
                </a:spcAft>
                <a:buNone/>
              </a:pPr>
              <a:r>
                <a:rPr lang="en-US" sz="1100" b="1" i="0" u="none" strike="noStrike" cap="none">
                  <a:solidFill>
                    <a:schemeClr val="dk1"/>
                  </a:solidFill>
                  <a:latin typeface="Calibri"/>
                  <a:ea typeface="Calibri"/>
                  <a:cs typeface="Calibri"/>
                  <a:sym typeface="Calibri"/>
                </a:rPr>
                <a:t>Increase Reporting of Corruption Cases by Citizens</a:t>
              </a:r>
              <a:endParaRPr sz="1100" b="0" i="0" u="none" strike="noStrike" cap="none">
                <a:solidFill>
                  <a:schemeClr val="dk1"/>
                </a:solidFill>
                <a:latin typeface="Arial"/>
                <a:ea typeface="Arial"/>
                <a:cs typeface="Arial"/>
                <a:sym typeface="Arial"/>
              </a:endParaRPr>
            </a:p>
          </p:txBody>
        </p:sp>
      </p:grpSp>
      <p:cxnSp>
        <p:nvCxnSpPr>
          <p:cNvPr id="200" name="Google Shape;200;p22"/>
          <p:cNvCxnSpPr/>
          <p:nvPr/>
        </p:nvCxnSpPr>
        <p:spPr>
          <a:xfrm rot="10800000">
            <a:off x="2704062" y="3986212"/>
            <a:ext cx="0" cy="230188"/>
          </a:xfrm>
          <a:prstGeom prst="straightConnector1">
            <a:avLst/>
          </a:prstGeom>
          <a:noFill/>
          <a:ln w="9525" cap="flat" cmpd="sng">
            <a:solidFill>
              <a:srgbClr val="000000"/>
            </a:solidFill>
            <a:prstDash val="solid"/>
            <a:round/>
            <a:headEnd type="none" w="med" len="med"/>
            <a:tailEnd type="triangle" w="med" len="med"/>
          </a:ln>
        </p:spPr>
      </p:cxnSp>
      <p:cxnSp>
        <p:nvCxnSpPr>
          <p:cNvPr id="201" name="Google Shape;201;p22"/>
          <p:cNvCxnSpPr/>
          <p:nvPr/>
        </p:nvCxnSpPr>
        <p:spPr>
          <a:xfrm>
            <a:off x="579988" y="3986212"/>
            <a:ext cx="2124075" cy="0"/>
          </a:xfrm>
          <a:prstGeom prst="straightConnector1">
            <a:avLst/>
          </a:prstGeom>
          <a:noFill/>
          <a:ln w="9525" cap="flat" cmpd="sng">
            <a:solidFill>
              <a:srgbClr val="000000"/>
            </a:solidFill>
            <a:prstDash val="solid"/>
            <a:round/>
            <a:headEnd type="none" w="med" len="med"/>
            <a:tailEnd type="none" w="med" len="med"/>
          </a:ln>
        </p:spPr>
      </p:cxnSp>
      <p:sp>
        <p:nvSpPr>
          <p:cNvPr id="202" name="Google Shape;202;p22"/>
          <p:cNvSpPr/>
          <p:nvPr/>
        </p:nvSpPr>
        <p:spPr>
          <a:xfrm>
            <a:off x="2129953" y="4824982"/>
            <a:ext cx="2180039" cy="2039644"/>
          </a:xfrm>
          <a:prstGeom prst="rect">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b="1" i="0" u="sng" strike="noStrike" cap="none" dirty="0">
                <a:solidFill>
                  <a:schemeClr val="dk1"/>
                </a:solidFill>
                <a:latin typeface="Calibri"/>
                <a:ea typeface="Calibri"/>
                <a:cs typeface="Calibri"/>
                <a:sym typeface="Calibri"/>
              </a:rPr>
              <a:t>KPI 1.21:  </a:t>
            </a:r>
            <a:r>
              <a:rPr lang="en-US" sz="1100" b="0" i="0" u="none" strike="noStrike" cap="none" dirty="0">
                <a:solidFill>
                  <a:schemeClr val="dk1"/>
                </a:solidFill>
                <a:latin typeface="Calibri"/>
                <a:ea typeface="Calibri"/>
                <a:cs typeface="Calibri"/>
                <a:sym typeface="Calibri"/>
              </a:rPr>
              <a:t>Duration between receipt of Petitions and conclusion of investigations</a:t>
            </a:r>
            <a:endParaRPr sz="11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b="1" i="0" u="sng" strike="noStrike" cap="none" dirty="0">
                <a:solidFill>
                  <a:schemeClr val="dk1"/>
                </a:solidFill>
                <a:latin typeface="Calibri"/>
                <a:ea typeface="Calibri"/>
                <a:cs typeface="Calibri"/>
                <a:sym typeface="Calibri"/>
              </a:rPr>
              <a:t>KPI 1.22:  </a:t>
            </a:r>
            <a:r>
              <a:rPr lang="en-US" sz="1100" b="0" i="0" u="none" strike="noStrike" cap="none" dirty="0">
                <a:solidFill>
                  <a:schemeClr val="dk1"/>
                </a:solidFill>
                <a:latin typeface="Calibri"/>
                <a:ea typeface="Calibri"/>
                <a:cs typeface="Calibri"/>
                <a:sym typeface="Calibri"/>
              </a:rPr>
              <a:t>Duration between conclusion of investigations and Filing of cases</a:t>
            </a:r>
            <a:endParaRPr sz="11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b="1" i="0" u="sng" strike="noStrike" cap="none" dirty="0">
                <a:solidFill>
                  <a:schemeClr val="dk1"/>
                </a:solidFill>
                <a:latin typeface="Calibri"/>
                <a:ea typeface="Calibri"/>
                <a:cs typeface="Calibri"/>
                <a:sym typeface="Calibri"/>
              </a:rPr>
              <a:t> KPI 1.23:</a:t>
            </a:r>
            <a:r>
              <a:rPr lang="en-US" sz="1100" b="0" i="0" u="none" strike="noStrike" cap="none" dirty="0">
                <a:solidFill>
                  <a:schemeClr val="dk1"/>
                </a:solidFill>
                <a:latin typeface="Calibri"/>
                <a:ea typeface="Calibri"/>
                <a:cs typeface="Calibri"/>
                <a:sym typeface="Calibri"/>
              </a:rPr>
              <a:t> No. of Staff trained in investigation, prosecution and case management</a:t>
            </a:r>
            <a:endParaRPr sz="110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100" b="1" i="0" u="sng" strike="noStrike" cap="none" dirty="0">
                <a:solidFill>
                  <a:schemeClr val="dk1"/>
                </a:solidFill>
                <a:latin typeface="Calibri"/>
                <a:ea typeface="Calibri"/>
                <a:cs typeface="Calibri"/>
                <a:sym typeface="Calibri"/>
              </a:rPr>
              <a:t>KPI 1.24</a:t>
            </a:r>
            <a:r>
              <a:rPr lang="en-US" sz="1100" b="0" i="0" u="none" strike="noStrike" cap="none" dirty="0">
                <a:solidFill>
                  <a:schemeClr val="dk1"/>
                </a:solidFill>
                <a:latin typeface="Calibri"/>
                <a:ea typeface="Calibri"/>
                <a:cs typeface="Calibri"/>
                <a:sym typeface="Calibri"/>
              </a:rPr>
              <a:t>: No. of non-petition Intelligence-led investigations conducted</a:t>
            </a:r>
            <a:endParaRPr sz="1100" b="0" i="0" u="none" strike="noStrike" cap="none" dirty="0">
              <a:solidFill>
                <a:schemeClr val="dk1"/>
              </a:solidFill>
              <a:latin typeface="Calibri"/>
              <a:ea typeface="Calibri"/>
              <a:cs typeface="Calibri"/>
              <a:sym typeface="Calibri"/>
            </a:endParaRPr>
          </a:p>
        </p:txBody>
      </p:sp>
      <p:cxnSp>
        <p:nvCxnSpPr>
          <p:cNvPr id="203" name="Google Shape;203;p22"/>
          <p:cNvCxnSpPr/>
          <p:nvPr/>
        </p:nvCxnSpPr>
        <p:spPr>
          <a:xfrm rot="10800000">
            <a:off x="579987" y="3987800"/>
            <a:ext cx="0" cy="230188"/>
          </a:xfrm>
          <a:prstGeom prst="straightConnector1">
            <a:avLst/>
          </a:prstGeom>
          <a:noFill/>
          <a:ln w="9525" cap="flat" cmpd="sng">
            <a:solidFill>
              <a:srgbClr val="000000"/>
            </a:solidFill>
            <a:prstDash val="solid"/>
            <a:round/>
            <a:headEnd type="none" w="med" len="med"/>
            <a:tailEnd type="triangle" w="med" len="med"/>
          </a:ln>
        </p:spPr>
      </p:cxnSp>
      <p:sp>
        <p:nvSpPr>
          <p:cNvPr id="204" name="Google Shape;204;p22"/>
          <p:cNvSpPr/>
          <p:nvPr/>
        </p:nvSpPr>
        <p:spPr>
          <a:xfrm>
            <a:off x="2129953" y="4130199"/>
            <a:ext cx="2180039" cy="694092"/>
          </a:xfrm>
          <a:prstGeom prst="rect">
            <a:avLst/>
          </a:prstGeom>
          <a:solidFill>
            <a:srgbClr val="85FFBC"/>
          </a:solidFill>
          <a:ln w="19050"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00" b="1" i="0" u="sng" strike="noStrike" cap="none">
                <a:solidFill>
                  <a:schemeClr val="dk1"/>
                </a:solidFill>
                <a:latin typeface="Calibri"/>
                <a:ea typeface="Calibri"/>
                <a:cs typeface="Calibri"/>
                <a:sym typeface="Calibri"/>
              </a:rPr>
              <a:t>Outcome 1.2</a:t>
            </a:r>
            <a:endParaRPr/>
          </a:p>
          <a:p>
            <a:pPr marL="0" marR="0" lvl="0" indent="0" algn="l" rtl="0">
              <a:spcBef>
                <a:spcPts val="0"/>
              </a:spcBef>
              <a:spcAft>
                <a:spcPts val="0"/>
              </a:spcAft>
              <a:buNone/>
            </a:pPr>
            <a:r>
              <a:rPr lang="en-US" sz="1100" b="1" i="0" u="none" strike="noStrike" cap="none">
                <a:solidFill>
                  <a:schemeClr val="dk1"/>
                </a:solidFill>
                <a:latin typeface="Calibri"/>
                <a:ea typeface="Calibri"/>
                <a:cs typeface="Calibri"/>
                <a:sym typeface="Calibri"/>
              </a:rPr>
              <a:t>Improved Capacity to Investigate and Prosecute Cases</a:t>
            </a:r>
            <a:endParaRPr sz="1100" b="0" i="0" u="none" strike="noStrike" cap="none">
              <a:solidFill>
                <a:schemeClr val="dk1"/>
              </a:solidFill>
              <a:latin typeface="Calibri"/>
              <a:ea typeface="Calibri"/>
              <a:cs typeface="Calibri"/>
              <a:sym typeface="Calibri"/>
            </a:endParaRPr>
          </a:p>
        </p:txBody>
      </p:sp>
      <p:grpSp>
        <p:nvGrpSpPr>
          <p:cNvPr id="205" name="Google Shape;205;p22"/>
          <p:cNvGrpSpPr/>
          <p:nvPr/>
        </p:nvGrpSpPr>
        <p:grpSpPr>
          <a:xfrm>
            <a:off x="4519858" y="3615604"/>
            <a:ext cx="2419402" cy="3261887"/>
            <a:chOff x="6585" y="7000"/>
            <a:chExt cx="2821" cy="9119"/>
          </a:xfrm>
        </p:grpSpPr>
        <p:sp>
          <p:nvSpPr>
            <p:cNvPr id="206" name="Google Shape;206;p22"/>
            <p:cNvSpPr/>
            <p:nvPr/>
          </p:nvSpPr>
          <p:spPr>
            <a:xfrm>
              <a:off x="6585" y="8764"/>
              <a:ext cx="2821" cy="7355"/>
            </a:xfrm>
            <a:prstGeom prst="rect">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l" rtl="0">
                <a:spcBef>
                  <a:spcPts val="0"/>
                </a:spcBef>
                <a:spcAft>
                  <a:spcPts val="0"/>
                </a:spcAft>
                <a:buNone/>
              </a:pPr>
              <a:r>
                <a:rPr lang="en-US" sz="1150" b="1" i="0" u="sng" strike="noStrike" cap="none" dirty="0">
                  <a:solidFill>
                    <a:schemeClr val="dk1"/>
                  </a:solidFill>
                  <a:latin typeface="Calibri"/>
                  <a:ea typeface="Calibri"/>
                  <a:cs typeface="Calibri"/>
                  <a:sym typeface="Calibri"/>
                </a:rPr>
                <a:t>KPI 2.11:</a:t>
              </a:r>
              <a:r>
                <a:rPr lang="en-US" sz="1150" b="0" i="0" u="sng" strike="noStrike" cap="none" dirty="0">
                  <a:solidFill>
                    <a:schemeClr val="dk1"/>
                  </a:solidFill>
                  <a:latin typeface="Calibri"/>
                  <a:ea typeface="Calibri"/>
                  <a:cs typeface="Calibri"/>
                  <a:sym typeface="Calibri"/>
                </a:rPr>
                <a:t> </a:t>
              </a:r>
              <a:r>
                <a:rPr lang="en-US" sz="1150" b="0" i="0" u="none" strike="noStrike" cap="none" dirty="0">
                  <a:solidFill>
                    <a:schemeClr val="dk1"/>
                  </a:solidFill>
                  <a:latin typeface="Calibri"/>
                  <a:ea typeface="Calibri"/>
                  <a:cs typeface="Calibri"/>
                  <a:sym typeface="Calibri"/>
                </a:rPr>
                <a:t>No. of MDAs that make progress in compliance with Systems Studies and CRAs recommendations.</a:t>
              </a:r>
              <a:endParaRPr lang="en-GB" sz="115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150" b="1" i="0" u="sng" strike="noStrike" cap="none" dirty="0">
                  <a:solidFill>
                    <a:schemeClr val="dk1"/>
                  </a:solidFill>
                  <a:latin typeface="Calibri"/>
                  <a:ea typeface="Calibri"/>
                  <a:cs typeface="Calibri"/>
                  <a:sym typeface="Calibri"/>
                </a:rPr>
                <a:t>KPI 2.12: </a:t>
              </a:r>
              <a:r>
                <a:rPr lang="en-US" sz="1150" b="0" i="0" u="none" strike="noStrike" cap="none" dirty="0">
                  <a:solidFill>
                    <a:schemeClr val="dk1"/>
                  </a:solidFill>
                  <a:latin typeface="Calibri"/>
                  <a:ea typeface="Calibri"/>
                  <a:cs typeface="Calibri"/>
                  <a:sym typeface="Calibri"/>
                </a:rPr>
                <a:t>No. of corruption monitoring activities undertaken by ICPC</a:t>
              </a:r>
              <a:endParaRPr sz="1150" b="0" i="0" u="none" strike="noStrike" cap="none" dirty="0">
                <a:solidFill>
                  <a:schemeClr val="dk1"/>
                </a:solidFill>
                <a:latin typeface="Calibri"/>
                <a:ea typeface="Calibri"/>
                <a:cs typeface="Calibri"/>
                <a:sym typeface="Calibri"/>
              </a:endParaRPr>
            </a:p>
            <a:p>
              <a:pPr marL="0" marR="0" lvl="0" indent="0" algn="l" rtl="0">
                <a:spcBef>
                  <a:spcPts val="0"/>
                </a:spcBef>
                <a:spcAft>
                  <a:spcPts val="0"/>
                </a:spcAft>
                <a:buNone/>
              </a:pPr>
              <a:r>
                <a:rPr lang="en-US" sz="1150" b="1" i="0" u="sng" strike="noStrike" cap="none" dirty="0">
                  <a:solidFill>
                    <a:schemeClr val="dk1"/>
                  </a:solidFill>
                  <a:latin typeface="Calibri"/>
                  <a:ea typeface="Calibri"/>
                  <a:cs typeface="Calibri"/>
                  <a:sym typeface="Calibri"/>
                </a:rPr>
                <a:t>KPI 2.13: </a:t>
              </a:r>
              <a:r>
                <a:rPr lang="en-US" sz="1150" b="0" i="0" u="none" strike="noStrike" cap="none" dirty="0">
                  <a:solidFill>
                    <a:schemeClr val="dk1"/>
                  </a:solidFill>
                  <a:latin typeface="Calibri"/>
                  <a:ea typeface="Calibri"/>
                  <a:cs typeface="Calibri"/>
                  <a:sym typeface="Calibri"/>
                </a:rPr>
                <a:t>No. of MDAs assessed with Ethics and Compliance Scorecard</a:t>
              </a:r>
              <a:endParaRPr sz="1150" b="0" i="0" u="none" strike="noStrike" cap="none" dirty="0">
                <a:solidFill>
                  <a:schemeClr val="dk1"/>
                </a:solidFill>
                <a:latin typeface="Calibri"/>
                <a:ea typeface="Calibri"/>
                <a:cs typeface="Calibri"/>
                <a:sym typeface="Calibri"/>
              </a:endParaRPr>
            </a:p>
          </p:txBody>
        </p:sp>
        <p:sp>
          <p:nvSpPr>
            <p:cNvPr id="207" name="Google Shape;207;p22"/>
            <p:cNvSpPr/>
            <p:nvPr/>
          </p:nvSpPr>
          <p:spPr>
            <a:xfrm>
              <a:off x="6585" y="7000"/>
              <a:ext cx="2814" cy="1697"/>
            </a:xfrm>
            <a:prstGeom prst="rect">
              <a:avLst/>
            </a:prstGeom>
            <a:solidFill>
              <a:srgbClr val="C6D9F1"/>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457200" marR="0" lvl="1" indent="0" algn="l" rtl="0">
                <a:spcBef>
                  <a:spcPts val="0"/>
                </a:spcBef>
                <a:spcAft>
                  <a:spcPts val="0"/>
                </a:spcAft>
                <a:buNone/>
              </a:pPr>
              <a:r>
                <a:rPr lang="en-US" sz="1100" b="1" i="0" u="sng" strike="noStrike" cap="none" dirty="0">
                  <a:solidFill>
                    <a:schemeClr val="dk1"/>
                  </a:solidFill>
                  <a:latin typeface="Calibri"/>
                  <a:ea typeface="Calibri"/>
                  <a:cs typeface="Calibri"/>
                  <a:sym typeface="Calibri"/>
                </a:rPr>
                <a:t>Outcome 2.1</a:t>
              </a:r>
              <a:endParaRPr sz="1100" b="1" i="0" u="sng" strike="noStrike" cap="none" dirty="0">
                <a:solidFill>
                  <a:schemeClr val="dk1"/>
                </a:solidFill>
                <a:latin typeface="Times New Roman"/>
                <a:ea typeface="Times New Roman"/>
                <a:cs typeface="Times New Roman"/>
                <a:sym typeface="Times New Roman"/>
              </a:endParaRPr>
            </a:p>
            <a:p>
              <a:pPr marL="0" marR="0" lvl="0" indent="0" algn="l" rtl="0">
                <a:spcBef>
                  <a:spcPts val="0"/>
                </a:spcBef>
                <a:spcAft>
                  <a:spcPts val="0"/>
                </a:spcAft>
                <a:buNone/>
              </a:pPr>
              <a:r>
                <a:rPr lang="en-US" sz="1100" b="1" i="0" u="none" strike="noStrike" cap="none" dirty="0">
                  <a:solidFill>
                    <a:schemeClr val="dk1"/>
                  </a:solidFill>
                  <a:latin typeface="Calibri"/>
                  <a:ea typeface="Calibri"/>
                  <a:cs typeface="Calibri"/>
                  <a:sym typeface="Calibri"/>
                </a:rPr>
                <a:t>Improved Mechanisms for Corruption Prevention in the Public sector</a:t>
              </a:r>
              <a:endParaRPr sz="1100" b="0" i="0" u="none" strike="noStrike" cap="none" dirty="0">
                <a:solidFill>
                  <a:schemeClr val="dk1"/>
                </a:solidFill>
                <a:latin typeface="Arial"/>
                <a:ea typeface="Arial"/>
                <a:cs typeface="Arial"/>
                <a:sym typeface="Arial"/>
              </a:endParaRPr>
            </a:p>
          </p:txBody>
        </p:sp>
      </p:grpSp>
      <p:cxnSp>
        <p:nvCxnSpPr>
          <p:cNvPr id="208" name="Google Shape;208;p22"/>
          <p:cNvCxnSpPr/>
          <p:nvPr/>
        </p:nvCxnSpPr>
        <p:spPr>
          <a:xfrm rot="10800000">
            <a:off x="7958137" y="3451262"/>
            <a:ext cx="0" cy="187581"/>
          </a:xfrm>
          <a:prstGeom prst="straightConnector1">
            <a:avLst/>
          </a:prstGeom>
          <a:noFill/>
          <a:ln w="9525" cap="flat" cmpd="sng">
            <a:solidFill>
              <a:srgbClr val="000000"/>
            </a:solidFill>
            <a:prstDash val="solid"/>
            <a:round/>
            <a:headEnd type="none" w="med" len="med"/>
            <a:tailEnd type="triangle" w="med" len="med"/>
          </a:ln>
        </p:spPr>
      </p:cxnSp>
      <p:cxnSp>
        <p:nvCxnSpPr>
          <p:cNvPr id="209" name="Google Shape;209;p22"/>
          <p:cNvCxnSpPr/>
          <p:nvPr/>
        </p:nvCxnSpPr>
        <p:spPr>
          <a:xfrm rot="10800000">
            <a:off x="6815138" y="3298862"/>
            <a:ext cx="943" cy="217155"/>
          </a:xfrm>
          <a:prstGeom prst="straightConnector1">
            <a:avLst/>
          </a:prstGeom>
          <a:noFill/>
          <a:ln w="9525" cap="flat" cmpd="sng">
            <a:solidFill>
              <a:srgbClr val="000000"/>
            </a:solidFill>
            <a:prstDash val="solid"/>
            <a:round/>
            <a:headEnd type="none" w="med" len="med"/>
            <a:tailEnd type="triangle" w="med" len="med"/>
          </a:ln>
        </p:spPr>
      </p:cxnSp>
      <p:cxnSp>
        <p:nvCxnSpPr>
          <p:cNvPr id="210" name="Google Shape;210;p22"/>
          <p:cNvCxnSpPr/>
          <p:nvPr/>
        </p:nvCxnSpPr>
        <p:spPr>
          <a:xfrm rot="10800000">
            <a:off x="5824537" y="3451262"/>
            <a:ext cx="0" cy="206339"/>
          </a:xfrm>
          <a:prstGeom prst="straightConnector1">
            <a:avLst/>
          </a:prstGeom>
          <a:noFill/>
          <a:ln w="9525" cap="flat" cmpd="sng">
            <a:solidFill>
              <a:srgbClr val="000000"/>
            </a:solidFill>
            <a:prstDash val="solid"/>
            <a:round/>
            <a:headEnd type="none" w="med" len="med"/>
            <a:tailEnd type="triangle" w="med" len="med"/>
          </a:ln>
        </p:spPr>
      </p:cxnSp>
      <p:cxnSp>
        <p:nvCxnSpPr>
          <p:cNvPr id="211" name="Google Shape;211;p22"/>
          <p:cNvCxnSpPr/>
          <p:nvPr/>
        </p:nvCxnSpPr>
        <p:spPr>
          <a:xfrm>
            <a:off x="2162680" y="2262022"/>
            <a:ext cx="8398960" cy="388"/>
          </a:xfrm>
          <a:prstGeom prst="straightConnector1">
            <a:avLst/>
          </a:prstGeom>
          <a:noFill/>
          <a:ln w="9525" cap="flat" cmpd="sng">
            <a:solidFill>
              <a:srgbClr val="000000"/>
            </a:solidFill>
            <a:prstDash val="solid"/>
            <a:round/>
            <a:headEnd type="none" w="med" len="med"/>
            <a:tailEnd type="none" w="med" len="med"/>
          </a:ln>
        </p:spPr>
      </p:cxnSp>
      <p:grpSp>
        <p:nvGrpSpPr>
          <p:cNvPr id="212" name="Google Shape;212;p22"/>
          <p:cNvGrpSpPr/>
          <p:nvPr/>
        </p:nvGrpSpPr>
        <p:grpSpPr>
          <a:xfrm>
            <a:off x="4007768" y="926930"/>
            <a:ext cx="5009522" cy="1231976"/>
            <a:chOff x="1042" y="4569"/>
            <a:chExt cx="5107" cy="1599"/>
          </a:xfrm>
        </p:grpSpPr>
        <p:sp>
          <p:nvSpPr>
            <p:cNvPr id="213" name="Google Shape;213;p22"/>
            <p:cNvSpPr/>
            <p:nvPr/>
          </p:nvSpPr>
          <p:spPr>
            <a:xfrm>
              <a:off x="1042" y="5194"/>
              <a:ext cx="5107" cy="974"/>
            </a:xfrm>
            <a:prstGeom prst="rect">
              <a:avLst/>
            </a:prstGeom>
            <a:solidFill>
              <a:schemeClr val="lt1"/>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endParaRPr sz="100" b="1" i="0" u="none" strike="noStrike" cap="none" dirty="0">
                <a:solidFill>
                  <a:schemeClr val="dk1"/>
                </a:solidFill>
                <a:latin typeface="Calibri"/>
                <a:ea typeface="Calibri"/>
                <a:cs typeface="Calibri"/>
                <a:sym typeface="Calibri"/>
              </a:endParaRPr>
            </a:p>
            <a:p>
              <a:pPr marL="0" marR="0" lvl="0" indent="0" algn="ctr" rtl="0">
                <a:spcBef>
                  <a:spcPts val="600"/>
                </a:spcBef>
                <a:spcAft>
                  <a:spcPts val="0"/>
                </a:spcAft>
                <a:buNone/>
              </a:pPr>
              <a:r>
                <a:rPr lang="en-US" sz="1100" b="1" i="0" u="none" strike="noStrike" cap="none" dirty="0">
                  <a:solidFill>
                    <a:schemeClr val="dk1"/>
                  </a:solidFill>
                  <a:latin typeface="Calibri"/>
                  <a:ea typeface="Calibri"/>
                  <a:cs typeface="Calibri"/>
                  <a:sym typeface="Calibri"/>
                </a:rPr>
                <a:t>Impact Indicator</a:t>
              </a:r>
              <a:endParaRPr dirty="0"/>
            </a:p>
            <a:p>
              <a:pPr marL="0" marR="0" lvl="0" indent="0" algn="ctr" rtl="0">
                <a:spcBef>
                  <a:spcPts val="300"/>
                </a:spcBef>
                <a:spcAft>
                  <a:spcPts val="0"/>
                </a:spcAft>
                <a:buNone/>
              </a:pPr>
              <a:r>
                <a:rPr lang="en-US" sz="1100" b="1" i="0" u="none" strike="noStrike" cap="none" dirty="0">
                  <a:solidFill>
                    <a:schemeClr val="dk1"/>
                  </a:solidFill>
                  <a:latin typeface="Calibri"/>
                  <a:ea typeface="Calibri"/>
                  <a:cs typeface="Calibri"/>
                  <a:sym typeface="Calibri"/>
                </a:rPr>
                <a:t>0.01</a:t>
              </a:r>
              <a:r>
                <a:rPr lang="en-US" sz="1100" b="0" i="0" u="none" strike="noStrike" cap="none" dirty="0">
                  <a:solidFill>
                    <a:schemeClr val="dk1"/>
                  </a:solidFill>
                  <a:latin typeface="Calibri"/>
                  <a:ea typeface="Calibri"/>
                  <a:cs typeface="Calibri"/>
                  <a:sym typeface="Calibri"/>
                </a:rPr>
                <a:t>:  Improved public perception of/confidence in ICPC</a:t>
              </a:r>
              <a:endParaRPr dirty="0"/>
            </a:p>
            <a:p>
              <a:pPr marL="0" marR="0" lvl="0" indent="0" algn="ctr" rtl="0">
                <a:spcBef>
                  <a:spcPts val="300"/>
                </a:spcBef>
                <a:spcAft>
                  <a:spcPts val="0"/>
                </a:spcAft>
                <a:buNone/>
              </a:pPr>
              <a:r>
                <a:rPr lang="en-US" sz="1100" b="1" i="0" u="none" strike="noStrike" cap="none" dirty="0">
                  <a:solidFill>
                    <a:schemeClr val="dk1"/>
                  </a:solidFill>
                  <a:latin typeface="Calibri"/>
                  <a:ea typeface="Calibri"/>
                  <a:cs typeface="Calibri"/>
                  <a:sym typeface="Calibri"/>
                </a:rPr>
                <a:t>0.02</a:t>
              </a:r>
              <a:r>
                <a:rPr lang="en-US" sz="1100" b="0" i="0" u="none" strike="noStrike" cap="none" dirty="0">
                  <a:solidFill>
                    <a:schemeClr val="dk1"/>
                  </a:solidFill>
                  <a:latin typeface="Calibri"/>
                  <a:ea typeface="Calibri"/>
                  <a:cs typeface="Calibri"/>
                  <a:sym typeface="Calibri"/>
                </a:rPr>
                <a:t>:  Improved rating of Nigeria on TI’s annual CPI </a:t>
              </a:r>
              <a:endParaRPr sz="1100" b="1" i="0" u="none" strike="noStrike" cap="none" dirty="0">
                <a:solidFill>
                  <a:schemeClr val="dk1"/>
                </a:solidFill>
                <a:latin typeface="Times New Roman"/>
                <a:ea typeface="Times New Roman"/>
                <a:cs typeface="Times New Roman"/>
                <a:sym typeface="Times New Roman"/>
              </a:endParaRPr>
            </a:p>
            <a:p>
              <a:pPr marL="0" marR="0" lvl="0" indent="0" algn="l" rtl="0">
                <a:spcBef>
                  <a:spcPts val="300"/>
                </a:spcBef>
                <a:spcAft>
                  <a:spcPts val="0"/>
                </a:spcAft>
                <a:buNone/>
              </a:pPr>
              <a:endParaRPr sz="1800" b="0" i="0" u="none" strike="noStrike" cap="none" dirty="0">
                <a:solidFill>
                  <a:schemeClr val="dk1"/>
                </a:solidFill>
                <a:latin typeface="Arial"/>
                <a:ea typeface="Arial"/>
                <a:cs typeface="Arial"/>
                <a:sym typeface="Arial"/>
              </a:endParaRPr>
            </a:p>
          </p:txBody>
        </p:sp>
        <p:sp>
          <p:nvSpPr>
            <p:cNvPr id="214" name="Google Shape;214;p22"/>
            <p:cNvSpPr/>
            <p:nvPr/>
          </p:nvSpPr>
          <p:spPr>
            <a:xfrm>
              <a:off x="1044" y="4569"/>
              <a:ext cx="5105" cy="667"/>
            </a:xfrm>
            <a:prstGeom prst="rect">
              <a:avLst/>
            </a:prstGeom>
            <a:solidFill>
              <a:srgbClr val="FFFF00"/>
            </a:solidFill>
            <a:ln w="9525" cap="flat" cmpd="sng">
              <a:solidFill>
                <a:srgbClr val="000000"/>
              </a:solidFill>
              <a:prstDash val="solid"/>
              <a:miter lim="800000"/>
              <a:headEnd type="none" w="sm" len="sm"/>
              <a:tailEnd type="none" w="sm" len="sm"/>
            </a:ln>
          </p:spPr>
          <p:txBody>
            <a:bodyPr spcFirstLastPara="1" wrap="square" lIns="91425" tIns="45700" rIns="91425" bIns="45700" anchor="t" anchorCtr="0">
              <a:noAutofit/>
            </a:bodyPr>
            <a:lstStyle/>
            <a:p>
              <a:pPr marL="0" marR="0" lvl="0" indent="0" algn="ctr" rtl="0">
                <a:spcBef>
                  <a:spcPts val="0"/>
                </a:spcBef>
                <a:spcAft>
                  <a:spcPts val="0"/>
                </a:spcAft>
                <a:buNone/>
              </a:pPr>
              <a:r>
                <a:rPr lang="en-US" sz="1100" b="1" i="0" u="none" strike="noStrike" cap="none">
                  <a:solidFill>
                    <a:schemeClr val="dk1"/>
                  </a:solidFill>
                  <a:latin typeface="Calibri"/>
                  <a:ea typeface="Calibri"/>
                  <a:cs typeface="Calibri"/>
                  <a:sym typeface="Calibri"/>
                </a:rPr>
                <a:t>MISSION</a:t>
              </a:r>
              <a:endParaRPr/>
            </a:p>
            <a:p>
              <a:pPr marL="0" marR="0" lvl="0" indent="0" algn="l" rtl="0">
                <a:spcBef>
                  <a:spcPts val="600"/>
                </a:spcBef>
                <a:spcAft>
                  <a:spcPts val="0"/>
                </a:spcAft>
                <a:buNone/>
              </a:pPr>
              <a:r>
                <a:rPr lang="en-US" sz="1100" b="1" i="0" u="none" strike="noStrike" cap="none">
                  <a:solidFill>
                    <a:schemeClr val="dk1"/>
                  </a:solidFill>
                  <a:latin typeface="Calibri"/>
                  <a:ea typeface="Calibri"/>
                  <a:cs typeface="Calibri"/>
                  <a:sym typeface="Calibri"/>
                </a:rPr>
                <a:t> To rid Nigeria of corruption through lawful enforcement and preventive measures</a:t>
              </a:r>
              <a:r>
                <a:rPr lang="en-US" sz="1100" b="1" i="1" u="none" strike="noStrike" cap="none">
                  <a:solidFill>
                    <a:schemeClr val="dk1"/>
                  </a:solidFill>
                  <a:latin typeface="Calibri"/>
                  <a:ea typeface="Calibri"/>
                  <a:cs typeface="Calibri"/>
                  <a:sym typeface="Calibri"/>
                </a:rPr>
                <a:t> </a:t>
              </a:r>
              <a:endParaRPr/>
            </a:p>
            <a:p>
              <a:pPr marL="0" marR="0" lvl="0" indent="0" algn="l" rtl="0">
                <a:spcBef>
                  <a:spcPts val="600"/>
                </a:spcBef>
                <a:spcAft>
                  <a:spcPts val="0"/>
                </a:spcAft>
                <a:buNone/>
              </a:pPr>
              <a:endParaRPr sz="1800" b="0" i="0" u="none" strike="noStrike" cap="none">
                <a:solidFill>
                  <a:schemeClr val="dk1"/>
                </a:solidFill>
                <a:latin typeface="Arial"/>
                <a:ea typeface="Arial"/>
                <a:cs typeface="Arial"/>
                <a:sym typeface="Arial"/>
              </a:endParaRPr>
            </a:p>
          </p:txBody>
        </p:sp>
      </p:grpSp>
      <p:sp>
        <p:nvSpPr>
          <p:cNvPr id="49" name="Google Shape;121;p15">
            <a:extLst>
              <a:ext uri="{FF2B5EF4-FFF2-40B4-BE49-F238E27FC236}">
                <a16:creationId xmlns:a16="http://schemas.microsoft.com/office/drawing/2014/main" id="{C37C950E-0A36-0664-D53E-BB8A4176F78F}"/>
              </a:ext>
            </a:extLst>
          </p:cNvPr>
          <p:cNvSpPr txBox="1">
            <a:spLocks/>
          </p:cNvSpPr>
          <p:nvPr/>
        </p:nvSpPr>
        <p:spPr>
          <a:xfrm>
            <a:off x="10989734" y="6623104"/>
            <a:ext cx="973666" cy="274320"/>
          </a:xfrm>
          <a:prstGeom prst="rect">
            <a:avLst/>
          </a:prstGeom>
          <a:noFill/>
          <a:ln>
            <a:noFill/>
          </a:ln>
        </p:spPr>
        <p:txBody>
          <a:bodyPr spcFirstLastPara="1" vert="horz" wrap="square" lIns="91425" tIns="45700" rIns="91425" bIns="45700" rtlCol="0" anchor="ctr" anchorCtr="0">
            <a:noAutofit/>
          </a:bodyPr>
          <a:lstStyle>
            <a:defPPr>
              <a:defRPr lang="en-US"/>
            </a:defPPr>
            <a:lvl1pPr marL="0" algn="l" defTabSz="457200" rtl="0" eaLnBrk="1" latinLnBrk="0" hangingPunct="1">
              <a:defRPr sz="1000" kern="1200">
                <a:solidFill>
                  <a:schemeClr val="tx1">
                    <a:lumMod val="95000"/>
                    <a:lumOff val="5000"/>
                  </a:schemeClr>
                </a:solidFill>
                <a:latin typeface="+mj-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a:lstStyle>
          <a:p>
            <a:pPr algn="r"/>
            <a:fld id="{00000000-1234-1234-1234-123412341234}" type="slidenum">
              <a:rPr lang="en-US" smtClean="0"/>
              <a:pPr algn="r"/>
              <a:t>5</a:t>
            </a:fld>
            <a:endParaRPr lang="en-US"/>
          </a:p>
        </p:txBody>
      </p:sp>
    </p:spTree>
    <p:extLst>
      <p:ext uri="{BB962C8B-B14F-4D97-AF65-F5344CB8AC3E}">
        <p14:creationId xmlns:p14="http://schemas.microsoft.com/office/powerpoint/2010/main" val="2760025333"/>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43D7F6-1EA1-471D-AB3C-4216CA5DFE5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6</a:t>
            </a:fld>
            <a:endParaRPr lang="en-US"/>
          </a:p>
        </p:txBody>
      </p:sp>
      <p:sp>
        <p:nvSpPr>
          <p:cNvPr id="3" name="Google Shape;161;p21">
            <a:extLst>
              <a:ext uri="{FF2B5EF4-FFF2-40B4-BE49-F238E27FC236}">
                <a16:creationId xmlns:a16="http://schemas.microsoft.com/office/drawing/2014/main" id="{C6A42236-C792-4D8F-9C38-CDBBF4F58A70}"/>
              </a:ext>
            </a:extLst>
          </p:cNvPr>
          <p:cNvSpPr txBox="1">
            <a:spLocks/>
          </p:cNvSpPr>
          <p:nvPr/>
        </p:nvSpPr>
        <p:spPr>
          <a:xfrm>
            <a:off x="0" y="16964"/>
            <a:ext cx="12192000" cy="602014"/>
          </a:xfrm>
          <a:prstGeom prst="rect">
            <a:avLst/>
          </a:prstGeom>
          <a:noFill/>
          <a:ln>
            <a:noFill/>
          </a:ln>
          <a:effectLst>
            <a:outerShdw blurRad="107950" dist="12700" dir="5400000" algn="ctr">
              <a:srgbClr val="000000"/>
            </a:outerShdw>
          </a:effectLst>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rgbClr val="3F3F3F"/>
              </a:buClr>
              <a:buSzPts val="1800"/>
              <a:buFont typeface="Calibri"/>
              <a:buNone/>
              <a:defRPr sz="4800" b="0" i="0" u="none" strike="noStrike" cap="none">
                <a:solidFill>
                  <a:srgbClr val="3F3F3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C00000"/>
              </a:buClr>
              <a:buSzPts val="4800"/>
            </a:pPr>
            <a:r>
              <a:rPr lang="en-GB" sz="4500" b="1" dirty="0">
                <a:solidFill>
                  <a:schemeClr val="tx1"/>
                </a:solidFill>
                <a:latin typeface="Tw Cen MT Condensed (Headings)"/>
                <a:cs typeface="Calibri" panose="020F0502020204030204" pitchFamily="34" charset="0"/>
              </a:rPr>
              <a:t>2019 - 2023 STRATEGIC PLAN MONITORING MATRIX</a:t>
            </a:r>
          </a:p>
        </p:txBody>
      </p:sp>
      <p:graphicFrame>
        <p:nvGraphicFramePr>
          <p:cNvPr id="7" name="Table 6">
            <a:extLst>
              <a:ext uri="{FF2B5EF4-FFF2-40B4-BE49-F238E27FC236}">
                <a16:creationId xmlns:a16="http://schemas.microsoft.com/office/drawing/2014/main" id="{15B70233-D0E2-4BC3-A7D8-9B0A2CC04A56}"/>
              </a:ext>
            </a:extLst>
          </p:cNvPr>
          <p:cNvGraphicFramePr>
            <a:graphicFrameLocks noGrp="1"/>
          </p:cNvGraphicFramePr>
          <p:nvPr>
            <p:extLst>
              <p:ext uri="{D42A27DB-BD31-4B8C-83A1-F6EECF244321}">
                <p14:modId xmlns:p14="http://schemas.microsoft.com/office/powerpoint/2010/main" val="308831988"/>
              </p:ext>
            </p:extLst>
          </p:nvPr>
        </p:nvGraphicFramePr>
        <p:xfrm>
          <a:off x="0" y="618979"/>
          <a:ext cx="12192000" cy="5805996"/>
        </p:xfrm>
        <a:graphic>
          <a:graphicData uri="http://schemas.openxmlformats.org/drawingml/2006/table">
            <a:tbl>
              <a:tblPr>
                <a:tableStyleId>{69CF1AB2-1976-4502-BF36-3FF5EA218861}</a:tableStyleId>
              </a:tblPr>
              <a:tblGrid>
                <a:gridCol w="971905">
                  <a:extLst>
                    <a:ext uri="{9D8B030D-6E8A-4147-A177-3AD203B41FA5}">
                      <a16:colId xmlns:a16="http://schemas.microsoft.com/office/drawing/2014/main" val="566283415"/>
                    </a:ext>
                  </a:extLst>
                </a:gridCol>
                <a:gridCol w="3806626">
                  <a:extLst>
                    <a:ext uri="{9D8B030D-6E8A-4147-A177-3AD203B41FA5}">
                      <a16:colId xmlns:a16="http://schemas.microsoft.com/office/drawing/2014/main" val="3765217487"/>
                    </a:ext>
                  </a:extLst>
                </a:gridCol>
                <a:gridCol w="1123089">
                  <a:extLst>
                    <a:ext uri="{9D8B030D-6E8A-4147-A177-3AD203B41FA5}">
                      <a16:colId xmlns:a16="http://schemas.microsoft.com/office/drawing/2014/main" val="3254660810"/>
                    </a:ext>
                  </a:extLst>
                </a:gridCol>
                <a:gridCol w="1123089">
                  <a:extLst>
                    <a:ext uri="{9D8B030D-6E8A-4147-A177-3AD203B41FA5}">
                      <a16:colId xmlns:a16="http://schemas.microsoft.com/office/drawing/2014/main" val="3594810570"/>
                    </a:ext>
                  </a:extLst>
                </a:gridCol>
                <a:gridCol w="1123089">
                  <a:extLst>
                    <a:ext uri="{9D8B030D-6E8A-4147-A177-3AD203B41FA5}">
                      <a16:colId xmlns:a16="http://schemas.microsoft.com/office/drawing/2014/main" val="1223977309"/>
                    </a:ext>
                  </a:extLst>
                </a:gridCol>
                <a:gridCol w="1123089">
                  <a:extLst>
                    <a:ext uri="{9D8B030D-6E8A-4147-A177-3AD203B41FA5}">
                      <a16:colId xmlns:a16="http://schemas.microsoft.com/office/drawing/2014/main" val="1067970264"/>
                    </a:ext>
                  </a:extLst>
                </a:gridCol>
                <a:gridCol w="1123089">
                  <a:extLst>
                    <a:ext uri="{9D8B030D-6E8A-4147-A177-3AD203B41FA5}">
                      <a16:colId xmlns:a16="http://schemas.microsoft.com/office/drawing/2014/main" val="1354156424"/>
                    </a:ext>
                  </a:extLst>
                </a:gridCol>
                <a:gridCol w="1798024">
                  <a:extLst>
                    <a:ext uri="{9D8B030D-6E8A-4147-A177-3AD203B41FA5}">
                      <a16:colId xmlns:a16="http://schemas.microsoft.com/office/drawing/2014/main" val="451629447"/>
                    </a:ext>
                  </a:extLst>
                </a:gridCol>
              </a:tblGrid>
              <a:tr h="837929">
                <a:tc>
                  <a:txBody>
                    <a:bodyPr/>
                    <a:lstStyle/>
                    <a:p>
                      <a:pPr algn="ctr" fontAlgn="ctr"/>
                      <a:r>
                        <a:rPr lang="en-GB" sz="1600" b="1" u="none" strike="noStrike" dirty="0">
                          <a:effectLst/>
                        </a:rPr>
                        <a:t>S/NO.</a:t>
                      </a:r>
                      <a:endParaRPr lang="en-GB" sz="1600" b="1" i="0" u="none" strike="noStrike" dirty="0">
                        <a:solidFill>
                          <a:srgbClr val="000000"/>
                        </a:solidFill>
                        <a:effectLst/>
                        <a:latin typeface="Cambria" panose="02040503050406030204" pitchFamily="18" charset="0"/>
                      </a:endParaRPr>
                    </a:p>
                  </a:txBody>
                  <a:tcPr marL="8110" marR="8110" marT="8110" marB="0" anchor="ctr"/>
                </a:tc>
                <a:tc>
                  <a:txBody>
                    <a:bodyPr/>
                    <a:lstStyle/>
                    <a:p>
                      <a:pPr algn="ctr" fontAlgn="ctr"/>
                      <a:r>
                        <a:rPr lang="en-GB" sz="1600" b="1" u="none" strike="noStrike">
                          <a:effectLst/>
                        </a:rPr>
                        <a:t>KPI No./Measure</a:t>
                      </a:r>
                      <a:endParaRPr lang="en-GB" sz="1600" b="1" i="0" u="none" strike="noStrike">
                        <a:solidFill>
                          <a:srgbClr val="000000"/>
                        </a:solidFill>
                        <a:effectLst/>
                        <a:latin typeface="Cambria" panose="02040503050406030204" pitchFamily="18" charset="0"/>
                      </a:endParaRPr>
                    </a:p>
                  </a:txBody>
                  <a:tcPr marL="8110" marR="8110" marT="8110" marB="0" anchor="ctr"/>
                </a:tc>
                <a:tc>
                  <a:txBody>
                    <a:bodyPr/>
                    <a:lstStyle/>
                    <a:p>
                      <a:pPr algn="ctr" fontAlgn="ctr"/>
                      <a:r>
                        <a:rPr lang="en-NG" sz="1600" b="1" u="none" strike="noStrike">
                          <a:effectLst/>
                        </a:rPr>
                        <a:t>2019</a:t>
                      </a:r>
                      <a:endParaRPr lang="en-NG" sz="1600" b="1" i="0" u="none" strike="noStrike">
                        <a:solidFill>
                          <a:srgbClr val="000000"/>
                        </a:solidFill>
                        <a:effectLst/>
                        <a:latin typeface="Cambria" panose="02040503050406030204" pitchFamily="18" charset="0"/>
                      </a:endParaRPr>
                    </a:p>
                  </a:txBody>
                  <a:tcPr marL="8110" marR="8110" marT="8110" marB="0" anchor="ctr"/>
                </a:tc>
                <a:tc>
                  <a:txBody>
                    <a:bodyPr/>
                    <a:lstStyle/>
                    <a:p>
                      <a:pPr algn="ctr" fontAlgn="ctr"/>
                      <a:r>
                        <a:rPr lang="en-NG" sz="1600" b="1" u="none" strike="noStrike">
                          <a:effectLst/>
                        </a:rPr>
                        <a:t>2020</a:t>
                      </a:r>
                      <a:endParaRPr lang="en-NG" sz="1600" b="1" i="0" u="none" strike="noStrike">
                        <a:solidFill>
                          <a:srgbClr val="000000"/>
                        </a:solidFill>
                        <a:effectLst/>
                        <a:latin typeface="Cambria" panose="02040503050406030204" pitchFamily="18" charset="0"/>
                      </a:endParaRPr>
                    </a:p>
                  </a:txBody>
                  <a:tcPr marL="8110" marR="8110" marT="8110" marB="0" anchor="ctr"/>
                </a:tc>
                <a:tc>
                  <a:txBody>
                    <a:bodyPr/>
                    <a:lstStyle/>
                    <a:p>
                      <a:pPr algn="ctr" fontAlgn="ctr"/>
                      <a:r>
                        <a:rPr lang="en-NG" sz="1600" b="1" u="none" strike="noStrike">
                          <a:effectLst/>
                        </a:rPr>
                        <a:t>2021</a:t>
                      </a:r>
                      <a:endParaRPr lang="en-NG" sz="1600" b="1" i="0" u="none" strike="noStrike">
                        <a:solidFill>
                          <a:srgbClr val="000000"/>
                        </a:solidFill>
                        <a:effectLst/>
                        <a:latin typeface="Cambria" panose="02040503050406030204" pitchFamily="18" charset="0"/>
                      </a:endParaRPr>
                    </a:p>
                  </a:txBody>
                  <a:tcPr marL="8110" marR="8110" marT="8110" marB="0" anchor="ctr"/>
                </a:tc>
                <a:tc>
                  <a:txBody>
                    <a:bodyPr/>
                    <a:lstStyle/>
                    <a:p>
                      <a:pPr algn="ctr" fontAlgn="ctr"/>
                      <a:r>
                        <a:rPr lang="en-NG" sz="1600" b="1" u="none" strike="noStrike">
                          <a:effectLst/>
                        </a:rPr>
                        <a:t>2022</a:t>
                      </a:r>
                      <a:endParaRPr lang="en-NG" sz="1600" b="1" i="0" u="none" strike="noStrike">
                        <a:solidFill>
                          <a:srgbClr val="000000"/>
                        </a:solidFill>
                        <a:effectLst/>
                        <a:latin typeface="Cambria" panose="02040503050406030204" pitchFamily="18" charset="0"/>
                      </a:endParaRPr>
                    </a:p>
                  </a:txBody>
                  <a:tcPr marL="8110" marR="8110" marT="8110" marB="0" anchor="ctr"/>
                </a:tc>
                <a:tc>
                  <a:txBody>
                    <a:bodyPr/>
                    <a:lstStyle/>
                    <a:p>
                      <a:pPr algn="ctr" fontAlgn="ctr"/>
                      <a:r>
                        <a:rPr lang="en-NG" sz="1600" b="1" u="none" strike="noStrike">
                          <a:effectLst/>
                        </a:rPr>
                        <a:t>2023</a:t>
                      </a:r>
                      <a:endParaRPr lang="en-NG" sz="1600" b="1" i="0" u="none" strike="noStrike">
                        <a:solidFill>
                          <a:srgbClr val="000000"/>
                        </a:solidFill>
                        <a:effectLst/>
                        <a:latin typeface="Cambria" panose="02040503050406030204" pitchFamily="18" charset="0"/>
                      </a:endParaRPr>
                    </a:p>
                  </a:txBody>
                  <a:tcPr marL="8110" marR="8110" marT="8110" marB="0" anchor="ctr"/>
                </a:tc>
                <a:tc>
                  <a:txBody>
                    <a:bodyPr/>
                    <a:lstStyle/>
                    <a:p>
                      <a:pPr algn="ctr" fontAlgn="ctr"/>
                      <a:r>
                        <a:rPr lang="en-GB" sz="1600" b="1" u="none" strike="noStrike" dirty="0">
                          <a:effectLst/>
                        </a:rPr>
                        <a:t>Set-Target over 5 Years</a:t>
                      </a:r>
                      <a:br>
                        <a:rPr lang="en-GB" sz="1600" b="1" u="none" strike="noStrike" dirty="0">
                          <a:effectLst/>
                        </a:rPr>
                      </a:br>
                      <a:r>
                        <a:rPr lang="en-GB" sz="1600" b="1" u="none" strike="noStrike" dirty="0">
                          <a:effectLst/>
                        </a:rPr>
                        <a:t>2019 - 2023</a:t>
                      </a:r>
                      <a:endParaRPr lang="en-GB" sz="1600" b="1" i="0" u="none" strike="noStrike" dirty="0">
                        <a:solidFill>
                          <a:srgbClr val="000000"/>
                        </a:solidFill>
                        <a:effectLst/>
                        <a:latin typeface="Cambria" panose="02040503050406030204" pitchFamily="18" charset="0"/>
                      </a:endParaRPr>
                    </a:p>
                  </a:txBody>
                  <a:tcPr marL="8110" marR="8110" marT="8110" marB="0" anchor="ctr"/>
                </a:tc>
                <a:extLst>
                  <a:ext uri="{0D108BD9-81ED-4DB2-BD59-A6C34878D82A}">
                    <a16:rowId xmlns:a16="http://schemas.microsoft.com/office/drawing/2014/main" val="789958905"/>
                  </a:ext>
                </a:extLst>
              </a:tr>
              <a:tr h="523102">
                <a:tc>
                  <a:txBody>
                    <a:bodyPr/>
                    <a:lstStyle/>
                    <a:p>
                      <a:pPr algn="ctr" fontAlgn="t"/>
                      <a:r>
                        <a:rPr lang="en-NG" sz="1600" u="none" strike="noStrike">
                          <a:effectLst/>
                        </a:rPr>
                        <a:t>1</a:t>
                      </a:r>
                      <a:endParaRPr lang="en-NG" sz="1600" b="0" i="0" u="none" strike="noStrike">
                        <a:solidFill>
                          <a:srgbClr val="000000"/>
                        </a:solidFill>
                        <a:effectLst/>
                        <a:latin typeface="Cambria" panose="02040503050406030204" pitchFamily="18" charset="0"/>
                      </a:endParaRPr>
                    </a:p>
                  </a:txBody>
                  <a:tcPr marL="8110" marR="8110" marT="8110" marB="0"/>
                </a:tc>
                <a:tc>
                  <a:txBody>
                    <a:bodyPr/>
                    <a:lstStyle/>
                    <a:p>
                      <a:pPr algn="l" fontAlgn="t"/>
                      <a:r>
                        <a:rPr lang="en-GB" sz="1600" b="1" u="none" strike="noStrike" dirty="0">
                          <a:effectLst/>
                        </a:rPr>
                        <a:t>KPI 1.01: Naira value of assets forfeited /recovered/restrained</a:t>
                      </a:r>
                      <a:endParaRPr lang="en-GB" sz="1600" b="1" i="0" u="none" strike="noStrike" dirty="0">
                        <a:solidFill>
                          <a:srgbClr val="000000"/>
                        </a:solidFill>
                        <a:effectLst/>
                        <a:latin typeface="Cambria" panose="02040503050406030204" pitchFamily="18" charset="0"/>
                      </a:endParaRPr>
                    </a:p>
                  </a:txBody>
                  <a:tcPr marL="8110" marR="8110" marT="8110" marB="0"/>
                </a:tc>
                <a:tc>
                  <a:txBody>
                    <a:bodyPr/>
                    <a:lstStyle/>
                    <a:p>
                      <a:pPr algn="r" rtl="0" fontAlgn="b"/>
                      <a:r>
                        <a:rPr lang="en-GB" sz="1600" u="none" strike="noStrike" dirty="0">
                          <a:effectLst/>
                        </a:rPr>
                        <a:t>N15b</a:t>
                      </a:r>
                      <a:endParaRPr lang="en-GB" sz="1600" b="0" i="0" u="none" strike="noStrike" dirty="0">
                        <a:solidFill>
                          <a:srgbClr val="000000"/>
                        </a:solidFill>
                        <a:effectLst/>
                        <a:latin typeface="Cambria" panose="02040503050406030204" pitchFamily="18" charset="0"/>
                      </a:endParaRPr>
                    </a:p>
                  </a:txBody>
                  <a:tcPr marL="8110" marR="8110" marT="8110" marB="0" anchor="b"/>
                </a:tc>
                <a:tc>
                  <a:txBody>
                    <a:bodyPr/>
                    <a:lstStyle/>
                    <a:p>
                      <a:pPr algn="r" rtl="0" fontAlgn="b"/>
                      <a:r>
                        <a:rPr lang="en-GB" sz="1600" u="none" strike="noStrike">
                          <a:effectLst/>
                        </a:rPr>
                        <a:t>N18b</a:t>
                      </a:r>
                      <a:endParaRPr lang="en-GB" sz="1600" b="0" i="0" u="none" strike="noStrike">
                        <a:solidFill>
                          <a:srgbClr val="000000"/>
                        </a:solidFill>
                        <a:effectLst/>
                        <a:latin typeface="Cambria" panose="02040503050406030204" pitchFamily="18" charset="0"/>
                      </a:endParaRPr>
                    </a:p>
                  </a:txBody>
                  <a:tcPr marL="8110" marR="8110" marT="8110" marB="0" anchor="b"/>
                </a:tc>
                <a:tc>
                  <a:txBody>
                    <a:bodyPr/>
                    <a:lstStyle/>
                    <a:p>
                      <a:pPr algn="r" rtl="0" fontAlgn="b"/>
                      <a:r>
                        <a:rPr lang="en-GB" sz="1600" u="none" strike="noStrike">
                          <a:effectLst/>
                        </a:rPr>
                        <a:t>N22b</a:t>
                      </a:r>
                      <a:endParaRPr lang="en-GB" sz="1600" b="0" i="0" u="none" strike="noStrike">
                        <a:solidFill>
                          <a:srgbClr val="000000"/>
                        </a:solidFill>
                        <a:effectLst/>
                        <a:latin typeface="Cambria" panose="02040503050406030204" pitchFamily="18" charset="0"/>
                      </a:endParaRPr>
                    </a:p>
                  </a:txBody>
                  <a:tcPr marL="8110" marR="8110" marT="8110" marB="0" anchor="b"/>
                </a:tc>
                <a:tc>
                  <a:txBody>
                    <a:bodyPr/>
                    <a:lstStyle/>
                    <a:p>
                      <a:pPr algn="r" rtl="0" fontAlgn="b"/>
                      <a:r>
                        <a:rPr lang="en-GB" sz="1600" u="none" strike="noStrike">
                          <a:effectLst/>
                        </a:rPr>
                        <a:t>N26b</a:t>
                      </a:r>
                      <a:endParaRPr lang="en-GB" sz="1600" b="0" i="0" u="none" strike="noStrike">
                        <a:solidFill>
                          <a:srgbClr val="000000"/>
                        </a:solidFill>
                        <a:effectLst/>
                        <a:latin typeface="Cambria" panose="02040503050406030204" pitchFamily="18" charset="0"/>
                      </a:endParaRPr>
                    </a:p>
                  </a:txBody>
                  <a:tcPr marL="8110" marR="8110" marT="8110" marB="0" anchor="b"/>
                </a:tc>
                <a:tc>
                  <a:txBody>
                    <a:bodyPr/>
                    <a:lstStyle/>
                    <a:p>
                      <a:pPr algn="r" rtl="0" fontAlgn="b"/>
                      <a:r>
                        <a:rPr lang="en-GB" sz="1600" u="none" strike="noStrike">
                          <a:effectLst/>
                        </a:rPr>
                        <a:t>N31b</a:t>
                      </a:r>
                      <a:endParaRPr lang="en-GB" sz="1600" b="0" i="0" u="none" strike="noStrike">
                        <a:solidFill>
                          <a:srgbClr val="000000"/>
                        </a:solidFill>
                        <a:effectLst/>
                        <a:latin typeface="Cambria" panose="02040503050406030204" pitchFamily="18" charset="0"/>
                      </a:endParaRPr>
                    </a:p>
                  </a:txBody>
                  <a:tcPr marL="8110" marR="8110" marT="8110" marB="0" anchor="b"/>
                </a:tc>
                <a:tc>
                  <a:txBody>
                    <a:bodyPr/>
                    <a:lstStyle/>
                    <a:p>
                      <a:pPr algn="ctr" fontAlgn="t"/>
                      <a:r>
                        <a:rPr lang="en-GB" sz="1600" u="none" strike="noStrike">
                          <a:effectLst/>
                        </a:rPr>
                        <a:t>N112b</a:t>
                      </a:r>
                      <a:endParaRPr lang="en-GB" sz="1600" b="0" i="0" u="none" strike="noStrike">
                        <a:solidFill>
                          <a:srgbClr val="000000"/>
                        </a:solidFill>
                        <a:effectLst/>
                        <a:latin typeface="Cambria" panose="02040503050406030204" pitchFamily="18" charset="0"/>
                      </a:endParaRPr>
                    </a:p>
                  </a:txBody>
                  <a:tcPr marL="8110" marR="8110" marT="8110" marB="0"/>
                </a:tc>
                <a:extLst>
                  <a:ext uri="{0D108BD9-81ED-4DB2-BD59-A6C34878D82A}">
                    <a16:rowId xmlns:a16="http://schemas.microsoft.com/office/drawing/2014/main" val="1256206427"/>
                  </a:ext>
                </a:extLst>
              </a:tr>
              <a:tr h="557399">
                <a:tc>
                  <a:txBody>
                    <a:bodyPr/>
                    <a:lstStyle/>
                    <a:p>
                      <a:pPr algn="ctr" fontAlgn="t"/>
                      <a:r>
                        <a:rPr lang="en-NG" sz="1600" u="none" strike="noStrike">
                          <a:effectLst/>
                        </a:rPr>
                        <a:t>2</a:t>
                      </a:r>
                      <a:endParaRPr lang="en-NG" sz="1600" b="0" i="0" u="none" strike="noStrike">
                        <a:solidFill>
                          <a:srgbClr val="000000"/>
                        </a:solidFill>
                        <a:effectLst/>
                        <a:latin typeface="Cambria" panose="02040503050406030204" pitchFamily="18" charset="0"/>
                      </a:endParaRPr>
                    </a:p>
                  </a:txBody>
                  <a:tcPr marL="8110" marR="8110" marT="8110" marB="0"/>
                </a:tc>
                <a:tc>
                  <a:txBody>
                    <a:bodyPr/>
                    <a:lstStyle/>
                    <a:p>
                      <a:pPr algn="l" fontAlgn="t"/>
                      <a:r>
                        <a:rPr lang="en-GB" sz="1600" b="1" u="none" strike="noStrike" dirty="0">
                          <a:effectLst/>
                        </a:rPr>
                        <a:t>KPI 1.02: No. of investigated cases concluded</a:t>
                      </a:r>
                      <a:endParaRPr lang="en-GB" sz="1600" b="1" i="0" u="none" strike="noStrike" dirty="0">
                        <a:solidFill>
                          <a:srgbClr val="000000"/>
                        </a:solidFill>
                        <a:effectLst/>
                        <a:latin typeface="Cambria" panose="02040503050406030204" pitchFamily="18" charset="0"/>
                      </a:endParaRPr>
                    </a:p>
                  </a:txBody>
                  <a:tcPr marL="8110" marR="8110" marT="8110" marB="0"/>
                </a:tc>
                <a:tc>
                  <a:txBody>
                    <a:bodyPr/>
                    <a:lstStyle/>
                    <a:p>
                      <a:pPr algn="r" fontAlgn="b"/>
                      <a:r>
                        <a:rPr lang="en-NG" sz="1600" u="none" strike="noStrike">
                          <a:effectLst/>
                        </a:rPr>
                        <a:t>960</a:t>
                      </a:r>
                      <a:endParaRPr lang="en-NG" sz="1600" b="0" i="0" u="none" strike="noStrike">
                        <a:solidFill>
                          <a:srgbClr val="000000"/>
                        </a:solidFill>
                        <a:effectLst/>
                        <a:latin typeface="Cambria" panose="02040503050406030204" pitchFamily="18" charset="0"/>
                      </a:endParaRPr>
                    </a:p>
                  </a:txBody>
                  <a:tcPr marL="8110" marR="8110" marT="8110" marB="0" anchor="b"/>
                </a:tc>
                <a:tc>
                  <a:txBody>
                    <a:bodyPr/>
                    <a:lstStyle/>
                    <a:p>
                      <a:pPr algn="r" fontAlgn="b"/>
                      <a:r>
                        <a:rPr lang="en-NG" sz="1600" u="none" strike="noStrike">
                          <a:effectLst/>
                        </a:rPr>
                        <a:t>1,152</a:t>
                      </a:r>
                      <a:endParaRPr lang="en-NG" sz="1600" b="0" i="0" u="none" strike="noStrike">
                        <a:solidFill>
                          <a:srgbClr val="000000"/>
                        </a:solidFill>
                        <a:effectLst/>
                        <a:latin typeface="Cambria" panose="02040503050406030204" pitchFamily="18" charset="0"/>
                      </a:endParaRPr>
                    </a:p>
                  </a:txBody>
                  <a:tcPr marL="8110" marR="8110" marT="8110" marB="0" anchor="b"/>
                </a:tc>
                <a:tc>
                  <a:txBody>
                    <a:bodyPr/>
                    <a:lstStyle/>
                    <a:p>
                      <a:pPr algn="r" fontAlgn="b"/>
                      <a:r>
                        <a:rPr lang="en-NG" sz="1600" u="none" strike="noStrike">
                          <a:effectLst/>
                        </a:rPr>
                        <a:t>1,382</a:t>
                      </a:r>
                      <a:endParaRPr lang="en-NG" sz="1600" b="0" i="0" u="none" strike="noStrike">
                        <a:solidFill>
                          <a:srgbClr val="000000"/>
                        </a:solidFill>
                        <a:effectLst/>
                        <a:latin typeface="Cambria" panose="02040503050406030204" pitchFamily="18" charset="0"/>
                      </a:endParaRPr>
                    </a:p>
                  </a:txBody>
                  <a:tcPr marL="8110" marR="8110" marT="8110" marB="0" anchor="b"/>
                </a:tc>
                <a:tc>
                  <a:txBody>
                    <a:bodyPr/>
                    <a:lstStyle/>
                    <a:p>
                      <a:pPr algn="r" fontAlgn="b"/>
                      <a:r>
                        <a:rPr lang="en-NG" sz="1600" u="none" strike="noStrike">
                          <a:effectLst/>
                        </a:rPr>
                        <a:t>1,659</a:t>
                      </a:r>
                      <a:endParaRPr lang="en-NG" sz="1600" b="0" i="0" u="none" strike="noStrike">
                        <a:solidFill>
                          <a:srgbClr val="000000"/>
                        </a:solidFill>
                        <a:effectLst/>
                        <a:latin typeface="Cambria" panose="02040503050406030204" pitchFamily="18" charset="0"/>
                      </a:endParaRPr>
                    </a:p>
                  </a:txBody>
                  <a:tcPr marL="8110" marR="8110" marT="8110" marB="0" anchor="b"/>
                </a:tc>
                <a:tc>
                  <a:txBody>
                    <a:bodyPr/>
                    <a:lstStyle/>
                    <a:p>
                      <a:pPr algn="r" fontAlgn="b"/>
                      <a:r>
                        <a:rPr lang="en-NG" sz="1600" u="none" strike="noStrike">
                          <a:effectLst/>
                        </a:rPr>
                        <a:t>1,991</a:t>
                      </a:r>
                      <a:endParaRPr lang="en-NG" sz="1600" b="0" i="0" u="none" strike="noStrike">
                        <a:solidFill>
                          <a:srgbClr val="000000"/>
                        </a:solidFill>
                        <a:effectLst/>
                        <a:latin typeface="Cambria" panose="02040503050406030204" pitchFamily="18" charset="0"/>
                      </a:endParaRPr>
                    </a:p>
                  </a:txBody>
                  <a:tcPr marL="8110" marR="8110" marT="8110" marB="0" anchor="b"/>
                </a:tc>
                <a:tc>
                  <a:txBody>
                    <a:bodyPr/>
                    <a:lstStyle/>
                    <a:p>
                      <a:pPr algn="ctr" fontAlgn="t"/>
                      <a:r>
                        <a:rPr lang="en-NG" sz="1600" u="none" strike="noStrike">
                          <a:effectLst/>
                        </a:rPr>
                        <a:t>7,144</a:t>
                      </a:r>
                      <a:endParaRPr lang="en-NG" sz="1600" b="0" i="0" u="none" strike="noStrike">
                        <a:solidFill>
                          <a:srgbClr val="000000"/>
                        </a:solidFill>
                        <a:effectLst/>
                        <a:latin typeface="Cambria" panose="02040503050406030204" pitchFamily="18" charset="0"/>
                      </a:endParaRPr>
                    </a:p>
                  </a:txBody>
                  <a:tcPr marL="8110" marR="8110" marT="8110" marB="0"/>
                </a:tc>
                <a:extLst>
                  <a:ext uri="{0D108BD9-81ED-4DB2-BD59-A6C34878D82A}">
                    <a16:rowId xmlns:a16="http://schemas.microsoft.com/office/drawing/2014/main" val="876720982"/>
                  </a:ext>
                </a:extLst>
              </a:tr>
              <a:tr h="618201">
                <a:tc>
                  <a:txBody>
                    <a:bodyPr/>
                    <a:lstStyle/>
                    <a:p>
                      <a:pPr algn="ctr" fontAlgn="t"/>
                      <a:r>
                        <a:rPr lang="en-NG" sz="1600" u="none" strike="noStrike">
                          <a:effectLst/>
                        </a:rPr>
                        <a:t>3</a:t>
                      </a:r>
                      <a:endParaRPr lang="en-NG" sz="1600" b="0" i="0" u="none" strike="noStrike">
                        <a:solidFill>
                          <a:srgbClr val="000000"/>
                        </a:solidFill>
                        <a:effectLst/>
                        <a:latin typeface="Cambria" panose="02040503050406030204" pitchFamily="18" charset="0"/>
                      </a:endParaRPr>
                    </a:p>
                  </a:txBody>
                  <a:tcPr marL="8110" marR="8110" marT="8110" marB="0"/>
                </a:tc>
                <a:tc>
                  <a:txBody>
                    <a:bodyPr/>
                    <a:lstStyle/>
                    <a:p>
                      <a:pPr algn="l" fontAlgn="t"/>
                      <a:r>
                        <a:rPr lang="en-GB" sz="1600" b="1" u="none" strike="noStrike" dirty="0">
                          <a:effectLst/>
                        </a:rPr>
                        <a:t>KPI 1.03:  No. of cases filed in court for prosecution</a:t>
                      </a:r>
                      <a:endParaRPr lang="en-GB" sz="1600" b="1" i="0" u="none" strike="noStrike" dirty="0">
                        <a:solidFill>
                          <a:srgbClr val="000000"/>
                        </a:solidFill>
                        <a:effectLst/>
                        <a:latin typeface="Cambria" panose="02040503050406030204" pitchFamily="18" charset="0"/>
                      </a:endParaRPr>
                    </a:p>
                  </a:txBody>
                  <a:tcPr marL="8110" marR="8110" marT="8110" marB="0"/>
                </a:tc>
                <a:tc>
                  <a:txBody>
                    <a:bodyPr/>
                    <a:lstStyle/>
                    <a:p>
                      <a:pPr algn="r" fontAlgn="b"/>
                      <a:r>
                        <a:rPr lang="en-NG" sz="1600" u="none" strike="noStrike">
                          <a:effectLst/>
                        </a:rPr>
                        <a:t>80</a:t>
                      </a:r>
                      <a:endParaRPr lang="en-NG" sz="1600" b="0" i="0" u="none" strike="noStrike">
                        <a:solidFill>
                          <a:srgbClr val="000000"/>
                        </a:solidFill>
                        <a:effectLst/>
                        <a:latin typeface="Cambria" panose="02040503050406030204" pitchFamily="18" charset="0"/>
                      </a:endParaRPr>
                    </a:p>
                  </a:txBody>
                  <a:tcPr marL="8110" marR="8110" marT="8110" marB="0" anchor="b"/>
                </a:tc>
                <a:tc>
                  <a:txBody>
                    <a:bodyPr/>
                    <a:lstStyle/>
                    <a:p>
                      <a:pPr algn="r" fontAlgn="b"/>
                      <a:r>
                        <a:rPr lang="en-NG" sz="1600" u="none" strike="noStrike">
                          <a:effectLst/>
                        </a:rPr>
                        <a:t>90</a:t>
                      </a:r>
                      <a:endParaRPr lang="en-NG" sz="1600" b="0" i="0" u="none" strike="noStrike">
                        <a:solidFill>
                          <a:srgbClr val="000000"/>
                        </a:solidFill>
                        <a:effectLst/>
                        <a:latin typeface="Cambria" panose="02040503050406030204" pitchFamily="18" charset="0"/>
                      </a:endParaRPr>
                    </a:p>
                  </a:txBody>
                  <a:tcPr marL="8110" marR="8110" marT="8110" marB="0" anchor="b"/>
                </a:tc>
                <a:tc>
                  <a:txBody>
                    <a:bodyPr/>
                    <a:lstStyle/>
                    <a:p>
                      <a:pPr algn="r" fontAlgn="b"/>
                      <a:r>
                        <a:rPr lang="en-NG" sz="1600" u="none" strike="noStrike">
                          <a:effectLst/>
                        </a:rPr>
                        <a:t>100</a:t>
                      </a:r>
                      <a:endParaRPr lang="en-NG" sz="1600" b="0" i="0" u="none" strike="noStrike">
                        <a:solidFill>
                          <a:srgbClr val="000000"/>
                        </a:solidFill>
                        <a:effectLst/>
                        <a:latin typeface="Cambria" panose="02040503050406030204" pitchFamily="18" charset="0"/>
                      </a:endParaRPr>
                    </a:p>
                  </a:txBody>
                  <a:tcPr marL="8110" marR="8110" marT="8110" marB="0" anchor="b"/>
                </a:tc>
                <a:tc>
                  <a:txBody>
                    <a:bodyPr/>
                    <a:lstStyle/>
                    <a:p>
                      <a:pPr algn="r" fontAlgn="b"/>
                      <a:r>
                        <a:rPr lang="en-NG" sz="1600" u="none" strike="noStrike">
                          <a:effectLst/>
                        </a:rPr>
                        <a:t>110</a:t>
                      </a:r>
                      <a:endParaRPr lang="en-NG" sz="1600" b="0" i="0" u="none" strike="noStrike">
                        <a:solidFill>
                          <a:srgbClr val="000000"/>
                        </a:solidFill>
                        <a:effectLst/>
                        <a:latin typeface="Cambria" panose="02040503050406030204" pitchFamily="18" charset="0"/>
                      </a:endParaRPr>
                    </a:p>
                  </a:txBody>
                  <a:tcPr marL="8110" marR="8110" marT="8110" marB="0" anchor="b"/>
                </a:tc>
                <a:tc>
                  <a:txBody>
                    <a:bodyPr/>
                    <a:lstStyle/>
                    <a:p>
                      <a:pPr algn="r" fontAlgn="b"/>
                      <a:r>
                        <a:rPr lang="en-NG" sz="1600" u="none" strike="noStrike">
                          <a:effectLst/>
                        </a:rPr>
                        <a:t>120</a:t>
                      </a:r>
                      <a:endParaRPr lang="en-NG" sz="1600" b="0" i="0" u="none" strike="noStrike">
                        <a:solidFill>
                          <a:srgbClr val="000000"/>
                        </a:solidFill>
                        <a:effectLst/>
                        <a:latin typeface="Cambria" panose="02040503050406030204" pitchFamily="18" charset="0"/>
                      </a:endParaRPr>
                    </a:p>
                  </a:txBody>
                  <a:tcPr marL="8110" marR="8110" marT="8110" marB="0" anchor="b"/>
                </a:tc>
                <a:tc>
                  <a:txBody>
                    <a:bodyPr/>
                    <a:lstStyle/>
                    <a:p>
                      <a:pPr algn="ctr" fontAlgn="t"/>
                      <a:r>
                        <a:rPr lang="en-NG" sz="1600" u="none" strike="noStrike">
                          <a:effectLst/>
                        </a:rPr>
                        <a:t>500</a:t>
                      </a:r>
                      <a:endParaRPr lang="en-NG" sz="1600" b="0" i="0" u="none" strike="noStrike">
                        <a:solidFill>
                          <a:srgbClr val="000000"/>
                        </a:solidFill>
                        <a:effectLst/>
                        <a:latin typeface="Cambria" panose="02040503050406030204" pitchFamily="18" charset="0"/>
                      </a:endParaRPr>
                    </a:p>
                  </a:txBody>
                  <a:tcPr marL="8110" marR="8110" marT="8110" marB="0"/>
                </a:tc>
                <a:extLst>
                  <a:ext uri="{0D108BD9-81ED-4DB2-BD59-A6C34878D82A}">
                    <a16:rowId xmlns:a16="http://schemas.microsoft.com/office/drawing/2014/main" val="3845764138"/>
                  </a:ext>
                </a:extLst>
              </a:tr>
              <a:tr h="461470">
                <a:tc>
                  <a:txBody>
                    <a:bodyPr/>
                    <a:lstStyle/>
                    <a:p>
                      <a:pPr algn="ctr" fontAlgn="t"/>
                      <a:r>
                        <a:rPr lang="en-NG" sz="1600" u="none" strike="noStrike" dirty="0">
                          <a:effectLst/>
                        </a:rPr>
                        <a:t>4</a:t>
                      </a:r>
                      <a:endParaRPr lang="en-NG" sz="1600" b="0" i="0" u="none" strike="noStrike" dirty="0">
                        <a:solidFill>
                          <a:srgbClr val="000000"/>
                        </a:solidFill>
                        <a:effectLst/>
                        <a:latin typeface="Cambria" panose="02040503050406030204" pitchFamily="18" charset="0"/>
                      </a:endParaRPr>
                    </a:p>
                  </a:txBody>
                  <a:tcPr marL="8110" marR="8110" marT="8110" marB="0"/>
                </a:tc>
                <a:tc>
                  <a:txBody>
                    <a:bodyPr/>
                    <a:lstStyle/>
                    <a:p>
                      <a:pPr algn="l" fontAlgn="t"/>
                      <a:r>
                        <a:rPr lang="en-GB" sz="1600" b="1" u="none" strike="noStrike" dirty="0">
                          <a:effectLst/>
                        </a:rPr>
                        <a:t>KPI 1.04:  No. of convictions secured</a:t>
                      </a:r>
                      <a:endParaRPr lang="en-GB" sz="1600" b="1" i="0" u="none" strike="noStrike" dirty="0">
                        <a:solidFill>
                          <a:srgbClr val="000000"/>
                        </a:solidFill>
                        <a:effectLst/>
                        <a:latin typeface="Cambria" panose="02040503050406030204" pitchFamily="18" charset="0"/>
                      </a:endParaRPr>
                    </a:p>
                  </a:txBody>
                  <a:tcPr marL="8110" marR="8110" marT="8110" marB="0"/>
                </a:tc>
                <a:tc>
                  <a:txBody>
                    <a:bodyPr/>
                    <a:lstStyle/>
                    <a:p>
                      <a:pPr algn="r" fontAlgn="b"/>
                      <a:r>
                        <a:rPr lang="en-NG" sz="1600" u="none" strike="noStrike" dirty="0">
                          <a:effectLst/>
                        </a:rPr>
                        <a:t>30</a:t>
                      </a:r>
                      <a:endParaRPr lang="en-NG" sz="1600" b="0" i="0" u="none" strike="noStrike" dirty="0">
                        <a:solidFill>
                          <a:srgbClr val="000000"/>
                        </a:solidFill>
                        <a:effectLst/>
                        <a:latin typeface="Cambria" panose="02040503050406030204" pitchFamily="18" charset="0"/>
                      </a:endParaRPr>
                    </a:p>
                  </a:txBody>
                  <a:tcPr marL="8110" marR="8110" marT="8110" marB="0" anchor="b"/>
                </a:tc>
                <a:tc>
                  <a:txBody>
                    <a:bodyPr/>
                    <a:lstStyle/>
                    <a:p>
                      <a:pPr algn="r" fontAlgn="b"/>
                      <a:r>
                        <a:rPr lang="en-NG" sz="1600" u="none" strike="noStrike">
                          <a:effectLst/>
                        </a:rPr>
                        <a:t>35</a:t>
                      </a:r>
                      <a:endParaRPr lang="en-NG" sz="1600" b="0" i="0" u="none" strike="noStrike">
                        <a:solidFill>
                          <a:srgbClr val="000000"/>
                        </a:solidFill>
                        <a:effectLst/>
                        <a:latin typeface="Cambria" panose="02040503050406030204" pitchFamily="18" charset="0"/>
                      </a:endParaRPr>
                    </a:p>
                  </a:txBody>
                  <a:tcPr marL="8110" marR="8110" marT="8110" marB="0" anchor="b"/>
                </a:tc>
                <a:tc>
                  <a:txBody>
                    <a:bodyPr/>
                    <a:lstStyle/>
                    <a:p>
                      <a:pPr algn="r" fontAlgn="b"/>
                      <a:r>
                        <a:rPr lang="en-NG" sz="1600" u="none" strike="noStrike">
                          <a:effectLst/>
                        </a:rPr>
                        <a:t>40</a:t>
                      </a:r>
                      <a:endParaRPr lang="en-NG" sz="1600" b="0" i="0" u="none" strike="noStrike">
                        <a:solidFill>
                          <a:srgbClr val="000000"/>
                        </a:solidFill>
                        <a:effectLst/>
                        <a:latin typeface="Cambria" panose="02040503050406030204" pitchFamily="18" charset="0"/>
                      </a:endParaRPr>
                    </a:p>
                  </a:txBody>
                  <a:tcPr marL="8110" marR="8110" marT="8110" marB="0" anchor="b"/>
                </a:tc>
                <a:tc>
                  <a:txBody>
                    <a:bodyPr/>
                    <a:lstStyle/>
                    <a:p>
                      <a:pPr algn="r" fontAlgn="b"/>
                      <a:r>
                        <a:rPr lang="en-NG" sz="1600" u="none" strike="noStrike">
                          <a:effectLst/>
                        </a:rPr>
                        <a:t>45</a:t>
                      </a:r>
                      <a:endParaRPr lang="en-NG" sz="1600" b="0" i="0" u="none" strike="noStrike">
                        <a:solidFill>
                          <a:srgbClr val="000000"/>
                        </a:solidFill>
                        <a:effectLst/>
                        <a:latin typeface="Cambria" panose="02040503050406030204" pitchFamily="18" charset="0"/>
                      </a:endParaRPr>
                    </a:p>
                  </a:txBody>
                  <a:tcPr marL="8110" marR="8110" marT="8110" marB="0" anchor="b"/>
                </a:tc>
                <a:tc>
                  <a:txBody>
                    <a:bodyPr/>
                    <a:lstStyle/>
                    <a:p>
                      <a:pPr algn="r" fontAlgn="b"/>
                      <a:r>
                        <a:rPr lang="en-NG" sz="1600" u="none" strike="noStrike" dirty="0">
                          <a:effectLst/>
                        </a:rPr>
                        <a:t>50</a:t>
                      </a:r>
                      <a:endParaRPr lang="en-NG" sz="1600" b="0" i="0" u="none" strike="noStrike" dirty="0">
                        <a:solidFill>
                          <a:srgbClr val="000000"/>
                        </a:solidFill>
                        <a:effectLst/>
                        <a:latin typeface="Cambria" panose="02040503050406030204" pitchFamily="18" charset="0"/>
                      </a:endParaRPr>
                    </a:p>
                  </a:txBody>
                  <a:tcPr marL="8110" marR="8110" marT="8110" marB="0" anchor="b"/>
                </a:tc>
                <a:tc>
                  <a:txBody>
                    <a:bodyPr/>
                    <a:lstStyle/>
                    <a:p>
                      <a:pPr algn="ctr" fontAlgn="t"/>
                      <a:r>
                        <a:rPr lang="en-NG" sz="1600" u="none" strike="noStrike" dirty="0">
                          <a:effectLst/>
                        </a:rPr>
                        <a:t>200</a:t>
                      </a:r>
                      <a:endParaRPr lang="en-NG" sz="1600" b="0" i="0" u="none" strike="noStrike" dirty="0">
                        <a:solidFill>
                          <a:srgbClr val="000000"/>
                        </a:solidFill>
                        <a:effectLst/>
                        <a:latin typeface="Cambria" panose="02040503050406030204" pitchFamily="18" charset="0"/>
                      </a:endParaRPr>
                    </a:p>
                  </a:txBody>
                  <a:tcPr marL="8110" marR="8110" marT="8110" marB="0"/>
                </a:tc>
                <a:extLst>
                  <a:ext uri="{0D108BD9-81ED-4DB2-BD59-A6C34878D82A}">
                    <a16:rowId xmlns:a16="http://schemas.microsoft.com/office/drawing/2014/main" val="2564862419"/>
                  </a:ext>
                </a:extLst>
              </a:tr>
              <a:tr h="575341">
                <a:tc>
                  <a:txBody>
                    <a:bodyPr/>
                    <a:lstStyle/>
                    <a:p>
                      <a:pPr algn="ctr" fontAlgn="t"/>
                      <a:r>
                        <a:rPr lang="en-GB" sz="1600" b="0" i="0" u="none" strike="noStrike" dirty="0">
                          <a:solidFill>
                            <a:srgbClr val="000000"/>
                          </a:solidFill>
                          <a:effectLst/>
                          <a:latin typeface="Cambria" panose="02040503050406030204" pitchFamily="18" charset="0"/>
                        </a:rPr>
                        <a:t>5</a:t>
                      </a:r>
                      <a:endParaRPr lang="en-NG" sz="1600" b="0" i="0" u="none" strike="noStrike" dirty="0">
                        <a:solidFill>
                          <a:srgbClr val="000000"/>
                        </a:solidFill>
                        <a:effectLst/>
                        <a:latin typeface="Cambria" panose="02040503050406030204" pitchFamily="18" charset="0"/>
                      </a:endParaRPr>
                    </a:p>
                  </a:txBody>
                  <a:tcPr marL="8110" marR="8110" marT="8110" marB="0"/>
                </a:tc>
                <a:tc>
                  <a:txBody>
                    <a:bodyPr/>
                    <a:lstStyle/>
                    <a:p>
                      <a:pPr algn="l" fontAlgn="t"/>
                      <a:r>
                        <a:rPr lang="en-GB" sz="1600" b="1" u="none" strike="noStrike" dirty="0">
                          <a:effectLst/>
                        </a:rPr>
                        <a:t>KPI 1.05:  No. of Projects tracked under the CEPT Initiative</a:t>
                      </a:r>
                      <a:endParaRPr lang="en-GB" sz="1600" b="1" i="0" u="none" strike="noStrike" dirty="0">
                        <a:solidFill>
                          <a:srgbClr val="000000"/>
                        </a:solidFill>
                        <a:effectLst/>
                        <a:latin typeface="Cambria" panose="02040503050406030204" pitchFamily="18" charset="0"/>
                      </a:endParaRPr>
                    </a:p>
                  </a:txBody>
                  <a:tcPr marL="8110" marR="8110" marT="8110" marB="0"/>
                </a:tc>
                <a:tc>
                  <a:txBody>
                    <a:bodyPr/>
                    <a:lstStyle/>
                    <a:p>
                      <a:pPr algn="r" fontAlgn="b"/>
                      <a:r>
                        <a:rPr lang="en-GB" sz="1600" u="none" strike="noStrike" dirty="0">
                          <a:effectLst/>
                        </a:rPr>
                        <a:t>400</a:t>
                      </a:r>
                      <a:endParaRPr lang="en-NG" sz="1600" b="0" i="0" u="none" strike="noStrike" dirty="0">
                        <a:solidFill>
                          <a:srgbClr val="000000"/>
                        </a:solidFill>
                        <a:effectLst/>
                        <a:latin typeface="Cambria" panose="02040503050406030204" pitchFamily="18" charset="0"/>
                      </a:endParaRPr>
                    </a:p>
                  </a:txBody>
                  <a:tcPr marL="8110" marR="8110" marT="8110" marB="0" anchor="b"/>
                </a:tc>
                <a:tc>
                  <a:txBody>
                    <a:bodyPr/>
                    <a:lstStyle/>
                    <a:p>
                      <a:pPr algn="r" fontAlgn="b"/>
                      <a:r>
                        <a:rPr lang="en-GB" sz="1600" u="none" strike="noStrike" dirty="0">
                          <a:effectLst/>
                        </a:rPr>
                        <a:t>480</a:t>
                      </a:r>
                      <a:endParaRPr lang="en-NG" sz="1600" b="0" i="0" u="none" strike="noStrike" dirty="0">
                        <a:solidFill>
                          <a:srgbClr val="000000"/>
                        </a:solidFill>
                        <a:effectLst/>
                        <a:latin typeface="Cambria" panose="02040503050406030204" pitchFamily="18" charset="0"/>
                      </a:endParaRPr>
                    </a:p>
                  </a:txBody>
                  <a:tcPr marL="8110" marR="8110" marT="8110" marB="0" anchor="b"/>
                </a:tc>
                <a:tc>
                  <a:txBody>
                    <a:bodyPr/>
                    <a:lstStyle/>
                    <a:p>
                      <a:pPr algn="r" fontAlgn="b"/>
                      <a:r>
                        <a:rPr lang="en-GB" sz="1600" u="none" strike="noStrike" dirty="0">
                          <a:effectLst/>
                        </a:rPr>
                        <a:t>576</a:t>
                      </a:r>
                      <a:endParaRPr lang="en-NG" sz="1600" b="0" i="0" u="none" strike="noStrike" dirty="0">
                        <a:solidFill>
                          <a:srgbClr val="000000"/>
                        </a:solidFill>
                        <a:effectLst/>
                        <a:latin typeface="Cambria" panose="02040503050406030204" pitchFamily="18" charset="0"/>
                      </a:endParaRPr>
                    </a:p>
                  </a:txBody>
                  <a:tcPr marL="8110" marR="8110" marT="8110" marB="0" anchor="b"/>
                </a:tc>
                <a:tc>
                  <a:txBody>
                    <a:bodyPr/>
                    <a:lstStyle/>
                    <a:p>
                      <a:pPr algn="r" fontAlgn="b"/>
                      <a:r>
                        <a:rPr lang="en-GB" sz="1600" u="none" strike="noStrike" dirty="0">
                          <a:effectLst/>
                        </a:rPr>
                        <a:t>691</a:t>
                      </a:r>
                      <a:endParaRPr lang="en-NG" sz="1600" b="0" i="0" u="none" strike="noStrike" dirty="0">
                        <a:solidFill>
                          <a:srgbClr val="000000"/>
                        </a:solidFill>
                        <a:effectLst/>
                        <a:latin typeface="Cambria" panose="02040503050406030204" pitchFamily="18" charset="0"/>
                      </a:endParaRPr>
                    </a:p>
                  </a:txBody>
                  <a:tcPr marL="8110" marR="8110" marT="8110" marB="0" anchor="b"/>
                </a:tc>
                <a:tc>
                  <a:txBody>
                    <a:bodyPr/>
                    <a:lstStyle/>
                    <a:p>
                      <a:pPr algn="r" fontAlgn="b"/>
                      <a:r>
                        <a:rPr lang="en-GB" sz="1600" u="none" strike="noStrike" dirty="0">
                          <a:effectLst/>
                        </a:rPr>
                        <a:t>829</a:t>
                      </a:r>
                      <a:endParaRPr lang="en-NG" sz="1600" b="0" i="0" u="none" strike="noStrike" dirty="0">
                        <a:solidFill>
                          <a:srgbClr val="000000"/>
                        </a:solidFill>
                        <a:effectLst/>
                        <a:latin typeface="Cambria" panose="02040503050406030204" pitchFamily="18" charset="0"/>
                      </a:endParaRPr>
                    </a:p>
                  </a:txBody>
                  <a:tcPr marL="8110" marR="8110" marT="8110" marB="0" anchor="b"/>
                </a:tc>
                <a:tc>
                  <a:txBody>
                    <a:bodyPr/>
                    <a:lstStyle/>
                    <a:p>
                      <a:pPr algn="ctr" fontAlgn="t"/>
                      <a:r>
                        <a:rPr lang="en-GB" sz="1600" u="none" strike="noStrike" dirty="0">
                          <a:effectLst/>
                        </a:rPr>
                        <a:t>2,976 Projects</a:t>
                      </a:r>
                      <a:endParaRPr lang="en-NG" sz="1600" b="0" i="0" u="none" strike="noStrike" dirty="0">
                        <a:solidFill>
                          <a:srgbClr val="000000"/>
                        </a:solidFill>
                        <a:effectLst/>
                        <a:latin typeface="Cambria" panose="02040503050406030204" pitchFamily="18" charset="0"/>
                      </a:endParaRPr>
                    </a:p>
                  </a:txBody>
                  <a:tcPr marL="8110" marR="8110" marT="8110" marB="0"/>
                </a:tc>
                <a:extLst>
                  <a:ext uri="{0D108BD9-81ED-4DB2-BD59-A6C34878D82A}">
                    <a16:rowId xmlns:a16="http://schemas.microsoft.com/office/drawing/2014/main" val="3935351547"/>
                  </a:ext>
                </a:extLst>
              </a:tr>
              <a:tr h="617415">
                <a:tc>
                  <a:txBody>
                    <a:bodyPr/>
                    <a:lstStyle/>
                    <a:p>
                      <a:pPr algn="ctr" fontAlgn="t"/>
                      <a:r>
                        <a:rPr lang="en-GB" sz="1600" b="0" i="0" u="none" strike="noStrike" dirty="0">
                          <a:solidFill>
                            <a:srgbClr val="000000"/>
                          </a:solidFill>
                          <a:effectLst/>
                          <a:latin typeface="Cambria" panose="02040503050406030204" pitchFamily="18" charset="0"/>
                        </a:rPr>
                        <a:t>6</a:t>
                      </a:r>
                      <a:endParaRPr lang="en-NG" sz="1600" b="0" i="0" u="none" strike="noStrike" dirty="0">
                        <a:solidFill>
                          <a:srgbClr val="000000"/>
                        </a:solidFill>
                        <a:effectLst/>
                        <a:latin typeface="Cambria" panose="02040503050406030204" pitchFamily="18" charset="0"/>
                      </a:endParaRPr>
                    </a:p>
                  </a:txBody>
                  <a:tcPr marL="8110" marR="8110" marT="8110" marB="0"/>
                </a:tc>
                <a:tc>
                  <a:txBody>
                    <a:bodyPr/>
                    <a:lstStyle/>
                    <a:p>
                      <a:pPr algn="l" fontAlgn="t"/>
                      <a:r>
                        <a:rPr lang="en-GB" sz="1600" b="1" u="none" strike="noStrike" dirty="0">
                          <a:effectLst/>
                        </a:rPr>
                        <a:t>KPI 1.11: No of new petitions received through ICPC established channels </a:t>
                      </a:r>
                      <a:endParaRPr lang="en-GB" sz="1600" b="1" i="0" u="none" strike="noStrike" dirty="0">
                        <a:solidFill>
                          <a:srgbClr val="000000"/>
                        </a:solidFill>
                        <a:effectLst/>
                        <a:latin typeface="Cambria" panose="02040503050406030204" pitchFamily="18" charset="0"/>
                      </a:endParaRPr>
                    </a:p>
                  </a:txBody>
                  <a:tcPr marL="8110" marR="8110" marT="8110" marB="0"/>
                </a:tc>
                <a:tc>
                  <a:txBody>
                    <a:bodyPr/>
                    <a:lstStyle/>
                    <a:p>
                      <a:pPr algn="r" fontAlgn="b"/>
                      <a:r>
                        <a:rPr lang="en-NG" sz="1600" u="none" strike="noStrike">
                          <a:effectLst/>
                        </a:rPr>
                        <a:t>2,040</a:t>
                      </a:r>
                      <a:endParaRPr lang="en-NG" sz="1600" b="0" i="0" u="none" strike="noStrike">
                        <a:solidFill>
                          <a:srgbClr val="000000"/>
                        </a:solidFill>
                        <a:effectLst/>
                        <a:latin typeface="Cambria" panose="02040503050406030204" pitchFamily="18" charset="0"/>
                      </a:endParaRPr>
                    </a:p>
                  </a:txBody>
                  <a:tcPr marL="8110" marR="8110" marT="8110" marB="0" anchor="b"/>
                </a:tc>
                <a:tc>
                  <a:txBody>
                    <a:bodyPr/>
                    <a:lstStyle/>
                    <a:p>
                      <a:pPr algn="r" fontAlgn="b"/>
                      <a:r>
                        <a:rPr lang="en-NG" sz="1600" u="none" strike="noStrike" dirty="0">
                          <a:effectLst/>
                        </a:rPr>
                        <a:t>2,448</a:t>
                      </a:r>
                      <a:endParaRPr lang="en-NG" sz="1600" b="0" i="0" u="none" strike="noStrike" dirty="0">
                        <a:solidFill>
                          <a:srgbClr val="000000"/>
                        </a:solidFill>
                        <a:effectLst/>
                        <a:latin typeface="Cambria" panose="02040503050406030204" pitchFamily="18" charset="0"/>
                      </a:endParaRPr>
                    </a:p>
                  </a:txBody>
                  <a:tcPr marL="8110" marR="8110" marT="8110" marB="0" anchor="b"/>
                </a:tc>
                <a:tc>
                  <a:txBody>
                    <a:bodyPr/>
                    <a:lstStyle/>
                    <a:p>
                      <a:pPr algn="r" fontAlgn="b"/>
                      <a:r>
                        <a:rPr lang="en-NG" sz="1600" u="none" strike="noStrike">
                          <a:effectLst/>
                        </a:rPr>
                        <a:t>2,938</a:t>
                      </a:r>
                      <a:endParaRPr lang="en-NG" sz="1600" b="0" i="0" u="none" strike="noStrike">
                        <a:solidFill>
                          <a:srgbClr val="000000"/>
                        </a:solidFill>
                        <a:effectLst/>
                        <a:latin typeface="Cambria" panose="02040503050406030204" pitchFamily="18" charset="0"/>
                      </a:endParaRPr>
                    </a:p>
                  </a:txBody>
                  <a:tcPr marL="8110" marR="8110" marT="8110" marB="0" anchor="b"/>
                </a:tc>
                <a:tc>
                  <a:txBody>
                    <a:bodyPr/>
                    <a:lstStyle/>
                    <a:p>
                      <a:pPr algn="r" fontAlgn="b"/>
                      <a:r>
                        <a:rPr lang="en-NG" sz="1600" u="none" strike="noStrike" dirty="0">
                          <a:effectLst/>
                        </a:rPr>
                        <a:t>3,525</a:t>
                      </a:r>
                      <a:endParaRPr lang="en-NG" sz="1600" b="0" i="0" u="none" strike="noStrike" dirty="0">
                        <a:solidFill>
                          <a:srgbClr val="000000"/>
                        </a:solidFill>
                        <a:effectLst/>
                        <a:latin typeface="Cambria" panose="02040503050406030204" pitchFamily="18" charset="0"/>
                      </a:endParaRPr>
                    </a:p>
                  </a:txBody>
                  <a:tcPr marL="8110" marR="8110" marT="8110" marB="0" anchor="b"/>
                </a:tc>
                <a:tc>
                  <a:txBody>
                    <a:bodyPr/>
                    <a:lstStyle/>
                    <a:p>
                      <a:pPr algn="r" fontAlgn="b"/>
                      <a:r>
                        <a:rPr lang="en-NG" sz="1600" u="none" strike="noStrike">
                          <a:effectLst/>
                        </a:rPr>
                        <a:t>4,230</a:t>
                      </a:r>
                      <a:endParaRPr lang="en-NG" sz="1600" b="0" i="0" u="none" strike="noStrike">
                        <a:solidFill>
                          <a:srgbClr val="000000"/>
                        </a:solidFill>
                        <a:effectLst/>
                        <a:latin typeface="Cambria" panose="02040503050406030204" pitchFamily="18" charset="0"/>
                      </a:endParaRPr>
                    </a:p>
                  </a:txBody>
                  <a:tcPr marL="8110" marR="8110" marT="8110" marB="0" anchor="b"/>
                </a:tc>
                <a:tc>
                  <a:txBody>
                    <a:bodyPr/>
                    <a:lstStyle/>
                    <a:p>
                      <a:pPr algn="ctr" fontAlgn="t"/>
                      <a:r>
                        <a:rPr lang="en-NG" sz="1600" u="none" strike="noStrike">
                          <a:effectLst/>
                        </a:rPr>
                        <a:t>15,181</a:t>
                      </a:r>
                      <a:endParaRPr lang="en-NG" sz="1600" b="0" i="0" u="none" strike="noStrike">
                        <a:solidFill>
                          <a:srgbClr val="000000"/>
                        </a:solidFill>
                        <a:effectLst/>
                        <a:latin typeface="Cambria" panose="02040503050406030204" pitchFamily="18" charset="0"/>
                      </a:endParaRPr>
                    </a:p>
                  </a:txBody>
                  <a:tcPr marL="8110" marR="8110" marT="8110" marB="0"/>
                </a:tc>
                <a:extLst>
                  <a:ext uri="{0D108BD9-81ED-4DB2-BD59-A6C34878D82A}">
                    <a16:rowId xmlns:a16="http://schemas.microsoft.com/office/drawing/2014/main" val="2779912233"/>
                  </a:ext>
                </a:extLst>
              </a:tr>
              <a:tr h="922936">
                <a:tc>
                  <a:txBody>
                    <a:bodyPr/>
                    <a:lstStyle/>
                    <a:p>
                      <a:pPr algn="ctr" fontAlgn="t"/>
                      <a:r>
                        <a:rPr lang="en-GB" sz="1600" b="0" i="0" u="none" strike="noStrike" dirty="0">
                          <a:solidFill>
                            <a:srgbClr val="000000"/>
                          </a:solidFill>
                          <a:effectLst/>
                          <a:latin typeface="Cambria" panose="02040503050406030204" pitchFamily="18" charset="0"/>
                        </a:rPr>
                        <a:t>7</a:t>
                      </a:r>
                      <a:endParaRPr lang="en-NG" sz="1600" b="0" i="0" u="none" strike="noStrike" dirty="0">
                        <a:solidFill>
                          <a:srgbClr val="000000"/>
                        </a:solidFill>
                        <a:effectLst/>
                        <a:latin typeface="Cambria" panose="02040503050406030204" pitchFamily="18" charset="0"/>
                      </a:endParaRPr>
                    </a:p>
                  </a:txBody>
                  <a:tcPr marL="8110" marR="8110" marT="8110" marB="0"/>
                </a:tc>
                <a:tc>
                  <a:txBody>
                    <a:bodyPr/>
                    <a:lstStyle/>
                    <a:p>
                      <a:pPr algn="l" fontAlgn="t"/>
                      <a:r>
                        <a:rPr lang="en-GB" sz="1600" b="1" u="none" strike="noStrike" dirty="0">
                          <a:effectLst/>
                        </a:rPr>
                        <a:t>KPI 1.12:  No. of petitions met case tracking standards of acknowledgement, investigation and completion</a:t>
                      </a:r>
                      <a:endParaRPr lang="en-GB" sz="1600" b="1" i="0" u="none" strike="noStrike" dirty="0">
                        <a:solidFill>
                          <a:srgbClr val="000000"/>
                        </a:solidFill>
                        <a:effectLst/>
                        <a:latin typeface="Cambria" panose="02040503050406030204" pitchFamily="18" charset="0"/>
                      </a:endParaRPr>
                    </a:p>
                  </a:txBody>
                  <a:tcPr marL="8110" marR="8110" marT="8110" marB="0"/>
                </a:tc>
                <a:tc>
                  <a:txBody>
                    <a:bodyPr/>
                    <a:lstStyle/>
                    <a:p>
                      <a:pPr algn="ctr" fontAlgn="t"/>
                      <a:r>
                        <a:rPr lang="en-GB" sz="1600" u="none" strike="noStrike">
                          <a:effectLst/>
                        </a:rPr>
                        <a:t>Set Mechanism</a:t>
                      </a:r>
                      <a:endParaRPr lang="en-GB" sz="1600" b="0" i="0" u="none" strike="noStrike">
                        <a:solidFill>
                          <a:srgbClr val="000000"/>
                        </a:solidFill>
                        <a:effectLst/>
                        <a:latin typeface="Cambria" panose="02040503050406030204" pitchFamily="18" charset="0"/>
                      </a:endParaRPr>
                    </a:p>
                  </a:txBody>
                  <a:tcPr marL="8110" marR="8110" marT="8110" marB="0"/>
                </a:tc>
                <a:tc>
                  <a:txBody>
                    <a:bodyPr/>
                    <a:lstStyle/>
                    <a:p>
                      <a:pPr algn="ctr" fontAlgn="t"/>
                      <a:r>
                        <a:rPr lang="en-NG" sz="1600" u="none" strike="noStrike">
                          <a:effectLst/>
                        </a:rPr>
                        <a:t>70%</a:t>
                      </a:r>
                      <a:endParaRPr lang="en-NG" sz="1600" b="0" i="0" u="none" strike="noStrike">
                        <a:solidFill>
                          <a:srgbClr val="000000"/>
                        </a:solidFill>
                        <a:effectLst/>
                        <a:latin typeface="Cambria" panose="02040503050406030204" pitchFamily="18" charset="0"/>
                      </a:endParaRPr>
                    </a:p>
                  </a:txBody>
                  <a:tcPr marL="8110" marR="8110" marT="8110" marB="0"/>
                </a:tc>
                <a:tc>
                  <a:txBody>
                    <a:bodyPr/>
                    <a:lstStyle/>
                    <a:p>
                      <a:pPr algn="ctr" fontAlgn="t"/>
                      <a:r>
                        <a:rPr lang="en-NG" sz="1600" u="none" strike="noStrike" dirty="0">
                          <a:effectLst/>
                        </a:rPr>
                        <a:t>80%</a:t>
                      </a:r>
                      <a:endParaRPr lang="en-NG" sz="1600" b="0" i="0" u="none" strike="noStrike" dirty="0">
                        <a:solidFill>
                          <a:srgbClr val="000000"/>
                        </a:solidFill>
                        <a:effectLst/>
                        <a:latin typeface="Cambria" panose="02040503050406030204" pitchFamily="18" charset="0"/>
                      </a:endParaRPr>
                    </a:p>
                  </a:txBody>
                  <a:tcPr marL="8110" marR="8110" marT="8110" marB="0"/>
                </a:tc>
                <a:tc>
                  <a:txBody>
                    <a:bodyPr/>
                    <a:lstStyle/>
                    <a:p>
                      <a:pPr algn="ctr" fontAlgn="t"/>
                      <a:r>
                        <a:rPr lang="en-NG" sz="1600" u="none" strike="noStrike">
                          <a:effectLst/>
                        </a:rPr>
                        <a:t>90%</a:t>
                      </a:r>
                      <a:endParaRPr lang="en-NG" sz="1600" b="0" i="0" u="none" strike="noStrike">
                        <a:solidFill>
                          <a:srgbClr val="000000"/>
                        </a:solidFill>
                        <a:effectLst/>
                        <a:latin typeface="Cambria" panose="02040503050406030204" pitchFamily="18" charset="0"/>
                      </a:endParaRPr>
                    </a:p>
                  </a:txBody>
                  <a:tcPr marL="8110" marR="8110" marT="8110" marB="0"/>
                </a:tc>
                <a:tc>
                  <a:txBody>
                    <a:bodyPr/>
                    <a:lstStyle/>
                    <a:p>
                      <a:pPr algn="ctr" fontAlgn="t"/>
                      <a:r>
                        <a:rPr lang="en-NG" sz="1600" u="none" strike="noStrike">
                          <a:effectLst/>
                        </a:rPr>
                        <a:t>100%</a:t>
                      </a:r>
                      <a:endParaRPr lang="en-NG" sz="1600" b="0" i="0" u="none" strike="noStrike">
                        <a:solidFill>
                          <a:srgbClr val="000000"/>
                        </a:solidFill>
                        <a:effectLst/>
                        <a:latin typeface="Cambria" panose="02040503050406030204" pitchFamily="18" charset="0"/>
                      </a:endParaRPr>
                    </a:p>
                  </a:txBody>
                  <a:tcPr marL="8110" marR="8110" marT="8110" marB="0"/>
                </a:tc>
                <a:tc>
                  <a:txBody>
                    <a:bodyPr/>
                    <a:lstStyle/>
                    <a:p>
                      <a:pPr algn="ctr" fontAlgn="t"/>
                      <a:r>
                        <a:rPr lang="en-GB" sz="1600" u="none" strike="noStrike" dirty="0">
                          <a:effectLst/>
                        </a:rPr>
                        <a:t>Aggregate of 340%</a:t>
                      </a:r>
                      <a:endParaRPr lang="en-GB" sz="1600" b="0" i="0" u="none" strike="noStrike" dirty="0">
                        <a:solidFill>
                          <a:srgbClr val="000000"/>
                        </a:solidFill>
                        <a:effectLst/>
                        <a:latin typeface="Cambria" panose="02040503050406030204" pitchFamily="18" charset="0"/>
                      </a:endParaRPr>
                    </a:p>
                  </a:txBody>
                  <a:tcPr marL="8110" marR="8110" marT="8110" marB="0"/>
                </a:tc>
                <a:extLst>
                  <a:ext uri="{0D108BD9-81ED-4DB2-BD59-A6C34878D82A}">
                    <a16:rowId xmlns:a16="http://schemas.microsoft.com/office/drawing/2014/main" val="3752165153"/>
                  </a:ext>
                </a:extLst>
              </a:tr>
              <a:tr h="692203">
                <a:tc>
                  <a:txBody>
                    <a:bodyPr/>
                    <a:lstStyle/>
                    <a:p>
                      <a:pPr algn="ctr" fontAlgn="t"/>
                      <a:r>
                        <a:rPr lang="en-GB" sz="1600" b="0" i="0" u="none" strike="noStrike" dirty="0">
                          <a:solidFill>
                            <a:srgbClr val="000000"/>
                          </a:solidFill>
                          <a:effectLst/>
                          <a:latin typeface="Cambria" panose="02040503050406030204" pitchFamily="18" charset="0"/>
                        </a:rPr>
                        <a:t>8</a:t>
                      </a:r>
                      <a:endParaRPr lang="en-NG" sz="1600" b="0" i="0" u="none" strike="noStrike" dirty="0">
                        <a:solidFill>
                          <a:srgbClr val="000000"/>
                        </a:solidFill>
                        <a:effectLst/>
                        <a:latin typeface="Cambria" panose="02040503050406030204" pitchFamily="18" charset="0"/>
                      </a:endParaRPr>
                    </a:p>
                  </a:txBody>
                  <a:tcPr marL="8110" marR="8110" marT="8110" marB="0"/>
                </a:tc>
                <a:tc>
                  <a:txBody>
                    <a:bodyPr/>
                    <a:lstStyle/>
                    <a:p>
                      <a:pPr algn="l" fontAlgn="t"/>
                      <a:r>
                        <a:rPr lang="en-GB" sz="1600" b="1" u="none" strike="noStrike" dirty="0">
                          <a:effectLst/>
                        </a:rPr>
                        <a:t>KPI 1.21: Duration between receipt of petitions and conclusion of investigations</a:t>
                      </a:r>
                      <a:endParaRPr lang="en-GB" sz="1600" b="1" i="0" u="none" strike="noStrike" dirty="0">
                        <a:solidFill>
                          <a:srgbClr val="000000"/>
                        </a:solidFill>
                        <a:effectLst/>
                        <a:latin typeface="Cambria" panose="02040503050406030204" pitchFamily="18" charset="0"/>
                      </a:endParaRPr>
                    </a:p>
                  </a:txBody>
                  <a:tcPr marL="8110" marR="8110" marT="8110" marB="0"/>
                </a:tc>
                <a:tc>
                  <a:txBody>
                    <a:bodyPr/>
                    <a:lstStyle/>
                    <a:p>
                      <a:pPr algn="ctr" fontAlgn="t"/>
                      <a:r>
                        <a:rPr lang="en-GB" sz="1600" u="none" strike="noStrike">
                          <a:effectLst/>
                        </a:rPr>
                        <a:t>Set Mechanism</a:t>
                      </a:r>
                      <a:endParaRPr lang="en-GB" sz="1600" b="0" i="0" u="none" strike="noStrike">
                        <a:solidFill>
                          <a:srgbClr val="000000"/>
                        </a:solidFill>
                        <a:effectLst/>
                        <a:latin typeface="Cambria" panose="02040503050406030204" pitchFamily="18" charset="0"/>
                      </a:endParaRPr>
                    </a:p>
                  </a:txBody>
                  <a:tcPr marL="8110" marR="8110" marT="8110" marB="0"/>
                </a:tc>
                <a:tc>
                  <a:txBody>
                    <a:bodyPr/>
                    <a:lstStyle/>
                    <a:p>
                      <a:pPr algn="ctr" fontAlgn="t"/>
                      <a:r>
                        <a:rPr lang="en-GB" sz="1600" u="none" strike="noStrike">
                          <a:effectLst/>
                        </a:rPr>
                        <a:t>60 days </a:t>
                      </a:r>
                      <a:endParaRPr lang="en-GB" sz="1600" b="0" i="0" u="none" strike="noStrike">
                        <a:solidFill>
                          <a:srgbClr val="000000"/>
                        </a:solidFill>
                        <a:effectLst/>
                        <a:latin typeface="Cambria" panose="02040503050406030204" pitchFamily="18" charset="0"/>
                      </a:endParaRPr>
                    </a:p>
                  </a:txBody>
                  <a:tcPr marL="8110" marR="8110" marT="8110" marB="0"/>
                </a:tc>
                <a:tc>
                  <a:txBody>
                    <a:bodyPr/>
                    <a:lstStyle/>
                    <a:p>
                      <a:pPr algn="ctr" fontAlgn="t"/>
                      <a:r>
                        <a:rPr lang="en-GB" sz="1600" u="none" strike="noStrike">
                          <a:effectLst/>
                        </a:rPr>
                        <a:t>60 days </a:t>
                      </a:r>
                      <a:endParaRPr lang="en-GB" sz="1600" b="0" i="0" u="none" strike="noStrike">
                        <a:solidFill>
                          <a:srgbClr val="000000"/>
                        </a:solidFill>
                        <a:effectLst/>
                        <a:latin typeface="Cambria" panose="02040503050406030204" pitchFamily="18" charset="0"/>
                      </a:endParaRPr>
                    </a:p>
                  </a:txBody>
                  <a:tcPr marL="8110" marR="8110" marT="8110" marB="0"/>
                </a:tc>
                <a:tc>
                  <a:txBody>
                    <a:bodyPr/>
                    <a:lstStyle/>
                    <a:p>
                      <a:pPr algn="ctr" fontAlgn="t"/>
                      <a:r>
                        <a:rPr lang="en-GB" sz="1600" u="none" strike="noStrike">
                          <a:effectLst/>
                        </a:rPr>
                        <a:t>60 days </a:t>
                      </a:r>
                      <a:endParaRPr lang="en-GB" sz="1600" b="0" i="0" u="none" strike="noStrike">
                        <a:solidFill>
                          <a:srgbClr val="000000"/>
                        </a:solidFill>
                        <a:effectLst/>
                        <a:latin typeface="Cambria" panose="02040503050406030204" pitchFamily="18" charset="0"/>
                      </a:endParaRPr>
                    </a:p>
                  </a:txBody>
                  <a:tcPr marL="8110" marR="8110" marT="8110" marB="0"/>
                </a:tc>
                <a:tc>
                  <a:txBody>
                    <a:bodyPr/>
                    <a:lstStyle/>
                    <a:p>
                      <a:pPr algn="ctr" fontAlgn="t"/>
                      <a:r>
                        <a:rPr lang="en-GB" sz="1600" u="none" strike="noStrike">
                          <a:effectLst/>
                        </a:rPr>
                        <a:t>60 days </a:t>
                      </a:r>
                      <a:endParaRPr lang="en-GB" sz="1600" b="0" i="0" u="none" strike="noStrike">
                        <a:solidFill>
                          <a:srgbClr val="000000"/>
                        </a:solidFill>
                        <a:effectLst/>
                        <a:latin typeface="Cambria" panose="02040503050406030204" pitchFamily="18" charset="0"/>
                      </a:endParaRPr>
                    </a:p>
                  </a:txBody>
                  <a:tcPr marL="8110" marR="8110" marT="8110" marB="0"/>
                </a:tc>
                <a:tc>
                  <a:txBody>
                    <a:bodyPr/>
                    <a:lstStyle/>
                    <a:p>
                      <a:pPr algn="ctr" fontAlgn="t"/>
                      <a:r>
                        <a:rPr lang="en-GB" sz="1600" u="none" strike="noStrike" dirty="0">
                          <a:effectLst/>
                        </a:rPr>
                        <a:t>60 days </a:t>
                      </a:r>
                      <a:endParaRPr lang="en-GB" sz="1600" b="0" i="0" u="none" strike="noStrike" dirty="0">
                        <a:solidFill>
                          <a:srgbClr val="000000"/>
                        </a:solidFill>
                        <a:effectLst/>
                        <a:latin typeface="Cambria" panose="02040503050406030204" pitchFamily="18" charset="0"/>
                      </a:endParaRPr>
                    </a:p>
                  </a:txBody>
                  <a:tcPr marL="8110" marR="8110" marT="8110" marB="0"/>
                </a:tc>
                <a:extLst>
                  <a:ext uri="{0D108BD9-81ED-4DB2-BD59-A6C34878D82A}">
                    <a16:rowId xmlns:a16="http://schemas.microsoft.com/office/drawing/2014/main" val="1781801260"/>
                  </a:ext>
                </a:extLst>
              </a:tr>
            </a:tbl>
          </a:graphicData>
        </a:graphic>
      </p:graphicFrame>
    </p:spTree>
    <p:extLst>
      <p:ext uri="{BB962C8B-B14F-4D97-AF65-F5344CB8AC3E}">
        <p14:creationId xmlns:p14="http://schemas.microsoft.com/office/powerpoint/2010/main" val="3619407760"/>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43D7F6-1EA1-471D-AB3C-4216CA5DFE5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7</a:t>
            </a:fld>
            <a:endParaRPr lang="en-US"/>
          </a:p>
        </p:txBody>
      </p:sp>
      <p:sp>
        <p:nvSpPr>
          <p:cNvPr id="3" name="Google Shape;161;p21">
            <a:extLst>
              <a:ext uri="{FF2B5EF4-FFF2-40B4-BE49-F238E27FC236}">
                <a16:creationId xmlns:a16="http://schemas.microsoft.com/office/drawing/2014/main" id="{C6A42236-C792-4D8F-9C38-CDBBF4F58A70}"/>
              </a:ext>
            </a:extLst>
          </p:cNvPr>
          <p:cNvSpPr txBox="1">
            <a:spLocks/>
          </p:cNvSpPr>
          <p:nvPr/>
        </p:nvSpPr>
        <p:spPr>
          <a:xfrm>
            <a:off x="0" y="16964"/>
            <a:ext cx="12192000" cy="602014"/>
          </a:xfrm>
          <a:prstGeom prst="rect">
            <a:avLst/>
          </a:prstGeom>
          <a:noFill/>
          <a:ln>
            <a:noFill/>
          </a:ln>
          <a:effectLst>
            <a:outerShdw blurRad="107950" dist="12700" dir="5400000" algn="ctr">
              <a:srgbClr val="000000"/>
            </a:outerShdw>
          </a:effectLst>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rgbClr val="3F3F3F"/>
              </a:buClr>
              <a:buSzPts val="1800"/>
              <a:buFont typeface="Calibri"/>
              <a:buNone/>
              <a:defRPr sz="4800" b="0" i="0" u="none" strike="noStrike" cap="none">
                <a:solidFill>
                  <a:srgbClr val="3F3F3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C00000"/>
              </a:buClr>
              <a:buSzPts val="4800"/>
            </a:pPr>
            <a:r>
              <a:rPr lang="en-GB" sz="4500" b="1" dirty="0">
                <a:solidFill>
                  <a:schemeClr val="tx1"/>
                </a:solidFill>
                <a:latin typeface="Tw Cen MT Condensed (Headings)"/>
              </a:rPr>
              <a:t>2019 - 2023 STRATEGIC PLAN MONITORING MATRIX …/2</a:t>
            </a:r>
          </a:p>
        </p:txBody>
      </p:sp>
      <p:graphicFrame>
        <p:nvGraphicFramePr>
          <p:cNvPr id="5" name="Table 4">
            <a:extLst>
              <a:ext uri="{FF2B5EF4-FFF2-40B4-BE49-F238E27FC236}">
                <a16:creationId xmlns:a16="http://schemas.microsoft.com/office/drawing/2014/main" id="{CA8A77F8-611F-4493-B8DD-5DA9F6BF786E}"/>
              </a:ext>
            </a:extLst>
          </p:cNvPr>
          <p:cNvGraphicFramePr>
            <a:graphicFrameLocks noGrp="1"/>
          </p:cNvGraphicFramePr>
          <p:nvPr>
            <p:extLst>
              <p:ext uri="{D42A27DB-BD31-4B8C-83A1-F6EECF244321}">
                <p14:modId xmlns:p14="http://schemas.microsoft.com/office/powerpoint/2010/main" val="3800654710"/>
              </p:ext>
            </p:extLst>
          </p:nvPr>
        </p:nvGraphicFramePr>
        <p:xfrm>
          <a:off x="0" y="618978"/>
          <a:ext cx="12192000" cy="5176286"/>
        </p:xfrm>
        <a:graphic>
          <a:graphicData uri="http://schemas.openxmlformats.org/drawingml/2006/table">
            <a:tbl>
              <a:tblPr>
                <a:tableStyleId>{69CF1AB2-1976-4502-BF36-3FF5EA218861}</a:tableStyleId>
              </a:tblPr>
              <a:tblGrid>
                <a:gridCol w="971906">
                  <a:extLst>
                    <a:ext uri="{9D8B030D-6E8A-4147-A177-3AD203B41FA5}">
                      <a16:colId xmlns:a16="http://schemas.microsoft.com/office/drawing/2014/main" val="4014790894"/>
                    </a:ext>
                  </a:extLst>
                </a:gridCol>
                <a:gridCol w="4528562">
                  <a:extLst>
                    <a:ext uri="{9D8B030D-6E8A-4147-A177-3AD203B41FA5}">
                      <a16:colId xmlns:a16="http://schemas.microsoft.com/office/drawing/2014/main" val="4213285935"/>
                    </a:ext>
                  </a:extLst>
                </a:gridCol>
                <a:gridCol w="1097280">
                  <a:extLst>
                    <a:ext uri="{9D8B030D-6E8A-4147-A177-3AD203B41FA5}">
                      <a16:colId xmlns:a16="http://schemas.microsoft.com/office/drawing/2014/main" val="941104369"/>
                    </a:ext>
                  </a:extLst>
                </a:gridCol>
                <a:gridCol w="956603">
                  <a:extLst>
                    <a:ext uri="{9D8B030D-6E8A-4147-A177-3AD203B41FA5}">
                      <a16:colId xmlns:a16="http://schemas.microsoft.com/office/drawing/2014/main" val="2962856029"/>
                    </a:ext>
                  </a:extLst>
                </a:gridCol>
                <a:gridCol w="998806">
                  <a:extLst>
                    <a:ext uri="{9D8B030D-6E8A-4147-A177-3AD203B41FA5}">
                      <a16:colId xmlns:a16="http://schemas.microsoft.com/office/drawing/2014/main" val="3331628708"/>
                    </a:ext>
                  </a:extLst>
                </a:gridCol>
                <a:gridCol w="970671">
                  <a:extLst>
                    <a:ext uri="{9D8B030D-6E8A-4147-A177-3AD203B41FA5}">
                      <a16:colId xmlns:a16="http://schemas.microsoft.com/office/drawing/2014/main" val="2239514653"/>
                    </a:ext>
                  </a:extLst>
                </a:gridCol>
                <a:gridCol w="870147">
                  <a:extLst>
                    <a:ext uri="{9D8B030D-6E8A-4147-A177-3AD203B41FA5}">
                      <a16:colId xmlns:a16="http://schemas.microsoft.com/office/drawing/2014/main" val="1686008944"/>
                    </a:ext>
                  </a:extLst>
                </a:gridCol>
                <a:gridCol w="1798025">
                  <a:extLst>
                    <a:ext uri="{9D8B030D-6E8A-4147-A177-3AD203B41FA5}">
                      <a16:colId xmlns:a16="http://schemas.microsoft.com/office/drawing/2014/main" val="2370167865"/>
                    </a:ext>
                  </a:extLst>
                </a:gridCol>
              </a:tblGrid>
              <a:tr h="667237">
                <a:tc>
                  <a:txBody>
                    <a:bodyPr/>
                    <a:lstStyle/>
                    <a:p>
                      <a:pPr algn="ctr" fontAlgn="ctr"/>
                      <a:r>
                        <a:rPr lang="en-GB" sz="1600" b="1" u="none" strike="noStrike">
                          <a:effectLst/>
                        </a:rPr>
                        <a:t>S/NO.</a:t>
                      </a:r>
                      <a:endParaRPr lang="en-GB" sz="1600" b="1" i="0" u="none" strike="noStrike">
                        <a:solidFill>
                          <a:srgbClr val="000000"/>
                        </a:solidFill>
                        <a:effectLst/>
                        <a:latin typeface="Cambria" panose="02040503050406030204" pitchFamily="18" charset="0"/>
                      </a:endParaRPr>
                    </a:p>
                  </a:txBody>
                  <a:tcPr marL="5942" marR="5942" marT="5942" marB="0" anchor="ctr"/>
                </a:tc>
                <a:tc>
                  <a:txBody>
                    <a:bodyPr/>
                    <a:lstStyle/>
                    <a:p>
                      <a:pPr algn="ctr" fontAlgn="ctr"/>
                      <a:r>
                        <a:rPr lang="en-GB" sz="1600" b="1" u="none" strike="noStrike">
                          <a:effectLst/>
                        </a:rPr>
                        <a:t>KPI No./Measure</a:t>
                      </a:r>
                      <a:endParaRPr lang="en-GB" sz="1600" b="1" i="0" u="none" strike="noStrike">
                        <a:solidFill>
                          <a:srgbClr val="000000"/>
                        </a:solidFill>
                        <a:effectLst/>
                        <a:latin typeface="Cambria" panose="02040503050406030204" pitchFamily="18" charset="0"/>
                      </a:endParaRPr>
                    </a:p>
                  </a:txBody>
                  <a:tcPr marL="5942" marR="5942" marT="5942" marB="0" anchor="ctr"/>
                </a:tc>
                <a:tc>
                  <a:txBody>
                    <a:bodyPr/>
                    <a:lstStyle/>
                    <a:p>
                      <a:pPr algn="ctr" fontAlgn="ctr"/>
                      <a:r>
                        <a:rPr lang="en-NG" sz="1600" b="1" u="none" strike="noStrike">
                          <a:effectLst/>
                        </a:rPr>
                        <a:t>2019</a:t>
                      </a:r>
                      <a:endParaRPr lang="en-NG" sz="1600" b="1" i="0" u="none" strike="noStrike">
                        <a:solidFill>
                          <a:srgbClr val="000000"/>
                        </a:solidFill>
                        <a:effectLst/>
                        <a:latin typeface="Cambria" panose="02040503050406030204" pitchFamily="18" charset="0"/>
                      </a:endParaRPr>
                    </a:p>
                  </a:txBody>
                  <a:tcPr marL="5942" marR="5942" marT="5942" marB="0" anchor="ctr"/>
                </a:tc>
                <a:tc>
                  <a:txBody>
                    <a:bodyPr/>
                    <a:lstStyle/>
                    <a:p>
                      <a:pPr algn="ctr" fontAlgn="ctr"/>
                      <a:r>
                        <a:rPr lang="en-NG" sz="1600" b="1" u="none" strike="noStrike">
                          <a:effectLst/>
                        </a:rPr>
                        <a:t>2020</a:t>
                      </a:r>
                      <a:endParaRPr lang="en-NG" sz="1600" b="1" i="0" u="none" strike="noStrike">
                        <a:solidFill>
                          <a:srgbClr val="000000"/>
                        </a:solidFill>
                        <a:effectLst/>
                        <a:latin typeface="Cambria" panose="02040503050406030204" pitchFamily="18" charset="0"/>
                      </a:endParaRPr>
                    </a:p>
                  </a:txBody>
                  <a:tcPr marL="5942" marR="5942" marT="5942" marB="0" anchor="ctr"/>
                </a:tc>
                <a:tc>
                  <a:txBody>
                    <a:bodyPr/>
                    <a:lstStyle/>
                    <a:p>
                      <a:pPr algn="ctr" fontAlgn="ctr"/>
                      <a:r>
                        <a:rPr lang="en-NG" sz="1600" b="1" u="none" strike="noStrike">
                          <a:effectLst/>
                        </a:rPr>
                        <a:t>2021</a:t>
                      </a:r>
                      <a:endParaRPr lang="en-NG" sz="1600" b="1" i="0" u="none" strike="noStrike">
                        <a:solidFill>
                          <a:srgbClr val="000000"/>
                        </a:solidFill>
                        <a:effectLst/>
                        <a:latin typeface="Cambria" panose="02040503050406030204" pitchFamily="18" charset="0"/>
                      </a:endParaRPr>
                    </a:p>
                  </a:txBody>
                  <a:tcPr marL="5942" marR="5942" marT="5942" marB="0" anchor="ctr"/>
                </a:tc>
                <a:tc>
                  <a:txBody>
                    <a:bodyPr/>
                    <a:lstStyle/>
                    <a:p>
                      <a:pPr algn="ctr" fontAlgn="ctr"/>
                      <a:r>
                        <a:rPr lang="en-NG" sz="1600" b="1" u="none" strike="noStrike">
                          <a:effectLst/>
                        </a:rPr>
                        <a:t>2022</a:t>
                      </a:r>
                      <a:endParaRPr lang="en-NG" sz="1600" b="1" i="0" u="none" strike="noStrike">
                        <a:solidFill>
                          <a:srgbClr val="000000"/>
                        </a:solidFill>
                        <a:effectLst/>
                        <a:latin typeface="Cambria" panose="02040503050406030204" pitchFamily="18" charset="0"/>
                      </a:endParaRPr>
                    </a:p>
                  </a:txBody>
                  <a:tcPr marL="5942" marR="5942" marT="5942" marB="0" anchor="ctr"/>
                </a:tc>
                <a:tc>
                  <a:txBody>
                    <a:bodyPr/>
                    <a:lstStyle/>
                    <a:p>
                      <a:pPr algn="ctr" fontAlgn="ctr"/>
                      <a:r>
                        <a:rPr lang="en-NG" sz="1600" b="1" u="none" strike="noStrike" dirty="0">
                          <a:effectLst/>
                        </a:rPr>
                        <a:t>2023</a:t>
                      </a:r>
                      <a:endParaRPr lang="en-NG" sz="1600" b="1" i="0" u="none" strike="noStrike" dirty="0">
                        <a:solidFill>
                          <a:srgbClr val="000000"/>
                        </a:solidFill>
                        <a:effectLst/>
                        <a:latin typeface="Cambria" panose="02040503050406030204" pitchFamily="18" charset="0"/>
                      </a:endParaRPr>
                    </a:p>
                  </a:txBody>
                  <a:tcPr marL="5942" marR="5942" marT="5942" marB="0" anchor="ctr"/>
                </a:tc>
                <a:tc>
                  <a:txBody>
                    <a:bodyPr/>
                    <a:lstStyle/>
                    <a:p>
                      <a:pPr algn="ctr" fontAlgn="ctr"/>
                      <a:r>
                        <a:rPr lang="en-GB" sz="1600" b="1" u="none" strike="noStrike" dirty="0">
                          <a:effectLst/>
                        </a:rPr>
                        <a:t>Set-Target over 5 Years</a:t>
                      </a:r>
                      <a:br>
                        <a:rPr lang="en-GB" sz="1600" b="1" u="none" strike="noStrike" dirty="0">
                          <a:effectLst/>
                        </a:rPr>
                      </a:br>
                      <a:r>
                        <a:rPr lang="en-GB" sz="1600" b="1" u="none" strike="noStrike" dirty="0">
                          <a:effectLst/>
                        </a:rPr>
                        <a:t>2019 – 2023</a:t>
                      </a:r>
                      <a:endParaRPr lang="en-GB" sz="1600" b="1" i="0" u="none" strike="noStrike" dirty="0">
                        <a:solidFill>
                          <a:srgbClr val="000000"/>
                        </a:solidFill>
                        <a:effectLst/>
                        <a:latin typeface="Cambria" panose="02040503050406030204" pitchFamily="18" charset="0"/>
                      </a:endParaRPr>
                    </a:p>
                  </a:txBody>
                  <a:tcPr marL="5942" marR="5942" marT="5942" marB="0" anchor="ctr"/>
                </a:tc>
                <a:extLst>
                  <a:ext uri="{0D108BD9-81ED-4DB2-BD59-A6C34878D82A}">
                    <a16:rowId xmlns:a16="http://schemas.microsoft.com/office/drawing/2014/main" val="1357462246"/>
                  </a:ext>
                </a:extLst>
              </a:tr>
              <a:tr h="446870">
                <a:tc>
                  <a:txBody>
                    <a:bodyPr/>
                    <a:lstStyle/>
                    <a:p>
                      <a:pPr algn="ctr" fontAlgn="t"/>
                      <a:r>
                        <a:rPr lang="en-GB" sz="1600" b="0" i="0" u="none" strike="noStrike" dirty="0">
                          <a:solidFill>
                            <a:srgbClr val="000000"/>
                          </a:solidFill>
                          <a:effectLst/>
                          <a:latin typeface="Cambria" panose="02040503050406030204" pitchFamily="18" charset="0"/>
                        </a:rPr>
                        <a:t>9</a:t>
                      </a:r>
                      <a:endParaRPr lang="en-NG" sz="1600" b="0" i="0" u="none" strike="noStrike" dirty="0">
                        <a:solidFill>
                          <a:srgbClr val="000000"/>
                        </a:solidFill>
                        <a:effectLst/>
                        <a:latin typeface="Cambria" panose="02040503050406030204" pitchFamily="18" charset="0"/>
                      </a:endParaRPr>
                    </a:p>
                  </a:txBody>
                  <a:tcPr marL="8110" marR="8110" marT="8110" marB="0"/>
                </a:tc>
                <a:tc>
                  <a:txBody>
                    <a:bodyPr/>
                    <a:lstStyle/>
                    <a:p>
                      <a:pPr algn="l" fontAlgn="t"/>
                      <a:r>
                        <a:rPr lang="en-GB" sz="1600" b="1" u="none" strike="noStrike" dirty="0">
                          <a:effectLst/>
                        </a:rPr>
                        <a:t>KPI 1.22: Duration between conclusion of investigations and filing of cases</a:t>
                      </a:r>
                      <a:endParaRPr lang="en-GB" sz="1600" b="1" i="0" u="none" strike="noStrike" dirty="0">
                        <a:solidFill>
                          <a:srgbClr val="000000"/>
                        </a:solidFill>
                        <a:effectLst/>
                        <a:latin typeface="Cambria" panose="02040503050406030204" pitchFamily="18" charset="0"/>
                      </a:endParaRPr>
                    </a:p>
                  </a:txBody>
                  <a:tcPr marL="8110" marR="8110" marT="8110" marB="0"/>
                </a:tc>
                <a:tc>
                  <a:txBody>
                    <a:bodyPr/>
                    <a:lstStyle/>
                    <a:p>
                      <a:pPr algn="ctr" fontAlgn="t"/>
                      <a:r>
                        <a:rPr lang="en-GB" sz="1600" u="none" strike="noStrike" dirty="0">
                          <a:effectLst/>
                        </a:rPr>
                        <a:t>Set Mechanism</a:t>
                      </a:r>
                      <a:endParaRPr lang="en-GB" sz="1600" b="0" i="0" u="none" strike="noStrike" dirty="0">
                        <a:solidFill>
                          <a:srgbClr val="000000"/>
                        </a:solidFill>
                        <a:effectLst/>
                        <a:latin typeface="Cambria" panose="02040503050406030204" pitchFamily="18" charset="0"/>
                      </a:endParaRPr>
                    </a:p>
                  </a:txBody>
                  <a:tcPr marL="8110" marR="8110" marT="8110" marB="0"/>
                </a:tc>
                <a:tc>
                  <a:txBody>
                    <a:bodyPr/>
                    <a:lstStyle/>
                    <a:p>
                      <a:pPr algn="ctr" fontAlgn="t"/>
                      <a:r>
                        <a:rPr lang="en-GB" sz="1600" u="none" strike="noStrike">
                          <a:effectLst/>
                        </a:rPr>
                        <a:t>30 days</a:t>
                      </a:r>
                      <a:endParaRPr lang="en-GB" sz="1600" b="0" i="0" u="none" strike="noStrike">
                        <a:solidFill>
                          <a:srgbClr val="000000"/>
                        </a:solidFill>
                        <a:effectLst/>
                        <a:latin typeface="Cambria" panose="02040503050406030204" pitchFamily="18" charset="0"/>
                      </a:endParaRPr>
                    </a:p>
                  </a:txBody>
                  <a:tcPr marL="8110" marR="8110" marT="8110" marB="0"/>
                </a:tc>
                <a:tc>
                  <a:txBody>
                    <a:bodyPr/>
                    <a:lstStyle/>
                    <a:p>
                      <a:pPr algn="ctr" fontAlgn="t"/>
                      <a:r>
                        <a:rPr lang="en-GB" sz="1600" u="none" strike="noStrike">
                          <a:effectLst/>
                        </a:rPr>
                        <a:t>30 days</a:t>
                      </a:r>
                      <a:endParaRPr lang="en-GB" sz="1600" b="0" i="0" u="none" strike="noStrike">
                        <a:solidFill>
                          <a:srgbClr val="000000"/>
                        </a:solidFill>
                        <a:effectLst/>
                        <a:latin typeface="Cambria" panose="02040503050406030204" pitchFamily="18" charset="0"/>
                      </a:endParaRPr>
                    </a:p>
                  </a:txBody>
                  <a:tcPr marL="8110" marR="8110" marT="8110" marB="0"/>
                </a:tc>
                <a:tc>
                  <a:txBody>
                    <a:bodyPr/>
                    <a:lstStyle/>
                    <a:p>
                      <a:pPr algn="ctr" fontAlgn="t"/>
                      <a:r>
                        <a:rPr lang="en-GB" sz="1600" u="none" strike="noStrike">
                          <a:effectLst/>
                        </a:rPr>
                        <a:t>30 days</a:t>
                      </a:r>
                      <a:endParaRPr lang="en-GB" sz="1600" b="0" i="0" u="none" strike="noStrike">
                        <a:solidFill>
                          <a:srgbClr val="000000"/>
                        </a:solidFill>
                        <a:effectLst/>
                        <a:latin typeface="Cambria" panose="02040503050406030204" pitchFamily="18" charset="0"/>
                      </a:endParaRPr>
                    </a:p>
                  </a:txBody>
                  <a:tcPr marL="8110" marR="8110" marT="8110" marB="0"/>
                </a:tc>
                <a:tc>
                  <a:txBody>
                    <a:bodyPr/>
                    <a:lstStyle/>
                    <a:p>
                      <a:pPr algn="ctr" fontAlgn="t"/>
                      <a:r>
                        <a:rPr lang="en-GB" sz="1600" u="none" strike="noStrike">
                          <a:effectLst/>
                        </a:rPr>
                        <a:t>30 days</a:t>
                      </a:r>
                      <a:endParaRPr lang="en-GB" sz="1600" b="0" i="0" u="none" strike="noStrike">
                        <a:solidFill>
                          <a:srgbClr val="000000"/>
                        </a:solidFill>
                        <a:effectLst/>
                        <a:latin typeface="Cambria" panose="02040503050406030204" pitchFamily="18" charset="0"/>
                      </a:endParaRPr>
                    </a:p>
                  </a:txBody>
                  <a:tcPr marL="8110" marR="8110" marT="8110" marB="0"/>
                </a:tc>
                <a:tc>
                  <a:txBody>
                    <a:bodyPr/>
                    <a:lstStyle/>
                    <a:p>
                      <a:pPr algn="ctr" fontAlgn="t"/>
                      <a:r>
                        <a:rPr lang="en-GB" sz="1600" u="none" strike="noStrike" dirty="0">
                          <a:effectLst/>
                        </a:rPr>
                        <a:t>30 days</a:t>
                      </a:r>
                      <a:endParaRPr lang="en-GB" sz="1600" b="0" i="0" u="none" strike="noStrike" dirty="0">
                        <a:solidFill>
                          <a:srgbClr val="000000"/>
                        </a:solidFill>
                        <a:effectLst/>
                        <a:latin typeface="Cambria" panose="02040503050406030204" pitchFamily="18" charset="0"/>
                      </a:endParaRPr>
                    </a:p>
                  </a:txBody>
                  <a:tcPr marL="8110" marR="8110" marT="8110" marB="0"/>
                </a:tc>
                <a:extLst>
                  <a:ext uri="{0D108BD9-81ED-4DB2-BD59-A6C34878D82A}">
                    <a16:rowId xmlns:a16="http://schemas.microsoft.com/office/drawing/2014/main" val="734790519"/>
                  </a:ext>
                </a:extLst>
              </a:tr>
              <a:tr h="446870">
                <a:tc>
                  <a:txBody>
                    <a:bodyPr/>
                    <a:lstStyle/>
                    <a:p>
                      <a:pPr algn="ctr" fontAlgn="t"/>
                      <a:r>
                        <a:rPr lang="en-GB" sz="1600" b="0" i="0" u="none" strike="noStrike" dirty="0">
                          <a:solidFill>
                            <a:srgbClr val="000000"/>
                          </a:solidFill>
                          <a:effectLst/>
                          <a:latin typeface="Cambria" panose="02040503050406030204" pitchFamily="18" charset="0"/>
                        </a:rPr>
                        <a:t>10</a:t>
                      </a:r>
                      <a:endParaRPr lang="en-NG" sz="1600" b="0" i="0" u="none" strike="noStrike" dirty="0">
                        <a:solidFill>
                          <a:srgbClr val="000000"/>
                        </a:solidFill>
                        <a:effectLst/>
                        <a:latin typeface="Cambria" panose="02040503050406030204" pitchFamily="18" charset="0"/>
                      </a:endParaRPr>
                    </a:p>
                  </a:txBody>
                  <a:tcPr marL="5942" marR="5942" marT="5942" marB="0"/>
                </a:tc>
                <a:tc>
                  <a:txBody>
                    <a:bodyPr/>
                    <a:lstStyle/>
                    <a:p>
                      <a:pPr algn="l" fontAlgn="t"/>
                      <a:r>
                        <a:rPr lang="en-GB" sz="1600" b="1" u="none" strike="noStrike" dirty="0">
                          <a:effectLst/>
                        </a:rPr>
                        <a:t>KPI 1.23: No. of staff trained in investigation, prosecution and case management</a:t>
                      </a:r>
                      <a:endParaRPr lang="en-GB" sz="1600" b="1" i="0" u="none" strike="noStrike" dirty="0">
                        <a:solidFill>
                          <a:srgbClr val="000000"/>
                        </a:solidFill>
                        <a:effectLst/>
                        <a:latin typeface="Cambria" panose="02040503050406030204" pitchFamily="18" charset="0"/>
                      </a:endParaRPr>
                    </a:p>
                  </a:txBody>
                  <a:tcPr marL="5942" marR="5942" marT="5942" marB="0"/>
                </a:tc>
                <a:tc>
                  <a:txBody>
                    <a:bodyPr/>
                    <a:lstStyle/>
                    <a:p>
                      <a:pPr algn="r" fontAlgn="b"/>
                      <a:r>
                        <a:rPr lang="en-NG" sz="1600" u="none" strike="noStrike">
                          <a:effectLst/>
                        </a:rPr>
                        <a:t>300</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a:effectLst/>
                        </a:rPr>
                        <a:t>300</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a:effectLst/>
                        </a:rPr>
                        <a:t>300</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a:effectLst/>
                        </a:rPr>
                        <a:t>300</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dirty="0">
                          <a:effectLst/>
                        </a:rPr>
                        <a:t>300</a:t>
                      </a:r>
                      <a:endParaRPr lang="en-NG" sz="1600" b="0" i="0" u="none" strike="noStrike" dirty="0">
                        <a:solidFill>
                          <a:srgbClr val="000000"/>
                        </a:solidFill>
                        <a:effectLst/>
                        <a:latin typeface="Cambria" panose="02040503050406030204" pitchFamily="18" charset="0"/>
                      </a:endParaRPr>
                    </a:p>
                  </a:txBody>
                  <a:tcPr marL="5942" marR="5942" marT="5942" marB="0" anchor="b"/>
                </a:tc>
                <a:tc>
                  <a:txBody>
                    <a:bodyPr/>
                    <a:lstStyle/>
                    <a:p>
                      <a:pPr algn="ctr" fontAlgn="t"/>
                      <a:r>
                        <a:rPr lang="en-GB" sz="1600" u="none" strike="noStrike" dirty="0">
                          <a:effectLst/>
                        </a:rPr>
                        <a:t>1,500 Trainings for Staff</a:t>
                      </a:r>
                      <a:endParaRPr lang="en-GB" sz="1600" b="0" i="0" u="none" strike="noStrike" dirty="0">
                        <a:solidFill>
                          <a:srgbClr val="000000"/>
                        </a:solidFill>
                        <a:effectLst/>
                        <a:latin typeface="Cambria" panose="02040503050406030204" pitchFamily="18" charset="0"/>
                      </a:endParaRPr>
                    </a:p>
                  </a:txBody>
                  <a:tcPr marL="5942" marR="5942" marT="5942" marB="0"/>
                </a:tc>
                <a:extLst>
                  <a:ext uri="{0D108BD9-81ED-4DB2-BD59-A6C34878D82A}">
                    <a16:rowId xmlns:a16="http://schemas.microsoft.com/office/drawing/2014/main" val="4066305075"/>
                  </a:ext>
                </a:extLst>
              </a:tr>
              <a:tr h="430663">
                <a:tc>
                  <a:txBody>
                    <a:bodyPr/>
                    <a:lstStyle/>
                    <a:p>
                      <a:pPr algn="ctr" fontAlgn="t"/>
                      <a:r>
                        <a:rPr lang="en-NG" sz="1600" u="none" strike="noStrike" dirty="0">
                          <a:effectLst/>
                        </a:rPr>
                        <a:t>1</a:t>
                      </a:r>
                      <a:r>
                        <a:rPr lang="en-GB" sz="1600" u="none" strike="noStrike" dirty="0">
                          <a:effectLst/>
                        </a:rPr>
                        <a:t>1</a:t>
                      </a:r>
                      <a:endParaRPr lang="en-NG" sz="1600" b="0" i="0" u="none" strike="noStrike" dirty="0">
                        <a:solidFill>
                          <a:srgbClr val="000000"/>
                        </a:solidFill>
                        <a:effectLst/>
                        <a:latin typeface="Cambria" panose="02040503050406030204" pitchFamily="18" charset="0"/>
                      </a:endParaRPr>
                    </a:p>
                  </a:txBody>
                  <a:tcPr marL="5942" marR="5942" marT="5942" marB="0"/>
                </a:tc>
                <a:tc>
                  <a:txBody>
                    <a:bodyPr/>
                    <a:lstStyle/>
                    <a:p>
                      <a:pPr algn="l" fontAlgn="t"/>
                      <a:r>
                        <a:rPr lang="en-GB" sz="1600" b="1" u="none" strike="noStrike" dirty="0">
                          <a:effectLst/>
                        </a:rPr>
                        <a:t>KPI 1.24: No of non-petition Intelligence-led investigation</a:t>
                      </a:r>
                      <a:endParaRPr lang="en-GB" sz="1600" b="1" i="0" u="none" strike="noStrike" dirty="0">
                        <a:solidFill>
                          <a:srgbClr val="000000"/>
                        </a:solidFill>
                        <a:effectLst/>
                        <a:latin typeface="Cambria" panose="02040503050406030204" pitchFamily="18" charset="0"/>
                      </a:endParaRPr>
                    </a:p>
                  </a:txBody>
                  <a:tcPr marL="5942" marR="5942" marT="5942" marB="0"/>
                </a:tc>
                <a:tc>
                  <a:txBody>
                    <a:bodyPr/>
                    <a:lstStyle/>
                    <a:p>
                      <a:pPr algn="r" fontAlgn="b"/>
                      <a:r>
                        <a:rPr lang="en-GB" sz="1600" u="none" strike="noStrike" dirty="0">
                          <a:effectLst/>
                        </a:rPr>
                        <a:t>420</a:t>
                      </a:r>
                      <a:endParaRPr lang="en-NG" sz="1600" b="0" i="0" u="none" strike="noStrike" dirty="0">
                        <a:solidFill>
                          <a:srgbClr val="000000"/>
                        </a:solidFill>
                        <a:effectLst/>
                        <a:latin typeface="Cambria" panose="02040503050406030204" pitchFamily="18" charset="0"/>
                      </a:endParaRPr>
                    </a:p>
                  </a:txBody>
                  <a:tcPr marL="8110" marR="8110" marT="8110" marB="0" anchor="b"/>
                </a:tc>
                <a:tc>
                  <a:txBody>
                    <a:bodyPr/>
                    <a:lstStyle/>
                    <a:p>
                      <a:pPr algn="r" fontAlgn="b"/>
                      <a:r>
                        <a:rPr lang="en-GB" sz="1600" u="none" strike="noStrike" dirty="0">
                          <a:effectLst/>
                        </a:rPr>
                        <a:t>504</a:t>
                      </a:r>
                      <a:endParaRPr lang="en-NG" sz="1600" b="0" i="0" u="none" strike="noStrike" dirty="0">
                        <a:solidFill>
                          <a:srgbClr val="000000"/>
                        </a:solidFill>
                        <a:effectLst/>
                        <a:latin typeface="Cambria" panose="02040503050406030204" pitchFamily="18" charset="0"/>
                      </a:endParaRPr>
                    </a:p>
                  </a:txBody>
                  <a:tcPr marL="8110" marR="8110" marT="8110" marB="0" anchor="b"/>
                </a:tc>
                <a:tc>
                  <a:txBody>
                    <a:bodyPr/>
                    <a:lstStyle/>
                    <a:p>
                      <a:pPr algn="r" fontAlgn="b"/>
                      <a:r>
                        <a:rPr lang="en-GB" sz="1600" u="none" strike="noStrike" dirty="0">
                          <a:effectLst/>
                        </a:rPr>
                        <a:t>605</a:t>
                      </a:r>
                      <a:endParaRPr lang="en-NG" sz="1600" b="0" i="0" u="none" strike="noStrike" dirty="0">
                        <a:solidFill>
                          <a:srgbClr val="000000"/>
                        </a:solidFill>
                        <a:effectLst/>
                        <a:latin typeface="Cambria" panose="02040503050406030204" pitchFamily="18" charset="0"/>
                      </a:endParaRPr>
                    </a:p>
                  </a:txBody>
                  <a:tcPr marL="8110" marR="8110" marT="8110" marB="0" anchor="b"/>
                </a:tc>
                <a:tc>
                  <a:txBody>
                    <a:bodyPr/>
                    <a:lstStyle/>
                    <a:p>
                      <a:pPr algn="r" fontAlgn="b"/>
                      <a:r>
                        <a:rPr lang="en-GB" sz="1600" u="none" strike="noStrike" dirty="0">
                          <a:effectLst/>
                        </a:rPr>
                        <a:t>726</a:t>
                      </a:r>
                      <a:endParaRPr lang="en-NG" sz="1600" b="0" i="0" u="none" strike="noStrike" dirty="0">
                        <a:solidFill>
                          <a:srgbClr val="000000"/>
                        </a:solidFill>
                        <a:effectLst/>
                        <a:latin typeface="Cambria" panose="02040503050406030204" pitchFamily="18" charset="0"/>
                      </a:endParaRPr>
                    </a:p>
                  </a:txBody>
                  <a:tcPr marL="8110" marR="8110" marT="8110" marB="0" anchor="b"/>
                </a:tc>
                <a:tc>
                  <a:txBody>
                    <a:bodyPr/>
                    <a:lstStyle/>
                    <a:p>
                      <a:pPr algn="r" fontAlgn="b"/>
                      <a:r>
                        <a:rPr lang="en-GB" sz="1600" u="none" strike="noStrike" dirty="0">
                          <a:effectLst/>
                        </a:rPr>
                        <a:t>871</a:t>
                      </a:r>
                      <a:endParaRPr lang="en-NG" sz="1600" b="0" i="0" u="none" strike="noStrike" dirty="0">
                        <a:solidFill>
                          <a:srgbClr val="000000"/>
                        </a:solidFill>
                        <a:effectLst/>
                        <a:latin typeface="Cambria" panose="02040503050406030204" pitchFamily="18" charset="0"/>
                      </a:endParaRPr>
                    </a:p>
                  </a:txBody>
                  <a:tcPr marL="8110" marR="8110" marT="8110" marB="0" anchor="b"/>
                </a:tc>
                <a:tc>
                  <a:txBody>
                    <a:bodyPr/>
                    <a:lstStyle/>
                    <a:p>
                      <a:pPr algn="ctr" fontAlgn="t"/>
                      <a:r>
                        <a:rPr lang="en-GB" sz="1600" u="none" strike="noStrike" dirty="0">
                          <a:effectLst/>
                        </a:rPr>
                        <a:t>3,126 Cases</a:t>
                      </a:r>
                      <a:endParaRPr lang="en-NG" sz="1600" b="0" i="0" u="none" strike="noStrike" dirty="0">
                        <a:solidFill>
                          <a:srgbClr val="000000"/>
                        </a:solidFill>
                        <a:effectLst/>
                        <a:latin typeface="Cambria" panose="02040503050406030204" pitchFamily="18" charset="0"/>
                      </a:endParaRPr>
                    </a:p>
                  </a:txBody>
                  <a:tcPr marL="8110" marR="8110" marT="8110" marB="0"/>
                </a:tc>
                <a:extLst>
                  <a:ext uri="{0D108BD9-81ED-4DB2-BD59-A6C34878D82A}">
                    <a16:rowId xmlns:a16="http://schemas.microsoft.com/office/drawing/2014/main" val="4134815992"/>
                  </a:ext>
                </a:extLst>
              </a:tr>
              <a:tr h="667237">
                <a:tc>
                  <a:txBody>
                    <a:bodyPr/>
                    <a:lstStyle/>
                    <a:p>
                      <a:pPr algn="ctr" fontAlgn="t"/>
                      <a:r>
                        <a:rPr lang="en-NG" sz="1600" u="none" strike="noStrike" dirty="0">
                          <a:effectLst/>
                        </a:rPr>
                        <a:t>1</a:t>
                      </a:r>
                      <a:r>
                        <a:rPr lang="en-GB" sz="1600" u="none" strike="noStrike" dirty="0">
                          <a:effectLst/>
                        </a:rPr>
                        <a:t>2</a:t>
                      </a:r>
                      <a:endParaRPr lang="en-NG" sz="1600" b="0" i="0" u="none" strike="noStrike" dirty="0">
                        <a:solidFill>
                          <a:srgbClr val="000000"/>
                        </a:solidFill>
                        <a:effectLst/>
                        <a:latin typeface="Cambria" panose="02040503050406030204" pitchFamily="18" charset="0"/>
                      </a:endParaRPr>
                    </a:p>
                  </a:txBody>
                  <a:tcPr marL="5942" marR="5942" marT="5942" marB="0"/>
                </a:tc>
                <a:tc>
                  <a:txBody>
                    <a:bodyPr/>
                    <a:lstStyle/>
                    <a:p>
                      <a:pPr algn="l" fontAlgn="t"/>
                      <a:r>
                        <a:rPr lang="en-GB" sz="1600" b="1" u="none" strike="noStrike" dirty="0">
                          <a:effectLst/>
                        </a:rPr>
                        <a:t>KPI 2.01: Number of MDAs that are assessed for compliance under system studies and corruption risk assessments (CRAs).</a:t>
                      </a:r>
                      <a:endParaRPr lang="en-GB" sz="1600" b="1" i="0" u="none" strike="noStrike" dirty="0">
                        <a:solidFill>
                          <a:srgbClr val="000000"/>
                        </a:solidFill>
                        <a:effectLst/>
                        <a:latin typeface="Cambria" panose="02040503050406030204" pitchFamily="18" charset="0"/>
                      </a:endParaRPr>
                    </a:p>
                  </a:txBody>
                  <a:tcPr marL="5942" marR="5942" marT="5942" marB="0"/>
                </a:tc>
                <a:tc>
                  <a:txBody>
                    <a:bodyPr/>
                    <a:lstStyle/>
                    <a:p>
                      <a:pPr algn="r" fontAlgn="b"/>
                      <a:r>
                        <a:rPr lang="en-NG" sz="1600" u="none" strike="noStrike">
                          <a:effectLst/>
                        </a:rPr>
                        <a:t>20</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dirty="0">
                          <a:effectLst/>
                        </a:rPr>
                        <a:t>24</a:t>
                      </a:r>
                      <a:endParaRPr lang="en-NG" sz="1600" b="0" i="0" u="none" strike="noStrike" dirty="0">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dirty="0">
                          <a:effectLst/>
                        </a:rPr>
                        <a:t>29</a:t>
                      </a:r>
                      <a:endParaRPr lang="en-NG" sz="1600" b="0" i="0" u="none" strike="noStrike" dirty="0">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dirty="0">
                          <a:effectLst/>
                        </a:rPr>
                        <a:t>35</a:t>
                      </a:r>
                      <a:endParaRPr lang="en-NG" sz="1600" b="0" i="0" u="none" strike="noStrike" dirty="0">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dirty="0">
                          <a:effectLst/>
                        </a:rPr>
                        <a:t>41</a:t>
                      </a:r>
                      <a:endParaRPr lang="en-NG" sz="1600" b="0" i="0" u="none" strike="noStrike" dirty="0">
                        <a:solidFill>
                          <a:srgbClr val="000000"/>
                        </a:solidFill>
                        <a:effectLst/>
                        <a:latin typeface="Cambria" panose="02040503050406030204" pitchFamily="18" charset="0"/>
                      </a:endParaRPr>
                    </a:p>
                  </a:txBody>
                  <a:tcPr marL="5942" marR="5942" marT="5942" marB="0" anchor="b"/>
                </a:tc>
                <a:tc>
                  <a:txBody>
                    <a:bodyPr/>
                    <a:lstStyle/>
                    <a:p>
                      <a:pPr algn="ctr" fontAlgn="t"/>
                      <a:r>
                        <a:rPr lang="en-GB" sz="1600" u="none" strike="noStrike" dirty="0">
                          <a:effectLst/>
                        </a:rPr>
                        <a:t>149 MDAs</a:t>
                      </a:r>
                      <a:endParaRPr lang="en-GB" sz="1600" b="0" i="0" u="none" strike="noStrike" dirty="0">
                        <a:solidFill>
                          <a:srgbClr val="000000"/>
                        </a:solidFill>
                        <a:effectLst/>
                        <a:latin typeface="Cambria" panose="02040503050406030204" pitchFamily="18" charset="0"/>
                      </a:endParaRPr>
                    </a:p>
                  </a:txBody>
                  <a:tcPr marL="5942" marR="5942" marT="5942" marB="0"/>
                </a:tc>
                <a:extLst>
                  <a:ext uri="{0D108BD9-81ED-4DB2-BD59-A6C34878D82A}">
                    <a16:rowId xmlns:a16="http://schemas.microsoft.com/office/drawing/2014/main" val="2501126492"/>
                  </a:ext>
                </a:extLst>
              </a:tr>
              <a:tr h="667237">
                <a:tc>
                  <a:txBody>
                    <a:bodyPr/>
                    <a:lstStyle/>
                    <a:p>
                      <a:pPr algn="ctr" fontAlgn="t"/>
                      <a:r>
                        <a:rPr lang="en-NG" sz="1600" u="none" strike="noStrike" dirty="0">
                          <a:effectLst/>
                        </a:rPr>
                        <a:t>1</a:t>
                      </a:r>
                      <a:r>
                        <a:rPr lang="en-GB" sz="1600" u="none" strike="noStrike" dirty="0">
                          <a:effectLst/>
                        </a:rPr>
                        <a:t>3</a:t>
                      </a:r>
                      <a:endParaRPr lang="en-NG" sz="1600" b="0" i="0" u="none" strike="noStrike" dirty="0">
                        <a:solidFill>
                          <a:srgbClr val="000000"/>
                        </a:solidFill>
                        <a:effectLst/>
                        <a:latin typeface="Cambria" panose="02040503050406030204" pitchFamily="18" charset="0"/>
                      </a:endParaRPr>
                    </a:p>
                  </a:txBody>
                  <a:tcPr marL="5942" marR="5942" marT="5942" marB="0"/>
                </a:tc>
                <a:tc>
                  <a:txBody>
                    <a:bodyPr/>
                    <a:lstStyle/>
                    <a:p>
                      <a:pPr algn="l" fontAlgn="t"/>
                      <a:r>
                        <a:rPr lang="en-GB" sz="1600" b="1" u="none" strike="noStrike" dirty="0">
                          <a:effectLst/>
                        </a:rPr>
                        <a:t>KPI 2.11: Number of MDAs that make progress in compliance with the System Studies and CRAs recommendations.</a:t>
                      </a:r>
                      <a:endParaRPr lang="en-GB" sz="1600" b="1" i="0" u="none" strike="noStrike" dirty="0">
                        <a:solidFill>
                          <a:srgbClr val="000000"/>
                        </a:solidFill>
                        <a:effectLst/>
                        <a:latin typeface="Cambria" panose="02040503050406030204" pitchFamily="18" charset="0"/>
                      </a:endParaRPr>
                    </a:p>
                  </a:txBody>
                  <a:tcPr marL="5942" marR="5942" marT="5942" marB="0"/>
                </a:tc>
                <a:tc>
                  <a:txBody>
                    <a:bodyPr/>
                    <a:lstStyle/>
                    <a:p>
                      <a:pPr algn="r" fontAlgn="b"/>
                      <a:r>
                        <a:rPr lang="en-NG" sz="1600" u="none" strike="noStrike">
                          <a:effectLst/>
                        </a:rPr>
                        <a:t>12</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a:effectLst/>
                        </a:rPr>
                        <a:t>14</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a:effectLst/>
                        </a:rPr>
                        <a:t>17</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a:effectLst/>
                        </a:rPr>
                        <a:t>21</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dirty="0">
                          <a:effectLst/>
                        </a:rPr>
                        <a:t>25</a:t>
                      </a:r>
                      <a:endParaRPr lang="en-NG" sz="1600" b="0" i="0" u="none" strike="noStrike" dirty="0">
                        <a:solidFill>
                          <a:srgbClr val="000000"/>
                        </a:solidFill>
                        <a:effectLst/>
                        <a:latin typeface="Cambria" panose="02040503050406030204" pitchFamily="18" charset="0"/>
                      </a:endParaRPr>
                    </a:p>
                  </a:txBody>
                  <a:tcPr marL="5942" marR="5942" marT="5942" marB="0" anchor="b"/>
                </a:tc>
                <a:tc>
                  <a:txBody>
                    <a:bodyPr/>
                    <a:lstStyle/>
                    <a:p>
                      <a:pPr algn="ctr" fontAlgn="t"/>
                      <a:r>
                        <a:rPr lang="en-GB" sz="1600" u="none" strike="noStrike" dirty="0">
                          <a:effectLst/>
                        </a:rPr>
                        <a:t>89 MDAs</a:t>
                      </a:r>
                      <a:endParaRPr lang="en-GB" sz="1600" b="0" i="0" u="none" strike="noStrike" dirty="0">
                        <a:solidFill>
                          <a:srgbClr val="000000"/>
                        </a:solidFill>
                        <a:effectLst/>
                        <a:latin typeface="Cambria" panose="02040503050406030204" pitchFamily="18" charset="0"/>
                      </a:endParaRPr>
                    </a:p>
                  </a:txBody>
                  <a:tcPr marL="5942" marR="5942" marT="5942" marB="0"/>
                </a:tc>
                <a:extLst>
                  <a:ext uri="{0D108BD9-81ED-4DB2-BD59-A6C34878D82A}">
                    <a16:rowId xmlns:a16="http://schemas.microsoft.com/office/drawing/2014/main" val="3523390423"/>
                  </a:ext>
                </a:extLst>
              </a:tr>
              <a:tr h="487265">
                <a:tc>
                  <a:txBody>
                    <a:bodyPr/>
                    <a:lstStyle/>
                    <a:p>
                      <a:pPr algn="ctr" fontAlgn="t"/>
                      <a:r>
                        <a:rPr lang="en-NG" sz="1600" u="none" strike="noStrike" dirty="0">
                          <a:effectLst/>
                        </a:rPr>
                        <a:t>1</a:t>
                      </a:r>
                      <a:r>
                        <a:rPr lang="en-GB" sz="1600" u="none" strike="noStrike" dirty="0">
                          <a:effectLst/>
                        </a:rPr>
                        <a:t>4</a:t>
                      </a:r>
                      <a:endParaRPr lang="en-NG" sz="1600" b="0" i="0" u="none" strike="noStrike" dirty="0">
                        <a:solidFill>
                          <a:srgbClr val="000000"/>
                        </a:solidFill>
                        <a:effectLst/>
                        <a:latin typeface="Cambria" panose="02040503050406030204" pitchFamily="18" charset="0"/>
                      </a:endParaRPr>
                    </a:p>
                  </a:txBody>
                  <a:tcPr marL="5942" marR="5942" marT="5942" marB="0"/>
                </a:tc>
                <a:tc>
                  <a:txBody>
                    <a:bodyPr/>
                    <a:lstStyle/>
                    <a:p>
                      <a:pPr algn="l" fontAlgn="t"/>
                      <a:r>
                        <a:rPr lang="en-GB" sz="1600" b="1" u="none" strike="noStrike" dirty="0">
                          <a:effectLst/>
                        </a:rPr>
                        <a:t>KPI 2.14: Number of corruption monitoring activities undertaken by ICPC</a:t>
                      </a:r>
                      <a:endParaRPr lang="en-GB" sz="1600" b="1" i="0" u="none" strike="noStrike" dirty="0">
                        <a:solidFill>
                          <a:srgbClr val="000000"/>
                        </a:solidFill>
                        <a:effectLst/>
                        <a:latin typeface="Cambria" panose="02040503050406030204" pitchFamily="18" charset="0"/>
                      </a:endParaRPr>
                    </a:p>
                  </a:txBody>
                  <a:tcPr marL="5942" marR="5942" marT="5942" marB="0"/>
                </a:tc>
                <a:tc>
                  <a:txBody>
                    <a:bodyPr/>
                    <a:lstStyle/>
                    <a:p>
                      <a:pPr algn="r" fontAlgn="b"/>
                      <a:r>
                        <a:rPr lang="en-NG" sz="1600" u="none" strike="noStrike">
                          <a:effectLst/>
                        </a:rPr>
                        <a:t>60</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a:effectLst/>
                        </a:rPr>
                        <a:t>72</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a:effectLst/>
                        </a:rPr>
                        <a:t>86</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dirty="0">
                          <a:effectLst/>
                        </a:rPr>
                        <a:t>104</a:t>
                      </a:r>
                      <a:endParaRPr lang="en-NG" sz="1600" b="0" i="0" u="none" strike="noStrike" dirty="0">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dirty="0">
                          <a:effectLst/>
                        </a:rPr>
                        <a:t>124</a:t>
                      </a:r>
                      <a:endParaRPr lang="en-NG" sz="1600" b="0" i="0" u="none" strike="noStrike" dirty="0">
                        <a:solidFill>
                          <a:srgbClr val="000000"/>
                        </a:solidFill>
                        <a:effectLst/>
                        <a:latin typeface="Cambria" panose="02040503050406030204" pitchFamily="18" charset="0"/>
                      </a:endParaRPr>
                    </a:p>
                  </a:txBody>
                  <a:tcPr marL="5942" marR="5942" marT="5942" marB="0" anchor="b"/>
                </a:tc>
                <a:tc>
                  <a:txBody>
                    <a:bodyPr/>
                    <a:lstStyle/>
                    <a:p>
                      <a:pPr algn="ctr" fontAlgn="t"/>
                      <a:r>
                        <a:rPr lang="en-GB" sz="1600" u="none" strike="noStrike" dirty="0">
                          <a:effectLst/>
                        </a:rPr>
                        <a:t>446 Monitoring Activities in MDAs</a:t>
                      </a:r>
                      <a:endParaRPr lang="en-GB" sz="1600" b="0" i="0" u="none" strike="noStrike" dirty="0">
                        <a:solidFill>
                          <a:srgbClr val="000000"/>
                        </a:solidFill>
                        <a:effectLst/>
                        <a:latin typeface="Cambria" panose="02040503050406030204" pitchFamily="18" charset="0"/>
                      </a:endParaRPr>
                    </a:p>
                  </a:txBody>
                  <a:tcPr marL="5942" marR="5942" marT="5942" marB="0"/>
                </a:tc>
                <a:extLst>
                  <a:ext uri="{0D108BD9-81ED-4DB2-BD59-A6C34878D82A}">
                    <a16:rowId xmlns:a16="http://schemas.microsoft.com/office/drawing/2014/main" val="1017783850"/>
                  </a:ext>
                </a:extLst>
              </a:tr>
              <a:tr h="487265">
                <a:tc>
                  <a:txBody>
                    <a:bodyPr/>
                    <a:lstStyle/>
                    <a:p>
                      <a:pPr algn="ctr" fontAlgn="t"/>
                      <a:r>
                        <a:rPr lang="en-NG" sz="1600" u="none" strike="noStrike" dirty="0">
                          <a:effectLst/>
                        </a:rPr>
                        <a:t>1</a:t>
                      </a:r>
                      <a:r>
                        <a:rPr lang="en-GB" sz="1600" u="none" strike="noStrike" dirty="0">
                          <a:effectLst/>
                        </a:rPr>
                        <a:t>5</a:t>
                      </a:r>
                      <a:endParaRPr lang="en-NG" sz="1600" b="0" i="0" u="none" strike="noStrike" dirty="0">
                        <a:solidFill>
                          <a:srgbClr val="000000"/>
                        </a:solidFill>
                        <a:effectLst/>
                        <a:latin typeface="Cambria" panose="02040503050406030204" pitchFamily="18" charset="0"/>
                      </a:endParaRPr>
                    </a:p>
                  </a:txBody>
                  <a:tcPr marL="5942" marR="5942" marT="5942" marB="0"/>
                </a:tc>
                <a:tc>
                  <a:txBody>
                    <a:bodyPr/>
                    <a:lstStyle/>
                    <a:p>
                      <a:pPr algn="l" fontAlgn="t"/>
                      <a:r>
                        <a:rPr lang="en-GB" sz="1600" b="1" u="none" strike="noStrike" dirty="0">
                          <a:effectLst/>
                        </a:rPr>
                        <a:t>KPI 2.15: Number of MDAs assessed with Ethics and Compliance Scorecard</a:t>
                      </a:r>
                      <a:endParaRPr lang="en-GB" sz="1600" b="1" i="0" u="none" strike="noStrike" dirty="0">
                        <a:solidFill>
                          <a:srgbClr val="000000"/>
                        </a:solidFill>
                        <a:effectLst/>
                        <a:latin typeface="Cambria" panose="02040503050406030204" pitchFamily="18" charset="0"/>
                      </a:endParaRPr>
                    </a:p>
                  </a:txBody>
                  <a:tcPr marL="5942" marR="5942" marT="5942" marB="0"/>
                </a:tc>
                <a:tc>
                  <a:txBody>
                    <a:bodyPr/>
                    <a:lstStyle/>
                    <a:p>
                      <a:pPr algn="r" fontAlgn="b"/>
                      <a:r>
                        <a:rPr lang="en-NG" sz="1600" u="none" strike="noStrike">
                          <a:effectLst/>
                        </a:rPr>
                        <a:t>60</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a:effectLst/>
                        </a:rPr>
                        <a:t>72</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a:effectLst/>
                        </a:rPr>
                        <a:t>86</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dirty="0">
                          <a:effectLst/>
                        </a:rPr>
                        <a:t>104</a:t>
                      </a:r>
                      <a:endParaRPr lang="en-NG" sz="1600" b="0" i="0" u="none" strike="noStrike" dirty="0">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dirty="0">
                          <a:effectLst/>
                        </a:rPr>
                        <a:t>124</a:t>
                      </a:r>
                      <a:endParaRPr lang="en-NG" sz="1600" b="0" i="0" u="none" strike="noStrike" dirty="0">
                        <a:solidFill>
                          <a:srgbClr val="000000"/>
                        </a:solidFill>
                        <a:effectLst/>
                        <a:latin typeface="Cambria" panose="02040503050406030204" pitchFamily="18" charset="0"/>
                      </a:endParaRPr>
                    </a:p>
                  </a:txBody>
                  <a:tcPr marL="5942" marR="5942" marT="5942" marB="0" anchor="b"/>
                </a:tc>
                <a:tc>
                  <a:txBody>
                    <a:bodyPr/>
                    <a:lstStyle/>
                    <a:p>
                      <a:pPr algn="ctr" fontAlgn="t"/>
                      <a:r>
                        <a:rPr lang="en-GB" sz="1600" u="none" strike="noStrike" dirty="0">
                          <a:effectLst/>
                        </a:rPr>
                        <a:t>446 MDAs</a:t>
                      </a:r>
                      <a:endParaRPr lang="en-GB" sz="1600" b="0" i="0" u="none" strike="noStrike" dirty="0">
                        <a:solidFill>
                          <a:srgbClr val="000000"/>
                        </a:solidFill>
                        <a:effectLst/>
                        <a:latin typeface="Cambria" panose="02040503050406030204" pitchFamily="18" charset="0"/>
                      </a:endParaRPr>
                    </a:p>
                  </a:txBody>
                  <a:tcPr marL="5942" marR="5942" marT="5942" marB="0"/>
                </a:tc>
                <a:extLst>
                  <a:ext uri="{0D108BD9-81ED-4DB2-BD59-A6C34878D82A}">
                    <a16:rowId xmlns:a16="http://schemas.microsoft.com/office/drawing/2014/main" val="875377979"/>
                  </a:ext>
                </a:extLst>
              </a:tr>
              <a:tr h="487265">
                <a:tc>
                  <a:txBody>
                    <a:bodyPr/>
                    <a:lstStyle/>
                    <a:p>
                      <a:pPr algn="ctr" fontAlgn="t"/>
                      <a:r>
                        <a:rPr lang="en-NG" sz="1600" u="none" strike="noStrike" dirty="0">
                          <a:effectLst/>
                        </a:rPr>
                        <a:t>1</a:t>
                      </a:r>
                      <a:r>
                        <a:rPr lang="en-GB" sz="1600" u="none" strike="noStrike" dirty="0">
                          <a:effectLst/>
                        </a:rPr>
                        <a:t>6</a:t>
                      </a:r>
                      <a:endParaRPr lang="en-NG" sz="1600" b="0" i="0" u="none" strike="noStrike" dirty="0">
                        <a:solidFill>
                          <a:srgbClr val="000000"/>
                        </a:solidFill>
                        <a:effectLst/>
                        <a:latin typeface="Cambria" panose="02040503050406030204" pitchFamily="18" charset="0"/>
                      </a:endParaRPr>
                    </a:p>
                  </a:txBody>
                  <a:tcPr marL="5942" marR="5942" marT="5942" marB="0"/>
                </a:tc>
                <a:tc>
                  <a:txBody>
                    <a:bodyPr/>
                    <a:lstStyle/>
                    <a:p>
                      <a:pPr algn="l" fontAlgn="t"/>
                      <a:r>
                        <a:rPr lang="en-GB" sz="1600" b="1" u="none" strike="noStrike" dirty="0">
                          <a:effectLst/>
                        </a:rPr>
                        <a:t>KPI 2.21: No. of anti-corruption activities undertaken by ICPC- supported CSO platforms</a:t>
                      </a:r>
                      <a:endParaRPr lang="en-GB" sz="1600" b="1" i="0" u="none" strike="noStrike" dirty="0">
                        <a:solidFill>
                          <a:srgbClr val="000000"/>
                        </a:solidFill>
                        <a:effectLst/>
                        <a:latin typeface="Cambria" panose="02040503050406030204" pitchFamily="18" charset="0"/>
                      </a:endParaRPr>
                    </a:p>
                  </a:txBody>
                  <a:tcPr marL="5942" marR="5942" marT="5942" marB="0"/>
                </a:tc>
                <a:tc>
                  <a:txBody>
                    <a:bodyPr/>
                    <a:lstStyle/>
                    <a:p>
                      <a:pPr algn="r" fontAlgn="b"/>
                      <a:r>
                        <a:rPr lang="en-NG" sz="1600" u="none" strike="noStrike">
                          <a:effectLst/>
                        </a:rPr>
                        <a:t>72</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a:effectLst/>
                        </a:rPr>
                        <a:t>86</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a:effectLst/>
                        </a:rPr>
                        <a:t>104</a:t>
                      </a:r>
                      <a:endParaRPr lang="en-NG" sz="1600" b="0" i="0" u="none" strike="noStrike">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dirty="0">
                          <a:effectLst/>
                        </a:rPr>
                        <a:t>12</a:t>
                      </a:r>
                      <a:r>
                        <a:rPr lang="en-GB" sz="1600" u="none" strike="noStrike" dirty="0">
                          <a:effectLst/>
                        </a:rPr>
                        <a:t>5</a:t>
                      </a:r>
                      <a:endParaRPr lang="en-NG" sz="1600" b="0" i="0" u="none" strike="noStrike" dirty="0">
                        <a:solidFill>
                          <a:srgbClr val="000000"/>
                        </a:solidFill>
                        <a:effectLst/>
                        <a:latin typeface="Cambria" panose="02040503050406030204" pitchFamily="18" charset="0"/>
                      </a:endParaRPr>
                    </a:p>
                  </a:txBody>
                  <a:tcPr marL="5942" marR="5942" marT="5942" marB="0" anchor="b"/>
                </a:tc>
                <a:tc>
                  <a:txBody>
                    <a:bodyPr/>
                    <a:lstStyle/>
                    <a:p>
                      <a:pPr algn="r" fontAlgn="b"/>
                      <a:r>
                        <a:rPr lang="en-NG" sz="1600" u="none" strike="noStrike" dirty="0">
                          <a:effectLst/>
                        </a:rPr>
                        <a:t>149</a:t>
                      </a:r>
                      <a:endParaRPr lang="en-NG" sz="1600" b="0" i="0" u="none" strike="noStrike" dirty="0">
                        <a:solidFill>
                          <a:srgbClr val="000000"/>
                        </a:solidFill>
                        <a:effectLst/>
                        <a:latin typeface="Cambria" panose="02040503050406030204" pitchFamily="18" charset="0"/>
                      </a:endParaRPr>
                    </a:p>
                  </a:txBody>
                  <a:tcPr marL="5942" marR="5942" marT="5942" marB="0" anchor="b"/>
                </a:tc>
                <a:tc>
                  <a:txBody>
                    <a:bodyPr/>
                    <a:lstStyle/>
                    <a:p>
                      <a:pPr algn="ctr" fontAlgn="t"/>
                      <a:r>
                        <a:rPr lang="en-NG" sz="1600" u="none" strike="noStrike" dirty="0">
                          <a:effectLst/>
                        </a:rPr>
                        <a:t>536</a:t>
                      </a:r>
                      <a:endParaRPr lang="en-NG" sz="1600" b="0" i="0" u="none" strike="noStrike" dirty="0">
                        <a:solidFill>
                          <a:srgbClr val="000000"/>
                        </a:solidFill>
                        <a:effectLst/>
                        <a:latin typeface="Cambria" panose="02040503050406030204" pitchFamily="18" charset="0"/>
                      </a:endParaRPr>
                    </a:p>
                  </a:txBody>
                  <a:tcPr marL="5942" marR="5942" marT="5942" marB="0"/>
                </a:tc>
                <a:extLst>
                  <a:ext uri="{0D108BD9-81ED-4DB2-BD59-A6C34878D82A}">
                    <a16:rowId xmlns:a16="http://schemas.microsoft.com/office/drawing/2014/main" val="1386062005"/>
                  </a:ext>
                </a:extLst>
              </a:tr>
            </a:tbl>
          </a:graphicData>
        </a:graphic>
      </p:graphicFrame>
    </p:spTree>
    <p:extLst>
      <p:ext uri="{BB962C8B-B14F-4D97-AF65-F5344CB8AC3E}">
        <p14:creationId xmlns:p14="http://schemas.microsoft.com/office/powerpoint/2010/main" val="304472643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AB43D7F6-1EA1-471D-AB3C-4216CA5DFE5F}"/>
              </a:ext>
            </a:extLst>
          </p:cNvPr>
          <p:cNvSpPr>
            <a:spLocks noGrp="1"/>
          </p:cNvSpPr>
          <p:nvPr>
            <p:ph type="sldNum" idx="12"/>
          </p:nvPr>
        </p:nvSpPr>
        <p:spPr/>
        <p:txBody>
          <a:bodyPr/>
          <a:lstStyle/>
          <a:p>
            <a:pPr marL="0" lvl="0" indent="0" algn="r" rtl="0">
              <a:spcBef>
                <a:spcPts val="0"/>
              </a:spcBef>
              <a:spcAft>
                <a:spcPts val="0"/>
              </a:spcAft>
              <a:buNone/>
            </a:pPr>
            <a:fld id="{00000000-1234-1234-1234-123412341234}" type="slidenum">
              <a:rPr lang="en-US" smtClean="0"/>
              <a:t>8</a:t>
            </a:fld>
            <a:endParaRPr lang="en-US"/>
          </a:p>
        </p:txBody>
      </p:sp>
      <p:sp>
        <p:nvSpPr>
          <p:cNvPr id="3" name="Google Shape;161;p21">
            <a:extLst>
              <a:ext uri="{FF2B5EF4-FFF2-40B4-BE49-F238E27FC236}">
                <a16:creationId xmlns:a16="http://schemas.microsoft.com/office/drawing/2014/main" id="{C6A42236-C792-4D8F-9C38-CDBBF4F58A70}"/>
              </a:ext>
            </a:extLst>
          </p:cNvPr>
          <p:cNvSpPr txBox="1">
            <a:spLocks/>
          </p:cNvSpPr>
          <p:nvPr/>
        </p:nvSpPr>
        <p:spPr>
          <a:xfrm>
            <a:off x="0" y="16964"/>
            <a:ext cx="12192000" cy="602014"/>
          </a:xfrm>
          <a:prstGeom prst="rect">
            <a:avLst/>
          </a:prstGeom>
          <a:noFill/>
          <a:ln>
            <a:noFill/>
          </a:ln>
          <a:effectLst>
            <a:outerShdw blurRad="107950" dist="12700" dir="5400000" algn="ctr">
              <a:srgbClr val="000000"/>
            </a:outerShdw>
          </a:effectLst>
        </p:spPr>
        <p:txBody>
          <a:bodyPr spcFirstLastPara="1" wrap="square" lIns="91425" tIns="45700" rIns="91425" bIns="45700" anchor="b" anchorCtr="0">
            <a:noAutofit/>
          </a:bodyPr>
          <a:lstStyle>
            <a:defPPr marR="0" lvl="0" algn="l" rtl="0">
              <a:lnSpc>
                <a:spcPct val="100000"/>
              </a:lnSpc>
              <a:spcBef>
                <a:spcPts val="0"/>
              </a:spcBef>
              <a:spcAft>
                <a:spcPts val="0"/>
              </a:spcAft>
            </a:defPPr>
            <a:lvl1pPr marR="0" lvl="0" algn="l" rtl="0">
              <a:lnSpc>
                <a:spcPct val="85000"/>
              </a:lnSpc>
              <a:spcBef>
                <a:spcPts val="0"/>
              </a:spcBef>
              <a:spcAft>
                <a:spcPts val="0"/>
              </a:spcAft>
              <a:buClr>
                <a:srgbClr val="3F3F3F"/>
              </a:buClr>
              <a:buSzPts val="1800"/>
              <a:buFont typeface="Calibri"/>
              <a:buNone/>
              <a:defRPr sz="4800" b="0" i="0" u="none" strike="noStrike" cap="none">
                <a:solidFill>
                  <a:srgbClr val="3F3F3F"/>
                </a:solidFill>
                <a:latin typeface="Calibri"/>
                <a:ea typeface="Calibri"/>
                <a:cs typeface="Calibri"/>
                <a:sym typeface="Calibri"/>
              </a:defRPr>
            </a:lvl1pPr>
            <a:lvl2pPr marR="0" lvl="1"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2pPr>
            <a:lvl3pPr marR="0" lvl="2"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3pPr>
            <a:lvl4pPr marR="0" lvl="3"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4pPr>
            <a:lvl5pPr marR="0" lvl="4"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5pPr>
            <a:lvl6pPr marR="0" lvl="5"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6pPr>
            <a:lvl7pPr marR="0" lvl="6"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7pPr>
            <a:lvl8pPr marR="0" lvl="7"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8pPr>
            <a:lvl9pPr marR="0" lvl="8" algn="l" rtl="0">
              <a:lnSpc>
                <a:spcPct val="100000"/>
              </a:lnSpc>
              <a:spcBef>
                <a:spcPts val="0"/>
              </a:spcBef>
              <a:spcAft>
                <a:spcPts val="0"/>
              </a:spcAft>
              <a:buClr>
                <a:srgbClr val="000000"/>
              </a:buClr>
              <a:buSzPts val="1400"/>
              <a:buFont typeface="Arial"/>
              <a:buNone/>
              <a:defRPr sz="1800" b="0" i="0" u="none" strike="noStrike" cap="none">
                <a:solidFill>
                  <a:srgbClr val="000000"/>
                </a:solidFill>
                <a:latin typeface="Arial"/>
                <a:ea typeface="Arial"/>
                <a:cs typeface="Arial"/>
                <a:sym typeface="Arial"/>
              </a:defRPr>
            </a:lvl9pPr>
          </a:lstStyle>
          <a:p>
            <a:pPr algn="ctr">
              <a:buClr>
                <a:srgbClr val="C00000"/>
              </a:buClr>
              <a:buSzPts val="4800"/>
            </a:pPr>
            <a:r>
              <a:rPr lang="en-GB" sz="4500" b="1" dirty="0">
                <a:solidFill>
                  <a:schemeClr val="tx1"/>
                </a:solidFill>
                <a:latin typeface="Tw Cen MT Condensed (Headings)"/>
              </a:rPr>
              <a:t>2019 - 2023 STRATEGIC PLAN MONITORING MATRIX …/3</a:t>
            </a:r>
          </a:p>
        </p:txBody>
      </p:sp>
      <p:graphicFrame>
        <p:nvGraphicFramePr>
          <p:cNvPr id="5" name="Table 4">
            <a:extLst>
              <a:ext uri="{FF2B5EF4-FFF2-40B4-BE49-F238E27FC236}">
                <a16:creationId xmlns:a16="http://schemas.microsoft.com/office/drawing/2014/main" id="{C7B1D91F-908C-4C45-B18B-AFB9592603EC}"/>
              </a:ext>
            </a:extLst>
          </p:cNvPr>
          <p:cNvGraphicFramePr>
            <a:graphicFrameLocks noGrp="1"/>
          </p:cNvGraphicFramePr>
          <p:nvPr/>
        </p:nvGraphicFramePr>
        <p:xfrm>
          <a:off x="0" y="618978"/>
          <a:ext cx="12191996" cy="5078840"/>
        </p:xfrm>
        <a:graphic>
          <a:graphicData uri="http://schemas.openxmlformats.org/drawingml/2006/table">
            <a:tbl>
              <a:tblPr>
                <a:tableStyleId>{69CF1AB2-1976-4502-BF36-3FF5EA218861}</a:tableStyleId>
              </a:tblPr>
              <a:tblGrid>
                <a:gridCol w="971904">
                  <a:extLst>
                    <a:ext uri="{9D8B030D-6E8A-4147-A177-3AD203B41FA5}">
                      <a16:colId xmlns:a16="http://schemas.microsoft.com/office/drawing/2014/main" val="2243612809"/>
                    </a:ext>
                  </a:extLst>
                </a:gridCol>
                <a:gridCol w="4359751">
                  <a:extLst>
                    <a:ext uri="{9D8B030D-6E8A-4147-A177-3AD203B41FA5}">
                      <a16:colId xmlns:a16="http://schemas.microsoft.com/office/drawing/2014/main" val="201354732"/>
                    </a:ext>
                  </a:extLst>
                </a:gridCol>
                <a:gridCol w="1055077">
                  <a:extLst>
                    <a:ext uri="{9D8B030D-6E8A-4147-A177-3AD203B41FA5}">
                      <a16:colId xmlns:a16="http://schemas.microsoft.com/office/drawing/2014/main" val="4023404949"/>
                    </a:ext>
                  </a:extLst>
                </a:gridCol>
                <a:gridCol w="1026942">
                  <a:extLst>
                    <a:ext uri="{9D8B030D-6E8A-4147-A177-3AD203B41FA5}">
                      <a16:colId xmlns:a16="http://schemas.microsoft.com/office/drawing/2014/main" val="233702588"/>
                    </a:ext>
                  </a:extLst>
                </a:gridCol>
                <a:gridCol w="970671">
                  <a:extLst>
                    <a:ext uri="{9D8B030D-6E8A-4147-A177-3AD203B41FA5}">
                      <a16:colId xmlns:a16="http://schemas.microsoft.com/office/drawing/2014/main" val="3750569448"/>
                    </a:ext>
                  </a:extLst>
                </a:gridCol>
                <a:gridCol w="1026941">
                  <a:extLst>
                    <a:ext uri="{9D8B030D-6E8A-4147-A177-3AD203B41FA5}">
                      <a16:colId xmlns:a16="http://schemas.microsoft.com/office/drawing/2014/main" val="1672546254"/>
                    </a:ext>
                  </a:extLst>
                </a:gridCol>
                <a:gridCol w="982687">
                  <a:extLst>
                    <a:ext uri="{9D8B030D-6E8A-4147-A177-3AD203B41FA5}">
                      <a16:colId xmlns:a16="http://schemas.microsoft.com/office/drawing/2014/main" val="4236465705"/>
                    </a:ext>
                  </a:extLst>
                </a:gridCol>
                <a:gridCol w="1798023">
                  <a:extLst>
                    <a:ext uri="{9D8B030D-6E8A-4147-A177-3AD203B41FA5}">
                      <a16:colId xmlns:a16="http://schemas.microsoft.com/office/drawing/2014/main" val="2778937796"/>
                    </a:ext>
                  </a:extLst>
                </a:gridCol>
              </a:tblGrid>
              <a:tr h="1113256">
                <a:tc>
                  <a:txBody>
                    <a:bodyPr/>
                    <a:lstStyle/>
                    <a:p>
                      <a:pPr algn="ctr" fontAlgn="ctr"/>
                      <a:r>
                        <a:rPr lang="en-GB" sz="1600" b="1" u="none" strike="noStrike" dirty="0">
                          <a:effectLst/>
                        </a:rPr>
                        <a:t>S/NO.</a:t>
                      </a:r>
                      <a:endParaRPr lang="en-GB" sz="1600" b="1" i="0" u="none" strike="noStrike" dirty="0">
                        <a:solidFill>
                          <a:srgbClr val="000000"/>
                        </a:solidFill>
                        <a:effectLst/>
                        <a:latin typeface="Cambria" panose="02040503050406030204" pitchFamily="18" charset="0"/>
                      </a:endParaRPr>
                    </a:p>
                  </a:txBody>
                  <a:tcPr marL="9525" marR="9525" marT="9525" marB="0" anchor="ctr"/>
                </a:tc>
                <a:tc>
                  <a:txBody>
                    <a:bodyPr/>
                    <a:lstStyle/>
                    <a:p>
                      <a:pPr algn="ctr" fontAlgn="ctr"/>
                      <a:r>
                        <a:rPr lang="en-GB" sz="1600" b="1" u="none" strike="noStrike">
                          <a:effectLst/>
                        </a:rPr>
                        <a:t>KPI No./Measure</a:t>
                      </a:r>
                      <a:endParaRPr lang="en-GB" sz="1600" b="1" i="0" u="none" strike="noStrike">
                        <a:solidFill>
                          <a:srgbClr val="000000"/>
                        </a:solidFill>
                        <a:effectLst/>
                        <a:latin typeface="Cambria" panose="02040503050406030204" pitchFamily="18" charset="0"/>
                      </a:endParaRPr>
                    </a:p>
                  </a:txBody>
                  <a:tcPr marL="9525" marR="9525" marT="9525" marB="0" anchor="ctr"/>
                </a:tc>
                <a:tc>
                  <a:txBody>
                    <a:bodyPr/>
                    <a:lstStyle/>
                    <a:p>
                      <a:pPr algn="ctr" fontAlgn="ctr"/>
                      <a:r>
                        <a:rPr lang="en-NG" sz="1600" b="1" u="none" strike="noStrike">
                          <a:effectLst/>
                        </a:rPr>
                        <a:t>2019</a:t>
                      </a:r>
                      <a:endParaRPr lang="en-NG" sz="1600" b="1" i="0" u="none" strike="noStrike">
                        <a:solidFill>
                          <a:srgbClr val="000000"/>
                        </a:solidFill>
                        <a:effectLst/>
                        <a:latin typeface="Cambria" panose="02040503050406030204" pitchFamily="18" charset="0"/>
                      </a:endParaRPr>
                    </a:p>
                  </a:txBody>
                  <a:tcPr marL="9525" marR="9525" marT="9525" marB="0" anchor="ctr"/>
                </a:tc>
                <a:tc>
                  <a:txBody>
                    <a:bodyPr/>
                    <a:lstStyle/>
                    <a:p>
                      <a:pPr algn="ctr" fontAlgn="ctr"/>
                      <a:r>
                        <a:rPr lang="en-NG" sz="1600" b="1" u="none" strike="noStrike">
                          <a:effectLst/>
                        </a:rPr>
                        <a:t>2020</a:t>
                      </a:r>
                      <a:endParaRPr lang="en-NG" sz="1600" b="1" i="0" u="none" strike="noStrike">
                        <a:solidFill>
                          <a:srgbClr val="000000"/>
                        </a:solidFill>
                        <a:effectLst/>
                        <a:latin typeface="Cambria" panose="02040503050406030204" pitchFamily="18" charset="0"/>
                      </a:endParaRPr>
                    </a:p>
                  </a:txBody>
                  <a:tcPr marL="9525" marR="9525" marT="9525" marB="0" anchor="ctr"/>
                </a:tc>
                <a:tc>
                  <a:txBody>
                    <a:bodyPr/>
                    <a:lstStyle/>
                    <a:p>
                      <a:pPr algn="ctr" fontAlgn="ctr"/>
                      <a:r>
                        <a:rPr lang="en-NG" sz="1600" b="1" u="none" strike="noStrike">
                          <a:effectLst/>
                        </a:rPr>
                        <a:t>2021</a:t>
                      </a:r>
                      <a:endParaRPr lang="en-NG" sz="1600" b="1" i="0" u="none" strike="noStrike">
                        <a:solidFill>
                          <a:srgbClr val="000000"/>
                        </a:solidFill>
                        <a:effectLst/>
                        <a:latin typeface="Cambria" panose="02040503050406030204" pitchFamily="18" charset="0"/>
                      </a:endParaRPr>
                    </a:p>
                  </a:txBody>
                  <a:tcPr marL="9525" marR="9525" marT="9525" marB="0" anchor="ctr"/>
                </a:tc>
                <a:tc>
                  <a:txBody>
                    <a:bodyPr/>
                    <a:lstStyle/>
                    <a:p>
                      <a:pPr algn="ctr" fontAlgn="ctr"/>
                      <a:r>
                        <a:rPr lang="en-NG" sz="1600" b="1" u="none" strike="noStrike">
                          <a:effectLst/>
                        </a:rPr>
                        <a:t>2022</a:t>
                      </a:r>
                      <a:endParaRPr lang="en-NG" sz="1600" b="1" i="0" u="none" strike="noStrike">
                        <a:solidFill>
                          <a:srgbClr val="000000"/>
                        </a:solidFill>
                        <a:effectLst/>
                        <a:latin typeface="Cambria" panose="02040503050406030204" pitchFamily="18" charset="0"/>
                      </a:endParaRPr>
                    </a:p>
                  </a:txBody>
                  <a:tcPr marL="9525" marR="9525" marT="9525" marB="0" anchor="ctr"/>
                </a:tc>
                <a:tc>
                  <a:txBody>
                    <a:bodyPr/>
                    <a:lstStyle/>
                    <a:p>
                      <a:pPr algn="ctr" fontAlgn="ctr"/>
                      <a:r>
                        <a:rPr lang="en-NG" sz="1600" b="1" u="none" strike="noStrike">
                          <a:effectLst/>
                        </a:rPr>
                        <a:t>2023</a:t>
                      </a:r>
                      <a:endParaRPr lang="en-NG" sz="1600" b="1" i="0" u="none" strike="noStrike">
                        <a:solidFill>
                          <a:srgbClr val="000000"/>
                        </a:solidFill>
                        <a:effectLst/>
                        <a:latin typeface="Cambria" panose="02040503050406030204" pitchFamily="18" charset="0"/>
                      </a:endParaRPr>
                    </a:p>
                  </a:txBody>
                  <a:tcPr marL="9525" marR="9525" marT="9525" marB="0" anchor="ctr"/>
                </a:tc>
                <a:tc>
                  <a:txBody>
                    <a:bodyPr/>
                    <a:lstStyle/>
                    <a:p>
                      <a:pPr algn="ctr" fontAlgn="ctr"/>
                      <a:r>
                        <a:rPr lang="en-GB" sz="1600" b="1" u="none" strike="noStrike" dirty="0">
                          <a:effectLst/>
                        </a:rPr>
                        <a:t>Set-Target over 5 Years</a:t>
                      </a:r>
                      <a:br>
                        <a:rPr lang="en-GB" sz="1600" b="1" u="none" strike="noStrike" dirty="0">
                          <a:effectLst/>
                        </a:rPr>
                      </a:br>
                      <a:r>
                        <a:rPr lang="en-GB" sz="1600" b="1" u="none" strike="noStrike" dirty="0">
                          <a:effectLst/>
                        </a:rPr>
                        <a:t>2019 - 2023</a:t>
                      </a:r>
                      <a:endParaRPr lang="en-GB" sz="1600" b="1" i="0" u="none" strike="noStrike" dirty="0">
                        <a:solidFill>
                          <a:srgbClr val="000000"/>
                        </a:solidFill>
                        <a:effectLst/>
                        <a:latin typeface="Cambria" panose="02040503050406030204" pitchFamily="18" charset="0"/>
                      </a:endParaRPr>
                    </a:p>
                  </a:txBody>
                  <a:tcPr marL="9525" marR="9525" marT="9525" marB="0" anchor="ctr"/>
                </a:tc>
                <a:extLst>
                  <a:ext uri="{0D108BD9-81ED-4DB2-BD59-A6C34878D82A}">
                    <a16:rowId xmlns:a16="http://schemas.microsoft.com/office/drawing/2014/main" val="3201623143"/>
                  </a:ext>
                </a:extLst>
              </a:tr>
              <a:tr h="209108">
                <a:tc>
                  <a:txBody>
                    <a:bodyPr/>
                    <a:lstStyle/>
                    <a:p>
                      <a:pPr algn="ctr" fontAlgn="t"/>
                      <a:r>
                        <a:rPr lang="en-NG" sz="1600" b="0" u="none" strike="noStrike" dirty="0">
                          <a:solidFill>
                            <a:srgbClr val="000000"/>
                          </a:solidFill>
                          <a:effectLst/>
                        </a:rPr>
                        <a:t>1</a:t>
                      </a:r>
                      <a:r>
                        <a:rPr lang="en-GB" sz="1600" b="0" u="none" strike="noStrike" dirty="0">
                          <a:solidFill>
                            <a:srgbClr val="000000"/>
                          </a:solidFill>
                          <a:effectLst/>
                        </a:rPr>
                        <a:t>7</a:t>
                      </a:r>
                      <a:endParaRPr lang="en-NG" sz="1600" b="0" i="0" u="none" strike="noStrike" dirty="0">
                        <a:solidFill>
                          <a:srgbClr val="000000"/>
                        </a:solidFill>
                        <a:effectLst/>
                        <a:latin typeface="+mn-lt"/>
                        <a:ea typeface="Cambria" panose="02040503050406030204" pitchFamily="18" charset="0"/>
                      </a:endParaRPr>
                    </a:p>
                  </a:txBody>
                  <a:tcPr marL="9525" marR="9525" marT="9525" marB="0"/>
                </a:tc>
                <a:tc>
                  <a:txBody>
                    <a:bodyPr/>
                    <a:lstStyle/>
                    <a:p>
                      <a:pPr algn="l" fontAlgn="t"/>
                      <a:r>
                        <a:rPr lang="en-GB" sz="1600" b="1" u="none" strike="noStrike" dirty="0">
                          <a:solidFill>
                            <a:srgbClr val="000000"/>
                          </a:solidFill>
                          <a:effectLst/>
                        </a:rPr>
                        <a:t>KPI 2.22: No of Hits and Feedbacks on ICPC websites and other communication platforms</a:t>
                      </a:r>
                      <a:endParaRPr lang="en-GB" sz="1600" b="1" i="0" u="none" strike="noStrike" dirty="0">
                        <a:solidFill>
                          <a:srgbClr val="000000"/>
                        </a:solidFill>
                        <a:effectLst/>
                        <a:latin typeface="+mn-lt"/>
                        <a:ea typeface="Cambria" panose="02040503050406030204" pitchFamily="18" charset="0"/>
                      </a:endParaRPr>
                    </a:p>
                  </a:txBody>
                  <a:tcPr marL="9525" marR="9525" marT="9525" marB="0"/>
                </a:tc>
                <a:tc>
                  <a:txBody>
                    <a:bodyPr/>
                    <a:lstStyle/>
                    <a:p>
                      <a:pPr algn="r" fontAlgn="b"/>
                      <a:r>
                        <a:rPr lang="en-NG" sz="1600" b="0" u="none" strike="noStrike" dirty="0">
                          <a:solidFill>
                            <a:srgbClr val="000000"/>
                          </a:solidFill>
                          <a:effectLst/>
                        </a:rPr>
                        <a:t>1,000,000</a:t>
                      </a:r>
                      <a:endParaRPr lang="en-NG" sz="1600" b="0" i="0" u="none" strike="noStrike" dirty="0">
                        <a:solidFill>
                          <a:srgbClr val="000000"/>
                        </a:solidFill>
                        <a:effectLst/>
                        <a:latin typeface="+mn-lt"/>
                        <a:ea typeface="Cambria" panose="02040503050406030204" pitchFamily="18" charset="0"/>
                      </a:endParaRPr>
                    </a:p>
                  </a:txBody>
                  <a:tcPr marL="9525" marR="9525" marT="9525" marB="0" anchor="b"/>
                </a:tc>
                <a:tc>
                  <a:txBody>
                    <a:bodyPr/>
                    <a:lstStyle/>
                    <a:p>
                      <a:pPr algn="r" fontAlgn="b"/>
                      <a:r>
                        <a:rPr lang="en-NG" sz="1600" b="0" u="none" strike="noStrike">
                          <a:solidFill>
                            <a:srgbClr val="000000"/>
                          </a:solidFill>
                          <a:effectLst/>
                        </a:rPr>
                        <a:t>1,000,000</a:t>
                      </a:r>
                      <a:endParaRPr lang="en-NG" sz="1600" b="0" i="0" u="none" strike="noStrike">
                        <a:solidFill>
                          <a:srgbClr val="000000"/>
                        </a:solidFill>
                        <a:effectLst/>
                        <a:latin typeface="+mn-lt"/>
                        <a:ea typeface="Cambria" panose="02040503050406030204" pitchFamily="18" charset="0"/>
                      </a:endParaRPr>
                    </a:p>
                  </a:txBody>
                  <a:tcPr marL="9525" marR="9525" marT="9525" marB="0" anchor="b"/>
                </a:tc>
                <a:tc>
                  <a:txBody>
                    <a:bodyPr/>
                    <a:lstStyle/>
                    <a:p>
                      <a:pPr algn="r" fontAlgn="b"/>
                      <a:r>
                        <a:rPr lang="en-NG" sz="1600" b="0" u="none" strike="noStrike">
                          <a:solidFill>
                            <a:srgbClr val="000000"/>
                          </a:solidFill>
                          <a:effectLst/>
                        </a:rPr>
                        <a:t>1,000,000</a:t>
                      </a:r>
                      <a:endParaRPr lang="en-NG" sz="1600" b="0" i="0" u="none" strike="noStrike">
                        <a:solidFill>
                          <a:srgbClr val="000000"/>
                        </a:solidFill>
                        <a:effectLst/>
                        <a:latin typeface="+mn-lt"/>
                        <a:ea typeface="Cambria" panose="02040503050406030204" pitchFamily="18" charset="0"/>
                      </a:endParaRPr>
                    </a:p>
                  </a:txBody>
                  <a:tcPr marL="9525" marR="9525" marT="9525" marB="0" anchor="b"/>
                </a:tc>
                <a:tc>
                  <a:txBody>
                    <a:bodyPr/>
                    <a:lstStyle/>
                    <a:p>
                      <a:pPr algn="r" fontAlgn="b"/>
                      <a:r>
                        <a:rPr lang="en-NG" sz="1600" b="0" u="none" strike="noStrike">
                          <a:solidFill>
                            <a:srgbClr val="000000"/>
                          </a:solidFill>
                          <a:effectLst/>
                        </a:rPr>
                        <a:t>1,000,000</a:t>
                      </a:r>
                      <a:endParaRPr lang="en-NG" sz="1600" b="0" i="0" u="none" strike="noStrike">
                        <a:solidFill>
                          <a:srgbClr val="000000"/>
                        </a:solidFill>
                        <a:effectLst/>
                        <a:latin typeface="+mn-lt"/>
                        <a:ea typeface="Cambria" panose="02040503050406030204" pitchFamily="18" charset="0"/>
                      </a:endParaRPr>
                    </a:p>
                  </a:txBody>
                  <a:tcPr marL="9525" marR="9525" marT="9525" marB="0" anchor="b"/>
                </a:tc>
                <a:tc>
                  <a:txBody>
                    <a:bodyPr/>
                    <a:lstStyle/>
                    <a:p>
                      <a:pPr algn="r" fontAlgn="b"/>
                      <a:r>
                        <a:rPr lang="en-NG" sz="1600" b="0" u="none" strike="noStrike">
                          <a:solidFill>
                            <a:srgbClr val="000000"/>
                          </a:solidFill>
                          <a:effectLst/>
                        </a:rPr>
                        <a:t>1,000,000</a:t>
                      </a:r>
                      <a:endParaRPr lang="en-NG" sz="1600" b="0" i="0" u="none" strike="noStrike">
                        <a:solidFill>
                          <a:srgbClr val="000000"/>
                        </a:solidFill>
                        <a:effectLst/>
                        <a:latin typeface="+mn-lt"/>
                        <a:ea typeface="Cambria" panose="02040503050406030204" pitchFamily="18" charset="0"/>
                      </a:endParaRPr>
                    </a:p>
                  </a:txBody>
                  <a:tcPr marL="9525" marR="9525" marT="9525" marB="0" anchor="b"/>
                </a:tc>
                <a:tc>
                  <a:txBody>
                    <a:bodyPr/>
                    <a:lstStyle/>
                    <a:p>
                      <a:pPr algn="ctr" fontAlgn="b"/>
                      <a:r>
                        <a:rPr lang="en-GB" sz="1600" b="0" u="none" strike="noStrike" dirty="0">
                          <a:solidFill>
                            <a:srgbClr val="000000"/>
                          </a:solidFill>
                          <a:effectLst/>
                        </a:rPr>
                        <a:t>5,000,000 hits</a:t>
                      </a:r>
                      <a:endParaRPr lang="en-GB" sz="1600" b="0" i="0" u="none" strike="noStrike" dirty="0">
                        <a:solidFill>
                          <a:srgbClr val="000000"/>
                        </a:solidFill>
                        <a:effectLst/>
                        <a:latin typeface="+mn-lt"/>
                        <a:ea typeface="Cambria" panose="02040503050406030204" pitchFamily="18" charset="0"/>
                      </a:endParaRPr>
                    </a:p>
                  </a:txBody>
                  <a:tcPr marL="9525" marR="9525" marT="9525" marB="0" anchor="b"/>
                </a:tc>
                <a:extLst>
                  <a:ext uri="{0D108BD9-81ED-4DB2-BD59-A6C34878D82A}">
                    <a16:rowId xmlns:a16="http://schemas.microsoft.com/office/drawing/2014/main" val="3593337543"/>
                  </a:ext>
                </a:extLst>
              </a:tr>
              <a:tr h="344949">
                <a:tc>
                  <a:txBody>
                    <a:bodyPr/>
                    <a:lstStyle/>
                    <a:p>
                      <a:pPr algn="ctr" fontAlgn="t"/>
                      <a:r>
                        <a:rPr lang="en-NG" sz="1600" u="none" strike="noStrike" dirty="0">
                          <a:effectLst/>
                        </a:rPr>
                        <a:t>1</a:t>
                      </a:r>
                      <a:r>
                        <a:rPr lang="en-GB" sz="1600" u="none" strike="noStrike" dirty="0">
                          <a:effectLst/>
                        </a:rPr>
                        <a:t>8</a:t>
                      </a:r>
                      <a:endParaRPr lang="en-NG" sz="1600" b="0" i="0" u="none" strike="noStrike" dirty="0">
                        <a:solidFill>
                          <a:srgbClr val="000000"/>
                        </a:solidFill>
                        <a:effectLst/>
                        <a:latin typeface="Cambria" panose="02040503050406030204" pitchFamily="18" charset="0"/>
                      </a:endParaRPr>
                    </a:p>
                  </a:txBody>
                  <a:tcPr marL="9525" marR="9525" marT="9525" marB="0"/>
                </a:tc>
                <a:tc>
                  <a:txBody>
                    <a:bodyPr/>
                    <a:lstStyle/>
                    <a:p>
                      <a:pPr algn="l" fontAlgn="t"/>
                      <a:r>
                        <a:rPr lang="en-GB" sz="1600" b="1" u="none" strike="noStrike" dirty="0">
                          <a:effectLst/>
                        </a:rPr>
                        <a:t>KPI 2.23: No of sensitization sessions conducted by ICPC</a:t>
                      </a:r>
                      <a:endParaRPr lang="en-GB" sz="1600" b="1" i="0" u="none" strike="noStrike" dirty="0">
                        <a:solidFill>
                          <a:srgbClr val="000000"/>
                        </a:solidFill>
                        <a:effectLst/>
                        <a:latin typeface="Cambria" panose="02040503050406030204" pitchFamily="18" charset="0"/>
                      </a:endParaRPr>
                    </a:p>
                  </a:txBody>
                  <a:tcPr marL="9525" marR="9525" marT="9525" marB="0"/>
                </a:tc>
                <a:tc>
                  <a:txBody>
                    <a:bodyPr/>
                    <a:lstStyle/>
                    <a:p>
                      <a:pPr algn="r" fontAlgn="b"/>
                      <a:r>
                        <a:rPr lang="en-NG" sz="1600" u="none" strike="noStrike" dirty="0">
                          <a:effectLst/>
                        </a:rPr>
                        <a:t>660</a:t>
                      </a:r>
                      <a:endParaRPr lang="en-NG" sz="1600" b="0" i="0" u="none" strike="noStrike" dirty="0">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dirty="0">
                          <a:effectLst/>
                        </a:rPr>
                        <a:t>726</a:t>
                      </a:r>
                      <a:endParaRPr lang="en-NG" sz="1600" b="0" i="0" u="none" strike="noStrike" dirty="0">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dirty="0">
                          <a:effectLst/>
                        </a:rPr>
                        <a:t>799</a:t>
                      </a:r>
                      <a:endParaRPr lang="en-NG" sz="1600" b="0" i="0" u="none" strike="noStrike" dirty="0">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dirty="0">
                          <a:effectLst/>
                        </a:rPr>
                        <a:t>878</a:t>
                      </a:r>
                      <a:endParaRPr lang="en-NG" sz="1600" b="0" i="0" u="none" strike="noStrike" dirty="0">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966</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ctr" fontAlgn="t"/>
                      <a:r>
                        <a:rPr lang="en-NG" sz="1600" u="none" strike="noStrike" dirty="0">
                          <a:effectLst/>
                        </a:rPr>
                        <a:t>4,029</a:t>
                      </a:r>
                      <a:endParaRPr lang="en-NG" sz="1600" b="0" i="0" u="none" strike="noStrike" dirty="0">
                        <a:solidFill>
                          <a:srgbClr val="000000"/>
                        </a:solidFill>
                        <a:effectLst/>
                        <a:latin typeface="Cambria" panose="02040503050406030204" pitchFamily="18" charset="0"/>
                      </a:endParaRPr>
                    </a:p>
                  </a:txBody>
                  <a:tcPr marL="9525" marR="9525" marT="9525" marB="0"/>
                </a:tc>
                <a:extLst>
                  <a:ext uri="{0D108BD9-81ED-4DB2-BD59-A6C34878D82A}">
                    <a16:rowId xmlns:a16="http://schemas.microsoft.com/office/drawing/2014/main" val="3389543663"/>
                  </a:ext>
                </a:extLst>
              </a:tr>
              <a:tr h="613097">
                <a:tc>
                  <a:txBody>
                    <a:bodyPr/>
                    <a:lstStyle/>
                    <a:p>
                      <a:pPr algn="ctr" fontAlgn="t"/>
                      <a:r>
                        <a:rPr lang="en-GB" sz="1600" b="0" i="0" u="none" strike="noStrike" dirty="0">
                          <a:solidFill>
                            <a:srgbClr val="000000"/>
                          </a:solidFill>
                          <a:effectLst/>
                          <a:latin typeface="Cambria" panose="02040503050406030204" pitchFamily="18" charset="0"/>
                        </a:rPr>
                        <a:t>19</a:t>
                      </a:r>
                      <a:endParaRPr lang="en-NG" sz="1600" b="0" i="0" u="none" strike="noStrike" dirty="0">
                        <a:solidFill>
                          <a:srgbClr val="000000"/>
                        </a:solidFill>
                        <a:effectLst/>
                        <a:latin typeface="Cambria" panose="02040503050406030204" pitchFamily="18" charset="0"/>
                      </a:endParaRPr>
                    </a:p>
                  </a:txBody>
                  <a:tcPr marL="9525" marR="9525" marT="9525" marB="0"/>
                </a:tc>
                <a:tc>
                  <a:txBody>
                    <a:bodyPr/>
                    <a:lstStyle/>
                    <a:p>
                      <a:pPr algn="l" fontAlgn="t"/>
                      <a:r>
                        <a:rPr lang="en-GB" sz="1600" b="1" u="none" strike="noStrike" dirty="0">
                          <a:effectLst/>
                        </a:rPr>
                        <a:t>KPI 2.24: No of anti-corruption clubs and vanguards formed</a:t>
                      </a:r>
                      <a:endParaRPr lang="en-GB" sz="1600" b="1" i="0" u="none" strike="noStrike" dirty="0">
                        <a:solidFill>
                          <a:srgbClr val="000000"/>
                        </a:solidFill>
                        <a:effectLst/>
                        <a:latin typeface="Cambria" panose="02040503050406030204" pitchFamily="18" charset="0"/>
                      </a:endParaRPr>
                    </a:p>
                  </a:txBody>
                  <a:tcPr marL="9525" marR="9525" marT="9525" marB="0"/>
                </a:tc>
                <a:tc>
                  <a:txBody>
                    <a:bodyPr/>
                    <a:lstStyle/>
                    <a:p>
                      <a:pPr algn="r" fontAlgn="b"/>
                      <a:r>
                        <a:rPr lang="en-NG" sz="1600" u="none" strike="noStrike">
                          <a:effectLst/>
                        </a:rPr>
                        <a:t>220</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dirty="0">
                          <a:effectLst/>
                        </a:rPr>
                        <a:t>242</a:t>
                      </a:r>
                      <a:endParaRPr lang="en-NG" sz="1600" b="0" i="0" u="none" strike="noStrike" dirty="0">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266</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293</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322</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ctr" fontAlgn="t"/>
                      <a:r>
                        <a:rPr lang="en-NG" sz="1600" u="none" strike="noStrike">
                          <a:effectLst/>
                        </a:rPr>
                        <a:t>1,343</a:t>
                      </a:r>
                      <a:endParaRPr lang="en-NG" sz="1600" b="0" i="0" u="none" strike="noStrike">
                        <a:solidFill>
                          <a:srgbClr val="000000"/>
                        </a:solidFill>
                        <a:effectLst/>
                        <a:latin typeface="Cambria" panose="02040503050406030204" pitchFamily="18" charset="0"/>
                      </a:endParaRPr>
                    </a:p>
                  </a:txBody>
                  <a:tcPr marL="9525" marR="9525" marT="9525" marB="0"/>
                </a:tc>
                <a:extLst>
                  <a:ext uri="{0D108BD9-81ED-4DB2-BD59-A6C34878D82A}">
                    <a16:rowId xmlns:a16="http://schemas.microsoft.com/office/drawing/2014/main" val="2801223757"/>
                  </a:ext>
                </a:extLst>
              </a:tr>
              <a:tr h="136318">
                <a:tc>
                  <a:txBody>
                    <a:bodyPr/>
                    <a:lstStyle/>
                    <a:p>
                      <a:pPr algn="ctr" fontAlgn="t"/>
                      <a:r>
                        <a:rPr lang="en-GB" sz="1600" b="0" i="0" u="none" strike="noStrike" dirty="0">
                          <a:solidFill>
                            <a:srgbClr val="000000"/>
                          </a:solidFill>
                          <a:effectLst/>
                          <a:latin typeface="Cambria" panose="02040503050406030204" pitchFamily="18" charset="0"/>
                        </a:rPr>
                        <a:t>20</a:t>
                      </a:r>
                      <a:endParaRPr lang="en-NG" sz="1600" b="0" i="0" u="none" strike="noStrike" dirty="0">
                        <a:solidFill>
                          <a:srgbClr val="000000"/>
                        </a:solidFill>
                        <a:effectLst/>
                        <a:latin typeface="Cambria" panose="02040503050406030204" pitchFamily="18" charset="0"/>
                      </a:endParaRPr>
                    </a:p>
                  </a:txBody>
                  <a:tcPr marL="9525" marR="9525" marT="9525" marB="0"/>
                </a:tc>
                <a:tc>
                  <a:txBody>
                    <a:bodyPr/>
                    <a:lstStyle/>
                    <a:p>
                      <a:pPr algn="l" fontAlgn="t"/>
                      <a:r>
                        <a:rPr lang="en-GB" sz="1600" b="1" u="none" strike="noStrike" dirty="0">
                          <a:effectLst/>
                        </a:rPr>
                        <a:t>KPI 2.25: No. of individuals trained by ACAN</a:t>
                      </a:r>
                      <a:endParaRPr lang="en-GB" sz="1600" b="1" i="0" u="none" strike="noStrike" dirty="0">
                        <a:solidFill>
                          <a:srgbClr val="000000"/>
                        </a:solidFill>
                        <a:effectLst/>
                        <a:latin typeface="Cambria" panose="02040503050406030204" pitchFamily="18" charset="0"/>
                      </a:endParaRPr>
                    </a:p>
                  </a:txBody>
                  <a:tcPr marL="9525" marR="9525" marT="9525" marB="0"/>
                </a:tc>
                <a:tc>
                  <a:txBody>
                    <a:bodyPr/>
                    <a:lstStyle/>
                    <a:p>
                      <a:pPr algn="r" fontAlgn="b"/>
                      <a:r>
                        <a:rPr lang="en-NG" sz="1600" u="none" strike="noStrike">
                          <a:effectLst/>
                        </a:rPr>
                        <a:t>3,500</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4,200</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5,040</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6,048</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7,258</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ctr" fontAlgn="t"/>
                      <a:r>
                        <a:rPr lang="en-NG" sz="1600" u="none" strike="noStrike">
                          <a:effectLst/>
                        </a:rPr>
                        <a:t>26,046</a:t>
                      </a:r>
                      <a:endParaRPr lang="en-NG" sz="1600" b="0" i="0" u="none" strike="noStrike">
                        <a:solidFill>
                          <a:srgbClr val="000000"/>
                        </a:solidFill>
                        <a:effectLst/>
                        <a:latin typeface="Cambria" panose="02040503050406030204" pitchFamily="18" charset="0"/>
                      </a:endParaRPr>
                    </a:p>
                  </a:txBody>
                  <a:tcPr marL="9525" marR="9525" marT="9525" marB="0"/>
                </a:tc>
                <a:extLst>
                  <a:ext uri="{0D108BD9-81ED-4DB2-BD59-A6C34878D82A}">
                    <a16:rowId xmlns:a16="http://schemas.microsoft.com/office/drawing/2014/main" val="925930078"/>
                  </a:ext>
                </a:extLst>
              </a:tr>
              <a:tr h="430420">
                <a:tc>
                  <a:txBody>
                    <a:bodyPr/>
                    <a:lstStyle/>
                    <a:p>
                      <a:pPr algn="ctr" fontAlgn="t"/>
                      <a:r>
                        <a:rPr lang="en-NG" sz="1600" u="none" strike="noStrike" dirty="0">
                          <a:effectLst/>
                        </a:rPr>
                        <a:t>2</a:t>
                      </a:r>
                      <a:r>
                        <a:rPr lang="en-GB" sz="1600" u="none" strike="noStrike" dirty="0">
                          <a:effectLst/>
                        </a:rPr>
                        <a:t>1</a:t>
                      </a:r>
                      <a:endParaRPr lang="en-NG" sz="1600" b="0" i="0" u="none" strike="noStrike" dirty="0">
                        <a:solidFill>
                          <a:srgbClr val="000000"/>
                        </a:solidFill>
                        <a:effectLst/>
                        <a:latin typeface="Cambria" panose="02040503050406030204" pitchFamily="18" charset="0"/>
                      </a:endParaRPr>
                    </a:p>
                  </a:txBody>
                  <a:tcPr marL="9525" marR="9525" marT="9525" marB="0"/>
                </a:tc>
                <a:tc>
                  <a:txBody>
                    <a:bodyPr/>
                    <a:lstStyle/>
                    <a:p>
                      <a:pPr algn="l" fontAlgn="t"/>
                      <a:r>
                        <a:rPr lang="en-GB" sz="1600" b="1" u="none" strike="noStrike" dirty="0">
                          <a:effectLst/>
                        </a:rPr>
                        <a:t>KPI 3.01: Annual Staff Scorecard on management Performance</a:t>
                      </a:r>
                      <a:endParaRPr lang="en-GB" sz="1600" b="1" i="0" u="none" strike="noStrike" dirty="0">
                        <a:solidFill>
                          <a:srgbClr val="000000"/>
                        </a:solidFill>
                        <a:effectLst/>
                        <a:latin typeface="Cambria" panose="02040503050406030204" pitchFamily="18" charset="0"/>
                      </a:endParaRPr>
                    </a:p>
                  </a:txBody>
                  <a:tcPr marL="9525" marR="9525" marT="9525" marB="0"/>
                </a:tc>
                <a:tc>
                  <a:txBody>
                    <a:bodyPr/>
                    <a:lstStyle/>
                    <a:p>
                      <a:pPr algn="r" fontAlgn="b"/>
                      <a:r>
                        <a:rPr lang="en-NG" sz="1600" u="none" strike="noStrike">
                          <a:effectLst/>
                        </a:rPr>
                        <a:t>50%</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60%</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70%</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80%</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90%</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ctr" fontAlgn="t"/>
                      <a:r>
                        <a:rPr lang="en-GB" sz="1600" u="none" strike="noStrike">
                          <a:effectLst/>
                        </a:rPr>
                        <a:t>Aggregate of 350%</a:t>
                      </a:r>
                      <a:endParaRPr lang="en-GB" sz="1600" b="0" i="0" u="none" strike="noStrike">
                        <a:solidFill>
                          <a:srgbClr val="000000"/>
                        </a:solidFill>
                        <a:effectLst/>
                        <a:latin typeface="Cambria" panose="02040503050406030204" pitchFamily="18" charset="0"/>
                      </a:endParaRPr>
                    </a:p>
                  </a:txBody>
                  <a:tcPr marL="9525" marR="9525" marT="9525" marB="0"/>
                </a:tc>
                <a:extLst>
                  <a:ext uri="{0D108BD9-81ED-4DB2-BD59-A6C34878D82A}">
                    <a16:rowId xmlns:a16="http://schemas.microsoft.com/office/drawing/2014/main" val="714397674"/>
                  </a:ext>
                </a:extLst>
              </a:tr>
              <a:tr h="613097">
                <a:tc>
                  <a:txBody>
                    <a:bodyPr/>
                    <a:lstStyle/>
                    <a:p>
                      <a:pPr algn="ctr" fontAlgn="t"/>
                      <a:r>
                        <a:rPr lang="en-NG" sz="1600" u="none" strike="noStrike" dirty="0">
                          <a:effectLst/>
                        </a:rPr>
                        <a:t>2</a:t>
                      </a:r>
                      <a:r>
                        <a:rPr lang="en-GB" sz="1600" u="none" strike="noStrike" dirty="0">
                          <a:effectLst/>
                        </a:rPr>
                        <a:t>2</a:t>
                      </a:r>
                      <a:endParaRPr lang="en-NG" sz="1600" b="0" i="0" u="none" strike="noStrike" dirty="0">
                        <a:solidFill>
                          <a:srgbClr val="000000"/>
                        </a:solidFill>
                        <a:effectLst/>
                        <a:latin typeface="Cambria" panose="02040503050406030204" pitchFamily="18" charset="0"/>
                      </a:endParaRPr>
                    </a:p>
                  </a:txBody>
                  <a:tcPr marL="9525" marR="9525" marT="9525" marB="0"/>
                </a:tc>
                <a:tc>
                  <a:txBody>
                    <a:bodyPr/>
                    <a:lstStyle/>
                    <a:p>
                      <a:pPr algn="l" fontAlgn="t"/>
                      <a:r>
                        <a:rPr lang="en-GB" sz="1600" b="1" u="none" strike="noStrike" dirty="0">
                          <a:effectLst/>
                        </a:rPr>
                        <a:t>KPI 3.02: Annual Unqualified Audit of ICPC by External Auditors</a:t>
                      </a:r>
                      <a:endParaRPr lang="en-GB" sz="1600" b="1" i="0" u="none" strike="noStrike" dirty="0">
                        <a:solidFill>
                          <a:srgbClr val="000000"/>
                        </a:solidFill>
                        <a:effectLst/>
                        <a:latin typeface="Cambria" panose="02040503050406030204" pitchFamily="18" charset="0"/>
                      </a:endParaRPr>
                    </a:p>
                  </a:txBody>
                  <a:tcPr marL="9525" marR="9525" marT="9525" marB="0"/>
                </a:tc>
                <a:tc>
                  <a:txBody>
                    <a:bodyPr/>
                    <a:lstStyle/>
                    <a:p>
                      <a:pPr algn="r" fontAlgn="b"/>
                      <a:r>
                        <a:rPr lang="en-NG" sz="1600" u="none" strike="noStrike">
                          <a:effectLst/>
                        </a:rPr>
                        <a:t>70%</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75%</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80%</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85%</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90%</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ctr" fontAlgn="t"/>
                      <a:r>
                        <a:rPr lang="en-GB" sz="1600" u="none" strike="noStrike">
                          <a:effectLst/>
                        </a:rPr>
                        <a:t>Aggregate of 400%</a:t>
                      </a:r>
                      <a:endParaRPr lang="en-GB" sz="1600" b="0" i="0" u="none" strike="noStrike">
                        <a:solidFill>
                          <a:srgbClr val="000000"/>
                        </a:solidFill>
                        <a:effectLst/>
                        <a:latin typeface="Cambria" panose="02040503050406030204" pitchFamily="18" charset="0"/>
                      </a:endParaRPr>
                    </a:p>
                  </a:txBody>
                  <a:tcPr marL="9525" marR="9525" marT="9525" marB="0"/>
                </a:tc>
                <a:extLst>
                  <a:ext uri="{0D108BD9-81ED-4DB2-BD59-A6C34878D82A}">
                    <a16:rowId xmlns:a16="http://schemas.microsoft.com/office/drawing/2014/main" val="2410675937"/>
                  </a:ext>
                </a:extLst>
              </a:tr>
              <a:tr h="101042">
                <a:tc>
                  <a:txBody>
                    <a:bodyPr/>
                    <a:lstStyle/>
                    <a:p>
                      <a:pPr algn="ctr" fontAlgn="t"/>
                      <a:r>
                        <a:rPr lang="en-NG" sz="1600" u="none" strike="noStrike" dirty="0">
                          <a:effectLst/>
                        </a:rPr>
                        <a:t>2</a:t>
                      </a:r>
                      <a:r>
                        <a:rPr lang="en-GB" sz="1600" u="none" strike="noStrike" dirty="0">
                          <a:effectLst/>
                        </a:rPr>
                        <a:t>3</a:t>
                      </a:r>
                      <a:endParaRPr lang="en-NG" sz="1600" b="0" i="0" u="none" strike="noStrike" dirty="0">
                        <a:solidFill>
                          <a:srgbClr val="000000"/>
                        </a:solidFill>
                        <a:effectLst/>
                        <a:latin typeface="Cambria" panose="02040503050406030204" pitchFamily="18" charset="0"/>
                      </a:endParaRPr>
                    </a:p>
                  </a:txBody>
                  <a:tcPr marL="9525" marR="9525" marT="9525" marB="0"/>
                </a:tc>
                <a:tc>
                  <a:txBody>
                    <a:bodyPr/>
                    <a:lstStyle/>
                    <a:p>
                      <a:pPr algn="l" fontAlgn="t"/>
                      <a:r>
                        <a:rPr lang="en-GB" sz="1600" b="1" u="none" strike="noStrike" dirty="0">
                          <a:effectLst/>
                        </a:rPr>
                        <a:t>KPI 3.11: No of partnership actions/initiatives with other ACAs</a:t>
                      </a:r>
                      <a:endParaRPr lang="en-GB" sz="1600" b="1" i="0" u="none" strike="noStrike" dirty="0">
                        <a:solidFill>
                          <a:srgbClr val="000000"/>
                        </a:solidFill>
                        <a:effectLst/>
                        <a:latin typeface="Cambria" panose="02040503050406030204" pitchFamily="18" charset="0"/>
                      </a:endParaRPr>
                    </a:p>
                  </a:txBody>
                  <a:tcPr marL="9525" marR="9525" marT="9525" marB="0"/>
                </a:tc>
                <a:tc>
                  <a:txBody>
                    <a:bodyPr/>
                    <a:lstStyle/>
                    <a:p>
                      <a:pPr algn="r" fontAlgn="b"/>
                      <a:r>
                        <a:rPr lang="en-NG" sz="1600" u="none" strike="noStrike">
                          <a:effectLst/>
                        </a:rPr>
                        <a:t>21</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22</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23</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24</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25</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ctr" fontAlgn="t"/>
                      <a:r>
                        <a:rPr lang="en-NG" sz="1600" u="none" strike="noStrike">
                          <a:effectLst/>
                        </a:rPr>
                        <a:t>115</a:t>
                      </a:r>
                      <a:endParaRPr lang="en-NG" sz="1600" b="0" i="0" u="none" strike="noStrike">
                        <a:solidFill>
                          <a:srgbClr val="000000"/>
                        </a:solidFill>
                        <a:effectLst/>
                        <a:latin typeface="Cambria" panose="02040503050406030204" pitchFamily="18" charset="0"/>
                      </a:endParaRPr>
                    </a:p>
                  </a:txBody>
                  <a:tcPr marL="9525" marR="9525" marT="9525" marB="0"/>
                </a:tc>
                <a:extLst>
                  <a:ext uri="{0D108BD9-81ED-4DB2-BD59-A6C34878D82A}">
                    <a16:rowId xmlns:a16="http://schemas.microsoft.com/office/drawing/2014/main" val="731061283"/>
                  </a:ext>
                </a:extLst>
              </a:tr>
              <a:tr h="65323">
                <a:tc>
                  <a:txBody>
                    <a:bodyPr/>
                    <a:lstStyle/>
                    <a:p>
                      <a:pPr algn="ctr" fontAlgn="t"/>
                      <a:r>
                        <a:rPr lang="en-NG" sz="1600" u="none" strike="noStrike" dirty="0">
                          <a:effectLst/>
                        </a:rPr>
                        <a:t>2</a:t>
                      </a:r>
                      <a:r>
                        <a:rPr lang="en-GB" sz="1600" u="none" strike="noStrike" dirty="0">
                          <a:effectLst/>
                        </a:rPr>
                        <a:t>4</a:t>
                      </a:r>
                      <a:endParaRPr lang="en-NG" sz="1600" b="0" i="0" u="none" strike="noStrike" dirty="0">
                        <a:solidFill>
                          <a:srgbClr val="000000"/>
                        </a:solidFill>
                        <a:effectLst/>
                        <a:latin typeface="Cambria" panose="02040503050406030204" pitchFamily="18" charset="0"/>
                      </a:endParaRPr>
                    </a:p>
                  </a:txBody>
                  <a:tcPr marL="9525" marR="9525" marT="9525" marB="0"/>
                </a:tc>
                <a:tc>
                  <a:txBody>
                    <a:bodyPr/>
                    <a:lstStyle/>
                    <a:p>
                      <a:pPr algn="l" fontAlgn="t"/>
                      <a:r>
                        <a:rPr lang="en-GB" sz="1600" b="1" u="none" strike="noStrike" dirty="0">
                          <a:effectLst/>
                        </a:rPr>
                        <a:t>KPI 3.12: No. of Quarterly Reports responded to and considered by the Chairman/Board</a:t>
                      </a:r>
                      <a:endParaRPr lang="en-GB" sz="1600" b="1" i="0" u="none" strike="noStrike" dirty="0">
                        <a:solidFill>
                          <a:srgbClr val="000000"/>
                        </a:solidFill>
                        <a:effectLst/>
                        <a:latin typeface="Cambria" panose="02040503050406030204" pitchFamily="18" charset="0"/>
                      </a:endParaRPr>
                    </a:p>
                  </a:txBody>
                  <a:tcPr marL="9525" marR="9525" marT="9525" marB="0"/>
                </a:tc>
                <a:tc>
                  <a:txBody>
                    <a:bodyPr/>
                    <a:lstStyle/>
                    <a:p>
                      <a:pPr algn="r" fontAlgn="b"/>
                      <a:r>
                        <a:rPr lang="en-NG" sz="1600" u="none" strike="noStrike">
                          <a:effectLst/>
                        </a:rPr>
                        <a:t>2</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4</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4</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4</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r" fontAlgn="b"/>
                      <a:r>
                        <a:rPr lang="en-NG" sz="1600" u="none" strike="noStrike">
                          <a:effectLst/>
                        </a:rPr>
                        <a:t>4</a:t>
                      </a:r>
                      <a:endParaRPr lang="en-NG" sz="1600" b="0" i="0" u="none" strike="noStrike">
                        <a:solidFill>
                          <a:srgbClr val="000000"/>
                        </a:solidFill>
                        <a:effectLst/>
                        <a:latin typeface="Cambria" panose="02040503050406030204" pitchFamily="18" charset="0"/>
                      </a:endParaRPr>
                    </a:p>
                  </a:txBody>
                  <a:tcPr marL="9525" marR="9525" marT="9525" marB="0" anchor="b"/>
                </a:tc>
                <a:tc>
                  <a:txBody>
                    <a:bodyPr/>
                    <a:lstStyle/>
                    <a:p>
                      <a:pPr algn="ctr" fontAlgn="t"/>
                      <a:r>
                        <a:rPr lang="en-GB" sz="1600" u="none" strike="noStrike" dirty="0">
                          <a:effectLst/>
                        </a:rPr>
                        <a:t>18 Quarterly Reports responded to</a:t>
                      </a:r>
                      <a:endParaRPr lang="en-GB" sz="1600" b="0" i="0" u="none" strike="noStrike" dirty="0">
                        <a:solidFill>
                          <a:srgbClr val="000000"/>
                        </a:solidFill>
                        <a:effectLst/>
                        <a:latin typeface="Cambria" panose="02040503050406030204" pitchFamily="18" charset="0"/>
                      </a:endParaRPr>
                    </a:p>
                  </a:txBody>
                  <a:tcPr marL="9525" marR="9525" marT="9525" marB="0"/>
                </a:tc>
                <a:extLst>
                  <a:ext uri="{0D108BD9-81ED-4DB2-BD59-A6C34878D82A}">
                    <a16:rowId xmlns:a16="http://schemas.microsoft.com/office/drawing/2014/main" val="4147934833"/>
                  </a:ext>
                </a:extLst>
              </a:tr>
            </a:tbl>
          </a:graphicData>
        </a:graphic>
      </p:graphicFrame>
    </p:spTree>
    <p:extLst>
      <p:ext uri="{BB962C8B-B14F-4D97-AF65-F5344CB8AC3E}">
        <p14:creationId xmlns:p14="http://schemas.microsoft.com/office/powerpoint/2010/main" val="3339991666"/>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Shape 118"/>
        <p:cNvGrpSpPr/>
        <p:nvPr/>
      </p:nvGrpSpPr>
      <p:grpSpPr>
        <a:xfrm>
          <a:off x="0" y="0"/>
          <a:ext cx="0" cy="0"/>
          <a:chOff x="0" y="0"/>
          <a:chExt cx="0" cy="0"/>
        </a:xfrm>
      </p:grpSpPr>
      <p:sp>
        <p:nvSpPr>
          <p:cNvPr id="119" name="Google Shape;119;p15"/>
          <p:cNvSpPr txBox="1">
            <a:spLocks noGrp="1"/>
          </p:cNvSpPr>
          <p:nvPr>
            <p:ph type="title"/>
          </p:nvPr>
        </p:nvSpPr>
        <p:spPr>
          <a:xfrm>
            <a:off x="964788" y="804333"/>
            <a:ext cx="3391900" cy="5249334"/>
          </a:xfrm>
          <a:prstGeom prst="rect">
            <a:avLst/>
          </a:prstGeom>
        </p:spPr>
        <p:txBody>
          <a:bodyPr spcFirstLastPara="1" lIns="91425" tIns="45700" rIns="91425" bIns="45700" anchorCtr="0">
            <a:normAutofit/>
          </a:bodyPr>
          <a:lstStyle/>
          <a:p>
            <a:pPr marL="0" lvl="0" indent="0" algn="r" rtl="0">
              <a:spcBef>
                <a:spcPts val="0"/>
              </a:spcBef>
              <a:spcAft>
                <a:spcPts val="0"/>
              </a:spcAft>
              <a:buClr>
                <a:srgbClr val="C00000"/>
              </a:buClr>
              <a:buSzPts val="4800"/>
              <a:buFont typeface="Calibri"/>
              <a:buNone/>
            </a:pPr>
            <a:r>
              <a:rPr lang="en-GB" sz="4300" b="1" dirty="0"/>
              <a:t>OVERVIEW OF ICPC ACHIEVEMENTS FROM 2019 TO MARCH 2023</a:t>
            </a:r>
            <a:endParaRPr lang="en-GB" sz="4300" dirty="0"/>
          </a:p>
        </p:txBody>
      </p:sp>
      <p:sp>
        <p:nvSpPr>
          <p:cNvPr id="125" name="Google Shape;120;p15"/>
          <p:cNvSpPr txBox="1">
            <a:spLocks noGrp="1"/>
          </p:cNvSpPr>
          <p:nvPr>
            <p:ph idx="1"/>
          </p:nvPr>
        </p:nvSpPr>
        <p:spPr>
          <a:xfrm>
            <a:off x="4999330" y="0"/>
            <a:ext cx="6257721" cy="6857999"/>
          </a:xfrm>
          <a:prstGeom prst="rect">
            <a:avLst/>
          </a:prstGeom>
        </p:spPr>
        <p:txBody>
          <a:bodyPr spcFirstLastPara="1" lIns="0" tIns="45700" rIns="0" bIns="45700" anchor="ctr" anchorCtr="0">
            <a:noAutofit/>
          </a:bodyPr>
          <a:lstStyle/>
          <a:p>
            <a:pPr>
              <a:buFont typeface="Wingdings" pitchFamily="2" charset="2"/>
              <a:buChar char="q"/>
            </a:pPr>
            <a:r>
              <a:rPr lang="en-US" dirty="0">
                <a:effectLst/>
                <a:latin typeface="Arial Narrow" panose="020B0606020202030204" pitchFamily="34" charset="0"/>
                <a:ea typeface="Calibri" panose="020F0502020204030204" pitchFamily="34" charset="0"/>
                <a:cs typeface="Arial" panose="020B0604020202020204" pitchFamily="34" charset="0"/>
              </a:rPr>
              <a:t>The Commission recorded a remarkable average performance of </a:t>
            </a:r>
            <a:r>
              <a:rPr lang="en-US" b="1" dirty="0">
                <a:latin typeface="Arial Narrow" panose="020B0606020202030204" pitchFamily="34" charset="0"/>
                <a:ea typeface="Calibri" panose="020F0502020204030204" pitchFamily="34" charset="0"/>
                <a:cs typeface="Arial" panose="020B0604020202020204" pitchFamily="34" charset="0"/>
              </a:rPr>
              <a:t>134.99</a:t>
            </a:r>
            <a:r>
              <a:rPr lang="en-US" b="1" dirty="0">
                <a:effectLst/>
                <a:latin typeface="Arial Narrow" panose="020B0606020202030204" pitchFamily="34" charset="0"/>
                <a:ea typeface="Calibri" panose="020F0502020204030204" pitchFamily="34" charset="0"/>
                <a:cs typeface="Arial" panose="020B0604020202020204" pitchFamily="34" charset="0"/>
              </a:rPr>
              <a:t>% </a:t>
            </a:r>
            <a:r>
              <a:rPr lang="en-US" dirty="0">
                <a:latin typeface="Arial Narrow" panose="020B0606020202030204" pitchFamily="34" charset="0"/>
                <a:ea typeface="Calibri" panose="020F0502020204030204" pitchFamily="34" charset="0"/>
                <a:cs typeface="Arial" panose="020B0604020202020204" pitchFamily="34" charset="0"/>
              </a:rPr>
              <a:t>within the past four years and three months.</a:t>
            </a:r>
            <a:endParaRPr lang="en-US" b="1" dirty="0">
              <a:effectLst/>
              <a:latin typeface="Arial Narrow" panose="020B0606020202030204" pitchFamily="34" charset="0"/>
              <a:ea typeface="Calibri" panose="020F0502020204030204" pitchFamily="34" charset="0"/>
              <a:cs typeface="Arial" panose="020B0604020202020204" pitchFamily="34" charset="0"/>
            </a:endParaRPr>
          </a:p>
          <a:p>
            <a:pPr>
              <a:buFont typeface="Wingdings" pitchFamily="2" charset="2"/>
              <a:buChar char="q"/>
            </a:pPr>
            <a:r>
              <a:rPr lang="en-US" dirty="0">
                <a:latin typeface="Arial Narrow" panose="020B0606020202030204" pitchFamily="34" charset="0"/>
                <a:ea typeface="Calibri" panose="020F0502020204030204" pitchFamily="34" charset="0"/>
                <a:cs typeface="Arial" panose="020B0604020202020204" pitchFamily="34" charset="0"/>
              </a:rPr>
              <a:t>The </a:t>
            </a:r>
            <a:r>
              <a:rPr lang="en-US" dirty="0">
                <a:effectLst/>
                <a:latin typeface="Arial Narrow" panose="020B0606020202030204" pitchFamily="34" charset="0"/>
                <a:ea typeface="Calibri" panose="020F0502020204030204" pitchFamily="34" charset="0"/>
                <a:cs typeface="Arial" panose="020B0604020202020204" pitchFamily="34" charset="0"/>
              </a:rPr>
              <a:t>Commission </a:t>
            </a:r>
            <a:r>
              <a:rPr lang="en-US" b="1" dirty="0">
                <a:effectLst/>
                <a:latin typeface="Arial Narrow" panose="020B0606020202030204" pitchFamily="34" charset="0"/>
                <a:ea typeface="Calibri" panose="020F0502020204030204" pitchFamily="34" charset="0"/>
                <a:cs typeface="Arial" panose="020B0604020202020204" pitchFamily="34" charset="0"/>
              </a:rPr>
              <a:t>made impressive performance in some KPIs </a:t>
            </a:r>
            <a:r>
              <a:rPr lang="en-US" dirty="0">
                <a:effectLst/>
                <a:latin typeface="Arial Narrow" panose="020B0606020202030204" pitchFamily="34" charset="0"/>
                <a:ea typeface="Calibri" panose="020F0502020204030204" pitchFamily="34" charset="0"/>
                <a:cs typeface="Arial" panose="020B0604020202020204" pitchFamily="34" charset="0"/>
              </a:rPr>
              <a:t>like </a:t>
            </a:r>
            <a:r>
              <a:rPr lang="en-US" i="1" dirty="0">
                <a:effectLst/>
                <a:latin typeface="Arial Narrow" panose="020B0606020202030204" pitchFamily="34" charset="0"/>
                <a:ea typeface="Calibri" panose="020F0502020204030204" pitchFamily="34" charset="0"/>
                <a:cs typeface="Arial" panose="020B0604020202020204" pitchFamily="34" charset="0"/>
              </a:rPr>
              <a:t>assets recoveries, staff training by taking advantage of webinar platforms, non-petition Intelligence-led investigation, MDAs assessed with Ethics and Compliance Scorecard, corruption monitoring activities, Anti-Corruption activities</a:t>
            </a:r>
            <a:r>
              <a:rPr lang="en-US" i="1" dirty="0">
                <a:effectLst/>
                <a:latin typeface="Calibri" panose="020F0502020204030204" pitchFamily="34" charset="0"/>
                <a:ea typeface="Calibri" panose="020F0502020204030204" pitchFamily="34" charset="0"/>
                <a:cs typeface="Arial" panose="020B0604020202020204" pitchFamily="34" charset="0"/>
              </a:rPr>
              <a:t> </a:t>
            </a:r>
            <a:r>
              <a:rPr lang="en-US" i="1" dirty="0">
                <a:effectLst/>
                <a:latin typeface="Arial Narrow" panose="020B0606020202030204" pitchFamily="34" charset="0"/>
                <a:ea typeface="Calibri" panose="020F0502020204030204" pitchFamily="34" charset="0"/>
                <a:cs typeface="Arial" panose="020B0604020202020204" pitchFamily="34" charset="0"/>
              </a:rPr>
              <a:t>undertaken by ICPC- supported CSO platforms, Hits and Feedbacks on ICPC websites and other communication platforms</a:t>
            </a:r>
            <a:r>
              <a:rPr lang="en-US" dirty="0">
                <a:effectLst/>
                <a:latin typeface="Arial Narrow" panose="020B0606020202030204" pitchFamily="34" charset="0"/>
                <a:ea typeface="Calibri" panose="020F0502020204030204" pitchFamily="34" charset="0"/>
                <a:cs typeface="Arial" panose="020B0604020202020204" pitchFamily="34" charset="0"/>
              </a:rPr>
              <a:t>. Others </a:t>
            </a:r>
            <a:r>
              <a:rPr lang="en-US" i="1" dirty="0">
                <a:effectLst/>
                <a:latin typeface="Arial Narrow" panose="020B0606020202030204" pitchFamily="34" charset="0"/>
                <a:ea typeface="Calibri" panose="020F0502020204030204" pitchFamily="34" charset="0"/>
                <a:cs typeface="Arial" panose="020B0604020202020204" pitchFamily="34" charset="0"/>
              </a:rPr>
              <a:t>include cases filed in court, Annual Auditing of ICPC, Annual Staff Scorecard on Management Performance,</a:t>
            </a:r>
            <a:r>
              <a:rPr lang="en-US" dirty="0">
                <a:effectLst/>
                <a:latin typeface="Arial Narrow" panose="020B0606020202030204" pitchFamily="34" charset="0"/>
                <a:ea typeface="Calibri" panose="020F0502020204030204" pitchFamily="34" charset="0"/>
                <a:cs typeface="Arial" panose="020B0604020202020204" pitchFamily="34" charset="0"/>
              </a:rPr>
              <a:t> etc.</a:t>
            </a:r>
          </a:p>
          <a:p>
            <a:pPr>
              <a:buFont typeface="Wingdings" pitchFamily="2" charset="2"/>
              <a:buChar char="q"/>
            </a:pPr>
            <a:r>
              <a:rPr lang="en-US" b="1" dirty="0">
                <a:effectLst/>
                <a:latin typeface="Arial Narrow" panose="020B0606020202030204" pitchFamily="34" charset="0"/>
                <a:ea typeface="Calibri" panose="020F0502020204030204" pitchFamily="34" charset="0"/>
                <a:cs typeface="Arial" panose="020B0604020202020204" pitchFamily="34" charset="0"/>
              </a:rPr>
              <a:t>Some KPIs did not perform optimally relative to the targets set. </a:t>
            </a:r>
            <a:r>
              <a:rPr lang="en-US" dirty="0">
                <a:effectLst/>
                <a:latin typeface="Arial Narrow" panose="020B0606020202030204" pitchFamily="34" charset="0"/>
                <a:ea typeface="Calibri" panose="020F0502020204030204" pitchFamily="34" charset="0"/>
                <a:cs typeface="Arial" panose="020B0604020202020204" pitchFamily="34" charset="0"/>
              </a:rPr>
              <a:t>These include </a:t>
            </a:r>
            <a:r>
              <a:rPr lang="en-US" i="1" dirty="0">
                <a:effectLst/>
                <a:latin typeface="Arial Narrow" panose="020B0606020202030204" pitchFamily="34" charset="0"/>
                <a:ea typeface="Calibri" panose="020F0502020204030204" pitchFamily="34" charset="0"/>
                <a:cs typeface="Arial" panose="020B0604020202020204" pitchFamily="34" charset="0"/>
              </a:rPr>
              <a:t>number of convictions, petitions received, number of system studies and CRAs conducted, system reviews conducted, anti-corruption clubs and vanguards formed, individuals trained by ACAN, etc.</a:t>
            </a:r>
            <a:endParaRPr lang="en-US" i="1" dirty="0">
              <a:latin typeface="Cambria" panose="02040503050406030204" pitchFamily="18" charset="0"/>
              <a:ea typeface="Cambria" panose="02040503050406030204" pitchFamily="18" charset="0"/>
            </a:endParaRPr>
          </a:p>
        </p:txBody>
      </p:sp>
      <p:sp>
        <p:nvSpPr>
          <p:cNvPr id="121" name="Google Shape;121;p15"/>
          <p:cNvSpPr txBox="1">
            <a:spLocks noGrp="1"/>
          </p:cNvSpPr>
          <p:nvPr>
            <p:ph type="sldNum" sz="quarter" idx="12"/>
          </p:nvPr>
        </p:nvSpPr>
        <p:spPr>
          <a:xfrm>
            <a:off x="10837334" y="6470704"/>
            <a:ext cx="973666" cy="274320"/>
          </a:xfrm>
          <a:prstGeom prst="rect">
            <a:avLst/>
          </a:prstGeom>
        </p:spPr>
        <p:txBody>
          <a:bodyPr spcFirstLastPara="1" lIns="91425" tIns="45700" rIns="91425" bIns="45700" anchorCtr="0">
            <a:normAutofit/>
          </a:bodyPr>
          <a:lstStyle/>
          <a:p>
            <a:pPr marL="0" lvl="0" indent="0" rtl="0">
              <a:lnSpc>
                <a:spcPct val="90000"/>
              </a:lnSpc>
              <a:spcBef>
                <a:spcPts val="0"/>
              </a:spcBef>
              <a:spcAft>
                <a:spcPts val="600"/>
              </a:spcAft>
              <a:buNone/>
            </a:pPr>
            <a:fld id="{00000000-1234-1234-1234-123412341234}" type="slidenum">
              <a:rPr lang="en-US" sz="700" smtClean="0"/>
              <a:pPr marL="0" lvl="0" indent="0" rtl="0">
                <a:lnSpc>
                  <a:spcPct val="90000"/>
                </a:lnSpc>
                <a:spcBef>
                  <a:spcPts val="0"/>
                </a:spcBef>
                <a:spcAft>
                  <a:spcPts val="600"/>
                </a:spcAft>
                <a:buNone/>
              </a:pPr>
              <a:t>9</a:t>
            </a:fld>
            <a:endParaRPr lang="en-US" sz="700"/>
          </a:p>
        </p:txBody>
      </p:sp>
    </p:spTree>
    <p:extLst>
      <p:ext uri="{BB962C8B-B14F-4D97-AF65-F5344CB8AC3E}">
        <p14:creationId xmlns:p14="http://schemas.microsoft.com/office/powerpoint/2010/main" val="4141342822"/>
      </p:ext>
    </p:extLst>
  </p:cSld>
  <p:clrMapOvr>
    <a:masterClrMapping/>
  </p:clrMapOvr>
</p:sld>
</file>

<file path=ppt/theme/_rels/theme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image" Target="../media/image1.jpeg"/></Relationships>
</file>

<file path=ppt/theme/theme1.xml><?xml version="1.0" encoding="utf-8"?>
<a:theme xmlns:a="http://schemas.openxmlformats.org/drawingml/2006/main" name="Integral">
  <a:themeElements>
    <a:clrScheme name="Integral">
      <a:dk1>
        <a:sysClr val="windowText" lastClr="000000"/>
      </a:dk1>
      <a:lt1>
        <a:sysClr val="window" lastClr="FFFFFF"/>
      </a:lt1>
      <a:dk2>
        <a:srgbClr val="514949"/>
      </a:dk2>
      <a:lt2>
        <a:srgbClr val="E1E1DB"/>
      </a:lt2>
      <a:accent1>
        <a:srgbClr val="9DBFBE"/>
      </a:accent1>
      <a:accent2>
        <a:srgbClr val="DB8631"/>
      </a:accent2>
      <a:accent3>
        <a:srgbClr val="E3CC5A"/>
      </a:accent3>
      <a:accent4>
        <a:srgbClr val="ACADA8"/>
      </a:accent4>
      <a:accent5>
        <a:srgbClr val="927C61"/>
      </a:accent5>
      <a:accent6>
        <a:srgbClr val="B3B435"/>
      </a:accent6>
      <a:hlink>
        <a:srgbClr val="0000FF"/>
      </a:hlink>
      <a:folHlink>
        <a:srgbClr val="800080"/>
      </a:folHlink>
    </a:clrScheme>
    <a:fontScheme name="Integral">
      <a:majorFont>
        <a:latin typeface="Tw Cen MT Condensed" panose="020B06060201040202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ajorFont>
      <a:minorFont>
        <a:latin typeface="Tw Cen MT" panose="020B0602020104020603"/>
        <a:ea typeface=""/>
        <a:cs typeface=""/>
        <a:font script="Grek" typeface="Calibri"/>
        <a:font script="Cyrl" typeface="Calibri"/>
        <a:font script="Jpan" typeface="メイリオ"/>
        <a:font script="Hang" typeface="HY얕은샘물M"/>
        <a:font script="Hans" typeface="华文仿宋"/>
        <a:font script="Hant" typeface="微軟正黑體"/>
        <a:font script="Arab" typeface="Arial"/>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Integral">
      <a:fillStyleLst>
        <a:solidFill>
          <a:schemeClr val="phClr"/>
        </a:solidFill>
        <a:gradFill rotWithShape="1">
          <a:gsLst>
            <a:gs pos="0">
              <a:schemeClr val="phClr">
                <a:tint val="83000"/>
                <a:satMod val="100000"/>
                <a:lumMod val="100000"/>
              </a:schemeClr>
            </a:gs>
            <a:gs pos="100000">
              <a:schemeClr val="phClr">
                <a:tint val="61000"/>
                <a:satMod val="150000"/>
                <a:lumMod val="100000"/>
              </a:schemeClr>
            </a:gs>
          </a:gsLst>
          <a:path path="circle">
            <a:fillToRect l="100000" t="100000" r="100000" b="100000"/>
          </a:path>
        </a:gradFill>
        <a:gradFill rotWithShape="1">
          <a:gsLst>
            <a:gs pos="0">
              <a:schemeClr val="phClr">
                <a:tint val="100000"/>
                <a:shade val="85000"/>
                <a:satMod val="100000"/>
                <a:lumMod val="100000"/>
              </a:schemeClr>
            </a:gs>
            <a:gs pos="100000">
              <a:schemeClr val="phClr">
                <a:tint val="90000"/>
                <a:shade val="100000"/>
                <a:satMod val="150000"/>
                <a:lumMod val="100000"/>
              </a:schemeClr>
            </a:gs>
          </a:gsLst>
          <a:path path="circle">
            <a:fillToRect l="100000" t="100000" r="100000" b="100000"/>
          </a:path>
        </a:gradFill>
      </a:fillStyleLst>
      <a:lnStyleLst>
        <a:ln w="9525" cap="flat" cmpd="sng" algn="ctr">
          <a:solidFill>
            <a:schemeClr val="phClr"/>
          </a:solidFill>
          <a:prstDash val="solid"/>
        </a:ln>
        <a:ln w="15875" cap="flat" cmpd="sng" algn="ctr">
          <a:solidFill>
            <a:schemeClr val="phClr"/>
          </a:solidFill>
          <a:prstDash val="solid"/>
        </a:ln>
        <a:ln w="19050" cap="flat" cmpd="sng" algn="ctr">
          <a:solidFill>
            <a:schemeClr val="phClr"/>
          </a:solidFill>
          <a:prstDash val="solid"/>
        </a:ln>
      </a:lnStyleLst>
      <a:effectStyleLst>
        <a:effectStyle>
          <a:effectLst/>
        </a:effectStyle>
        <a:effectStyle>
          <a:effectLst>
            <a:outerShdw blurRad="50800" dist="12700" dir="5400000" algn="ctr" rotWithShape="0">
              <a:srgbClr val="000000">
                <a:alpha val="50000"/>
              </a:srgbClr>
            </a:outerShdw>
          </a:effectLst>
        </a:effectStyle>
        <a:effectStyle>
          <a:effectLst>
            <a:outerShdw blurRad="76200" dist="25400" dir="5400000" algn="ctr" rotWithShape="0">
              <a:srgbClr val="000000">
                <a:alpha val="60000"/>
              </a:srgbClr>
            </a:outerShdw>
          </a:effectLst>
          <a:scene3d>
            <a:camera prst="orthographicFront">
              <a:rot lat="0" lon="0" rev="0"/>
            </a:camera>
            <a:lightRig rig="flat" dir="t">
              <a:rot lat="0" lon="0" rev="3600000"/>
            </a:lightRig>
          </a:scene3d>
          <a:sp3d contourW="12700" prstMaterial="flat">
            <a:bevelT w="38100" h="44450" prst="angle"/>
            <a:contourClr>
              <a:schemeClr val="phClr">
                <a:shade val="35000"/>
                <a:satMod val="160000"/>
              </a:schemeClr>
            </a:contourClr>
          </a:sp3d>
        </a:effectStyle>
      </a:effectStyleLst>
      <a:bgFillStyleLst>
        <a:solidFill>
          <a:schemeClr val="phClr"/>
        </a:solidFill>
        <a:blipFill rotWithShape="1">
          <a:blip xmlns:r="http://schemas.openxmlformats.org/officeDocument/2006/relationships" r:embed="rId1">
            <a:duotone>
              <a:schemeClr val="phClr">
                <a:tint val="98000"/>
              </a:schemeClr>
              <a:schemeClr val="phClr">
                <a:shade val="89000"/>
                <a:satMod val="145000"/>
              </a:schemeClr>
            </a:duotone>
          </a:blip>
          <a:tile tx="0" ty="0" sx="32000" sy="32000" flip="none" algn="tl"/>
        </a:blipFill>
        <a:blipFill rotWithShape="1">
          <a:blip xmlns:r="http://schemas.openxmlformats.org/officeDocument/2006/relationships" r:embed="rId2">
            <a:duotone>
              <a:schemeClr val="phClr">
                <a:tint val="98000"/>
              </a:schemeClr>
              <a:schemeClr val="phClr">
                <a:shade val="95000"/>
              </a:schemeClr>
            </a:duotone>
          </a:blip>
          <a:tile tx="0" ty="0" sx="32000" sy="32000" flip="none" algn="tl"/>
        </a:blipFill>
      </a:bgFillStyleLst>
    </a:fmtScheme>
  </a:themeElements>
  <a:objectDefaults/>
  <a:extraClrSchemeLst/>
  <a:extLst>
    <a:ext uri="{05A4C25C-085E-4340-85A3-A5531E510DB2}">
      <thm15:themeFamily xmlns:thm15="http://schemas.microsoft.com/office/thememl/2012/main" name="Integral" id="{3577F8C9-A904-41D8-97D2-FD898F53F20E}" vid="{B4028482-F53A-4442-AB14-9B7A43F44F96}"/>
    </a:ext>
  </a:extLst>
</a:theme>
</file>

<file path=ppt/theme/theme2.xml><?xml version="1.0" encoding="utf-8"?>
<a:theme xmlns:a="http://schemas.openxmlformats.org/drawingml/2006/main" name="Office Theme">
  <a:themeElements>
    <a:clrScheme name="Office">
      <a:dk1>
        <a:srgbClr val="000000"/>
      </a:dk1>
      <a:lt1>
        <a:srgbClr val="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Arial"/>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Integral</Template>
  <TotalTime>32227</TotalTime>
  <Words>4094</Words>
  <Application>Microsoft Macintosh PowerPoint</Application>
  <PresentationFormat>Widescreen</PresentationFormat>
  <Paragraphs>504</Paragraphs>
  <Slides>43</Slides>
  <Notes>40</Notes>
  <HiddenSlides>0</HiddenSlides>
  <MMClips>0</MMClips>
  <ScaleCrop>false</ScaleCrop>
  <HeadingPairs>
    <vt:vector size="6" baseType="variant">
      <vt:variant>
        <vt:lpstr>Fonts Used</vt:lpstr>
      </vt:variant>
      <vt:variant>
        <vt:i4>13</vt:i4>
      </vt:variant>
      <vt:variant>
        <vt:lpstr>Theme</vt:lpstr>
      </vt:variant>
      <vt:variant>
        <vt:i4>1</vt:i4>
      </vt:variant>
      <vt:variant>
        <vt:lpstr>Slide Titles</vt:lpstr>
      </vt:variant>
      <vt:variant>
        <vt:i4>43</vt:i4>
      </vt:variant>
    </vt:vector>
  </HeadingPairs>
  <TitlesOfParts>
    <vt:vector size="57" baseType="lpstr">
      <vt:lpstr>Arial</vt:lpstr>
      <vt:lpstr>Arial Narrow</vt:lpstr>
      <vt:lpstr>Calibri</vt:lpstr>
      <vt:lpstr>Cambria</vt:lpstr>
      <vt:lpstr>Noto Sans Symbols</vt:lpstr>
      <vt:lpstr>Rockwell</vt:lpstr>
      <vt:lpstr>Times New Roman</vt:lpstr>
      <vt:lpstr>Tw Cen MT</vt:lpstr>
      <vt:lpstr>Tw Cen MT (Body)</vt:lpstr>
      <vt:lpstr>Tw Cen MT Condensed</vt:lpstr>
      <vt:lpstr>Tw Cen MT Condensed (Headings)</vt:lpstr>
      <vt:lpstr>Wingdings</vt:lpstr>
      <vt:lpstr>Wingdings 3</vt:lpstr>
      <vt:lpstr>Integral</vt:lpstr>
      <vt:lpstr>OVERVIEW OF ICPC PERFORMANCE: 2019 – 2023</vt:lpstr>
      <vt:lpstr>OUTLINE</vt:lpstr>
      <vt:lpstr>BACKGROUND</vt:lpstr>
      <vt:lpstr>OUR STRATEGY</vt:lpstr>
      <vt:lpstr>PowerPoint Presentation</vt:lpstr>
      <vt:lpstr>PowerPoint Presentation</vt:lpstr>
      <vt:lpstr>PowerPoint Presentation</vt:lpstr>
      <vt:lpstr>PowerPoint Presentation</vt:lpstr>
      <vt:lpstr>OVERVIEW OF ICPC ACHIEVEMENTS FROM 2019 TO MARCH 2023</vt:lpstr>
      <vt:lpstr>OVERVIEW OF ICPC ACHIEVEMENTS FROM 2019 TO MARCH 2023 …/2</vt:lpstr>
      <vt:lpstr>OVERVIEW OF ICPC ACHIEVEMENTS FROM 2019 TO 2022 …/3</vt:lpstr>
      <vt:lpstr>OVERVIEW OF ICPC ACHIEVEMENTS FROM 2019 TO MARCH 2023 …/4</vt:lpstr>
      <vt:lpstr>OVERVIEW OF ICPC ACHIEVEMENTS FROM 2019 TO MARCH 2023 …/5</vt:lpstr>
      <vt:lpstr>OVERVIEW OF ICPC ACHIEVEMENTS FROM 2019 TO MARCH 2023 …/6</vt:lpstr>
      <vt:lpstr>OVERVIEW OF ICPC ACHIEVEMENTS FROM 2019 TO MARCH 2023 …/7</vt:lpstr>
      <vt:lpstr>OVERVIEW OF ICPC ACHIEVEMENTS FROM 2019 TO MARCH 2023 …/8</vt:lpstr>
      <vt:lpstr>OVERVIEW OF ICPC ACHIEVEMENTS FROM 2019 TO MARCH 2023 …/9</vt:lpstr>
      <vt:lpstr>Strategy implementation </vt:lpstr>
      <vt:lpstr>Strategy implementation …/2 </vt:lpstr>
      <vt:lpstr>Strategy implementation …/3 </vt:lpstr>
      <vt:lpstr>Strategy implementation …/4 </vt:lpstr>
      <vt:lpstr>Strategy implementation …/5 </vt:lpstr>
      <vt:lpstr>Strategy implementation …/6 </vt:lpstr>
      <vt:lpstr>Strategy implementation …/7 </vt:lpstr>
      <vt:lpstr>Strategy implementation …/8 </vt:lpstr>
      <vt:lpstr>Strategy implementation …/9 </vt:lpstr>
      <vt:lpstr>PowerPoint Presentation</vt:lpstr>
      <vt:lpstr>PowerPoint Presentation</vt:lpstr>
      <vt:lpstr>PowerPoint Presentation</vt:lpstr>
      <vt:lpstr>PowerPoint Presentation</vt:lpstr>
      <vt:lpstr>PowerPoint Presentation</vt:lpstr>
      <vt:lpstr>1. Implementation of the ICPC Strategic Plan 2019-2021:     Key Findings:  Weaknesses and Challenges</vt:lpstr>
      <vt:lpstr>1. Implementation of the ICPC Strategic Plan 2019-2021:     Key Findings:  Weaknesses and Challenges …/2</vt:lpstr>
      <vt:lpstr>2. Alignment of the ICPC Strategic Plan 2019-2023   Key Findings:  Weaknesses and Challenges</vt:lpstr>
      <vt:lpstr>2. Alignment of the ICPC Strategic Plan 2019-2023   Key Findings:  Weaknesses and Challenges  …/2</vt:lpstr>
      <vt:lpstr>Recommended approach for Strategic Programming</vt:lpstr>
      <vt:lpstr>3. Recommendations for the ICPC Strategic Plan 2024-2028     1. Goal “What are we trying to achieve?”</vt:lpstr>
      <vt:lpstr>3. Recommendations for the ICPC Strategic Plan 2024-2028      2. Strategy “How are we going to achieve it?”</vt:lpstr>
      <vt:lpstr>3. Recommendations for the ICPC Strategic Plan 2024-2028  3. Data Monitoring: “Are we doing what we planned to do? Evaluation: “Are we achieving what meant to achieve?”</vt:lpstr>
      <vt:lpstr>3. Recommendations for the ICPC Strategic Plan 2024-2028   4. Communication “Are our achievements recognized and attributed to our work?”</vt:lpstr>
      <vt:lpstr>Other Recommendations and Lessons Learned from the Project that are of interest </vt:lpstr>
      <vt:lpstr>CONCLUSION</vt:lpstr>
      <vt:lpstr>THANK YOU</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OVERVIEW OF THE ICPC STRATEGIC ACTION PLAN: 2018 – 2023</dc:title>
  <dc:creator>BALA UMAR MOHAMMED</dc:creator>
  <cp:lastModifiedBy>Okon Isong</cp:lastModifiedBy>
  <cp:revision>118</cp:revision>
  <cp:lastPrinted>2023-06-16T08:52:25Z</cp:lastPrinted>
  <dcterms:modified xsi:type="dcterms:W3CDTF">2023-08-21T09:38:41Z</dcterms:modified>
</cp:coreProperties>
</file>