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99" r:id="rId1"/>
  </p:sldMasterIdLst>
  <p:notesMasterIdLst>
    <p:notesMasterId r:id="rId45"/>
  </p:notesMasterIdLst>
  <p:sldIdLst>
    <p:sldId id="256" r:id="rId2"/>
    <p:sldId id="257" r:id="rId3"/>
    <p:sldId id="260" r:id="rId4"/>
    <p:sldId id="572" r:id="rId5"/>
    <p:sldId id="573" r:id="rId6"/>
    <p:sldId id="433" r:id="rId7"/>
    <p:sldId id="434" r:id="rId8"/>
    <p:sldId id="435" r:id="rId9"/>
    <p:sldId id="258" r:id="rId10"/>
    <p:sldId id="589" r:id="rId11"/>
    <p:sldId id="590" r:id="rId12"/>
    <p:sldId id="591" r:id="rId13"/>
    <p:sldId id="592" r:id="rId14"/>
    <p:sldId id="593" r:id="rId15"/>
    <p:sldId id="594" r:id="rId16"/>
    <p:sldId id="596" r:id="rId17"/>
    <p:sldId id="595" r:id="rId18"/>
    <p:sldId id="418" r:id="rId19"/>
    <p:sldId id="583" r:id="rId20"/>
    <p:sldId id="574" r:id="rId21"/>
    <p:sldId id="575" r:id="rId22"/>
    <p:sldId id="576" r:id="rId23"/>
    <p:sldId id="577" r:id="rId24"/>
    <p:sldId id="578" r:id="rId25"/>
    <p:sldId id="579" r:id="rId26"/>
    <p:sldId id="580" r:id="rId27"/>
    <p:sldId id="279" r:id="rId28"/>
    <p:sldId id="581" r:id="rId29"/>
    <p:sldId id="582" r:id="rId30"/>
    <p:sldId id="602" r:id="rId31"/>
    <p:sldId id="281" r:id="rId32"/>
    <p:sldId id="605" r:id="rId33"/>
    <p:sldId id="606" r:id="rId34"/>
    <p:sldId id="630" r:id="rId35"/>
    <p:sldId id="631" r:id="rId36"/>
    <p:sldId id="632" r:id="rId37"/>
    <p:sldId id="612" r:id="rId38"/>
    <p:sldId id="633" r:id="rId39"/>
    <p:sldId id="634" r:id="rId40"/>
    <p:sldId id="635" r:id="rId41"/>
    <p:sldId id="636" r:id="rId42"/>
    <p:sldId id="626" r:id="rId43"/>
    <p:sldId id="269" r:id="rId4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C87D63-2306-F42B-A91D-024086E318E6}" name="Hady Fink" initials="HF" userId="b999a2ea908fa35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28" d="100"/>
          <a:sy n="128" d="100"/>
        </p:scale>
        <p:origin x="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deo\Desktop\ICPC%20DASHBOARD%20FOLDER\ICPC%20PERFORMANCE%20DASHBOAR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t>67 STRATEGIC ACTIVITIES</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NG"/>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STRATEGIC ACTIVITIES</c:v>
                </c:pt>
              </c:strCache>
            </c:strRef>
          </c:tx>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6-6A49-4462-B47E-FF7D060A2A8F}"/>
              </c:ext>
            </c:extLst>
          </c:dPt>
          <c:dPt>
            <c:idx val="1"/>
            <c:bubble3D val="0"/>
            <c:explosion val="1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5-6A49-4462-B47E-FF7D060A2A8F}"/>
              </c:ext>
            </c:extLst>
          </c:dPt>
          <c:dPt>
            <c:idx val="2"/>
            <c:bubble3D val="0"/>
            <c:explosion val="4"/>
            <c:spPr>
              <a:solidFill>
                <a:schemeClr val="accent3">
                  <a:tint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4-6A49-4462-B47E-FF7D060A2A8F}"/>
              </c:ext>
            </c:extLst>
          </c:dPt>
          <c:dLbls>
            <c:dLbl>
              <c:idx val="0"/>
              <c:dLblPos val="outEnd"/>
              <c:showLegendKey val="0"/>
              <c:showVal val="1"/>
              <c:showCatName val="1"/>
              <c:showSerName val="0"/>
              <c:showPercent val="1"/>
              <c:showBubbleSize val="0"/>
              <c:extLst>
                <c:ext xmlns:c15="http://schemas.microsoft.com/office/drawing/2012/chart" uri="{CE6537A1-D6FC-4f65-9D91-7224C49458BB}">
                  <c15:layout>
                    <c:manualLayout>
                      <c:w val="0.27847687324999776"/>
                      <c:h val="0.12082163739850033"/>
                    </c:manualLayout>
                  </c15:layout>
                </c:ext>
                <c:ext xmlns:c16="http://schemas.microsoft.com/office/drawing/2014/chart" uri="{C3380CC4-5D6E-409C-BE32-E72D297353CC}">
                  <c16:uniqueId val="{00000006-6A49-4462-B47E-FF7D060A2A8F}"/>
                </c:ext>
              </c:extLst>
            </c:dLbl>
            <c:dLbl>
              <c:idx val="1"/>
              <c:dLblPos val="outEnd"/>
              <c:showLegendKey val="0"/>
              <c:showVal val="1"/>
              <c:showCatName val="1"/>
              <c:showSerName val="0"/>
              <c:showPercent val="1"/>
              <c:showBubbleSize val="0"/>
              <c:extLst>
                <c:ext xmlns:c15="http://schemas.microsoft.com/office/drawing/2012/chart" uri="{CE6537A1-D6FC-4f65-9D91-7224C49458BB}">
                  <c15:layout>
                    <c:manualLayout>
                      <c:w val="0.25859546823612811"/>
                      <c:h val="0.12082163739850033"/>
                    </c:manualLayout>
                  </c15:layout>
                </c:ext>
                <c:ext xmlns:c16="http://schemas.microsoft.com/office/drawing/2014/chart" uri="{C3380CC4-5D6E-409C-BE32-E72D297353CC}">
                  <c16:uniqueId val="{00000005-6A49-4462-B47E-FF7D060A2A8F}"/>
                </c:ext>
              </c:extLst>
            </c:dLbl>
            <c:dLbl>
              <c:idx val="2"/>
              <c:dLblPos val="outEnd"/>
              <c:showLegendKey val="0"/>
              <c:showVal val="1"/>
              <c:showCatName val="1"/>
              <c:showSerName val="0"/>
              <c:showPercent val="1"/>
              <c:showBubbleSize val="0"/>
              <c:extLst>
                <c:ext xmlns:c15="http://schemas.microsoft.com/office/drawing/2012/chart" uri="{CE6537A1-D6FC-4f65-9D91-7224C49458BB}">
                  <c15:layout>
                    <c:manualLayout>
                      <c:w val="0.2901426199234301"/>
                      <c:h val="0.12082163739850033"/>
                    </c:manualLayout>
                  </c15:layout>
                </c:ext>
                <c:ext xmlns:c16="http://schemas.microsoft.com/office/drawing/2014/chart" uri="{C3380CC4-5D6E-409C-BE32-E72D297353CC}">
                  <c16:uniqueId val="{00000004-6A49-4462-B47E-FF7D060A2A8F}"/>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NG"/>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Completed</c:v>
                </c:pt>
                <c:pt idx="1">
                  <c:v>On-Going</c:v>
                </c:pt>
                <c:pt idx="2">
                  <c:v>Outstanding</c:v>
                </c:pt>
              </c:strCache>
            </c:strRef>
          </c:cat>
          <c:val>
            <c:numRef>
              <c:f>Sheet1!$B$2:$B$4</c:f>
              <c:numCache>
                <c:formatCode>General</c:formatCode>
                <c:ptCount val="3"/>
                <c:pt idx="0">
                  <c:v>47</c:v>
                </c:pt>
                <c:pt idx="1">
                  <c:v>13</c:v>
                </c:pt>
                <c:pt idx="2">
                  <c:v>7</c:v>
                </c:pt>
              </c:numCache>
            </c:numRef>
          </c:val>
          <c:extLst>
            <c:ext xmlns:c16="http://schemas.microsoft.com/office/drawing/2014/chart" uri="{C3380CC4-5D6E-409C-BE32-E72D297353CC}">
              <c16:uniqueId val="{00000000-6A49-4462-B47E-FF7D060A2A8F}"/>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211</c:v>
                </c:pt>
                <c:pt idx="1">
                  <c:v>1113</c:v>
                </c:pt>
                <c:pt idx="2">
                  <c:v>1002</c:v>
                </c:pt>
                <c:pt idx="3">
                  <c:v>1251</c:v>
                </c:pt>
                <c:pt idx="4">
                  <c:v>101</c:v>
                </c:pt>
              </c:numCache>
              <c:extLst/>
            </c:numRef>
          </c:val>
          <c:smooth val="0"/>
          <c:extLst>
            <c:ext xmlns:c16="http://schemas.microsoft.com/office/drawing/2014/chart" uri="{C3380CC4-5D6E-409C-BE32-E72D297353CC}">
              <c16:uniqueId val="{00000000-F94B-4DE0-9C9F-EEBAE8BFAC7D}"/>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485</c:v>
                </c:pt>
                <c:pt idx="1">
                  <c:v>767</c:v>
                </c:pt>
                <c:pt idx="2">
                  <c:v>1137</c:v>
                </c:pt>
                <c:pt idx="3">
                  <c:v>1215</c:v>
                </c:pt>
                <c:pt idx="4">
                  <c:v>15</c:v>
                </c:pt>
              </c:numCache>
              <c:extLst/>
            </c:numRef>
          </c:val>
          <c:smooth val="0"/>
          <c:extLst>
            <c:ext xmlns:c16="http://schemas.microsoft.com/office/drawing/2014/chart" uri="{C3380CC4-5D6E-409C-BE32-E72D297353CC}">
              <c16:uniqueId val="{00000000-DC85-4CCF-9DED-E26A4CD9BD74}"/>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5</c:v>
                </c:pt>
                <c:pt idx="1">
                  <c:v>6</c:v>
                </c:pt>
                <c:pt idx="2">
                  <c:v>20</c:v>
                </c:pt>
                <c:pt idx="3">
                  <c:v>42</c:v>
                </c:pt>
                <c:pt idx="4">
                  <c:v>3</c:v>
                </c:pt>
              </c:numCache>
              <c:extLst/>
            </c:numRef>
          </c:val>
          <c:smooth val="0"/>
          <c:extLst>
            <c:ext xmlns:c16="http://schemas.microsoft.com/office/drawing/2014/chart" uri="{C3380CC4-5D6E-409C-BE32-E72D297353CC}">
              <c16:uniqueId val="{00000000-B680-4828-80D3-17BE1567EBD5}"/>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2</c:v>
                </c:pt>
                <c:pt idx="1">
                  <c:v>1</c:v>
                </c:pt>
                <c:pt idx="2">
                  <c:v>7</c:v>
                </c:pt>
                <c:pt idx="3">
                  <c:v>0</c:v>
                </c:pt>
                <c:pt idx="4">
                  <c:v>0</c:v>
                </c:pt>
              </c:numCache>
              <c:extLst/>
            </c:numRef>
          </c:val>
          <c:smooth val="0"/>
          <c:extLst>
            <c:ext xmlns:c16="http://schemas.microsoft.com/office/drawing/2014/chart" uri="{C3380CC4-5D6E-409C-BE32-E72D297353CC}">
              <c16:uniqueId val="{00000000-EA7C-4409-9E75-D4A4DDB84174}"/>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280</c:v>
                </c:pt>
                <c:pt idx="1">
                  <c:v>17</c:v>
                </c:pt>
                <c:pt idx="2">
                  <c:v>98</c:v>
                </c:pt>
                <c:pt idx="3">
                  <c:v>15</c:v>
                </c:pt>
                <c:pt idx="4">
                  <c:v>5</c:v>
                </c:pt>
              </c:numCache>
              <c:extLst/>
            </c:numRef>
          </c:val>
          <c:smooth val="0"/>
          <c:extLst>
            <c:ext xmlns:c16="http://schemas.microsoft.com/office/drawing/2014/chart" uri="{C3380CC4-5D6E-409C-BE32-E72D297353CC}">
              <c16:uniqueId val="{00000000-82BB-44D6-B9AB-AAC07E3085FE}"/>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280</c:v>
                </c:pt>
                <c:pt idx="1">
                  <c:v>222</c:v>
                </c:pt>
                <c:pt idx="2">
                  <c:v>301</c:v>
                </c:pt>
                <c:pt idx="3">
                  <c:v>260</c:v>
                </c:pt>
                <c:pt idx="4">
                  <c:v>400</c:v>
                </c:pt>
              </c:numCache>
              <c:extLst/>
            </c:numRef>
          </c:val>
          <c:smooth val="0"/>
          <c:extLst>
            <c:ext xmlns:c16="http://schemas.microsoft.com/office/drawing/2014/chart" uri="{C3380CC4-5D6E-409C-BE32-E72D297353CC}">
              <c16:uniqueId val="{00000000-C135-413A-9DA8-5283A05F225B}"/>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85</c:v>
                </c:pt>
                <c:pt idx="1">
                  <c:v>70</c:v>
                </c:pt>
                <c:pt idx="2">
                  <c:v>40</c:v>
                </c:pt>
                <c:pt idx="3">
                  <c:v>75</c:v>
                </c:pt>
                <c:pt idx="4">
                  <c:v>10</c:v>
                </c:pt>
              </c:numCache>
              <c:extLst/>
            </c:numRef>
          </c:val>
          <c:smooth val="0"/>
          <c:extLst>
            <c:ext xmlns:c16="http://schemas.microsoft.com/office/drawing/2014/chart" uri="{C3380CC4-5D6E-409C-BE32-E72D297353CC}">
              <c16:uniqueId val="{00000000-18A7-442B-A5DC-DE5AC54924B1}"/>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1101731</c:v>
                </c:pt>
                <c:pt idx="1">
                  <c:v>1818097</c:v>
                </c:pt>
                <c:pt idx="2">
                  <c:v>888222</c:v>
                </c:pt>
                <c:pt idx="3">
                  <c:v>3667232</c:v>
                </c:pt>
                <c:pt idx="4">
                  <c:v>5094686</c:v>
                </c:pt>
              </c:numCache>
              <c:extLst/>
            </c:numRef>
          </c:val>
          <c:smooth val="0"/>
          <c:extLst>
            <c:ext xmlns:c16="http://schemas.microsoft.com/office/drawing/2014/chart" uri="{C3380CC4-5D6E-409C-BE32-E72D297353CC}">
              <c16:uniqueId val="{00000000-2D62-4B65-8724-5408B20ED2B9}"/>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667</c:v>
                </c:pt>
                <c:pt idx="1">
                  <c:v>538</c:v>
                </c:pt>
                <c:pt idx="2">
                  <c:v>749</c:v>
                </c:pt>
                <c:pt idx="3">
                  <c:v>940</c:v>
                </c:pt>
                <c:pt idx="4">
                  <c:v>118</c:v>
                </c:pt>
              </c:numCache>
              <c:extLst/>
            </c:numRef>
          </c:val>
          <c:smooth val="0"/>
          <c:extLst>
            <c:ext xmlns:c16="http://schemas.microsoft.com/office/drawing/2014/chart" uri="{C3380CC4-5D6E-409C-BE32-E72D297353CC}">
              <c16:uniqueId val="{00000000-53F4-4A07-BF10-A1B49F243704}"/>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107</c:v>
                </c:pt>
                <c:pt idx="1">
                  <c:v>28</c:v>
                </c:pt>
                <c:pt idx="2">
                  <c:v>47</c:v>
                </c:pt>
                <c:pt idx="3">
                  <c:v>358</c:v>
                </c:pt>
                <c:pt idx="4">
                  <c:v>12</c:v>
                </c:pt>
              </c:numCache>
              <c:extLst/>
            </c:numRef>
          </c:val>
          <c:smooth val="0"/>
          <c:extLst>
            <c:ext xmlns:c16="http://schemas.microsoft.com/office/drawing/2014/chart" uri="{C3380CC4-5D6E-409C-BE32-E72D297353CC}">
              <c16:uniqueId val="{00000000-BA79-4AEE-871F-C29C7DC3D783}"/>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t>31 NACS ACTIVITIES</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NG"/>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STRATEGIC ACTIVITIES</c:v>
                </c:pt>
              </c:strCache>
            </c:strRef>
          </c:tx>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6-6A49-4462-B47E-FF7D060A2A8F}"/>
              </c:ext>
            </c:extLst>
          </c:dPt>
          <c:dPt>
            <c:idx val="1"/>
            <c:bubble3D val="0"/>
            <c:explosion val="1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5-6A49-4462-B47E-FF7D060A2A8F}"/>
              </c:ext>
            </c:extLst>
          </c:dPt>
          <c:dPt>
            <c:idx val="2"/>
            <c:bubble3D val="0"/>
            <c:explosion val="4"/>
            <c:spPr>
              <a:solidFill>
                <a:schemeClr val="accent3">
                  <a:tint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4-6A49-4462-B47E-FF7D060A2A8F}"/>
              </c:ext>
            </c:extLst>
          </c:dPt>
          <c:dLbls>
            <c:dLbl>
              <c:idx val="0"/>
              <c:dLblPos val="outEnd"/>
              <c:showLegendKey val="0"/>
              <c:showVal val="1"/>
              <c:showCatName val="1"/>
              <c:showSerName val="0"/>
              <c:showPercent val="1"/>
              <c:showBubbleSize val="0"/>
              <c:extLst>
                <c:ext xmlns:c15="http://schemas.microsoft.com/office/drawing/2012/chart" uri="{CE6537A1-D6FC-4f65-9D91-7224C49458BB}">
                  <c15:layout>
                    <c:manualLayout>
                      <c:w val="0.27847687324999776"/>
                      <c:h val="0.12082163739850033"/>
                    </c:manualLayout>
                  </c15:layout>
                </c:ext>
                <c:ext xmlns:c16="http://schemas.microsoft.com/office/drawing/2014/chart" uri="{C3380CC4-5D6E-409C-BE32-E72D297353CC}">
                  <c16:uniqueId val="{00000006-6A49-4462-B47E-FF7D060A2A8F}"/>
                </c:ext>
              </c:extLst>
            </c:dLbl>
            <c:dLbl>
              <c:idx val="1"/>
              <c:dLblPos val="outEnd"/>
              <c:showLegendKey val="0"/>
              <c:showVal val="1"/>
              <c:showCatName val="1"/>
              <c:showSerName val="0"/>
              <c:showPercent val="1"/>
              <c:showBubbleSize val="0"/>
              <c:extLst>
                <c:ext xmlns:c15="http://schemas.microsoft.com/office/drawing/2012/chart" uri="{CE6537A1-D6FC-4f65-9D91-7224C49458BB}">
                  <c15:layout>
                    <c:manualLayout>
                      <c:w val="0.25859546823612811"/>
                      <c:h val="0.12082163739850033"/>
                    </c:manualLayout>
                  </c15:layout>
                </c:ext>
                <c:ext xmlns:c16="http://schemas.microsoft.com/office/drawing/2014/chart" uri="{C3380CC4-5D6E-409C-BE32-E72D297353CC}">
                  <c16:uniqueId val="{00000005-6A49-4462-B47E-FF7D060A2A8F}"/>
                </c:ext>
              </c:extLst>
            </c:dLbl>
            <c:dLbl>
              <c:idx val="2"/>
              <c:dLblPos val="outEnd"/>
              <c:showLegendKey val="0"/>
              <c:showVal val="1"/>
              <c:showCatName val="1"/>
              <c:showSerName val="0"/>
              <c:showPercent val="1"/>
              <c:showBubbleSize val="0"/>
              <c:extLst>
                <c:ext xmlns:c15="http://schemas.microsoft.com/office/drawing/2012/chart" uri="{CE6537A1-D6FC-4f65-9D91-7224C49458BB}">
                  <c15:layout>
                    <c:manualLayout>
                      <c:w val="0.2901426199234301"/>
                      <c:h val="0.12082163739850033"/>
                    </c:manualLayout>
                  </c15:layout>
                </c:ext>
                <c:ext xmlns:c16="http://schemas.microsoft.com/office/drawing/2014/chart" uri="{C3380CC4-5D6E-409C-BE32-E72D297353CC}">
                  <c16:uniqueId val="{00000004-6A49-4462-B47E-FF7D060A2A8F}"/>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NG"/>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Completed</c:v>
                </c:pt>
                <c:pt idx="1">
                  <c:v>On-Going</c:v>
                </c:pt>
                <c:pt idx="2">
                  <c:v>Outstanding</c:v>
                </c:pt>
              </c:strCache>
            </c:strRef>
          </c:cat>
          <c:val>
            <c:numRef>
              <c:f>Sheet1!$B$2:$B$4</c:f>
              <c:numCache>
                <c:formatCode>General</c:formatCode>
                <c:ptCount val="3"/>
                <c:pt idx="0">
                  <c:v>24</c:v>
                </c:pt>
                <c:pt idx="1">
                  <c:v>3</c:v>
                </c:pt>
                <c:pt idx="2">
                  <c:v>4</c:v>
                </c:pt>
              </c:numCache>
            </c:numRef>
          </c:val>
          <c:extLst>
            <c:ext xmlns:c16="http://schemas.microsoft.com/office/drawing/2014/chart" uri="{C3380CC4-5D6E-409C-BE32-E72D297353CC}">
              <c16:uniqueId val="{00000000-6A49-4462-B47E-FF7D060A2A8F}"/>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1927</c:v>
                </c:pt>
                <c:pt idx="1">
                  <c:v>1537</c:v>
                </c:pt>
                <c:pt idx="2">
                  <c:v>2900</c:v>
                </c:pt>
                <c:pt idx="3">
                  <c:v>2138</c:v>
                </c:pt>
                <c:pt idx="4">
                  <c:v>12</c:v>
                </c:pt>
              </c:numCache>
              <c:extLst/>
            </c:numRef>
          </c:val>
          <c:smooth val="0"/>
          <c:extLst>
            <c:ext xmlns:c16="http://schemas.microsoft.com/office/drawing/2014/chart" uri="{C3380CC4-5D6E-409C-BE32-E72D297353CC}">
              <c16:uniqueId val="{00000000-8AA4-4D6A-BF24-A8F2D9A3960B}"/>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74.88</c:v>
                </c:pt>
                <c:pt idx="1">
                  <c:v>81.709999999999994</c:v>
                </c:pt>
                <c:pt idx="2">
                  <c:v>78.739999999999995</c:v>
                </c:pt>
                <c:pt idx="3">
                  <c:v>79.989999999999995</c:v>
                </c:pt>
                <c:pt idx="4">
                  <c:v>0</c:v>
                </c:pt>
              </c:numCache>
              <c:extLst/>
            </c:numRef>
          </c:val>
          <c:smooth val="0"/>
          <c:extLst>
            <c:ext xmlns:c16="http://schemas.microsoft.com/office/drawing/2014/chart" uri="{C3380CC4-5D6E-409C-BE32-E72D297353CC}">
              <c16:uniqueId val="{00000000-9236-45D6-897D-5A40148B54F7}"/>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55</c:v>
                </c:pt>
                <c:pt idx="1">
                  <c:v>85</c:v>
                </c:pt>
                <c:pt idx="2">
                  <c:v>100</c:v>
                </c:pt>
                <c:pt idx="3">
                  <c:v>100</c:v>
                </c:pt>
                <c:pt idx="4">
                  <c:v>0</c:v>
                </c:pt>
              </c:numCache>
              <c:extLst/>
            </c:numRef>
          </c:val>
          <c:smooth val="0"/>
          <c:extLst>
            <c:ext xmlns:c16="http://schemas.microsoft.com/office/drawing/2014/chart" uri="{C3380CC4-5D6E-409C-BE32-E72D297353CC}">
              <c16:uniqueId val="{00000000-B19F-4476-B205-E67B51105478}"/>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25</c:v>
                </c:pt>
                <c:pt idx="1">
                  <c:v>33</c:v>
                </c:pt>
                <c:pt idx="2">
                  <c:v>14</c:v>
                </c:pt>
                <c:pt idx="3">
                  <c:v>14</c:v>
                </c:pt>
                <c:pt idx="4">
                  <c:v>3</c:v>
                </c:pt>
              </c:numCache>
              <c:extLst/>
            </c:numRef>
          </c:val>
          <c:smooth val="0"/>
          <c:extLst>
            <c:ext xmlns:c16="http://schemas.microsoft.com/office/drawing/2014/chart" uri="{C3380CC4-5D6E-409C-BE32-E72D297353CC}">
              <c16:uniqueId val="{00000000-728D-4425-BC51-4D7D95F18420}"/>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2</c:v>
                </c:pt>
                <c:pt idx="1">
                  <c:v>3</c:v>
                </c:pt>
                <c:pt idx="2">
                  <c:v>4</c:v>
                </c:pt>
                <c:pt idx="3">
                  <c:v>5</c:v>
                </c:pt>
                <c:pt idx="4">
                  <c:v>1</c:v>
                </c:pt>
              </c:numCache>
              <c:extLst/>
            </c:numRef>
          </c:val>
          <c:smooth val="0"/>
          <c:extLst>
            <c:ext xmlns:c16="http://schemas.microsoft.com/office/drawing/2014/chart" uri="{C3380CC4-5D6E-409C-BE32-E72D297353CC}">
              <c16:uniqueId val="{00000000-CA4F-4D79-89FF-542898284D6B}"/>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KEY PERFORMANCE INDICATORS – OVERALL PERFORMANCE</a:t>
            </a:r>
          </a:p>
        </c:rich>
      </c:tx>
      <c:layout>
        <c:manualLayout>
          <c:xMode val="edge"/>
          <c:yMode val="edge"/>
          <c:x val="0.16227680057027957"/>
          <c:y val="0"/>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Sheet1!$B$1</c:f>
              <c:strCache>
                <c:ptCount val="1"/>
                <c:pt idx="0">
                  <c:v>Key Performance Indicators</c:v>
                </c:pt>
              </c:strCache>
            </c:strRef>
          </c:tx>
          <c:spPr>
            <a:solidFill>
              <a:schemeClr val="accent1"/>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6-6A49-4462-B47E-FF7D060A2A8F}"/>
              </c:ext>
            </c:extLst>
          </c:dPt>
          <c:dPt>
            <c:idx val="1"/>
            <c:invertIfNegative val="0"/>
            <c:bubble3D val="0"/>
            <c:explosion val="10"/>
            <c:spPr>
              <a:solidFill>
                <a:srgbClr val="92D050"/>
              </a:solidFill>
              <a:ln w="19050">
                <a:solidFill>
                  <a:schemeClr val="lt1"/>
                </a:solidFill>
              </a:ln>
              <a:effectLst/>
            </c:spPr>
            <c:extLst>
              <c:ext xmlns:c16="http://schemas.microsoft.com/office/drawing/2014/chart" uri="{C3380CC4-5D6E-409C-BE32-E72D297353CC}">
                <c16:uniqueId val="{00000005-6A49-4462-B47E-FF7D060A2A8F}"/>
              </c:ext>
            </c:extLst>
          </c:dPt>
          <c:dLbls>
            <c:dLbl>
              <c:idx val="0"/>
              <c:layout>
                <c:manualLayout>
                  <c:x val="0.25800238718156565"/>
                  <c:y val="1.6992009168421775E-2"/>
                </c:manualLayout>
              </c:layout>
              <c:showLegendKey val="0"/>
              <c:showVal val="1"/>
              <c:showCatName val="1"/>
              <c:showSerName val="0"/>
              <c:showPercent val="0"/>
              <c:showBubbleSize val="0"/>
              <c:extLst>
                <c:ext xmlns:c15="http://schemas.microsoft.com/office/drawing/2012/chart" uri="{CE6537A1-D6FC-4f65-9D91-7224C49458BB}">
                  <c15:layout>
                    <c:manualLayout>
                      <c:w val="0.26023265696522307"/>
                      <c:h val="0.12082163739850033"/>
                    </c:manualLayout>
                  </c15:layout>
                </c:ext>
                <c:ext xmlns:c16="http://schemas.microsoft.com/office/drawing/2014/chart" uri="{C3380CC4-5D6E-409C-BE32-E72D297353CC}">
                  <c16:uniqueId val="{00000006-6A49-4462-B47E-FF7D060A2A8F}"/>
                </c:ext>
              </c:extLst>
            </c:dLbl>
            <c:dLbl>
              <c:idx val="1"/>
              <c:showLegendKey val="0"/>
              <c:showVal val="1"/>
              <c:showCatName val="1"/>
              <c:showSerName val="0"/>
              <c:showPercent val="0"/>
              <c:showBubbleSize val="0"/>
              <c:extLst>
                <c:ext xmlns:c15="http://schemas.microsoft.com/office/drawing/2012/chart" uri="{CE6537A1-D6FC-4f65-9D91-7224C49458BB}">
                  <c15:layout>
                    <c:manualLayout>
                      <c:w val="0.17885653912038135"/>
                      <c:h val="0.12082163739850033"/>
                    </c:manualLayout>
                  </c15:layout>
                </c:ext>
                <c:ext xmlns:c16="http://schemas.microsoft.com/office/drawing/2014/chart" uri="{C3380CC4-5D6E-409C-BE32-E72D297353CC}">
                  <c16:uniqueId val="{00000005-6A49-4462-B47E-FF7D060A2A8F}"/>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NG"/>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Achievement</c:v>
                </c:pt>
                <c:pt idx="1">
                  <c:v>Target</c:v>
                </c:pt>
              </c:strCache>
            </c:strRef>
          </c:cat>
          <c:val>
            <c:numRef>
              <c:f>Sheet1!$B$2:$B$3</c:f>
              <c:numCache>
                <c:formatCode>0%</c:formatCode>
                <c:ptCount val="2"/>
                <c:pt idx="0">
                  <c:v>1.3499000000000001</c:v>
                </c:pt>
                <c:pt idx="1">
                  <c:v>1</c:v>
                </c:pt>
              </c:numCache>
            </c:numRef>
          </c:val>
          <c:extLst>
            <c:ext xmlns:c16="http://schemas.microsoft.com/office/drawing/2014/chart" uri="{C3380CC4-5D6E-409C-BE32-E72D297353CC}">
              <c16:uniqueId val="{00000000-6A49-4462-B47E-FF7D060A2A8F}"/>
            </c:ext>
          </c:extLst>
        </c:ser>
        <c:dLbls>
          <c:showLegendKey val="0"/>
          <c:showVal val="0"/>
          <c:showCatName val="0"/>
          <c:showSerName val="0"/>
          <c:showPercent val="0"/>
          <c:showBubbleSize val="0"/>
        </c:dLbls>
        <c:gapWidth val="150"/>
        <c:axId val="930347632"/>
        <c:axId val="930345136"/>
      </c:barChart>
      <c:catAx>
        <c:axId val="930347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NG"/>
          </a:p>
        </c:txPr>
        <c:crossAx val="930345136"/>
        <c:crosses val="autoZero"/>
        <c:auto val="1"/>
        <c:lblAlgn val="ctr"/>
        <c:lblOffset val="100"/>
        <c:noMultiLvlLbl val="0"/>
      </c:catAx>
      <c:valAx>
        <c:axId val="93034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NG"/>
          </a:p>
        </c:txPr>
        <c:crossAx val="93034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dirty="0">
                <a:effectLst/>
              </a:rPr>
              <a:t>YEARLY PERFORMANCE</a:t>
            </a:r>
            <a:endParaRPr lang="en-NG"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63558670954.539993</c:v>
                </c:pt>
                <c:pt idx="1">
                  <c:v>229728723364.92001</c:v>
                </c:pt>
                <c:pt idx="2">
                  <c:v>66701276515.711098</c:v>
                </c:pt>
                <c:pt idx="3">
                  <c:v>91016003014.606003</c:v>
                </c:pt>
                <c:pt idx="4">
                  <c:v>3816887485.75</c:v>
                </c:pt>
              </c:numCache>
              <c:extLst/>
            </c:numRef>
          </c:val>
          <c:smooth val="0"/>
          <c:extLst>
            <c:ext xmlns:c16="http://schemas.microsoft.com/office/drawing/2014/chart" uri="{C3380CC4-5D6E-409C-BE32-E72D297353CC}">
              <c16:uniqueId val="{00000000-64D2-4B25-A05B-F1D517312E43}"/>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dirty="0">
                <a:effectLst/>
              </a:rPr>
              <a:t>YEARLY PERFORMANCE</a:t>
            </a:r>
            <a:endParaRPr lang="en-NG"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1012</c:v>
                </c:pt>
                <c:pt idx="1">
                  <c:v>1079</c:v>
                </c:pt>
                <c:pt idx="2">
                  <c:v>1250</c:v>
                </c:pt>
                <c:pt idx="3">
                  <c:v>1364</c:v>
                </c:pt>
                <c:pt idx="4">
                  <c:v>34</c:v>
                </c:pt>
              </c:numCache>
              <c:extLst/>
            </c:numRef>
          </c:val>
          <c:smooth val="0"/>
          <c:extLst>
            <c:ext xmlns:c16="http://schemas.microsoft.com/office/drawing/2014/chart" uri="{C3380CC4-5D6E-409C-BE32-E72D297353CC}">
              <c16:uniqueId val="{00000000-2332-4885-BD9D-950EEEE31AD8}"/>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dirty="0">
                <a:effectLst/>
              </a:rPr>
              <a:t>YEARLY PERFORMANCE</a:t>
            </a:r>
            <a:endParaRPr lang="en-NG"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105</c:v>
                </c:pt>
                <c:pt idx="1">
                  <c:v>73</c:v>
                </c:pt>
                <c:pt idx="2">
                  <c:v>67</c:v>
                </c:pt>
                <c:pt idx="3">
                  <c:v>64</c:v>
                </c:pt>
                <c:pt idx="4">
                  <c:v>26</c:v>
                </c:pt>
              </c:numCache>
              <c:extLst/>
            </c:numRef>
          </c:val>
          <c:smooth val="0"/>
          <c:extLst>
            <c:ext xmlns:c16="http://schemas.microsoft.com/office/drawing/2014/chart" uri="{C3380CC4-5D6E-409C-BE32-E72D297353CC}">
              <c16:uniqueId val="{00000000-1F9F-40FF-8D6A-FEF11E3FE846}"/>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25</c:v>
                </c:pt>
                <c:pt idx="1">
                  <c:v>26</c:v>
                </c:pt>
                <c:pt idx="2">
                  <c:v>15</c:v>
                </c:pt>
                <c:pt idx="3">
                  <c:v>19</c:v>
                </c:pt>
                <c:pt idx="4">
                  <c:v>5</c:v>
                </c:pt>
              </c:numCache>
              <c:extLst/>
            </c:numRef>
          </c:val>
          <c:smooth val="0"/>
          <c:extLst>
            <c:ext xmlns:c16="http://schemas.microsoft.com/office/drawing/2014/chart" uri="{C3380CC4-5D6E-409C-BE32-E72D297353CC}">
              <c16:uniqueId val="{00000000-78A4-4A23-BAA5-076938DA9BA4}"/>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424</c:v>
                </c:pt>
                <c:pt idx="1">
                  <c:v>722</c:v>
                </c:pt>
                <c:pt idx="2">
                  <c:v>1098</c:v>
                </c:pt>
                <c:pt idx="3">
                  <c:v>1178</c:v>
                </c:pt>
                <c:pt idx="4">
                  <c:v>0</c:v>
                </c:pt>
              </c:numCache>
              <c:extLst/>
            </c:numRef>
          </c:val>
          <c:smooth val="0"/>
          <c:extLst>
            <c:ext xmlns:c16="http://schemas.microsoft.com/office/drawing/2014/chart" uri="{C3380CC4-5D6E-409C-BE32-E72D297353CC}">
              <c16:uniqueId val="{00000000-C1AE-48C2-AD93-21214C907C71}"/>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r>
              <a:rPr lang="en-GB" sz="1200" b="1" i="0" baseline="0">
                <a:effectLst/>
              </a:rPr>
              <a:t>YEARLY PERFORMANCE</a:t>
            </a:r>
            <a:endParaRPr lang="en-NG" sz="1200">
              <a:effectLst/>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Rockwell" panose="02060603020205020403" pitchFamily="18" charset="0"/>
              <a:ea typeface="+mj-ea"/>
              <a:cs typeface="+mj-cs"/>
            </a:defRPr>
          </a:pPr>
          <a:endParaRPr lang="en-NG"/>
        </a:p>
      </c:txPr>
    </c:title>
    <c:autoTitleDeleted val="0"/>
    <c:plotArea>
      <c:layout/>
      <c:lineChart>
        <c:grouping val="standard"/>
        <c:varyColors val="0"/>
        <c:ser>
          <c:idx val="0"/>
          <c:order val="0"/>
          <c:spPr>
            <a:ln w="38100" cap="rnd">
              <a:solidFill>
                <a:schemeClr val="accent1"/>
              </a:solidFill>
              <a:round/>
            </a:ln>
            <a:effectLst/>
          </c:spPr>
          <c:marker>
            <c:symbol val="none"/>
          </c:marker>
          <c:dLbls>
            <c:numFmt formatCode="#,##0" sourceLinked="0"/>
            <c:spPr>
              <a:noFill/>
              <a:ln>
                <a:noFill/>
              </a:ln>
              <a:effectLst/>
            </c:spPr>
            <c:txPr>
              <a:bodyPr rot="-5400000" spcFirstLastPara="1" vertOverflow="clip" horzOverflow="clip" wrap="square" lIns="38100" tIns="19050" rIns="38100" bIns="19050" anchor="ctr" anchorCtr="1">
                <a:spAutoFit/>
              </a:bodyPr>
              <a:lstStyle/>
              <a:p>
                <a:pPr>
                  <a:defRPr sz="1200" b="1" i="0" u="none" strike="noStrike" kern="1200" baseline="0">
                    <a:solidFill>
                      <a:schemeClr val="tx1">
                        <a:lumMod val="75000"/>
                        <a:lumOff val="25000"/>
                      </a:schemeClr>
                    </a:solidFill>
                    <a:latin typeface="Rockwell" panose="02060603020205020403" pitchFamily="18"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TABLE'!$H$11,'PIVOT TABLE'!$H$13,'PIVOT TABLE'!$H$15,'PIVOT TABLE'!$H$17,'PIVOT TABLE'!$H$19)</c:f>
              <c:strCache>
                <c:ptCount val="5"/>
                <c:pt idx="0">
                  <c:v>2019 ACHIEVEMENT</c:v>
                </c:pt>
                <c:pt idx="1">
                  <c:v>2020 ACHIEVEMENT</c:v>
                </c:pt>
                <c:pt idx="2">
                  <c:v>2021 ACHIEVEMENT</c:v>
                </c:pt>
                <c:pt idx="3">
                  <c:v>2022 ACHIEVEMENT</c:v>
                </c:pt>
                <c:pt idx="4">
                  <c:v>2023 ACHIEVEMENT</c:v>
                </c:pt>
              </c:strCache>
              <c:extLst/>
            </c:strRef>
          </c:cat>
          <c:val>
            <c:numRef>
              <c:f>('PIVOT TABLE'!$I$11,'PIVOT TABLE'!$I$13,'PIVOT TABLE'!$I$15,'PIVOT TABLE'!$I$17,'PIVOT TABLE'!$I$19)</c:f>
              <c:numCache>
                <c:formatCode>General</c:formatCode>
                <c:ptCount val="5"/>
                <c:pt idx="0">
                  <c:v>1934</c:v>
                </c:pt>
                <c:pt idx="1">
                  <c:v>1364</c:v>
                </c:pt>
                <c:pt idx="2">
                  <c:v>1393</c:v>
                </c:pt>
                <c:pt idx="3">
                  <c:v>1357</c:v>
                </c:pt>
                <c:pt idx="4">
                  <c:v>367</c:v>
                </c:pt>
              </c:numCache>
              <c:extLst/>
            </c:numRef>
          </c:val>
          <c:smooth val="0"/>
          <c:extLst>
            <c:ext xmlns:c16="http://schemas.microsoft.com/office/drawing/2014/chart" uri="{C3380CC4-5D6E-409C-BE32-E72D297353CC}">
              <c16:uniqueId val="{00000000-D5CA-443E-B43C-2069A3B1E34A}"/>
            </c:ext>
          </c:extLst>
        </c:ser>
        <c:dLbls>
          <c:showLegendKey val="0"/>
          <c:showVal val="1"/>
          <c:showCatName val="0"/>
          <c:showSerName val="0"/>
          <c:showPercent val="0"/>
          <c:showBubbleSize val="0"/>
        </c:dLbls>
        <c:smooth val="0"/>
        <c:axId val="335335791"/>
        <c:axId val="490354351"/>
      </c:lineChart>
      <c:catAx>
        <c:axId val="33533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NG"/>
          </a:p>
        </c:txPr>
        <c:crossAx val="490354351"/>
        <c:crosses val="autoZero"/>
        <c:auto val="1"/>
        <c:lblAlgn val="ctr"/>
        <c:lblOffset val="100"/>
        <c:noMultiLvlLbl val="0"/>
      </c:catAx>
      <c:valAx>
        <c:axId val="4903543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G"/>
          </a:p>
        </c:txPr>
        <c:crossAx val="3353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etal"/>
  </c:spPr>
  <c:txPr>
    <a:bodyPr/>
    <a:lstStyle/>
    <a:p>
      <a:pPr>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44BB7-1DBE-4049-BC74-D048E735E97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62F2C64E-1329-4A3A-8516-1FF2A621B7BA}">
      <dgm:prSet phldrT="[Text]"/>
      <dgm:spPr/>
      <dgm:t>
        <a:bodyPr/>
        <a:lstStyle/>
        <a:p>
          <a:pPr>
            <a:lnSpc>
              <a:spcPct val="100000"/>
            </a:lnSpc>
          </a:pPr>
          <a:r>
            <a:rPr lang="en-GB" dirty="0">
              <a:effectLst>
                <a:outerShdw blurRad="38100" dist="38100" dir="2700000" algn="tl">
                  <a:srgbClr val="000000">
                    <a:alpha val="43137"/>
                  </a:srgbClr>
                </a:outerShdw>
              </a:effectLst>
            </a:rPr>
            <a:t>A Strategic Workshop held in November 2018</a:t>
          </a:r>
          <a:endParaRPr lang="en-NG" dirty="0">
            <a:effectLst>
              <a:outerShdw blurRad="38100" dist="38100" dir="2700000" algn="tl">
                <a:srgbClr val="000000">
                  <a:alpha val="43137"/>
                </a:srgbClr>
              </a:outerShdw>
            </a:effectLst>
          </a:endParaRPr>
        </a:p>
      </dgm:t>
    </dgm:pt>
    <dgm:pt modelId="{99CC26CC-F344-4DFA-A173-0E97F6C77728}" type="parTrans" cxnId="{E8755B6C-7D1D-48BE-9201-62F3F22100BE}">
      <dgm:prSet/>
      <dgm:spPr/>
      <dgm:t>
        <a:bodyPr/>
        <a:lstStyle/>
        <a:p>
          <a:endParaRPr lang="en-NG">
            <a:effectLst>
              <a:outerShdw blurRad="38100" dist="38100" dir="2700000" algn="tl">
                <a:srgbClr val="000000">
                  <a:alpha val="43137"/>
                </a:srgbClr>
              </a:outerShdw>
            </a:effectLst>
          </a:endParaRPr>
        </a:p>
      </dgm:t>
    </dgm:pt>
    <dgm:pt modelId="{CF9689A8-6A9F-48BE-9A97-834F583DE180}" type="sibTrans" cxnId="{E8755B6C-7D1D-48BE-9201-62F3F22100BE}">
      <dgm:prSet/>
      <dgm:spPr/>
      <dgm:t>
        <a:bodyPr/>
        <a:lstStyle/>
        <a:p>
          <a:endParaRPr lang="en-NG">
            <a:effectLst>
              <a:outerShdw blurRad="38100" dist="38100" dir="2700000" algn="tl">
                <a:srgbClr val="000000">
                  <a:alpha val="43137"/>
                </a:srgbClr>
              </a:outerShdw>
            </a:effectLst>
          </a:endParaRPr>
        </a:p>
      </dgm:t>
    </dgm:pt>
    <dgm:pt modelId="{7D619CD2-A978-47CA-B430-BCCF329FDF77}">
      <dgm:prSet phldrT="[Text]"/>
      <dgm:spPr/>
      <dgm:t>
        <a:bodyPr/>
        <a:lstStyle/>
        <a:p>
          <a:pPr>
            <a:lnSpc>
              <a:spcPct val="100000"/>
            </a:lnSpc>
          </a:pPr>
          <a:r>
            <a:rPr lang="en-GB" dirty="0">
              <a:effectLst>
                <a:outerShdw blurRad="38100" dist="38100" dir="2700000" algn="tl">
                  <a:srgbClr val="000000">
                    <a:alpha val="43137"/>
                  </a:srgbClr>
                </a:outerShdw>
              </a:effectLst>
            </a:rPr>
            <a:t>Development of a Draft Strategic Plan: 2019 - 2023</a:t>
          </a:r>
          <a:endParaRPr lang="en-NG" dirty="0">
            <a:effectLst>
              <a:outerShdw blurRad="38100" dist="38100" dir="2700000" algn="tl">
                <a:srgbClr val="000000">
                  <a:alpha val="43137"/>
                </a:srgbClr>
              </a:outerShdw>
            </a:effectLst>
          </a:endParaRPr>
        </a:p>
      </dgm:t>
    </dgm:pt>
    <dgm:pt modelId="{9991A435-AD23-48C0-ACE0-17F3F3184BAC}" type="parTrans" cxnId="{0A2959BD-3F8C-4731-BA64-2DC2D4D43262}">
      <dgm:prSet/>
      <dgm:spPr/>
      <dgm:t>
        <a:bodyPr/>
        <a:lstStyle/>
        <a:p>
          <a:endParaRPr lang="en-NG">
            <a:effectLst>
              <a:outerShdw blurRad="38100" dist="38100" dir="2700000" algn="tl">
                <a:srgbClr val="000000">
                  <a:alpha val="43137"/>
                </a:srgbClr>
              </a:outerShdw>
            </a:effectLst>
          </a:endParaRPr>
        </a:p>
      </dgm:t>
    </dgm:pt>
    <dgm:pt modelId="{CE7982EE-1001-414B-92BC-27C6C9CFCC7B}" type="sibTrans" cxnId="{0A2959BD-3F8C-4731-BA64-2DC2D4D43262}">
      <dgm:prSet/>
      <dgm:spPr/>
      <dgm:t>
        <a:bodyPr/>
        <a:lstStyle/>
        <a:p>
          <a:endParaRPr lang="en-NG">
            <a:effectLst>
              <a:outerShdw blurRad="38100" dist="38100" dir="2700000" algn="tl">
                <a:srgbClr val="000000">
                  <a:alpha val="43137"/>
                </a:srgbClr>
              </a:outerShdw>
            </a:effectLst>
          </a:endParaRPr>
        </a:p>
      </dgm:t>
    </dgm:pt>
    <dgm:pt modelId="{439C7CAD-FB77-4A46-B1AF-F294E98C4D43}">
      <dgm:prSet phldrT="[Text]"/>
      <dgm:spPr/>
      <dgm:t>
        <a:bodyPr/>
        <a:lstStyle/>
        <a:p>
          <a:pPr>
            <a:lnSpc>
              <a:spcPct val="100000"/>
            </a:lnSpc>
          </a:pPr>
          <a:r>
            <a:rPr lang="en-GB" dirty="0">
              <a:effectLst>
                <a:outerShdw blurRad="38100" dist="38100" dir="2700000" algn="tl">
                  <a:srgbClr val="000000">
                    <a:alpha val="43137"/>
                  </a:srgbClr>
                </a:outerShdw>
              </a:effectLst>
            </a:rPr>
            <a:t>Presentation of Draft Plan for Board’s Review and Adoption</a:t>
          </a:r>
          <a:endParaRPr lang="en-NG" dirty="0">
            <a:effectLst>
              <a:outerShdw blurRad="38100" dist="38100" dir="2700000" algn="tl">
                <a:srgbClr val="000000">
                  <a:alpha val="43137"/>
                </a:srgbClr>
              </a:outerShdw>
            </a:effectLst>
          </a:endParaRPr>
        </a:p>
      </dgm:t>
    </dgm:pt>
    <dgm:pt modelId="{714D8F85-C9C8-461F-993E-3C7ED2B5B04E}" type="parTrans" cxnId="{169B6037-65F2-4D70-9BB0-A518C8C23A7F}">
      <dgm:prSet/>
      <dgm:spPr/>
      <dgm:t>
        <a:bodyPr/>
        <a:lstStyle/>
        <a:p>
          <a:endParaRPr lang="en-NG">
            <a:effectLst>
              <a:outerShdw blurRad="38100" dist="38100" dir="2700000" algn="tl">
                <a:srgbClr val="000000">
                  <a:alpha val="43137"/>
                </a:srgbClr>
              </a:outerShdw>
            </a:effectLst>
          </a:endParaRPr>
        </a:p>
      </dgm:t>
    </dgm:pt>
    <dgm:pt modelId="{683AA46E-209A-4AEE-9FE8-B9B452D2CD49}" type="sibTrans" cxnId="{169B6037-65F2-4D70-9BB0-A518C8C23A7F}">
      <dgm:prSet/>
      <dgm:spPr/>
      <dgm:t>
        <a:bodyPr/>
        <a:lstStyle/>
        <a:p>
          <a:endParaRPr lang="en-NG">
            <a:effectLst>
              <a:outerShdw blurRad="38100" dist="38100" dir="2700000" algn="tl">
                <a:srgbClr val="000000">
                  <a:alpha val="43137"/>
                </a:srgbClr>
              </a:outerShdw>
            </a:effectLst>
          </a:endParaRPr>
        </a:p>
      </dgm:t>
    </dgm:pt>
    <dgm:pt modelId="{530C0A67-F531-4482-9C01-13A7F8727399}">
      <dgm:prSet phldrT="[Text]"/>
      <dgm:spPr/>
      <dgm:t>
        <a:bodyPr/>
        <a:lstStyle/>
        <a:p>
          <a:pPr>
            <a:lnSpc>
              <a:spcPct val="100000"/>
            </a:lnSpc>
          </a:pPr>
          <a:r>
            <a:rPr lang="en-GB" dirty="0">
              <a:effectLst>
                <a:outerShdw blurRad="38100" dist="38100" dir="2700000" algn="tl">
                  <a:srgbClr val="000000">
                    <a:alpha val="43137"/>
                  </a:srgbClr>
                </a:outerShdw>
              </a:effectLst>
            </a:rPr>
            <a:t>Upward Review of Set-Targets by 20%</a:t>
          </a:r>
          <a:endParaRPr lang="en-NG" dirty="0">
            <a:effectLst>
              <a:outerShdw blurRad="38100" dist="38100" dir="2700000" algn="tl">
                <a:srgbClr val="000000">
                  <a:alpha val="43137"/>
                </a:srgbClr>
              </a:outerShdw>
            </a:effectLst>
          </a:endParaRPr>
        </a:p>
      </dgm:t>
    </dgm:pt>
    <dgm:pt modelId="{52F5821C-1E4E-4235-A740-080800787651}" type="parTrans" cxnId="{B6D94A9E-5553-45F8-9327-7F0A30907B7D}">
      <dgm:prSet/>
      <dgm:spPr/>
      <dgm:t>
        <a:bodyPr/>
        <a:lstStyle/>
        <a:p>
          <a:endParaRPr lang="en-NG">
            <a:effectLst>
              <a:outerShdw blurRad="38100" dist="38100" dir="2700000" algn="tl">
                <a:srgbClr val="000000">
                  <a:alpha val="43137"/>
                </a:srgbClr>
              </a:outerShdw>
            </a:effectLst>
          </a:endParaRPr>
        </a:p>
      </dgm:t>
    </dgm:pt>
    <dgm:pt modelId="{2C8B7107-CA65-49A6-B0D1-90E129D7836F}" type="sibTrans" cxnId="{B6D94A9E-5553-45F8-9327-7F0A30907B7D}">
      <dgm:prSet/>
      <dgm:spPr/>
      <dgm:t>
        <a:bodyPr/>
        <a:lstStyle/>
        <a:p>
          <a:endParaRPr lang="en-NG">
            <a:effectLst>
              <a:outerShdw blurRad="38100" dist="38100" dir="2700000" algn="tl">
                <a:srgbClr val="000000">
                  <a:alpha val="43137"/>
                </a:srgbClr>
              </a:outerShdw>
            </a:effectLst>
          </a:endParaRPr>
        </a:p>
      </dgm:t>
    </dgm:pt>
    <dgm:pt modelId="{97A3EA28-3572-4D92-BD99-73AA464AC948}">
      <dgm:prSet phldrT="[Text]"/>
      <dgm:spPr/>
      <dgm:t>
        <a:bodyPr/>
        <a:lstStyle/>
        <a:p>
          <a:pPr>
            <a:lnSpc>
              <a:spcPct val="100000"/>
            </a:lnSpc>
          </a:pPr>
          <a:r>
            <a:rPr lang="en-GB" dirty="0">
              <a:effectLst>
                <a:outerShdw blurRad="38100" dist="38100" dir="2700000" algn="tl">
                  <a:srgbClr val="000000">
                    <a:alpha val="43137"/>
                  </a:srgbClr>
                </a:outerShdw>
              </a:effectLst>
            </a:rPr>
            <a:t>Adoption of the Plan by the Board</a:t>
          </a:r>
          <a:endParaRPr lang="en-NG" dirty="0">
            <a:effectLst>
              <a:outerShdw blurRad="38100" dist="38100" dir="2700000" algn="tl">
                <a:srgbClr val="000000">
                  <a:alpha val="43137"/>
                </a:srgbClr>
              </a:outerShdw>
            </a:effectLst>
          </a:endParaRPr>
        </a:p>
      </dgm:t>
    </dgm:pt>
    <dgm:pt modelId="{B55B3A75-2BE1-46E8-BEEB-EC90DB21D204}" type="parTrans" cxnId="{C5D74645-8F9F-4D2C-A84F-43C78607C4B0}">
      <dgm:prSet/>
      <dgm:spPr/>
      <dgm:t>
        <a:bodyPr/>
        <a:lstStyle/>
        <a:p>
          <a:endParaRPr lang="en-NG">
            <a:effectLst>
              <a:outerShdw blurRad="38100" dist="38100" dir="2700000" algn="tl">
                <a:srgbClr val="000000">
                  <a:alpha val="43137"/>
                </a:srgbClr>
              </a:outerShdw>
            </a:effectLst>
          </a:endParaRPr>
        </a:p>
      </dgm:t>
    </dgm:pt>
    <dgm:pt modelId="{8C9659A0-45F8-4F65-A73D-3E6CACD556F8}" type="sibTrans" cxnId="{C5D74645-8F9F-4D2C-A84F-43C78607C4B0}">
      <dgm:prSet/>
      <dgm:spPr/>
      <dgm:t>
        <a:bodyPr/>
        <a:lstStyle/>
        <a:p>
          <a:endParaRPr lang="en-NG">
            <a:effectLst>
              <a:outerShdw blurRad="38100" dist="38100" dir="2700000" algn="tl">
                <a:srgbClr val="000000">
                  <a:alpha val="43137"/>
                </a:srgbClr>
              </a:outerShdw>
            </a:effectLst>
          </a:endParaRPr>
        </a:p>
      </dgm:t>
    </dgm:pt>
    <dgm:pt modelId="{47083D26-7C9D-4F2E-A0FC-D52113C6E5CD}">
      <dgm:prSet phldrT="[Text]"/>
      <dgm:spPr/>
      <dgm:t>
        <a:bodyPr/>
        <a:lstStyle/>
        <a:p>
          <a:pPr>
            <a:lnSpc>
              <a:spcPct val="100000"/>
            </a:lnSpc>
          </a:pPr>
          <a:r>
            <a:rPr lang="en-GB" dirty="0">
              <a:effectLst>
                <a:outerShdw blurRad="38100" dist="38100" dir="2700000" algn="tl">
                  <a:srgbClr val="000000">
                    <a:alpha val="43137"/>
                  </a:srgbClr>
                </a:outerShdw>
              </a:effectLst>
            </a:rPr>
            <a:t>Development of ICPC Dashboard &amp; Plan Implementation</a:t>
          </a:r>
          <a:endParaRPr lang="en-NG" dirty="0">
            <a:effectLst>
              <a:outerShdw blurRad="38100" dist="38100" dir="2700000" algn="tl">
                <a:srgbClr val="000000">
                  <a:alpha val="43137"/>
                </a:srgbClr>
              </a:outerShdw>
            </a:effectLst>
          </a:endParaRPr>
        </a:p>
      </dgm:t>
    </dgm:pt>
    <dgm:pt modelId="{E26918CD-8643-468E-9125-95C4EDE37F28}" type="parTrans" cxnId="{1E8205E7-FC89-4F57-BA7C-945388A59774}">
      <dgm:prSet/>
      <dgm:spPr/>
      <dgm:t>
        <a:bodyPr/>
        <a:lstStyle/>
        <a:p>
          <a:endParaRPr lang="en-NG">
            <a:effectLst>
              <a:outerShdw blurRad="38100" dist="38100" dir="2700000" algn="tl">
                <a:srgbClr val="000000">
                  <a:alpha val="43137"/>
                </a:srgbClr>
              </a:outerShdw>
            </a:effectLst>
          </a:endParaRPr>
        </a:p>
      </dgm:t>
    </dgm:pt>
    <dgm:pt modelId="{4D9F3E06-6CC6-41EF-BDC9-490C2D0E7977}" type="sibTrans" cxnId="{1E8205E7-FC89-4F57-BA7C-945388A59774}">
      <dgm:prSet/>
      <dgm:spPr/>
      <dgm:t>
        <a:bodyPr/>
        <a:lstStyle/>
        <a:p>
          <a:endParaRPr lang="en-NG">
            <a:effectLst>
              <a:outerShdw blurRad="38100" dist="38100" dir="2700000" algn="tl">
                <a:srgbClr val="000000">
                  <a:alpha val="43137"/>
                </a:srgbClr>
              </a:outerShdw>
            </a:effectLst>
          </a:endParaRPr>
        </a:p>
      </dgm:t>
    </dgm:pt>
    <dgm:pt modelId="{5CF8D02F-86FC-4768-A936-A90ACDD45400}" type="pres">
      <dgm:prSet presAssocID="{C6944BB7-1DBE-4049-BC74-D048E735E97B}" presName="root" presStyleCnt="0">
        <dgm:presLayoutVars>
          <dgm:dir/>
          <dgm:resizeHandles val="exact"/>
        </dgm:presLayoutVars>
      </dgm:prSet>
      <dgm:spPr/>
    </dgm:pt>
    <dgm:pt modelId="{1303B200-8F0D-42C0-8990-5DCECCA46F09}" type="pres">
      <dgm:prSet presAssocID="{62F2C64E-1329-4A3A-8516-1FF2A621B7BA}" presName="compNode" presStyleCnt="0"/>
      <dgm:spPr/>
    </dgm:pt>
    <dgm:pt modelId="{AD7C0BD0-D26E-44BD-9114-29133BDD8F1A}" type="pres">
      <dgm:prSet presAssocID="{62F2C64E-1329-4A3A-8516-1FF2A621B7BA}" presName="bgRect" presStyleLbl="bgShp" presStyleIdx="0" presStyleCnt="6"/>
      <dgm:spPr/>
    </dgm:pt>
    <dgm:pt modelId="{E6236A38-63D5-4F72-B9EE-A9B9AD2C0807}" type="pres">
      <dgm:prSet presAssocID="{62F2C64E-1329-4A3A-8516-1FF2A621B7B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7DD1E10F-7A0D-4128-A221-871825C7AFE4}" type="pres">
      <dgm:prSet presAssocID="{62F2C64E-1329-4A3A-8516-1FF2A621B7BA}" presName="spaceRect" presStyleCnt="0"/>
      <dgm:spPr/>
    </dgm:pt>
    <dgm:pt modelId="{E2252B57-4731-4123-A240-0769834D9F78}" type="pres">
      <dgm:prSet presAssocID="{62F2C64E-1329-4A3A-8516-1FF2A621B7BA}" presName="parTx" presStyleLbl="revTx" presStyleIdx="0" presStyleCnt="6">
        <dgm:presLayoutVars>
          <dgm:chMax val="0"/>
          <dgm:chPref val="0"/>
        </dgm:presLayoutVars>
      </dgm:prSet>
      <dgm:spPr/>
    </dgm:pt>
    <dgm:pt modelId="{9EAB3F1E-F160-4657-BD65-BE257CE7DCDB}" type="pres">
      <dgm:prSet presAssocID="{CF9689A8-6A9F-48BE-9A97-834F583DE180}" presName="sibTrans" presStyleCnt="0"/>
      <dgm:spPr/>
    </dgm:pt>
    <dgm:pt modelId="{AA80DC06-1C20-4B7D-97CE-9A5A2E7F30EA}" type="pres">
      <dgm:prSet presAssocID="{7D619CD2-A978-47CA-B430-BCCF329FDF77}" presName="compNode" presStyleCnt="0"/>
      <dgm:spPr/>
    </dgm:pt>
    <dgm:pt modelId="{C729707A-438B-43F0-A4FF-E05C5F143094}" type="pres">
      <dgm:prSet presAssocID="{7D619CD2-A978-47CA-B430-BCCF329FDF77}" presName="bgRect" presStyleLbl="bgShp" presStyleIdx="1" presStyleCnt="6"/>
      <dgm:spPr/>
    </dgm:pt>
    <dgm:pt modelId="{15452616-893A-4A03-91A0-6CDB622A120F}" type="pres">
      <dgm:prSet presAssocID="{7D619CD2-A978-47CA-B430-BCCF329FDF7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book"/>
        </a:ext>
      </dgm:extLst>
    </dgm:pt>
    <dgm:pt modelId="{43279D88-4888-4A82-8490-C6788CB45D51}" type="pres">
      <dgm:prSet presAssocID="{7D619CD2-A978-47CA-B430-BCCF329FDF77}" presName="spaceRect" presStyleCnt="0"/>
      <dgm:spPr/>
    </dgm:pt>
    <dgm:pt modelId="{69E377BE-5865-4E00-8C8D-96A331578244}" type="pres">
      <dgm:prSet presAssocID="{7D619CD2-A978-47CA-B430-BCCF329FDF77}" presName="parTx" presStyleLbl="revTx" presStyleIdx="1" presStyleCnt="6">
        <dgm:presLayoutVars>
          <dgm:chMax val="0"/>
          <dgm:chPref val="0"/>
        </dgm:presLayoutVars>
      </dgm:prSet>
      <dgm:spPr/>
    </dgm:pt>
    <dgm:pt modelId="{B2D97464-0CF5-4DF0-B818-1C5D62735F4A}" type="pres">
      <dgm:prSet presAssocID="{CE7982EE-1001-414B-92BC-27C6C9CFCC7B}" presName="sibTrans" presStyleCnt="0"/>
      <dgm:spPr/>
    </dgm:pt>
    <dgm:pt modelId="{09A300CD-F203-4E62-BB78-CBC4EFB89428}" type="pres">
      <dgm:prSet presAssocID="{439C7CAD-FB77-4A46-B1AF-F294E98C4D43}" presName="compNode" presStyleCnt="0"/>
      <dgm:spPr/>
    </dgm:pt>
    <dgm:pt modelId="{6B62C460-8DEE-4458-908F-6B279D6BEC37}" type="pres">
      <dgm:prSet presAssocID="{439C7CAD-FB77-4A46-B1AF-F294E98C4D43}" presName="bgRect" presStyleLbl="bgShp" presStyleIdx="2" presStyleCnt="6"/>
      <dgm:spPr/>
    </dgm:pt>
    <dgm:pt modelId="{DB6396AF-5E8D-4BF0-85B4-6ED93B5456A9}" type="pres">
      <dgm:prSet presAssocID="{439C7CAD-FB77-4A46-B1AF-F294E98C4D4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846F604D-5C70-41F8-9A47-32E6F5705420}" type="pres">
      <dgm:prSet presAssocID="{439C7CAD-FB77-4A46-B1AF-F294E98C4D43}" presName="spaceRect" presStyleCnt="0"/>
      <dgm:spPr/>
    </dgm:pt>
    <dgm:pt modelId="{D3C70BCE-6A50-436E-97A7-1D6C2734BE6D}" type="pres">
      <dgm:prSet presAssocID="{439C7CAD-FB77-4A46-B1AF-F294E98C4D43}" presName="parTx" presStyleLbl="revTx" presStyleIdx="2" presStyleCnt="6">
        <dgm:presLayoutVars>
          <dgm:chMax val="0"/>
          <dgm:chPref val="0"/>
        </dgm:presLayoutVars>
      </dgm:prSet>
      <dgm:spPr/>
    </dgm:pt>
    <dgm:pt modelId="{3B7C74E0-754A-412C-BC93-3966E7C2C7A7}" type="pres">
      <dgm:prSet presAssocID="{683AA46E-209A-4AEE-9FE8-B9B452D2CD49}" presName="sibTrans" presStyleCnt="0"/>
      <dgm:spPr/>
    </dgm:pt>
    <dgm:pt modelId="{561FD6F1-AC4F-4B39-833F-7F87660C2F83}" type="pres">
      <dgm:prSet presAssocID="{530C0A67-F531-4482-9C01-13A7F8727399}" presName="compNode" presStyleCnt="0"/>
      <dgm:spPr/>
    </dgm:pt>
    <dgm:pt modelId="{A9CCA1B9-261D-4741-BE53-C9B1E3102949}" type="pres">
      <dgm:prSet presAssocID="{530C0A67-F531-4482-9C01-13A7F8727399}" presName="bgRect" presStyleLbl="bgShp" presStyleIdx="3" presStyleCnt="6"/>
      <dgm:spPr/>
    </dgm:pt>
    <dgm:pt modelId="{DE2228B6-EBB3-47F1-B047-C8EEEA4CEAFD}" type="pres">
      <dgm:prSet presAssocID="{530C0A67-F531-4482-9C01-13A7F872739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Graph with Upward Trend"/>
        </a:ext>
      </dgm:extLst>
    </dgm:pt>
    <dgm:pt modelId="{A8CC446C-D2C9-49FC-A2CC-257F048E67EF}" type="pres">
      <dgm:prSet presAssocID="{530C0A67-F531-4482-9C01-13A7F8727399}" presName="spaceRect" presStyleCnt="0"/>
      <dgm:spPr/>
    </dgm:pt>
    <dgm:pt modelId="{049CC20A-D3E2-4906-8C5C-C14CCE47A6AA}" type="pres">
      <dgm:prSet presAssocID="{530C0A67-F531-4482-9C01-13A7F8727399}" presName="parTx" presStyleLbl="revTx" presStyleIdx="3" presStyleCnt="6">
        <dgm:presLayoutVars>
          <dgm:chMax val="0"/>
          <dgm:chPref val="0"/>
        </dgm:presLayoutVars>
      </dgm:prSet>
      <dgm:spPr/>
    </dgm:pt>
    <dgm:pt modelId="{30B76840-7218-457D-A42C-A0037D65E4BA}" type="pres">
      <dgm:prSet presAssocID="{2C8B7107-CA65-49A6-B0D1-90E129D7836F}" presName="sibTrans" presStyleCnt="0"/>
      <dgm:spPr/>
    </dgm:pt>
    <dgm:pt modelId="{669BEBF4-D029-4B84-BFF5-83E73E014CD4}" type="pres">
      <dgm:prSet presAssocID="{97A3EA28-3572-4D92-BD99-73AA464AC948}" presName="compNode" presStyleCnt="0"/>
      <dgm:spPr/>
    </dgm:pt>
    <dgm:pt modelId="{C10EDC4A-76AF-42FC-B946-8F3FA8B652A2}" type="pres">
      <dgm:prSet presAssocID="{97A3EA28-3572-4D92-BD99-73AA464AC948}" presName="bgRect" presStyleLbl="bgShp" presStyleIdx="4" presStyleCnt="6"/>
      <dgm:spPr/>
    </dgm:pt>
    <dgm:pt modelId="{35EA59AF-E5EF-4B74-9B4C-1F6AB83F7899}" type="pres">
      <dgm:prSet presAssocID="{97A3EA28-3572-4D92-BD99-73AA464AC94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2522F13C-9BCB-46BD-BB41-0286CDB0A42F}" type="pres">
      <dgm:prSet presAssocID="{97A3EA28-3572-4D92-BD99-73AA464AC948}" presName="spaceRect" presStyleCnt="0"/>
      <dgm:spPr/>
    </dgm:pt>
    <dgm:pt modelId="{558F88A9-F846-4F0A-8C1F-59F824F28C94}" type="pres">
      <dgm:prSet presAssocID="{97A3EA28-3572-4D92-BD99-73AA464AC948}" presName="parTx" presStyleLbl="revTx" presStyleIdx="4" presStyleCnt="6">
        <dgm:presLayoutVars>
          <dgm:chMax val="0"/>
          <dgm:chPref val="0"/>
        </dgm:presLayoutVars>
      </dgm:prSet>
      <dgm:spPr/>
    </dgm:pt>
    <dgm:pt modelId="{45208558-7833-4200-B1E8-8975714999E2}" type="pres">
      <dgm:prSet presAssocID="{8C9659A0-45F8-4F65-A73D-3E6CACD556F8}" presName="sibTrans" presStyleCnt="0"/>
      <dgm:spPr/>
    </dgm:pt>
    <dgm:pt modelId="{BF56DCEF-4970-4E78-97F3-8E552008CB8F}" type="pres">
      <dgm:prSet presAssocID="{47083D26-7C9D-4F2E-A0FC-D52113C6E5CD}" presName="compNode" presStyleCnt="0"/>
      <dgm:spPr/>
    </dgm:pt>
    <dgm:pt modelId="{5BD595AC-B8B3-41BA-AE8D-A61A1F8AFFED}" type="pres">
      <dgm:prSet presAssocID="{47083D26-7C9D-4F2E-A0FC-D52113C6E5CD}" presName="bgRect" presStyleLbl="bgShp" presStyleIdx="5" presStyleCnt="6"/>
      <dgm:spPr/>
    </dgm:pt>
    <dgm:pt modelId="{198778F9-23B3-4668-8382-058ED4FEC84D}" type="pres">
      <dgm:prSet presAssocID="{47083D26-7C9D-4F2E-A0FC-D52113C6E5C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uge"/>
        </a:ext>
      </dgm:extLst>
    </dgm:pt>
    <dgm:pt modelId="{C799EE27-C951-49C5-AEC8-4A35E597BFD5}" type="pres">
      <dgm:prSet presAssocID="{47083D26-7C9D-4F2E-A0FC-D52113C6E5CD}" presName="spaceRect" presStyleCnt="0"/>
      <dgm:spPr/>
    </dgm:pt>
    <dgm:pt modelId="{DAB4D1FB-61EF-4E82-A7B4-E5459881DBC8}" type="pres">
      <dgm:prSet presAssocID="{47083D26-7C9D-4F2E-A0FC-D52113C6E5CD}" presName="parTx" presStyleLbl="revTx" presStyleIdx="5" presStyleCnt="6">
        <dgm:presLayoutVars>
          <dgm:chMax val="0"/>
          <dgm:chPref val="0"/>
        </dgm:presLayoutVars>
      </dgm:prSet>
      <dgm:spPr/>
    </dgm:pt>
  </dgm:ptLst>
  <dgm:cxnLst>
    <dgm:cxn modelId="{91EF9425-232B-406A-8C5A-62A04CF3E333}" type="presOf" srcId="{C6944BB7-1DBE-4049-BC74-D048E735E97B}" destId="{5CF8D02F-86FC-4768-A936-A90ACDD45400}" srcOrd="0" destOrd="0" presId="urn:microsoft.com/office/officeart/2018/2/layout/IconVerticalSolidList"/>
    <dgm:cxn modelId="{169B6037-65F2-4D70-9BB0-A518C8C23A7F}" srcId="{C6944BB7-1DBE-4049-BC74-D048E735E97B}" destId="{439C7CAD-FB77-4A46-B1AF-F294E98C4D43}" srcOrd="2" destOrd="0" parTransId="{714D8F85-C9C8-461F-993E-3C7ED2B5B04E}" sibTransId="{683AA46E-209A-4AEE-9FE8-B9B452D2CD49}"/>
    <dgm:cxn modelId="{E204E13E-C8F3-45CB-9CC3-85A8E267D1ED}" type="presOf" srcId="{530C0A67-F531-4482-9C01-13A7F8727399}" destId="{049CC20A-D3E2-4906-8C5C-C14CCE47A6AA}" srcOrd="0" destOrd="0" presId="urn:microsoft.com/office/officeart/2018/2/layout/IconVerticalSolidList"/>
    <dgm:cxn modelId="{C5D74645-8F9F-4D2C-A84F-43C78607C4B0}" srcId="{C6944BB7-1DBE-4049-BC74-D048E735E97B}" destId="{97A3EA28-3572-4D92-BD99-73AA464AC948}" srcOrd="4" destOrd="0" parTransId="{B55B3A75-2BE1-46E8-BEEB-EC90DB21D204}" sibTransId="{8C9659A0-45F8-4F65-A73D-3E6CACD556F8}"/>
    <dgm:cxn modelId="{E8755B6C-7D1D-48BE-9201-62F3F22100BE}" srcId="{C6944BB7-1DBE-4049-BC74-D048E735E97B}" destId="{62F2C64E-1329-4A3A-8516-1FF2A621B7BA}" srcOrd="0" destOrd="0" parTransId="{99CC26CC-F344-4DFA-A173-0E97F6C77728}" sibTransId="{CF9689A8-6A9F-48BE-9A97-834F583DE180}"/>
    <dgm:cxn modelId="{B26AA47C-031C-44DE-BDF0-760DC36D897C}" type="presOf" srcId="{439C7CAD-FB77-4A46-B1AF-F294E98C4D43}" destId="{D3C70BCE-6A50-436E-97A7-1D6C2734BE6D}" srcOrd="0" destOrd="0" presId="urn:microsoft.com/office/officeart/2018/2/layout/IconVerticalSolidList"/>
    <dgm:cxn modelId="{B6D94A9E-5553-45F8-9327-7F0A30907B7D}" srcId="{C6944BB7-1DBE-4049-BC74-D048E735E97B}" destId="{530C0A67-F531-4482-9C01-13A7F8727399}" srcOrd="3" destOrd="0" parTransId="{52F5821C-1E4E-4235-A740-080800787651}" sibTransId="{2C8B7107-CA65-49A6-B0D1-90E129D7836F}"/>
    <dgm:cxn modelId="{F6426EA0-F96C-4B1A-8DC5-E5E88DB34467}" type="presOf" srcId="{47083D26-7C9D-4F2E-A0FC-D52113C6E5CD}" destId="{DAB4D1FB-61EF-4E82-A7B4-E5459881DBC8}" srcOrd="0" destOrd="0" presId="urn:microsoft.com/office/officeart/2018/2/layout/IconVerticalSolidList"/>
    <dgm:cxn modelId="{159736A7-8055-4C70-B733-6CF06F81FEBC}" type="presOf" srcId="{7D619CD2-A978-47CA-B430-BCCF329FDF77}" destId="{69E377BE-5865-4E00-8C8D-96A331578244}" srcOrd="0" destOrd="0" presId="urn:microsoft.com/office/officeart/2018/2/layout/IconVerticalSolidList"/>
    <dgm:cxn modelId="{EE6149BB-A958-4CF5-BF26-5EF70950232B}" type="presOf" srcId="{62F2C64E-1329-4A3A-8516-1FF2A621B7BA}" destId="{E2252B57-4731-4123-A240-0769834D9F78}" srcOrd="0" destOrd="0" presId="urn:microsoft.com/office/officeart/2018/2/layout/IconVerticalSolidList"/>
    <dgm:cxn modelId="{9294B1BB-68D5-4388-A783-68887737CBDF}" type="presOf" srcId="{97A3EA28-3572-4D92-BD99-73AA464AC948}" destId="{558F88A9-F846-4F0A-8C1F-59F824F28C94}" srcOrd="0" destOrd="0" presId="urn:microsoft.com/office/officeart/2018/2/layout/IconVerticalSolidList"/>
    <dgm:cxn modelId="{0A2959BD-3F8C-4731-BA64-2DC2D4D43262}" srcId="{C6944BB7-1DBE-4049-BC74-D048E735E97B}" destId="{7D619CD2-A978-47CA-B430-BCCF329FDF77}" srcOrd="1" destOrd="0" parTransId="{9991A435-AD23-48C0-ACE0-17F3F3184BAC}" sibTransId="{CE7982EE-1001-414B-92BC-27C6C9CFCC7B}"/>
    <dgm:cxn modelId="{1E8205E7-FC89-4F57-BA7C-945388A59774}" srcId="{C6944BB7-1DBE-4049-BC74-D048E735E97B}" destId="{47083D26-7C9D-4F2E-A0FC-D52113C6E5CD}" srcOrd="5" destOrd="0" parTransId="{E26918CD-8643-468E-9125-95C4EDE37F28}" sibTransId="{4D9F3E06-6CC6-41EF-BDC9-490C2D0E7977}"/>
    <dgm:cxn modelId="{4D2A6BEC-B3FF-41D1-8C0E-BEA4CA560D2D}" type="presParOf" srcId="{5CF8D02F-86FC-4768-A936-A90ACDD45400}" destId="{1303B200-8F0D-42C0-8990-5DCECCA46F09}" srcOrd="0" destOrd="0" presId="urn:microsoft.com/office/officeart/2018/2/layout/IconVerticalSolidList"/>
    <dgm:cxn modelId="{005226B5-5704-4EEC-BC10-2A22C1ED85DE}" type="presParOf" srcId="{1303B200-8F0D-42C0-8990-5DCECCA46F09}" destId="{AD7C0BD0-D26E-44BD-9114-29133BDD8F1A}" srcOrd="0" destOrd="0" presId="urn:microsoft.com/office/officeart/2018/2/layout/IconVerticalSolidList"/>
    <dgm:cxn modelId="{D75D58EC-B3C7-43D8-B569-4AF23E19BE48}" type="presParOf" srcId="{1303B200-8F0D-42C0-8990-5DCECCA46F09}" destId="{E6236A38-63D5-4F72-B9EE-A9B9AD2C0807}" srcOrd="1" destOrd="0" presId="urn:microsoft.com/office/officeart/2018/2/layout/IconVerticalSolidList"/>
    <dgm:cxn modelId="{27F5F9AE-F0DD-4AF8-BC1E-01B36B4FF302}" type="presParOf" srcId="{1303B200-8F0D-42C0-8990-5DCECCA46F09}" destId="{7DD1E10F-7A0D-4128-A221-871825C7AFE4}" srcOrd="2" destOrd="0" presId="urn:microsoft.com/office/officeart/2018/2/layout/IconVerticalSolidList"/>
    <dgm:cxn modelId="{09F3FCE7-4917-454D-BF4D-AB815ED6E07A}" type="presParOf" srcId="{1303B200-8F0D-42C0-8990-5DCECCA46F09}" destId="{E2252B57-4731-4123-A240-0769834D9F78}" srcOrd="3" destOrd="0" presId="urn:microsoft.com/office/officeart/2018/2/layout/IconVerticalSolidList"/>
    <dgm:cxn modelId="{4AD37CA3-C911-411B-BE36-210C6F86CDE2}" type="presParOf" srcId="{5CF8D02F-86FC-4768-A936-A90ACDD45400}" destId="{9EAB3F1E-F160-4657-BD65-BE257CE7DCDB}" srcOrd="1" destOrd="0" presId="urn:microsoft.com/office/officeart/2018/2/layout/IconVerticalSolidList"/>
    <dgm:cxn modelId="{AFEB895D-5C92-403A-BBBE-48BCC7A87073}" type="presParOf" srcId="{5CF8D02F-86FC-4768-A936-A90ACDD45400}" destId="{AA80DC06-1C20-4B7D-97CE-9A5A2E7F30EA}" srcOrd="2" destOrd="0" presId="urn:microsoft.com/office/officeart/2018/2/layout/IconVerticalSolidList"/>
    <dgm:cxn modelId="{855C9CFF-AAC5-4708-B56F-318C008FEC1D}" type="presParOf" srcId="{AA80DC06-1C20-4B7D-97CE-9A5A2E7F30EA}" destId="{C729707A-438B-43F0-A4FF-E05C5F143094}" srcOrd="0" destOrd="0" presId="urn:microsoft.com/office/officeart/2018/2/layout/IconVerticalSolidList"/>
    <dgm:cxn modelId="{8DB50074-A968-46D6-BDFA-5EC21B261640}" type="presParOf" srcId="{AA80DC06-1C20-4B7D-97CE-9A5A2E7F30EA}" destId="{15452616-893A-4A03-91A0-6CDB622A120F}" srcOrd="1" destOrd="0" presId="urn:microsoft.com/office/officeart/2018/2/layout/IconVerticalSolidList"/>
    <dgm:cxn modelId="{ED4BF79D-0B2A-4980-B1D6-F46B595DFFB4}" type="presParOf" srcId="{AA80DC06-1C20-4B7D-97CE-9A5A2E7F30EA}" destId="{43279D88-4888-4A82-8490-C6788CB45D51}" srcOrd="2" destOrd="0" presId="urn:microsoft.com/office/officeart/2018/2/layout/IconVerticalSolidList"/>
    <dgm:cxn modelId="{02C0506D-0DC2-4C5F-A9A9-BB4E484064A4}" type="presParOf" srcId="{AA80DC06-1C20-4B7D-97CE-9A5A2E7F30EA}" destId="{69E377BE-5865-4E00-8C8D-96A331578244}" srcOrd="3" destOrd="0" presId="urn:microsoft.com/office/officeart/2018/2/layout/IconVerticalSolidList"/>
    <dgm:cxn modelId="{B657E3F0-DAD7-49B5-8421-A57B2A36A5EF}" type="presParOf" srcId="{5CF8D02F-86FC-4768-A936-A90ACDD45400}" destId="{B2D97464-0CF5-4DF0-B818-1C5D62735F4A}" srcOrd="3" destOrd="0" presId="urn:microsoft.com/office/officeart/2018/2/layout/IconVerticalSolidList"/>
    <dgm:cxn modelId="{AB76318B-8E87-4209-85AD-7E8C720F11D2}" type="presParOf" srcId="{5CF8D02F-86FC-4768-A936-A90ACDD45400}" destId="{09A300CD-F203-4E62-BB78-CBC4EFB89428}" srcOrd="4" destOrd="0" presId="urn:microsoft.com/office/officeart/2018/2/layout/IconVerticalSolidList"/>
    <dgm:cxn modelId="{39DACE3D-F59F-45D8-8472-38F45A5B075A}" type="presParOf" srcId="{09A300CD-F203-4E62-BB78-CBC4EFB89428}" destId="{6B62C460-8DEE-4458-908F-6B279D6BEC37}" srcOrd="0" destOrd="0" presId="urn:microsoft.com/office/officeart/2018/2/layout/IconVerticalSolidList"/>
    <dgm:cxn modelId="{E0A49355-176B-42A0-B06E-5FCF1834B0AB}" type="presParOf" srcId="{09A300CD-F203-4E62-BB78-CBC4EFB89428}" destId="{DB6396AF-5E8D-4BF0-85B4-6ED93B5456A9}" srcOrd="1" destOrd="0" presId="urn:microsoft.com/office/officeart/2018/2/layout/IconVerticalSolidList"/>
    <dgm:cxn modelId="{66B8FE02-E8A9-49CC-81B8-EF5FA9070A3A}" type="presParOf" srcId="{09A300CD-F203-4E62-BB78-CBC4EFB89428}" destId="{846F604D-5C70-41F8-9A47-32E6F5705420}" srcOrd="2" destOrd="0" presId="urn:microsoft.com/office/officeart/2018/2/layout/IconVerticalSolidList"/>
    <dgm:cxn modelId="{9847EF2C-CA3F-4EE5-A404-0773B2947375}" type="presParOf" srcId="{09A300CD-F203-4E62-BB78-CBC4EFB89428}" destId="{D3C70BCE-6A50-436E-97A7-1D6C2734BE6D}" srcOrd="3" destOrd="0" presId="urn:microsoft.com/office/officeart/2018/2/layout/IconVerticalSolidList"/>
    <dgm:cxn modelId="{D6E71790-B3E7-4F3C-85C2-5E71C823237A}" type="presParOf" srcId="{5CF8D02F-86FC-4768-A936-A90ACDD45400}" destId="{3B7C74E0-754A-412C-BC93-3966E7C2C7A7}" srcOrd="5" destOrd="0" presId="urn:microsoft.com/office/officeart/2018/2/layout/IconVerticalSolidList"/>
    <dgm:cxn modelId="{D1607F1F-23A1-4249-A2EA-626DED4AD984}" type="presParOf" srcId="{5CF8D02F-86FC-4768-A936-A90ACDD45400}" destId="{561FD6F1-AC4F-4B39-833F-7F87660C2F83}" srcOrd="6" destOrd="0" presId="urn:microsoft.com/office/officeart/2018/2/layout/IconVerticalSolidList"/>
    <dgm:cxn modelId="{94257485-56C7-4B50-9686-A8B9E513DA0E}" type="presParOf" srcId="{561FD6F1-AC4F-4B39-833F-7F87660C2F83}" destId="{A9CCA1B9-261D-4741-BE53-C9B1E3102949}" srcOrd="0" destOrd="0" presId="urn:microsoft.com/office/officeart/2018/2/layout/IconVerticalSolidList"/>
    <dgm:cxn modelId="{0B6C9D1C-7E6D-4243-8A05-064F5639C3F1}" type="presParOf" srcId="{561FD6F1-AC4F-4B39-833F-7F87660C2F83}" destId="{DE2228B6-EBB3-47F1-B047-C8EEEA4CEAFD}" srcOrd="1" destOrd="0" presId="urn:microsoft.com/office/officeart/2018/2/layout/IconVerticalSolidList"/>
    <dgm:cxn modelId="{A4479CC9-D2C4-49BB-A0BC-92BA7B6BE791}" type="presParOf" srcId="{561FD6F1-AC4F-4B39-833F-7F87660C2F83}" destId="{A8CC446C-D2C9-49FC-A2CC-257F048E67EF}" srcOrd="2" destOrd="0" presId="urn:microsoft.com/office/officeart/2018/2/layout/IconVerticalSolidList"/>
    <dgm:cxn modelId="{52C37349-F89A-495B-B3A3-73921A6042D4}" type="presParOf" srcId="{561FD6F1-AC4F-4B39-833F-7F87660C2F83}" destId="{049CC20A-D3E2-4906-8C5C-C14CCE47A6AA}" srcOrd="3" destOrd="0" presId="urn:microsoft.com/office/officeart/2018/2/layout/IconVerticalSolidList"/>
    <dgm:cxn modelId="{45AD4AD5-3C73-4420-B1F6-351638EAA2F4}" type="presParOf" srcId="{5CF8D02F-86FC-4768-A936-A90ACDD45400}" destId="{30B76840-7218-457D-A42C-A0037D65E4BA}" srcOrd="7" destOrd="0" presId="urn:microsoft.com/office/officeart/2018/2/layout/IconVerticalSolidList"/>
    <dgm:cxn modelId="{C3CFDD60-96C9-45ED-9771-869C2A32036F}" type="presParOf" srcId="{5CF8D02F-86FC-4768-A936-A90ACDD45400}" destId="{669BEBF4-D029-4B84-BFF5-83E73E014CD4}" srcOrd="8" destOrd="0" presId="urn:microsoft.com/office/officeart/2018/2/layout/IconVerticalSolidList"/>
    <dgm:cxn modelId="{D48EE16B-E478-4ABD-A466-366D9BE36AFB}" type="presParOf" srcId="{669BEBF4-D029-4B84-BFF5-83E73E014CD4}" destId="{C10EDC4A-76AF-42FC-B946-8F3FA8B652A2}" srcOrd="0" destOrd="0" presId="urn:microsoft.com/office/officeart/2018/2/layout/IconVerticalSolidList"/>
    <dgm:cxn modelId="{54719754-A040-420A-9498-A440B9762289}" type="presParOf" srcId="{669BEBF4-D029-4B84-BFF5-83E73E014CD4}" destId="{35EA59AF-E5EF-4B74-9B4C-1F6AB83F7899}" srcOrd="1" destOrd="0" presId="urn:microsoft.com/office/officeart/2018/2/layout/IconVerticalSolidList"/>
    <dgm:cxn modelId="{327101DD-8647-4EC2-BB8E-A50C12E4A0D5}" type="presParOf" srcId="{669BEBF4-D029-4B84-BFF5-83E73E014CD4}" destId="{2522F13C-9BCB-46BD-BB41-0286CDB0A42F}" srcOrd="2" destOrd="0" presId="urn:microsoft.com/office/officeart/2018/2/layout/IconVerticalSolidList"/>
    <dgm:cxn modelId="{BE8F14D2-47C9-4EF2-8D3F-844DBED96527}" type="presParOf" srcId="{669BEBF4-D029-4B84-BFF5-83E73E014CD4}" destId="{558F88A9-F846-4F0A-8C1F-59F824F28C94}" srcOrd="3" destOrd="0" presId="urn:microsoft.com/office/officeart/2018/2/layout/IconVerticalSolidList"/>
    <dgm:cxn modelId="{ECCFA879-0616-4345-8442-E9A838BF2BBE}" type="presParOf" srcId="{5CF8D02F-86FC-4768-A936-A90ACDD45400}" destId="{45208558-7833-4200-B1E8-8975714999E2}" srcOrd="9" destOrd="0" presId="urn:microsoft.com/office/officeart/2018/2/layout/IconVerticalSolidList"/>
    <dgm:cxn modelId="{CC04A137-D4F5-477B-87CF-90373F46A1BB}" type="presParOf" srcId="{5CF8D02F-86FC-4768-A936-A90ACDD45400}" destId="{BF56DCEF-4970-4E78-97F3-8E552008CB8F}" srcOrd="10" destOrd="0" presId="urn:microsoft.com/office/officeart/2018/2/layout/IconVerticalSolidList"/>
    <dgm:cxn modelId="{3DA683A9-B0DA-441C-8E9E-200EB46046AD}" type="presParOf" srcId="{BF56DCEF-4970-4E78-97F3-8E552008CB8F}" destId="{5BD595AC-B8B3-41BA-AE8D-A61A1F8AFFED}" srcOrd="0" destOrd="0" presId="urn:microsoft.com/office/officeart/2018/2/layout/IconVerticalSolidList"/>
    <dgm:cxn modelId="{3E128B0D-0999-40B7-949D-5FAD592CEBD9}" type="presParOf" srcId="{BF56DCEF-4970-4E78-97F3-8E552008CB8F}" destId="{198778F9-23B3-4668-8382-058ED4FEC84D}" srcOrd="1" destOrd="0" presId="urn:microsoft.com/office/officeart/2018/2/layout/IconVerticalSolidList"/>
    <dgm:cxn modelId="{C36DC7ED-7EB2-4398-8E1B-D6ADAEDAC010}" type="presParOf" srcId="{BF56DCEF-4970-4E78-97F3-8E552008CB8F}" destId="{C799EE27-C951-49C5-AEC8-4A35E597BFD5}" srcOrd="2" destOrd="0" presId="urn:microsoft.com/office/officeart/2018/2/layout/IconVerticalSolidList"/>
    <dgm:cxn modelId="{F6E556E1-2DFB-41A0-9D11-12DB12570BF8}" type="presParOf" srcId="{BF56DCEF-4970-4E78-97F3-8E552008CB8F}" destId="{DAB4D1FB-61EF-4E82-A7B4-E5459881DB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542F5-5BEC-4F62-BC09-A4573E606572}" type="doc">
      <dgm:prSet loTypeId="urn:microsoft.com/office/officeart/2005/8/layout/hierarchy3" loCatId="list" qsTypeId="urn:microsoft.com/office/officeart/2005/8/quickstyle/simple2" qsCatId="simple" csTypeId="urn:microsoft.com/office/officeart/2005/8/colors/colorful1" csCatId="colorful" phldr="1"/>
      <dgm:spPr/>
      <dgm:t>
        <a:bodyPr/>
        <a:lstStyle/>
        <a:p>
          <a:endParaRPr lang="en-NG"/>
        </a:p>
      </dgm:t>
    </dgm:pt>
    <dgm:pt modelId="{6A37AD57-DEF1-4EA1-9747-2D32B543C92A}">
      <dgm:prSet phldrT="[Text]"/>
      <dgm:spPr/>
      <dgm:t>
        <a:bodyPr/>
        <a:lstStyle/>
        <a:p>
          <a:r>
            <a:rPr lang="en-GB" dirty="0"/>
            <a:t>OUR STRATEGY</a:t>
          </a:r>
          <a:endParaRPr lang="en-NG" dirty="0"/>
        </a:p>
      </dgm:t>
    </dgm:pt>
    <dgm:pt modelId="{41AC6BFF-E854-4B64-885E-689ACA74F011}" type="parTrans" cxnId="{8D120118-1EE1-4CFC-89DF-34395793DFCC}">
      <dgm:prSet/>
      <dgm:spPr/>
      <dgm:t>
        <a:bodyPr/>
        <a:lstStyle/>
        <a:p>
          <a:endParaRPr lang="en-NG"/>
        </a:p>
      </dgm:t>
    </dgm:pt>
    <dgm:pt modelId="{84FE128F-C155-436D-8ECC-9FCC1BB069D1}" type="sibTrans" cxnId="{8D120118-1EE1-4CFC-89DF-34395793DFCC}">
      <dgm:prSet/>
      <dgm:spPr/>
      <dgm:t>
        <a:bodyPr/>
        <a:lstStyle/>
        <a:p>
          <a:endParaRPr lang="en-NG"/>
        </a:p>
      </dgm:t>
    </dgm:pt>
    <dgm:pt modelId="{15359152-BE49-470F-B415-2F82EE3B063B}">
      <dgm:prSet phldrT="[Text]"/>
      <dgm:spPr/>
      <dgm:t>
        <a:bodyPr/>
        <a:lstStyle/>
        <a:p>
          <a:r>
            <a:rPr lang="en-GB" dirty="0"/>
            <a:t>67 Strategic Activities</a:t>
          </a:r>
          <a:endParaRPr lang="en-NG" dirty="0"/>
        </a:p>
      </dgm:t>
    </dgm:pt>
    <dgm:pt modelId="{188D5FAA-712A-4D9C-AE1D-15EB9FACCFB4}" type="parTrans" cxnId="{4D893256-1A6F-4982-A248-98FECDB69CD3}">
      <dgm:prSet/>
      <dgm:spPr/>
      <dgm:t>
        <a:bodyPr/>
        <a:lstStyle/>
        <a:p>
          <a:endParaRPr lang="en-NG"/>
        </a:p>
      </dgm:t>
    </dgm:pt>
    <dgm:pt modelId="{41196C78-FE01-47EA-9B9B-BD84BD2144CC}" type="sibTrans" cxnId="{4D893256-1A6F-4982-A248-98FECDB69CD3}">
      <dgm:prSet/>
      <dgm:spPr/>
      <dgm:t>
        <a:bodyPr/>
        <a:lstStyle/>
        <a:p>
          <a:endParaRPr lang="en-NG"/>
        </a:p>
      </dgm:t>
    </dgm:pt>
    <dgm:pt modelId="{414579B4-550B-49C7-B363-251939BB6C5F}">
      <dgm:prSet phldrT="[Text]"/>
      <dgm:spPr/>
      <dgm:t>
        <a:bodyPr/>
        <a:lstStyle/>
        <a:p>
          <a:r>
            <a:rPr lang="en-GB" dirty="0"/>
            <a:t>24 Key Performance Indicators</a:t>
          </a:r>
          <a:endParaRPr lang="en-NG" dirty="0"/>
        </a:p>
      </dgm:t>
    </dgm:pt>
    <dgm:pt modelId="{2754C3D2-C49D-4BAC-8FA7-109DFE9B0E6A}" type="parTrans" cxnId="{4B5C0D29-517A-4167-B619-B4E1AF07CE9B}">
      <dgm:prSet/>
      <dgm:spPr/>
      <dgm:t>
        <a:bodyPr/>
        <a:lstStyle/>
        <a:p>
          <a:endParaRPr lang="en-NG"/>
        </a:p>
      </dgm:t>
    </dgm:pt>
    <dgm:pt modelId="{D0BD6151-2194-4900-A5B4-E4E84D38AD2C}" type="sibTrans" cxnId="{4B5C0D29-517A-4167-B619-B4E1AF07CE9B}">
      <dgm:prSet/>
      <dgm:spPr/>
      <dgm:t>
        <a:bodyPr/>
        <a:lstStyle/>
        <a:p>
          <a:endParaRPr lang="en-NG"/>
        </a:p>
      </dgm:t>
    </dgm:pt>
    <dgm:pt modelId="{679F72CB-3457-45A6-99CD-29565D666251}" type="pres">
      <dgm:prSet presAssocID="{C39542F5-5BEC-4F62-BC09-A4573E606572}" presName="diagram" presStyleCnt="0">
        <dgm:presLayoutVars>
          <dgm:chPref val="1"/>
          <dgm:dir/>
          <dgm:animOne val="branch"/>
          <dgm:animLvl val="lvl"/>
          <dgm:resizeHandles/>
        </dgm:presLayoutVars>
      </dgm:prSet>
      <dgm:spPr/>
    </dgm:pt>
    <dgm:pt modelId="{08DD845B-4CBA-4F10-94FB-25859F312818}" type="pres">
      <dgm:prSet presAssocID="{6A37AD57-DEF1-4EA1-9747-2D32B543C92A}" presName="root" presStyleCnt="0"/>
      <dgm:spPr/>
    </dgm:pt>
    <dgm:pt modelId="{AB7CBCC8-E5E5-4401-ABDC-0377F008A210}" type="pres">
      <dgm:prSet presAssocID="{6A37AD57-DEF1-4EA1-9747-2D32B543C92A}" presName="rootComposite" presStyleCnt="0"/>
      <dgm:spPr/>
    </dgm:pt>
    <dgm:pt modelId="{DC6A5BD9-4825-4845-A777-97ECC162005A}" type="pres">
      <dgm:prSet presAssocID="{6A37AD57-DEF1-4EA1-9747-2D32B543C92A}" presName="rootText" presStyleLbl="node1" presStyleIdx="0" presStyleCnt="1" custScaleX="369339"/>
      <dgm:spPr/>
    </dgm:pt>
    <dgm:pt modelId="{CB0D801F-0A8B-43A4-9506-287C810CFE7D}" type="pres">
      <dgm:prSet presAssocID="{6A37AD57-DEF1-4EA1-9747-2D32B543C92A}" presName="rootConnector" presStyleLbl="node1" presStyleIdx="0" presStyleCnt="1"/>
      <dgm:spPr/>
    </dgm:pt>
    <dgm:pt modelId="{A145F538-5A95-4B56-A967-C8A9CF928D49}" type="pres">
      <dgm:prSet presAssocID="{6A37AD57-DEF1-4EA1-9747-2D32B543C92A}" presName="childShape" presStyleCnt="0"/>
      <dgm:spPr/>
    </dgm:pt>
    <dgm:pt modelId="{F270C7FF-EF20-4689-A7C9-2F131E851DF3}" type="pres">
      <dgm:prSet presAssocID="{188D5FAA-712A-4D9C-AE1D-15EB9FACCFB4}" presName="Name13" presStyleLbl="parChTrans1D2" presStyleIdx="0" presStyleCnt="2"/>
      <dgm:spPr/>
    </dgm:pt>
    <dgm:pt modelId="{B9EE8F47-E6C5-4EC5-BF87-27FD3B6DA879}" type="pres">
      <dgm:prSet presAssocID="{15359152-BE49-470F-B415-2F82EE3B063B}" presName="childText" presStyleLbl="bgAcc1" presStyleIdx="0" presStyleCnt="2" custScaleX="369339">
        <dgm:presLayoutVars>
          <dgm:bulletEnabled val="1"/>
        </dgm:presLayoutVars>
      </dgm:prSet>
      <dgm:spPr/>
    </dgm:pt>
    <dgm:pt modelId="{FB95D690-5A95-465F-B873-6E1996CD3F05}" type="pres">
      <dgm:prSet presAssocID="{2754C3D2-C49D-4BAC-8FA7-109DFE9B0E6A}" presName="Name13" presStyleLbl="parChTrans1D2" presStyleIdx="1" presStyleCnt="2"/>
      <dgm:spPr/>
    </dgm:pt>
    <dgm:pt modelId="{3B6A9273-E936-408E-BD45-54D76636889D}" type="pres">
      <dgm:prSet presAssocID="{414579B4-550B-49C7-B363-251939BB6C5F}" presName="childText" presStyleLbl="bgAcc1" presStyleIdx="1" presStyleCnt="2" custScaleX="369339">
        <dgm:presLayoutVars>
          <dgm:bulletEnabled val="1"/>
        </dgm:presLayoutVars>
      </dgm:prSet>
      <dgm:spPr/>
    </dgm:pt>
  </dgm:ptLst>
  <dgm:cxnLst>
    <dgm:cxn modelId="{D9BB7402-D47A-4F66-BD28-05FF29CD8359}" type="presOf" srcId="{C39542F5-5BEC-4F62-BC09-A4573E606572}" destId="{679F72CB-3457-45A6-99CD-29565D666251}" srcOrd="0" destOrd="0" presId="urn:microsoft.com/office/officeart/2005/8/layout/hierarchy3"/>
    <dgm:cxn modelId="{8D120118-1EE1-4CFC-89DF-34395793DFCC}" srcId="{C39542F5-5BEC-4F62-BC09-A4573E606572}" destId="{6A37AD57-DEF1-4EA1-9747-2D32B543C92A}" srcOrd="0" destOrd="0" parTransId="{41AC6BFF-E854-4B64-885E-689ACA74F011}" sibTransId="{84FE128F-C155-436D-8ECC-9FCC1BB069D1}"/>
    <dgm:cxn modelId="{4B5C0D29-517A-4167-B619-B4E1AF07CE9B}" srcId="{6A37AD57-DEF1-4EA1-9747-2D32B543C92A}" destId="{414579B4-550B-49C7-B363-251939BB6C5F}" srcOrd="1" destOrd="0" parTransId="{2754C3D2-C49D-4BAC-8FA7-109DFE9B0E6A}" sibTransId="{D0BD6151-2194-4900-A5B4-E4E84D38AD2C}"/>
    <dgm:cxn modelId="{C34E3629-77EF-4BD4-BCA1-FD20E4AE17A8}" type="presOf" srcId="{6A37AD57-DEF1-4EA1-9747-2D32B543C92A}" destId="{DC6A5BD9-4825-4845-A777-97ECC162005A}" srcOrd="0" destOrd="0" presId="urn:microsoft.com/office/officeart/2005/8/layout/hierarchy3"/>
    <dgm:cxn modelId="{4D893256-1A6F-4982-A248-98FECDB69CD3}" srcId="{6A37AD57-DEF1-4EA1-9747-2D32B543C92A}" destId="{15359152-BE49-470F-B415-2F82EE3B063B}" srcOrd="0" destOrd="0" parTransId="{188D5FAA-712A-4D9C-AE1D-15EB9FACCFB4}" sibTransId="{41196C78-FE01-47EA-9B9B-BD84BD2144CC}"/>
    <dgm:cxn modelId="{1A241670-4ACD-40C8-AD4B-4467FF5F4571}" type="presOf" srcId="{2754C3D2-C49D-4BAC-8FA7-109DFE9B0E6A}" destId="{FB95D690-5A95-465F-B873-6E1996CD3F05}" srcOrd="0" destOrd="0" presId="urn:microsoft.com/office/officeart/2005/8/layout/hierarchy3"/>
    <dgm:cxn modelId="{DC1EC093-AF62-4BA7-9E5D-785609880A72}" type="presOf" srcId="{414579B4-550B-49C7-B363-251939BB6C5F}" destId="{3B6A9273-E936-408E-BD45-54D76636889D}" srcOrd="0" destOrd="0" presId="urn:microsoft.com/office/officeart/2005/8/layout/hierarchy3"/>
    <dgm:cxn modelId="{79C923DB-747F-4B41-9FE0-8C28D34BCB42}" type="presOf" srcId="{15359152-BE49-470F-B415-2F82EE3B063B}" destId="{B9EE8F47-E6C5-4EC5-BF87-27FD3B6DA879}" srcOrd="0" destOrd="0" presId="urn:microsoft.com/office/officeart/2005/8/layout/hierarchy3"/>
    <dgm:cxn modelId="{54AD61DF-19C0-4591-AD91-02A5A09E0CFA}" type="presOf" srcId="{6A37AD57-DEF1-4EA1-9747-2D32B543C92A}" destId="{CB0D801F-0A8B-43A4-9506-287C810CFE7D}" srcOrd="1" destOrd="0" presId="urn:microsoft.com/office/officeart/2005/8/layout/hierarchy3"/>
    <dgm:cxn modelId="{604C16F7-1129-46D2-96B0-D78001E53444}" type="presOf" srcId="{188D5FAA-712A-4D9C-AE1D-15EB9FACCFB4}" destId="{F270C7FF-EF20-4689-A7C9-2F131E851DF3}" srcOrd="0" destOrd="0" presId="urn:microsoft.com/office/officeart/2005/8/layout/hierarchy3"/>
    <dgm:cxn modelId="{46AB8ADA-97CF-4540-B3C6-47BE27509B71}" type="presParOf" srcId="{679F72CB-3457-45A6-99CD-29565D666251}" destId="{08DD845B-4CBA-4F10-94FB-25859F312818}" srcOrd="0" destOrd="0" presId="urn:microsoft.com/office/officeart/2005/8/layout/hierarchy3"/>
    <dgm:cxn modelId="{0F67864D-EDB9-44D0-9BCC-82680EB60B11}" type="presParOf" srcId="{08DD845B-4CBA-4F10-94FB-25859F312818}" destId="{AB7CBCC8-E5E5-4401-ABDC-0377F008A210}" srcOrd="0" destOrd="0" presId="urn:microsoft.com/office/officeart/2005/8/layout/hierarchy3"/>
    <dgm:cxn modelId="{597C243E-6E4D-458A-8D8A-CF9C976F0D74}" type="presParOf" srcId="{AB7CBCC8-E5E5-4401-ABDC-0377F008A210}" destId="{DC6A5BD9-4825-4845-A777-97ECC162005A}" srcOrd="0" destOrd="0" presId="urn:microsoft.com/office/officeart/2005/8/layout/hierarchy3"/>
    <dgm:cxn modelId="{785303A2-CD81-47D4-8BC8-DCBE8D224393}" type="presParOf" srcId="{AB7CBCC8-E5E5-4401-ABDC-0377F008A210}" destId="{CB0D801F-0A8B-43A4-9506-287C810CFE7D}" srcOrd="1" destOrd="0" presId="urn:microsoft.com/office/officeart/2005/8/layout/hierarchy3"/>
    <dgm:cxn modelId="{B228BA24-4CAA-480C-8BDD-D7DC9D02187B}" type="presParOf" srcId="{08DD845B-4CBA-4F10-94FB-25859F312818}" destId="{A145F538-5A95-4B56-A967-C8A9CF928D49}" srcOrd="1" destOrd="0" presId="urn:microsoft.com/office/officeart/2005/8/layout/hierarchy3"/>
    <dgm:cxn modelId="{8BFBF803-9D26-4638-A62C-ACF95528C0B2}" type="presParOf" srcId="{A145F538-5A95-4B56-A967-C8A9CF928D49}" destId="{F270C7FF-EF20-4689-A7C9-2F131E851DF3}" srcOrd="0" destOrd="0" presId="urn:microsoft.com/office/officeart/2005/8/layout/hierarchy3"/>
    <dgm:cxn modelId="{031BF15E-EF2B-4E1F-9045-8CF0BA17AA45}" type="presParOf" srcId="{A145F538-5A95-4B56-A967-C8A9CF928D49}" destId="{B9EE8F47-E6C5-4EC5-BF87-27FD3B6DA879}" srcOrd="1" destOrd="0" presId="urn:microsoft.com/office/officeart/2005/8/layout/hierarchy3"/>
    <dgm:cxn modelId="{42A7D023-6B0A-4133-A28A-F621C251C055}" type="presParOf" srcId="{A145F538-5A95-4B56-A967-C8A9CF928D49}" destId="{FB95D690-5A95-465F-B873-6E1996CD3F05}" srcOrd="2" destOrd="0" presId="urn:microsoft.com/office/officeart/2005/8/layout/hierarchy3"/>
    <dgm:cxn modelId="{0F172D1A-1A0F-4ED6-BE15-8209A7F0927E}" type="presParOf" srcId="{A145F538-5A95-4B56-A967-C8A9CF928D49}" destId="{3B6A9273-E936-408E-BD45-54D76636889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5735C-300B-44E5-9371-4D3DE5918958}"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en-US"/>
        </a:p>
      </dgm:t>
    </dgm:pt>
    <dgm:pt modelId="{4DD0BA0A-FAB7-41E6-A971-BD66532702A7}">
      <dgm:prSet/>
      <dgm:spPr/>
      <dgm:t>
        <a:bodyPr/>
        <a:lstStyle/>
        <a:p>
          <a:r>
            <a:rPr lang="en-US" dirty="0"/>
            <a:t>In conclusion, it is not in doubt that the Commission has recorded great success within the past four years and three months under the 4</a:t>
          </a:r>
          <a:r>
            <a:rPr lang="en-US" baseline="30000" dirty="0"/>
            <a:t>th</a:t>
          </a:r>
          <a:r>
            <a:rPr lang="en-US" dirty="0"/>
            <a:t> governing Board of ICPC. The result might not be perfect, but we have a reason to celebrate the success recorded while striving to improve on the identified areas for improvement.</a:t>
          </a:r>
        </a:p>
      </dgm:t>
    </dgm:pt>
    <dgm:pt modelId="{FF8E431B-0B65-41A3-841D-08B5CCA001DC}" type="parTrans" cxnId="{17F9F7E1-2EBE-4670-B465-462EA32680B7}">
      <dgm:prSet/>
      <dgm:spPr/>
      <dgm:t>
        <a:bodyPr/>
        <a:lstStyle/>
        <a:p>
          <a:endParaRPr lang="en-US"/>
        </a:p>
      </dgm:t>
    </dgm:pt>
    <dgm:pt modelId="{A04D600F-B930-4879-83E4-42EB194628DD}" type="sibTrans" cxnId="{17F9F7E1-2EBE-4670-B465-462EA32680B7}">
      <dgm:prSet/>
      <dgm:spPr/>
      <dgm:t>
        <a:bodyPr/>
        <a:lstStyle/>
        <a:p>
          <a:endParaRPr lang="en-US"/>
        </a:p>
      </dgm:t>
    </dgm:pt>
    <dgm:pt modelId="{3C4000C2-3121-4649-A31C-7AD08B11C1D0}">
      <dgm:prSet/>
      <dgm:spPr/>
      <dgm:t>
        <a:bodyPr/>
        <a:lstStyle/>
        <a:p>
          <a:r>
            <a:rPr lang="en-US" dirty="0"/>
            <a:t>I therefore indulge media practitioners to be part of the story sharers of ICPC performance and also critic us when the need arises for improved performance.</a:t>
          </a:r>
        </a:p>
      </dgm:t>
    </dgm:pt>
    <dgm:pt modelId="{5635B962-9124-434B-B732-AEB5880159A5}" type="parTrans" cxnId="{558F4FEA-E9B8-4CAF-8FAB-299447600A1E}">
      <dgm:prSet/>
      <dgm:spPr/>
      <dgm:t>
        <a:bodyPr/>
        <a:lstStyle/>
        <a:p>
          <a:endParaRPr lang="en-US"/>
        </a:p>
      </dgm:t>
    </dgm:pt>
    <dgm:pt modelId="{B384E0F3-69CC-45B8-B1E1-5BF88D1FA363}" type="sibTrans" cxnId="{558F4FEA-E9B8-4CAF-8FAB-299447600A1E}">
      <dgm:prSet/>
      <dgm:spPr/>
      <dgm:t>
        <a:bodyPr/>
        <a:lstStyle/>
        <a:p>
          <a:endParaRPr lang="en-US"/>
        </a:p>
      </dgm:t>
    </dgm:pt>
    <dgm:pt modelId="{449C6C41-D77C-4C38-9303-A32A3CFFFF88}" type="pres">
      <dgm:prSet presAssocID="{8155735C-300B-44E5-9371-4D3DE5918958}" presName="hierChild1" presStyleCnt="0">
        <dgm:presLayoutVars>
          <dgm:chPref val="1"/>
          <dgm:dir/>
          <dgm:animOne val="branch"/>
          <dgm:animLvl val="lvl"/>
          <dgm:resizeHandles/>
        </dgm:presLayoutVars>
      </dgm:prSet>
      <dgm:spPr/>
    </dgm:pt>
    <dgm:pt modelId="{B56DBD14-05AC-4207-8094-B14357F40E97}" type="pres">
      <dgm:prSet presAssocID="{4DD0BA0A-FAB7-41E6-A971-BD66532702A7}" presName="hierRoot1" presStyleCnt="0"/>
      <dgm:spPr/>
    </dgm:pt>
    <dgm:pt modelId="{4683A657-B89D-4E60-8DCA-DF98A69A024F}" type="pres">
      <dgm:prSet presAssocID="{4DD0BA0A-FAB7-41E6-A971-BD66532702A7}" presName="composite" presStyleCnt="0"/>
      <dgm:spPr/>
    </dgm:pt>
    <dgm:pt modelId="{7A95BC8E-25FE-4540-B6A3-14C3E89C6880}" type="pres">
      <dgm:prSet presAssocID="{4DD0BA0A-FAB7-41E6-A971-BD66532702A7}" presName="background" presStyleLbl="node0" presStyleIdx="0" presStyleCnt="2"/>
      <dgm:spPr/>
    </dgm:pt>
    <dgm:pt modelId="{2089AF0B-3FA5-43AA-90BD-57DD8293F9C3}" type="pres">
      <dgm:prSet presAssocID="{4DD0BA0A-FAB7-41E6-A971-BD66532702A7}" presName="text" presStyleLbl="fgAcc0" presStyleIdx="0" presStyleCnt="2">
        <dgm:presLayoutVars>
          <dgm:chPref val="3"/>
        </dgm:presLayoutVars>
      </dgm:prSet>
      <dgm:spPr/>
    </dgm:pt>
    <dgm:pt modelId="{13830627-3CE6-4F07-9CC0-7937B0739CE7}" type="pres">
      <dgm:prSet presAssocID="{4DD0BA0A-FAB7-41E6-A971-BD66532702A7}" presName="hierChild2" presStyleCnt="0"/>
      <dgm:spPr/>
    </dgm:pt>
    <dgm:pt modelId="{29534C8E-A05E-4FDF-B253-DBDF179464EC}" type="pres">
      <dgm:prSet presAssocID="{3C4000C2-3121-4649-A31C-7AD08B11C1D0}" presName="hierRoot1" presStyleCnt="0"/>
      <dgm:spPr/>
    </dgm:pt>
    <dgm:pt modelId="{1145E08E-AAF5-437C-8305-FD879F919CE8}" type="pres">
      <dgm:prSet presAssocID="{3C4000C2-3121-4649-A31C-7AD08B11C1D0}" presName="composite" presStyleCnt="0"/>
      <dgm:spPr/>
    </dgm:pt>
    <dgm:pt modelId="{6F55FF5C-71F4-4E6B-ABF3-07DEC9F11841}" type="pres">
      <dgm:prSet presAssocID="{3C4000C2-3121-4649-A31C-7AD08B11C1D0}" presName="background" presStyleLbl="node0" presStyleIdx="1" presStyleCnt="2"/>
      <dgm:spPr/>
    </dgm:pt>
    <dgm:pt modelId="{00550DF4-A20F-4728-AF02-F10476921B3C}" type="pres">
      <dgm:prSet presAssocID="{3C4000C2-3121-4649-A31C-7AD08B11C1D0}" presName="text" presStyleLbl="fgAcc0" presStyleIdx="1" presStyleCnt="2">
        <dgm:presLayoutVars>
          <dgm:chPref val="3"/>
        </dgm:presLayoutVars>
      </dgm:prSet>
      <dgm:spPr/>
    </dgm:pt>
    <dgm:pt modelId="{41EC1CA9-62B3-49BA-A8EA-6E5165CCA23C}" type="pres">
      <dgm:prSet presAssocID="{3C4000C2-3121-4649-A31C-7AD08B11C1D0}" presName="hierChild2" presStyleCnt="0"/>
      <dgm:spPr/>
    </dgm:pt>
  </dgm:ptLst>
  <dgm:cxnLst>
    <dgm:cxn modelId="{A0DAD539-3DA5-48FB-826A-FD0B0E41C450}" type="presOf" srcId="{8155735C-300B-44E5-9371-4D3DE5918958}" destId="{449C6C41-D77C-4C38-9303-A32A3CFFFF88}" srcOrd="0" destOrd="0" presId="urn:microsoft.com/office/officeart/2005/8/layout/hierarchy1"/>
    <dgm:cxn modelId="{E1D8D25B-784D-435D-A430-41E0CD89296F}" type="presOf" srcId="{4DD0BA0A-FAB7-41E6-A971-BD66532702A7}" destId="{2089AF0B-3FA5-43AA-90BD-57DD8293F9C3}" srcOrd="0" destOrd="0" presId="urn:microsoft.com/office/officeart/2005/8/layout/hierarchy1"/>
    <dgm:cxn modelId="{AF54049C-3CCB-422F-AA9B-54D90972B85C}" type="presOf" srcId="{3C4000C2-3121-4649-A31C-7AD08B11C1D0}" destId="{00550DF4-A20F-4728-AF02-F10476921B3C}" srcOrd="0" destOrd="0" presId="urn:microsoft.com/office/officeart/2005/8/layout/hierarchy1"/>
    <dgm:cxn modelId="{17F9F7E1-2EBE-4670-B465-462EA32680B7}" srcId="{8155735C-300B-44E5-9371-4D3DE5918958}" destId="{4DD0BA0A-FAB7-41E6-A971-BD66532702A7}" srcOrd="0" destOrd="0" parTransId="{FF8E431B-0B65-41A3-841D-08B5CCA001DC}" sibTransId="{A04D600F-B930-4879-83E4-42EB194628DD}"/>
    <dgm:cxn modelId="{558F4FEA-E9B8-4CAF-8FAB-299447600A1E}" srcId="{8155735C-300B-44E5-9371-4D3DE5918958}" destId="{3C4000C2-3121-4649-A31C-7AD08B11C1D0}" srcOrd="1" destOrd="0" parTransId="{5635B962-9124-434B-B732-AEB5880159A5}" sibTransId="{B384E0F3-69CC-45B8-B1E1-5BF88D1FA363}"/>
    <dgm:cxn modelId="{87507CFB-2E6E-457D-97C7-11A00C38718F}" type="presParOf" srcId="{449C6C41-D77C-4C38-9303-A32A3CFFFF88}" destId="{B56DBD14-05AC-4207-8094-B14357F40E97}" srcOrd="0" destOrd="0" presId="urn:microsoft.com/office/officeart/2005/8/layout/hierarchy1"/>
    <dgm:cxn modelId="{A76086AE-CE8C-4114-8DFF-98CBAE975FC5}" type="presParOf" srcId="{B56DBD14-05AC-4207-8094-B14357F40E97}" destId="{4683A657-B89D-4E60-8DCA-DF98A69A024F}" srcOrd="0" destOrd="0" presId="urn:microsoft.com/office/officeart/2005/8/layout/hierarchy1"/>
    <dgm:cxn modelId="{23EFBDFB-9311-46F2-8DFC-1AA1568A592B}" type="presParOf" srcId="{4683A657-B89D-4E60-8DCA-DF98A69A024F}" destId="{7A95BC8E-25FE-4540-B6A3-14C3E89C6880}" srcOrd="0" destOrd="0" presId="urn:microsoft.com/office/officeart/2005/8/layout/hierarchy1"/>
    <dgm:cxn modelId="{4504222D-F9F0-434D-A87F-5B71EEBEB34C}" type="presParOf" srcId="{4683A657-B89D-4E60-8DCA-DF98A69A024F}" destId="{2089AF0B-3FA5-43AA-90BD-57DD8293F9C3}" srcOrd="1" destOrd="0" presId="urn:microsoft.com/office/officeart/2005/8/layout/hierarchy1"/>
    <dgm:cxn modelId="{8AE072D4-0F82-4316-9A02-4C5A11392996}" type="presParOf" srcId="{B56DBD14-05AC-4207-8094-B14357F40E97}" destId="{13830627-3CE6-4F07-9CC0-7937B0739CE7}" srcOrd="1" destOrd="0" presId="urn:microsoft.com/office/officeart/2005/8/layout/hierarchy1"/>
    <dgm:cxn modelId="{1419F0E2-6149-4FF5-8086-277601A9B977}" type="presParOf" srcId="{449C6C41-D77C-4C38-9303-A32A3CFFFF88}" destId="{29534C8E-A05E-4FDF-B253-DBDF179464EC}" srcOrd="1" destOrd="0" presId="urn:microsoft.com/office/officeart/2005/8/layout/hierarchy1"/>
    <dgm:cxn modelId="{FA950136-36B8-40AC-9AA1-7D26B8AE5C7D}" type="presParOf" srcId="{29534C8E-A05E-4FDF-B253-DBDF179464EC}" destId="{1145E08E-AAF5-437C-8305-FD879F919CE8}" srcOrd="0" destOrd="0" presId="urn:microsoft.com/office/officeart/2005/8/layout/hierarchy1"/>
    <dgm:cxn modelId="{2457D4E4-8FA1-4E1A-A811-D86E7EBEF81D}" type="presParOf" srcId="{1145E08E-AAF5-437C-8305-FD879F919CE8}" destId="{6F55FF5C-71F4-4E6B-ABF3-07DEC9F11841}" srcOrd="0" destOrd="0" presId="urn:microsoft.com/office/officeart/2005/8/layout/hierarchy1"/>
    <dgm:cxn modelId="{FC1E7509-8E28-42D8-9951-E64F294A3DFA}" type="presParOf" srcId="{1145E08E-AAF5-437C-8305-FD879F919CE8}" destId="{00550DF4-A20F-4728-AF02-F10476921B3C}" srcOrd="1" destOrd="0" presId="urn:microsoft.com/office/officeart/2005/8/layout/hierarchy1"/>
    <dgm:cxn modelId="{769F4594-D548-4F17-B287-BCC2EA9206EA}" type="presParOf" srcId="{29534C8E-A05E-4FDF-B253-DBDF179464EC}" destId="{41EC1CA9-62B3-49BA-A8EA-6E5165CCA23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C0BD0-D26E-44BD-9114-29133BDD8F1A}">
      <dsp:nvSpPr>
        <dsp:cNvPr id="0" name=""/>
        <dsp:cNvSpPr/>
      </dsp:nvSpPr>
      <dsp:spPr>
        <a:xfrm>
          <a:off x="0" y="1591"/>
          <a:ext cx="5641974" cy="67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36A38-63D5-4F72-B9EE-A9B9AD2C0807}">
      <dsp:nvSpPr>
        <dsp:cNvPr id="0" name=""/>
        <dsp:cNvSpPr/>
      </dsp:nvSpPr>
      <dsp:spPr>
        <a:xfrm>
          <a:off x="205202" y="154221"/>
          <a:ext cx="373094" cy="3730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252B57-4731-4123-A240-0769834D9F78}">
      <dsp:nvSpPr>
        <dsp:cNvPr id="0" name=""/>
        <dsp:cNvSpPr/>
      </dsp:nvSpPr>
      <dsp:spPr>
        <a:xfrm>
          <a:off x="783498" y="1591"/>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marL="0" lvl="0" indent="0" algn="l" defTabSz="844550">
            <a:lnSpc>
              <a:spcPct val="100000"/>
            </a:lnSpc>
            <a:spcBef>
              <a:spcPct val="0"/>
            </a:spcBef>
            <a:spcAft>
              <a:spcPct val="35000"/>
            </a:spcAft>
            <a:buNone/>
          </a:pPr>
          <a:r>
            <a:rPr lang="en-GB" sz="1900" kern="1200" dirty="0">
              <a:effectLst>
                <a:outerShdw blurRad="38100" dist="38100" dir="2700000" algn="tl">
                  <a:srgbClr val="000000">
                    <a:alpha val="43137"/>
                  </a:srgbClr>
                </a:outerShdw>
              </a:effectLst>
            </a:rPr>
            <a:t>A Strategic Workshop held in November 2018</a:t>
          </a:r>
          <a:endParaRPr lang="en-NG" sz="1900" kern="1200" dirty="0">
            <a:effectLst>
              <a:outerShdw blurRad="38100" dist="38100" dir="2700000" algn="tl">
                <a:srgbClr val="000000">
                  <a:alpha val="43137"/>
                </a:srgbClr>
              </a:outerShdw>
            </a:effectLst>
          </a:endParaRPr>
        </a:p>
      </dsp:txBody>
      <dsp:txXfrm>
        <a:off x="783498" y="1591"/>
        <a:ext cx="4858476" cy="678353"/>
      </dsp:txXfrm>
    </dsp:sp>
    <dsp:sp modelId="{C729707A-438B-43F0-A4FF-E05C5F143094}">
      <dsp:nvSpPr>
        <dsp:cNvPr id="0" name=""/>
        <dsp:cNvSpPr/>
      </dsp:nvSpPr>
      <dsp:spPr>
        <a:xfrm>
          <a:off x="0" y="849534"/>
          <a:ext cx="5641974" cy="67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452616-893A-4A03-91A0-6CDB622A120F}">
      <dsp:nvSpPr>
        <dsp:cNvPr id="0" name=""/>
        <dsp:cNvSpPr/>
      </dsp:nvSpPr>
      <dsp:spPr>
        <a:xfrm>
          <a:off x="205202" y="1002164"/>
          <a:ext cx="373094" cy="3730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E377BE-5865-4E00-8C8D-96A331578244}">
      <dsp:nvSpPr>
        <dsp:cNvPr id="0" name=""/>
        <dsp:cNvSpPr/>
      </dsp:nvSpPr>
      <dsp:spPr>
        <a:xfrm>
          <a:off x="783498" y="849534"/>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marL="0" lvl="0" indent="0" algn="l" defTabSz="844550">
            <a:lnSpc>
              <a:spcPct val="100000"/>
            </a:lnSpc>
            <a:spcBef>
              <a:spcPct val="0"/>
            </a:spcBef>
            <a:spcAft>
              <a:spcPct val="35000"/>
            </a:spcAft>
            <a:buNone/>
          </a:pPr>
          <a:r>
            <a:rPr lang="en-GB" sz="1900" kern="1200" dirty="0">
              <a:effectLst>
                <a:outerShdw blurRad="38100" dist="38100" dir="2700000" algn="tl">
                  <a:srgbClr val="000000">
                    <a:alpha val="43137"/>
                  </a:srgbClr>
                </a:outerShdw>
              </a:effectLst>
            </a:rPr>
            <a:t>Development of a Draft Strategic Plan: 2019 - 2023</a:t>
          </a:r>
          <a:endParaRPr lang="en-NG" sz="1900" kern="1200" dirty="0">
            <a:effectLst>
              <a:outerShdw blurRad="38100" dist="38100" dir="2700000" algn="tl">
                <a:srgbClr val="000000">
                  <a:alpha val="43137"/>
                </a:srgbClr>
              </a:outerShdw>
            </a:effectLst>
          </a:endParaRPr>
        </a:p>
      </dsp:txBody>
      <dsp:txXfrm>
        <a:off x="783498" y="849534"/>
        <a:ext cx="4858476" cy="678353"/>
      </dsp:txXfrm>
    </dsp:sp>
    <dsp:sp modelId="{6B62C460-8DEE-4458-908F-6B279D6BEC37}">
      <dsp:nvSpPr>
        <dsp:cNvPr id="0" name=""/>
        <dsp:cNvSpPr/>
      </dsp:nvSpPr>
      <dsp:spPr>
        <a:xfrm>
          <a:off x="0" y="1697476"/>
          <a:ext cx="5641974" cy="67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396AF-5E8D-4BF0-85B4-6ED93B5456A9}">
      <dsp:nvSpPr>
        <dsp:cNvPr id="0" name=""/>
        <dsp:cNvSpPr/>
      </dsp:nvSpPr>
      <dsp:spPr>
        <a:xfrm>
          <a:off x="205202" y="1850106"/>
          <a:ext cx="373094" cy="3730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C70BCE-6A50-436E-97A7-1D6C2734BE6D}">
      <dsp:nvSpPr>
        <dsp:cNvPr id="0" name=""/>
        <dsp:cNvSpPr/>
      </dsp:nvSpPr>
      <dsp:spPr>
        <a:xfrm>
          <a:off x="783498" y="1697476"/>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marL="0" lvl="0" indent="0" algn="l" defTabSz="844550">
            <a:lnSpc>
              <a:spcPct val="100000"/>
            </a:lnSpc>
            <a:spcBef>
              <a:spcPct val="0"/>
            </a:spcBef>
            <a:spcAft>
              <a:spcPct val="35000"/>
            </a:spcAft>
            <a:buNone/>
          </a:pPr>
          <a:r>
            <a:rPr lang="en-GB" sz="1900" kern="1200" dirty="0">
              <a:effectLst>
                <a:outerShdw blurRad="38100" dist="38100" dir="2700000" algn="tl">
                  <a:srgbClr val="000000">
                    <a:alpha val="43137"/>
                  </a:srgbClr>
                </a:outerShdw>
              </a:effectLst>
            </a:rPr>
            <a:t>Presentation of Draft Plan for Board’s Review and Adoption</a:t>
          </a:r>
          <a:endParaRPr lang="en-NG" sz="1900" kern="1200" dirty="0">
            <a:effectLst>
              <a:outerShdw blurRad="38100" dist="38100" dir="2700000" algn="tl">
                <a:srgbClr val="000000">
                  <a:alpha val="43137"/>
                </a:srgbClr>
              </a:outerShdw>
            </a:effectLst>
          </a:endParaRPr>
        </a:p>
      </dsp:txBody>
      <dsp:txXfrm>
        <a:off x="783498" y="1697476"/>
        <a:ext cx="4858476" cy="678353"/>
      </dsp:txXfrm>
    </dsp:sp>
    <dsp:sp modelId="{A9CCA1B9-261D-4741-BE53-C9B1E3102949}">
      <dsp:nvSpPr>
        <dsp:cNvPr id="0" name=""/>
        <dsp:cNvSpPr/>
      </dsp:nvSpPr>
      <dsp:spPr>
        <a:xfrm>
          <a:off x="0" y="2545419"/>
          <a:ext cx="5641974" cy="67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228B6-EBB3-47F1-B047-C8EEEA4CEAFD}">
      <dsp:nvSpPr>
        <dsp:cNvPr id="0" name=""/>
        <dsp:cNvSpPr/>
      </dsp:nvSpPr>
      <dsp:spPr>
        <a:xfrm>
          <a:off x="205202" y="2698048"/>
          <a:ext cx="373094" cy="3730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9CC20A-D3E2-4906-8C5C-C14CCE47A6AA}">
      <dsp:nvSpPr>
        <dsp:cNvPr id="0" name=""/>
        <dsp:cNvSpPr/>
      </dsp:nvSpPr>
      <dsp:spPr>
        <a:xfrm>
          <a:off x="783498" y="2545419"/>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marL="0" lvl="0" indent="0" algn="l" defTabSz="844550">
            <a:lnSpc>
              <a:spcPct val="100000"/>
            </a:lnSpc>
            <a:spcBef>
              <a:spcPct val="0"/>
            </a:spcBef>
            <a:spcAft>
              <a:spcPct val="35000"/>
            </a:spcAft>
            <a:buNone/>
          </a:pPr>
          <a:r>
            <a:rPr lang="en-GB" sz="1900" kern="1200" dirty="0">
              <a:effectLst>
                <a:outerShdw blurRad="38100" dist="38100" dir="2700000" algn="tl">
                  <a:srgbClr val="000000">
                    <a:alpha val="43137"/>
                  </a:srgbClr>
                </a:outerShdw>
              </a:effectLst>
            </a:rPr>
            <a:t>Upward Review of Set-Targets by 20%</a:t>
          </a:r>
          <a:endParaRPr lang="en-NG" sz="1900" kern="1200" dirty="0">
            <a:effectLst>
              <a:outerShdw blurRad="38100" dist="38100" dir="2700000" algn="tl">
                <a:srgbClr val="000000">
                  <a:alpha val="43137"/>
                </a:srgbClr>
              </a:outerShdw>
            </a:effectLst>
          </a:endParaRPr>
        </a:p>
      </dsp:txBody>
      <dsp:txXfrm>
        <a:off x="783498" y="2545419"/>
        <a:ext cx="4858476" cy="678353"/>
      </dsp:txXfrm>
    </dsp:sp>
    <dsp:sp modelId="{C10EDC4A-76AF-42FC-B946-8F3FA8B652A2}">
      <dsp:nvSpPr>
        <dsp:cNvPr id="0" name=""/>
        <dsp:cNvSpPr/>
      </dsp:nvSpPr>
      <dsp:spPr>
        <a:xfrm>
          <a:off x="0" y="3393361"/>
          <a:ext cx="5641974" cy="67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A59AF-E5EF-4B74-9B4C-1F6AB83F7899}">
      <dsp:nvSpPr>
        <dsp:cNvPr id="0" name=""/>
        <dsp:cNvSpPr/>
      </dsp:nvSpPr>
      <dsp:spPr>
        <a:xfrm>
          <a:off x="205202" y="3545991"/>
          <a:ext cx="373094" cy="3730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8F88A9-F846-4F0A-8C1F-59F824F28C94}">
      <dsp:nvSpPr>
        <dsp:cNvPr id="0" name=""/>
        <dsp:cNvSpPr/>
      </dsp:nvSpPr>
      <dsp:spPr>
        <a:xfrm>
          <a:off x="783498" y="3393361"/>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marL="0" lvl="0" indent="0" algn="l" defTabSz="844550">
            <a:lnSpc>
              <a:spcPct val="100000"/>
            </a:lnSpc>
            <a:spcBef>
              <a:spcPct val="0"/>
            </a:spcBef>
            <a:spcAft>
              <a:spcPct val="35000"/>
            </a:spcAft>
            <a:buNone/>
          </a:pPr>
          <a:r>
            <a:rPr lang="en-GB" sz="1900" kern="1200" dirty="0">
              <a:effectLst>
                <a:outerShdw blurRad="38100" dist="38100" dir="2700000" algn="tl">
                  <a:srgbClr val="000000">
                    <a:alpha val="43137"/>
                  </a:srgbClr>
                </a:outerShdw>
              </a:effectLst>
            </a:rPr>
            <a:t>Adoption of the Plan by the Board</a:t>
          </a:r>
          <a:endParaRPr lang="en-NG" sz="1900" kern="1200" dirty="0">
            <a:effectLst>
              <a:outerShdw blurRad="38100" dist="38100" dir="2700000" algn="tl">
                <a:srgbClr val="000000">
                  <a:alpha val="43137"/>
                </a:srgbClr>
              </a:outerShdw>
            </a:effectLst>
          </a:endParaRPr>
        </a:p>
      </dsp:txBody>
      <dsp:txXfrm>
        <a:off x="783498" y="3393361"/>
        <a:ext cx="4858476" cy="678353"/>
      </dsp:txXfrm>
    </dsp:sp>
    <dsp:sp modelId="{5BD595AC-B8B3-41BA-AE8D-A61A1F8AFFED}">
      <dsp:nvSpPr>
        <dsp:cNvPr id="0" name=""/>
        <dsp:cNvSpPr/>
      </dsp:nvSpPr>
      <dsp:spPr>
        <a:xfrm>
          <a:off x="0" y="4241304"/>
          <a:ext cx="5641974" cy="67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778F9-23B3-4668-8382-058ED4FEC84D}">
      <dsp:nvSpPr>
        <dsp:cNvPr id="0" name=""/>
        <dsp:cNvSpPr/>
      </dsp:nvSpPr>
      <dsp:spPr>
        <a:xfrm>
          <a:off x="205202" y="4393933"/>
          <a:ext cx="373094" cy="3730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B4D1FB-61EF-4E82-A7B4-E5459881DBC8}">
      <dsp:nvSpPr>
        <dsp:cNvPr id="0" name=""/>
        <dsp:cNvSpPr/>
      </dsp:nvSpPr>
      <dsp:spPr>
        <a:xfrm>
          <a:off x="783498" y="4241304"/>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marL="0" lvl="0" indent="0" algn="l" defTabSz="844550">
            <a:lnSpc>
              <a:spcPct val="100000"/>
            </a:lnSpc>
            <a:spcBef>
              <a:spcPct val="0"/>
            </a:spcBef>
            <a:spcAft>
              <a:spcPct val="35000"/>
            </a:spcAft>
            <a:buNone/>
          </a:pPr>
          <a:r>
            <a:rPr lang="en-GB" sz="1900" kern="1200" dirty="0">
              <a:effectLst>
                <a:outerShdw blurRad="38100" dist="38100" dir="2700000" algn="tl">
                  <a:srgbClr val="000000">
                    <a:alpha val="43137"/>
                  </a:srgbClr>
                </a:outerShdw>
              </a:effectLst>
            </a:rPr>
            <a:t>Development of ICPC Dashboard &amp; Plan Implementation</a:t>
          </a:r>
          <a:endParaRPr lang="en-NG" sz="1900" kern="1200" dirty="0">
            <a:effectLst>
              <a:outerShdw blurRad="38100" dist="38100" dir="2700000" algn="tl">
                <a:srgbClr val="000000">
                  <a:alpha val="43137"/>
                </a:srgbClr>
              </a:outerShdw>
            </a:effectLst>
          </a:endParaRPr>
        </a:p>
      </dsp:txBody>
      <dsp:txXfrm>
        <a:off x="783498" y="4241304"/>
        <a:ext cx="4858476" cy="678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A5BD9-4825-4845-A777-97ECC162005A}">
      <dsp:nvSpPr>
        <dsp:cNvPr id="0" name=""/>
        <dsp:cNvSpPr/>
      </dsp:nvSpPr>
      <dsp:spPr>
        <a:xfrm>
          <a:off x="617944" y="1694"/>
          <a:ext cx="8484182" cy="114856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GB" sz="6500" kern="1200" dirty="0"/>
            <a:t>OUR STRATEGY</a:t>
          </a:r>
          <a:endParaRPr lang="en-NG" sz="6500" kern="1200" dirty="0"/>
        </a:p>
      </dsp:txBody>
      <dsp:txXfrm>
        <a:off x="651584" y="35334"/>
        <a:ext cx="8416902" cy="1081283"/>
      </dsp:txXfrm>
    </dsp:sp>
    <dsp:sp modelId="{F270C7FF-EF20-4689-A7C9-2F131E851DF3}">
      <dsp:nvSpPr>
        <dsp:cNvPr id="0" name=""/>
        <dsp:cNvSpPr/>
      </dsp:nvSpPr>
      <dsp:spPr>
        <a:xfrm>
          <a:off x="1466362" y="1150257"/>
          <a:ext cx="848418" cy="861422"/>
        </a:xfrm>
        <a:custGeom>
          <a:avLst/>
          <a:gdLst/>
          <a:ahLst/>
          <a:cxnLst/>
          <a:rect l="0" t="0" r="0" b="0"/>
          <a:pathLst>
            <a:path>
              <a:moveTo>
                <a:pt x="0" y="0"/>
              </a:moveTo>
              <a:lnTo>
                <a:pt x="0" y="861422"/>
              </a:lnTo>
              <a:lnTo>
                <a:pt x="848418" y="86142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E8F47-E6C5-4EC5-BF87-27FD3B6DA879}">
      <dsp:nvSpPr>
        <dsp:cNvPr id="0" name=""/>
        <dsp:cNvSpPr/>
      </dsp:nvSpPr>
      <dsp:spPr>
        <a:xfrm>
          <a:off x="2314780" y="1437398"/>
          <a:ext cx="6787346" cy="114856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GB" sz="4200" kern="1200" dirty="0"/>
            <a:t>67 Strategic Activities</a:t>
          </a:r>
          <a:endParaRPr lang="en-NG" sz="4200" kern="1200" dirty="0"/>
        </a:p>
      </dsp:txBody>
      <dsp:txXfrm>
        <a:off x="2348420" y="1471038"/>
        <a:ext cx="6720066" cy="1081283"/>
      </dsp:txXfrm>
    </dsp:sp>
    <dsp:sp modelId="{FB95D690-5A95-465F-B873-6E1996CD3F05}">
      <dsp:nvSpPr>
        <dsp:cNvPr id="0" name=""/>
        <dsp:cNvSpPr/>
      </dsp:nvSpPr>
      <dsp:spPr>
        <a:xfrm>
          <a:off x="1466362" y="1150257"/>
          <a:ext cx="848418" cy="2297126"/>
        </a:xfrm>
        <a:custGeom>
          <a:avLst/>
          <a:gdLst/>
          <a:ahLst/>
          <a:cxnLst/>
          <a:rect l="0" t="0" r="0" b="0"/>
          <a:pathLst>
            <a:path>
              <a:moveTo>
                <a:pt x="0" y="0"/>
              </a:moveTo>
              <a:lnTo>
                <a:pt x="0" y="2297126"/>
              </a:lnTo>
              <a:lnTo>
                <a:pt x="848418" y="229712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A9273-E936-408E-BD45-54D76636889D}">
      <dsp:nvSpPr>
        <dsp:cNvPr id="0" name=""/>
        <dsp:cNvSpPr/>
      </dsp:nvSpPr>
      <dsp:spPr>
        <a:xfrm>
          <a:off x="2314780" y="2873102"/>
          <a:ext cx="6787346" cy="114856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GB" sz="4200" kern="1200" dirty="0"/>
            <a:t>24 Key Performance Indicators</a:t>
          </a:r>
          <a:endParaRPr lang="en-NG" sz="4200" kern="1200" dirty="0"/>
        </a:p>
      </dsp:txBody>
      <dsp:txXfrm>
        <a:off x="2348420" y="2906742"/>
        <a:ext cx="6720066" cy="1081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5BC8E-25FE-4540-B6A3-14C3E89C6880}">
      <dsp:nvSpPr>
        <dsp:cNvPr id="0" name=""/>
        <dsp:cNvSpPr/>
      </dsp:nvSpPr>
      <dsp:spPr>
        <a:xfrm>
          <a:off x="1186" y="1086763"/>
          <a:ext cx="4164809" cy="264465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89AF0B-3FA5-43AA-90BD-57DD8293F9C3}">
      <dsp:nvSpPr>
        <dsp:cNvPr id="0" name=""/>
        <dsp:cNvSpPr/>
      </dsp:nvSpPr>
      <dsp:spPr>
        <a:xfrm>
          <a:off x="463943" y="1526382"/>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 conclusion, it is not in doubt that the Commission has recorded great success within the past four years and three months under the 4</a:t>
          </a:r>
          <a:r>
            <a:rPr lang="en-US" sz="2000" kern="1200" baseline="30000" dirty="0"/>
            <a:t>th</a:t>
          </a:r>
          <a:r>
            <a:rPr lang="en-US" sz="2000" kern="1200" dirty="0"/>
            <a:t> governing Board of ICPC. The result might not be perfect, but we have a reason to celebrate the success recorded while striving to improve on the identified areas for improvement.</a:t>
          </a:r>
        </a:p>
      </dsp:txBody>
      <dsp:txXfrm>
        <a:off x="541402" y="1603841"/>
        <a:ext cx="4009891" cy="2489736"/>
      </dsp:txXfrm>
    </dsp:sp>
    <dsp:sp modelId="{6F55FF5C-71F4-4E6B-ABF3-07DEC9F11841}">
      <dsp:nvSpPr>
        <dsp:cNvPr id="0" name=""/>
        <dsp:cNvSpPr/>
      </dsp:nvSpPr>
      <dsp:spPr>
        <a:xfrm>
          <a:off x="5091509" y="1086763"/>
          <a:ext cx="4164809" cy="264465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50DF4-A20F-4728-AF02-F10476921B3C}">
      <dsp:nvSpPr>
        <dsp:cNvPr id="0" name=""/>
        <dsp:cNvSpPr/>
      </dsp:nvSpPr>
      <dsp:spPr>
        <a:xfrm>
          <a:off x="5554265" y="1526382"/>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 therefore indulge media practitioners to be part of the story sharers of ICPC performance and also critic us when the need arises for improved performance.</a:t>
          </a:r>
        </a:p>
      </dsp:txBody>
      <dsp:txXfrm>
        <a:off x="5631724" y="1603841"/>
        <a:ext cx="4009891" cy="248973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70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05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17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56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8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570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163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27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54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61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374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536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134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813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450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727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40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980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72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73788" y="5187735"/>
            <a:ext cx="5390305" cy="42445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46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137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775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33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576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184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500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302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925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624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49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341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91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75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12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9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382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44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31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975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96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9822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15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626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047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6017548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7144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4974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0553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GB"/>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16559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B8C7D3"/>
            </a:gs>
          </a:gsLst>
          <a:path path="circle">
            <a:fillToRect l="50000" t="50000" r="50000" b="50000"/>
          </a:path>
          <a:tileRect/>
        </a:gradFill>
        <a:effectLst/>
      </p:bgPr>
    </p:bg>
    <p:spTree>
      <p:nvGrpSpPr>
        <p:cNvPr id="1" name="Shape 104"/>
        <p:cNvGrpSpPr/>
        <p:nvPr/>
      </p:nvGrpSpPr>
      <p:grpSpPr>
        <a:xfrm>
          <a:off x="0" y="0"/>
          <a:ext cx="0" cy="0"/>
          <a:chOff x="0" y="0"/>
          <a:chExt cx="0" cy="0"/>
        </a:xfrm>
      </p:grpSpPr>
      <p:sp>
        <p:nvSpPr>
          <p:cNvPr id="105" name="Google Shape;105;p13"/>
          <p:cNvSpPr txBox="1">
            <a:spLocks noGrp="1"/>
          </p:cNvSpPr>
          <p:nvPr>
            <p:ph type="ctrTitle"/>
          </p:nvPr>
        </p:nvSpPr>
        <p:spPr>
          <a:xfrm>
            <a:off x="236682" y="1244992"/>
            <a:ext cx="11718635" cy="196947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3400"/>
              <a:buFont typeface="Calibri"/>
              <a:buNone/>
            </a:pPr>
            <a:r>
              <a:rPr lang="en-US" sz="6600" b="1" dirty="0">
                <a:solidFill>
                  <a:srgbClr val="C00000"/>
                </a:solidFill>
                <a:effectLst>
                  <a:outerShdw blurRad="38100" dist="38100" dir="2700000" algn="tl">
                    <a:srgbClr val="000000">
                      <a:alpha val="43137"/>
                    </a:srgbClr>
                  </a:outerShdw>
                </a:effectLst>
              </a:rPr>
              <a:t>OVERVIEW OF ICPC PERFORMANCE: 2019 – 2023</a:t>
            </a:r>
            <a:endParaRPr sz="4500" dirty="0">
              <a:solidFill>
                <a:schemeClr val="tx1"/>
              </a:solidFill>
              <a:effectLst>
                <a:outerShdw blurRad="38100" dist="38100" dir="2700000" algn="tl">
                  <a:srgbClr val="000000">
                    <a:alpha val="43137"/>
                  </a:srgbClr>
                </a:outerShdw>
              </a:effectLst>
            </a:endParaRPr>
          </a:p>
        </p:txBody>
      </p:sp>
      <p:sp>
        <p:nvSpPr>
          <p:cNvPr id="106" name="Google Shape;106;p13"/>
          <p:cNvSpPr txBox="1">
            <a:spLocks noGrp="1"/>
          </p:cNvSpPr>
          <p:nvPr>
            <p:ph type="subTitle" idx="1"/>
          </p:nvPr>
        </p:nvSpPr>
        <p:spPr>
          <a:xfrm>
            <a:off x="8468139" y="4642338"/>
            <a:ext cx="3723861" cy="22156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sz="2400" b="1" dirty="0">
                <a:solidFill>
                  <a:schemeClr val="tx1"/>
                </a:solidFill>
              </a:rPr>
              <a:t>BY JUDE OKOYE (FCA)</a:t>
            </a:r>
            <a:endParaRPr sz="2400" b="1" dirty="0">
              <a:solidFill>
                <a:schemeClr val="tx1"/>
              </a:solidFill>
            </a:endParaRPr>
          </a:p>
          <a:p>
            <a:pPr marL="0" lvl="0" indent="0" algn="l" rtl="0">
              <a:lnSpc>
                <a:spcPct val="90000"/>
              </a:lnSpc>
              <a:spcBef>
                <a:spcPts val="0"/>
              </a:spcBef>
              <a:spcAft>
                <a:spcPts val="0"/>
              </a:spcAft>
              <a:buSzPts val="2800"/>
              <a:buNone/>
            </a:pPr>
            <a:r>
              <a:rPr lang="en-US" sz="2400" b="1" dirty="0">
                <a:solidFill>
                  <a:schemeClr val="tx1"/>
                </a:solidFill>
              </a:rPr>
              <a:t>DEPUTY DIRECTOR (PRS)</a:t>
            </a:r>
            <a:endParaRPr sz="2400" b="1" dirty="0">
              <a:solidFill>
                <a:schemeClr val="tx1"/>
              </a:solidFill>
            </a:endParaRPr>
          </a:p>
          <a:p>
            <a:pPr marL="0" lvl="0" indent="0" algn="l" rtl="0">
              <a:lnSpc>
                <a:spcPct val="90000"/>
              </a:lnSpc>
              <a:spcBef>
                <a:spcPts val="1400"/>
              </a:spcBef>
              <a:spcAft>
                <a:spcPts val="0"/>
              </a:spcAft>
              <a:buSzPts val="2800"/>
              <a:buNone/>
            </a:pPr>
            <a:r>
              <a:rPr lang="en-US" sz="2400" b="1" dirty="0">
                <a:solidFill>
                  <a:schemeClr val="tx1"/>
                </a:solidFill>
              </a:rPr>
              <a:t>ICPC HQ, ABUJA.</a:t>
            </a:r>
            <a:endParaRPr sz="2400" b="1" dirty="0">
              <a:solidFill>
                <a:schemeClr val="tx1"/>
              </a:solidFill>
            </a:endParaRPr>
          </a:p>
          <a:p>
            <a:pPr marL="0" lvl="0" indent="0" algn="l" rtl="0">
              <a:lnSpc>
                <a:spcPct val="90000"/>
              </a:lnSpc>
              <a:spcBef>
                <a:spcPts val="1400"/>
              </a:spcBef>
              <a:spcAft>
                <a:spcPts val="0"/>
              </a:spcAft>
              <a:buSzPts val="2800"/>
              <a:buNone/>
            </a:pPr>
            <a:r>
              <a:rPr lang="en-US" sz="2400" b="1" dirty="0">
                <a:solidFill>
                  <a:schemeClr val="tx1"/>
                </a:solidFill>
              </a:rPr>
              <a:t>19</a:t>
            </a:r>
            <a:r>
              <a:rPr lang="en-US" sz="2400" b="1" baseline="30000" dirty="0">
                <a:solidFill>
                  <a:schemeClr val="tx1"/>
                </a:solidFill>
              </a:rPr>
              <a:t>TH</a:t>
            </a:r>
            <a:r>
              <a:rPr lang="en-US" sz="2400" b="1" dirty="0">
                <a:solidFill>
                  <a:schemeClr val="tx1"/>
                </a:solidFill>
              </a:rPr>
              <a:t> JUNE 2023</a:t>
            </a:r>
            <a:endParaRPr sz="2400" b="1" dirty="0">
              <a:solidFill>
                <a:schemeClr val="tx1"/>
              </a:solidFill>
            </a:endParaRPr>
          </a:p>
        </p:txBody>
      </p:sp>
      <p:sp>
        <p:nvSpPr>
          <p:cNvPr id="4" name="Subtitle 2">
            <a:extLst>
              <a:ext uri="{FF2B5EF4-FFF2-40B4-BE49-F238E27FC236}">
                <a16:creationId xmlns:a16="http://schemas.microsoft.com/office/drawing/2014/main" id="{14E2A5F4-2D97-4F00-A14E-84E41E51688D}"/>
              </a:ext>
            </a:extLst>
          </p:cNvPr>
          <p:cNvSpPr txBox="1">
            <a:spLocks/>
          </p:cNvSpPr>
          <p:nvPr/>
        </p:nvSpPr>
        <p:spPr>
          <a:xfrm>
            <a:off x="211015" y="4628269"/>
            <a:ext cx="8102991" cy="196947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sz="4500" b="1" dirty="0"/>
              <a:t>AT A 2-DAY CAPACITY BUILDING TRAINING FOR THE MEDIA PRACTITIONERS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4300" b="1" dirty="0"/>
              <a:t>OVERVIEW OF ICPC ACHIEVEMENTS FROM 2019 TO MARCH 2023 …/2</a:t>
            </a:r>
            <a:endParaRPr lang="en-GB" sz="4300" dirty="0"/>
          </a:p>
        </p:txBody>
      </p:sp>
      <p:sp>
        <p:nvSpPr>
          <p:cNvPr id="125"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Autofit/>
          </a:bodyPr>
          <a:lstStyle/>
          <a:p>
            <a:pPr>
              <a:buFont typeface="Wingdings" pitchFamily="2" charset="2"/>
              <a:buChar char="q"/>
            </a:pPr>
            <a:r>
              <a:rPr lang="en-US" sz="2000" b="1" dirty="0">
                <a:effectLst/>
                <a:latin typeface="Arial Narrow" panose="020B0606020202030204" pitchFamily="34" charset="0"/>
                <a:ea typeface="Calibri" panose="020F0502020204030204" pitchFamily="34" charset="0"/>
                <a:cs typeface="Arial" panose="020B0604020202020204" pitchFamily="34" charset="0"/>
              </a:rPr>
              <a:t>The review of status of the 67 strategic activities indicates slight progress from the last evaluation report as contained below</a:t>
            </a:r>
            <a:r>
              <a:rPr lang="en-US" sz="2000" dirty="0">
                <a:effectLst/>
                <a:latin typeface="Arial Narrow" panose="020B0606020202030204" pitchFamily="34" charset="0"/>
                <a:ea typeface="Calibri" panose="020F0502020204030204" pitchFamily="34" charset="0"/>
                <a:cs typeface="Arial" panose="020B0604020202020204" pitchFamily="34" charset="0"/>
              </a:rPr>
              <a:t>:</a:t>
            </a:r>
            <a:endParaRPr lang="en-NG" sz="20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15000"/>
              </a:lnSpc>
              <a:buFont typeface="+mj-lt"/>
              <a:buAutoNum type="alphaLcPeriod"/>
            </a:pPr>
            <a:r>
              <a:rPr lang="en-US" sz="2000" b="1" dirty="0">
                <a:effectLst/>
                <a:latin typeface="Arial Narrow" panose="020B0606020202030204" pitchFamily="34" charset="0"/>
                <a:ea typeface="Calibri" panose="020F0502020204030204" pitchFamily="34" charset="0"/>
                <a:cs typeface="Arial" panose="020B0604020202020204" pitchFamily="34" charset="0"/>
              </a:rPr>
              <a:t>47 out of the 67 Strategic Activities have been so far executed;</a:t>
            </a:r>
            <a:r>
              <a:rPr lang="en-US" sz="2000" dirty="0">
                <a:effectLst/>
                <a:latin typeface="Arial Narrow" panose="020B0606020202030204" pitchFamily="34" charset="0"/>
                <a:ea typeface="Calibri" panose="020F0502020204030204" pitchFamily="34" charset="0"/>
                <a:cs typeface="Arial" panose="020B0604020202020204" pitchFamily="34" charset="0"/>
              </a:rPr>
              <a:t> thus, representing </a:t>
            </a:r>
            <a:r>
              <a:rPr lang="en-US" sz="2000" b="1" dirty="0">
                <a:effectLst/>
                <a:latin typeface="Arial Narrow" panose="020B0606020202030204" pitchFamily="34" charset="0"/>
                <a:ea typeface="Calibri" panose="020F0502020204030204" pitchFamily="34" charset="0"/>
                <a:cs typeface="Arial" panose="020B0604020202020204" pitchFamily="34" charset="0"/>
              </a:rPr>
              <a:t>70.1% completion.</a:t>
            </a:r>
            <a:r>
              <a:rPr lang="en-US" sz="2000" dirty="0">
                <a:effectLst/>
                <a:latin typeface="Arial Narrow" panose="020B0606020202030204" pitchFamily="34" charset="0"/>
                <a:ea typeface="Calibri" panose="020F0502020204030204" pitchFamily="34" charset="0"/>
                <a:cs typeface="Arial" panose="020B0604020202020204" pitchFamily="34" charset="0"/>
              </a:rPr>
              <a:t> </a:t>
            </a:r>
          </a:p>
          <a:p>
            <a:pPr marL="742950" lvl="1" indent="-285750" algn="just">
              <a:lnSpc>
                <a:spcPct val="115000"/>
              </a:lnSpc>
              <a:buFont typeface="+mj-lt"/>
              <a:buAutoNum type="alphaLcPeriod"/>
            </a:pPr>
            <a:r>
              <a:rPr lang="en-US" sz="2000" b="1" dirty="0">
                <a:effectLst/>
                <a:latin typeface="Arial Narrow" panose="020B0606020202030204" pitchFamily="34" charset="0"/>
                <a:ea typeface="Calibri" panose="020F0502020204030204" pitchFamily="34" charset="0"/>
                <a:cs typeface="Arial" panose="020B0604020202020204" pitchFamily="34" charset="0"/>
              </a:rPr>
              <a:t>13 Strategic Activities are still work-in-progress</a:t>
            </a:r>
            <a:r>
              <a:rPr lang="en-US" sz="2000" dirty="0">
                <a:effectLst/>
                <a:latin typeface="Arial Narrow" panose="020B0606020202030204" pitchFamily="34" charset="0"/>
                <a:ea typeface="Calibri" panose="020F0502020204030204" pitchFamily="34" charset="0"/>
                <a:cs typeface="Arial" panose="020B0604020202020204" pitchFamily="34" charset="0"/>
              </a:rPr>
              <a:t>; indicating that </a:t>
            </a:r>
            <a:r>
              <a:rPr lang="en-US" sz="2000" b="1" dirty="0">
                <a:effectLst/>
                <a:latin typeface="Arial Narrow" panose="020B0606020202030204" pitchFamily="34" charset="0"/>
                <a:ea typeface="Calibri" panose="020F0502020204030204" pitchFamily="34" charset="0"/>
                <a:cs typeface="Arial" panose="020B0604020202020204" pitchFamily="34" charset="0"/>
              </a:rPr>
              <a:t>19.4% of the total have commenced</a:t>
            </a:r>
            <a:r>
              <a:rPr lang="en-US" sz="2000" dirty="0">
                <a:effectLst/>
                <a:latin typeface="Arial Narrow" panose="020B0606020202030204" pitchFamily="34" charset="0"/>
                <a:ea typeface="Calibri" panose="020F0502020204030204" pitchFamily="34" charset="0"/>
                <a:cs typeface="Arial" panose="020B0604020202020204" pitchFamily="34" charset="0"/>
              </a:rPr>
              <a:t>, and yet to be completed.</a:t>
            </a:r>
          </a:p>
          <a:p>
            <a:pPr marL="742950" lvl="1" indent="-285750" algn="just">
              <a:lnSpc>
                <a:spcPct val="115000"/>
              </a:lnSpc>
              <a:buFont typeface="+mj-lt"/>
              <a:buAutoNum type="alphaLcPeriod"/>
            </a:pPr>
            <a:r>
              <a:rPr lang="en-US" sz="2000" b="1" dirty="0">
                <a:effectLst/>
                <a:latin typeface="Arial Narrow" panose="020B0606020202030204" pitchFamily="34" charset="0"/>
                <a:ea typeface="Calibri" panose="020F0502020204030204" pitchFamily="34" charset="0"/>
                <a:cs typeface="Arial" panose="020B0604020202020204" pitchFamily="34" charset="0"/>
              </a:rPr>
              <a:t>Only 7 activities are still outstanding.</a:t>
            </a:r>
            <a:r>
              <a:rPr lang="en-US" sz="2000" dirty="0">
                <a:effectLst/>
                <a:latin typeface="Arial Narrow" panose="020B0606020202030204" pitchFamily="34" charset="0"/>
                <a:ea typeface="Calibri" panose="020F0502020204030204" pitchFamily="34" charset="0"/>
                <a:cs typeface="Arial" panose="020B0604020202020204" pitchFamily="34" charset="0"/>
              </a:rPr>
              <a:t> This represents </a:t>
            </a:r>
            <a:r>
              <a:rPr lang="en-US" sz="2000" b="1" dirty="0">
                <a:effectLst/>
                <a:latin typeface="Arial Narrow" panose="020B0606020202030204" pitchFamily="34" charset="0"/>
                <a:ea typeface="Calibri" panose="020F0502020204030204" pitchFamily="34" charset="0"/>
                <a:cs typeface="Arial" panose="020B0604020202020204" pitchFamily="34" charset="0"/>
              </a:rPr>
              <a:t>10.5% of the total</a:t>
            </a:r>
            <a:r>
              <a:rPr lang="en-US" sz="2000" dirty="0">
                <a:effectLst/>
                <a:latin typeface="Arial Narrow" panose="020B0606020202030204" pitchFamily="34" charset="0"/>
                <a:ea typeface="Calibri" panose="020F0502020204030204" pitchFamily="34" charset="0"/>
                <a:cs typeface="Arial" panose="020B0604020202020204" pitchFamily="34" charset="0"/>
              </a:rPr>
              <a:t>. </a:t>
            </a:r>
          </a:p>
          <a:p>
            <a:pPr marL="90000" lvl="1" indent="-90000" algn="just">
              <a:lnSpc>
                <a:spcPct val="115000"/>
              </a:lnSpc>
              <a:buFont typeface="Wingdings" panose="05000000000000000000" pitchFamily="2" charset="2"/>
              <a:buChar char="q"/>
            </a:pPr>
            <a:r>
              <a:rPr lang="en-US" sz="2000" b="1" dirty="0">
                <a:effectLst/>
                <a:latin typeface="Arial Narrow" panose="020B0606020202030204" pitchFamily="34" charset="0"/>
                <a:ea typeface="Calibri" panose="020F0502020204030204" pitchFamily="34" charset="0"/>
                <a:cs typeface="Arial" panose="020B0604020202020204" pitchFamily="34" charset="0"/>
              </a:rPr>
              <a:t>The alignment of ICPC Strategy with the National Anti-Corruption Strategy (2017 – 2021) is very commendable</a:t>
            </a:r>
            <a:r>
              <a:rPr lang="en-US" sz="2000" dirty="0">
                <a:effectLst/>
                <a:latin typeface="Arial Narrow" panose="020B0606020202030204" pitchFamily="34" charset="0"/>
                <a:ea typeface="Calibri" panose="020F0502020204030204" pitchFamily="34" charset="0"/>
                <a:cs typeface="Arial" panose="020B0604020202020204" pitchFamily="34" charset="0"/>
              </a:rPr>
              <a:t>. The ICPC Strategic Plan was duly aligned with the NACS at the point of its development. Out of the 67 strategic Activities of the ICPC, </a:t>
            </a:r>
            <a:r>
              <a:rPr lang="en-US" sz="2000" b="1" dirty="0">
                <a:effectLst/>
                <a:latin typeface="Arial Narrow" panose="020B0606020202030204" pitchFamily="34" charset="0"/>
                <a:ea typeface="Calibri" panose="020F0502020204030204" pitchFamily="34" charset="0"/>
                <a:cs typeface="Arial" panose="020B0604020202020204" pitchFamily="34" charset="0"/>
              </a:rPr>
              <a:t>31</a:t>
            </a:r>
            <a:r>
              <a:rPr lang="en-US" sz="2000" dirty="0">
                <a:effectLst/>
                <a:latin typeface="Arial Narrow" panose="020B0606020202030204" pitchFamily="34" charset="0"/>
                <a:ea typeface="Calibri" panose="020F0502020204030204" pitchFamily="34" charset="0"/>
                <a:cs typeface="Arial" panose="020B0604020202020204" pitchFamily="34" charset="0"/>
              </a:rPr>
              <a:t> were drawn from the NACS, of which the Commission has </a:t>
            </a:r>
            <a:r>
              <a:rPr lang="en-US" sz="2000" b="1" dirty="0">
                <a:effectLst/>
                <a:latin typeface="Arial Narrow" panose="020B0606020202030204" pitchFamily="34" charset="0"/>
                <a:ea typeface="Calibri" panose="020F0502020204030204" pitchFamily="34" charset="0"/>
                <a:cs typeface="Arial" panose="020B0604020202020204" pitchFamily="34" charset="0"/>
              </a:rPr>
              <a:t>fully</a:t>
            </a:r>
            <a:r>
              <a:rPr lang="en-US" sz="2000" dirty="0">
                <a:effectLst/>
                <a:latin typeface="Arial Narrow" panose="020B0606020202030204" pitchFamily="34" charset="0"/>
                <a:ea typeface="Calibri" panose="020F0502020204030204" pitchFamily="34" charset="0"/>
                <a:cs typeface="Arial" panose="020B0604020202020204" pitchFamily="34" charset="0"/>
              </a:rPr>
              <a:t> </a:t>
            </a:r>
            <a:r>
              <a:rPr lang="en-US" sz="2000" b="1" dirty="0">
                <a:effectLst/>
                <a:latin typeface="Arial Narrow" panose="020B0606020202030204" pitchFamily="34" charset="0"/>
                <a:ea typeface="Calibri" panose="020F0502020204030204" pitchFamily="34" charset="0"/>
                <a:cs typeface="Arial" panose="020B0604020202020204" pitchFamily="34" charset="0"/>
              </a:rPr>
              <a:t>executed</a:t>
            </a:r>
            <a:r>
              <a:rPr lang="en-US" sz="2000" dirty="0">
                <a:effectLst/>
                <a:latin typeface="Arial Narrow" panose="020B0606020202030204" pitchFamily="34" charset="0"/>
                <a:ea typeface="Calibri" panose="020F0502020204030204" pitchFamily="34" charset="0"/>
                <a:cs typeface="Arial" panose="020B0604020202020204" pitchFamily="34" charset="0"/>
              </a:rPr>
              <a:t> </a:t>
            </a:r>
            <a:r>
              <a:rPr lang="en-US" sz="2000" b="1" dirty="0">
                <a:effectLst/>
                <a:latin typeface="Arial Narrow" panose="020B0606020202030204" pitchFamily="34" charset="0"/>
                <a:ea typeface="Calibri" panose="020F0502020204030204" pitchFamily="34" charset="0"/>
                <a:cs typeface="Arial" panose="020B0604020202020204" pitchFamily="34" charset="0"/>
              </a:rPr>
              <a:t>24</a:t>
            </a:r>
            <a:r>
              <a:rPr lang="en-US" sz="2000" dirty="0">
                <a:effectLst/>
                <a:latin typeface="Arial Narrow" panose="020B0606020202030204" pitchFamily="34" charset="0"/>
                <a:ea typeface="Calibri" panose="020F0502020204030204" pitchFamily="34" charset="0"/>
                <a:cs typeface="Arial" panose="020B0604020202020204" pitchFamily="34" charset="0"/>
              </a:rPr>
              <a:t> activities; </a:t>
            </a:r>
            <a:r>
              <a:rPr lang="en-US" sz="2000" b="1" dirty="0">
                <a:effectLst/>
                <a:latin typeface="Arial Narrow" panose="020B0606020202030204" pitchFamily="34" charset="0"/>
                <a:ea typeface="Calibri" panose="020F0502020204030204" pitchFamily="34" charset="0"/>
                <a:cs typeface="Arial" panose="020B0604020202020204" pitchFamily="34" charset="0"/>
              </a:rPr>
              <a:t>3</a:t>
            </a:r>
            <a:r>
              <a:rPr lang="en-US" sz="2000" dirty="0">
                <a:effectLst/>
                <a:latin typeface="Arial Narrow" panose="020B0606020202030204" pitchFamily="34" charset="0"/>
                <a:ea typeface="Calibri" panose="020F0502020204030204" pitchFamily="34" charset="0"/>
                <a:cs typeface="Arial" panose="020B0604020202020204" pitchFamily="34" charset="0"/>
              </a:rPr>
              <a:t> are </a:t>
            </a:r>
            <a:r>
              <a:rPr lang="en-US" sz="2000" b="1" dirty="0">
                <a:effectLst/>
                <a:latin typeface="Arial Narrow" panose="020B0606020202030204" pitchFamily="34" charset="0"/>
                <a:ea typeface="Calibri" panose="020F0502020204030204" pitchFamily="34" charset="0"/>
                <a:cs typeface="Arial" panose="020B0604020202020204" pitchFamily="34" charset="0"/>
              </a:rPr>
              <a:t>on-going</a:t>
            </a:r>
            <a:r>
              <a:rPr lang="en-US" sz="2000" dirty="0">
                <a:effectLst/>
                <a:latin typeface="Arial Narrow" panose="020B0606020202030204" pitchFamily="34" charset="0"/>
                <a:ea typeface="Calibri" panose="020F0502020204030204" pitchFamily="34" charset="0"/>
                <a:cs typeface="Arial" panose="020B0604020202020204" pitchFamily="34" charset="0"/>
              </a:rPr>
              <a:t> while </a:t>
            </a:r>
            <a:r>
              <a:rPr lang="en-US" sz="2000" b="1" dirty="0">
                <a:effectLst/>
                <a:latin typeface="Arial Narrow" panose="020B0606020202030204" pitchFamily="34" charset="0"/>
                <a:ea typeface="Calibri" panose="020F0502020204030204" pitchFamily="34" charset="0"/>
                <a:cs typeface="Arial" panose="020B0604020202020204" pitchFamily="34" charset="0"/>
              </a:rPr>
              <a:t>4</a:t>
            </a:r>
            <a:r>
              <a:rPr lang="en-US" sz="2000" dirty="0">
                <a:effectLst/>
                <a:latin typeface="Arial Narrow" panose="020B0606020202030204" pitchFamily="34" charset="0"/>
                <a:ea typeface="Calibri" panose="020F0502020204030204" pitchFamily="34" charset="0"/>
                <a:cs typeface="Arial" panose="020B0604020202020204" pitchFamily="34" charset="0"/>
              </a:rPr>
              <a:t> are </a:t>
            </a:r>
            <a:r>
              <a:rPr lang="en-US" sz="2000" b="1" dirty="0">
                <a:effectLst/>
                <a:latin typeface="Arial Narrow" panose="020B0606020202030204" pitchFamily="34" charset="0"/>
                <a:ea typeface="Calibri" panose="020F0502020204030204" pitchFamily="34" charset="0"/>
                <a:cs typeface="Arial" panose="020B0604020202020204" pitchFamily="34" charset="0"/>
              </a:rPr>
              <a:t>outstanding</a:t>
            </a:r>
            <a:r>
              <a:rPr lang="en-US" sz="2000" dirty="0">
                <a:effectLst/>
                <a:latin typeface="Arial Narrow" panose="020B0606020202030204" pitchFamily="34" charset="0"/>
                <a:ea typeface="Calibri" panose="020F0502020204030204" pitchFamily="34" charset="0"/>
                <a:cs typeface="Arial" panose="020B0604020202020204" pitchFamily="34" charset="0"/>
              </a:rPr>
              <a:t>. </a:t>
            </a: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10</a:t>
            </a:fld>
            <a:endParaRPr lang="en-US" sz="700"/>
          </a:p>
        </p:txBody>
      </p:sp>
    </p:spTree>
    <p:extLst>
      <p:ext uri="{BB962C8B-B14F-4D97-AF65-F5344CB8AC3E}">
        <p14:creationId xmlns:p14="http://schemas.microsoft.com/office/powerpoint/2010/main" val="134708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4300" b="1" dirty="0"/>
              <a:t>OVERVIEW OF ICPC ACHIEVEMENTS FROM 2019 TO 2022 …/3</a:t>
            </a:r>
            <a:endParaRPr lang="en-GB" sz="4300" dirty="0"/>
          </a:p>
        </p:txBody>
      </p:sp>
      <p:sp>
        <p:nvSpPr>
          <p:cNvPr id="125"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rmAutofit lnSpcReduction="10000"/>
          </a:bodyPr>
          <a:lstStyle/>
          <a:p>
            <a:pPr>
              <a:buFont typeface="Wingdings" pitchFamily="2" charset="2"/>
              <a:buChar char="q"/>
            </a:pPr>
            <a:r>
              <a:rPr lang="en-US" dirty="0">
                <a:effectLst/>
                <a:latin typeface="Arial Narrow" panose="020B0606020202030204" pitchFamily="34" charset="0"/>
                <a:ea typeface="Calibri" panose="020F0502020204030204" pitchFamily="34" charset="0"/>
                <a:cs typeface="Arial" panose="020B0604020202020204" pitchFamily="34" charset="0"/>
              </a:rPr>
              <a:t>The </a:t>
            </a:r>
            <a:r>
              <a:rPr lang="en-US" b="1" dirty="0">
                <a:effectLst/>
                <a:latin typeface="Arial Narrow" panose="020B0606020202030204" pitchFamily="34" charset="0"/>
                <a:ea typeface="Calibri" panose="020F0502020204030204" pitchFamily="34" charset="0"/>
                <a:cs typeface="Arial" panose="020B0604020202020204" pitchFamily="34" charset="0"/>
              </a:rPr>
              <a:t>Organizational assessment of ICPC for Enhanced Performance by DAI </a:t>
            </a:r>
            <a:r>
              <a:rPr lang="en-US" dirty="0">
                <a:effectLst/>
                <a:latin typeface="Arial Narrow" panose="020B0606020202030204" pitchFamily="34" charset="0"/>
                <a:ea typeface="Calibri" panose="020F0502020204030204" pitchFamily="34" charset="0"/>
                <a:cs typeface="Arial" panose="020B0604020202020204" pitchFamily="34" charset="0"/>
              </a:rPr>
              <a:t>also put the Commission </a:t>
            </a:r>
            <a:r>
              <a:rPr lang="en-US" b="1" dirty="0">
                <a:effectLst/>
                <a:latin typeface="Arial Narrow" panose="020B0606020202030204" pitchFamily="34" charset="0"/>
                <a:ea typeface="Calibri" panose="020F0502020204030204" pitchFamily="34" charset="0"/>
                <a:cs typeface="Arial" panose="020B0604020202020204" pitchFamily="34" charset="0"/>
              </a:rPr>
              <a:t>in a good spotlight</a:t>
            </a:r>
            <a:r>
              <a:rPr lang="en-US" dirty="0">
                <a:effectLst/>
                <a:latin typeface="Arial Narrow" panose="020B0606020202030204" pitchFamily="34" charset="0"/>
                <a:ea typeface="Calibri" panose="020F0502020204030204" pitchFamily="34" charset="0"/>
                <a:cs typeface="Arial" panose="020B0604020202020204" pitchFamily="34" charset="0"/>
              </a:rPr>
              <a:t> given the efforts of the Commission in rigorously implementing the plan.</a:t>
            </a:r>
          </a:p>
          <a:p>
            <a:pPr>
              <a:buFont typeface="Wingdings" pitchFamily="2" charset="2"/>
              <a:buChar char="q"/>
            </a:pPr>
            <a:r>
              <a:rPr lang="en-US" dirty="0">
                <a:latin typeface="Arial Narrow" panose="020B0606020202030204" pitchFamily="34" charset="0"/>
                <a:ea typeface="Calibri" panose="020F0502020204030204" pitchFamily="34" charset="0"/>
                <a:cs typeface="Arial" panose="020B0604020202020204" pitchFamily="34" charset="0"/>
              </a:rPr>
              <a:t>Also, the </a:t>
            </a:r>
            <a:r>
              <a:rPr lang="en-US" b="1" dirty="0">
                <a:latin typeface="Arial Narrow" panose="020B0606020202030204" pitchFamily="34" charset="0"/>
                <a:ea typeface="Calibri" panose="020F0502020204030204" pitchFamily="34" charset="0"/>
                <a:cs typeface="Arial" panose="020B0604020202020204" pitchFamily="34" charset="0"/>
              </a:rPr>
              <a:t>Conduct of System Study of ICPC by external persons </a:t>
            </a:r>
            <a:r>
              <a:rPr lang="en-US" dirty="0">
                <a:latin typeface="Arial Narrow" panose="020B0606020202030204" pitchFamily="34" charset="0"/>
                <a:ea typeface="Calibri" panose="020F0502020204030204" pitchFamily="34" charset="0"/>
                <a:cs typeface="Arial" panose="020B0604020202020204" pitchFamily="34" charset="0"/>
              </a:rPr>
              <a:t>has helped to improve ICPC systems and processes.</a:t>
            </a:r>
            <a:endParaRPr lang="en-US" dirty="0">
              <a:effectLst/>
              <a:latin typeface="Arial Narrow" panose="020B0606020202030204" pitchFamily="34" charset="0"/>
              <a:ea typeface="Calibri" panose="020F0502020204030204" pitchFamily="34" charset="0"/>
              <a:cs typeface="Arial" panose="020B0604020202020204" pitchFamily="34" charset="0"/>
            </a:endParaRPr>
          </a:p>
          <a:p>
            <a:pPr>
              <a:buFont typeface="Wingdings" pitchFamily="2" charset="2"/>
              <a:buChar char="q"/>
            </a:pPr>
            <a:r>
              <a:rPr lang="en-US" dirty="0">
                <a:effectLst/>
                <a:latin typeface="Arial Narrow" panose="020B0606020202030204" pitchFamily="34" charset="0"/>
                <a:ea typeface="Calibri" panose="020F0502020204030204" pitchFamily="34" charset="0"/>
                <a:cs typeface="Arial" panose="020B0604020202020204" pitchFamily="34" charset="0"/>
              </a:rPr>
              <a:t>Even though the assessment report on the </a:t>
            </a:r>
            <a:r>
              <a:rPr lang="en-US" b="1" dirty="0">
                <a:effectLst/>
                <a:latin typeface="Arial Narrow" panose="020B0606020202030204" pitchFamily="34" charset="0"/>
                <a:ea typeface="Calibri" panose="020F0502020204030204" pitchFamily="34" charset="0"/>
                <a:cs typeface="Arial" panose="020B0604020202020204" pitchFamily="34" charset="0"/>
              </a:rPr>
              <a:t>Country Mission Project by the Commonwealth Africa Anti-Corruption Centre (CAACC) and African Development Bank(AfDB) </a:t>
            </a:r>
            <a:r>
              <a:rPr lang="en-US" dirty="0">
                <a:effectLst/>
                <a:latin typeface="Arial Narrow" panose="020B0606020202030204" pitchFamily="34" charset="0"/>
                <a:ea typeface="Calibri" panose="020F0502020204030204" pitchFamily="34" charset="0"/>
                <a:cs typeface="Arial" panose="020B0604020202020204" pitchFamily="34" charset="0"/>
              </a:rPr>
              <a:t>spotted out areas of improvement in our next strategic plan, </a:t>
            </a:r>
            <a:r>
              <a:rPr lang="en-US" b="1" dirty="0">
                <a:effectLst/>
                <a:latin typeface="Arial Narrow" panose="020B0606020202030204" pitchFamily="34" charset="0"/>
                <a:ea typeface="Calibri" panose="020F0502020204030204" pitchFamily="34" charset="0"/>
                <a:cs typeface="Arial" panose="020B0604020202020204" pitchFamily="34" charset="0"/>
              </a:rPr>
              <a:t>it also commended Commission’s achievements in the plan and its efforts in driving the implementation of its strategic plan.</a:t>
            </a:r>
          </a:p>
          <a:p>
            <a:pPr>
              <a:buFont typeface="Wingdings" pitchFamily="2" charset="2"/>
              <a:buChar char="q"/>
            </a:pPr>
            <a:r>
              <a:rPr lang="en-US" dirty="0">
                <a:effectLst/>
                <a:latin typeface="Arial Narrow" panose="020B0606020202030204" pitchFamily="34" charset="0"/>
                <a:ea typeface="Calibri" panose="020F0502020204030204" pitchFamily="34" charset="0"/>
                <a:cs typeface="Arial" panose="020B0604020202020204" pitchFamily="34" charset="0"/>
              </a:rPr>
              <a:t>The </a:t>
            </a:r>
            <a:r>
              <a:rPr lang="en-US" b="1" dirty="0">
                <a:effectLst/>
                <a:latin typeface="Arial Narrow" panose="020B0606020202030204" pitchFamily="34" charset="0"/>
                <a:ea typeface="Calibri" panose="020F0502020204030204" pitchFamily="34" charset="0"/>
                <a:cs typeface="Arial" panose="020B0604020202020204" pitchFamily="34" charset="0"/>
              </a:rPr>
              <a:t>Constituency and Executive Project Tracking Initiative (CEPTI)</a:t>
            </a:r>
            <a:r>
              <a:rPr lang="en-US" dirty="0">
                <a:effectLst/>
                <a:latin typeface="Arial Narrow" panose="020B0606020202030204" pitchFamily="34" charset="0"/>
                <a:ea typeface="Calibri" panose="020F0502020204030204" pitchFamily="34" charset="0"/>
                <a:cs typeface="Arial" panose="020B0604020202020204" pitchFamily="34" charset="0"/>
              </a:rPr>
              <a:t> initiated by the Commission in 2019 has helped in ensuring good governance, accountability and transparency in the implementation of Zonal Intervention Projects (ZIP) by the National Assembly and executive arm of federal government. So far, a total number of </a:t>
            </a:r>
            <a:r>
              <a:rPr lang="en-US" b="1" dirty="0">
                <a:effectLst/>
                <a:latin typeface="Arial Narrow" panose="020B0606020202030204" pitchFamily="34" charset="0"/>
                <a:ea typeface="Calibri" panose="020F0502020204030204" pitchFamily="34" charset="0"/>
                <a:cs typeface="Arial" panose="020B0604020202020204" pitchFamily="34" charset="0"/>
              </a:rPr>
              <a:t>3,422</a:t>
            </a:r>
            <a:r>
              <a:rPr lang="en-US" dirty="0">
                <a:effectLst/>
                <a:latin typeface="Arial Narrow" panose="020B0606020202030204" pitchFamily="34" charset="0"/>
                <a:ea typeface="Calibri" panose="020F0502020204030204" pitchFamily="34" charset="0"/>
                <a:cs typeface="Arial" panose="020B0604020202020204" pitchFamily="34" charset="0"/>
              </a:rPr>
              <a:t> projects have been tracked with records of successes. </a:t>
            </a:r>
            <a:endParaRPr lang="en-US" dirty="0">
              <a:latin typeface="Cambria" panose="02040503050406030204" pitchFamily="18" charset="0"/>
              <a:ea typeface="Cambria" panose="02040503050406030204" pitchFamily="18"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11</a:t>
            </a:fld>
            <a:endParaRPr lang="en-US" sz="700"/>
          </a:p>
        </p:txBody>
      </p:sp>
    </p:spTree>
    <p:extLst>
      <p:ext uri="{BB962C8B-B14F-4D97-AF65-F5344CB8AC3E}">
        <p14:creationId xmlns:p14="http://schemas.microsoft.com/office/powerpoint/2010/main" val="409847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4300" b="1" dirty="0"/>
              <a:t>OVERVIEW OF ICPC ACHIEVEMENTS FROM 2019 TO MARCH 2023 …/4</a:t>
            </a:r>
            <a:endParaRPr lang="en-GB" sz="4300" dirty="0"/>
          </a:p>
        </p:txBody>
      </p:sp>
      <p:sp>
        <p:nvSpPr>
          <p:cNvPr id="125"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Autofit/>
          </a:bodyPr>
          <a:lstStyle/>
          <a:p>
            <a:pPr>
              <a:buFont typeface="Wingdings" pitchFamily="2" charset="2"/>
              <a:buChar char="q"/>
            </a:pPr>
            <a:r>
              <a:rPr lang="en-US" sz="2100" dirty="0">
                <a:effectLst/>
                <a:latin typeface="Arial Narrow" panose="020B0606020202030204" pitchFamily="34" charset="0"/>
                <a:ea typeface="Calibri" panose="020F0502020204030204" pitchFamily="34" charset="0"/>
                <a:cs typeface="Arial" panose="020B0604020202020204" pitchFamily="34" charset="0"/>
              </a:rPr>
              <a:t>The current Board increased the number of state offices across the country from </a:t>
            </a:r>
            <a:r>
              <a:rPr lang="en-US" sz="2100" b="1" dirty="0">
                <a:effectLst/>
                <a:latin typeface="Arial Narrow" panose="020B0606020202030204" pitchFamily="34" charset="0"/>
                <a:ea typeface="Calibri" panose="020F0502020204030204" pitchFamily="34" charset="0"/>
                <a:cs typeface="Arial" panose="020B0604020202020204" pitchFamily="34" charset="0"/>
              </a:rPr>
              <a:t>15 to 21 by opening six new offices one in each of the six geo-political zones</a:t>
            </a:r>
            <a:r>
              <a:rPr lang="en-US" sz="2100" dirty="0">
                <a:effectLst/>
                <a:latin typeface="Arial Narrow" panose="020B0606020202030204" pitchFamily="34" charset="0"/>
                <a:ea typeface="Calibri" panose="020F0502020204030204" pitchFamily="34" charset="0"/>
                <a:cs typeface="Arial" panose="020B0604020202020204" pitchFamily="34" charset="0"/>
              </a:rPr>
              <a:t>.</a:t>
            </a:r>
            <a:endParaRPr lang="en-NG" sz="2100" dirty="0">
              <a:effectLst/>
              <a:latin typeface="Calibri" panose="020F0502020204030204" pitchFamily="34" charset="0"/>
              <a:ea typeface="Calibri" panose="020F0502020204030204" pitchFamily="34" charset="0"/>
              <a:cs typeface="Arial" panose="020B0604020202020204" pitchFamily="34" charset="0"/>
            </a:endParaRPr>
          </a:p>
          <a:p>
            <a:pPr>
              <a:buFont typeface="Wingdings" pitchFamily="2" charset="2"/>
              <a:buChar char="q"/>
            </a:pPr>
            <a:r>
              <a:rPr lang="en-US" sz="2100" dirty="0">
                <a:effectLst/>
                <a:latin typeface="Arial Narrow" panose="020B0606020202030204" pitchFamily="34" charset="0"/>
                <a:ea typeface="Calibri" panose="020F0502020204030204" pitchFamily="34" charset="0"/>
                <a:cs typeface="Arial" panose="020B0604020202020204" pitchFamily="34" charset="0"/>
              </a:rPr>
              <a:t>The activities of the Commission during </a:t>
            </a:r>
            <a:r>
              <a:rPr lang="en-US" sz="2100" b="1" dirty="0">
                <a:effectLst/>
                <a:latin typeface="Arial Narrow" panose="020B0606020202030204" pitchFamily="34" charset="0"/>
                <a:ea typeface="Calibri" panose="020F0502020204030204" pitchFamily="34" charset="0"/>
                <a:cs typeface="Arial" panose="020B0604020202020204" pitchFamily="34" charset="0"/>
              </a:rPr>
              <a:t>the ICPC @ 20</a:t>
            </a:r>
            <a:r>
              <a:rPr lang="en-US" sz="2100" dirty="0">
                <a:effectLst/>
                <a:latin typeface="Arial Narrow" panose="020B0606020202030204" pitchFamily="34" charset="0"/>
                <a:ea typeface="Calibri" panose="020F0502020204030204" pitchFamily="34" charset="0"/>
                <a:cs typeface="Arial" panose="020B0604020202020204" pitchFamily="34" charset="0"/>
              </a:rPr>
              <a:t> are very remarkable achievements during the period under review. They include:</a:t>
            </a:r>
          </a:p>
          <a:p>
            <a:pPr marL="342900" lvl="0" indent="-342900" algn="just" rtl="0">
              <a:lnSpc>
                <a:spcPct val="115000"/>
              </a:lnSpc>
              <a:spcBef>
                <a:spcPts val="400"/>
              </a:spcBef>
              <a:buFont typeface="+mj-lt"/>
              <a:buAutoNum type="alphaLcPeriod"/>
            </a:pPr>
            <a:r>
              <a:rPr lang="en-US" sz="2100" b="1" dirty="0">
                <a:effectLst/>
                <a:latin typeface="Arial Narrow" panose="020B0606020202030204" pitchFamily="34" charset="0"/>
                <a:ea typeface="Calibri" panose="020F0502020204030204" pitchFamily="34" charset="0"/>
                <a:cs typeface="Arial" panose="020B0604020202020204" pitchFamily="34" charset="0"/>
              </a:rPr>
              <a:t>Africa Regional Webinar on Combating Corruption and Illicit Financial Flows, New Measures and Strategies.</a:t>
            </a:r>
            <a:endParaRPr lang="en-NG" sz="2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400"/>
              </a:spcBef>
              <a:buFont typeface="+mj-lt"/>
              <a:buAutoNum type="alphaLcPeriod"/>
            </a:pPr>
            <a:r>
              <a:rPr lang="en-US" sz="2100" b="1" dirty="0">
                <a:effectLst/>
                <a:latin typeface="Arial Narrow" panose="020B0606020202030204" pitchFamily="34" charset="0"/>
                <a:ea typeface="Calibri" panose="020F0502020204030204" pitchFamily="34" charset="0"/>
                <a:cs typeface="Arial" panose="020B0604020202020204" pitchFamily="34" charset="0"/>
              </a:rPr>
              <a:t>Youth Involvement – 2 Competitions aimed at provoking youth creativity and support the fight against corruption with N20m prize money donated by MacArthur Foundation for National Music Competition and Essay Competition</a:t>
            </a:r>
            <a:endParaRPr lang="en-NG" sz="2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400"/>
              </a:spcBef>
              <a:buFont typeface="+mj-lt"/>
              <a:buAutoNum type="alphaLcPeriod"/>
            </a:pPr>
            <a:r>
              <a:rPr lang="en-US" sz="2100" b="1" dirty="0">
                <a:effectLst/>
                <a:latin typeface="Arial Narrow" panose="020B0606020202030204" pitchFamily="34" charset="0"/>
                <a:ea typeface="Calibri" panose="020F0502020204030204" pitchFamily="34" charset="0"/>
                <a:cs typeface="Arial" panose="020B0604020202020204" pitchFamily="34" charset="0"/>
              </a:rPr>
              <a:t>ICPC @ 20 commemorative book.</a:t>
            </a:r>
            <a:endParaRPr lang="en-NG" sz="2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400"/>
              </a:spcBef>
              <a:buFont typeface="+mj-lt"/>
              <a:buAutoNum type="alphaLcPeriod"/>
            </a:pPr>
            <a:r>
              <a:rPr lang="en-US" sz="2100" b="1" dirty="0">
                <a:effectLst/>
                <a:latin typeface="Arial Narrow" panose="020B0606020202030204" pitchFamily="34" charset="0"/>
                <a:ea typeface="Calibri" panose="020F0502020204030204" pitchFamily="34" charset="0"/>
                <a:cs typeface="Arial" panose="020B0604020202020204" pitchFamily="34" charset="0"/>
              </a:rPr>
              <a:t>Retreat with National Assembly Committee on Anti-Corruption.</a:t>
            </a:r>
            <a:endParaRPr lang="en-NG" sz="2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400"/>
              </a:spcBef>
              <a:spcAft>
                <a:spcPts val="1000"/>
              </a:spcAft>
              <a:buFont typeface="+mj-lt"/>
              <a:buAutoNum type="alphaLcPeriod"/>
            </a:pPr>
            <a:r>
              <a:rPr lang="en-US" sz="2100" b="1" dirty="0">
                <a:effectLst/>
                <a:latin typeface="Arial Narrow" panose="020B0606020202030204" pitchFamily="34" charset="0"/>
                <a:ea typeface="Calibri" panose="020F0502020204030204" pitchFamily="34" charset="0"/>
                <a:cs typeface="Arial" panose="020B0604020202020204" pitchFamily="34" charset="0"/>
              </a:rPr>
              <a:t>Engagement with Judiciary on Role in the Fight Against Corruption.</a:t>
            </a:r>
            <a:endParaRPr lang="en-US" sz="2100" dirty="0">
              <a:latin typeface="Cambria" panose="02040503050406030204" pitchFamily="18" charset="0"/>
              <a:ea typeface="Cambria" panose="02040503050406030204" pitchFamily="18"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12</a:t>
            </a:fld>
            <a:endParaRPr lang="en-US" sz="700"/>
          </a:p>
        </p:txBody>
      </p:sp>
    </p:spTree>
    <p:extLst>
      <p:ext uri="{BB962C8B-B14F-4D97-AF65-F5344CB8AC3E}">
        <p14:creationId xmlns:p14="http://schemas.microsoft.com/office/powerpoint/2010/main" val="104342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4300" b="1" dirty="0"/>
              <a:t>OVERVIEW OF ICPC ACHIEVEMENTS FROM 2019 TO MARCH 2023 …/5</a:t>
            </a:r>
            <a:endParaRPr lang="en-GB" sz="4300" dirty="0"/>
          </a:p>
        </p:txBody>
      </p:sp>
      <p:sp>
        <p:nvSpPr>
          <p:cNvPr id="125"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Autofit/>
          </a:bodyPr>
          <a:lstStyle/>
          <a:p>
            <a:pPr>
              <a:buFont typeface="Wingdings" pitchFamily="2" charset="2"/>
              <a:buChar char="q"/>
            </a:pPr>
            <a:r>
              <a:rPr lang="en-US" dirty="0">
                <a:effectLst/>
                <a:latin typeface="Arial Narrow" panose="020B0606020202030204" pitchFamily="34" charset="0"/>
                <a:ea typeface="Calibri" panose="020F0502020204030204" pitchFamily="34" charset="0"/>
                <a:cs typeface="Arial" panose="020B0604020202020204" pitchFamily="34" charset="0"/>
              </a:rPr>
              <a:t>The </a:t>
            </a:r>
            <a:r>
              <a:rPr lang="en-US" b="1" dirty="0">
                <a:effectLst/>
                <a:latin typeface="Arial Narrow" panose="020B0606020202030204" pitchFamily="34" charset="0"/>
                <a:ea typeface="Calibri" panose="020F0502020204030204" pitchFamily="34" charset="0"/>
                <a:cs typeface="Arial" panose="020B0604020202020204" pitchFamily="34" charset="0"/>
              </a:rPr>
              <a:t>Hosting of Annual Summit on Diminishing Corruption in Public Sector</a:t>
            </a:r>
            <a:r>
              <a:rPr lang="en-US" dirty="0">
                <a:effectLst/>
                <a:latin typeface="Arial Narrow" panose="020B0606020202030204" pitchFamily="34" charset="0"/>
                <a:ea typeface="Calibri" panose="020F0502020204030204" pitchFamily="34" charset="0"/>
                <a:cs typeface="Arial" panose="020B0604020202020204" pitchFamily="34" charset="0"/>
              </a:rPr>
              <a:t> which has consistently had the presence of immediate past President, Muhammadu Buhari in the last four year remains a landmark event for ICPC.</a:t>
            </a:r>
            <a:endParaRPr lang="en-US" dirty="0">
              <a:latin typeface="Cambria" panose="02040503050406030204" pitchFamily="18" charset="0"/>
              <a:ea typeface="Cambria" panose="02040503050406030204" pitchFamily="18" charset="0"/>
            </a:endParaRPr>
          </a:p>
          <a:p>
            <a:pPr>
              <a:buFont typeface="Wingdings" pitchFamily="2" charset="2"/>
              <a:buChar char="q"/>
            </a:pPr>
            <a:r>
              <a:rPr lang="en-US" dirty="0">
                <a:effectLst/>
                <a:latin typeface="Arial Narrow" panose="020B0606020202030204" pitchFamily="34" charset="0"/>
                <a:ea typeface="Calibri" panose="020F0502020204030204" pitchFamily="34" charset="0"/>
                <a:cs typeface="Arial" panose="020B0604020202020204" pitchFamily="34" charset="0"/>
              </a:rPr>
              <a:t> The </a:t>
            </a:r>
            <a:r>
              <a:rPr lang="en-US" b="1" dirty="0">
                <a:effectLst/>
                <a:latin typeface="Arial Narrow" panose="020B0606020202030204" pitchFamily="34" charset="0"/>
                <a:ea typeface="Calibri" panose="020F0502020204030204" pitchFamily="34" charset="0"/>
                <a:cs typeface="Arial" panose="020B0604020202020204" pitchFamily="34" charset="0"/>
              </a:rPr>
              <a:t>Public Service Integrity Award Series </a:t>
            </a:r>
            <a:r>
              <a:rPr lang="en-US" dirty="0">
                <a:effectLst/>
                <a:latin typeface="Arial Narrow" panose="020B0606020202030204" pitchFamily="34" charset="0"/>
                <a:ea typeface="Calibri" panose="020F0502020204030204" pitchFamily="34" charset="0"/>
                <a:cs typeface="Arial" panose="020B0604020202020204" pitchFamily="34" charset="0"/>
              </a:rPr>
              <a:t>by the erstwhile President of the Federal Republic of Nigeria.</a:t>
            </a:r>
          </a:p>
          <a:p>
            <a:pPr>
              <a:buFont typeface="Wingdings" pitchFamily="2" charset="2"/>
              <a:buChar char="q"/>
            </a:pPr>
            <a:r>
              <a:rPr lang="en-US" dirty="0">
                <a:effectLst/>
                <a:latin typeface="Arial Narrow" panose="020B0606020202030204" pitchFamily="34" charset="0"/>
                <a:ea typeface="Calibri" panose="020F0502020204030204" pitchFamily="34" charset="0"/>
                <a:cs typeface="Arial" panose="020B0604020202020204" pitchFamily="34" charset="0"/>
              </a:rPr>
              <a:t>The </a:t>
            </a:r>
            <a:r>
              <a:rPr lang="en-US" b="1" dirty="0">
                <a:effectLst/>
                <a:latin typeface="Arial Narrow" panose="020B0606020202030204" pitchFamily="34" charset="0"/>
                <a:ea typeface="Calibri" panose="020F0502020204030204" pitchFamily="34" charset="0"/>
                <a:cs typeface="Arial" panose="020B0604020202020204" pitchFamily="34" charset="0"/>
              </a:rPr>
              <a:t>adoption of</a:t>
            </a:r>
            <a:r>
              <a:rPr lang="en-US" dirty="0">
                <a:effectLst/>
                <a:latin typeface="Arial Narrow" panose="020B0606020202030204" pitchFamily="34" charset="0"/>
                <a:ea typeface="Calibri" panose="020F0502020204030204" pitchFamily="34" charset="0"/>
                <a:cs typeface="Arial" panose="020B0604020202020204" pitchFamily="34" charset="0"/>
              </a:rPr>
              <a:t> </a:t>
            </a:r>
            <a:r>
              <a:rPr lang="en-US" b="1" dirty="0">
                <a:effectLst/>
                <a:latin typeface="Arial Narrow" panose="020B0606020202030204" pitchFamily="34" charset="0"/>
                <a:ea typeface="Calibri" panose="020F0502020204030204" pitchFamily="34" charset="0"/>
                <a:cs typeface="Arial" panose="020B0604020202020204" pitchFamily="34" charset="0"/>
              </a:rPr>
              <a:t>National Ethics and Integrity Policy</a:t>
            </a:r>
            <a:r>
              <a:rPr lang="en-US" dirty="0">
                <a:effectLst/>
                <a:latin typeface="Arial Narrow" panose="020B0606020202030204" pitchFamily="34" charset="0"/>
                <a:ea typeface="Calibri" panose="020F0502020204030204" pitchFamily="34" charset="0"/>
                <a:cs typeface="Arial" panose="020B0604020202020204" pitchFamily="34" charset="0"/>
              </a:rPr>
              <a:t> and its launching by erstwhile President is another great achievement of the Commission.</a:t>
            </a:r>
          </a:p>
          <a:p>
            <a:pPr>
              <a:buFont typeface="Wingdings" pitchFamily="2" charset="2"/>
              <a:buChar char="q"/>
            </a:pPr>
            <a:r>
              <a:rPr lang="en-US" dirty="0">
                <a:effectLst/>
                <a:latin typeface="Arial Narrow" panose="020B0606020202030204" pitchFamily="34" charset="0"/>
                <a:ea typeface="Calibri" panose="020F0502020204030204" pitchFamily="34" charset="0"/>
                <a:cs typeface="Arial" panose="020B0604020202020204" pitchFamily="34" charset="0"/>
              </a:rPr>
              <a:t>ACAN coordinated ICPC’s Policy dialogues which brought diverse stakeholders together to discuss topical issues and this has resulted in production of policy briefs in </a:t>
            </a:r>
            <a:r>
              <a:rPr lang="en-US" b="1" dirty="0">
                <a:effectLst/>
                <a:latin typeface="Arial Narrow" panose="020B0606020202030204" pitchFamily="34" charset="0"/>
                <a:ea typeface="Calibri" panose="020F0502020204030204" pitchFamily="34" charset="0"/>
                <a:cs typeface="Arial" panose="020B0604020202020204" pitchFamily="34" charset="0"/>
              </a:rPr>
              <a:t>Vote Buying; Utilization of Security Vote</a:t>
            </a:r>
            <a:r>
              <a:rPr lang="en-US" dirty="0">
                <a:effectLst/>
                <a:latin typeface="Arial Narrow" panose="020B0606020202030204" pitchFamily="34" charset="0"/>
                <a:ea typeface="Calibri" panose="020F0502020204030204" pitchFamily="34" charset="0"/>
                <a:cs typeface="Arial" panose="020B0604020202020204" pitchFamily="34" charset="0"/>
              </a:rPr>
              <a:t>; </a:t>
            </a:r>
            <a:r>
              <a:rPr lang="en-US" b="1" dirty="0">
                <a:effectLst/>
                <a:latin typeface="Arial Narrow" panose="020B0606020202030204" pitchFamily="34" charset="0"/>
                <a:ea typeface="Calibri" panose="020F0502020204030204" pitchFamily="34" charset="0"/>
                <a:cs typeface="Arial" panose="020B0604020202020204" pitchFamily="34" charset="0"/>
              </a:rPr>
              <a:t>Corruption and Cost of Governance; Entrenching Transparency in Public Service Recruitment and Corruption and Insecurity. </a:t>
            </a:r>
            <a:r>
              <a:rPr lang="en-US" dirty="0">
                <a:effectLst/>
                <a:latin typeface="Arial Narrow" panose="020B0606020202030204" pitchFamily="34" charset="0"/>
                <a:ea typeface="Calibri" panose="020F0502020204030204" pitchFamily="34" charset="0"/>
                <a:cs typeface="Arial" panose="020B0604020202020204" pitchFamily="34" charset="0"/>
              </a:rPr>
              <a:t> </a:t>
            </a:r>
          </a:p>
          <a:p>
            <a:pPr>
              <a:buFont typeface="Wingdings" pitchFamily="2" charset="2"/>
              <a:buChar char="q"/>
            </a:pPr>
            <a:r>
              <a:rPr lang="en-US" dirty="0">
                <a:effectLst/>
                <a:latin typeface="Arial Narrow" panose="020B0606020202030204" pitchFamily="34" charset="0"/>
                <a:ea typeface="Calibri" panose="020F0502020204030204" pitchFamily="34" charset="0"/>
                <a:cs typeface="Arial" panose="020B0604020202020204" pitchFamily="34" charset="0"/>
              </a:rPr>
              <a:t>The efforts of the Commission </a:t>
            </a:r>
            <a:r>
              <a:rPr lang="en-US" b="1" dirty="0">
                <a:effectLst/>
                <a:latin typeface="Arial Narrow" panose="020B0606020202030204" pitchFamily="34" charset="0"/>
                <a:ea typeface="Calibri" panose="020F0502020204030204" pitchFamily="34" charset="0"/>
                <a:cs typeface="Arial" panose="020B0604020202020204" pitchFamily="34" charset="0"/>
              </a:rPr>
              <a:t>in championing</a:t>
            </a:r>
            <a:r>
              <a:rPr lang="en-US" dirty="0">
                <a:effectLst/>
                <a:latin typeface="Arial Narrow" panose="020B0606020202030204" pitchFamily="34" charset="0"/>
                <a:ea typeface="Calibri" panose="020F0502020204030204" pitchFamily="34" charset="0"/>
                <a:cs typeface="Arial" panose="020B0604020202020204" pitchFamily="34" charset="0"/>
              </a:rPr>
              <a:t> </a:t>
            </a:r>
            <a:r>
              <a:rPr lang="en-US" b="1" dirty="0">
                <a:effectLst/>
                <a:latin typeface="Arial Narrow" panose="020B0606020202030204" pitchFamily="34" charset="0"/>
                <a:ea typeface="Calibri" panose="020F0502020204030204" pitchFamily="34" charset="0"/>
                <a:cs typeface="Arial" panose="020B0604020202020204" pitchFamily="34" charset="0"/>
              </a:rPr>
              <a:t>the fight against Illicit Financial Flows</a:t>
            </a:r>
            <a:r>
              <a:rPr lang="en-US" dirty="0">
                <a:effectLst/>
                <a:latin typeface="Arial Narrow" panose="020B0606020202030204" pitchFamily="34" charset="0"/>
                <a:ea typeface="Calibri" panose="020F0502020204030204" pitchFamily="34" charset="0"/>
                <a:cs typeface="Arial" panose="020B0604020202020204" pitchFamily="34" charset="0"/>
              </a:rPr>
              <a:t> in Nigeria and Africa by extension is a well deserved one. 2 Conferences (</a:t>
            </a:r>
            <a:r>
              <a:rPr lang="en-US" b="1" i="1" dirty="0">
                <a:effectLst/>
                <a:latin typeface="Arial Narrow" panose="020B0606020202030204" pitchFamily="34" charset="0"/>
                <a:ea typeface="Calibri" panose="020F0502020204030204" pitchFamily="34" charset="0"/>
                <a:cs typeface="Arial" panose="020B0604020202020204" pitchFamily="34" charset="0"/>
              </a:rPr>
              <a:t>regional and international conferences)</a:t>
            </a:r>
            <a:r>
              <a:rPr lang="en-US" dirty="0">
                <a:effectLst/>
                <a:latin typeface="Arial Narrow" panose="020B0606020202030204" pitchFamily="34" charset="0"/>
                <a:ea typeface="Calibri" panose="020F0502020204030204" pitchFamily="34" charset="0"/>
                <a:cs typeface="Arial" panose="020B0604020202020204" pitchFamily="34" charset="0"/>
              </a:rPr>
              <a:t> hosted on Illicit Financial Flows in 2020.</a:t>
            </a:r>
            <a:endParaRPr lang="en-US" dirty="0">
              <a:latin typeface="Cambria" panose="02040503050406030204" pitchFamily="18" charset="0"/>
              <a:ea typeface="Cambria" panose="02040503050406030204" pitchFamily="18"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13</a:t>
            </a:fld>
            <a:endParaRPr lang="en-US" sz="700" dirty="0"/>
          </a:p>
        </p:txBody>
      </p:sp>
    </p:spTree>
    <p:extLst>
      <p:ext uri="{BB962C8B-B14F-4D97-AF65-F5344CB8AC3E}">
        <p14:creationId xmlns:p14="http://schemas.microsoft.com/office/powerpoint/2010/main" val="3377272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4300" b="1" dirty="0"/>
              <a:t>OVERVIEW OF ICPC ACHIEVEMENTS FROM 2019 TO MARCH 2023 …/6</a:t>
            </a:r>
            <a:endParaRPr lang="en-GB" sz="4300" dirty="0"/>
          </a:p>
        </p:txBody>
      </p:sp>
      <p:sp>
        <p:nvSpPr>
          <p:cNvPr id="125"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Autofit/>
          </a:bodyPr>
          <a:lstStyle/>
          <a:p>
            <a:pPr>
              <a:buFont typeface="Wingdings" pitchFamily="2" charset="2"/>
              <a:buChar char="q"/>
            </a:pPr>
            <a:r>
              <a:rPr lang="en-US" sz="1700" dirty="0">
                <a:effectLst/>
                <a:latin typeface="Arial Narrow" panose="020B0606020202030204" pitchFamily="34" charset="0"/>
                <a:ea typeface="Calibri" panose="020F0502020204030204" pitchFamily="34" charset="0"/>
                <a:cs typeface="Arial" panose="020B0604020202020204" pitchFamily="34" charset="0"/>
              </a:rPr>
              <a:t>The </a:t>
            </a:r>
            <a:r>
              <a:rPr lang="en-US" sz="1700" b="1" dirty="0">
                <a:effectLst/>
                <a:latin typeface="Arial Narrow" panose="020B0606020202030204" pitchFamily="34" charset="0"/>
                <a:ea typeface="Calibri" panose="020F0502020204030204" pitchFamily="34" charset="0"/>
                <a:cs typeface="Arial" panose="020B0604020202020204" pitchFamily="34" charset="0"/>
              </a:rPr>
              <a:t>Initiative to eradicate Sexual Harassment in the Education</a:t>
            </a:r>
            <a:r>
              <a:rPr lang="en-US" sz="1700" dirty="0">
                <a:effectLst/>
                <a:latin typeface="Arial Narrow" panose="020B0606020202030204" pitchFamily="34" charset="0"/>
                <a:ea typeface="Calibri" panose="020F0502020204030204" pitchFamily="34" charset="0"/>
                <a:cs typeface="Arial" panose="020B0604020202020204" pitchFamily="34" charset="0"/>
              </a:rPr>
              <a:t> has been gaining momentum.</a:t>
            </a:r>
            <a:endParaRPr lang="en-US" sz="1700" dirty="0">
              <a:latin typeface="Cambria" panose="02040503050406030204" pitchFamily="18" charset="0"/>
              <a:ea typeface="Cambria" panose="02040503050406030204" pitchFamily="18" charset="0"/>
            </a:endParaRPr>
          </a:p>
          <a:p>
            <a:pPr>
              <a:buFont typeface="Wingdings" pitchFamily="2" charset="2"/>
              <a:buChar char="q"/>
            </a:pPr>
            <a:r>
              <a:rPr lang="en-US" sz="1700" dirty="0">
                <a:effectLst/>
                <a:latin typeface="Arial Narrow" panose="020B0606020202030204" pitchFamily="34" charset="0"/>
                <a:ea typeface="Calibri" panose="020F0502020204030204" pitchFamily="34" charset="0"/>
                <a:cs typeface="Arial" panose="020B0604020202020204" pitchFamily="34" charset="0"/>
              </a:rPr>
              <a:t> </a:t>
            </a:r>
            <a:r>
              <a:rPr lang="en-US" sz="1700" b="1" dirty="0">
                <a:effectLst/>
                <a:latin typeface="Arial Narrow" panose="020B0606020202030204" pitchFamily="34" charset="0"/>
                <a:ea typeface="Calibri" panose="020F0502020204030204" pitchFamily="34" charset="0"/>
                <a:cs typeface="Arial" panose="020B0604020202020204" pitchFamily="34" charset="0"/>
              </a:rPr>
              <a:t>Improved infrastructural development</a:t>
            </a:r>
            <a:r>
              <a:rPr lang="en-US" sz="1700" dirty="0">
                <a:effectLst/>
                <a:latin typeface="Arial Narrow" panose="020B0606020202030204" pitchFamily="34" charset="0"/>
                <a:ea typeface="Calibri" panose="020F0502020204030204" pitchFamily="34" charset="0"/>
                <a:cs typeface="Arial" panose="020B0604020202020204" pitchFamily="34" charset="0"/>
              </a:rPr>
              <a:t> in the following areas:</a:t>
            </a:r>
          </a:p>
          <a:p>
            <a:pPr marL="742950" lvl="1" indent="-285750" algn="just" rtl="0">
              <a:lnSpc>
                <a:spcPct val="115000"/>
              </a:lnSpc>
              <a:spcBef>
                <a:spcPts val="0"/>
              </a:spcBef>
              <a:spcAft>
                <a:spcPts val="0"/>
              </a:spcAft>
              <a:buFont typeface="+mj-lt"/>
              <a:buAutoNum type="alphaLcPeriod"/>
            </a:pPr>
            <a:r>
              <a:rPr lang="en-US" sz="1700" dirty="0">
                <a:effectLst/>
                <a:latin typeface="Arial Narrow" panose="020B0606020202030204" pitchFamily="34" charset="0"/>
                <a:ea typeface="Calibri" panose="020F0502020204030204" pitchFamily="34" charset="0"/>
                <a:cs typeface="Arial" panose="020B0604020202020204" pitchFamily="34" charset="0"/>
              </a:rPr>
              <a:t>The development and operationalization of the </a:t>
            </a:r>
            <a:r>
              <a:rPr lang="en-US" sz="1700" b="1" dirty="0">
                <a:effectLst/>
                <a:latin typeface="Arial Narrow" panose="020B0606020202030204" pitchFamily="34" charset="0"/>
                <a:ea typeface="Calibri" panose="020F0502020204030204" pitchFamily="34" charset="0"/>
                <a:cs typeface="Arial" panose="020B0604020202020204" pitchFamily="34" charset="0"/>
              </a:rPr>
              <a:t>Case Management Software (EDMS)</a:t>
            </a:r>
            <a:r>
              <a:rPr lang="en-GB" sz="1700" dirty="0">
                <a:effectLst/>
                <a:latin typeface="Arial Narrow" panose="020B0606020202030204" pitchFamily="34" charset="0"/>
                <a:ea typeface="Calibri" panose="020F0502020204030204" pitchFamily="34" charset="0"/>
                <a:cs typeface="Arial" panose="020B0604020202020204" pitchFamily="34" charset="0"/>
              </a:rPr>
              <a:t>.</a:t>
            </a:r>
          </a:p>
          <a:p>
            <a:pPr marL="742950" lvl="1" indent="-285750" algn="just" rtl="0">
              <a:lnSpc>
                <a:spcPct val="115000"/>
              </a:lnSpc>
              <a:spcBef>
                <a:spcPts val="0"/>
              </a:spcBef>
              <a:spcAft>
                <a:spcPts val="0"/>
              </a:spcAft>
              <a:buFont typeface="+mj-lt"/>
              <a:buAutoNum type="alphaLcPeriod"/>
            </a:pPr>
            <a:r>
              <a:rPr lang="en-GB" sz="1700" b="1" dirty="0">
                <a:latin typeface="Arial Narrow" panose="020B0606020202030204" pitchFamily="34" charset="0"/>
                <a:ea typeface="Calibri" panose="020F0502020204030204" pitchFamily="34" charset="0"/>
                <a:cs typeface="Arial" panose="020B0604020202020204" pitchFamily="34" charset="0"/>
              </a:rPr>
              <a:t>Upgrade of Auditorium </a:t>
            </a:r>
            <a:r>
              <a:rPr lang="en-GB" sz="1700" dirty="0">
                <a:latin typeface="Arial Narrow" panose="020B0606020202030204" pitchFamily="34" charset="0"/>
                <a:ea typeface="Calibri" panose="020F0502020204030204" pitchFamily="34" charset="0"/>
                <a:cs typeface="Arial" panose="020B0604020202020204" pitchFamily="34" charset="0"/>
              </a:rPr>
              <a:t>with state-of-the-Art equipment.</a:t>
            </a:r>
            <a:endParaRPr lang="en-NG" sz="17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15000"/>
              </a:lnSpc>
              <a:spcBef>
                <a:spcPts val="0"/>
              </a:spcBef>
              <a:spcAft>
                <a:spcPts val="0"/>
              </a:spcAft>
              <a:buFont typeface="+mj-lt"/>
              <a:buAutoNum type="alphaLcPeriod"/>
            </a:pPr>
            <a:r>
              <a:rPr lang="en-US" sz="1700" b="1" dirty="0">
                <a:effectLst/>
                <a:latin typeface="Arial Narrow" panose="020B0606020202030204" pitchFamily="34" charset="0"/>
                <a:ea typeface="Calibri" panose="020F0502020204030204" pitchFamily="34" charset="0"/>
                <a:cs typeface="Arial" panose="020B0604020202020204" pitchFamily="34" charset="0"/>
              </a:rPr>
              <a:t>Upgrade of Interview Rooms and Construction of New Ones and Detention Facility.</a:t>
            </a:r>
            <a:endParaRPr lang="en-NG" sz="17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15000"/>
              </a:lnSpc>
              <a:spcBef>
                <a:spcPts val="0"/>
              </a:spcBef>
              <a:spcAft>
                <a:spcPts val="0"/>
              </a:spcAft>
              <a:buFont typeface="+mj-lt"/>
              <a:buAutoNum type="alphaLcPeriod"/>
            </a:pPr>
            <a:r>
              <a:rPr lang="en-GB" sz="1700" b="1" dirty="0">
                <a:effectLst/>
                <a:latin typeface="Arial Narrow" panose="020B0606020202030204" pitchFamily="34" charset="0"/>
                <a:ea typeface="Calibri" panose="020F0502020204030204" pitchFamily="34" charset="0"/>
                <a:cs typeface="Arial" panose="020B0604020202020204" pitchFamily="34" charset="0"/>
              </a:rPr>
              <a:t>Acquisition of a Surveillance Vehicle </a:t>
            </a:r>
            <a:r>
              <a:rPr lang="en-GB" sz="1700" dirty="0">
                <a:effectLst/>
                <a:latin typeface="Arial Narrow" panose="020B0606020202030204" pitchFamily="34" charset="0"/>
                <a:ea typeface="Calibri" panose="020F0502020204030204" pitchFamily="34" charset="0"/>
                <a:cs typeface="Arial" panose="020B0604020202020204" pitchFamily="34" charset="0"/>
              </a:rPr>
              <a:t>for specialized and more sophisticated investigative activities.</a:t>
            </a:r>
            <a:endParaRPr lang="en-NG" sz="17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15000"/>
              </a:lnSpc>
              <a:buFont typeface="+mj-lt"/>
              <a:buAutoNum type="alphaLcPeriod"/>
            </a:pPr>
            <a:r>
              <a:rPr lang="en-US" sz="1700" b="1" dirty="0">
                <a:effectLst/>
                <a:latin typeface="Arial Narrow" panose="020B0606020202030204" pitchFamily="34" charset="0"/>
                <a:ea typeface="Calibri" panose="020F0502020204030204" pitchFamily="34" charset="0"/>
                <a:cs typeface="Arial" panose="020B0604020202020204" pitchFamily="34" charset="0"/>
              </a:rPr>
              <a:t>Utilization and Optimization of Forensic Investigation Infrastructure</a:t>
            </a:r>
            <a:r>
              <a:rPr lang="en-US" sz="1700" dirty="0">
                <a:effectLst/>
                <a:latin typeface="Arial Narrow" panose="020B0606020202030204" pitchFamily="34" charset="0"/>
                <a:ea typeface="Calibri" panose="020F0502020204030204" pitchFamily="34" charset="0"/>
                <a:cs typeface="Arial" panose="020B0604020202020204" pitchFamily="34" charset="0"/>
              </a:rPr>
              <a:t>:  The Acquisition of </a:t>
            </a:r>
            <a:r>
              <a:rPr lang="en-US" sz="1700" b="1" dirty="0">
                <a:effectLst/>
                <a:latin typeface="Arial Narrow" panose="020B0606020202030204" pitchFamily="34" charset="0"/>
                <a:ea typeface="Calibri" panose="020F0502020204030204" pitchFamily="34" charset="0"/>
                <a:cs typeface="Arial" panose="020B0604020202020204" pitchFamily="34" charset="0"/>
              </a:rPr>
              <a:t>Document and Handwriting</a:t>
            </a:r>
            <a:r>
              <a:rPr lang="en-US" sz="1700" dirty="0">
                <a:effectLst/>
                <a:latin typeface="Arial Narrow" panose="020B0606020202030204" pitchFamily="34" charset="0"/>
                <a:ea typeface="Calibri" panose="020F0502020204030204" pitchFamily="34" charset="0"/>
                <a:cs typeface="Arial" panose="020B0604020202020204" pitchFamily="34" charset="0"/>
              </a:rPr>
              <a:t> </a:t>
            </a:r>
            <a:r>
              <a:rPr lang="en-US" sz="1700" b="1" dirty="0">
                <a:effectLst/>
                <a:latin typeface="Arial Narrow" panose="020B0606020202030204" pitchFamily="34" charset="0"/>
                <a:ea typeface="Calibri" panose="020F0502020204030204" pitchFamily="34" charset="0"/>
                <a:cs typeface="Arial" panose="020B0604020202020204" pitchFamily="34" charset="0"/>
              </a:rPr>
              <a:t>Analysis Equipment and Polygraph Machines </a:t>
            </a:r>
            <a:r>
              <a:rPr lang="en-US" sz="1700" dirty="0">
                <a:effectLst/>
                <a:latin typeface="Arial Narrow" panose="020B0606020202030204" pitchFamily="34" charset="0"/>
                <a:ea typeface="Calibri" panose="020F0502020204030204" pitchFamily="34" charset="0"/>
                <a:cs typeface="Arial" panose="020B0604020202020204" pitchFamily="34" charset="0"/>
              </a:rPr>
              <a:t>have proven useful in conducting background checks and evaluating the credibility of respondents. The Commission has collaborated with the Head of Civil Service of the Federation to profile </a:t>
            </a:r>
            <a:r>
              <a:rPr lang="en-US" sz="1700" b="1" dirty="0">
                <a:effectLst/>
                <a:latin typeface="Arial Narrow" panose="020B0606020202030204" pitchFamily="34" charset="0"/>
                <a:ea typeface="Calibri" panose="020F0502020204030204" pitchFamily="34" charset="0"/>
                <a:cs typeface="Arial" panose="020B0604020202020204" pitchFamily="34" charset="0"/>
              </a:rPr>
              <a:t>71</a:t>
            </a:r>
            <a:r>
              <a:rPr lang="en-US" sz="1700" dirty="0">
                <a:effectLst/>
                <a:latin typeface="Arial Narrow" panose="020B0606020202030204" pitchFamily="34" charset="0"/>
                <a:ea typeface="Calibri" panose="020F0502020204030204" pitchFamily="34" charset="0"/>
                <a:cs typeface="Arial" panose="020B0604020202020204" pitchFamily="34" charset="0"/>
              </a:rPr>
              <a:t> Permanent Secretary Nominees, </a:t>
            </a:r>
            <a:r>
              <a:rPr lang="en-US" sz="1700" b="1" dirty="0">
                <a:effectLst/>
                <a:latin typeface="Arial Narrow" panose="020B0606020202030204" pitchFamily="34" charset="0"/>
                <a:ea typeface="Calibri" panose="020F0502020204030204" pitchFamily="34" charset="0"/>
                <a:cs typeface="Arial" panose="020B0604020202020204" pitchFamily="34" charset="0"/>
              </a:rPr>
              <a:t>23</a:t>
            </a:r>
            <a:r>
              <a:rPr lang="en-US" sz="1700" dirty="0">
                <a:effectLst/>
                <a:latin typeface="Arial Narrow" panose="020B0606020202030204" pitchFamily="34" charset="0"/>
                <a:ea typeface="Calibri" panose="020F0502020204030204" pitchFamily="34" charset="0"/>
                <a:cs typeface="Arial" panose="020B0604020202020204" pitchFamily="34" charset="0"/>
              </a:rPr>
              <a:t> Accountant General of the Federation Nominees, </a:t>
            </a:r>
            <a:r>
              <a:rPr lang="en-US" sz="1700" b="1" dirty="0">
                <a:effectLst/>
                <a:latin typeface="Arial Narrow" panose="020B0606020202030204" pitchFamily="34" charset="0"/>
                <a:ea typeface="Calibri" panose="020F0502020204030204" pitchFamily="34" charset="0"/>
                <a:cs typeface="Arial" panose="020B0604020202020204" pitchFamily="34" charset="0"/>
              </a:rPr>
              <a:t>5</a:t>
            </a:r>
            <a:r>
              <a:rPr lang="en-US" sz="1700" dirty="0">
                <a:effectLst/>
                <a:latin typeface="Arial Narrow" panose="020B0606020202030204" pitchFamily="34" charset="0"/>
                <a:ea typeface="Calibri" panose="020F0502020204030204" pitchFamily="34" charset="0"/>
                <a:cs typeface="Arial" panose="020B0604020202020204" pitchFamily="34" charset="0"/>
              </a:rPr>
              <a:t> Auditor General for the Federation Nominees, etc. through polygraph tests.</a:t>
            </a:r>
            <a:endParaRPr lang="en-NG" sz="17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15000"/>
              </a:lnSpc>
              <a:spcAft>
                <a:spcPts val="1000"/>
              </a:spcAft>
              <a:buFont typeface="+mj-lt"/>
              <a:buAutoNum type="alphaLcPeriod"/>
            </a:pPr>
            <a:r>
              <a:rPr lang="en-US" sz="1700" b="1" dirty="0">
                <a:effectLst/>
                <a:latin typeface="Arial Narrow" panose="020B0606020202030204" pitchFamily="34" charset="0"/>
                <a:ea typeface="Calibri" panose="020F0502020204030204" pitchFamily="34" charset="0"/>
                <a:cs typeface="Arial" panose="020B0604020202020204" pitchFamily="34" charset="0"/>
              </a:rPr>
              <a:t>Introduction of Biometrics and Digitalization of Attendance Register.</a:t>
            </a:r>
            <a:endParaRPr lang="en-NG" sz="17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14</a:t>
            </a:fld>
            <a:endParaRPr lang="en-US" sz="700"/>
          </a:p>
        </p:txBody>
      </p:sp>
    </p:spTree>
    <p:extLst>
      <p:ext uri="{BB962C8B-B14F-4D97-AF65-F5344CB8AC3E}">
        <p14:creationId xmlns:p14="http://schemas.microsoft.com/office/powerpoint/2010/main" val="327839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4300" b="1" dirty="0"/>
              <a:t>OVERVIEW OF ICPC ACHIEVEMENTS FROM 2019 TO MARCH 2023 …/7</a:t>
            </a:r>
            <a:endParaRPr lang="en-GB" sz="4300" dirty="0"/>
          </a:p>
        </p:txBody>
      </p:sp>
      <p:sp>
        <p:nvSpPr>
          <p:cNvPr id="125"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rmAutofit/>
          </a:bodyPr>
          <a:lstStyle/>
          <a:p>
            <a:pPr>
              <a:buFont typeface="Wingdings" pitchFamily="2" charset="2"/>
              <a:buChar char="q"/>
            </a:pPr>
            <a:r>
              <a:rPr lang="en-US" dirty="0">
                <a:effectLst/>
                <a:latin typeface="Arial Narrow" panose="020B0606020202030204" pitchFamily="34" charset="0"/>
                <a:ea typeface="Calibri" panose="020F0502020204030204" pitchFamily="34" charset="0"/>
                <a:cs typeface="Arial" panose="020B0604020202020204" pitchFamily="34" charset="0"/>
              </a:rPr>
              <a:t>The </a:t>
            </a:r>
            <a:r>
              <a:rPr lang="en-US" b="1" dirty="0">
                <a:effectLst/>
                <a:latin typeface="Arial Narrow" panose="020B0606020202030204" pitchFamily="34" charset="0"/>
                <a:ea typeface="Calibri" panose="020F0502020204030204" pitchFamily="34" charset="0"/>
                <a:cs typeface="Arial" panose="020B0604020202020204" pitchFamily="34" charset="0"/>
              </a:rPr>
              <a:t>Restructuring and Organizational Reform of the Commission</a:t>
            </a:r>
            <a:r>
              <a:rPr lang="en-US" dirty="0">
                <a:effectLst/>
                <a:latin typeface="Arial Narrow" panose="020B0606020202030204" pitchFamily="34" charset="0"/>
                <a:ea typeface="Calibri" panose="020F0502020204030204" pitchFamily="34" charset="0"/>
                <a:cs typeface="Arial" panose="020B0604020202020204" pitchFamily="34" charset="0"/>
              </a:rPr>
              <a:t> carried out by the Board is another achievement which tend to eliminate functional overlaps and unnecessary duplication of functions among the departments. Particularly, the supervision of all investigative divisions under a single head has contributed to a better coordination of investigative activities. This was achieved through the engagement of a public service organizational management consultant in collaboration with OHCSF in 2020 reducing departments to 10 covering core areas and units to 6.</a:t>
            </a:r>
            <a:endParaRPr lang="en-US" dirty="0">
              <a:latin typeface="Cambria" panose="02040503050406030204" pitchFamily="18" charset="0"/>
              <a:ea typeface="Cambria" panose="02040503050406030204" pitchFamily="18" charset="0"/>
            </a:endParaRPr>
          </a:p>
          <a:p>
            <a:pPr>
              <a:buFont typeface="Wingdings" pitchFamily="2" charset="2"/>
              <a:buChar char="q"/>
            </a:pPr>
            <a:r>
              <a:rPr lang="en-US" dirty="0">
                <a:effectLst/>
                <a:latin typeface="Arial Narrow" panose="020B0606020202030204" pitchFamily="34" charset="0"/>
                <a:ea typeface="Calibri" panose="020F0502020204030204" pitchFamily="34" charset="0"/>
                <a:cs typeface="Arial" panose="020B0604020202020204" pitchFamily="34" charset="0"/>
              </a:rPr>
              <a:t>The </a:t>
            </a:r>
            <a:r>
              <a:rPr lang="en-US" b="1" dirty="0">
                <a:effectLst/>
                <a:latin typeface="Arial Narrow" panose="020B0606020202030204" pitchFamily="34" charset="0"/>
                <a:ea typeface="Calibri" panose="020F0502020204030204" pitchFamily="34" charset="0"/>
                <a:cs typeface="Arial" panose="020B0604020202020204" pitchFamily="34" charset="0"/>
              </a:rPr>
              <a:t>Constitution of Case Mgt. Committee has helped to speed up review of petitions</a:t>
            </a:r>
            <a:r>
              <a:rPr lang="en-US" dirty="0">
                <a:effectLst/>
                <a:latin typeface="Arial Narrow" panose="020B0606020202030204" pitchFamily="34" charset="0"/>
                <a:ea typeface="Calibri" panose="020F0502020204030204" pitchFamily="34" charset="0"/>
                <a:cs typeface="Arial" panose="020B0604020202020204" pitchFamily="34" charset="0"/>
              </a:rPr>
              <a:t>, streamline cases being handled by Commission, amongst others. The </a:t>
            </a:r>
            <a:r>
              <a:rPr lang="en-US" i="1" dirty="0">
                <a:effectLst/>
                <a:latin typeface="Arial Narrow" panose="020B0606020202030204" pitchFamily="34" charset="0"/>
                <a:ea typeface="Calibri" panose="020F0502020204030204" pitchFamily="34" charset="0"/>
                <a:cs typeface="Arial" panose="020B0604020202020204" pitchFamily="34" charset="0"/>
              </a:rPr>
              <a:t>repositioning of Chairman’s Special Unit (CSU) as a designated unit for offering legal opinion on petitions (and later upgraded to a department)</a:t>
            </a:r>
            <a:r>
              <a:rPr lang="en-US" dirty="0">
                <a:effectLst/>
                <a:latin typeface="Arial Narrow" panose="020B0606020202030204" pitchFamily="34" charset="0"/>
                <a:ea typeface="Calibri" panose="020F0502020204030204" pitchFamily="34" charset="0"/>
                <a:cs typeface="Arial" panose="020B0604020202020204" pitchFamily="34" charset="0"/>
              </a:rPr>
              <a:t> has facilitated review of petitions greatly. </a:t>
            </a:r>
            <a:endParaRPr lang="en-US" dirty="0">
              <a:latin typeface="Cambria" panose="02040503050406030204" pitchFamily="18" charset="0"/>
              <a:ea typeface="Cambria" panose="02040503050406030204" pitchFamily="18"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15</a:t>
            </a:fld>
            <a:endParaRPr lang="en-US" sz="700"/>
          </a:p>
        </p:txBody>
      </p:sp>
    </p:spTree>
    <p:extLst>
      <p:ext uri="{BB962C8B-B14F-4D97-AF65-F5344CB8AC3E}">
        <p14:creationId xmlns:p14="http://schemas.microsoft.com/office/powerpoint/2010/main" val="345431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4300" b="1" dirty="0"/>
              <a:t>OVERVIEW OF ICPC ACHIEVEMENTS FROM 2019 TO MARCH 2023 …/8</a:t>
            </a:r>
            <a:endParaRPr lang="en-GB" sz="4300" dirty="0"/>
          </a:p>
        </p:txBody>
      </p:sp>
      <p:sp>
        <p:nvSpPr>
          <p:cNvPr id="125"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Autofit/>
          </a:bodyPr>
          <a:lstStyle/>
          <a:p>
            <a:pPr>
              <a:buFont typeface="Wingdings" pitchFamily="2" charset="2"/>
              <a:buChar char="q"/>
            </a:pPr>
            <a:r>
              <a:rPr lang="en-US" dirty="0">
                <a:effectLst/>
                <a:latin typeface="Arial Narrow" panose="020B0606020202030204" pitchFamily="34" charset="0"/>
                <a:ea typeface="Calibri" panose="020F0502020204030204" pitchFamily="34" charset="0"/>
                <a:cs typeface="Arial" panose="020B0604020202020204" pitchFamily="34" charset="0"/>
              </a:rPr>
              <a:t>The Commission has made efforts to up its enforcement activities through </a:t>
            </a:r>
            <a:r>
              <a:rPr lang="en-US" b="1" dirty="0">
                <a:effectLst/>
                <a:latin typeface="Arial Narrow" panose="020B0606020202030204" pitchFamily="34" charset="0"/>
                <a:ea typeface="Calibri" panose="020F0502020204030204" pitchFamily="34" charset="0"/>
                <a:cs typeface="Arial" panose="020B0604020202020204" pitchFamily="34" charset="0"/>
              </a:rPr>
              <a:t>the formulation of </a:t>
            </a:r>
            <a:r>
              <a:rPr lang="en-US" b="1" dirty="0">
                <a:effectLst/>
                <a:latin typeface="Arial Narrow" panose="020B0606020202030204" pitchFamily="34" charset="0"/>
                <a:ea typeface="Calibri" panose="020F0502020204030204" pitchFamily="34" charset="0"/>
                <a:cs typeface="Calibri" panose="020F0502020204030204" pitchFamily="34" charset="0"/>
              </a:rPr>
              <a:t>Asset Management and Disposal Policy and implementation of the Asset Management Guidelines.</a:t>
            </a:r>
            <a:r>
              <a:rPr lang="en-US" dirty="0">
                <a:effectLst/>
                <a:latin typeface="Arial Narrow" panose="020B0606020202030204" pitchFamily="34" charset="0"/>
                <a:ea typeface="Calibri" panose="020F0502020204030204" pitchFamily="34" charset="0"/>
                <a:cs typeface="Calibri" panose="020F0502020204030204" pitchFamily="34" charset="0"/>
              </a:rPr>
              <a:t> This was possible with the constitution of </a:t>
            </a:r>
            <a:r>
              <a:rPr lang="en-US" dirty="0">
                <a:effectLst/>
                <a:latin typeface="Arial Narrow" panose="020B0606020202030204" pitchFamily="34" charset="0"/>
                <a:ea typeface="Calibri" panose="020F0502020204030204" pitchFamily="34" charset="0"/>
                <a:cs typeface="Arial" panose="020B0604020202020204" pitchFamily="34" charset="0"/>
              </a:rPr>
              <a:t>the Assets Disposal Committee with representatives of NLC, NUJ, CSO and BPP as observers to enhance transparency and accountability of the process.</a:t>
            </a:r>
            <a:endParaRPr lang="en-US" dirty="0">
              <a:latin typeface="Cambria" panose="02040503050406030204" pitchFamily="18" charset="0"/>
              <a:ea typeface="Cambria" panose="02040503050406030204" pitchFamily="18" charset="0"/>
            </a:endParaRPr>
          </a:p>
          <a:p>
            <a:pPr>
              <a:buFont typeface="Wingdings" pitchFamily="2" charset="2"/>
              <a:buChar char="q"/>
            </a:pPr>
            <a:r>
              <a:rPr lang="en-US" b="1" i="1" dirty="0">
                <a:effectLst/>
                <a:latin typeface="Arial Narrow" panose="020B0606020202030204" pitchFamily="34" charset="0"/>
                <a:ea typeface="Calibri" panose="020F0502020204030204" pitchFamily="34" charset="0"/>
                <a:cs typeface="Arial" panose="020B0604020202020204" pitchFamily="34" charset="0"/>
              </a:rPr>
              <a:t>Regular meeting of the Directors with members of the board and regular board meetings</a:t>
            </a:r>
            <a:r>
              <a:rPr lang="en-US" i="1" dirty="0">
                <a:effectLst/>
                <a:latin typeface="Arial Narrow" panose="020B0606020202030204" pitchFamily="34" charset="0"/>
                <a:ea typeface="Calibri" panose="020F0502020204030204" pitchFamily="34" charset="0"/>
                <a:cs typeface="Arial" panose="020B0604020202020204" pitchFamily="34" charset="0"/>
              </a:rPr>
              <a:t> to deliberate on critical matters concerning the Commission are very commendable</a:t>
            </a:r>
            <a:r>
              <a:rPr lang="en-US" dirty="0">
                <a:effectLst/>
                <a:latin typeface="Arial Narrow" panose="020B0606020202030204" pitchFamily="34" charset="0"/>
                <a:ea typeface="Calibri" panose="020F0502020204030204" pitchFamily="34" charset="0"/>
                <a:cs typeface="Arial" panose="020B0604020202020204" pitchFamily="34" charset="0"/>
              </a:rPr>
              <a:t>.</a:t>
            </a:r>
          </a:p>
          <a:p>
            <a:pPr>
              <a:buFont typeface="Wingdings" pitchFamily="2" charset="2"/>
              <a:buChar char="q"/>
            </a:pPr>
            <a:r>
              <a:rPr lang="en-US" b="1" i="1" dirty="0">
                <a:effectLst/>
                <a:latin typeface="Arial Narrow" panose="020B0606020202030204" pitchFamily="34" charset="0"/>
                <a:ea typeface="Calibri" panose="020F0502020204030204" pitchFamily="34" charset="0"/>
                <a:cs typeface="Arial" panose="020B0604020202020204" pitchFamily="34" charset="0"/>
              </a:rPr>
              <a:t>The setting up of committees to review some key policy documents</a:t>
            </a:r>
            <a:r>
              <a:rPr lang="en-US" i="1" dirty="0">
                <a:effectLst/>
                <a:latin typeface="Arial Narrow" panose="020B0606020202030204" pitchFamily="34" charset="0"/>
                <a:ea typeface="Calibri" panose="020F0502020204030204" pitchFamily="34" charset="0"/>
                <a:cs typeface="Arial" panose="020B0604020202020204" pitchFamily="34" charset="0"/>
              </a:rPr>
              <a:t> and the subsequent printing and sensitization of staff on the policy documents, guidelines and manuals have helped to enhance productivity and job performance.</a:t>
            </a:r>
          </a:p>
          <a:p>
            <a:pPr>
              <a:buFont typeface="Wingdings" pitchFamily="2" charset="2"/>
              <a:buChar char="q"/>
            </a:pPr>
            <a:r>
              <a:rPr lang="en-US" b="1" i="1" dirty="0">
                <a:effectLst/>
                <a:latin typeface="Arial Narrow" panose="020B0606020202030204" pitchFamily="34" charset="0"/>
                <a:ea typeface="Calibri" panose="020F0502020204030204" pitchFamily="34" charset="0"/>
                <a:cs typeface="Arial" panose="020B0604020202020204" pitchFamily="34" charset="0"/>
              </a:rPr>
              <a:t>Development and operationalization of Performance Dashboard</a:t>
            </a:r>
            <a:r>
              <a:rPr lang="en-US" i="1" dirty="0">
                <a:effectLst/>
                <a:latin typeface="Arial Narrow" panose="020B0606020202030204" pitchFamily="34" charset="0"/>
                <a:ea typeface="Calibri" panose="020F0502020204030204" pitchFamily="34" charset="0"/>
                <a:cs typeface="Arial" panose="020B0604020202020204" pitchFamily="34" charset="0"/>
              </a:rPr>
              <a:t> as a mechanism for performance review has helped to sustain the </a:t>
            </a:r>
            <a:r>
              <a:rPr lang="en-US" dirty="0">
                <a:effectLst/>
                <a:latin typeface="Arial Narrow" panose="020B0606020202030204" pitchFamily="34" charset="0"/>
                <a:ea typeface="Calibri" panose="020F0502020204030204" pitchFamily="34" charset="0"/>
                <a:cs typeface="Arial" panose="020B0604020202020204" pitchFamily="34" charset="0"/>
              </a:rPr>
              <a:t>implementation process. </a:t>
            </a:r>
            <a:r>
              <a:rPr lang="en-US" b="1" dirty="0">
                <a:effectLst/>
                <a:latin typeface="Arial Narrow" panose="020B0606020202030204" pitchFamily="34" charset="0"/>
                <a:ea typeface="Calibri" panose="020F0502020204030204" pitchFamily="34" charset="0"/>
                <a:cs typeface="Arial" panose="020B0604020202020204" pitchFamily="34" charset="0"/>
              </a:rPr>
              <a:t> </a:t>
            </a:r>
            <a:r>
              <a:rPr lang="en-US" dirty="0">
                <a:effectLst/>
                <a:latin typeface="Arial Narrow" panose="020B0606020202030204" pitchFamily="34" charset="0"/>
                <a:ea typeface="Calibri" panose="020F0502020204030204" pitchFamily="34" charset="0"/>
                <a:cs typeface="Arial" panose="020B0604020202020204" pitchFamily="34" charset="0"/>
              </a:rPr>
              <a:t> </a:t>
            </a:r>
            <a:endParaRPr lang="en-US" dirty="0">
              <a:latin typeface="Cambria" panose="02040503050406030204" pitchFamily="18" charset="0"/>
              <a:ea typeface="Cambria" panose="02040503050406030204" pitchFamily="18"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16</a:t>
            </a:fld>
            <a:endParaRPr lang="en-US" sz="700"/>
          </a:p>
        </p:txBody>
      </p:sp>
    </p:spTree>
    <p:extLst>
      <p:ext uri="{BB962C8B-B14F-4D97-AF65-F5344CB8AC3E}">
        <p14:creationId xmlns:p14="http://schemas.microsoft.com/office/powerpoint/2010/main" val="3053510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4300" b="1" dirty="0"/>
              <a:t>OVERVIEW OF ICPC ACHIEVEMENTS FROM 2019 TO MARCH 2023 …/9</a:t>
            </a:r>
            <a:endParaRPr lang="en-GB" sz="4300" dirty="0"/>
          </a:p>
        </p:txBody>
      </p:sp>
      <p:sp>
        <p:nvSpPr>
          <p:cNvPr id="125"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Autofit/>
          </a:bodyPr>
          <a:lstStyle/>
          <a:p>
            <a:pPr>
              <a:buFont typeface="Wingdings" pitchFamily="2" charset="2"/>
              <a:buChar char="q"/>
            </a:pPr>
            <a:r>
              <a:rPr lang="en-US" sz="2400" dirty="0">
                <a:effectLst/>
                <a:latin typeface="Arial Narrow" panose="020B0606020202030204" pitchFamily="34" charset="0"/>
                <a:ea typeface="Calibri" panose="020F0502020204030204" pitchFamily="34" charset="0"/>
                <a:cs typeface="Arial" panose="020B0604020202020204" pitchFamily="34" charset="0"/>
              </a:rPr>
              <a:t>Another landmark is the </a:t>
            </a:r>
            <a:r>
              <a:rPr lang="en-US" sz="2400" b="1" i="1" dirty="0">
                <a:effectLst/>
                <a:latin typeface="Arial Narrow" panose="020B0606020202030204" pitchFamily="34" charset="0"/>
                <a:ea typeface="Calibri" panose="020F0502020204030204" pitchFamily="34" charset="0"/>
                <a:cs typeface="Arial" panose="020B0604020202020204" pitchFamily="34" charset="0"/>
              </a:rPr>
              <a:t>collaboration with foreign partners to draft the Common African Position on Asset Recovery (CAPAR)</a:t>
            </a:r>
            <a:r>
              <a:rPr lang="en-US" sz="2400" dirty="0">
                <a:effectLst/>
                <a:latin typeface="Arial Narrow" panose="020B0606020202030204" pitchFamily="34" charset="0"/>
                <a:ea typeface="Calibri" panose="020F0502020204030204" pitchFamily="34" charset="0"/>
                <a:cs typeface="Arial" panose="020B0604020202020204" pitchFamily="34" charset="0"/>
              </a:rPr>
              <a:t> that was adopted in February 2020 by African Union.</a:t>
            </a:r>
            <a:endParaRPr lang="en-US" sz="2400" dirty="0">
              <a:latin typeface="Cambria" panose="02040503050406030204" pitchFamily="18" charset="0"/>
              <a:ea typeface="Cambria" panose="02040503050406030204" pitchFamily="18" charset="0"/>
            </a:endParaRPr>
          </a:p>
          <a:p>
            <a:pPr>
              <a:buFont typeface="Wingdings" pitchFamily="2" charset="2"/>
              <a:buChar char="q"/>
            </a:pPr>
            <a:r>
              <a:rPr lang="en-US" sz="2400" dirty="0">
                <a:effectLst/>
                <a:latin typeface="Arial Narrow" panose="020B0606020202030204" pitchFamily="34" charset="0"/>
                <a:ea typeface="Calibri" panose="020F0502020204030204" pitchFamily="34" charset="0"/>
                <a:cs typeface="Arial" panose="020B0604020202020204" pitchFamily="34" charset="0"/>
              </a:rPr>
              <a:t>Our collaboration and partnership with other agencies and donor partners have helped to bring more positive outcomes to the Commission’s activities and performance. This includes collaboration with agencies like NFIU, FIRS, INEC, FIRS, JAMB, NUC, NBTE, and other ACAs and LEAs.</a:t>
            </a:r>
            <a:endParaRPr lang="en-US" sz="2400" dirty="0">
              <a:latin typeface="Cambria" panose="02040503050406030204" pitchFamily="18" charset="0"/>
              <a:ea typeface="Cambria" panose="02040503050406030204" pitchFamily="18"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17</a:t>
            </a:fld>
            <a:endParaRPr lang="en-US" sz="700"/>
          </a:p>
        </p:txBody>
      </p:sp>
    </p:spTree>
    <p:extLst>
      <p:ext uri="{BB962C8B-B14F-4D97-AF65-F5344CB8AC3E}">
        <p14:creationId xmlns:p14="http://schemas.microsoft.com/office/powerpoint/2010/main" val="168435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8129872" y="643467"/>
            <a:ext cx="3473009" cy="557106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sz="3500" b="1" dirty="0"/>
              <a:t>Strategy implementation </a:t>
            </a:r>
            <a:endParaRPr lang="en-US" sz="3500" dirty="0"/>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18</a:t>
            </a:fld>
            <a:endParaRPr lang="en-US" sz="700"/>
          </a:p>
        </p:txBody>
      </p:sp>
      <p:graphicFrame>
        <p:nvGraphicFramePr>
          <p:cNvPr id="5" name="Content Placeholder 4">
            <a:extLst>
              <a:ext uri="{FF2B5EF4-FFF2-40B4-BE49-F238E27FC236}">
                <a16:creationId xmlns:a16="http://schemas.microsoft.com/office/drawing/2014/main" id="{B9732B5E-31B0-4568-804E-786F9DB9D601}"/>
              </a:ext>
            </a:extLst>
          </p:cNvPr>
          <p:cNvGraphicFramePr>
            <a:graphicFrameLocks noGrp="1"/>
          </p:cNvGraphicFramePr>
          <p:nvPr>
            <p:ph idx="1"/>
          </p:nvPr>
        </p:nvGraphicFramePr>
        <p:xfrm>
          <a:off x="942975" y="933450"/>
          <a:ext cx="6596063" cy="4941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5168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8129872" y="643467"/>
            <a:ext cx="3473009" cy="557106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sz="3500" b="1" dirty="0"/>
              <a:t>Strategy implementation …/2 </a:t>
            </a:r>
            <a:endParaRPr lang="en-US" sz="3500" dirty="0"/>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19</a:t>
            </a:fld>
            <a:endParaRPr lang="en-US" sz="700"/>
          </a:p>
        </p:txBody>
      </p:sp>
      <p:graphicFrame>
        <p:nvGraphicFramePr>
          <p:cNvPr id="5" name="Content Placeholder 4">
            <a:extLst>
              <a:ext uri="{FF2B5EF4-FFF2-40B4-BE49-F238E27FC236}">
                <a16:creationId xmlns:a16="http://schemas.microsoft.com/office/drawing/2014/main" id="{B9732B5E-31B0-4568-804E-786F9DB9D601}"/>
              </a:ext>
            </a:extLst>
          </p:cNvPr>
          <p:cNvGraphicFramePr>
            <a:graphicFrameLocks noGrp="1"/>
          </p:cNvGraphicFramePr>
          <p:nvPr>
            <p:ph idx="1"/>
          </p:nvPr>
        </p:nvGraphicFramePr>
        <p:xfrm>
          <a:off x="942975" y="933450"/>
          <a:ext cx="6596063" cy="4941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829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1024128" y="585216"/>
            <a:ext cx="6066818" cy="149961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b="1"/>
              <a:t>OUTLINE</a:t>
            </a:r>
            <a:endParaRPr lang="en-US"/>
          </a:p>
        </p:txBody>
      </p:sp>
      <p:sp>
        <p:nvSpPr>
          <p:cNvPr id="113" name="Google Shape;113;p14"/>
          <p:cNvSpPr txBox="1">
            <a:spLocks noGrp="1"/>
          </p:cNvSpPr>
          <p:nvPr>
            <p:ph idx="1"/>
          </p:nvPr>
        </p:nvSpPr>
        <p:spPr>
          <a:xfrm>
            <a:off x="1024128" y="2286000"/>
            <a:ext cx="6066818" cy="4023360"/>
          </a:xfrm>
          <a:prstGeom prst="rect">
            <a:avLst/>
          </a:prstGeom>
        </p:spPr>
        <p:txBody>
          <a:bodyPr spcFirstLastPara="1" lIns="0" tIns="45700" rIns="0" bIns="45700" anchorCtr="0">
            <a:normAutofit/>
          </a:bodyPr>
          <a:lstStyle/>
          <a:p>
            <a:pPr marL="91440" lvl="0" indent="-190500" rtl="0">
              <a:spcBef>
                <a:spcPts val="0"/>
              </a:spcBef>
              <a:spcAft>
                <a:spcPts val="0"/>
              </a:spcAft>
              <a:buSzPts val="3000"/>
              <a:buFont typeface="Noto Sans Symbols"/>
              <a:buChar char="❖"/>
            </a:pPr>
            <a:r>
              <a:rPr lang="en-GB" sz="2000" dirty="0"/>
              <a:t>Background</a:t>
            </a:r>
          </a:p>
          <a:p>
            <a:pPr indent="-190500">
              <a:spcBef>
                <a:spcPts val="1400"/>
              </a:spcBef>
              <a:spcAft>
                <a:spcPts val="0"/>
              </a:spcAft>
              <a:buSzPts val="3000"/>
              <a:buFont typeface="Noto Sans Symbols"/>
              <a:buChar char="❖"/>
            </a:pPr>
            <a:r>
              <a:rPr lang="en-GB" sz="2000" dirty="0"/>
              <a:t>Our Strategy</a:t>
            </a:r>
          </a:p>
          <a:p>
            <a:pPr marL="91440" lvl="0" indent="-190500" rtl="0">
              <a:spcBef>
                <a:spcPts val="1400"/>
              </a:spcBef>
              <a:spcAft>
                <a:spcPts val="0"/>
              </a:spcAft>
              <a:buSzPts val="3000"/>
              <a:buFont typeface="Noto Sans Symbols"/>
              <a:buChar char="❖"/>
            </a:pPr>
            <a:r>
              <a:rPr lang="en-GB" sz="2000" dirty="0"/>
              <a:t>The Result Framework</a:t>
            </a:r>
          </a:p>
          <a:p>
            <a:pPr marL="91440" lvl="0" indent="-190500" rtl="0">
              <a:spcBef>
                <a:spcPts val="1400"/>
              </a:spcBef>
              <a:spcAft>
                <a:spcPts val="0"/>
              </a:spcAft>
              <a:buSzPts val="3000"/>
              <a:buFont typeface="Noto Sans Symbols"/>
              <a:buChar char="❖"/>
            </a:pPr>
            <a:r>
              <a:rPr lang="en-GB" sz="2000" dirty="0"/>
              <a:t>2019 – 2023 Strategic Plan Monitoring Matrix</a:t>
            </a:r>
          </a:p>
          <a:p>
            <a:pPr marL="91440" lvl="0" indent="-190500" rtl="0">
              <a:spcBef>
                <a:spcPts val="1400"/>
              </a:spcBef>
              <a:spcAft>
                <a:spcPts val="0"/>
              </a:spcAft>
              <a:buSzPts val="3000"/>
              <a:buFont typeface="Noto Sans Symbols"/>
              <a:buChar char="❖"/>
            </a:pPr>
            <a:r>
              <a:rPr lang="en-GB" sz="2000" dirty="0"/>
              <a:t>Strategy Implementation</a:t>
            </a:r>
          </a:p>
          <a:p>
            <a:pPr marL="91440" lvl="0" indent="-190500" rtl="0">
              <a:spcBef>
                <a:spcPts val="1400"/>
              </a:spcBef>
              <a:spcAft>
                <a:spcPts val="0"/>
              </a:spcAft>
              <a:buSzPts val="3000"/>
              <a:buFont typeface="Noto Sans Symbols"/>
              <a:buChar char="❖"/>
            </a:pPr>
            <a:r>
              <a:rPr lang="en-GB" sz="2000" dirty="0"/>
              <a:t>Overview of ICPC Achievements from 2019 to 2023</a:t>
            </a:r>
          </a:p>
          <a:p>
            <a:pPr marL="91440" lvl="0" indent="-190500" rtl="0">
              <a:spcBef>
                <a:spcPts val="1400"/>
              </a:spcBef>
              <a:spcAft>
                <a:spcPts val="0"/>
              </a:spcAft>
              <a:buSzPts val="3000"/>
              <a:buFont typeface="Noto Sans Symbols"/>
              <a:buChar char="❖"/>
            </a:pPr>
            <a:r>
              <a:rPr lang="en-GB" sz="2000" dirty="0"/>
              <a:t>Challenges</a:t>
            </a:r>
          </a:p>
          <a:p>
            <a:pPr marL="91440" lvl="0" indent="-190500" rtl="0">
              <a:spcBef>
                <a:spcPts val="1400"/>
              </a:spcBef>
              <a:spcAft>
                <a:spcPts val="0"/>
              </a:spcAft>
              <a:buSzPts val="3000"/>
              <a:buFont typeface="Noto Sans Symbols"/>
              <a:buChar char="❖"/>
            </a:pPr>
            <a:r>
              <a:rPr lang="en-GB" sz="2000" dirty="0"/>
              <a:t>Conclusion</a:t>
            </a:r>
          </a:p>
        </p:txBody>
      </p:sp>
      <p:pic>
        <p:nvPicPr>
          <p:cNvPr id="116" name="Picture 115" descr="Magnifying glass showing decling performance">
            <a:extLst>
              <a:ext uri="{FF2B5EF4-FFF2-40B4-BE49-F238E27FC236}">
                <a16:creationId xmlns:a16="http://schemas.microsoft.com/office/drawing/2014/main" id="{93D6E7E0-9409-5934-88D3-58F3208DB170}"/>
              </a:ext>
            </a:extLst>
          </p:cNvPr>
          <p:cNvPicPr>
            <a:picLocks noChangeAspect="1"/>
          </p:cNvPicPr>
          <p:nvPr/>
        </p:nvPicPr>
        <p:blipFill rotWithShape="1">
          <a:blip r:embed="rId3"/>
          <a:srcRect l="12138" r="42702" b="-1"/>
          <a:stretch/>
        </p:blipFill>
        <p:spPr>
          <a:xfrm>
            <a:off x="7552266" y="10"/>
            <a:ext cx="4639733" cy="6857990"/>
          </a:xfrm>
          <a:prstGeom prst="rect">
            <a:avLst/>
          </a:prstGeom>
        </p:spPr>
      </p:pic>
      <p:sp>
        <p:nvSpPr>
          <p:cNvPr id="114" name="Google Shape;114;p14"/>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solidFill>
                  <a:srgbClr val="FFFFFF"/>
                </a:solidFill>
              </a:rPr>
              <a:pPr marL="0" lvl="0" indent="0" rtl="0">
                <a:lnSpc>
                  <a:spcPct val="90000"/>
                </a:lnSpc>
                <a:spcBef>
                  <a:spcPts val="0"/>
                </a:spcBef>
                <a:spcAft>
                  <a:spcPts val="600"/>
                </a:spcAft>
                <a:buNone/>
              </a:pPr>
              <a:t>2</a:t>
            </a:fld>
            <a:endParaRPr lang="en-US" sz="7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8129872" y="643467"/>
            <a:ext cx="3473009" cy="557106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sz="3500" b="1" dirty="0"/>
              <a:t>Strategy implementation …/3 </a:t>
            </a:r>
            <a:endParaRPr lang="en-US" sz="3500" dirty="0"/>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20</a:t>
            </a:fld>
            <a:endParaRPr lang="en-US" sz="700"/>
          </a:p>
        </p:txBody>
      </p:sp>
      <p:graphicFrame>
        <p:nvGraphicFramePr>
          <p:cNvPr id="5" name="Content Placeholder 4">
            <a:extLst>
              <a:ext uri="{FF2B5EF4-FFF2-40B4-BE49-F238E27FC236}">
                <a16:creationId xmlns:a16="http://schemas.microsoft.com/office/drawing/2014/main" id="{B9732B5E-31B0-4568-804E-786F9DB9D601}"/>
              </a:ext>
            </a:extLst>
          </p:cNvPr>
          <p:cNvGraphicFramePr>
            <a:graphicFrameLocks noGrp="1"/>
          </p:cNvGraphicFramePr>
          <p:nvPr>
            <p:ph idx="1"/>
            <p:extLst>
              <p:ext uri="{D42A27DB-BD31-4B8C-83A1-F6EECF244321}">
                <p14:modId xmlns:p14="http://schemas.microsoft.com/office/powerpoint/2010/main" val="857056242"/>
              </p:ext>
            </p:extLst>
          </p:nvPr>
        </p:nvGraphicFramePr>
        <p:xfrm>
          <a:off x="942975" y="643467"/>
          <a:ext cx="6596063" cy="52318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179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1024128" y="2120"/>
            <a:ext cx="9720072" cy="149961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b="1" dirty="0"/>
              <a:t>Strategy implementation …/4 </a:t>
            </a:r>
            <a:endParaRPr lang="en-US" dirty="0"/>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21</a:t>
            </a:fld>
            <a:endParaRPr lang="en-US" sz="700"/>
          </a:p>
        </p:txBody>
      </p:sp>
      <p:sp>
        <p:nvSpPr>
          <p:cNvPr id="15" name="Rectangle 8">
            <a:extLst>
              <a:ext uri="{FF2B5EF4-FFF2-40B4-BE49-F238E27FC236}">
                <a16:creationId xmlns:a16="http://schemas.microsoft.com/office/drawing/2014/main" id="{3AF3CAB9-3EB2-D6D6-C4D2-B4A760F2159A}"/>
              </a:ext>
            </a:extLst>
          </p:cNvPr>
          <p:cNvSpPr>
            <a:spLocks noChangeArrowheads="1"/>
          </p:cNvSpPr>
          <p:nvPr/>
        </p:nvSpPr>
        <p:spPr bwMode="auto">
          <a:xfrm>
            <a:off x="0" y="1199878"/>
            <a:ext cx="56984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1.01: Naira value of assets forfeited/recovered/seized/restrained</a:t>
            </a:r>
            <a:endParaRPr kumimoji="0" lang="en-US" altLang="en-NG" sz="2000" b="0" i="0" u="none" strike="noStrike" cap="none" normalizeH="0" baseline="0" dirty="0">
              <a:ln>
                <a:noFill/>
              </a:ln>
              <a:solidFill>
                <a:schemeClr val="tx1"/>
              </a:solidFill>
              <a:effectLst/>
            </a:endParaRPr>
          </a:p>
        </p:txBody>
      </p:sp>
      <p:sp>
        <p:nvSpPr>
          <p:cNvPr id="17" name="Rectangle 9">
            <a:extLst>
              <a:ext uri="{FF2B5EF4-FFF2-40B4-BE49-F238E27FC236}">
                <a16:creationId xmlns:a16="http://schemas.microsoft.com/office/drawing/2014/main" id="{0C56CB65-BA46-FACE-114B-805175070422}"/>
              </a:ext>
            </a:extLst>
          </p:cNvPr>
          <p:cNvSpPr>
            <a:spLocks noChangeArrowheads="1"/>
          </p:cNvSpPr>
          <p:nvPr/>
        </p:nvSpPr>
        <p:spPr bwMode="auto">
          <a:xfrm>
            <a:off x="0" y="101006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8" name="Rectangle 11">
            <a:extLst>
              <a:ext uri="{FF2B5EF4-FFF2-40B4-BE49-F238E27FC236}">
                <a16:creationId xmlns:a16="http://schemas.microsoft.com/office/drawing/2014/main" id="{BFCD34A4-DA43-638A-06C9-346E1E21A0A8}"/>
              </a:ext>
            </a:extLst>
          </p:cNvPr>
          <p:cNvSpPr>
            <a:spLocks noChangeArrowheads="1"/>
          </p:cNvSpPr>
          <p:nvPr/>
        </p:nvSpPr>
        <p:spPr bwMode="auto">
          <a:xfrm>
            <a:off x="0" y="4406906"/>
            <a:ext cx="56984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1.02: No. of investigated cases concluded</a:t>
            </a:r>
            <a:endParaRPr kumimoji="0" lang="en-US" altLang="en-NG"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NG" sz="2000" b="0" i="0" u="none" strike="noStrike" cap="none" normalizeH="0" baseline="0" dirty="0">
              <a:ln>
                <a:noFill/>
              </a:ln>
              <a:solidFill>
                <a:schemeClr val="tx1"/>
              </a:solidFill>
              <a:effectLst/>
              <a:latin typeface="Arial" panose="020B0604020202020204" pitchFamily="34" charset="0"/>
            </a:endParaRPr>
          </a:p>
        </p:txBody>
      </p:sp>
      <p:sp>
        <p:nvSpPr>
          <p:cNvPr id="20" name="Rectangle 12">
            <a:extLst>
              <a:ext uri="{FF2B5EF4-FFF2-40B4-BE49-F238E27FC236}">
                <a16:creationId xmlns:a16="http://schemas.microsoft.com/office/drawing/2014/main" id="{942CEBE0-6014-B0DA-76D9-D969B0C5DD16}"/>
              </a:ext>
            </a:extLst>
          </p:cNvPr>
          <p:cNvSpPr>
            <a:spLocks noChangeArrowheads="1"/>
          </p:cNvSpPr>
          <p:nvPr/>
        </p:nvSpPr>
        <p:spPr bwMode="auto">
          <a:xfrm>
            <a:off x="0" y="68468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1" name="Rectangle 14">
            <a:extLst>
              <a:ext uri="{FF2B5EF4-FFF2-40B4-BE49-F238E27FC236}">
                <a16:creationId xmlns:a16="http://schemas.microsoft.com/office/drawing/2014/main" id="{0B75A01F-9A93-F0BA-C127-C89BD86371AB}"/>
              </a:ext>
            </a:extLst>
          </p:cNvPr>
          <p:cNvSpPr>
            <a:spLocks noChangeArrowheads="1"/>
          </p:cNvSpPr>
          <p:nvPr/>
        </p:nvSpPr>
        <p:spPr bwMode="auto">
          <a:xfrm>
            <a:off x="6427310" y="1297241"/>
            <a:ext cx="56984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1.03:  No. of cases filed in court for prosecution</a:t>
            </a:r>
            <a:endParaRPr kumimoji="0" lang="en-US" altLang="en-NG" sz="2000" b="0" i="0" u="none" strike="noStrike" cap="none" normalizeH="0" baseline="0" dirty="0">
              <a:ln>
                <a:noFill/>
              </a:ln>
              <a:solidFill>
                <a:schemeClr val="tx1"/>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89483DFA-1C16-64A5-01C6-4EF0A93BAF66}"/>
              </a:ext>
            </a:extLst>
          </p:cNvPr>
          <p:cNvSpPr>
            <a:spLocks noChangeArrowheads="1"/>
          </p:cNvSpPr>
          <p:nvPr/>
        </p:nvSpPr>
        <p:spPr bwMode="auto">
          <a:xfrm>
            <a:off x="6427309" y="4314402"/>
            <a:ext cx="56984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1.04:  No. of convictions secured</a:t>
            </a:r>
            <a:endParaRPr kumimoji="0" lang="en-US" altLang="en-NG"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NG" sz="2000" b="0" i="0" u="none" strike="noStrike" cap="none" normalizeH="0" baseline="0" dirty="0">
              <a:ln>
                <a:noFill/>
              </a:ln>
              <a:solidFill>
                <a:schemeClr val="tx1"/>
              </a:solidFill>
              <a:effectLst/>
              <a:latin typeface="Arial" panose="020B0604020202020204" pitchFamily="34" charset="0"/>
            </a:endParaRPr>
          </a:p>
        </p:txBody>
      </p:sp>
      <p:sp>
        <p:nvSpPr>
          <p:cNvPr id="25" name="Rectangle 17">
            <a:extLst>
              <a:ext uri="{FF2B5EF4-FFF2-40B4-BE49-F238E27FC236}">
                <a16:creationId xmlns:a16="http://schemas.microsoft.com/office/drawing/2014/main" id="{DCF9E560-27F0-DAEB-4702-1F23CC94A2EC}"/>
              </a:ext>
            </a:extLst>
          </p:cNvPr>
          <p:cNvSpPr>
            <a:spLocks noChangeArrowheads="1"/>
          </p:cNvSpPr>
          <p:nvPr/>
        </p:nvSpPr>
        <p:spPr bwMode="auto">
          <a:xfrm>
            <a:off x="0" y="2295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graphicFrame>
        <p:nvGraphicFramePr>
          <p:cNvPr id="2" name="Chart 1">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169921687"/>
              </p:ext>
            </p:extLst>
          </p:nvPr>
        </p:nvGraphicFramePr>
        <p:xfrm>
          <a:off x="66256" y="1942683"/>
          <a:ext cx="5526161" cy="23510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2223273873"/>
              </p:ext>
            </p:extLst>
          </p:nvPr>
        </p:nvGraphicFramePr>
        <p:xfrm>
          <a:off x="66256" y="4753909"/>
          <a:ext cx="5526161" cy="2104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3735721820"/>
              </p:ext>
            </p:extLst>
          </p:nvPr>
        </p:nvGraphicFramePr>
        <p:xfrm>
          <a:off x="6427309" y="1907764"/>
          <a:ext cx="5764691" cy="23859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1151051859"/>
              </p:ext>
            </p:extLst>
          </p:nvPr>
        </p:nvGraphicFramePr>
        <p:xfrm>
          <a:off x="6427309" y="4753908"/>
          <a:ext cx="5764691" cy="210409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92445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1024128" y="2120"/>
            <a:ext cx="9720072" cy="149961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b="1" dirty="0"/>
              <a:t>Strategy implementation …/5 </a:t>
            </a:r>
            <a:endParaRPr lang="en-US" dirty="0"/>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22</a:t>
            </a:fld>
            <a:endParaRPr lang="en-US" sz="700"/>
          </a:p>
        </p:txBody>
      </p:sp>
      <p:sp>
        <p:nvSpPr>
          <p:cNvPr id="17" name="Rectangle 9">
            <a:extLst>
              <a:ext uri="{FF2B5EF4-FFF2-40B4-BE49-F238E27FC236}">
                <a16:creationId xmlns:a16="http://schemas.microsoft.com/office/drawing/2014/main" id="{0C56CB65-BA46-FACE-114B-805175070422}"/>
              </a:ext>
            </a:extLst>
          </p:cNvPr>
          <p:cNvSpPr>
            <a:spLocks noChangeArrowheads="1"/>
          </p:cNvSpPr>
          <p:nvPr/>
        </p:nvSpPr>
        <p:spPr bwMode="auto">
          <a:xfrm>
            <a:off x="0" y="101006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0" name="Rectangle 12">
            <a:extLst>
              <a:ext uri="{FF2B5EF4-FFF2-40B4-BE49-F238E27FC236}">
                <a16:creationId xmlns:a16="http://schemas.microsoft.com/office/drawing/2014/main" id="{942CEBE0-6014-B0DA-76D9-D969B0C5DD16}"/>
              </a:ext>
            </a:extLst>
          </p:cNvPr>
          <p:cNvSpPr>
            <a:spLocks noChangeArrowheads="1"/>
          </p:cNvSpPr>
          <p:nvPr/>
        </p:nvSpPr>
        <p:spPr bwMode="auto">
          <a:xfrm>
            <a:off x="0" y="68468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5" name="Rectangle 17">
            <a:extLst>
              <a:ext uri="{FF2B5EF4-FFF2-40B4-BE49-F238E27FC236}">
                <a16:creationId xmlns:a16="http://schemas.microsoft.com/office/drawing/2014/main" id="{DCF9E560-27F0-DAEB-4702-1F23CC94A2EC}"/>
              </a:ext>
            </a:extLst>
          </p:cNvPr>
          <p:cNvSpPr>
            <a:spLocks noChangeArrowheads="1"/>
          </p:cNvSpPr>
          <p:nvPr/>
        </p:nvSpPr>
        <p:spPr bwMode="auto">
          <a:xfrm>
            <a:off x="0" y="2295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 name="Rectangle 2">
            <a:extLst>
              <a:ext uri="{FF2B5EF4-FFF2-40B4-BE49-F238E27FC236}">
                <a16:creationId xmlns:a16="http://schemas.microsoft.com/office/drawing/2014/main" id="{06DB1E49-7F9F-76ED-2CBF-7CE34DCCBB86}"/>
              </a:ext>
            </a:extLst>
          </p:cNvPr>
          <p:cNvSpPr>
            <a:spLocks noChangeArrowheads="1"/>
          </p:cNvSpPr>
          <p:nvPr/>
        </p:nvSpPr>
        <p:spPr bwMode="auto">
          <a:xfrm>
            <a:off x="66256" y="1201744"/>
            <a:ext cx="56984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1.05:  No. of Projects tracked under CEPT Initiative</a:t>
            </a:r>
            <a:endParaRPr kumimoji="0" lang="en-US" altLang="en-NG" sz="2000" b="0" i="0" u="none" strike="noStrike" cap="none" normalizeH="0" baseline="0" dirty="0">
              <a:ln>
                <a:noFill/>
              </a:ln>
              <a:solidFill>
                <a:schemeClr val="tx1"/>
              </a:solidFill>
              <a:effectLst/>
            </a:endParaRPr>
          </a:p>
        </p:txBody>
      </p:sp>
      <p:sp>
        <p:nvSpPr>
          <p:cNvPr id="4" name="Rectangle 3">
            <a:extLst>
              <a:ext uri="{FF2B5EF4-FFF2-40B4-BE49-F238E27FC236}">
                <a16:creationId xmlns:a16="http://schemas.microsoft.com/office/drawing/2014/main" id="{F761C722-C696-E68E-3309-206D3CC5FC3C}"/>
              </a:ext>
            </a:extLst>
          </p:cNvPr>
          <p:cNvSpPr>
            <a:spLocks noChangeArrowheads="1"/>
          </p:cNvSpPr>
          <p:nvPr/>
        </p:nvSpPr>
        <p:spPr bwMode="auto">
          <a:xfrm>
            <a:off x="0" y="2314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5" name="Rectangle 5">
            <a:extLst>
              <a:ext uri="{FF2B5EF4-FFF2-40B4-BE49-F238E27FC236}">
                <a16:creationId xmlns:a16="http://schemas.microsoft.com/office/drawing/2014/main" id="{2EFDC12E-C2FA-2B20-470B-20EB8CC7151D}"/>
              </a:ext>
            </a:extLst>
          </p:cNvPr>
          <p:cNvSpPr>
            <a:spLocks noChangeArrowheads="1"/>
          </p:cNvSpPr>
          <p:nvPr/>
        </p:nvSpPr>
        <p:spPr bwMode="auto">
          <a:xfrm>
            <a:off x="39747" y="4270148"/>
            <a:ext cx="60562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1.11: No of new petitions received through ICPC established channels </a:t>
            </a:r>
            <a:endParaRPr kumimoji="0" lang="en-US" altLang="en-NG" sz="2000" b="0" i="0" u="none" strike="noStrike" cap="none" normalizeH="0" baseline="0" dirty="0">
              <a:ln>
                <a:noFill/>
              </a:ln>
              <a:solidFill>
                <a:schemeClr val="tx1"/>
              </a:solidFill>
              <a:effectLst/>
            </a:endParaRPr>
          </a:p>
        </p:txBody>
      </p:sp>
      <p:sp>
        <p:nvSpPr>
          <p:cNvPr id="7" name="Rectangle 6">
            <a:extLst>
              <a:ext uri="{FF2B5EF4-FFF2-40B4-BE49-F238E27FC236}">
                <a16:creationId xmlns:a16="http://schemas.microsoft.com/office/drawing/2014/main" id="{95AC84AF-EC72-9578-D3A0-2B4B15455A35}"/>
              </a:ext>
            </a:extLst>
          </p:cNvPr>
          <p:cNvSpPr>
            <a:spLocks noChangeArrowheads="1"/>
          </p:cNvSpPr>
          <p:nvPr/>
        </p:nvSpPr>
        <p:spPr bwMode="auto">
          <a:xfrm>
            <a:off x="0" y="65221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8" name="Rectangle 8">
            <a:extLst>
              <a:ext uri="{FF2B5EF4-FFF2-40B4-BE49-F238E27FC236}">
                <a16:creationId xmlns:a16="http://schemas.microsoft.com/office/drawing/2014/main" id="{ECDDC7B5-D6E0-7B7F-0D73-A190DA1D5D07}"/>
              </a:ext>
            </a:extLst>
          </p:cNvPr>
          <p:cNvSpPr>
            <a:spLocks noChangeArrowheads="1"/>
          </p:cNvSpPr>
          <p:nvPr/>
        </p:nvSpPr>
        <p:spPr bwMode="auto">
          <a:xfrm>
            <a:off x="6438551" y="1266892"/>
            <a:ext cx="609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1.23: No. of staff trained in investigation, prosecution and case management</a:t>
            </a:r>
            <a:endParaRPr kumimoji="0" lang="en-US" altLang="en-NG" sz="2000" b="0" i="0" u="none" strike="noStrike" cap="none" normalizeH="0" baseline="0" dirty="0">
              <a:ln>
                <a:noFill/>
              </a:ln>
              <a:solidFill>
                <a:schemeClr val="tx1"/>
              </a:solidFill>
              <a:effectLst/>
            </a:endParaRPr>
          </a:p>
        </p:txBody>
      </p:sp>
      <p:sp>
        <p:nvSpPr>
          <p:cNvPr id="10" name="Rectangle 9">
            <a:extLst>
              <a:ext uri="{FF2B5EF4-FFF2-40B4-BE49-F238E27FC236}">
                <a16:creationId xmlns:a16="http://schemas.microsoft.com/office/drawing/2014/main" id="{DE2D73AB-5179-7B40-DC99-8C868D19A5EA}"/>
              </a:ext>
            </a:extLst>
          </p:cNvPr>
          <p:cNvSpPr>
            <a:spLocks noChangeArrowheads="1"/>
          </p:cNvSpPr>
          <p:nvPr/>
        </p:nvSpPr>
        <p:spPr bwMode="auto">
          <a:xfrm>
            <a:off x="0" y="2381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1" name="Rectangle 11">
            <a:extLst>
              <a:ext uri="{FF2B5EF4-FFF2-40B4-BE49-F238E27FC236}">
                <a16:creationId xmlns:a16="http://schemas.microsoft.com/office/drawing/2014/main" id="{51289515-AD38-F7A1-6C79-811FC1DD8D5D}"/>
              </a:ext>
            </a:extLst>
          </p:cNvPr>
          <p:cNvSpPr>
            <a:spLocks noChangeArrowheads="1"/>
          </p:cNvSpPr>
          <p:nvPr/>
        </p:nvSpPr>
        <p:spPr bwMode="auto">
          <a:xfrm>
            <a:off x="6427309" y="4236700"/>
            <a:ext cx="609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1.24: No of non-petition Intelligence-led investigation</a:t>
            </a:r>
            <a:endParaRPr kumimoji="0" lang="en-US" altLang="en-NG" sz="2000" b="0" i="0" u="none" strike="noStrike" cap="none" normalizeH="0" baseline="0" dirty="0">
              <a:ln>
                <a:noFill/>
              </a:ln>
              <a:solidFill>
                <a:schemeClr val="tx1"/>
              </a:solidFill>
              <a:effectLst/>
            </a:endParaRPr>
          </a:p>
        </p:txBody>
      </p:sp>
      <p:sp>
        <p:nvSpPr>
          <p:cNvPr id="13" name="Rectangle 12">
            <a:extLst>
              <a:ext uri="{FF2B5EF4-FFF2-40B4-BE49-F238E27FC236}">
                <a16:creationId xmlns:a16="http://schemas.microsoft.com/office/drawing/2014/main" id="{B9B0B790-E7E6-D000-8A05-333F2AC0F6A3}"/>
              </a:ext>
            </a:extLst>
          </p:cNvPr>
          <p:cNvSpPr>
            <a:spLocks noChangeArrowheads="1"/>
          </p:cNvSpPr>
          <p:nvPr/>
        </p:nvSpPr>
        <p:spPr bwMode="auto">
          <a:xfrm>
            <a:off x="0" y="240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graphicFrame>
        <p:nvGraphicFramePr>
          <p:cNvPr id="14" name="Chart 13">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1695447668"/>
              </p:ext>
            </p:extLst>
          </p:nvPr>
        </p:nvGraphicFramePr>
        <p:xfrm>
          <a:off x="0" y="1878841"/>
          <a:ext cx="5764691" cy="2433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2276730908"/>
              </p:ext>
            </p:extLst>
          </p:nvPr>
        </p:nvGraphicFramePr>
        <p:xfrm>
          <a:off x="0" y="4944586"/>
          <a:ext cx="5764691" cy="19134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367979495"/>
              </p:ext>
            </p:extLst>
          </p:nvPr>
        </p:nvGraphicFramePr>
        <p:xfrm>
          <a:off x="6438551" y="1909630"/>
          <a:ext cx="5764691" cy="24339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2437447358"/>
              </p:ext>
            </p:extLst>
          </p:nvPr>
        </p:nvGraphicFramePr>
        <p:xfrm>
          <a:off x="6427309" y="4942388"/>
          <a:ext cx="5764691" cy="190443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1296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1024128" y="2120"/>
            <a:ext cx="9720072" cy="149961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b="1" dirty="0"/>
              <a:t>Strategy implementation …/6 </a:t>
            </a:r>
            <a:endParaRPr lang="en-US" dirty="0"/>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23</a:t>
            </a:fld>
            <a:endParaRPr lang="en-US" sz="700"/>
          </a:p>
        </p:txBody>
      </p:sp>
      <p:sp>
        <p:nvSpPr>
          <p:cNvPr id="17" name="Rectangle 9">
            <a:extLst>
              <a:ext uri="{FF2B5EF4-FFF2-40B4-BE49-F238E27FC236}">
                <a16:creationId xmlns:a16="http://schemas.microsoft.com/office/drawing/2014/main" id="{0C56CB65-BA46-FACE-114B-805175070422}"/>
              </a:ext>
            </a:extLst>
          </p:cNvPr>
          <p:cNvSpPr>
            <a:spLocks noChangeArrowheads="1"/>
          </p:cNvSpPr>
          <p:nvPr/>
        </p:nvSpPr>
        <p:spPr bwMode="auto">
          <a:xfrm>
            <a:off x="0" y="101006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0" name="Rectangle 12">
            <a:extLst>
              <a:ext uri="{FF2B5EF4-FFF2-40B4-BE49-F238E27FC236}">
                <a16:creationId xmlns:a16="http://schemas.microsoft.com/office/drawing/2014/main" id="{942CEBE0-6014-B0DA-76D9-D969B0C5DD16}"/>
              </a:ext>
            </a:extLst>
          </p:cNvPr>
          <p:cNvSpPr>
            <a:spLocks noChangeArrowheads="1"/>
          </p:cNvSpPr>
          <p:nvPr/>
        </p:nvSpPr>
        <p:spPr bwMode="auto">
          <a:xfrm>
            <a:off x="0" y="68468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5" name="Rectangle 17">
            <a:extLst>
              <a:ext uri="{FF2B5EF4-FFF2-40B4-BE49-F238E27FC236}">
                <a16:creationId xmlns:a16="http://schemas.microsoft.com/office/drawing/2014/main" id="{DCF9E560-27F0-DAEB-4702-1F23CC94A2EC}"/>
              </a:ext>
            </a:extLst>
          </p:cNvPr>
          <p:cNvSpPr>
            <a:spLocks noChangeArrowheads="1"/>
          </p:cNvSpPr>
          <p:nvPr/>
        </p:nvSpPr>
        <p:spPr bwMode="auto">
          <a:xfrm>
            <a:off x="0" y="2295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4" name="Rectangle 3">
            <a:extLst>
              <a:ext uri="{FF2B5EF4-FFF2-40B4-BE49-F238E27FC236}">
                <a16:creationId xmlns:a16="http://schemas.microsoft.com/office/drawing/2014/main" id="{F761C722-C696-E68E-3309-206D3CC5FC3C}"/>
              </a:ext>
            </a:extLst>
          </p:cNvPr>
          <p:cNvSpPr>
            <a:spLocks noChangeArrowheads="1"/>
          </p:cNvSpPr>
          <p:nvPr/>
        </p:nvSpPr>
        <p:spPr bwMode="auto">
          <a:xfrm>
            <a:off x="0" y="2314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7" name="Rectangle 6">
            <a:extLst>
              <a:ext uri="{FF2B5EF4-FFF2-40B4-BE49-F238E27FC236}">
                <a16:creationId xmlns:a16="http://schemas.microsoft.com/office/drawing/2014/main" id="{95AC84AF-EC72-9578-D3A0-2B4B15455A35}"/>
              </a:ext>
            </a:extLst>
          </p:cNvPr>
          <p:cNvSpPr>
            <a:spLocks noChangeArrowheads="1"/>
          </p:cNvSpPr>
          <p:nvPr/>
        </p:nvSpPr>
        <p:spPr bwMode="auto">
          <a:xfrm>
            <a:off x="0" y="65221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0" name="Rectangle 9">
            <a:extLst>
              <a:ext uri="{FF2B5EF4-FFF2-40B4-BE49-F238E27FC236}">
                <a16:creationId xmlns:a16="http://schemas.microsoft.com/office/drawing/2014/main" id="{DE2D73AB-5179-7B40-DC99-8C868D19A5EA}"/>
              </a:ext>
            </a:extLst>
          </p:cNvPr>
          <p:cNvSpPr>
            <a:spLocks noChangeArrowheads="1"/>
          </p:cNvSpPr>
          <p:nvPr/>
        </p:nvSpPr>
        <p:spPr bwMode="auto">
          <a:xfrm>
            <a:off x="0" y="2381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3" name="Rectangle 12">
            <a:extLst>
              <a:ext uri="{FF2B5EF4-FFF2-40B4-BE49-F238E27FC236}">
                <a16:creationId xmlns:a16="http://schemas.microsoft.com/office/drawing/2014/main" id="{B9B0B790-E7E6-D000-8A05-333F2AC0F6A3}"/>
              </a:ext>
            </a:extLst>
          </p:cNvPr>
          <p:cNvSpPr>
            <a:spLocks noChangeArrowheads="1"/>
          </p:cNvSpPr>
          <p:nvPr/>
        </p:nvSpPr>
        <p:spPr bwMode="auto">
          <a:xfrm>
            <a:off x="0" y="240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4" name="Rectangle 2">
            <a:extLst>
              <a:ext uri="{FF2B5EF4-FFF2-40B4-BE49-F238E27FC236}">
                <a16:creationId xmlns:a16="http://schemas.microsoft.com/office/drawing/2014/main" id="{47ACB208-C62D-9C04-235F-11990239CAB5}"/>
              </a:ext>
            </a:extLst>
          </p:cNvPr>
          <p:cNvSpPr>
            <a:spLocks noChangeArrowheads="1"/>
          </p:cNvSpPr>
          <p:nvPr/>
        </p:nvSpPr>
        <p:spPr bwMode="auto">
          <a:xfrm>
            <a:off x="0" y="1111635"/>
            <a:ext cx="576469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800" dirty="0">
                <a:effectLst/>
                <a:latin typeface="Cambria" panose="02040503050406030204" pitchFamily="18" charset="0"/>
                <a:ea typeface="Calibri" panose="020F0502020204030204" pitchFamily="34" charset="0"/>
                <a:cs typeface="Arial" panose="020B0604020202020204" pitchFamily="34" charset="0"/>
              </a:rPr>
              <a:t>KPI 2.01: Number of MDAs that are assessed </a:t>
            </a:r>
            <a:r>
              <a:rPr kumimoji="0" lang="en-US" altLang="en-NG" sz="16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for compliance under system studies and corruption risk assessments (CRAs).</a:t>
            </a:r>
            <a:endParaRPr kumimoji="0" lang="en-US" altLang="en-NG" sz="1600" b="0" i="0" u="none" strike="noStrike" cap="none" normalizeH="0" baseline="0" dirty="0">
              <a:ln>
                <a:noFill/>
              </a:ln>
              <a:solidFill>
                <a:schemeClr val="tx1"/>
              </a:solidFill>
              <a:effectLst/>
            </a:endParaRPr>
          </a:p>
        </p:txBody>
      </p:sp>
      <p:sp>
        <p:nvSpPr>
          <p:cNvPr id="16" name="Rectangle 3">
            <a:extLst>
              <a:ext uri="{FF2B5EF4-FFF2-40B4-BE49-F238E27FC236}">
                <a16:creationId xmlns:a16="http://schemas.microsoft.com/office/drawing/2014/main" id="{E4A0C765-927F-42DD-5496-C673BAA66BD4}"/>
              </a:ext>
            </a:extLst>
          </p:cNvPr>
          <p:cNvSpPr>
            <a:spLocks noChangeArrowheads="1"/>
          </p:cNvSpPr>
          <p:nvPr/>
        </p:nvSpPr>
        <p:spPr bwMode="auto">
          <a:xfrm>
            <a:off x="0" y="2428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2" name="Rectangle 8">
            <a:extLst>
              <a:ext uri="{FF2B5EF4-FFF2-40B4-BE49-F238E27FC236}">
                <a16:creationId xmlns:a16="http://schemas.microsoft.com/office/drawing/2014/main" id="{9AAA6C39-A412-41C0-0DBC-D24535CC5416}"/>
              </a:ext>
            </a:extLst>
          </p:cNvPr>
          <p:cNvSpPr>
            <a:spLocks noChangeArrowheads="1"/>
          </p:cNvSpPr>
          <p:nvPr/>
        </p:nvSpPr>
        <p:spPr bwMode="auto">
          <a:xfrm>
            <a:off x="39747" y="4262796"/>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16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2.11: Number of MDAs that make progress in compliance with the System Studies and CRAs recommendations.</a:t>
            </a:r>
            <a:endParaRPr kumimoji="0" lang="en-US" altLang="en-NG" sz="1600" b="0" i="0" u="none" strike="noStrike" cap="none" normalizeH="0" baseline="0" dirty="0">
              <a:ln>
                <a:noFill/>
              </a:ln>
              <a:solidFill>
                <a:schemeClr val="tx1"/>
              </a:solidFill>
              <a:effectLst/>
            </a:endParaRPr>
          </a:p>
        </p:txBody>
      </p:sp>
      <p:sp>
        <p:nvSpPr>
          <p:cNvPr id="24" name="Rectangle 9">
            <a:extLst>
              <a:ext uri="{FF2B5EF4-FFF2-40B4-BE49-F238E27FC236}">
                <a16:creationId xmlns:a16="http://schemas.microsoft.com/office/drawing/2014/main" id="{DCAEF6BD-C206-EFA9-7065-FACD8F8037B3}"/>
              </a:ext>
            </a:extLst>
          </p:cNvPr>
          <p:cNvSpPr>
            <a:spLocks noChangeArrowheads="1"/>
          </p:cNvSpPr>
          <p:nvPr/>
        </p:nvSpPr>
        <p:spPr bwMode="auto">
          <a:xfrm>
            <a:off x="0" y="253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6" name="Rectangle 11">
            <a:extLst>
              <a:ext uri="{FF2B5EF4-FFF2-40B4-BE49-F238E27FC236}">
                <a16:creationId xmlns:a16="http://schemas.microsoft.com/office/drawing/2014/main" id="{B83374B2-23FD-9C67-D4DB-9225126BA008}"/>
              </a:ext>
            </a:extLst>
          </p:cNvPr>
          <p:cNvSpPr>
            <a:spLocks noChangeArrowheads="1"/>
          </p:cNvSpPr>
          <p:nvPr/>
        </p:nvSpPr>
        <p:spPr bwMode="auto">
          <a:xfrm>
            <a:off x="6135740" y="1105172"/>
            <a:ext cx="609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2.12: Number of corruption monitoring activities undertaken by ICPC</a:t>
            </a:r>
            <a:endParaRPr kumimoji="0" lang="en-US" altLang="en-NG" sz="2000" b="0" i="0" u="none" strike="noStrike" cap="none" normalizeH="0" baseline="0" dirty="0">
              <a:ln>
                <a:noFill/>
              </a:ln>
              <a:solidFill>
                <a:schemeClr val="tx1"/>
              </a:solidFill>
              <a:effectLst/>
            </a:endParaRPr>
          </a:p>
        </p:txBody>
      </p:sp>
      <p:sp>
        <p:nvSpPr>
          <p:cNvPr id="28" name="Rectangle 12">
            <a:extLst>
              <a:ext uri="{FF2B5EF4-FFF2-40B4-BE49-F238E27FC236}">
                <a16:creationId xmlns:a16="http://schemas.microsoft.com/office/drawing/2014/main" id="{F92CE56E-E29A-5CB4-6F91-29CCB8291231}"/>
              </a:ext>
            </a:extLst>
          </p:cNvPr>
          <p:cNvSpPr>
            <a:spLocks noChangeArrowheads="1"/>
          </p:cNvSpPr>
          <p:nvPr/>
        </p:nvSpPr>
        <p:spPr bwMode="auto">
          <a:xfrm>
            <a:off x="0" y="2247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9" name="Rectangle 14">
            <a:extLst>
              <a:ext uri="{FF2B5EF4-FFF2-40B4-BE49-F238E27FC236}">
                <a16:creationId xmlns:a16="http://schemas.microsoft.com/office/drawing/2014/main" id="{C8ECB371-5247-BD89-84D2-3E248D5D9FD8}"/>
              </a:ext>
            </a:extLst>
          </p:cNvPr>
          <p:cNvSpPr>
            <a:spLocks noChangeArrowheads="1"/>
          </p:cNvSpPr>
          <p:nvPr/>
        </p:nvSpPr>
        <p:spPr bwMode="auto">
          <a:xfrm>
            <a:off x="6135741" y="4247407"/>
            <a:ext cx="605626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17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2.13: Number of MDAs assessed with Ethics and Compliance Scorecard</a:t>
            </a:r>
            <a:endParaRPr kumimoji="0" lang="en-US" altLang="en-NG" sz="1700" b="0" i="0" u="none" strike="noStrike" cap="none" normalizeH="0" baseline="0" dirty="0">
              <a:ln>
                <a:noFill/>
              </a:ln>
              <a:solidFill>
                <a:schemeClr val="tx1"/>
              </a:solidFill>
              <a:effectLst/>
            </a:endParaRPr>
          </a:p>
        </p:txBody>
      </p:sp>
      <p:sp>
        <p:nvSpPr>
          <p:cNvPr id="31" name="Rectangle 15">
            <a:extLst>
              <a:ext uri="{FF2B5EF4-FFF2-40B4-BE49-F238E27FC236}">
                <a16:creationId xmlns:a16="http://schemas.microsoft.com/office/drawing/2014/main" id="{D7252144-A420-305E-5549-004C3539D509}"/>
              </a:ext>
            </a:extLst>
          </p:cNvPr>
          <p:cNvSpPr>
            <a:spLocks noChangeArrowheads="1"/>
          </p:cNvSpPr>
          <p:nvPr/>
        </p:nvSpPr>
        <p:spPr bwMode="auto">
          <a:xfrm>
            <a:off x="152400" y="2686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graphicFrame>
        <p:nvGraphicFramePr>
          <p:cNvPr id="2" name="Chart 1">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586599429"/>
              </p:ext>
            </p:extLst>
          </p:nvPr>
        </p:nvGraphicFramePr>
        <p:xfrm>
          <a:off x="-7145" y="1982204"/>
          <a:ext cx="5771836" cy="22652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1537697494"/>
              </p:ext>
            </p:extLst>
          </p:nvPr>
        </p:nvGraphicFramePr>
        <p:xfrm>
          <a:off x="-7145" y="4801538"/>
          <a:ext cx="5771836" cy="20452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3397726327"/>
              </p:ext>
            </p:extLst>
          </p:nvPr>
        </p:nvGraphicFramePr>
        <p:xfrm>
          <a:off x="6135740" y="1978631"/>
          <a:ext cx="6016513" cy="22841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1808715675"/>
              </p:ext>
            </p:extLst>
          </p:nvPr>
        </p:nvGraphicFramePr>
        <p:xfrm>
          <a:off x="6135740" y="4798607"/>
          <a:ext cx="6016513" cy="205939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25712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1024128" y="2120"/>
            <a:ext cx="9720072" cy="149961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b="1" dirty="0"/>
              <a:t>Strategy implementation …/7 </a:t>
            </a:r>
            <a:endParaRPr lang="en-US" dirty="0"/>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24</a:t>
            </a:fld>
            <a:endParaRPr lang="en-US" sz="700"/>
          </a:p>
        </p:txBody>
      </p:sp>
      <p:sp>
        <p:nvSpPr>
          <p:cNvPr id="17" name="Rectangle 9">
            <a:extLst>
              <a:ext uri="{FF2B5EF4-FFF2-40B4-BE49-F238E27FC236}">
                <a16:creationId xmlns:a16="http://schemas.microsoft.com/office/drawing/2014/main" id="{0C56CB65-BA46-FACE-114B-805175070422}"/>
              </a:ext>
            </a:extLst>
          </p:cNvPr>
          <p:cNvSpPr>
            <a:spLocks noChangeArrowheads="1"/>
          </p:cNvSpPr>
          <p:nvPr/>
        </p:nvSpPr>
        <p:spPr bwMode="auto">
          <a:xfrm>
            <a:off x="0" y="101006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0" name="Rectangle 12">
            <a:extLst>
              <a:ext uri="{FF2B5EF4-FFF2-40B4-BE49-F238E27FC236}">
                <a16:creationId xmlns:a16="http://schemas.microsoft.com/office/drawing/2014/main" id="{942CEBE0-6014-B0DA-76D9-D969B0C5DD16}"/>
              </a:ext>
            </a:extLst>
          </p:cNvPr>
          <p:cNvSpPr>
            <a:spLocks noChangeArrowheads="1"/>
          </p:cNvSpPr>
          <p:nvPr/>
        </p:nvSpPr>
        <p:spPr bwMode="auto">
          <a:xfrm>
            <a:off x="0" y="68468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5" name="Rectangle 17">
            <a:extLst>
              <a:ext uri="{FF2B5EF4-FFF2-40B4-BE49-F238E27FC236}">
                <a16:creationId xmlns:a16="http://schemas.microsoft.com/office/drawing/2014/main" id="{DCF9E560-27F0-DAEB-4702-1F23CC94A2EC}"/>
              </a:ext>
            </a:extLst>
          </p:cNvPr>
          <p:cNvSpPr>
            <a:spLocks noChangeArrowheads="1"/>
          </p:cNvSpPr>
          <p:nvPr/>
        </p:nvSpPr>
        <p:spPr bwMode="auto">
          <a:xfrm>
            <a:off x="0" y="2295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4" name="Rectangle 3">
            <a:extLst>
              <a:ext uri="{FF2B5EF4-FFF2-40B4-BE49-F238E27FC236}">
                <a16:creationId xmlns:a16="http://schemas.microsoft.com/office/drawing/2014/main" id="{F761C722-C696-E68E-3309-206D3CC5FC3C}"/>
              </a:ext>
            </a:extLst>
          </p:cNvPr>
          <p:cNvSpPr>
            <a:spLocks noChangeArrowheads="1"/>
          </p:cNvSpPr>
          <p:nvPr/>
        </p:nvSpPr>
        <p:spPr bwMode="auto">
          <a:xfrm>
            <a:off x="0" y="2314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7" name="Rectangle 6">
            <a:extLst>
              <a:ext uri="{FF2B5EF4-FFF2-40B4-BE49-F238E27FC236}">
                <a16:creationId xmlns:a16="http://schemas.microsoft.com/office/drawing/2014/main" id="{95AC84AF-EC72-9578-D3A0-2B4B15455A35}"/>
              </a:ext>
            </a:extLst>
          </p:cNvPr>
          <p:cNvSpPr>
            <a:spLocks noChangeArrowheads="1"/>
          </p:cNvSpPr>
          <p:nvPr/>
        </p:nvSpPr>
        <p:spPr bwMode="auto">
          <a:xfrm>
            <a:off x="0" y="65221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0" name="Rectangle 9">
            <a:extLst>
              <a:ext uri="{FF2B5EF4-FFF2-40B4-BE49-F238E27FC236}">
                <a16:creationId xmlns:a16="http://schemas.microsoft.com/office/drawing/2014/main" id="{DE2D73AB-5179-7B40-DC99-8C868D19A5EA}"/>
              </a:ext>
            </a:extLst>
          </p:cNvPr>
          <p:cNvSpPr>
            <a:spLocks noChangeArrowheads="1"/>
          </p:cNvSpPr>
          <p:nvPr/>
        </p:nvSpPr>
        <p:spPr bwMode="auto">
          <a:xfrm>
            <a:off x="0" y="2381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3" name="Rectangle 12">
            <a:extLst>
              <a:ext uri="{FF2B5EF4-FFF2-40B4-BE49-F238E27FC236}">
                <a16:creationId xmlns:a16="http://schemas.microsoft.com/office/drawing/2014/main" id="{B9B0B790-E7E6-D000-8A05-333F2AC0F6A3}"/>
              </a:ext>
            </a:extLst>
          </p:cNvPr>
          <p:cNvSpPr>
            <a:spLocks noChangeArrowheads="1"/>
          </p:cNvSpPr>
          <p:nvPr/>
        </p:nvSpPr>
        <p:spPr bwMode="auto">
          <a:xfrm>
            <a:off x="0" y="240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6" name="Rectangle 3">
            <a:extLst>
              <a:ext uri="{FF2B5EF4-FFF2-40B4-BE49-F238E27FC236}">
                <a16:creationId xmlns:a16="http://schemas.microsoft.com/office/drawing/2014/main" id="{E4A0C765-927F-42DD-5496-C673BAA66BD4}"/>
              </a:ext>
            </a:extLst>
          </p:cNvPr>
          <p:cNvSpPr>
            <a:spLocks noChangeArrowheads="1"/>
          </p:cNvSpPr>
          <p:nvPr/>
        </p:nvSpPr>
        <p:spPr bwMode="auto">
          <a:xfrm>
            <a:off x="0" y="2428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4" name="Rectangle 9">
            <a:extLst>
              <a:ext uri="{FF2B5EF4-FFF2-40B4-BE49-F238E27FC236}">
                <a16:creationId xmlns:a16="http://schemas.microsoft.com/office/drawing/2014/main" id="{DCAEF6BD-C206-EFA9-7065-FACD8F8037B3}"/>
              </a:ext>
            </a:extLst>
          </p:cNvPr>
          <p:cNvSpPr>
            <a:spLocks noChangeArrowheads="1"/>
          </p:cNvSpPr>
          <p:nvPr/>
        </p:nvSpPr>
        <p:spPr bwMode="auto">
          <a:xfrm>
            <a:off x="0" y="253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8" name="Rectangle 12">
            <a:extLst>
              <a:ext uri="{FF2B5EF4-FFF2-40B4-BE49-F238E27FC236}">
                <a16:creationId xmlns:a16="http://schemas.microsoft.com/office/drawing/2014/main" id="{F92CE56E-E29A-5CB4-6F91-29CCB8291231}"/>
              </a:ext>
            </a:extLst>
          </p:cNvPr>
          <p:cNvSpPr>
            <a:spLocks noChangeArrowheads="1"/>
          </p:cNvSpPr>
          <p:nvPr/>
        </p:nvSpPr>
        <p:spPr bwMode="auto">
          <a:xfrm>
            <a:off x="0" y="2247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31" name="Rectangle 15">
            <a:extLst>
              <a:ext uri="{FF2B5EF4-FFF2-40B4-BE49-F238E27FC236}">
                <a16:creationId xmlns:a16="http://schemas.microsoft.com/office/drawing/2014/main" id="{D7252144-A420-305E-5549-004C3539D509}"/>
              </a:ext>
            </a:extLst>
          </p:cNvPr>
          <p:cNvSpPr>
            <a:spLocks noChangeArrowheads="1"/>
          </p:cNvSpPr>
          <p:nvPr/>
        </p:nvSpPr>
        <p:spPr bwMode="auto">
          <a:xfrm>
            <a:off x="152400" y="2686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 name="Rectangle 2">
            <a:extLst>
              <a:ext uri="{FF2B5EF4-FFF2-40B4-BE49-F238E27FC236}">
                <a16:creationId xmlns:a16="http://schemas.microsoft.com/office/drawing/2014/main" id="{21738B4C-55FB-C258-27CF-9FDDF7348452}"/>
              </a:ext>
            </a:extLst>
          </p:cNvPr>
          <p:cNvSpPr>
            <a:spLocks noChangeArrowheads="1"/>
          </p:cNvSpPr>
          <p:nvPr/>
        </p:nvSpPr>
        <p:spPr bwMode="auto">
          <a:xfrm>
            <a:off x="0" y="1108670"/>
            <a:ext cx="57646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2.21: No. of anti-corruption activities undertaken by ICPC- supported CSO platforms</a:t>
            </a:r>
          </a:p>
        </p:txBody>
      </p:sp>
      <p:sp>
        <p:nvSpPr>
          <p:cNvPr id="5" name="Rectangle 3">
            <a:extLst>
              <a:ext uri="{FF2B5EF4-FFF2-40B4-BE49-F238E27FC236}">
                <a16:creationId xmlns:a16="http://schemas.microsoft.com/office/drawing/2014/main" id="{DD1B5BB1-D16A-33ED-3AC2-507FDE18FA4B}"/>
              </a:ext>
            </a:extLst>
          </p:cNvPr>
          <p:cNvSpPr>
            <a:spLocks noChangeArrowheads="1"/>
          </p:cNvSpPr>
          <p:nvPr/>
        </p:nvSpPr>
        <p:spPr bwMode="auto">
          <a:xfrm>
            <a:off x="0" y="2076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6" name="Rectangle 5">
            <a:extLst>
              <a:ext uri="{FF2B5EF4-FFF2-40B4-BE49-F238E27FC236}">
                <a16:creationId xmlns:a16="http://schemas.microsoft.com/office/drawing/2014/main" id="{D8062C59-A6A4-EFE4-EA90-04FA0D89C52F}"/>
              </a:ext>
            </a:extLst>
          </p:cNvPr>
          <p:cNvSpPr>
            <a:spLocks noChangeArrowheads="1"/>
          </p:cNvSpPr>
          <p:nvPr/>
        </p:nvSpPr>
        <p:spPr bwMode="auto">
          <a:xfrm>
            <a:off x="-1" y="4294585"/>
            <a:ext cx="57646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16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2.22: No of Hits and Feedbacks on ICPC websites and other communication platforms</a:t>
            </a:r>
            <a:endParaRPr kumimoji="0" lang="en-US" altLang="en-NG" sz="1600" b="0" i="0" u="none" strike="noStrike" cap="none" normalizeH="0" baseline="0" dirty="0">
              <a:ln>
                <a:noFill/>
              </a:ln>
              <a:solidFill>
                <a:schemeClr val="tx1"/>
              </a:solidFill>
              <a:effectLst/>
            </a:endParaRPr>
          </a:p>
        </p:txBody>
      </p:sp>
      <p:sp>
        <p:nvSpPr>
          <p:cNvPr id="9" name="Rectangle 6">
            <a:extLst>
              <a:ext uri="{FF2B5EF4-FFF2-40B4-BE49-F238E27FC236}">
                <a16:creationId xmlns:a16="http://schemas.microsoft.com/office/drawing/2014/main" id="{7EC78CB8-E404-F24A-A9FA-A8E43CB259D5}"/>
              </a:ext>
            </a:extLst>
          </p:cNvPr>
          <p:cNvSpPr>
            <a:spLocks noChangeArrowheads="1"/>
          </p:cNvSpPr>
          <p:nvPr/>
        </p:nvSpPr>
        <p:spPr bwMode="auto">
          <a:xfrm>
            <a:off x="0" y="2343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1" name="Rectangle 8">
            <a:extLst>
              <a:ext uri="{FF2B5EF4-FFF2-40B4-BE49-F238E27FC236}">
                <a16:creationId xmlns:a16="http://schemas.microsoft.com/office/drawing/2014/main" id="{9C53C219-06E5-88F9-7969-2D00DA8B4381}"/>
              </a:ext>
            </a:extLst>
          </p:cNvPr>
          <p:cNvSpPr>
            <a:spLocks noChangeArrowheads="1"/>
          </p:cNvSpPr>
          <p:nvPr/>
        </p:nvSpPr>
        <p:spPr bwMode="auto">
          <a:xfrm>
            <a:off x="6135741" y="1157918"/>
            <a:ext cx="60562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2.23: No of sensitization sessions conducted by ICPC</a:t>
            </a:r>
            <a:endParaRPr kumimoji="0" lang="en-US" altLang="en-NG" sz="2000" b="0" i="0" u="none" strike="noStrike" cap="none" normalizeH="0" baseline="0" dirty="0">
              <a:ln>
                <a:noFill/>
              </a:ln>
              <a:solidFill>
                <a:schemeClr val="tx1"/>
              </a:solidFill>
              <a:effectLst/>
              <a:latin typeface="Arial" panose="020B0604020202020204" pitchFamily="34" charset="0"/>
            </a:endParaRPr>
          </a:p>
        </p:txBody>
      </p:sp>
      <p:sp>
        <p:nvSpPr>
          <p:cNvPr id="18" name="Rectangle 9">
            <a:extLst>
              <a:ext uri="{FF2B5EF4-FFF2-40B4-BE49-F238E27FC236}">
                <a16:creationId xmlns:a16="http://schemas.microsoft.com/office/drawing/2014/main" id="{09DF4B50-607B-7D74-0C77-E87B47F312C1}"/>
              </a:ext>
            </a:extLst>
          </p:cNvPr>
          <p:cNvSpPr>
            <a:spLocks noChangeArrowheads="1"/>
          </p:cNvSpPr>
          <p:nvPr/>
        </p:nvSpPr>
        <p:spPr bwMode="auto">
          <a:xfrm>
            <a:off x="0" y="2752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9" name="Rectangle 11">
            <a:extLst>
              <a:ext uri="{FF2B5EF4-FFF2-40B4-BE49-F238E27FC236}">
                <a16:creationId xmlns:a16="http://schemas.microsoft.com/office/drawing/2014/main" id="{A00BF895-2287-01E2-A5CF-6FCD46664B3D}"/>
              </a:ext>
            </a:extLst>
          </p:cNvPr>
          <p:cNvSpPr>
            <a:spLocks noChangeArrowheads="1"/>
          </p:cNvSpPr>
          <p:nvPr/>
        </p:nvSpPr>
        <p:spPr bwMode="auto">
          <a:xfrm>
            <a:off x="6135740" y="4358829"/>
            <a:ext cx="6048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2.24: No of anti-corruption clubs and vanguards formed</a:t>
            </a:r>
            <a:endParaRPr kumimoji="0" lang="en-US" altLang="en-NG" b="0" i="0" u="none" strike="noStrike" cap="none" normalizeH="0" baseline="0" dirty="0">
              <a:ln>
                <a:noFill/>
              </a:ln>
              <a:solidFill>
                <a:schemeClr val="tx1"/>
              </a:solidFill>
              <a:effectLst/>
            </a:endParaRPr>
          </a:p>
        </p:txBody>
      </p:sp>
      <p:sp>
        <p:nvSpPr>
          <p:cNvPr id="32" name="Rectangle 12">
            <a:extLst>
              <a:ext uri="{FF2B5EF4-FFF2-40B4-BE49-F238E27FC236}">
                <a16:creationId xmlns:a16="http://schemas.microsoft.com/office/drawing/2014/main" id="{A1A31162-2F71-624B-0170-D68AE754800B}"/>
              </a:ext>
            </a:extLst>
          </p:cNvPr>
          <p:cNvSpPr>
            <a:spLocks noChangeArrowheads="1"/>
          </p:cNvSpPr>
          <p:nvPr/>
        </p:nvSpPr>
        <p:spPr bwMode="auto">
          <a:xfrm>
            <a:off x="152400" y="2562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graphicFrame>
        <p:nvGraphicFramePr>
          <p:cNvPr id="14" name="Chart 13">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727526872"/>
              </p:ext>
            </p:extLst>
          </p:nvPr>
        </p:nvGraphicFramePr>
        <p:xfrm>
          <a:off x="7707" y="1866363"/>
          <a:ext cx="5756982" cy="24282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769533327"/>
              </p:ext>
            </p:extLst>
          </p:nvPr>
        </p:nvGraphicFramePr>
        <p:xfrm>
          <a:off x="-1" y="4844475"/>
          <a:ext cx="5764690" cy="20023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821273762"/>
              </p:ext>
            </p:extLst>
          </p:nvPr>
        </p:nvGraphicFramePr>
        <p:xfrm>
          <a:off x="6135740" y="1865804"/>
          <a:ext cx="6056260" cy="24282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1746656371"/>
              </p:ext>
            </p:extLst>
          </p:nvPr>
        </p:nvGraphicFramePr>
        <p:xfrm>
          <a:off x="6135740" y="4844475"/>
          <a:ext cx="6048553" cy="20023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61484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1024128" y="2120"/>
            <a:ext cx="9720072" cy="149961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b="1" dirty="0"/>
              <a:t>Strategy implementation …/8 </a:t>
            </a:r>
            <a:endParaRPr lang="en-US" dirty="0"/>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25</a:t>
            </a:fld>
            <a:endParaRPr lang="en-US" sz="700"/>
          </a:p>
        </p:txBody>
      </p:sp>
      <p:sp>
        <p:nvSpPr>
          <p:cNvPr id="17" name="Rectangle 9">
            <a:extLst>
              <a:ext uri="{FF2B5EF4-FFF2-40B4-BE49-F238E27FC236}">
                <a16:creationId xmlns:a16="http://schemas.microsoft.com/office/drawing/2014/main" id="{0C56CB65-BA46-FACE-114B-805175070422}"/>
              </a:ext>
            </a:extLst>
          </p:cNvPr>
          <p:cNvSpPr>
            <a:spLocks noChangeArrowheads="1"/>
          </p:cNvSpPr>
          <p:nvPr/>
        </p:nvSpPr>
        <p:spPr bwMode="auto">
          <a:xfrm>
            <a:off x="0" y="101006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0" name="Rectangle 12">
            <a:extLst>
              <a:ext uri="{FF2B5EF4-FFF2-40B4-BE49-F238E27FC236}">
                <a16:creationId xmlns:a16="http://schemas.microsoft.com/office/drawing/2014/main" id="{942CEBE0-6014-B0DA-76D9-D969B0C5DD16}"/>
              </a:ext>
            </a:extLst>
          </p:cNvPr>
          <p:cNvSpPr>
            <a:spLocks noChangeArrowheads="1"/>
          </p:cNvSpPr>
          <p:nvPr/>
        </p:nvSpPr>
        <p:spPr bwMode="auto">
          <a:xfrm>
            <a:off x="0" y="68468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5" name="Rectangle 17">
            <a:extLst>
              <a:ext uri="{FF2B5EF4-FFF2-40B4-BE49-F238E27FC236}">
                <a16:creationId xmlns:a16="http://schemas.microsoft.com/office/drawing/2014/main" id="{DCF9E560-27F0-DAEB-4702-1F23CC94A2EC}"/>
              </a:ext>
            </a:extLst>
          </p:cNvPr>
          <p:cNvSpPr>
            <a:spLocks noChangeArrowheads="1"/>
          </p:cNvSpPr>
          <p:nvPr/>
        </p:nvSpPr>
        <p:spPr bwMode="auto">
          <a:xfrm>
            <a:off x="0" y="2295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4" name="Rectangle 3">
            <a:extLst>
              <a:ext uri="{FF2B5EF4-FFF2-40B4-BE49-F238E27FC236}">
                <a16:creationId xmlns:a16="http://schemas.microsoft.com/office/drawing/2014/main" id="{F761C722-C696-E68E-3309-206D3CC5FC3C}"/>
              </a:ext>
            </a:extLst>
          </p:cNvPr>
          <p:cNvSpPr>
            <a:spLocks noChangeArrowheads="1"/>
          </p:cNvSpPr>
          <p:nvPr/>
        </p:nvSpPr>
        <p:spPr bwMode="auto">
          <a:xfrm>
            <a:off x="0" y="2314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7" name="Rectangle 6">
            <a:extLst>
              <a:ext uri="{FF2B5EF4-FFF2-40B4-BE49-F238E27FC236}">
                <a16:creationId xmlns:a16="http://schemas.microsoft.com/office/drawing/2014/main" id="{95AC84AF-EC72-9578-D3A0-2B4B15455A35}"/>
              </a:ext>
            </a:extLst>
          </p:cNvPr>
          <p:cNvSpPr>
            <a:spLocks noChangeArrowheads="1"/>
          </p:cNvSpPr>
          <p:nvPr/>
        </p:nvSpPr>
        <p:spPr bwMode="auto">
          <a:xfrm>
            <a:off x="0" y="65221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0" name="Rectangle 9">
            <a:extLst>
              <a:ext uri="{FF2B5EF4-FFF2-40B4-BE49-F238E27FC236}">
                <a16:creationId xmlns:a16="http://schemas.microsoft.com/office/drawing/2014/main" id="{DE2D73AB-5179-7B40-DC99-8C868D19A5EA}"/>
              </a:ext>
            </a:extLst>
          </p:cNvPr>
          <p:cNvSpPr>
            <a:spLocks noChangeArrowheads="1"/>
          </p:cNvSpPr>
          <p:nvPr/>
        </p:nvSpPr>
        <p:spPr bwMode="auto">
          <a:xfrm>
            <a:off x="0" y="2381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3" name="Rectangle 12">
            <a:extLst>
              <a:ext uri="{FF2B5EF4-FFF2-40B4-BE49-F238E27FC236}">
                <a16:creationId xmlns:a16="http://schemas.microsoft.com/office/drawing/2014/main" id="{B9B0B790-E7E6-D000-8A05-333F2AC0F6A3}"/>
              </a:ext>
            </a:extLst>
          </p:cNvPr>
          <p:cNvSpPr>
            <a:spLocks noChangeArrowheads="1"/>
          </p:cNvSpPr>
          <p:nvPr/>
        </p:nvSpPr>
        <p:spPr bwMode="auto">
          <a:xfrm>
            <a:off x="0" y="240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6" name="Rectangle 3">
            <a:extLst>
              <a:ext uri="{FF2B5EF4-FFF2-40B4-BE49-F238E27FC236}">
                <a16:creationId xmlns:a16="http://schemas.microsoft.com/office/drawing/2014/main" id="{E4A0C765-927F-42DD-5496-C673BAA66BD4}"/>
              </a:ext>
            </a:extLst>
          </p:cNvPr>
          <p:cNvSpPr>
            <a:spLocks noChangeArrowheads="1"/>
          </p:cNvSpPr>
          <p:nvPr/>
        </p:nvSpPr>
        <p:spPr bwMode="auto">
          <a:xfrm>
            <a:off x="0" y="2428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4" name="Rectangle 9">
            <a:extLst>
              <a:ext uri="{FF2B5EF4-FFF2-40B4-BE49-F238E27FC236}">
                <a16:creationId xmlns:a16="http://schemas.microsoft.com/office/drawing/2014/main" id="{DCAEF6BD-C206-EFA9-7065-FACD8F8037B3}"/>
              </a:ext>
            </a:extLst>
          </p:cNvPr>
          <p:cNvSpPr>
            <a:spLocks noChangeArrowheads="1"/>
          </p:cNvSpPr>
          <p:nvPr/>
        </p:nvSpPr>
        <p:spPr bwMode="auto">
          <a:xfrm>
            <a:off x="0" y="253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8" name="Rectangle 12">
            <a:extLst>
              <a:ext uri="{FF2B5EF4-FFF2-40B4-BE49-F238E27FC236}">
                <a16:creationId xmlns:a16="http://schemas.microsoft.com/office/drawing/2014/main" id="{F92CE56E-E29A-5CB4-6F91-29CCB8291231}"/>
              </a:ext>
            </a:extLst>
          </p:cNvPr>
          <p:cNvSpPr>
            <a:spLocks noChangeArrowheads="1"/>
          </p:cNvSpPr>
          <p:nvPr/>
        </p:nvSpPr>
        <p:spPr bwMode="auto">
          <a:xfrm>
            <a:off x="0" y="2247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31" name="Rectangle 15">
            <a:extLst>
              <a:ext uri="{FF2B5EF4-FFF2-40B4-BE49-F238E27FC236}">
                <a16:creationId xmlns:a16="http://schemas.microsoft.com/office/drawing/2014/main" id="{D7252144-A420-305E-5549-004C3539D509}"/>
              </a:ext>
            </a:extLst>
          </p:cNvPr>
          <p:cNvSpPr>
            <a:spLocks noChangeArrowheads="1"/>
          </p:cNvSpPr>
          <p:nvPr/>
        </p:nvSpPr>
        <p:spPr bwMode="auto">
          <a:xfrm>
            <a:off x="152400" y="2686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5" name="Rectangle 3">
            <a:extLst>
              <a:ext uri="{FF2B5EF4-FFF2-40B4-BE49-F238E27FC236}">
                <a16:creationId xmlns:a16="http://schemas.microsoft.com/office/drawing/2014/main" id="{DD1B5BB1-D16A-33ED-3AC2-507FDE18FA4B}"/>
              </a:ext>
            </a:extLst>
          </p:cNvPr>
          <p:cNvSpPr>
            <a:spLocks noChangeArrowheads="1"/>
          </p:cNvSpPr>
          <p:nvPr/>
        </p:nvSpPr>
        <p:spPr bwMode="auto">
          <a:xfrm>
            <a:off x="0" y="2076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9" name="Rectangle 6">
            <a:extLst>
              <a:ext uri="{FF2B5EF4-FFF2-40B4-BE49-F238E27FC236}">
                <a16:creationId xmlns:a16="http://schemas.microsoft.com/office/drawing/2014/main" id="{7EC78CB8-E404-F24A-A9FA-A8E43CB259D5}"/>
              </a:ext>
            </a:extLst>
          </p:cNvPr>
          <p:cNvSpPr>
            <a:spLocks noChangeArrowheads="1"/>
          </p:cNvSpPr>
          <p:nvPr/>
        </p:nvSpPr>
        <p:spPr bwMode="auto">
          <a:xfrm>
            <a:off x="0" y="2343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8" name="Rectangle 9">
            <a:extLst>
              <a:ext uri="{FF2B5EF4-FFF2-40B4-BE49-F238E27FC236}">
                <a16:creationId xmlns:a16="http://schemas.microsoft.com/office/drawing/2014/main" id="{09DF4B50-607B-7D74-0C77-E87B47F312C1}"/>
              </a:ext>
            </a:extLst>
          </p:cNvPr>
          <p:cNvSpPr>
            <a:spLocks noChangeArrowheads="1"/>
          </p:cNvSpPr>
          <p:nvPr/>
        </p:nvSpPr>
        <p:spPr bwMode="auto">
          <a:xfrm>
            <a:off x="0" y="2752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32" name="Rectangle 12">
            <a:extLst>
              <a:ext uri="{FF2B5EF4-FFF2-40B4-BE49-F238E27FC236}">
                <a16:creationId xmlns:a16="http://schemas.microsoft.com/office/drawing/2014/main" id="{A1A31162-2F71-624B-0170-D68AE754800B}"/>
              </a:ext>
            </a:extLst>
          </p:cNvPr>
          <p:cNvSpPr>
            <a:spLocks noChangeArrowheads="1"/>
          </p:cNvSpPr>
          <p:nvPr/>
        </p:nvSpPr>
        <p:spPr bwMode="auto">
          <a:xfrm>
            <a:off x="152400" y="2562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4" name="Rectangle 2">
            <a:extLst>
              <a:ext uri="{FF2B5EF4-FFF2-40B4-BE49-F238E27FC236}">
                <a16:creationId xmlns:a16="http://schemas.microsoft.com/office/drawing/2014/main" id="{2EAAB1F3-D812-BC2A-8759-F53CABA17948}"/>
              </a:ext>
            </a:extLst>
          </p:cNvPr>
          <p:cNvSpPr>
            <a:spLocks noChangeArrowheads="1"/>
          </p:cNvSpPr>
          <p:nvPr/>
        </p:nvSpPr>
        <p:spPr bwMode="auto">
          <a:xfrm>
            <a:off x="0" y="1154888"/>
            <a:ext cx="57646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2.25: No. of individuals trained by ACAN</a:t>
            </a:r>
            <a:endParaRPr kumimoji="0" lang="en-US" altLang="en-NG" sz="2000" b="0" i="0" u="none" strike="noStrike" cap="none" normalizeH="0" baseline="0" dirty="0">
              <a:ln>
                <a:noFill/>
              </a:ln>
              <a:solidFill>
                <a:schemeClr val="tx1"/>
              </a:solidFill>
              <a:effectLst/>
            </a:endParaRPr>
          </a:p>
        </p:txBody>
      </p:sp>
      <p:sp>
        <p:nvSpPr>
          <p:cNvPr id="22" name="Rectangle 3">
            <a:extLst>
              <a:ext uri="{FF2B5EF4-FFF2-40B4-BE49-F238E27FC236}">
                <a16:creationId xmlns:a16="http://schemas.microsoft.com/office/drawing/2014/main" id="{1DCE5892-49F6-8ED0-1BBA-026D2E15936E}"/>
              </a:ext>
            </a:extLst>
          </p:cNvPr>
          <p:cNvSpPr>
            <a:spLocks noChangeArrowheads="1"/>
          </p:cNvSpPr>
          <p:nvPr/>
        </p:nvSpPr>
        <p:spPr bwMode="auto">
          <a:xfrm>
            <a:off x="0" y="25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3" name="Rectangle 5">
            <a:extLst>
              <a:ext uri="{FF2B5EF4-FFF2-40B4-BE49-F238E27FC236}">
                <a16:creationId xmlns:a16="http://schemas.microsoft.com/office/drawing/2014/main" id="{6E5AB673-89FF-B05A-8677-A3E4FA1070E7}"/>
              </a:ext>
            </a:extLst>
          </p:cNvPr>
          <p:cNvSpPr>
            <a:spLocks noChangeArrowheads="1"/>
          </p:cNvSpPr>
          <p:nvPr/>
        </p:nvSpPr>
        <p:spPr bwMode="auto">
          <a:xfrm>
            <a:off x="-39739" y="4143749"/>
            <a:ext cx="58044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3.01: Annual Staff Scorecard on management Performance</a:t>
            </a:r>
            <a:endParaRPr kumimoji="0" lang="en-US" altLang="en-NG" b="0" i="0" u="none" strike="noStrike" cap="none" normalizeH="0" baseline="0" dirty="0">
              <a:ln>
                <a:noFill/>
              </a:ln>
              <a:solidFill>
                <a:schemeClr val="tx1"/>
              </a:solidFill>
              <a:effectLst/>
              <a:latin typeface="Arial" panose="020B0604020202020204" pitchFamily="34" charset="0"/>
            </a:endParaRPr>
          </a:p>
        </p:txBody>
      </p:sp>
      <p:sp>
        <p:nvSpPr>
          <p:cNvPr id="27" name="Rectangle 7">
            <a:extLst>
              <a:ext uri="{FF2B5EF4-FFF2-40B4-BE49-F238E27FC236}">
                <a16:creationId xmlns:a16="http://schemas.microsoft.com/office/drawing/2014/main" id="{28127A7F-3BB8-1AA2-858A-627539FDBB90}"/>
              </a:ext>
            </a:extLst>
          </p:cNvPr>
          <p:cNvSpPr>
            <a:spLocks noChangeArrowheads="1"/>
          </p:cNvSpPr>
          <p:nvPr/>
        </p:nvSpPr>
        <p:spPr bwMode="auto">
          <a:xfrm>
            <a:off x="6135739" y="1155731"/>
            <a:ext cx="60485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3.02: Annual Auditing of ICPC </a:t>
            </a:r>
            <a:endParaRPr kumimoji="0" lang="en-US" altLang="en-NG" sz="2000" b="0" i="0" u="none" strike="noStrike" cap="none" normalizeH="0" baseline="0" dirty="0">
              <a:ln>
                <a:noFill/>
              </a:ln>
              <a:solidFill>
                <a:schemeClr val="tx1"/>
              </a:solidFill>
              <a:effectLst/>
            </a:endParaRPr>
          </a:p>
        </p:txBody>
      </p:sp>
      <p:sp>
        <p:nvSpPr>
          <p:cNvPr id="30" name="Rectangle 8">
            <a:extLst>
              <a:ext uri="{FF2B5EF4-FFF2-40B4-BE49-F238E27FC236}">
                <a16:creationId xmlns:a16="http://schemas.microsoft.com/office/drawing/2014/main" id="{46F7FB69-6E5B-F754-5BDC-5519C203498C}"/>
              </a:ext>
            </a:extLst>
          </p:cNvPr>
          <p:cNvSpPr>
            <a:spLocks noChangeArrowheads="1"/>
          </p:cNvSpPr>
          <p:nvPr/>
        </p:nvSpPr>
        <p:spPr bwMode="auto">
          <a:xfrm>
            <a:off x="0" y="283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33" name="Rectangle 10">
            <a:extLst>
              <a:ext uri="{FF2B5EF4-FFF2-40B4-BE49-F238E27FC236}">
                <a16:creationId xmlns:a16="http://schemas.microsoft.com/office/drawing/2014/main" id="{AABCAAE8-F5F6-51DD-E925-165D4BEC0487}"/>
              </a:ext>
            </a:extLst>
          </p:cNvPr>
          <p:cNvSpPr>
            <a:spLocks noChangeArrowheads="1"/>
          </p:cNvSpPr>
          <p:nvPr/>
        </p:nvSpPr>
        <p:spPr bwMode="auto">
          <a:xfrm>
            <a:off x="6138531" y="4165334"/>
            <a:ext cx="60534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3.11: No of partnership actions/initiatives with other ACAs and donor partners</a:t>
            </a:r>
            <a:endParaRPr kumimoji="0" lang="en-US" altLang="en-NG" b="0" i="0" u="none" strike="noStrike" cap="none" normalizeH="0" baseline="0" dirty="0">
              <a:ln>
                <a:noFill/>
              </a:ln>
              <a:solidFill>
                <a:schemeClr val="tx1"/>
              </a:solidFill>
              <a:effectLst/>
            </a:endParaRPr>
          </a:p>
        </p:txBody>
      </p:sp>
      <p:sp>
        <p:nvSpPr>
          <p:cNvPr id="35" name="Rectangle 11">
            <a:extLst>
              <a:ext uri="{FF2B5EF4-FFF2-40B4-BE49-F238E27FC236}">
                <a16:creationId xmlns:a16="http://schemas.microsoft.com/office/drawing/2014/main" id="{775C5DA8-0753-0E4B-8C89-2AFC314E6F78}"/>
              </a:ext>
            </a:extLst>
          </p:cNvPr>
          <p:cNvSpPr>
            <a:spLocks noChangeArrowheads="1"/>
          </p:cNvSpPr>
          <p:nvPr/>
        </p:nvSpPr>
        <p:spPr bwMode="auto">
          <a:xfrm>
            <a:off x="152400" y="2990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graphicFrame>
        <p:nvGraphicFramePr>
          <p:cNvPr id="2" name="Chart 1">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3296837369"/>
              </p:ext>
            </p:extLst>
          </p:nvPr>
        </p:nvGraphicFramePr>
        <p:xfrm>
          <a:off x="13252" y="1839253"/>
          <a:ext cx="5764689" cy="23351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1568339057"/>
              </p:ext>
            </p:extLst>
          </p:nvPr>
        </p:nvGraphicFramePr>
        <p:xfrm>
          <a:off x="13252" y="4790080"/>
          <a:ext cx="5804428" cy="20679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4109743472"/>
              </p:ext>
            </p:extLst>
          </p:nvPr>
        </p:nvGraphicFramePr>
        <p:xfrm>
          <a:off x="6135739" y="1845322"/>
          <a:ext cx="6048553" cy="23351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3193106121"/>
              </p:ext>
            </p:extLst>
          </p:nvPr>
        </p:nvGraphicFramePr>
        <p:xfrm>
          <a:off x="6135739" y="4825377"/>
          <a:ext cx="6056261" cy="20679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39935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1024128" y="2120"/>
            <a:ext cx="9720072" cy="149961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b="1" dirty="0"/>
              <a:t>Strategy implementation …/9 </a:t>
            </a:r>
            <a:endParaRPr lang="en-US" dirty="0"/>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26</a:t>
            </a:fld>
            <a:endParaRPr lang="en-US" sz="700"/>
          </a:p>
        </p:txBody>
      </p:sp>
      <p:sp>
        <p:nvSpPr>
          <p:cNvPr id="17" name="Rectangle 9">
            <a:extLst>
              <a:ext uri="{FF2B5EF4-FFF2-40B4-BE49-F238E27FC236}">
                <a16:creationId xmlns:a16="http://schemas.microsoft.com/office/drawing/2014/main" id="{0C56CB65-BA46-FACE-114B-805175070422}"/>
              </a:ext>
            </a:extLst>
          </p:cNvPr>
          <p:cNvSpPr>
            <a:spLocks noChangeArrowheads="1"/>
          </p:cNvSpPr>
          <p:nvPr/>
        </p:nvSpPr>
        <p:spPr bwMode="auto">
          <a:xfrm>
            <a:off x="0" y="101006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0" name="Rectangle 12">
            <a:extLst>
              <a:ext uri="{FF2B5EF4-FFF2-40B4-BE49-F238E27FC236}">
                <a16:creationId xmlns:a16="http://schemas.microsoft.com/office/drawing/2014/main" id="{942CEBE0-6014-B0DA-76D9-D969B0C5DD16}"/>
              </a:ext>
            </a:extLst>
          </p:cNvPr>
          <p:cNvSpPr>
            <a:spLocks noChangeArrowheads="1"/>
          </p:cNvSpPr>
          <p:nvPr/>
        </p:nvSpPr>
        <p:spPr bwMode="auto">
          <a:xfrm>
            <a:off x="0" y="68468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5" name="Rectangle 17">
            <a:extLst>
              <a:ext uri="{FF2B5EF4-FFF2-40B4-BE49-F238E27FC236}">
                <a16:creationId xmlns:a16="http://schemas.microsoft.com/office/drawing/2014/main" id="{DCF9E560-27F0-DAEB-4702-1F23CC94A2EC}"/>
              </a:ext>
            </a:extLst>
          </p:cNvPr>
          <p:cNvSpPr>
            <a:spLocks noChangeArrowheads="1"/>
          </p:cNvSpPr>
          <p:nvPr/>
        </p:nvSpPr>
        <p:spPr bwMode="auto">
          <a:xfrm>
            <a:off x="0" y="2295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4" name="Rectangle 3">
            <a:extLst>
              <a:ext uri="{FF2B5EF4-FFF2-40B4-BE49-F238E27FC236}">
                <a16:creationId xmlns:a16="http://schemas.microsoft.com/office/drawing/2014/main" id="{F761C722-C696-E68E-3309-206D3CC5FC3C}"/>
              </a:ext>
            </a:extLst>
          </p:cNvPr>
          <p:cNvSpPr>
            <a:spLocks noChangeArrowheads="1"/>
          </p:cNvSpPr>
          <p:nvPr/>
        </p:nvSpPr>
        <p:spPr bwMode="auto">
          <a:xfrm>
            <a:off x="0" y="2314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7" name="Rectangle 6">
            <a:extLst>
              <a:ext uri="{FF2B5EF4-FFF2-40B4-BE49-F238E27FC236}">
                <a16:creationId xmlns:a16="http://schemas.microsoft.com/office/drawing/2014/main" id="{95AC84AF-EC72-9578-D3A0-2B4B15455A35}"/>
              </a:ext>
            </a:extLst>
          </p:cNvPr>
          <p:cNvSpPr>
            <a:spLocks noChangeArrowheads="1"/>
          </p:cNvSpPr>
          <p:nvPr/>
        </p:nvSpPr>
        <p:spPr bwMode="auto">
          <a:xfrm>
            <a:off x="0" y="65221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0" name="Rectangle 9">
            <a:extLst>
              <a:ext uri="{FF2B5EF4-FFF2-40B4-BE49-F238E27FC236}">
                <a16:creationId xmlns:a16="http://schemas.microsoft.com/office/drawing/2014/main" id="{DE2D73AB-5179-7B40-DC99-8C868D19A5EA}"/>
              </a:ext>
            </a:extLst>
          </p:cNvPr>
          <p:cNvSpPr>
            <a:spLocks noChangeArrowheads="1"/>
          </p:cNvSpPr>
          <p:nvPr/>
        </p:nvSpPr>
        <p:spPr bwMode="auto">
          <a:xfrm>
            <a:off x="0" y="2381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3" name="Rectangle 12">
            <a:extLst>
              <a:ext uri="{FF2B5EF4-FFF2-40B4-BE49-F238E27FC236}">
                <a16:creationId xmlns:a16="http://schemas.microsoft.com/office/drawing/2014/main" id="{B9B0B790-E7E6-D000-8A05-333F2AC0F6A3}"/>
              </a:ext>
            </a:extLst>
          </p:cNvPr>
          <p:cNvSpPr>
            <a:spLocks noChangeArrowheads="1"/>
          </p:cNvSpPr>
          <p:nvPr/>
        </p:nvSpPr>
        <p:spPr bwMode="auto">
          <a:xfrm>
            <a:off x="0" y="240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6" name="Rectangle 3">
            <a:extLst>
              <a:ext uri="{FF2B5EF4-FFF2-40B4-BE49-F238E27FC236}">
                <a16:creationId xmlns:a16="http://schemas.microsoft.com/office/drawing/2014/main" id="{E4A0C765-927F-42DD-5496-C673BAA66BD4}"/>
              </a:ext>
            </a:extLst>
          </p:cNvPr>
          <p:cNvSpPr>
            <a:spLocks noChangeArrowheads="1"/>
          </p:cNvSpPr>
          <p:nvPr/>
        </p:nvSpPr>
        <p:spPr bwMode="auto">
          <a:xfrm>
            <a:off x="0" y="2428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4" name="Rectangle 9">
            <a:extLst>
              <a:ext uri="{FF2B5EF4-FFF2-40B4-BE49-F238E27FC236}">
                <a16:creationId xmlns:a16="http://schemas.microsoft.com/office/drawing/2014/main" id="{DCAEF6BD-C206-EFA9-7065-FACD8F8037B3}"/>
              </a:ext>
            </a:extLst>
          </p:cNvPr>
          <p:cNvSpPr>
            <a:spLocks noChangeArrowheads="1"/>
          </p:cNvSpPr>
          <p:nvPr/>
        </p:nvSpPr>
        <p:spPr bwMode="auto">
          <a:xfrm>
            <a:off x="0" y="253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8" name="Rectangle 12">
            <a:extLst>
              <a:ext uri="{FF2B5EF4-FFF2-40B4-BE49-F238E27FC236}">
                <a16:creationId xmlns:a16="http://schemas.microsoft.com/office/drawing/2014/main" id="{F92CE56E-E29A-5CB4-6F91-29CCB8291231}"/>
              </a:ext>
            </a:extLst>
          </p:cNvPr>
          <p:cNvSpPr>
            <a:spLocks noChangeArrowheads="1"/>
          </p:cNvSpPr>
          <p:nvPr/>
        </p:nvSpPr>
        <p:spPr bwMode="auto">
          <a:xfrm>
            <a:off x="0" y="2247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31" name="Rectangle 15">
            <a:extLst>
              <a:ext uri="{FF2B5EF4-FFF2-40B4-BE49-F238E27FC236}">
                <a16:creationId xmlns:a16="http://schemas.microsoft.com/office/drawing/2014/main" id="{D7252144-A420-305E-5549-004C3539D509}"/>
              </a:ext>
            </a:extLst>
          </p:cNvPr>
          <p:cNvSpPr>
            <a:spLocks noChangeArrowheads="1"/>
          </p:cNvSpPr>
          <p:nvPr/>
        </p:nvSpPr>
        <p:spPr bwMode="auto">
          <a:xfrm>
            <a:off x="152400" y="2686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5" name="Rectangle 3">
            <a:extLst>
              <a:ext uri="{FF2B5EF4-FFF2-40B4-BE49-F238E27FC236}">
                <a16:creationId xmlns:a16="http://schemas.microsoft.com/office/drawing/2014/main" id="{DD1B5BB1-D16A-33ED-3AC2-507FDE18FA4B}"/>
              </a:ext>
            </a:extLst>
          </p:cNvPr>
          <p:cNvSpPr>
            <a:spLocks noChangeArrowheads="1"/>
          </p:cNvSpPr>
          <p:nvPr/>
        </p:nvSpPr>
        <p:spPr bwMode="auto">
          <a:xfrm>
            <a:off x="0" y="2076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9" name="Rectangle 6">
            <a:extLst>
              <a:ext uri="{FF2B5EF4-FFF2-40B4-BE49-F238E27FC236}">
                <a16:creationId xmlns:a16="http://schemas.microsoft.com/office/drawing/2014/main" id="{7EC78CB8-E404-F24A-A9FA-A8E43CB259D5}"/>
              </a:ext>
            </a:extLst>
          </p:cNvPr>
          <p:cNvSpPr>
            <a:spLocks noChangeArrowheads="1"/>
          </p:cNvSpPr>
          <p:nvPr/>
        </p:nvSpPr>
        <p:spPr bwMode="auto">
          <a:xfrm>
            <a:off x="0" y="2343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8" name="Rectangle 9">
            <a:extLst>
              <a:ext uri="{FF2B5EF4-FFF2-40B4-BE49-F238E27FC236}">
                <a16:creationId xmlns:a16="http://schemas.microsoft.com/office/drawing/2014/main" id="{09DF4B50-607B-7D74-0C77-E87B47F312C1}"/>
              </a:ext>
            </a:extLst>
          </p:cNvPr>
          <p:cNvSpPr>
            <a:spLocks noChangeArrowheads="1"/>
          </p:cNvSpPr>
          <p:nvPr/>
        </p:nvSpPr>
        <p:spPr bwMode="auto">
          <a:xfrm>
            <a:off x="0" y="2752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32" name="Rectangle 12">
            <a:extLst>
              <a:ext uri="{FF2B5EF4-FFF2-40B4-BE49-F238E27FC236}">
                <a16:creationId xmlns:a16="http://schemas.microsoft.com/office/drawing/2014/main" id="{A1A31162-2F71-624B-0170-D68AE754800B}"/>
              </a:ext>
            </a:extLst>
          </p:cNvPr>
          <p:cNvSpPr>
            <a:spLocks noChangeArrowheads="1"/>
          </p:cNvSpPr>
          <p:nvPr/>
        </p:nvSpPr>
        <p:spPr bwMode="auto">
          <a:xfrm>
            <a:off x="152400" y="2562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2" name="Rectangle 3">
            <a:extLst>
              <a:ext uri="{FF2B5EF4-FFF2-40B4-BE49-F238E27FC236}">
                <a16:creationId xmlns:a16="http://schemas.microsoft.com/office/drawing/2014/main" id="{1DCE5892-49F6-8ED0-1BBA-026D2E15936E}"/>
              </a:ext>
            </a:extLst>
          </p:cNvPr>
          <p:cNvSpPr>
            <a:spLocks noChangeArrowheads="1"/>
          </p:cNvSpPr>
          <p:nvPr/>
        </p:nvSpPr>
        <p:spPr bwMode="auto">
          <a:xfrm>
            <a:off x="0" y="25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30" name="Rectangle 8">
            <a:extLst>
              <a:ext uri="{FF2B5EF4-FFF2-40B4-BE49-F238E27FC236}">
                <a16:creationId xmlns:a16="http://schemas.microsoft.com/office/drawing/2014/main" id="{46F7FB69-6E5B-F754-5BDC-5519C203498C}"/>
              </a:ext>
            </a:extLst>
          </p:cNvPr>
          <p:cNvSpPr>
            <a:spLocks noChangeArrowheads="1"/>
          </p:cNvSpPr>
          <p:nvPr/>
        </p:nvSpPr>
        <p:spPr bwMode="auto">
          <a:xfrm>
            <a:off x="0" y="283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35" name="Rectangle 11">
            <a:extLst>
              <a:ext uri="{FF2B5EF4-FFF2-40B4-BE49-F238E27FC236}">
                <a16:creationId xmlns:a16="http://schemas.microsoft.com/office/drawing/2014/main" id="{775C5DA8-0753-0E4B-8C89-2AFC314E6F78}"/>
              </a:ext>
            </a:extLst>
          </p:cNvPr>
          <p:cNvSpPr>
            <a:spLocks noChangeArrowheads="1"/>
          </p:cNvSpPr>
          <p:nvPr/>
        </p:nvSpPr>
        <p:spPr bwMode="auto">
          <a:xfrm>
            <a:off x="152400" y="2990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2" name="Rectangle 2">
            <a:extLst>
              <a:ext uri="{FF2B5EF4-FFF2-40B4-BE49-F238E27FC236}">
                <a16:creationId xmlns:a16="http://schemas.microsoft.com/office/drawing/2014/main" id="{5F926D47-F0CE-E1D8-7F8D-37C97BBC9CE8}"/>
              </a:ext>
            </a:extLst>
          </p:cNvPr>
          <p:cNvSpPr>
            <a:spLocks noChangeArrowheads="1"/>
          </p:cNvSpPr>
          <p:nvPr/>
        </p:nvSpPr>
        <p:spPr bwMode="auto">
          <a:xfrm>
            <a:off x="112644" y="1079917"/>
            <a:ext cx="56520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KPI 3.12: No. of Quarterly Reports responded to and considered by the Chairman/Board</a:t>
            </a:r>
            <a:endParaRPr kumimoji="0" lang="en-US" altLang="en-NG" sz="2000" b="0" i="0" u="none" strike="noStrike" cap="none" normalizeH="0" baseline="0" dirty="0">
              <a:ln>
                <a:noFill/>
              </a:ln>
              <a:solidFill>
                <a:schemeClr val="tx1"/>
              </a:solidFill>
              <a:effectLst/>
            </a:endParaRPr>
          </a:p>
        </p:txBody>
      </p:sp>
      <p:sp>
        <p:nvSpPr>
          <p:cNvPr id="6" name="Rectangle 3">
            <a:extLst>
              <a:ext uri="{FF2B5EF4-FFF2-40B4-BE49-F238E27FC236}">
                <a16:creationId xmlns:a16="http://schemas.microsoft.com/office/drawing/2014/main" id="{8673804C-2B64-747F-FA11-6F3B7256F0BD}"/>
              </a:ext>
            </a:extLst>
          </p:cNvPr>
          <p:cNvSpPr>
            <a:spLocks noChangeArrowheads="1"/>
          </p:cNvSpPr>
          <p:nvPr/>
        </p:nvSpPr>
        <p:spPr bwMode="auto">
          <a:xfrm>
            <a:off x="30480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graphicFrame>
        <p:nvGraphicFramePr>
          <p:cNvPr id="8" name="Chart 7">
            <a:extLst>
              <a:ext uri="{FF2B5EF4-FFF2-40B4-BE49-F238E27FC236}">
                <a16:creationId xmlns:a16="http://schemas.microsoft.com/office/drawing/2014/main" id="{CC0D8116-8142-46DC-B73E-6D4428E0A9A3}"/>
              </a:ext>
            </a:extLst>
          </p:cNvPr>
          <p:cNvGraphicFramePr>
            <a:graphicFrameLocks/>
          </p:cNvGraphicFramePr>
          <p:nvPr>
            <p:extLst>
              <p:ext uri="{D42A27DB-BD31-4B8C-83A1-F6EECF244321}">
                <p14:modId xmlns:p14="http://schemas.microsoft.com/office/powerpoint/2010/main" val="397078700"/>
              </p:ext>
            </p:extLst>
          </p:nvPr>
        </p:nvGraphicFramePr>
        <p:xfrm>
          <a:off x="3065" y="1806939"/>
          <a:ext cx="5764689" cy="2365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8098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700" smtClean="0"/>
              <a:pPr lvl="0" indent="0">
                <a:lnSpc>
                  <a:spcPct val="90000"/>
                </a:lnSpc>
                <a:spcBef>
                  <a:spcPts val="0"/>
                </a:spcBef>
                <a:spcAft>
                  <a:spcPts val="600"/>
                </a:spcAft>
                <a:buNone/>
              </a:pPr>
              <a:t>27</a:t>
            </a:fld>
            <a:endParaRPr lang="en-US" sz="700"/>
          </a:p>
        </p:txBody>
      </p:sp>
      <p:pic>
        <p:nvPicPr>
          <p:cNvPr id="4" name="Picture 3">
            <a:extLst>
              <a:ext uri="{FF2B5EF4-FFF2-40B4-BE49-F238E27FC236}">
                <a16:creationId xmlns:a16="http://schemas.microsoft.com/office/drawing/2014/main" id="{70C7BBFE-EF32-C0BF-BFC0-FF911E02D654}"/>
              </a:ext>
            </a:extLst>
          </p:cNvPr>
          <p:cNvPicPr>
            <a:picLocks noChangeAspect="1"/>
          </p:cNvPicPr>
          <p:nvPr/>
        </p:nvPicPr>
        <p:blipFill>
          <a:blip r:embed="rId3"/>
          <a:stretch>
            <a:fillRect/>
          </a:stretch>
        </p:blipFill>
        <p:spPr>
          <a:xfrm>
            <a:off x="957263" y="46890"/>
            <a:ext cx="10664892" cy="6858000"/>
          </a:xfrm>
          <a:prstGeom prst="rect">
            <a:avLst/>
          </a:prstGeom>
        </p:spPr>
      </p:pic>
    </p:spTree>
    <p:extLst>
      <p:ext uri="{BB962C8B-B14F-4D97-AF65-F5344CB8AC3E}">
        <p14:creationId xmlns:p14="http://schemas.microsoft.com/office/powerpoint/2010/main" val="2136581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700" smtClean="0"/>
              <a:pPr lvl="0" indent="0">
                <a:lnSpc>
                  <a:spcPct val="90000"/>
                </a:lnSpc>
                <a:spcBef>
                  <a:spcPts val="0"/>
                </a:spcBef>
                <a:spcAft>
                  <a:spcPts val="600"/>
                </a:spcAft>
                <a:buNone/>
              </a:pPr>
              <a:t>28</a:t>
            </a:fld>
            <a:endParaRPr lang="en-US" sz="700"/>
          </a:p>
        </p:txBody>
      </p:sp>
      <p:pic>
        <p:nvPicPr>
          <p:cNvPr id="8" name="Picture 7" descr="A picture containing text, screenshot, font, menu&#10;&#10;Description automatically generated">
            <a:extLst>
              <a:ext uri="{FF2B5EF4-FFF2-40B4-BE49-F238E27FC236}">
                <a16:creationId xmlns:a16="http://schemas.microsoft.com/office/drawing/2014/main" id="{EA663C84-0A67-D213-AA55-2F2FCA615484}"/>
              </a:ext>
            </a:extLst>
          </p:cNvPr>
          <p:cNvPicPr>
            <a:picLocks noChangeAspect="1"/>
          </p:cNvPicPr>
          <p:nvPr/>
        </p:nvPicPr>
        <p:blipFill>
          <a:blip r:embed="rId3"/>
          <a:stretch>
            <a:fillRect/>
          </a:stretch>
        </p:blipFill>
        <p:spPr>
          <a:xfrm>
            <a:off x="638629" y="0"/>
            <a:ext cx="10900228" cy="6858000"/>
          </a:xfrm>
          <a:prstGeom prst="rect">
            <a:avLst/>
          </a:prstGeom>
        </p:spPr>
      </p:pic>
    </p:spTree>
    <p:extLst>
      <p:ext uri="{BB962C8B-B14F-4D97-AF65-F5344CB8AC3E}">
        <p14:creationId xmlns:p14="http://schemas.microsoft.com/office/powerpoint/2010/main" val="1395061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700" smtClean="0"/>
              <a:pPr lvl="0" indent="0">
                <a:lnSpc>
                  <a:spcPct val="90000"/>
                </a:lnSpc>
                <a:spcBef>
                  <a:spcPts val="0"/>
                </a:spcBef>
                <a:spcAft>
                  <a:spcPts val="600"/>
                </a:spcAft>
                <a:buNone/>
              </a:pPr>
              <a:t>29</a:t>
            </a:fld>
            <a:endParaRPr lang="en-US" sz="700"/>
          </a:p>
        </p:txBody>
      </p:sp>
      <p:pic>
        <p:nvPicPr>
          <p:cNvPr id="4" name="Picture 3">
            <a:extLst>
              <a:ext uri="{FF2B5EF4-FFF2-40B4-BE49-F238E27FC236}">
                <a16:creationId xmlns:a16="http://schemas.microsoft.com/office/drawing/2014/main" id="{AC0B6715-A419-C993-2237-2C75FF94540F}"/>
              </a:ext>
            </a:extLst>
          </p:cNvPr>
          <p:cNvPicPr>
            <a:picLocks noChangeAspect="1"/>
          </p:cNvPicPr>
          <p:nvPr/>
        </p:nvPicPr>
        <p:blipFill>
          <a:blip r:embed="rId3"/>
          <a:stretch>
            <a:fillRect/>
          </a:stretch>
        </p:blipFill>
        <p:spPr>
          <a:xfrm>
            <a:off x="551543" y="0"/>
            <a:ext cx="11059886" cy="6858000"/>
          </a:xfrm>
          <a:prstGeom prst="rect">
            <a:avLst/>
          </a:prstGeom>
        </p:spPr>
      </p:pic>
    </p:spTree>
    <p:extLst>
      <p:ext uri="{BB962C8B-B14F-4D97-AF65-F5344CB8AC3E}">
        <p14:creationId xmlns:p14="http://schemas.microsoft.com/office/powerpoint/2010/main" val="360121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1"/>
        <p:cNvGrpSpPr/>
        <p:nvPr/>
      </p:nvGrpSpPr>
      <p:grpSpPr>
        <a:xfrm>
          <a:off x="0" y="0"/>
          <a:ext cx="0" cy="0"/>
          <a:chOff x="0" y="0"/>
          <a:chExt cx="0" cy="0"/>
        </a:xfrm>
      </p:grpSpPr>
      <p:sp>
        <p:nvSpPr>
          <p:cNvPr id="119" name="Rectangle 118">
            <a:extLst>
              <a:ext uri="{FF2B5EF4-FFF2-40B4-BE49-F238E27FC236}">
                <a16:creationId xmlns:a16="http://schemas.microsoft.com/office/drawing/2014/main" id="{E5B3935F-AC8A-4AE4-9527-D439FA6B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Google Shape;112;p14"/>
          <p:cNvSpPr txBox="1">
            <a:spLocks noGrp="1"/>
          </p:cNvSpPr>
          <p:nvPr>
            <p:ph type="title"/>
          </p:nvPr>
        </p:nvSpPr>
        <p:spPr>
          <a:xfrm>
            <a:off x="643468" y="643467"/>
            <a:ext cx="3415612" cy="557106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sz="3900" b="1">
                <a:solidFill>
                  <a:srgbClr val="FFFFFF"/>
                </a:solidFill>
                <a:latin typeface="+mn-lt"/>
              </a:rPr>
              <a:t>BACKGROUND</a:t>
            </a:r>
            <a:endParaRPr lang="en-US" sz="3900">
              <a:solidFill>
                <a:srgbClr val="FFFFFF"/>
              </a:solidFill>
              <a:latin typeface="+mn-lt"/>
            </a:endParaRPr>
          </a:p>
        </p:txBody>
      </p:sp>
      <p:sp>
        <p:nvSpPr>
          <p:cNvPr id="114" name="Google Shape;114;p14"/>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3</a:t>
            </a:fld>
            <a:endParaRPr lang="en-US" sz="700"/>
          </a:p>
        </p:txBody>
      </p:sp>
      <p:graphicFrame>
        <p:nvGraphicFramePr>
          <p:cNvPr id="5" name="Content Placeholder 4">
            <a:extLst>
              <a:ext uri="{FF2B5EF4-FFF2-40B4-BE49-F238E27FC236}">
                <a16:creationId xmlns:a16="http://schemas.microsoft.com/office/drawing/2014/main" id="{D187D347-9B7A-491A-B47C-F706CC3B0E38}"/>
              </a:ext>
            </a:extLst>
          </p:cNvPr>
          <p:cNvGraphicFramePr>
            <a:graphicFrameLocks noGrp="1"/>
          </p:cNvGraphicFramePr>
          <p:nvPr>
            <p:ph idx="1"/>
            <p:extLst>
              <p:ext uri="{D42A27DB-BD31-4B8C-83A1-F6EECF244321}">
                <p14:modId xmlns:p14="http://schemas.microsoft.com/office/powerpoint/2010/main" val="360865162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4954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700" smtClean="0"/>
              <a:pPr lvl="0" indent="0">
                <a:lnSpc>
                  <a:spcPct val="90000"/>
                </a:lnSpc>
                <a:spcBef>
                  <a:spcPts val="0"/>
                </a:spcBef>
                <a:spcAft>
                  <a:spcPts val="600"/>
                </a:spcAft>
                <a:buNone/>
              </a:pPr>
              <a:t>30</a:t>
            </a:fld>
            <a:endParaRPr lang="en-US" sz="700"/>
          </a:p>
        </p:txBody>
      </p:sp>
      <p:pic>
        <p:nvPicPr>
          <p:cNvPr id="3" name="Picture 2">
            <a:extLst>
              <a:ext uri="{FF2B5EF4-FFF2-40B4-BE49-F238E27FC236}">
                <a16:creationId xmlns:a16="http://schemas.microsoft.com/office/drawing/2014/main" id="{59F34F10-8E66-E93B-6155-BCFA6ACC8E14}"/>
              </a:ext>
            </a:extLst>
          </p:cNvPr>
          <p:cNvPicPr>
            <a:picLocks noChangeAspect="1"/>
          </p:cNvPicPr>
          <p:nvPr/>
        </p:nvPicPr>
        <p:blipFill>
          <a:blip r:embed="rId3"/>
          <a:stretch>
            <a:fillRect/>
          </a:stretch>
        </p:blipFill>
        <p:spPr>
          <a:xfrm>
            <a:off x="586154" y="6"/>
            <a:ext cx="11019692" cy="6858000"/>
          </a:xfrm>
          <a:prstGeom prst="rect">
            <a:avLst/>
          </a:prstGeom>
        </p:spPr>
      </p:pic>
    </p:spTree>
    <p:extLst>
      <p:ext uri="{BB962C8B-B14F-4D97-AF65-F5344CB8AC3E}">
        <p14:creationId xmlns:p14="http://schemas.microsoft.com/office/powerpoint/2010/main" val="2550992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20" name="Google Shape;120;p15"/>
          <p:cNvSpPr txBox="1">
            <a:spLocks noGrp="1"/>
          </p:cNvSpPr>
          <p:nvPr>
            <p:ph idx="1"/>
          </p:nvPr>
        </p:nvSpPr>
        <p:spPr>
          <a:xfrm>
            <a:off x="768626" y="396240"/>
            <a:ext cx="6322320" cy="5913120"/>
          </a:xfrm>
          <a:prstGeom prst="rect">
            <a:avLst/>
          </a:prstGeom>
        </p:spPr>
        <p:txBody>
          <a:bodyPr spcFirstLastPara="1" lIns="0" tIns="45700" rIns="0" bIns="45700" anchorCtr="0">
            <a:noAutofit/>
          </a:bodyPr>
          <a:lstStyle/>
          <a:p>
            <a:pPr algn="ctr">
              <a:buClr>
                <a:schemeClr val="accent1"/>
              </a:buClr>
              <a:buNone/>
            </a:pPr>
            <a:endParaRPr lang="en-GB" sz="8800" dirty="0"/>
          </a:p>
          <a:p>
            <a:pPr algn="ctr">
              <a:buClr>
                <a:schemeClr val="accent1"/>
              </a:buClr>
              <a:buNone/>
            </a:pPr>
            <a:r>
              <a:rPr lang="en-GB" sz="8800" dirty="0"/>
              <a:t>CHALLENGES</a:t>
            </a:r>
          </a:p>
        </p:txBody>
      </p:sp>
      <p:pic>
        <p:nvPicPr>
          <p:cNvPr id="123" name="Picture 122" descr="Drops of water">
            <a:extLst>
              <a:ext uri="{FF2B5EF4-FFF2-40B4-BE49-F238E27FC236}">
                <a16:creationId xmlns:a16="http://schemas.microsoft.com/office/drawing/2014/main" id="{25DFDD6F-89D6-72CA-4E3A-2AA8A6D6178C}"/>
              </a:ext>
            </a:extLst>
          </p:cNvPr>
          <p:cNvPicPr>
            <a:picLocks noChangeAspect="1"/>
          </p:cNvPicPr>
          <p:nvPr/>
        </p:nvPicPr>
        <p:blipFill rotWithShape="1">
          <a:blip r:embed="rId3"/>
          <a:srcRect l="13341" r="35918"/>
          <a:stretch/>
        </p:blipFill>
        <p:spPr>
          <a:xfrm>
            <a:off x="7552266" y="10"/>
            <a:ext cx="4639733" cy="6857990"/>
          </a:xfrm>
          <a:prstGeom prst="rect">
            <a:avLst/>
          </a:prstGeom>
        </p:spPr>
      </p:pic>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solidFill>
                  <a:srgbClr val="FFFFFF"/>
                </a:solidFill>
              </a:rPr>
              <a:pPr marL="0" lvl="0" indent="0" rtl="0">
                <a:lnSpc>
                  <a:spcPct val="90000"/>
                </a:lnSpc>
                <a:spcBef>
                  <a:spcPts val="0"/>
                </a:spcBef>
                <a:spcAft>
                  <a:spcPts val="600"/>
                </a:spcAft>
                <a:buNone/>
              </a:pPr>
              <a:t>31</a:t>
            </a:fld>
            <a:endParaRPr lang="en-US" sz="700">
              <a:solidFill>
                <a:srgbClr val="FFFFFF"/>
              </a:solidFill>
            </a:endParaRPr>
          </a:p>
        </p:txBody>
      </p:sp>
    </p:spTree>
    <p:extLst>
      <p:ext uri="{BB962C8B-B14F-4D97-AF65-F5344CB8AC3E}">
        <p14:creationId xmlns:p14="http://schemas.microsoft.com/office/powerpoint/2010/main" val="1031350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3200" b="1" dirty="0"/>
              <a:t>1. Implementation of the ICPC Strategic Plan 2019-2021:</a:t>
            </a:r>
            <a:br>
              <a:rPr lang="en-GB" sz="3200" b="1" dirty="0"/>
            </a:br>
            <a:br>
              <a:rPr lang="en-GB" sz="3200" b="1" dirty="0"/>
            </a:br>
            <a:br>
              <a:rPr lang="en-GB" sz="3200" b="1" dirty="0"/>
            </a:br>
            <a:br>
              <a:rPr lang="en-GB" sz="3200" b="1" dirty="0"/>
            </a:br>
            <a:br>
              <a:rPr lang="en-GB" sz="3200" b="1" dirty="0"/>
            </a:br>
            <a:r>
              <a:rPr lang="en-GB" sz="3200" b="1" dirty="0"/>
              <a:t>Key Findings: </a:t>
            </a:r>
            <a:br>
              <a:rPr lang="en-GB" sz="3200" b="1" dirty="0"/>
            </a:br>
            <a:r>
              <a:rPr lang="en-GB" sz="3200" b="1" dirty="0"/>
              <a:t>Weaknesses and Challenges</a:t>
            </a:r>
            <a:endParaRPr lang="en-US" sz="3200" dirty="0"/>
          </a:p>
        </p:txBody>
      </p:sp>
      <p:sp>
        <p:nvSpPr>
          <p:cNvPr id="120" name="Google Shape;120;p15"/>
          <p:cNvSpPr txBox="1">
            <a:spLocks noGrp="1"/>
          </p:cNvSpPr>
          <p:nvPr>
            <p:ph idx="1"/>
          </p:nvPr>
        </p:nvSpPr>
        <p:spPr>
          <a:xfrm>
            <a:off x="4999330" y="804333"/>
            <a:ext cx="6257721" cy="6053668"/>
          </a:xfrm>
          <a:prstGeom prst="rect">
            <a:avLst/>
          </a:prstGeom>
        </p:spPr>
        <p:txBody>
          <a:bodyPr spcFirstLastPara="1" lIns="0" tIns="45700" rIns="0" bIns="45700" anchor="ctr" anchorCtr="0">
            <a:noAutofit/>
          </a:bodyPr>
          <a:lstStyle/>
          <a:p>
            <a:pPr marL="688086" lvl="1" indent="-514350">
              <a:lnSpc>
                <a:spcPct val="90000"/>
              </a:lnSpc>
              <a:buFont typeface="+mj-lt"/>
              <a:buAutoNum type="alphaLcPeriod"/>
            </a:pPr>
            <a:r>
              <a:rPr lang="en-US" sz="2800" dirty="0">
                <a:effectLst/>
                <a:ea typeface="Calibri" panose="020F0502020204030204" pitchFamily="34" charset="0"/>
              </a:rPr>
              <a:t>The advent of </a:t>
            </a:r>
            <a:r>
              <a:rPr lang="en-US" sz="2800" b="1" dirty="0">
                <a:effectLst/>
                <a:ea typeface="Calibri" panose="020F0502020204030204" pitchFamily="34" charset="0"/>
              </a:rPr>
              <a:t>covid-19 pandemic </a:t>
            </a:r>
            <a:r>
              <a:rPr lang="en-US" sz="2800" dirty="0">
                <a:effectLst/>
                <a:ea typeface="Calibri" panose="020F0502020204030204" pitchFamily="34" charset="0"/>
              </a:rPr>
              <a:t>affected the performance of some key performance indicators.</a:t>
            </a:r>
          </a:p>
          <a:p>
            <a:pPr marL="688086" lvl="1" indent="-514350">
              <a:lnSpc>
                <a:spcPct val="90000"/>
              </a:lnSpc>
              <a:buFont typeface="+mj-lt"/>
              <a:buAutoNum type="alphaLcPeriod"/>
            </a:pPr>
            <a:r>
              <a:rPr lang="en-US" sz="2800" b="1" dirty="0">
                <a:effectLst/>
                <a:ea typeface="Calibri" panose="020F0502020204030204" pitchFamily="34" charset="0"/>
                <a:cs typeface="Calibri" panose="020F0502020204030204" pitchFamily="34" charset="0"/>
              </a:rPr>
              <a:t>Fund constraints </a:t>
            </a:r>
            <a:r>
              <a:rPr lang="en-US" sz="2800" dirty="0">
                <a:effectLst/>
                <a:ea typeface="Calibri" panose="020F0502020204030204" pitchFamily="34" charset="0"/>
                <a:cs typeface="Calibri" panose="020F0502020204030204" pitchFamily="34" charset="0"/>
              </a:rPr>
              <a:t>was noted to have affected the delivery of some activities and key performance indicators.</a:t>
            </a:r>
            <a:endParaRPr lang="en-NG" sz="2800" dirty="0">
              <a:effectLst/>
              <a:ea typeface="Calibri" panose="020F0502020204030204" pitchFamily="34" charset="0"/>
              <a:cs typeface="Arial" panose="020B0604020202020204" pitchFamily="34" charset="0"/>
            </a:endParaRPr>
          </a:p>
          <a:p>
            <a:pPr marL="688086" lvl="1" indent="-514350">
              <a:lnSpc>
                <a:spcPct val="90000"/>
              </a:lnSpc>
              <a:buFont typeface="+mj-lt"/>
              <a:buAutoNum type="alphaLcPeriod"/>
            </a:pPr>
            <a:r>
              <a:rPr lang="en-US" sz="2800" dirty="0">
                <a:ea typeface="Calibri" panose="020F0502020204030204" pitchFamily="34" charset="0"/>
              </a:rPr>
              <a:t>Some </a:t>
            </a:r>
            <a:r>
              <a:rPr lang="en-US" sz="2800" b="1" dirty="0">
                <a:ea typeface="Calibri" panose="020F0502020204030204" pitchFamily="34" charset="0"/>
              </a:rPr>
              <a:t>KPIs which the Commission did not have control over </a:t>
            </a:r>
            <a:r>
              <a:rPr lang="en-US" sz="2800" dirty="0">
                <a:ea typeface="Calibri" panose="020F0502020204030204" pitchFamily="34" charset="0"/>
              </a:rPr>
              <a:t>also affected the overall performance.</a:t>
            </a:r>
          </a:p>
          <a:p>
            <a:pPr marL="688086" lvl="1" indent="-514350">
              <a:lnSpc>
                <a:spcPct val="90000"/>
              </a:lnSpc>
              <a:buFont typeface="+mj-lt"/>
              <a:buAutoNum type="alphaLcPeriod"/>
            </a:pPr>
            <a:r>
              <a:rPr lang="en-US" sz="2800" b="1" dirty="0">
                <a:ea typeface="Calibri" panose="020F0502020204030204" pitchFamily="34" charset="0"/>
              </a:rPr>
              <a:t>Time lag </a:t>
            </a:r>
            <a:r>
              <a:rPr lang="en-US" sz="2800" dirty="0">
                <a:ea typeface="Calibri" panose="020F0502020204030204" pitchFamily="34" charset="0"/>
              </a:rPr>
              <a:t>between the </a:t>
            </a:r>
            <a:r>
              <a:rPr lang="en-US" sz="2800" dirty="0">
                <a:effectLst/>
                <a:ea typeface="Calibri" panose="020F0502020204030204" pitchFamily="34" charset="0"/>
              </a:rPr>
              <a:t>production of new policies/procedures adopted by the Board and the implementation of the policies/procedures.</a:t>
            </a: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32</a:t>
            </a:fld>
            <a:endParaRPr lang="en-US" sz="700"/>
          </a:p>
        </p:txBody>
      </p:sp>
    </p:spTree>
    <p:extLst>
      <p:ext uri="{BB962C8B-B14F-4D97-AF65-F5344CB8AC3E}">
        <p14:creationId xmlns:p14="http://schemas.microsoft.com/office/powerpoint/2010/main" val="158971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3200" b="1" dirty="0"/>
              <a:t>1. Implementation of the ICPC Strategic Plan 2019-2021:</a:t>
            </a:r>
            <a:br>
              <a:rPr lang="en-GB" sz="3200" b="1" dirty="0"/>
            </a:br>
            <a:br>
              <a:rPr lang="en-GB" sz="3200" b="1" dirty="0"/>
            </a:br>
            <a:br>
              <a:rPr lang="en-GB" sz="3200" b="1" dirty="0"/>
            </a:br>
            <a:br>
              <a:rPr lang="en-GB" sz="3200" b="1" dirty="0"/>
            </a:br>
            <a:br>
              <a:rPr lang="en-GB" sz="3200" b="1" dirty="0"/>
            </a:br>
            <a:r>
              <a:rPr lang="en-GB" sz="3200" b="1" dirty="0"/>
              <a:t>Key Findings: </a:t>
            </a:r>
            <a:br>
              <a:rPr lang="en-GB" sz="3200" b="1" dirty="0"/>
            </a:br>
            <a:r>
              <a:rPr lang="en-GB" sz="3200" b="1" dirty="0"/>
              <a:t>Weaknesses and Challenges </a:t>
            </a:r>
            <a:r>
              <a:rPr lang="en-US" sz="3200" b="1" dirty="0"/>
              <a:t>…/2</a:t>
            </a:r>
            <a:endParaRPr lang="en-US" sz="3200" dirty="0"/>
          </a:p>
        </p:txBody>
      </p:sp>
      <p:sp>
        <p:nvSpPr>
          <p:cNvPr id="120" name="Google Shape;120;p15"/>
          <p:cNvSpPr txBox="1">
            <a:spLocks noGrp="1"/>
          </p:cNvSpPr>
          <p:nvPr>
            <p:ph idx="1"/>
          </p:nvPr>
        </p:nvSpPr>
        <p:spPr>
          <a:xfrm>
            <a:off x="4999330" y="0"/>
            <a:ext cx="6257721" cy="6858001"/>
          </a:xfrm>
          <a:prstGeom prst="rect">
            <a:avLst/>
          </a:prstGeom>
        </p:spPr>
        <p:txBody>
          <a:bodyPr spcFirstLastPara="1" lIns="0" tIns="45700" rIns="0" bIns="45700" anchor="ctr" anchorCtr="0">
            <a:noAutofit/>
          </a:bodyPr>
          <a:lstStyle/>
          <a:p>
            <a:pPr marL="688086" lvl="1" indent="-514350">
              <a:buFont typeface="+mj-lt"/>
              <a:buAutoNum type="alphaLcPeriod" startAt="5"/>
            </a:pPr>
            <a:r>
              <a:rPr lang="en-US" sz="3200" b="1" dirty="0">
                <a:ea typeface="Calibri" panose="020F0502020204030204" pitchFamily="34" charset="0"/>
              </a:rPr>
              <a:t>T</a:t>
            </a:r>
            <a:r>
              <a:rPr lang="en-US" sz="3200" b="1" dirty="0">
                <a:effectLst/>
                <a:ea typeface="Calibri" panose="020F0502020204030204" pitchFamily="34" charset="0"/>
              </a:rPr>
              <a:t>he non-submission of data by respective departments still pose a challenge to the M&amp;E Team.</a:t>
            </a:r>
            <a:r>
              <a:rPr lang="en-US" sz="3200" dirty="0">
                <a:effectLst/>
                <a:ea typeface="Calibri" panose="020F0502020204030204" pitchFamily="34" charset="0"/>
              </a:rPr>
              <a:t> </a:t>
            </a:r>
          </a:p>
          <a:p>
            <a:pPr marL="688086" lvl="1" indent="-514350">
              <a:buFont typeface="+mj-lt"/>
              <a:buAutoNum type="alphaLcPeriod" startAt="5"/>
            </a:pPr>
            <a:r>
              <a:rPr lang="en-US" sz="3200" b="1" dirty="0">
                <a:effectLst/>
                <a:latin typeface="Tw Cen MT (Body)"/>
                <a:ea typeface="Calibri" panose="020F0502020204030204" pitchFamily="34" charset="0"/>
                <a:cs typeface="Arial" panose="020B0604020202020204" pitchFamily="34" charset="0"/>
              </a:rPr>
              <a:t>Inconsistent report of statistical data by some departments</a:t>
            </a:r>
            <a:r>
              <a:rPr lang="en-US" sz="3200" dirty="0">
                <a:effectLst/>
                <a:latin typeface="Tw Cen MT (Body)"/>
                <a:ea typeface="Calibri" panose="020F0502020204030204" pitchFamily="34" charset="0"/>
                <a:cs typeface="Arial" panose="020B0604020202020204" pitchFamily="34" charset="0"/>
              </a:rPr>
              <a:t> impairs the integrity of our data.</a:t>
            </a:r>
            <a:endParaRPr lang="en-NG" sz="3200" dirty="0">
              <a:effectLst/>
              <a:latin typeface="Tw Cen MT (Body)"/>
              <a:ea typeface="Calibri" panose="020F0502020204030204" pitchFamily="34" charset="0"/>
              <a:cs typeface="Arial" panose="020B0604020202020204" pitchFamily="34"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33</a:t>
            </a:fld>
            <a:endParaRPr lang="en-US" sz="700"/>
          </a:p>
        </p:txBody>
      </p:sp>
    </p:spTree>
    <p:extLst>
      <p:ext uri="{BB962C8B-B14F-4D97-AF65-F5344CB8AC3E}">
        <p14:creationId xmlns:p14="http://schemas.microsoft.com/office/powerpoint/2010/main" val="2357030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3200" b="1" dirty="0">
                <a:latin typeface="+mn-lt"/>
                <a:ea typeface="+mn-ea"/>
                <a:cs typeface="+mn-cs"/>
              </a:rPr>
              <a:t>2. Alignment of the ICPC Strategic Plan 2019-2023</a:t>
            </a:r>
            <a:br>
              <a:rPr kumimoji="0" lang="en-US" sz="3200" b="0" i="0" u="none" strike="noStrike" kern="0" cap="none" spc="0" normalizeH="0" baseline="0" noProof="0" dirty="0">
                <a:ln>
                  <a:noFill/>
                </a:ln>
                <a:effectLst/>
                <a:uLnTx/>
                <a:uFillTx/>
                <a:latin typeface="+mn-lt"/>
              </a:rPr>
            </a:br>
            <a:br>
              <a:rPr kumimoji="0" lang="en-US" sz="3200" b="0" i="0" u="none" strike="noStrike" kern="0" cap="none" spc="0" normalizeH="0" baseline="0" noProof="0" dirty="0">
                <a:ln>
                  <a:noFill/>
                </a:ln>
                <a:effectLst/>
                <a:uLnTx/>
                <a:uFillTx/>
                <a:latin typeface="+mn-lt"/>
              </a:rPr>
            </a:br>
            <a:br>
              <a:rPr kumimoji="0" lang="en-GB" sz="3200" b="1" i="0" u="none" strike="noStrike" kern="1200" cap="none" spc="0" normalizeH="0" baseline="0" noProof="0" dirty="0">
                <a:ln>
                  <a:noFill/>
                </a:ln>
                <a:effectLst/>
                <a:uLnTx/>
                <a:uFillTx/>
                <a:latin typeface="+mn-lt"/>
                <a:ea typeface="+mn-ea"/>
                <a:cs typeface="+mn-cs"/>
              </a:rPr>
            </a:br>
            <a:r>
              <a:rPr kumimoji="0" lang="en-GB" sz="3200" b="1" i="0" u="none" strike="noStrike" kern="1200" cap="none" spc="0" normalizeH="0" baseline="0" noProof="0" dirty="0">
                <a:ln>
                  <a:noFill/>
                </a:ln>
                <a:effectLst/>
                <a:uLnTx/>
                <a:uFillTx/>
                <a:latin typeface="+mn-lt"/>
                <a:ea typeface="+mn-ea"/>
                <a:cs typeface="+mn-cs"/>
              </a:rPr>
              <a:t>Key Findings: </a:t>
            </a:r>
            <a:br>
              <a:rPr kumimoji="0" lang="en-GB" sz="3200" b="1" i="0" u="none" strike="noStrike" kern="1200" cap="none" spc="0" normalizeH="0" baseline="0" noProof="0" dirty="0">
                <a:ln>
                  <a:noFill/>
                </a:ln>
                <a:effectLst/>
                <a:uLnTx/>
                <a:uFillTx/>
                <a:latin typeface="+mn-lt"/>
                <a:ea typeface="+mn-ea"/>
                <a:cs typeface="+mn-cs"/>
              </a:rPr>
            </a:br>
            <a:r>
              <a:rPr kumimoji="0" lang="en-GB" sz="3200" b="1" i="0" u="none" strike="noStrike" kern="1200" cap="none" spc="0" normalizeH="0" baseline="0" noProof="0" dirty="0">
                <a:ln>
                  <a:noFill/>
                </a:ln>
                <a:effectLst/>
                <a:uLnTx/>
                <a:uFillTx/>
                <a:latin typeface="+mn-lt"/>
                <a:ea typeface="+mn-ea"/>
                <a:cs typeface="+mn-cs"/>
              </a:rPr>
              <a:t>Weaknesses and Challenges</a:t>
            </a:r>
            <a:endParaRPr lang="en-US" sz="3200" dirty="0"/>
          </a:p>
        </p:txBody>
      </p:sp>
      <p:sp>
        <p:nvSpPr>
          <p:cNvPr id="120" name="Google Shape;120;p15"/>
          <p:cNvSpPr txBox="1">
            <a:spLocks noGrp="1"/>
          </p:cNvSpPr>
          <p:nvPr>
            <p:ph idx="1"/>
          </p:nvPr>
        </p:nvSpPr>
        <p:spPr>
          <a:xfrm>
            <a:off x="4999330" y="0"/>
            <a:ext cx="6257721" cy="6858001"/>
          </a:xfrm>
          <a:prstGeom prst="rect">
            <a:avLst/>
          </a:prstGeom>
        </p:spPr>
        <p:txBody>
          <a:bodyPr spcFirstLastPara="1" lIns="0" tIns="45700" rIns="0" bIns="45700" anchor="ctr" anchorCtr="0">
            <a:noAutofit/>
          </a:bodyPr>
          <a:lstStyle/>
          <a:p>
            <a:pPr marL="688086" marR="0" lvl="1" indent="-514350" defTabSz="914400" rtl="0" eaLnBrk="1" fontAlgn="auto" latinLnBrk="0" hangingPunct="1">
              <a:spcBef>
                <a:spcPts val="500"/>
              </a:spcBef>
              <a:spcAft>
                <a:spcPts val="0"/>
              </a:spcAft>
              <a:buClrTx/>
              <a:buSzTx/>
              <a:buFont typeface="+mj-lt"/>
              <a:buAutoNum type="alphaLcPeriod"/>
              <a:tabLst/>
              <a:defRPr/>
            </a:pPr>
            <a:r>
              <a:rPr kumimoji="0" lang="en-US" sz="2800" b="0" i="0" u="none" strike="noStrike" kern="1200" cap="none" spc="0" normalizeH="0" baseline="0" noProof="0" dirty="0">
                <a:ln>
                  <a:noFill/>
                </a:ln>
                <a:effectLst/>
                <a:uLnTx/>
                <a:uFillTx/>
                <a:latin typeface="Calibri" panose="020F0502020204030204"/>
                <a:ea typeface="Calibri" panose="020F0502020204030204" pitchFamily="34" charset="0"/>
                <a:cs typeface="+mn-cs"/>
              </a:rPr>
              <a:t>The M&amp;E Framework of the ICPC Strategic Plan 2019-2023 </a:t>
            </a:r>
            <a:r>
              <a:rPr kumimoji="0" lang="en-US" sz="2800" b="1" i="0" u="none" strike="noStrike" kern="1200" cap="none" spc="0" normalizeH="0" baseline="0" noProof="0" dirty="0">
                <a:ln>
                  <a:noFill/>
                </a:ln>
                <a:effectLst/>
                <a:uLnTx/>
                <a:uFillTx/>
                <a:latin typeface="Calibri" panose="020F0502020204030204"/>
                <a:ea typeface="Calibri" panose="020F0502020204030204" pitchFamily="34" charset="0"/>
                <a:cs typeface="+mn-cs"/>
              </a:rPr>
              <a:t>only measures successes at output level</a:t>
            </a:r>
            <a:r>
              <a:rPr kumimoji="0" lang="en-US" sz="2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 </a:t>
            </a:r>
            <a:r>
              <a:rPr kumimoji="0" lang="en-US"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and </a:t>
            </a:r>
            <a:r>
              <a:rPr kumimoji="0" lang="en-US" sz="2800" b="1" i="0" u="none" strike="noStrike" kern="1200" cap="none" spc="0" normalizeH="0" baseline="0" noProof="0" dirty="0">
                <a:ln>
                  <a:noFill/>
                </a:ln>
                <a:effectLst/>
                <a:uLnTx/>
                <a:uFillTx/>
                <a:latin typeface="Calibri" panose="020F0502020204030204"/>
                <a:ea typeface="Calibri" panose="020F0502020204030204" pitchFamily="34" charset="0"/>
                <a:cs typeface="+mn-cs"/>
              </a:rPr>
              <a:t>does not have strategies for measuring or demonstrating impact on sectorial basis to the general public.</a:t>
            </a:r>
          </a:p>
          <a:p>
            <a:pPr marL="688086" marR="0" lvl="1" indent="-514350" defTabSz="914400" rtl="0" eaLnBrk="1" fontAlgn="auto" latinLnBrk="0" hangingPunct="1">
              <a:spcBef>
                <a:spcPts val="500"/>
              </a:spcBef>
              <a:spcAft>
                <a:spcPts val="0"/>
              </a:spcAft>
              <a:buClrTx/>
              <a:buSzTx/>
              <a:buFont typeface="+mj-lt"/>
              <a:buAutoNum type="alphaLcPeriod"/>
              <a:tabLst/>
              <a:defRPr/>
            </a:pPr>
            <a:r>
              <a:rPr kumimoji="0" lang="en-US" sz="2800" b="0" i="0" u="none" strike="noStrike" kern="1200" cap="none" spc="0" normalizeH="0" baseline="0" noProof="0" dirty="0">
                <a:ln>
                  <a:noFill/>
                </a:ln>
                <a:effectLst/>
                <a:uLnTx/>
                <a:uFillTx/>
                <a:latin typeface="Calibri" panose="020F0502020204030204"/>
                <a:ea typeface="Calibri" panose="020F0502020204030204" pitchFamily="34" charset="0"/>
                <a:cs typeface="+mn-cs"/>
              </a:rPr>
              <a:t>The Plan also </a:t>
            </a:r>
            <a:r>
              <a:rPr kumimoji="0" lang="en-US" sz="2800" b="1" i="0" u="none" strike="noStrike" kern="1200" cap="none" spc="0" normalizeH="0" baseline="0" noProof="0" dirty="0">
                <a:ln>
                  <a:noFill/>
                </a:ln>
                <a:effectLst/>
                <a:uLnTx/>
                <a:uFillTx/>
                <a:latin typeface="Calibri" panose="020F0502020204030204"/>
                <a:ea typeface="Calibri" panose="020F0502020204030204" pitchFamily="34" charset="0"/>
                <a:cs typeface="+mn-cs"/>
              </a:rPr>
              <a:t>does not have strategies for accessing donor funds</a:t>
            </a:r>
            <a:r>
              <a:rPr kumimoji="0" lang="en-US" sz="2800" b="0" i="0" u="none" strike="noStrike" kern="1200" cap="none" spc="0" normalizeH="0" baseline="0" noProof="0" dirty="0">
                <a:ln>
                  <a:noFill/>
                </a:ln>
                <a:effectLst/>
                <a:uLnTx/>
                <a:uFillTx/>
                <a:latin typeface="Calibri" panose="020F0502020204030204"/>
                <a:ea typeface="Calibri" panose="020F0502020204030204" pitchFamily="34" charset="0"/>
                <a:cs typeface="+mn-cs"/>
              </a:rPr>
              <a:t> from international partners whose activities are linked to ICPC activities.</a:t>
            </a:r>
          </a:p>
          <a:p>
            <a:pPr marL="688086" marR="0" lvl="1" indent="-514350" defTabSz="914400" rtl="0" eaLnBrk="1" fontAlgn="auto" latinLnBrk="0" hangingPunct="1">
              <a:spcBef>
                <a:spcPts val="500"/>
              </a:spcBef>
              <a:spcAft>
                <a:spcPts val="0"/>
              </a:spcAft>
              <a:buClrTx/>
              <a:buSzTx/>
              <a:buFont typeface="+mj-lt"/>
              <a:buAutoNum type="alphaLcPeriod"/>
              <a:tabLst/>
              <a:defRPr/>
            </a:pPr>
            <a:r>
              <a:rPr kumimoji="0" lang="en-US" sz="2800" b="0" i="0" u="none" strike="noStrike" kern="1200" cap="none" spc="0" normalizeH="0" baseline="0" noProof="0" dirty="0">
                <a:ln>
                  <a:noFill/>
                </a:ln>
                <a:effectLst/>
                <a:uLnTx/>
                <a:uFillTx/>
                <a:latin typeface="Calibri" panose="020F0502020204030204"/>
                <a:ea typeface="Calibri" panose="020F0502020204030204" pitchFamily="34" charset="0"/>
                <a:cs typeface="+mn-cs"/>
              </a:rPr>
              <a:t>Some </a:t>
            </a:r>
            <a:r>
              <a:rPr kumimoji="0" lang="en-US" sz="2800" b="1" i="0" u="none" strike="noStrike" kern="1200" cap="none" spc="0" normalizeH="0" baseline="0" noProof="0" dirty="0">
                <a:ln>
                  <a:noFill/>
                </a:ln>
                <a:effectLst/>
                <a:uLnTx/>
                <a:uFillTx/>
                <a:latin typeface="Calibri" panose="020F0502020204030204"/>
                <a:ea typeface="Calibri" panose="020F0502020204030204" pitchFamily="34" charset="0"/>
                <a:cs typeface="+mn-cs"/>
              </a:rPr>
              <a:t>indicators</a:t>
            </a:r>
            <a:r>
              <a:rPr kumimoji="0" lang="en-US" sz="2800" b="0" i="0" u="none" strike="noStrike" kern="1200" cap="none" spc="0" normalizeH="0" baseline="0" noProof="0" dirty="0">
                <a:ln>
                  <a:noFill/>
                </a:ln>
                <a:effectLst/>
                <a:uLnTx/>
                <a:uFillTx/>
                <a:latin typeface="Calibri" panose="020F0502020204030204"/>
                <a:ea typeface="Calibri" panose="020F0502020204030204" pitchFamily="34" charset="0"/>
                <a:cs typeface="+mn-cs"/>
              </a:rPr>
              <a:t> in ICPC Strategic Plan </a:t>
            </a:r>
            <a:r>
              <a:rPr kumimoji="0" lang="en-US" sz="2800" b="1" i="0" u="none" strike="noStrike" kern="1200" cap="none" spc="0" normalizeH="0" baseline="0" noProof="0" dirty="0">
                <a:ln>
                  <a:noFill/>
                </a:ln>
                <a:effectLst/>
                <a:uLnTx/>
                <a:uFillTx/>
                <a:latin typeface="Calibri" panose="020F0502020204030204"/>
                <a:ea typeface="Calibri" panose="020F0502020204030204" pitchFamily="34" charset="0"/>
                <a:cs typeface="+mn-cs"/>
              </a:rPr>
              <a:t>do not have activities to drive them</a:t>
            </a:r>
            <a:r>
              <a:rPr kumimoji="0" lang="en-US" sz="2800" b="0" i="0" u="none" strike="noStrike" kern="1200" cap="none" spc="0" normalizeH="0" baseline="0" noProof="0" dirty="0">
                <a:ln>
                  <a:noFill/>
                </a:ln>
                <a:effectLst/>
                <a:uLnTx/>
                <a:uFillTx/>
                <a:latin typeface="Calibri" panose="020F0502020204030204"/>
                <a:ea typeface="Calibri" panose="020F0502020204030204" pitchFamily="34" charset="0"/>
                <a:cs typeface="+mn-cs"/>
              </a:rPr>
              <a:t>.</a:t>
            </a:r>
          </a:p>
          <a:p>
            <a:pPr marL="688086" marR="0" lvl="1" indent="-514350" defTabSz="914400" rtl="0" eaLnBrk="1" fontAlgn="auto" latinLnBrk="0" hangingPunct="1">
              <a:spcBef>
                <a:spcPts val="500"/>
              </a:spcBef>
              <a:spcAft>
                <a:spcPts val="0"/>
              </a:spcAft>
              <a:buClrTx/>
              <a:buSzTx/>
              <a:buFont typeface="+mj-lt"/>
              <a:buAutoNum type="alphaLcPeriod"/>
              <a:tabLst/>
              <a:defRPr/>
            </a:pPr>
            <a:r>
              <a:rPr kumimoji="0" lang="en-US" sz="2800" b="0" i="0" u="none" strike="noStrike" kern="1200" cap="none" spc="0" normalizeH="0" baseline="0" noProof="0" dirty="0">
                <a:ln>
                  <a:noFill/>
                </a:ln>
                <a:effectLst/>
                <a:uLnTx/>
                <a:uFillTx/>
                <a:latin typeface="Calibri" panose="020F0502020204030204"/>
                <a:ea typeface="Calibri" panose="020F0502020204030204" pitchFamily="34" charset="0"/>
                <a:cs typeface="+mn-cs"/>
              </a:rPr>
              <a:t>The Strategic Plan has ‘</a:t>
            </a:r>
            <a:r>
              <a:rPr kumimoji="0" lang="en-US" sz="2800" b="1" i="0" u="none" strike="noStrike" kern="1200" cap="none" spc="0" normalizeH="0" baseline="0" noProof="0" dirty="0">
                <a:ln>
                  <a:noFill/>
                </a:ln>
                <a:effectLst/>
                <a:uLnTx/>
                <a:uFillTx/>
                <a:latin typeface="Calibri" panose="020F0502020204030204"/>
                <a:ea typeface="Calibri"/>
                <a:cs typeface="Calibri"/>
                <a:sym typeface="Calibri"/>
              </a:rPr>
              <a:t>Improved rating of Nigeria on TI’s annual CPI’ as part of its KPI which it does not have control over.</a:t>
            </a: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34</a:t>
            </a:fld>
            <a:endParaRPr lang="en-US" sz="700"/>
          </a:p>
        </p:txBody>
      </p:sp>
    </p:spTree>
    <p:extLst>
      <p:ext uri="{BB962C8B-B14F-4D97-AF65-F5344CB8AC3E}">
        <p14:creationId xmlns:p14="http://schemas.microsoft.com/office/powerpoint/2010/main" val="3227386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3200" b="1" dirty="0">
                <a:latin typeface="+mn-lt"/>
                <a:ea typeface="+mn-ea"/>
                <a:cs typeface="+mn-cs"/>
              </a:rPr>
              <a:t>2. Alignment of the ICPC Strategic Plan 2019-2023</a:t>
            </a:r>
            <a:br>
              <a:rPr kumimoji="0" lang="en-US" sz="3200" b="0" i="0" u="none" strike="noStrike" kern="0" cap="none" spc="0" normalizeH="0" baseline="0" noProof="0" dirty="0">
                <a:ln>
                  <a:noFill/>
                </a:ln>
                <a:effectLst/>
                <a:uLnTx/>
                <a:uFillTx/>
                <a:latin typeface="+mn-lt"/>
              </a:rPr>
            </a:br>
            <a:br>
              <a:rPr kumimoji="0" lang="en-US" sz="3200" b="0" i="0" u="none" strike="noStrike" kern="0" cap="none" spc="0" normalizeH="0" baseline="0" noProof="0" dirty="0">
                <a:ln>
                  <a:noFill/>
                </a:ln>
                <a:effectLst/>
                <a:uLnTx/>
                <a:uFillTx/>
                <a:latin typeface="+mn-lt"/>
              </a:rPr>
            </a:br>
            <a:br>
              <a:rPr kumimoji="0" lang="en-GB" sz="3200" b="1" i="0" u="none" strike="noStrike" kern="1200" cap="none" spc="0" normalizeH="0" baseline="0" noProof="0" dirty="0">
                <a:ln>
                  <a:noFill/>
                </a:ln>
                <a:effectLst/>
                <a:uLnTx/>
                <a:uFillTx/>
                <a:latin typeface="+mn-lt"/>
                <a:ea typeface="+mn-ea"/>
                <a:cs typeface="+mn-cs"/>
              </a:rPr>
            </a:br>
            <a:r>
              <a:rPr kumimoji="0" lang="en-GB" sz="3200" b="1" i="0" u="none" strike="noStrike" kern="1200" cap="none" spc="0" normalizeH="0" baseline="0" noProof="0" dirty="0">
                <a:ln>
                  <a:noFill/>
                </a:ln>
                <a:effectLst/>
                <a:uLnTx/>
                <a:uFillTx/>
                <a:latin typeface="+mn-lt"/>
                <a:ea typeface="+mn-ea"/>
                <a:cs typeface="+mn-cs"/>
              </a:rPr>
              <a:t>Key Findings: </a:t>
            </a:r>
            <a:br>
              <a:rPr kumimoji="0" lang="en-GB" sz="3200" b="1" i="0" u="none" strike="noStrike" kern="1200" cap="none" spc="0" normalizeH="0" baseline="0" noProof="0" dirty="0">
                <a:ln>
                  <a:noFill/>
                </a:ln>
                <a:effectLst/>
                <a:uLnTx/>
                <a:uFillTx/>
                <a:latin typeface="+mn-lt"/>
                <a:ea typeface="+mn-ea"/>
                <a:cs typeface="+mn-cs"/>
              </a:rPr>
            </a:br>
            <a:r>
              <a:rPr kumimoji="0" lang="en-GB" sz="3200" b="1" i="0" u="none" strike="noStrike" kern="1200" cap="none" spc="0" normalizeH="0" baseline="0" noProof="0" dirty="0">
                <a:ln>
                  <a:noFill/>
                </a:ln>
                <a:effectLst/>
                <a:uLnTx/>
                <a:uFillTx/>
                <a:latin typeface="+mn-lt"/>
                <a:ea typeface="+mn-ea"/>
                <a:cs typeface="+mn-cs"/>
              </a:rPr>
              <a:t>Weaknesses and Challenges </a:t>
            </a:r>
            <a:br>
              <a:rPr kumimoji="0" lang="en-GB" sz="3200" b="1" i="0" u="none" strike="noStrike" kern="1200" cap="none" spc="0" normalizeH="0" baseline="0" noProof="0" dirty="0">
                <a:ln>
                  <a:noFill/>
                </a:ln>
                <a:effectLst/>
                <a:uLnTx/>
                <a:uFillTx/>
                <a:latin typeface="+mn-lt"/>
                <a:ea typeface="+mn-ea"/>
                <a:cs typeface="+mn-cs"/>
              </a:rPr>
            </a:br>
            <a:r>
              <a:rPr kumimoji="0" lang="en-GB" sz="3200" b="1" i="0" u="none" strike="noStrike" kern="1200" cap="none" spc="0" normalizeH="0" baseline="0" noProof="0" dirty="0">
                <a:ln>
                  <a:noFill/>
                </a:ln>
                <a:effectLst/>
                <a:uLnTx/>
                <a:uFillTx/>
                <a:latin typeface="+mn-lt"/>
                <a:ea typeface="+mn-ea"/>
                <a:cs typeface="+mn-cs"/>
              </a:rPr>
              <a:t>…/2</a:t>
            </a:r>
            <a:endParaRPr lang="en-US" sz="3200" dirty="0"/>
          </a:p>
        </p:txBody>
      </p:sp>
      <p:sp>
        <p:nvSpPr>
          <p:cNvPr id="120" name="Google Shape;120;p15"/>
          <p:cNvSpPr txBox="1">
            <a:spLocks noGrp="1"/>
          </p:cNvSpPr>
          <p:nvPr>
            <p:ph idx="1"/>
          </p:nvPr>
        </p:nvSpPr>
        <p:spPr>
          <a:xfrm>
            <a:off x="4999330" y="0"/>
            <a:ext cx="6257721" cy="6858001"/>
          </a:xfrm>
          <a:prstGeom prst="rect">
            <a:avLst/>
          </a:prstGeom>
        </p:spPr>
        <p:txBody>
          <a:bodyPr spcFirstLastPara="1" lIns="0" tIns="45700" rIns="0" bIns="45700" anchor="ctr" anchorCtr="0">
            <a:noAutofit/>
          </a:bodyPr>
          <a:lstStyle/>
          <a:p>
            <a:pPr marL="688086" marR="0" lvl="1" indent="-514350" defTabSz="914400" rtl="0" eaLnBrk="1" fontAlgn="auto" latinLnBrk="0" hangingPunct="1">
              <a:spcBef>
                <a:spcPts val="500"/>
              </a:spcBef>
              <a:spcAft>
                <a:spcPts val="0"/>
              </a:spcAft>
              <a:buClrTx/>
              <a:buSzTx/>
              <a:buFont typeface="+mj-lt"/>
              <a:buAutoNum type="alphaLcPeriod" startAt="5"/>
              <a:tabLst/>
              <a:defRPr/>
            </a:pPr>
            <a:r>
              <a:rPr kumimoji="0" lang="en-US" sz="2600" b="0" i="0" u="none" strike="noStrike" kern="1200" cap="none" spc="0" normalizeH="0" baseline="0" noProof="0" dirty="0">
                <a:ln>
                  <a:noFill/>
                </a:ln>
                <a:effectLst/>
                <a:uLnTx/>
                <a:uFillTx/>
                <a:ea typeface="Calibri" panose="020F0502020204030204" pitchFamily="34" charset="0"/>
                <a:cs typeface="+mn-cs"/>
              </a:rPr>
              <a:t>Mid-Term Evaluation Report </a:t>
            </a:r>
            <a:r>
              <a:rPr kumimoji="0" lang="en-US" sz="2600" b="1" i="0" u="none" strike="noStrike" kern="1200" cap="none" spc="0" normalizeH="0" baseline="0" noProof="0" dirty="0">
                <a:ln>
                  <a:noFill/>
                </a:ln>
                <a:effectLst/>
                <a:uLnTx/>
                <a:uFillTx/>
                <a:ea typeface="Calibri" panose="020F0502020204030204" pitchFamily="34" charset="0"/>
                <a:cs typeface="+mn-cs"/>
              </a:rPr>
              <a:t>did not recommend reward for departments or employees</a:t>
            </a:r>
            <a:r>
              <a:rPr kumimoji="0" lang="en-US" sz="2600" b="0" i="0" u="none" strike="noStrike" kern="1200" cap="none" spc="0" normalizeH="0" baseline="0" noProof="0" dirty="0">
                <a:ln>
                  <a:noFill/>
                </a:ln>
                <a:effectLst/>
                <a:uLnTx/>
                <a:uFillTx/>
                <a:ea typeface="Calibri" panose="020F0502020204030204" pitchFamily="34" charset="0"/>
                <a:cs typeface="+mn-cs"/>
              </a:rPr>
              <a:t> that reach certain targets as a motivating factor. </a:t>
            </a:r>
          </a:p>
          <a:p>
            <a:pPr marL="688086" marR="0" lvl="1" indent="-514350" defTabSz="914400" rtl="0" eaLnBrk="1" fontAlgn="auto" latinLnBrk="0" hangingPunct="1">
              <a:spcBef>
                <a:spcPts val="500"/>
              </a:spcBef>
              <a:spcAft>
                <a:spcPts val="0"/>
              </a:spcAft>
              <a:buClrTx/>
              <a:buSzTx/>
              <a:buFont typeface="+mj-lt"/>
              <a:buAutoNum type="alphaLcPeriod" startAt="5"/>
              <a:tabLst/>
              <a:defRPr/>
            </a:pPr>
            <a:r>
              <a:rPr kumimoji="0" lang="en-US" sz="2600" b="0" i="0" u="none" strike="noStrike" kern="1200" cap="none" spc="0" normalizeH="0" baseline="0" noProof="0" dirty="0">
                <a:ln>
                  <a:noFill/>
                </a:ln>
                <a:effectLst/>
                <a:uLnTx/>
                <a:uFillTx/>
                <a:ea typeface="Calibri" panose="020F0502020204030204" pitchFamily="34" charset="0"/>
                <a:cs typeface="+mn-cs"/>
              </a:rPr>
              <a:t>The</a:t>
            </a:r>
            <a:r>
              <a:rPr kumimoji="0" lang="en-US" sz="2600" b="1" i="0" u="none" strike="noStrike" kern="1200" cap="none" spc="0" normalizeH="0" baseline="0" noProof="0" dirty="0">
                <a:ln>
                  <a:noFill/>
                </a:ln>
                <a:effectLst/>
                <a:uLnTx/>
                <a:uFillTx/>
                <a:ea typeface="Calibri" panose="020F0502020204030204" pitchFamily="34" charset="0"/>
                <a:cs typeface="+mn-cs"/>
              </a:rPr>
              <a:t> virtual sensitization of state officers of Strategic Plan does not allow </a:t>
            </a:r>
            <a:r>
              <a:rPr kumimoji="0" lang="en-US" sz="2600" b="0" i="0" u="none" strike="noStrike" kern="1200" cap="none" spc="0" normalizeH="0" baseline="0" noProof="0" dirty="0">
                <a:ln>
                  <a:noFill/>
                </a:ln>
                <a:effectLst/>
                <a:uLnTx/>
                <a:uFillTx/>
                <a:ea typeface="Calibri" panose="020F0502020204030204" pitchFamily="34" charset="0"/>
                <a:cs typeface="+mn-cs"/>
              </a:rPr>
              <a:t>for effective interaction on the subject matter.</a:t>
            </a:r>
          </a:p>
          <a:p>
            <a:pPr marL="688086" marR="0" lvl="1" indent="-514350" defTabSz="914400" rtl="0" eaLnBrk="1" fontAlgn="auto" latinLnBrk="0" hangingPunct="1">
              <a:spcBef>
                <a:spcPts val="500"/>
              </a:spcBef>
              <a:spcAft>
                <a:spcPts val="0"/>
              </a:spcAft>
              <a:buClrTx/>
              <a:buSzTx/>
              <a:buFont typeface="+mj-lt"/>
              <a:buAutoNum type="alphaLcPeriod" startAt="5"/>
              <a:tabLst/>
              <a:defRPr/>
            </a:pPr>
            <a:r>
              <a:rPr kumimoji="0" lang="en-GB" sz="2600" b="0" i="0" u="none" strike="noStrike" kern="1200" cap="none" spc="0" normalizeH="0" baseline="0" noProof="0" dirty="0">
                <a:ln>
                  <a:noFill/>
                </a:ln>
                <a:effectLst/>
                <a:uLnTx/>
                <a:uFillTx/>
                <a:ea typeface="Calibri" panose="020F0502020204030204" pitchFamily="34" charset="0"/>
                <a:cs typeface="Calibri" panose="020F0502020204030204" pitchFamily="34" charset="0"/>
              </a:rPr>
              <a:t>The NACS 2017-2021 </a:t>
            </a:r>
            <a:r>
              <a:rPr kumimoji="0" lang="en-GB" sz="2600" b="1" i="0" u="none" strike="noStrike" kern="1200" cap="none" spc="0" normalizeH="0" baseline="0" noProof="0" dirty="0">
                <a:ln>
                  <a:noFill/>
                </a:ln>
                <a:effectLst/>
                <a:uLnTx/>
                <a:uFillTx/>
                <a:ea typeface="Calibri" panose="020F0502020204030204" pitchFamily="34" charset="0"/>
                <a:cs typeface="Calibri" panose="020F0502020204030204" pitchFamily="34" charset="0"/>
              </a:rPr>
              <a:t>does not have measurable Key Performance Indicators (KPIs)</a:t>
            </a:r>
            <a:r>
              <a:rPr kumimoji="0" lang="en-GB" sz="2600" b="0" i="0" u="none" strike="noStrike" kern="1200" cap="none" spc="0" normalizeH="0" baseline="0" noProof="0" dirty="0">
                <a:ln>
                  <a:noFill/>
                </a:ln>
                <a:effectLst/>
                <a:uLnTx/>
                <a:uFillTx/>
                <a:ea typeface="Calibri" panose="020F0502020204030204" pitchFamily="34" charset="0"/>
                <a:cs typeface="Calibri" panose="020F0502020204030204" pitchFamily="34" charset="0"/>
              </a:rPr>
              <a:t> for various MDAs rather the only deliverables are the strategic activities assigned to the respective MDAs.</a:t>
            </a:r>
          </a:p>
          <a:p>
            <a:pPr marL="688086" marR="0" lvl="1" indent="-514350" defTabSz="914400" rtl="0" eaLnBrk="1" fontAlgn="auto" latinLnBrk="0" hangingPunct="1">
              <a:spcBef>
                <a:spcPts val="500"/>
              </a:spcBef>
              <a:spcAft>
                <a:spcPts val="0"/>
              </a:spcAft>
              <a:buClrTx/>
              <a:buSzTx/>
              <a:buFont typeface="+mj-lt"/>
              <a:buAutoNum type="alphaLcPeriod" startAt="5"/>
              <a:tabLst/>
              <a:defRPr/>
            </a:pPr>
            <a:r>
              <a:rPr kumimoji="0" lang="en-GB" sz="2600" b="0" i="0" u="none" strike="noStrike" kern="1200" cap="none" spc="0" normalizeH="0" baseline="0" noProof="0" dirty="0">
                <a:ln>
                  <a:noFill/>
                </a:ln>
                <a:effectLst/>
                <a:uLnTx/>
                <a:uFillTx/>
                <a:ea typeface="Calibri" panose="020F0502020204030204" pitchFamily="34" charset="0"/>
                <a:cs typeface="Calibri" panose="020F0502020204030204" pitchFamily="34" charset="0"/>
              </a:rPr>
              <a:t>There is also </a:t>
            </a:r>
            <a:r>
              <a:rPr kumimoji="0" lang="en-GB" sz="2600" b="1" i="0" u="none" strike="noStrike" kern="1200" cap="none" spc="0" normalizeH="0" baseline="0" noProof="0" dirty="0">
                <a:ln>
                  <a:noFill/>
                </a:ln>
                <a:effectLst/>
                <a:uLnTx/>
                <a:uFillTx/>
                <a:ea typeface="Calibri" panose="020F0502020204030204" pitchFamily="34" charset="0"/>
                <a:cs typeface="Calibri" panose="020F0502020204030204" pitchFamily="34" charset="0"/>
              </a:rPr>
              <a:t>no strong M&amp;E Framework to follow through the implementation of NACS.</a:t>
            </a:r>
          </a:p>
          <a:p>
            <a:pPr marL="688086" marR="0" lvl="1" indent="-514350" defTabSz="914400" rtl="0" eaLnBrk="1" fontAlgn="auto" latinLnBrk="0" hangingPunct="1">
              <a:spcBef>
                <a:spcPts val="500"/>
              </a:spcBef>
              <a:spcAft>
                <a:spcPts val="0"/>
              </a:spcAft>
              <a:buClrTx/>
              <a:buSzTx/>
              <a:buFont typeface="+mj-lt"/>
              <a:buAutoNum type="alphaLcPeriod" startAt="5"/>
              <a:tabLst/>
              <a:defRPr/>
            </a:pPr>
            <a:r>
              <a:rPr kumimoji="0" lang="en-GB" sz="2600" b="0" i="0" u="none" strike="noStrike" kern="1200" cap="none" spc="0" normalizeH="0" baseline="0" noProof="0" dirty="0">
                <a:ln>
                  <a:noFill/>
                </a:ln>
                <a:effectLst/>
                <a:uLnTx/>
                <a:uFillTx/>
                <a:ea typeface="Calibri" panose="020F0502020204030204" pitchFamily="34" charset="0"/>
                <a:cs typeface="Calibri" panose="020F0502020204030204" pitchFamily="34" charset="0"/>
              </a:rPr>
              <a:t>Just very few </a:t>
            </a:r>
            <a:r>
              <a:rPr kumimoji="0" lang="en-GB" sz="2600" b="1" i="0" u="none" strike="noStrike" kern="1200" cap="none" spc="0" normalizeH="0" baseline="0" noProof="0" dirty="0">
                <a:ln>
                  <a:noFill/>
                </a:ln>
                <a:effectLst/>
                <a:uLnTx/>
                <a:uFillTx/>
                <a:ea typeface="Calibri" panose="020F0502020204030204" pitchFamily="34" charset="0"/>
                <a:cs typeface="Calibri" panose="020F0502020204030204" pitchFamily="34" charset="0"/>
              </a:rPr>
              <a:t>MDAs successfully aligned their Strategic Plan with NACS</a:t>
            </a:r>
            <a:r>
              <a:rPr kumimoji="0" lang="en-GB" sz="2600" b="0" i="0" u="none" strike="noStrike" kern="1200" cap="none" spc="0" normalizeH="0" baseline="0" noProof="0" dirty="0">
                <a:ln>
                  <a:noFill/>
                </a:ln>
                <a:effectLst/>
                <a:uLnTx/>
                <a:uFillTx/>
                <a:ea typeface="Calibri" panose="020F0502020204030204" pitchFamily="34" charset="0"/>
                <a:cs typeface="Calibri" panose="020F0502020204030204" pitchFamily="34" charset="0"/>
              </a:rPr>
              <a:t>.</a:t>
            </a:r>
            <a:endParaRPr kumimoji="0" lang="en-US" sz="2600" b="0" i="0" u="none" strike="noStrike" kern="1200" cap="none" spc="0" normalizeH="0" baseline="0" noProof="0" dirty="0">
              <a:ln>
                <a:noFill/>
              </a:ln>
              <a:effectLst/>
              <a:uLnTx/>
              <a:uFillTx/>
              <a:ea typeface="Calibri" panose="020F0502020204030204" pitchFamily="34" charset="0"/>
              <a:cs typeface="Calibri" panose="020F0502020204030204" pitchFamily="34"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35</a:t>
            </a:fld>
            <a:endParaRPr lang="en-US" sz="700"/>
          </a:p>
        </p:txBody>
      </p:sp>
    </p:spTree>
    <p:extLst>
      <p:ext uri="{BB962C8B-B14F-4D97-AF65-F5344CB8AC3E}">
        <p14:creationId xmlns:p14="http://schemas.microsoft.com/office/powerpoint/2010/main" val="2965655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9;p15">
            <a:extLst>
              <a:ext uri="{FF2B5EF4-FFF2-40B4-BE49-F238E27FC236}">
                <a16:creationId xmlns:a16="http://schemas.microsoft.com/office/drawing/2014/main" id="{4363CF21-CCE1-7386-ADA8-E38FEFD1F9D1}"/>
              </a:ext>
            </a:extLst>
          </p:cNvPr>
          <p:cNvSpPr txBox="1">
            <a:spLocks noGrp="1"/>
          </p:cNvSpPr>
          <p:nvPr>
            <p:ph type="title"/>
          </p:nvPr>
        </p:nvSpPr>
        <p:spPr>
          <a:xfrm>
            <a:off x="533401" y="804333"/>
            <a:ext cx="3823287" cy="5249334"/>
          </a:xfrm>
          <a:prstGeom prst="rect">
            <a:avLst/>
          </a:prstGeom>
        </p:spPr>
        <p:txBody>
          <a:bodyPr spcFirstLastPara="0" vert="horz" lIns="76200" tIns="76200" rIns="76200" bIns="76200" numCol="1" spcCol="1270" anchorCtr="0">
            <a:normAutofit/>
          </a:bodyPr>
          <a:lstStyle/>
          <a:p>
            <a:pPr algn="r"/>
            <a:r>
              <a:rPr lang="en-US" sz="3500" b="1" dirty="0">
                <a:latin typeface="+mn-lt"/>
                <a:ea typeface="+mn-ea"/>
                <a:cs typeface="+mn-cs"/>
              </a:rPr>
              <a:t>Recommended approach for Strategic Programming</a:t>
            </a:r>
          </a:p>
        </p:txBody>
      </p:sp>
      <p:cxnSp>
        <p:nvCxnSpPr>
          <p:cNvPr id="128" name="Straight Connector 127">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0" name="Google Shape;120;p15"/>
          <p:cNvSpPr txBox="1">
            <a:spLocks noGrp="1"/>
          </p:cNvSpPr>
          <p:nvPr>
            <p:ph idx="1"/>
          </p:nvPr>
        </p:nvSpPr>
        <p:spPr>
          <a:xfrm>
            <a:off x="4999330" y="0"/>
            <a:ext cx="6257721" cy="6745024"/>
          </a:xfrm>
          <a:prstGeom prst="rect">
            <a:avLst/>
          </a:prstGeom>
        </p:spPr>
        <p:txBody>
          <a:bodyPr spcFirstLastPara="1" lIns="0" tIns="45700" rIns="0" bIns="45700" anchor="ctr" anchorCtr="0">
            <a:normAutofit/>
          </a:bodyPr>
          <a:lstStyle/>
          <a:p>
            <a:pPr marL="0" indent="0" defTabSz="457200">
              <a:spcBef>
                <a:spcPts val="0"/>
              </a:spcBef>
              <a:buClr>
                <a:schemeClr val="accent1">
                  <a:lumMod val="60000"/>
                  <a:lumOff val="40000"/>
                </a:schemeClr>
              </a:buClr>
              <a:buSzPct val="80000"/>
              <a:buNone/>
            </a:pPr>
            <a:r>
              <a:rPr lang="en-US" sz="2800" b="1" u="sng" dirty="0"/>
              <a:t>Strategic Programming</a:t>
            </a:r>
          </a:p>
          <a:p>
            <a:pPr marL="0" indent="0" defTabSz="457200">
              <a:buClr>
                <a:schemeClr val="accent1">
                  <a:lumMod val="60000"/>
                  <a:lumOff val="40000"/>
                </a:schemeClr>
              </a:buClr>
              <a:buSzPct val="80000"/>
              <a:buNone/>
            </a:pPr>
            <a:r>
              <a:rPr lang="en-US" sz="2800" b="1" dirty="0"/>
              <a:t>A systematic approach for ACAs to being successful is made up of four components:</a:t>
            </a:r>
          </a:p>
          <a:p>
            <a:pPr marL="514350" indent="-514350" defTabSz="457200">
              <a:spcBef>
                <a:spcPts val="600"/>
              </a:spcBef>
              <a:buClr>
                <a:schemeClr val="accent2"/>
              </a:buClr>
              <a:buSzPct val="80000"/>
              <a:buFont typeface="+mj-lt"/>
              <a:buAutoNum type="arabicPeriod"/>
            </a:pPr>
            <a:r>
              <a:rPr lang="en-US" sz="2800" b="1" dirty="0">
                <a:ea typeface="+mj-ea"/>
                <a:cs typeface="+mj-cs"/>
              </a:rPr>
              <a:t>Goal</a:t>
            </a:r>
          </a:p>
          <a:p>
            <a:pPr lvl="1" defTabSz="457200">
              <a:spcBef>
                <a:spcPts val="0"/>
              </a:spcBef>
              <a:buClr>
                <a:schemeClr val="accent2"/>
              </a:buClr>
              <a:buSzPct val="80000"/>
            </a:pPr>
            <a:r>
              <a:rPr lang="en-US" sz="2800" i="1" dirty="0">
                <a:ea typeface="+mj-ea"/>
                <a:cs typeface="+mj-cs"/>
              </a:rPr>
              <a:t>“What are we trying to achieve?”</a:t>
            </a:r>
          </a:p>
          <a:p>
            <a:pPr marL="514350" indent="-514350" defTabSz="457200">
              <a:spcBef>
                <a:spcPts val="600"/>
              </a:spcBef>
              <a:buClr>
                <a:schemeClr val="accent2"/>
              </a:buClr>
              <a:buSzPct val="80000"/>
              <a:buFont typeface="+mj-lt"/>
              <a:buAutoNum type="arabicPeriod"/>
            </a:pPr>
            <a:r>
              <a:rPr lang="en-US" sz="2800" b="1" dirty="0">
                <a:ea typeface="+mj-ea"/>
                <a:cs typeface="+mj-cs"/>
              </a:rPr>
              <a:t>Strategy</a:t>
            </a:r>
          </a:p>
          <a:p>
            <a:pPr lvl="1" defTabSz="457200">
              <a:spcBef>
                <a:spcPts val="0"/>
              </a:spcBef>
              <a:buClr>
                <a:schemeClr val="accent2"/>
              </a:buClr>
              <a:buSzPct val="80000"/>
            </a:pPr>
            <a:r>
              <a:rPr lang="en-US" sz="2800" i="1" dirty="0">
                <a:ea typeface="+mj-ea"/>
                <a:cs typeface="+mj-cs"/>
              </a:rPr>
              <a:t>“How are we going to achieve it?”</a:t>
            </a:r>
          </a:p>
          <a:p>
            <a:pPr marL="514350" indent="-514350" defTabSz="457200">
              <a:spcBef>
                <a:spcPts val="600"/>
              </a:spcBef>
              <a:buClr>
                <a:schemeClr val="accent2"/>
              </a:buClr>
              <a:buSzPct val="80000"/>
              <a:buFont typeface="+mj-lt"/>
              <a:buAutoNum type="arabicPeriod"/>
            </a:pPr>
            <a:r>
              <a:rPr lang="en-US" sz="2800" b="1" dirty="0">
                <a:ea typeface="+mj-ea"/>
                <a:cs typeface="+mj-cs"/>
              </a:rPr>
              <a:t>Data</a:t>
            </a:r>
          </a:p>
          <a:p>
            <a:pPr lvl="1" defTabSz="457200">
              <a:spcBef>
                <a:spcPts val="0"/>
              </a:spcBef>
              <a:buClr>
                <a:schemeClr val="accent2"/>
              </a:buClr>
              <a:buSzPct val="80000"/>
            </a:pPr>
            <a:r>
              <a:rPr lang="en-US" sz="2800" i="1" dirty="0">
                <a:ea typeface="+mj-ea"/>
                <a:cs typeface="+mj-cs"/>
              </a:rPr>
              <a:t>“Are we doing what we planned to do?</a:t>
            </a:r>
          </a:p>
          <a:p>
            <a:pPr lvl="1" defTabSz="457200">
              <a:spcBef>
                <a:spcPts val="0"/>
              </a:spcBef>
              <a:buClr>
                <a:schemeClr val="accent2"/>
              </a:buClr>
              <a:buSzPct val="80000"/>
            </a:pPr>
            <a:r>
              <a:rPr lang="en-US" sz="2800" i="1" dirty="0">
                <a:ea typeface="+mj-ea"/>
                <a:cs typeface="+mj-cs"/>
              </a:rPr>
              <a:t>“Are we achieving what meant to achieve?”</a:t>
            </a:r>
          </a:p>
          <a:p>
            <a:pPr marL="514350" indent="-514350" defTabSz="457200">
              <a:spcBef>
                <a:spcPts val="600"/>
              </a:spcBef>
              <a:buClr>
                <a:schemeClr val="accent2"/>
              </a:buClr>
              <a:buSzPct val="80000"/>
              <a:buFont typeface="+mj-lt"/>
              <a:buAutoNum type="arabicPeriod"/>
            </a:pPr>
            <a:r>
              <a:rPr lang="en-US" sz="2800" b="1" dirty="0">
                <a:ea typeface="+mj-ea"/>
                <a:cs typeface="+mj-cs"/>
              </a:rPr>
              <a:t>Communication</a:t>
            </a:r>
          </a:p>
          <a:p>
            <a:pPr lvl="1" defTabSz="457200">
              <a:spcBef>
                <a:spcPts val="0"/>
              </a:spcBef>
              <a:buClr>
                <a:schemeClr val="accent2"/>
              </a:buClr>
              <a:buSzPct val="80000"/>
            </a:pPr>
            <a:r>
              <a:rPr lang="en-US" sz="2800" i="1" dirty="0">
                <a:ea typeface="+mj-ea"/>
                <a:cs typeface="+mj-cs"/>
              </a:rPr>
              <a:t>“Are our achievements recognized and attributed to our work?”</a:t>
            </a: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36</a:t>
            </a:fld>
            <a:endParaRPr lang="en-US" sz="700"/>
          </a:p>
        </p:txBody>
      </p:sp>
    </p:spTree>
    <p:extLst>
      <p:ext uri="{BB962C8B-B14F-4D97-AF65-F5344CB8AC3E}">
        <p14:creationId xmlns:p14="http://schemas.microsoft.com/office/powerpoint/2010/main" val="3501723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9;p15">
            <a:extLst>
              <a:ext uri="{FF2B5EF4-FFF2-40B4-BE49-F238E27FC236}">
                <a16:creationId xmlns:a16="http://schemas.microsoft.com/office/drawing/2014/main" id="{4363CF21-CCE1-7386-ADA8-E38FEFD1F9D1}"/>
              </a:ext>
            </a:extLst>
          </p:cNvPr>
          <p:cNvSpPr txBox="1">
            <a:spLocks noGrp="1"/>
          </p:cNvSpPr>
          <p:nvPr>
            <p:ph type="title"/>
          </p:nvPr>
        </p:nvSpPr>
        <p:spPr>
          <a:xfrm>
            <a:off x="1" y="804333"/>
            <a:ext cx="4356688" cy="5249334"/>
          </a:xfrm>
          <a:prstGeom prst="rect">
            <a:avLst/>
          </a:prstGeom>
        </p:spPr>
        <p:txBody>
          <a:bodyPr spcFirstLastPara="0" vert="horz" lIns="76200" tIns="76200" rIns="76200" bIns="76200" numCol="1" spcCol="1270" anchorCtr="0">
            <a:noAutofit/>
          </a:bodyPr>
          <a:lstStyle/>
          <a:p>
            <a:pPr algn="r"/>
            <a:r>
              <a:rPr lang="en-US" sz="3200" b="1" dirty="0">
                <a:latin typeface="+mn-lt"/>
                <a:ea typeface="+mn-ea"/>
                <a:cs typeface="Calibri" panose="020F0502020204030204" pitchFamily="34" charset="0"/>
              </a:rPr>
              <a:t>3. Recommendations for the ICPC Strategic Plan 2024-2028</a:t>
            </a:r>
            <a:br>
              <a:rPr lang="en-US" sz="3200" b="1" dirty="0">
                <a:latin typeface="+mn-lt"/>
                <a:ea typeface="+mn-ea"/>
                <a:cs typeface="Calibri" panose="020F0502020204030204" pitchFamily="34" charset="0"/>
              </a:rPr>
            </a:br>
            <a:br>
              <a:rPr lang="en-US" sz="3200" b="1" dirty="0">
                <a:latin typeface="+mn-lt"/>
                <a:ea typeface="+mn-ea"/>
                <a:cs typeface="Calibri" panose="020F0502020204030204" pitchFamily="34" charset="0"/>
              </a:rPr>
            </a:br>
            <a:br>
              <a:rPr lang="en-US" sz="3200" b="1" dirty="0">
                <a:latin typeface="+mn-lt"/>
                <a:ea typeface="+mn-ea"/>
                <a:cs typeface="Calibri" panose="020F0502020204030204" pitchFamily="34" charset="0"/>
              </a:rPr>
            </a:br>
            <a:br>
              <a:rPr lang="en-US" sz="3200" b="1" dirty="0">
                <a:latin typeface="+mn-lt"/>
                <a:ea typeface="+mn-ea"/>
                <a:cs typeface="Calibri" panose="020F0502020204030204" pitchFamily="34" charset="0"/>
              </a:rPr>
            </a:br>
            <a:br>
              <a:rPr lang="en-US" sz="3200" b="1" dirty="0">
                <a:latin typeface="+mn-lt"/>
                <a:ea typeface="+mn-ea"/>
                <a:cs typeface="Calibri" panose="020F0502020204030204" pitchFamily="34" charset="0"/>
              </a:rPr>
            </a:br>
            <a:r>
              <a:rPr lang="en-US" sz="2400" b="1" u="sng" dirty="0">
                <a:latin typeface="+mn-lt"/>
                <a:ea typeface="+mn-ea"/>
                <a:cs typeface="Calibri" panose="020F0502020204030204" pitchFamily="34" charset="0"/>
              </a:rPr>
              <a:t>1. Goal</a:t>
            </a:r>
            <a:br>
              <a:rPr lang="en-US" sz="2400" b="1" dirty="0">
                <a:latin typeface="+mn-lt"/>
                <a:ea typeface="+mn-ea"/>
                <a:cs typeface="Calibri" panose="020F0502020204030204" pitchFamily="34" charset="0"/>
              </a:rPr>
            </a:br>
            <a:r>
              <a:rPr lang="en-US" sz="2400" b="1" dirty="0">
                <a:latin typeface="+mn-lt"/>
                <a:ea typeface="+mn-ea"/>
                <a:cs typeface="Calibri" panose="020F0502020204030204" pitchFamily="34" charset="0"/>
              </a:rPr>
              <a:t>“What are we trying to achieve?”</a:t>
            </a:r>
          </a:p>
        </p:txBody>
      </p:sp>
      <p:cxnSp>
        <p:nvCxnSpPr>
          <p:cNvPr id="128" name="Straight Connector 127">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0" name="Google Shape;120;p15"/>
          <p:cNvSpPr txBox="1">
            <a:spLocks noGrp="1"/>
          </p:cNvSpPr>
          <p:nvPr>
            <p:ph idx="1"/>
          </p:nvPr>
        </p:nvSpPr>
        <p:spPr>
          <a:xfrm>
            <a:off x="4999330" y="0"/>
            <a:ext cx="6257721" cy="6858000"/>
          </a:xfrm>
          <a:prstGeom prst="rect">
            <a:avLst/>
          </a:prstGeom>
        </p:spPr>
        <p:txBody>
          <a:bodyPr spcFirstLastPara="1" vert="horz" lIns="0" tIns="45700" rIns="0" bIns="45700" rtlCol="0" anchor="ctr" anchorCtr="0">
            <a:noAutofit/>
          </a:bodyPr>
          <a:lstStyle/>
          <a:p>
            <a:pPr marL="173736" lvl="1" indent="0">
              <a:buNone/>
            </a:pPr>
            <a:r>
              <a:rPr lang="en-US" sz="2600" b="1" dirty="0">
                <a:cs typeface="Calibri" panose="020F0502020204030204" pitchFamily="34" charset="0"/>
              </a:rPr>
              <a:t>Definition of Objectives</a:t>
            </a:r>
            <a:endParaRPr lang="en-US" sz="2600" dirty="0">
              <a:cs typeface="Calibri" panose="020F0502020204030204" pitchFamily="34" charset="0"/>
            </a:endParaRPr>
          </a:p>
          <a:p>
            <a:pPr marL="516636" lvl="1" indent="-342900">
              <a:spcBef>
                <a:spcPts val="0"/>
              </a:spcBef>
            </a:pPr>
            <a:r>
              <a:rPr lang="en-US" sz="2600" u="sng" dirty="0">
                <a:cs typeface="Calibri" panose="020F0502020204030204" pitchFamily="34" charset="0"/>
              </a:rPr>
              <a:t>Strategic Programming: </a:t>
            </a:r>
            <a:r>
              <a:rPr lang="en-US" sz="2600" dirty="0">
                <a:cs typeface="Calibri" panose="020F0502020204030204" pitchFamily="34" charset="0"/>
              </a:rPr>
              <a:t>To ensure objectives formulated in ICPC Strategic Plan 2024-2028 are realistic, achievable, and aligned with national level documents, in particular NACS – and where feasible, NDP</a:t>
            </a:r>
          </a:p>
          <a:p>
            <a:pPr marL="173736" lvl="1" indent="0">
              <a:spcBef>
                <a:spcPts val="1200"/>
              </a:spcBef>
              <a:buNone/>
            </a:pPr>
            <a:r>
              <a:rPr lang="en-US" sz="2600" b="1" dirty="0">
                <a:cs typeface="Calibri" panose="020F0502020204030204" pitchFamily="34" charset="0"/>
              </a:rPr>
              <a:t>Definition of Indicators</a:t>
            </a:r>
          </a:p>
          <a:p>
            <a:pPr marL="516636" lvl="1" indent="-342900">
              <a:spcBef>
                <a:spcPts val="0"/>
              </a:spcBef>
            </a:pPr>
            <a:r>
              <a:rPr lang="en-US" sz="2600" u="sng" dirty="0">
                <a:cs typeface="Calibri" panose="020F0502020204030204" pitchFamily="34" charset="0"/>
              </a:rPr>
              <a:t>Making success measurable: </a:t>
            </a:r>
            <a:r>
              <a:rPr lang="en-US" sz="2600" dirty="0">
                <a:cs typeface="Calibri" panose="020F0502020204030204" pitchFamily="34" charset="0"/>
              </a:rPr>
              <a:t>To incorporate strategies that will measure successes and performance beyond output level and demonstrates impact on sectorial basis.</a:t>
            </a:r>
          </a:p>
          <a:p>
            <a:pPr marL="173736" lvl="1" indent="0">
              <a:spcBef>
                <a:spcPts val="1200"/>
              </a:spcBef>
              <a:buNone/>
            </a:pPr>
            <a:r>
              <a:rPr lang="en-US" sz="2600" b="1" dirty="0">
                <a:ea typeface="Calibri" panose="020F0502020204030204" pitchFamily="34" charset="0"/>
                <a:cs typeface="Calibri" panose="020F0502020204030204" pitchFamily="34" charset="0"/>
              </a:rPr>
              <a:t>D</a:t>
            </a:r>
            <a:r>
              <a:rPr lang="en-US" sz="2600" b="1" dirty="0">
                <a:effectLst/>
                <a:ea typeface="Calibri" panose="020F0502020204030204" pitchFamily="34" charset="0"/>
                <a:cs typeface="Calibri" panose="020F0502020204030204" pitchFamily="34" charset="0"/>
              </a:rPr>
              <a:t>onor support and funding</a:t>
            </a:r>
            <a:endParaRPr lang="en-US" sz="2600" dirty="0">
              <a:ea typeface="Calibri" panose="020F0502020204030204" pitchFamily="34" charset="0"/>
              <a:cs typeface="Calibri" panose="020F0502020204030204" pitchFamily="34" charset="0"/>
            </a:endParaRPr>
          </a:p>
          <a:p>
            <a:pPr marL="516636" lvl="1" indent="-342900">
              <a:spcBef>
                <a:spcPts val="0"/>
              </a:spcBef>
            </a:pPr>
            <a:r>
              <a:rPr lang="en-US" sz="2600" u="sng" dirty="0">
                <a:ea typeface="Calibri" panose="020F0502020204030204" pitchFamily="34" charset="0"/>
                <a:cs typeface="Calibri" panose="020F0502020204030204" pitchFamily="34" charset="0"/>
              </a:rPr>
              <a:t>Use ICPC Strategic Plan to </a:t>
            </a:r>
            <a:r>
              <a:rPr lang="en-US" sz="2600" u="sng" dirty="0">
                <a:effectLst/>
                <a:ea typeface="Calibri" panose="020F0502020204030204" pitchFamily="34" charset="0"/>
              </a:rPr>
              <a:t>access to donor funds </a:t>
            </a:r>
            <a:r>
              <a:rPr lang="en-US" sz="2600" dirty="0">
                <a:effectLst/>
                <a:ea typeface="Calibri" panose="020F0502020204030204" pitchFamily="34" charset="0"/>
              </a:rPr>
              <a:t>from international partners whose activities are linked to ICPC activities.</a:t>
            </a:r>
            <a:endParaRPr lang="en-US" sz="2600" dirty="0">
              <a:ea typeface="Calibri" panose="020F0502020204030204" pitchFamily="34" charset="0"/>
              <a:cs typeface="Calibri" panose="020F0502020204030204" pitchFamily="34"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37</a:t>
            </a:fld>
            <a:endParaRPr lang="en-US" sz="700"/>
          </a:p>
        </p:txBody>
      </p:sp>
    </p:spTree>
    <p:extLst>
      <p:ext uri="{BB962C8B-B14F-4D97-AF65-F5344CB8AC3E}">
        <p14:creationId xmlns:p14="http://schemas.microsoft.com/office/powerpoint/2010/main" val="3041559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9;p15">
            <a:extLst>
              <a:ext uri="{FF2B5EF4-FFF2-40B4-BE49-F238E27FC236}">
                <a16:creationId xmlns:a16="http://schemas.microsoft.com/office/drawing/2014/main" id="{4363CF21-CCE1-7386-ADA8-E38FEFD1F9D1}"/>
              </a:ext>
            </a:extLst>
          </p:cNvPr>
          <p:cNvSpPr txBox="1">
            <a:spLocks noGrp="1"/>
          </p:cNvSpPr>
          <p:nvPr>
            <p:ph type="title"/>
          </p:nvPr>
        </p:nvSpPr>
        <p:spPr>
          <a:xfrm>
            <a:off x="0" y="804333"/>
            <a:ext cx="4356688" cy="5249334"/>
          </a:xfrm>
          <a:prstGeom prst="rect">
            <a:avLst/>
          </a:prstGeom>
        </p:spPr>
        <p:txBody>
          <a:bodyPr spcFirstLastPara="0" vert="horz" lIns="76200" tIns="76200" rIns="76200" bIns="76200" numCol="1" spcCol="1270" anchorCtr="0">
            <a:noAutofit/>
          </a:bodyPr>
          <a:lstStyle/>
          <a:p>
            <a:pPr algn="r"/>
            <a:r>
              <a:rPr lang="en-US" sz="3200" b="1" dirty="0">
                <a:latin typeface="+mn-lt"/>
                <a:ea typeface="+mn-ea"/>
                <a:cs typeface="+mn-cs"/>
              </a:rPr>
              <a:t>3. Recommendations for the ICPC Strategic Plan 2024-2028</a:t>
            </a:r>
            <a:br>
              <a:rPr lang="en-US" sz="3200" b="1" dirty="0">
                <a:latin typeface="+mn-lt"/>
                <a:ea typeface="+mn-ea"/>
                <a:cs typeface="+mn-cs"/>
              </a:rPr>
            </a:br>
            <a:br>
              <a:rPr lang="en-US" sz="3200" b="1" dirty="0">
                <a:latin typeface="+mn-lt"/>
                <a:ea typeface="+mn-ea"/>
                <a:cs typeface="+mn-cs"/>
              </a:rPr>
            </a:br>
            <a:br>
              <a:rPr lang="en-US" sz="3200" b="1" dirty="0">
                <a:latin typeface="+mn-lt"/>
                <a:ea typeface="+mn-ea"/>
                <a:cs typeface="+mn-cs"/>
              </a:rPr>
            </a:br>
            <a:br>
              <a:rPr lang="en-US" sz="3200" b="1" dirty="0">
                <a:latin typeface="+mn-lt"/>
                <a:ea typeface="+mn-ea"/>
                <a:cs typeface="+mn-cs"/>
              </a:rPr>
            </a:br>
            <a:br>
              <a:rPr lang="en-US" sz="3200" b="1" dirty="0">
                <a:latin typeface="+mn-lt"/>
                <a:ea typeface="+mn-ea"/>
                <a:cs typeface="+mn-cs"/>
              </a:rPr>
            </a:br>
            <a:br>
              <a:rPr lang="en-US" sz="3200" b="1" dirty="0">
                <a:latin typeface="+mn-lt"/>
                <a:ea typeface="+mn-ea"/>
                <a:cs typeface="+mn-cs"/>
              </a:rPr>
            </a:br>
            <a:r>
              <a:rPr lang="en-US" sz="2400" b="1" u="sng" dirty="0">
                <a:latin typeface="+mn-lt"/>
                <a:ea typeface="+mn-ea"/>
                <a:cs typeface="+mn-cs"/>
              </a:rPr>
              <a:t>2. Strategy</a:t>
            </a:r>
            <a:br>
              <a:rPr lang="en-US" sz="2400" b="1" dirty="0">
                <a:latin typeface="+mn-lt"/>
                <a:ea typeface="+mn-ea"/>
                <a:cs typeface="+mn-cs"/>
              </a:rPr>
            </a:br>
            <a:r>
              <a:rPr lang="en-US" sz="2400" b="1" i="1" dirty="0">
                <a:latin typeface="+mn-lt"/>
                <a:ea typeface="+mn-ea"/>
                <a:cs typeface="+mn-cs"/>
              </a:rPr>
              <a:t>“How are we going to achieve it?”</a:t>
            </a:r>
            <a:endParaRPr lang="en-US" sz="2400" b="1" dirty="0">
              <a:latin typeface="+mn-lt"/>
              <a:ea typeface="+mn-ea"/>
              <a:cs typeface="+mn-cs"/>
            </a:endParaRPr>
          </a:p>
        </p:txBody>
      </p:sp>
      <p:cxnSp>
        <p:nvCxnSpPr>
          <p:cNvPr id="128" name="Straight Connector 127">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0"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rmAutofit/>
          </a:bodyPr>
          <a:lstStyle/>
          <a:p>
            <a:pPr marL="173736" lvl="1" indent="0">
              <a:buNone/>
            </a:pPr>
            <a:r>
              <a:rPr lang="en-US" sz="2600" b="1" dirty="0">
                <a:effectLst/>
                <a:ea typeface="Calibri" panose="020F0502020204030204" pitchFamily="34" charset="0"/>
                <a:cs typeface="Calibri" panose="020F0502020204030204" pitchFamily="34" charset="0"/>
              </a:rPr>
              <a:t>Implementation of objectives </a:t>
            </a:r>
          </a:p>
          <a:p>
            <a:pPr marL="539750" lvl="1" indent="-366713">
              <a:spcBef>
                <a:spcPts val="300"/>
              </a:spcBef>
            </a:pPr>
            <a:r>
              <a:rPr lang="en-US" sz="2600" b="1" u="sng" dirty="0">
                <a:effectLst/>
                <a:ea typeface="Calibri" panose="020F0502020204030204" pitchFamily="34" charset="0"/>
                <a:cs typeface="Calibri" panose="020F0502020204030204" pitchFamily="34" charset="0"/>
              </a:rPr>
              <a:t>Aligning indicators and activities:</a:t>
            </a:r>
            <a:r>
              <a:rPr lang="en-US" sz="2600" b="1" dirty="0">
                <a:effectLst/>
                <a:ea typeface="Calibri" panose="020F0502020204030204" pitchFamily="34" charset="0"/>
                <a:cs typeface="Calibri" panose="020F0502020204030204" pitchFamily="34" charset="0"/>
              </a:rPr>
              <a:t> </a:t>
            </a:r>
            <a:r>
              <a:rPr lang="en-US" sz="2600" dirty="0">
                <a:effectLst/>
                <a:ea typeface="Calibri" panose="020F0502020204030204" pitchFamily="34" charset="0"/>
                <a:cs typeface="Calibri" panose="020F0502020204030204" pitchFamily="34" charset="0"/>
              </a:rPr>
              <a:t>Ensure that all key performance indicators have strategic activities that will drive their execution</a:t>
            </a:r>
            <a:r>
              <a:rPr lang="en-US" sz="2600" dirty="0">
                <a:ea typeface="Calibri" panose="020F0502020204030204" pitchFamily="34" charset="0"/>
                <a:cs typeface="Calibri" panose="020F0502020204030204" pitchFamily="34" charset="0"/>
              </a:rPr>
              <a:t>.</a:t>
            </a:r>
          </a:p>
          <a:p>
            <a:pPr marL="173736" lvl="1" indent="0">
              <a:buNone/>
            </a:pPr>
            <a:r>
              <a:rPr lang="en-US" sz="2600" b="1" dirty="0">
                <a:cs typeface="Calibri" panose="020F0502020204030204" pitchFamily="34" charset="0"/>
              </a:rPr>
              <a:t>Management of Officers</a:t>
            </a:r>
          </a:p>
          <a:p>
            <a:pPr marL="539750" lvl="1" indent="-366713">
              <a:spcBef>
                <a:spcPts val="300"/>
              </a:spcBef>
            </a:pPr>
            <a:r>
              <a:rPr lang="en-US" sz="2600" b="1" u="sng" dirty="0">
                <a:cs typeface="Calibri" panose="020F0502020204030204" pitchFamily="34" charset="0"/>
              </a:rPr>
              <a:t>Incentives and Sanctions</a:t>
            </a:r>
            <a:r>
              <a:rPr lang="en-US" sz="2600" b="1" dirty="0">
                <a:cs typeface="Calibri" panose="020F0502020204030204" pitchFamily="34" charset="0"/>
              </a:rPr>
              <a:t>: </a:t>
            </a:r>
            <a:r>
              <a:rPr lang="en-US" sz="2600" dirty="0">
                <a:cs typeface="Calibri" panose="020F0502020204030204" pitchFamily="34" charset="0"/>
              </a:rPr>
              <a:t>There may be need for application of carrot and stick approach for departments or employees that reach certain targets as a motivating factor.</a:t>
            </a:r>
          </a:p>
          <a:p>
            <a:pPr marL="539750" lvl="1" indent="-366713">
              <a:defRPr/>
            </a:pPr>
            <a:r>
              <a:rPr lang="en-US" sz="2600" b="1" u="sng" dirty="0">
                <a:cs typeface="Calibri" panose="020F0502020204030204" pitchFamily="34" charset="0"/>
              </a:rPr>
              <a:t>Sensitization</a:t>
            </a:r>
            <a:r>
              <a:rPr lang="en-US" sz="2600" b="1" dirty="0">
                <a:cs typeface="Calibri" panose="020F0502020204030204" pitchFamily="34" charset="0"/>
              </a:rPr>
              <a:t>: </a:t>
            </a:r>
            <a:r>
              <a:rPr lang="en-US" sz="2600" dirty="0">
                <a:cs typeface="Calibri" panose="020F0502020204030204" pitchFamily="34" charset="0"/>
              </a:rPr>
              <a:t>To ensure that staff at the States offices are fully sensitized on the next Strategic Plan. </a:t>
            </a:r>
            <a:r>
              <a:rPr lang="en-US" sz="2600" b="1" dirty="0">
                <a:cs typeface="Calibri" panose="020F0502020204030204" pitchFamily="34" charset="0"/>
              </a:rPr>
              <a:t>Physical sensitization is preferrable to virtual to allow for active interaction.</a:t>
            </a: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38</a:t>
            </a:fld>
            <a:endParaRPr lang="en-US" sz="700"/>
          </a:p>
        </p:txBody>
      </p:sp>
    </p:spTree>
    <p:extLst>
      <p:ext uri="{BB962C8B-B14F-4D97-AF65-F5344CB8AC3E}">
        <p14:creationId xmlns:p14="http://schemas.microsoft.com/office/powerpoint/2010/main" val="3753716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9;p15">
            <a:extLst>
              <a:ext uri="{FF2B5EF4-FFF2-40B4-BE49-F238E27FC236}">
                <a16:creationId xmlns:a16="http://schemas.microsoft.com/office/drawing/2014/main" id="{4363CF21-CCE1-7386-ADA8-E38FEFD1F9D1}"/>
              </a:ext>
            </a:extLst>
          </p:cNvPr>
          <p:cNvSpPr txBox="1">
            <a:spLocks noGrp="1"/>
          </p:cNvSpPr>
          <p:nvPr>
            <p:ph type="title"/>
          </p:nvPr>
        </p:nvSpPr>
        <p:spPr>
          <a:xfrm>
            <a:off x="0" y="804333"/>
            <a:ext cx="4356688" cy="5249334"/>
          </a:xfrm>
          <a:prstGeom prst="rect">
            <a:avLst/>
          </a:prstGeom>
        </p:spPr>
        <p:txBody>
          <a:bodyPr spcFirstLastPara="0" vert="horz" lIns="76200" tIns="76200" rIns="76200" bIns="76200" numCol="1" spcCol="1270" anchorCtr="0">
            <a:noAutofit/>
          </a:bodyPr>
          <a:lstStyle/>
          <a:p>
            <a:pPr algn="r"/>
            <a:r>
              <a:rPr lang="en-US" sz="3200" b="1" dirty="0">
                <a:latin typeface="+mn-lt"/>
                <a:ea typeface="+mn-ea"/>
                <a:cs typeface="+mn-cs"/>
              </a:rPr>
              <a:t>3. Recommendations for the ICPC Strategic Plan 2024-2028</a:t>
            </a:r>
            <a:br>
              <a:rPr lang="en-US" sz="3200" b="1" dirty="0">
                <a:latin typeface="+mn-lt"/>
                <a:ea typeface="+mn-ea"/>
                <a:cs typeface="+mn-cs"/>
              </a:rPr>
            </a:br>
            <a:br>
              <a:rPr lang="en-US" sz="3200" b="1" dirty="0">
                <a:latin typeface="+mn-lt"/>
                <a:ea typeface="+mn-ea"/>
                <a:cs typeface="+mn-cs"/>
              </a:rPr>
            </a:br>
            <a:r>
              <a:rPr lang="en-US" sz="2400" b="1" u="sng" dirty="0">
                <a:latin typeface="+mn-lt"/>
                <a:ea typeface="+mn-ea"/>
                <a:cs typeface="+mn-cs"/>
              </a:rPr>
              <a:t>3. Data</a:t>
            </a:r>
            <a:br>
              <a:rPr lang="en-US" sz="2400" b="1" i="1" dirty="0">
                <a:latin typeface="+mn-lt"/>
                <a:ea typeface="+mn-ea"/>
                <a:cs typeface="+mn-cs"/>
              </a:rPr>
            </a:br>
            <a:r>
              <a:rPr lang="en-US" sz="2400" b="1" i="1" u="sng" dirty="0">
                <a:latin typeface="+mn-lt"/>
                <a:ea typeface="+mn-ea"/>
                <a:cs typeface="+mn-cs"/>
              </a:rPr>
              <a:t>Monitoring:</a:t>
            </a:r>
            <a:r>
              <a:rPr lang="en-US" sz="2400" b="1" i="1" dirty="0">
                <a:latin typeface="+mn-lt"/>
                <a:ea typeface="+mn-ea"/>
                <a:cs typeface="+mn-cs"/>
              </a:rPr>
              <a:t> “Are we doing what we planned to do?</a:t>
            </a:r>
            <a:br>
              <a:rPr lang="en-US" sz="2400" b="1" i="1" dirty="0">
                <a:latin typeface="+mn-lt"/>
                <a:ea typeface="+mn-ea"/>
                <a:cs typeface="+mn-cs"/>
              </a:rPr>
            </a:br>
            <a:r>
              <a:rPr lang="en-US" sz="2400" b="1" i="1" u="sng" dirty="0">
                <a:latin typeface="+mn-lt"/>
                <a:ea typeface="+mn-ea"/>
                <a:cs typeface="+mn-cs"/>
              </a:rPr>
              <a:t>Evaluation:</a:t>
            </a:r>
            <a:r>
              <a:rPr lang="en-US" sz="2400" b="1" i="1" dirty="0">
                <a:latin typeface="+mn-lt"/>
                <a:ea typeface="+mn-ea"/>
                <a:cs typeface="+mn-cs"/>
              </a:rPr>
              <a:t> “Are we achieving what meant to achieve?”</a:t>
            </a:r>
            <a:endParaRPr lang="en-US" sz="2400" b="1" dirty="0">
              <a:latin typeface="+mn-lt"/>
              <a:ea typeface="+mn-ea"/>
              <a:cs typeface="+mn-cs"/>
            </a:endParaRPr>
          </a:p>
        </p:txBody>
      </p:sp>
      <p:cxnSp>
        <p:nvCxnSpPr>
          <p:cNvPr id="128" name="Straight Connector 127">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0"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rmAutofit/>
          </a:bodyPr>
          <a:lstStyle/>
          <a:p>
            <a:pPr marL="173736" lvl="1" indent="0">
              <a:buNone/>
            </a:pPr>
            <a:r>
              <a:rPr lang="en-US" sz="2600" b="1" dirty="0">
                <a:effectLst/>
                <a:latin typeface="Tw Cen MT (Body)"/>
                <a:ea typeface="Calibri" panose="020F0502020204030204" pitchFamily="34" charset="0"/>
                <a:cs typeface="Calibri" panose="020F0502020204030204" pitchFamily="34" charset="0"/>
              </a:rPr>
              <a:t>Quality of the Indicator Framework</a:t>
            </a:r>
          </a:p>
          <a:p>
            <a:pPr marL="539750" lvl="1" indent="-366713"/>
            <a:r>
              <a:rPr lang="en-US" sz="2600" b="1" u="sng" dirty="0">
                <a:effectLst/>
                <a:latin typeface="Tw Cen MT (Body)"/>
                <a:ea typeface="Calibri" panose="020F0502020204030204" pitchFamily="34" charset="0"/>
                <a:cs typeface="Calibri" panose="020F0502020204030204" pitchFamily="34" charset="0"/>
              </a:rPr>
              <a:t>KPIs must be suitable to Monitor and </a:t>
            </a:r>
            <a:r>
              <a:rPr lang="en-US" sz="2600" b="1" u="sng" dirty="0">
                <a:latin typeface="Tw Cen MT (Body)"/>
                <a:ea typeface="Calibri" panose="020F0502020204030204" pitchFamily="34" charset="0"/>
                <a:cs typeface="Calibri" panose="020F0502020204030204" pitchFamily="34" charset="0"/>
              </a:rPr>
              <a:t>Evaluate t</a:t>
            </a:r>
            <a:r>
              <a:rPr lang="en-US" sz="2600" b="1" u="sng" dirty="0">
                <a:effectLst/>
                <a:latin typeface="Tw Cen MT (Body)"/>
                <a:ea typeface="Calibri" panose="020F0502020204030204" pitchFamily="34" charset="0"/>
                <a:cs typeface="Calibri" panose="020F0502020204030204" pitchFamily="34" charset="0"/>
              </a:rPr>
              <a:t>he Commission’s work and success:  </a:t>
            </a:r>
            <a:r>
              <a:rPr lang="en-US" sz="2600" dirty="0">
                <a:effectLst/>
                <a:latin typeface="Tw Cen MT (Body)"/>
                <a:ea typeface="Calibri" panose="020F0502020204030204" pitchFamily="34" charset="0"/>
                <a:cs typeface="Calibri" panose="020F0502020204030204" pitchFamily="34" charset="0"/>
              </a:rPr>
              <a:t>to avoid incorporating KPIs and activities which it does not have control over in its next strategy.</a:t>
            </a:r>
          </a:p>
          <a:p>
            <a:pPr marL="539750" lvl="1" indent="-366713"/>
            <a:r>
              <a:rPr lang="en-US" sz="2600" b="1" u="sng" dirty="0">
                <a:latin typeface="Tw Cen MT (Body)"/>
                <a:ea typeface="Calibri" panose="020F0502020204030204" pitchFamily="34" charset="0"/>
                <a:cs typeface="Calibri" panose="020F0502020204030204" pitchFamily="34" charset="0"/>
              </a:rPr>
              <a:t>Avoid the CPI as KPI</a:t>
            </a:r>
            <a:r>
              <a:rPr lang="en-US" sz="2600" u="sng" dirty="0">
                <a:latin typeface="Tw Cen MT (Body)"/>
                <a:ea typeface="Calibri" panose="020F0502020204030204" pitchFamily="34" charset="0"/>
                <a:cs typeface="Calibri" panose="020F0502020204030204" pitchFamily="34" charset="0"/>
              </a:rPr>
              <a:t>: </a:t>
            </a:r>
            <a:r>
              <a:rPr lang="en-US" sz="2600" dirty="0">
                <a:latin typeface="Tw Cen MT (Body)"/>
                <a:ea typeface="Calibri" panose="020F0502020204030204" pitchFamily="34" charset="0"/>
                <a:cs typeface="Calibri" panose="020F0502020204030204" pitchFamily="34" charset="0"/>
              </a:rPr>
              <a:t>In particular the CPI is an indicator that is out of ICPC’s control due to its methodology. ICPC should have a plan for dealing with its results, but not use it as a Performance Indicator in our M&amp;E framework</a:t>
            </a:r>
            <a:endParaRPr lang="en-US" sz="2600" dirty="0">
              <a:effectLst/>
              <a:latin typeface="Tw Cen MT (Body)"/>
              <a:ea typeface="Calibri" panose="020F0502020204030204" pitchFamily="34" charset="0"/>
              <a:cs typeface="Calibri" panose="020F0502020204030204" pitchFamily="34" charset="0"/>
            </a:endParaRPr>
          </a:p>
          <a:p>
            <a:pPr marL="688086" lvl="1" indent="-514350">
              <a:buFont typeface="+mj-lt"/>
              <a:buAutoNum type="alphaLcPeriod"/>
            </a:pPr>
            <a:endParaRPr lang="en-US" sz="2600" dirty="0">
              <a:effectLst/>
              <a:latin typeface="Tw Cen MT (Body)"/>
              <a:ea typeface="Calibri" panose="020F0502020204030204" pitchFamily="34" charset="0"/>
              <a:cs typeface="Calibri" panose="020F0502020204030204" pitchFamily="34"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39</a:t>
            </a:fld>
            <a:endParaRPr lang="en-US" sz="700"/>
          </a:p>
        </p:txBody>
      </p:sp>
    </p:spTree>
    <p:extLst>
      <p:ext uri="{BB962C8B-B14F-4D97-AF65-F5344CB8AC3E}">
        <p14:creationId xmlns:p14="http://schemas.microsoft.com/office/powerpoint/2010/main" val="377237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1024128" y="585216"/>
            <a:ext cx="9720072" cy="149961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b="1" dirty="0"/>
              <a:t>OUR STRATEGY</a:t>
            </a:r>
            <a:endParaRPr lang="en-US" dirty="0"/>
          </a:p>
        </p:txBody>
      </p:sp>
      <p:cxnSp>
        <p:nvCxnSpPr>
          <p:cNvPr id="126" name="Straight Connector 125">
            <a:extLst>
              <a:ext uri="{FF2B5EF4-FFF2-40B4-BE49-F238E27FC236}">
                <a16:creationId xmlns:a16="http://schemas.microsoft.com/office/drawing/2014/main" id="{B6B73E4F-8088-4238-BCFD-15C21A18A9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0" name="Google Shape;120;p15"/>
          <p:cNvSpPr txBox="1">
            <a:spLocks noGrp="1"/>
          </p:cNvSpPr>
          <p:nvPr>
            <p:ph idx="1"/>
          </p:nvPr>
        </p:nvSpPr>
        <p:spPr>
          <a:xfrm>
            <a:off x="750276" y="1078579"/>
            <a:ext cx="11060724" cy="5392126"/>
          </a:xfrm>
          <a:prstGeom prst="rect">
            <a:avLst/>
          </a:prstGeom>
          <a:noFill/>
          <a:ln>
            <a:noFill/>
          </a:ln>
        </p:spPr>
        <p:txBody>
          <a:bodyPr spcFirstLastPara="1" wrap="square" lIns="0" tIns="45700" rIns="0" bIns="45700" anchor="t" anchorCtr="0">
            <a:noAutofit/>
          </a:bodyPr>
          <a:lstStyle/>
          <a:p>
            <a:pPr marL="0" indent="0" algn="just">
              <a:buNone/>
            </a:pPr>
            <a:endParaRPr lang="en-US" sz="2800" dirty="0"/>
          </a:p>
          <a:p>
            <a:pPr marL="514350" lvl="0" indent="-514350" algn="just">
              <a:buClr>
                <a:schemeClr val="accent1"/>
              </a:buClr>
              <a:buFont typeface="+mj-lt"/>
              <a:buAutoNum type="arabicParenR" startAt="8"/>
            </a:pPr>
            <a:endParaRPr lang="en-GB" sz="2800" dirty="0"/>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4</a:t>
            </a:fld>
            <a:endParaRPr lang="en-US" sz="700"/>
          </a:p>
        </p:txBody>
      </p:sp>
      <p:graphicFrame>
        <p:nvGraphicFramePr>
          <p:cNvPr id="5" name="Content Placeholder 1">
            <a:extLst>
              <a:ext uri="{FF2B5EF4-FFF2-40B4-BE49-F238E27FC236}">
                <a16:creationId xmlns:a16="http://schemas.microsoft.com/office/drawing/2014/main" id="{7E6099C6-254E-C56C-9B7A-522600ADFC78}"/>
              </a:ext>
            </a:extLst>
          </p:cNvPr>
          <p:cNvGraphicFramePr>
            <a:graphicFrameLocks/>
          </p:cNvGraphicFramePr>
          <p:nvPr>
            <p:extLst>
              <p:ext uri="{D42A27DB-BD31-4B8C-83A1-F6EECF244321}">
                <p14:modId xmlns:p14="http://schemas.microsoft.com/office/powerpoint/2010/main" val="572030681"/>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3188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9;p15">
            <a:extLst>
              <a:ext uri="{FF2B5EF4-FFF2-40B4-BE49-F238E27FC236}">
                <a16:creationId xmlns:a16="http://schemas.microsoft.com/office/drawing/2014/main" id="{4363CF21-CCE1-7386-ADA8-E38FEFD1F9D1}"/>
              </a:ext>
            </a:extLst>
          </p:cNvPr>
          <p:cNvSpPr txBox="1">
            <a:spLocks noGrp="1"/>
          </p:cNvSpPr>
          <p:nvPr>
            <p:ph type="title"/>
          </p:nvPr>
        </p:nvSpPr>
        <p:spPr>
          <a:xfrm>
            <a:off x="0" y="804333"/>
            <a:ext cx="4356688" cy="5249334"/>
          </a:xfrm>
          <a:prstGeom prst="rect">
            <a:avLst/>
          </a:prstGeom>
        </p:spPr>
        <p:txBody>
          <a:bodyPr spcFirstLastPara="0" vert="horz" lIns="76200" tIns="76200" rIns="76200" bIns="76200" numCol="1" spcCol="1270" anchorCtr="0">
            <a:noAutofit/>
          </a:bodyPr>
          <a:lstStyle/>
          <a:p>
            <a:pPr algn="r"/>
            <a:r>
              <a:rPr lang="en-US" sz="3200" b="1" dirty="0">
                <a:latin typeface="+mn-lt"/>
                <a:ea typeface="+mn-ea"/>
                <a:cs typeface="+mn-cs"/>
              </a:rPr>
              <a:t>3. Recommendations for the ICPC Strategic Plan 2024-2028</a:t>
            </a:r>
            <a:br>
              <a:rPr lang="en-US" sz="3200" b="1" dirty="0">
                <a:latin typeface="+mn-lt"/>
                <a:ea typeface="+mn-ea"/>
                <a:cs typeface="+mn-cs"/>
              </a:rPr>
            </a:br>
            <a:br>
              <a:rPr lang="en-US" sz="3200" b="1" dirty="0">
                <a:latin typeface="+mn-lt"/>
                <a:ea typeface="+mn-ea"/>
                <a:cs typeface="+mn-cs"/>
              </a:rPr>
            </a:br>
            <a:br>
              <a:rPr lang="en-US" sz="3200" b="1" dirty="0">
                <a:latin typeface="+mn-lt"/>
                <a:ea typeface="+mn-ea"/>
                <a:cs typeface="+mn-cs"/>
              </a:rPr>
            </a:br>
            <a:r>
              <a:rPr lang="en-US" sz="2400" b="1" u="sng" dirty="0">
                <a:latin typeface="+mn-lt"/>
                <a:ea typeface="+mn-ea"/>
                <a:cs typeface="+mn-cs"/>
              </a:rPr>
              <a:t>4. Communication</a:t>
            </a:r>
            <a:br>
              <a:rPr lang="en-US" sz="2400" b="1" i="1" u="sng" dirty="0">
                <a:latin typeface="+mn-lt"/>
                <a:ea typeface="+mn-ea"/>
                <a:cs typeface="+mn-cs"/>
              </a:rPr>
            </a:br>
            <a:r>
              <a:rPr lang="en-US" sz="2400" b="1" i="1" dirty="0">
                <a:latin typeface="+mn-lt"/>
                <a:ea typeface="+mn-ea"/>
                <a:cs typeface="+mn-cs"/>
              </a:rPr>
              <a:t>“Are our achievements recognized and attributed to our work?”</a:t>
            </a:r>
            <a:endParaRPr lang="en-US" sz="2400" b="1" dirty="0">
              <a:latin typeface="+mn-lt"/>
              <a:ea typeface="+mn-ea"/>
              <a:cs typeface="+mn-cs"/>
            </a:endParaRPr>
          </a:p>
        </p:txBody>
      </p:sp>
      <p:cxnSp>
        <p:nvCxnSpPr>
          <p:cNvPr id="128" name="Straight Connector 127">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0"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rmAutofit/>
          </a:bodyPr>
          <a:lstStyle/>
          <a:p>
            <a:pPr marL="173736" lvl="1" indent="0">
              <a:buNone/>
            </a:pPr>
            <a:r>
              <a:rPr lang="en-US" sz="2600" b="1" dirty="0">
                <a:cs typeface="Calibri" panose="020F0502020204030204" pitchFamily="34" charset="0"/>
              </a:rPr>
              <a:t>Creating tangible results</a:t>
            </a:r>
          </a:p>
          <a:p>
            <a:pPr marL="539750" lvl="1" indent="-366713"/>
            <a:r>
              <a:rPr lang="en-US" sz="2600" u="sng" dirty="0">
                <a:cs typeface="Calibri" panose="020F0502020204030204" pitchFamily="34" charset="0"/>
              </a:rPr>
              <a:t>Connect ICPC‘s work to impact</a:t>
            </a:r>
            <a:r>
              <a:rPr lang="en-US" sz="2600" dirty="0">
                <a:cs typeface="Calibri" panose="020F0502020204030204" pitchFamily="34" charset="0"/>
              </a:rPr>
              <a:t>: for example, sector approaches can offer the opportunity of tying the Commission‘s work to real life results for Nigerians – such as better health care, etc. </a:t>
            </a:r>
          </a:p>
          <a:p>
            <a:pPr marL="173736" lvl="1" indent="0">
              <a:spcBef>
                <a:spcPts val="1200"/>
              </a:spcBef>
              <a:buNone/>
            </a:pPr>
            <a:r>
              <a:rPr lang="en-US" sz="2600" b="1" dirty="0">
                <a:cs typeface="Calibri" panose="020F0502020204030204" pitchFamily="34" charset="0"/>
              </a:rPr>
              <a:t>Communicating Results</a:t>
            </a:r>
          </a:p>
          <a:p>
            <a:pPr marL="539750" lvl="1" indent="-366713"/>
            <a:r>
              <a:rPr lang="en-US" sz="2600" u="sng" dirty="0">
                <a:cs typeface="Calibri" panose="020F0502020204030204" pitchFamily="34" charset="0"/>
              </a:rPr>
              <a:t>Incorporate a Communications Plan</a:t>
            </a:r>
            <a:r>
              <a:rPr lang="en-US" sz="2600" dirty="0">
                <a:cs typeface="Calibri" panose="020F0502020204030204" pitchFamily="34" charset="0"/>
              </a:rPr>
              <a:t>: ensuring that Nigerians are aware of how the Commission’s work contributes to their own well being will create support for our work. Including an explicit plan on how to communicate what results should be a key component of the ICPC Strategic Plan 2024-2028</a:t>
            </a: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40</a:t>
            </a:fld>
            <a:endParaRPr lang="en-US" sz="700"/>
          </a:p>
        </p:txBody>
      </p:sp>
    </p:spTree>
    <p:extLst>
      <p:ext uri="{BB962C8B-B14F-4D97-AF65-F5344CB8AC3E}">
        <p14:creationId xmlns:p14="http://schemas.microsoft.com/office/powerpoint/2010/main" val="3899765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9;p15">
            <a:extLst>
              <a:ext uri="{FF2B5EF4-FFF2-40B4-BE49-F238E27FC236}">
                <a16:creationId xmlns:a16="http://schemas.microsoft.com/office/drawing/2014/main" id="{4363CF21-CCE1-7386-ADA8-E38FEFD1F9D1}"/>
              </a:ext>
            </a:extLst>
          </p:cNvPr>
          <p:cNvSpPr txBox="1">
            <a:spLocks noGrp="1"/>
          </p:cNvSpPr>
          <p:nvPr>
            <p:ph type="title"/>
          </p:nvPr>
        </p:nvSpPr>
        <p:spPr>
          <a:xfrm>
            <a:off x="0" y="804333"/>
            <a:ext cx="4356688" cy="5249334"/>
          </a:xfrm>
          <a:prstGeom prst="rect">
            <a:avLst/>
          </a:prstGeom>
        </p:spPr>
        <p:txBody>
          <a:bodyPr spcFirstLastPara="0" vert="horz" lIns="76200" tIns="76200" rIns="76200" bIns="76200" numCol="1" spcCol="1270" anchorCtr="0">
            <a:normAutofit/>
          </a:bodyPr>
          <a:lstStyle/>
          <a:p>
            <a:pPr algn="r"/>
            <a:r>
              <a:rPr lang="en-US" sz="3200" b="1" dirty="0">
                <a:latin typeface="+mn-lt"/>
                <a:ea typeface="+mn-ea"/>
                <a:cs typeface="+mn-cs"/>
              </a:rPr>
              <a:t>Other Recommendations and Lessons Learned from the Project that are of interest</a:t>
            </a:r>
            <a:br>
              <a:rPr lang="en-US" sz="3200" b="1" dirty="0">
                <a:latin typeface="+mn-lt"/>
                <a:ea typeface="+mn-ea"/>
                <a:cs typeface="+mn-cs"/>
              </a:rPr>
            </a:br>
            <a:endParaRPr lang="en-US" sz="3200" b="1" dirty="0">
              <a:latin typeface="+mn-lt"/>
              <a:ea typeface="+mn-ea"/>
              <a:cs typeface="+mn-cs"/>
            </a:endParaRPr>
          </a:p>
        </p:txBody>
      </p:sp>
      <p:cxnSp>
        <p:nvCxnSpPr>
          <p:cNvPr id="128" name="Straight Connector 127">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0"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rmAutofit/>
          </a:bodyPr>
          <a:lstStyle/>
          <a:p>
            <a:pPr marL="173736" marR="0" lvl="1" indent="0" defTabSz="914400" rtl="0" eaLnBrk="1" fontAlgn="auto" latinLnBrk="0" hangingPunct="1">
              <a:spcBef>
                <a:spcPts val="500"/>
              </a:spcBef>
              <a:spcAft>
                <a:spcPts val="0"/>
              </a:spcAft>
              <a:buClrTx/>
              <a:buSzTx/>
              <a:buNone/>
              <a:tabLst/>
              <a:defRPr/>
            </a:pPr>
            <a:r>
              <a:rPr kumimoji="0" lang="en-US" sz="2500" b="1" i="0" u="none" strike="noStrike" kern="1200" cap="none" spc="0" normalizeH="0" baseline="0" noProof="0" dirty="0">
                <a:ln>
                  <a:noFill/>
                </a:ln>
                <a:effectLst/>
                <a:uLnTx/>
                <a:uFillTx/>
                <a:ea typeface="Calibri" panose="020F0502020204030204" pitchFamily="34" charset="0"/>
                <a:cs typeface="Calibri" panose="020F0502020204030204" pitchFamily="34" charset="0"/>
              </a:rPr>
              <a:t>Recommendations for the next NACS:</a:t>
            </a:r>
          </a:p>
          <a:p>
            <a:pPr marL="539750" lvl="1" indent="-366713">
              <a:defRPr/>
            </a:pPr>
            <a:r>
              <a:rPr kumimoji="0" lang="en-US" sz="2500" b="1" i="0" u="sng" strike="noStrike" kern="1200" cap="none" spc="0" normalizeH="0" baseline="0" noProof="0" dirty="0">
                <a:ln>
                  <a:noFill/>
                </a:ln>
                <a:effectLst/>
                <a:uLnTx/>
                <a:uFillTx/>
                <a:ea typeface="Calibri" panose="020F0502020204030204" pitchFamily="34" charset="0"/>
                <a:cs typeface="Calibri" panose="020F0502020204030204" pitchFamily="34" charset="0"/>
              </a:rPr>
              <a:t>Indicator Framework: </a:t>
            </a:r>
            <a:r>
              <a:rPr kumimoji="0" lang="en-US" sz="2500" i="0" strike="noStrike" kern="1200" cap="none" spc="0" normalizeH="0" baseline="0" noProof="0" dirty="0">
                <a:ln>
                  <a:noFill/>
                </a:ln>
                <a:effectLst/>
                <a:uLnTx/>
                <a:uFillTx/>
                <a:ea typeface="Calibri" panose="020F0502020204030204" pitchFamily="34" charset="0"/>
                <a:cs typeface="Calibri" panose="020F0502020204030204" pitchFamily="34" charset="0"/>
              </a:rPr>
              <a:t>The Commission to advise on the need to incorporate a robust M&amp;E Framework in the next NACS.</a:t>
            </a:r>
          </a:p>
          <a:p>
            <a:pPr marL="539750" lvl="1" indent="-366713">
              <a:defRPr/>
            </a:pPr>
            <a:r>
              <a:rPr lang="en-US" sz="2500" b="1" u="sng" dirty="0">
                <a:ea typeface="Calibri" panose="020F0502020204030204" pitchFamily="34" charset="0"/>
                <a:cs typeface="Calibri" panose="020F0502020204030204" pitchFamily="34" charset="0"/>
              </a:rPr>
              <a:t>Aligning and engaging MDAs through definition of deliverable indicators</a:t>
            </a:r>
            <a:r>
              <a:rPr lang="en-US" sz="2500" b="1" dirty="0">
                <a:ea typeface="Calibri" panose="020F0502020204030204" pitchFamily="34" charset="0"/>
                <a:cs typeface="Calibri" panose="020F0502020204030204" pitchFamily="34" charset="0"/>
              </a:rPr>
              <a:t>: </a:t>
            </a:r>
            <a:r>
              <a:rPr kumimoji="0" lang="en-US" sz="2500" i="0" u="none" strike="noStrike" kern="1200" cap="none" spc="0" normalizeH="0" baseline="0" noProof="0" dirty="0">
                <a:ln>
                  <a:noFill/>
                </a:ln>
                <a:effectLst/>
                <a:uLnTx/>
                <a:uFillTx/>
                <a:ea typeface="Calibri" panose="020F0502020204030204" pitchFamily="34" charset="0"/>
                <a:cs typeface="Calibri" panose="020F0502020204030204" pitchFamily="34" charset="0"/>
              </a:rPr>
              <a:t>The incorporation of deliverable indicators together with strategic activities for the respective institutions into the next NACS may stir up MDAs to arise to their responsibilities. </a:t>
            </a:r>
          </a:p>
          <a:p>
            <a:pPr marL="539750" lvl="1" indent="-366713">
              <a:defRPr/>
            </a:pPr>
            <a:r>
              <a:rPr kumimoji="0" lang="en-US" sz="2500" b="1" i="0" u="sng" strike="noStrike" kern="1200" cap="none" spc="0" normalizeH="0" baseline="0" noProof="0" dirty="0">
                <a:ln>
                  <a:noFill/>
                </a:ln>
                <a:effectLst/>
                <a:uLnTx/>
                <a:uFillTx/>
                <a:ea typeface="Calibri" panose="020F0502020204030204" pitchFamily="34" charset="0"/>
                <a:cs typeface="Calibri" panose="020F0502020204030204" pitchFamily="34" charset="0"/>
              </a:rPr>
              <a:t>Defining deliverable and communicating responsibilities for MDAs: </a:t>
            </a:r>
            <a:r>
              <a:rPr kumimoji="0" lang="en-US" sz="2500" i="0" u="none" strike="noStrike" kern="1200" cap="none" spc="0" normalizeH="0" baseline="0" noProof="0" dirty="0">
                <a:ln>
                  <a:noFill/>
                </a:ln>
                <a:effectLst/>
                <a:uLnTx/>
                <a:uFillTx/>
                <a:ea typeface="Calibri" panose="020F0502020204030204" pitchFamily="34" charset="0"/>
                <a:cs typeface="Calibri" panose="020F0502020204030204" pitchFamily="34" charset="0"/>
              </a:rPr>
              <a:t>There is need for prompt and proper communication of responsibilities of various MDAs and their expected deliverables in next NACS document.  This will help in ensuring proper alignment of NACS with the respective MDAs’ strategies.</a:t>
            </a:r>
            <a:endParaRPr lang="en-US" sz="2500" dirty="0">
              <a:effectLst/>
              <a:ea typeface="Calibri" panose="020F0502020204030204" pitchFamily="34" charset="0"/>
            </a:endParaRPr>
          </a:p>
          <a:p>
            <a:pPr marL="688086" lvl="1" indent="-514350">
              <a:buFont typeface="+mj-lt"/>
              <a:buAutoNum type="alphaLcPeriod"/>
            </a:pPr>
            <a:endParaRPr lang="en-US" sz="2500" dirty="0">
              <a:effectLst/>
              <a:ea typeface="Calibri" panose="020F0502020204030204" pitchFamily="34" charset="0"/>
              <a:cs typeface="Calibri" panose="020F0502020204030204" pitchFamily="34"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41</a:t>
            </a:fld>
            <a:endParaRPr lang="en-US" sz="700"/>
          </a:p>
        </p:txBody>
      </p:sp>
    </p:spTree>
    <p:extLst>
      <p:ext uri="{BB962C8B-B14F-4D97-AF65-F5344CB8AC3E}">
        <p14:creationId xmlns:p14="http://schemas.microsoft.com/office/powerpoint/2010/main" val="821144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6"/>
          <p:cNvSpPr txBox="1">
            <a:spLocks noGrp="1"/>
          </p:cNvSpPr>
          <p:nvPr>
            <p:ph type="title"/>
          </p:nvPr>
        </p:nvSpPr>
        <p:spPr>
          <a:xfrm>
            <a:off x="1024128" y="585216"/>
            <a:ext cx="9720072" cy="1499616"/>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b="1" dirty="0"/>
              <a:t>CONCLUSION</a:t>
            </a:r>
          </a:p>
        </p:txBody>
      </p:sp>
      <p:sp>
        <p:nvSpPr>
          <p:cNvPr id="241" name="Google Shape;241;p26"/>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42</a:t>
            </a:fld>
            <a:endParaRPr lang="en-US" sz="700"/>
          </a:p>
        </p:txBody>
      </p:sp>
      <p:graphicFrame>
        <p:nvGraphicFramePr>
          <p:cNvPr id="244" name="Google Shape;242;p26">
            <a:extLst>
              <a:ext uri="{FF2B5EF4-FFF2-40B4-BE49-F238E27FC236}">
                <a16:creationId xmlns:a16="http://schemas.microsoft.com/office/drawing/2014/main" id="{520D8CCF-D02D-FE96-0C89-5E2D10993679}"/>
              </a:ext>
            </a:extLst>
          </p:cNvPr>
          <p:cNvGraphicFramePr>
            <a:graphicFrameLocks noGrp="1"/>
          </p:cNvGraphicFramePr>
          <p:nvPr>
            <p:ph idx="1"/>
            <p:extLst>
              <p:ext uri="{D42A27DB-BD31-4B8C-83A1-F6EECF244321}">
                <p14:modId xmlns:p14="http://schemas.microsoft.com/office/powerpoint/2010/main" val="4217732515"/>
              </p:ext>
            </p:extLst>
          </p:nvPr>
        </p:nvGraphicFramePr>
        <p:xfrm>
          <a:off x="1023938" y="1600200"/>
          <a:ext cx="9720262"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14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6"/>
          <p:cNvSpPr txBox="1">
            <a:spLocks noGrp="1"/>
          </p:cNvSpPr>
          <p:nvPr>
            <p:ph type="title"/>
          </p:nvPr>
        </p:nvSpPr>
        <p:spPr>
          <a:xfrm>
            <a:off x="1024128" y="585216"/>
            <a:ext cx="6066818" cy="5713984"/>
          </a:xfrm>
          <a:prstGeom prst="rect">
            <a:avLst/>
          </a:prstGeom>
        </p:spPr>
        <p:txBody>
          <a:bodyPr spcFirstLastPara="1" lIns="91425" tIns="45700" rIns="91425" bIns="45700" anchorCtr="0">
            <a:normAutofit/>
          </a:bodyPr>
          <a:lstStyle/>
          <a:p>
            <a:pPr marL="0" lvl="0" indent="0" rtl="0">
              <a:spcBef>
                <a:spcPts val="0"/>
              </a:spcBef>
              <a:spcAft>
                <a:spcPts val="0"/>
              </a:spcAft>
              <a:buClr>
                <a:srgbClr val="C00000"/>
              </a:buClr>
              <a:buSzPts val="4800"/>
              <a:buFont typeface="Calibri"/>
              <a:buNone/>
            </a:pPr>
            <a:r>
              <a:rPr lang="en-US" sz="9600" b="1" dirty="0"/>
              <a:t>THANK YOU</a:t>
            </a:r>
          </a:p>
        </p:txBody>
      </p:sp>
      <p:sp>
        <p:nvSpPr>
          <p:cNvPr id="241" name="Google Shape;241;p26"/>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a:solidFill>
                  <a:srgbClr val="FFFFFF"/>
                </a:solidFill>
              </a:rPr>
              <a:pPr marL="0" lvl="0" indent="0" rtl="0">
                <a:lnSpc>
                  <a:spcPct val="90000"/>
                </a:lnSpc>
                <a:spcBef>
                  <a:spcPts val="0"/>
                </a:spcBef>
                <a:spcAft>
                  <a:spcPts val="600"/>
                </a:spcAft>
                <a:buNone/>
              </a:pPr>
              <a:t>43</a:t>
            </a:fld>
            <a:endParaRPr lang="en-US" sz="700">
              <a:solidFill>
                <a:srgbClr val="FFFFFF"/>
              </a:solidFill>
            </a:endParaRPr>
          </a:p>
        </p:txBody>
      </p:sp>
    </p:spTree>
    <p:extLst>
      <p:ext uri="{BB962C8B-B14F-4D97-AF65-F5344CB8AC3E}">
        <p14:creationId xmlns:p14="http://schemas.microsoft.com/office/powerpoint/2010/main" val="268633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69" name="Google Shape;169;p22"/>
          <p:cNvSpPr txBox="1"/>
          <p:nvPr/>
        </p:nvSpPr>
        <p:spPr>
          <a:xfrm>
            <a:off x="1981200" y="1"/>
            <a:ext cx="8229600" cy="380733"/>
          </a:xfrm>
          <a:prstGeom prst="rect">
            <a:avLst/>
          </a:prstGeom>
          <a:solidFill>
            <a:srgbClr val="EAB9A3"/>
          </a:solid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Clr>
                <a:srgbClr val="C00000"/>
              </a:buClr>
              <a:buSzPts val="2000"/>
              <a:buFont typeface="Cambria"/>
              <a:buNone/>
            </a:pPr>
            <a:r>
              <a:rPr lang="en-US" sz="2000" b="1" i="0" u="none" strike="noStrike" cap="none">
                <a:solidFill>
                  <a:srgbClr val="C00000"/>
                </a:solidFill>
                <a:latin typeface="Cambria"/>
                <a:ea typeface="Cambria"/>
                <a:cs typeface="Cambria"/>
                <a:sym typeface="Cambria"/>
              </a:rPr>
              <a:t>RESULT FRAMEWORK</a:t>
            </a:r>
            <a:endParaRPr sz="2000" b="0" i="0" u="none" strike="noStrike" cap="none">
              <a:solidFill>
                <a:srgbClr val="3F3F3F"/>
              </a:solidFill>
              <a:latin typeface="Calibri"/>
              <a:ea typeface="Calibri"/>
              <a:cs typeface="Calibri"/>
              <a:sym typeface="Calibri"/>
            </a:endParaRPr>
          </a:p>
        </p:txBody>
      </p:sp>
      <p:sp>
        <p:nvSpPr>
          <p:cNvPr id="170" name="Google Shape;170;p22"/>
          <p:cNvSpPr txBox="1"/>
          <p:nvPr/>
        </p:nvSpPr>
        <p:spPr>
          <a:xfrm>
            <a:off x="1703512" y="304800"/>
            <a:ext cx="8784976" cy="5904656"/>
          </a:xfrm>
          <a:prstGeom prst="rect">
            <a:avLst/>
          </a:prstGeom>
          <a:noFill/>
          <a:ln>
            <a:noFill/>
          </a:ln>
        </p:spPr>
        <p:txBody>
          <a:bodyPr spcFirstLastPara="1" wrap="square" lIns="91425" tIns="45700" rIns="91425"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p:txBody>
      </p:sp>
      <p:sp>
        <p:nvSpPr>
          <p:cNvPr id="171" name="Google Shape;171;p22"/>
          <p:cNvSpPr txBox="1"/>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50" b="0" i="0" u="none" strike="noStrike" cap="none">
                <a:solidFill>
                  <a:srgbClr val="FFFFFF"/>
                </a:solidFill>
                <a:latin typeface="Calibri"/>
                <a:ea typeface="Calibri"/>
                <a:cs typeface="Calibri"/>
                <a:sym typeface="Calibri"/>
              </a:rPr>
              <a:t>5</a:t>
            </a:fld>
            <a:endParaRPr sz="1050" b="0" i="0" u="none" strike="noStrike" cap="none">
              <a:solidFill>
                <a:srgbClr val="FFFFFF"/>
              </a:solidFill>
              <a:latin typeface="Calibri"/>
              <a:ea typeface="Calibri"/>
              <a:cs typeface="Calibri"/>
              <a:sym typeface="Calibri"/>
            </a:endParaRPr>
          </a:p>
        </p:txBody>
      </p:sp>
      <p:sp>
        <p:nvSpPr>
          <p:cNvPr id="172" name="Google Shape;172;p22"/>
          <p:cNvSpPr/>
          <p:nvPr/>
        </p:nvSpPr>
        <p:spPr>
          <a:xfrm>
            <a:off x="2014537" y="352044"/>
            <a:ext cx="8305800" cy="362712"/>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SzPts val="2400"/>
              <a:buFont typeface="Calibri"/>
              <a:buNone/>
            </a:pPr>
            <a:endParaRPr sz="2400" b="1" i="0" u="none" strike="noStrike" cap="none">
              <a:solidFill>
                <a:schemeClr val="dk2"/>
              </a:solidFill>
              <a:latin typeface="Calibri"/>
              <a:ea typeface="Calibri"/>
              <a:cs typeface="Calibri"/>
              <a:sym typeface="Calibri"/>
            </a:endParaRPr>
          </a:p>
        </p:txBody>
      </p:sp>
      <p:cxnSp>
        <p:nvCxnSpPr>
          <p:cNvPr id="173" name="Google Shape;173;p22"/>
          <p:cNvCxnSpPr/>
          <p:nvPr/>
        </p:nvCxnSpPr>
        <p:spPr>
          <a:xfrm rot="10800000">
            <a:off x="6384032" y="762001"/>
            <a:ext cx="0" cy="274637"/>
          </a:xfrm>
          <a:prstGeom prst="straightConnector1">
            <a:avLst/>
          </a:prstGeom>
          <a:noFill/>
          <a:ln w="9525" cap="flat" cmpd="sng">
            <a:solidFill>
              <a:srgbClr val="000000"/>
            </a:solidFill>
            <a:prstDash val="solid"/>
            <a:round/>
            <a:headEnd type="none" w="med" len="med"/>
            <a:tailEnd type="triangle" w="med" len="med"/>
          </a:ln>
        </p:spPr>
      </p:cxnSp>
      <p:sp>
        <p:nvSpPr>
          <p:cNvPr id="174" name="Google Shape;174;p22"/>
          <p:cNvSpPr/>
          <p:nvPr/>
        </p:nvSpPr>
        <p:spPr>
          <a:xfrm>
            <a:off x="3359697" y="420688"/>
            <a:ext cx="5895975" cy="417512"/>
          </a:xfrm>
          <a:prstGeom prst="rect">
            <a:avLst/>
          </a:prstGeom>
          <a:solidFill>
            <a:srgbClr val="FFC000"/>
          </a:solidFill>
          <a:ln w="254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i="0" u="none" strike="noStrike" cap="none">
                <a:solidFill>
                  <a:schemeClr val="dk1"/>
                </a:solidFill>
                <a:latin typeface="Calibri"/>
                <a:ea typeface="Calibri"/>
                <a:cs typeface="Calibri"/>
                <a:sym typeface="Calibri"/>
              </a:rPr>
              <a:t>VISION</a:t>
            </a:r>
            <a:endParaRPr/>
          </a:p>
          <a:p>
            <a:pPr marL="0" marR="0" lvl="0" indent="0" algn="ctr" rtl="0">
              <a:spcBef>
                <a:spcPts val="0"/>
              </a:spcBef>
              <a:spcAft>
                <a:spcPts val="0"/>
              </a:spcAft>
              <a:buNone/>
            </a:pPr>
            <a:r>
              <a:rPr lang="en-US" sz="1100" b="1" i="0" u="none" strike="noStrike" cap="none">
                <a:solidFill>
                  <a:schemeClr val="dk1"/>
                </a:solidFill>
                <a:latin typeface="Calibri"/>
                <a:ea typeface="Calibri"/>
                <a:cs typeface="Calibri"/>
                <a:sym typeface="Calibri"/>
              </a:rPr>
              <a:t>A Nigeria free of all forms of corruption and corrupt practices</a:t>
            </a:r>
            <a:endParaRPr sz="1100" b="0" i="0" u="none" strike="noStrike" cap="none">
              <a:solidFill>
                <a:schemeClr val="dk1"/>
              </a:solidFill>
              <a:latin typeface="Arial"/>
              <a:ea typeface="Arial"/>
              <a:cs typeface="Arial"/>
              <a:sym typeface="Arial"/>
            </a:endParaRPr>
          </a:p>
        </p:txBody>
      </p:sp>
      <p:cxnSp>
        <p:nvCxnSpPr>
          <p:cNvPr id="175" name="Google Shape;175;p22"/>
          <p:cNvCxnSpPr/>
          <p:nvPr/>
        </p:nvCxnSpPr>
        <p:spPr>
          <a:xfrm rot="10800000" flipH="1">
            <a:off x="6384032" y="1974379"/>
            <a:ext cx="1588" cy="276225"/>
          </a:xfrm>
          <a:prstGeom prst="straightConnector1">
            <a:avLst/>
          </a:prstGeom>
          <a:noFill/>
          <a:ln w="9525" cap="flat" cmpd="sng">
            <a:solidFill>
              <a:srgbClr val="000000"/>
            </a:solidFill>
            <a:prstDash val="solid"/>
            <a:round/>
            <a:headEnd type="none" w="med" len="med"/>
            <a:tailEnd type="triangle" w="med" len="med"/>
          </a:ln>
        </p:spPr>
      </p:cxnSp>
      <p:grpSp>
        <p:nvGrpSpPr>
          <p:cNvPr id="176" name="Google Shape;176;p22"/>
          <p:cNvGrpSpPr/>
          <p:nvPr/>
        </p:nvGrpSpPr>
        <p:grpSpPr>
          <a:xfrm>
            <a:off x="4690647" y="2438400"/>
            <a:ext cx="4331407" cy="949392"/>
            <a:chOff x="6812" y="4781"/>
            <a:chExt cx="4198" cy="1406"/>
          </a:xfrm>
        </p:grpSpPr>
        <p:sp>
          <p:nvSpPr>
            <p:cNvPr id="177" name="Google Shape;177;p22"/>
            <p:cNvSpPr/>
            <p:nvPr/>
          </p:nvSpPr>
          <p:spPr>
            <a:xfrm>
              <a:off x="6812" y="5567"/>
              <a:ext cx="4198" cy="62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100" b="1" i="0" u="sng" strike="noStrike" cap="none" dirty="0">
                  <a:solidFill>
                    <a:schemeClr val="dk1"/>
                  </a:solidFill>
                  <a:latin typeface="Calibri"/>
                  <a:ea typeface="Calibri"/>
                  <a:cs typeface="Calibri"/>
                  <a:sym typeface="Calibri"/>
                </a:rPr>
                <a:t>KPI 2.01:</a:t>
              </a:r>
              <a:r>
                <a:rPr lang="en-US" sz="1100" b="1" i="0" u="none" strike="noStrike" cap="none" dirty="0">
                  <a:solidFill>
                    <a:schemeClr val="dk1"/>
                  </a:solidFill>
                  <a:latin typeface="Calibri"/>
                  <a:ea typeface="Calibri"/>
                  <a:cs typeface="Calibri"/>
                  <a:sym typeface="Calibri"/>
                </a:rPr>
                <a:t>  </a:t>
              </a:r>
              <a:r>
                <a:rPr lang="en-US" sz="1100" b="0" i="0" u="none" strike="noStrike" cap="none" dirty="0">
                  <a:solidFill>
                    <a:schemeClr val="dk1"/>
                  </a:solidFill>
                  <a:latin typeface="Calibri"/>
                  <a:ea typeface="Calibri"/>
                  <a:cs typeface="Calibri"/>
                  <a:sym typeface="Calibri"/>
                </a:rPr>
                <a:t>No. of MDAs that are assessed for compliance under Systems Studies and CRAs.</a:t>
              </a:r>
              <a:endParaRPr sz="1100" b="0" i="0" u="none" strike="noStrike" cap="none" dirty="0">
                <a:solidFill>
                  <a:schemeClr val="dk1"/>
                </a:solidFill>
                <a:latin typeface="Cambria"/>
                <a:ea typeface="Cambria"/>
                <a:cs typeface="Cambria"/>
                <a:sym typeface="Cambria"/>
              </a:endParaRPr>
            </a:p>
            <a:p>
              <a:pPr marL="0" marR="0" lvl="0" indent="0" algn="l" rtl="0">
                <a:spcBef>
                  <a:spcPts val="600"/>
                </a:spcBef>
                <a:spcAft>
                  <a:spcPts val="0"/>
                </a:spcAft>
                <a:buNone/>
              </a:pPr>
              <a:endParaRPr sz="1100" b="0" i="0" u="none" strike="noStrike" cap="none" dirty="0">
                <a:solidFill>
                  <a:schemeClr val="dk1"/>
                </a:solidFill>
                <a:latin typeface="Arial"/>
                <a:ea typeface="Arial"/>
                <a:cs typeface="Arial"/>
                <a:sym typeface="Arial"/>
              </a:endParaRPr>
            </a:p>
          </p:txBody>
        </p:sp>
        <p:sp>
          <p:nvSpPr>
            <p:cNvPr id="178" name="Google Shape;178;p22"/>
            <p:cNvSpPr/>
            <p:nvPr/>
          </p:nvSpPr>
          <p:spPr>
            <a:xfrm>
              <a:off x="6812" y="4781"/>
              <a:ext cx="4198" cy="786"/>
            </a:xfrm>
            <a:prstGeom prst="rect">
              <a:avLst/>
            </a:prstGeom>
            <a:solidFill>
              <a:srgbClr val="548DD4"/>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Key Objective 2</a:t>
              </a:r>
              <a:r>
                <a:rPr lang="en-US" sz="1100" b="1" i="0" u="none" strike="noStrike" cap="none" dirty="0">
                  <a:solidFill>
                    <a:schemeClr val="dk1"/>
                  </a:solidFill>
                  <a:latin typeface="Calibri"/>
                  <a:ea typeface="Calibri"/>
                  <a:cs typeface="Calibri"/>
                  <a:sym typeface="Calibri"/>
                </a:rPr>
                <a:t>: Reduction of System-Induced Corrupt Practices and improved mobilization of the Citizenry to fight corruption</a:t>
              </a:r>
              <a:endParaRPr sz="1100" b="0" i="0" u="none" strike="noStrike" cap="none" dirty="0">
                <a:solidFill>
                  <a:schemeClr val="dk1"/>
                </a:solidFill>
                <a:latin typeface="Arial"/>
                <a:ea typeface="Arial"/>
                <a:cs typeface="Arial"/>
                <a:sym typeface="Arial"/>
              </a:endParaRPr>
            </a:p>
          </p:txBody>
        </p:sp>
      </p:grpSp>
      <p:grpSp>
        <p:nvGrpSpPr>
          <p:cNvPr id="179" name="Google Shape;179;p22"/>
          <p:cNvGrpSpPr/>
          <p:nvPr/>
        </p:nvGrpSpPr>
        <p:grpSpPr>
          <a:xfrm>
            <a:off x="163412" y="2438401"/>
            <a:ext cx="3922427" cy="1439698"/>
            <a:chOff x="1042" y="4755"/>
            <a:chExt cx="5107" cy="2007"/>
          </a:xfrm>
        </p:grpSpPr>
        <p:sp>
          <p:nvSpPr>
            <p:cNvPr id="180" name="Google Shape;180;p22"/>
            <p:cNvSpPr/>
            <p:nvPr/>
          </p:nvSpPr>
          <p:spPr>
            <a:xfrm>
              <a:off x="1042" y="5436"/>
              <a:ext cx="5107" cy="1326"/>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KPI 1.01</a:t>
              </a:r>
              <a:r>
                <a:rPr lang="en-US" sz="1100" b="0" i="0" u="none" strike="noStrike" cap="none" dirty="0">
                  <a:solidFill>
                    <a:schemeClr val="dk1"/>
                  </a:solidFill>
                  <a:latin typeface="Calibri"/>
                  <a:ea typeface="Calibri"/>
                  <a:cs typeface="Calibri"/>
                  <a:sym typeface="Calibri"/>
                </a:rPr>
                <a:t>:  Value of assets forfeited /recovered/restrained</a:t>
              </a:r>
              <a:endParaRPr dirty="0"/>
            </a:p>
            <a:p>
              <a:pPr marL="0" marR="0" lvl="0"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KPI 1.02</a:t>
              </a:r>
              <a:r>
                <a:rPr lang="en-US" sz="1100" b="0" i="0" u="none" strike="noStrike" cap="none" dirty="0">
                  <a:solidFill>
                    <a:schemeClr val="dk1"/>
                  </a:solidFill>
                  <a:latin typeface="Calibri"/>
                  <a:ea typeface="Calibri"/>
                  <a:cs typeface="Calibri"/>
                  <a:sym typeface="Calibri"/>
                </a:rPr>
                <a:t>:  No. of investigated cases concluded</a:t>
              </a:r>
              <a:endParaRPr dirty="0"/>
            </a:p>
            <a:p>
              <a:pPr marL="0" marR="0" lvl="0"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KPI 1.03</a:t>
              </a:r>
              <a:r>
                <a:rPr lang="en-US" sz="1100" b="0" i="0" u="none" strike="noStrike" cap="none" dirty="0">
                  <a:solidFill>
                    <a:schemeClr val="dk1"/>
                  </a:solidFill>
                  <a:latin typeface="Calibri"/>
                  <a:ea typeface="Calibri"/>
                  <a:cs typeface="Calibri"/>
                  <a:sym typeface="Calibri"/>
                </a:rPr>
                <a:t>:  No. of Cases filed for prosecution</a:t>
              </a:r>
              <a:endParaRPr dirty="0"/>
            </a:p>
            <a:p>
              <a:pPr marL="0" marR="0" lvl="0" indent="0" algn="l" rtl="0">
                <a:spcBef>
                  <a:spcPts val="0"/>
                </a:spcBef>
                <a:spcAft>
                  <a:spcPts val="0"/>
                </a:spcAft>
                <a:buNone/>
              </a:pPr>
              <a:r>
                <a:rPr lang="en-GB" sz="1100" b="1" i="0" u="sng" strike="noStrike" cap="none" dirty="0">
                  <a:solidFill>
                    <a:schemeClr val="dk1"/>
                  </a:solidFill>
                  <a:latin typeface="Calibri"/>
                  <a:ea typeface="Calibri"/>
                  <a:cs typeface="Calibri"/>
                  <a:sym typeface="Calibri"/>
                </a:rPr>
                <a:t>KPI 1.04:  </a:t>
              </a:r>
              <a:r>
                <a:rPr lang="en-GB" sz="1100" b="0" i="0" u="none" strike="noStrike" cap="none" dirty="0">
                  <a:solidFill>
                    <a:schemeClr val="dk1"/>
                  </a:solidFill>
                  <a:latin typeface="Calibri"/>
                  <a:ea typeface="Calibri"/>
                  <a:cs typeface="Calibri"/>
                  <a:sym typeface="Calibri"/>
                </a:rPr>
                <a:t>No. of convictions secured</a:t>
              </a:r>
            </a:p>
            <a:p>
              <a:r>
                <a:rPr lang="en-GB" sz="1100" b="1" u="sng"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KPI 1.05:  </a:t>
              </a:r>
              <a:r>
                <a:rPr lang="en-GB"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Projects tracked under the CEPT Initiative </a:t>
              </a:r>
              <a:endParaRPr sz="1100" b="1" i="0" u="none" strike="noStrike" cap="none" dirty="0">
                <a:solidFill>
                  <a:schemeClr val="dk1"/>
                </a:solidFill>
                <a:latin typeface="Calibri" panose="020F0502020204030204" pitchFamily="34" charset="0"/>
                <a:ea typeface="Times New Roman"/>
                <a:cs typeface="Calibri" panose="020F0502020204030204" pitchFamily="34" charset="0"/>
                <a:sym typeface="Times New Roman"/>
              </a:endParaRPr>
            </a:p>
            <a:p>
              <a:pPr marL="0" marR="0" lvl="0" indent="0" algn="l" rtl="0">
                <a:spcBef>
                  <a:spcPts val="600"/>
                </a:spcBef>
                <a:spcAft>
                  <a:spcPts val="0"/>
                </a:spcAft>
                <a:buNone/>
              </a:pPr>
              <a:endParaRPr sz="1100" b="0" i="0" u="none" strike="noStrike" cap="none" dirty="0">
                <a:solidFill>
                  <a:schemeClr val="dk1"/>
                </a:solidFill>
                <a:latin typeface="Arial"/>
                <a:ea typeface="Arial"/>
                <a:cs typeface="Arial"/>
                <a:sym typeface="Arial"/>
              </a:endParaRPr>
            </a:p>
          </p:txBody>
        </p:sp>
        <p:sp>
          <p:nvSpPr>
            <p:cNvPr id="181" name="Google Shape;181;p22"/>
            <p:cNvSpPr/>
            <p:nvPr/>
          </p:nvSpPr>
          <p:spPr>
            <a:xfrm>
              <a:off x="1044" y="4755"/>
              <a:ext cx="5105" cy="677"/>
            </a:xfrm>
            <a:prstGeom prst="rect">
              <a:avLst/>
            </a:prstGeom>
            <a:solidFill>
              <a:srgbClr val="00EA6A"/>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Key Objective 1: </a:t>
              </a:r>
              <a:r>
                <a:rPr lang="en-US" sz="1100" b="1" i="1" u="none" strike="noStrike" cap="none" dirty="0">
                  <a:solidFill>
                    <a:schemeClr val="dk1"/>
                  </a:solidFill>
                  <a:latin typeface="Calibri"/>
                  <a:ea typeface="Calibri"/>
                  <a:cs typeface="Calibri"/>
                  <a:sym typeface="Calibri"/>
                </a:rPr>
                <a:t>More Effective Reportage, investigation and Prosecution of Corruption Cases </a:t>
              </a:r>
              <a:endParaRPr dirty="0"/>
            </a:p>
            <a:p>
              <a:pPr marL="0" marR="0" lvl="0" indent="0" algn="l" rtl="0">
                <a:spcBef>
                  <a:spcPts val="600"/>
                </a:spcBef>
                <a:spcAft>
                  <a:spcPts val="0"/>
                </a:spcAft>
                <a:buNone/>
              </a:pPr>
              <a:endParaRPr sz="1100" b="0" i="0" u="none" strike="noStrike" cap="none" dirty="0">
                <a:solidFill>
                  <a:schemeClr val="dk1"/>
                </a:solidFill>
                <a:latin typeface="Arial"/>
                <a:ea typeface="Arial"/>
                <a:cs typeface="Arial"/>
                <a:sym typeface="Arial"/>
              </a:endParaRPr>
            </a:p>
          </p:txBody>
        </p:sp>
      </p:grpSp>
      <p:cxnSp>
        <p:nvCxnSpPr>
          <p:cNvPr id="182" name="Google Shape;182;p22"/>
          <p:cNvCxnSpPr/>
          <p:nvPr/>
        </p:nvCxnSpPr>
        <p:spPr>
          <a:xfrm rot="10800000" flipH="1">
            <a:off x="6384032" y="2222376"/>
            <a:ext cx="1588" cy="216024"/>
          </a:xfrm>
          <a:prstGeom prst="straightConnector1">
            <a:avLst/>
          </a:prstGeom>
          <a:noFill/>
          <a:ln w="9525" cap="flat" cmpd="sng">
            <a:solidFill>
              <a:srgbClr val="000000"/>
            </a:solidFill>
            <a:prstDash val="solid"/>
            <a:round/>
            <a:headEnd type="none" w="med" len="med"/>
            <a:tailEnd type="triangle" w="med" len="med"/>
          </a:ln>
        </p:spPr>
      </p:cxnSp>
      <p:cxnSp>
        <p:nvCxnSpPr>
          <p:cNvPr id="183" name="Google Shape;183;p22"/>
          <p:cNvCxnSpPr/>
          <p:nvPr/>
        </p:nvCxnSpPr>
        <p:spPr>
          <a:xfrm rot="10800000" flipH="1">
            <a:off x="10571042" y="2209800"/>
            <a:ext cx="1587" cy="226974"/>
          </a:xfrm>
          <a:prstGeom prst="straightConnector1">
            <a:avLst/>
          </a:prstGeom>
          <a:noFill/>
          <a:ln w="9525" cap="flat" cmpd="sng">
            <a:solidFill>
              <a:srgbClr val="000000"/>
            </a:solidFill>
            <a:prstDash val="solid"/>
            <a:round/>
            <a:headEnd type="none" w="med" len="med"/>
            <a:tailEnd type="triangle" w="med" len="med"/>
          </a:ln>
        </p:spPr>
      </p:cxnSp>
      <p:cxnSp>
        <p:nvCxnSpPr>
          <p:cNvPr id="184" name="Google Shape;184;p22"/>
          <p:cNvCxnSpPr/>
          <p:nvPr/>
        </p:nvCxnSpPr>
        <p:spPr>
          <a:xfrm rot="10800000">
            <a:off x="2167487" y="2209801"/>
            <a:ext cx="0" cy="244475"/>
          </a:xfrm>
          <a:prstGeom prst="straightConnector1">
            <a:avLst/>
          </a:prstGeom>
          <a:noFill/>
          <a:ln w="9525" cap="flat" cmpd="sng">
            <a:solidFill>
              <a:srgbClr val="000000"/>
            </a:solidFill>
            <a:prstDash val="solid"/>
            <a:round/>
            <a:headEnd type="none" w="med" len="med"/>
            <a:tailEnd type="triangle" w="med" len="med"/>
          </a:ln>
        </p:spPr>
      </p:cxnSp>
      <p:grpSp>
        <p:nvGrpSpPr>
          <p:cNvPr id="185" name="Google Shape;185;p22"/>
          <p:cNvGrpSpPr/>
          <p:nvPr/>
        </p:nvGrpSpPr>
        <p:grpSpPr>
          <a:xfrm>
            <a:off x="9665500" y="2438399"/>
            <a:ext cx="2143694" cy="1598652"/>
            <a:chOff x="11847" y="4781"/>
            <a:chExt cx="3252" cy="2597"/>
          </a:xfrm>
        </p:grpSpPr>
        <p:sp>
          <p:nvSpPr>
            <p:cNvPr id="186" name="Google Shape;186;p22"/>
            <p:cNvSpPr/>
            <p:nvPr/>
          </p:nvSpPr>
          <p:spPr>
            <a:xfrm>
              <a:off x="11847" y="5705"/>
              <a:ext cx="3252" cy="167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KPI: 3.01: </a:t>
              </a:r>
              <a:r>
                <a:rPr lang="en-US" sz="1100" b="0" i="0" u="none" strike="noStrike" cap="none" dirty="0">
                  <a:solidFill>
                    <a:schemeClr val="dk1"/>
                  </a:solidFill>
                  <a:latin typeface="Calibri"/>
                  <a:ea typeface="Calibri"/>
                  <a:cs typeface="Calibri"/>
                  <a:sym typeface="Calibri"/>
                </a:rPr>
                <a:t> Annual Staff Scorecard on Management Performance</a:t>
              </a:r>
              <a:endParaRPr dirty="0"/>
            </a:p>
            <a:p>
              <a:pPr marL="0" marR="0" lvl="0"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KPI: 3.02: </a:t>
              </a:r>
              <a:r>
                <a:rPr lang="en-US" sz="1100" b="0" i="0" u="none" strike="noStrike" cap="none" dirty="0">
                  <a:solidFill>
                    <a:schemeClr val="dk1"/>
                  </a:solidFill>
                  <a:latin typeface="Calibri"/>
                  <a:ea typeface="Calibri"/>
                  <a:cs typeface="Calibri"/>
                  <a:sym typeface="Calibri"/>
                </a:rPr>
                <a:t> Annual Unqualified Audit of ICPC by External Auditors</a:t>
              </a:r>
              <a:endParaRPr dirty="0"/>
            </a:p>
            <a:p>
              <a:pPr marL="0" marR="0" lvl="0" indent="0" algn="l" rtl="0">
                <a:spcBef>
                  <a:spcPts val="0"/>
                </a:spcBef>
                <a:spcAft>
                  <a:spcPts val="0"/>
                </a:spcAft>
                <a:buNone/>
              </a:pPr>
              <a:endParaRPr sz="1100" b="0" i="0" u="none" strike="noStrike" cap="none" dirty="0">
                <a:solidFill>
                  <a:schemeClr val="dk1"/>
                </a:solidFill>
                <a:latin typeface="Arial"/>
                <a:ea typeface="Arial"/>
                <a:cs typeface="Arial"/>
                <a:sym typeface="Arial"/>
              </a:endParaRPr>
            </a:p>
          </p:txBody>
        </p:sp>
        <p:sp>
          <p:nvSpPr>
            <p:cNvPr id="187" name="Google Shape;187;p22"/>
            <p:cNvSpPr/>
            <p:nvPr/>
          </p:nvSpPr>
          <p:spPr>
            <a:xfrm>
              <a:off x="11847" y="4781"/>
              <a:ext cx="3252" cy="925"/>
            </a:xfrm>
            <a:prstGeom prst="rect">
              <a:avLst/>
            </a:prstGeom>
            <a:solidFill>
              <a:srgbClr val="E36C0A"/>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US" sz="1100" b="1" i="0" u="sng" strike="noStrike" cap="none">
                  <a:solidFill>
                    <a:schemeClr val="dk1"/>
                  </a:solidFill>
                  <a:latin typeface="Calibri"/>
                  <a:ea typeface="Calibri"/>
                  <a:cs typeface="Calibri"/>
                  <a:sym typeface="Calibri"/>
                </a:rPr>
                <a:t>Key Objective 3</a:t>
              </a:r>
              <a:endParaRPr/>
            </a:p>
            <a:p>
              <a:pPr marL="0" marR="0" lvl="1" indent="0" algn="l" rtl="0">
                <a:spcBef>
                  <a:spcPts val="0"/>
                </a:spcBef>
                <a:spcAft>
                  <a:spcPts val="0"/>
                </a:spcAft>
                <a:buNone/>
              </a:pPr>
              <a:r>
                <a:rPr lang="en-US" sz="1100" b="1" i="0" u="none" strike="noStrike" cap="none">
                  <a:solidFill>
                    <a:schemeClr val="dk1"/>
                  </a:solidFill>
                  <a:latin typeface="Calibri"/>
                  <a:ea typeface="Calibri"/>
                  <a:cs typeface="Calibri"/>
                  <a:sym typeface="Calibri"/>
                </a:rPr>
                <a:t>Increased Managerial Effectiveness of ICPC</a:t>
              </a:r>
              <a:endParaRPr sz="1100" b="1"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grpSp>
      <p:cxnSp>
        <p:nvCxnSpPr>
          <p:cNvPr id="188" name="Google Shape;188;p22"/>
          <p:cNvCxnSpPr/>
          <p:nvPr/>
        </p:nvCxnSpPr>
        <p:spPr>
          <a:xfrm>
            <a:off x="5807969" y="3485854"/>
            <a:ext cx="2124075" cy="0"/>
          </a:xfrm>
          <a:prstGeom prst="straightConnector1">
            <a:avLst/>
          </a:prstGeom>
          <a:noFill/>
          <a:ln w="9525" cap="flat" cmpd="sng">
            <a:solidFill>
              <a:srgbClr val="000000"/>
            </a:solidFill>
            <a:prstDash val="solid"/>
            <a:round/>
            <a:headEnd type="none" w="med" len="med"/>
            <a:tailEnd type="none" w="med" len="med"/>
          </a:ln>
        </p:spPr>
      </p:cxnSp>
      <p:cxnSp>
        <p:nvCxnSpPr>
          <p:cNvPr id="189" name="Google Shape;189;p22"/>
          <p:cNvCxnSpPr/>
          <p:nvPr/>
        </p:nvCxnSpPr>
        <p:spPr>
          <a:xfrm rot="10800000">
            <a:off x="10668207" y="4038600"/>
            <a:ext cx="0" cy="170528"/>
          </a:xfrm>
          <a:prstGeom prst="straightConnector1">
            <a:avLst/>
          </a:prstGeom>
          <a:noFill/>
          <a:ln w="9525" cap="flat" cmpd="sng">
            <a:solidFill>
              <a:srgbClr val="000000"/>
            </a:solidFill>
            <a:prstDash val="solid"/>
            <a:round/>
            <a:headEnd type="none" w="med" len="med"/>
            <a:tailEnd type="triangle" w="med" len="med"/>
          </a:ln>
        </p:spPr>
      </p:cxnSp>
      <p:cxnSp>
        <p:nvCxnSpPr>
          <p:cNvPr id="190" name="Google Shape;190;p22"/>
          <p:cNvCxnSpPr/>
          <p:nvPr/>
        </p:nvCxnSpPr>
        <p:spPr>
          <a:xfrm rot="10800000" flipH="1">
            <a:off x="1997626" y="3733801"/>
            <a:ext cx="1587" cy="230187"/>
          </a:xfrm>
          <a:prstGeom prst="straightConnector1">
            <a:avLst/>
          </a:prstGeom>
          <a:noFill/>
          <a:ln w="9525" cap="flat" cmpd="sng">
            <a:solidFill>
              <a:srgbClr val="000000"/>
            </a:solidFill>
            <a:prstDash val="solid"/>
            <a:round/>
            <a:headEnd type="none" w="med" len="med"/>
            <a:tailEnd type="triangle" w="med" len="med"/>
          </a:ln>
        </p:spPr>
      </p:cxnSp>
      <p:grpSp>
        <p:nvGrpSpPr>
          <p:cNvPr id="191" name="Google Shape;191;p22"/>
          <p:cNvGrpSpPr/>
          <p:nvPr/>
        </p:nvGrpSpPr>
        <p:grpSpPr>
          <a:xfrm>
            <a:off x="7119195" y="3677330"/>
            <a:ext cx="2069305" cy="3200161"/>
            <a:chOff x="9520" y="6997"/>
            <a:chExt cx="2737" cy="3867"/>
          </a:xfrm>
        </p:grpSpPr>
        <p:sp>
          <p:nvSpPr>
            <p:cNvPr id="192" name="Google Shape;192;p22"/>
            <p:cNvSpPr/>
            <p:nvPr/>
          </p:nvSpPr>
          <p:spPr>
            <a:xfrm>
              <a:off x="9520" y="7881"/>
              <a:ext cx="2737" cy="2983"/>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 b="1" i="0" u="sng" strike="noStrike" cap="none" dirty="0">
                  <a:solidFill>
                    <a:schemeClr val="dk1"/>
                  </a:solidFill>
                  <a:latin typeface="Calibri"/>
                  <a:ea typeface="Calibri"/>
                  <a:cs typeface="Calibri"/>
                  <a:sym typeface="Calibri"/>
                </a:rPr>
                <a:t>KPI 2.21:</a:t>
              </a:r>
              <a:r>
                <a:rPr lang="en-US" sz="1150" b="0" i="0" u="none" strike="noStrike" cap="none" dirty="0">
                  <a:solidFill>
                    <a:schemeClr val="dk1"/>
                  </a:solidFill>
                  <a:latin typeface="Calibri"/>
                  <a:ea typeface="Calibri"/>
                  <a:cs typeface="Calibri"/>
                  <a:sym typeface="Calibri"/>
                </a:rPr>
                <a:t> No of anti-corruption activities undertaken by ICPC-supported CSO platforms</a:t>
              </a:r>
              <a:endParaRPr sz="115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50" b="1" i="0" u="sng" strike="noStrike" cap="none" dirty="0">
                  <a:solidFill>
                    <a:schemeClr val="dk1"/>
                  </a:solidFill>
                  <a:latin typeface="Calibri"/>
                  <a:ea typeface="Calibri"/>
                  <a:cs typeface="Calibri"/>
                  <a:sym typeface="Calibri"/>
                </a:rPr>
                <a:t>KPI 2.22:</a:t>
              </a:r>
              <a:r>
                <a:rPr lang="en-US" sz="1150" b="0" i="0" u="none" strike="noStrike" cap="none" dirty="0">
                  <a:solidFill>
                    <a:schemeClr val="dk1"/>
                  </a:solidFill>
                  <a:latin typeface="Calibri"/>
                  <a:ea typeface="Calibri"/>
                  <a:cs typeface="Calibri"/>
                  <a:sym typeface="Calibri"/>
                </a:rPr>
                <a:t> No. of Hits and feedback on ICPC website and other communication platforms.</a:t>
              </a:r>
              <a:endParaRPr sz="115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50" b="1" i="0" u="sng" strike="noStrike" cap="none" dirty="0">
                  <a:solidFill>
                    <a:schemeClr val="dk1"/>
                  </a:solidFill>
                  <a:latin typeface="Calibri"/>
                  <a:ea typeface="Calibri"/>
                  <a:cs typeface="Calibri"/>
                  <a:sym typeface="Calibri"/>
                </a:rPr>
                <a:t>KPI 2.23: </a:t>
              </a:r>
              <a:r>
                <a:rPr lang="en-US" sz="1150" b="0" i="0" u="none" strike="noStrike" cap="none" dirty="0">
                  <a:solidFill>
                    <a:schemeClr val="dk1"/>
                  </a:solidFill>
                  <a:latin typeface="Calibri"/>
                  <a:ea typeface="Calibri"/>
                  <a:cs typeface="Calibri"/>
                  <a:sym typeface="Calibri"/>
                </a:rPr>
                <a:t>No. of sensitization sessions conducted by ICPC</a:t>
              </a:r>
              <a:endParaRPr sz="115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50" b="1" i="0" u="sng" strike="noStrike" cap="none" dirty="0">
                  <a:solidFill>
                    <a:schemeClr val="dk1"/>
                  </a:solidFill>
                  <a:latin typeface="Calibri"/>
                  <a:ea typeface="Calibri"/>
                  <a:cs typeface="Calibri"/>
                  <a:sym typeface="Calibri"/>
                </a:rPr>
                <a:t>KPI 2.24: </a:t>
              </a:r>
              <a:r>
                <a:rPr lang="en-US" sz="1150" b="0" i="0" u="none" strike="noStrike" cap="none" dirty="0">
                  <a:solidFill>
                    <a:schemeClr val="dk1"/>
                  </a:solidFill>
                  <a:latin typeface="Calibri"/>
                  <a:ea typeface="Calibri"/>
                  <a:cs typeface="Calibri"/>
                  <a:sym typeface="Calibri"/>
                </a:rPr>
                <a:t>No. of anti-corruption clubs and Vanguards formed</a:t>
              </a:r>
              <a:endParaRPr sz="115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50" b="1" i="0" u="sng" strike="noStrike" cap="none" dirty="0">
                  <a:solidFill>
                    <a:schemeClr val="dk1"/>
                  </a:solidFill>
                  <a:latin typeface="Calibri"/>
                  <a:ea typeface="Calibri"/>
                  <a:cs typeface="Calibri"/>
                  <a:sym typeface="Calibri"/>
                </a:rPr>
                <a:t>KPI 2.25: </a:t>
              </a:r>
              <a:r>
                <a:rPr lang="en-US" sz="1150" b="0" i="0" u="none" strike="noStrike" cap="none" dirty="0">
                  <a:solidFill>
                    <a:schemeClr val="dk1"/>
                  </a:solidFill>
                  <a:latin typeface="Calibri"/>
                  <a:ea typeface="Calibri"/>
                  <a:cs typeface="Calibri"/>
                  <a:sym typeface="Calibri"/>
                </a:rPr>
                <a:t>No. of Individuals trained by ACAN</a:t>
              </a:r>
              <a:endParaRPr sz="1150" b="0" i="0" u="none" strike="noStrike" cap="none" dirty="0">
                <a:solidFill>
                  <a:schemeClr val="dk1"/>
                </a:solidFill>
                <a:latin typeface="Calibri"/>
                <a:ea typeface="Calibri"/>
                <a:cs typeface="Calibri"/>
                <a:sym typeface="Calibri"/>
              </a:endParaRPr>
            </a:p>
          </p:txBody>
        </p:sp>
        <p:sp>
          <p:nvSpPr>
            <p:cNvPr id="193" name="Google Shape;193;p22"/>
            <p:cNvSpPr/>
            <p:nvPr/>
          </p:nvSpPr>
          <p:spPr>
            <a:xfrm>
              <a:off x="9520" y="6997"/>
              <a:ext cx="2737" cy="886"/>
            </a:xfrm>
            <a:prstGeom prst="rect">
              <a:avLst/>
            </a:prstGeom>
            <a:solidFill>
              <a:srgbClr val="C6D9F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Outcome 2.2</a:t>
              </a:r>
              <a:endParaRPr dirty="0"/>
            </a:p>
            <a:p>
              <a:pPr marL="182880" marR="0" lvl="1" indent="0" algn="l" rtl="0">
                <a:spcBef>
                  <a:spcPts val="0"/>
                </a:spcBef>
                <a:spcAft>
                  <a:spcPts val="0"/>
                </a:spcAft>
                <a:buNone/>
              </a:pPr>
              <a:r>
                <a:rPr lang="en-US" sz="1100" b="1" i="0" u="none" strike="noStrike" cap="none" dirty="0">
                  <a:solidFill>
                    <a:schemeClr val="dk1"/>
                  </a:solidFill>
                  <a:latin typeface="Calibri"/>
                  <a:ea typeface="Calibri"/>
                  <a:cs typeface="Calibri"/>
                  <a:sym typeface="Calibri"/>
                </a:rPr>
                <a:t>Increased Public Empowerment against Corruption</a:t>
              </a:r>
              <a:endParaRPr dirty="0"/>
            </a:p>
          </p:txBody>
        </p:sp>
      </p:grpSp>
      <p:grpSp>
        <p:nvGrpSpPr>
          <p:cNvPr id="194" name="Google Shape;194;p22"/>
          <p:cNvGrpSpPr/>
          <p:nvPr/>
        </p:nvGrpSpPr>
        <p:grpSpPr>
          <a:xfrm>
            <a:off x="9672733" y="4175949"/>
            <a:ext cx="2182478" cy="2529653"/>
            <a:chOff x="12393" y="6982"/>
            <a:chExt cx="2929" cy="4151"/>
          </a:xfrm>
        </p:grpSpPr>
        <p:sp>
          <p:nvSpPr>
            <p:cNvPr id="195" name="Google Shape;195;p22"/>
            <p:cNvSpPr/>
            <p:nvPr/>
          </p:nvSpPr>
          <p:spPr>
            <a:xfrm>
              <a:off x="12393" y="8061"/>
              <a:ext cx="2929" cy="307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KPI 3.11</a:t>
              </a:r>
              <a:r>
                <a:rPr lang="en-US" sz="1100" b="0" i="0" u="none" strike="noStrike" cap="none" dirty="0">
                  <a:solidFill>
                    <a:schemeClr val="dk1"/>
                  </a:solidFill>
                  <a:latin typeface="Calibri"/>
                  <a:ea typeface="Calibri"/>
                  <a:cs typeface="Calibri"/>
                  <a:sym typeface="Calibri"/>
                </a:rPr>
                <a:t>: No of Partnership actions/initiatives taken in collaboration with other anti-corruption agencies</a:t>
              </a:r>
              <a:endParaRPr sz="11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KPI 3.12:</a:t>
              </a:r>
              <a:r>
                <a:rPr lang="en-US" sz="1100" b="1" i="0" u="none" strike="noStrike" cap="none" dirty="0">
                  <a:solidFill>
                    <a:schemeClr val="dk1"/>
                  </a:solidFill>
                  <a:latin typeface="Calibri"/>
                  <a:ea typeface="Calibri"/>
                  <a:cs typeface="Calibri"/>
                  <a:sym typeface="Calibri"/>
                </a:rPr>
                <a:t> </a:t>
              </a:r>
              <a:r>
                <a:rPr lang="en-US" sz="1100" b="0" i="0" u="none" strike="noStrike" cap="none" dirty="0">
                  <a:solidFill>
                    <a:schemeClr val="dk1"/>
                  </a:solidFill>
                  <a:latin typeface="Calibri"/>
                  <a:ea typeface="Calibri"/>
                  <a:cs typeface="Calibri"/>
                  <a:sym typeface="Calibri"/>
                </a:rPr>
                <a:t>No. of Quarterly report responded to and considered by the Chairman/Board.</a:t>
              </a:r>
              <a:endParaRPr sz="1100" b="0" i="0" u="none" strike="noStrike" cap="none" dirty="0">
                <a:solidFill>
                  <a:schemeClr val="dk1"/>
                </a:solidFill>
                <a:latin typeface="Calibri"/>
                <a:ea typeface="Calibri"/>
                <a:cs typeface="Calibri"/>
                <a:sym typeface="Calibri"/>
              </a:endParaRPr>
            </a:p>
          </p:txBody>
        </p:sp>
        <p:sp>
          <p:nvSpPr>
            <p:cNvPr id="196" name="Google Shape;196;p22"/>
            <p:cNvSpPr/>
            <p:nvPr/>
          </p:nvSpPr>
          <p:spPr>
            <a:xfrm>
              <a:off x="12393" y="6982"/>
              <a:ext cx="2929" cy="1127"/>
            </a:xfrm>
            <a:prstGeom prst="rect">
              <a:avLst/>
            </a:prstGeom>
            <a:solidFill>
              <a:srgbClr val="FBD4B4"/>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1100" b="1" i="0" u="sng" strike="noStrike" cap="none">
                  <a:solidFill>
                    <a:schemeClr val="dk1"/>
                  </a:solidFill>
                  <a:latin typeface="Calibri"/>
                  <a:ea typeface="Calibri"/>
                  <a:cs typeface="Calibri"/>
                  <a:sym typeface="Calibri"/>
                </a:rPr>
                <a:t>Outcome 3.1 </a:t>
              </a:r>
              <a:endParaRPr/>
            </a:p>
            <a:p>
              <a:pPr marL="0" marR="0" lvl="1" indent="0" algn="l" rtl="0">
                <a:spcBef>
                  <a:spcPts val="0"/>
                </a:spcBef>
                <a:spcAft>
                  <a:spcPts val="0"/>
                </a:spcAft>
                <a:buNone/>
              </a:pPr>
              <a:r>
                <a:rPr lang="en-US" sz="1100" b="1" i="0" u="none" strike="noStrike" cap="none">
                  <a:solidFill>
                    <a:schemeClr val="dk1"/>
                  </a:solidFill>
                  <a:latin typeface="Calibri"/>
                  <a:ea typeface="Calibri"/>
                  <a:cs typeface="Calibri"/>
                  <a:sym typeface="Calibri"/>
                </a:rPr>
                <a:t>Improved Management Effectiveness, Style and Culture</a:t>
              </a:r>
              <a:endParaRPr/>
            </a:p>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grpSp>
      <p:grpSp>
        <p:nvGrpSpPr>
          <p:cNvPr id="197" name="Google Shape;197;p22"/>
          <p:cNvGrpSpPr/>
          <p:nvPr/>
        </p:nvGrpSpPr>
        <p:grpSpPr>
          <a:xfrm>
            <a:off x="151150" y="4191110"/>
            <a:ext cx="1851574" cy="2514160"/>
            <a:chOff x="605" y="7021"/>
            <a:chExt cx="2492" cy="3494"/>
          </a:xfrm>
        </p:grpSpPr>
        <p:sp>
          <p:nvSpPr>
            <p:cNvPr id="198" name="Google Shape;198;p22"/>
            <p:cNvSpPr/>
            <p:nvPr/>
          </p:nvSpPr>
          <p:spPr>
            <a:xfrm>
              <a:off x="605" y="8003"/>
              <a:ext cx="2492" cy="2512"/>
            </a:xfrm>
            <a:prstGeom prst="rect">
              <a:avLst/>
            </a:prstGeom>
            <a:solidFill>
              <a:schemeClr val="lt1"/>
            </a:solid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i="0" u="sng" strike="noStrike" cap="none">
                  <a:solidFill>
                    <a:schemeClr val="dk1"/>
                  </a:solidFill>
                  <a:latin typeface="Calibri"/>
                  <a:ea typeface="Calibri"/>
                  <a:cs typeface="Calibri"/>
                  <a:sym typeface="Calibri"/>
                </a:rPr>
                <a:t>KPI 1.11:</a:t>
              </a:r>
              <a:r>
                <a:rPr lang="en-US" sz="1100" b="1" i="0" u="none" strike="noStrike" cap="none">
                  <a:solidFill>
                    <a:schemeClr val="dk1"/>
                  </a:solidFill>
                  <a:latin typeface="Calibri"/>
                  <a:ea typeface="Calibri"/>
                  <a:cs typeface="Calibri"/>
                  <a:sym typeface="Calibri"/>
                </a:rPr>
                <a:t> </a:t>
              </a:r>
              <a:r>
                <a:rPr lang="en-US" sz="1100" b="0" i="0" u="none" strike="noStrike" cap="none">
                  <a:solidFill>
                    <a:schemeClr val="dk1"/>
                  </a:solidFill>
                  <a:latin typeface="Calibri"/>
                  <a:ea typeface="Calibri"/>
                  <a:cs typeface="Calibri"/>
                  <a:sym typeface="Calibri"/>
                </a:rPr>
                <a:t>No. of new petitions received through ICPC established channels</a:t>
              </a:r>
              <a:r>
                <a:rPr lang="en-US" sz="1100" b="1"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i="0" u="sng" strike="noStrike" cap="none">
                  <a:solidFill>
                    <a:schemeClr val="dk1"/>
                  </a:solidFill>
                  <a:latin typeface="Calibri"/>
                  <a:ea typeface="Calibri"/>
                  <a:cs typeface="Calibri"/>
                  <a:sym typeface="Calibri"/>
                </a:rPr>
                <a:t>KPI 1.12:</a:t>
              </a:r>
              <a:r>
                <a:rPr lang="en-US" sz="1100" b="0" i="0" u="none" strike="noStrike" cap="none">
                  <a:solidFill>
                    <a:schemeClr val="dk1"/>
                  </a:solidFill>
                  <a:latin typeface="Calibri"/>
                  <a:ea typeface="Calibri"/>
                  <a:cs typeface="Calibri"/>
                  <a:sym typeface="Calibri"/>
                </a:rPr>
                <a:t>  No. of petitions meeting case tracking standards of acknowledgement, investigation and completion.</a:t>
              </a:r>
              <a:endParaRPr sz="1100" b="0" i="0" u="none" strike="noStrike" cap="none">
                <a:solidFill>
                  <a:schemeClr val="dk1"/>
                </a:solidFill>
                <a:latin typeface="Calibri"/>
                <a:ea typeface="Calibri"/>
                <a:cs typeface="Calibri"/>
                <a:sym typeface="Calibri"/>
              </a:endParaRPr>
            </a:p>
          </p:txBody>
        </p:sp>
        <p:sp>
          <p:nvSpPr>
            <p:cNvPr id="199" name="Google Shape;199;p22"/>
            <p:cNvSpPr/>
            <p:nvPr/>
          </p:nvSpPr>
          <p:spPr>
            <a:xfrm>
              <a:off x="605" y="7021"/>
              <a:ext cx="2492" cy="980"/>
            </a:xfrm>
            <a:prstGeom prst="rect">
              <a:avLst/>
            </a:prstGeom>
            <a:solidFill>
              <a:srgbClr val="85FFBC"/>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i="0" u="sng" strike="noStrike" cap="none">
                  <a:solidFill>
                    <a:schemeClr val="dk1"/>
                  </a:solidFill>
                  <a:latin typeface="Calibri"/>
                  <a:ea typeface="Calibri"/>
                  <a:cs typeface="Calibri"/>
                  <a:sym typeface="Calibri"/>
                </a:rPr>
                <a:t>Outcome 1.1 </a:t>
              </a:r>
              <a:endParaRPr/>
            </a:p>
            <a:p>
              <a:pPr marL="0" marR="0" lvl="0" indent="0" algn="l" rtl="0">
                <a:spcBef>
                  <a:spcPts val="0"/>
                </a:spcBef>
                <a:spcAft>
                  <a:spcPts val="0"/>
                </a:spcAft>
                <a:buNone/>
              </a:pPr>
              <a:r>
                <a:rPr lang="en-US" sz="1100" b="1" i="0" u="none" strike="noStrike" cap="none">
                  <a:solidFill>
                    <a:schemeClr val="dk1"/>
                  </a:solidFill>
                  <a:latin typeface="Calibri"/>
                  <a:ea typeface="Calibri"/>
                  <a:cs typeface="Calibri"/>
                  <a:sym typeface="Calibri"/>
                </a:rPr>
                <a:t>Increase Reporting of Corruption Cases by Citizens</a:t>
              </a:r>
              <a:endParaRPr sz="1100" b="0" i="0" u="none" strike="noStrike" cap="none">
                <a:solidFill>
                  <a:schemeClr val="dk1"/>
                </a:solidFill>
                <a:latin typeface="Arial"/>
                <a:ea typeface="Arial"/>
                <a:cs typeface="Arial"/>
                <a:sym typeface="Arial"/>
              </a:endParaRPr>
            </a:p>
          </p:txBody>
        </p:sp>
      </p:grpSp>
      <p:cxnSp>
        <p:nvCxnSpPr>
          <p:cNvPr id="200" name="Google Shape;200;p22"/>
          <p:cNvCxnSpPr/>
          <p:nvPr/>
        </p:nvCxnSpPr>
        <p:spPr>
          <a:xfrm rot="10800000">
            <a:off x="2704062" y="3986212"/>
            <a:ext cx="0" cy="230188"/>
          </a:xfrm>
          <a:prstGeom prst="straightConnector1">
            <a:avLst/>
          </a:prstGeom>
          <a:noFill/>
          <a:ln w="9525" cap="flat" cmpd="sng">
            <a:solidFill>
              <a:srgbClr val="000000"/>
            </a:solidFill>
            <a:prstDash val="solid"/>
            <a:round/>
            <a:headEnd type="none" w="med" len="med"/>
            <a:tailEnd type="triangle" w="med" len="med"/>
          </a:ln>
        </p:spPr>
      </p:cxnSp>
      <p:cxnSp>
        <p:nvCxnSpPr>
          <p:cNvPr id="201" name="Google Shape;201;p22"/>
          <p:cNvCxnSpPr/>
          <p:nvPr/>
        </p:nvCxnSpPr>
        <p:spPr>
          <a:xfrm>
            <a:off x="579988" y="3986212"/>
            <a:ext cx="2124075" cy="0"/>
          </a:xfrm>
          <a:prstGeom prst="straightConnector1">
            <a:avLst/>
          </a:prstGeom>
          <a:noFill/>
          <a:ln w="9525" cap="flat" cmpd="sng">
            <a:solidFill>
              <a:srgbClr val="000000"/>
            </a:solidFill>
            <a:prstDash val="solid"/>
            <a:round/>
            <a:headEnd type="none" w="med" len="med"/>
            <a:tailEnd type="none" w="med" len="med"/>
          </a:ln>
        </p:spPr>
      </p:cxnSp>
      <p:sp>
        <p:nvSpPr>
          <p:cNvPr id="202" name="Google Shape;202;p22"/>
          <p:cNvSpPr/>
          <p:nvPr/>
        </p:nvSpPr>
        <p:spPr>
          <a:xfrm>
            <a:off x="2129953" y="4824982"/>
            <a:ext cx="2180039" cy="2039644"/>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KPI 1.21:  </a:t>
            </a:r>
            <a:r>
              <a:rPr lang="en-US" sz="1100" b="0" i="0" u="none" strike="noStrike" cap="none" dirty="0">
                <a:solidFill>
                  <a:schemeClr val="dk1"/>
                </a:solidFill>
                <a:latin typeface="Calibri"/>
                <a:ea typeface="Calibri"/>
                <a:cs typeface="Calibri"/>
                <a:sym typeface="Calibri"/>
              </a:rPr>
              <a:t>Duration between receipt of Petitions and conclusion of investigations</a:t>
            </a:r>
            <a:endParaRPr sz="11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KPI 1.22:  </a:t>
            </a:r>
            <a:r>
              <a:rPr lang="en-US" sz="1100" b="0" i="0" u="none" strike="noStrike" cap="none" dirty="0">
                <a:solidFill>
                  <a:schemeClr val="dk1"/>
                </a:solidFill>
                <a:latin typeface="Calibri"/>
                <a:ea typeface="Calibri"/>
                <a:cs typeface="Calibri"/>
                <a:sym typeface="Calibri"/>
              </a:rPr>
              <a:t>Duration between conclusion of investigations and Filing of cases</a:t>
            </a:r>
            <a:endParaRPr sz="11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 KPI 1.23:</a:t>
            </a:r>
            <a:r>
              <a:rPr lang="en-US" sz="1100" b="0" i="0" u="none" strike="noStrike" cap="none" dirty="0">
                <a:solidFill>
                  <a:schemeClr val="dk1"/>
                </a:solidFill>
                <a:latin typeface="Calibri"/>
                <a:ea typeface="Calibri"/>
                <a:cs typeface="Calibri"/>
                <a:sym typeface="Calibri"/>
              </a:rPr>
              <a:t> No. of Staff trained in investigation, prosecution and case management</a:t>
            </a:r>
            <a:endParaRPr sz="11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KPI 1.24</a:t>
            </a:r>
            <a:r>
              <a:rPr lang="en-US" sz="1100" b="0" i="0" u="none" strike="noStrike" cap="none" dirty="0">
                <a:solidFill>
                  <a:schemeClr val="dk1"/>
                </a:solidFill>
                <a:latin typeface="Calibri"/>
                <a:ea typeface="Calibri"/>
                <a:cs typeface="Calibri"/>
                <a:sym typeface="Calibri"/>
              </a:rPr>
              <a:t>: No. of non-petition Intelligence-led investigations conducted</a:t>
            </a:r>
            <a:endParaRPr sz="1100" b="0" i="0" u="none" strike="noStrike" cap="none" dirty="0">
              <a:solidFill>
                <a:schemeClr val="dk1"/>
              </a:solidFill>
              <a:latin typeface="Calibri"/>
              <a:ea typeface="Calibri"/>
              <a:cs typeface="Calibri"/>
              <a:sym typeface="Calibri"/>
            </a:endParaRPr>
          </a:p>
        </p:txBody>
      </p:sp>
      <p:cxnSp>
        <p:nvCxnSpPr>
          <p:cNvPr id="203" name="Google Shape;203;p22"/>
          <p:cNvCxnSpPr/>
          <p:nvPr/>
        </p:nvCxnSpPr>
        <p:spPr>
          <a:xfrm rot="10800000">
            <a:off x="579987" y="3987800"/>
            <a:ext cx="0" cy="230188"/>
          </a:xfrm>
          <a:prstGeom prst="straightConnector1">
            <a:avLst/>
          </a:prstGeom>
          <a:noFill/>
          <a:ln w="9525" cap="flat" cmpd="sng">
            <a:solidFill>
              <a:srgbClr val="000000"/>
            </a:solidFill>
            <a:prstDash val="solid"/>
            <a:round/>
            <a:headEnd type="none" w="med" len="med"/>
            <a:tailEnd type="triangle" w="med" len="med"/>
          </a:ln>
        </p:spPr>
      </p:cxnSp>
      <p:sp>
        <p:nvSpPr>
          <p:cNvPr id="204" name="Google Shape;204;p22"/>
          <p:cNvSpPr/>
          <p:nvPr/>
        </p:nvSpPr>
        <p:spPr>
          <a:xfrm>
            <a:off x="2129953" y="4130199"/>
            <a:ext cx="2180039" cy="694092"/>
          </a:xfrm>
          <a:prstGeom prst="rect">
            <a:avLst/>
          </a:prstGeom>
          <a:solidFill>
            <a:srgbClr val="85FFBC"/>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i="0" u="sng" strike="noStrike" cap="none">
                <a:solidFill>
                  <a:schemeClr val="dk1"/>
                </a:solidFill>
                <a:latin typeface="Calibri"/>
                <a:ea typeface="Calibri"/>
                <a:cs typeface="Calibri"/>
                <a:sym typeface="Calibri"/>
              </a:rPr>
              <a:t>Outcome 1.2</a:t>
            </a:r>
            <a:endParaRPr/>
          </a:p>
          <a:p>
            <a:pPr marL="0" marR="0" lvl="0" indent="0" algn="l" rtl="0">
              <a:spcBef>
                <a:spcPts val="0"/>
              </a:spcBef>
              <a:spcAft>
                <a:spcPts val="0"/>
              </a:spcAft>
              <a:buNone/>
            </a:pPr>
            <a:r>
              <a:rPr lang="en-US" sz="1100" b="1" i="0" u="none" strike="noStrike" cap="none">
                <a:solidFill>
                  <a:schemeClr val="dk1"/>
                </a:solidFill>
                <a:latin typeface="Calibri"/>
                <a:ea typeface="Calibri"/>
                <a:cs typeface="Calibri"/>
                <a:sym typeface="Calibri"/>
              </a:rPr>
              <a:t>Improved Capacity to Investigate and Prosecute Cases</a:t>
            </a:r>
            <a:endParaRPr sz="1100" b="0" i="0" u="none" strike="noStrike" cap="none">
              <a:solidFill>
                <a:schemeClr val="dk1"/>
              </a:solidFill>
              <a:latin typeface="Calibri"/>
              <a:ea typeface="Calibri"/>
              <a:cs typeface="Calibri"/>
              <a:sym typeface="Calibri"/>
            </a:endParaRPr>
          </a:p>
        </p:txBody>
      </p:sp>
      <p:grpSp>
        <p:nvGrpSpPr>
          <p:cNvPr id="205" name="Google Shape;205;p22"/>
          <p:cNvGrpSpPr/>
          <p:nvPr/>
        </p:nvGrpSpPr>
        <p:grpSpPr>
          <a:xfrm>
            <a:off x="4519858" y="3615604"/>
            <a:ext cx="2419402" cy="3261887"/>
            <a:chOff x="6585" y="7000"/>
            <a:chExt cx="2821" cy="9119"/>
          </a:xfrm>
        </p:grpSpPr>
        <p:sp>
          <p:nvSpPr>
            <p:cNvPr id="206" name="Google Shape;206;p22"/>
            <p:cNvSpPr/>
            <p:nvPr/>
          </p:nvSpPr>
          <p:spPr>
            <a:xfrm>
              <a:off x="6585" y="8764"/>
              <a:ext cx="2821" cy="7355"/>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 b="1" i="0" u="sng" strike="noStrike" cap="none" dirty="0">
                  <a:solidFill>
                    <a:schemeClr val="dk1"/>
                  </a:solidFill>
                  <a:latin typeface="Calibri"/>
                  <a:ea typeface="Calibri"/>
                  <a:cs typeface="Calibri"/>
                  <a:sym typeface="Calibri"/>
                </a:rPr>
                <a:t>KPI 2.11:</a:t>
              </a:r>
              <a:r>
                <a:rPr lang="en-US" sz="1150" b="0" i="0" u="sng" strike="noStrike" cap="none" dirty="0">
                  <a:solidFill>
                    <a:schemeClr val="dk1"/>
                  </a:solidFill>
                  <a:latin typeface="Calibri"/>
                  <a:ea typeface="Calibri"/>
                  <a:cs typeface="Calibri"/>
                  <a:sym typeface="Calibri"/>
                </a:rPr>
                <a:t> </a:t>
              </a:r>
              <a:r>
                <a:rPr lang="en-US" sz="1150" b="0" i="0" u="none" strike="noStrike" cap="none" dirty="0">
                  <a:solidFill>
                    <a:schemeClr val="dk1"/>
                  </a:solidFill>
                  <a:latin typeface="Calibri"/>
                  <a:ea typeface="Calibri"/>
                  <a:cs typeface="Calibri"/>
                  <a:sym typeface="Calibri"/>
                </a:rPr>
                <a:t>No. of MDAs that make progress in compliance with Systems Studies and CRAs recommendations.</a:t>
              </a:r>
              <a:endParaRPr lang="en-GB" sz="115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50" b="1" i="0" u="sng" strike="noStrike" cap="none" dirty="0">
                  <a:solidFill>
                    <a:schemeClr val="dk1"/>
                  </a:solidFill>
                  <a:latin typeface="Calibri"/>
                  <a:ea typeface="Calibri"/>
                  <a:cs typeface="Calibri"/>
                  <a:sym typeface="Calibri"/>
                </a:rPr>
                <a:t>KPI 2.12: </a:t>
              </a:r>
              <a:r>
                <a:rPr lang="en-US" sz="1150" b="0" i="0" u="none" strike="noStrike" cap="none" dirty="0">
                  <a:solidFill>
                    <a:schemeClr val="dk1"/>
                  </a:solidFill>
                  <a:latin typeface="Calibri"/>
                  <a:ea typeface="Calibri"/>
                  <a:cs typeface="Calibri"/>
                  <a:sym typeface="Calibri"/>
                </a:rPr>
                <a:t>No. of corruption monitoring activities undertaken by ICPC</a:t>
              </a:r>
              <a:endParaRPr sz="115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50" b="1" i="0" u="sng" strike="noStrike" cap="none" dirty="0">
                  <a:solidFill>
                    <a:schemeClr val="dk1"/>
                  </a:solidFill>
                  <a:latin typeface="Calibri"/>
                  <a:ea typeface="Calibri"/>
                  <a:cs typeface="Calibri"/>
                  <a:sym typeface="Calibri"/>
                </a:rPr>
                <a:t>KPI 2.13: </a:t>
              </a:r>
              <a:r>
                <a:rPr lang="en-US" sz="1150" b="0" i="0" u="none" strike="noStrike" cap="none" dirty="0">
                  <a:solidFill>
                    <a:schemeClr val="dk1"/>
                  </a:solidFill>
                  <a:latin typeface="Calibri"/>
                  <a:ea typeface="Calibri"/>
                  <a:cs typeface="Calibri"/>
                  <a:sym typeface="Calibri"/>
                </a:rPr>
                <a:t>No. of MDAs assessed with Ethics and Compliance Scorecard</a:t>
              </a:r>
              <a:endParaRPr sz="1150" b="0" i="0" u="none" strike="noStrike" cap="none" dirty="0">
                <a:solidFill>
                  <a:schemeClr val="dk1"/>
                </a:solidFill>
                <a:latin typeface="Calibri"/>
                <a:ea typeface="Calibri"/>
                <a:cs typeface="Calibri"/>
                <a:sym typeface="Calibri"/>
              </a:endParaRPr>
            </a:p>
          </p:txBody>
        </p:sp>
        <p:sp>
          <p:nvSpPr>
            <p:cNvPr id="207" name="Google Shape;207;p22"/>
            <p:cNvSpPr/>
            <p:nvPr/>
          </p:nvSpPr>
          <p:spPr>
            <a:xfrm>
              <a:off x="6585" y="7000"/>
              <a:ext cx="2814" cy="1697"/>
            </a:xfrm>
            <a:prstGeom prst="rect">
              <a:avLst/>
            </a:prstGeom>
            <a:solidFill>
              <a:srgbClr val="C6D9F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1100" b="1" i="0" u="sng" strike="noStrike" cap="none" dirty="0">
                  <a:solidFill>
                    <a:schemeClr val="dk1"/>
                  </a:solidFill>
                  <a:latin typeface="Calibri"/>
                  <a:ea typeface="Calibri"/>
                  <a:cs typeface="Calibri"/>
                  <a:sym typeface="Calibri"/>
                </a:rPr>
                <a:t>Outcome 2.1</a:t>
              </a:r>
              <a:endParaRPr sz="1100" b="1" i="0" u="sng"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100" b="1" i="0" u="none" strike="noStrike" cap="none" dirty="0">
                  <a:solidFill>
                    <a:schemeClr val="dk1"/>
                  </a:solidFill>
                  <a:latin typeface="Calibri"/>
                  <a:ea typeface="Calibri"/>
                  <a:cs typeface="Calibri"/>
                  <a:sym typeface="Calibri"/>
                </a:rPr>
                <a:t>Improved Mechanisms for Corruption Prevention in the Public sector</a:t>
              </a:r>
              <a:endParaRPr sz="1100" b="0" i="0" u="none" strike="noStrike" cap="none" dirty="0">
                <a:solidFill>
                  <a:schemeClr val="dk1"/>
                </a:solidFill>
                <a:latin typeface="Arial"/>
                <a:ea typeface="Arial"/>
                <a:cs typeface="Arial"/>
                <a:sym typeface="Arial"/>
              </a:endParaRPr>
            </a:p>
          </p:txBody>
        </p:sp>
      </p:grpSp>
      <p:cxnSp>
        <p:nvCxnSpPr>
          <p:cNvPr id="208" name="Google Shape;208;p22"/>
          <p:cNvCxnSpPr/>
          <p:nvPr/>
        </p:nvCxnSpPr>
        <p:spPr>
          <a:xfrm rot="10800000">
            <a:off x="7958137" y="3451262"/>
            <a:ext cx="0" cy="187581"/>
          </a:xfrm>
          <a:prstGeom prst="straightConnector1">
            <a:avLst/>
          </a:prstGeom>
          <a:noFill/>
          <a:ln w="9525" cap="flat" cmpd="sng">
            <a:solidFill>
              <a:srgbClr val="000000"/>
            </a:solidFill>
            <a:prstDash val="solid"/>
            <a:round/>
            <a:headEnd type="none" w="med" len="med"/>
            <a:tailEnd type="triangle" w="med" len="med"/>
          </a:ln>
        </p:spPr>
      </p:cxnSp>
      <p:cxnSp>
        <p:nvCxnSpPr>
          <p:cNvPr id="209" name="Google Shape;209;p22"/>
          <p:cNvCxnSpPr/>
          <p:nvPr/>
        </p:nvCxnSpPr>
        <p:spPr>
          <a:xfrm rot="10800000">
            <a:off x="6815138" y="3298862"/>
            <a:ext cx="943" cy="217155"/>
          </a:xfrm>
          <a:prstGeom prst="straightConnector1">
            <a:avLst/>
          </a:prstGeom>
          <a:noFill/>
          <a:ln w="9525" cap="flat" cmpd="sng">
            <a:solidFill>
              <a:srgbClr val="000000"/>
            </a:solidFill>
            <a:prstDash val="solid"/>
            <a:round/>
            <a:headEnd type="none" w="med" len="med"/>
            <a:tailEnd type="triangle" w="med" len="med"/>
          </a:ln>
        </p:spPr>
      </p:cxnSp>
      <p:cxnSp>
        <p:nvCxnSpPr>
          <p:cNvPr id="210" name="Google Shape;210;p22"/>
          <p:cNvCxnSpPr/>
          <p:nvPr/>
        </p:nvCxnSpPr>
        <p:spPr>
          <a:xfrm rot="10800000">
            <a:off x="5824537" y="3451262"/>
            <a:ext cx="0" cy="206339"/>
          </a:xfrm>
          <a:prstGeom prst="straightConnector1">
            <a:avLst/>
          </a:prstGeom>
          <a:noFill/>
          <a:ln w="9525" cap="flat" cmpd="sng">
            <a:solidFill>
              <a:srgbClr val="000000"/>
            </a:solidFill>
            <a:prstDash val="solid"/>
            <a:round/>
            <a:headEnd type="none" w="med" len="med"/>
            <a:tailEnd type="triangle" w="med" len="med"/>
          </a:ln>
        </p:spPr>
      </p:cxnSp>
      <p:cxnSp>
        <p:nvCxnSpPr>
          <p:cNvPr id="211" name="Google Shape;211;p22"/>
          <p:cNvCxnSpPr/>
          <p:nvPr/>
        </p:nvCxnSpPr>
        <p:spPr>
          <a:xfrm>
            <a:off x="2162680" y="2262022"/>
            <a:ext cx="8398960" cy="388"/>
          </a:xfrm>
          <a:prstGeom prst="straightConnector1">
            <a:avLst/>
          </a:prstGeom>
          <a:noFill/>
          <a:ln w="9525" cap="flat" cmpd="sng">
            <a:solidFill>
              <a:srgbClr val="000000"/>
            </a:solidFill>
            <a:prstDash val="solid"/>
            <a:round/>
            <a:headEnd type="none" w="med" len="med"/>
            <a:tailEnd type="none" w="med" len="med"/>
          </a:ln>
        </p:spPr>
      </p:cxnSp>
      <p:grpSp>
        <p:nvGrpSpPr>
          <p:cNvPr id="212" name="Google Shape;212;p22"/>
          <p:cNvGrpSpPr/>
          <p:nvPr/>
        </p:nvGrpSpPr>
        <p:grpSpPr>
          <a:xfrm>
            <a:off x="4007768" y="926930"/>
            <a:ext cx="5009522" cy="1231976"/>
            <a:chOff x="1042" y="4569"/>
            <a:chExt cx="5107" cy="1599"/>
          </a:xfrm>
        </p:grpSpPr>
        <p:sp>
          <p:nvSpPr>
            <p:cNvPr id="213" name="Google Shape;213;p22"/>
            <p:cNvSpPr/>
            <p:nvPr/>
          </p:nvSpPr>
          <p:spPr>
            <a:xfrm>
              <a:off x="1042" y="5194"/>
              <a:ext cx="5107" cy="974"/>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00" b="1" i="0" u="none" strike="noStrike" cap="none" dirty="0">
                <a:solidFill>
                  <a:schemeClr val="dk1"/>
                </a:solidFill>
                <a:latin typeface="Calibri"/>
                <a:ea typeface="Calibri"/>
                <a:cs typeface="Calibri"/>
                <a:sym typeface="Calibri"/>
              </a:endParaRPr>
            </a:p>
            <a:p>
              <a:pPr marL="0" marR="0" lvl="0" indent="0" algn="ctr" rtl="0">
                <a:spcBef>
                  <a:spcPts val="600"/>
                </a:spcBef>
                <a:spcAft>
                  <a:spcPts val="0"/>
                </a:spcAft>
                <a:buNone/>
              </a:pPr>
              <a:r>
                <a:rPr lang="en-US" sz="1100" b="1" i="0" u="none" strike="noStrike" cap="none" dirty="0">
                  <a:solidFill>
                    <a:schemeClr val="dk1"/>
                  </a:solidFill>
                  <a:latin typeface="Calibri"/>
                  <a:ea typeface="Calibri"/>
                  <a:cs typeface="Calibri"/>
                  <a:sym typeface="Calibri"/>
                </a:rPr>
                <a:t>Impact Indicator</a:t>
              </a:r>
              <a:endParaRPr dirty="0"/>
            </a:p>
            <a:p>
              <a:pPr marL="0" marR="0" lvl="0" indent="0" algn="ctr" rtl="0">
                <a:spcBef>
                  <a:spcPts val="300"/>
                </a:spcBef>
                <a:spcAft>
                  <a:spcPts val="0"/>
                </a:spcAft>
                <a:buNone/>
              </a:pPr>
              <a:r>
                <a:rPr lang="en-US" sz="1100" b="1" i="0" u="none" strike="noStrike" cap="none" dirty="0">
                  <a:solidFill>
                    <a:schemeClr val="dk1"/>
                  </a:solidFill>
                  <a:latin typeface="Calibri"/>
                  <a:ea typeface="Calibri"/>
                  <a:cs typeface="Calibri"/>
                  <a:sym typeface="Calibri"/>
                </a:rPr>
                <a:t>0.01</a:t>
              </a:r>
              <a:r>
                <a:rPr lang="en-US" sz="1100" b="0" i="0" u="none" strike="noStrike" cap="none" dirty="0">
                  <a:solidFill>
                    <a:schemeClr val="dk1"/>
                  </a:solidFill>
                  <a:latin typeface="Calibri"/>
                  <a:ea typeface="Calibri"/>
                  <a:cs typeface="Calibri"/>
                  <a:sym typeface="Calibri"/>
                </a:rPr>
                <a:t>:  Improved public perception of/confidence in ICPC</a:t>
              </a:r>
              <a:endParaRPr dirty="0"/>
            </a:p>
            <a:p>
              <a:pPr marL="0" marR="0" lvl="0" indent="0" algn="ctr" rtl="0">
                <a:spcBef>
                  <a:spcPts val="300"/>
                </a:spcBef>
                <a:spcAft>
                  <a:spcPts val="0"/>
                </a:spcAft>
                <a:buNone/>
              </a:pPr>
              <a:r>
                <a:rPr lang="en-US" sz="1100" b="1" i="0" u="none" strike="noStrike" cap="none" dirty="0">
                  <a:solidFill>
                    <a:schemeClr val="dk1"/>
                  </a:solidFill>
                  <a:latin typeface="Calibri"/>
                  <a:ea typeface="Calibri"/>
                  <a:cs typeface="Calibri"/>
                  <a:sym typeface="Calibri"/>
                </a:rPr>
                <a:t>0.02</a:t>
              </a:r>
              <a:r>
                <a:rPr lang="en-US" sz="1100" b="0" i="0" u="none" strike="noStrike" cap="none" dirty="0">
                  <a:solidFill>
                    <a:schemeClr val="dk1"/>
                  </a:solidFill>
                  <a:latin typeface="Calibri"/>
                  <a:ea typeface="Calibri"/>
                  <a:cs typeface="Calibri"/>
                  <a:sym typeface="Calibri"/>
                </a:rPr>
                <a:t>:  Improved rating of Nigeria on TI’s annual CPI </a:t>
              </a:r>
              <a:endParaRPr sz="1100" b="1" i="0" u="none" strike="noStrike" cap="none" dirty="0">
                <a:solidFill>
                  <a:schemeClr val="dk1"/>
                </a:solidFill>
                <a:latin typeface="Times New Roman"/>
                <a:ea typeface="Times New Roman"/>
                <a:cs typeface="Times New Roman"/>
                <a:sym typeface="Times New Roman"/>
              </a:endParaRPr>
            </a:p>
            <a:p>
              <a:pPr marL="0" marR="0" lvl="0" indent="0" algn="l" rtl="0">
                <a:spcBef>
                  <a:spcPts val="300"/>
                </a:spcBef>
                <a:spcAft>
                  <a:spcPts val="0"/>
                </a:spcAft>
                <a:buNone/>
              </a:pPr>
              <a:endParaRPr sz="1800" b="0" i="0" u="none" strike="noStrike" cap="none" dirty="0">
                <a:solidFill>
                  <a:schemeClr val="dk1"/>
                </a:solidFill>
                <a:latin typeface="Arial"/>
                <a:ea typeface="Arial"/>
                <a:cs typeface="Arial"/>
                <a:sym typeface="Arial"/>
              </a:endParaRPr>
            </a:p>
          </p:txBody>
        </p:sp>
        <p:sp>
          <p:nvSpPr>
            <p:cNvPr id="214" name="Google Shape;214;p22"/>
            <p:cNvSpPr/>
            <p:nvPr/>
          </p:nvSpPr>
          <p:spPr>
            <a:xfrm>
              <a:off x="1044" y="4569"/>
              <a:ext cx="5105" cy="667"/>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i="0" u="none" strike="noStrike" cap="none">
                  <a:solidFill>
                    <a:schemeClr val="dk1"/>
                  </a:solidFill>
                  <a:latin typeface="Calibri"/>
                  <a:ea typeface="Calibri"/>
                  <a:cs typeface="Calibri"/>
                  <a:sym typeface="Calibri"/>
                </a:rPr>
                <a:t>MISSION</a:t>
              </a:r>
              <a:endParaRPr/>
            </a:p>
            <a:p>
              <a:pPr marL="0" marR="0" lvl="0" indent="0" algn="l" rtl="0">
                <a:spcBef>
                  <a:spcPts val="600"/>
                </a:spcBef>
                <a:spcAft>
                  <a:spcPts val="0"/>
                </a:spcAft>
                <a:buNone/>
              </a:pPr>
              <a:r>
                <a:rPr lang="en-US" sz="1100" b="1" i="0" u="none" strike="noStrike" cap="none">
                  <a:solidFill>
                    <a:schemeClr val="dk1"/>
                  </a:solidFill>
                  <a:latin typeface="Calibri"/>
                  <a:ea typeface="Calibri"/>
                  <a:cs typeface="Calibri"/>
                  <a:sym typeface="Calibri"/>
                </a:rPr>
                <a:t> To rid Nigeria of corruption through lawful enforcement and preventive measures</a:t>
              </a:r>
              <a:r>
                <a:rPr lang="en-US" sz="1100" b="1" i="1" u="none" strike="noStrike" cap="none">
                  <a:solidFill>
                    <a:schemeClr val="dk1"/>
                  </a:solidFill>
                  <a:latin typeface="Calibri"/>
                  <a:ea typeface="Calibri"/>
                  <a:cs typeface="Calibri"/>
                  <a:sym typeface="Calibri"/>
                </a:rPr>
                <a:t> </a:t>
              </a:r>
              <a:endParaRPr/>
            </a:p>
            <a:p>
              <a:pPr marL="0" marR="0" lvl="0" indent="0" algn="l" rtl="0">
                <a:spcBef>
                  <a:spcPts val="600"/>
                </a:spcBef>
                <a:spcAft>
                  <a:spcPts val="0"/>
                </a:spcAft>
                <a:buNone/>
              </a:pPr>
              <a:endParaRPr sz="1800" b="0" i="0" u="none" strike="noStrike" cap="none">
                <a:solidFill>
                  <a:schemeClr val="dk1"/>
                </a:solidFill>
                <a:latin typeface="Arial"/>
                <a:ea typeface="Arial"/>
                <a:cs typeface="Arial"/>
                <a:sym typeface="Arial"/>
              </a:endParaRPr>
            </a:p>
          </p:txBody>
        </p:sp>
      </p:grpSp>
      <p:sp>
        <p:nvSpPr>
          <p:cNvPr id="49" name="Google Shape;121;p15">
            <a:extLst>
              <a:ext uri="{FF2B5EF4-FFF2-40B4-BE49-F238E27FC236}">
                <a16:creationId xmlns:a16="http://schemas.microsoft.com/office/drawing/2014/main" id="{C37C950E-0A36-0664-D53E-BB8A4176F78F}"/>
              </a:ext>
            </a:extLst>
          </p:cNvPr>
          <p:cNvSpPr txBox="1">
            <a:spLocks/>
          </p:cNvSpPr>
          <p:nvPr/>
        </p:nvSpPr>
        <p:spPr>
          <a:xfrm>
            <a:off x="10989734" y="6623104"/>
            <a:ext cx="973666" cy="274320"/>
          </a:xfrm>
          <a:prstGeom prst="rect">
            <a:avLst/>
          </a:prstGeom>
          <a:noFill/>
          <a:ln>
            <a:noFill/>
          </a:ln>
        </p:spPr>
        <p:txBody>
          <a:bodyPr spcFirstLastPara="1" vert="horz" wrap="square" lIns="91425" tIns="45700" rIns="91425" bIns="45700" rtlCol="0" anchor="ctr" anchorCtr="0">
            <a:noAutofit/>
          </a:bodyP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5</a:t>
            </a:fld>
            <a:endParaRPr lang="en-US"/>
          </a:p>
        </p:txBody>
      </p:sp>
    </p:spTree>
    <p:extLst>
      <p:ext uri="{BB962C8B-B14F-4D97-AF65-F5344CB8AC3E}">
        <p14:creationId xmlns:p14="http://schemas.microsoft.com/office/powerpoint/2010/main" val="276002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43D7F6-1EA1-471D-AB3C-4216CA5DFE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3" name="Google Shape;161;p21">
            <a:extLst>
              <a:ext uri="{FF2B5EF4-FFF2-40B4-BE49-F238E27FC236}">
                <a16:creationId xmlns:a16="http://schemas.microsoft.com/office/drawing/2014/main" id="{C6A42236-C792-4D8F-9C38-CDBBF4F58A70}"/>
              </a:ext>
            </a:extLst>
          </p:cNvPr>
          <p:cNvSpPr txBox="1">
            <a:spLocks/>
          </p:cNvSpPr>
          <p:nvPr/>
        </p:nvSpPr>
        <p:spPr>
          <a:xfrm>
            <a:off x="0" y="16964"/>
            <a:ext cx="12192000" cy="602014"/>
          </a:xfrm>
          <a:prstGeom prst="rect">
            <a:avLst/>
          </a:prstGeom>
          <a:noFill/>
          <a:ln>
            <a:noFill/>
          </a:ln>
          <a:effectLst>
            <a:outerShdw blurRad="107950" dist="12700" dir="5400000" algn="ctr">
              <a:srgbClr val="000000"/>
            </a:outerShdw>
          </a:effectLst>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3F3F3F"/>
              </a:buClr>
              <a:buSzPts val="1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800"/>
            </a:pPr>
            <a:r>
              <a:rPr lang="en-GB" sz="4500" b="1" dirty="0">
                <a:solidFill>
                  <a:schemeClr val="tx1"/>
                </a:solidFill>
                <a:latin typeface="Tw Cen MT Condensed (Headings)"/>
                <a:cs typeface="Calibri" panose="020F0502020204030204" pitchFamily="34" charset="0"/>
              </a:rPr>
              <a:t>2019 - 2023 STRATEGIC PLAN MONITORING MATRIX</a:t>
            </a:r>
          </a:p>
        </p:txBody>
      </p:sp>
      <p:graphicFrame>
        <p:nvGraphicFramePr>
          <p:cNvPr id="7" name="Table 6">
            <a:extLst>
              <a:ext uri="{FF2B5EF4-FFF2-40B4-BE49-F238E27FC236}">
                <a16:creationId xmlns:a16="http://schemas.microsoft.com/office/drawing/2014/main" id="{15B70233-D0E2-4BC3-A7D8-9B0A2CC04A56}"/>
              </a:ext>
            </a:extLst>
          </p:cNvPr>
          <p:cNvGraphicFramePr>
            <a:graphicFrameLocks noGrp="1"/>
          </p:cNvGraphicFramePr>
          <p:nvPr>
            <p:extLst>
              <p:ext uri="{D42A27DB-BD31-4B8C-83A1-F6EECF244321}">
                <p14:modId xmlns:p14="http://schemas.microsoft.com/office/powerpoint/2010/main" val="308831988"/>
              </p:ext>
            </p:extLst>
          </p:nvPr>
        </p:nvGraphicFramePr>
        <p:xfrm>
          <a:off x="0" y="618979"/>
          <a:ext cx="12192000" cy="5805996"/>
        </p:xfrm>
        <a:graphic>
          <a:graphicData uri="http://schemas.openxmlformats.org/drawingml/2006/table">
            <a:tbl>
              <a:tblPr>
                <a:tableStyleId>{69CF1AB2-1976-4502-BF36-3FF5EA218861}</a:tableStyleId>
              </a:tblPr>
              <a:tblGrid>
                <a:gridCol w="971905">
                  <a:extLst>
                    <a:ext uri="{9D8B030D-6E8A-4147-A177-3AD203B41FA5}">
                      <a16:colId xmlns:a16="http://schemas.microsoft.com/office/drawing/2014/main" val="566283415"/>
                    </a:ext>
                  </a:extLst>
                </a:gridCol>
                <a:gridCol w="3806626">
                  <a:extLst>
                    <a:ext uri="{9D8B030D-6E8A-4147-A177-3AD203B41FA5}">
                      <a16:colId xmlns:a16="http://schemas.microsoft.com/office/drawing/2014/main" val="3765217487"/>
                    </a:ext>
                  </a:extLst>
                </a:gridCol>
                <a:gridCol w="1123089">
                  <a:extLst>
                    <a:ext uri="{9D8B030D-6E8A-4147-A177-3AD203B41FA5}">
                      <a16:colId xmlns:a16="http://schemas.microsoft.com/office/drawing/2014/main" val="3254660810"/>
                    </a:ext>
                  </a:extLst>
                </a:gridCol>
                <a:gridCol w="1123089">
                  <a:extLst>
                    <a:ext uri="{9D8B030D-6E8A-4147-A177-3AD203B41FA5}">
                      <a16:colId xmlns:a16="http://schemas.microsoft.com/office/drawing/2014/main" val="3594810570"/>
                    </a:ext>
                  </a:extLst>
                </a:gridCol>
                <a:gridCol w="1123089">
                  <a:extLst>
                    <a:ext uri="{9D8B030D-6E8A-4147-A177-3AD203B41FA5}">
                      <a16:colId xmlns:a16="http://schemas.microsoft.com/office/drawing/2014/main" val="1223977309"/>
                    </a:ext>
                  </a:extLst>
                </a:gridCol>
                <a:gridCol w="1123089">
                  <a:extLst>
                    <a:ext uri="{9D8B030D-6E8A-4147-A177-3AD203B41FA5}">
                      <a16:colId xmlns:a16="http://schemas.microsoft.com/office/drawing/2014/main" val="1067970264"/>
                    </a:ext>
                  </a:extLst>
                </a:gridCol>
                <a:gridCol w="1123089">
                  <a:extLst>
                    <a:ext uri="{9D8B030D-6E8A-4147-A177-3AD203B41FA5}">
                      <a16:colId xmlns:a16="http://schemas.microsoft.com/office/drawing/2014/main" val="1354156424"/>
                    </a:ext>
                  </a:extLst>
                </a:gridCol>
                <a:gridCol w="1798024">
                  <a:extLst>
                    <a:ext uri="{9D8B030D-6E8A-4147-A177-3AD203B41FA5}">
                      <a16:colId xmlns:a16="http://schemas.microsoft.com/office/drawing/2014/main" val="451629447"/>
                    </a:ext>
                  </a:extLst>
                </a:gridCol>
              </a:tblGrid>
              <a:tr h="837929">
                <a:tc>
                  <a:txBody>
                    <a:bodyPr/>
                    <a:lstStyle/>
                    <a:p>
                      <a:pPr algn="ctr" fontAlgn="ctr"/>
                      <a:r>
                        <a:rPr lang="en-GB" sz="1600" b="1" u="none" strike="noStrike" dirty="0">
                          <a:effectLst/>
                        </a:rPr>
                        <a:t>S/NO.</a:t>
                      </a:r>
                      <a:endParaRPr lang="en-GB" sz="1600" b="1" i="0" u="none" strike="noStrike" dirty="0">
                        <a:solidFill>
                          <a:srgbClr val="000000"/>
                        </a:solidFill>
                        <a:effectLst/>
                        <a:latin typeface="Cambria" panose="02040503050406030204" pitchFamily="18" charset="0"/>
                      </a:endParaRPr>
                    </a:p>
                  </a:txBody>
                  <a:tcPr marL="8110" marR="8110" marT="8110" marB="0" anchor="ctr"/>
                </a:tc>
                <a:tc>
                  <a:txBody>
                    <a:bodyPr/>
                    <a:lstStyle/>
                    <a:p>
                      <a:pPr algn="ctr" fontAlgn="ctr"/>
                      <a:r>
                        <a:rPr lang="en-GB" sz="1600" b="1" u="none" strike="noStrike">
                          <a:effectLst/>
                        </a:rPr>
                        <a:t>KPI No./Measure</a:t>
                      </a:r>
                      <a:endParaRPr lang="en-GB" sz="1600" b="1" i="0" u="none" strike="noStrike">
                        <a:solidFill>
                          <a:srgbClr val="000000"/>
                        </a:solidFill>
                        <a:effectLst/>
                        <a:latin typeface="Cambria" panose="02040503050406030204" pitchFamily="18" charset="0"/>
                      </a:endParaRPr>
                    </a:p>
                  </a:txBody>
                  <a:tcPr marL="8110" marR="8110" marT="8110" marB="0" anchor="ctr"/>
                </a:tc>
                <a:tc>
                  <a:txBody>
                    <a:bodyPr/>
                    <a:lstStyle/>
                    <a:p>
                      <a:pPr algn="ctr" fontAlgn="ctr"/>
                      <a:r>
                        <a:rPr lang="en-NG" sz="1600" b="1" u="none" strike="noStrike">
                          <a:effectLst/>
                        </a:rPr>
                        <a:t>2019</a:t>
                      </a:r>
                      <a:endParaRPr lang="en-NG" sz="1600" b="1" i="0" u="none" strike="noStrike">
                        <a:solidFill>
                          <a:srgbClr val="000000"/>
                        </a:solidFill>
                        <a:effectLst/>
                        <a:latin typeface="Cambria" panose="02040503050406030204" pitchFamily="18" charset="0"/>
                      </a:endParaRPr>
                    </a:p>
                  </a:txBody>
                  <a:tcPr marL="8110" marR="8110" marT="8110" marB="0" anchor="ctr"/>
                </a:tc>
                <a:tc>
                  <a:txBody>
                    <a:bodyPr/>
                    <a:lstStyle/>
                    <a:p>
                      <a:pPr algn="ctr" fontAlgn="ctr"/>
                      <a:r>
                        <a:rPr lang="en-NG" sz="1600" b="1" u="none" strike="noStrike">
                          <a:effectLst/>
                        </a:rPr>
                        <a:t>2020</a:t>
                      </a:r>
                      <a:endParaRPr lang="en-NG" sz="1600" b="1" i="0" u="none" strike="noStrike">
                        <a:solidFill>
                          <a:srgbClr val="000000"/>
                        </a:solidFill>
                        <a:effectLst/>
                        <a:latin typeface="Cambria" panose="02040503050406030204" pitchFamily="18" charset="0"/>
                      </a:endParaRPr>
                    </a:p>
                  </a:txBody>
                  <a:tcPr marL="8110" marR="8110" marT="8110" marB="0" anchor="ctr"/>
                </a:tc>
                <a:tc>
                  <a:txBody>
                    <a:bodyPr/>
                    <a:lstStyle/>
                    <a:p>
                      <a:pPr algn="ctr" fontAlgn="ctr"/>
                      <a:r>
                        <a:rPr lang="en-NG" sz="1600" b="1" u="none" strike="noStrike">
                          <a:effectLst/>
                        </a:rPr>
                        <a:t>2021</a:t>
                      </a:r>
                      <a:endParaRPr lang="en-NG" sz="1600" b="1" i="0" u="none" strike="noStrike">
                        <a:solidFill>
                          <a:srgbClr val="000000"/>
                        </a:solidFill>
                        <a:effectLst/>
                        <a:latin typeface="Cambria" panose="02040503050406030204" pitchFamily="18" charset="0"/>
                      </a:endParaRPr>
                    </a:p>
                  </a:txBody>
                  <a:tcPr marL="8110" marR="8110" marT="8110" marB="0" anchor="ctr"/>
                </a:tc>
                <a:tc>
                  <a:txBody>
                    <a:bodyPr/>
                    <a:lstStyle/>
                    <a:p>
                      <a:pPr algn="ctr" fontAlgn="ctr"/>
                      <a:r>
                        <a:rPr lang="en-NG" sz="1600" b="1" u="none" strike="noStrike">
                          <a:effectLst/>
                        </a:rPr>
                        <a:t>2022</a:t>
                      </a:r>
                      <a:endParaRPr lang="en-NG" sz="1600" b="1" i="0" u="none" strike="noStrike">
                        <a:solidFill>
                          <a:srgbClr val="000000"/>
                        </a:solidFill>
                        <a:effectLst/>
                        <a:latin typeface="Cambria" panose="02040503050406030204" pitchFamily="18" charset="0"/>
                      </a:endParaRPr>
                    </a:p>
                  </a:txBody>
                  <a:tcPr marL="8110" marR="8110" marT="8110" marB="0" anchor="ctr"/>
                </a:tc>
                <a:tc>
                  <a:txBody>
                    <a:bodyPr/>
                    <a:lstStyle/>
                    <a:p>
                      <a:pPr algn="ctr" fontAlgn="ctr"/>
                      <a:r>
                        <a:rPr lang="en-NG" sz="1600" b="1" u="none" strike="noStrike">
                          <a:effectLst/>
                        </a:rPr>
                        <a:t>2023</a:t>
                      </a:r>
                      <a:endParaRPr lang="en-NG" sz="1600" b="1" i="0" u="none" strike="noStrike">
                        <a:solidFill>
                          <a:srgbClr val="000000"/>
                        </a:solidFill>
                        <a:effectLst/>
                        <a:latin typeface="Cambria" panose="02040503050406030204" pitchFamily="18" charset="0"/>
                      </a:endParaRPr>
                    </a:p>
                  </a:txBody>
                  <a:tcPr marL="8110" marR="8110" marT="8110" marB="0" anchor="ctr"/>
                </a:tc>
                <a:tc>
                  <a:txBody>
                    <a:bodyPr/>
                    <a:lstStyle/>
                    <a:p>
                      <a:pPr algn="ctr" fontAlgn="ctr"/>
                      <a:r>
                        <a:rPr lang="en-GB" sz="1600" b="1" u="none" strike="noStrike" dirty="0">
                          <a:effectLst/>
                        </a:rPr>
                        <a:t>Set-Target over 5 Years</a:t>
                      </a:r>
                      <a:br>
                        <a:rPr lang="en-GB" sz="1600" b="1" u="none" strike="noStrike" dirty="0">
                          <a:effectLst/>
                        </a:rPr>
                      </a:br>
                      <a:r>
                        <a:rPr lang="en-GB" sz="1600" b="1" u="none" strike="noStrike" dirty="0">
                          <a:effectLst/>
                        </a:rPr>
                        <a:t>2019 - 2023</a:t>
                      </a:r>
                      <a:endParaRPr lang="en-GB" sz="1600" b="1" i="0" u="none" strike="noStrike" dirty="0">
                        <a:solidFill>
                          <a:srgbClr val="000000"/>
                        </a:solidFill>
                        <a:effectLst/>
                        <a:latin typeface="Cambria" panose="02040503050406030204" pitchFamily="18" charset="0"/>
                      </a:endParaRPr>
                    </a:p>
                  </a:txBody>
                  <a:tcPr marL="8110" marR="8110" marT="8110" marB="0" anchor="ctr"/>
                </a:tc>
                <a:extLst>
                  <a:ext uri="{0D108BD9-81ED-4DB2-BD59-A6C34878D82A}">
                    <a16:rowId xmlns:a16="http://schemas.microsoft.com/office/drawing/2014/main" val="789958905"/>
                  </a:ext>
                </a:extLst>
              </a:tr>
              <a:tr h="523102">
                <a:tc>
                  <a:txBody>
                    <a:bodyPr/>
                    <a:lstStyle/>
                    <a:p>
                      <a:pPr algn="ctr" fontAlgn="t"/>
                      <a:r>
                        <a:rPr lang="en-NG" sz="1600" u="none" strike="noStrike">
                          <a:effectLst/>
                        </a:rPr>
                        <a:t>1</a:t>
                      </a:r>
                      <a:endParaRPr lang="en-NG" sz="1600" b="0" i="0" u="none" strike="noStrike">
                        <a:solidFill>
                          <a:srgbClr val="000000"/>
                        </a:solidFill>
                        <a:effectLst/>
                        <a:latin typeface="Cambria" panose="02040503050406030204" pitchFamily="18" charset="0"/>
                      </a:endParaRPr>
                    </a:p>
                  </a:txBody>
                  <a:tcPr marL="8110" marR="8110" marT="8110" marB="0"/>
                </a:tc>
                <a:tc>
                  <a:txBody>
                    <a:bodyPr/>
                    <a:lstStyle/>
                    <a:p>
                      <a:pPr algn="l" fontAlgn="t"/>
                      <a:r>
                        <a:rPr lang="en-GB" sz="1600" b="1" u="none" strike="noStrike" dirty="0">
                          <a:effectLst/>
                        </a:rPr>
                        <a:t>KPI 1.01: Naira value of assets forfeited /recovered/restrained</a:t>
                      </a:r>
                      <a:endParaRPr lang="en-GB" sz="1600" b="1" i="0" u="none" strike="noStrike" dirty="0">
                        <a:solidFill>
                          <a:srgbClr val="000000"/>
                        </a:solidFill>
                        <a:effectLst/>
                        <a:latin typeface="Cambria" panose="02040503050406030204" pitchFamily="18" charset="0"/>
                      </a:endParaRPr>
                    </a:p>
                  </a:txBody>
                  <a:tcPr marL="8110" marR="8110" marT="8110" marB="0"/>
                </a:tc>
                <a:tc>
                  <a:txBody>
                    <a:bodyPr/>
                    <a:lstStyle/>
                    <a:p>
                      <a:pPr algn="r" rtl="0" fontAlgn="b"/>
                      <a:r>
                        <a:rPr lang="en-GB" sz="1600" u="none" strike="noStrike" dirty="0">
                          <a:effectLst/>
                        </a:rPr>
                        <a:t>N15b</a:t>
                      </a:r>
                      <a:endParaRPr lang="en-GB"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r" rtl="0" fontAlgn="b"/>
                      <a:r>
                        <a:rPr lang="en-GB" sz="1600" u="none" strike="noStrike">
                          <a:effectLst/>
                        </a:rPr>
                        <a:t>N18b</a:t>
                      </a:r>
                      <a:endParaRPr lang="en-GB" sz="1600" b="0" i="0" u="none" strike="noStrike">
                        <a:solidFill>
                          <a:srgbClr val="000000"/>
                        </a:solidFill>
                        <a:effectLst/>
                        <a:latin typeface="Cambria" panose="02040503050406030204" pitchFamily="18" charset="0"/>
                      </a:endParaRPr>
                    </a:p>
                  </a:txBody>
                  <a:tcPr marL="8110" marR="8110" marT="8110" marB="0" anchor="b"/>
                </a:tc>
                <a:tc>
                  <a:txBody>
                    <a:bodyPr/>
                    <a:lstStyle/>
                    <a:p>
                      <a:pPr algn="r" rtl="0" fontAlgn="b"/>
                      <a:r>
                        <a:rPr lang="en-GB" sz="1600" u="none" strike="noStrike">
                          <a:effectLst/>
                        </a:rPr>
                        <a:t>N22b</a:t>
                      </a:r>
                      <a:endParaRPr lang="en-GB" sz="1600" b="0" i="0" u="none" strike="noStrike">
                        <a:solidFill>
                          <a:srgbClr val="000000"/>
                        </a:solidFill>
                        <a:effectLst/>
                        <a:latin typeface="Cambria" panose="02040503050406030204" pitchFamily="18" charset="0"/>
                      </a:endParaRPr>
                    </a:p>
                  </a:txBody>
                  <a:tcPr marL="8110" marR="8110" marT="8110" marB="0" anchor="b"/>
                </a:tc>
                <a:tc>
                  <a:txBody>
                    <a:bodyPr/>
                    <a:lstStyle/>
                    <a:p>
                      <a:pPr algn="r" rtl="0" fontAlgn="b"/>
                      <a:r>
                        <a:rPr lang="en-GB" sz="1600" u="none" strike="noStrike">
                          <a:effectLst/>
                        </a:rPr>
                        <a:t>N26b</a:t>
                      </a:r>
                      <a:endParaRPr lang="en-GB" sz="1600" b="0" i="0" u="none" strike="noStrike">
                        <a:solidFill>
                          <a:srgbClr val="000000"/>
                        </a:solidFill>
                        <a:effectLst/>
                        <a:latin typeface="Cambria" panose="02040503050406030204" pitchFamily="18" charset="0"/>
                      </a:endParaRPr>
                    </a:p>
                  </a:txBody>
                  <a:tcPr marL="8110" marR="8110" marT="8110" marB="0" anchor="b"/>
                </a:tc>
                <a:tc>
                  <a:txBody>
                    <a:bodyPr/>
                    <a:lstStyle/>
                    <a:p>
                      <a:pPr algn="r" rtl="0" fontAlgn="b"/>
                      <a:r>
                        <a:rPr lang="en-GB" sz="1600" u="none" strike="noStrike">
                          <a:effectLst/>
                        </a:rPr>
                        <a:t>N31b</a:t>
                      </a:r>
                      <a:endParaRPr lang="en-GB" sz="1600" b="0" i="0" u="none" strike="noStrike">
                        <a:solidFill>
                          <a:srgbClr val="000000"/>
                        </a:solidFill>
                        <a:effectLst/>
                        <a:latin typeface="Cambria" panose="02040503050406030204" pitchFamily="18" charset="0"/>
                      </a:endParaRPr>
                    </a:p>
                  </a:txBody>
                  <a:tcPr marL="8110" marR="8110" marT="8110" marB="0" anchor="b"/>
                </a:tc>
                <a:tc>
                  <a:txBody>
                    <a:bodyPr/>
                    <a:lstStyle/>
                    <a:p>
                      <a:pPr algn="ctr" fontAlgn="t"/>
                      <a:r>
                        <a:rPr lang="en-GB" sz="1600" u="none" strike="noStrike">
                          <a:effectLst/>
                        </a:rPr>
                        <a:t>N112b</a:t>
                      </a:r>
                      <a:endParaRPr lang="en-GB" sz="1600" b="0" i="0" u="none" strike="noStrike">
                        <a:solidFill>
                          <a:srgbClr val="000000"/>
                        </a:solidFill>
                        <a:effectLst/>
                        <a:latin typeface="Cambria" panose="02040503050406030204" pitchFamily="18" charset="0"/>
                      </a:endParaRPr>
                    </a:p>
                  </a:txBody>
                  <a:tcPr marL="8110" marR="8110" marT="8110" marB="0"/>
                </a:tc>
                <a:extLst>
                  <a:ext uri="{0D108BD9-81ED-4DB2-BD59-A6C34878D82A}">
                    <a16:rowId xmlns:a16="http://schemas.microsoft.com/office/drawing/2014/main" val="1256206427"/>
                  </a:ext>
                </a:extLst>
              </a:tr>
              <a:tr h="557399">
                <a:tc>
                  <a:txBody>
                    <a:bodyPr/>
                    <a:lstStyle/>
                    <a:p>
                      <a:pPr algn="ctr" fontAlgn="t"/>
                      <a:r>
                        <a:rPr lang="en-NG" sz="1600" u="none" strike="noStrike">
                          <a:effectLst/>
                        </a:rPr>
                        <a:t>2</a:t>
                      </a:r>
                      <a:endParaRPr lang="en-NG" sz="1600" b="0" i="0" u="none" strike="noStrike">
                        <a:solidFill>
                          <a:srgbClr val="000000"/>
                        </a:solidFill>
                        <a:effectLst/>
                        <a:latin typeface="Cambria" panose="02040503050406030204" pitchFamily="18" charset="0"/>
                      </a:endParaRPr>
                    </a:p>
                  </a:txBody>
                  <a:tcPr marL="8110" marR="8110" marT="8110" marB="0"/>
                </a:tc>
                <a:tc>
                  <a:txBody>
                    <a:bodyPr/>
                    <a:lstStyle/>
                    <a:p>
                      <a:pPr algn="l" fontAlgn="t"/>
                      <a:r>
                        <a:rPr lang="en-GB" sz="1600" b="1" u="none" strike="noStrike" dirty="0">
                          <a:effectLst/>
                        </a:rPr>
                        <a:t>KPI 1.02: No. of investigated cases concluded</a:t>
                      </a:r>
                      <a:endParaRPr lang="en-GB" sz="1600" b="1" i="0" u="none" strike="noStrike" dirty="0">
                        <a:solidFill>
                          <a:srgbClr val="000000"/>
                        </a:solidFill>
                        <a:effectLst/>
                        <a:latin typeface="Cambria" panose="02040503050406030204" pitchFamily="18" charset="0"/>
                      </a:endParaRPr>
                    </a:p>
                  </a:txBody>
                  <a:tcPr marL="8110" marR="8110" marT="8110" marB="0"/>
                </a:tc>
                <a:tc>
                  <a:txBody>
                    <a:bodyPr/>
                    <a:lstStyle/>
                    <a:p>
                      <a:pPr algn="r" fontAlgn="b"/>
                      <a:r>
                        <a:rPr lang="en-NG" sz="1600" u="none" strike="noStrike">
                          <a:effectLst/>
                        </a:rPr>
                        <a:t>960</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1,152</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1,382</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1,659</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1,991</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ctr" fontAlgn="t"/>
                      <a:r>
                        <a:rPr lang="en-NG" sz="1600" u="none" strike="noStrike">
                          <a:effectLst/>
                        </a:rPr>
                        <a:t>7,144</a:t>
                      </a:r>
                      <a:endParaRPr lang="en-NG" sz="1600" b="0" i="0" u="none" strike="noStrike">
                        <a:solidFill>
                          <a:srgbClr val="000000"/>
                        </a:solidFill>
                        <a:effectLst/>
                        <a:latin typeface="Cambria" panose="02040503050406030204" pitchFamily="18" charset="0"/>
                      </a:endParaRPr>
                    </a:p>
                  </a:txBody>
                  <a:tcPr marL="8110" marR="8110" marT="8110" marB="0"/>
                </a:tc>
                <a:extLst>
                  <a:ext uri="{0D108BD9-81ED-4DB2-BD59-A6C34878D82A}">
                    <a16:rowId xmlns:a16="http://schemas.microsoft.com/office/drawing/2014/main" val="876720982"/>
                  </a:ext>
                </a:extLst>
              </a:tr>
              <a:tr h="618201">
                <a:tc>
                  <a:txBody>
                    <a:bodyPr/>
                    <a:lstStyle/>
                    <a:p>
                      <a:pPr algn="ctr" fontAlgn="t"/>
                      <a:r>
                        <a:rPr lang="en-NG" sz="1600" u="none" strike="noStrike">
                          <a:effectLst/>
                        </a:rPr>
                        <a:t>3</a:t>
                      </a:r>
                      <a:endParaRPr lang="en-NG" sz="1600" b="0" i="0" u="none" strike="noStrike">
                        <a:solidFill>
                          <a:srgbClr val="000000"/>
                        </a:solidFill>
                        <a:effectLst/>
                        <a:latin typeface="Cambria" panose="02040503050406030204" pitchFamily="18" charset="0"/>
                      </a:endParaRPr>
                    </a:p>
                  </a:txBody>
                  <a:tcPr marL="8110" marR="8110" marT="8110" marB="0"/>
                </a:tc>
                <a:tc>
                  <a:txBody>
                    <a:bodyPr/>
                    <a:lstStyle/>
                    <a:p>
                      <a:pPr algn="l" fontAlgn="t"/>
                      <a:r>
                        <a:rPr lang="en-GB" sz="1600" b="1" u="none" strike="noStrike" dirty="0">
                          <a:effectLst/>
                        </a:rPr>
                        <a:t>KPI 1.03:  No. of cases filed in court for prosecution</a:t>
                      </a:r>
                      <a:endParaRPr lang="en-GB" sz="1600" b="1" i="0" u="none" strike="noStrike" dirty="0">
                        <a:solidFill>
                          <a:srgbClr val="000000"/>
                        </a:solidFill>
                        <a:effectLst/>
                        <a:latin typeface="Cambria" panose="02040503050406030204" pitchFamily="18" charset="0"/>
                      </a:endParaRPr>
                    </a:p>
                  </a:txBody>
                  <a:tcPr marL="8110" marR="8110" marT="8110" marB="0"/>
                </a:tc>
                <a:tc>
                  <a:txBody>
                    <a:bodyPr/>
                    <a:lstStyle/>
                    <a:p>
                      <a:pPr algn="r" fontAlgn="b"/>
                      <a:r>
                        <a:rPr lang="en-NG" sz="1600" u="none" strike="noStrike">
                          <a:effectLst/>
                        </a:rPr>
                        <a:t>80</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90</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100</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110</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120</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ctr" fontAlgn="t"/>
                      <a:r>
                        <a:rPr lang="en-NG" sz="1600" u="none" strike="noStrike">
                          <a:effectLst/>
                        </a:rPr>
                        <a:t>500</a:t>
                      </a:r>
                      <a:endParaRPr lang="en-NG" sz="1600" b="0" i="0" u="none" strike="noStrike">
                        <a:solidFill>
                          <a:srgbClr val="000000"/>
                        </a:solidFill>
                        <a:effectLst/>
                        <a:latin typeface="Cambria" panose="02040503050406030204" pitchFamily="18" charset="0"/>
                      </a:endParaRPr>
                    </a:p>
                  </a:txBody>
                  <a:tcPr marL="8110" marR="8110" marT="8110" marB="0"/>
                </a:tc>
                <a:extLst>
                  <a:ext uri="{0D108BD9-81ED-4DB2-BD59-A6C34878D82A}">
                    <a16:rowId xmlns:a16="http://schemas.microsoft.com/office/drawing/2014/main" val="3845764138"/>
                  </a:ext>
                </a:extLst>
              </a:tr>
              <a:tr h="461470">
                <a:tc>
                  <a:txBody>
                    <a:bodyPr/>
                    <a:lstStyle/>
                    <a:p>
                      <a:pPr algn="ctr" fontAlgn="t"/>
                      <a:r>
                        <a:rPr lang="en-NG" sz="1600" u="none" strike="noStrike" dirty="0">
                          <a:effectLst/>
                        </a:rPr>
                        <a:t>4</a:t>
                      </a:r>
                      <a:endParaRPr lang="en-NG" sz="1600" b="0" i="0" u="none" strike="noStrike" dirty="0">
                        <a:solidFill>
                          <a:srgbClr val="000000"/>
                        </a:solidFill>
                        <a:effectLst/>
                        <a:latin typeface="Cambria" panose="02040503050406030204" pitchFamily="18" charset="0"/>
                      </a:endParaRPr>
                    </a:p>
                  </a:txBody>
                  <a:tcPr marL="8110" marR="8110" marT="8110" marB="0"/>
                </a:tc>
                <a:tc>
                  <a:txBody>
                    <a:bodyPr/>
                    <a:lstStyle/>
                    <a:p>
                      <a:pPr algn="l" fontAlgn="t"/>
                      <a:r>
                        <a:rPr lang="en-GB" sz="1600" b="1" u="none" strike="noStrike" dirty="0">
                          <a:effectLst/>
                        </a:rPr>
                        <a:t>KPI 1.04:  No. of convictions secured</a:t>
                      </a:r>
                      <a:endParaRPr lang="en-GB" sz="1600" b="1" i="0" u="none" strike="noStrike" dirty="0">
                        <a:solidFill>
                          <a:srgbClr val="000000"/>
                        </a:solidFill>
                        <a:effectLst/>
                        <a:latin typeface="Cambria" panose="02040503050406030204" pitchFamily="18" charset="0"/>
                      </a:endParaRPr>
                    </a:p>
                  </a:txBody>
                  <a:tcPr marL="8110" marR="8110" marT="8110" marB="0"/>
                </a:tc>
                <a:tc>
                  <a:txBody>
                    <a:bodyPr/>
                    <a:lstStyle/>
                    <a:p>
                      <a:pPr algn="r" fontAlgn="b"/>
                      <a:r>
                        <a:rPr lang="en-NG" sz="1600" u="none" strike="noStrike" dirty="0">
                          <a:effectLst/>
                        </a:rPr>
                        <a:t>30</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35</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40</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45</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dirty="0">
                          <a:effectLst/>
                        </a:rPr>
                        <a:t>50</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ctr" fontAlgn="t"/>
                      <a:r>
                        <a:rPr lang="en-NG" sz="1600" u="none" strike="noStrike" dirty="0">
                          <a:effectLst/>
                        </a:rPr>
                        <a:t>200</a:t>
                      </a:r>
                      <a:endParaRPr lang="en-NG" sz="1600" b="0" i="0" u="none" strike="noStrike" dirty="0">
                        <a:solidFill>
                          <a:srgbClr val="000000"/>
                        </a:solidFill>
                        <a:effectLst/>
                        <a:latin typeface="Cambria" panose="02040503050406030204" pitchFamily="18" charset="0"/>
                      </a:endParaRPr>
                    </a:p>
                  </a:txBody>
                  <a:tcPr marL="8110" marR="8110" marT="8110" marB="0"/>
                </a:tc>
                <a:extLst>
                  <a:ext uri="{0D108BD9-81ED-4DB2-BD59-A6C34878D82A}">
                    <a16:rowId xmlns:a16="http://schemas.microsoft.com/office/drawing/2014/main" val="2564862419"/>
                  </a:ext>
                </a:extLst>
              </a:tr>
              <a:tr h="575341">
                <a:tc>
                  <a:txBody>
                    <a:bodyPr/>
                    <a:lstStyle/>
                    <a:p>
                      <a:pPr algn="ctr" fontAlgn="t"/>
                      <a:r>
                        <a:rPr lang="en-GB" sz="1600" b="0" i="0" u="none" strike="noStrike" dirty="0">
                          <a:solidFill>
                            <a:srgbClr val="000000"/>
                          </a:solidFill>
                          <a:effectLst/>
                          <a:latin typeface="Cambria" panose="02040503050406030204" pitchFamily="18" charset="0"/>
                        </a:rPr>
                        <a:t>5</a:t>
                      </a:r>
                      <a:endParaRPr lang="en-NG" sz="1600" b="0" i="0" u="none" strike="noStrike" dirty="0">
                        <a:solidFill>
                          <a:srgbClr val="000000"/>
                        </a:solidFill>
                        <a:effectLst/>
                        <a:latin typeface="Cambria" panose="02040503050406030204" pitchFamily="18" charset="0"/>
                      </a:endParaRPr>
                    </a:p>
                  </a:txBody>
                  <a:tcPr marL="8110" marR="8110" marT="8110" marB="0"/>
                </a:tc>
                <a:tc>
                  <a:txBody>
                    <a:bodyPr/>
                    <a:lstStyle/>
                    <a:p>
                      <a:pPr algn="l" fontAlgn="t"/>
                      <a:r>
                        <a:rPr lang="en-GB" sz="1600" b="1" u="none" strike="noStrike" dirty="0">
                          <a:effectLst/>
                        </a:rPr>
                        <a:t>KPI 1.05:  No. of Projects tracked under the CEPT Initiative</a:t>
                      </a:r>
                      <a:endParaRPr lang="en-GB" sz="1600" b="1" i="0" u="none" strike="noStrike" dirty="0">
                        <a:solidFill>
                          <a:srgbClr val="000000"/>
                        </a:solidFill>
                        <a:effectLst/>
                        <a:latin typeface="Cambria" panose="02040503050406030204" pitchFamily="18" charset="0"/>
                      </a:endParaRPr>
                    </a:p>
                  </a:txBody>
                  <a:tcPr marL="8110" marR="8110" marT="8110" marB="0"/>
                </a:tc>
                <a:tc>
                  <a:txBody>
                    <a:bodyPr/>
                    <a:lstStyle/>
                    <a:p>
                      <a:pPr algn="r" fontAlgn="b"/>
                      <a:r>
                        <a:rPr lang="en-GB" sz="1600" u="none" strike="noStrike" dirty="0">
                          <a:effectLst/>
                        </a:rPr>
                        <a:t>400</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r" fontAlgn="b"/>
                      <a:r>
                        <a:rPr lang="en-GB" sz="1600" u="none" strike="noStrike" dirty="0">
                          <a:effectLst/>
                        </a:rPr>
                        <a:t>480</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r" fontAlgn="b"/>
                      <a:r>
                        <a:rPr lang="en-GB" sz="1600" u="none" strike="noStrike" dirty="0">
                          <a:effectLst/>
                        </a:rPr>
                        <a:t>576</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r" fontAlgn="b"/>
                      <a:r>
                        <a:rPr lang="en-GB" sz="1600" u="none" strike="noStrike" dirty="0">
                          <a:effectLst/>
                        </a:rPr>
                        <a:t>691</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r" fontAlgn="b"/>
                      <a:r>
                        <a:rPr lang="en-GB" sz="1600" u="none" strike="noStrike" dirty="0">
                          <a:effectLst/>
                        </a:rPr>
                        <a:t>829</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ctr" fontAlgn="t"/>
                      <a:r>
                        <a:rPr lang="en-GB" sz="1600" u="none" strike="noStrike" dirty="0">
                          <a:effectLst/>
                        </a:rPr>
                        <a:t>2,976 Projects</a:t>
                      </a:r>
                      <a:endParaRPr lang="en-NG" sz="1600" b="0" i="0" u="none" strike="noStrike" dirty="0">
                        <a:solidFill>
                          <a:srgbClr val="000000"/>
                        </a:solidFill>
                        <a:effectLst/>
                        <a:latin typeface="Cambria" panose="02040503050406030204" pitchFamily="18" charset="0"/>
                      </a:endParaRPr>
                    </a:p>
                  </a:txBody>
                  <a:tcPr marL="8110" marR="8110" marT="8110" marB="0"/>
                </a:tc>
                <a:extLst>
                  <a:ext uri="{0D108BD9-81ED-4DB2-BD59-A6C34878D82A}">
                    <a16:rowId xmlns:a16="http://schemas.microsoft.com/office/drawing/2014/main" val="3935351547"/>
                  </a:ext>
                </a:extLst>
              </a:tr>
              <a:tr h="617415">
                <a:tc>
                  <a:txBody>
                    <a:bodyPr/>
                    <a:lstStyle/>
                    <a:p>
                      <a:pPr algn="ctr" fontAlgn="t"/>
                      <a:r>
                        <a:rPr lang="en-GB" sz="1600" b="0" i="0" u="none" strike="noStrike" dirty="0">
                          <a:solidFill>
                            <a:srgbClr val="000000"/>
                          </a:solidFill>
                          <a:effectLst/>
                          <a:latin typeface="Cambria" panose="02040503050406030204" pitchFamily="18" charset="0"/>
                        </a:rPr>
                        <a:t>6</a:t>
                      </a:r>
                      <a:endParaRPr lang="en-NG" sz="1600" b="0" i="0" u="none" strike="noStrike" dirty="0">
                        <a:solidFill>
                          <a:srgbClr val="000000"/>
                        </a:solidFill>
                        <a:effectLst/>
                        <a:latin typeface="Cambria" panose="02040503050406030204" pitchFamily="18" charset="0"/>
                      </a:endParaRPr>
                    </a:p>
                  </a:txBody>
                  <a:tcPr marL="8110" marR="8110" marT="8110" marB="0"/>
                </a:tc>
                <a:tc>
                  <a:txBody>
                    <a:bodyPr/>
                    <a:lstStyle/>
                    <a:p>
                      <a:pPr algn="l" fontAlgn="t"/>
                      <a:r>
                        <a:rPr lang="en-GB" sz="1600" b="1" u="none" strike="noStrike" dirty="0">
                          <a:effectLst/>
                        </a:rPr>
                        <a:t>KPI 1.11: No of new petitions received through ICPC established channels </a:t>
                      </a:r>
                      <a:endParaRPr lang="en-GB" sz="1600" b="1" i="0" u="none" strike="noStrike" dirty="0">
                        <a:solidFill>
                          <a:srgbClr val="000000"/>
                        </a:solidFill>
                        <a:effectLst/>
                        <a:latin typeface="Cambria" panose="02040503050406030204" pitchFamily="18" charset="0"/>
                      </a:endParaRPr>
                    </a:p>
                  </a:txBody>
                  <a:tcPr marL="8110" marR="8110" marT="8110" marB="0"/>
                </a:tc>
                <a:tc>
                  <a:txBody>
                    <a:bodyPr/>
                    <a:lstStyle/>
                    <a:p>
                      <a:pPr algn="r" fontAlgn="b"/>
                      <a:r>
                        <a:rPr lang="en-NG" sz="1600" u="none" strike="noStrike">
                          <a:effectLst/>
                        </a:rPr>
                        <a:t>2,040</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dirty="0">
                          <a:effectLst/>
                        </a:rPr>
                        <a:t>2,448</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2,938</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dirty="0">
                          <a:effectLst/>
                        </a:rPr>
                        <a:t>3,525</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r" fontAlgn="b"/>
                      <a:r>
                        <a:rPr lang="en-NG" sz="1600" u="none" strike="noStrike">
                          <a:effectLst/>
                        </a:rPr>
                        <a:t>4,230</a:t>
                      </a:r>
                      <a:endParaRPr lang="en-NG" sz="1600" b="0" i="0" u="none" strike="noStrike">
                        <a:solidFill>
                          <a:srgbClr val="000000"/>
                        </a:solidFill>
                        <a:effectLst/>
                        <a:latin typeface="Cambria" panose="02040503050406030204" pitchFamily="18" charset="0"/>
                      </a:endParaRPr>
                    </a:p>
                  </a:txBody>
                  <a:tcPr marL="8110" marR="8110" marT="8110" marB="0" anchor="b"/>
                </a:tc>
                <a:tc>
                  <a:txBody>
                    <a:bodyPr/>
                    <a:lstStyle/>
                    <a:p>
                      <a:pPr algn="ctr" fontAlgn="t"/>
                      <a:r>
                        <a:rPr lang="en-NG" sz="1600" u="none" strike="noStrike">
                          <a:effectLst/>
                        </a:rPr>
                        <a:t>15,181</a:t>
                      </a:r>
                      <a:endParaRPr lang="en-NG" sz="1600" b="0" i="0" u="none" strike="noStrike">
                        <a:solidFill>
                          <a:srgbClr val="000000"/>
                        </a:solidFill>
                        <a:effectLst/>
                        <a:latin typeface="Cambria" panose="02040503050406030204" pitchFamily="18" charset="0"/>
                      </a:endParaRPr>
                    </a:p>
                  </a:txBody>
                  <a:tcPr marL="8110" marR="8110" marT="8110" marB="0"/>
                </a:tc>
                <a:extLst>
                  <a:ext uri="{0D108BD9-81ED-4DB2-BD59-A6C34878D82A}">
                    <a16:rowId xmlns:a16="http://schemas.microsoft.com/office/drawing/2014/main" val="2779912233"/>
                  </a:ext>
                </a:extLst>
              </a:tr>
              <a:tr h="922936">
                <a:tc>
                  <a:txBody>
                    <a:bodyPr/>
                    <a:lstStyle/>
                    <a:p>
                      <a:pPr algn="ctr" fontAlgn="t"/>
                      <a:r>
                        <a:rPr lang="en-GB" sz="1600" b="0" i="0" u="none" strike="noStrike" dirty="0">
                          <a:solidFill>
                            <a:srgbClr val="000000"/>
                          </a:solidFill>
                          <a:effectLst/>
                          <a:latin typeface="Cambria" panose="02040503050406030204" pitchFamily="18" charset="0"/>
                        </a:rPr>
                        <a:t>7</a:t>
                      </a:r>
                      <a:endParaRPr lang="en-NG" sz="1600" b="0" i="0" u="none" strike="noStrike" dirty="0">
                        <a:solidFill>
                          <a:srgbClr val="000000"/>
                        </a:solidFill>
                        <a:effectLst/>
                        <a:latin typeface="Cambria" panose="02040503050406030204" pitchFamily="18" charset="0"/>
                      </a:endParaRPr>
                    </a:p>
                  </a:txBody>
                  <a:tcPr marL="8110" marR="8110" marT="8110" marB="0"/>
                </a:tc>
                <a:tc>
                  <a:txBody>
                    <a:bodyPr/>
                    <a:lstStyle/>
                    <a:p>
                      <a:pPr algn="l" fontAlgn="t"/>
                      <a:r>
                        <a:rPr lang="en-GB" sz="1600" b="1" u="none" strike="noStrike" dirty="0">
                          <a:effectLst/>
                        </a:rPr>
                        <a:t>KPI 1.12:  No. of petitions met case tracking standards of acknowledgement, investigation and completion</a:t>
                      </a:r>
                      <a:endParaRPr lang="en-GB" sz="1600" b="1" i="0" u="none" strike="noStrike" dirty="0">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a:effectLst/>
                        </a:rPr>
                        <a:t>Set Mechanism</a:t>
                      </a:r>
                      <a:endParaRPr lang="en-GB"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NG" sz="1600" u="none" strike="noStrike">
                          <a:effectLst/>
                        </a:rPr>
                        <a:t>70%</a:t>
                      </a:r>
                      <a:endParaRPr lang="en-NG"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NG" sz="1600" u="none" strike="noStrike" dirty="0">
                          <a:effectLst/>
                        </a:rPr>
                        <a:t>80%</a:t>
                      </a:r>
                      <a:endParaRPr lang="en-NG" sz="1600" b="0" i="0" u="none" strike="noStrike" dirty="0">
                        <a:solidFill>
                          <a:srgbClr val="000000"/>
                        </a:solidFill>
                        <a:effectLst/>
                        <a:latin typeface="Cambria" panose="02040503050406030204" pitchFamily="18" charset="0"/>
                      </a:endParaRPr>
                    </a:p>
                  </a:txBody>
                  <a:tcPr marL="8110" marR="8110" marT="8110" marB="0"/>
                </a:tc>
                <a:tc>
                  <a:txBody>
                    <a:bodyPr/>
                    <a:lstStyle/>
                    <a:p>
                      <a:pPr algn="ctr" fontAlgn="t"/>
                      <a:r>
                        <a:rPr lang="en-NG" sz="1600" u="none" strike="noStrike">
                          <a:effectLst/>
                        </a:rPr>
                        <a:t>90%</a:t>
                      </a:r>
                      <a:endParaRPr lang="en-NG"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NG" sz="1600" u="none" strike="noStrike">
                          <a:effectLst/>
                        </a:rPr>
                        <a:t>100%</a:t>
                      </a:r>
                      <a:endParaRPr lang="en-NG"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dirty="0">
                          <a:effectLst/>
                        </a:rPr>
                        <a:t>Aggregate of 340%</a:t>
                      </a:r>
                      <a:endParaRPr lang="en-GB" sz="1600" b="0" i="0" u="none" strike="noStrike" dirty="0">
                        <a:solidFill>
                          <a:srgbClr val="000000"/>
                        </a:solidFill>
                        <a:effectLst/>
                        <a:latin typeface="Cambria" panose="02040503050406030204" pitchFamily="18" charset="0"/>
                      </a:endParaRPr>
                    </a:p>
                  </a:txBody>
                  <a:tcPr marL="8110" marR="8110" marT="8110" marB="0"/>
                </a:tc>
                <a:extLst>
                  <a:ext uri="{0D108BD9-81ED-4DB2-BD59-A6C34878D82A}">
                    <a16:rowId xmlns:a16="http://schemas.microsoft.com/office/drawing/2014/main" val="3752165153"/>
                  </a:ext>
                </a:extLst>
              </a:tr>
              <a:tr h="692203">
                <a:tc>
                  <a:txBody>
                    <a:bodyPr/>
                    <a:lstStyle/>
                    <a:p>
                      <a:pPr algn="ctr" fontAlgn="t"/>
                      <a:r>
                        <a:rPr lang="en-GB" sz="1600" b="0" i="0" u="none" strike="noStrike" dirty="0">
                          <a:solidFill>
                            <a:srgbClr val="000000"/>
                          </a:solidFill>
                          <a:effectLst/>
                          <a:latin typeface="Cambria" panose="02040503050406030204" pitchFamily="18" charset="0"/>
                        </a:rPr>
                        <a:t>8</a:t>
                      </a:r>
                      <a:endParaRPr lang="en-NG" sz="1600" b="0" i="0" u="none" strike="noStrike" dirty="0">
                        <a:solidFill>
                          <a:srgbClr val="000000"/>
                        </a:solidFill>
                        <a:effectLst/>
                        <a:latin typeface="Cambria" panose="02040503050406030204" pitchFamily="18" charset="0"/>
                      </a:endParaRPr>
                    </a:p>
                  </a:txBody>
                  <a:tcPr marL="8110" marR="8110" marT="8110" marB="0"/>
                </a:tc>
                <a:tc>
                  <a:txBody>
                    <a:bodyPr/>
                    <a:lstStyle/>
                    <a:p>
                      <a:pPr algn="l" fontAlgn="t"/>
                      <a:r>
                        <a:rPr lang="en-GB" sz="1600" b="1" u="none" strike="noStrike" dirty="0">
                          <a:effectLst/>
                        </a:rPr>
                        <a:t>KPI 1.21: Duration between receipt of petitions and conclusion of investigations</a:t>
                      </a:r>
                      <a:endParaRPr lang="en-GB" sz="1600" b="1" i="0" u="none" strike="noStrike" dirty="0">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a:effectLst/>
                        </a:rPr>
                        <a:t>Set Mechanism</a:t>
                      </a:r>
                      <a:endParaRPr lang="en-GB"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a:effectLst/>
                        </a:rPr>
                        <a:t>60 days </a:t>
                      </a:r>
                      <a:endParaRPr lang="en-GB"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a:effectLst/>
                        </a:rPr>
                        <a:t>60 days </a:t>
                      </a:r>
                      <a:endParaRPr lang="en-GB"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a:effectLst/>
                        </a:rPr>
                        <a:t>60 days </a:t>
                      </a:r>
                      <a:endParaRPr lang="en-GB"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a:effectLst/>
                        </a:rPr>
                        <a:t>60 days </a:t>
                      </a:r>
                      <a:endParaRPr lang="en-GB"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dirty="0">
                          <a:effectLst/>
                        </a:rPr>
                        <a:t>60 days </a:t>
                      </a:r>
                      <a:endParaRPr lang="en-GB" sz="1600" b="0" i="0" u="none" strike="noStrike" dirty="0">
                        <a:solidFill>
                          <a:srgbClr val="000000"/>
                        </a:solidFill>
                        <a:effectLst/>
                        <a:latin typeface="Cambria" panose="02040503050406030204" pitchFamily="18" charset="0"/>
                      </a:endParaRPr>
                    </a:p>
                  </a:txBody>
                  <a:tcPr marL="8110" marR="8110" marT="8110" marB="0"/>
                </a:tc>
                <a:extLst>
                  <a:ext uri="{0D108BD9-81ED-4DB2-BD59-A6C34878D82A}">
                    <a16:rowId xmlns:a16="http://schemas.microsoft.com/office/drawing/2014/main" val="1781801260"/>
                  </a:ext>
                </a:extLst>
              </a:tr>
            </a:tbl>
          </a:graphicData>
        </a:graphic>
      </p:graphicFrame>
    </p:spTree>
    <p:extLst>
      <p:ext uri="{BB962C8B-B14F-4D97-AF65-F5344CB8AC3E}">
        <p14:creationId xmlns:p14="http://schemas.microsoft.com/office/powerpoint/2010/main" val="361940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43D7F6-1EA1-471D-AB3C-4216CA5DFE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Google Shape;161;p21">
            <a:extLst>
              <a:ext uri="{FF2B5EF4-FFF2-40B4-BE49-F238E27FC236}">
                <a16:creationId xmlns:a16="http://schemas.microsoft.com/office/drawing/2014/main" id="{C6A42236-C792-4D8F-9C38-CDBBF4F58A70}"/>
              </a:ext>
            </a:extLst>
          </p:cNvPr>
          <p:cNvSpPr txBox="1">
            <a:spLocks/>
          </p:cNvSpPr>
          <p:nvPr/>
        </p:nvSpPr>
        <p:spPr>
          <a:xfrm>
            <a:off x="0" y="16964"/>
            <a:ext cx="12192000" cy="602014"/>
          </a:xfrm>
          <a:prstGeom prst="rect">
            <a:avLst/>
          </a:prstGeom>
          <a:noFill/>
          <a:ln>
            <a:noFill/>
          </a:ln>
          <a:effectLst>
            <a:outerShdw blurRad="107950" dist="12700" dir="5400000" algn="ctr">
              <a:srgbClr val="000000"/>
            </a:outerShdw>
          </a:effectLst>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3F3F3F"/>
              </a:buClr>
              <a:buSzPts val="1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800"/>
            </a:pPr>
            <a:r>
              <a:rPr lang="en-GB" sz="4500" b="1" dirty="0">
                <a:solidFill>
                  <a:schemeClr val="tx1"/>
                </a:solidFill>
                <a:latin typeface="Tw Cen MT Condensed (Headings)"/>
              </a:rPr>
              <a:t>2019 - 2023 STRATEGIC PLAN MONITORING MATRIX …/2</a:t>
            </a:r>
          </a:p>
        </p:txBody>
      </p:sp>
      <p:graphicFrame>
        <p:nvGraphicFramePr>
          <p:cNvPr id="5" name="Table 4">
            <a:extLst>
              <a:ext uri="{FF2B5EF4-FFF2-40B4-BE49-F238E27FC236}">
                <a16:creationId xmlns:a16="http://schemas.microsoft.com/office/drawing/2014/main" id="{CA8A77F8-611F-4493-B8DD-5DA9F6BF786E}"/>
              </a:ext>
            </a:extLst>
          </p:cNvPr>
          <p:cNvGraphicFramePr>
            <a:graphicFrameLocks noGrp="1"/>
          </p:cNvGraphicFramePr>
          <p:nvPr>
            <p:extLst>
              <p:ext uri="{D42A27DB-BD31-4B8C-83A1-F6EECF244321}">
                <p14:modId xmlns:p14="http://schemas.microsoft.com/office/powerpoint/2010/main" val="3800654710"/>
              </p:ext>
            </p:extLst>
          </p:nvPr>
        </p:nvGraphicFramePr>
        <p:xfrm>
          <a:off x="0" y="618978"/>
          <a:ext cx="12192000" cy="5176286"/>
        </p:xfrm>
        <a:graphic>
          <a:graphicData uri="http://schemas.openxmlformats.org/drawingml/2006/table">
            <a:tbl>
              <a:tblPr>
                <a:tableStyleId>{69CF1AB2-1976-4502-BF36-3FF5EA218861}</a:tableStyleId>
              </a:tblPr>
              <a:tblGrid>
                <a:gridCol w="971906">
                  <a:extLst>
                    <a:ext uri="{9D8B030D-6E8A-4147-A177-3AD203B41FA5}">
                      <a16:colId xmlns:a16="http://schemas.microsoft.com/office/drawing/2014/main" val="4014790894"/>
                    </a:ext>
                  </a:extLst>
                </a:gridCol>
                <a:gridCol w="4528562">
                  <a:extLst>
                    <a:ext uri="{9D8B030D-6E8A-4147-A177-3AD203B41FA5}">
                      <a16:colId xmlns:a16="http://schemas.microsoft.com/office/drawing/2014/main" val="4213285935"/>
                    </a:ext>
                  </a:extLst>
                </a:gridCol>
                <a:gridCol w="1097280">
                  <a:extLst>
                    <a:ext uri="{9D8B030D-6E8A-4147-A177-3AD203B41FA5}">
                      <a16:colId xmlns:a16="http://schemas.microsoft.com/office/drawing/2014/main" val="941104369"/>
                    </a:ext>
                  </a:extLst>
                </a:gridCol>
                <a:gridCol w="956603">
                  <a:extLst>
                    <a:ext uri="{9D8B030D-6E8A-4147-A177-3AD203B41FA5}">
                      <a16:colId xmlns:a16="http://schemas.microsoft.com/office/drawing/2014/main" val="2962856029"/>
                    </a:ext>
                  </a:extLst>
                </a:gridCol>
                <a:gridCol w="998806">
                  <a:extLst>
                    <a:ext uri="{9D8B030D-6E8A-4147-A177-3AD203B41FA5}">
                      <a16:colId xmlns:a16="http://schemas.microsoft.com/office/drawing/2014/main" val="3331628708"/>
                    </a:ext>
                  </a:extLst>
                </a:gridCol>
                <a:gridCol w="970671">
                  <a:extLst>
                    <a:ext uri="{9D8B030D-6E8A-4147-A177-3AD203B41FA5}">
                      <a16:colId xmlns:a16="http://schemas.microsoft.com/office/drawing/2014/main" val="2239514653"/>
                    </a:ext>
                  </a:extLst>
                </a:gridCol>
                <a:gridCol w="870147">
                  <a:extLst>
                    <a:ext uri="{9D8B030D-6E8A-4147-A177-3AD203B41FA5}">
                      <a16:colId xmlns:a16="http://schemas.microsoft.com/office/drawing/2014/main" val="1686008944"/>
                    </a:ext>
                  </a:extLst>
                </a:gridCol>
                <a:gridCol w="1798025">
                  <a:extLst>
                    <a:ext uri="{9D8B030D-6E8A-4147-A177-3AD203B41FA5}">
                      <a16:colId xmlns:a16="http://schemas.microsoft.com/office/drawing/2014/main" val="2370167865"/>
                    </a:ext>
                  </a:extLst>
                </a:gridCol>
              </a:tblGrid>
              <a:tr h="667237">
                <a:tc>
                  <a:txBody>
                    <a:bodyPr/>
                    <a:lstStyle/>
                    <a:p>
                      <a:pPr algn="ctr" fontAlgn="ctr"/>
                      <a:r>
                        <a:rPr lang="en-GB" sz="1600" b="1" u="none" strike="noStrike">
                          <a:effectLst/>
                        </a:rPr>
                        <a:t>S/NO.</a:t>
                      </a:r>
                      <a:endParaRPr lang="en-GB" sz="1600" b="1" i="0" u="none" strike="noStrike">
                        <a:solidFill>
                          <a:srgbClr val="000000"/>
                        </a:solidFill>
                        <a:effectLst/>
                        <a:latin typeface="Cambria" panose="02040503050406030204" pitchFamily="18" charset="0"/>
                      </a:endParaRPr>
                    </a:p>
                  </a:txBody>
                  <a:tcPr marL="5942" marR="5942" marT="5942" marB="0" anchor="ctr"/>
                </a:tc>
                <a:tc>
                  <a:txBody>
                    <a:bodyPr/>
                    <a:lstStyle/>
                    <a:p>
                      <a:pPr algn="ctr" fontAlgn="ctr"/>
                      <a:r>
                        <a:rPr lang="en-GB" sz="1600" b="1" u="none" strike="noStrike">
                          <a:effectLst/>
                        </a:rPr>
                        <a:t>KPI No./Measure</a:t>
                      </a:r>
                      <a:endParaRPr lang="en-GB" sz="1600" b="1" i="0" u="none" strike="noStrike">
                        <a:solidFill>
                          <a:srgbClr val="000000"/>
                        </a:solidFill>
                        <a:effectLst/>
                        <a:latin typeface="Cambria" panose="02040503050406030204" pitchFamily="18" charset="0"/>
                      </a:endParaRPr>
                    </a:p>
                  </a:txBody>
                  <a:tcPr marL="5942" marR="5942" marT="5942" marB="0" anchor="ctr"/>
                </a:tc>
                <a:tc>
                  <a:txBody>
                    <a:bodyPr/>
                    <a:lstStyle/>
                    <a:p>
                      <a:pPr algn="ctr" fontAlgn="ctr"/>
                      <a:r>
                        <a:rPr lang="en-NG" sz="1600" b="1" u="none" strike="noStrike">
                          <a:effectLst/>
                        </a:rPr>
                        <a:t>2019</a:t>
                      </a:r>
                      <a:endParaRPr lang="en-NG" sz="1600" b="1" i="0" u="none" strike="noStrike">
                        <a:solidFill>
                          <a:srgbClr val="000000"/>
                        </a:solidFill>
                        <a:effectLst/>
                        <a:latin typeface="Cambria" panose="02040503050406030204" pitchFamily="18" charset="0"/>
                      </a:endParaRPr>
                    </a:p>
                  </a:txBody>
                  <a:tcPr marL="5942" marR="5942" marT="5942" marB="0" anchor="ctr"/>
                </a:tc>
                <a:tc>
                  <a:txBody>
                    <a:bodyPr/>
                    <a:lstStyle/>
                    <a:p>
                      <a:pPr algn="ctr" fontAlgn="ctr"/>
                      <a:r>
                        <a:rPr lang="en-NG" sz="1600" b="1" u="none" strike="noStrike">
                          <a:effectLst/>
                        </a:rPr>
                        <a:t>2020</a:t>
                      </a:r>
                      <a:endParaRPr lang="en-NG" sz="1600" b="1" i="0" u="none" strike="noStrike">
                        <a:solidFill>
                          <a:srgbClr val="000000"/>
                        </a:solidFill>
                        <a:effectLst/>
                        <a:latin typeface="Cambria" panose="02040503050406030204" pitchFamily="18" charset="0"/>
                      </a:endParaRPr>
                    </a:p>
                  </a:txBody>
                  <a:tcPr marL="5942" marR="5942" marT="5942" marB="0" anchor="ctr"/>
                </a:tc>
                <a:tc>
                  <a:txBody>
                    <a:bodyPr/>
                    <a:lstStyle/>
                    <a:p>
                      <a:pPr algn="ctr" fontAlgn="ctr"/>
                      <a:r>
                        <a:rPr lang="en-NG" sz="1600" b="1" u="none" strike="noStrike">
                          <a:effectLst/>
                        </a:rPr>
                        <a:t>2021</a:t>
                      </a:r>
                      <a:endParaRPr lang="en-NG" sz="1600" b="1" i="0" u="none" strike="noStrike">
                        <a:solidFill>
                          <a:srgbClr val="000000"/>
                        </a:solidFill>
                        <a:effectLst/>
                        <a:latin typeface="Cambria" panose="02040503050406030204" pitchFamily="18" charset="0"/>
                      </a:endParaRPr>
                    </a:p>
                  </a:txBody>
                  <a:tcPr marL="5942" marR="5942" marT="5942" marB="0" anchor="ctr"/>
                </a:tc>
                <a:tc>
                  <a:txBody>
                    <a:bodyPr/>
                    <a:lstStyle/>
                    <a:p>
                      <a:pPr algn="ctr" fontAlgn="ctr"/>
                      <a:r>
                        <a:rPr lang="en-NG" sz="1600" b="1" u="none" strike="noStrike">
                          <a:effectLst/>
                        </a:rPr>
                        <a:t>2022</a:t>
                      </a:r>
                      <a:endParaRPr lang="en-NG" sz="1600" b="1" i="0" u="none" strike="noStrike">
                        <a:solidFill>
                          <a:srgbClr val="000000"/>
                        </a:solidFill>
                        <a:effectLst/>
                        <a:latin typeface="Cambria" panose="02040503050406030204" pitchFamily="18" charset="0"/>
                      </a:endParaRPr>
                    </a:p>
                  </a:txBody>
                  <a:tcPr marL="5942" marR="5942" marT="5942" marB="0" anchor="ctr"/>
                </a:tc>
                <a:tc>
                  <a:txBody>
                    <a:bodyPr/>
                    <a:lstStyle/>
                    <a:p>
                      <a:pPr algn="ctr" fontAlgn="ctr"/>
                      <a:r>
                        <a:rPr lang="en-NG" sz="1600" b="1" u="none" strike="noStrike" dirty="0">
                          <a:effectLst/>
                        </a:rPr>
                        <a:t>2023</a:t>
                      </a:r>
                      <a:endParaRPr lang="en-NG" sz="1600" b="1" i="0" u="none" strike="noStrike" dirty="0">
                        <a:solidFill>
                          <a:srgbClr val="000000"/>
                        </a:solidFill>
                        <a:effectLst/>
                        <a:latin typeface="Cambria" panose="02040503050406030204" pitchFamily="18" charset="0"/>
                      </a:endParaRPr>
                    </a:p>
                  </a:txBody>
                  <a:tcPr marL="5942" marR="5942" marT="5942" marB="0" anchor="ctr"/>
                </a:tc>
                <a:tc>
                  <a:txBody>
                    <a:bodyPr/>
                    <a:lstStyle/>
                    <a:p>
                      <a:pPr algn="ctr" fontAlgn="ctr"/>
                      <a:r>
                        <a:rPr lang="en-GB" sz="1600" b="1" u="none" strike="noStrike" dirty="0">
                          <a:effectLst/>
                        </a:rPr>
                        <a:t>Set-Target over 5 Years</a:t>
                      </a:r>
                      <a:br>
                        <a:rPr lang="en-GB" sz="1600" b="1" u="none" strike="noStrike" dirty="0">
                          <a:effectLst/>
                        </a:rPr>
                      </a:br>
                      <a:r>
                        <a:rPr lang="en-GB" sz="1600" b="1" u="none" strike="noStrike" dirty="0">
                          <a:effectLst/>
                        </a:rPr>
                        <a:t>2019 – 2023</a:t>
                      </a:r>
                      <a:endParaRPr lang="en-GB" sz="1600" b="1" i="0" u="none" strike="noStrike" dirty="0">
                        <a:solidFill>
                          <a:srgbClr val="000000"/>
                        </a:solidFill>
                        <a:effectLst/>
                        <a:latin typeface="Cambria" panose="02040503050406030204" pitchFamily="18" charset="0"/>
                      </a:endParaRPr>
                    </a:p>
                  </a:txBody>
                  <a:tcPr marL="5942" marR="5942" marT="5942" marB="0" anchor="ctr"/>
                </a:tc>
                <a:extLst>
                  <a:ext uri="{0D108BD9-81ED-4DB2-BD59-A6C34878D82A}">
                    <a16:rowId xmlns:a16="http://schemas.microsoft.com/office/drawing/2014/main" val="1357462246"/>
                  </a:ext>
                </a:extLst>
              </a:tr>
              <a:tr h="446870">
                <a:tc>
                  <a:txBody>
                    <a:bodyPr/>
                    <a:lstStyle/>
                    <a:p>
                      <a:pPr algn="ctr" fontAlgn="t"/>
                      <a:r>
                        <a:rPr lang="en-GB" sz="1600" b="0" i="0" u="none" strike="noStrike" dirty="0">
                          <a:solidFill>
                            <a:srgbClr val="000000"/>
                          </a:solidFill>
                          <a:effectLst/>
                          <a:latin typeface="Cambria" panose="02040503050406030204" pitchFamily="18" charset="0"/>
                        </a:rPr>
                        <a:t>9</a:t>
                      </a:r>
                      <a:endParaRPr lang="en-NG" sz="1600" b="0" i="0" u="none" strike="noStrike" dirty="0">
                        <a:solidFill>
                          <a:srgbClr val="000000"/>
                        </a:solidFill>
                        <a:effectLst/>
                        <a:latin typeface="Cambria" panose="02040503050406030204" pitchFamily="18" charset="0"/>
                      </a:endParaRPr>
                    </a:p>
                  </a:txBody>
                  <a:tcPr marL="8110" marR="8110" marT="8110" marB="0"/>
                </a:tc>
                <a:tc>
                  <a:txBody>
                    <a:bodyPr/>
                    <a:lstStyle/>
                    <a:p>
                      <a:pPr algn="l" fontAlgn="t"/>
                      <a:r>
                        <a:rPr lang="en-GB" sz="1600" b="1" u="none" strike="noStrike" dirty="0">
                          <a:effectLst/>
                        </a:rPr>
                        <a:t>KPI 1.22: Duration between conclusion of investigations and filing of cases</a:t>
                      </a:r>
                      <a:endParaRPr lang="en-GB" sz="1600" b="1" i="0" u="none" strike="noStrike" dirty="0">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dirty="0">
                          <a:effectLst/>
                        </a:rPr>
                        <a:t>Set Mechanism</a:t>
                      </a:r>
                      <a:endParaRPr lang="en-GB" sz="1600" b="0" i="0" u="none" strike="noStrike" dirty="0">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a:effectLst/>
                        </a:rPr>
                        <a:t>30 days</a:t>
                      </a:r>
                      <a:endParaRPr lang="en-GB"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a:effectLst/>
                        </a:rPr>
                        <a:t>30 days</a:t>
                      </a:r>
                      <a:endParaRPr lang="en-GB"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a:effectLst/>
                        </a:rPr>
                        <a:t>30 days</a:t>
                      </a:r>
                      <a:endParaRPr lang="en-GB"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a:effectLst/>
                        </a:rPr>
                        <a:t>30 days</a:t>
                      </a:r>
                      <a:endParaRPr lang="en-GB" sz="1600" b="0" i="0" u="none" strike="noStrike">
                        <a:solidFill>
                          <a:srgbClr val="000000"/>
                        </a:solidFill>
                        <a:effectLst/>
                        <a:latin typeface="Cambria" panose="02040503050406030204" pitchFamily="18" charset="0"/>
                      </a:endParaRPr>
                    </a:p>
                  </a:txBody>
                  <a:tcPr marL="8110" marR="8110" marT="8110" marB="0"/>
                </a:tc>
                <a:tc>
                  <a:txBody>
                    <a:bodyPr/>
                    <a:lstStyle/>
                    <a:p>
                      <a:pPr algn="ctr" fontAlgn="t"/>
                      <a:r>
                        <a:rPr lang="en-GB" sz="1600" u="none" strike="noStrike" dirty="0">
                          <a:effectLst/>
                        </a:rPr>
                        <a:t>30 days</a:t>
                      </a:r>
                      <a:endParaRPr lang="en-GB" sz="1600" b="0" i="0" u="none" strike="noStrike" dirty="0">
                        <a:solidFill>
                          <a:srgbClr val="000000"/>
                        </a:solidFill>
                        <a:effectLst/>
                        <a:latin typeface="Cambria" panose="02040503050406030204" pitchFamily="18" charset="0"/>
                      </a:endParaRPr>
                    </a:p>
                  </a:txBody>
                  <a:tcPr marL="8110" marR="8110" marT="8110" marB="0"/>
                </a:tc>
                <a:extLst>
                  <a:ext uri="{0D108BD9-81ED-4DB2-BD59-A6C34878D82A}">
                    <a16:rowId xmlns:a16="http://schemas.microsoft.com/office/drawing/2014/main" val="734790519"/>
                  </a:ext>
                </a:extLst>
              </a:tr>
              <a:tr h="446870">
                <a:tc>
                  <a:txBody>
                    <a:bodyPr/>
                    <a:lstStyle/>
                    <a:p>
                      <a:pPr algn="ctr" fontAlgn="t"/>
                      <a:r>
                        <a:rPr lang="en-GB" sz="1600" b="0" i="0" u="none" strike="noStrike" dirty="0">
                          <a:solidFill>
                            <a:srgbClr val="000000"/>
                          </a:solidFill>
                          <a:effectLst/>
                          <a:latin typeface="Cambria" panose="02040503050406030204" pitchFamily="18" charset="0"/>
                        </a:rPr>
                        <a:t>10</a:t>
                      </a:r>
                      <a:endParaRPr lang="en-NG" sz="1600" b="0" i="0" u="none" strike="noStrike" dirty="0">
                        <a:solidFill>
                          <a:srgbClr val="000000"/>
                        </a:solidFill>
                        <a:effectLst/>
                        <a:latin typeface="Cambria" panose="02040503050406030204" pitchFamily="18" charset="0"/>
                      </a:endParaRPr>
                    </a:p>
                  </a:txBody>
                  <a:tcPr marL="5942" marR="5942" marT="5942" marB="0"/>
                </a:tc>
                <a:tc>
                  <a:txBody>
                    <a:bodyPr/>
                    <a:lstStyle/>
                    <a:p>
                      <a:pPr algn="l" fontAlgn="t"/>
                      <a:r>
                        <a:rPr lang="en-GB" sz="1600" b="1" u="none" strike="noStrike" dirty="0">
                          <a:effectLst/>
                        </a:rPr>
                        <a:t>KPI 1.23: No. of staff trained in investigation, prosecution and case management</a:t>
                      </a:r>
                      <a:endParaRPr lang="en-GB" sz="1600" b="1" i="0" u="none" strike="noStrike" dirty="0">
                        <a:solidFill>
                          <a:srgbClr val="000000"/>
                        </a:solidFill>
                        <a:effectLst/>
                        <a:latin typeface="Cambria" panose="02040503050406030204" pitchFamily="18" charset="0"/>
                      </a:endParaRPr>
                    </a:p>
                  </a:txBody>
                  <a:tcPr marL="5942" marR="5942" marT="5942" marB="0"/>
                </a:tc>
                <a:tc>
                  <a:txBody>
                    <a:bodyPr/>
                    <a:lstStyle/>
                    <a:p>
                      <a:pPr algn="r" fontAlgn="b"/>
                      <a:r>
                        <a:rPr lang="en-NG" sz="1600" u="none" strike="noStrike">
                          <a:effectLst/>
                        </a:rPr>
                        <a:t>300</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a:effectLst/>
                        </a:rPr>
                        <a:t>300</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a:effectLst/>
                        </a:rPr>
                        <a:t>300</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a:effectLst/>
                        </a:rPr>
                        <a:t>300</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dirty="0">
                          <a:effectLst/>
                        </a:rPr>
                        <a:t>300</a:t>
                      </a:r>
                      <a:endParaRPr lang="en-NG" sz="1600" b="0" i="0" u="none" strike="noStrike" dirty="0">
                        <a:solidFill>
                          <a:srgbClr val="000000"/>
                        </a:solidFill>
                        <a:effectLst/>
                        <a:latin typeface="Cambria" panose="02040503050406030204" pitchFamily="18" charset="0"/>
                      </a:endParaRPr>
                    </a:p>
                  </a:txBody>
                  <a:tcPr marL="5942" marR="5942" marT="5942" marB="0" anchor="b"/>
                </a:tc>
                <a:tc>
                  <a:txBody>
                    <a:bodyPr/>
                    <a:lstStyle/>
                    <a:p>
                      <a:pPr algn="ctr" fontAlgn="t"/>
                      <a:r>
                        <a:rPr lang="en-GB" sz="1600" u="none" strike="noStrike" dirty="0">
                          <a:effectLst/>
                        </a:rPr>
                        <a:t>1,500 Trainings for Staff</a:t>
                      </a:r>
                      <a:endParaRPr lang="en-GB" sz="1600" b="0" i="0" u="none" strike="noStrike" dirty="0">
                        <a:solidFill>
                          <a:srgbClr val="000000"/>
                        </a:solidFill>
                        <a:effectLst/>
                        <a:latin typeface="Cambria" panose="02040503050406030204" pitchFamily="18" charset="0"/>
                      </a:endParaRPr>
                    </a:p>
                  </a:txBody>
                  <a:tcPr marL="5942" marR="5942" marT="5942" marB="0"/>
                </a:tc>
                <a:extLst>
                  <a:ext uri="{0D108BD9-81ED-4DB2-BD59-A6C34878D82A}">
                    <a16:rowId xmlns:a16="http://schemas.microsoft.com/office/drawing/2014/main" val="4066305075"/>
                  </a:ext>
                </a:extLst>
              </a:tr>
              <a:tr h="430663">
                <a:tc>
                  <a:txBody>
                    <a:bodyPr/>
                    <a:lstStyle/>
                    <a:p>
                      <a:pPr algn="ctr" fontAlgn="t"/>
                      <a:r>
                        <a:rPr lang="en-NG" sz="1600" u="none" strike="noStrike" dirty="0">
                          <a:effectLst/>
                        </a:rPr>
                        <a:t>1</a:t>
                      </a:r>
                      <a:r>
                        <a:rPr lang="en-GB" sz="1600" u="none" strike="noStrike" dirty="0">
                          <a:effectLst/>
                        </a:rPr>
                        <a:t>1</a:t>
                      </a:r>
                      <a:endParaRPr lang="en-NG" sz="1600" b="0" i="0" u="none" strike="noStrike" dirty="0">
                        <a:solidFill>
                          <a:srgbClr val="000000"/>
                        </a:solidFill>
                        <a:effectLst/>
                        <a:latin typeface="Cambria" panose="02040503050406030204" pitchFamily="18" charset="0"/>
                      </a:endParaRPr>
                    </a:p>
                  </a:txBody>
                  <a:tcPr marL="5942" marR="5942" marT="5942" marB="0"/>
                </a:tc>
                <a:tc>
                  <a:txBody>
                    <a:bodyPr/>
                    <a:lstStyle/>
                    <a:p>
                      <a:pPr algn="l" fontAlgn="t"/>
                      <a:r>
                        <a:rPr lang="en-GB" sz="1600" b="1" u="none" strike="noStrike" dirty="0">
                          <a:effectLst/>
                        </a:rPr>
                        <a:t>KPI 1.24: No of non-petition Intelligence-led investigation</a:t>
                      </a:r>
                      <a:endParaRPr lang="en-GB" sz="1600" b="1" i="0" u="none" strike="noStrike" dirty="0">
                        <a:solidFill>
                          <a:srgbClr val="000000"/>
                        </a:solidFill>
                        <a:effectLst/>
                        <a:latin typeface="Cambria" panose="02040503050406030204" pitchFamily="18" charset="0"/>
                      </a:endParaRPr>
                    </a:p>
                  </a:txBody>
                  <a:tcPr marL="5942" marR="5942" marT="5942" marB="0"/>
                </a:tc>
                <a:tc>
                  <a:txBody>
                    <a:bodyPr/>
                    <a:lstStyle/>
                    <a:p>
                      <a:pPr algn="r" fontAlgn="b"/>
                      <a:r>
                        <a:rPr lang="en-GB" sz="1600" u="none" strike="noStrike" dirty="0">
                          <a:effectLst/>
                        </a:rPr>
                        <a:t>420</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r" fontAlgn="b"/>
                      <a:r>
                        <a:rPr lang="en-GB" sz="1600" u="none" strike="noStrike" dirty="0">
                          <a:effectLst/>
                        </a:rPr>
                        <a:t>504</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r" fontAlgn="b"/>
                      <a:r>
                        <a:rPr lang="en-GB" sz="1600" u="none" strike="noStrike" dirty="0">
                          <a:effectLst/>
                        </a:rPr>
                        <a:t>605</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r" fontAlgn="b"/>
                      <a:r>
                        <a:rPr lang="en-GB" sz="1600" u="none" strike="noStrike" dirty="0">
                          <a:effectLst/>
                        </a:rPr>
                        <a:t>726</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r" fontAlgn="b"/>
                      <a:r>
                        <a:rPr lang="en-GB" sz="1600" u="none" strike="noStrike" dirty="0">
                          <a:effectLst/>
                        </a:rPr>
                        <a:t>871</a:t>
                      </a:r>
                      <a:endParaRPr lang="en-NG" sz="1600" b="0" i="0" u="none" strike="noStrike" dirty="0">
                        <a:solidFill>
                          <a:srgbClr val="000000"/>
                        </a:solidFill>
                        <a:effectLst/>
                        <a:latin typeface="Cambria" panose="02040503050406030204" pitchFamily="18" charset="0"/>
                      </a:endParaRPr>
                    </a:p>
                  </a:txBody>
                  <a:tcPr marL="8110" marR="8110" marT="8110" marB="0" anchor="b"/>
                </a:tc>
                <a:tc>
                  <a:txBody>
                    <a:bodyPr/>
                    <a:lstStyle/>
                    <a:p>
                      <a:pPr algn="ctr" fontAlgn="t"/>
                      <a:r>
                        <a:rPr lang="en-GB" sz="1600" u="none" strike="noStrike" dirty="0">
                          <a:effectLst/>
                        </a:rPr>
                        <a:t>3,126 Cases</a:t>
                      </a:r>
                      <a:endParaRPr lang="en-NG" sz="1600" b="0" i="0" u="none" strike="noStrike" dirty="0">
                        <a:solidFill>
                          <a:srgbClr val="000000"/>
                        </a:solidFill>
                        <a:effectLst/>
                        <a:latin typeface="Cambria" panose="02040503050406030204" pitchFamily="18" charset="0"/>
                      </a:endParaRPr>
                    </a:p>
                  </a:txBody>
                  <a:tcPr marL="8110" marR="8110" marT="8110" marB="0"/>
                </a:tc>
                <a:extLst>
                  <a:ext uri="{0D108BD9-81ED-4DB2-BD59-A6C34878D82A}">
                    <a16:rowId xmlns:a16="http://schemas.microsoft.com/office/drawing/2014/main" val="4134815992"/>
                  </a:ext>
                </a:extLst>
              </a:tr>
              <a:tr h="667237">
                <a:tc>
                  <a:txBody>
                    <a:bodyPr/>
                    <a:lstStyle/>
                    <a:p>
                      <a:pPr algn="ctr" fontAlgn="t"/>
                      <a:r>
                        <a:rPr lang="en-NG" sz="1600" u="none" strike="noStrike" dirty="0">
                          <a:effectLst/>
                        </a:rPr>
                        <a:t>1</a:t>
                      </a:r>
                      <a:r>
                        <a:rPr lang="en-GB" sz="1600" u="none" strike="noStrike" dirty="0">
                          <a:effectLst/>
                        </a:rPr>
                        <a:t>2</a:t>
                      </a:r>
                      <a:endParaRPr lang="en-NG" sz="1600" b="0" i="0" u="none" strike="noStrike" dirty="0">
                        <a:solidFill>
                          <a:srgbClr val="000000"/>
                        </a:solidFill>
                        <a:effectLst/>
                        <a:latin typeface="Cambria" panose="02040503050406030204" pitchFamily="18" charset="0"/>
                      </a:endParaRPr>
                    </a:p>
                  </a:txBody>
                  <a:tcPr marL="5942" marR="5942" marT="5942" marB="0"/>
                </a:tc>
                <a:tc>
                  <a:txBody>
                    <a:bodyPr/>
                    <a:lstStyle/>
                    <a:p>
                      <a:pPr algn="l" fontAlgn="t"/>
                      <a:r>
                        <a:rPr lang="en-GB" sz="1600" b="1" u="none" strike="noStrike" dirty="0">
                          <a:effectLst/>
                        </a:rPr>
                        <a:t>KPI 2.01: Number of MDAs that are assessed for compliance under system studies and corruption risk assessments (CRAs).</a:t>
                      </a:r>
                      <a:endParaRPr lang="en-GB" sz="1600" b="1" i="0" u="none" strike="noStrike" dirty="0">
                        <a:solidFill>
                          <a:srgbClr val="000000"/>
                        </a:solidFill>
                        <a:effectLst/>
                        <a:latin typeface="Cambria" panose="02040503050406030204" pitchFamily="18" charset="0"/>
                      </a:endParaRPr>
                    </a:p>
                  </a:txBody>
                  <a:tcPr marL="5942" marR="5942" marT="5942" marB="0"/>
                </a:tc>
                <a:tc>
                  <a:txBody>
                    <a:bodyPr/>
                    <a:lstStyle/>
                    <a:p>
                      <a:pPr algn="r" fontAlgn="b"/>
                      <a:r>
                        <a:rPr lang="en-NG" sz="1600" u="none" strike="noStrike">
                          <a:effectLst/>
                        </a:rPr>
                        <a:t>20</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dirty="0">
                          <a:effectLst/>
                        </a:rPr>
                        <a:t>24</a:t>
                      </a:r>
                      <a:endParaRPr lang="en-NG" sz="1600" b="0" i="0" u="none" strike="noStrike" dirty="0">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dirty="0">
                          <a:effectLst/>
                        </a:rPr>
                        <a:t>29</a:t>
                      </a:r>
                      <a:endParaRPr lang="en-NG" sz="1600" b="0" i="0" u="none" strike="noStrike" dirty="0">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dirty="0">
                          <a:effectLst/>
                        </a:rPr>
                        <a:t>35</a:t>
                      </a:r>
                      <a:endParaRPr lang="en-NG" sz="1600" b="0" i="0" u="none" strike="noStrike" dirty="0">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dirty="0">
                          <a:effectLst/>
                        </a:rPr>
                        <a:t>41</a:t>
                      </a:r>
                      <a:endParaRPr lang="en-NG" sz="1600" b="0" i="0" u="none" strike="noStrike" dirty="0">
                        <a:solidFill>
                          <a:srgbClr val="000000"/>
                        </a:solidFill>
                        <a:effectLst/>
                        <a:latin typeface="Cambria" panose="02040503050406030204" pitchFamily="18" charset="0"/>
                      </a:endParaRPr>
                    </a:p>
                  </a:txBody>
                  <a:tcPr marL="5942" marR="5942" marT="5942" marB="0" anchor="b"/>
                </a:tc>
                <a:tc>
                  <a:txBody>
                    <a:bodyPr/>
                    <a:lstStyle/>
                    <a:p>
                      <a:pPr algn="ctr" fontAlgn="t"/>
                      <a:r>
                        <a:rPr lang="en-GB" sz="1600" u="none" strike="noStrike" dirty="0">
                          <a:effectLst/>
                        </a:rPr>
                        <a:t>149 MDAs</a:t>
                      </a:r>
                      <a:endParaRPr lang="en-GB" sz="1600" b="0" i="0" u="none" strike="noStrike" dirty="0">
                        <a:solidFill>
                          <a:srgbClr val="000000"/>
                        </a:solidFill>
                        <a:effectLst/>
                        <a:latin typeface="Cambria" panose="02040503050406030204" pitchFamily="18" charset="0"/>
                      </a:endParaRPr>
                    </a:p>
                  </a:txBody>
                  <a:tcPr marL="5942" marR="5942" marT="5942" marB="0"/>
                </a:tc>
                <a:extLst>
                  <a:ext uri="{0D108BD9-81ED-4DB2-BD59-A6C34878D82A}">
                    <a16:rowId xmlns:a16="http://schemas.microsoft.com/office/drawing/2014/main" val="2501126492"/>
                  </a:ext>
                </a:extLst>
              </a:tr>
              <a:tr h="667237">
                <a:tc>
                  <a:txBody>
                    <a:bodyPr/>
                    <a:lstStyle/>
                    <a:p>
                      <a:pPr algn="ctr" fontAlgn="t"/>
                      <a:r>
                        <a:rPr lang="en-NG" sz="1600" u="none" strike="noStrike" dirty="0">
                          <a:effectLst/>
                        </a:rPr>
                        <a:t>1</a:t>
                      </a:r>
                      <a:r>
                        <a:rPr lang="en-GB" sz="1600" u="none" strike="noStrike" dirty="0">
                          <a:effectLst/>
                        </a:rPr>
                        <a:t>3</a:t>
                      </a:r>
                      <a:endParaRPr lang="en-NG" sz="1600" b="0" i="0" u="none" strike="noStrike" dirty="0">
                        <a:solidFill>
                          <a:srgbClr val="000000"/>
                        </a:solidFill>
                        <a:effectLst/>
                        <a:latin typeface="Cambria" panose="02040503050406030204" pitchFamily="18" charset="0"/>
                      </a:endParaRPr>
                    </a:p>
                  </a:txBody>
                  <a:tcPr marL="5942" marR="5942" marT="5942" marB="0"/>
                </a:tc>
                <a:tc>
                  <a:txBody>
                    <a:bodyPr/>
                    <a:lstStyle/>
                    <a:p>
                      <a:pPr algn="l" fontAlgn="t"/>
                      <a:r>
                        <a:rPr lang="en-GB" sz="1600" b="1" u="none" strike="noStrike" dirty="0">
                          <a:effectLst/>
                        </a:rPr>
                        <a:t>KPI 2.11: Number of MDAs that make progress in compliance with the System Studies and CRAs recommendations.</a:t>
                      </a:r>
                      <a:endParaRPr lang="en-GB" sz="1600" b="1" i="0" u="none" strike="noStrike" dirty="0">
                        <a:solidFill>
                          <a:srgbClr val="000000"/>
                        </a:solidFill>
                        <a:effectLst/>
                        <a:latin typeface="Cambria" panose="02040503050406030204" pitchFamily="18" charset="0"/>
                      </a:endParaRPr>
                    </a:p>
                  </a:txBody>
                  <a:tcPr marL="5942" marR="5942" marT="5942" marB="0"/>
                </a:tc>
                <a:tc>
                  <a:txBody>
                    <a:bodyPr/>
                    <a:lstStyle/>
                    <a:p>
                      <a:pPr algn="r" fontAlgn="b"/>
                      <a:r>
                        <a:rPr lang="en-NG" sz="1600" u="none" strike="noStrike">
                          <a:effectLst/>
                        </a:rPr>
                        <a:t>12</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a:effectLst/>
                        </a:rPr>
                        <a:t>14</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a:effectLst/>
                        </a:rPr>
                        <a:t>17</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a:effectLst/>
                        </a:rPr>
                        <a:t>21</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dirty="0">
                          <a:effectLst/>
                        </a:rPr>
                        <a:t>25</a:t>
                      </a:r>
                      <a:endParaRPr lang="en-NG" sz="1600" b="0" i="0" u="none" strike="noStrike" dirty="0">
                        <a:solidFill>
                          <a:srgbClr val="000000"/>
                        </a:solidFill>
                        <a:effectLst/>
                        <a:latin typeface="Cambria" panose="02040503050406030204" pitchFamily="18" charset="0"/>
                      </a:endParaRPr>
                    </a:p>
                  </a:txBody>
                  <a:tcPr marL="5942" marR="5942" marT="5942" marB="0" anchor="b"/>
                </a:tc>
                <a:tc>
                  <a:txBody>
                    <a:bodyPr/>
                    <a:lstStyle/>
                    <a:p>
                      <a:pPr algn="ctr" fontAlgn="t"/>
                      <a:r>
                        <a:rPr lang="en-GB" sz="1600" u="none" strike="noStrike" dirty="0">
                          <a:effectLst/>
                        </a:rPr>
                        <a:t>89 MDAs</a:t>
                      </a:r>
                      <a:endParaRPr lang="en-GB" sz="1600" b="0" i="0" u="none" strike="noStrike" dirty="0">
                        <a:solidFill>
                          <a:srgbClr val="000000"/>
                        </a:solidFill>
                        <a:effectLst/>
                        <a:latin typeface="Cambria" panose="02040503050406030204" pitchFamily="18" charset="0"/>
                      </a:endParaRPr>
                    </a:p>
                  </a:txBody>
                  <a:tcPr marL="5942" marR="5942" marT="5942" marB="0"/>
                </a:tc>
                <a:extLst>
                  <a:ext uri="{0D108BD9-81ED-4DB2-BD59-A6C34878D82A}">
                    <a16:rowId xmlns:a16="http://schemas.microsoft.com/office/drawing/2014/main" val="3523390423"/>
                  </a:ext>
                </a:extLst>
              </a:tr>
              <a:tr h="487265">
                <a:tc>
                  <a:txBody>
                    <a:bodyPr/>
                    <a:lstStyle/>
                    <a:p>
                      <a:pPr algn="ctr" fontAlgn="t"/>
                      <a:r>
                        <a:rPr lang="en-NG" sz="1600" u="none" strike="noStrike" dirty="0">
                          <a:effectLst/>
                        </a:rPr>
                        <a:t>1</a:t>
                      </a:r>
                      <a:r>
                        <a:rPr lang="en-GB" sz="1600" u="none" strike="noStrike" dirty="0">
                          <a:effectLst/>
                        </a:rPr>
                        <a:t>4</a:t>
                      </a:r>
                      <a:endParaRPr lang="en-NG" sz="1600" b="0" i="0" u="none" strike="noStrike" dirty="0">
                        <a:solidFill>
                          <a:srgbClr val="000000"/>
                        </a:solidFill>
                        <a:effectLst/>
                        <a:latin typeface="Cambria" panose="02040503050406030204" pitchFamily="18" charset="0"/>
                      </a:endParaRPr>
                    </a:p>
                  </a:txBody>
                  <a:tcPr marL="5942" marR="5942" marT="5942" marB="0"/>
                </a:tc>
                <a:tc>
                  <a:txBody>
                    <a:bodyPr/>
                    <a:lstStyle/>
                    <a:p>
                      <a:pPr algn="l" fontAlgn="t"/>
                      <a:r>
                        <a:rPr lang="en-GB" sz="1600" b="1" u="none" strike="noStrike" dirty="0">
                          <a:effectLst/>
                        </a:rPr>
                        <a:t>KPI 2.14: Number of corruption monitoring activities undertaken by ICPC</a:t>
                      </a:r>
                      <a:endParaRPr lang="en-GB" sz="1600" b="1" i="0" u="none" strike="noStrike" dirty="0">
                        <a:solidFill>
                          <a:srgbClr val="000000"/>
                        </a:solidFill>
                        <a:effectLst/>
                        <a:latin typeface="Cambria" panose="02040503050406030204" pitchFamily="18" charset="0"/>
                      </a:endParaRPr>
                    </a:p>
                  </a:txBody>
                  <a:tcPr marL="5942" marR="5942" marT="5942" marB="0"/>
                </a:tc>
                <a:tc>
                  <a:txBody>
                    <a:bodyPr/>
                    <a:lstStyle/>
                    <a:p>
                      <a:pPr algn="r" fontAlgn="b"/>
                      <a:r>
                        <a:rPr lang="en-NG" sz="1600" u="none" strike="noStrike">
                          <a:effectLst/>
                        </a:rPr>
                        <a:t>60</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a:effectLst/>
                        </a:rPr>
                        <a:t>72</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a:effectLst/>
                        </a:rPr>
                        <a:t>86</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dirty="0">
                          <a:effectLst/>
                        </a:rPr>
                        <a:t>104</a:t>
                      </a:r>
                      <a:endParaRPr lang="en-NG" sz="1600" b="0" i="0" u="none" strike="noStrike" dirty="0">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dirty="0">
                          <a:effectLst/>
                        </a:rPr>
                        <a:t>124</a:t>
                      </a:r>
                      <a:endParaRPr lang="en-NG" sz="1600" b="0" i="0" u="none" strike="noStrike" dirty="0">
                        <a:solidFill>
                          <a:srgbClr val="000000"/>
                        </a:solidFill>
                        <a:effectLst/>
                        <a:latin typeface="Cambria" panose="02040503050406030204" pitchFamily="18" charset="0"/>
                      </a:endParaRPr>
                    </a:p>
                  </a:txBody>
                  <a:tcPr marL="5942" marR="5942" marT="5942" marB="0" anchor="b"/>
                </a:tc>
                <a:tc>
                  <a:txBody>
                    <a:bodyPr/>
                    <a:lstStyle/>
                    <a:p>
                      <a:pPr algn="ctr" fontAlgn="t"/>
                      <a:r>
                        <a:rPr lang="en-GB" sz="1600" u="none" strike="noStrike" dirty="0">
                          <a:effectLst/>
                        </a:rPr>
                        <a:t>446 Monitoring Activities in MDAs</a:t>
                      </a:r>
                      <a:endParaRPr lang="en-GB" sz="1600" b="0" i="0" u="none" strike="noStrike" dirty="0">
                        <a:solidFill>
                          <a:srgbClr val="000000"/>
                        </a:solidFill>
                        <a:effectLst/>
                        <a:latin typeface="Cambria" panose="02040503050406030204" pitchFamily="18" charset="0"/>
                      </a:endParaRPr>
                    </a:p>
                  </a:txBody>
                  <a:tcPr marL="5942" marR="5942" marT="5942" marB="0"/>
                </a:tc>
                <a:extLst>
                  <a:ext uri="{0D108BD9-81ED-4DB2-BD59-A6C34878D82A}">
                    <a16:rowId xmlns:a16="http://schemas.microsoft.com/office/drawing/2014/main" val="1017783850"/>
                  </a:ext>
                </a:extLst>
              </a:tr>
              <a:tr h="487265">
                <a:tc>
                  <a:txBody>
                    <a:bodyPr/>
                    <a:lstStyle/>
                    <a:p>
                      <a:pPr algn="ctr" fontAlgn="t"/>
                      <a:r>
                        <a:rPr lang="en-NG" sz="1600" u="none" strike="noStrike" dirty="0">
                          <a:effectLst/>
                        </a:rPr>
                        <a:t>1</a:t>
                      </a:r>
                      <a:r>
                        <a:rPr lang="en-GB" sz="1600" u="none" strike="noStrike" dirty="0">
                          <a:effectLst/>
                        </a:rPr>
                        <a:t>5</a:t>
                      </a:r>
                      <a:endParaRPr lang="en-NG" sz="1600" b="0" i="0" u="none" strike="noStrike" dirty="0">
                        <a:solidFill>
                          <a:srgbClr val="000000"/>
                        </a:solidFill>
                        <a:effectLst/>
                        <a:latin typeface="Cambria" panose="02040503050406030204" pitchFamily="18" charset="0"/>
                      </a:endParaRPr>
                    </a:p>
                  </a:txBody>
                  <a:tcPr marL="5942" marR="5942" marT="5942" marB="0"/>
                </a:tc>
                <a:tc>
                  <a:txBody>
                    <a:bodyPr/>
                    <a:lstStyle/>
                    <a:p>
                      <a:pPr algn="l" fontAlgn="t"/>
                      <a:r>
                        <a:rPr lang="en-GB" sz="1600" b="1" u="none" strike="noStrike" dirty="0">
                          <a:effectLst/>
                        </a:rPr>
                        <a:t>KPI 2.15: Number of MDAs assessed with Ethics and Compliance Scorecard</a:t>
                      </a:r>
                      <a:endParaRPr lang="en-GB" sz="1600" b="1" i="0" u="none" strike="noStrike" dirty="0">
                        <a:solidFill>
                          <a:srgbClr val="000000"/>
                        </a:solidFill>
                        <a:effectLst/>
                        <a:latin typeface="Cambria" panose="02040503050406030204" pitchFamily="18" charset="0"/>
                      </a:endParaRPr>
                    </a:p>
                  </a:txBody>
                  <a:tcPr marL="5942" marR="5942" marT="5942" marB="0"/>
                </a:tc>
                <a:tc>
                  <a:txBody>
                    <a:bodyPr/>
                    <a:lstStyle/>
                    <a:p>
                      <a:pPr algn="r" fontAlgn="b"/>
                      <a:r>
                        <a:rPr lang="en-NG" sz="1600" u="none" strike="noStrike">
                          <a:effectLst/>
                        </a:rPr>
                        <a:t>60</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a:effectLst/>
                        </a:rPr>
                        <a:t>72</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a:effectLst/>
                        </a:rPr>
                        <a:t>86</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dirty="0">
                          <a:effectLst/>
                        </a:rPr>
                        <a:t>104</a:t>
                      </a:r>
                      <a:endParaRPr lang="en-NG" sz="1600" b="0" i="0" u="none" strike="noStrike" dirty="0">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dirty="0">
                          <a:effectLst/>
                        </a:rPr>
                        <a:t>124</a:t>
                      </a:r>
                      <a:endParaRPr lang="en-NG" sz="1600" b="0" i="0" u="none" strike="noStrike" dirty="0">
                        <a:solidFill>
                          <a:srgbClr val="000000"/>
                        </a:solidFill>
                        <a:effectLst/>
                        <a:latin typeface="Cambria" panose="02040503050406030204" pitchFamily="18" charset="0"/>
                      </a:endParaRPr>
                    </a:p>
                  </a:txBody>
                  <a:tcPr marL="5942" marR="5942" marT="5942" marB="0" anchor="b"/>
                </a:tc>
                <a:tc>
                  <a:txBody>
                    <a:bodyPr/>
                    <a:lstStyle/>
                    <a:p>
                      <a:pPr algn="ctr" fontAlgn="t"/>
                      <a:r>
                        <a:rPr lang="en-GB" sz="1600" u="none" strike="noStrike" dirty="0">
                          <a:effectLst/>
                        </a:rPr>
                        <a:t>446 MDAs</a:t>
                      </a:r>
                      <a:endParaRPr lang="en-GB" sz="1600" b="0" i="0" u="none" strike="noStrike" dirty="0">
                        <a:solidFill>
                          <a:srgbClr val="000000"/>
                        </a:solidFill>
                        <a:effectLst/>
                        <a:latin typeface="Cambria" panose="02040503050406030204" pitchFamily="18" charset="0"/>
                      </a:endParaRPr>
                    </a:p>
                  </a:txBody>
                  <a:tcPr marL="5942" marR="5942" marT="5942" marB="0"/>
                </a:tc>
                <a:extLst>
                  <a:ext uri="{0D108BD9-81ED-4DB2-BD59-A6C34878D82A}">
                    <a16:rowId xmlns:a16="http://schemas.microsoft.com/office/drawing/2014/main" val="875377979"/>
                  </a:ext>
                </a:extLst>
              </a:tr>
              <a:tr h="487265">
                <a:tc>
                  <a:txBody>
                    <a:bodyPr/>
                    <a:lstStyle/>
                    <a:p>
                      <a:pPr algn="ctr" fontAlgn="t"/>
                      <a:r>
                        <a:rPr lang="en-NG" sz="1600" u="none" strike="noStrike" dirty="0">
                          <a:effectLst/>
                        </a:rPr>
                        <a:t>1</a:t>
                      </a:r>
                      <a:r>
                        <a:rPr lang="en-GB" sz="1600" u="none" strike="noStrike" dirty="0">
                          <a:effectLst/>
                        </a:rPr>
                        <a:t>6</a:t>
                      </a:r>
                      <a:endParaRPr lang="en-NG" sz="1600" b="0" i="0" u="none" strike="noStrike" dirty="0">
                        <a:solidFill>
                          <a:srgbClr val="000000"/>
                        </a:solidFill>
                        <a:effectLst/>
                        <a:latin typeface="Cambria" panose="02040503050406030204" pitchFamily="18" charset="0"/>
                      </a:endParaRPr>
                    </a:p>
                  </a:txBody>
                  <a:tcPr marL="5942" marR="5942" marT="5942" marB="0"/>
                </a:tc>
                <a:tc>
                  <a:txBody>
                    <a:bodyPr/>
                    <a:lstStyle/>
                    <a:p>
                      <a:pPr algn="l" fontAlgn="t"/>
                      <a:r>
                        <a:rPr lang="en-GB" sz="1600" b="1" u="none" strike="noStrike" dirty="0">
                          <a:effectLst/>
                        </a:rPr>
                        <a:t>KPI 2.21: No. of anti-corruption activities undertaken by ICPC- supported CSO platforms</a:t>
                      </a:r>
                      <a:endParaRPr lang="en-GB" sz="1600" b="1" i="0" u="none" strike="noStrike" dirty="0">
                        <a:solidFill>
                          <a:srgbClr val="000000"/>
                        </a:solidFill>
                        <a:effectLst/>
                        <a:latin typeface="Cambria" panose="02040503050406030204" pitchFamily="18" charset="0"/>
                      </a:endParaRPr>
                    </a:p>
                  </a:txBody>
                  <a:tcPr marL="5942" marR="5942" marT="5942" marB="0"/>
                </a:tc>
                <a:tc>
                  <a:txBody>
                    <a:bodyPr/>
                    <a:lstStyle/>
                    <a:p>
                      <a:pPr algn="r" fontAlgn="b"/>
                      <a:r>
                        <a:rPr lang="en-NG" sz="1600" u="none" strike="noStrike">
                          <a:effectLst/>
                        </a:rPr>
                        <a:t>72</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a:effectLst/>
                        </a:rPr>
                        <a:t>86</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a:effectLst/>
                        </a:rPr>
                        <a:t>104</a:t>
                      </a:r>
                      <a:endParaRPr lang="en-NG" sz="1600" b="0" i="0" u="none" strike="noStrike">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dirty="0">
                          <a:effectLst/>
                        </a:rPr>
                        <a:t>12</a:t>
                      </a:r>
                      <a:r>
                        <a:rPr lang="en-GB" sz="1600" u="none" strike="noStrike" dirty="0">
                          <a:effectLst/>
                        </a:rPr>
                        <a:t>5</a:t>
                      </a:r>
                      <a:endParaRPr lang="en-NG" sz="1600" b="0" i="0" u="none" strike="noStrike" dirty="0">
                        <a:solidFill>
                          <a:srgbClr val="000000"/>
                        </a:solidFill>
                        <a:effectLst/>
                        <a:latin typeface="Cambria" panose="02040503050406030204" pitchFamily="18" charset="0"/>
                      </a:endParaRPr>
                    </a:p>
                  </a:txBody>
                  <a:tcPr marL="5942" marR="5942" marT="5942" marB="0" anchor="b"/>
                </a:tc>
                <a:tc>
                  <a:txBody>
                    <a:bodyPr/>
                    <a:lstStyle/>
                    <a:p>
                      <a:pPr algn="r" fontAlgn="b"/>
                      <a:r>
                        <a:rPr lang="en-NG" sz="1600" u="none" strike="noStrike" dirty="0">
                          <a:effectLst/>
                        </a:rPr>
                        <a:t>149</a:t>
                      </a:r>
                      <a:endParaRPr lang="en-NG" sz="1600" b="0" i="0" u="none" strike="noStrike" dirty="0">
                        <a:solidFill>
                          <a:srgbClr val="000000"/>
                        </a:solidFill>
                        <a:effectLst/>
                        <a:latin typeface="Cambria" panose="02040503050406030204" pitchFamily="18" charset="0"/>
                      </a:endParaRPr>
                    </a:p>
                  </a:txBody>
                  <a:tcPr marL="5942" marR="5942" marT="5942" marB="0" anchor="b"/>
                </a:tc>
                <a:tc>
                  <a:txBody>
                    <a:bodyPr/>
                    <a:lstStyle/>
                    <a:p>
                      <a:pPr algn="ctr" fontAlgn="t"/>
                      <a:r>
                        <a:rPr lang="en-NG" sz="1600" u="none" strike="noStrike" dirty="0">
                          <a:effectLst/>
                        </a:rPr>
                        <a:t>536</a:t>
                      </a:r>
                      <a:endParaRPr lang="en-NG" sz="1600" b="0" i="0" u="none" strike="noStrike" dirty="0">
                        <a:solidFill>
                          <a:srgbClr val="000000"/>
                        </a:solidFill>
                        <a:effectLst/>
                        <a:latin typeface="Cambria" panose="02040503050406030204" pitchFamily="18" charset="0"/>
                      </a:endParaRPr>
                    </a:p>
                  </a:txBody>
                  <a:tcPr marL="5942" marR="5942" marT="5942" marB="0"/>
                </a:tc>
                <a:extLst>
                  <a:ext uri="{0D108BD9-81ED-4DB2-BD59-A6C34878D82A}">
                    <a16:rowId xmlns:a16="http://schemas.microsoft.com/office/drawing/2014/main" val="1386062005"/>
                  </a:ext>
                </a:extLst>
              </a:tr>
            </a:tbl>
          </a:graphicData>
        </a:graphic>
      </p:graphicFrame>
    </p:spTree>
    <p:extLst>
      <p:ext uri="{BB962C8B-B14F-4D97-AF65-F5344CB8AC3E}">
        <p14:creationId xmlns:p14="http://schemas.microsoft.com/office/powerpoint/2010/main" val="304472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43D7F6-1EA1-471D-AB3C-4216CA5DFE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3" name="Google Shape;161;p21">
            <a:extLst>
              <a:ext uri="{FF2B5EF4-FFF2-40B4-BE49-F238E27FC236}">
                <a16:creationId xmlns:a16="http://schemas.microsoft.com/office/drawing/2014/main" id="{C6A42236-C792-4D8F-9C38-CDBBF4F58A70}"/>
              </a:ext>
            </a:extLst>
          </p:cNvPr>
          <p:cNvSpPr txBox="1">
            <a:spLocks/>
          </p:cNvSpPr>
          <p:nvPr/>
        </p:nvSpPr>
        <p:spPr>
          <a:xfrm>
            <a:off x="0" y="16964"/>
            <a:ext cx="12192000" cy="602014"/>
          </a:xfrm>
          <a:prstGeom prst="rect">
            <a:avLst/>
          </a:prstGeom>
          <a:noFill/>
          <a:ln>
            <a:noFill/>
          </a:ln>
          <a:effectLst>
            <a:outerShdw blurRad="107950" dist="12700" dir="5400000" algn="ctr">
              <a:srgbClr val="000000"/>
            </a:outerShdw>
          </a:effectLst>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3F3F3F"/>
              </a:buClr>
              <a:buSzPts val="1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800"/>
            </a:pPr>
            <a:r>
              <a:rPr lang="en-GB" sz="4500" b="1" dirty="0">
                <a:solidFill>
                  <a:schemeClr val="tx1"/>
                </a:solidFill>
                <a:latin typeface="Tw Cen MT Condensed (Headings)"/>
              </a:rPr>
              <a:t>2019 - 2023 STRATEGIC PLAN MONITORING MATRIX …/3</a:t>
            </a:r>
          </a:p>
        </p:txBody>
      </p:sp>
      <p:graphicFrame>
        <p:nvGraphicFramePr>
          <p:cNvPr id="5" name="Table 4">
            <a:extLst>
              <a:ext uri="{FF2B5EF4-FFF2-40B4-BE49-F238E27FC236}">
                <a16:creationId xmlns:a16="http://schemas.microsoft.com/office/drawing/2014/main" id="{C7B1D91F-908C-4C45-B18B-AFB9592603EC}"/>
              </a:ext>
            </a:extLst>
          </p:cNvPr>
          <p:cNvGraphicFramePr>
            <a:graphicFrameLocks noGrp="1"/>
          </p:cNvGraphicFramePr>
          <p:nvPr/>
        </p:nvGraphicFramePr>
        <p:xfrm>
          <a:off x="0" y="618978"/>
          <a:ext cx="12191996" cy="5078840"/>
        </p:xfrm>
        <a:graphic>
          <a:graphicData uri="http://schemas.openxmlformats.org/drawingml/2006/table">
            <a:tbl>
              <a:tblPr>
                <a:tableStyleId>{69CF1AB2-1976-4502-BF36-3FF5EA218861}</a:tableStyleId>
              </a:tblPr>
              <a:tblGrid>
                <a:gridCol w="971904">
                  <a:extLst>
                    <a:ext uri="{9D8B030D-6E8A-4147-A177-3AD203B41FA5}">
                      <a16:colId xmlns:a16="http://schemas.microsoft.com/office/drawing/2014/main" val="2243612809"/>
                    </a:ext>
                  </a:extLst>
                </a:gridCol>
                <a:gridCol w="4359751">
                  <a:extLst>
                    <a:ext uri="{9D8B030D-6E8A-4147-A177-3AD203B41FA5}">
                      <a16:colId xmlns:a16="http://schemas.microsoft.com/office/drawing/2014/main" val="201354732"/>
                    </a:ext>
                  </a:extLst>
                </a:gridCol>
                <a:gridCol w="1055077">
                  <a:extLst>
                    <a:ext uri="{9D8B030D-6E8A-4147-A177-3AD203B41FA5}">
                      <a16:colId xmlns:a16="http://schemas.microsoft.com/office/drawing/2014/main" val="4023404949"/>
                    </a:ext>
                  </a:extLst>
                </a:gridCol>
                <a:gridCol w="1026942">
                  <a:extLst>
                    <a:ext uri="{9D8B030D-6E8A-4147-A177-3AD203B41FA5}">
                      <a16:colId xmlns:a16="http://schemas.microsoft.com/office/drawing/2014/main" val="233702588"/>
                    </a:ext>
                  </a:extLst>
                </a:gridCol>
                <a:gridCol w="970671">
                  <a:extLst>
                    <a:ext uri="{9D8B030D-6E8A-4147-A177-3AD203B41FA5}">
                      <a16:colId xmlns:a16="http://schemas.microsoft.com/office/drawing/2014/main" val="3750569448"/>
                    </a:ext>
                  </a:extLst>
                </a:gridCol>
                <a:gridCol w="1026941">
                  <a:extLst>
                    <a:ext uri="{9D8B030D-6E8A-4147-A177-3AD203B41FA5}">
                      <a16:colId xmlns:a16="http://schemas.microsoft.com/office/drawing/2014/main" val="1672546254"/>
                    </a:ext>
                  </a:extLst>
                </a:gridCol>
                <a:gridCol w="982687">
                  <a:extLst>
                    <a:ext uri="{9D8B030D-6E8A-4147-A177-3AD203B41FA5}">
                      <a16:colId xmlns:a16="http://schemas.microsoft.com/office/drawing/2014/main" val="4236465705"/>
                    </a:ext>
                  </a:extLst>
                </a:gridCol>
                <a:gridCol w="1798023">
                  <a:extLst>
                    <a:ext uri="{9D8B030D-6E8A-4147-A177-3AD203B41FA5}">
                      <a16:colId xmlns:a16="http://schemas.microsoft.com/office/drawing/2014/main" val="2778937796"/>
                    </a:ext>
                  </a:extLst>
                </a:gridCol>
              </a:tblGrid>
              <a:tr h="1113256">
                <a:tc>
                  <a:txBody>
                    <a:bodyPr/>
                    <a:lstStyle/>
                    <a:p>
                      <a:pPr algn="ctr" fontAlgn="ctr"/>
                      <a:r>
                        <a:rPr lang="en-GB" sz="1600" b="1" u="none" strike="noStrike" dirty="0">
                          <a:effectLst/>
                        </a:rPr>
                        <a:t>S/NO.</a:t>
                      </a:r>
                      <a:endParaRPr lang="en-GB" sz="1600" b="1"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GB" sz="1600" b="1" u="none" strike="noStrike">
                          <a:effectLst/>
                        </a:rPr>
                        <a:t>KPI No./Measure</a:t>
                      </a:r>
                      <a:endParaRPr lang="en-GB" sz="1600" b="1" i="0" u="none" strike="noStrike">
                        <a:solidFill>
                          <a:srgbClr val="000000"/>
                        </a:solidFill>
                        <a:effectLst/>
                        <a:latin typeface="Cambria" panose="02040503050406030204" pitchFamily="18" charset="0"/>
                      </a:endParaRPr>
                    </a:p>
                  </a:txBody>
                  <a:tcPr marL="9525" marR="9525" marT="9525" marB="0" anchor="ctr"/>
                </a:tc>
                <a:tc>
                  <a:txBody>
                    <a:bodyPr/>
                    <a:lstStyle/>
                    <a:p>
                      <a:pPr algn="ctr" fontAlgn="ctr"/>
                      <a:r>
                        <a:rPr lang="en-NG" sz="1600" b="1" u="none" strike="noStrike">
                          <a:effectLst/>
                        </a:rPr>
                        <a:t>2019</a:t>
                      </a:r>
                      <a:endParaRPr lang="en-NG" sz="1600" b="1" i="0" u="none" strike="noStrike">
                        <a:solidFill>
                          <a:srgbClr val="000000"/>
                        </a:solidFill>
                        <a:effectLst/>
                        <a:latin typeface="Cambria" panose="02040503050406030204" pitchFamily="18" charset="0"/>
                      </a:endParaRPr>
                    </a:p>
                  </a:txBody>
                  <a:tcPr marL="9525" marR="9525" marT="9525" marB="0" anchor="ctr"/>
                </a:tc>
                <a:tc>
                  <a:txBody>
                    <a:bodyPr/>
                    <a:lstStyle/>
                    <a:p>
                      <a:pPr algn="ctr" fontAlgn="ctr"/>
                      <a:r>
                        <a:rPr lang="en-NG" sz="1600" b="1" u="none" strike="noStrike">
                          <a:effectLst/>
                        </a:rPr>
                        <a:t>2020</a:t>
                      </a:r>
                      <a:endParaRPr lang="en-NG" sz="1600" b="1" i="0" u="none" strike="noStrike">
                        <a:solidFill>
                          <a:srgbClr val="000000"/>
                        </a:solidFill>
                        <a:effectLst/>
                        <a:latin typeface="Cambria" panose="02040503050406030204" pitchFamily="18" charset="0"/>
                      </a:endParaRPr>
                    </a:p>
                  </a:txBody>
                  <a:tcPr marL="9525" marR="9525" marT="9525" marB="0" anchor="ctr"/>
                </a:tc>
                <a:tc>
                  <a:txBody>
                    <a:bodyPr/>
                    <a:lstStyle/>
                    <a:p>
                      <a:pPr algn="ctr" fontAlgn="ctr"/>
                      <a:r>
                        <a:rPr lang="en-NG" sz="1600" b="1" u="none" strike="noStrike">
                          <a:effectLst/>
                        </a:rPr>
                        <a:t>2021</a:t>
                      </a:r>
                      <a:endParaRPr lang="en-NG" sz="1600" b="1" i="0" u="none" strike="noStrike">
                        <a:solidFill>
                          <a:srgbClr val="000000"/>
                        </a:solidFill>
                        <a:effectLst/>
                        <a:latin typeface="Cambria" panose="02040503050406030204" pitchFamily="18" charset="0"/>
                      </a:endParaRPr>
                    </a:p>
                  </a:txBody>
                  <a:tcPr marL="9525" marR="9525" marT="9525" marB="0" anchor="ctr"/>
                </a:tc>
                <a:tc>
                  <a:txBody>
                    <a:bodyPr/>
                    <a:lstStyle/>
                    <a:p>
                      <a:pPr algn="ctr" fontAlgn="ctr"/>
                      <a:r>
                        <a:rPr lang="en-NG" sz="1600" b="1" u="none" strike="noStrike">
                          <a:effectLst/>
                        </a:rPr>
                        <a:t>2022</a:t>
                      </a:r>
                      <a:endParaRPr lang="en-NG" sz="1600" b="1" i="0" u="none" strike="noStrike">
                        <a:solidFill>
                          <a:srgbClr val="000000"/>
                        </a:solidFill>
                        <a:effectLst/>
                        <a:latin typeface="Cambria" panose="02040503050406030204" pitchFamily="18" charset="0"/>
                      </a:endParaRPr>
                    </a:p>
                  </a:txBody>
                  <a:tcPr marL="9525" marR="9525" marT="9525" marB="0" anchor="ctr"/>
                </a:tc>
                <a:tc>
                  <a:txBody>
                    <a:bodyPr/>
                    <a:lstStyle/>
                    <a:p>
                      <a:pPr algn="ctr" fontAlgn="ctr"/>
                      <a:r>
                        <a:rPr lang="en-NG" sz="1600" b="1" u="none" strike="noStrike">
                          <a:effectLst/>
                        </a:rPr>
                        <a:t>2023</a:t>
                      </a:r>
                      <a:endParaRPr lang="en-NG" sz="1600" b="1" i="0" u="none" strike="noStrike">
                        <a:solidFill>
                          <a:srgbClr val="000000"/>
                        </a:solidFill>
                        <a:effectLst/>
                        <a:latin typeface="Cambria" panose="02040503050406030204" pitchFamily="18" charset="0"/>
                      </a:endParaRPr>
                    </a:p>
                  </a:txBody>
                  <a:tcPr marL="9525" marR="9525" marT="9525" marB="0" anchor="ctr"/>
                </a:tc>
                <a:tc>
                  <a:txBody>
                    <a:bodyPr/>
                    <a:lstStyle/>
                    <a:p>
                      <a:pPr algn="ctr" fontAlgn="ctr"/>
                      <a:r>
                        <a:rPr lang="en-GB" sz="1600" b="1" u="none" strike="noStrike" dirty="0">
                          <a:effectLst/>
                        </a:rPr>
                        <a:t>Set-Target over 5 Years</a:t>
                      </a:r>
                      <a:br>
                        <a:rPr lang="en-GB" sz="1600" b="1" u="none" strike="noStrike" dirty="0">
                          <a:effectLst/>
                        </a:rPr>
                      </a:br>
                      <a:r>
                        <a:rPr lang="en-GB" sz="1600" b="1" u="none" strike="noStrike" dirty="0">
                          <a:effectLst/>
                        </a:rPr>
                        <a:t>2019 - 2023</a:t>
                      </a:r>
                      <a:endParaRPr lang="en-GB" sz="1600" b="1" i="0" u="none" strike="noStrike" dirty="0">
                        <a:solidFill>
                          <a:srgbClr val="0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201623143"/>
                  </a:ext>
                </a:extLst>
              </a:tr>
              <a:tr h="209108">
                <a:tc>
                  <a:txBody>
                    <a:bodyPr/>
                    <a:lstStyle/>
                    <a:p>
                      <a:pPr algn="ctr" fontAlgn="t"/>
                      <a:r>
                        <a:rPr lang="en-NG" sz="1600" b="0" u="none" strike="noStrike" dirty="0">
                          <a:solidFill>
                            <a:srgbClr val="000000"/>
                          </a:solidFill>
                          <a:effectLst/>
                        </a:rPr>
                        <a:t>1</a:t>
                      </a:r>
                      <a:r>
                        <a:rPr lang="en-GB" sz="1600" b="0" u="none" strike="noStrike" dirty="0">
                          <a:solidFill>
                            <a:srgbClr val="000000"/>
                          </a:solidFill>
                          <a:effectLst/>
                        </a:rPr>
                        <a:t>7</a:t>
                      </a:r>
                      <a:endParaRPr lang="en-NG" sz="1600" b="0" i="0" u="none" strike="noStrike" dirty="0">
                        <a:solidFill>
                          <a:srgbClr val="000000"/>
                        </a:solidFill>
                        <a:effectLst/>
                        <a:latin typeface="+mn-lt"/>
                        <a:ea typeface="Cambria" panose="02040503050406030204" pitchFamily="18" charset="0"/>
                      </a:endParaRPr>
                    </a:p>
                  </a:txBody>
                  <a:tcPr marL="9525" marR="9525" marT="9525" marB="0"/>
                </a:tc>
                <a:tc>
                  <a:txBody>
                    <a:bodyPr/>
                    <a:lstStyle/>
                    <a:p>
                      <a:pPr algn="l" fontAlgn="t"/>
                      <a:r>
                        <a:rPr lang="en-GB" sz="1600" b="1" u="none" strike="noStrike" dirty="0">
                          <a:solidFill>
                            <a:srgbClr val="000000"/>
                          </a:solidFill>
                          <a:effectLst/>
                        </a:rPr>
                        <a:t>KPI 2.22: No of Hits and Feedbacks on ICPC websites and other communication platforms</a:t>
                      </a:r>
                      <a:endParaRPr lang="en-GB" sz="1600" b="1" i="0" u="none" strike="noStrike" dirty="0">
                        <a:solidFill>
                          <a:srgbClr val="000000"/>
                        </a:solidFill>
                        <a:effectLst/>
                        <a:latin typeface="+mn-lt"/>
                        <a:ea typeface="Cambria" panose="02040503050406030204" pitchFamily="18" charset="0"/>
                      </a:endParaRPr>
                    </a:p>
                  </a:txBody>
                  <a:tcPr marL="9525" marR="9525" marT="9525" marB="0"/>
                </a:tc>
                <a:tc>
                  <a:txBody>
                    <a:bodyPr/>
                    <a:lstStyle/>
                    <a:p>
                      <a:pPr algn="r" fontAlgn="b"/>
                      <a:r>
                        <a:rPr lang="en-NG" sz="1600" b="0" u="none" strike="noStrike" dirty="0">
                          <a:solidFill>
                            <a:srgbClr val="000000"/>
                          </a:solidFill>
                          <a:effectLst/>
                        </a:rPr>
                        <a:t>1,000,000</a:t>
                      </a:r>
                      <a:endParaRPr lang="en-NG" sz="1600" b="0" i="0" u="none" strike="noStrike" dirty="0">
                        <a:solidFill>
                          <a:srgbClr val="000000"/>
                        </a:solidFill>
                        <a:effectLst/>
                        <a:latin typeface="+mn-lt"/>
                        <a:ea typeface="Cambria" panose="02040503050406030204" pitchFamily="18" charset="0"/>
                      </a:endParaRPr>
                    </a:p>
                  </a:txBody>
                  <a:tcPr marL="9525" marR="9525" marT="9525" marB="0" anchor="b"/>
                </a:tc>
                <a:tc>
                  <a:txBody>
                    <a:bodyPr/>
                    <a:lstStyle/>
                    <a:p>
                      <a:pPr algn="r" fontAlgn="b"/>
                      <a:r>
                        <a:rPr lang="en-NG" sz="1600" b="0" u="none" strike="noStrike">
                          <a:solidFill>
                            <a:srgbClr val="000000"/>
                          </a:solidFill>
                          <a:effectLst/>
                        </a:rPr>
                        <a:t>1,000,000</a:t>
                      </a:r>
                      <a:endParaRPr lang="en-NG" sz="1600" b="0" i="0" u="none" strike="noStrike">
                        <a:solidFill>
                          <a:srgbClr val="000000"/>
                        </a:solidFill>
                        <a:effectLst/>
                        <a:latin typeface="+mn-lt"/>
                        <a:ea typeface="Cambria" panose="02040503050406030204" pitchFamily="18" charset="0"/>
                      </a:endParaRPr>
                    </a:p>
                  </a:txBody>
                  <a:tcPr marL="9525" marR="9525" marT="9525" marB="0" anchor="b"/>
                </a:tc>
                <a:tc>
                  <a:txBody>
                    <a:bodyPr/>
                    <a:lstStyle/>
                    <a:p>
                      <a:pPr algn="r" fontAlgn="b"/>
                      <a:r>
                        <a:rPr lang="en-NG" sz="1600" b="0" u="none" strike="noStrike">
                          <a:solidFill>
                            <a:srgbClr val="000000"/>
                          </a:solidFill>
                          <a:effectLst/>
                        </a:rPr>
                        <a:t>1,000,000</a:t>
                      </a:r>
                      <a:endParaRPr lang="en-NG" sz="1600" b="0" i="0" u="none" strike="noStrike">
                        <a:solidFill>
                          <a:srgbClr val="000000"/>
                        </a:solidFill>
                        <a:effectLst/>
                        <a:latin typeface="+mn-lt"/>
                        <a:ea typeface="Cambria" panose="02040503050406030204" pitchFamily="18" charset="0"/>
                      </a:endParaRPr>
                    </a:p>
                  </a:txBody>
                  <a:tcPr marL="9525" marR="9525" marT="9525" marB="0" anchor="b"/>
                </a:tc>
                <a:tc>
                  <a:txBody>
                    <a:bodyPr/>
                    <a:lstStyle/>
                    <a:p>
                      <a:pPr algn="r" fontAlgn="b"/>
                      <a:r>
                        <a:rPr lang="en-NG" sz="1600" b="0" u="none" strike="noStrike">
                          <a:solidFill>
                            <a:srgbClr val="000000"/>
                          </a:solidFill>
                          <a:effectLst/>
                        </a:rPr>
                        <a:t>1,000,000</a:t>
                      </a:r>
                      <a:endParaRPr lang="en-NG" sz="1600" b="0" i="0" u="none" strike="noStrike">
                        <a:solidFill>
                          <a:srgbClr val="000000"/>
                        </a:solidFill>
                        <a:effectLst/>
                        <a:latin typeface="+mn-lt"/>
                        <a:ea typeface="Cambria" panose="02040503050406030204" pitchFamily="18" charset="0"/>
                      </a:endParaRPr>
                    </a:p>
                  </a:txBody>
                  <a:tcPr marL="9525" marR="9525" marT="9525" marB="0" anchor="b"/>
                </a:tc>
                <a:tc>
                  <a:txBody>
                    <a:bodyPr/>
                    <a:lstStyle/>
                    <a:p>
                      <a:pPr algn="r" fontAlgn="b"/>
                      <a:r>
                        <a:rPr lang="en-NG" sz="1600" b="0" u="none" strike="noStrike">
                          <a:solidFill>
                            <a:srgbClr val="000000"/>
                          </a:solidFill>
                          <a:effectLst/>
                        </a:rPr>
                        <a:t>1,000,000</a:t>
                      </a:r>
                      <a:endParaRPr lang="en-NG" sz="1600" b="0" i="0" u="none" strike="noStrike">
                        <a:solidFill>
                          <a:srgbClr val="000000"/>
                        </a:solidFill>
                        <a:effectLst/>
                        <a:latin typeface="+mn-lt"/>
                        <a:ea typeface="Cambria" panose="02040503050406030204" pitchFamily="18" charset="0"/>
                      </a:endParaRPr>
                    </a:p>
                  </a:txBody>
                  <a:tcPr marL="9525" marR="9525" marT="9525" marB="0" anchor="b"/>
                </a:tc>
                <a:tc>
                  <a:txBody>
                    <a:bodyPr/>
                    <a:lstStyle/>
                    <a:p>
                      <a:pPr algn="ctr" fontAlgn="b"/>
                      <a:r>
                        <a:rPr lang="en-GB" sz="1600" b="0" u="none" strike="noStrike" dirty="0">
                          <a:solidFill>
                            <a:srgbClr val="000000"/>
                          </a:solidFill>
                          <a:effectLst/>
                        </a:rPr>
                        <a:t>5,000,000 hits</a:t>
                      </a:r>
                      <a:endParaRPr lang="en-GB" sz="1600" b="0" i="0" u="none" strike="noStrike" dirty="0">
                        <a:solidFill>
                          <a:srgbClr val="000000"/>
                        </a:solidFill>
                        <a:effectLst/>
                        <a:latin typeface="+mn-lt"/>
                        <a:ea typeface="Cambria" panose="02040503050406030204" pitchFamily="18" charset="0"/>
                      </a:endParaRPr>
                    </a:p>
                  </a:txBody>
                  <a:tcPr marL="9525" marR="9525" marT="9525" marB="0" anchor="b"/>
                </a:tc>
                <a:extLst>
                  <a:ext uri="{0D108BD9-81ED-4DB2-BD59-A6C34878D82A}">
                    <a16:rowId xmlns:a16="http://schemas.microsoft.com/office/drawing/2014/main" val="3593337543"/>
                  </a:ext>
                </a:extLst>
              </a:tr>
              <a:tr h="344949">
                <a:tc>
                  <a:txBody>
                    <a:bodyPr/>
                    <a:lstStyle/>
                    <a:p>
                      <a:pPr algn="ctr" fontAlgn="t"/>
                      <a:r>
                        <a:rPr lang="en-NG" sz="1600" u="none" strike="noStrike" dirty="0">
                          <a:effectLst/>
                        </a:rPr>
                        <a:t>1</a:t>
                      </a:r>
                      <a:r>
                        <a:rPr lang="en-GB" sz="1600" u="none" strike="noStrike" dirty="0">
                          <a:effectLst/>
                        </a:rPr>
                        <a:t>8</a:t>
                      </a:r>
                      <a:endParaRPr lang="en-NG" sz="1600" b="0" i="0" u="none" strike="noStrike" dirty="0">
                        <a:solidFill>
                          <a:srgbClr val="000000"/>
                        </a:solidFill>
                        <a:effectLst/>
                        <a:latin typeface="Cambria" panose="02040503050406030204" pitchFamily="18" charset="0"/>
                      </a:endParaRPr>
                    </a:p>
                  </a:txBody>
                  <a:tcPr marL="9525" marR="9525" marT="9525" marB="0"/>
                </a:tc>
                <a:tc>
                  <a:txBody>
                    <a:bodyPr/>
                    <a:lstStyle/>
                    <a:p>
                      <a:pPr algn="l" fontAlgn="t"/>
                      <a:r>
                        <a:rPr lang="en-GB" sz="1600" b="1" u="none" strike="noStrike" dirty="0">
                          <a:effectLst/>
                        </a:rPr>
                        <a:t>KPI 2.23: No of sensitization sessions conducted by ICPC</a:t>
                      </a:r>
                      <a:endParaRPr lang="en-GB" sz="1600" b="1" i="0" u="none" strike="noStrike" dirty="0">
                        <a:solidFill>
                          <a:srgbClr val="000000"/>
                        </a:solidFill>
                        <a:effectLst/>
                        <a:latin typeface="Cambria" panose="02040503050406030204" pitchFamily="18" charset="0"/>
                      </a:endParaRPr>
                    </a:p>
                  </a:txBody>
                  <a:tcPr marL="9525" marR="9525" marT="9525" marB="0"/>
                </a:tc>
                <a:tc>
                  <a:txBody>
                    <a:bodyPr/>
                    <a:lstStyle/>
                    <a:p>
                      <a:pPr algn="r" fontAlgn="b"/>
                      <a:r>
                        <a:rPr lang="en-NG" sz="1600" u="none" strike="noStrike" dirty="0">
                          <a:effectLst/>
                        </a:rPr>
                        <a:t>660</a:t>
                      </a:r>
                      <a:endParaRPr lang="en-NG" sz="1600" b="0" i="0" u="none" strike="noStrike" dirty="0">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dirty="0">
                          <a:effectLst/>
                        </a:rPr>
                        <a:t>726</a:t>
                      </a:r>
                      <a:endParaRPr lang="en-NG" sz="1600" b="0" i="0" u="none" strike="noStrike" dirty="0">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dirty="0">
                          <a:effectLst/>
                        </a:rPr>
                        <a:t>799</a:t>
                      </a:r>
                      <a:endParaRPr lang="en-NG" sz="1600" b="0" i="0" u="none" strike="noStrike" dirty="0">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dirty="0">
                          <a:effectLst/>
                        </a:rPr>
                        <a:t>878</a:t>
                      </a:r>
                      <a:endParaRPr lang="en-NG" sz="1600" b="0" i="0" u="none" strike="noStrike" dirty="0">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966</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t"/>
                      <a:r>
                        <a:rPr lang="en-NG" sz="1600" u="none" strike="noStrike" dirty="0">
                          <a:effectLst/>
                        </a:rPr>
                        <a:t>4,029</a:t>
                      </a:r>
                      <a:endParaRPr lang="en-NG" sz="1600" b="0" i="0" u="none" strike="noStrike" dirty="0">
                        <a:solidFill>
                          <a:srgbClr val="000000"/>
                        </a:solidFill>
                        <a:effectLst/>
                        <a:latin typeface="Cambria" panose="02040503050406030204" pitchFamily="18" charset="0"/>
                      </a:endParaRPr>
                    </a:p>
                  </a:txBody>
                  <a:tcPr marL="9525" marR="9525" marT="9525" marB="0"/>
                </a:tc>
                <a:extLst>
                  <a:ext uri="{0D108BD9-81ED-4DB2-BD59-A6C34878D82A}">
                    <a16:rowId xmlns:a16="http://schemas.microsoft.com/office/drawing/2014/main" val="3389543663"/>
                  </a:ext>
                </a:extLst>
              </a:tr>
              <a:tr h="613097">
                <a:tc>
                  <a:txBody>
                    <a:bodyPr/>
                    <a:lstStyle/>
                    <a:p>
                      <a:pPr algn="ctr" fontAlgn="t"/>
                      <a:r>
                        <a:rPr lang="en-GB" sz="1600" b="0" i="0" u="none" strike="noStrike" dirty="0">
                          <a:solidFill>
                            <a:srgbClr val="000000"/>
                          </a:solidFill>
                          <a:effectLst/>
                          <a:latin typeface="Cambria" panose="02040503050406030204" pitchFamily="18" charset="0"/>
                        </a:rPr>
                        <a:t>19</a:t>
                      </a:r>
                      <a:endParaRPr lang="en-NG" sz="1600" b="0" i="0" u="none" strike="noStrike" dirty="0">
                        <a:solidFill>
                          <a:srgbClr val="000000"/>
                        </a:solidFill>
                        <a:effectLst/>
                        <a:latin typeface="Cambria" panose="02040503050406030204" pitchFamily="18" charset="0"/>
                      </a:endParaRPr>
                    </a:p>
                  </a:txBody>
                  <a:tcPr marL="9525" marR="9525" marT="9525" marB="0"/>
                </a:tc>
                <a:tc>
                  <a:txBody>
                    <a:bodyPr/>
                    <a:lstStyle/>
                    <a:p>
                      <a:pPr algn="l" fontAlgn="t"/>
                      <a:r>
                        <a:rPr lang="en-GB" sz="1600" b="1" u="none" strike="noStrike" dirty="0">
                          <a:effectLst/>
                        </a:rPr>
                        <a:t>KPI 2.24: No of anti-corruption clubs and vanguards formed</a:t>
                      </a:r>
                      <a:endParaRPr lang="en-GB" sz="1600" b="1" i="0" u="none" strike="noStrike" dirty="0">
                        <a:solidFill>
                          <a:srgbClr val="000000"/>
                        </a:solidFill>
                        <a:effectLst/>
                        <a:latin typeface="Cambria" panose="02040503050406030204" pitchFamily="18" charset="0"/>
                      </a:endParaRPr>
                    </a:p>
                  </a:txBody>
                  <a:tcPr marL="9525" marR="9525" marT="9525" marB="0"/>
                </a:tc>
                <a:tc>
                  <a:txBody>
                    <a:bodyPr/>
                    <a:lstStyle/>
                    <a:p>
                      <a:pPr algn="r" fontAlgn="b"/>
                      <a:r>
                        <a:rPr lang="en-NG" sz="1600" u="none" strike="noStrike">
                          <a:effectLst/>
                        </a:rPr>
                        <a:t>220</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dirty="0">
                          <a:effectLst/>
                        </a:rPr>
                        <a:t>242</a:t>
                      </a:r>
                      <a:endParaRPr lang="en-NG" sz="1600" b="0" i="0" u="none" strike="noStrike" dirty="0">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266</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293</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322</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t"/>
                      <a:r>
                        <a:rPr lang="en-NG" sz="1600" u="none" strike="noStrike">
                          <a:effectLst/>
                        </a:rPr>
                        <a:t>1,343</a:t>
                      </a:r>
                      <a:endParaRPr lang="en-NG" sz="1600" b="0" i="0" u="none" strike="noStrike">
                        <a:solidFill>
                          <a:srgbClr val="000000"/>
                        </a:solidFill>
                        <a:effectLst/>
                        <a:latin typeface="Cambria" panose="02040503050406030204" pitchFamily="18" charset="0"/>
                      </a:endParaRPr>
                    </a:p>
                  </a:txBody>
                  <a:tcPr marL="9525" marR="9525" marT="9525" marB="0"/>
                </a:tc>
                <a:extLst>
                  <a:ext uri="{0D108BD9-81ED-4DB2-BD59-A6C34878D82A}">
                    <a16:rowId xmlns:a16="http://schemas.microsoft.com/office/drawing/2014/main" val="2801223757"/>
                  </a:ext>
                </a:extLst>
              </a:tr>
              <a:tr h="136318">
                <a:tc>
                  <a:txBody>
                    <a:bodyPr/>
                    <a:lstStyle/>
                    <a:p>
                      <a:pPr algn="ctr" fontAlgn="t"/>
                      <a:r>
                        <a:rPr lang="en-GB" sz="1600" b="0" i="0" u="none" strike="noStrike" dirty="0">
                          <a:solidFill>
                            <a:srgbClr val="000000"/>
                          </a:solidFill>
                          <a:effectLst/>
                          <a:latin typeface="Cambria" panose="02040503050406030204" pitchFamily="18" charset="0"/>
                        </a:rPr>
                        <a:t>20</a:t>
                      </a:r>
                      <a:endParaRPr lang="en-NG" sz="1600" b="0" i="0" u="none" strike="noStrike" dirty="0">
                        <a:solidFill>
                          <a:srgbClr val="000000"/>
                        </a:solidFill>
                        <a:effectLst/>
                        <a:latin typeface="Cambria" panose="02040503050406030204" pitchFamily="18" charset="0"/>
                      </a:endParaRPr>
                    </a:p>
                  </a:txBody>
                  <a:tcPr marL="9525" marR="9525" marT="9525" marB="0"/>
                </a:tc>
                <a:tc>
                  <a:txBody>
                    <a:bodyPr/>
                    <a:lstStyle/>
                    <a:p>
                      <a:pPr algn="l" fontAlgn="t"/>
                      <a:r>
                        <a:rPr lang="en-GB" sz="1600" b="1" u="none" strike="noStrike" dirty="0">
                          <a:effectLst/>
                        </a:rPr>
                        <a:t>KPI 2.25: No. of individuals trained by ACAN</a:t>
                      </a:r>
                      <a:endParaRPr lang="en-GB" sz="1600" b="1" i="0" u="none" strike="noStrike" dirty="0">
                        <a:solidFill>
                          <a:srgbClr val="000000"/>
                        </a:solidFill>
                        <a:effectLst/>
                        <a:latin typeface="Cambria" panose="02040503050406030204" pitchFamily="18" charset="0"/>
                      </a:endParaRPr>
                    </a:p>
                  </a:txBody>
                  <a:tcPr marL="9525" marR="9525" marT="9525" marB="0"/>
                </a:tc>
                <a:tc>
                  <a:txBody>
                    <a:bodyPr/>
                    <a:lstStyle/>
                    <a:p>
                      <a:pPr algn="r" fontAlgn="b"/>
                      <a:r>
                        <a:rPr lang="en-NG" sz="1600" u="none" strike="noStrike">
                          <a:effectLst/>
                        </a:rPr>
                        <a:t>3,500</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4,200</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5,040</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6,048</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7,258</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t"/>
                      <a:r>
                        <a:rPr lang="en-NG" sz="1600" u="none" strike="noStrike">
                          <a:effectLst/>
                        </a:rPr>
                        <a:t>26,046</a:t>
                      </a:r>
                      <a:endParaRPr lang="en-NG" sz="1600" b="0" i="0" u="none" strike="noStrike">
                        <a:solidFill>
                          <a:srgbClr val="000000"/>
                        </a:solidFill>
                        <a:effectLst/>
                        <a:latin typeface="Cambria" panose="02040503050406030204" pitchFamily="18" charset="0"/>
                      </a:endParaRPr>
                    </a:p>
                  </a:txBody>
                  <a:tcPr marL="9525" marR="9525" marT="9525" marB="0"/>
                </a:tc>
                <a:extLst>
                  <a:ext uri="{0D108BD9-81ED-4DB2-BD59-A6C34878D82A}">
                    <a16:rowId xmlns:a16="http://schemas.microsoft.com/office/drawing/2014/main" val="925930078"/>
                  </a:ext>
                </a:extLst>
              </a:tr>
              <a:tr h="430420">
                <a:tc>
                  <a:txBody>
                    <a:bodyPr/>
                    <a:lstStyle/>
                    <a:p>
                      <a:pPr algn="ctr" fontAlgn="t"/>
                      <a:r>
                        <a:rPr lang="en-NG" sz="1600" u="none" strike="noStrike" dirty="0">
                          <a:effectLst/>
                        </a:rPr>
                        <a:t>2</a:t>
                      </a:r>
                      <a:r>
                        <a:rPr lang="en-GB" sz="1600" u="none" strike="noStrike" dirty="0">
                          <a:effectLst/>
                        </a:rPr>
                        <a:t>1</a:t>
                      </a:r>
                      <a:endParaRPr lang="en-NG" sz="1600" b="0" i="0" u="none" strike="noStrike" dirty="0">
                        <a:solidFill>
                          <a:srgbClr val="000000"/>
                        </a:solidFill>
                        <a:effectLst/>
                        <a:latin typeface="Cambria" panose="02040503050406030204" pitchFamily="18" charset="0"/>
                      </a:endParaRPr>
                    </a:p>
                  </a:txBody>
                  <a:tcPr marL="9525" marR="9525" marT="9525" marB="0"/>
                </a:tc>
                <a:tc>
                  <a:txBody>
                    <a:bodyPr/>
                    <a:lstStyle/>
                    <a:p>
                      <a:pPr algn="l" fontAlgn="t"/>
                      <a:r>
                        <a:rPr lang="en-GB" sz="1600" b="1" u="none" strike="noStrike" dirty="0">
                          <a:effectLst/>
                        </a:rPr>
                        <a:t>KPI 3.01: Annual Staff Scorecard on management Performance</a:t>
                      </a:r>
                      <a:endParaRPr lang="en-GB" sz="1600" b="1" i="0" u="none" strike="noStrike" dirty="0">
                        <a:solidFill>
                          <a:srgbClr val="000000"/>
                        </a:solidFill>
                        <a:effectLst/>
                        <a:latin typeface="Cambria" panose="02040503050406030204" pitchFamily="18" charset="0"/>
                      </a:endParaRPr>
                    </a:p>
                  </a:txBody>
                  <a:tcPr marL="9525" marR="9525" marT="9525" marB="0"/>
                </a:tc>
                <a:tc>
                  <a:txBody>
                    <a:bodyPr/>
                    <a:lstStyle/>
                    <a:p>
                      <a:pPr algn="r" fontAlgn="b"/>
                      <a:r>
                        <a:rPr lang="en-NG" sz="1600" u="none" strike="noStrike">
                          <a:effectLst/>
                        </a:rPr>
                        <a:t>50%</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60%</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70%</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80%</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90%</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t"/>
                      <a:r>
                        <a:rPr lang="en-GB" sz="1600" u="none" strike="noStrike">
                          <a:effectLst/>
                        </a:rPr>
                        <a:t>Aggregate of 350%</a:t>
                      </a:r>
                      <a:endParaRPr lang="en-GB" sz="1600" b="0" i="0" u="none" strike="noStrike">
                        <a:solidFill>
                          <a:srgbClr val="000000"/>
                        </a:solidFill>
                        <a:effectLst/>
                        <a:latin typeface="Cambria" panose="02040503050406030204" pitchFamily="18" charset="0"/>
                      </a:endParaRPr>
                    </a:p>
                  </a:txBody>
                  <a:tcPr marL="9525" marR="9525" marT="9525" marB="0"/>
                </a:tc>
                <a:extLst>
                  <a:ext uri="{0D108BD9-81ED-4DB2-BD59-A6C34878D82A}">
                    <a16:rowId xmlns:a16="http://schemas.microsoft.com/office/drawing/2014/main" val="714397674"/>
                  </a:ext>
                </a:extLst>
              </a:tr>
              <a:tr h="613097">
                <a:tc>
                  <a:txBody>
                    <a:bodyPr/>
                    <a:lstStyle/>
                    <a:p>
                      <a:pPr algn="ctr" fontAlgn="t"/>
                      <a:r>
                        <a:rPr lang="en-NG" sz="1600" u="none" strike="noStrike" dirty="0">
                          <a:effectLst/>
                        </a:rPr>
                        <a:t>2</a:t>
                      </a:r>
                      <a:r>
                        <a:rPr lang="en-GB" sz="1600" u="none" strike="noStrike" dirty="0">
                          <a:effectLst/>
                        </a:rPr>
                        <a:t>2</a:t>
                      </a:r>
                      <a:endParaRPr lang="en-NG" sz="1600" b="0" i="0" u="none" strike="noStrike" dirty="0">
                        <a:solidFill>
                          <a:srgbClr val="000000"/>
                        </a:solidFill>
                        <a:effectLst/>
                        <a:latin typeface="Cambria" panose="02040503050406030204" pitchFamily="18" charset="0"/>
                      </a:endParaRPr>
                    </a:p>
                  </a:txBody>
                  <a:tcPr marL="9525" marR="9525" marT="9525" marB="0"/>
                </a:tc>
                <a:tc>
                  <a:txBody>
                    <a:bodyPr/>
                    <a:lstStyle/>
                    <a:p>
                      <a:pPr algn="l" fontAlgn="t"/>
                      <a:r>
                        <a:rPr lang="en-GB" sz="1600" b="1" u="none" strike="noStrike" dirty="0">
                          <a:effectLst/>
                        </a:rPr>
                        <a:t>KPI 3.02: Annual Unqualified Audit of ICPC by External Auditors</a:t>
                      </a:r>
                      <a:endParaRPr lang="en-GB" sz="1600" b="1" i="0" u="none" strike="noStrike" dirty="0">
                        <a:solidFill>
                          <a:srgbClr val="000000"/>
                        </a:solidFill>
                        <a:effectLst/>
                        <a:latin typeface="Cambria" panose="02040503050406030204" pitchFamily="18" charset="0"/>
                      </a:endParaRPr>
                    </a:p>
                  </a:txBody>
                  <a:tcPr marL="9525" marR="9525" marT="9525" marB="0"/>
                </a:tc>
                <a:tc>
                  <a:txBody>
                    <a:bodyPr/>
                    <a:lstStyle/>
                    <a:p>
                      <a:pPr algn="r" fontAlgn="b"/>
                      <a:r>
                        <a:rPr lang="en-NG" sz="1600" u="none" strike="noStrike">
                          <a:effectLst/>
                        </a:rPr>
                        <a:t>70%</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75%</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80%</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85%</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90%</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t"/>
                      <a:r>
                        <a:rPr lang="en-GB" sz="1600" u="none" strike="noStrike">
                          <a:effectLst/>
                        </a:rPr>
                        <a:t>Aggregate of 400%</a:t>
                      </a:r>
                      <a:endParaRPr lang="en-GB" sz="1600" b="0" i="0" u="none" strike="noStrike">
                        <a:solidFill>
                          <a:srgbClr val="000000"/>
                        </a:solidFill>
                        <a:effectLst/>
                        <a:latin typeface="Cambria" panose="02040503050406030204" pitchFamily="18" charset="0"/>
                      </a:endParaRPr>
                    </a:p>
                  </a:txBody>
                  <a:tcPr marL="9525" marR="9525" marT="9525" marB="0"/>
                </a:tc>
                <a:extLst>
                  <a:ext uri="{0D108BD9-81ED-4DB2-BD59-A6C34878D82A}">
                    <a16:rowId xmlns:a16="http://schemas.microsoft.com/office/drawing/2014/main" val="2410675937"/>
                  </a:ext>
                </a:extLst>
              </a:tr>
              <a:tr h="101042">
                <a:tc>
                  <a:txBody>
                    <a:bodyPr/>
                    <a:lstStyle/>
                    <a:p>
                      <a:pPr algn="ctr" fontAlgn="t"/>
                      <a:r>
                        <a:rPr lang="en-NG" sz="1600" u="none" strike="noStrike" dirty="0">
                          <a:effectLst/>
                        </a:rPr>
                        <a:t>2</a:t>
                      </a:r>
                      <a:r>
                        <a:rPr lang="en-GB" sz="1600" u="none" strike="noStrike" dirty="0">
                          <a:effectLst/>
                        </a:rPr>
                        <a:t>3</a:t>
                      </a:r>
                      <a:endParaRPr lang="en-NG" sz="1600" b="0" i="0" u="none" strike="noStrike" dirty="0">
                        <a:solidFill>
                          <a:srgbClr val="000000"/>
                        </a:solidFill>
                        <a:effectLst/>
                        <a:latin typeface="Cambria" panose="02040503050406030204" pitchFamily="18" charset="0"/>
                      </a:endParaRPr>
                    </a:p>
                  </a:txBody>
                  <a:tcPr marL="9525" marR="9525" marT="9525" marB="0"/>
                </a:tc>
                <a:tc>
                  <a:txBody>
                    <a:bodyPr/>
                    <a:lstStyle/>
                    <a:p>
                      <a:pPr algn="l" fontAlgn="t"/>
                      <a:r>
                        <a:rPr lang="en-GB" sz="1600" b="1" u="none" strike="noStrike" dirty="0">
                          <a:effectLst/>
                        </a:rPr>
                        <a:t>KPI 3.11: No of partnership actions/initiatives with other ACAs</a:t>
                      </a:r>
                      <a:endParaRPr lang="en-GB" sz="1600" b="1" i="0" u="none" strike="noStrike" dirty="0">
                        <a:solidFill>
                          <a:srgbClr val="000000"/>
                        </a:solidFill>
                        <a:effectLst/>
                        <a:latin typeface="Cambria" panose="02040503050406030204" pitchFamily="18" charset="0"/>
                      </a:endParaRPr>
                    </a:p>
                  </a:txBody>
                  <a:tcPr marL="9525" marR="9525" marT="9525" marB="0"/>
                </a:tc>
                <a:tc>
                  <a:txBody>
                    <a:bodyPr/>
                    <a:lstStyle/>
                    <a:p>
                      <a:pPr algn="r" fontAlgn="b"/>
                      <a:r>
                        <a:rPr lang="en-NG" sz="1600" u="none" strike="noStrike">
                          <a:effectLst/>
                        </a:rPr>
                        <a:t>21</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22</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23</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24</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25</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t"/>
                      <a:r>
                        <a:rPr lang="en-NG" sz="1600" u="none" strike="noStrike">
                          <a:effectLst/>
                        </a:rPr>
                        <a:t>115</a:t>
                      </a:r>
                      <a:endParaRPr lang="en-NG" sz="1600" b="0" i="0" u="none" strike="noStrike">
                        <a:solidFill>
                          <a:srgbClr val="000000"/>
                        </a:solidFill>
                        <a:effectLst/>
                        <a:latin typeface="Cambria" panose="02040503050406030204" pitchFamily="18" charset="0"/>
                      </a:endParaRPr>
                    </a:p>
                  </a:txBody>
                  <a:tcPr marL="9525" marR="9525" marT="9525" marB="0"/>
                </a:tc>
                <a:extLst>
                  <a:ext uri="{0D108BD9-81ED-4DB2-BD59-A6C34878D82A}">
                    <a16:rowId xmlns:a16="http://schemas.microsoft.com/office/drawing/2014/main" val="731061283"/>
                  </a:ext>
                </a:extLst>
              </a:tr>
              <a:tr h="65323">
                <a:tc>
                  <a:txBody>
                    <a:bodyPr/>
                    <a:lstStyle/>
                    <a:p>
                      <a:pPr algn="ctr" fontAlgn="t"/>
                      <a:r>
                        <a:rPr lang="en-NG" sz="1600" u="none" strike="noStrike" dirty="0">
                          <a:effectLst/>
                        </a:rPr>
                        <a:t>2</a:t>
                      </a:r>
                      <a:r>
                        <a:rPr lang="en-GB" sz="1600" u="none" strike="noStrike" dirty="0">
                          <a:effectLst/>
                        </a:rPr>
                        <a:t>4</a:t>
                      </a:r>
                      <a:endParaRPr lang="en-NG" sz="1600" b="0" i="0" u="none" strike="noStrike" dirty="0">
                        <a:solidFill>
                          <a:srgbClr val="000000"/>
                        </a:solidFill>
                        <a:effectLst/>
                        <a:latin typeface="Cambria" panose="02040503050406030204" pitchFamily="18" charset="0"/>
                      </a:endParaRPr>
                    </a:p>
                  </a:txBody>
                  <a:tcPr marL="9525" marR="9525" marT="9525" marB="0"/>
                </a:tc>
                <a:tc>
                  <a:txBody>
                    <a:bodyPr/>
                    <a:lstStyle/>
                    <a:p>
                      <a:pPr algn="l" fontAlgn="t"/>
                      <a:r>
                        <a:rPr lang="en-GB" sz="1600" b="1" u="none" strike="noStrike" dirty="0">
                          <a:effectLst/>
                        </a:rPr>
                        <a:t>KPI 3.12: No. of Quarterly Reports responded to and considered by the Chairman/Board</a:t>
                      </a:r>
                      <a:endParaRPr lang="en-GB" sz="1600" b="1" i="0" u="none" strike="noStrike" dirty="0">
                        <a:solidFill>
                          <a:srgbClr val="000000"/>
                        </a:solidFill>
                        <a:effectLst/>
                        <a:latin typeface="Cambria" panose="02040503050406030204" pitchFamily="18" charset="0"/>
                      </a:endParaRPr>
                    </a:p>
                  </a:txBody>
                  <a:tcPr marL="9525" marR="9525" marT="9525" marB="0"/>
                </a:tc>
                <a:tc>
                  <a:txBody>
                    <a:bodyPr/>
                    <a:lstStyle/>
                    <a:p>
                      <a:pPr algn="r" fontAlgn="b"/>
                      <a:r>
                        <a:rPr lang="en-NG" sz="1600" u="none" strike="noStrike">
                          <a:effectLst/>
                        </a:rPr>
                        <a:t>2</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4</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4</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4</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r" fontAlgn="b"/>
                      <a:r>
                        <a:rPr lang="en-NG" sz="1600" u="none" strike="noStrike">
                          <a:effectLst/>
                        </a:rPr>
                        <a:t>4</a:t>
                      </a:r>
                      <a:endParaRPr lang="en-NG" sz="1600" b="0" i="0" u="none" strike="noStrike">
                        <a:solidFill>
                          <a:srgbClr val="000000"/>
                        </a:solidFill>
                        <a:effectLst/>
                        <a:latin typeface="Cambria" panose="02040503050406030204" pitchFamily="18" charset="0"/>
                      </a:endParaRPr>
                    </a:p>
                  </a:txBody>
                  <a:tcPr marL="9525" marR="9525" marT="9525" marB="0" anchor="b"/>
                </a:tc>
                <a:tc>
                  <a:txBody>
                    <a:bodyPr/>
                    <a:lstStyle/>
                    <a:p>
                      <a:pPr algn="ctr" fontAlgn="t"/>
                      <a:r>
                        <a:rPr lang="en-GB" sz="1600" u="none" strike="noStrike" dirty="0">
                          <a:effectLst/>
                        </a:rPr>
                        <a:t>18 Quarterly Reports responded to</a:t>
                      </a:r>
                      <a:endParaRPr lang="en-GB" sz="1600" b="0" i="0" u="none" strike="noStrike" dirty="0">
                        <a:solidFill>
                          <a:srgbClr val="000000"/>
                        </a:solidFill>
                        <a:effectLst/>
                        <a:latin typeface="Cambria" panose="02040503050406030204" pitchFamily="18" charset="0"/>
                      </a:endParaRPr>
                    </a:p>
                  </a:txBody>
                  <a:tcPr marL="9525" marR="9525" marT="9525" marB="0"/>
                </a:tc>
                <a:extLst>
                  <a:ext uri="{0D108BD9-81ED-4DB2-BD59-A6C34878D82A}">
                    <a16:rowId xmlns:a16="http://schemas.microsoft.com/office/drawing/2014/main" val="4147934833"/>
                  </a:ext>
                </a:extLst>
              </a:tr>
            </a:tbl>
          </a:graphicData>
        </a:graphic>
      </p:graphicFrame>
    </p:spTree>
    <p:extLst>
      <p:ext uri="{BB962C8B-B14F-4D97-AF65-F5344CB8AC3E}">
        <p14:creationId xmlns:p14="http://schemas.microsoft.com/office/powerpoint/2010/main" val="333999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964788" y="804333"/>
            <a:ext cx="3391900" cy="5249334"/>
          </a:xfrm>
          <a:prstGeom prst="rect">
            <a:avLst/>
          </a:prstGeom>
        </p:spPr>
        <p:txBody>
          <a:bodyPr spcFirstLastPara="1" lIns="91425" tIns="45700" rIns="91425" bIns="45700" anchorCtr="0">
            <a:normAutofit/>
          </a:bodyPr>
          <a:lstStyle/>
          <a:p>
            <a:pPr marL="0" lvl="0" indent="0" algn="r" rtl="0">
              <a:spcBef>
                <a:spcPts val="0"/>
              </a:spcBef>
              <a:spcAft>
                <a:spcPts val="0"/>
              </a:spcAft>
              <a:buClr>
                <a:srgbClr val="C00000"/>
              </a:buClr>
              <a:buSzPts val="4800"/>
              <a:buFont typeface="Calibri"/>
              <a:buNone/>
            </a:pPr>
            <a:r>
              <a:rPr lang="en-GB" sz="4300" b="1" dirty="0"/>
              <a:t>OVERVIEW OF ICPC ACHIEVEMENTS FROM 2019 TO MARCH 2023</a:t>
            </a:r>
            <a:endParaRPr lang="en-GB" sz="4300" dirty="0"/>
          </a:p>
        </p:txBody>
      </p:sp>
      <p:sp>
        <p:nvSpPr>
          <p:cNvPr id="125" name="Google Shape;120;p15"/>
          <p:cNvSpPr txBox="1">
            <a:spLocks noGrp="1"/>
          </p:cNvSpPr>
          <p:nvPr>
            <p:ph idx="1"/>
          </p:nvPr>
        </p:nvSpPr>
        <p:spPr>
          <a:xfrm>
            <a:off x="4999330" y="0"/>
            <a:ext cx="6257721" cy="6857999"/>
          </a:xfrm>
          <a:prstGeom prst="rect">
            <a:avLst/>
          </a:prstGeom>
        </p:spPr>
        <p:txBody>
          <a:bodyPr spcFirstLastPara="1" lIns="0" tIns="45700" rIns="0" bIns="45700" anchor="ctr" anchorCtr="0">
            <a:noAutofit/>
          </a:bodyPr>
          <a:lstStyle/>
          <a:p>
            <a:pPr>
              <a:buFont typeface="Wingdings" pitchFamily="2" charset="2"/>
              <a:buChar char="q"/>
            </a:pPr>
            <a:r>
              <a:rPr lang="en-US" dirty="0">
                <a:effectLst/>
                <a:latin typeface="Arial Narrow" panose="020B0606020202030204" pitchFamily="34" charset="0"/>
                <a:ea typeface="Calibri" panose="020F0502020204030204" pitchFamily="34" charset="0"/>
                <a:cs typeface="Arial" panose="020B0604020202020204" pitchFamily="34" charset="0"/>
              </a:rPr>
              <a:t>The Commission recorded a remarkable average performance of </a:t>
            </a:r>
            <a:r>
              <a:rPr lang="en-US" b="1" dirty="0">
                <a:latin typeface="Arial Narrow" panose="020B0606020202030204" pitchFamily="34" charset="0"/>
                <a:ea typeface="Calibri" panose="020F0502020204030204" pitchFamily="34" charset="0"/>
                <a:cs typeface="Arial" panose="020B0604020202020204" pitchFamily="34" charset="0"/>
              </a:rPr>
              <a:t>134.99</a:t>
            </a:r>
            <a:r>
              <a:rPr lang="en-US" b="1" dirty="0">
                <a:effectLst/>
                <a:latin typeface="Arial Narrow" panose="020B0606020202030204" pitchFamily="34" charset="0"/>
                <a:ea typeface="Calibri" panose="020F0502020204030204" pitchFamily="34" charset="0"/>
                <a:cs typeface="Arial" panose="020B0604020202020204" pitchFamily="34" charset="0"/>
              </a:rPr>
              <a:t>% </a:t>
            </a:r>
            <a:r>
              <a:rPr lang="en-US" dirty="0">
                <a:latin typeface="Arial Narrow" panose="020B0606020202030204" pitchFamily="34" charset="0"/>
                <a:ea typeface="Calibri" panose="020F0502020204030204" pitchFamily="34" charset="0"/>
                <a:cs typeface="Arial" panose="020B0604020202020204" pitchFamily="34" charset="0"/>
              </a:rPr>
              <a:t>within the past four years and three months.</a:t>
            </a:r>
            <a:endParaRPr lang="en-US" b="1" dirty="0">
              <a:effectLst/>
              <a:latin typeface="Arial Narrow" panose="020B0606020202030204" pitchFamily="34" charset="0"/>
              <a:ea typeface="Calibri" panose="020F0502020204030204" pitchFamily="34" charset="0"/>
              <a:cs typeface="Arial" panose="020B0604020202020204" pitchFamily="34" charset="0"/>
            </a:endParaRPr>
          </a:p>
          <a:p>
            <a:pPr>
              <a:buFont typeface="Wingdings" pitchFamily="2" charset="2"/>
              <a:buChar char="q"/>
            </a:pPr>
            <a:r>
              <a:rPr lang="en-US" dirty="0">
                <a:latin typeface="Arial Narrow" panose="020B0606020202030204" pitchFamily="34" charset="0"/>
                <a:ea typeface="Calibri" panose="020F0502020204030204" pitchFamily="34" charset="0"/>
                <a:cs typeface="Arial" panose="020B0604020202020204" pitchFamily="34" charset="0"/>
              </a:rPr>
              <a:t>The </a:t>
            </a:r>
            <a:r>
              <a:rPr lang="en-US" dirty="0">
                <a:effectLst/>
                <a:latin typeface="Arial Narrow" panose="020B0606020202030204" pitchFamily="34" charset="0"/>
                <a:ea typeface="Calibri" panose="020F0502020204030204" pitchFamily="34" charset="0"/>
                <a:cs typeface="Arial" panose="020B0604020202020204" pitchFamily="34" charset="0"/>
              </a:rPr>
              <a:t>Commission </a:t>
            </a:r>
            <a:r>
              <a:rPr lang="en-US" b="1" dirty="0">
                <a:effectLst/>
                <a:latin typeface="Arial Narrow" panose="020B0606020202030204" pitchFamily="34" charset="0"/>
                <a:ea typeface="Calibri" panose="020F0502020204030204" pitchFamily="34" charset="0"/>
                <a:cs typeface="Arial" panose="020B0604020202020204" pitchFamily="34" charset="0"/>
              </a:rPr>
              <a:t>made impressive performance in some KPIs </a:t>
            </a:r>
            <a:r>
              <a:rPr lang="en-US" dirty="0">
                <a:effectLst/>
                <a:latin typeface="Arial Narrow" panose="020B0606020202030204" pitchFamily="34" charset="0"/>
                <a:ea typeface="Calibri" panose="020F0502020204030204" pitchFamily="34" charset="0"/>
                <a:cs typeface="Arial" panose="020B0604020202020204" pitchFamily="34" charset="0"/>
              </a:rPr>
              <a:t>like </a:t>
            </a:r>
            <a:r>
              <a:rPr lang="en-US" i="1" dirty="0">
                <a:effectLst/>
                <a:latin typeface="Arial Narrow" panose="020B0606020202030204" pitchFamily="34" charset="0"/>
                <a:ea typeface="Calibri" panose="020F0502020204030204" pitchFamily="34" charset="0"/>
                <a:cs typeface="Arial" panose="020B0604020202020204" pitchFamily="34" charset="0"/>
              </a:rPr>
              <a:t>assets recoveries, staff training by taking advantage of webinar platforms, non-petition Intelligence-led investigation, MDAs assessed with Ethics and Compliance Scorecard, corruption monitoring activities, Anti-Corruption activities</a:t>
            </a:r>
            <a:r>
              <a:rPr lang="en-US" i="1" dirty="0">
                <a:effectLst/>
                <a:latin typeface="Calibri" panose="020F0502020204030204" pitchFamily="34" charset="0"/>
                <a:ea typeface="Calibri" panose="020F0502020204030204" pitchFamily="34" charset="0"/>
                <a:cs typeface="Arial" panose="020B0604020202020204" pitchFamily="34" charset="0"/>
              </a:rPr>
              <a:t> </a:t>
            </a:r>
            <a:r>
              <a:rPr lang="en-US" i="1" dirty="0">
                <a:effectLst/>
                <a:latin typeface="Arial Narrow" panose="020B0606020202030204" pitchFamily="34" charset="0"/>
                <a:ea typeface="Calibri" panose="020F0502020204030204" pitchFamily="34" charset="0"/>
                <a:cs typeface="Arial" panose="020B0604020202020204" pitchFamily="34" charset="0"/>
              </a:rPr>
              <a:t>undertaken by ICPC- supported CSO platforms, Hits and Feedbacks on ICPC websites and other communication platforms</a:t>
            </a:r>
            <a:r>
              <a:rPr lang="en-US" dirty="0">
                <a:effectLst/>
                <a:latin typeface="Arial Narrow" panose="020B0606020202030204" pitchFamily="34" charset="0"/>
                <a:ea typeface="Calibri" panose="020F0502020204030204" pitchFamily="34" charset="0"/>
                <a:cs typeface="Arial" panose="020B0604020202020204" pitchFamily="34" charset="0"/>
              </a:rPr>
              <a:t>. Others </a:t>
            </a:r>
            <a:r>
              <a:rPr lang="en-US" i="1" dirty="0">
                <a:effectLst/>
                <a:latin typeface="Arial Narrow" panose="020B0606020202030204" pitchFamily="34" charset="0"/>
                <a:ea typeface="Calibri" panose="020F0502020204030204" pitchFamily="34" charset="0"/>
                <a:cs typeface="Arial" panose="020B0604020202020204" pitchFamily="34" charset="0"/>
              </a:rPr>
              <a:t>include cases filed in court, Annual Auditing of ICPC, Annual Staff Scorecard on Management Performance,</a:t>
            </a:r>
            <a:r>
              <a:rPr lang="en-US" dirty="0">
                <a:effectLst/>
                <a:latin typeface="Arial Narrow" panose="020B0606020202030204" pitchFamily="34" charset="0"/>
                <a:ea typeface="Calibri" panose="020F0502020204030204" pitchFamily="34" charset="0"/>
                <a:cs typeface="Arial" panose="020B0604020202020204" pitchFamily="34" charset="0"/>
              </a:rPr>
              <a:t> etc.</a:t>
            </a:r>
          </a:p>
          <a:p>
            <a:pPr>
              <a:buFont typeface="Wingdings" pitchFamily="2" charset="2"/>
              <a:buChar char="q"/>
            </a:pPr>
            <a:r>
              <a:rPr lang="en-US" b="1" dirty="0">
                <a:effectLst/>
                <a:latin typeface="Arial Narrow" panose="020B0606020202030204" pitchFamily="34" charset="0"/>
                <a:ea typeface="Calibri" panose="020F0502020204030204" pitchFamily="34" charset="0"/>
                <a:cs typeface="Arial" panose="020B0604020202020204" pitchFamily="34" charset="0"/>
              </a:rPr>
              <a:t>Some KPIs did not perform optimally relative to the targets set. </a:t>
            </a:r>
            <a:r>
              <a:rPr lang="en-US" dirty="0">
                <a:effectLst/>
                <a:latin typeface="Arial Narrow" panose="020B0606020202030204" pitchFamily="34" charset="0"/>
                <a:ea typeface="Calibri" panose="020F0502020204030204" pitchFamily="34" charset="0"/>
                <a:cs typeface="Arial" panose="020B0604020202020204" pitchFamily="34" charset="0"/>
              </a:rPr>
              <a:t>These include </a:t>
            </a:r>
            <a:r>
              <a:rPr lang="en-US" i="1" dirty="0">
                <a:effectLst/>
                <a:latin typeface="Arial Narrow" panose="020B0606020202030204" pitchFamily="34" charset="0"/>
                <a:ea typeface="Calibri" panose="020F0502020204030204" pitchFamily="34" charset="0"/>
                <a:cs typeface="Arial" panose="020B0604020202020204" pitchFamily="34" charset="0"/>
              </a:rPr>
              <a:t>number of convictions, petitions received, number of system studies and CRAs conducted, system reviews conducted, anti-corruption clubs and vanguards formed, individuals trained by ACAN, etc.</a:t>
            </a:r>
            <a:endParaRPr lang="en-US" i="1" dirty="0">
              <a:latin typeface="Cambria" panose="02040503050406030204" pitchFamily="18" charset="0"/>
              <a:ea typeface="Cambria" panose="02040503050406030204" pitchFamily="18" charset="0"/>
            </a:endParaRPr>
          </a:p>
        </p:txBody>
      </p:sp>
      <p:sp>
        <p:nvSpPr>
          <p:cNvPr id="121" name="Google Shape;121;p15"/>
          <p:cNvSpPr txBox="1">
            <a:spLocks noGrp="1"/>
          </p:cNvSpPr>
          <p:nvPr>
            <p:ph type="sldNum" sz="quarter" idx="12"/>
          </p:nvPr>
        </p:nvSpPr>
        <p:spPr>
          <a:xfrm>
            <a:off x="10837334" y="6470704"/>
            <a:ext cx="973666" cy="27432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9</a:t>
            </a:fld>
            <a:endParaRPr lang="en-US" sz="700"/>
          </a:p>
        </p:txBody>
      </p:sp>
    </p:spTree>
    <p:extLst>
      <p:ext uri="{BB962C8B-B14F-4D97-AF65-F5344CB8AC3E}">
        <p14:creationId xmlns:p14="http://schemas.microsoft.com/office/powerpoint/2010/main" val="41413428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32227</TotalTime>
  <Words>4094</Words>
  <Application>Microsoft Macintosh PowerPoint</Application>
  <PresentationFormat>Widescreen</PresentationFormat>
  <Paragraphs>504</Paragraphs>
  <Slides>43</Slides>
  <Notes>40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Arial</vt:lpstr>
      <vt:lpstr>Arial Narrow</vt:lpstr>
      <vt:lpstr>Calibri</vt:lpstr>
      <vt:lpstr>Cambria</vt:lpstr>
      <vt:lpstr>Noto Sans Symbols</vt:lpstr>
      <vt:lpstr>Rockwell</vt:lpstr>
      <vt:lpstr>Times New Roman</vt:lpstr>
      <vt:lpstr>Tw Cen MT</vt:lpstr>
      <vt:lpstr>Tw Cen MT (Body)</vt:lpstr>
      <vt:lpstr>Tw Cen MT Condensed</vt:lpstr>
      <vt:lpstr>Tw Cen MT Condensed (Headings)</vt:lpstr>
      <vt:lpstr>Wingdings</vt:lpstr>
      <vt:lpstr>Wingdings 3</vt:lpstr>
      <vt:lpstr>Integral</vt:lpstr>
      <vt:lpstr>OVERVIEW OF ICPC PERFORMANCE: 2019 – 2023</vt:lpstr>
      <vt:lpstr>OUTLINE</vt:lpstr>
      <vt:lpstr>BACKGROUND</vt:lpstr>
      <vt:lpstr>OUR STRATEGY</vt:lpstr>
      <vt:lpstr>PowerPoint Presentation</vt:lpstr>
      <vt:lpstr>PowerPoint Presentation</vt:lpstr>
      <vt:lpstr>PowerPoint Presentation</vt:lpstr>
      <vt:lpstr>PowerPoint Presentation</vt:lpstr>
      <vt:lpstr>OVERVIEW OF ICPC ACHIEVEMENTS FROM 2019 TO MARCH 2023</vt:lpstr>
      <vt:lpstr>OVERVIEW OF ICPC ACHIEVEMENTS FROM 2019 TO MARCH 2023 …/2</vt:lpstr>
      <vt:lpstr>OVERVIEW OF ICPC ACHIEVEMENTS FROM 2019 TO 2022 …/3</vt:lpstr>
      <vt:lpstr>OVERVIEW OF ICPC ACHIEVEMENTS FROM 2019 TO MARCH 2023 …/4</vt:lpstr>
      <vt:lpstr>OVERVIEW OF ICPC ACHIEVEMENTS FROM 2019 TO MARCH 2023 …/5</vt:lpstr>
      <vt:lpstr>OVERVIEW OF ICPC ACHIEVEMENTS FROM 2019 TO MARCH 2023 …/6</vt:lpstr>
      <vt:lpstr>OVERVIEW OF ICPC ACHIEVEMENTS FROM 2019 TO MARCH 2023 …/7</vt:lpstr>
      <vt:lpstr>OVERVIEW OF ICPC ACHIEVEMENTS FROM 2019 TO MARCH 2023 …/8</vt:lpstr>
      <vt:lpstr>OVERVIEW OF ICPC ACHIEVEMENTS FROM 2019 TO MARCH 2023 …/9</vt:lpstr>
      <vt:lpstr>Strategy implementation </vt:lpstr>
      <vt:lpstr>Strategy implementation …/2 </vt:lpstr>
      <vt:lpstr>Strategy implementation …/3 </vt:lpstr>
      <vt:lpstr>Strategy implementation …/4 </vt:lpstr>
      <vt:lpstr>Strategy implementation …/5 </vt:lpstr>
      <vt:lpstr>Strategy implementation …/6 </vt:lpstr>
      <vt:lpstr>Strategy implementation …/7 </vt:lpstr>
      <vt:lpstr>Strategy implementation …/8 </vt:lpstr>
      <vt:lpstr>Strategy implementation …/9 </vt:lpstr>
      <vt:lpstr>PowerPoint Presentation</vt:lpstr>
      <vt:lpstr>PowerPoint Presentation</vt:lpstr>
      <vt:lpstr>PowerPoint Presentation</vt:lpstr>
      <vt:lpstr>PowerPoint Presentation</vt:lpstr>
      <vt:lpstr>PowerPoint Presentation</vt:lpstr>
      <vt:lpstr>1. Implementation of the ICPC Strategic Plan 2019-2021:     Key Findings:  Weaknesses and Challenges</vt:lpstr>
      <vt:lpstr>1. Implementation of the ICPC Strategic Plan 2019-2021:     Key Findings:  Weaknesses and Challenges …/2</vt:lpstr>
      <vt:lpstr>2. Alignment of the ICPC Strategic Plan 2019-2023   Key Findings:  Weaknesses and Challenges</vt:lpstr>
      <vt:lpstr>2. Alignment of the ICPC Strategic Plan 2019-2023   Key Findings:  Weaknesses and Challenges  …/2</vt:lpstr>
      <vt:lpstr>Recommended approach for Strategic Programming</vt:lpstr>
      <vt:lpstr>3. Recommendations for the ICPC Strategic Plan 2024-2028     1. Goal “What are we trying to achieve?”</vt:lpstr>
      <vt:lpstr>3. Recommendations for the ICPC Strategic Plan 2024-2028      2. Strategy “How are we going to achieve it?”</vt:lpstr>
      <vt:lpstr>3. Recommendations for the ICPC Strategic Plan 2024-2028  3. Data Monitoring: “Are we doing what we planned to do? Evaluation: “Are we achieving what meant to achieve?”</vt:lpstr>
      <vt:lpstr>3. Recommendations for the ICPC Strategic Plan 2024-2028   4. Communication “Are our achievements recognized and attributed to our work?”</vt:lpstr>
      <vt:lpstr>Other Recommendations and Lessons Learned from the Project that are of interest </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ICPC STRATEGIC ACTION PLAN: 2018 – 2023</dc:title>
  <dc:creator>BALA UMAR MOHAMMED</dc:creator>
  <cp:lastModifiedBy>Okon Isong</cp:lastModifiedBy>
  <cp:revision>118</cp:revision>
  <cp:lastPrinted>2023-06-16T08:52:25Z</cp:lastPrinted>
  <dcterms:modified xsi:type="dcterms:W3CDTF">2023-08-21T09:38:41Z</dcterms:modified>
</cp:coreProperties>
</file>