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Calibri"/>
      </a:defRPr>
    </a:lvl1pPr>
    <a:lvl2pPr indent="228600" defTabSz="457200" latinLnBrk="0">
      <a:defRPr sz="1200">
        <a:latin typeface="+mj-lt"/>
        <a:ea typeface="+mj-ea"/>
        <a:cs typeface="+mj-cs"/>
        <a:sym typeface="Calibri"/>
      </a:defRPr>
    </a:lvl2pPr>
    <a:lvl3pPr indent="457200" defTabSz="457200" latinLnBrk="0">
      <a:defRPr sz="1200">
        <a:latin typeface="+mj-lt"/>
        <a:ea typeface="+mj-ea"/>
        <a:cs typeface="+mj-cs"/>
        <a:sym typeface="Calibri"/>
      </a:defRPr>
    </a:lvl3pPr>
    <a:lvl4pPr indent="685800" defTabSz="457200" latinLnBrk="0">
      <a:defRPr sz="1200">
        <a:latin typeface="+mj-lt"/>
        <a:ea typeface="+mj-ea"/>
        <a:cs typeface="+mj-cs"/>
        <a:sym typeface="Calibri"/>
      </a:defRPr>
    </a:lvl4pPr>
    <a:lvl5pPr indent="914400" defTabSz="457200" latinLnBrk="0">
      <a:defRPr sz="1200">
        <a:latin typeface="+mj-lt"/>
        <a:ea typeface="+mj-ea"/>
        <a:cs typeface="+mj-cs"/>
        <a:sym typeface="Calibri"/>
      </a:defRPr>
    </a:lvl5pPr>
    <a:lvl6pPr indent="1143000" defTabSz="457200" latinLnBrk="0">
      <a:defRPr sz="1200">
        <a:latin typeface="+mj-lt"/>
        <a:ea typeface="+mj-ea"/>
        <a:cs typeface="+mj-cs"/>
        <a:sym typeface="Calibri"/>
      </a:defRPr>
    </a:lvl6pPr>
    <a:lvl7pPr indent="1371600" defTabSz="457200" latinLnBrk="0">
      <a:defRPr sz="1200">
        <a:latin typeface="+mj-lt"/>
        <a:ea typeface="+mj-ea"/>
        <a:cs typeface="+mj-cs"/>
        <a:sym typeface="Calibri"/>
      </a:defRPr>
    </a:lvl7pPr>
    <a:lvl8pPr indent="1600200" defTabSz="457200" latinLnBrk="0">
      <a:defRPr sz="1200">
        <a:latin typeface="+mj-lt"/>
        <a:ea typeface="+mj-ea"/>
        <a:cs typeface="+mj-cs"/>
        <a:sym typeface="Calibri"/>
      </a:defRPr>
    </a:lvl8pPr>
    <a:lvl9pPr indent="1828800" defTabSz="4572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5" Type="http://schemas.openxmlformats.org/officeDocument/2006/relationships/slideLayout" Target="../slideLayouts/slideLayout5.xml" /><Relationship Id="rId10" Type="http://schemas.openxmlformats.org/officeDocument/2006/relationships/theme" Target="../theme/theme1.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2818" y="6404292"/>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itle 1"/>
          <p:cNvSpPr txBox="1">
            <a:spLocks noGrp="1"/>
          </p:cNvSpPr>
          <p:nvPr>
            <p:ph type="ctrTitle"/>
          </p:nvPr>
        </p:nvSpPr>
        <p:spPr>
          <a:prstGeom prst="rect">
            <a:avLst/>
          </a:prstGeom>
        </p:spPr>
        <p:txBody>
          <a:bodyPr/>
          <a:lstStyle/>
          <a:p>
            <a:r>
              <a:t>The Legislature and Fight Against Graft and Corruption</a:t>
            </a:r>
          </a:p>
        </p:txBody>
      </p:sp>
      <p:sp>
        <p:nvSpPr>
          <p:cNvPr id="95" name="Subtitle 2"/>
          <p:cNvSpPr txBox="1">
            <a:spLocks noGrp="1"/>
          </p:cNvSpPr>
          <p:nvPr>
            <p:ph type="subTitle" sz="quarter" idx="1"/>
          </p:nvPr>
        </p:nvSpPr>
        <p:spPr>
          <a:xfrm>
            <a:off x="1074532" y="3886200"/>
            <a:ext cx="6697868" cy="1752600"/>
          </a:xfrm>
          <a:prstGeom prst="rect">
            <a:avLst/>
          </a:prstGeom>
        </p:spPr>
        <p:txBody>
          <a:bodyPr/>
          <a:lstStyle/>
          <a:p>
            <a:pPr>
              <a:lnSpc>
                <a:spcPct val="80000"/>
              </a:lnSpc>
              <a:spcBef>
                <a:spcPts val="600"/>
              </a:spcBef>
              <a:defRPr sz="2900"/>
            </a:pPr>
            <a:r>
              <a:t>Prof. Bolaji Owasanoye</a:t>
            </a:r>
          </a:p>
          <a:p>
            <a:pPr>
              <a:lnSpc>
                <a:spcPct val="80000"/>
              </a:lnSpc>
              <a:spcBef>
                <a:spcPts val="600"/>
              </a:spcBef>
              <a:defRPr sz="2900"/>
            </a:pPr>
            <a:r>
              <a:t>Chairman, ICPC</a:t>
            </a:r>
          </a:p>
          <a:p>
            <a:pPr>
              <a:lnSpc>
                <a:spcPct val="80000"/>
              </a:lnSpc>
              <a:spcBef>
                <a:spcPts val="600"/>
              </a:spcBef>
              <a:defRPr sz="2900"/>
            </a:pPr>
            <a:r>
              <a:t>Presented at 9</a:t>
            </a:r>
            <a:r>
              <a:rPr baseline="30000"/>
              <a:t>th</a:t>
            </a:r>
            <a:r>
              <a:t> NASS Induction Program 5</a:t>
            </a:r>
            <a:r>
              <a:rPr baseline="30000"/>
              <a:t>th</a:t>
            </a:r>
            <a:r>
              <a:t> April, 2019</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Title 1"/>
          <p:cNvSpPr txBox="1">
            <a:spLocks noGrp="1"/>
          </p:cNvSpPr>
          <p:nvPr>
            <p:ph type="title"/>
          </p:nvPr>
        </p:nvSpPr>
        <p:spPr>
          <a:xfrm>
            <a:off x="457200" y="274638"/>
            <a:ext cx="8229600" cy="896542"/>
          </a:xfrm>
          <a:prstGeom prst="rect">
            <a:avLst/>
          </a:prstGeom>
        </p:spPr>
        <p:txBody>
          <a:bodyPr/>
          <a:lstStyle/>
          <a:p>
            <a:r>
              <a:t>Oversight Function</a:t>
            </a:r>
          </a:p>
        </p:txBody>
      </p:sp>
      <p:sp>
        <p:nvSpPr>
          <p:cNvPr id="128" name="Content Placeholder 2"/>
          <p:cNvSpPr txBox="1">
            <a:spLocks noGrp="1"/>
          </p:cNvSpPr>
          <p:nvPr>
            <p:ph type="body" idx="1"/>
          </p:nvPr>
        </p:nvSpPr>
        <p:spPr>
          <a:xfrm>
            <a:off x="457200" y="1600200"/>
            <a:ext cx="8229600" cy="4899024"/>
          </a:xfrm>
          <a:prstGeom prst="rect">
            <a:avLst/>
          </a:prstGeom>
        </p:spPr>
        <p:txBody>
          <a:bodyPr/>
          <a:lstStyle/>
          <a:p>
            <a:pPr>
              <a:lnSpc>
                <a:spcPct val="80000"/>
              </a:lnSpc>
              <a:spcBef>
                <a:spcPts val="600"/>
              </a:spcBef>
              <a:defRPr sz="2900"/>
            </a:pPr>
            <a:r>
              <a:t>Enables legislature take an active role in understanding and monitoring the performance of other arms especially the executive arm</a:t>
            </a:r>
          </a:p>
          <a:p>
            <a:pPr>
              <a:lnSpc>
                <a:spcPct val="80000"/>
              </a:lnSpc>
              <a:spcBef>
                <a:spcPts val="600"/>
              </a:spcBef>
              <a:defRPr sz="2900"/>
            </a:pPr>
            <a:r>
              <a:t>This knowledge impacts its other primary functions of law making, public policy formulation and power of appropriation </a:t>
            </a:r>
          </a:p>
          <a:p>
            <a:pPr>
              <a:lnSpc>
                <a:spcPct val="80000"/>
              </a:lnSpc>
              <a:spcBef>
                <a:spcPts val="600"/>
              </a:spcBef>
              <a:defRPr sz="2900"/>
            </a:pPr>
            <a:r>
              <a:t>Impact - </a:t>
            </a:r>
            <a:r>
              <a:rPr b="1">
                <a:solidFill>
                  <a:srgbClr val="FF0000"/>
                </a:solidFill>
              </a:rPr>
              <a:t>This power is largely impotent because it has been commercialised</a:t>
            </a:r>
          </a:p>
          <a:p>
            <a:pPr>
              <a:lnSpc>
                <a:spcPct val="80000"/>
              </a:lnSpc>
              <a:spcBef>
                <a:spcPts val="600"/>
              </a:spcBef>
              <a:defRPr sz="2900" b="1">
                <a:solidFill>
                  <a:srgbClr val="FF0000"/>
                </a:solidFill>
              </a:defRPr>
            </a:pPr>
            <a:r>
              <a:t>Legislature is accused of passing the cost to MDAs and of accepting other forms of gratification e.g. foreign travels, phoney seminars, etc to look the other way</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
          <p:cNvSpPr txBox="1">
            <a:spLocks noGrp="1"/>
          </p:cNvSpPr>
          <p:nvPr>
            <p:ph type="title"/>
          </p:nvPr>
        </p:nvSpPr>
        <p:spPr>
          <a:xfrm>
            <a:off x="457200" y="274638"/>
            <a:ext cx="8229600" cy="797570"/>
          </a:xfrm>
          <a:prstGeom prst="rect">
            <a:avLst/>
          </a:prstGeom>
        </p:spPr>
        <p:txBody>
          <a:bodyPr/>
          <a:lstStyle/>
          <a:p>
            <a:r>
              <a:t>Power of Investigation - NASS</a:t>
            </a:r>
          </a:p>
        </p:txBody>
      </p:sp>
      <p:sp>
        <p:nvSpPr>
          <p:cNvPr id="131" name="Content Placeholder 2"/>
          <p:cNvSpPr txBox="1">
            <a:spLocks noGrp="1"/>
          </p:cNvSpPr>
          <p:nvPr>
            <p:ph type="body" idx="1"/>
          </p:nvPr>
        </p:nvSpPr>
        <p:spPr>
          <a:xfrm>
            <a:off x="247413" y="1204172"/>
            <a:ext cx="8725460" cy="5377531"/>
          </a:xfrm>
          <a:prstGeom prst="rect">
            <a:avLst/>
          </a:prstGeom>
        </p:spPr>
        <p:txBody>
          <a:bodyPr/>
          <a:lstStyle/>
          <a:p>
            <a:pPr>
              <a:lnSpc>
                <a:spcPct val="80000"/>
              </a:lnSpc>
              <a:spcBef>
                <a:spcPts val="500"/>
              </a:spcBef>
              <a:defRPr sz="2200"/>
            </a:pPr>
            <a:r>
              <a:t>Enshrined in S.88(1) of 1999 Const. as amended</a:t>
            </a:r>
          </a:p>
          <a:p>
            <a:pPr>
              <a:lnSpc>
                <a:spcPct val="80000"/>
              </a:lnSpc>
              <a:spcBef>
                <a:spcPts val="500"/>
              </a:spcBef>
              <a:defRPr sz="2200"/>
            </a:pPr>
            <a:r>
              <a:t>Confers on each house of NASS power to investigate</a:t>
            </a:r>
          </a:p>
          <a:p>
            <a:pPr marL="742950" lvl="1" indent="-285750">
              <a:lnSpc>
                <a:spcPct val="80000"/>
              </a:lnSpc>
              <a:spcBef>
                <a:spcPts val="400"/>
              </a:spcBef>
              <a:defRPr sz="1900"/>
            </a:pPr>
            <a:r>
              <a:t>Any matter or thing with respect to which it has power to make laws; and</a:t>
            </a:r>
          </a:p>
          <a:p>
            <a:pPr marL="742950" lvl="1" indent="-285750">
              <a:lnSpc>
                <a:spcPct val="80000"/>
              </a:lnSpc>
              <a:spcBef>
                <a:spcPts val="400"/>
              </a:spcBef>
              <a:defRPr sz="1900"/>
            </a:pPr>
            <a:r>
              <a:t>Conduct or affairs of persons or MDAs charged with responsibility for </a:t>
            </a:r>
          </a:p>
          <a:p>
            <a:pPr marL="1143000" lvl="2" indent="-228600">
              <a:lnSpc>
                <a:spcPct val="80000"/>
              </a:lnSpc>
              <a:spcBef>
                <a:spcPts val="300"/>
              </a:spcBef>
              <a:defRPr sz="1600"/>
            </a:pPr>
            <a:r>
              <a:t>(a) executing or administering laws enacted by NASS </a:t>
            </a:r>
          </a:p>
          <a:p>
            <a:pPr marL="1143000" lvl="2" indent="-228600">
              <a:lnSpc>
                <a:spcPct val="80000"/>
              </a:lnSpc>
              <a:spcBef>
                <a:spcPts val="300"/>
              </a:spcBef>
              <a:defRPr sz="1600"/>
            </a:pPr>
            <a:r>
              <a:t>(b) disbursing or administering money appropriated by NASS</a:t>
            </a:r>
          </a:p>
          <a:p>
            <a:pPr>
              <a:lnSpc>
                <a:spcPct val="80000"/>
              </a:lnSpc>
              <a:spcBef>
                <a:spcPts val="500"/>
              </a:spcBef>
              <a:defRPr sz="2200"/>
            </a:pPr>
            <a:r>
              <a:t>Import is that legislators have the power to investigate, expose, and prevent corruption at all tiers of government.</a:t>
            </a:r>
          </a:p>
          <a:p>
            <a:pPr>
              <a:lnSpc>
                <a:spcPct val="80000"/>
              </a:lnSpc>
              <a:spcBef>
                <a:spcPts val="500"/>
              </a:spcBef>
              <a:buFontTx/>
              <a:buChar char="➢"/>
              <a:defRPr sz="2200" b="1">
                <a:solidFill>
                  <a:srgbClr val="FF0000"/>
                </a:solidFill>
              </a:defRPr>
            </a:pPr>
            <a:r>
              <a:t>This power is largely impotent because it is perceived as  commercialised though some investigations were in public interest</a:t>
            </a:r>
          </a:p>
          <a:p>
            <a:pPr>
              <a:lnSpc>
                <a:spcPct val="80000"/>
              </a:lnSpc>
              <a:spcBef>
                <a:spcPts val="500"/>
              </a:spcBef>
              <a:buFontTx/>
              <a:buChar char="➢"/>
              <a:defRPr sz="2200" b="1">
                <a:solidFill>
                  <a:srgbClr val="FF0000"/>
                </a:solidFill>
              </a:defRPr>
            </a:pPr>
            <a:r>
              <a:t>Some investigations led to prosecution of NASS investigators due to allegations of corruption against them in course of investigation</a:t>
            </a:r>
          </a:p>
          <a:p>
            <a:pPr>
              <a:lnSpc>
                <a:spcPct val="80000"/>
              </a:lnSpc>
              <a:spcBef>
                <a:spcPts val="500"/>
              </a:spcBef>
              <a:buFontTx/>
              <a:buChar char="➢"/>
              <a:defRPr sz="2200" b="1">
                <a:solidFill>
                  <a:srgbClr val="FF0000"/>
                </a:solidFill>
              </a:defRPr>
            </a:pPr>
            <a:r>
              <a:t>Lacunae in law about what legislature should do with findings</a:t>
            </a:r>
          </a:p>
          <a:p>
            <a:pPr>
              <a:lnSpc>
                <a:spcPct val="80000"/>
              </a:lnSpc>
              <a:spcBef>
                <a:spcPts val="500"/>
              </a:spcBef>
              <a:buFontTx/>
              <a:buChar char="➢"/>
              <a:defRPr sz="2200" b="1">
                <a:solidFill>
                  <a:srgbClr val="FF0000"/>
                </a:solidFill>
              </a:defRPr>
            </a:pPr>
            <a:r>
              <a:t>Best practice is specific directive that report go to anti-graft MDAS</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Title 1"/>
          <p:cNvSpPr txBox="1">
            <a:spLocks noGrp="1"/>
          </p:cNvSpPr>
          <p:nvPr>
            <p:ph type="title"/>
          </p:nvPr>
        </p:nvSpPr>
        <p:spPr>
          <a:xfrm>
            <a:off x="457200" y="274638"/>
            <a:ext cx="8229600" cy="913038"/>
          </a:xfrm>
          <a:prstGeom prst="rect">
            <a:avLst/>
          </a:prstGeom>
        </p:spPr>
        <p:txBody>
          <a:bodyPr/>
          <a:lstStyle/>
          <a:p>
            <a:r>
              <a:t>Power of Appropriation</a:t>
            </a:r>
          </a:p>
        </p:txBody>
      </p:sp>
      <p:sp>
        <p:nvSpPr>
          <p:cNvPr id="134" name="Content Placeholder 2"/>
          <p:cNvSpPr txBox="1">
            <a:spLocks noGrp="1"/>
          </p:cNvSpPr>
          <p:nvPr>
            <p:ph type="body" idx="1"/>
          </p:nvPr>
        </p:nvSpPr>
        <p:spPr>
          <a:xfrm>
            <a:off x="457200" y="1187675"/>
            <a:ext cx="8229600" cy="5427017"/>
          </a:xfrm>
          <a:prstGeom prst="rect">
            <a:avLst/>
          </a:prstGeom>
        </p:spPr>
        <p:txBody>
          <a:bodyPr/>
          <a:lstStyle/>
          <a:p>
            <a:pPr>
              <a:lnSpc>
                <a:spcPct val="80000"/>
              </a:lnSpc>
              <a:spcBef>
                <a:spcPts val="600"/>
              </a:spcBef>
              <a:defRPr sz="2900"/>
            </a:pPr>
            <a:r>
              <a:t>The authority to determine spending of public funds is the most fundamental power of the legislature</a:t>
            </a:r>
          </a:p>
          <a:p>
            <a:pPr>
              <a:lnSpc>
                <a:spcPct val="80000"/>
              </a:lnSpc>
              <a:spcBef>
                <a:spcPts val="600"/>
              </a:spcBef>
              <a:defRPr sz="2900"/>
            </a:pPr>
            <a:r>
              <a:t>There is debate as to whether power is only to reduce and not increase the overall budget but it has power to reallocate resources and determine priority spending </a:t>
            </a:r>
          </a:p>
          <a:p>
            <a:pPr>
              <a:lnSpc>
                <a:spcPct val="80000"/>
              </a:lnSpc>
              <a:spcBef>
                <a:spcPts val="600"/>
              </a:spcBef>
              <a:defRPr sz="2900"/>
            </a:pPr>
            <a:r>
              <a:t>The power however does not extend to fixing own salary and allowances </a:t>
            </a:r>
          </a:p>
          <a:p>
            <a:pPr>
              <a:lnSpc>
                <a:spcPct val="80000"/>
              </a:lnSpc>
              <a:spcBef>
                <a:spcPts val="600"/>
              </a:spcBef>
              <a:defRPr sz="2900"/>
            </a:pPr>
            <a:r>
              <a:t>Such power is vested in the Revenue Mobilization Allocation and Fiscal Commission (RMAFC) by virtue of section 70 of the 1999 Constitution as amended </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Title 1"/>
          <p:cNvSpPr txBox="1">
            <a:spLocks noGrp="1"/>
          </p:cNvSpPr>
          <p:nvPr>
            <p:ph type="title"/>
          </p:nvPr>
        </p:nvSpPr>
        <p:spPr>
          <a:prstGeom prst="rect">
            <a:avLst/>
          </a:prstGeom>
        </p:spPr>
        <p:txBody>
          <a:bodyPr/>
          <a:lstStyle/>
          <a:p>
            <a:r>
              <a:t>Power over Public Accounts</a:t>
            </a:r>
          </a:p>
        </p:txBody>
      </p:sp>
      <p:sp>
        <p:nvSpPr>
          <p:cNvPr id="137" name="Content Placeholder 2"/>
          <p:cNvSpPr txBox="1">
            <a:spLocks noGrp="1"/>
          </p:cNvSpPr>
          <p:nvPr>
            <p:ph type="body" idx="1"/>
          </p:nvPr>
        </p:nvSpPr>
        <p:spPr>
          <a:xfrm>
            <a:off x="457200" y="1600200"/>
            <a:ext cx="8229600" cy="4525963"/>
          </a:xfrm>
          <a:prstGeom prst="rect">
            <a:avLst/>
          </a:prstGeom>
        </p:spPr>
        <p:txBody>
          <a:bodyPr/>
          <a:lstStyle/>
          <a:p>
            <a:pPr>
              <a:lnSpc>
                <a:spcPct val="90000"/>
              </a:lnSpc>
              <a:defRPr b="1"/>
            </a:pPr>
            <a:r>
              <a:t>S. 85</a:t>
            </a:r>
            <a:r>
              <a:rPr b="0"/>
              <a:t>(2) empowers NASS to receive the audited public accounts of the federation from the Auditor-General</a:t>
            </a:r>
          </a:p>
          <a:p>
            <a:pPr>
              <a:lnSpc>
                <a:spcPct val="90000"/>
              </a:lnSpc>
            </a:pPr>
            <a:r>
              <a:t>NASS has so far demonstrated a complete lack of interest to scrutinize the audited accounts of the federation on the floor of the house since 1999. </a:t>
            </a:r>
          </a:p>
          <a:p>
            <a:pPr>
              <a:lnSpc>
                <a:spcPct val="90000"/>
              </a:lnSpc>
            </a:pPr>
            <a:r>
              <a:t>Most often, only spontaneous reactions have been made on public spending.</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Title 1"/>
          <p:cNvSpPr txBox="1">
            <a:spLocks noGrp="1"/>
          </p:cNvSpPr>
          <p:nvPr>
            <p:ph type="title"/>
          </p:nvPr>
        </p:nvSpPr>
        <p:spPr>
          <a:xfrm>
            <a:off x="263907" y="274638"/>
            <a:ext cx="8422894" cy="929533"/>
          </a:xfrm>
          <a:prstGeom prst="rect">
            <a:avLst/>
          </a:prstGeom>
        </p:spPr>
        <p:txBody>
          <a:bodyPr/>
          <a:lstStyle/>
          <a:p>
            <a:r>
              <a:t>Opaque/Disproportionate Budget</a:t>
            </a:r>
          </a:p>
        </p:txBody>
      </p:sp>
      <p:sp>
        <p:nvSpPr>
          <p:cNvPr id="140" name="Content Placeholder 2"/>
          <p:cNvSpPr txBox="1">
            <a:spLocks noGrp="1"/>
          </p:cNvSpPr>
          <p:nvPr>
            <p:ph type="body" idx="1"/>
          </p:nvPr>
        </p:nvSpPr>
        <p:spPr>
          <a:xfrm>
            <a:off x="263908" y="1204172"/>
            <a:ext cx="8675976" cy="5361035"/>
          </a:xfrm>
          <a:prstGeom prst="rect">
            <a:avLst/>
          </a:prstGeom>
        </p:spPr>
        <p:txBody>
          <a:bodyPr/>
          <a:lstStyle/>
          <a:p>
            <a:pPr>
              <a:lnSpc>
                <a:spcPct val="80000"/>
              </a:lnSpc>
              <a:spcBef>
                <a:spcPts val="300"/>
              </a:spcBef>
              <a:defRPr sz="1500"/>
            </a:pPr>
            <a:r>
              <a:t>Highest paid legislators representing poorest people in the world!</a:t>
            </a:r>
          </a:p>
          <a:p>
            <a:pPr>
              <a:lnSpc>
                <a:spcPct val="80000"/>
              </a:lnSpc>
              <a:spcBef>
                <a:spcPts val="300"/>
              </a:spcBef>
              <a:defRPr sz="1500"/>
            </a:pPr>
            <a:r>
              <a:t>Since 1999 NASS Budget has increased without defensible legal or moral justification</a:t>
            </a:r>
          </a:p>
          <a:p>
            <a:pPr>
              <a:lnSpc>
                <a:spcPct val="80000"/>
              </a:lnSpc>
              <a:spcBef>
                <a:spcPts val="300"/>
              </a:spcBef>
              <a:defRPr sz="1500"/>
            </a:pPr>
            <a:r>
              <a:t>Without increase in membership and addition of only one or two agencies NASS budget grew</a:t>
            </a:r>
          </a:p>
          <a:p>
            <a:pPr>
              <a:lnSpc>
                <a:spcPct val="80000"/>
              </a:lnSpc>
              <a:spcBef>
                <a:spcPts val="300"/>
              </a:spcBef>
              <a:defRPr sz="1500"/>
            </a:pPr>
            <a:r>
              <a:t>1999 – N6.9b</a:t>
            </a:r>
          </a:p>
          <a:p>
            <a:pPr>
              <a:lnSpc>
                <a:spcPct val="80000"/>
              </a:lnSpc>
              <a:spcBef>
                <a:spcPts val="300"/>
              </a:spcBef>
              <a:defRPr sz="1500"/>
            </a:pPr>
            <a:r>
              <a:t>2000 – N9.9b</a:t>
            </a:r>
          </a:p>
          <a:p>
            <a:pPr>
              <a:lnSpc>
                <a:spcPct val="80000"/>
              </a:lnSpc>
              <a:spcBef>
                <a:spcPts val="300"/>
              </a:spcBef>
              <a:defRPr sz="1500"/>
            </a:pPr>
            <a:r>
              <a:t>2001 – N19b</a:t>
            </a:r>
          </a:p>
          <a:p>
            <a:pPr>
              <a:lnSpc>
                <a:spcPct val="80000"/>
              </a:lnSpc>
              <a:spcBef>
                <a:spcPts val="300"/>
              </a:spcBef>
              <a:defRPr sz="1500"/>
            </a:pPr>
            <a:r>
              <a:t>2002 – N19.81b</a:t>
            </a:r>
          </a:p>
          <a:p>
            <a:pPr>
              <a:lnSpc>
                <a:spcPct val="80000"/>
              </a:lnSpc>
              <a:spcBef>
                <a:spcPts val="300"/>
              </a:spcBef>
              <a:defRPr sz="1500"/>
            </a:pPr>
            <a:r>
              <a:t>2003 – 24.31b</a:t>
            </a:r>
          </a:p>
          <a:p>
            <a:pPr>
              <a:lnSpc>
                <a:spcPct val="80000"/>
              </a:lnSpc>
              <a:spcBef>
                <a:spcPts val="300"/>
              </a:spcBef>
              <a:defRPr sz="1500"/>
            </a:pPr>
            <a:r>
              <a:t>2004 – N34.72b</a:t>
            </a:r>
          </a:p>
          <a:p>
            <a:pPr>
              <a:lnSpc>
                <a:spcPct val="80000"/>
              </a:lnSpc>
              <a:spcBef>
                <a:spcPts val="300"/>
              </a:spcBef>
              <a:defRPr sz="1500"/>
            </a:pPr>
            <a:r>
              <a:t>2005 – N 55.43b</a:t>
            </a:r>
          </a:p>
          <a:p>
            <a:pPr>
              <a:lnSpc>
                <a:spcPct val="80000"/>
              </a:lnSpc>
              <a:spcBef>
                <a:spcPts val="300"/>
              </a:spcBef>
              <a:defRPr sz="1500"/>
            </a:pPr>
            <a:r>
              <a:t>2006 – N45b</a:t>
            </a:r>
          </a:p>
          <a:p>
            <a:pPr>
              <a:lnSpc>
                <a:spcPct val="80000"/>
              </a:lnSpc>
              <a:spcBef>
                <a:spcPts val="300"/>
              </a:spcBef>
              <a:defRPr sz="1500"/>
            </a:pPr>
            <a:r>
              <a:t>2007 – N60b</a:t>
            </a:r>
          </a:p>
          <a:p>
            <a:pPr>
              <a:lnSpc>
                <a:spcPct val="80000"/>
              </a:lnSpc>
              <a:spcBef>
                <a:spcPts val="300"/>
              </a:spcBef>
              <a:defRPr sz="1500"/>
            </a:pPr>
            <a:r>
              <a:t>2008 – N84.3b</a:t>
            </a:r>
          </a:p>
          <a:p>
            <a:pPr>
              <a:lnSpc>
                <a:spcPct val="80000"/>
              </a:lnSpc>
              <a:spcBef>
                <a:spcPts val="300"/>
              </a:spcBef>
              <a:defRPr sz="1500"/>
            </a:pPr>
            <a:r>
              <a:t>2009 – N106b</a:t>
            </a:r>
          </a:p>
          <a:p>
            <a:pPr>
              <a:lnSpc>
                <a:spcPct val="80000"/>
              </a:lnSpc>
              <a:spcBef>
                <a:spcPts val="300"/>
              </a:spcBef>
              <a:defRPr sz="1500"/>
            </a:pPr>
            <a:r>
              <a:t>2010 – N154.2b</a:t>
            </a:r>
          </a:p>
          <a:p>
            <a:pPr>
              <a:lnSpc>
                <a:spcPct val="80000"/>
              </a:lnSpc>
              <a:spcBef>
                <a:spcPts val="300"/>
              </a:spcBef>
              <a:defRPr sz="1500"/>
            </a:pPr>
            <a:r>
              <a:t>2011 – 2014 – N150b</a:t>
            </a:r>
          </a:p>
          <a:p>
            <a:pPr>
              <a:lnSpc>
                <a:spcPct val="80000"/>
              </a:lnSpc>
              <a:spcBef>
                <a:spcPts val="300"/>
              </a:spcBef>
              <a:defRPr sz="1500"/>
            </a:pPr>
            <a:r>
              <a:t>2015 – N125b</a:t>
            </a:r>
          </a:p>
          <a:p>
            <a:pPr>
              <a:lnSpc>
                <a:spcPct val="80000"/>
              </a:lnSpc>
              <a:spcBef>
                <a:spcPts val="300"/>
              </a:spcBef>
              <a:defRPr sz="1500"/>
            </a:pPr>
            <a:r>
              <a:t>2016 – N115b</a:t>
            </a:r>
          </a:p>
          <a:p>
            <a:pPr>
              <a:lnSpc>
                <a:spcPct val="80000"/>
              </a:lnSpc>
              <a:spcBef>
                <a:spcPts val="300"/>
              </a:spcBef>
              <a:defRPr sz="1500"/>
            </a:pPr>
            <a:r>
              <a:t>2017 – N125b</a:t>
            </a:r>
          </a:p>
          <a:p>
            <a:pPr>
              <a:lnSpc>
                <a:spcPct val="80000"/>
              </a:lnSpc>
              <a:spcBef>
                <a:spcPts val="300"/>
              </a:spcBef>
              <a:defRPr sz="1500"/>
            </a:pPr>
            <a:r>
              <a:t>2018 – N139b</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Title 1"/>
          <p:cNvSpPr txBox="1">
            <a:spLocks noGrp="1"/>
          </p:cNvSpPr>
          <p:nvPr>
            <p:ph type="title"/>
          </p:nvPr>
        </p:nvSpPr>
        <p:spPr>
          <a:xfrm>
            <a:off x="457200" y="274638"/>
            <a:ext cx="8229600" cy="896542"/>
          </a:xfrm>
          <a:prstGeom prst="rect">
            <a:avLst/>
          </a:prstGeom>
        </p:spPr>
        <p:txBody>
          <a:bodyPr/>
          <a:lstStyle>
            <a:lvl1pPr>
              <a:defRPr b="1"/>
            </a:lvl1pPr>
          </a:lstStyle>
          <a:p>
            <a:r>
              <a:t>Conclusion - Rising Above Graft </a:t>
            </a:r>
          </a:p>
        </p:txBody>
      </p:sp>
      <p:sp>
        <p:nvSpPr>
          <p:cNvPr id="143" name="Content Placeholder 2"/>
          <p:cNvSpPr txBox="1">
            <a:spLocks noGrp="1"/>
          </p:cNvSpPr>
          <p:nvPr>
            <p:ph type="body" idx="1"/>
          </p:nvPr>
        </p:nvSpPr>
        <p:spPr>
          <a:xfrm>
            <a:off x="457200" y="1171179"/>
            <a:ext cx="8229600" cy="5295053"/>
          </a:xfrm>
          <a:prstGeom prst="rect">
            <a:avLst/>
          </a:prstGeom>
        </p:spPr>
        <p:txBody>
          <a:bodyPr/>
          <a:lstStyle/>
          <a:p>
            <a:r>
              <a:t>Frequent scandals in NASS leadership </a:t>
            </a:r>
          </a:p>
          <a:p>
            <a:r>
              <a:t>Egregious show of solidarity with the corrupt</a:t>
            </a:r>
          </a:p>
          <a:p>
            <a:r>
              <a:t>Corruption constituency projects </a:t>
            </a:r>
          </a:p>
          <a:p>
            <a:r>
              <a:t>Soliciting or extorting support from MDAs – travel, employment, consultancies, budget padding, etc.</a:t>
            </a:r>
          </a:p>
          <a:p>
            <a:r>
              <a:t>Failure to lead by example</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itle 1"/>
          <p:cNvSpPr txBox="1">
            <a:spLocks noGrp="1"/>
          </p:cNvSpPr>
          <p:nvPr>
            <p:ph type="title"/>
          </p:nvPr>
        </p:nvSpPr>
        <p:spPr>
          <a:prstGeom prst="rect">
            <a:avLst/>
          </a:prstGeom>
        </p:spPr>
        <p:txBody>
          <a:bodyPr/>
          <a:lstStyle/>
          <a:p>
            <a:r>
              <a:t>Why Fight Corruption?</a:t>
            </a:r>
          </a:p>
        </p:txBody>
      </p:sp>
      <p:sp>
        <p:nvSpPr>
          <p:cNvPr id="98" name="Content Placeholder 2"/>
          <p:cNvSpPr txBox="1">
            <a:spLocks noGrp="1"/>
          </p:cNvSpPr>
          <p:nvPr>
            <p:ph type="body" idx="1"/>
          </p:nvPr>
        </p:nvSpPr>
        <p:spPr>
          <a:xfrm>
            <a:off x="457200" y="1600200"/>
            <a:ext cx="8229600" cy="4525963"/>
          </a:xfrm>
          <a:prstGeom prst="rect">
            <a:avLst/>
          </a:prstGeom>
        </p:spPr>
        <p:txBody>
          <a:bodyPr/>
          <a:lstStyle/>
          <a:p>
            <a:pPr>
              <a:lnSpc>
                <a:spcPct val="80000"/>
              </a:lnSpc>
              <a:spcBef>
                <a:spcPts val="500"/>
              </a:spcBef>
              <a:defRPr sz="2400"/>
            </a:pPr>
            <a:r>
              <a:t>Corruption is the enemy of development and good governance</a:t>
            </a:r>
          </a:p>
          <a:p>
            <a:pPr>
              <a:lnSpc>
                <a:spcPct val="80000"/>
              </a:lnSpc>
              <a:spcBef>
                <a:spcPts val="500"/>
              </a:spcBef>
              <a:defRPr sz="2400"/>
            </a:pPr>
            <a:r>
              <a:t>Corruption is Nigeria’s greatest challenge and is directly associated with </a:t>
            </a:r>
          </a:p>
          <a:p>
            <a:pPr marL="742950" lvl="1" indent="-285750">
              <a:lnSpc>
                <a:spcPct val="80000"/>
              </a:lnSpc>
              <a:spcBef>
                <a:spcPts val="500"/>
              </a:spcBef>
              <a:defRPr sz="2100"/>
            </a:pPr>
            <a:r>
              <a:t>National security challenges</a:t>
            </a:r>
          </a:p>
          <a:p>
            <a:pPr marL="742950" lvl="1" indent="-285750">
              <a:lnSpc>
                <a:spcPct val="80000"/>
              </a:lnSpc>
              <a:spcBef>
                <a:spcPts val="500"/>
              </a:spcBef>
              <a:defRPr sz="2100"/>
            </a:pPr>
            <a:r>
              <a:t>current economic decline </a:t>
            </a:r>
          </a:p>
          <a:p>
            <a:pPr marL="742950" lvl="1" indent="-285750">
              <a:lnSpc>
                <a:spcPct val="80000"/>
              </a:lnSpc>
              <a:spcBef>
                <a:spcPts val="500"/>
              </a:spcBef>
              <a:defRPr sz="2100"/>
            </a:pPr>
            <a:r>
              <a:t>poverty expansion </a:t>
            </a:r>
          </a:p>
          <a:p>
            <a:pPr marL="742950" lvl="1" indent="-285750">
              <a:lnSpc>
                <a:spcPct val="80000"/>
              </a:lnSpc>
              <a:spcBef>
                <a:spcPts val="500"/>
              </a:spcBef>
              <a:defRPr sz="2100"/>
            </a:pPr>
            <a:r>
              <a:t>reduced life expectancy</a:t>
            </a:r>
          </a:p>
          <a:p>
            <a:pPr marL="742950" lvl="1" indent="-285750">
              <a:lnSpc>
                <a:spcPct val="80000"/>
              </a:lnSpc>
              <a:spcBef>
                <a:spcPts val="500"/>
              </a:spcBef>
              <a:defRPr sz="2100"/>
            </a:pPr>
            <a:r>
              <a:t>High mortality</a:t>
            </a:r>
          </a:p>
          <a:p>
            <a:pPr marL="742950" lvl="1" indent="-285750">
              <a:lnSpc>
                <a:spcPct val="80000"/>
              </a:lnSpc>
              <a:spcBef>
                <a:spcPts val="500"/>
              </a:spcBef>
              <a:defRPr sz="2100"/>
            </a:pPr>
            <a:r>
              <a:t>deteriorated livelihood experienced by citizens.</a:t>
            </a:r>
          </a:p>
          <a:p>
            <a:pPr>
              <a:lnSpc>
                <a:spcPct val="80000"/>
              </a:lnSpc>
              <a:spcBef>
                <a:spcPts val="500"/>
              </a:spcBef>
              <a:defRPr sz="2400"/>
            </a:pPr>
            <a:r>
              <a:t>Corruption also diminishes </a:t>
            </a:r>
          </a:p>
          <a:p>
            <a:pPr marL="742950" lvl="1" indent="-285750">
              <a:lnSpc>
                <a:spcPct val="80000"/>
              </a:lnSpc>
              <a:spcBef>
                <a:spcPts val="500"/>
              </a:spcBef>
              <a:defRPr sz="2100"/>
            </a:pPr>
            <a:r>
              <a:t>the promotion and strengthening of democratic institutions</a:t>
            </a:r>
          </a:p>
          <a:p>
            <a:pPr marL="742950" lvl="1" indent="-285750">
              <a:lnSpc>
                <a:spcPct val="80000"/>
              </a:lnSpc>
              <a:spcBef>
                <a:spcPts val="500"/>
              </a:spcBef>
              <a:defRPr sz="2100"/>
            </a:pPr>
            <a:r>
              <a:t>National and values are diminished.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le 1"/>
          <p:cNvSpPr txBox="1">
            <a:spLocks noGrp="1"/>
          </p:cNvSpPr>
          <p:nvPr>
            <p:ph type="title"/>
          </p:nvPr>
        </p:nvSpPr>
        <p:spPr>
          <a:prstGeom prst="rect">
            <a:avLst/>
          </a:prstGeom>
        </p:spPr>
        <p:txBody>
          <a:bodyPr/>
          <a:lstStyle/>
          <a:p>
            <a:r>
              <a:t>Why Fight Corruption</a:t>
            </a:r>
          </a:p>
        </p:txBody>
      </p:sp>
      <p:sp>
        <p:nvSpPr>
          <p:cNvPr id="101" name="Content Placeholder 2"/>
          <p:cNvSpPr txBox="1">
            <a:spLocks noGrp="1"/>
          </p:cNvSpPr>
          <p:nvPr>
            <p:ph type="body" idx="1"/>
          </p:nvPr>
        </p:nvSpPr>
        <p:spPr>
          <a:xfrm>
            <a:off x="457200" y="1600200"/>
            <a:ext cx="8229600" cy="4525963"/>
          </a:xfrm>
          <a:prstGeom prst="rect">
            <a:avLst/>
          </a:prstGeom>
        </p:spPr>
        <p:txBody>
          <a:bodyPr/>
          <a:lstStyle/>
          <a:p>
            <a:r>
              <a:t>Corruption has been the main damaging effect to the development of a transitioning Nigeria.  What only 55 people have allegedly stolen in seven years in Nigeria amounts to 1.35 trillion Naira.  </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23"/>
          <p:cNvSpPr txBox="1">
            <a:spLocks noGrp="1"/>
          </p:cNvSpPr>
          <p:nvPr>
            <p:ph type="title"/>
          </p:nvPr>
        </p:nvSpPr>
        <p:spPr>
          <a:xfrm>
            <a:off x="285091" y="135099"/>
            <a:ext cx="8401710" cy="1013250"/>
          </a:xfrm>
          <a:prstGeom prst="rect">
            <a:avLst/>
          </a:prstGeom>
        </p:spPr>
        <p:txBody>
          <a:bodyPr/>
          <a:lstStyle>
            <a:lvl1pPr defTabSz="406908">
              <a:defRPr sz="3204" b="1"/>
            </a:lvl1pPr>
          </a:lstStyle>
          <a:p>
            <a:r>
              <a:t>My Study of 55 Hi-Profile Cases 2006 -2013</a:t>
            </a:r>
          </a:p>
        </p:txBody>
      </p:sp>
      <p:graphicFrame>
        <p:nvGraphicFramePr>
          <p:cNvPr id="104" name="Table 124"/>
          <p:cNvGraphicFramePr/>
          <p:nvPr/>
        </p:nvGraphicFramePr>
        <p:xfrm>
          <a:off x="457200" y="1148343"/>
          <a:ext cx="8229600" cy="4470908"/>
        </p:xfrm>
        <a:graphic>
          <a:graphicData uri="http://schemas.openxmlformats.org/drawingml/2006/table">
            <a:tbl>
              <a:tblPr firstRow="1">
                <a:tableStyleId>{4C3C2611-4C71-4FC5-86AE-919BDF0F9419}</a:tableStyleId>
              </a:tblPr>
              <a:tblGrid>
                <a:gridCol w="2393719">
                  <a:extLst>
                    <a:ext uri="{9D8B030D-6E8A-4147-A177-3AD203B41FA5}">
                      <a16:colId xmlns:a16="http://schemas.microsoft.com/office/drawing/2014/main" val="20000"/>
                    </a:ext>
                  </a:extLst>
                </a:gridCol>
                <a:gridCol w="1721081">
                  <a:extLst>
                    <a:ext uri="{9D8B030D-6E8A-4147-A177-3AD203B41FA5}">
                      <a16:colId xmlns:a16="http://schemas.microsoft.com/office/drawing/2014/main" val="20001"/>
                    </a:ext>
                  </a:extLst>
                </a:gridCol>
                <a:gridCol w="4114800">
                  <a:extLst>
                    <a:ext uri="{9D8B030D-6E8A-4147-A177-3AD203B41FA5}">
                      <a16:colId xmlns:a16="http://schemas.microsoft.com/office/drawing/2014/main" val="20002"/>
                    </a:ext>
                  </a:extLst>
                </a:gridCol>
              </a:tblGrid>
              <a:tr h="476162">
                <a:tc>
                  <a:txBody>
                    <a:bodyPr/>
                    <a:lstStyle/>
                    <a:p>
                      <a:pPr algn="ctr">
                        <a:defRPr sz="1800" b="0">
                          <a:solidFill>
                            <a:srgbClr val="000000"/>
                          </a:solidFill>
                        </a:defRPr>
                      </a:pPr>
                      <a:r>
                        <a:rPr b="1"/>
                        <a:t>CATEGORY</a:t>
                      </a:r>
                    </a:p>
                  </a:txBody>
                  <a:tcPr marL="45720" marR="45720" horzOverflow="overflow">
                    <a:lnL w="12700">
                      <a:miter lim="400000"/>
                    </a:lnL>
                    <a:lnR w="12700">
                      <a:miter lim="400000"/>
                    </a:lnR>
                    <a:lnT w="12700">
                      <a:miter lim="400000"/>
                    </a:lnT>
                    <a:lnB w="12700">
                      <a:miter lim="400000"/>
                    </a:lnB>
                    <a:noFill/>
                  </a:tcPr>
                </a:tc>
                <a:tc>
                  <a:txBody>
                    <a:bodyPr/>
                    <a:lstStyle/>
                    <a:p>
                      <a:pPr algn="ctr">
                        <a:defRPr sz="1800" b="0">
                          <a:solidFill>
                            <a:srgbClr val="000000"/>
                          </a:solidFill>
                        </a:defRPr>
                      </a:pPr>
                      <a:r>
                        <a:rPr b="1"/>
                        <a:t>NO OF CASES</a:t>
                      </a:r>
                    </a:p>
                  </a:txBody>
                  <a:tcPr marL="45720" marR="45720" horzOverflow="overflow">
                    <a:lnL w="12700">
                      <a:miter lim="400000"/>
                    </a:lnL>
                    <a:lnR w="12700">
                      <a:miter lim="400000"/>
                    </a:lnR>
                    <a:lnT w="12700">
                      <a:miter lim="400000"/>
                    </a:lnT>
                    <a:lnB w="12700">
                      <a:miter lim="400000"/>
                    </a:lnB>
                    <a:noFill/>
                  </a:tcPr>
                </a:tc>
                <a:tc>
                  <a:txBody>
                    <a:bodyPr/>
                    <a:lstStyle/>
                    <a:p>
                      <a:pPr algn="ctr">
                        <a:defRPr sz="1800" b="0">
                          <a:solidFill>
                            <a:srgbClr val="000000"/>
                          </a:solidFill>
                        </a:defRPr>
                      </a:pPr>
                      <a:r>
                        <a:rPr b="1"/>
                        <a:t>AMOUNT INVOLVED </a:t>
                      </a:r>
                    </a:p>
                  </a:txBody>
                  <a:tcPr marL="45720" marR="45720" horzOverflow="overflow">
                    <a:lnL w="12700">
                      <a:miter lim="400000"/>
                    </a:lnL>
                    <a:lnR w="12700">
                      <a:miter lim="400000"/>
                    </a:lnR>
                    <a:lnT w="12700">
                      <a:miter lim="400000"/>
                    </a:lnT>
                    <a:lnB w="12700">
                      <a:miter lim="400000"/>
                    </a:lnB>
                    <a:noFill/>
                  </a:tcPr>
                </a:tc>
                <a:extLst>
                  <a:ext uri="{0D108BD9-81ED-4DB2-BD59-A6C34878D82A}">
                    <a16:rowId xmlns:a16="http://schemas.microsoft.com/office/drawing/2014/main" val="10000"/>
                  </a:ext>
                </a:extLst>
              </a:tr>
              <a:tr h="502119">
                <a:tc>
                  <a:txBody>
                    <a:bodyPr/>
                    <a:lstStyle/>
                    <a:p>
                      <a:pPr algn="l">
                        <a:defRPr sz="1800"/>
                      </a:pPr>
                      <a:r>
                        <a:rPr sz="2000"/>
                        <a:t>EX-GOVERNORS</a:t>
                      </a:r>
                    </a:p>
                  </a:txBody>
                  <a:tcPr marL="45720" marR="45720" horzOverflow="overflow">
                    <a:lnL w="12700">
                      <a:miter lim="400000"/>
                    </a:lnL>
                    <a:lnR w="12700">
                      <a:miter lim="400000"/>
                    </a:lnR>
                    <a:lnT w="12700">
                      <a:miter lim="400000"/>
                    </a:lnT>
                    <a:lnB w="12700">
                      <a:miter lim="400000"/>
                    </a:lnB>
                    <a:noFill/>
                  </a:tcPr>
                </a:tc>
                <a:tc>
                  <a:txBody>
                    <a:bodyPr/>
                    <a:lstStyle/>
                    <a:p>
                      <a:pPr algn="ctr">
                        <a:defRPr sz="1800"/>
                      </a:pPr>
                      <a:r>
                        <a:rPr sz="2000"/>
                        <a:t>15</a:t>
                      </a:r>
                    </a:p>
                  </a:txBody>
                  <a:tcPr marL="45720" marR="45720" horzOverflow="overflow">
                    <a:lnL w="12700">
                      <a:miter lim="400000"/>
                    </a:lnL>
                    <a:lnR w="12700">
                      <a:miter lim="400000"/>
                    </a:lnR>
                    <a:lnT w="12700">
                      <a:miter lim="400000"/>
                    </a:lnT>
                    <a:lnB w="12700">
                      <a:miter lim="400000"/>
                    </a:lnB>
                    <a:noFill/>
                  </a:tcPr>
                </a:tc>
                <a:tc>
                  <a:txBody>
                    <a:bodyPr/>
                    <a:lstStyle/>
                    <a:p>
                      <a:pPr algn="ctr">
                        <a:lnSpc>
                          <a:spcPct val="115000"/>
                        </a:lnSpc>
                        <a:defRPr sz="1800"/>
                      </a:pPr>
                      <a:r>
                        <a:rPr sz="2000">
                          <a:uFill>
                            <a:solidFill>
                              <a:srgbClr val="000000"/>
                            </a:solidFill>
                          </a:uFill>
                          <a:latin typeface="Times New Roman"/>
                          <a:ea typeface="Times New Roman"/>
                          <a:cs typeface="Times New Roman"/>
                          <a:sym typeface="Times New Roman"/>
                        </a:rPr>
                        <a:t>146,840,800,000.00</a:t>
                      </a:r>
                    </a:p>
                  </a:txBody>
                  <a:tcPr marL="50800" marR="50800" marT="50800" marB="50800" horzOverflow="overflow">
                    <a:lnL w="12700">
                      <a:miter lim="400000"/>
                    </a:lnL>
                    <a:lnR w="12700">
                      <a:miter lim="400000"/>
                    </a:lnR>
                    <a:lnT w="12700">
                      <a:miter lim="400000"/>
                    </a:lnT>
                    <a:lnB w="12700">
                      <a:miter lim="400000"/>
                    </a:lnB>
                    <a:noFill/>
                  </a:tcPr>
                </a:tc>
                <a:extLst>
                  <a:ext uri="{0D108BD9-81ED-4DB2-BD59-A6C34878D82A}">
                    <a16:rowId xmlns:a16="http://schemas.microsoft.com/office/drawing/2014/main" val="10001"/>
                  </a:ext>
                </a:extLst>
              </a:tr>
              <a:tr h="472584">
                <a:tc>
                  <a:txBody>
                    <a:bodyPr/>
                    <a:lstStyle/>
                    <a:p>
                      <a:pPr algn="l">
                        <a:defRPr sz="1800"/>
                      </a:pPr>
                      <a:r>
                        <a:rPr sz="2000"/>
                        <a:t>EX-MINISTERS</a:t>
                      </a:r>
                    </a:p>
                  </a:txBody>
                  <a:tcPr marL="45720" marR="45720" horzOverflow="overflow">
                    <a:lnL w="12700">
                      <a:miter lim="400000"/>
                    </a:lnL>
                    <a:lnR w="12700">
                      <a:miter lim="400000"/>
                    </a:lnR>
                    <a:lnT w="12700">
                      <a:miter lim="400000"/>
                    </a:lnT>
                    <a:lnB w="12700">
                      <a:miter lim="400000"/>
                    </a:lnB>
                    <a:noFill/>
                  </a:tcPr>
                </a:tc>
                <a:tc>
                  <a:txBody>
                    <a:bodyPr/>
                    <a:lstStyle/>
                    <a:p>
                      <a:pPr algn="ctr">
                        <a:defRPr sz="1800"/>
                      </a:pPr>
                      <a:r>
                        <a:rPr sz="2000"/>
                        <a:t>4</a:t>
                      </a:r>
                    </a:p>
                  </a:txBody>
                  <a:tcPr marL="45720" marR="45720" horzOverflow="overflow">
                    <a:lnL w="12700">
                      <a:miter lim="400000"/>
                    </a:lnL>
                    <a:lnR w="12700">
                      <a:miter lim="400000"/>
                    </a:lnR>
                    <a:lnT w="12700">
                      <a:miter lim="400000"/>
                    </a:lnT>
                    <a:lnB w="12700">
                      <a:miter lim="400000"/>
                    </a:lnB>
                    <a:noFill/>
                  </a:tcPr>
                </a:tc>
                <a:tc>
                  <a:txBody>
                    <a:bodyPr/>
                    <a:lstStyle/>
                    <a:p>
                      <a:pPr algn="ctr">
                        <a:lnSpc>
                          <a:spcPct val="115000"/>
                        </a:lnSpc>
                        <a:defRPr sz="1800"/>
                      </a:pPr>
                      <a:r>
                        <a:rPr sz="2000">
                          <a:uFill>
                            <a:solidFill>
                              <a:srgbClr val="000000"/>
                            </a:solidFill>
                          </a:uFill>
                          <a:latin typeface="Times New Roman"/>
                          <a:ea typeface="Times New Roman"/>
                          <a:cs typeface="Times New Roman"/>
                          <a:sym typeface="Times New Roman"/>
                        </a:rPr>
                        <a:t>7,050,000,000.00</a:t>
                      </a:r>
                    </a:p>
                  </a:txBody>
                  <a:tcPr marL="50800" marR="50800" marT="50800" marB="50800" horzOverflow="overflow">
                    <a:lnL w="12700">
                      <a:miter lim="400000"/>
                    </a:lnL>
                    <a:lnR w="12700">
                      <a:miter lim="400000"/>
                    </a:lnR>
                    <a:lnT w="12700">
                      <a:miter lim="400000"/>
                    </a:lnT>
                    <a:lnB w="12700">
                      <a:miter lim="400000"/>
                    </a:lnB>
                    <a:noFill/>
                  </a:tcPr>
                </a:tc>
                <a:extLst>
                  <a:ext uri="{0D108BD9-81ED-4DB2-BD59-A6C34878D82A}">
                    <a16:rowId xmlns:a16="http://schemas.microsoft.com/office/drawing/2014/main" val="10002"/>
                  </a:ext>
                </a:extLst>
              </a:tr>
              <a:tr h="516888">
                <a:tc>
                  <a:txBody>
                    <a:bodyPr/>
                    <a:lstStyle/>
                    <a:p>
                      <a:pPr algn="l">
                        <a:defRPr sz="1800"/>
                      </a:pPr>
                      <a:r>
                        <a:rPr sz="2000"/>
                        <a:t>EX-LEGISLATORS</a:t>
                      </a:r>
                    </a:p>
                  </a:txBody>
                  <a:tcPr marL="45720" marR="45720" horzOverflow="overflow">
                    <a:lnL w="12700">
                      <a:miter lim="400000"/>
                    </a:lnL>
                    <a:lnR w="12700">
                      <a:miter lim="400000"/>
                    </a:lnR>
                    <a:lnT w="12700">
                      <a:miter lim="400000"/>
                    </a:lnT>
                    <a:lnB w="12700">
                      <a:miter lim="400000"/>
                    </a:lnB>
                    <a:noFill/>
                  </a:tcPr>
                </a:tc>
                <a:tc>
                  <a:txBody>
                    <a:bodyPr/>
                    <a:lstStyle/>
                    <a:p>
                      <a:pPr algn="ctr">
                        <a:defRPr sz="1800"/>
                      </a:pPr>
                      <a:r>
                        <a:rPr sz="2000"/>
                        <a:t>5</a:t>
                      </a:r>
                    </a:p>
                  </a:txBody>
                  <a:tcPr marL="45720" marR="45720" horzOverflow="overflow">
                    <a:lnL w="12700">
                      <a:miter lim="400000"/>
                    </a:lnL>
                    <a:lnR w="12700">
                      <a:miter lim="400000"/>
                    </a:lnR>
                    <a:lnT w="12700">
                      <a:miter lim="400000"/>
                    </a:lnT>
                    <a:lnB w="12700">
                      <a:miter lim="400000"/>
                    </a:lnB>
                    <a:noFill/>
                  </a:tcPr>
                </a:tc>
                <a:tc>
                  <a:txBody>
                    <a:bodyPr/>
                    <a:lstStyle/>
                    <a:p>
                      <a:pPr algn="ctr">
                        <a:lnSpc>
                          <a:spcPct val="115000"/>
                        </a:lnSpc>
                        <a:defRPr sz="1800"/>
                      </a:pPr>
                      <a:r>
                        <a:rPr sz="2000">
                          <a:uFill>
                            <a:solidFill>
                              <a:srgbClr val="000000"/>
                            </a:solidFill>
                          </a:uFill>
                          <a:latin typeface="Times New Roman"/>
                          <a:ea typeface="Times New Roman"/>
                          <a:cs typeface="Times New Roman"/>
                          <a:sym typeface="Times New Roman"/>
                        </a:rPr>
                        <a:t>8,350,000,000.00</a:t>
                      </a:r>
                    </a:p>
                  </a:txBody>
                  <a:tcPr marL="50800" marR="50800" marT="50800" marB="50800" horzOverflow="overflow">
                    <a:lnL w="12700">
                      <a:miter lim="400000"/>
                    </a:lnL>
                    <a:lnR w="12700">
                      <a:miter lim="400000"/>
                    </a:lnR>
                    <a:lnT w="12700">
                      <a:miter lim="400000"/>
                    </a:lnT>
                    <a:lnB w="12700">
                      <a:miter lim="400000"/>
                    </a:lnB>
                    <a:noFill/>
                  </a:tcPr>
                </a:tc>
                <a:extLst>
                  <a:ext uri="{0D108BD9-81ED-4DB2-BD59-A6C34878D82A}">
                    <a16:rowId xmlns:a16="http://schemas.microsoft.com/office/drawing/2014/main" val="10003"/>
                  </a:ext>
                </a:extLst>
              </a:tr>
              <a:tr h="531657">
                <a:tc>
                  <a:txBody>
                    <a:bodyPr/>
                    <a:lstStyle/>
                    <a:p>
                      <a:pPr algn="l">
                        <a:defRPr sz="1800"/>
                      </a:pPr>
                      <a:r>
                        <a:rPr sz="2000"/>
                        <a:t>EX-PUBLIC SERVANTS</a:t>
                      </a:r>
                    </a:p>
                  </a:txBody>
                  <a:tcPr marL="45720" marR="45720" horzOverflow="overflow">
                    <a:lnL w="12700">
                      <a:miter lim="400000"/>
                    </a:lnL>
                    <a:lnR w="12700">
                      <a:miter lim="400000"/>
                    </a:lnR>
                    <a:lnT w="12700">
                      <a:miter lim="400000"/>
                    </a:lnT>
                    <a:lnB w="12700">
                      <a:miter lim="400000"/>
                    </a:lnB>
                    <a:noFill/>
                  </a:tcPr>
                </a:tc>
                <a:tc>
                  <a:txBody>
                    <a:bodyPr/>
                    <a:lstStyle/>
                    <a:p>
                      <a:pPr algn="ctr">
                        <a:defRPr sz="1800"/>
                      </a:pPr>
                      <a:r>
                        <a:rPr sz="2000"/>
                        <a:t>7 (Federal)</a:t>
                      </a:r>
                    </a:p>
                  </a:txBody>
                  <a:tcPr marL="45720" marR="45720" horzOverflow="overflow">
                    <a:lnL w="12700">
                      <a:miter lim="400000"/>
                    </a:lnL>
                    <a:lnR w="12700">
                      <a:miter lim="400000"/>
                    </a:lnR>
                    <a:lnT w="12700">
                      <a:miter lim="400000"/>
                    </a:lnT>
                    <a:lnB w="12700">
                      <a:miter lim="400000"/>
                    </a:lnB>
                    <a:noFill/>
                  </a:tcPr>
                </a:tc>
                <a:tc>
                  <a:txBody>
                    <a:bodyPr/>
                    <a:lstStyle/>
                    <a:p>
                      <a:pPr algn="ctr">
                        <a:lnSpc>
                          <a:spcPct val="115000"/>
                        </a:lnSpc>
                        <a:defRPr sz="1800"/>
                      </a:pPr>
                      <a:r>
                        <a:rPr sz="2000">
                          <a:uFill>
                            <a:solidFill>
                              <a:srgbClr val="000000"/>
                            </a:solidFill>
                          </a:uFill>
                          <a:latin typeface="Times New Roman"/>
                          <a:ea typeface="Times New Roman"/>
                          <a:cs typeface="Times New Roman"/>
                          <a:sym typeface="Times New Roman"/>
                        </a:rPr>
                        <a:t>6,906,600,000.00</a:t>
                      </a:r>
                    </a:p>
                  </a:txBody>
                  <a:tcPr marL="50800" marR="50800" marT="50800" marB="50800" horzOverflow="overflow">
                    <a:lnL w="12700">
                      <a:miter lim="400000"/>
                    </a:lnL>
                    <a:lnR w="12700">
                      <a:miter lim="400000"/>
                    </a:lnR>
                    <a:lnT w="12700">
                      <a:miter lim="400000"/>
                    </a:lnT>
                    <a:lnB w="12700">
                      <a:miter lim="400000"/>
                    </a:lnB>
                    <a:noFill/>
                  </a:tcPr>
                </a:tc>
                <a:extLst>
                  <a:ext uri="{0D108BD9-81ED-4DB2-BD59-A6C34878D82A}">
                    <a16:rowId xmlns:a16="http://schemas.microsoft.com/office/drawing/2014/main" val="10004"/>
                  </a:ext>
                </a:extLst>
              </a:tr>
              <a:tr h="516888">
                <a:tc>
                  <a:txBody>
                    <a:bodyPr/>
                    <a:lstStyle/>
                    <a:p>
                      <a:pPr algn="l">
                        <a:defRPr sz="1800"/>
                      </a:pPr>
                      <a:r>
                        <a:rPr sz="2000"/>
                        <a:t>EX-PUBLIC SERVANTS </a:t>
                      </a:r>
                    </a:p>
                  </a:txBody>
                  <a:tcPr marL="45720" marR="45720" horzOverflow="overflow">
                    <a:lnL w="12700">
                      <a:miter lim="400000"/>
                    </a:lnL>
                    <a:lnR w="12700">
                      <a:miter lim="400000"/>
                    </a:lnR>
                    <a:lnT w="12700">
                      <a:miter lim="400000"/>
                    </a:lnT>
                    <a:lnB w="12700">
                      <a:miter lim="400000"/>
                    </a:lnB>
                    <a:noFill/>
                  </a:tcPr>
                </a:tc>
                <a:tc>
                  <a:txBody>
                    <a:bodyPr/>
                    <a:lstStyle/>
                    <a:p>
                      <a:pPr algn="ctr">
                        <a:defRPr sz="1800"/>
                      </a:pPr>
                      <a:r>
                        <a:rPr sz="2000"/>
                        <a:t>5 (State)</a:t>
                      </a:r>
                    </a:p>
                  </a:txBody>
                  <a:tcPr marL="45720" marR="45720" horzOverflow="overflow">
                    <a:lnL w="12700">
                      <a:miter lim="400000"/>
                    </a:lnL>
                    <a:lnR w="12700">
                      <a:miter lim="400000"/>
                    </a:lnR>
                    <a:lnT w="12700">
                      <a:miter lim="400000"/>
                    </a:lnT>
                    <a:lnB w="12700">
                      <a:miter lim="400000"/>
                    </a:lnB>
                    <a:noFill/>
                  </a:tcPr>
                </a:tc>
                <a:tc>
                  <a:txBody>
                    <a:bodyPr/>
                    <a:lstStyle/>
                    <a:p>
                      <a:pPr algn="ctr">
                        <a:lnSpc>
                          <a:spcPct val="115000"/>
                        </a:lnSpc>
                        <a:defRPr sz="1800"/>
                      </a:pPr>
                      <a:r>
                        <a:rPr sz="2000">
                          <a:uFill>
                            <a:solidFill>
                              <a:srgbClr val="000000"/>
                            </a:solidFill>
                          </a:uFill>
                          <a:latin typeface="Times New Roman"/>
                          <a:ea typeface="Times New Roman"/>
                          <a:cs typeface="Times New Roman"/>
                          <a:sym typeface="Times New Roman"/>
                        </a:rPr>
                        <a:t>7,275,000,000.00</a:t>
                      </a:r>
                    </a:p>
                  </a:txBody>
                  <a:tcPr marL="50800" marR="50800" marT="50800" marB="50800" horzOverflow="overflow">
                    <a:lnL w="12700">
                      <a:miter lim="400000"/>
                    </a:lnL>
                    <a:lnR w="12700">
                      <a:miter lim="400000"/>
                    </a:lnR>
                    <a:lnT w="12700">
                      <a:miter lim="400000"/>
                    </a:lnT>
                    <a:lnB w="12700">
                      <a:miter lim="400000"/>
                    </a:lnB>
                    <a:noFill/>
                  </a:tcPr>
                </a:tc>
                <a:extLst>
                  <a:ext uri="{0D108BD9-81ED-4DB2-BD59-A6C34878D82A}">
                    <a16:rowId xmlns:a16="http://schemas.microsoft.com/office/drawing/2014/main" val="10005"/>
                  </a:ext>
                </a:extLst>
              </a:tr>
              <a:tr h="487264">
                <a:tc>
                  <a:txBody>
                    <a:bodyPr/>
                    <a:lstStyle/>
                    <a:p>
                      <a:pPr algn="l">
                        <a:defRPr sz="1800"/>
                      </a:pPr>
                      <a:r>
                        <a:rPr sz="2000"/>
                        <a:t>BANKING INDUSTRY</a:t>
                      </a:r>
                    </a:p>
                  </a:txBody>
                  <a:tcPr marL="45720" marR="45720" horzOverflow="overflow">
                    <a:lnL w="12700">
                      <a:miter lim="400000"/>
                    </a:lnL>
                    <a:lnR w="12700">
                      <a:miter lim="400000"/>
                    </a:lnR>
                    <a:lnT w="12700">
                      <a:miter lim="400000"/>
                    </a:lnT>
                    <a:lnB w="12700">
                      <a:miter lim="400000"/>
                    </a:lnB>
                    <a:noFill/>
                  </a:tcPr>
                </a:tc>
                <a:tc>
                  <a:txBody>
                    <a:bodyPr/>
                    <a:lstStyle/>
                    <a:p>
                      <a:pPr algn="ctr">
                        <a:defRPr sz="1800"/>
                      </a:pPr>
                      <a:r>
                        <a:rPr sz="2000"/>
                        <a:t>8</a:t>
                      </a:r>
                    </a:p>
                  </a:txBody>
                  <a:tcPr marL="45720" marR="45720" horzOverflow="overflow">
                    <a:lnL w="12700">
                      <a:miter lim="400000"/>
                    </a:lnL>
                    <a:lnR w="12700">
                      <a:miter lim="400000"/>
                    </a:lnR>
                    <a:lnT w="12700">
                      <a:miter lim="400000"/>
                    </a:lnT>
                    <a:lnB w="12700">
                      <a:miter lim="400000"/>
                    </a:lnB>
                    <a:noFill/>
                  </a:tcPr>
                </a:tc>
                <a:tc>
                  <a:txBody>
                    <a:bodyPr/>
                    <a:lstStyle/>
                    <a:p>
                      <a:pPr algn="ctr">
                        <a:lnSpc>
                          <a:spcPct val="115000"/>
                        </a:lnSpc>
                        <a:defRPr sz="1800"/>
                      </a:pPr>
                      <a:r>
                        <a:rPr sz="2000">
                          <a:uFill>
                            <a:solidFill>
                              <a:srgbClr val="000000"/>
                            </a:solidFill>
                          </a:uFill>
                          <a:latin typeface="Times New Roman"/>
                          <a:ea typeface="Times New Roman"/>
                          <a:cs typeface="Times New Roman"/>
                          <a:sym typeface="Times New Roman"/>
                        </a:rPr>
                        <a:t>524,560,000,000.00</a:t>
                      </a:r>
                    </a:p>
                  </a:txBody>
                  <a:tcPr marL="50800" marR="50800" marT="50800" marB="50800" horzOverflow="overflow">
                    <a:lnL w="12700">
                      <a:miter lim="400000"/>
                    </a:lnL>
                    <a:lnR w="12700">
                      <a:miter lim="400000"/>
                    </a:lnR>
                    <a:lnT w="12700">
                      <a:miter lim="400000"/>
                    </a:lnT>
                    <a:lnB w="12700">
                      <a:miter lim="400000"/>
                    </a:lnB>
                    <a:noFill/>
                  </a:tcPr>
                </a:tc>
                <a:extLst>
                  <a:ext uri="{0D108BD9-81ED-4DB2-BD59-A6C34878D82A}">
                    <a16:rowId xmlns:a16="http://schemas.microsoft.com/office/drawing/2014/main" val="10006"/>
                  </a:ext>
                </a:extLst>
              </a:tr>
              <a:tr h="506645">
                <a:tc>
                  <a:txBody>
                    <a:bodyPr/>
                    <a:lstStyle/>
                    <a:p>
                      <a:pPr algn="l">
                        <a:defRPr sz="1800"/>
                      </a:pPr>
                      <a:r>
                        <a:rPr sz="2000"/>
                        <a:t>BUSNESSMEN</a:t>
                      </a:r>
                    </a:p>
                  </a:txBody>
                  <a:tcPr marL="45720" marR="45720" horzOverflow="overflow">
                    <a:lnL w="12700">
                      <a:miter lim="400000"/>
                    </a:lnL>
                    <a:lnR w="12700">
                      <a:miter lim="400000"/>
                    </a:lnR>
                    <a:lnT w="12700">
                      <a:miter lim="400000"/>
                    </a:lnT>
                    <a:lnB w="12700">
                      <a:miter lim="400000"/>
                    </a:lnB>
                    <a:noFill/>
                  </a:tcPr>
                </a:tc>
                <a:tc>
                  <a:txBody>
                    <a:bodyPr/>
                    <a:lstStyle/>
                    <a:p>
                      <a:pPr algn="ctr">
                        <a:defRPr sz="1800"/>
                      </a:pPr>
                      <a:r>
                        <a:rPr sz="2000"/>
                        <a:t>11</a:t>
                      </a:r>
                    </a:p>
                  </a:txBody>
                  <a:tcPr marL="45720" marR="45720" horzOverflow="overflow">
                    <a:lnL w="12700">
                      <a:miter lim="400000"/>
                    </a:lnL>
                    <a:lnR w="12700">
                      <a:miter lim="400000"/>
                    </a:lnR>
                    <a:lnT w="12700">
                      <a:miter lim="400000"/>
                    </a:lnT>
                    <a:lnB w="12700">
                      <a:miter lim="400000"/>
                    </a:lnB>
                    <a:noFill/>
                  </a:tcPr>
                </a:tc>
                <a:tc>
                  <a:txBody>
                    <a:bodyPr/>
                    <a:lstStyle/>
                    <a:p>
                      <a:pPr algn="ctr">
                        <a:lnSpc>
                          <a:spcPct val="115000"/>
                        </a:lnSpc>
                        <a:defRPr sz="1800"/>
                      </a:pPr>
                      <a:r>
                        <a:rPr sz="2000">
                          <a:uFill>
                            <a:solidFill>
                              <a:srgbClr val="000000"/>
                            </a:solidFill>
                          </a:uFill>
                          <a:latin typeface="Times New Roman"/>
                          <a:ea typeface="Times New Roman"/>
                          <a:cs typeface="Times New Roman"/>
                          <a:sym typeface="Times New Roman"/>
                        </a:rPr>
                        <a:t>653,150,000,000.00</a:t>
                      </a:r>
                    </a:p>
                  </a:txBody>
                  <a:tcPr marL="50800" marR="50800" marT="50800" marB="50800" horzOverflow="overflow">
                    <a:lnL w="12700">
                      <a:miter lim="400000"/>
                    </a:lnL>
                    <a:lnR w="12700">
                      <a:miter lim="400000"/>
                    </a:lnR>
                    <a:lnT w="12700">
                      <a:miter lim="400000"/>
                    </a:lnT>
                    <a:lnB w="12700">
                      <a:miter lim="400000"/>
                    </a:lnB>
                    <a:noFill/>
                  </a:tcPr>
                </a:tc>
                <a:extLst>
                  <a:ext uri="{0D108BD9-81ED-4DB2-BD59-A6C34878D82A}">
                    <a16:rowId xmlns:a16="http://schemas.microsoft.com/office/drawing/2014/main" val="10007"/>
                  </a:ext>
                </a:extLst>
              </a:tr>
              <a:tr h="460699">
                <a:tc>
                  <a:txBody>
                    <a:bodyPr/>
                    <a:lstStyle/>
                    <a:p>
                      <a:pPr algn="l">
                        <a:defRPr sz="1800"/>
                      </a:pPr>
                      <a:r>
                        <a:rPr sz="2000" b="1"/>
                        <a:t>GRAND TOTAL</a:t>
                      </a:r>
                    </a:p>
                  </a:txBody>
                  <a:tcPr marL="45720" marR="45720" horzOverflow="overflow">
                    <a:lnL w="12700">
                      <a:miter lim="400000"/>
                    </a:lnL>
                    <a:lnR w="12700">
                      <a:miter lim="400000"/>
                    </a:lnR>
                    <a:lnT w="12700">
                      <a:miter lim="400000"/>
                    </a:lnT>
                    <a:lnB w="12700">
                      <a:miter lim="400000"/>
                    </a:lnB>
                    <a:noFill/>
                  </a:tcPr>
                </a:tc>
                <a:tc>
                  <a:txBody>
                    <a:bodyPr/>
                    <a:lstStyle/>
                    <a:p>
                      <a:pPr algn="ctr">
                        <a:defRPr sz="1800"/>
                      </a:pPr>
                      <a:r>
                        <a:rPr sz="2000" b="1"/>
                        <a:t>55</a:t>
                      </a:r>
                    </a:p>
                  </a:txBody>
                  <a:tcPr marL="45720" marR="45720" horzOverflow="overflow">
                    <a:lnL w="12700">
                      <a:miter lim="400000"/>
                    </a:lnL>
                    <a:lnR w="12700">
                      <a:miter lim="400000"/>
                    </a:lnR>
                    <a:lnT w="12700">
                      <a:miter lim="400000"/>
                    </a:lnT>
                    <a:lnB w="12700">
                      <a:miter lim="400000"/>
                    </a:lnB>
                    <a:noFill/>
                  </a:tcPr>
                </a:tc>
                <a:tc>
                  <a:txBody>
                    <a:bodyPr/>
                    <a:lstStyle/>
                    <a:p>
                      <a:pPr algn="ctr">
                        <a:lnSpc>
                          <a:spcPct val="115000"/>
                        </a:lnSpc>
                        <a:defRPr sz="2000" b="1" strike="dblStrike">
                          <a:uFill>
                            <a:solidFill>
                              <a:srgbClr val="000000"/>
                            </a:solidFill>
                          </a:uFill>
                          <a:latin typeface="Times New Roman"/>
                          <a:ea typeface="Times New Roman"/>
                          <a:cs typeface="Times New Roman"/>
                          <a:sym typeface="Times New Roman"/>
                        </a:defRPr>
                      </a:pPr>
                      <a:r>
                        <a:t>N</a:t>
                      </a:r>
                      <a:r>
                        <a:rPr strike="noStrike"/>
                        <a:t>1,354,132,400,000.00</a:t>
                      </a:r>
                    </a:p>
                  </a:txBody>
                  <a:tcPr marL="50800" marR="50800" marT="50800" marB="50800" horzOverflow="overflow">
                    <a:lnL w="12700">
                      <a:miter lim="400000"/>
                    </a:lnL>
                    <a:lnR w="12700">
                      <a:miter lim="400000"/>
                    </a:lnR>
                    <a:lnT w="12700">
                      <a:miter lim="400000"/>
                    </a:lnT>
                    <a:lnB w="12700">
                      <a:miter lim="400000"/>
                    </a:lnB>
                    <a:noFill/>
                  </a:tcPr>
                </a:tc>
                <a:extLst>
                  <a:ext uri="{0D108BD9-81ED-4DB2-BD59-A6C34878D82A}">
                    <a16:rowId xmlns:a16="http://schemas.microsoft.com/office/drawing/2014/main" val="10008"/>
                  </a:ext>
                </a:extLst>
              </a:tr>
            </a:tbl>
          </a:graphicData>
        </a:graphic>
      </p:graphicFrame>
      <p:sp>
        <p:nvSpPr>
          <p:cNvPr id="105" name="Slide Number Placeholder 1"/>
          <p:cNvSpPr txBox="1">
            <a:spLocks noGrp="1"/>
          </p:cNvSpPr>
          <p:nvPr>
            <p:ph type="sldNum" sz="quarter" idx="4294967295"/>
          </p:nvPr>
        </p:nvSpPr>
        <p:spPr>
          <a:xfrm>
            <a:off x="8502739" y="6404292"/>
            <a:ext cx="184061" cy="26924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itle 1"/>
          <p:cNvSpPr txBox="1">
            <a:spLocks noGrp="1"/>
          </p:cNvSpPr>
          <p:nvPr>
            <p:ph type="title"/>
          </p:nvPr>
        </p:nvSpPr>
        <p:spPr>
          <a:prstGeom prst="rect">
            <a:avLst/>
          </a:prstGeom>
        </p:spPr>
        <p:txBody>
          <a:bodyPr/>
          <a:lstStyle/>
          <a:p>
            <a:r>
              <a:t>Opportunity Cost</a:t>
            </a:r>
          </a:p>
        </p:txBody>
      </p:sp>
      <p:sp>
        <p:nvSpPr>
          <p:cNvPr id="108" name="Content Placeholder 2"/>
          <p:cNvSpPr txBox="1">
            <a:spLocks noGrp="1"/>
          </p:cNvSpPr>
          <p:nvPr>
            <p:ph type="body" idx="1"/>
          </p:nvPr>
        </p:nvSpPr>
        <p:spPr>
          <a:xfrm>
            <a:off x="457200" y="1600200"/>
            <a:ext cx="8229600" cy="4525963"/>
          </a:xfrm>
          <a:prstGeom prst="rect">
            <a:avLst/>
          </a:prstGeom>
        </p:spPr>
        <p:txBody>
          <a:bodyPr/>
          <a:lstStyle/>
          <a:p>
            <a:r>
              <a:t>At World Bank’s rates and costs, one-third of this stolen sum (N451.377b) could have provided 635.18 kilometers of roads, built 36 ultra modern hospitals (one per state), built and furnished 183 schools, educated 3,974 children from primary level all the way to their tertiary education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itle 1"/>
          <p:cNvSpPr txBox="1">
            <a:spLocks noGrp="1"/>
          </p:cNvSpPr>
          <p:nvPr>
            <p:ph type="title"/>
          </p:nvPr>
        </p:nvSpPr>
        <p:spPr>
          <a:prstGeom prst="rect">
            <a:avLst/>
          </a:prstGeom>
        </p:spPr>
        <p:txBody>
          <a:bodyPr/>
          <a:lstStyle/>
          <a:p>
            <a:r>
              <a:t>Role of Legislature</a:t>
            </a:r>
          </a:p>
        </p:txBody>
      </p:sp>
      <p:sp>
        <p:nvSpPr>
          <p:cNvPr id="111" name="Content Placeholder 2"/>
          <p:cNvSpPr txBox="1">
            <a:spLocks noGrp="1"/>
          </p:cNvSpPr>
          <p:nvPr>
            <p:ph type="body" idx="1"/>
          </p:nvPr>
        </p:nvSpPr>
        <p:spPr>
          <a:xfrm>
            <a:off x="457200" y="1600200"/>
            <a:ext cx="8229600" cy="4525963"/>
          </a:xfrm>
          <a:prstGeom prst="rect">
            <a:avLst/>
          </a:prstGeom>
        </p:spPr>
        <p:txBody>
          <a:bodyPr/>
          <a:lstStyle/>
          <a:p>
            <a:r>
              <a:t>Ultimate role of legislature is to promote good governance by the legislative process.</a:t>
            </a:r>
          </a:p>
          <a:p>
            <a:r>
              <a:t>Features of good governance=</a:t>
            </a:r>
          </a:p>
          <a:p>
            <a:pPr marL="742950" lvl="1" indent="-285750">
              <a:spcBef>
                <a:spcPts val="600"/>
              </a:spcBef>
              <a:defRPr sz="2800"/>
            </a:pPr>
            <a:r>
              <a:t>Poverty alleviation</a:t>
            </a:r>
          </a:p>
          <a:p>
            <a:pPr marL="742950" lvl="1" indent="-285750">
              <a:spcBef>
                <a:spcPts val="600"/>
              </a:spcBef>
              <a:defRPr sz="2800"/>
            </a:pPr>
            <a:r>
              <a:t>Security of life and property</a:t>
            </a:r>
          </a:p>
          <a:p>
            <a:pPr marL="742950" lvl="1" indent="-285750">
              <a:spcBef>
                <a:spcPts val="600"/>
              </a:spcBef>
              <a:defRPr sz="2800"/>
            </a:pPr>
            <a:r>
              <a:t>Maintenance of law and order</a:t>
            </a:r>
          </a:p>
          <a:p>
            <a:pPr marL="742950" lvl="1" indent="-285750">
              <a:spcBef>
                <a:spcPts val="600"/>
              </a:spcBef>
              <a:defRPr sz="2800"/>
            </a:pPr>
            <a:r>
              <a:t>acceptable level of infrastructural development.</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Title 1"/>
          <p:cNvSpPr txBox="1">
            <a:spLocks noGrp="1"/>
          </p:cNvSpPr>
          <p:nvPr>
            <p:ph type="title"/>
          </p:nvPr>
        </p:nvSpPr>
        <p:spPr>
          <a:prstGeom prst="rect">
            <a:avLst/>
          </a:prstGeom>
        </p:spPr>
        <p:txBody>
          <a:bodyPr/>
          <a:lstStyle>
            <a:lvl1pPr>
              <a:defRPr sz="4800"/>
            </a:lvl1pPr>
          </a:lstStyle>
          <a:p>
            <a:r>
              <a:t>How?</a:t>
            </a:r>
          </a:p>
        </p:txBody>
      </p:sp>
      <p:sp>
        <p:nvSpPr>
          <p:cNvPr id="114" name="Content Placeholder 2"/>
          <p:cNvSpPr txBox="1">
            <a:spLocks noGrp="1"/>
          </p:cNvSpPr>
          <p:nvPr>
            <p:ph type="body" idx="1"/>
          </p:nvPr>
        </p:nvSpPr>
        <p:spPr>
          <a:xfrm>
            <a:off x="457200" y="1600200"/>
            <a:ext cx="8229600" cy="4525963"/>
          </a:xfrm>
          <a:prstGeom prst="rect">
            <a:avLst/>
          </a:prstGeom>
        </p:spPr>
        <p:txBody>
          <a:bodyPr/>
          <a:lstStyle/>
          <a:p>
            <a:pPr marL="325754" indent="-325754" defTabSz="434340">
              <a:spcBef>
                <a:spcPts val="900"/>
              </a:spcBef>
              <a:defRPr sz="3800"/>
            </a:pPr>
            <a:r>
              <a:t>By law making and policy formation</a:t>
            </a:r>
          </a:p>
          <a:p>
            <a:pPr marL="325754" indent="-325754" defTabSz="434340">
              <a:spcBef>
                <a:spcPts val="900"/>
              </a:spcBef>
              <a:defRPr sz="3800"/>
            </a:pPr>
            <a:r>
              <a:t>By Oversight functions</a:t>
            </a:r>
          </a:p>
          <a:p>
            <a:pPr marL="325754" indent="-325754" defTabSz="434340">
              <a:spcBef>
                <a:spcPts val="900"/>
              </a:spcBef>
              <a:defRPr sz="3800"/>
            </a:pPr>
            <a:r>
              <a:t>By power of investigation</a:t>
            </a:r>
          </a:p>
          <a:p>
            <a:pPr marL="325754" indent="-325754" defTabSz="434340">
              <a:spcBef>
                <a:spcPts val="900"/>
              </a:spcBef>
              <a:defRPr sz="3800"/>
            </a:pPr>
            <a:r>
              <a:t>By legislative control over public expenditure</a:t>
            </a:r>
          </a:p>
          <a:p>
            <a:pPr marL="325754" indent="-325754" defTabSz="434340">
              <a:spcBef>
                <a:spcPts val="900"/>
              </a:spcBef>
              <a:defRPr sz="3800"/>
            </a:pPr>
            <a:r>
              <a:t>Role in Audit of Public Accounts</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Title 1"/>
          <p:cNvSpPr txBox="1">
            <a:spLocks noGrp="1"/>
          </p:cNvSpPr>
          <p:nvPr>
            <p:ph type="title"/>
          </p:nvPr>
        </p:nvSpPr>
        <p:spPr>
          <a:xfrm>
            <a:off x="457200" y="274638"/>
            <a:ext cx="8229600" cy="863552"/>
          </a:xfrm>
          <a:prstGeom prst="rect">
            <a:avLst/>
          </a:prstGeom>
        </p:spPr>
        <p:txBody>
          <a:bodyPr/>
          <a:lstStyle/>
          <a:p>
            <a:r>
              <a:t>Law Making Power</a:t>
            </a:r>
          </a:p>
        </p:txBody>
      </p:sp>
      <p:sp>
        <p:nvSpPr>
          <p:cNvPr id="117" name="Text Placeholder 3"/>
          <p:cNvSpPr txBox="1">
            <a:spLocks noGrp="1"/>
          </p:cNvSpPr>
          <p:nvPr>
            <p:ph type="body" sz="quarter" idx="1"/>
          </p:nvPr>
        </p:nvSpPr>
        <p:spPr>
          <a:xfrm>
            <a:off x="457200" y="1138190"/>
            <a:ext cx="4040188" cy="445379"/>
          </a:xfrm>
          <a:prstGeom prst="rect">
            <a:avLst/>
          </a:prstGeom>
        </p:spPr>
        <p:txBody>
          <a:bodyPr/>
          <a:lstStyle>
            <a:lvl1pPr defTabSz="425195">
              <a:spcBef>
                <a:spcPts val="400"/>
              </a:spcBef>
              <a:defRPr sz="2046"/>
            </a:lvl1pPr>
          </a:lstStyle>
          <a:p>
            <a:r>
              <a:t>AVAILABLE Anti Corruption Laws</a:t>
            </a:r>
          </a:p>
        </p:txBody>
      </p:sp>
      <p:sp>
        <p:nvSpPr>
          <p:cNvPr id="118" name="Content Placeholder 2"/>
          <p:cNvSpPr txBox="1"/>
          <p:nvPr/>
        </p:nvSpPr>
        <p:spPr>
          <a:xfrm>
            <a:off x="247414" y="1583570"/>
            <a:ext cx="4249974" cy="39421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pPr marL="325754" indent="-325754" defTabSz="434340">
              <a:lnSpc>
                <a:spcPct val="90000"/>
              </a:lnSpc>
              <a:spcBef>
                <a:spcPts val="400"/>
              </a:spcBef>
              <a:buSzPct val="100000"/>
              <a:buFont typeface="Arial"/>
              <a:buChar char="•"/>
              <a:defRPr sz="1900"/>
            </a:pPr>
            <a:r>
              <a:t>Corrupt Practices &amp; Related Off. Act; </a:t>
            </a:r>
          </a:p>
          <a:p>
            <a:pPr marL="325754" indent="-325754" defTabSz="434340">
              <a:lnSpc>
                <a:spcPct val="90000"/>
              </a:lnSpc>
              <a:spcBef>
                <a:spcPts val="400"/>
              </a:spcBef>
              <a:buSzPct val="100000"/>
              <a:buFont typeface="Arial"/>
              <a:buChar char="•"/>
              <a:defRPr sz="1900"/>
            </a:pPr>
            <a:r>
              <a:t>EFCC Act; </a:t>
            </a:r>
          </a:p>
          <a:p>
            <a:pPr marL="325754" indent="-325754" defTabSz="434340">
              <a:lnSpc>
                <a:spcPct val="90000"/>
              </a:lnSpc>
              <a:spcBef>
                <a:spcPts val="400"/>
              </a:spcBef>
              <a:buSzPct val="100000"/>
              <a:buFont typeface="Arial"/>
              <a:buChar char="•"/>
              <a:defRPr sz="1900"/>
            </a:pPr>
            <a:r>
              <a:t>CCB and Tribunal Act &amp; Code of Conduct for Public Officers (const.)</a:t>
            </a:r>
          </a:p>
          <a:p>
            <a:pPr marL="325754" indent="-325754" defTabSz="434340">
              <a:lnSpc>
                <a:spcPct val="90000"/>
              </a:lnSpc>
              <a:spcBef>
                <a:spcPts val="400"/>
              </a:spcBef>
              <a:buSzPct val="100000"/>
              <a:buFont typeface="Arial"/>
              <a:buChar char="•"/>
              <a:defRPr sz="1900"/>
            </a:pPr>
            <a:r>
              <a:t>Advance Fee Fraud Act; </a:t>
            </a:r>
          </a:p>
          <a:p>
            <a:pPr marL="325754" indent="-325754" defTabSz="434340">
              <a:lnSpc>
                <a:spcPct val="90000"/>
              </a:lnSpc>
              <a:spcBef>
                <a:spcPts val="400"/>
              </a:spcBef>
              <a:buSzPct val="100000"/>
              <a:buFont typeface="Arial"/>
              <a:buChar char="•"/>
              <a:defRPr sz="1900"/>
            </a:pPr>
            <a:r>
              <a:t>Public Procurement Act; </a:t>
            </a:r>
          </a:p>
          <a:p>
            <a:pPr marL="325754" indent="-325754" defTabSz="434340">
              <a:lnSpc>
                <a:spcPct val="90000"/>
              </a:lnSpc>
              <a:spcBef>
                <a:spcPts val="400"/>
              </a:spcBef>
              <a:buSzPct val="100000"/>
              <a:buFont typeface="Arial"/>
              <a:buChar char="•"/>
              <a:defRPr sz="1900"/>
            </a:pPr>
            <a:r>
              <a:t>Fiscal Responsibility Act; </a:t>
            </a:r>
          </a:p>
          <a:p>
            <a:pPr marL="325754" indent="-325754" defTabSz="434340">
              <a:lnSpc>
                <a:spcPct val="90000"/>
              </a:lnSpc>
              <a:spcBef>
                <a:spcPts val="400"/>
              </a:spcBef>
              <a:buSzPct val="100000"/>
              <a:buFont typeface="Arial"/>
              <a:buChar char="•"/>
              <a:defRPr sz="1900"/>
            </a:pPr>
            <a:r>
              <a:t>Fin. Reporting Council of Nig. Act; </a:t>
            </a:r>
          </a:p>
          <a:p>
            <a:pPr marL="325754" indent="-325754" defTabSz="434340">
              <a:lnSpc>
                <a:spcPct val="90000"/>
              </a:lnSpc>
              <a:spcBef>
                <a:spcPts val="400"/>
              </a:spcBef>
              <a:buSzPct val="100000"/>
              <a:buFont typeface="Arial"/>
              <a:buChar char="•"/>
              <a:defRPr sz="1900"/>
            </a:pPr>
            <a:r>
              <a:t>Criminal Code; </a:t>
            </a:r>
          </a:p>
          <a:p>
            <a:pPr marL="325754" indent="-325754" defTabSz="434340">
              <a:lnSpc>
                <a:spcPct val="90000"/>
              </a:lnSpc>
              <a:spcBef>
                <a:spcPts val="400"/>
              </a:spcBef>
              <a:buSzPct val="100000"/>
              <a:buFont typeface="Arial"/>
              <a:buChar char="•"/>
              <a:defRPr sz="1900"/>
            </a:pPr>
            <a:r>
              <a:t>Penal Code; </a:t>
            </a:r>
          </a:p>
          <a:p>
            <a:pPr marL="325754" indent="-325754" defTabSz="434340">
              <a:lnSpc>
                <a:spcPct val="90000"/>
              </a:lnSpc>
              <a:spcBef>
                <a:spcPts val="400"/>
              </a:spcBef>
              <a:buSzPct val="100000"/>
              <a:buFont typeface="Arial"/>
              <a:buChar char="•"/>
              <a:defRPr sz="1900"/>
            </a:pPr>
            <a:r>
              <a:t>Several laws with admin. Sanctions</a:t>
            </a:r>
          </a:p>
        </p:txBody>
      </p:sp>
      <p:sp>
        <p:nvSpPr>
          <p:cNvPr id="119" name="Text Placeholder 4"/>
          <p:cNvSpPr>
            <a:spLocks noGrp="1"/>
          </p:cNvSpPr>
          <p:nvPr>
            <p:ph type="body" idx="13"/>
          </p:nvPr>
        </p:nvSpPr>
        <p:spPr>
          <a:xfrm>
            <a:off x="4645025" y="1138190"/>
            <a:ext cx="4041775" cy="445379"/>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marL="0" indent="0">
              <a:lnSpc>
                <a:spcPct val="90000"/>
              </a:lnSpc>
              <a:spcBef>
                <a:spcPts val="500"/>
              </a:spcBef>
              <a:buSzTx/>
              <a:buFontTx/>
              <a:buNone/>
              <a:defRPr sz="2400" b="1"/>
            </a:lvl1pPr>
          </a:lstStyle>
          <a:p>
            <a:r>
              <a:t>REQUIRED Laws</a:t>
            </a:r>
          </a:p>
        </p:txBody>
      </p:sp>
      <p:sp>
        <p:nvSpPr>
          <p:cNvPr id="120" name="Content Placeholder 5"/>
          <p:cNvSpPr txBox="1"/>
          <p:nvPr/>
        </p:nvSpPr>
        <p:spPr>
          <a:xfrm>
            <a:off x="4645025" y="1583570"/>
            <a:ext cx="4041775" cy="409087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pPr marL="342900" indent="-342900">
              <a:spcBef>
                <a:spcPts val="500"/>
              </a:spcBef>
              <a:buSzPct val="100000"/>
              <a:buFont typeface="Arial"/>
              <a:buChar char="•"/>
              <a:defRPr sz="2400"/>
            </a:pPr>
            <a:r>
              <a:t>Constant amendments of available laws to keep them ahead of criminality</a:t>
            </a:r>
          </a:p>
          <a:p>
            <a:pPr marL="342900" indent="-342900">
              <a:spcBef>
                <a:spcPts val="500"/>
              </a:spcBef>
              <a:buSzPct val="100000"/>
              <a:buFont typeface="Arial"/>
              <a:buChar char="•"/>
              <a:defRPr sz="2400"/>
            </a:pPr>
            <a:r>
              <a:t>Proceeds of Crime Act</a:t>
            </a:r>
          </a:p>
          <a:p>
            <a:pPr marL="342900" indent="-342900">
              <a:spcBef>
                <a:spcPts val="500"/>
              </a:spcBef>
              <a:buSzPct val="100000"/>
              <a:buFont typeface="Arial"/>
              <a:buChar char="•"/>
              <a:defRPr sz="2400"/>
            </a:pPr>
            <a:r>
              <a:t>Whistleblower Protection</a:t>
            </a:r>
          </a:p>
          <a:p>
            <a:pPr marL="342900" indent="-342900">
              <a:spcBef>
                <a:spcPts val="500"/>
              </a:spcBef>
              <a:buSzPct val="100000"/>
              <a:buFont typeface="Arial"/>
              <a:buChar char="•"/>
              <a:defRPr sz="2400"/>
            </a:pPr>
            <a:r>
              <a:t>Witness Protection</a:t>
            </a:r>
          </a:p>
          <a:p>
            <a:pPr marL="342900" indent="-342900">
              <a:spcBef>
                <a:spcPts val="500"/>
              </a:spcBef>
              <a:buSzPct val="100000"/>
              <a:buFont typeface="Arial"/>
              <a:buChar char="•"/>
              <a:defRPr sz="2400"/>
            </a:pPr>
            <a:r>
              <a:t>Special Crimes Court</a:t>
            </a:r>
          </a:p>
          <a:p>
            <a:pPr marL="342900" indent="-342900">
              <a:spcBef>
                <a:spcPts val="500"/>
              </a:spcBef>
              <a:buSzPct val="100000"/>
              <a:buFont typeface="Arial"/>
              <a:buChar char="•"/>
              <a:defRPr sz="2400"/>
            </a:pPr>
            <a:r>
              <a:t>Money Laundering Amendment </a:t>
            </a:r>
          </a:p>
        </p:txBody>
      </p:sp>
      <p:sp>
        <p:nvSpPr>
          <p:cNvPr id="121" name="TextBox 6"/>
          <p:cNvSpPr txBox="1"/>
          <p:nvPr/>
        </p:nvSpPr>
        <p:spPr>
          <a:xfrm>
            <a:off x="4865802" y="5360753"/>
            <a:ext cx="4090577" cy="1158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400" b="1">
                <a:solidFill>
                  <a:srgbClr val="FF0000"/>
                </a:solidFill>
              </a:defRPr>
            </a:pPr>
            <a:r>
              <a:t>8</a:t>
            </a:r>
            <a:r>
              <a:rPr baseline="30000"/>
              <a:t>th</a:t>
            </a:r>
            <a:r>
              <a:t> NASS has not passed the above bills 3+ years after submission  </a:t>
            </a:r>
          </a:p>
        </p:txBody>
      </p:sp>
      <p:sp>
        <p:nvSpPr>
          <p:cNvPr id="122" name="TextBox 7"/>
          <p:cNvSpPr txBox="1"/>
          <p:nvPr/>
        </p:nvSpPr>
        <p:spPr>
          <a:xfrm>
            <a:off x="228859" y="5525708"/>
            <a:ext cx="4636943" cy="15138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b="1">
                <a:solidFill>
                  <a:srgbClr val="800000"/>
                </a:solidFill>
              </a:defRPr>
            </a:lvl1pPr>
          </a:lstStyle>
          <a:p>
            <a:r>
              <a:t>Abuse of law making power by attempts to repeal/amend anti graft laws to kill investigation or prosecution</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Content Placeholder 2"/>
          <p:cNvSpPr txBox="1">
            <a:spLocks noGrp="1"/>
          </p:cNvSpPr>
          <p:nvPr>
            <p:ph type="body" idx="1"/>
          </p:nvPr>
        </p:nvSpPr>
        <p:spPr>
          <a:xfrm>
            <a:off x="457200" y="445377"/>
            <a:ext cx="8229600" cy="6059520"/>
          </a:xfrm>
          <a:prstGeom prst="rect">
            <a:avLst/>
          </a:prstGeom>
        </p:spPr>
        <p:txBody>
          <a:bodyPr/>
          <a:lstStyle/>
          <a:p>
            <a:r>
              <a:t>Array of laws are backed by robust institutions like EFCC, ICPC, NDLEA, FRC, BPP, CCB, CCT, the Police, etc.</a:t>
            </a:r>
          </a:p>
          <a:p>
            <a:r>
              <a:t>Legal framework is supported by Constitutional structures like Office of Auditor General, investigative powers of the NASS, financing of political parties, auditing of public accounts etc.</a:t>
            </a:r>
          </a:p>
          <a:p>
            <a:r>
              <a:t>Despite this situation and robust legal framework high profile cases hang and never make progress</a:t>
            </a:r>
          </a:p>
        </p:txBody>
      </p:sp>
      <p:sp>
        <p:nvSpPr>
          <p:cNvPr id="125" name="Slide Number Placeholder 3"/>
          <p:cNvSpPr txBox="1">
            <a:spLocks noGrp="1"/>
          </p:cNvSpPr>
          <p:nvPr>
            <p:ph type="sldNum" sz="quarter" idx="4294967295"/>
          </p:nvPr>
        </p:nvSpPr>
        <p:spPr>
          <a:xfrm>
            <a:off x="8502739" y="6404292"/>
            <a:ext cx="184061" cy="26924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The Legislature and Fight Against Graft and Corruption</vt:lpstr>
      <vt:lpstr>Why Fight Corruption?</vt:lpstr>
      <vt:lpstr>Why Fight Corruption</vt:lpstr>
      <vt:lpstr>My Study of 55 Hi-Profile Cases 2006 -2013</vt:lpstr>
      <vt:lpstr>Opportunity Cost</vt:lpstr>
      <vt:lpstr>Role of Legislature</vt:lpstr>
      <vt:lpstr>How?</vt:lpstr>
      <vt:lpstr>Law Making Power</vt:lpstr>
      <vt:lpstr>PowerPoint Presentation</vt:lpstr>
      <vt:lpstr>Oversight Function</vt:lpstr>
      <vt:lpstr>Power of Investigation - NASS</vt:lpstr>
      <vt:lpstr>Power of Appropriation</vt:lpstr>
      <vt:lpstr>Power over Public Accounts</vt:lpstr>
      <vt:lpstr>Opaque/Disproportionate Budget</vt:lpstr>
      <vt:lpstr>Conclusion - Rising Above Graft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Legislature and Fight Against Graft and Corruption</dc:title>
  <cp:lastModifiedBy>onojaesa@yahoo.com</cp:lastModifiedBy>
  <cp:revision>1</cp:revision>
  <dcterms:modified xsi:type="dcterms:W3CDTF">2019-04-05T08:50:05Z</dcterms:modified>
</cp:coreProperties>
</file>