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5"/>
  </p:notesMasterIdLst>
  <p:sldIdLst>
    <p:sldId id="256" r:id="rId2"/>
    <p:sldId id="258" r:id="rId3"/>
    <p:sldId id="392" r:id="rId4"/>
    <p:sldId id="375" r:id="rId5"/>
    <p:sldId id="393" r:id="rId6"/>
    <p:sldId id="376" r:id="rId7"/>
    <p:sldId id="377" r:id="rId8"/>
    <p:sldId id="388" r:id="rId9"/>
    <p:sldId id="384" r:id="rId10"/>
    <p:sldId id="378" r:id="rId11"/>
    <p:sldId id="385" r:id="rId12"/>
    <p:sldId id="386" r:id="rId13"/>
    <p:sldId id="374" r:id="rId14"/>
    <p:sldId id="379" r:id="rId15"/>
    <p:sldId id="387" r:id="rId16"/>
    <p:sldId id="371" r:id="rId17"/>
    <p:sldId id="389" r:id="rId18"/>
    <p:sldId id="380" r:id="rId19"/>
    <p:sldId id="390" r:id="rId20"/>
    <p:sldId id="381" r:id="rId21"/>
    <p:sldId id="391" r:id="rId22"/>
    <p:sldId id="382" r:id="rId23"/>
    <p:sldId id="383" r:id="rId24"/>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EE8"/>
    <a:srgbClr val="D3C0FE"/>
    <a:srgbClr val="BAB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859" autoAdjust="0"/>
  </p:normalViewPr>
  <p:slideViewPr>
    <p:cSldViewPr snapToGrid="0">
      <p:cViewPr varScale="1">
        <p:scale>
          <a:sx n="59" d="100"/>
          <a:sy n="59" d="100"/>
        </p:scale>
        <p:origin x="89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66818-CEDC-419A-968C-84EFE082E4E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6997B56-1CD7-4929-8AF6-F2037A6B0098}">
      <dgm:prSet phldrT="[Text]"/>
      <dgm:spPr>
        <a:solidFill>
          <a:schemeClr val="accent2">
            <a:lumMod val="50000"/>
          </a:schemeClr>
        </a:solidFill>
      </dgm:spPr>
      <dgm:t>
        <a:bodyPr/>
        <a:lstStyle/>
        <a:p>
          <a:pPr algn="ctr"/>
          <a:r>
            <a:rPr lang="en-US" dirty="0"/>
            <a:t>ONE</a:t>
          </a:r>
        </a:p>
      </dgm:t>
    </dgm:pt>
    <dgm:pt modelId="{BBC00451-E207-4286-9282-EA627E089BD4}" type="parTrans" cxnId="{C9D187B8-8C7A-41AF-B204-BBA3C436D0F2}">
      <dgm:prSet/>
      <dgm:spPr/>
      <dgm:t>
        <a:bodyPr/>
        <a:lstStyle/>
        <a:p>
          <a:endParaRPr lang="en-US"/>
        </a:p>
      </dgm:t>
    </dgm:pt>
    <dgm:pt modelId="{0D26B271-34E7-4FD7-8DF1-268E16F8D3C6}" type="sibTrans" cxnId="{C9D187B8-8C7A-41AF-B204-BBA3C436D0F2}">
      <dgm:prSet/>
      <dgm:spPr/>
      <dgm:t>
        <a:bodyPr/>
        <a:lstStyle/>
        <a:p>
          <a:endParaRPr lang="en-US"/>
        </a:p>
      </dgm:t>
    </dgm:pt>
    <dgm:pt modelId="{7FA16098-BDE5-497F-8088-A6991E9D14C6}">
      <dgm:prSet phldrT="[Text]"/>
      <dgm:spPr>
        <a:solidFill>
          <a:schemeClr val="bg1">
            <a:lumMod val="50000"/>
          </a:schemeClr>
        </a:solidFill>
      </dgm:spPr>
      <dgm:t>
        <a:bodyPr/>
        <a:lstStyle/>
        <a:p>
          <a:pPr algn="ctr"/>
          <a:r>
            <a:rPr lang="en-US" dirty="0"/>
            <a:t>TWO</a:t>
          </a:r>
        </a:p>
      </dgm:t>
    </dgm:pt>
    <dgm:pt modelId="{9A242085-7A65-44B8-8E81-8BE85DCCE9D4}" type="parTrans" cxnId="{59D2D213-F9CB-43E0-BD11-AE79E92075BD}">
      <dgm:prSet/>
      <dgm:spPr/>
      <dgm:t>
        <a:bodyPr/>
        <a:lstStyle/>
        <a:p>
          <a:endParaRPr lang="en-US"/>
        </a:p>
      </dgm:t>
    </dgm:pt>
    <dgm:pt modelId="{B5A404E6-0E39-44D7-B114-23828679AC48}" type="sibTrans" cxnId="{59D2D213-F9CB-43E0-BD11-AE79E92075BD}">
      <dgm:prSet/>
      <dgm:spPr/>
      <dgm:t>
        <a:bodyPr/>
        <a:lstStyle/>
        <a:p>
          <a:endParaRPr lang="en-US"/>
        </a:p>
      </dgm:t>
    </dgm:pt>
    <dgm:pt modelId="{AA745B34-D02A-47F5-9FF4-BB0B964C1DDD}">
      <dgm:prSet phldrT="[Text]"/>
      <dgm:spPr>
        <a:solidFill>
          <a:schemeClr val="bg1">
            <a:lumMod val="50000"/>
          </a:schemeClr>
        </a:solidFill>
      </dgm:spPr>
      <dgm:t>
        <a:bodyPr/>
        <a:lstStyle/>
        <a:p>
          <a:pPr algn="l"/>
          <a:r>
            <a:rPr lang="en-AU" altLang="zh-CN" b="1" dirty="0">
              <a:solidFill>
                <a:srgbClr val="FFFFFF"/>
              </a:solidFill>
              <a:latin typeface="Tahoma" panose="020B0604030504040204" pitchFamily="34" charset="0"/>
              <a:ea typeface="Tahoma" panose="020B0604030504040204" pitchFamily="34" charset="0"/>
              <a:cs typeface="Tahoma" panose="020B0604030504040204" pitchFamily="34" charset="0"/>
              <a:sym typeface="Arial" pitchFamily="34" charset="0"/>
            </a:rPr>
            <a:t>Prepare a report on specified aspects of IFF</a:t>
          </a:r>
          <a:endParaRPr lang="en-US" dirty="0"/>
        </a:p>
      </dgm:t>
    </dgm:pt>
    <dgm:pt modelId="{DA4189B2-A965-49EC-962B-ABB6AE16E7FB}" type="parTrans" cxnId="{1C5A5450-5B50-4DF7-8B78-F74666925E2A}">
      <dgm:prSet/>
      <dgm:spPr/>
      <dgm:t>
        <a:bodyPr/>
        <a:lstStyle/>
        <a:p>
          <a:endParaRPr lang="en-US"/>
        </a:p>
      </dgm:t>
    </dgm:pt>
    <dgm:pt modelId="{409F321A-34AE-4E47-8DE7-801B6FA5ACCA}" type="sibTrans" cxnId="{1C5A5450-5B50-4DF7-8B78-F74666925E2A}">
      <dgm:prSet/>
      <dgm:spPr/>
      <dgm:t>
        <a:bodyPr/>
        <a:lstStyle/>
        <a:p>
          <a:endParaRPr lang="en-US"/>
        </a:p>
      </dgm:t>
    </dgm:pt>
    <dgm:pt modelId="{456E0BAC-3719-4CF3-9EE0-D7237BD60B47}">
      <dgm:prSet phldrT="[Text]"/>
      <dgm:spPr>
        <a:solidFill>
          <a:schemeClr val="accent2">
            <a:lumMod val="50000"/>
          </a:schemeClr>
        </a:solidFill>
      </dgm:spPr>
      <dgm:t>
        <a:bodyPr/>
        <a:lstStyle/>
        <a:p>
          <a:pPr algn="ctr"/>
          <a:r>
            <a:rPr lang="en-US" dirty="0"/>
            <a:t>THREE</a:t>
          </a:r>
        </a:p>
      </dgm:t>
    </dgm:pt>
    <dgm:pt modelId="{CB68F4AF-3F55-4ABF-8986-50DB06DD2472}" type="parTrans" cxnId="{75855DBD-B27A-4461-AC59-B41D24CEA930}">
      <dgm:prSet/>
      <dgm:spPr/>
      <dgm:t>
        <a:bodyPr/>
        <a:lstStyle/>
        <a:p>
          <a:endParaRPr lang="en-US"/>
        </a:p>
      </dgm:t>
    </dgm:pt>
    <dgm:pt modelId="{925F1E6E-08DB-43B1-AECB-8C1C3CFB139B}" type="sibTrans" cxnId="{75855DBD-B27A-4461-AC59-B41D24CEA930}">
      <dgm:prSet/>
      <dgm:spPr/>
      <dgm:t>
        <a:bodyPr/>
        <a:lstStyle/>
        <a:p>
          <a:endParaRPr lang="en-US"/>
        </a:p>
      </dgm:t>
    </dgm:pt>
    <dgm:pt modelId="{08F9EA68-914C-4417-9696-602A7FD713B3}">
      <dgm:prSet phldrT="[Text]"/>
      <dgm:spPr>
        <a:solidFill>
          <a:schemeClr val="accent2">
            <a:lumMod val="50000"/>
          </a:schemeClr>
        </a:solidFill>
      </dgm:spPr>
      <dgm:t>
        <a:bodyPr/>
        <a:lstStyle/>
        <a:p>
          <a:pPr algn="l"/>
          <a:r>
            <a:rPr lang="en-AU" b="1" dirty="0">
              <a:solidFill>
                <a:schemeClr val="bg1"/>
              </a:solidFill>
              <a:latin typeface="Tahoma" panose="020B0604030504040204" pitchFamily="34" charset="0"/>
              <a:ea typeface="Tahoma" panose="020B0604030504040204" pitchFamily="34" charset="0"/>
              <a:cs typeface="Tahoma" panose="020B0604030504040204" pitchFamily="34" charset="0"/>
            </a:rPr>
            <a:t>Develop and deliver capacity building activities and solutions to identify weaknesses in government laws, policy and practices in response to IFFs</a:t>
          </a:r>
          <a:endParaRPr lang="en-US" dirty="0"/>
        </a:p>
      </dgm:t>
    </dgm:pt>
    <dgm:pt modelId="{7FEAD882-B00E-4D24-9C2D-35252B5B2BC9}" type="parTrans" cxnId="{829BEC6C-F9E0-4CAE-9D6F-4B8EA933A387}">
      <dgm:prSet/>
      <dgm:spPr/>
      <dgm:t>
        <a:bodyPr/>
        <a:lstStyle/>
        <a:p>
          <a:endParaRPr lang="en-US"/>
        </a:p>
      </dgm:t>
    </dgm:pt>
    <dgm:pt modelId="{CDD94B65-C350-41F3-8722-931A296210D2}" type="sibTrans" cxnId="{829BEC6C-F9E0-4CAE-9D6F-4B8EA933A387}">
      <dgm:prSet/>
      <dgm:spPr/>
      <dgm:t>
        <a:bodyPr/>
        <a:lstStyle/>
        <a:p>
          <a:endParaRPr lang="en-US"/>
        </a:p>
      </dgm:t>
    </dgm:pt>
    <dgm:pt modelId="{77733D61-F67D-42A5-9388-F6C977C96E7D}">
      <dgm:prSet phldrT="[Text]"/>
      <dgm:spPr>
        <a:solidFill>
          <a:schemeClr val="accent2">
            <a:lumMod val="50000"/>
          </a:schemeClr>
        </a:solidFill>
      </dgm:spPr>
      <dgm:t>
        <a:bodyPr/>
        <a:lstStyle/>
        <a:p>
          <a:pPr algn="l"/>
          <a:r>
            <a:rPr lang="en-AU" altLang="zh-CN" b="1" dirty="0">
              <a:solidFill>
                <a:srgbClr val="FFFFFF"/>
              </a:solidFill>
              <a:latin typeface="Tahoma" panose="020B0604030504040204" pitchFamily="34" charset="0"/>
              <a:ea typeface="Tahoma" panose="020B0604030504040204" pitchFamily="34" charset="0"/>
              <a:cs typeface="Tahoma" panose="020B0604030504040204" pitchFamily="34" charset="0"/>
              <a:sym typeface="Arial" pitchFamily="34" charset="0"/>
            </a:rPr>
            <a:t>Consult Stakeholders to ascertain existing knowledge attitude &amp; practices on IFF prevention in order to understand the best approach towards preventing IFFs</a:t>
          </a:r>
          <a:endParaRPr lang="en-US" dirty="0"/>
        </a:p>
      </dgm:t>
    </dgm:pt>
    <dgm:pt modelId="{24D4DAFC-498F-4DC6-8A99-349CCE6514E9}" type="sibTrans" cxnId="{AD4A4105-9264-472D-9893-404535EE4F91}">
      <dgm:prSet/>
      <dgm:spPr/>
      <dgm:t>
        <a:bodyPr/>
        <a:lstStyle/>
        <a:p>
          <a:endParaRPr lang="en-US"/>
        </a:p>
      </dgm:t>
    </dgm:pt>
    <dgm:pt modelId="{9AB4B193-4667-48CA-98EB-79746091F2E6}" type="parTrans" cxnId="{AD4A4105-9264-472D-9893-404535EE4F91}">
      <dgm:prSet/>
      <dgm:spPr/>
      <dgm:t>
        <a:bodyPr/>
        <a:lstStyle/>
        <a:p>
          <a:endParaRPr lang="en-US"/>
        </a:p>
      </dgm:t>
    </dgm:pt>
    <dgm:pt modelId="{ACB908F5-20CD-435F-86A7-1BC39A002E1E}">
      <dgm:prSet phldrT="[Text]"/>
      <dgm:spPr>
        <a:solidFill>
          <a:schemeClr val="bg1">
            <a:lumMod val="50000"/>
          </a:schemeClr>
        </a:solidFill>
      </dgm:spPr>
      <dgm:t>
        <a:bodyPr/>
        <a:lstStyle/>
        <a:p>
          <a:pPr algn="l"/>
          <a:endParaRPr lang="en-US" dirty="0"/>
        </a:p>
      </dgm:t>
    </dgm:pt>
    <dgm:pt modelId="{DB71CE74-212C-4703-B0A1-20250B174E84}" type="parTrans" cxnId="{D160E7D4-C958-48EF-8588-13C1843AB922}">
      <dgm:prSet/>
      <dgm:spPr/>
      <dgm:t>
        <a:bodyPr/>
        <a:lstStyle/>
        <a:p>
          <a:endParaRPr lang="en-US"/>
        </a:p>
      </dgm:t>
    </dgm:pt>
    <dgm:pt modelId="{DCF38BE6-3BEF-4C89-8311-5918218A62A5}" type="sibTrans" cxnId="{D160E7D4-C958-48EF-8588-13C1843AB922}">
      <dgm:prSet/>
      <dgm:spPr/>
      <dgm:t>
        <a:bodyPr/>
        <a:lstStyle/>
        <a:p>
          <a:endParaRPr lang="en-US"/>
        </a:p>
      </dgm:t>
    </dgm:pt>
    <dgm:pt modelId="{44F5B2BC-9A3E-422E-9F9F-6066168A4DC5}">
      <dgm:prSet phldrT="[Text]"/>
      <dgm:spPr>
        <a:solidFill>
          <a:schemeClr val="bg1">
            <a:lumMod val="50000"/>
          </a:schemeClr>
        </a:solidFill>
      </dgm:spPr>
      <dgm:t>
        <a:bodyPr/>
        <a:lstStyle/>
        <a:p>
          <a:pPr algn="l"/>
          <a:endParaRPr lang="en-US" dirty="0"/>
        </a:p>
      </dgm:t>
    </dgm:pt>
    <dgm:pt modelId="{F107004F-92F8-4C75-8634-1B64DAA2442A}" type="parTrans" cxnId="{8C2E206E-E977-4AF8-B52D-0A5DFE09CA06}">
      <dgm:prSet/>
      <dgm:spPr/>
      <dgm:t>
        <a:bodyPr/>
        <a:lstStyle/>
        <a:p>
          <a:endParaRPr lang="en-US"/>
        </a:p>
      </dgm:t>
    </dgm:pt>
    <dgm:pt modelId="{7D63E513-ACAF-4773-B708-054384C1955D}" type="sibTrans" cxnId="{8C2E206E-E977-4AF8-B52D-0A5DFE09CA06}">
      <dgm:prSet/>
      <dgm:spPr/>
      <dgm:t>
        <a:bodyPr/>
        <a:lstStyle/>
        <a:p>
          <a:endParaRPr lang="en-US"/>
        </a:p>
      </dgm:t>
    </dgm:pt>
    <dgm:pt modelId="{37E972EF-648E-46C4-9F03-AE6BDB3202AE}">
      <dgm:prSet phldrT="[Text]"/>
      <dgm:spPr>
        <a:solidFill>
          <a:schemeClr val="bg1">
            <a:lumMod val="50000"/>
          </a:schemeClr>
        </a:solidFill>
      </dgm:spPr>
      <dgm:t>
        <a:bodyPr/>
        <a:lstStyle/>
        <a:p>
          <a:pPr algn="l"/>
          <a:endParaRPr lang="en-US" dirty="0"/>
        </a:p>
      </dgm:t>
    </dgm:pt>
    <dgm:pt modelId="{420FFA25-A8B7-4CDF-94B8-17B58FC719A4}" type="parTrans" cxnId="{2CE4E2F1-515F-4940-94FC-B845C4F5AB1C}">
      <dgm:prSet/>
      <dgm:spPr/>
      <dgm:t>
        <a:bodyPr/>
        <a:lstStyle/>
        <a:p>
          <a:endParaRPr lang="en-US"/>
        </a:p>
      </dgm:t>
    </dgm:pt>
    <dgm:pt modelId="{5F28200F-B0C6-4962-805C-1CB6480ADDA6}" type="sibTrans" cxnId="{2CE4E2F1-515F-4940-94FC-B845C4F5AB1C}">
      <dgm:prSet/>
      <dgm:spPr/>
      <dgm:t>
        <a:bodyPr/>
        <a:lstStyle/>
        <a:p>
          <a:endParaRPr lang="en-US"/>
        </a:p>
      </dgm:t>
    </dgm:pt>
    <dgm:pt modelId="{4191CB53-448C-4D43-ADC9-86530B0EFB0F}">
      <dgm:prSet phldrT="[Text]"/>
      <dgm:spPr>
        <a:solidFill>
          <a:schemeClr val="accent2">
            <a:lumMod val="50000"/>
          </a:schemeClr>
        </a:solidFill>
      </dgm:spPr>
      <dgm:t>
        <a:bodyPr/>
        <a:lstStyle/>
        <a:p>
          <a:pPr algn="l"/>
          <a:endParaRPr lang="en-US" dirty="0"/>
        </a:p>
      </dgm:t>
    </dgm:pt>
    <dgm:pt modelId="{1C23169A-31E3-4D7D-A99D-150694B55D5D}" type="parTrans" cxnId="{BBAAB284-EE6D-4F59-8BB8-03CB952688E6}">
      <dgm:prSet/>
      <dgm:spPr/>
      <dgm:t>
        <a:bodyPr/>
        <a:lstStyle/>
        <a:p>
          <a:endParaRPr lang="en-US"/>
        </a:p>
      </dgm:t>
    </dgm:pt>
    <dgm:pt modelId="{8B5F6944-24A5-45E4-82CC-3437C807FE05}" type="sibTrans" cxnId="{BBAAB284-EE6D-4F59-8BB8-03CB952688E6}">
      <dgm:prSet/>
      <dgm:spPr/>
      <dgm:t>
        <a:bodyPr/>
        <a:lstStyle/>
        <a:p>
          <a:endParaRPr lang="en-US"/>
        </a:p>
      </dgm:t>
    </dgm:pt>
    <dgm:pt modelId="{E0EE1BCB-801D-43BE-BB6F-599EE7B4993F}" type="pres">
      <dgm:prSet presAssocID="{EF766818-CEDC-419A-968C-84EFE082E4E1}" presName="Name0" presStyleCnt="0">
        <dgm:presLayoutVars>
          <dgm:dir/>
          <dgm:resizeHandles val="exact"/>
        </dgm:presLayoutVars>
      </dgm:prSet>
      <dgm:spPr/>
    </dgm:pt>
    <dgm:pt modelId="{BD59FB0E-E282-4E21-9AC1-731B984C6C97}" type="pres">
      <dgm:prSet presAssocID="{F6997B56-1CD7-4929-8AF6-F2037A6B0098}" presName="node" presStyleLbl="node1" presStyleIdx="0" presStyleCnt="3">
        <dgm:presLayoutVars>
          <dgm:bulletEnabled val="1"/>
        </dgm:presLayoutVars>
      </dgm:prSet>
      <dgm:spPr/>
    </dgm:pt>
    <dgm:pt modelId="{46C259CF-5BE1-4D0D-94C7-1696F0F54E0C}" type="pres">
      <dgm:prSet presAssocID="{0D26B271-34E7-4FD7-8DF1-268E16F8D3C6}" presName="sibTrans" presStyleCnt="0"/>
      <dgm:spPr/>
    </dgm:pt>
    <dgm:pt modelId="{7A2D76C8-36FE-44C9-B199-DB2194CDAA0B}" type="pres">
      <dgm:prSet presAssocID="{7FA16098-BDE5-497F-8088-A6991E9D14C6}" presName="node" presStyleLbl="node1" presStyleIdx="1" presStyleCnt="3" custScaleX="85284">
        <dgm:presLayoutVars>
          <dgm:bulletEnabled val="1"/>
        </dgm:presLayoutVars>
      </dgm:prSet>
      <dgm:spPr/>
    </dgm:pt>
    <dgm:pt modelId="{C410948A-D808-4740-9ADE-418D7951C36E}" type="pres">
      <dgm:prSet presAssocID="{B5A404E6-0E39-44D7-B114-23828679AC48}" presName="sibTrans" presStyleCnt="0"/>
      <dgm:spPr/>
    </dgm:pt>
    <dgm:pt modelId="{5F047676-0099-4390-B114-9BBF27BE7424}" type="pres">
      <dgm:prSet presAssocID="{456E0BAC-3719-4CF3-9EE0-D7237BD60B47}" presName="node" presStyleLbl="node1" presStyleIdx="2" presStyleCnt="3">
        <dgm:presLayoutVars>
          <dgm:bulletEnabled val="1"/>
        </dgm:presLayoutVars>
      </dgm:prSet>
      <dgm:spPr/>
    </dgm:pt>
  </dgm:ptLst>
  <dgm:cxnLst>
    <dgm:cxn modelId="{AD4A4105-9264-472D-9893-404535EE4F91}" srcId="{F6997B56-1CD7-4929-8AF6-F2037A6B0098}" destId="{77733D61-F67D-42A5-9388-F6C977C96E7D}" srcOrd="0" destOrd="0" parTransId="{9AB4B193-4667-48CA-98EB-79746091F2E6}" sibTransId="{24D4DAFC-498F-4DC6-8A99-349CCE6514E9}"/>
    <dgm:cxn modelId="{4441A913-DAE7-472B-AFC7-52E75C6CF28A}" type="presOf" srcId="{4191CB53-448C-4D43-ADC9-86530B0EFB0F}" destId="{5F047676-0099-4390-B114-9BBF27BE7424}" srcOrd="0" destOrd="1" presId="urn:microsoft.com/office/officeart/2005/8/layout/hList6"/>
    <dgm:cxn modelId="{59D2D213-F9CB-43E0-BD11-AE79E92075BD}" srcId="{EF766818-CEDC-419A-968C-84EFE082E4E1}" destId="{7FA16098-BDE5-497F-8088-A6991E9D14C6}" srcOrd="1" destOrd="0" parTransId="{9A242085-7A65-44B8-8E81-8BE85DCCE9D4}" sibTransId="{B5A404E6-0E39-44D7-B114-23828679AC48}"/>
    <dgm:cxn modelId="{5ADA6648-7D95-4001-8B4E-48F8A3D3B873}" type="presOf" srcId="{EF766818-CEDC-419A-968C-84EFE082E4E1}" destId="{E0EE1BCB-801D-43BE-BB6F-599EE7B4993F}" srcOrd="0" destOrd="0" presId="urn:microsoft.com/office/officeart/2005/8/layout/hList6"/>
    <dgm:cxn modelId="{829BEC6C-F9E0-4CAE-9D6F-4B8EA933A387}" srcId="{456E0BAC-3719-4CF3-9EE0-D7237BD60B47}" destId="{08F9EA68-914C-4417-9696-602A7FD713B3}" srcOrd="1" destOrd="0" parTransId="{7FEAD882-B00E-4D24-9C2D-35252B5B2BC9}" sibTransId="{CDD94B65-C350-41F3-8722-931A296210D2}"/>
    <dgm:cxn modelId="{8C2E206E-E977-4AF8-B52D-0A5DFE09CA06}" srcId="{7FA16098-BDE5-497F-8088-A6991E9D14C6}" destId="{44F5B2BC-9A3E-422E-9F9F-6066168A4DC5}" srcOrd="1" destOrd="0" parTransId="{F107004F-92F8-4C75-8634-1B64DAA2442A}" sibTransId="{7D63E513-ACAF-4773-B708-054384C1955D}"/>
    <dgm:cxn modelId="{8222296F-653B-4A37-AF51-3BF429B3E615}" type="presOf" srcId="{AA745B34-D02A-47F5-9FF4-BB0B964C1DDD}" destId="{7A2D76C8-36FE-44C9-B199-DB2194CDAA0B}" srcOrd="0" destOrd="4" presId="urn:microsoft.com/office/officeart/2005/8/layout/hList6"/>
    <dgm:cxn modelId="{1C5A5450-5B50-4DF7-8B78-F74666925E2A}" srcId="{7FA16098-BDE5-497F-8088-A6991E9D14C6}" destId="{AA745B34-D02A-47F5-9FF4-BB0B964C1DDD}" srcOrd="3" destOrd="0" parTransId="{DA4189B2-A965-49EC-962B-ABB6AE16E7FB}" sibTransId="{409F321A-34AE-4E47-8DE7-801B6FA5ACCA}"/>
    <dgm:cxn modelId="{58849056-847E-47E6-8E19-1AD2DC5ACB2D}" type="presOf" srcId="{08F9EA68-914C-4417-9696-602A7FD713B3}" destId="{5F047676-0099-4390-B114-9BBF27BE7424}" srcOrd="0" destOrd="2" presId="urn:microsoft.com/office/officeart/2005/8/layout/hList6"/>
    <dgm:cxn modelId="{35B5F959-3E39-4603-9D3B-D957C37F6DC9}" type="presOf" srcId="{44F5B2BC-9A3E-422E-9F9F-6066168A4DC5}" destId="{7A2D76C8-36FE-44C9-B199-DB2194CDAA0B}" srcOrd="0" destOrd="2" presId="urn:microsoft.com/office/officeart/2005/8/layout/hList6"/>
    <dgm:cxn modelId="{88BA7C7F-D5EE-4EAF-AE0A-9373B441BA65}" type="presOf" srcId="{77733D61-F67D-42A5-9388-F6C977C96E7D}" destId="{BD59FB0E-E282-4E21-9AC1-731B984C6C97}" srcOrd="0" destOrd="1" presId="urn:microsoft.com/office/officeart/2005/8/layout/hList6"/>
    <dgm:cxn modelId="{BBAAB284-EE6D-4F59-8BB8-03CB952688E6}" srcId="{456E0BAC-3719-4CF3-9EE0-D7237BD60B47}" destId="{4191CB53-448C-4D43-ADC9-86530B0EFB0F}" srcOrd="0" destOrd="0" parTransId="{1C23169A-31E3-4D7D-A99D-150694B55D5D}" sibTransId="{8B5F6944-24A5-45E4-82CC-3437C807FE05}"/>
    <dgm:cxn modelId="{09B3549A-31C3-4EB5-9D1A-F97F6DF536AB}" type="presOf" srcId="{456E0BAC-3719-4CF3-9EE0-D7237BD60B47}" destId="{5F047676-0099-4390-B114-9BBF27BE7424}" srcOrd="0" destOrd="0" presId="urn:microsoft.com/office/officeart/2005/8/layout/hList6"/>
    <dgm:cxn modelId="{BB88E7A7-167E-436A-B2F2-0E1F1D583533}" type="presOf" srcId="{ACB908F5-20CD-435F-86A7-1BC39A002E1E}" destId="{7A2D76C8-36FE-44C9-B199-DB2194CDAA0B}" srcOrd="0" destOrd="1" presId="urn:microsoft.com/office/officeart/2005/8/layout/hList6"/>
    <dgm:cxn modelId="{C9D187B8-8C7A-41AF-B204-BBA3C436D0F2}" srcId="{EF766818-CEDC-419A-968C-84EFE082E4E1}" destId="{F6997B56-1CD7-4929-8AF6-F2037A6B0098}" srcOrd="0" destOrd="0" parTransId="{BBC00451-E207-4286-9282-EA627E089BD4}" sibTransId="{0D26B271-34E7-4FD7-8DF1-268E16F8D3C6}"/>
    <dgm:cxn modelId="{707754B9-96B2-415A-8778-3CCEA209BCBC}" type="presOf" srcId="{37E972EF-648E-46C4-9F03-AE6BDB3202AE}" destId="{7A2D76C8-36FE-44C9-B199-DB2194CDAA0B}" srcOrd="0" destOrd="3" presId="urn:microsoft.com/office/officeart/2005/8/layout/hList6"/>
    <dgm:cxn modelId="{75855DBD-B27A-4461-AC59-B41D24CEA930}" srcId="{EF766818-CEDC-419A-968C-84EFE082E4E1}" destId="{456E0BAC-3719-4CF3-9EE0-D7237BD60B47}" srcOrd="2" destOrd="0" parTransId="{CB68F4AF-3F55-4ABF-8986-50DB06DD2472}" sibTransId="{925F1E6E-08DB-43B1-AECB-8C1C3CFB139B}"/>
    <dgm:cxn modelId="{D160E7D4-C958-48EF-8588-13C1843AB922}" srcId="{7FA16098-BDE5-497F-8088-A6991E9D14C6}" destId="{ACB908F5-20CD-435F-86A7-1BC39A002E1E}" srcOrd="0" destOrd="0" parTransId="{DB71CE74-212C-4703-B0A1-20250B174E84}" sibTransId="{DCF38BE6-3BEF-4C89-8311-5918218A62A5}"/>
    <dgm:cxn modelId="{294415E4-3DE8-43B6-982B-51DD7DF2087C}" type="presOf" srcId="{F6997B56-1CD7-4929-8AF6-F2037A6B0098}" destId="{BD59FB0E-E282-4E21-9AC1-731B984C6C97}" srcOrd="0" destOrd="0" presId="urn:microsoft.com/office/officeart/2005/8/layout/hList6"/>
    <dgm:cxn modelId="{EAB623EE-6E63-4691-9277-D2EADB394A88}" type="presOf" srcId="{7FA16098-BDE5-497F-8088-A6991E9D14C6}" destId="{7A2D76C8-36FE-44C9-B199-DB2194CDAA0B}" srcOrd="0" destOrd="0" presId="urn:microsoft.com/office/officeart/2005/8/layout/hList6"/>
    <dgm:cxn modelId="{2CE4E2F1-515F-4940-94FC-B845C4F5AB1C}" srcId="{7FA16098-BDE5-497F-8088-A6991E9D14C6}" destId="{37E972EF-648E-46C4-9F03-AE6BDB3202AE}" srcOrd="2" destOrd="0" parTransId="{420FFA25-A8B7-4CDF-94B8-17B58FC719A4}" sibTransId="{5F28200F-B0C6-4962-805C-1CB6480ADDA6}"/>
    <dgm:cxn modelId="{F3BFAFA0-4B70-42E4-8386-2FAE4C1E53A5}" type="presParOf" srcId="{E0EE1BCB-801D-43BE-BB6F-599EE7B4993F}" destId="{BD59FB0E-E282-4E21-9AC1-731B984C6C97}" srcOrd="0" destOrd="0" presId="urn:microsoft.com/office/officeart/2005/8/layout/hList6"/>
    <dgm:cxn modelId="{BB112993-A59B-4957-BFB5-10073D34CDA0}" type="presParOf" srcId="{E0EE1BCB-801D-43BE-BB6F-599EE7B4993F}" destId="{46C259CF-5BE1-4D0D-94C7-1696F0F54E0C}" srcOrd="1" destOrd="0" presId="urn:microsoft.com/office/officeart/2005/8/layout/hList6"/>
    <dgm:cxn modelId="{00DB9CC2-87B4-4242-B10C-4625EB520BBC}" type="presParOf" srcId="{E0EE1BCB-801D-43BE-BB6F-599EE7B4993F}" destId="{7A2D76C8-36FE-44C9-B199-DB2194CDAA0B}" srcOrd="2" destOrd="0" presId="urn:microsoft.com/office/officeart/2005/8/layout/hList6"/>
    <dgm:cxn modelId="{7E5D1E1E-C767-4BB4-A49C-28C5B353ACEF}" type="presParOf" srcId="{E0EE1BCB-801D-43BE-BB6F-599EE7B4993F}" destId="{C410948A-D808-4740-9ADE-418D7951C36E}" srcOrd="3" destOrd="0" presId="urn:microsoft.com/office/officeart/2005/8/layout/hList6"/>
    <dgm:cxn modelId="{C6877A95-631B-4737-9C48-198CBC4B8D1F}" type="presParOf" srcId="{E0EE1BCB-801D-43BE-BB6F-599EE7B4993F}" destId="{5F047676-0099-4390-B114-9BBF27BE742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957FA5-105B-4619-96AC-931E3FCD6DA5}"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GB"/>
        </a:p>
      </dgm:t>
    </dgm:pt>
    <dgm:pt modelId="{2BEBFB83-910D-4ABB-9185-41427CC54B9A}">
      <dgm:prSet phldrT="[Text]"/>
      <dgm:spPr>
        <a:solidFill>
          <a:schemeClr val="bg2">
            <a:lumMod val="25000"/>
          </a:schemeClr>
        </a:solidFill>
      </dgm:spPr>
      <dgm:t>
        <a:bodyPr/>
        <a:lstStyle/>
        <a:p>
          <a:r>
            <a:rPr lang="en-GB" b="1" dirty="0"/>
            <a:t>Source</a:t>
          </a:r>
        </a:p>
      </dgm:t>
    </dgm:pt>
    <dgm:pt modelId="{17D5DF28-DEC9-47CC-A466-7BA3F4E2E762}" type="parTrans" cxnId="{DF9995FB-D886-4C48-8F9F-6DAD94497744}">
      <dgm:prSet/>
      <dgm:spPr/>
      <dgm:t>
        <a:bodyPr/>
        <a:lstStyle/>
        <a:p>
          <a:endParaRPr lang="en-GB"/>
        </a:p>
      </dgm:t>
    </dgm:pt>
    <dgm:pt modelId="{FCEFE8DD-724A-4EFB-A11C-80693ABBF2AB}" type="sibTrans" cxnId="{DF9995FB-D886-4C48-8F9F-6DAD94497744}">
      <dgm:prSet/>
      <dgm:spPr/>
      <dgm:t>
        <a:bodyPr/>
        <a:lstStyle/>
        <a:p>
          <a:endParaRPr lang="en-GB"/>
        </a:p>
      </dgm:t>
    </dgm:pt>
    <dgm:pt modelId="{C40EA2E4-9163-4525-9675-320690AD5281}">
      <dgm:prSet phldrT="[Text]"/>
      <dgm:spPr>
        <a:solidFill>
          <a:srgbClr val="92D050"/>
        </a:solidFill>
      </dgm:spPr>
      <dgm:t>
        <a:bodyPr/>
        <a:lstStyle/>
        <a:p>
          <a:r>
            <a:rPr lang="en-GB" b="1" dirty="0"/>
            <a:t>Movement</a:t>
          </a:r>
        </a:p>
      </dgm:t>
    </dgm:pt>
    <dgm:pt modelId="{6D3E8609-53AA-4E0D-AAA0-D47B69C5CB5C}" type="parTrans" cxnId="{17249D13-C34D-4E9A-B285-D9868AD6A641}">
      <dgm:prSet/>
      <dgm:spPr/>
      <dgm:t>
        <a:bodyPr/>
        <a:lstStyle/>
        <a:p>
          <a:endParaRPr lang="en-GB"/>
        </a:p>
      </dgm:t>
    </dgm:pt>
    <dgm:pt modelId="{D21521D3-E340-4937-876D-DE3F88FC73B5}" type="sibTrans" cxnId="{17249D13-C34D-4E9A-B285-D9868AD6A641}">
      <dgm:prSet/>
      <dgm:spPr/>
      <dgm:t>
        <a:bodyPr/>
        <a:lstStyle/>
        <a:p>
          <a:endParaRPr lang="en-GB"/>
        </a:p>
      </dgm:t>
    </dgm:pt>
    <dgm:pt modelId="{D0386FDD-41A3-49EC-8F88-425DDF205CBE}">
      <dgm:prSet phldrT="[Text]"/>
      <dgm:spPr>
        <a:solidFill>
          <a:schemeClr val="accent2">
            <a:lumMod val="75000"/>
          </a:schemeClr>
        </a:solidFill>
      </dgm:spPr>
      <dgm:t>
        <a:bodyPr/>
        <a:lstStyle/>
        <a:p>
          <a:r>
            <a:rPr lang="en-GB" b="1" dirty="0"/>
            <a:t>IFF</a:t>
          </a:r>
        </a:p>
      </dgm:t>
    </dgm:pt>
    <dgm:pt modelId="{1C0A4AE2-7D51-4A7F-A959-776F7381D913}" type="parTrans" cxnId="{B8241EE1-52CE-4F10-A214-D1953BE7397F}">
      <dgm:prSet/>
      <dgm:spPr/>
      <dgm:t>
        <a:bodyPr/>
        <a:lstStyle/>
        <a:p>
          <a:endParaRPr lang="en-GB"/>
        </a:p>
      </dgm:t>
    </dgm:pt>
    <dgm:pt modelId="{1941176F-9C5A-4CD5-AF61-028823975B18}" type="sibTrans" cxnId="{B8241EE1-52CE-4F10-A214-D1953BE7397F}">
      <dgm:prSet/>
      <dgm:spPr/>
      <dgm:t>
        <a:bodyPr/>
        <a:lstStyle/>
        <a:p>
          <a:endParaRPr lang="en-GB"/>
        </a:p>
      </dgm:t>
    </dgm:pt>
    <dgm:pt modelId="{3D4F8BF7-896C-4880-AB87-CC1B476200B3}">
      <dgm:prSet phldrT="[Text]"/>
      <dgm:spPr>
        <a:solidFill>
          <a:schemeClr val="accent6">
            <a:lumMod val="50000"/>
          </a:schemeClr>
        </a:solidFill>
      </dgm:spPr>
      <dgm:t>
        <a:bodyPr/>
        <a:lstStyle/>
        <a:p>
          <a:r>
            <a:rPr lang="en-GB" b="1" dirty="0"/>
            <a:t>Use</a:t>
          </a:r>
        </a:p>
      </dgm:t>
    </dgm:pt>
    <dgm:pt modelId="{E7BD7F3F-2EA4-4F2F-BCA9-8114BD588F0B}" type="parTrans" cxnId="{B5D914E0-0953-4831-AB4D-63A911E0700B}">
      <dgm:prSet/>
      <dgm:spPr/>
      <dgm:t>
        <a:bodyPr/>
        <a:lstStyle/>
        <a:p>
          <a:endParaRPr lang="en-GB"/>
        </a:p>
      </dgm:t>
    </dgm:pt>
    <dgm:pt modelId="{BEA93D96-060F-4725-9EE4-3892F7A9FC68}" type="sibTrans" cxnId="{B5D914E0-0953-4831-AB4D-63A911E0700B}">
      <dgm:prSet/>
      <dgm:spPr/>
      <dgm:t>
        <a:bodyPr/>
        <a:lstStyle/>
        <a:p>
          <a:endParaRPr lang="en-GB"/>
        </a:p>
      </dgm:t>
    </dgm:pt>
    <dgm:pt modelId="{1D531DCA-5E59-43C8-BC83-538A5716026A}" type="pres">
      <dgm:prSet presAssocID="{1E957FA5-105B-4619-96AC-931E3FCD6DA5}" presName="compositeShape" presStyleCnt="0">
        <dgm:presLayoutVars>
          <dgm:chMax val="9"/>
          <dgm:dir/>
          <dgm:resizeHandles val="exact"/>
        </dgm:presLayoutVars>
      </dgm:prSet>
      <dgm:spPr/>
    </dgm:pt>
    <dgm:pt modelId="{0119C29D-F71C-410F-8574-D718717F09B3}" type="pres">
      <dgm:prSet presAssocID="{1E957FA5-105B-4619-96AC-931E3FCD6DA5}" presName="triangle1" presStyleLbl="node1" presStyleIdx="0" presStyleCnt="4" custScaleX="159832">
        <dgm:presLayoutVars>
          <dgm:bulletEnabled val="1"/>
        </dgm:presLayoutVars>
      </dgm:prSet>
      <dgm:spPr/>
    </dgm:pt>
    <dgm:pt modelId="{5DE3AF35-5A7E-481B-A92D-D801B9531886}" type="pres">
      <dgm:prSet presAssocID="{1E957FA5-105B-4619-96AC-931E3FCD6DA5}" presName="triangle2" presStyleLbl="node1" presStyleIdx="1" presStyleCnt="4" custScaleX="158611" custLinFactNeighborX="-28286" custLinFactNeighborY="449">
        <dgm:presLayoutVars>
          <dgm:bulletEnabled val="1"/>
        </dgm:presLayoutVars>
      </dgm:prSet>
      <dgm:spPr/>
    </dgm:pt>
    <dgm:pt modelId="{70BB007C-1360-42F5-A748-0949962E2820}" type="pres">
      <dgm:prSet presAssocID="{1E957FA5-105B-4619-96AC-931E3FCD6DA5}" presName="triangle3" presStyleLbl="node1" presStyleIdx="2" presStyleCnt="4" custScaleX="159832">
        <dgm:presLayoutVars>
          <dgm:bulletEnabled val="1"/>
        </dgm:presLayoutVars>
      </dgm:prSet>
      <dgm:spPr/>
    </dgm:pt>
    <dgm:pt modelId="{EA9D0C6D-61BB-4BEA-BC14-0B9621E2589C}" type="pres">
      <dgm:prSet presAssocID="{1E957FA5-105B-4619-96AC-931E3FCD6DA5}" presName="triangle4" presStyleLbl="node1" presStyleIdx="3" presStyleCnt="4" custScaleX="151028" custLinFactNeighborX="27387" custLinFactNeighborY="-1796">
        <dgm:presLayoutVars>
          <dgm:bulletEnabled val="1"/>
        </dgm:presLayoutVars>
      </dgm:prSet>
      <dgm:spPr/>
    </dgm:pt>
  </dgm:ptLst>
  <dgm:cxnLst>
    <dgm:cxn modelId="{17249D13-C34D-4E9A-B285-D9868AD6A641}" srcId="{1E957FA5-105B-4619-96AC-931E3FCD6DA5}" destId="{C40EA2E4-9163-4525-9675-320690AD5281}" srcOrd="1" destOrd="0" parTransId="{6D3E8609-53AA-4E0D-AAA0-D47B69C5CB5C}" sibTransId="{D21521D3-E340-4937-876D-DE3F88FC73B5}"/>
    <dgm:cxn modelId="{F6859776-3E44-469C-A83E-B98C7B4E077E}" type="presOf" srcId="{D0386FDD-41A3-49EC-8F88-425DDF205CBE}" destId="{70BB007C-1360-42F5-A748-0949962E2820}" srcOrd="0" destOrd="0" presId="urn:microsoft.com/office/officeart/2005/8/layout/pyramid4"/>
    <dgm:cxn modelId="{8DAB0E85-C337-4546-BA4B-91867416BB3F}" type="presOf" srcId="{2BEBFB83-910D-4ABB-9185-41427CC54B9A}" destId="{0119C29D-F71C-410F-8574-D718717F09B3}" srcOrd="0" destOrd="0" presId="urn:microsoft.com/office/officeart/2005/8/layout/pyramid4"/>
    <dgm:cxn modelId="{C768AD9A-FDCF-46E2-9C6B-CFC28879E19C}" type="presOf" srcId="{1E957FA5-105B-4619-96AC-931E3FCD6DA5}" destId="{1D531DCA-5E59-43C8-BC83-538A5716026A}" srcOrd="0" destOrd="0" presId="urn:microsoft.com/office/officeart/2005/8/layout/pyramid4"/>
    <dgm:cxn modelId="{74092ADF-CCC8-4B49-9B68-7E27E7177495}" type="presOf" srcId="{C40EA2E4-9163-4525-9675-320690AD5281}" destId="{5DE3AF35-5A7E-481B-A92D-D801B9531886}" srcOrd="0" destOrd="0" presId="urn:microsoft.com/office/officeart/2005/8/layout/pyramid4"/>
    <dgm:cxn modelId="{B5D914E0-0953-4831-AB4D-63A911E0700B}" srcId="{1E957FA5-105B-4619-96AC-931E3FCD6DA5}" destId="{3D4F8BF7-896C-4880-AB87-CC1B476200B3}" srcOrd="3" destOrd="0" parTransId="{E7BD7F3F-2EA4-4F2F-BCA9-8114BD588F0B}" sibTransId="{BEA93D96-060F-4725-9EE4-3892F7A9FC68}"/>
    <dgm:cxn modelId="{B8241EE1-52CE-4F10-A214-D1953BE7397F}" srcId="{1E957FA5-105B-4619-96AC-931E3FCD6DA5}" destId="{D0386FDD-41A3-49EC-8F88-425DDF205CBE}" srcOrd="2" destOrd="0" parTransId="{1C0A4AE2-7D51-4A7F-A959-776F7381D913}" sibTransId="{1941176F-9C5A-4CD5-AF61-028823975B18}"/>
    <dgm:cxn modelId="{D483E3F7-1515-41D8-B753-DF8874266703}" type="presOf" srcId="{3D4F8BF7-896C-4880-AB87-CC1B476200B3}" destId="{EA9D0C6D-61BB-4BEA-BC14-0B9621E2589C}" srcOrd="0" destOrd="0" presId="urn:microsoft.com/office/officeart/2005/8/layout/pyramid4"/>
    <dgm:cxn modelId="{DF9995FB-D886-4C48-8F9F-6DAD94497744}" srcId="{1E957FA5-105B-4619-96AC-931E3FCD6DA5}" destId="{2BEBFB83-910D-4ABB-9185-41427CC54B9A}" srcOrd="0" destOrd="0" parTransId="{17D5DF28-DEC9-47CC-A466-7BA3F4E2E762}" sibTransId="{FCEFE8DD-724A-4EFB-A11C-80693ABBF2AB}"/>
    <dgm:cxn modelId="{7567CF41-32DA-4263-9733-0F9961347E12}" type="presParOf" srcId="{1D531DCA-5E59-43C8-BC83-538A5716026A}" destId="{0119C29D-F71C-410F-8574-D718717F09B3}" srcOrd="0" destOrd="0" presId="urn:microsoft.com/office/officeart/2005/8/layout/pyramid4"/>
    <dgm:cxn modelId="{0BC4678D-A5E3-4B86-BF7C-7BF9854F5DBE}" type="presParOf" srcId="{1D531DCA-5E59-43C8-BC83-538A5716026A}" destId="{5DE3AF35-5A7E-481B-A92D-D801B9531886}" srcOrd="1" destOrd="0" presId="urn:microsoft.com/office/officeart/2005/8/layout/pyramid4"/>
    <dgm:cxn modelId="{F3876007-4B14-481B-A450-5FE546A85D2E}" type="presParOf" srcId="{1D531DCA-5E59-43C8-BC83-538A5716026A}" destId="{70BB007C-1360-42F5-A748-0949962E2820}" srcOrd="2" destOrd="0" presId="urn:microsoft.com/office/officeart/2005/8/layout/pyramid4"/>
    <dgm:cxn modelId="{7A35131A-2F19-4A73-9FAE-3997A20050E1}" type="presParOf" srcId="{1D531DCA-5E59-43C8-BC83-538A5716026A}" destId="{EA9D0C6D-61BB-4BEA-BC14-0B9621E2589C}"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ED2B8-6CF1-4454-AA90-F52C7B9FE7FD}"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0894A0CA-5937-4839-8C11-2DBC09084D7E}">
      <dgm:prSet phldrT="[Text]" custT="1"/>
      <dgm:spPr/>
      <dgm:t>
        <a:bodyPr/>
        <a:lstStyle/>
        <a:p>
          <a:r>
            <a:rPr lang="en-GB" sz="2000" b="1" dirty="0"/>
            <a:t>Falsification of Trade Invoices</a:t>
          </a:r>
        </a:p>
      </dgm:t>
    </dgm:pt>
    <dgm:pt modelId="{65DDBCEA-CAFC-4E08-9BEE-3A4F275541F9}" type="parTrans" cxnId="{BBF70B26-DA8D-4E8A-B229-8629383C6DFE}">
      <dgm:prSet/>
      <dgm:spPr/>
      <dgm:t>
        <a:bodyPr/>
        <a:lstStyle/>
        <a:p>
          <a:endParaRPr lang="en-GB"/>
        </a:p>
      </dgm:t>
    </dgm:pt>
    <dgm:pt modelId="{1F435EE9-381C-4709-8B54-1C319973AE82}" type="sibTrans" cxnId="{BBF70B26-DA8D-4E8A-B229-8629383C6DFE}">
      <dgm:prSet/>
      <dgm:spPr/>
      <dgm:t>
        <a:bodyPr/>
        <a:lstStyle/>
        <a:p>
          <a:endParaRPr lang="en-GB"/>
        </a:p>
      </dgm:t>
    </dgm:pt>
    <dgm:pt modelId="{803BABF5-686E-418B-B88F-DCD1470A7F93}">
      <dgm:prSet phldrT="[Text]" custT="1"/>
      <dgm:spPr/>
      <dgm:t>
        <a:bodyPr/>
        <a:lstStyle/>
        <a:p>
          <a:r>
            <a:rPr lang="en-GB" sz="2000" b="1" dirty="0"/>
            <a:t>Transfer Mispricing</a:t>
          </a:r>
        </a:p>
      </dgm:t>
    </dgm:pt>
    <dgm:pt modelId="{F211A785-B41F-4864-A645-C584C2072DE7}" type="parTrans" cxnId="{00AA2D8B-DA8F-4CB1-A817-7241DB179899}">
      <dgm:prSet/>
      <dgm:spPr/>
      <dgm:t>
        <a:bodyPr/>
        <a:lstStyle/>
        <a:p>
          <a:endParaRPr lang="en-GB"/>
        </a:p>
      </dgm:t>
    </dgm:pt>
    <dgm:pt modelId="{5A79AFF7-4BD7-49E6-BE2A-914548B8601C}" type="sibTrans" cxnId="{00AA2D8B-DA8F-4CB1-A817-7241DB179899}">
      <dgm:prSet/>
      <dgm:spPr/>
      <dgm:t>
        <a:bodyPr/>
        <a:lstStyle/>
        <a:p>
          <a:endParaRPr lang="en-GB"/>
        </a:p>
      </dgm:t>
    </dgm:pt>
    <dgm:pt modelId="{04C9AA6F-8470-47AD-84CB-B2F7CD21FF01}">
      <dgm:prSet phldrT="[Text]" custT="1"/>
      <dgm:spPr/>
      <dgm:t>
        <a:bodyPr/>
        <a:lstStyle/>
        <a:p>
          <a:r>
            <a:rPr lang="en-GB" sz="2000" b="1" dirty="0"/>
            <a:t>Avoidance of Taxable Presence</a:t>
          </a:r>
        </a:p>
      </dgm:t>
    </dgm:pt>
    <dgm:pt modelId="{A1646A13-DA92-455A-A9A0-6ED3298536B3}" type="parTrans" cxnId="{CC98E7B0-3065-4CA7-8106-151C1D089B63}">
      <dgm:prSet/>
      <dgm:spPr/>
      <dgm:t>
        <a:bodyPr/>
        <a:lstStyle/>
        <a:p>
          <a:endParaRPr lang="en-GB"/>
        </a:p>
      </dgm:t>
    </dgm:pt>
    <dgm:pt modelId="{A05E5298-6988-41A2-B016-03AB76C882C4}" type="sibTrans" cxnId="{CC98E7B0-3065-4CA7-8106-151C1D089B63}">
      <dgm:prSet/>
      <dgm:spPr/>
      <dgm:t>
        <a:bodyPr/>
        <a:lstStyle/>
        <a:p>
          <a:endParaRPr lang="en-GB"/>
        </a:p>
      </dgm:t>
    </dgm:pt>
    <dgm:pt modelId="{70DF5464-15B9-4F2A-BA3A-CD983E9527EE}">
      <dgm:prSet phldrT="[Text]" custT="1"/>
      <dgm:spPr/>
      <dgm:t>
        <a:bodyPr/>
        <a:lstStyle/>
        <a:p>
          <a:r>
            <a:rPr lang="en-GB" sz="2000" b="1" dirty="0"/>
            <a:t>Foreign Exchange Round-Tripping</a:t>
          </a:r>
        </a:p>
      </dgm:t>
    </dgm:pt>
    <dgm:pt modelId="{C6CB02EB-9FF8-4FA8-B67F-9AAB73E51D56}" type="parTrans" cxnId="{C24A6B6D-E316-4A42-B5F5-7296837FC460}">
      <dgm:prSet/>
      <dgm:spPr/>
      <dgm:t>
        <a:bodyPr/>
        <a:lstStyle/>
        <a:p>
          <a:endParaRPr lang="en-GB"/>
        </a:p>
      </dgm:t>
    </dgm:pt>
    <dgm:pt modelId="{93F8EDF7-4CE8-42DA-AA6B-1713015F0C28}" type="sibTrans" cxnId="{C24A6B6D-E316-4A42-B5F5-7296837FC460}">
      <dgm:prSet/>
      <dgm:spPr/>
      <dgm:t>
        <a:bodyPr/>
        <a:lstStyle/>
        <a:p>
          <a:endParaRPr lang="en-GB"/>
        </a:p>
      </dgm:t>
    </dgm:pt>
    <dgm:pt modelId="{78B649DC-CD19-4D04-A36C-A1C6A15EA9AB}">
      <dgm:prSet phldrT="[Text]" custT="1"/>
      <dgm:spPr/>
      <dgm:t>
        <a:bodyPr/>
        <a:lstStyle/>
        <a:p>
          <a:r>
            <a:rPr lang="en-GB" sz="2000" b="1" dirty="0"/>
            <a:t>Base Eroding Payments</a:t>
          </a:r>
        </a:p>
      </dgm:t>
    </dgm:pt>
    <dgm:pt modelId="{AFD9EB8E-B978-4E66-9457-4135229A1005}" type="parTrans" cxnId="{98FE8117-CA9E-4EC8-AD84-8906DEF48413}">
      <dgm:prSet/>
      <dgm:spPr/>
      <dgm:t>
        <a:bodyPr/>
        <a:lstStyle/>
        <a:p>
          <a:endParaRPr lang="en-GB"/>
        </a:p>
      </dgm:t>
    </dgm:pt>
    <dgm:pt modelId="{3DC8E50F-BE0D-43BB-BBB6-B52DAFC206C8}" type="sibTrans" cxnId="{98FE8117-CA9E-4EC8-AD84-8906DEF48413}">
      <dgm:prSet/>
      <dgm:spPr/>
      <dgm:t>
        <a:bodyPr/>
        <a:lstStyle/>
        <a:p>
          <a:endParaRPr lang="en-GB"/>
        </a:p>
      </dgm:t>
    </dgm:pt>
    <dgm:pt modelId="{A3D8BEF2-8E1F-4C5A-AA40-29B5DD9C05F9}">
      <dgm:prSet phldrT="[Text]" custT="1"/>
      <dgm:spPr/>
      <dgm:t>
        <a:bodyPr/>
        <a:lstStyle/>
        <a:p>
          <a:r>
            <a:rPr lang="en-GB" sz="2000" b="1" dirty="0"/>
            <a:t>Tax Evasion</a:t>
          </a:r>
        </a:p>
      </dgm:t>
    </dgm:pt>
    <dgm:pt modelId="{330CDEAD-30B1-4AF1-81A9-03CB8587E99D}" type="parTrans" cxnId="{71323938-373B-4402-BF53-D32C23876D0C}">
      <dgm:prSet/>
      <dgm:spPr/>
      <dgm:t>
        <a:bodyPr/>
        <a:lstStyle/>
        <a:p>
          <a:endParaRPr lang="en-GB"/>
        </a:p>
      </dgm:t>
    </dgm:pt>
    <dgm:pt modelId="{D706155B-578A-464C-8CC9-BC4A8B03328E}" type="sibTrans" cxnId="{71323938-373B-4402-BF53-D32C23876D0C}">
      <dgm:prSet/>
      <dgm:spPr/>
      <dgm:t>
        <a:bodyPr/>
        <a:lstStyle/>
        <a:p>
          <a:endParaRPr lang="en-GB"/>
        </a:p>
      </dgm:t>
    </dgm:pt>
    <dgm:pt modelId="{437FED9D-409E-4F36-AB32-8BFD1A77AF65}" type="pres">
      <dgm:prSet presAssocID="{D73ED2B8-6CF1-4454-AA90-F52C7B9FE7FD}" presName="Name0" presStyleCnt="0">
        <dgm:presLayoutVars>
          <dgm:chMax val="7"/>
          <dgm:dir/>
          <dgm:resizeHandles val="exact"/>
        </dgm:presLayoutVars>
      </dgm:prSet>
      <dgm:spPr/>
    </dgm:pt>
    <dgm:pt modelId="{0C5F1D15-07FF-406F-B4D9-C7B2215AEEE9}" type="pres">
      <dgm:prSet presAssocID="{D73ED2B8-6CF1-4454-AA90-F52C7B9FE7FD}" presName="ellipse1" presStyleLbl="vennNode1" presStyleIdx="0" presStyleCnt="6">
        <dgm:presLayoutVars>
          <dgm:bulletEnabled val="1"/>
        </dgm:presLayoutVars>
      </dgm:prSet>
      <dgm:spPr/>
    </dgm:pt>
    <dgm:pt modelId="{562C5E77-2A42-4246-A3C4-E0B2899FA173}" type="pres">
      <dgm:prSet presAssocID="{D73ED2B8-6CF1-4454-AA90-F52C7B9FE7FD}" presName="ellipse2" presStyleLbl="vennNode1" presStyleIdx="1" presStyleCnt="6">
        <dgm:presLayoutVars>
          <dgm:bulletEnabled val="1"/>
        </dgm:presLayoutVars>
      </dgm:prSet>
      <dgm:spPr/>
    </dgm:pt>
    <dgm:pt modelId="{00052566-9BFD-4226-8E61-D76458EB5C60}" type="pres">
      <dgm:prSet presAssocID="{D73ED2B8-6CF1-4454-AA90-F52C7B9FE7FD}" presName="ellipse3" presStyleLbl="vennNode1" presStyleIdx="2" presStyleCnt="6">
        <dgm:presLayoutVars>
          <dgm:bulletEnabled val="1"/>
        </dgm:presLayoutVars>
      </dgm:prSet>
      <dgm:spPr/>
    </dgm:pt>
    <dgm:pt modelId="{20C4B9FD-4AE5-4F36-852A-A6859A77F5A5}" type="pres">
      <dgm:prSet presAssocID="{D73ED2B8-6CF1-4454-AA90-F52C7B9FE7FD}" presName="ellipse4" presStyleLbl="vennNode1" presStyleIdx="3" presStyleCnt="6">
        <dgm:presLayoutVars>
          <dgm:bulletEnabled val="1"/>
        </dgm:presLayoutVars>
      </dgm:prSet>
      <dgm:spPr/>
    </dgm:pt>
    <dgm:pt modelId="{266D2161-F97E-4BA2-ABD0-36F58BADBE89}" type="pres">
      <dgm:prSet presAssocID="{D73ED2B8-6CF1-4454-AA90-F52C7B9FE7FD}" presName="ellipse5" presStyleLbl="vennNode1" presStyleIdx="4" presStyleCnt="6">
        <dgm:presLayoutVars>
          <dgm:bulletEnabled val="1"/>
        </dgm:presLayoutVars>
      </dgm:prSet>
      <dgm:spPr/>
    </dgm:pt>
    <dgm:pt modelId="{9D4F1BD7-3CCF-4643-B5B5-A5C6CE0C12E3}" type="pres">
      <dgm:prSet presAssocID="{D73ED2B8-6CF1-4454-AA90-F52C7B9FE7FD}" presName="ellipse6" presStyleLbl="vennNode1" presStyleIdx="5" presStyleCnt="6">
        <dgm:presLayoutVars>
          <dgm:bulletEnabled val="1"/>
        </dgm:presLayoutVars>
      </dgm:prSet>
      <dgm:spPr/>
    </dgm:pt>
  </dgm:ptLst>
  <dgm:cxnLst>
    <dgm:cxn modelId="{98FE8117-CA9E-4EC8-AD84-8906DEF48413}" srcId="{D73ED2B8-6CF1-4454-AA90-F52C7B9FE7FD}" destId="{78B649DC-CD19-4D04-A36C-A1C6A15EA9AB}" srcOrd="5" destOrd="0" parTransId="{AFD9EB8E-B978-4E66-9457-4135229A1005}" sibTransId="{3DC8E50F-BE0D-43BB-BBB6-B52DAFC206C8}"/>
    <dgm:cxn modelId="{BBF70B26-DA8D-4E8A-B229-8629383C6DFE}" srcId="{D73ED2B8-6CF1-4454-AA90-F52C7B9FE7FD}" destId="{0894A0CA-5937-4839-8C11-2DBC09084D7E}" srcOrd="0" destOrd="0" parTransId="{65DDBCEA-CAFC-4E08-9BEE-3A4F275541F9}" sibTransId="{1F435EE9-381C-4709-8B54-1C319973AE82}"/>
    <dgm:cxn modelId="{0A35882D-94ED-4EC7-A9E7-A3AC638E0F76}" type="presOf" srcId="{70DF5464-15B9-4F2A-BA3A-CD983E9527EE}" destId="{266D2161-F97E-4BA2-ABD0-36F58BADBE89}" srcOrd="0" destOrd="0" presId="urn:microsoft.com/office/officeart/2005/8/layout/rings+Icon"/>
    <dgm:cxn modelId="{7AFA6D2F-EA60-4283-B083-F7E906BA6ABA}" type="presOf" srcId="{0894A0CA-5937-4839-8C11-2DBC09084D7E}" destId="{0C5F1D15-07FF-406F-B4D9-C7B2215AEEE9}" srcOrd="0" destOrd="0" presId="urn:microsoft.com/office/officeart/2005/8/layout/rings+Icon"/>
    <dgm:cxn modelId="{71323938-373B-4402-BF53-D32C23876D0C}" srcId="{D73ED2B8-6CF1-4454-AA90-F52C7B9FE7FD}" destId="{A3D8BEF2-8E1F-4C5A-AA40-29B5DD9C05F9}" srcOrd="2" destOrd="0" parTransId="{330CDEAD-30B1-4AF1-81A9-03CB8587E99D}" sibTransId="{D706155B-578A-464C-8CC9-BC4A8B03328E}"/>
    <dgm:cxn modelId="{C24A6B6D-E316-4A42-B5F5-7296837FC460}" srcId="{D73ED2B8-6CF1-4454-AA90-F52C7B9FE7FD}" destId="{70DF5464-15B9-4F2A-BA3A-CD983E9527EE}" srcOrd="4" destOrd="0" parTransId="{C6CB02EB-9FF8-4FA8-B67F-9AAB73E51D56}" sibTransId="{93F8EDF7-4CE8-42DA-AA6B-1713015F0C28}"/>
    <dgm:cxn modelId="{3D688876-1AB8-479F-8E0F-D3C3D4996BDC}" type="presOf" srcId="{04C9AA6F-8470-47AD-84CB-B2F7CD21FF01}" destId="{20C4B9FD-4AE5-4F36-852A-A6859A77F5A5}" srcOrd="0" destOrd="0" presId="urn:microsoft.com/office/officeart/2005/8/layout/rings+Icon"/>
    <dgm:cxn modelId="{00AA2D8B-DA8F-4CB1-A817-7241DB179899}" srcId="{D73ED2B8-6CF1-4454-AA90-F52C7B9FE7FD}" destId="{803BABF5-686E-418B-B88F-DCD1470A7F93}" srcOrd="1" destOrd="0" parTransId="{F211A785-B41F-4864-A645-C584C2072DE7}" sibTransId="{5A79AFF7-4BD7-49E6-BE2A-914548B8601C}"/>
    <dgm:cxn modelId="{87921D91-BAB0-440D-97F3-46AA7409FA96}" type="presOf" srcId="{A3D8BEF2-8E1F-4C5A-AA40-29B5DD9C05F9}" destId="{00052566-9BFD-4226-8E61-D76458EB5C60}" srcOrd="0" destOrd="0" presId="urn:microsoft.com/office/officeart/2005/8/layout/rings+Icon"/>
    <dgm:cxn modelId="{CC98E7B0-3065-4CA7-8106-151C1D089B63}" srcId="{D73ED2B8-6CF1-4454-AA90-F52C7B9FE7FD}" destId="{04C9AA6F-8470-47AD-84CB-B2F7CD21FF01}" srcOrd="3" destOrd="0" parTransId="{A1646A13-DA92-455A-A9A0-6ED3298536B3}" sibTransId="{A05E5298-6988-41A2-B016-03AB76C882C4}"/>
    <dgm:cxn modelId="{D0DD04C8-6C17-49EC-A9B8-FAEF8123358D}" type="presOf" srcId="{803BABF5-686E-418B-B88F-DCD1470A7F93}" destId="{562C5E77-2A42-4246-A3C4-E0B2899FA173}" srcOrd="0" destOrd="0" presId="urn:microsoft.com/office/officeart/2005/8/layout/rings+Icon"/>
    <dgm:cxn modelId="{72822EE5-AB3C-4174-94B0-2DE9DB57AB8B}" type="presOf" srcId="{78B649DC-CD19-4D04-A36C-A1C6A15EA9AB}" destId="{9D4F1BD7-3CCF-4643-B5B5-A5C6CE0C12E3}" srcOrd="0" destOrd="0" presId="urn:microsoft.com/office/officeart/2005/8/layout/rings+Icon"/>
    <dgm:cxn modelId="{3BC633FC-07B1-4203-B5C9-FE7730C1D330}" type="presOf" srcId="{D73ED2B8-6CF1-4454-AA90-F52C7B9FE7FD}" destId="{437FED9D-409E-4F36-AB32-8BFD1A77AF65}" srcOrd="0" destOrd="0" presId="urn:microsoft.com/office/officeart/2005/8/layout/rings+Icon"/>
    <dgm:cxn modelId="{AFC7B539-1B45-4A63-A930-6666AA2710D4}" type="presParOf" srcId="{437FED9D-409E-4F36-AB32-8BFD1A77AF65}" destId="{0C5F1D15-07FF-406F-B4D9-C7B2215AEEE9}" srcOrd="0" destOrd="0" presId="urn:microsoft.com/office/officeart/2005/8/layout/rings+Icon"/>
    <dgm:cxn modelId="{E98B339C-3560-47E1-89C4-2097B3F6222D}" type="presParOf" srcId="{437FED9D-409E-4F36-AB32-8BFD1A77AF65}" destId="{562C5E77-2A42-4246-A3C4-E0B2899FA173}" srcOrd="1" destOrd="0" presId="urn:microsoft.com/office/officeart/2005/8/layout/rings+Icon"/>
    <dgm:cxn modelId="{EA9BE092-74E7-4014-BCAA-430736F2D17E}" type="presParOf" srcId="{437FED9D-409E-4F36-AB32-8BFD1A77AF65}" destId="{00052566-9BFD-4226-8E61-D76458EB5C60}" srcOrd="2" destOrd="0" presId="urn:microsoft.com/office/officeart/2005/8/layout/rings+Icon"/>
    <dgm:cxn modelId="{AD6E0844-712E-4A66-9660-E8C457E70A9C}" type="presParOf" srcId="{437FED9D-409E-4F36-AB32-8BFD1A77AF65}" destId="{20C4B9FD-4AE5-4F36-852A-A6859A77F5A5}" srcOrd="3" destOrd="0" presId="urn:microsoft.com/office/officeart/2005/8/layout/rings+Icon"/>
    <dgm:cxn modelId="{9D948840-D90E-4054-B35D-1FB68DD70091}" type="presParOf" srcId="{437FED9D-409E-4F36-AB32-8BFD1A77AF65}" destId="{266D2161-F97E-4BA2-ABD0-36F58BADBE89}" srcOrd="4" destOrd="0" presId="urn:microsoft.com/office/officeart/2005/8/layout/rings+Icon"/>
    <dgm:cxn modelId="{A1AC2413-6FEB-4DE7-8543-482F24ED2D98}" type="presParOf" srcId="{437FED9D-409E-4F36-AB32-8BFD1A77AF65}" destId="{9D4F1BD7-3CCF-4643-B5B5-A5C6CE0C12E3}"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3ED2B8-6CF1-4454-AA90-F52C7B9FE7FD}" type="doc">
      <dgm:prSet loTypeId="urn:microsoft.com/office/officeart/2005/8/layout/hProcess9" loCatId="process" qsTypeId="urn:microsoft.com/office/officeart/2005/8/quickstyle/simple1" qsCatId="simple" csTypeId="urn:microsoft.com/office/officeart/2005/8/colors/colorful3" csCatId="colorful" phldr="1"/>
      <dgm:spPr/>
    </dgm:pt>
    <dgm:pt modelId="{0894A0CA-5937-4839-8C11-2DBC09084D7E}">
      <dgm:prSet phldrT="[Text]" custT="1"/>
      <dgm:spPr/>
      <dgm:t>
        <a:bodyPr/>
        <a:lstStyle/>
        <a:p>
          <a:r>
            <a:rPr lang="en-GB" sz="1400" b="1" dirty="0">
              <a:latin typeface="Tahoma" panose="020B0604030504040204" pitchFamily="34" charset="0"/>
              <a:ea typeface="Tahoma" panose="020B0604030504040204" pitchFamily="34" charset="0"/>
              <a:cs typeface="Tahoma" panose="020B0604030504040204" pitchFamily="34" charset="0"/>
            </a:rPr>
            <a:t>Weak Democratic Structures</a:t>
          </a:r>
        </a:p>
      </dgm:t>
    </dgm:pt>
    <dgm:pt modelId="{65DDBCEA-CAFC-4E08-9BEE-3A4F275541F9}" type="parTrans" cxnId="{BBF70B26-DA8D-4E8A-B229-8629383C6DFE}">
      <dgm:prSet/>
      <dgm:spPr/>
      <dgm:t>
        <a:bodyPr/>
        <a:lstStyle/>
        <a:p>
          <a:endParaRPr lang="en-GB"/>
        </a:p>
      </dgm:t>
    </dgm:pt>
    <dgm:pt modelId="{1F435EE9-381C-4709-8B54-1C319973AE82}" type="sibTrans" cxnId="{BBF70B26-DA8D-4E8A-B229-8629383C6DFE}">
      <dgm:prSet/>
      <dgm:spPr/>
      <dgm:t>
        <a:bodyPr/>
        <a:lstStyle/>
        <a:p>
          <a:endParaRPr lang="en-GB"/>
        </a:p>
      </dgm:t>
    </dgm:pt>
    <dgm:pt modelId="{803BABF5-686E-418B-B88F-DCD1470A7F93}">
      <dgm:prSet phldrT="[Text]" custT="1"/>
      <dgm:spPr>
        <a:solidFill>
          <a:schemeClr val="accent3">
            <a:lumMod val="75000"/>
          </a:schemeClr>
        </a:solidFill>
      </dgm:spPr>
      <dgm:t>
        <a:bodyPr/>
        <a:lstStyle/>
        <a:p>
          <a:r>
            <a:rPr lang="en-GB" sz="1500" b="1" dirty="0">
              <a:latin typeface="Tahoma" panose="020B0604030504040204" pitchFamily="34" charset="0"/>
              <a:ea typeface="Tahoma" panose="020B0604030504040204" pitchFamily="34" charset="0"/>
              <a:cs typeface="Tahoma" panose="020B0604030504040204" pitchFamily="34" charset="0"/>
            </a:rPr>
            <a:t>Opacity of Financial Systems</a:t>
          </a:r>
        </a:p>
      </dgm:t>
    </dgm:pt>
    <dgm:pt modelId="{F211A785-B41F-4864-A645-C584C2072DE7}" type="parTrans" cxnId="{00AA2D8B-DA8F-4CB1-A817-7241DB179899}">
      <dgm:prSet/>
      <dgm:spPr/>
      <dgm:t>
        <a:bodyPr/>
        <a:lstStyle/>
        <a:p>
          <a:endParaRPr lang="en-GB"/>
        </a:p>
      </dgm:t>
    </dgm:pt>
    <dgm:pt modelId="{5A79AFF7-4BD7-49E6-BE2A-914548B8601C}" type="sibTrans" cxnId="{00AA2D8B-DA8F-4CB1-A817-7241DB179899}">
      <dgm:prSet/>
      <dgm:spPr/>
      <dgm:t>
        <a:bodyPr/>
        <a:lstStyle/>
        <a:p>
          <a:endParaRPr lang="en-GB"/>
        </a:p>
      </dgm:t>
    </dgm:pt>
    <dgm:pt modelId="{04C9AA6F-8470-47AD-84CB-B2F7CD21FF01}">
      <dgm:prSet phldrT="[Text]" custT="1"/>
      <dgm:spPr>
        <a:solidFill>
          <a:schemeClr val="accent5"/>
        </a:solidFill>
      </dgm:spPr>
      <dgm:t>
        <a:bodyPr/>
        <a:lstStyle/>
        <a:p>
          <a:r>
            <a:rPr lang="en-GB" sz="1400" b="1" dirty="0">
              <a:latin typeface="Tahoma" panose="020B0604030504040204" pitchFamily="34" charset="0"/>
              <a:ea typeface="Tahoma" panose="020B0604030504040204" pitchFamily="34" charset="0"/>
              <a:cs typeface="Tahoma" panose="020B0604030504040204" pitchFamily="34" charset="0"/>
            </a:rPr>
            <a:t>Weak Regulatory Framework</a:t>
          </a:r>
        </a:p>
      </dgm:t>
    </dgm:pt>
    <dgm:pt modelId="{A1646A13-DA92-455A-A9A0-6ED3298536B3}" type="parTrans" cxnId="{CC98E7B0-3065-4CA7-8106-151C1D089B63}">
      <dgm:prSet/>
      <dgm:spPr/>
      <dgm:t>
        <a:bodyPr/>
        <a:lstStyle/>
        <a:p>
          <a:endParaRPr lang="en-GB"/>
        </a:p>
      </dgm:t>
    </dgm:pt>
    <dgm:pt modelId="{A05E5298-6988-41A2-B016-03AB76C882C4}" type="sibTrans" cxnId="{CC98E7B0-3065-4CA7-8106-151C1D089B63}">
      <dgm:prSet/>
      <dgm:spPr/>
      <dgm:t>
        <a:bodyPr/>
        <a:lstStyle/>
        <a:p>
          <a:endParaRPr lang="en-GB"/>
        </a:p>
      </dgm:t>
    </dgm:pt>
    <dgm:pt modelId="{70DF5464-15B9-4F2A-BA3A-CD983E9527EE}">
      <dgm:prSet phldrT="[Text]" custT="1"/>
      <dgm:spPr>
        <a:solidFill>
          <a:schemeClr val="accent4"/>
        </a:solidFill>
      </dgm:spPr>
      <dgm:t>
        <a:bodyPr/>
        <a:lstStyle/>
        <a:p>
          <a:r>
            <a:rPr lang="en-GB" sz="1500" b="1" dirty="0">
              <a:latin typeface="Tahoma" panose="020B0604030504040204" pitchFamily="34" charset="0"/>
              <a:ea typeface="Tahoma" panose="020B0604030504040204" pitchFamily="34" charset="0"/>
              <a:cs typeface="Tahoma" panose="020B0604030504040204" pitchFamily="34" charset="0"/>
            </a:rPr>
            <a:t>Un-structured Tax Incentives</a:t>
          </a:r>
        </a:p>
      </dgm:t>
    </dgm:pt>
    <dgm:pt modelId="{C6CB02EB-9FF8-4FA8-B67F-9AAB73E51D56}" type="parTrans" cxnId="{C24A6B6D-E316-4A42-B5F5-7296837FC460}">
      <dgm:prSet/>
      <dgm:spPr/>
      <dgm:t>
        <a:bodyPr/>
        <a:lstStyle/>
        <a:p>
          <a:endParaRPr lang="en-GB"/>
        </a:p>
      </dgm:t>
    </dgm:pt>
    <dgm:pt modelId="{93F8EDF7-4CE8-42DA-AA6B-1713015F0C28}" type="sibTrans" cxnId="{C24A6B6D-E316-4A42-B5F5-7296837FC460}">
      <dgm:prSet/>
      <dgm:spPr/>
      <dgm:t>
        <a:bodyPr/>
        <a:lstStyle/>
        <a:p>
          <a:endParaRPr lang="en-GB"/>
        </a:p>
      </dgm:t>
    </dgm:pt>
    <dgm:pt modelId="{104B392D-7E9D-468D-950F-A177A65004AE}">
      <dgm:prSet phldrT="[Text]" custT="1"/>
      <dgm:spPr/>
      <dgm:t>
        <a:bodyPr/>
        <a:lstStyle/>
        <a:p>
          <a:r>
            <a:rPr lang="en-GB" sz="1500" b="1" dirty="0">
              <a:latin typeface="Tahoma" panose="020B0604030504040204" pitchFamily="34" charset="0"/>
              <a:ea typeface="Tahoma" panose="020B0604030504040204" pitchFamily="34" charset="0"/>
              <a:cs typeface="Tahoma" panose="020B0604030504040204" pitchFamily="34" charset="0"/>
            </a:rPr>
            <a:t>Skewed Tax Treaties</a:t>
          </a:r>
        </a:p>
      </dgm:t>
    </dgm:pt>
    <dgm:pt modelId="{78BE62CD-486F-447E-B9CB-77924343F006}" type="parTrans" cxnId="{F82C7983-FE63-4004-BD18-8360D066F693}">
      <dgm:prSet/>
      <dgm:spPr/>
      <dgm:t>
        <a:bodyPr/>
        <a:lstStyle/>
        <a:p>
          <a:endParaRPr lang="en-GB"/>
        </a:p>
      </dgm:t>
    </dgm:pt>
    <dgm:pt modelId="{4FF88674-885D-476B-96C4-692910A35796}" type="sibTrans" cxnId="{F82C7983-FE63-4004-BD18-8360D066F693}">
      <dgm:prSet/>
      <dgm:spPr/>
      <dgm:t>
        <a:bodyPr/>
        <a:lstStyle/>
        <a:p>
          <a:endParaRPr lang="en-GB"/>
        </a:p>
      </dgm:t>
    </dgm:pt>
    <dgm:pt modelId="{78B649DC-CD19-4D04-A36C-A1C6A15EA9AB}">
      <dgm:prSet phldrT="[Text]" custT="1"/>
      <dgm:spPr>
        <a:solidFill>
          <a:schemeClr val="accent1"/>
        </a:solidFill>
      </dgm:spPr>
      <dgm:t>
        <a:bodyPr/>
        <a:lstStyle/>
        <a:p>
          <a:r>
            <a:rPr lang="en-GB" sz="1500" b="1" dirty="0">
              <a:latin typeface="Tahoma" panose="020B0604030504040204" pitchFamily="34" charset="0"/>
              <a:ea typeface="Tahoma" panose="020B0604030504040204" pitchFamily="34" charset="0"/>
              <a:cs typeface="Tahoma" panose="020B0604030504040204" pitchFamily="34" charset="0"/>
            </a:rPr>
            <a:t>Crypto-Assets</a:t>
          </a:r>
        </a:p>
      </dgm:t>
    </dgm:pt>
    <dgm:pt modelId="{AFD9EB8E-B978-4E66-9457-4135229A1005}" type="parTrans" cxnId="{98FE8117-CA9E-4EC8-AD84-8906DEF48413}">
      <dgm:prSet/>
      <dgm:spPr/>
      <dgm:t>
        <a:bodyPr/>
        <a:lstStyle/>
        <a:p>
          <a:endParaRPr lang="en-GB"/>
        </a:p>
      </dgm:t>
    </dgm:pt>
    <dgm:pt modelId="{3DC8E50F-BE0D-43BB-BBB6-B52DAFC206C8}" type="sibTrans" cxnId="{98FE8117-CA9E-4EC8-AD84-8906DEF48413}">
      <dgm:prSet/>
      <dgm:spPr/>
      <dgm:t>
        <a:bodyPr/>
        <a:lstStyle/>
        <a:p>
          <a:endParaRPr lang="en-GB"/>
        </a:p>
      </dgm:t>
    </dgm:pt>
    <dgm:pt modelId="{A3D8BEF2-8E1F-4C5A-AA40-29B5DD9C05F9}">
      <dgm:prSet phldrT="[Text]" custT="1"/>
      <dgm:spPr>
        <a:solidFill>
          <a:schemeClr val="accent3">
            <a:lumMod val="60000"/>
            <a:lumOff val="40000"/>
          </a:schemeClr>
        </a:solidFill>
      </dgm:spPr>
      <dgm:t>
        <a:bodyPr/>
        <a:lstStyle/>
        <a:p>
          <a:r>
            <a:rPr lang="en-GB" sz="1500" b="1" dirty="0">
              <a:latin typeface="Tahoma" panose="020B0604030504040204" pitchFamily="34" charset="0"/>
              <a:ea typeface="Tahoma" panose="020B0604030504040204" pitchFamily="34" charset="0"/>
              <a:cs typeface="Tahoma" panose="020B0604030504040204" pitchFamily="34" charset="0"/>
            </a:rPr>
            <a:t>Cash Economy</a:t>
          </a:r>
        </a:p>
      </dgm:t>
    </dgm:pt>
    <dgm:pt modelId="{330CDEAD-30B1-4AF1-81A9-03CB8587E99D}" type="parTrans" cxnId="{71323938-373B-4402-BF53-D32C23876D0C}">
      <dgm:prSet/>
      <dgm:spPr/>
      <dgm:t>
        <a:bodyPr/>
        <a:lstStyle/>
        <a:p>
          <a:endParaRPr lang="en-GB"/>
        </a:p>
      </dgm:t>
    </dgm:pt>
    <dgm:pt modelId="{D706155B-578A-464C-8CC9-BC4A8B03328E}" type="sibTrans" cxnId="{71323938-373B-4402-BF53-D32C23876D0C}">
      <dgm:prSet/>
      <dgm:spPr/>
      <dgm:t>
        <a:bodyPr/>
        <a:lstStyle/>
        <a:p>
          <a:endParaRPr lang="en-GB"/>
        </a:p>
      </dgm:t>
    </dgm:pt>
    <dgm:pt modelId="{A4205844-F5B4-4A83-AD52-AB9DF91EDB3F}">
      <dgm:prSet phldrT="[Text]" custT="1"/>
      <dgm:spPr>
        <a:solidFill>
          <a:schemeClr val="accent1"/>
        </a:solidFill>
      </dgm:spPr>
      <dgm:t>
        <a:bodyPr/>
        <a:lstStyle/>
        <a:p>
          <a:r>
            <a:rPr lang="en-GB" sz="1400" b="1" dirty="0">
              <a:latin typeface="Tahoma" panose="020B0604030504040204" pitchFamily="34" charset="0"/>
              <a:ea typeface="Tahoma" panose="020B0604030504040204" pitchFamily="34" charset="0"/>
              <a:cs typeface="Tahoma" panose="020B0604030504040204" pitchFamily="34" charset="0"/>
            </a:rPr>
            <a:t>Professional Enablers</a:t>
          </a:r>
        </a:p>
      </dgm:t>
    </dgm:pt>
    <dgm:pt modelId="{664D9FC6-8782-4F95-8165-1A7B7F4F3D43}" type="parTrans" cxnId="{C7C9AFFA-340A-4DFC-A605-49F6CFC9FD8D}">
      <dgm:prSet/>
      <dgm:spPr/>
      <dgm:t>
        <a:bodyPr/>
        <a:lstStyle/>
        <a:p>
          <a:endParaRPr lang="en-US"/>
        </a:p>
      </dgm:t>
    </dgm:pt>
    <dgm:pt modelId="{EFEE3F14-81C4-4B94-B41A-B72945999F92}" type="sibTrans" cxnId="{C7C9AFFA-340A-4DFC-A605-49F6CFC9FD8D}">
      <dgm:prSet/>
      <dgm:spPr/>
      <dgm:t>
        <a:bodyPr/>
        <a:lstStyle/>
        <a:p>
          <a:endParaRPr lang="en-US"/>
        </a:p>
      </dgm:t>
    </dgm:pt>
    <dgm:pt modelId="{4FAD0BE8-6106-41F7-B5D2-B3ADE21CEC29}" type="pres">
      <dgm:prSet presAssocID="{D73ED2B8-6CF1-4454-AA90-F52C7B9FE7FD}" presName="CompostProcess" presStyleCnt="0">
        <dgm:presLayoutVars>
          <dgm:dir/>
          <dgm:resizeHandles val="exact"/>
        </dgm:presLayoutVars>
      </dgm:prSet>
      <dgm:spPr/>
    </dgm:pt>
    <dgm:pt modelId="{DDACB827-DD31-4051-8F62-E16923370B5B}" type="pres">
      <dgm:prSet presAssocID="{D73ED2B8-6CF1-4454-AA90-F52C7B9FE7FD}" presName="arrow" presStyleLbl="bgShp" presStyleIdx="0" presStyleCnt="1"/>
      <dgm:spPr/>
    </dgm:pt>
    <dgm:pt modelId="{B48452E5-1317-4A24-AA71-7B7700E05378}" type="pres">
      <dgm:prSet presAssocID="{D73ED2B8-6CF1-4454-AA90-F52C7B9FE7FD}" presName="linearProcess" presStyleCnt="0"/>
      <dgm:spPr/>
    </dgm:pt>
    <dgm:pt modelId="{7616DBB7-78C2-406C-9064-779901D23E74}" type="pres">
      <dgm:prSet presAssocID="{0894A0CA-5937-4839-8C11-2DBC09084D7E}" presName="textNode" presStyleLbl="node1" presStyleIdx="0" presStyleCnt="8" custLinFactNeighborX="56760">
        <dgm:presLayoutVars>
          <dgm:bulletEnabled val="1"/>
        </dgm:presLayoutVars>
      </dgm:prSet>
      <dgm:spPr/>
    </dgm:pt>
    <dgm:pt modelId="{DEDCD6F1-501D-4767-ADAE-C02828E8B45E}" type="pres">
      <dgm:prSet presAssocID="{1F435EE9-381C-4709-8B54-1C319973AE82}" presName="sibTrans" presStyleCnt="0"/>
      <dgm:spPr/>
    </dgm:pt>
    <dgm:pt modelId="{3AFB20AA-ED69-4A4E-B20B-9E1B61211982}" type="pres">
      <dgm:prSet presAssocID="{803BABF5-686E-418B-B88F-DCD1470A7F93}" presName="textNode" presStyleLbl="node1" presStyleIdx="1" presStyleCnt="8" custLinFactNeighborX="56760">
        <dgm:presLayoutVars>
          <dgm:bulletEnabled val="1"/>
        </dgm:presLayoutVars>
      </dgm:prSet>
      <dgm:spPr/>
    </dgm:pt>
    <dgm:pt modelId="{BE9F7348-06DD-4C77-848D-EE35CEEFF2AE}" type="pres">
      <dgm:prSet presAssocID="{5A79AFF7-4BD7-49E6-BE2A-914548B8601C}" presName="sibTrans" presStyleCnt="0"/>
      <dgm:spPr/>
    </dgm:pt>
    <dgm:pt modelId="{7DFDF845-EA4C-499A-939D-6C427E80CDB8}" type="pres">
      <dgm:prSet presAssocID="{A3D8BEF2-8E1F-4C5A-AA40-29B5DD9C05F9}" presName="textNode" presStyleLbl="node1" presStyleIdx="2" presStyleCnt="8" custLinFactNeighborX="56760">
        <dgm:presLayoutVars>
          <dgm:bulletEnabled val="1"/>
        </dgm:presLayoutVars>
      </dgm:prSet>
      <dgm:spPr/>
    </dgm:pt>
    <dgm:pt modelId="{7272252B-9778-4D2B-9FA6-DCEFA63D5AB5}" type="pres">
      <dgm:prSet presAssocID="{D706155B-578A-464C-8CC9-BC4A8B03328E}" presName="sibTrans" presStyleCnt="0"/>
      <dgm:spPr/>
    </dgm:pt>
    <dgm:pt modelId="{6625DBC8-CDED-4582-B24B-C4EBA027446B}" type="pres">
      <dgm:prSet presAssocID="{04C9AA6F-8470-47AD-84CB-B2F7CD21FF01}" presName="textNode" presStyleLbl="node1" presStyleIdx="3" presStyleCnt="8" custLinFactNeighborX="56760">
        <dgm:presLayoutVars>
          <dgm:bulletEnabled val="1"/>
        </dgm:presLayoutVars>
      </dgm:prSet>
      <dgm:spPr/>
    </dgm:pt>
    <dgm:pt modelId="{09A143DF-10D4-4F0E-8E97-3A4C3AE3D5C5}" type="pres">
      <dgm:prSet presAssocID="{A05E5298-6988-41A2-B016-03AB76C882C4}" presName="sibTrans" presStyleCnt="0"/>
      <dgm:spPr/>
    </dgm:pt>
    <dgm:pt modelId="{F45DCAC0-D31E-4A0C-A4A1-D73ED2820C17}" type="pres">
      <dgm:prSet presAssocID="{70DF5464-15B9-4F2A-BA3A-CD983E9527EE}" presName="textNode" presStyleLbl="node1" presStyleIdx="4" presStyleCnt="8" custLinFactNeighborX="56760">
        <dgm:presLayoutVars>
          <dgm:bulletEnabled val="1"/>
        </dgm:presLayoutVars>
      </dgm:prSet>
      <dgm:spPr/>
    </dgm:pt>
    <dgm:pt modelId="{BD201EA1-010B-471A-8E36-A06485F2FC23}" type="pres">
      <dgm:prSet presAssocID="{93F8EDF7-4CE8-42DA-AA6B-1713015F0C28}" presName="sibTrans" presStyleCnt="0"/>
      <dgm:spPr/>
    </dgm:pt>
    <dgm:pt modelId="{FB9D6A64-A1E0-4E72-B1E6-7777F6CE6AA9}" type="pres">
      <dgm:prSet presAssocID="{104B392D-7E9D-468D-950F-A177A65004AE}" presName="textNode" presStyleLbl="node1" presStyleIdx="5" presStyleCnt="8" custLinFactNeighborX="56760">
        <dgm:presLayoutVars>
          <dgm:bulletEnabled val="1"/>
        </dgm:presLayoutVars>
      </dgm:prSet>
      <dgm:spPr/>
    </dgm:pt>
    <dgm:pt modelId="{EF5824B3-C146-43FD-A5D9-B7289AC31DC4}" type="pres">
      <dgm:prSet presAssocID="{4FF88674-885D-476B-96C4-692910A35796}" presName="sibTrans" presStyleCnt="0"/>
      <dgm:spPr/>
    </dgm:pt>
    <dgm:pt modelId="{07C474DE-E05B-4764-8525-7AC3EB177541}" type="pres">
      <dgm:prSet presAssocID="{78B649DC-CD19-4D04-A36C-A1C6A15EA9AB}" presName="textNode" presStyleLbl="node1" presStyleIdx="6" presStyleCnt="8" custLinFactNeighborX="2689">
        <dgm:presLayoutVars>
          <dgm:bulletEnabled val="1"/>
        </dgm:presLayoutVars>
      </dgm:prSet>
      <dgm:spPr/>
    </dgm:pt>
    <dgm:pt modelId="{B41054CD-A459-4CA1-B6A0-F99C155AC4BE}" type="pres">
      <dgm:prSet presAssocID="{3DC8E50F-BE0D-43BB-BBB6-B52DAFC206C8}" presName="sibTrans" presStyleCnt="0"/>
      <dgm:spPr/>
    </dgm:pt>
    <dgm:pt modelId="{6824243D-5A74-40A2-86BB-0BE1E391A733}" type="pres">
      <dgm:prSet presAssocID="{A4205844-F5B4-4A83-AD52-AB9DF91EDB3F}" presName="textNode" presStyleLbl="node1" presStyleIdx="7" presStyleCnt="8" custScaleX="112884" custLinFactNeighborX="2689">
        <dgm:presLayoutVars>
          <dgm:bulletEnabled val="1"/>
        </dgm:presLayoutVars>
      </dgm:prSet>
      <dgm:spPr/>
    </dgm:pt>
  </dgm:ptLst>
  <dgm:cxnLst>
    <dgm:cxn modelId="{29C8F40F-2875-415E-9149-3582B38AE50D}" type="presOf" srcId="{803BABF5-686E-418B-B88F-DCD1470A7F93}" destId="{3AFB20AA-ED69-4A4E-B20B-9E1B61211982}" srcOrd="0" destOrd="0" presId="urn:microsoft.com/office/officeart/2005/8/layout/hProcess9"/>
    <dgm:cxn modelId="{98FE8117-CA9E-4EC8-AD84-8906DEF48413}" srcId="{D73ED2B8-6CF1-4454-AA90-F52C7B9FE7FD}" destId="{78B649DC-CD19-4D04-A36C-A1C6A15EA9AB}" srcOrd="6" destOrd="0" parTransId="{AFD9EB8E-B978-4E66-9457-4135229A1005}" sibTransId="{3DC8E50F-BE0D-43BB-BBB6-B52DAFC206C8}"/>
    <dgm:cxn modelId="{BBF70B26-DA8D-4E8A-B229-8629383C6DFE}" srcId="{D73ED2B8-6CF1-4454-AA90-F52C7B9FE7FD}" destId="{0894A0CA-5937-4839-8C11-2DBC09084D7E}" srcOrd="0" destOrd="0" parTransId="{65DDBCEA-CAFC-4E08-9BEE-3A4F275541F9}" sibTransId="{1F435EE9-381C-4709-8B54-1C319973AE82}"/>
    <dgm:cxn modelId="{71323938-373B-4402-BF53-D32C23876D0C}" srcId="{D73ED2B8-6CF1-4454-AA90-F52C7B9FE7FD}" destId="{A3D8BEF2-8E1F-4C5A-AA40-29B5DD9C05F9}" srcOrd="2" destOrd="0" parTransId="{330CDEAD-30B1-4AF1-81A9-03CB8587E99D}" sibTransId="{D706155B-578A-464C-8CC9-BC4A8B03328E}"/>
    <dgm:cxn modelId="{92CA6F45-59FA-41D4-8A4D-AD8D8669EF0A}" type="presOf" srcId="{104B392D-7E9D-468D-950F-A177A65004AE}" destId="{FB9D6A64-A1E0-4E72-B1E6-7777F6CE6AA9}" srcOrd="0" destOrd="0" presId="urn:microsoft.com/office/officeart/2005/8/layout/hProcess9"/>
    <dgm:cxn modelId="{CBE17746-9C20-4E22-A430-D8446351AAFF}" type="presOf" srcId="{0894A0CA-5937-4839-8C11-2DBC09084D7E}" destId="{7616DBB7-78C2-406C-9064-779901D23E74}" srcOrd="0" destOrd="0" presId="urn:microsoft.com/office/officeart/2005/8/layout/hProcess9"/>
    <dgm:cxn modelId="{D3419549-D2FB-401D-AC7C-AF642A109400}" type="presOf" srcId="{A4205844-F5B4-4A83-AD52-AB9DF91EDB3F}" destId="{6824243D-5A74-40A2-86BB-0BE1E391A733}" srcOrd="0" destOrd="0" presId="urn:microsoft.com/office/officeart/2005/8/layout/hProcess9"/>
    <dgm:cxn modelId="{1231E369-B973-40BF-AC98-A9C85C20C891}" type="presOf" srcId="{78B649DC-CD19-4D04-A36C-A1C6A15EA9AB}" destId="{07C474DE-E05B-4764-8525-7AC3EB177541}" srcOrd="0" destOrd="0" presId="urn:microsoft.com/office/officeart/2005/8/layout/hProcess9"/>
    <dgm:cxn modelId="{C24A6B6D-E316-4A42-B5F5-7296837FC460}" srcId="{D73ED2B8-6CF1-4454-AA90-F52C7B9FE7FD}" destId="{70DF5464-15B9-4F2A-BA3A-CD983E9527EE}" srcOrd="4" destOrd="0" parTransId="{C6CB02EB-9FF8-4FA8-B67F-9AAB73E51D56}" sibTransId="{93F8EDF7-4CE8-42DA-AA6B-1713015F0C28}"/>
    <dgm:cxn modelId="{9CE8FE4D-2668-4E5C-B69D-BD1F2FE5973A}" type="presOf" srcId="{70DF5464-15B9-4F2A-BA3A-CD983E9527EE}" destId="{F45DCAC0-D31E-4A0C-A4A1-D73ED2820C17}" srcOrd="0" destOrd="0" presId="urn:microsoft.com/office/officeart/2005/8/layout/hProcess9"/>
    <dgm:cxn modelId="{F82C7983-FE63-4004-BD18-8360D066F693}" srcId="{D73ED2B8-6CF1-4454-AA90-F52C7B9FE7FD}" destId="{104B392D-7E9D-468D-950F-A177A65004AE}" srcOrd="5" destOrd="0" parTransId="{78BE62CD-486F-447E-B9CB-77924343F006}" sibTransId="{4FF88674-885D-476B-96C4-692910A35796}"/>
    <dgm:cxn modelId="{00AA2D8B-DA8F-4CB1-A817-7241DB179899}" srcId="{D73ED2B8-6CF1-4454-AA90-F52C7B9FE7FD}" destId="{803BABF5-686E-418B-B88F-DCD1470A7F93}" srcOrd="1" destOrd="0" parTransId="{F211A785-B41F-4864-A645-C584C2072DE7}" sibTransId="{5A79AFF7-4BD7-49E6-BE2A-914548B8601C}"/>
    <dgm:cxn modelId="{A7BD19AA-FB70-4193-AD35-6EED057E2E4A}" type="presOf" srcId="{A3D8BEF2-8E1F-4C5A-AA40-29B5DD9C05F9}" destId="{7DFDF845-EA4C-499A-939D-6C427E80CDB8}" srcOrd="0" destOrd="0" presId="urn:microsoft.com/office/officeart/2005/8/layout/hProcess9"/>
    <dgm:cxn modelId="{0B1E14AF-46CA-4ADB-ABE4-49614CEBF8AC}" type="presOf" srcId="{D73ED2B8-6CF1-4454-AA90-F52C7B9FE7FD}" destId="{4FAD0BE8-6106-41F7-B5D2-B3ADE21CEC29}" srcOrd="0" destOrd="0" presId="urn:microsoft.com/office/officeart/2005/8/layout/hProcess9"/>
    <dgm:cxn modelId="{CC98E7B0-3065-4CA7-8106-151C1D089B63}" srcId="{D73ED2B8-6CF1-4454-AA90-F52C7B9FE7FD}" destId="{04C9AA6F-8470-47AD-84CB-B2F7CD21FF01}" srcOrd="3" destOrd="0" parTransId="{A1646A13-DA92-455A-A9A0-6ED3298536B3}" sibTransId="{A05E5298-6988-41A2-B016-03AB76C882C4}"/>
    <dgm:cxn modelId="{D49B70CF-D796-4E96-91BD-5C0DDCC19DE6}" type="presOf" srcId="{04C9AA6F-8470-47AD-84CB-B2F7CD21FF01}" destId="{6625DBC8-CDED-4582-B24B-C4EBA027446B}" srcOrd="0" destOrd="0" presId="urn:microsoft.com/office/officeart/2005/8/layout/hProcess9"/>
    <dgm:cxn modelId="{C7C9AFFA-340A-4DFC-A605-49F6CFC9FD8D}" srcId="{D73ED2B8-6CF1-4454-AA90-F52C7B9FE7FD}" destId="{A4205844-F5B4-4A83-AD52-AB9DF91EDB3F}" srcOrd="7" destOrd="0" parTransId="{664D9FC6-8782-4F95-8165-1A7B7F4F3D43}" sibTransId="{EFEE3F14-81C4-4B94-B41A-B72945999F92}"/>
    <dgm:cxn modelId="{6D96FD3A-BE9C-420A-9EEF-E028C59E00B8}" type="presParOf" srcId="{4FAD0BE8-6106-41F7-B5D2-B3ADE21CEC29}" destId="{DDACB827-DD31-4051-8F62-E16923370B5B}" srcOrd="0" destOrd="0" presId="urn:microsoft.com/office/officeart/2005/8/layout/hProcess9"/>
    <dgm:cxn modelId="{D12D2A60-4442-4AE8-AE6E-BE1B1FAC4B1F}" type="presParOf" srcId="{4FAD0BE8-6106-41F7-B5D2-B3ADE21CEC29}" destId="{B48452E5-1317-4A24-AA71-7B7700E05378}" srcOrd="1" destOrd="0" presId="urn:microsoft.com/office/officeart/2005/8/layout/hProcess9"/>
    <dgm:cxn modelId="{707290E5-E11E-4BFA-BDDA-5A159FE8FE28}" type="presParOf" srcId="{B48452E5-1317-4A24-AA71-7B7700E05378}" destId="{7616DBB7-78C2-406C-9064-779901D23E74}" srcOrd="0" destOrd="0" presId="urn:microsoft.com/office/officeart/2005/8/layout/hProcess9"/>
    <dgm:cxn modelId="{DF2D6ED3-52F2-4A63-8717-29CB5DD384C4}" type="presParOf" srcId="{B48452E5-1317-4A24-AA71-7B7700E05378}" destId="{DEDCD6F1-501D-4767-ADAE-C02828E8B45E}" srcOrd="1" destOrd="0" presId="urn:microsoft.com/office/officeart/2005/8/layout/hProcess9"/>
    <dgm:cxn modelId="{DD91D2E8-6444-4892-B280-4C465465822B}" type="presParOf" srcId="{B48452E5-1317-4A24-AA71-7B7700E05378}" destId="{3AFB20AA-ED69-4A4E-B20B-9E1B61211982}" srcOrd="2" destOrd="0" presId="urn:microsoft.com/office/officeart/2005/8/layout/hProcess9"/>
    <dgm:cxn modelId="{E01A3261-E1EE-41EE-A9DC-C2A1C17A2D4A}" type="presParOf" srcId="{B48452E5-1317-4A24-AA71-7B7700E05378}" destId="{BE9F7348-06DD-4C77-848D-EE35CEEFF2AE}" srcOrd="3" destOrd="0" presId="urn:microsoft.com/office/officeart/2005/8/layout/hProcess9"/>
    <dgm:cxn modelId="{DB5B40BF-78E1-4AB0-9A1F-FDB36378BEA8}" type="presParOf" srcId="{B48452E5-1317-4A24-AA71-7B7700E05378}" destId="{7DFDF845-EA4C-499A-939D-6C427E80CDB8}" srcOrd="4" destOrd="0" presId="urn:microsoft.com/office/officeart/2005/8/layout/hProcess9"/>
    <dgm:cxn modelId="{8BCEC222-31B5-4CDA-B04C-1ABDF718EB5B}" type="presParOf" srcId="{B48452E5-1317-4A24-AA71-7B7700E05378}" destId="{7272252B-9778-4D2B-9FA6-DCEFA63D5AB5}" srcOrd="5" destOrd="0" presId="urn:microsoft.com/office/officeart/2005/8/layout/hProcess9"/>
    <dgm:cxn modelId="{5031474E-A8D5-481E-9816-3E8896782E3D}" type="presParOf" srcId="{B48452E5-1317-4A24-AA71-7B7700E05378}" destId="{6625DBC8-CDED-4582-B24B-C4EBA027446B}" srcOrd="6" destOrd="0" presId="urn:microsoft.com/office/officeart/2005/8/layout/hProcess9"/>
    <dgm:cxn modelId="{D76BD80B-9EFD-470A-A6AD-88AE733B3FDD}" type="presParOf" srcId="{B48452E5-1317-4A24-AA71-7B7700E05378}" destId="{09A143DF-10D4-4F0E-8E97-3A4C3AE3D5C5}" srcOrd="7" destOrd="0" presId="urn:microsoft.com/office/officeart/2005/8/layout/hProcess9"/>
    <dgm:cxn modelId="{981B882E-EE32-4AEC-922A-F538DA452609}" type="presParOf" srcId="{B48452E5-1317-4A24-AA71-7B7700E05378}" destId="{F45DCAC0-D31E-4A0C-A4A1-D73ED2820C17}" srcOrd="8" destOrd="0" presId="urn:microsoft.com/office/officeart/2005/8/layout/hProcess9"/>
    <dgm:cxn modelId="{09914CAC-9102-48F5-B00A-E7FC3E9C9557}" type="presParOf" srcId="{B48452E5-1317-4A24-AA71-7B7700E05378}" destId="{BD201EA1-010B-471A-8E36-A06485F2FC23}" srcOrd="9" destOrd="0" presId="urn:microsoft.com/office/officeart/2005/8/layout/hProcess9"/>
    <dgm:cxn modelId="{24D78736-92D8-49A4-B667-AFE61FB3FC9E}" type="presParOf" srcId="{B48452E5-1317-4A24-AA71-7B7700E05378}" destId="{FB9D6A64-A1E0-4E72-B1E6-7777F6CE6AA9}" srcOrd="10" destOrd="0" presId="urn:microsoft.com/office/officeart/2005/8/layout/hProcess9"/>
    <dgm:cxn modelId="{A6BD2187-160B-485C-AD03-7E01C2432FC7}" type="presParOf" srcId="{B48452E5-1317-4A24-AA71-7B7700E05378}" destId="{EF5824B3-C146-43FD-A5D9-B7289AC31DC4}" srcOrd="11" destOrd="0" presId="urn:microsoft.com/office/officeart/2005/8/layout/hProcess9"/>
    <dgm:cxn modelId="{4BBA29A8-E61E-4644-970C-97E2340CA1CA}" type="presParOf" srcId="{B48452E5-1317-4A24-AA71-7B7700E05378}" destId="{07C474DE-E05B-4764-8525-7AC3EB177541}" srcOrd="12" destOrd="0" presId="urn:microsoft.com/office/officeart/2005/8/layout/hProcess9"/>
    <dgm:cxn modelId="{2B38DFC1-4485-4CEA-9765-4E9672FBF1FC}" type="presParOf" srcId="{B48452E5-1317-4A24-AA71-7B7700E05378}" destId="{B41054CD-A459-4CA1-B6A0-F99C155AC4BE}" srcOrd="13" destOrd="0" presId="urn:microsoft.com/office/officeart/2005/8/layout/hProcess9"/>
    <dgm:cxn modelId="{0F225817-A476-4C66-ABF4-2142258AA252}" type="presParOf" srcId="{B48452E5-1317-4A24-AA71-7B7700E05378}" destId="{6824243D-5A74-40A2-86BB-0BE1E391A733}"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9FB0E-E282-4E21-9AC1-731B984C6C97}">
      <dsp:nvSpPr>
        <dsp:cNvPr id="0" name=""/>
        <dsp:cNvSpPr/>
      </dsp:nvSpPr>
      <dsp:spPr>
        <a:xfrm rot="16200000">
          <a:off x="-1567862" y="1567999"/>
          <a:ext cx="6110928" cy="2974929"/>
        </a:xfrm>
        <a:prstGeom prst="flowChartManualOperati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413" bIns="0" numCol="1" spcCol="1270" anchor="t" anchorCtr="0">
          <a:noAutofit/>
        </a:bodyPr>
        <a:lstStyle/>
        <a:p>
          <a:pPr marL="0" lvl="0" indent="0" algn="ctr" defTabSz="1066800">
            <a:lnSpc>
              <a:spcPct val="90000"/>
            </a:lnSpc>
            <a:spcBef>
              <a:spcPct val="0"/>
            </a:spcBef>
            <a:spcAft>
              <a:spcPct val="35000"/>
            </a:spcAft>
            <a:buNone/>
          </a:pPr>
          <a:r>
            <a:rPr lang="en-US" sz="2400" kern="1200" dirty="0"/>
            <a:t>ONE</a:t>
          </a:r>
        </a:p>
        <a:p>
          <a:pPr marL="171450" lvl="1" indent="-171450" algn="l" defTabSz="844550">
            <a:lnSpc>
              <a:spcPct val="90000"/>
            </a:lnSpc>
            <a:spcBef>
              <a:spcPct val="0"/>
            </a:spcBef>
            <a:spcAft>
              <a:spcPct val="15000"/>
            </a:spcAft>
            <a:buChar char="•"/>
          </a:pPr>
          <a:r>
            <a:rPr lang="en-AU" altLang="zh-CN"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Arial" pitchFamily="34" charset="0"/>
            </a:rPr>
            <a:t>Consult Stakeholders to ascertain existing knowledge attitude &amp; practices on IFF prevention in order to understand the best approach towards preventing IFFs</a:t>
          </a:r>
          <a:endParaRPr lang="en-US" sz="1900" kern="1200" dirty="0"/>
        </a:p>
      </dsp:txBody>
      <dsp:txXfrm rot="5400000">
        <a:off x="137" y="1222186"/>
        <a:ext cx="2974929" cy="3666556"/>
      </dsp:txXfrm>
    </dsp:sp>
    <dsp:sp modelId="{7A2D76C8-36FE-44C9-B199-DB2194CDAA0B}">
      <dsp:nvSpPr>
        <dsp:cNvPr id="0" name=""/>
        <dsp:cNvSpPr/>
      </dsp:nvSpPr>
      <dsp:spPr>
        <a:xfrm rot="16200000">
          <a:off x="1411292" y="1786895"/>
          <a:ext cx="6110928" cy="2537138"/>
        </a:xfrm>
        <a:prstGeom prst="flowChartManualOperation">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413" bIns="0" numCol="1" spcCol="1270" anchor="t" anchorCtr="0">
          <a:noAutofit/>
        </a:bodyPr>
        <a:lstStyle/>
        <a:p>
          <a:pPr marL="0" lvl="0" indent="0" algn="ctr" defTabSz="1066800">
            <a:lnSpc>
              <a:spcPct val="90000"/>
            </a:lnSpc>
            <a:spcBef>
              <a:spcPct val="0"/>
            </a:spcBef>
            <a:spcAft>
              <a:spcPct val="35000"/>
            </a:spcAft>
            <a:buNone/>
          </a:pPr>
          <a:r>
            <a:rPr lang="en-US" sz="2400" kern="1200" dirty="0"/>
            <a:t>TWO</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AU" altLang="zh-CN" sz="1900" b="1" kern="1200" dirty="0">
              <a:solidFill>
                <a:srgbClr val="FFFFFF"/>
              </a:solidFill>
              <a:latin typeface="Tahoma" panose="020B0604030504040204" pitchFamily="34" charset="0"/>
              <a:ea typeface="Tahoma" panose="020B0604030504040204" pitchFamily="34" charset="0"/>
              <a:cs typeface="Tahoma" panose="020B0604030504040204" pitchFamily="34" charset="0"/>
              <a:sym typeface="Arial" pitchFamily="34" charset="0"/>
            </a:rPr>
            <a:t>Prepare a report on specified aspects of IFF</a:t>
          </a:r>
          <a:endParaRPr lang="en-US" sz="1900" kern="1200" dirty="0"/>
        </a:p>
      </dsp:txBody>
      <dsp:txXfrm rot="5400000">
        <a:off x="3198187" y="1222186"/>
        <a:ext cx="2537138" cy="3666556"/>
      </dsp:txXfrm>
    </dsp:sp>
    <dsp:sp modelId="{5F047676-0099-4390-B114-9BBF27BE7424}">
      <dsp:nvSpPr>
        <dsp:cNvPr id="0" name=""/>
        <dsp:cNvSpPr/>
      </dsp:nvSpPr>
      <dsp:spPr>
        <a:xfrm rot="16200000">
          <a:off x="4390446" y="1567999"/>
          <a:ext cx="6110928" cy="2974929"/>
        </a:xfrm>
        <a:prstGeom prst="flowChartManualOperati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4413" bIns="0" numCol="1" spcCol="1270" anchor="t" anchorCtr="0">
          <a:noAutofit/>
        </a:bodyPr>
        <a:lstStyle/>
        <a:p>
          <a:pPr marL="0" lvl="0" indent="0" algn="ctr" defTabSz="1066800">
            <a:lnSpc>
              <a:spcPct val="90000"/>
            </a:lnSpc>
            <a:spcBef>
              <a:spcPct val="0"/>
            </a:spcBef>
            <a:spcAft>
              <a:spcPct val="35000"/>
            </a:spcAft>
            <a:buNone/>
          </a:pPr>
          <a:r>
            <a:rPr lang="en-US" sz="2400" kern="1200" dirty="0"/>
            <a:t>THREE</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AU" sz="1900" b="1" kern="1200" dirty="0">
              <a:solidFill>
                <a:schemeClr val="bg1"/>
              </a:solidFill>
              <a:latin typeface="Tahoma" panose="020B0604030504040204" pitchFamily="34" charset="0"/>
              <a:ea typeface="Tahoma" panose="020B0604030504040204" pitchFamily="34" charset="0"/>
              <a:cs typeface="Tahoma" panose="020B0604030504040204" pitchFamily="34" charset="0"/>
            </a:rPr>
            <a:t>Develop and deliver capacity building activities and solutions to identify weaknesses in government laws, policy and practices in response to IFFs</a:t>
          </a:r>
          <a:endParaRPr lang="en-US" sz="1900" kern="1200" dirty="0"/>
        </a:p>
      </dsp:txBody>
      <dsp:txXfrm rot="5400000">
        <a:off x="5958445" y="1222186"/>
        <a:ext cx="2974929" cy="3666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9C29D-F71C-410F-8574-D718717F09B3}">
      <dsp:nvSpPr>
        <dsp:cNvPr id="0" name=""/>
        <dsp:cNvSpPr/>
      </dsp:nvSpPr>
      <dsp:spPr>
        <a:xfrm>
          <a:off x="3935931" y="0"/>
          <a:ext cx="4425108" cy="2768600"/>
        </a:xfrm>
        <a:prstGeom prst="triangle">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t>Source</a:t>
          </a:r>
        </a:p>
      </dsp:txBody>
      <dsp:txXfrm>
        <a:off x="5042208" y="1384300"/>
        <a:ext cx="2212554" cy="1384300"/>
      </dsp:txXfrm>
    </dsp:sp>
    <dsp:sp modelId="{5DE3AF35-5A7E-481B-A92D-D801B9531886}">
      <dsp:nvSpPr>
        <dsp:cNvPr id="0" name=""/>
        <dsp:cNvSpPr/>
      </dsp:nvSpPr>
      <dsp:spPr>
        <a:xfrm>
          <a:off x="1785407" y="2768600"/>
          <a:ext cx="4391304" cy="2768600"/>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dirty="0"/>
            <a:t>Movement</a:t>
          </a:r>
        </a:p>
      </dsp:txBody>
      <dsp:txXfrm>
        <a:off x="2883233" y="4152900"/>
        <a:ext cx="2195652" cy="1384300"/>
      </dsp:txXfrm>
    </dsp:sp>
    <dsp:sp modelId="{70BB007C-1360-42F5-A748-0949962E2820}">
      <dsp:nvSpPr>
        <dsp:cNvPr id="0" name=""/>
        <dsp:cNvSpPr/>
      </dsp:nvSpPr>
      <dsp:spPr>
        <a:xfrm rot="10800000">
          <a:off x="3935931" y="2768600"/>
          <a:ext cx="4425108" cy="2768600"/>
        </a:xfrm>
        <a:prstGeom prst="triangl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dirty="0"/>
            <a:t>IFF</a:t>
          </a:r>
        </a:p>
      </dsp:txBody>
      <dsp:txXfrm rot="10800000">
        <a:off x="5042208" y="2768600"/>
        <a:ext cx="2212554" cy="1384300"/>
      </dsp:txXfrm>
    </dsp:sp>
    <dsp:sp modelId="{EA9D0C6D-61BB-4BEA-BC14-0B9621E2589C}">
      <dsp:nvSpPr>
        <dsp:cNvPr id="0" name=""/>
        <dsp:cNvSpPr/>
      </dsp:nvSpPr>
      <dsp:spPr>
        <a:xfrm>
          <a:off x="6200341" y="2718875"/>
          <a:ext cx="4181361" cy="2768600"/>
        </a:xfrm>
        <a:prstGeom prst="triangl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dirty="0"/>
            <a:t>Use</a:t>
          </a:r>
        </a:p>
      </dsp:txBody>
      <dsp:txXfrm>
        <a:off x="7245681" y="4103175"/>
        <a:ext cx="2090681" cy="1384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F1D15-07FF-406F-B4D9-C7B2215AEEE9}">
      <dsp:nvSpPr>
        <dsp:cNvPr id="0" name=""/>
        <dsp:cNvSpPr/>
      </dsp:nvSpPr>
      <dsp:spPr>
        <a:xfrm>
          <a:off x="818391" y="0"/>
          <a:ext cx="2934350" cy="293449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Falsification of Trade Invoices</a:t>
          </a:r>
        </a:p>
      </dsp:txBody>
      <dsp:txXfrm>
        <a:off x="1248117" y="429747"/>
        <a:ext cx="2074898" cy="2075003"/>
      </dsp:txXfrm>
    </dsp:sp>
    <dsp:sp modelId="{562C5E77-2A42-4246-A3C4-E0B2899FA173}">
      <dsp:nvSpPr>
        <dsp:cNvPr id="0" name=""/>
        <dsp:cNvSpPr/>
      </dsp:nvSpPr>
      <dsp:spPr>
        <a:xfrm>
          <a:off x="2342565" y="1891185"/>
          <a:ext cx="2934350" cy="293449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Transfer Mispricing</a:t>
          </a:r>
        </a:p>
      </dsp:txBody>
      <dsp:txXfrm>
        <a:off x="2772291" y="2320932"/>
        <a:ext cx="2074898" cy="2075003"/>
      </dsp:txXfrm>
    </dsp:sp>
    <dsp:sp modelId="{00052566-9BFD-4226-8E61-D76458EB5C60}">
      <dsp:nvSpPr>
        <dsp:cNvPr id="0" name=""/>
        <dsp:cNvSpPr/>
      </dsp:nvSpPr>
      <dsp:spPr>
        <a:xfrm>
          <a:off x="3866738" y="0"/>
          <a:ext cx="2934350" cy="293449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Tax Evasion</a:t>
          </a:r>
        </a:p>
      </dsp:txBody>
      <dsp:txXfrm>
        <a:off x="4296464" y="429747"/>
        <a:ext cx="2074898" cy="2075003"/>
      </dsp:txXfrm>
    </dsp:sp>
    <dsp:sp modelId="{20C4B9FD-4AE5-4F36-852A-A6859A77F5A5}">
      <dsp:nvSpPr>
        <dsp:cNvPr id="0" name=""/>
        <dsp:cNvSpPr/>
      </dsp:nvSpPr>
      <dsp:spPr>
        <a:xfrm>
          <a:off x="5390911" y="1891185"/>
          <a:ext cx="2934350" cy="293449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Avoidance of Taxable Presence</a:t>
          </a:r>
        </a:p>
      </dsp:txBody>
      <dsp:txXfrm>
        <a:off x="5820637" y="2320932"/>
        <a:ext cx="2074898" cy="2075003"/>
      </dsp:txXfrm>
    </dsp:sp>
    <dsp:sp modelId="{266D2161-F97E-4BA2-ABD0-36F58BADBE89}">
      <dsp:nvSpPr>
        <dsp:cNvPr id="0" name=""/>
        <dsp:cNvSpPr/>
      </dsp:nvSpPr>
      <dsp:spPr>
        <a:xfrm>
          <a:off x="6915084" y="0"/>
          <a:ext cx="2934350" cy="293449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Foreign Exchange Round-Tripping</a:t>
          </a:r>
        </a:p>
      </dsp:txBody>
      <dsp:txXfrm>
        <a:off x="7344810" y="429747"/>
        <a:ext cx="2074898" cy="2075003"/>
      </dsp:txXfrm>
    </dsp:sp>
    <dsp:sp modelId="{9D4F1BD7-3CCF-4643-B5B5-A5C6CE0C12E3}">
      <dsp:nvSpPr>
        <dsp:cNvPr id="0" name=""/>
        <dsp:cNvSpPr/>
      </dsp:nvSpPr>
      <dsp:spPr>
        <a:xfrm>
          <a:off x="8439258" y="1891185"/>
          <a:ext cx="2934350" cy="293449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Base Eroding Payments</a:t>
          </a:r>
        </a:p>
      </dsp:txBody>
      <dsp:txXfrm>
        <a:off x="8868984" y="2320932"/>
        <a:ext cx="2074898" cy="2075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CB827-DD31-4051-8F62-E16923370B5B}">
      <dsp:nvSpPr>
        <dsp:cNvPr id="0" name=""/>
        <dsp:cNvSpPr/>
      </dsp:nvSpPr>
      <dsp:spPr>
        <a:xfrm>
          <a:off x="914399" y="0"/>
          <a:ext cx="10363200" cy="556767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16DBB7-78C2-406C-9064-779901D23E74}">
      <dsp:nvSpPr>
        <dsp:cNvPr id="0" name=""/>
        <dsp:cNvSpPr/>
      </dsp:nvSpPr>
      <dsp:spPr>
        <a:xfrm>
          <a:off x="127370" y="1670303"/>
          <a:ext cx="1310878" cy="22270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Tahoma" panose="020B0604030504040204" pitchFamily="34" charset="0"/>
              <a:ea typeface="Tahoma" panose="020B0604030504040204" pitchFamily="34" charset="0"/>
              <a:cs typeface="Tahoma" panose="020B0604030504040204" pitchFamily="34" charset="0"/>
            </a:rPr>
            <a:t>Weak Democratic Structures</a:t>
          </a:r>
        </a:p>
      </dsp:txBody>
      <dsp:txXfrm>
        <a:off x="191362" y="1734295"/>
        <a:ext cx="1182894" cy="2099088"/>
      </dsp:txXfrm>
    </dsp:sp>
    <dsp:sp modelId="{3AFB20AA-ED69-4A4E-B20B-9E1B61211982}">
      <dsp:nvSpPr>
        <dsp:cNvPr id="0" name=""/>
        <dsp:cNvSpPr/>
      </dsp:nvSpPr>
      <dsp:spPr>
        <a:xfrm>
          <a:off x="1656728" y="1670303"/>
          <a:ext cx="1310878" cy="2227072"/>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ahoma" panose="020B0604030504040204" pitchFamily="34" charset="0"/>
              <a:ea typeface="Tahoma" panose="020B0604030504040204" pitchFamily="34" charset="0"/>
              <a:cs typeface="Tahoma" panose="020B0604030504040204" pitchFamily="34" charset="0"/>
            </a:rPr>
            <a:t>Opacity of Financial Systems</a:t>
          </a:r>
        </a:p>
      </dsp:txBody>
      <dsp:txXfrm>
        <a:off x="1720720" y="1734295"/>
        <a:ext cx="1182894" cy="2099088"/>
      </dsp:txXfrm>
    </dsp:sp>
    <dsp:sp modelId="{7DFDF845-EA4C-499A-939D-6C427E80CDB8}">
      <dsp:nvSpPr>
        <dsp:cNvPr id="0" name=""/>
        <dsp:cNvSpPr/>
      </dsp:nvSpPr>
      <dsp:spPr>
        <a:xfrm>
          <a:off x="3186086" y="1670303"/>
          <a:ext cx="1310878" cy="2227072"/>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ahoma" panose="020B0604030504040204" pitchFamily="34" charset="0"/>
              <a:ea typeface="Tahoma" panose="020B0604030504040204" pitchFamily="34" charset="0"/>
              <a:cs typeface="Tahoma" panose="020B0604030504040204" pitchFamily="34" charset="0"/>
            </a:rPr>
            <a:t>Cash Economy</a:t>
          </a:r>
        </a:p>
      </dsp:txBody>
      <dsp:txXfrm>
        <a:off x="3250078" y="1734295"/>
        <a:ext cx="1182894" cy="2099088"/>
      </dsp:txXfrm>
    </dsp:sp>
    <dsp:sp modelId="{6625DBC8-CDED-4582-B24B-C4EBA027446B}">
      <dsp:nvSpPr>
        <dsp:cNvPr id="0" name=""/>
        <dsp:cNvSpPr/>
      </dsp:nvSpPr>
      <dsp:spPr>
        <a:xfrm>
          <a:off x="4715444" y="1670303"/>
          <a:ext cx="1310878" cy="2227072"/>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Tahoma" panose="020B0604030504040204" pitchFamily="34" charset="0"/>
              <a:ea typeface="Tahoma" panose="020B0604030504040204" pitchFamily="34" charset="0"/>
              <a:cs typeface="Tahoma" panose="020B0604030504040204" pitchFamily="34" charset="0"/>
            </a:rPr>
            <a:t>Weak Regulatory Framework</a:t>
          </a:r>
        </a:p>
      </dsp:txBody>
      <dsp:txXfrm>
        <a:off x="4779436" y="1734295"/>
        <a:ext cx="1182894" cy="2099088"/>
      </dsp:txXfrm>
    </dsp:sp>
    <dsp:sp modelId="{F45DCAC0-D31E-4A0C-A4A1-D73ED2820C17}">
      <dsp:nvSpPr>
        <dsp:cNvPr id="0" name=""/>
        <dsp:cNvSpPr/>
      </dsp:nvSpPr>
      <dsp:spPr>
        <a:xfrm>
          <a:off x="6244802" y="1670303"/>
          <a:ext cx="1310878" cy="2227072"/>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ahoma" panose="020B0604030504040204" pitchFamily="34" charset="0"/>
              <a:ea typeface="Tahoma" panose="020B0604030504040204" pitchFamily="34" charset="0"/>
              <a:cs typeface="Tahoma" panose="020B0604030504040204" pitchFamily="34" charset="0"/>
            </a:rPr>
            <a:t>Un-structured Tax Incentives</a:t>
          </a:r>
        </a:p>
      </dsp:txBody>
      <dsp:txXfrm>
        <a:off x="6308794" y="1734295"/>
        <a:ext cx="1182894" cy="2099088"/>
      </dsp:txXfrm>
    </dsp:sp>
    <dsp:sp modelId="{FB9D6A64-A1E0-4E72-B1E6-7777F6CE6AA9}">
      <dsp:nvSpPr>
        <dsp:cNvPr id="0" name=""/>
        <dsp:cNvSpPr/>
      </dsp:nvSpPr>
      <dsp:spPr>
        <a:xfrm>
          <a:off x="7774159" y="1670303"/>
          <a:ext cx="1310878" cy="2227072"/>
        </a:xfrm>
        <a:prstGeom prst="roundRect">
          <a:avLst/>
        </a:prstGeom>
        <a:solidFill>
          <a:schemeClr val="accent3">
            <a:hueOff val="8303291"/>
            <a:satOff val="-26532"/>
            <a:lumOff val="-67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ahoma" panose="020B0604030504040204" pitchFamily="34" charset="0"/>
              <a:ea typeface="Tahoma" panose="020B0604030504040204" pitchFamily="34" charset="0"/>
              <a:cs typeface="Tahoma" panose="020B0604030504040204" pitchFamily="34" charset="0"/>
            </a:rPr>
            <a:t>Skewed Tax Treaties</a:t>
          </a:r>
        </a:p>
      </dsp:txBody>
      <dsp:txXfrm>
        <a:off x="7838151" y="1734295"/>
        <a:ext cx="1182894" cy="2099088"/>
      </dsp:txXfrm>
    </dsp:sp>
    <dsp:sp modelId="{07C474DE-E05B-4764-8525-7AC3EB177541}">
      <dsp:nvSpPr>
        <dsp:cNvPr id="0" name=""/>
        <dsp:cNvSpPr/>
      </dsp:nvSpPr>
      <dsp:spPr>
        <a:xfrm>
          <a:off x="9185383" y="1670303"/>
          <a:ext cx="1310878" cy="22270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Tahoma" panose="020B0604030504040204" pitchFamily="34" charset="0"/>
              <a:ea typeface="Tahoma" panose="020B0604030504040204" pitchFamily="34" charset="0"/>
              <a:cs typeface="Tahoma" panose="020B0604030504040204" pitchFamily="34" charset="0"/>
            </a:rPr>
            <a:t>Crypto-Assets</a:t>
          </a:r>
        </a:p>
      </dsp:txBody>
      <dsp:txXfrm>
        <a:off x="9249375" y="1734295"/>
        <a:ext cx="1182894" cy="2099088"/>
      </dsp:txXfrm>
    </dsp:sp>
    <dsp:sp modelId="{6824243D-5A74-40A2-86BB-0BE1E391A733}">
      <dsp:nvSpPr>
        <dsp:cNvPr id="0" name=""/>
        <dsp:cNvSpPr/>
      </dsp:nvSpPr>
      <dsp:spPr>
        <a:xfrm>
          <a:off x="10712228" y="1670303"/>
          <a:ext cx="1479771" cy="222707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Tahoma" panose="020B0604030504040204" pitchFamily="34" charset="0"/>
              <a:ea typeface="Tahoma" panose="020B0604030504040204" pitchFamily="34" charset="0"/>
              <a:cs typeface="Tahoma" panose="020B0604030504040204" pitchFamily="34" charset="0"/>
            </a:rPr>
            <a:t>Professional Enablers</a:t>
          </a:r>
        </a:p>
      </dsp:txBody>
      <dsp:txXfrm>
        <a:off x="10784464" y="1742539"/>
        <a:ext cx="1335299" cy="20826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037FADD7-0B98-48FE-8537-CDA0E9A58E4C}" type="datetimeFigureOut">
              <a:rPr lang="en-GB" smtClean="0"/>
              <a:t>03/03/2021</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98571159-D6A8-40E7-84DB-3E832749F693}" type="slidenum">
              <a:rPr lang="en-GB" smtClean="0"/>
              <a:t>‹#›</a:t>
            </a:fld>
            <a:endParaRPr lang="en-GB" dirty="0"/>
          </a:p>
        </p:txBody>
      </p:sp>
    </p:spTree>
    <p:extLst>
      <p:ext uri="{BB962C8B-B14F-4D97-AF65-F5344CB8AC3E}">
        <p14:creationId xmlns:p14="http://schemas.microsoft.com/office/powerpoint/2010/main" val="343084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346"/>
            <a:ext cx="12192000" cy="1470025"/>
          </a:xfrm>
        </p:spPr>
        <p:style>
          <a:lnRef idx="2">
            <a:schemeClr val="accent2">
              <a:shade val="50000"/>
            </a:schemeClr>
          </a:lnRef>
          <a:fillRef idx="1">
            <a:schemeClr val="accent2"/>
          </a:fillRef>
          <a:effectRef idx="0">
            <a:schemeClr val="accent2"/>
          </a:effectRef>
          <a:fontRef idx="none"/>
        </p:style>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
        <p:nvSpPr>
          <p:cNvPr id="3" name="Subtitle 2"/>
          <p:cNvSpPr>
            <a:spLocks noGrp="1"/>
          </p:cNvSpPr>
          <p:nvPr>
            <p:ph type="subTitle" idx="1"/>
          </p:nvPr>
        </p:nvSpPr>
        <p:spPr>
          <a:xfrm>
            <a:off x="1892300" y="4456374"/>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none"/>
        </p:style>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none"/>
        </p:style>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C67600-13BA-4841-AC2F-8B42B3370ED7}" type="slidenum">
              <a:rPr lang="en-GB" smtClean="0"/>
              <a:t>‹#›</a:t>
            </a:fld>
            <a:endParaRPr lang="en-GB" dirty="0"/>
          </a:p>
        </p:txBody>
      </p:sp>
      <p:pic>
        <p:nvPicPr>
          <p:cNvPr id="8" name="Picture 7" descr="FIRSlogo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6220" y="6053138"/>
            <a:ext cx="11271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5436D4-B416-4408-9D6D-DBC5D095C440}" type="datetimeFigureOut">
              <a:rPr lang="en-GB" smtClean="0"/>
              <a:t>03/03/2021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9C67600-13BA-4841-AC2F-8B42B3370ED7}"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tint val="80000"/>
                <a:satMod val="300000"/>
                <a:lumMod val="51000"/>
                <a:lumOff val="49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436D4-B416-4408-9D6D-DBC5D095C440}" type="datetimeFigureOut">
              <a:rPr lang="en-GB" smtClean="0"/>
              <a:t>03/03/2021</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67600-13BA-4841-AC2F-8B42B3370ED7}"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7.xml" /><Relationship Id="rId6" Type="http://schemas.openxmlformats.org/officeDocument/2006/relationships/image" Target="../media/image16.png" /><Relationship Id="rId5" Type="http://schemas.openxmlformats.org/officeDocument/2006/relationships/image" Target="../media/image15.png" /><Relationship Id="rId4" Type="http://schemas.openxmlformats.org/officeDocument/2006/relationships/image" Target="../media/image14.png"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jpeg" /><Relationship Id="rId1" Type="http://schemas.openxmlformats.org/officeDocument/2006/relationships/slideLayout" Target="../slideLayouts/slideLayout1.xml" /><Relationship Id="rId4" Type="http://schemas.openxmlformats.org/officeDocument/2006/relationships/image" Target="../media/image19.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g" /><Relationship Id="rId1" Type="http://schemas.openxmlformats.org/officeDocument/2006/relationships/slideLayout" Target="../slideLayouts/slideLayout2.xml" /><Relationship Id="rId5" Type="http://schemas.openxmlformats.org/officeDocument/2006/relationships/image" Target="../media/image7.jpeg" /><Relationship Id="rId4" Type="http://schemas.openxmlformats.org/officeDocument/2006/relationships/image" Target="../media/image6.e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977"/>
            <a:ext cx="12192000" cy="1546734"/>
          </a:xfrm>
        </p:spPr>
        <p:txBody>
          <a:bodyPr>
            <a:noAutofit/>
          </a:bodyPr>
          <a:lstStyle/>
          <a:p>
            <a:r>
              <a:rPr lang="en-AU" sz="3000" b="1" spc="-150" dirty="0">
                <a:latin typeface="Tahoma" panose="020B0604030504040204" pitchFamily="34" charset="0"/>
                <a:ea typeface="Tahoma" panose="020B0604030504040204" pitchFamily="34" charset="0"/>
                <a:cs typeface="Tahoma" panose="020B0604030504040204" pitchFamily="34" charset="0"/>
              </a:rPr>
              <a:t>DESIGN  OF  ILLICIT  FINANCIAL  FLOWS  (IFFS)  PREVENTION  AND  ANTI-CORRUPTION  MANDATE OF ICPC</a:t>
            </a:r>
            <a:endParaRPr lang="en-US" sz="3000" b="1" spc="-15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239981" y="4024745"/>
            <a:ext cx="9933709" cy="2639291"/>
          </a:xfrm>
        </p:spPr>
        <p:txBody>
          <a:bodyPr>
            <a:normAutofit/>
          </a:bodyPr>
          <a:lstStyle/>
          <a:p>
            <a:r>
              <a:rPr lang="en-AU" b="1" spc="-150" dirty="0">
                <a:latin typeface="Tahoma" panose="020B0604030504040204" pitchFamily="34" charset="0"/>
                <a:ea typeface="Tahoma" panose="020B0604030504040204" pitchFamily="34" charset="0"/>
                <a:cs typeface="Tahoma" panose="020B0604030504040204" pitchFamily="34" charset="0"/>
              </a:rPr>
              <a:t>PRESENTATION OF REPORT</a:t>
            </a:r>
            <a:endParaRPr lang="en-GB" b="1" dirty="0"/>
          </a:p>
          <a:p>
            <a:r>
              <a:rPr lang="en-GB" b="1" dirty="0"/>
              <a:t>By</a:t>
            </a:r>
          </a:p>
          <a:p>
            <a:pPr>
              <a:spcBef>
                <a:spcPts val="0"/>
              </a:spcBef>
            </a:pPr>
            <a:r>
              <a:rPr lang="en-GB" dirty="0"/>
              <a:t>Gbonjubola, M. O.</a:t>
            </a:r>
          </a:p>
          <a:p>
            <a:pPr>
              <a:spcBef>
                <a:spcPts val="0"/>
              </a:spcBef>
            </a:pPr>
            <a:r>
              <a:rPr lang="en-GB" dirty="0"/>
              <a:t>Federal Inland Revenue Service</a:t>
            </a:r>
          </a:p>
        </p:txBody>
      </p:sp>
    </p:spTree>
    <p:extLst>
      <p:ext uri="{BB962C8B-B14F-4D97-AF65-F5344CB8AC3E}">
        <p14:creationId xmlns:p14="http://schemas.microsoft.com/office/powerpoint/2010/main" val="311020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61" name="任意多边形 7"/>
          <p:cNvSpPr/>
          <p:nvPr/>
        </p:nvSpPr>
        <p:spPr>
          <a:xfrm>
            <a:off x="5183487" y="1984167"/>
            <a:ext cx="1896895" cy="3023071"/>
          </a:xfrm>
          <a:custGeom>
            <a:avLst/>
            <a:gdLst>
              <a:gd name="connsiteX0" fmla="*/ 948447 w 1896894"/>
              <a:gd name="connsiteY0" fmla="*/ 0 h 3023070"/>
              <a:gd name="connsiteX1" fmla="*/ 1896894 w 1896894"/>
              <a:gd name="connsiteY1" fmla="*/ 948447 h 3023070"/>
              <a:gd name="connsiteX2" fmla="*/ 1896893 w 1896894"/>
              <a:gd name="connsiteY2" fmla="*/ 2429007 h 3023070"/>
              <a:gd name="connsiteX3" fmla="*/ 1734913 w 1896894"/>
              <a:gd name="connsiteY3" fmla="*/ 2959293 h 3023070"/>
              <a:gd name="connsiteX4" fmla="*/ 1682292 w 1896894"/>
              <a:gd name="connsiteY4" fmla="*/ 3023070 h 3023070"/>
              <a:gd name="connsiteX5" fmla="*/ 1686326 w 1896894"/>
              <a:gd name="connsiteY5" fmla="*/ 3010074 h 3023070"/>
              <a:gd name="connsiteX6" fmla="*/ 1701873 w 1896894"/>
              <a:gd name="connsiteY6" fmla="*/ 2855851 h 3023070"/>
              <a:gd name="connsiteX7" fmla="*/ 1701874 w 1896894"/>
              <a:gd name="connsiteY7" fmla="*/ 1008883 h 3023070"/>
              <a:gd name="connsiteX8" fmla="*/ 936631 w 1896894"/>
              <a:gd name="connsiteY8" fmla="*/ 243640 h 3023070"/>
              <a:gd name="connsiteX9" fmla="*/ 171388 w 1896894"/>
              <a:gd name="connsiteY9" fmla="*/ 1008883 h 3023070"/>
              <a:gd name="connsiteX10" fmla="*/ 171388 w 1896894"/>
              <a:gd name="connsiteY10" fmla="*/ 2855850 h 3023070"/>
              <a:gd name="connsiteX11" fmla="*/ 175339 w 1896894"/>
              <a:gd name="connsiteY11" fmla="*/ 2934092 h 3023070"/>
              <a:gd name="connsiteX12" fmla="*/ 183090 w 1896894"/>
              <a:gd name="connsiteY12" fmla="*/ 2984877 h 3023070"/>
              <a:gd name="connsiteX13" fmla="*/ 161980 w 1896894"/>
              <a:gd name="connsiteY13" fmla="*/ 2959292 h 3023070"/>
              <a:gd name="connsiteX14" fmla="*/ 0 w 1896894"/>
              <a:gd name="connsiteY14" fmla="*/ 2429006 h 3023070"/>
              <a:gd name="connsiteX15" fmla="*/ 0 w 1896894"/>
              <a:gd name="connsiteY15" fmla="*/ 948447 h 3023070"/>
              <a:gd name="connsiteX16" fmla="*/ 948447 w 1896894"/>
              <a:gd name="connsiteY16" fmla="*/ 0 h 302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6894" h="3023070">
                <a:moveTo>
                  <a:pt x="948447" y="0"/>
                </a:moveTo>
                <a:cubicBezTo>
                  <a:pt x="1472260" y="0"/>
                  <a:pt x="1896894" y="424634"/>
                  <a:pt x="1896894" y="948447"/>
                </a:cubicBezTo>
                <a:cubicBezTo>
                  <a:pt x="1896894" y="1441967"/>
                  <a:pt x="1896893" y="1935487"/>
                  <a:pt x="1896893" y="2429007"/>
                </a:cubicBezTo>
                <a:cubicBezTo>
                  <a:pt x="1896893" y="2625437"/>
                  <a:pt x="1837179" y="2807920"/>
                  <a:pt x="1734913" y="2959293"/>
                </a:cubicBezTo>
                <a:lnTo>
                  <a:pt x="1682292" y="3023070"/>
                </a:lnTo>
                <a:lnTo>
                  <a:pt x="1686326" y="3010074"/>
                </a:lnTo>
                <a:cubicBezTo>
                  <a:pt x="1696520" y="2960259"/>
                  <a:pt x="1701873" y="2908680"/>
                  <a:pt x="1701873" y="2855851"/>
                </a:cubicBezTo>
                <a:cubicBezTo>
                  <a:pt x="1701873" y="2240195"/>
                  <a:pt x="1701874" y="1624539"/>
                  <a:pt x="1701874" y="1008883"/>
                </a:cubicBezTo>
                <a:cubicBezTo>
                  <a:pt x="1701874" y="586251"/>
                  <a:pt x="1359263" y="243640"/>
                  <a:pt x="936631" y="243640"/>
                </a:cubicBezTo>
                <a:cubicBezTo>
                  <a:pt x="513999" y="243640"/>
                  <a:pt x="171388" y="586251"/>
                  <a:pt x="171388" y="1008883"/>
                </a:cubicBezTo>
                <a:lnTo>
                  <a:pt x="171388" y="2855850"/>
                </a:lnTo>
                <a:cubicBezTo>
                  <a:pt x="171388" y="2882265"/>
                  <a:pt x="172727" y="2908367"/>
                  <a:pt x="175339" y="2934092"/>
                </a:cubicBezTo>
                <a:lnTo>
                  <a:pt x="183090" y="2984877"/>
                </a:lnTo>
                <a:lnTo>
                  <a:pt x="161980" y="2959292"/>
                </a:lnTo>
                <a:cubicBezTo>
                  <a:pt x="59714" y="2807919"/>
                  <a:pt x="0" y="2625436"/>
                  <a:pt x="0" y="2429006"/>
                </a:cubicBezTo>
                <a:lnTo>
                  <a:pt x="0" y="948447"/>
                </a:lnTo>
                <a:cubicBezTo>
                  <a:pt x="0" y="424634"/>
                  <a:pt x="424634" y="0"/>
                  <a:pt x="948447" y="0"/>
                </a:cubicBezTo>
                <a:close/>
              </a:path>
            </a:pathLst>
          </a:custGeom>
          <a:solidFill>
            <a:srgbClr val="D9D9D9"/>
          </a:solidFill>
          <a:ln w="19050">
            <a:noFill/>
          </a:ln>
          <a:effectLst>
            <a:softEdge rad="0"/>
          </a:effectLst>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049062" name="圆角矩形 8"/>
          <p:cNvSpPr/>
          <p:nvPr/>
        </p:nvSpPr>
        <p:spPr>
          <a:xfrm>
            <a:off x="4141437" y="2991737"/>
            <a:ext cx="4396903" cy="3015575"/>
          </a:xfrm>
          <a:prstGeom prst="roundRect">
            <a:avLst>
              <a:gd name="adj" fmla="val 6209"/>
            </a:avLst>
          </a:prstGeom>
          <a:solidFill>
            <a:schemeClr val="bg1">
              <a:lumMod val="85000"/>
            </a:schemeClr>
          </a:solidFill>
          <a:ln w="19050">
            <a:noFill/>
          </a:ln>
          <a:effectLst>
            <a:softEdge rad="0"/>
          </a:effectLst>
        </p:spPr>
        <p:txBody>
          <a:bodyPr vert="horz" wrap="square" lIns="91440" tIns="45720" rIns="91440" bIns="45720" numCol="1" anchor="t" anchorCtr="0" compatLnSpc="1">
            <a:prstTxWarp prst="textNoShape">
              <a:avLst/>
            </a:prstTxWarp>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049063" name="矩形 9"/>
          <p:cNvSpPr/>
          <p:nvPr/>
        </p:nvSpPr>
        <p:spPr>
          <a:xfrm>
            <a:off x="5191420" y="3204397"/>
            <a:ext cx="844069" cy="2548648"/>
          </a:xfrm>
          <a:prstGeom prst="rect">
            <a:avLst/>
          </a:pr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49064" name="矩形 11"/>
          <p:cNvSpPr/>
          <p:nvPr/>
        </p:nvSpPr>
        <p:spPr>
          <a:xfrm>
            <a:off x="6201300" y="3214124"/>
            <a:ext cx="844069" cy="2548648"/>
          </a:xfrm>
          <a:prstGeom prst="rect">
            <a:avLst/>
          </a:pr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49065" name="任意多边形 12"/>
          <p:cNvSpPr/>
          <p:nvPr/>
        </p:nvSpPr>
        <p:spPr>
          <a:xfrm>
            <a:off x="7211180" y="3181699"/>
            <a:ext cx="844069" cy="2548648"/>
          </a:xfrm>
          <a:custGeom>
            <a:avLst/>
            <a:gdLst>
              <a:gd name="connsiteX0" fmla="*/ 0 w 844069"/>
              <a:gd name="connsiteY0" fmla="*/ 0 h 2548648"/>
              <a:gd name="connsiteX1" fmla="*/ 576277 w 844069"/>
              <a:gd name="connsiteY1" fmla="*/ 0 h 2548648"/>
              <a:gd name="connsiteX2" fmla="*/ 570547 w 844069"/>
              <a:gd name="connsiteY2" fmla="*/ 18459 h 2548648"/>
              <a:gd name="connsiteX3" fmla="*/ 565673 w 844069"/>
              <a:gd name="connsiteY3" fmla="*/ 66808 h 2548648"/>
              <a:gd name="connsiteX4" fmla="*/ 805577 w 844069"/>
              <a:gd name="connsiteY4" fmla="*/ 306712 h 2548648"/>
              <a:gd name="connsiteX5" fmla="*/ 844069 w 844069"/>
              <a:gd name="connsiteY5" fmla="*/ 302832 h 2548648"/>
              <a:gd name="connsiteX6" fmla="*/ 844069 w 844069"/>
              <a:gd name="connsiteY6" fmla="*/ 2232485 h 2548648"/>
              <a:gd name="connsiteX7" fmla="*/ 807642 w 844069"/>
              <a:gd name="connsiteY7" fmla="*/ 2228813 h 2548648"/>
              <a:gd name="connsiteX8" fmla="*/ 567738 w 844069"/>
              <a:gd name="connsiteY8" fmla="*/ 2468717 h 2548648"/>
              <a:gd name="connsiteX9" fmla="*/ 572612 w 844069"/>
              <a:gd name="connsiteY9" fmla="*/ 2517066 h 2548648"/>
              <a:gd name="connsiteX10" fmla="*/ 582416 w 844069"/>
              <a:gd name="connsiteY10" fmla="*/ 2548648 h 2548648"/>
              <a:gd name="connsiteX11" fmla="*/ 0 w 844069"/>
              <a:gd name="connsiteY11" fmla="*/ 2548648 h 2548648"/>
              <a:gd name="connsiteX12" fmla="*/ 0 w 844069"/>
              <a:gd name="connsiteY12" fmla="*/ 0 h 254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069" h="2548648">
                <a:moveTo>
                  <a:pt x="0" y="0"/>
                </a:moveTo>
                <a:lnTo>
                  <a:pt x="576277" y="0"/>
                </a:lnTo>
                <a:lnTo>
                  <a:pt x="570547" y="18459"/>
                </a:lnTo>
                <a:cubicBezTo>
                  <a:pt x="567352" y="34076"/>
                  <a:pt x="565673" y="50246"/>
                  <a:pt x="565673" y="66808"/>
                </a:cubicBezTo>
                <a:cubicBezTo>
                  <a:pt x="565673" y="199303"/>
                  <a:pt x="673082" y="306712"/>
                  <a:pt x="805577" y="306712"/>
                </a:cubicBezTo>
                <a:lnTo>
                  <a:pt x="844069" y="302832"/>
                </a:lnTo>
                <a:lnTo>
                  <a:pt x="844069" y="2232485"/>
                </a:lnTo>
                <a:lnTo>
                  <a:pt x="807642" y="2228813"/>
                </a:lnTo>
                <a:cubicBezTo>
                  <a:pt x="675147" y="2228813"/>
                  <a:pt x="567738" y="2336222"/>
                  <a:pt x="567738" y="2468717"/>
                </a:cubicBezTo>
                <a:cubicBezTo>
                  <a:pt x="567738" y="2485279"/>
                  <a:pt x="569417" y="2501449"/>
                  <a:pt x="572612" y="2517066"/>
                </a:cubicBezTo>
                <a:lnTo>
                  <a:pt x="582416" y="2548648"/>
                </a:lnTo>
                <a:lnTo>
                  <a:pt x="0" y="2548648"/>
                </a:lnTo>
                <a:lnTo>
                  <a:pt x="0" y="0"/>
                </a:lnTo>
                <a:close/>
              </a:path>
            </a:pathLst>
          </a:cu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49066" name="任意多边形 13"/>
          <p:cNvSpPr/>
          <p:nvPr/>
        </p:nvSpPr>
        <p:spPr>
          <a:xfrm>
            <a:off x="4181539" y="3186943"/>
            <a:ext cx="844069" cy="2548648"/>
          </a:xfrm>
          <a:custGeom>
            <a:avLst/>
            <a:gdLst>
              <a:gd name="connsiteX0" fmla="*/ 299462 w 844069"/>
              <a:gd name="connsiteY0" fmla="*/ 0 h 2548648"/>
              <a:gd name="connsiteX1" fmla="*/ 844069 w 844069"/>
              <a:gd name="connsiteY1" fmla="*/ 0 h 2548648"/>
              <a:gd name="connsiteX2" fmla="*/ 844069 w 844069"/>
              <a:gd name="connsiteY2" fmla="*/ 2548648 h 2548648"/>
              <a:gd name="connsiteX3" fmla="*/ 268325 w 844069"/>
              <a:gd name="connsiteY3" fmla="*/ 2548648 h 2548648"/>
              <a:gd name="connsiteX4" fmla="*/ 281770 w 844069"/>
              <a:gd name="connsiteY4" fmla="*/ 2505338 h 2548648"/>
              <a:gd name="connsiteX5" fmla="*/ 286644 w 844069"/>
              <a:gd name="connsiteY5" fmla="*/ 2456989 h 2548648"/>
              <a:gd name="connsiteX6" fmla="*/ 46740 w 844069"/>
              <a:gd name="connsiteY6" fmla="*/ 2217085 h 2548648"/>
              <a:gd name="connsiteX7" fmla="*/ 0 w 844069"/>
              <a:gd name="connsiteY7" fmla="*/ 2221797 h 2548648"/>
              <a:gd name="connsiteX8" fmla="*/ 0 w 844069"/>
              <a:gd name="connsiteY8" fmla="*/ 275483 h 2548648"/>
              <a:gd name="connsiteX9" fmla="*/ 15781 w 844069"/>
              <a:gd name="connsiteY9" fmla="*/ 280382 h 2548648"/>
              <a:gd name="connsiteX10" fmla="*/ 64130 w 844069"/>
              <a:gd name="connsiteY10" fmla="*/ 285256 h 2548648"/>
              <a:gd name="connsiteX11" fmla="*/ 304034 w 844069"/>
              <a:gd name="connsiteY11" fmla="*/ 45352 h 2548648"/>
              <a:gd name="connsiteX12" fmla="*/ 299462 w 844069"/>
              <a:gd name="connsiteY12" fmla="*/ 0 h 254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069" h="2548648">
                <a:moveTo>
                  <a:pt x="299462" y="0"/>
                </a:moveTo>
                <a:lnTo>
                  <a:pt x="844069" y="0"/>
                </a:lnTo>
                <a:lnTo>
                  <a:pt x="844069" y="2548648"/>
                </a:lnTo>
                <a:lnTo>
                  <a:pt x="268325" y="2548648"/>
                </a:lnTo>
                <a:lnTo>
                  <a:pt x="281770" y="2505338"/>
                </a:lnTo>
                <a:cubicBezTo>
                  <a:pt x="284965" y="2489721"/>
                  <a:pt x="286644" y="2473551"/>
                  <a:pt x="286644" y="2456989"/>
                </a:cubicBezTo>
                <a:cubicBezTo>
                  <a:pt x="286644" y="2324494"/>
                  <a:pt x="179235" y="2217085"/>
                  <a:pt x="46740" y="2217085"/>
                </a:cubicBezTo>
                <a:lnTo>
                  <a:pt x="0" y="2221797"/>
                </a:lnTo>
                <a:lnTo>
                  <a:pt x="0" y="275483"/>
                </a:lnTo>
                <a:lnTo>
                  <a:pt x="15781" y="280382"/>
                </a:lnTo>
                <a:cubicBezTo>
                  <a:pt x="31398" y="283578"/>
                  <a:pt x="47568" y="285256"/>
                  <a:pt x="64130" y="285256"/>
                </a:cubicBezTo>
                <a:cubicBezTo>
                  <a:pt x="196625" y="285256"/>
                  <a:pt x="304034" y="177847"/>
                  <a:pt x="304034" y="45352"/>
                </a:cubicBezTo>
                <a:lnTo>
                  <a:pt x="299462" y="0"/>
                </a:lnTo>
                <a:close/>
              </a:path>
            </a:pathLst>
          </a:cu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49067" name="椭圆 14"/>
          <p:cNvSpPr/>
          <p:nvPr/>
        </p:nvSpPr>
        <p:spPr>
          <a:xfrm>
            <a:off x="4362906" y="3551116"/>
            <a:ext cx="551449" cy="551449"/>
          </a:xfrm>
          <a:prstGeom prst="ellipse">
            <a:avLst/>
          </a:pr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49068" name="椭圆 15"/>
          <p:cNvSpPr/>
          <p:nvPr/>
        </p:nvSpPr>
        <p:spPr>
          <a:xfrm>
            <a:off x="5337729" y="3523053"/>
            <a:ext cx="551449" cy="551449"/>
          </a:xfrm>
          <a:prstGeom prst="ellipse">
            <a:avLst/>
          </a:pr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49069" name="椭圆 16"/>
          <p:cNvSpPr/>
          <p:nvPr/>
        </p:nvSpPr>
        <p:spPr>
          <a:xfrm>
            <a:off x="6339889" y="3523053"/>
            <a:ext cx="551449" cy="551449"/>
          </a:xfrm>
          <a:prstGeom prst="ellipse">
            <a:avLst/>
          </a:pr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1049070" name="椭圆 17"/>
          <p:cNvSpPr/>
          <p:nvPr/>
        </p:nvSpPr>
        <p:spPr>
          <a:xfrm>
            <a:off x="7328285" y="3510696"/>
            <a:ext cx="551449" cy="551449"/>
          </a:xfrm>
          <a:prstGeom prst="ellipse">
            <a:avLst/>
          </a:prstGeom>
          <a:solidFill>
            <a:srgbClr val="DA1F28"/>
          </a:solidFill>
          <a:ln w="22225">
            <a:gradFill flip="none" rotWithShape="1">
              <a:gsLst>
                <a:gs pos="0">
                  <a:srgbClr val="CDCDCD"/>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grpSp>
        <p:nvGrpSpPr>
          <p:cNvPr id="73" name="组合 18"/>
          <p:cNvGrpSpPr/>
          <p:nvPr/>
        </p:nvGrpSpPr>
        <p:grpSpPr>
          <a:xfrm>
            <a:off x="7415298" y="4614700"/>
            <a:ext cx="392060" cy="388019"/>
            <a:chOff x="6967126" y="4092464"/>
            <a:chExt cx="453105" cy="448433"/>
          </a:xfrm>
          <a:solidFill>
            <a:schemeClr val="bg1"/>
          </a:solidFill>
          <a:effectLst/>
        </p:grpSpPr>
        <p:sp>
          <p:nvSpPr>
            <p:cNvPr id="1049071"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endParaRPr>
            </a:p>
          </p:txBody>
        </p:sp>
        <p:sp>
          <p:nvSpPr>
            <p:cNvPr id="1049072"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endParaRPr>
            </a:p>
          </p:txBody>
        </p:sp>
      </p:grpSp>
      <p:sp>
        <p:nvSpPr>
          <p:cNvPr id="1049073" name="Freeform 18"/>
          <p:cNvSpPr>
            <a:spLocks noEditPoints="1"/>
          </p:cNvSpPr>
          <p:nvPr/>
        </p:nvSpPr>
        <p:spPr bwMode="auto">
          <a:xfrm>
            <a:off x="4417056" y="4616609"/>
            <a:ext cx="373032" cy="371847"/>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74" name="组合 22"/>
          <p:cNvGrpSpPr/>
          <p:nvPr/>
        </p:nvGrpSpPr>
        <p:grpSpPr>
          <a:xfrm>
            <a:off x="5419872" y="4587977"/>
            <a:ext cx="387187" cy="372353"/>
            <a:chOff x="4024249" y="3840783"/>
            <a:chExt cx="309272" cy="297422"/>
          </a:xfrm>
          <a:solidFill>
            <a:schemeClr val="bg1"/>
          </a:solidFill>
          <a:effectLst/>
        </p:grpSpPr>
        <p:sp>
          <p:nvSpPr>
            <p:cNvPr id="1049074" name="Oval 131"/>
            <p:cNvSpPr>
              <a:spLocks noChangeArrowheads="1"/>
            </p:cNvSpPr>
            <p:nvPr/>
          </p:nvSpPr>
          <p:spPr bwMode="auto">
            <a:xfrm>
              <a:off x="4109299" y="3840783"/>
              <a:ext cx="139172" cy="140953"/>
            </a:xfrm>
            <a:prstGeom prst="ellipse">
              <a:avLst/>
            </a:pr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endParaRPr>
            </a:p>
          </p:txBody>
        </p:sp>
        <p:sp>
          <p:nvSpPr>
            <p:cNvPr id="1049075" name="Freeform 134"/>
            <p:cNvSpPr/>
            <p:nvPr/>
          </p:nvSpPr>
          <p:spPr bwMode="auto">
            <a:xfrm>
              <a:off x="4024249" y="4003719"/>
              <a:ext cx="309272" cy="134486"/>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800">
                <a:solidFill>
                  <a:prstClr val="black"/>
                </a:solidFill>
              </a:endParaRPr>
            </a:p>
          </p:txBody>
        </p:sp>
      </p:grpSp>
      <p:grpSp>
        <p:nvGrpSpPr>
          <p:cNvPr id="75" name="Group 18"/>
          <p:cNvGrpSpPr>
            <a:grpSpLocks noChangeAspect="1"/>
          </p:cNvGrpSpPr>
          <p:nvPr/>
        </p:nvGrpSpPr>
        <p:grpSpPr bwMode="auto">
          <a:xfrm>
            <a:off x="6406427" y="4640444"/>
            <a:ext cx="386440" cy="334915"/>
            <a:chOff x="3525" y="1887"/>
            <a:chExt cx="630" cy="546"/>
          </a:xfrm>
          <a:solidFill>
            <a:schemeClr val="bg1"/>
          </a:solidFill>
          <a:effectLst/>
        </p:grpSpPr>
        <p:sp>
          <p:nvSpPr>
            <p:cNvPr id="1049076"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endParaRPr>
            </a:p>
          </p:txBody>
        </p:sp>
        <p:sp>
          <p:nvSpPr>
            <p:cNvPr id="1049077"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endParaRPr>
            </a:p>
          </p:txBody>
        </p:sp>
        <p:sp>
          <p:nvSpPr>
            <p:cNvPr id="1049078"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endParaRPr>
            </a:p>
          </p:txBody>
        </p:sp>
        <p:sp>
          <p:nvSpPr>
            <p:cNvPr id="1049079"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solidFill>
                  <a:prstClr val="black"/>
                </a:solidFill>
              </a:endParaRPr>
            </a:p>
          </p:txBody>
        </p:sp>
      </p:grpSp>
      <p:sp>
        <p:nvSpPr>
          <p:cNvPr id="1049080" name="矩形 30"/>
          <p:cNvSpPr/>
          <p:nvPr/>
        </p:nvSpPr>
        <p:spPr>
          <a:xfrm>
            <a:off x="4243186" y="3560789"/>
            <a:ext cx="776215" cy="46166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Haettenschweiler" panose="020B0706040902060204" pitchFamily="34" charset="0"/>
                <a:ea typeface="微软雅黑" panose="020B0503020204020204" pitchFamily="34" charset="-122"/>
              </a:rPr>
              <a:t>01</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1049081" name="矩形 31"/>
          <p:cNvSpPr/>
          <p:nvPr/>
        </p:nvSpPr>
        <p:spPr>
          <a:xfrm>
            <a:off x="5227491" y="3539160"/>
            <a:ext cx="776215" cy="46166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Haettenschweiler" panose="020B0706040902060204" pitchFamily="34" charset="0"/>
                <a:ea typeface="微软雅黑" panose="020B0503020204020204" pitchFamily="34" charset="-122"/>
              </a:rPr>
              <a:t>02</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1049082" name="矩形 32"/>
          <p:cNvSpPr/>
          <p:nvPr/>
        </p:nvSpPr>
        <p:spPr>
          <a:xfrm>
            <a:off x="6224987" y="3532998"/>
            <a:ext cx="776215" cy="46166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Haettenschweiler" panose="020B0706040902060204" pitchFamily="34" charset="0"/>
                <a:ea typeface="微软雅黑" panose="020B0503020204020204" pitchFamily="34" charset="-122"/>
              </a:rPr>
              <a:t>03</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1049083" name="矩形 33"/>
          <p:cNvSpPr/>
          <p:nvPr/>
        </p:nvSpPr>
        <p:spPr>
          <a:xfrm>
            <a:off x="7217213" y="3526138"/>
            <a:ext cx="776215" cy="461665"/>
          </a:xfrm>
          <a:prstGeom prst="rect">
            <a:avLst/>
          </a:prstGeom>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solidFill>
                  <a:schemeClr val="bg1"/>
                </a:solidFill>
                <a:latin typeface="Haettenschweiler" panose="020B0706040902060204" pitchFamily="34" charset="0"/>
                <a:ea typeface="微软雅黑" panose="020B0503020204020204" pitchFamily="34" charset="-122"/>
              </a:rPr>
              <a:t>04</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1049085" name="文本框 35"/>
          <p:cNvSpPr txBox="1"/>
          <p:nvPr/>
        </p:nvSpPr>
        <p:spPr>
          <a:xfrm>
            <a:off x="279559" y="1688717"/>
            <a:ext cx="3558355" cy="3539430"/>
          </a:xfrm>
          <a:prstGeom prst="rect">
            <a:avLst/>
          </a:prstGeom>
          <a:noFill/>
          <a:effectLst/>
        </p:spPr>
        <p:txBody>
          <a:bodyPr wrap="square" rtlCol="0">
            <a:spAutoFit/>
          </a:bodyPr>
          <a:lstStyle/>
          <a:p>
            <a:pPr algn="just"/>
            <a:r>
              <a:rPr lang="en-US" altLang="zh-CN" sz="16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US" altLang="zh-CN" sz="1600" b="1" i="1" u="sng"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who perpetuates  IFF?</a:t>
            </a:r>
            <a:endParaRPr lang="en-US" altLang="zh-CN" sz="1600" b="1" u="sng"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228594" indent="-228594" algn="just">
              <a:buFont typeface="Wingdings" panose="05000000000000000000" pitchFamily="2" charset="2"/>
              <a:buChar char="§"/>
            </a:pPr>
            <a:r>
              <a:rPr lang="en-US" altLang="zh-CN"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Private actors </a:t>
            </a:r>
            <a:r>
              <a:rPr lang="en-AU" altLang="zh-CN"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(individuals, domestic businesses and multinational company groups including professional advisers – tax, legal accounting, etc.) committing tax and other regulatory abuse; </a:t>
            </a:r>
          </a:p>
          <a:p>
            <a:pPr marL="228594" indent="-228594" algn="just">
              <a:buFont typeface="Wingdings" panose="05000000000000000000" pitchFamily="2" charset="2"/>
              <a:buChar char="§"/>
            </a:pPr>
            <a:r>
              <a:rPr lang="en-AU" altLang="zh-CN"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public officeholders (politically exposed persons (PEP) or persons in public employment); and</a:t>
            </a:r>
          </a:p>
          <a:p>
            <a:pPr marL="228594" indent="-228594" algn="just">
              <a:buFont typeface="Wingdings" panose="05000000000000000000" pitchFamily="2" charset="2"/>
              <a:buChar char="§"/>
            </a:pPr>
            <a:r>
              <a:rPr lang="en-AU" altLang="zh-CN"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criminal groups (a term used here to indicate those motivated primarily by the proceeds of crime, and those using crime to fund social or political agenda, including terrorism)</a:t>
            </a:r>
          </a:p>
          <a:p>
            <a:pPr marL="228594" indent="-228594" algn="just">
              <a:buFont typeface="Wingdings" panose="05000000000000000000" pitchFamily="2" charset="2"/>
              <a:buChar char="§"/>
            </a:pPr>
            <a:r>
              <a:rPr lang="en-US" altLang="zh-CN"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Enablers – professionals such as lawyers, accountants, etc.</a:t>
            </a:r>
          </a:p>
          <a:p>
            <a:pPr marL="228594" indent="-228594" algn="just">
              <a:buFont typeface="Wingdings" panose="05000000000000000000" pitchFamily="2" charset="2"/>
              <a:buChar char="§"/>
            </a:pPr>
            <a:endParaRPr lang="en-US" altLang="zh-CN"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lgn="just"/>
            <a:endParaRPr lang="en-US" altLang="zh-CN" sz="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algn="just"/>
            <a:endParaRPr lang="en-US" altLang="zh-CN"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049086" name="文本框 36"/>
          <p:cNvSpPr txBox="1"/>
          <p:nvPr/>
        </p:nvSpPr>
        <p:spPr>
          <a:xfrm>
            <a:off x="8538340" y="1488928"/>
            <a:ext cx="2901564" cy="1692771"/>
          </a:xfrm>
          <a:prstGeom prst="rect">
            <a:avLst/>
          </a:prstGeom>
          <a:noFill/>
          <a:effectLst/>
        </p:spPr>
        <p:txBody>
          <a:bodyPr wrap="none" rtlCol="0">
            <a:spAutoFit/>
          </a:bodyPr>
          <a:lstStyle/>
          <a:p>
            <a:r>
              <a:rPr lang="en-US" altLang="zh-CN" sz="1600" b="1" dirty="0">
                <a:solidFill>
                  <a:schemeClr val="tx1">
                    <a:lumMod val="85000"/>
                    <a:lumOff val="15000"/>
                  </a:schemeClr>
                </a:solidFill>
                <a:latin typeface="方正姚体" panose="02010601030101010101" pitchFamily="2" charset="-122"/>
                <a:ea typeface="方正姚体" panose="02010601030101010101" pitchFamily="2" charset="-122"/>
              </a:rPr>
              <a:t>   </a:t>
            </a:r>
            <a:r>
              <a:rPr lang="en-US" altLang="zh-CN" sz="1600" b="1" i="1" u="sng" dirty="0">
                <a:solidFill>
                  <a:schemeClr val="tx1">
                    <a:lumMod val="95000"/>
                    <a:lumOff val="5000"/>
                  </a:schemeClr>
                </a:solidFill>
                <a:latin typeface="方正姚体" panose="02010601030101010101" pitchFamily="2" charset="-122"/>
                <a:ea typeface="方正姚体" panose="02010601030101010101" pitchFamily="2" charset="-122"/>
              </a:rPr>
              <a:t>what’s the impact of IFF</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Underdevelopment </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Poverty</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Diseases </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Unemployment </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Insecurity </a:t>
            </a:r>
          </a:p>
          <a:p>
            <a:endParaRPr lang="en-US" altLang="zh-CN" sz="1200" dirty="0">
              <a:solidFill>
                <a:schemeClr val="tx1">
                  <a:lumMod val="95000"/>
                  <a:lumOff val="5000"/>
                </a:schemeClr>
              </a:solidFill>
            </a:endParaRPr>
          </a:p>
          <a:p>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9087" name="文本框 37"/>
          <p:cNvSpPr txBox="1"/>
          <p:nvPr/>
        </p:nvSpPr>
        <p:spPr>
          <a:xfrm>
            <a:off x="8818342" y="3491130"/>
            <a:ext cx="3038824" cy="2393091"/>
          </a:xfrm>
          <a:prstGeom prst="rect">
            <a:avLst/>
          </a:prstGeom>
          <a:noFill/>
          <a:effectLst/>
        </p:spPr>
        <p:txBody>
          <a:bodyPr wrap="square" rtlCol="0">
            <a:spAutoFit/>
          </a:bodyPr>
          <a:lstStyle/>
          <a:p>
            <a:r>
              <a:rPr lang="en-US" altLang="zh-CN" sz="1600" b="1" dirty="0">
                <a:solidFill>
                  <a:schemeClr val="tx1">
                    <a:lumMod val="85000"/>
                    <a:lumOff val="15000"/>
                  </a:schemeClr>
                </a:solidFill>
                <a:latin typeface="方正姚体" panose="02010601030101010101" pitchFamily="2" charset="-122"/>
                <a:ea typeface="方正姚体" panose="02010601030101010101" pitchFamily="2" charset="-122"/>
              </a:rPr>
              <a:t>   </a:t>
            </a:r>
            <a:r>
              <a:rPr lang="en-US" altLang="zh-CN" sz="1600" b="1" i="1" u="sng" dirty="0">
                <a:solidFill>
                  <a:schemeClr val="tx1">
                    <a:lumMod val="95000"/>
                    <a:lumOff val="5000"/>
                  </a:schemeClr>
                </a:solidFill>
                <a:latin typeface="方正姚体" panose="02010601030101010101" pitchFamily="2" charset="-122"/>
                <a:ea typeface="方正姚体" panose="02010601030101010101" pitchFamily="2" charset="-122"/>
              </a:rPr>
              <a:t>who should fight IFF?</a:t>
            </a:r>
            <a:endParaRPr lang="en-US" altLang="zh-CN" sz="1600" b="1" i="1" dirty="0">
              <a:solidFill>
                <a:schemeClr val="tx1">
                  <a:lumMod val="95000"/>
                  <a:lumOff val="5000"/>
                </a:schemeClr>
              </a:solidFill>
              <a:latin typeface="方正姚体" panose="02010601030101010101" pitchFamily="2" charset="-122"/>
              <a:ea typeface="方正姚体" panose="02010601030101010101" pitchFamily="2" charset="-122"/>
            </a:endParaRPr>
          </a:p>
          <a:p>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Anyone can fight IFF including:</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Captains of Industries</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MDAs</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Legislators</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Prosecutors </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Financial gatekeepers</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Tax officials</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Anti-corruption agencies</a:t>
            </a:r>
          </a:p>
          <a:p>
            <a:pPr marL="228594" indent="-228594">
              <a:buFont typeface="Wingdings" panose="05000000000000000000" pitchFamily="2" charset="2"/>
              <a:buChar char="§"/>
            </a:pP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Whistle blowers, </a:t>
            </a:r>
            <a:r>
              <a:rPr lang="en-US" altLang="zh-CN" sz="1200" dirty="0" err="1">
                <a:solidFill>
                  <a:schemeClr val="tx1">
                    <a:lumMod val="95000"/>
                    <a:lumOff val="5000"/>
                  </a:schemeClr>
                </a:solidFill>
                <a:latin typeface="方正姚体" panose="02010601030101010101" pitchFamily="2" charset="-122"/>
                <a:ea typeface="方正姚体" panose="02010601030101010101" pitchFamily="2" charset="-122"/>
              </a:rPr>
              <a:t>etc</a:t>
            </a:r>
            <a:endPar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endParaRPr>
          </a:p>
          <a:p>
            <a:endParaRPr lang="en-US" altLang="zh-CN" sz="1200" dirty="0">
              <a:solidFill>
                <a:schemeClr val="tx1">
                  <a:lumMod val="95000"/>
                  <a:lumOff val="5000"/>
                </a:schemeClr>
              </a:solidFill>
            </a:endParaRPr>
          </a:p>
          <a:p>
            <a:endParaRPr lang="en-US" altLang="zh-CN" sz="135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3" name="文本框 35"/>
          <p:cNvSpPr txBox="1"/>
          <p:nvPr/>
        </p:nvSpPr>
        <p:spPr>
          <a:xfrm>
            <a:off x="3921405" y="267780"/>
            <a:ext cx="3558355" cy="1692771"/>
          </a:xfrm>
          <a:prstGeom prst="rect">
            <a:avLst/>
          </a:prstGeom>
          <a:noFill/>
          <a:effectLst/>
        </p:spPr>
        <p:txBody>
          <a:bodyPr wrap="square" rtlCol="0">
            <a:spAutoFit/>
          </a:bodyPr>
          <a:lstStyle/>
          <a:p>
            <a:pPr algn="just"/>
            <a:r>
              <a:rPr lang="en-US" altLang="zh-CN" sz="1600" b="1" dirty="0">
                <a:solidFill>
                  <a:schemeClr val="tx1">
                    <a:lumMod val="85000"/>
                    <a:lumOff val="15000"/>
                  </a:schemeClr>
                </a:solidFill>
                <a:latin typeface="方正姚体" panose="02010601030101010101" pitchFamily="2" charset="-122"/>
                <a:ea typeface="方正姚体" panose="02010601030101010101" pitchFamily="2" charset="-122"/>
              </a:rPr>
              <a:t>   </a:t>
            </a:r>
            <a:r>
              <a:rPr lang="en-US" altLang="zh-CN" sz="1600" b="1" i="1" u="sng" dirty="0">
                <a:solidFill>
                  <a:schemeClr val="tx1">
                    <a:lumMod val="95000"/>
                    <a:lumOff val="5000"/>
                  </a:schemeClr>
                </a:solidFill>
                <a:latin typeface="方正姚体" panose="02010601030101010101" pitchFamily="2" charset="-122"/>
                <a:ea typeface="方正姚体" panose="02010601030101010101" pitchFamily="2" charset="-122"/>
              </a:rPr>
              <a:t>who is most Impacted by IFF</a:t>
            </a:r>
            <a:endParaRPr lang="en-US" altLang="zh-CN" sz="1600" b="1" u="sng" dirty="0">
              <a:solidFill>
                <a:schemeClr val="tx1">
                  <a:lumMod val="95000"/>
                  <a:lumOff val="5000"/>
                </a:schemeClr>
              </a:solidFill>
              <a:latin typeface="方正姚体" panose="02010601030101010101" pitchFamily="2" charset="-122"/>
              <a:ea typeface="方正姚体" panose="02010601030101010101" pitchFamily="2" charset="-122"/>
            </a:endParaRPr>
          </a:p>
          <a:p>
            <a:pPr algn="just"/>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Both the Mbeki Panel Report and the recently published FACTI Report has identified developing countries including </a:t>
            </a:r>
            <a:r>
              <a:rPr lang="en-US" altLang="zh-CN" sz="1200" b="1" dirty="0">
                <a:solidFill>
                  <a:schemeClr val="tx1">
                    <a:lumMod val="95000"/>
                    <a:lumOff val="5000"/>
                  </a:schemeClr>
                </a:solidFill>
                <a:latin typeface="方正姚体" panose="02010601030101010101" pitchFamily="2" charset="-122"/>
                <a:ea typeface="方正姚体" panose="02010601030101010101" pitchFamily="2" charset="-122"/>
              </a:rPr>
              <a:t>Nigeria</a:t>
            </a:r>
            <a:r>
              <a:rPr lang="en-US" altLang="zh-CN" sz="1200" dirty="0">
                <a:solidFill>
                  <a:schemeClr val="tx1">
                    <a:lumMod val="95000"/>
                    <a:lumOff val="5000"/>
                  </a:schemeClr>
                </a:solidFill>
                <a:latin typeface="方正姚体" panose="02010601030101010101" pitchFamily="2" charset="-122"/>
                <a:ea typeface="方正姚体" panose="02010601030101010101" pitchFamily="2" charset="-122"/>
              </a:rPr>
              <a:t> to be negatively impacted by this scourge </a:t>
            </a:r>
          </a:p>
          <a:p>
            <a:pPr algn="just"/>
            <a:endParaRPr lang="en-US" altLang="zh-CN" sz="1200" dirty="0">
              <a:solidFill>
                <a:schemeClr val="tx1">
                  <a:lumMod val="95000"/>
                  <a:lumOff val="5000"/>
                </a:schemeClr>
              </a:solidFill>
            </a:endParaRPr>
          </a:p>
          <a:p>
            <a:pPr algn="just"/>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3988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1676400"/>
          </a:xfrm>
        </p:spPr>
        <p:txBody>
          <a:bodyPr>
            <a:normAutofit fontScale="90000"/>
          </a:bodyPr>
          <a:lstStyle/>
          <a:p>
            <a:r>
              <a:rPr lang="en-US" sz="3300" b="1" dirty="0">
                <a:latin typeface="Tahoma" panose="020B0604030504040204" pitchFamily="34" charset="0"/>
                <a:ea typeface="Tahoma" panose="020B0604030504040204" pitchFamily="34" charset="0"/>
                <a:cs typeface="Tahoma" panose="020B0604030504040204" pitchFamily="34" charset="0"/>
              </a:rPr>
              <a:t>Illicit Financial Flows from Developing Countries, 2003-2012 </a:t>
            </a:r>
            <a:br>
              <a:rPr lang="en-US" sz="3300" dirty="0">
                <a:latin typeface="Tahoma" panose="020B0604030504040204" pitchFamily="34" charset="0"/>
                <a:ea typeface="Tahoma" panose="020B0604030504040204" pitchFamily="34" charset="0"/>
                <a:cs typeface="Tahoma" panose="020B0604030504040204" pitchFamily="34" charset="0"/>
              </a:rPr>
            </a:br>
            <a:r>
              <a:rPr lang="en-US" dirty="0"/>
              <a:t>(in billions of nominal U.S. dollars)</a:t>
            </a:r>
            <a:br>
              <a:rPr lang="en-US" dirty="0"/>
            </a:br>
            <a:r>
              <a:rPr lang="en-US" dirty="0"/>
              <a:t>Source: Global Financial Integrity Report </a:t>
            </a:r>
            <a:endParaRPr lang="en-GB" dirty="0"/>
          </a:p>
        </p:txBody>
      </p:sp>
      <p:pic>
        <p:nvPicPr>
          <p:cNvPr id="4" name="Content Placeholder 3"/>
          <p:cNvPicPr>
            <a:picLocks noGrp="1" noChangeAspect="1"/>
          </p:cNvPicPr>
          <p:nvPr>
            <p:ph idx="1"/>
          </p:nvPr>
        </p:nvPicPr>
        <p:blipFill>
          <a:blip r:embed="rId2"/>
          <a:stretch>
            <a:fillRect/>
          </a:stretch>
        </p:blipFill>
        <p:spPr>
          <a:xfrm>
            <a:off x="1" y="2013858"/>
            <a:ext cx="12192000" cy="4844142"/>
          </a:xfrm>
          <a:prstGeom prst="rect">
            <a:avLst/>
          </a:prstGeom>
        </p:spPr>
      </p:pic>
    </p:spTree>
    <p:extLst>
      <p:ext uri="{BB962C8B-B14F-4D97-AF65-F5344CB8AC3E}">
        <p14:creationId xmlns:p14="http://schemas.microsoft.com/office/powerpoint/2010/main" val="41370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1"/>
            <a:ext cx="12192000" cy="1143000"/>
          </a:xfrm>
        </p:spPr>
        <p:txBody>
          <a:bodyPr>
            <a:normAutofit/>
          </a:bodyPr>
          <a:lstStyle/>
          <a:p>
            <a:r>
              <a:rPr lang="en-US" sz="3300" dirty="0">
                <a:latin typeface="Tahoma" panose="020B0604030504040204" pitchFamily="34" charset="0"/>
                <a:ea typeface="Tahoma" panose="020B0604030504040204" pitchFamily="34" charset="0"/>
                <a:cs typeface="Tahoma" panose="020B0604030504040204" pitchFamily="34" charset="0"/>
              </a:rPr>
              <a:t>Illicit Financial Outflows Top 10 Developing Economies, 2003-2012 (in millions of U.S. dollars) – </a:t>
            </a:r>
            <a:r>
              <a:rPr lang="en-US" sz="2400" i="1" dirty="0">
                <a:latin typeface="Tahoma" panose="020B0604030504040204" pitchFamily="34" charset="0"/>
                <a:ea typeface="Tahoma" panose="020B0604030504040204" pitchFamily="34" charset="0"/>
                <a:cs typeface="Tahoma" panose="020B0604030504040204" pitchFamily="34" charset="0"/>
              </a:rPr>
              <a:t>Global Financial Integrity Report</a:t>
            </a:r>
            <a:endParaRPr lang="en-GB" sz="2400" i="1"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p:cNvPicPr>
            <a:picLocks noGrp="1" noChangeAspect="1"/>
          </p:cNvPicPr>
          <p:nvPr>
            <p:ph idx="1"/>
          </p:nvPr>
        </p:nvPicPr>
        <p:blipFill>
          <a:blip r:embed="rId2"/>
          <a:stretch>
            <a:fillRect/>
          </a:stretch>
        </p:blipFill>
        <p:spPr>
          <a:xfrm>
            <a:off x="0" y="1134609"/>
            <a:ext cx="12192000" cy="5853659"/>
          </a:xfrm>
          <a:prstGeom prst="rect">
            <a:avLst/>
          </a:prstGeom>
        </p:spPr>
      </p:pic>
    </p:spTree>
    <p:extLst>
      <p:ext uri="{BB962C8B-B14F-4D97-AF65-F5344CB8AC3E}">
        <p14:creationId xmlns:p14="http://schemas.microsoft.com/office/powerpoint/2010/main" val="262673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8"/>
            <a:ext cx="3494314" cy="652825"/>
          </a:xfrm>
          <a:solidFill>
            <a:schemeClr val="accent6"/>
          </a:solidFill>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The Triangle of Illegality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8773654"/>
              </p:ext>
            </p:extLst>
          </p:nvPr>
        </p:nvGraphicFramePr>
        <p:xfrm>
          <a:off x="0" y="1320800"/>
          <a:ext cx="12192000"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93703" y="2081853"/>
            <a:ext cx="2522583" cy="369332"/>
          </a:xfrm>
          <a:prstGeom prst="rect">
            <a:avLst/>
          </a:prstGeom>
          <a:noFill/>
        </p:spPr>
        <p:txBody>
          <a:bodyPr wrap="square" rtlCol="0">
            <a:spAutoFit/>
          </a:bodyPr>
          <a:lstStyle/>
          <a:p>
            <a:r>
              <a:rPr lang="en-GB" b="1" dirty="0">
                <a:latin typeface="Verdana" panose="020B0604030504040204" pitchFamily="34" charset="0"/>
                <a:ea typeface="Verdana" panose="020B0604030504040204" pitchFamily="34" charset="0"/>
              </a:rPr>
              <a:t>Illegally Sourced</a:t>
            </a:r>
          </a:p>
        </p:txBody>
      </p:sp>
      <p:sp>
        <p:nvSpPr>
          <p:cNvPr id="6" name="TextBox 5"/>
          <p:cNvSpPr txBox="1"/>
          <p:nvPr/>
        </p:nvSpPr>
        <p:spPr>
          <a:xfrm>
            <a:off x="441235" y="5389380"/>
            <a:ext cx="2247537" cy="369332"/>
          </a:xfrm>
          <a:prstGeom prst="rect">
            <a:avLst/>
          </a:prstGeom>
          <a:noFill/>
        </p:spPr>
        <p:txBody>
          <a:bodyPr wrap="square" rtlCol="0">
            <a:spAutoFit/>
          </a:bodyPr>
          <a:lstStyle/>
          <a:p>
            <a:r>
              <a:rPr lang="en-GB" b="1" dirty="0">
                <a:latin typeface="Verdana" panose="020B0604030504040204" pitchFamily="34" charset="0"/>
                <a:ea typeface="Verdana" panose="020B0604030504040204" pitchFamily="34" charset="0"/>
              </a:rPr>
              <a:t>Illegally Moved</a:t>
            </a:r>
          </a:p>
        </p:txBody>
      </p:sp>
      <p:sp>
        <p:nvSpPr>
          <p:cNvPr id="7" name="TextBox 6"/>
          <p:cNvSpPr txBox="1"/>
          <p:nvPr/>
        </p:nvSpPr>
        <p:spPr>
          <a:xfrm>
            <a:off x="9110617" y="4643397"/>
            <a:ext cx="2733040" cy="646331"/>
          </a:xfrm>
          <a:prstGeom prst="rect">
            <a:avLst/>
          </a:prstGeom>
          <a:noFill/>
        </p:spPr>
        <p:txBody>
          <a:bodyPr wrap="square" rtlCol="0">
            <a:spAutoFit/>
          </a:bodyPr>
          <a:lstStyle/>
          <a:p>
            <a:r>
              <a:rPr lang="en-GB" b="1" dirty="0">
                <a:latin typeface="Verdana" panose="020B0604030504040204" pitchFamily="34" charset="0"/>
                <a:ea typeface="Verdana" panose="020B0604030504040204" pitchFamily="34" charset="0"/>
              </a:rPr>
              <a:t>Used for Illegal Purposes</a:t>
            </a:r>
          </a:p>
        </p:txBody>
      </p:sp>
    </p:spTree>
    <p:extLst>
      <p:ext uri="{BB962C8B-B14F-4D97-AF65-F5344CB8AC3E}">
        <p14:creationId xmlns:p14="http://schemas.microsoft.com/office/powerpoint/2010/main" val="398321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0" name="文本框 4"/>
          <p:cNvSpPr txBox="1"/>
          <p:nvPr/>
        </p:nvSpPr>
        <p:spPr>
          <a:xfrm>
            <a:off x="13379" y="490764"/>
            <a:ext cx="2218192" cy="423635"/>
          </a:xfrm>
          <a:prstGeom prst="rect">
            <a:avLst/>
          </a:prstGeom>
          <a:solidFill>
            <a:schemeClr val="accent6"/>
          </a:solid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r>
              <a:rPr lang="en-US" altLang="zh-CN" sz="2133" b="1" i="1" dirty="0">
                <a:solidFill>
                  <a:schemeClr val="bg1"/>
                </a:solidFill>
                <a:latin typeface="Arial" panose="020B0604020202020204" pitchFamily="34" charset="0"/>
                <a:ea typeface="Arial" panose="020B0604020202020204" pitchFamily="34" charset="0"/>
                <a:sym typeface="+mn-ea"/>
              </a:rPr>
              <a:t>Sources of IFF</a:t>
            </a:r>
            <a:r>
              <a:rPr lang="en-US" altLang="zh-CN" sz="2133" b="1" dirty="0">
                <a:solidFill>
                  <a:schemeClr val="bg1"/>
                </a:solidFill>
                <a:latin typeface="Arial" panose="020B0604020202020204" pitchFamily="34" charset="0"/>
                <a:ea typeface="Arial" panose="020B0604020202020204" pitchFamily="34" charset="0"/>
                <a:sym typeface="+mn-ea"/>
              </a:rPr>
              <a:t> </a:t>
            </a:r>
          </a:p>
        </p:txBody>
      </p:sp>
      <p:sp>
        <p:nvSpPr>
          <p:cNvPr id="1048951" name="Freeform 5"/>
          <p:cNvSpPr/>
          <p:nvPr/>
        </p:nvSpPr>
        <p:spPr>
          <a:xfrm>
            <a:off x="4352926" y="5157787"/>
            <a:ext cx="708025" cy="666751"/>
          </a:xfrm>
          <a:custGeom>
            <a:avLst/>
            <a:gdLst/>
            <a:ahLst/>
            <a:cxnLst/>
            <a:rect l="0" t="0" r="r" b="b"/>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path>
            </a:pathLst>
          </a:custGeom>
          <a:solidFill>
            <a:srgbClr val="7F7F7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1600">
              <a:solidFill>
                <a:srgbClr val="000000"/>
              </a:solidFill>
              <a:ea typeface="Arial" pitchFamily="34" charset="0"/>
            </a:endParaRPr>
          </a:p>
        </p:txBody>
      </p:sp>
      <p:sp>
        <p:nvSpPr>
          <p:cNvPr id="1048952" name="Freeform 6"/>
          <p:cNvSpPr/>
          <p:nvPr/>
        </p:nvSpPr>
        <p:spPr>
          <a:xfrm>
            <a:off x="4568826" y="4270376"/>
            <a:ext cx="760412" cy="738187"/>
          </a:xfrm>
          <a:custGeom>
            <a:avLst/>
            <a:gdLst/>
            <a:ahLst/>
            <a:cxnLst/>
            <a:rect l="0" t="0" r="r" b="b"/>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path>
            </a:pathLst>
          </a:custGeom>
          <a:solidFill>
            <a:srgbClr val="00B0F0"/>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953" name="Rectangle 7"/>
          <p:cNvSpPr/>
          <p:nvPr/>
        </p:nvSpPr>
        <p:spPr>
          <a:xfrm>
            <a:off x="454025" y="3559177"/>
            <a:ext cx="4130675" cy="261937"/>
          </a:xfrm>
          <a:prstGeom prst="rect">
            <a:avLst/>
          </a:prstGeom>
          <a:solidFill>
            <a:srgbClr val="7F7F7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1600">
              <a:solidFill>
                <a:srgbClr val="000000"/>
              </a:solidFill>
              <a:ea typeface="Arial" pitchFamily="34" charset="0"/>
            </a:endParaRPr>
          </a:p>
        </p:txBody>
      </p:sp>
      <p:sp>
        <p:nvSpPr>
          <p:cNvPr id="1048954" name="Rectangle 8"/>
          <p:cNvSpPr/>
          <p:nvPr/>
        </p:nvSpPr>
        <p:spPr>
          <a:xfrm>
            <a:off x="454025" y="3559177"/>
            <a:ext cx="4130675" cy="261937"/>
          </a:xfrm>
          <a:prstGeom prst="rect">
            <a:avLst/>
          </a:prstGeom>
          <a:no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955" name="Freeform 9"/>
          <p:cNvSpPr/>
          <p:nvPr/>
        </p:nvSpPr>
        <p:spPr>
          <a:xfrm>
            <a:off x="450852" y="2660650"/>
            <a:ext cx="4071937" cy="804863"/>
          </a:xfrm>
          <a:custGeom>
            <a:avLst/>
            <a:gdLst/>
            <a:ahLst/>
            <a:cxnLst/>
            <a:rect l="0" t="0" r="r" b="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00B0F0"/>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956" name="Freeform 10"/>
          <p:cNvSpPr/>
          <p:nvPr/>
        </p:nvSpPr>
        <p:spPr>
          <a:xfrm>
            <a:off x="450851" y="1884363"/>
            <a:ext cx="3860800" cy="1208087"/>
          </a:xfrm>
          <a:custGeom>
            <a:avLst/>
            <a:gdLst/>
            <a:ahLst/>
            <a:cxnLst/>
            <a:rect l="0" t="0" r="r" b="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1600">
              <a:solidFill>
                <a:srgbClr val="000000"/>
              </a:solidFill>
              <a:ea typeface="Arial" pitchFamily="34" charset="0"/>
            </a:endParaRPr>
          </a:p>
        </p:txBody>
      </p:sp>
      <p:sp>
        <p:nvSpPr>
          <p:cNvPr id="1048957" name="Freeform 11"/>
          <p:cNvSpPr/>
          <p:nvPr/>
        </p:nvSpPr>
        <p:spPr>
          <a:xfrm>
            <a:off x="458789" y="3919538"/>
            <a:ext cx="4071937" cy="804863"/>
          </a:xfrm>
          <a:custGeom>
            <a:avLst/>
            <a:gdLst/>
            <a:ahLst/>
            <a:cxnLst/>
            <a:rect l="0" t="0" r="r" b="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7030A0"/>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958" name="Freeform 12"/>
          <p:cNvSpPr/>
          <p:nvPr/>
        </p:nvSpPr>
        <p:spPr>
          <a:xfrm>
            <a:off x="458788" y="4295775"/>
            <a:ext cx="3856037" cy="1204912"/>
          </a:xfrm>
          <a:custGeom>
            <a:avLst/>
            <a:gdLst/>
            <a:ahLst/>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00B050"/>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1600">
              <a:solidFill>
                <a:srgbClr val="000000"/>
              </a:solidFill>
              <a:ea typeface="Arial" pitchFamily="34" charset="0"/>
            </a:endParaRPr>
          </a:p>
        </p:txBody>
      </p:sp>
      <p:sp>
        <p:nvSpPr>
          <p:cNvPr id="1048959" name="Freeform 13"/>
          <p:cNvSpPr/>
          <p:nvPr/>
        </p:nvSpPr>
        <p:spPr>
          <a:xfrm>
            <a:off x="4638675" y="3465512"/>
            <a:ext cx="703263" cy="376237"/>
          </a:xfrm>
          <a:custGeom>
            <a:avLst/>
            <a:gdLst/>
            <a:ahLst/>
            <a:cxnLst/>
            <a:rect l="0" t="0" r="r" b="b"/>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path>
            </a:pathLst>
          </a:custGeom>
          <a:solidFill>
            <a:srgbClr val="7F7F7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1600">
              <a:solidFill>
                <a:srgbClr val="000000"/>
              </a:solidFill>
              <a:ea typeface="Arial" pitchFamily="34" charset="0"/>
            </a:endParaRPr>
          </a:p>
        </p:txBody>
      </p:sp>
      <p:pic>
        <p:nvPicPr>
          <p:cNvPr id="2097182" name="组合 14"/>
          <p:cNvPicPr>
            <a:picLocks/>
          </p:cNvPicPr>
          <p:nvPr/>
        </p:nvPicPr>
        <p:blipFill>
          <a:blip r:embed="rId2"/>
          <a:srcRect/>
          <a:stretch>
            <a:fillRect/>
          </a:stretch>
        </p:blipFill>
        <p:spPr>
          <a:xfrm>
            <a:off x="4556126" y="2486026"/>
            <a:ext cx="693737" cy="573087"/>
          </a:xfrm>
          <a:prstGeom prst="rect">
            <a:avLst/>
          </a:prstGeom>
          <a:noFill/>
          <a:ln>
            <a:noFill/>
          </a:ln>
        </p:spPr>
      </p:pic>
      <p:pic>
        <p:nvPicPr>
          <p:cNvPr id="2097183" name="组合 39"/>
          <p:cNvPicPr>
            <a:picLocks/>
          </p:cNvPicPr>
          <p:nvPr/>
        </p:nvPicPr>
        <p:blipFill>
          <a:blip r:embed="rId3"/>
          <a:srcRect/>
          <a:stretch>
            <a:fillRect/>
          </a:stretch>
        </p:blipFill>
        <p:spPr>
          <a:xfrm>
            <a:off x="4286251" y="1517649"/>
            <a:ext cx="469900" cy="639763"/>
          </a:xfrm>
          <a:prstGeom prst="rect">
            <a:avLst/>
          </a:prstGeom>
          <a:noFill/>
          <a:ln>
            <a:noFill/>
          </a:ln>
        </p:spPr>
      </p:pic>
      <p:sp>
        <p:nvSpPr>
          <p:cNvPr id="1048960" name="矩形 1"/>
          <p:cNvSpPr/>
          <p:nvPr/>
        </p:nvSpPr>
        <p:spPr>
          <a:xfrm>
            <a:off x="4962526" y="1614487"/>
            <a:ext cx="6475412" cy="411459"/>
          </a:xfrm>
          <a:prstGeom prst="rect">
            <a:avLst/>
          </a:prstGeom>
          <a:noFill/>
          <a:ln>
            <a:noFill/>
          </a:ln>
        </p:spPr>
        <p:txBody>
          <a:bodyPr vert="horz"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lnSpc>
                <a:spcPct val="150000"/>
              </a:lnSpc>
            </a:pPr>
            <a:r>
              <a:rPr lang="en-AU" altLang="zh-CN" sz="1600" b="1" dirty="0">
                <a:solidFill>
                  <a:srgbClr val="000000"/>
                </a:solidFill>
                <a:latin typeface="Tahoma" panose="020B0604030504040204" pitchFamily="34" charset="0"/>
                <a:ea typeface="Tahoma" panose="020B0604030504040204" pitchFamily="34" charset="0"/>
                <a:cs typeface="Tahoma" panose="020B0604030504040204" pitchFamily="34" charset="0"/>
              </a:rPr>
              <a:t>Trade </a:t>
            </a:r>
            <a:r>
              <a:rPr lang="en-AU" altLang="zh-CN" sz="1600" b="1" dirty="0" err="1">
                <a:solidFill>
                  <a:srgbClr val="000000"/>
                </a:solidFill>
                <a:latin typeface="Tahoma" panose="020B0604030504040204" pitchFamily="34" charset="0"/>
                <a:ea typeface="Tahoma" panose="020B0604030504040204" pitchFamily="34" charset="0"/>
                <a:cs typeface="Tahoma" panose="020B0604030504040204" pitchFamily="34" charset="0"/>
              </a:rPr>
              <a:t>Misinvoicing</a:t>
            </a:r>
            <a:r>
              <a:rPr lang="en-AU" altLang="zh-CN" sz="16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zh-CN" altLang="en-US" sz="1600" b="1" dirty="0">
              <a:solidFill>
                <a:srgbClr val="000000"/>
              </a:solidFill>
              <a:latin typeface="Tahoma" panose="020B0604030504040204" pitchFamily="34" charset="0"/>
              <a:ea typeface="Arial" pitchFamily="34" charset="0"/>
              <a:cs typeface="Tahoma" panose="020B0604030504040204" pitchFamily="34" charset="0"/>
            </a:endParaRPr>
          </a:p>
        </p:txBody>
      </p:sp>
      <p:sp>
        <p:nvSpPr>
          <p:cNvPr id="1048961" name="矩形 1"/>
          <p:cNvSpPr/>
          <p:nvPr/>
        </p:nvSpPr>
        <p:spPr>
          <a:xfrm>
            <a:off x="5341938" y="2473325"/>
            <a:ext cx="6473825" cy="411459"/>
          </a:xfrm>
          <a:prstGeom prst="rect">
            <a:avLst/>
          </a:prstGeom>
          <a:noFill/>
          <a:ln>
            <a:noFill/>
          </a:ln>
        </p:spPr>
        <p:txBody>
          <a:bodyPr vert="horz"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lnSpc>
                <a:spcPct val="150000"/>
              </a:lnSpc>
            </a:pPr>
            <a:r>
              <a:rPr lang="en-AU" altLang="zh-CN" sz="1600" b="1" dirty="0">
                <a:solidFill>
                  <a:srgbClr val="000000"/>
                </a:solidFill>
                <a:latin typeface="Tahoma" panose="020B0604030504040204" pitchFamily="34" charset="0"/>
                <a:ea typeface="Tahoma" panose="020B0604030504040204" pitchFamily="34" charset="0"/>
                <a:cs typeface="Tahoma" panose="020B0604030504040204" pitchFamily="34" charset="0"/>
              </a:rPr>
              <a:t>Related-Party Transactions</a:t>
            </a:r>
            <a:endParaRPr lang="zh-CN" altLang="en-US" sz="1600" b="1" dirty="0">
              <a:solidFill>
                <a:srgbClr val="000000"/>
              </a:solidFill>
              <a:latin typeface="Tahoma" panose="020B0604030504040204" pitchFamily="34" charset="0"/>
              <a:ea typeface="Arial" pitchFamily="34" charset="0"/>
              <a:cs typeface="Tahoma" panose="020B0604030504040204" pitchFamily="34" charset="0"/>
            </a:endParaRPr>
          </a:p>
        </p:txBody>
      </p:sp>
      <p:sp>
        <p:nvSpPr>
          <p:cNvPr id="1048962" name="矩形 1"/>
          <p:cNvSpPr/>
          <p:nvPr/>
        </p:nvSpPr>
        <p:spPr>
          <a:xfrm>
            <a:off x="5405438" y="3446461"/>
            <a:ext cx="6473825" cy="461665"/>
          </a:xfrm>
          <a:prstGeom prst="rect">
            <a:avLst/>
          </a:prstGeom>
          <a:noFill/>
          <a:ln>
            <a:noFill/>
          </a:ln>
        </p:spPr>
        <p:txBody>
          <a:bodyPr vert="horz"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lnSpc>
                <a:spcPct val="150000"/>
              </a:lnSpc>
            </a:pPr>
            <a:r>
              <a:rPr lang="en-AU" altLang="zh-CN" sz="1600" b="1" dirty="0">
                <a:solidFill>
                  <a:srgbClr val="000000"/>
                </a:solidFill>
                <a:latin typeface="Tahoma" panose="020B0604030504040204" pitchFamily="34" charset="0"/>
                <a:ea typeface="Tahoma" panose="020B0604030504040204" pitchFamily="34" charset="0"/>
                <a:cs typeface="Tahoma" panose="020B0604030504040204" pitchFamily="34" charset="0"/>
              </a:rPr>
              <a:t>Tax Treaty Abuses</a:t>
            </a:r>
            <a:endParaRPr lang="zh-CN" altLang="en-US" sz="1600" b="1" dirty="0">
              <a:solidFill>
                <a:srgbClr val="000000"/>
              </a:solidFill>
              <a:latin typeface="Tahoma" panose="020B0604030504040204" pitchFamily="34" charset="0"/>
              <a:ea typeface="Arial" pitchFamily="34" charset="0"/>
              <a:cs typeface="Tahoma" panose="020B0604030504040204" pitchFamily="34" charset="0"/>
            </a:endParaRPr>
          </a:p>
        </p:txBody>
      </p:sp>
      <p:sp>
        <p:nvSpPr>
          <p:cNvPr id="1048963" name="矩形 1"/>
          <p:cNvSpPr/>
          <p:nvPr/>
        </p:nvSpPr>
        <p:spPr>
          <a:xfrm>
            <a:off x="5348287" y="4554537"/>
            <a:ext cx="6475412" cy="411459"/>
          </a:xfrm>
          <a:prstGeom prst="rect">
            <a:avLst/>
          </a:prstGeom>
          <a:noFill/>
          <a:ln>
            <a:noFill/>
          </a:ln>
        </p:spPr>
        <p:txBody>
          <a:bodyPr vert="horz"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lnSpc>
                <a:spcPct val="150000"/>
              </a:lnSpc>
            </a:pPr>
            <a:r>
              <a:rPr lang="en-AU" altLang="zh-CN" sz="1600" b="1" dirty="0">
                <a:solidFill>
                  <a:srgbClr val="000000"/>
                </a:solidFill>
                <a:latin typeface="Tahoma" panose="020B0604030504040204" pitchFamily="34" charset="0"/>
                <a:ea typeface="Tahoma" panose="020B0604030504040204" pitchFamily="34" charset="0"/>
                <a:cs typeface="Tahoma" panose="020B0604030504040204" pitchFamily="34" charset="0"/>
              </a:rPr>
              <a:t>Investment Manipulation </a:t>
            </a:r>
            <a:endParaRPr lang="zh-CN" altLang="en-US" sz="1600" b="1" dirty="0">
              <a:solidFill>
                <a:srgbClr val="000000"/>
              </a:solidFill>
              <a:latin typeface="Tahoma" panose="020B0604030504040204" pitchFamily="34" charset="0"/>
              <a:ea typeface="Arial" pitchFamily="34" charset="0"/>
              <a:cs typeface="Tahoma" panose="020B0604030504040204" pitchFamily="34" charset="0"/>
            </a:endParaRPr>
          </a:p>
        </p:txBody>
      </p:sp>
      <p:sp>
        <p:nvSpPr>
          <p:cNvPr id="1048964" name="矩形 1"/>
          <p:cNvSpPr/>
          <p:nvPr/>
        </p:nvSpPr>
        <p:spPr>
          <a:xfrm>
            <a:off x="5927247" y="6046100"/>
            <a:ext cx="5572245" cy="411459"/>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lnSpc>
                <a:spcPct val="150000"/>
              </a:lnSpc>
            </a:pPr>
            <a:r>
              <a:rPr lang="en-AU" altLang="zh-CN" sz="1600" b="1" dirty="0">
                <a:solidFill>
                  <a:srgbClr val="000000"/>
                </a:solidFill>
                <a:latin typeface="Tahoma" panose="020B0604030504040204" pitchFamily="34" charset="0"/>
                <a:ea typeface="Tahoma" panose="020B0604030504040204" pitchFamily="34" charset="0"/>
                <a:cs typeface="Tahoma" panose="020B0604030504040204" pitchFamily="34" charset="0"/>
              </a:rPr>
              <a:t>Criminal Activities</a:t>
            </a:r>
            <a:endParaRPr lang="zh-CN" altLang="en-US" sz="1600" b="1" dirty="0">
              <a:solidFill>
                <a:srgbClr val="000000"/>
              </a:solidFill>
              <a:latin typeface="Tahoma" panose="020B0604030504040204" pitchFamily="34" charset="0"/>
              <a:ea typeface="Arial" pitchFamily="34" charset="0"/>
              <a:cs typeface="Tahoma" panose="020B0604030504040204" pitchFamily="34" charset="0"/>
            </a:endParaRPr>
          </a:p>
        </p:txBody>
      </p:sp>
      <p:sp>
        <p:nvSpPr>
          <p:cNvPr id="21" name="Freeform 12"/>
          <p:cNvSpPr/>
          <p:nvPr/>
        </p:nvSpPr>
        <p:spPr>
          <a:xfrm>
            <a:off x="468314" y="4867276"/>
            <a:ext cx="3856037" cy="1204912"/>
          </a:xfrm>
          <a:custGeom>
            <a:avLst/>
            <a:gdLst/>
            <a:ahLst/>
            <a:cxnLst/>
            <a:rect l="0" t="0" r="r" b="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tx2"/>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1600">
              <a:solidFill>
                <a:srgbClr val="000000"/>
              </a:solidFill>
              <a:ea typeface="Arial" pitchFamily="34" charset="0"/>
            </a:endParaRPr>
          </a:p>
        </p:txBody>
      </p:sp>
      <p:pic>
        <p:nvPicPr>
          <p:cNvPr id="22" name="组合 14"/>
          <p:cNvPicPr>
            <a:picLocks/>
          </p:cNvPicPr>
          <p:nvPr/>
        </p:nvPicPr>
        <p:blipFill>
          <a:blip r:embed="rId2"/>
          <a:srcRect/>
          <a:stretch>
            <a:fillRect/>
          </a:stretch>
        </p:blipFill>
        <p:spPr>
          <a:xfrm>
            <a:off x="4456965" y="6058693"/>
            <a:ext cx="693737" cy="573087"/>
          </a:xfrm>
          <a:prstGeom prst="rect">
            <a:avLst/>
          </a:prstGeom>
          <a:noFill/>
          <a:ln>
            <a:noFill/>
          </a:ln>
        </p:spPr>
      </p:pic>
      <p:sp>
        <p:nvSpPr>
          <p:cNvPr id="23" name="矩形 1"/>
          <p:cNvSpPr/>
          <p:nvPr/>
        </p:nvSpPr>
        <p:spPr>
          <a:xfrm>
            <a:off x="6044299" y="5405590"/>
            <a:ext cx="5143080" cy="461665"/>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lnSpc>
                <a:spcPct val="150000"/>
              </a:lnSpc>
            </a:pPr>
            <a:r>
              <a:rPr lang="en-AU" altLang="zh-CN" sz="1600" b="1" dirty="0">
                <a:solidFill>
                  <a:srgbClr val="000000"/>
                </a:solidFill>
                <a:latin typeface="Tahoma" panose="020B0604030504040204" pitchFamily="34" charset="0"/>
                <a:ea typeface="Tahoma" panose="020B0604030504040204" pitchFamily="34" charset="0"/>
                <a:cs typeface="Tahoma" panose="020B0604030504040204" pitchFamily="34" charset="0"/>
              </a:rPr>
              <a:t>Abuse of Contractual Clauses and Obligations</a:t>
            </a:r>
            <a:endParaRPr lang="zh-CN" altLang="en-US" sz="1600" b="1" dirty="0">
              <a:solidFill>
                <a:srgbClr val="000000"/>
              </a:solidFill>
              <a:latin typeface="Tahoma" panose="020B0604030504040204" pitchFamily="34" charset="0"/>
              <a:ea typeface="Arial" pitchFamily="34" charset="0"/>
              <a:cs typeface="Tahoma" panose="020B0604030504040204" pitchFamily="34" charset="0"/>
            </a:endParaRPr>
          </a:p>
        </p:txBody>
      </p:sp>
    </p:spTree>
    <p:extLst>
      <p:ext uri="{BB962C8B-B14F-4D97-AF65-F5344CB8AC3E}">
        <p14:creationId xmlns:p14="http://schemas.microsoft.com/office/powerpoint/2010/main" val="1318761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GB" dirty="0"/>
              <a:t>IFF Methodologies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7279504"/>
              </p:ext>
            </p:extLst>
          </p:nvPr>
        </p:nvGraphicFramePr>
        <p:xfrm>
          <a:off x="0" y="1300480"/>
          <a:ext cx="12192000" cy="482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38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GB" dirty="0"/>
              <a:t>Factors </a:t>
            </a:r>
            <a:r>
              <a:rPr lang="en-GB" dirty="0" err="1"/>
              <a:t>Fueling</a:t>
            </a:r>
            <a:r>
              <a:rPr lang="en-GB" dirty="0"/>
              <a:t> IFF in Commercial Transactions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4163126"/>
              </p:ext>
            </p:extLst>
          </p:nvPr>
        </p:nvGraphicFramePr>
        <p:xfrm>
          <a:off x="0" y="1290320"/>
          <a:ext cx="12192000" cy="556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53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62535"/>
            <a:ext cx="12192000" cy="103600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Contractual Clauses Promoting IFF</a:t>
            </a:r>
          </a:p>
        </p:txBody>
      </p:sp>
    </p:spTree>
    <p:extLst>
      <p:ext uri="{BB962C8B-B14F-4D97-AF65-F5344CB8AC3E}">
        <p14:creationId xmlns:p14="http://schemas.microsoft.com/office/powerpoint/2010/main" val="10137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8" name="任意多边形 7"/>
          <p:cNvSpPr/>
          <p:nvPr/>
        </p:nvSpPr>
        <p:spPr>
          <a:xfrm>
            <a:off x="364198" y="1418692"/>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dirty="0"/>
          </a:p>
        </p:txBody>
      </p:sp>
      <p:sp>
        <p:nvSpPr>
          <p:cNvPr id="1048999" name="任意多边形 8"/>
          <p:cNvSpPr/>
          <p:nvPr/>
        </p:nvSpPr>
        <p:spPr>
          <a:xfrm flipH="1">
            <a:off x="2249788" y="1413330"/>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64" name="组合 12"/>
          <p:cNvGrpSpPr/>
          <p:nvPr/>
        </p:nvGrpSpPr>
        <p:grpSpPr>
          <a:xfrm>
            <a:off x="1389222" y="1674001"/>
            <a:ext cx="458265" cy="438275"/>
            <a:chOff x="1004888" y="993775"/>
            <a:chExt cx="2438400" cy="2332038"/>
          </a:xfrm>
          <a:solidFill>
            <a:srgbClr val="FEFEFE"/>
          </a:solidFill>
        </p:grpSpPr>
        <p:sp>
          <p:nvSpPr>
            <p:cNvPr id="1049002"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2000">
                <a:solidFill>
                  <a:prstClr val="black"/>
                </a:solidFill>
              </a:endParaRPr>
            </a:p>
          </p:txBody>
        </p:sp>
        <p:sp>
          <p:nvSpPr>
            <p:cNvPr id="1049003" name="任意多边形 1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zh-CN" altLang="en-US" sz="2000">
                <a:solidFill>
                  <a:prstClr val="black"/>
                </a:solidFill>
              </a:endParaRPr>
            </a:p>
          </p:txBody>
        </p:sp>
      </p:grpSp>
      <p:sp>
        <p:nvSpPr>
          <p:cNvPr id="1049005" name="文本框 16"/>
          <p:cNvSpPr txBox="1"/>
          <p:nvPr/>
        </p:nvSpPr>
        <p:spPr>
          <a:xfrm>
            <a:off x="499791" y="1594568"/>
            <a:ext cx="513282"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1049006" name="任意多边形 17"/>
          <p:cNvSpPr/>
          <p:nvPr/>
        </p:nvSpPr>
        <p:spPr>
          <a:xfrm>
            <a:off x="364198" y="2443947"/>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049007" name="任意多边形 18"/>
          <p:cNvSpPr/>
          <p:nvPr/>
        </p:nvSpPr>
        <p:spPr>
          <a:xfrm flipH="1">
            <a:off x="2249788" y="2438586"/>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049011" name="文本框 22"/>
          <p:cNvSpPr txBox="1"/>
          <p:nvPr/>
        </p:nvSpPr>
        <p:spPr>
          <a:xfrm>
            <a:off x="499791" y="2619823"/>
            <a:ext cx="556563"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1049012" name="任意多边形 23"/>
          <p:cNvSpPr/>
          <p:nvPr/>
        </p:nvSpPr>
        <p:spPr>
          <a:xfrm>
            <a:off x="361017" y="3469202"/>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049013" name="任意多边形 24"/>
          <p:cNvSpPr/>
          <p:nvPr/>
        </p:nvSpPr>
        <p:spPr>
          <a:xfrm flipH="1">
            <a:off x="2246607" y="3463841"/>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049017" name="文本框 28"/>
          <p:cNvSpPr txBox="1"/>
          <p:nvPr/>
        </p:nvSpPr>
        <p:spPr>
          <a:xfrm>
            <a:off x="496610" y="3645077"/>
            <a:ext cx="567784"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1049018" name="任意多边形 29"/>
          <p:cNvSpPr/>
          <p:nvPr/>
        </p:nvSpPr>
        <p:spPr>
          <a:xfrm>
            <a:off x="361017" y="4494456"/>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049019" name="任意多边形 30"/>
          <p:cNvSpPr/>
          <p:nvPr/>
        </p:nvSpPr>
        <p:spPr>
          <a:xfrm flipH="1">
            <a:off x="2246607" y="4489095"/>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1049023" name="文本框 34"/>
          <p:cNvSpPr txBox="1"/>
          <p:nvPr/>
        </p:nvSpPr>
        <p:spPr>
          <a:xfrm>
            <a:off x="496610" y="4670333"/>
            <a:ext cx="556563"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nvGrpSpPr>
          <p:cNvPr id="67" name="组合 42"/>
          <p:cNvGrpSpPr/>
          <p:nvPr/>
        </p:nvGrpSpPr>
        <p:grpSpPr>
          <a:xfrm>
            <a:off x="1399506" y="4645248"/>
            <a:ext cx="388716" cy="497123"/>
            <a:chOff x="1605186" y="572440"/>
            <a:chExt cx="563562" cy="720725"/>
          </a:xfrm>
          <a:solidFill>
            <a:srgbClr val="FEFEFE"/>
          </a:solidFill>
        </p:grpSpPr>
        <p:sp>
          <p:nvSpPr>
            <p:cNvPr id="1049029"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351">
                <a:solidFill>
                  <a:prstClr val="black"/>
                </a:solidFill>
              </a:endParaRPr>
            </a:p>
          </p:txBody>
        </p:sp>
        <p:sp>
          <p:nvSpPr>
            <p:cNvPr id="1049030"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351">
                <a:solidFill>
                  <a:prstClr val="black"/>
                </a:solidFill>
              </a:endParaRPr>
            </a:p>
          </p:txBody>
        </p:sp>
        <p:sp>
          <p:nvSpPr>
            <p:cNvPr id="1049031"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351">
                <a:solidFill>
                  <a:prstClr val="black"/>
                </a:solidFill>
              </a:endParaRPr>
            </a:p>
          </p:txBody>
        </p:sp>
      </p:grpSp>
      <p:sp>
        <p:nvSpPr>
          <p:cNvPr id="1049032" name="文本框 46"/>
          <p:cNvSpPr txBox="1"/>
          <p:nvPr/>
        </p:nvSpPr>
        <p:spPr>
          <a:xfrm>
            <a:off x="2697577" y="1797904"/>
            <a:ext cx="3878424" cy="307777"/>
          </a:xfrm>
          <a:prstGeom prst="rect">
            <a:avLst/>
          </a:prstGeom>
          <a:noFill/>
          <a:effectLst/>
        </p:spPr>
        <p:txBody>
          <a:bodyPr wrap="square" rtlCol="0">
            <a:spAutoFit/>
          </a:bodyPr>
          <a:lstStyle/>
          <a:p>
            <a:r>
              <a:rPr lang="en-GB" sz="1400" b="1" dirty="0"/>
              <a:t>Tax Exemption Clauses in Contracts</a:t>
            </a:r>
            <a:endParaRPr lang="en-US" altLang="zh-CN" sz="1400" dirty="0">
              <a:latin typeface="方正姚体" panose="02010601030101010101" pitchFamily="2" charset="-122"/>
              <a:ea typeface="方正姚体" panose="02010601030101010101" pitchFamily="2" charset="-122"/>
            </a:endParaRPr>
          </a:p>
        </p:txBody>
      </p:sp>
      <p:sp>
        <p:nvSpPr>
          <p:cNvPr id="1049033" name="文本框 47"/>
          <p:cNvSpPr txBox="1"/>
          <p:nvPr/>
        </p:nvSpPr>
        <p:spPr>
          <a:xfrm>
            <a:off x="2645656" y="2630872"/>
            <a:ext cx="3143253" cy="307777"/>
          </a:xfrm>
          <a:prstGeom prst="rect">
            <a:avLst/>
          </a:prstGeom>
          <a:noFill/>
          <a:effectLst/>
        </p:spPr>
        <p:txBody>
          <a:bodyPr wrap="square" rtlCol="0">
            <a:spAutoFit/>
          </a:bodyPr>
          <a:lstStyle/>
          <a:p>
            <a:r>
              <a:rPr lang="en-GB" sz="1400" b="1" dirty="0"/>
              <a:t>Contract-Splitting Clauses</a:t>
            </a:r>
            <a:endParaRPr lang="en-US" altLang="zh-CN" sz="1400" dirty="0">
              <a:latin typeface="方正姚体" panose="02010601030101010101" pitchFamily="2" charset="-122"/>
              <a:ea typeface="方正姚体" panose="02010601030101010101" pitchFamily="2" charset="-122"/>
            </a:endParaRPr>
          </a:p>
        </p:txBody>
      </p:sp>
      <p:sp>
        <p:nvSpPr>
          <p:cNvPr id="1049034" name="文本框 48"/>
          <p:cNvSpPr txBox="1"/>
          <p:nvPr/>
        </p:nvSpPr>
        <p:spPr>
          <a:xfrm>
            <a:off x="2697576" y="3647132"/>
            <a:ext cx="4675224" cy="307777"/>
          </a:xfrm>
          <a:prstGeom prst="rect">
            <a:avLst/>
          </a:prstGeom>
          <a:noFill/>
          <a:effectLst/>
        </p:spPr>
        <p:txBody>
          <a:bodyPr wrap="square" rtlCol="0">
            <a:spAutoFit/>
          </a:bodyPr>
          <a:lstStyle/>
          <a:p>
            <a:r>
              <a:rPr lang="en-GB" sz="1400" b="1" dirty="0"/>
              <a:t>Contracts awarded  to Shell or Conduit Companies</a:t>
            </a:r>
            <a:endParaRPr lang="en-US" altLang="zh-CN" sz="1400" dirty="0">
              <a:latin typeface="方正姚体" panose="02010601030101010101" pitchFamily="2" charset="-122"/>
              <a:ea typeface="方正姚体" panose="02010601030101010101" pitchFamily="2" charset="-122"/>
            </a:endParaRPr>
          </a:p>
        </p:txBody>
      </p:sp>
      <p:sp>
        <p:nvSpPr>
          <p:cNvPr id="1049035" name="文本框 49"/>
          <p:cNvSpPr txBox="1"/>
          <p:nvPr/>
        </p:nvSpPr>
        <p:spPr>
          <a:xfrm>
            <a:off x="2857249" y="4702330"/>
            <a:ext cx="3062977" cy="307777"/>
          </a:xfrm>
          <a:prstGeom prst="rect">
            <a:avLst/>
          </a:prstGeom>
          <a:noFill/>
          <a:effectLst/>
        </p:spPr>
        <p:txBody>
          <a:bodyPr wrap="square" rtlCol="0">
            <a:spAutoFit/>
          </a:bodyPr>
          <a:lstStyle/>
          <a:p>
            <a:r>
              <a:rPr lang="en-GB" sz="1400" b="1" dirty="0"/>
              <a:t>Mobilisation Clauses</a:t>
            </a:r>
          </a:p>
        </p:txBody>
      </p:sp>
      <p:sp>
        <p:nvSpPr>
          <p:cNvPr id="50" name="任意多边形 7"/>
          <p:cNvSpPr/>
          <p:nvPr/>
        </p:nvSpPr>
        <p:spPr>
          <a:xfrm>
            <a:off x="456710" y="5524343"/>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1" name="任意多边形 8"/>
          <p:cNvSpPr/>
          <p:nvPr/>
        </p:nvSpPr>
        <p:spPr>
          <a:xfrm flipH="1">
            <a:off x="2305904" y="5524883"/>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57" name="文本框 15"/>
          <p:cNvSpPr txBox="1"/>
          <p:nvPr/>
        </p:nvSpPr>
        <p:spPr>
          <a:xfrm>
            <a:off x="2590809" y="5782409"/>
            <a:ext cx="1734770" cy="400110"/>
          </a:xfrm>
          <a:prstGeom prst="rect">
            <a:avLst/>
          </a:prstGeom>
          <a:noFill/>
          <a:effectLst/>
        </p:spPr>
        <p:txBody>
          <a:bodyPr wrap="none" rtlCol="0">
            <a:spAutoFit/>
          </a:bodyPr>
          <a:lstStyle/>
          <a:p>
            <a:r>
              <a:rPr lang="en-US" altLang="zh-CN" sz="2000" b="1" dirty="0">
                <a:solidFill>
                  <a:schemeClr val="bg1"/>
                </a:solidFill>
                <a:latin typeface="方正姚体" panose="02010601030101010101" pitchFamily="2" charset="-122"/>
              </a:rPr>
              <a:t>TITE   HERE</a:t>
            </a:r>
            <a:endParaRPr lang="en-US" altLang="zh-CN" sz="1600" b="1" dirty="0">
              <a:solidFill>
                <a:schemeClr val="bg1"/>
              </a:solidFill>
              <a:latin typeface="方正姚体" panose="02010601030101010101" pitchFamily="2" charset="-122"/>
            </a:endParaRPr>
          </a:p>
        </p:txBody>
      </p:sp>
      <p:sp>
        <p:nvSpPr>
          <p:cNvPr id="58" name="文本框 16"/>
          <p:cNvSpPr txBox="1"/>
          <p:nvPr/>
        </p:nvSpPr>
        <p:spPr>
          <a:xfrm>
            <a:off x="496610" y="5581447"/>
            <a:ext cx="518091"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07</a:t>
            </a:r>
            <a:endParaRPr lang="zh-CN" altLang="en-US" sz="2800" dirty="0">
              <a:solidFill>
                <a:schemeClr val="bg1"/>
              </a:solidFill>
              <a:latin typeface="Impact" panose="020B0806030902050204" pitchFamily="34" charset="0"/>
            </a:endParaRPr>
          </a:p>
        </p:txBody>
      </p:sp>
      <p:sp>
        <p:nvSpPr>
          <p:cNvPr id="61" name="文本框 4"/>
          <p:cNvSpPr txBox="1"/>
          <p:nvPr/>
        </p:nvSpPr>
        <p:spPr>
          <a:xfrm>
            <a:off x="198437" y="501652"/>
            <a:ext cx="8969563" cy="748795"/>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r>
              <a:rPr lang="en-US" altLang="zh-CN" sz="2133" dirty="0">
                <a:solidFill>
                  <a:schemeClr val="tx1">
                    <a:lumMod val="75000"/>
                    <a:lumOff val="25000"/>
                  </a:schemeClr>
                </a:solidFill>
                <a:latin typeface="Arial" panose="020B0604020202020204" pitchFamily="34" charset="0"/>
                <a:ea typeface="Arial" panose="020B0604020202020204" pitchFamily="34" charset="0"/>
                <a:sym typeface="Arial" panose="020B0604020202020204" pitchFamily="34" charset="0"/>
              </a:rPr>
              <a:t>04.</a:t>
            </a:r>
            <a:r>
              <a:rPr lang="en-US" altLang="zh-CN" sz="2133" b="1" dirty="0">
                <a:solidFill>
                  <a:schemeClr val="tx1">
                    <a:lumMod val="75000"/>
                    <a:lumOff val="25000"/>
                  </a:schemeClr>
                </a:solidFill>
                <a:latin typeface="Arial" panose="020B0604020202020204" pitchFamily="34" charset="0"/>
                <a:ea typeface="Arial" panose="020B0604020202020204" pitchFamily="34" charset="0"/>
                <a:sym typeface="+mn-ea"/>
              </a:rPr>
              <a:t> </a:t>
            </a:r>
            <a:r>
              <a:rPr lang="en-AU" altLang="zh-CN" sz="2133" b="1" dirty="0">
                <a:solidFill>
                  <a:schemeClr val="tx1">
                    <a:lumMod val="75000"/>
                    <a:lumOff val="25000"/>
                  </a:schemeClr>
                </a:solidFill>
                <a:latin typeface="Arial" panose="020B0604020202020204" pitchFamily="34" charset="0"/>
                <a:ea typeface="Arial" panose="020B0604020202020204" pitchFamily="34" charset="0"/>
                <a:sym typeface="+mn-ea"/>
              </a:rPr>
              <a:t>Contractual Clauses that Promote IFF in Nigeria</a:t>
            </a:r>
          </a:p>
          <a:p>
            <a:endParaRPr lang="en-US" altLang="zh-CN" sz="2133" b="1" dirty="0">
              <a:solidFill>
                <a:schemeClr val="tx1">
                  <a:lumMod val="75000"/>
                  <a:lumOff val="25000"/>
                </a:schemeClr>
              </a:solidFill>
              <a:latin typeface="Arial" panose="020B0604020202020204" pitchFamily="34" charset="0"/>
              <a:ea typeface="Arial" panose="020B0604020202020204" pitchFamily="34" charset="0"/>
              <a:sym typeface="+mn-ea"/>
            </a:endParaRPr>
          </a:p>
        </p:txBody>
      </p:sp>
      <p:sp>
        <p:nvSpPr>
          <p:cNvPr id="62" name="矩形 3"/>
          <p:cNvSpPr/>
          <p:nvPr/>
        </p:nvSpPr>
        <p:spPr>
          <a:xfrm>
            <a:off x="1" y="466725"/>
            <a:ext cx="142875" cy="468312"/>
          </a:xfrm>
          <a:prstGeom prst="rect">
            <a:avLst/>
          </a:prstGeom>
          <a:solidFill>
            <a:schemeClr val="accent1"/>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endParaRPr lang="zh-CN" altLang="en-US">
              <a:solidFill>
                <a:srgbClr val="FFFFFF"/>
              </a:solidFill>
              <a:ea typeface="Arial" pitchFamily="34" charset="0"/>
            </a:endParaRPr>
          </a:p>
        </p:txBody>
      </p:sp>
      <p:sp>
        <p:nvSpPr>
          <p:cNvPr id="63" name="文本框 49"/>
          <p:cNvSpPr txBox="1"/>
          <p:nvPr/>
        </p:nvSpPr>
        <p:spPr>
          <a:xfrm>
            <a:off x="2641461" y="5807294"/>
            <a:ext cx="5245871" cy="307777"/>
          </a:xfrm>
          <a:prstGeom prst="rect">
            <a:avLst/>
          </a:prstGeom>
          <a:noFill/>
          <a:effectLst/>
        </p:spPr>
        <p:txBody>
          <a:bodyPr wrap="square" rtlCol="0">
            <a:spAutoFit/>
          </a:bodyPr>
          <a:lstStyle/>
          <a:p>
            <a:r>
              <a:rPr lang="en-GB" sz="1400" b="1" dirty="0"/>
              <a:t>Clauses in Government Debt Instruments</a:t>
            </a:r>
            <a:endParaRPr lang="en-US" altLang="zh-CN" sz="1400" dirty="0">
              <a:latin typeface="方正姚体" panose="02010601030101010101" pitchFamily="2" charset="-122"/>
              <a:ea typeface="方正姚体" panose="02010601030101010101" pitchFamily="2" charset="-122"/>
            </a:endParaRPr>
          </a:p>
        </p:txBody>
      </p:sp>
      <p:sp>
        <p:nvSpPr>
          <p:cNvPr id="59" name="任意多边形 7"/>
          <p:cNvSpPr/>
          <p:nvPr/>
        </p:nvSpPr>
        <p:spPr>
          <a:xfrm>
            <a:off x="6430005" y="1558563"/>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60" name="任意多边形 8"/>
          <p:cNvSpPr/>
          <p:nvPr/>
        </p:nvSpPr>
        <p:spPr>
          <a:xfrm flipH="1">
            <a:off x="8315595" y="1553201"/>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71" name="文本框 16"/>
          <p:cNvSpPr txBox="1"/>
          <p:nvPr/>
        </p:nvSpPr>
        <p:spPr>
          <a:xfrm>
            <a:off x="6565598" y="1734439"/>
            <a:ext cx="569387"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08</a:t>
            </a:r>
            <a:endParaRPr lang="zh-CN" altLang="en-US" sz="2800" dirty="0">
              <a:solidFill>
                <a:schemeClr val="bg1"/>
              </a:solidFill>
              <a:latin typeface="Impact" panose="020B0806030902050204" pitchFamily="34" charset="0"/>
            </a:endParaRPr>
          </a:p>
        </p:txBody>
      </p:sp>
      <p:sp>
        <p:nvSpPr>
          <p:cNvPr id="72" name="文本框 47"/>
          <p:cNvSpPr txBox="1"/>
          <p:nvPr/>
        </p:nvSpPr>
        <p:spPr>
          <a:xfrm>
            <a:off x="8707267" y="1602167"/>
            <a:ext cx="3143253" cy="523220"/>
          </a:xfrm>
          <a:prstGeom prst="rect">
            <a:avLst/>
          </a:prstGeom>
          <a:noFill/>
          <a:effectLst/>
        </p:spPr>
        <p:txBody>
          <a:bodyPr wrap="square" rtlCol="0">
            <a:spAutoFit/>
          </a:bodyPr>
          <a:lstStyle/>
          <a:p>
            <a:r>
              <a:rPr lang="en-GB" sz="1400" b="1" dirty="0"/>
              <a:t>Poorly worded, negotiated or implemented  Clauses in DTAs</a:t>
            </a:r>
            <a:endParaRPr lang="en-US" altLang="zh-CN" sz="1400" dirty="0">
              <a:latin typeface="方正姚体" panose="02010601030101010101" pitchFamily="2" charset="-122"/>
              <a:ea typeface="方正姚体" panose="02010601030101010101" pitchFamily="2" charset="-122"/>
            </a:endParaRPr>
          </a:p>
        </p:txBody>
      </p:sp>
      <p:sp>
        <p:nvSpPr>
          <p:cNvPr id="73" name="任意多边形 7"/>
          <p:cNvSpPr/>
          <p:nvPr/>
        </p:nvSpPr>
        <p:spPr>
          <a:xfrm>
            <a:off x="6483735" y="2703494"/>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74" name="任意多边形 8"/>
          <p:cNvSpPr/>
          <p:nvPr/>
        </p:nvSpPr>
        <p:spPr>
          <a:xfrm flipH="1">
            <a:off x="8369325" y="2698131"/>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78" name="文本框 16"/>
          <p:cNvSpPr txBox="1"/>
          <p:nvPr/>
        </p:nvSpPr>
        <p:spPr>
          <a:xfrm>
            <a:off x="6619328" y="2879369"/>
            <a:ext cx="570990"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09</a:t>
            </a:r>
            <a:endParaRPr lang="zh-CN" altLang="en-US" sz="2800" dirty="0">
              <a:solidFill>
                <a:schemeClr val="bg1"/>
              </a:solidFill>
              <a:latin typeface="Impact" panose="020B0806030902050204" pitchFamily="34" charset="0"/>
            </a:endParaRPr>
          </a:p>
        </p:txBody>
      </p:sp>
      <p:sp>
        <p:nvSpPr>
          <p:cNvPr id="79" name="文本框 47"/>
          <p:cNvSpPr txBox="1"/>
          <p:nvPr/>
        </p:nvSpPr>
        <p:spPr>
          <a:xfrm>
            <a:off x="8707267" y="2816215"/>
            <a:ext cx="3143253" cy="738664"/>
          </a:xfrm>
          <a:prstGeom prst="rect">
            <a:avLst/>
          </a:prstGeom>
          <a:noFill/>
          <a:effectLst/>
        </p:spPr>
        <p:txBody>
          <a:bodyPr wrap="square" rtlCol="0">
            <a:spAutoFit/>
          </a:bodyPr>
          <a:lstStyle/>
          <a:p>
            <a:r>
              <a:rPr lang="en-GB" sz="1400" b="1" dirty="0"/>
              <a:t>Poorly worded Clauses in domestic tax laws and Bilateral Investment Treaties (BITs).</a:t>
            </a:r>
            <a:endParaRPr lang="en-US" altLang="zh-CN" sz="1400" dirty="0">
              <a:latin typeface="方正姚体" panose="02010601030101010101" pitchFamily="2" charset="-122"/>
              <a:ea typeface="方正姚体" panose="02010601030101010101" pitchFamily="2" charset="-122"/>
            </a:endParaRPr>
          </a:p>
        </p:txBody>
      </p:sp>
      <p:grpSp>
        <p:nvGrpSpPr>
          <p:cNvPr id="80" name="Group 79"/>
          <p:cNvGrpSpPr/>
          <p:nvPr/>
        </p:nvGrpSpPr>
        <p:grpSpPr>
          <a:xfrm>
            <a:off x="7464169" y="1804217"/>
            <a:ext cx="377825" cy="377825"/>
            <a:chOff x="946533" y="2768355"/>
            <a:chExt cx="377546" cy="377546"/>
          </a:xfrm>
        </p:grpSpPr>
        <p:sp>
          <p:nvSpPr>
            <p:cNvPr id="81" name="Freeform 61"/>
            <p:cNvSpPr/>
            <p:nvPr/>
          </p:nvSpPr>
          <p:spPr>
            <a:xfrm>
              <a:off x="946533" y="2768355"/>
              <a:ext cx="171612" cy="377546"/>
            </a:xfrm>
            <a:custGeom>
              <a:avLst/>
              <a:gdLst/>
              <a:ahLst/>
              <a:cxnLst/>
              <a:rect l="0" t="0" r="r" b="b"/>
              <a:pathLst>
                <a:path w="40" h="88">
                  <a:moveTo>
                    <a:pt x="24" y="0"/>
                  </a:moveTo>
                  <a:cubicBezTo>
                    <a:pt x="0" y="0"/>
                    <a:pt x="0" y="0"/>
                    <a:pt x="0" y="0"/>
                  </a:cubicBezTo>
                  <a:cubicBezTo>
                    <a:pt x="0" y="72"/>
                    <a:pt x="0" y="72"/>
                    <a:pt x="0" y="72"/>
                  </a:cubicBezTo>
                  <a:cubicBezTo>
                    <a:pt x="24" y="72"/>
                    <a:pt x="24" y="72"/>
                    <a:pt x="24" y="72"/>
                  </a:cubicBezTo>
                  <a:cubicBezTo>
                    <a:pt x="28" y="72"/>
                    <a:pt x="32" y="74"/>
                    <a:pt x="35" y="77"/>
                  </a:cubicBezTo>
                  <a:cubicBezTo>
                    <a:pt x="38" y="80"/>
                    <a:pt x="40" y="84"/>
                    <a:pt x="40" y="88"/>
                  </a:cubicBezTo>
                  <a:cubicBezTo>
                    <a:pt x="40" y="16"/>
                    <a:pt x="40" y="16"/>
                    <a:pt x="40" y="16"/>
                  </a:cubicBezTo>
                  <a:cubicBezTo>
                    <a:pt x="40" y="12"/>
                    <a:pt x="38" y="8"/>
                    <a:pt x="35" y="5"/>
                  </a:cubicBezTo>
                  <a:cubicBezTo>
                    <a:pt x="32" y="2"/>
                    <a:pt x="28" y="0"/>
                    <a:pt x="24" y="0"/>
                  </a:cubicBezTo>
                  <a:close/>
                  <a:moveTo>
                    <a:pt x="36" y="72"/>
                  </a:moveTo>
                  <a:cubicBezTo>
                    <a:pt x="33" y="69"/>
                    <a:pt x="28" y="68"/>
                    <a:pt x="24" y="68"/>
                  </a:cubicBezTo>
                  <a:cubicBezTo>
                    <a:pt x="4" y="68"/>
                    <a:pt x="4" y="68"/>
                    <a:pt x="4" y="68"/>
                  </a:cubicBezTo>
                  <a:cubicBezTo>
                    <a:pt x="4" y="4"/>
                    <a:pt x="4" y="4"/>
                    <a:pt x="4" y="4"/>
                  </a:cubicBezTo>
                  <a:cubicBezTo>
                    <a:pt x="24" y="4"/>
                    <a:pt x="24" y="4"/>
                    <a:pt x="24" y="4"/>
                  </a:cubicBezTo>
                  <a:cubicBezTo>
                    <a:pt x="27" y="4"/>
                    <a:pt x="30" y="5"/>
                    <a:pt x="32" y="8"/>
                  </a:cubicBezTo>
                  <a:cubicBezTo>
                    <a:pt x="35" y="10"/>
                    <a:pt x="36" y="13"/>
                    <a:pt x="36" y="16"/>
                  </a:cubicBezTo>
                  <a:lnTo>
                    <a:pt x="36" y="72"/>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82" name="Freeform 62"/>
            <p:cNvSpPr/>
            <p:nvPr/>
          </p:nvSpPr>
          <p:spPr>
            <a:xfrm>
              <a:off x="1152467" y="2768355"/>
              <a:ext cx="171612" cy="377546"/>
            </a:xfrm>
            <a:custGeom>
              <a:avLst/>
              <a:gdLst/>
              <a:ahLst/>
              <a:cxnLst/>
              <a:rect l="0" t="0" r="r" b="b"/>
              <a:pathLst>
                <a:path w="40" h="88">
                  <a:moveTo>
                    <a:pt x="16" y="0"/>
                  </a:moveTo>
                  <a:cubicBezTo>
                    <a:pt x="12" y="0"/>
                    <a:pt x="8" y="2"/>
                    <a:pt x="5" y="5"/>
                  </a:cubicBezTo>
                  <a:cubicBezTo>
                    <a:pt x="2" y="8"/>
                    <a:pt x="0" y="12"/>
                    <a:pt x="0" y="16"/>
                  </a:cubicBezTo>
                  <a:cubicBezTo>
                    <a:pt x="0" y="88"/>
                    <a:pt x="0" y="88"/>
                    <a:pt x="0" y="88"/>
                  </a:cubicBezTo>
                  <a:cubicBezTo>
                    <a:pt x="0" y="84"/>
                    <a:pt x="2" y="80"/>
                    <a:pt x="5" y="77"/>
                  </a:cubicBezTo>
                  <a:cubicBezTo>
                    <a:pt x="8" y="74"/>
                    <a:pt x="12" y="72"/>
                    <a:pt x="16" y="72"/>
                  </a:cubicBezTo>
                  <a:cubicBezTo>
                    <a:pt x="40" y="72"/>
                    <a:pt x="40" y="72"/>
                    <a:pt x="40" y="72"/>
                  </a:cubicBezTo>
                  <a:cubicBezTo>
                    <a:pt x="40" y="0"/>
                    <a:pt x="40" y="0"/>
                    <a:pt x="40" y="0"/>
                  </a:cubicBezTo>
                  <a:lnTo>
                    <a:pt x="16" y="0"/>
                  </a:lnTo>
                  <a:close/>
                  <a:moveTo>
                    <a:pt x="36" y="68"/>
                  </a:moveTo>
                  <a:cubicBezTo>
                    <a:pt x="16" y="68"/>
                    <a:pt x="16" y="68"/>
                    <a:pt x="16" y="68"/>
                  </a:cubicBezTo>
                  <a:cubicBezTo>
                    <a:pt x="12" y="68"/>
                    <a:pt x="7" y="69"/>
                    <a:pt x="4" y="72"/>
                  </a:cubicBezTo>
                  <a:cubicBezTo>
                    <a:pt x="4" y="16"/>
                    <a:pt x="4" y="16"/>
                    <a:pt x="4" y="16"/>
                  </a:cubicBezTo>
                  <a:cubicBezTo>
                    <a:pt x="4" y="13"/>
                    <a:pt x="5" y="10"/>
                    <a:pt x="8" y="8"/>
                  </a:cubicBezTo>
                  <a:cubicBezTo>
                    <a:pt x="10" y="5"/>
                    <a:pt x="13" y="4"/>
                    <a:pt x="16" y="4"/>
                  </a:cubicBezTo>
                  <a:cubicBezTo>
                    <a:pt x="36" y="4"/>
                    <a:pt x="36" y="4"/>
                    <a:pt x="36" y="4"/>
                  </a:cubicBezTo>
                  <a:lnTo>
                    <a:pt x="36" y="68"/>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sp>
        <p:nvSpPr>
          <p:cNvPr id="83" name="Freeform 176"/>
          <p:cNvSpPr/>
          <p:nvPr/>
        </p:nvSpPr>
        <p:spPr>
          <a:xfrm>
            <a:off x="1481879" y="2630672"/>
            <a:ext cx="376237" cy="374651"/>
          </a:xfrm>
          <a:custGeom>
            <a:avLst/>
            <a:gdLst/>
            <a:ahLst/>
            <a:cxnLst/>
            <a:rect l="0" t="0" r="r" b="b"/>
            <a:pathLst>
              <a:path w="208" h="208">
                <a:moveTo>
                  <a:pt x="175" y="132"/>
                </a:moveTo>
                <a:lnTo>
                  <a:pt x="175" y="99"/>
                </a:lnTo>
                <a:lnTo>
                  <a:pt x="109" y="99"/>
                </a:lnTo>
                <a:lnTo>
                  <a:pt x="109" y="76"/>
                </a:lnTo>
                <a:lnTo>
                  <a:pt x="142" y="76"/>
                </a:lnTo>
                <a:lnTo>
                  <a:pt x="142" y="0"/>
                </a:lnTo>
                <a:lnTo>
                  <a:pt x="66" y="0"/>
                </a:lnTo>
                <a:lnTo>
                  <a:pt x="66" y="76"/>
                </a:lnTo>
                <a:lnTo>
                  <a:pt x="99" y="76"/>
                </a:lnTo>
                <a:lnTo>
                  <a:pt x="99" y="99"/>
                </a:lnTo>
                <a:lnTo>
                  <a:pt x="33" y="99"/>
                </a:lnTo>
                <a:lnTo>
                  <a:pt x="33" y="132"/>
                </a:lnTo>
                <a:lnTo>
                  <a:pt x="0" y="132"/>
                </a:lnTo>
                <a:lnTo>
                  <a:pt x="0" y="208"/>
                </a:lnTo>
                <a:lnTo>
                  <a:pt x="76" y="208"/>
                </a:lnTo>
                <a:lnTo>
                  <a:pt x="76" y="132"/>
                </a:lnTo>
                <a:lnTo>
                  <a:pt x="42" y="132"/>
                </a:lnTo>
                <a:lnTo>
                  <a:pt x="42" y="109"/>
                </a:lnTo>
                <a:lnTo>
                  <a:pt x="166" y="109"/>
                </a:lnTo>
                <a:lnTo>
                  <a:pt x="166" y="132"/>
                </a:lnTo>
                <a:lnTo>
                  <a:pt x="132" y="132"/>
                </a:lnTo>
                <a:lnTo>
                  <a:pt x="132" y="208"/>
                </a:lnTo>
                <a:lnTo>
                  <a:pt x="208" y="208"/>
                </a:lnTo>
                <a:lnTo>
                  <a:pt x="208" y="132"/>
                </a:lnTo>
                <a:lnTo>
                  <a:pt x="175" y="132"/>
                </a:lnTo>
                <a:close/>
                <a:moveTo>
                  <a:pt x="76" y="9"/>
                </a:moveTo>
                <a:lnTo>
                  <a:pt x="132" y="9"/>
                </a:lnTo>
                <a:lnTo>
                  <a:pt x="132" y="66"/>
                </a:lnTo>
                <a:lnTo>
                  <a:pt x="76" y="66"/>
                </a:lnTo>
                <a:lnTo>
                  <a:pt x="76" y="9"/>
                </a:lnTo>
                <a:close/>
                <a:moveTo>
                  <a:pt x="66" y="199"/>
                </a:moveTo>
                <a:lnTo>
                  <a:pt x="9" y="199"/>
                </a:lnTo>
                <a:lnTo>
                  <a:pt x="9" y="142"/>
                </a:lnTo>
                <a:lnTo>
                  <a:pt x="66" y="142"/>
                </a:lnTo>
                <a:lnTo>
                  <a:pt x="66" y="199"/>
                </a:lnTo>
                <a:close/>
                <a:moveTo>
                  <a:pt x="199" y="199"/>
                </a:moveTo>
                <a:lnTo>
                  <a:pt x="142" y="199"/>
                </a:lnTo>
                <a:lnTo>
                  <a:pt x="142" y="142"/>
                </a:lnTo>
                <a:lnTo>
                  <a:pt x="199" y="142"/>
                </a:lnTo>
                <a:lnTo>
                  <a:pt x="199" y="199"/>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84" name="Freeform 47"/>
          <p:cNvSpPr/>
          <p:nvPr/>
        </p:nvSpPr>
        <p:spPr>
          <a:xfrm>
            <a:off x="1446953" y="3712636"/>
            <a:ext cx="411163" cy="273051"/>
          </a:xfrm>
          <a:custGeom>
            <a:avLst/>
            <a:gdLst/>
            <a:ahLst/>
            <a:cxnLst/>
            <a:rect l="0" t="0" r="r" b="b"/>
            <a:pathLst>
              <a:path w="228" h="151">
                <a:moveTo>
                  <a:pt x="0" y="0"/>
                </a:moveTo>
                <a:lnTo>
                  <a:pt x="0" y="151"/>
                </a:lnTo>
                <a:lnTo>
                  <a:pt x="228" y="151"/>
                </a:lnTo>
                <a:lnTo>
                  <a:pt x="228" y="0"/>
                </a:lnTo>
                <a:lnTo>
                  <a:pt x="0" y="0"/>
                </a:lnTo>
                <a:close/>
                <a:moveTo>
                  <a:pt x="211" y="9"/>
                </a:moveTo>
                <a:lnTo>
                  <a:pt x="114" y="80"/>
                </a:lnTo>
                <a:lnTo>
                  <a:pt x="17" y="9"/>
                </a:lnTo>
                <a:lnTo>
                  <a:pt x="211" y="9"/>
                </a:lnTo>
                <a:close/>
                <a:moveTo>
                  <a:pt x="10" y="142"/>
                </a:moveTo>
                <a:lnTo>
                  <a:pt x="10" y="14"/>
                </a:lnTo>
                <a:lnTo>
                  <a:pt x="114" y="90"/>
                </a:lnTo>
                <a:lnTo>
                  <a:pt x="218" y="14"/>
                </a:lnTo>
                <a:lnTo>
                  <a:pt x="218" y="142"/>
                </a:lnTo>
                <a:lnTo>
                  <a:pt x="10" y="142"/>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85" name="Freeform 147"/>
          <p:cNvSpPr/>
          <p:nvPr/>
        </p:nvSpPr>
        <p:spPr>
          <a:xfrm>
            <a:off x="7635907" y="2948451"/>
            <a:ext cx="411163" cy="376237"/>
          </a:xfrm>
          <a:custGeom>
            <a:avLst/>
            <a:gdLst/>
            <a:ahLst/>
            <a:cxnLst/>
            <a:rect l="0" t="0" r="r" b="b"/>
            <a:pathLst>
              <a:path w="228" h="208">
                <a:moveTo>
                  <a:pt x="147" y="37"/>
                </a:moveTo>
                <a:lnTo>
                  <a:pt x="81" y="0"/>
                </a:lnTo>
                <a:lnTo>
                  <a:pt x="0" y="30"/>
                </a:lnTo>
                <a:lnTo>
                  <a:pt x="0" y="201"/>
                </a:lnTo>
                <a:lnTo>
                  <a:pt x="81" y="170"/>
                </a:lnTo>
                <a:lnTo>
                  <a:pt x="147" y="208"/>
                </a:lnTo>
                <a:lnTo>
                  <a:pt x="228" y="177"/>
                </a:lnTo>
                <a:lnTo>
                  <a:pt x="228" y="7"/>
                </a:lnTo>
                <a:lnTo>
                  <a:pt x="147" y="37"/>
                </a:lnTo>
                <a:close/>
                <a:moveTo>
                  <a:pt x="86" y="11"/>
                </a:moveTo>
                <a:lnTo>
                  <a:pt x="142" y="44"/>
                </a:lnTo>
                <a:lnTo>
                  <a:pt x="142" y="196"/>
                </a:lnTo>
                <a:lnTo>
                  <a:pt x="86" y="163"/>
                </a:lnTo>
                <a:lnTo>
                  <a:pt x="86" y="11"/>
                </a:lnTo>
                <a:close/>
                <a:moveTo>
                  <a:pt x="10" y="35"/>
                </a:moveTo>
                <a:lnTo>
                  <a:pt x="76" y="11"/>
                </a:lnTo>
                <a:lnTo>
                  <a:pt x="76" y="163"/>
                </a:lnTo>
                <a:lnTo>
                  <a:pt x="10" y="186"/>
                </a:lnTo>
                <a:lnTo>
                  <a:pt x="10" y="35"/>
                </a:lnTo>
                <a:close/>
                <a:moveTo>
                  <a:pt x="218" y="172"/>
                </a:moveTo>
                <a:lnTo>
                  <a:pt x="152" y="196"/>
                </a:lnTo>
                <a:lnTo>
                  <a:pt x="152" y="44"/>
                </a:lnTo>
                <a:lnTo>
                  <a:pt x="218" y="21"/>
                </a:lnTo>
                <a:lnTo>
                  <a:pt x="218" y="172"/>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nvGrpSpPr>
          <p:cNvPr id="89" name="Group 88"/>
          <p:cNvGrpSpPr/>
          <p:nvPr/>
        </p:nvGrpSpPr>
        <p:grpSpPr>
          <a:xfrm>
            <a:off x="1413566" y="5604093"/>
            <a:ext cx="409575" cy="406400"/>
            <a:chOff x="930275" y="1106434"/>
            <a:chExt cx="410062" cy="406449"/>
          </a:xfrm>
        </p:grpSpPr>
        <p:sp>
          <p:nvSpPr>
            <p:cNvPr id="90" name="Freeform 33"/>
            <p:cNvSpPr/>
            <p:nvPr/>
          </p:nvSpPr>
          <p:spPr>
            <a:xfrm>
              <a:off x="1221112" y="1144368"/>
              <a:ext cx="34323" cy="56000"/>
            </a:xfrm>
            <a:custGeom>
              <a:avLst/>
              <a:gdLst/>
              <a:ahLst/>
              <a:cxnLst/>
              <a:rect l="0" t="0" r="r" b="b"/>
              <a:pathLst>
                <a:path w="19" h="31">
                  <a:moveTo>
                    <a:pt x="19" y="0"/>
                  </a:moveTo>
                  <a:lnTo>
                    <a:pt x="0" y="0"/>
                  </a:lnTo>
                  <a:lnTo>
                    <a:pt x="0" y="12"/>
                  </a:lnTo>
                  <a:lnTo>
                    <a:pt x="19" y="31"/>
                  </a:lnTo>
                  <a:lnTo>
                    <a:pt x="19" y="0"/>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91" name="Freeform 34"/>
            <p:cNvSpPr/>
            <p:nvPr/>
          </p:nvSpPr>
          <p:spPr>
            <a:xfrm>
              <a:off x="930275" y="1106434"/>
              <a:ext cx="410062" cy="406449"/>
            </a:xfrm>
            <a:custGeom>
              <a:avLst/>
              <a:gdLst/>
              <a:ahLst/>
              <a:cxnLst/>
              <a:rect l="0" t="0" r="r" b="b"/>
              <a:pathLst>
                <a:path w="227" h="225">
                  <a:moveTo>
                    <a:pt x="114" y="0"/>
                  </a:moveTo>
                  <a:lnTo>
                    <a:pt x="0" y="114"/>
                  </a:lnTo>
                  <a:lnTo>
                    <a:pt x="24" y="133"/>
                  </a:lnTo>
                  <a:lnTo>
                    <a:pt x="24" y="225"/>
                  </a:lnTo>
                  <a:lnTo>
                    <a:pt x="90" y="225"/>
                  </a:lnTo>
                  <a:lnTo>
                    <a:pt x="90" y="168"/>
                  </a:lnTo>
                  <a:lnTo>
                    <a:pt x="137" y="168"/>
                  </a:lnTo>
                  <a:lnTo>
                    <a:pt x="137" y="225"/>
                  </a:lnTo>
                  <a:lnTo>
                    <a:pt x="204" y="225"/>
                  </a:lnTo>
                  <a:lnTo>
                    <a:pt x="204" y="135"/>
                  </a:lnTo>
                  <a:lnTo>
                    <a:pt x="227" y="114"/>
                  </a:lnTo>
                  <a:lnTo>
                    <a:pt x="114" y="0"/>
                  </a:lnTo>
                  <a:close/>
                  <a:moveTo>
                    <a:pt x="194" y="130"/>
                  </a:moveTo>
                  <a:lnTo>
                    <a:pt x="194" y="215"/>
                  </a:lnTo>
                  <a:lnTo>
                    <a:pt x="147" y="215"/>
                  </a:lnTo>
                  <a:lnTo>
                    <a:pt x="147" y="159"/>
                  </a:lnTo>
                  <a:lnTo>
                    <a:pt x="80" y="159"/>
                  </a:lnTo>
                  <a:lnTo>
                    <a:pt x="80" y="215"/>
                  </a:lnTo>
                  <a:lnTo>
                    <a:pt x="33" y="215"/>
                  </a:lnTo>
                  <a:lnTo>
                    <a:pt x="33" y="130"/>
                  </a:lnTo>
                  <a:lnTo>
                    <a:pt x="14" y="114"/>
                  </a:lnTo>
                  <a:lnTo>
                    <a:pt x="114" y="12"/>
                  </a:lnTo>
                  <a:lnTo>
                    <a:pt x="213" y="114"/>
                  </a:lnTo>
                  <a:lnTo>
                    <a:pt x="194" y="130"/>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sp>
        <p:nvSpPr>
          <p:cNvPr id="93" name="任意多边形 7"/>
          <p:cNvSpPr/>
          <p:nvPr/>
        </p:nvSpPr>
        <p:spPr>
          <a:xfrm>
            <a:off x="6522886" y="4436096"/>
            <a:ext cx="1885591" cy="860989"/>
          </a:xfrm>
          <a:custGeom>
            <a:avLst/>
            <a:gdLst>
              <a:gd name="connsiteX0" fmla="*/ 138956 w 1825854"/>
              <a:gd name="connsiteY0" fmla="*/ 0 h 833717"/>
              <a:gd name="connsiteX1" fmla="*/ 1825854 w 1825854"/>
              <a:gd name="connsiteY1" fmla="*/ 0 h 833717"/>
              <a:gd name="connsiteX2" fmla="*/ 1825854 w 1825854"/>
              <a:gd name="connsiteY2" fmla="*/ 833717 h 833717"/>
              <a:gd name="connsiteX3" fmla="*/ 138956 w 1825854"/>
              <a:gd name="connsiteY3" fmla="*/ 833717 h 833717"/>
              <a:gd name="connsiteX4" fmla="*/ 0 w 1825854"/>
              <a:gd name="connsiteY4" fmla="*/ 694761 h 833717"/>
              <a:gd name="connsiteX5" fmla="*/ 0 w 1825854"/>
              <a:gd name="connsiteY5" fmla="*/ 138956 h 833717"/>
              <a:gd name="connsiteX6" fmla="*/ 138956 w 1825854"/>
              <a:gd name="connsiteY6" fmla="*/ 0 h 83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54" h="833717">
                <a:moveTo>
                  <a:pt x="138956" y="0"/>
                </a:moveTo>
                <a:lnTo>
                  <a:pt x="1825854" y="0"/>
                </a:lnTo>
                <a:lnTo>
                  <a:pt x="1825854" y="833717"/>
                </a:lnTo>
                <a:lnTo>
                  <a:pt x="138956" y="833717"/>
                </a:lnTo>
                <a:cubicBezTo>
                  <a:pt x="62213" y="833717"/>
                  <a:pt x="0" y="771504"/>
                  <a:pt x="0" y="694761"/>
                </a:cubicBezTo>
                <a:lnTo>
                  <a:pt x="0" y="138956"/>
                </a:lnTo>
                <a:cubicBezTo>
                  <a:pt x="0" y="62213"/>
                  <a:pt x="62213" y="0"/>
                  <a:pt x="138956" y="0"/>
                </a:cubicBezTo>
                <a:close/>
              </a:path>
            </a:pathLst>
          </a:cu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94" name="任意多边形 8"/>
          <p:cNvSpPr/>
          <p:nvPr/>
        </p:nvSpPr>
        <p:spPr>
          <a:xfrm flipH="1">
            <a:off x="8408476" y="4430734"/>
            <a:ext cx="391672" cy="859911"/>
          </a:xfrm>
          <a:custGeom>
            <a:avLst/>
            <a:gdLst>
              <a:gd name="connsiteX0" fmla="*/ 379263 w 379263"/>
              <a:gd name="connsiteY0" fmla="*/ 0 h 818105"/>
              <a:gd name="connsiteX1" fmla="*/ 0 w 379263"/>
              <a:gd name="connsiteY1" fmla="*/ 149075 h 818105"/>
              <a:gd name="connsiteX2" fmla="*/ 0 w 379263"/>
              <a:gd name="connsiteY2" fmla="*/ 669029 h 818105"/>
              <a:gd name="connsiteX3" fmla="*/ 379263 w 379263"/>
              <a:gd name="connsiteY3" fmla="*/ 818105 h 818105"/>
            </a:gdLst>
            <a:ahLst/>
            <a:cxnLst>
              <a:cxn ang="0">
                <a:pos x="connsiteX0" y="connsiteY0"/>
              </a:cxn>
              <a:cxn ang="0">
                <a:pos x="connsiteX1" y="connsiteY1"/>
              </a:cxn>
              <a:cxn ang="0">
                <a:pos x="connsiteX2" y="connsiteY2"/>
              </a:cxn>
              <a:cxn ang="0">
                <a:pos x="connsiteX3" y="connsiteY3"/>
              </a:cxn>
            </a:cxnLst>
            <a:rect l="l" t="t" r="r" b="b"/>
            <a:pathLst>
              <a:path w="379263" h="818105">
                <a:moveTo>
                  <a:pt x="379263" y="0"/>
                </a:moveTo>
                <a:lnTo>
                  <a:pt x="0" y="149075"/>
                </a:lnTo>
                <a:lnTo>
                  <a:pt x="0" y="669029"/>
                </a:lnTo>
                <a:lnTo>
                  <a:pt x="379263" y="818105"/>
                </a:lnTo>
                <a:close/>
              </a:path>
            </a:pathLst>
          </a:custGeom>
          <a:solidFill>
            <a:srgbClr val="BC1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95" name="文本框 16"/>
          <p:cNvSpPr txBox="1"/>
          <p:nvPr/>
        </p:nvSpPr>
        <p:spPr>
          <a:xfrm>
            <a:off x="6658479" y="4611972"/>
            <a:ext cx="513282" cy="523220"/>
          </a:xfrm>
          <a:prstGeom prst="rect">
            <a:avLst/>
          </a:prstGeom>
          <a:solidFill>
            <a:srgbClr val="E64C53"/>
          </a:solidFill>
        </p:spPr>
        <p:txBody>
          <a:bodyPr wrap="none" rtlCol="0">
            <a:spAutoFit/>
          </a:bodyPr>
          <a:lstStyle/>
          <a:p>
            <a:r>
              <a:rPr lang="en-US" altLang="zh-CN" sz="2800" dirty="0">
                <a:solidFill>
                  <a:schemeClr val="bg1"/>
                </a:solidFill>
                <a:latin typeface="Impact" panose="020B0806030902050204" pitchFamily="34" charset="0"/>
              </a:rPr>
              <a:t>10</a:t>
            </a:r>
            <a:endParaRPr lang="zh-CN" altLang="en-US" sz="2800" dirty="0">
              <a:solidFill>
                <a:schemeClr val="bg1"/>
              </a:solidFill>
              <a:latin typeface="Impact" panose="020B0806030902050204" pitchFamily="34" charset="0"/>
            </a:endParaRPr>
          </a:p>
        </p:txBody>
      </p:sp>
      <p:sp>
        <p:nvSpPr>
          <p:cNvPr id="96" name="Freeform 147"/>
          <p:cNvSpPr/>
          <p:nvPr/>
        </p:nvSpPr>
        <p:spPr>
          <a:xfrm>
            <a:off x="7675057" y="4681054"/>
            <a:ext cx="411163" cy="376237"/>
          </a:xfrm>
          <a:custGeom>
            <a:avLst/>
            <a:gdLst/>
            <a:ahLst/>
            <a:cxnLst/>
            <a:rect l="0" t="0" r="r" b="b"/>
            <a:pathLst>
              <a:path w="228" h="208">
                <a:moveTo>
                  <a:pt x="147" y="37"/>
                </a:moveTo>
                <a:lnTo>
                  <a:pt x="81" y="0"/>
                </a:lnTo>
                <a:lnTo>
                  <a:pt x="0" y="30"/>
                </a:lnTo>
                <a:lnTo>
                  <a:pt x="0" y="201"/>
                </a:lnTo>
                <a:lnTo>
                  <a:pt x="81" y="170"/>
                </a:lnTo>
                <a:lnTo>
                  <a:pt x="147" y="208"/>
                </a:lnTo>
                <a:lnTo>
                  <a:pt x="228" y="177"/>
                </a:lnTo>
                <a:lnTo>
                  <a:pt x="228" y="7"/>
                </a:lnTo>
                <a:lnTo>
                  <a:pt x="147" y="37"/>
                </a:lnTo>
                <a:close/>
                <a:moveTo>
                  <a:pt x="86" y="11"/>
                </a:moveTo>
                <a:lnTo>
                  <a:pt x="142" y="44"/>
                </a:lnTo>
                <a:lnTo>
                  <a:pt x="142" y="196"/>
                </a:lnTo>
                <a:lnTo>
                  <a:pt x="86" y="163"/>
                </a:lnTo>
                <a:lnTo>
                  <a:pt x="86" y="11"/>
                </a:lnTo>
                <a:close/>
                <a:moveTo>
                  <a:pt x="10" y="35"/>
                </a:moveTo>
                <a:lnTo>
                  <a:pt x="76" y="11"/>
                </a:lnTo>
                <a:lnTo>
                  <a:pt x="76" y="163"/>
                </a:lnTo>
                <a:lnTo>
                  <a:pt x="10" y="186"/>
                </a:lnTo>
                <a:lnTo>
                  <a:pt x="10" y="35"/>
                </a:lnTo>
                <a:close/>
                <a:moveTo>
                  <a:pt x="218" y="172"/>
                </a:moveTo>
                <a:lnTo>
                  <a:pt x="152" y="196"/>
                </a:lnTo>
                <a:lnTo>
                  <a:pt x="152" y="44"/>
                </a:lnTo>
                <a:lnTo>
                  <a:pt x="218" y="21"/>
                </a:lnTo>
                <a:lnTo>
                  <a:pt x="218" y="172"/>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97" name="文本框 47"/>
          <p:cNvSpPr txBox="1"/>
          <p:nvPr/>
        </p:nvSpPr>
        <p:spPr>
          <a:xfrm>
            <a:off x="8645324" y="4540580"/>
            <a:ext cx="3143253" cy="523220"/>
          </a:xfrm>
          <a:prstGeom prst="rect">
            <a:avLst/>
          </a:prstGeom>
          <a:noFill/>
          <a:effectLst/>
        </p:spPr>
        <p:txBody>
          <a:bodyPr wrap="square" rtlCol="0">
            <a:spAutoFit/>
          </a:bodyPr>
          <a:lstStyle/>
          <a:p>
            <a:pPr lvl="1"/>
            <a:r>
              <a:rPr lang="en-GB" sz="1400" b="1" dirty="0"/>
              <a:t>Un-implementable Clauses in Contracts</a:t>
            </a:r>
          </a:p>
        </p:txBody>
      </p:sp>
    </p:spTree>
    <p:extLst>
      <p:ext uri="{BB962C8B-B14F-4D97-AF65-F5344CB8AC3E}">
        <p14:creationId xmlns:p14="http://schemas.microsoft.com/office/powerpoint/2010/main" val="302401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62535"/>
            <a:ext cx="12192000" cy="103600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Addressing Tax-Related IFF</a:t>
            </a:r>
          </a:p>
        </p:txBody>
      </p:sp>
    </p:spTree>
    <p:extLst>
      <p:ext uri="{BB962C8B-B14F-4D97-AF65-F5344CB8AC3E}">
        <p14:creationId xmlns:p14="http://schemas.microsoft.com/office/powerpoint/2010/main" val="3542253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7429" y="1142300"/>
            <a:ext cx="7132630" cy="5117223"/>
          </a:xfrm>
        </p:spPr>
        <p:txBody>
          <a:bodyPr>
            <a:normAutofit/>
          </a:bodyPr>
          <a:lstStyle/>
          <a:p>
            <a:pPr>
              <a:buFont typeface="Wingdings" panose="05000000000000000000" pitchFamily="2" charset="2"/>
              <a:buChar char="Ø"/>
            </a:pPr>
            <a:r>
              <a:rPr lang="en-GB" dirty="0"/>
              <a:t>Background</a:t>
            </a:r>
          </a:p>
          <a:p>
            <a:pPr>
              <a:buFont typeface="Wingdings" panose="05000000000000000000" pitchFamily="2" charset="2"/>
              <a:buChar char="Ø"/>
            </a:pPr>
            <a:r>
              <a:rPr lang="en-GB" dirty="0"/>
              <a:t>Terms of Reference</a:t>
            </a:r>
          </a:p>
          <a:p>
            <a:pPr>
              <a:buFont typeface="Wingdings" panose="05000000000000000000" pitchFamily="2" charset="2"/>
              <a:buChar char="Ø"/>
            </a:pPr>
            <a:r>
              <a:rPr lang="en-GB" dirty="0"/>
              <a:t>IFF Conceptual Framework</a:t>
            </a:r>
          </a:p>
          <a:p>
            <a:pPr>
              <a:buFont typeface="Wingdings" panose="05000000000000000000" pitchFamily="2" charset="2"/>
              <a:buChar char="Ø"/>
            </a:pPr>
            <a:r>
              <a:rPr lang="en-GB" dirty="0"/>
              <a:t>Contractual Clauses that Promote IFF in Nigeria</a:t>
            </a:r>
          </a:p>
          <a:p>
            <a:pPr>
              <a:buFont typeface="Wingdings" panose="05000000000000000000" pitchFamily="2" charset="2"/>
              <a:buChar char="Ø"/>
            </a:pPr>
            <a:r>
              <a:rPr lang="en-US" altLang="zh-CN" dirty="0">
                <a:latin typeface="Arial" panose="020B0604020202020204" pitchFamily="34" charset="0"/>
                <a:ea typeface="Arial" panose="020B0604020202020204" pitchFamily="34" charset="0"/>
                <a:sym typeface="+mn-ea"/>
              </a:rPr>
              <a:t>Addressing Tax-Related IFF in Nigeria</a:t>
            </a:r>
          </a:p>
          <a:p>
            <a:pPr>
              <a:buFont typeface="Wingdings" panose="05000000000000000000" pitchFamily="2" charset="2"/>
              <a:buChar char="Ø"/>
            </a:pPr>
            <a:r>
              <a:rPr lang="en-GB" dirty="0"/>
              <a:t>Closing Remarks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293" t="5859" r="5937" b="5043"/>
          <a:stretch/>
        </p:blipFill>
        <p:spPr>
          <a:xfrm>
            <a:off x="1001027" y="2156058"/>
            <a:ext cx="2569946" cy="2550695"/>
          </a:xfrm>
          <a:prstGeom prst="rect">
            <a:avLst/>
          </a:prstGeom>
        </p:spPr>
      </p:pic>
    </p:spTree>
    <p:extLst>
      <p:ext uri="{BB962C8B-B14F-4D97-AF65-F5344CB8AC3E}">
        <p14:creationId xmlns:p14="http://schemas.microsoft.com/office/powerpoint/2010/main" val="11779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2" name="文本框 5"/>
          <p:cNvSpPr txBox="1"/>
          <p:nvPr/>
        </p:nvSpPr>
        <p:spPr>
          <a:xfrm>
            <a:off x="604801" y="2559051"/>
            <a:ext cx="2690849" cy="830997"/>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Capacity Building </a:t>
            </a:r>
            <a:endParaRPr lang="zh-CN" altLang="en-US" sz="1200" b="1" dirty="0">
              <a:solidFill>
                <a:srgbClr val="000000"/>
              </a:solidFill>
              <a:latin typeface="Arial" pitchFamily="34" charset="0"/>
              <a:ea typeface="Arial" pitchFamily="34" charset="0"/>
            </a:endParaRPr>
          </a:p>
          <a:p>
            <a:pPr lvl="0" algn="ctr"/>
            <a:r>
              <a:rPr lang="en-AU" altLang="zh-CN" sz="1200" dirty="0">
                <a:solidFill>
                  <a:srgbClr val="000000"/>
                </a:solidFill>
                <a:latin typeface="Arial" pitchFamily="34" charset="0"/>
                <a:ea typeface="Arial" pitchFamily="34" charset="0"/>
              </a:rPr>
              <a:t>It is critical to build IFF-relevant capacity within the tax administration, the ICPC and other relevant MDAs.</a:t>
            </a:r>
            <a:endParaRPr lang="zh-CN" altLang="en-US" sz="1200" dirty="0">
              <a:solidFill>
                <a:srgbClr val="000000"/>
              </a:solidFill>
              <a:latin typeface="Arial" pitchFamily="34" charset="0"/>
              <a:ea typeface="Arial" pitchFamily="34" charset="0"/>
            </a:endParaRPr>
          </a:p>
        </p:txBody>
      </p:sp>
      <p:pic>
        <p:nvPicPr>
          <p:cNvPr id="2097173" name="组合 4"/>
          <p:cNvPicPr>
            <a:picLocks/>
          </p:cNvPicPr>
          <p:nvPr/>
        </p:nvPicPr>
        <p:blipFill>
          <a:blip r:embed="rId2"/>
          <a:srcRect/>
          <a:stretch>
            <a:fillRect/>
          </a:stretch>
        </p:blipFill>
        <p:spPr>
          <a:xfrm>
            <a:off x="4318001" y="1457326"/>
            <a:ext cx="946151" cy="858837"/>
          </a:xfrm>
          <a:prstGeom prst="rect">
            <a:avLst/>
          </a:prstGeom>
          <a:noFill/>
          <a:ln>
            <a:noFill/>
          </a:ln>
        </p:spPr>
      </p:pic>
      <p:pic>
        <p:nvPicPr>
          <p:cNvPr id="2097174" name="组合 12"/>
          <p:cNvPicPr>
            <a:picLocks/>
          </p:cNvPicPr>
          <p:nvPr/>
        </p:nvPicPr>
        <p:blipFill>
          <a:blip r:embed="rId3"/>
          <a:srcRect/>
          <a:stretch>
            <a:fillRect/>
          </a:stretch>
        </p:blipFill>
        <p:spPr>
          <a:xfrm>
            <a:off x="1898651" y="1419225"/>
            <a:ext cx="561975" cy="863600"/>
          </a:xfrm>
          <a:prstGeom prst="rect">
            <a:avLst/>
          </a:prstGeom>
          <a:noFill/>
          <a:ln>
            <a:noFill/>
          </a:ln>
        </p:spPr>
      </p:pic>
      <p:sp>
        <p:nvSpPr>
          <p:cNvPr id="1048883" name="Freeform 123"/>
          <p:cNvSpPr/>
          <p:nvPr/>
        </p:nvSpPr>
        <p:spPr>
          <a:xfrm>
            <a:off x="7088189" y="3994152"/>
            <a:ext cx="541337" cy="352425"/>
          </a:xfrm>
          <a:custGeom>
            <a:avLst/>
            <a:gdLst/>
            <a:ahLst/>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path>
            </a:pathLst>
          </a:custGeom>
          <a:solidFill>
            <a:srgbClr val="00B0F0"/>
          </a:solidFill>
          <a:ln>
            <a:noFill/>
          </a:ln>
        </p:spPr>
        <p:txBody>
          <a:bodyPr vert="horz" lIns="107061" tIns="53531" rIns="107061" bIns="53531"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2100">
              <a:solidFill>
                <a:srgbClr val="000000"/>
              </a:solidFill>
              <a:ea typeface="Arial" pitchFamily="34" charset="0"/>
            </a:endParaRPr>
          </a:p>
        </p:txBody>
      </p:sp>
      <p:pic>
        <p:nvPicPr>
          <p:cNvPr id="2097175" name="组合 58"/>
          <p:cNvPicPr>
            <a:picLocks/>
          </p:cNvPicPr>
          <p:nvPr/>
        </p:nvPicPr>
        <p:blipFill>
          <a:blip r:embed="rId4"/>
          <a:srcRect/>
          <a:stretch>
            <a:fillRect/>
          </a:stretch>
        </p:blipFill>
        <p:spPr>
          <a:xfrm>
            <a:off x="4457700" y="3854451"/>
            <a:ext cx="593725" cy="523875"/>
          </a:xfrm>
          <a:prstGeom prst="rect">
            <a:avLst/>
          </a:prstGeom>
          <a:noFill/>
          <a:ln>
            <a:noFill/>
          </a:ln>
        </p:spPr>
      </p:pic>
      <p:pic>
        <p:nvPicPr>
          <p:cNvPr id="2097176" name="组合 110"/>
          <p:cNvPicPr>
            <a:picLocks/>
          </p:cNvPicPr>
          <p:nvPr/>
        </p:nvPicPr>
        <p:blipFill>
          <a:blip r:embed="rId5"/>
          <a:srcRect/>
          <a:stretch>
            <a:fillRect/>
          </a:stretch>
        </p:blipFill>
        <p:spPr>
          <a:xfrm>
            <a:off x="9480551" y="1504949"/>
            <a:ext cx="573087" cy="842963"/>
          </a:xfrm>
          <a:prstGeom prst="rect">
            <a:avLst/>
          </a:prstGeom>
          <a:noFill/>
          <a:ln>
            <a:noFill/>
          </a:ln>
        </p:spPr>
      </p:pic>
      <p:pic>
        <p:nvPicPr>
          <p:cNvPr id="2097177" name="组合 120"/>
          <p:cNvPicPr>
            <a:picLocks/>
          </p:cNvPicPr>
          <p:nvPr/>
        </p:nvPicPr>
        <p:blipFill>
          <a:blip r:embed="rId6"/>
          <a:srcRect/>
          <a:stretch>
            <a:fillRect/>
          </a:stretch>
        </p:blipFill>
        <p:spPr>
          <a:xfrm>
            <a:off x="1836738" y="3883026"/>
            <a:ext cx="608012" cy="758825"/>
          </a:xfrm>
          <a:prstGeom prst="rect">
            <a:avLst/>
          </a:prstGeom>
          <a:noFill/>
          <a:ln>
            <a:noFill/>
          </a:ln>
        </p:spPr>
      </p:pic>
      <p:sp>
        <p:nvSpPr>
          <p:cNvPr id="1048884" name="Freeform 228"/>
          <p:cNvSpPr/>
          <p:nvPr/>
        </p:nvSpPr>
        <p:spPr>
          <a:xfrm>
            <a:off x="9593263" y="3811587"/>
            <a:ext cx="460375" cy="609600"/>
          </a:xfrm>
          <a:custGeom>
            <a:avLst/>
            <a:gdLst/>
            <a:ahLst/>
            <a:cxnLst/>
            <a:rect l="0" t="0" r="r" b="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path>
            </a:pathLst>
          </a:custGeom>
          <a:solidFill>
            <a:srgbClr val="00B0F0"/>
          </a:solidFill>
          <a:ln>
            <a:noFill/>
          </a:ln>
        </p:spPr>
        <p:txBody>
          <a:bodyPr vert="horz" lIns="107061" tIns="53531" rIns="107061" bIns="53531"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2100">
              <a:solidFill>
                <a:srgbClr val="000000"/>
              </a:solidFill>
              <a:ea typeface="Arial" pitchFamily="34" charset="0"/>
            </a:endParaRPr>
          </a:p>
        </p:txBody>
      </p:sp>
      <p:sp>
        <p:nvSpPr>
          <p:cNvPr id="1048885" name="Freeform 233"/>
          <p:cNvSpPr/>
          <p:nvPr/>
        </p:nvSpPr>
        <p:spPr>
          <a:xfrm>
            <a:off x="6980237" y="1504951"/>
            <a:ext cx="701675" cy="650875"/>
          </a:xfrm>
          <a:custGeom>
            <a:avLst/>
            <a:gdLst/>
            <a:ahLst/>
            <a:cxnLst/>
            <a:rect l="0" t="0" r="r" b="b"/>
            <a:pathLst>
              <a:path w="67" h="62">
                <a:moveTo>
                  <a:pt x="42" y="22"/>
                </a:moveTo>
                <a:cubicBezTo>
                  <a:pt x="33" y="22"/>
                  <a:pt x="27" y="29"/>
                  <a:pt x="27" y="37"/>
                </a:cubicBezTo>
                <a:cubicBezTo>
                  <a:pt x="27" y="45"/>
                  <a:pt x="33" y="52"/>
                  <a:pt x="42" y="52"/>
                </a:cubicBezTo>
                <a:cubicBezTo>
                  <a:pt x="50" y="52"/>
                  <a:pt x="56" y="45"/>
                  <a:pt x="56" y="37"/>
                </a:cubicBezTo>
                <a:cubicBezTo>
                  <a:pt x="56" y="29"/>
                  <a:pt x="50" y="22"/>
                  <a:pt x="42" y="22"/>
                </a:cubicBezTo>
                <a:close/>
                <a:moveTo>
                  <a:pt x="42" y="47"/>
                </a:moveTo>
                <a:cubicBezTo>
                  <a:pt x="36" y="47"/>
                  <a:pt x="31" y="43"/>
                  <a:pt x="31" y="37"/>
                </a:cubicBezTo>
                <a:cubicBezTo>
                  <a:pt x="31" y="31"/>
                  <a:pt x="36" y="26"/>
                  <a:pt x="42" y="26"/>
                </a:cubicBezTo>
                <a:cubicBezTo>
                  <a:pt x="47" y="26"/>
                  <a:pt x="52" y="31"/>
                  <a:pt x="52" y="37"/>
                </a:cubicBezTo>
                <a:cubicBezTo>
                  <a:pt x="52" y="43"/>
                  <a:pt x="47" y="47"/>
                  <a:pt x="42" y="47"/>
                </a:cubicBezTo>
                <a:close/>
                <a:moveTo>
                  <a:pt x="57" y="12"/>
                </a:moveTo>
                <a:cubicBezTo>
                  <a:pt x="10" y="12"/>
                  <a:pt x="10" y="12"/>
                  <a:pt x="10" y="12"/>
                </a:cubicBezTo>
                <a:cubicBezTo>
                  <a:pt x="4" y="12"/>
                  <a:pt x="0" y="17"/>
                  <a:pt x="0" y="23"/>
                </a:cubicBezTo>
                <a:cubicBezTo>
                  <a:pt x="0" y="52"/>
                  <a:pt x="0" y="52"/>
                  <a:pt x="0" y="52"/>
                </a:cubicBezTo>
                <a:cubicBezTo>
                  <a:pt x="0" y="57"/>
                  <a:pt x="4" y="62"/>
                  <a:pt x="10" y="62"/>
                </a:cubicBezTo>
                <a:cubicBezTo>
                  <a:pt x="57" y="62"/>
                  <a:pt x="57" y="62"/>
                  <a:pt x="57" y="62"/>
                </a:cubicBezTo>
                <a:cubicBezTo>
                  <a:pt x="62" y="62"/>
                  <a:pt x="67" y="57"/>
                  <a:pt x="67" y="52"/>
                </a:cubicBezTo>
                <a:cubicBezTo>
                  <a:pt x="67" y="23"/>
                  <a:pt x="67" y="23"/>
                  <a:pt x="67" y="23"/>
                </a:cubicBezTo>
                <a:cubicBezTo>
                  <a:pt x="67" y="17"/>
                  <a:pt x="62" y="12"/>
                  <a:pt x="57" y="12"/>
                </a:cubicBezTo>
                <a:close/>
                <a:moveTo>
                  <a:pt x="23" y="22"/>
                </a:moveTo>
                <a:cubicBezTo>
                  <a:pt x="9" y="22"/>
                  <a:pt x="9" y="22"/>
                  <a:pt x="9" y="22"/>
                </a:cubicBezTo>
                <a:cubicBezTo>
                  <a:pt x="9" y="18"/>
                  <a:pt x="9" y="18"/>
                  <a:pt x="9" y="18"/>
                </a:cubicBezTo>
                <a:cubicBezTo>
                  <a:pt x="23" y="18"/>
                  <a:pt x="23" y="18"/>
                  <a:pt x="23" y="18"/>
                </a:cubicBezTo>
                <a:lnTo>
                  <a:pt x="23" y="22"/>
                </a:lnTo>
                <a:close/>
                <a:moveTo>
                  <a:pt x="42" y="55"/>
                </a:moveTo>
                <a:cubicBezTo>
                  <a:pt x="31" y="55"/>
                  <a:pt x="23" y="47"/>
                  <a:pt x="23" y="37"/>
                </a:cubicBezTo>
                <a:cubicBezTo>
                  <a:pt x="23" y="27"/>
                  <a:pt x="31" y="18"/>
                  <a:pt x="42" y="18"/>
                </a:cubicBezTo>
                <a:cubicBezTo>
                  <a:pt x="52" y="18"/>
                  <a:pt x="60" y="27"/>
                  <a:pt x="60" y="37"/>
                </a:cubicBezTo>
                <a:cubicBezTo>
                  <a:pt x="60" y="47"/>
                  <a:pt x="52" y="55"/>
                  <a:pt x="42" y="55"/>
                </a:cubicBezTo>
                <a:close/>
                <a:moveTo>
                  <a:pt x="43" y="0"/>
                </a:moveTo>
                <a:cubicBezTo>
                  <a:pt x="23" y="0"/>
                  <a:pt x="23" y="0"/>
                  <a:pt x="23" y="0"/>
                </a:cubicBezTo>
                <a:cubicBezTo>
                  <a:pt x="23" y="10"/>
                  <a:pt x="23" y="10"/>
                  <a:pt x="23" y="10"/>
                </a:cubicBezTo>
                <a:cubicBezTo>
                  <a:pt x="43" y="10"/>
                  <a:pt x="43" y="10"/>
                  <a:pt x="43" y="10"/>
                </a:cubicBezTo>
                <a:lnTo>
                  <a:pt x="43" y="0"/>
                </a:lnTo>
              </a:path>
            </a:pathLst>
          </a:custGeom>
          <a:solidFill>
            <a:srgbClr val="00B0F0"/>
          </a:solidFill>
          <a:ln>
            <a:noFill/>
          </a:ln>
        </p:spPr>
        <p:txBody>
          <a:bodyPr vert="horz" lIns="107061" tIns="53531" rIns="107061" bIns="53531"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fontAlgn="base">
              <a:spcBef>
                <a:spcPct val="0"/>
              </a:spcBef>
              <a:spcAft>
                <a:spcPct val="0"/>
              </a:spcAft>
              <a:buFontTx/>
              <a:buNone/>
            </a:pPr>
            <a:endParaRPr lang="zh-CN" altLang="en-US" sz="2100">
              <a:solidFill>
                <a:srgbClr val="000000"/>
              </a:solidFill>
              <a:ea typeface="Arial" pitchFamily="34" charset="0"/>
            </a:endParaRPr>
          </a:p>
        </p:txBody>
      </p:sp>
      <p:sp>
        <p:nvSpPr>
          <p:cNvPr id="1048886" name="矩形 28"/>
          <p:cNvSpPr/>
          <p:nvPr/>
        </p:nvSpPr>
        <p:spPr>
          <a:xfrm>
            <a:off x="0" y="6481763"/>
            <a:ext cx="12192000" cy="376237"/>
          </a:xfrm>
          <a:prstGeom prst="rect">
            <a:avLst/>
          </a:prstGeom>
          <a:solidFill>
            <a:srgbClr val="7F7F7F"/>
          </a:solidFill>
          <a:ln>
            <a:noFill/>
          </a:ln>
        </p:spPr>
        <p:txBody>
          <a:bodyPr vert="horz" lIns="91440" tIns="45720" rIns="91440" bIns="45720"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endParaRPr lang="zh-CN" altLang="en-US">
              <a:solidFill>
                <a:srgbClr val="FFFFFF"/>
              </a:solidFill>
              <a:ea typeface="Arial" pitchFamily="34" charset="0"/>
            </a:endParaRPr>
          </a:p>
        </p:txBody>
      </p:sp>
      <p:sp>
        <p:nvSpPr>
          <p:cNvPr id="1048887" name="文本框 29"/>
          <p:cNvSpPr txBox="1"/>
          <p:nvPr/>
        </p:nvSpPr>
        <p:spPr>
          <a:xfrm>
            <a:off x="3494400" y="2568577"/>
            <a:ext cx="2649600" cy="830997"/>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Taxation of the Digital Economy </a:t>
            </a:r>
            <a:endParaRPr lang="zh-CN" altLang="en-US" sz="1200" b="1" dirty="0">
              <a:solidFill>
                <a:srgbClr val="000000"/>
              </a:solidFill>
              <a:latin typeface="Arial" pitchFamily="34" charset="0"/>
              <a:ea typeface="Arial" pitchFamily="34" charset="0"/>
            </a:endParaRPr>
          </a:p>
          <a:p>
            <a:pPr lvl="0" algn="ctr"/>
            <a:r>
              <a:rPr lang="en-AU" altLang="zh-CN" sz="1200" dirty="0">
                <a:solidFill>
                  <a:srgbClr val="000000"/>
                </a:solidFill>
                <a:latin typeface="Arial" pitchFamily="34" charset="0"/>
                <a:ea typeface="Arial" pitchFamily="34" charset="0"/>
              </a:rPr>
              <a:t>There is the need to reform the inter-national tax rules to ensure a fairer taxation of the digital economy.</a:t>
            </a:r>
            <a:endParaRPr lang="zh-CN" altLang="en-US" sz="1200" dirty="0">
              <a:solidFill>
                <a:srgbClr val="000000"/>
              </a:solidFill>
              <a:latin typeface="Arial" pitchFamily="34" charset="0"/>
              <a:ea typeface="Arial" pitchFamily="34" charset="0"/>
            </a:endParaRPr>
          </a:p>
        </p:txBody>
      </p:sp>
      <p:sp>
        <p:nvSpPr>
          <p:cNvPr id="1048888" name="文本框 30"/>
          <p:cNvSpPr txBox="1"/>
          <p:nvPr/>
        </p:nvSpPr>
        <p:spPr>
          <a:xfrm>
            <a:off x="6519861" y="2555877"/>
            <a:ext cx="2312139" cy="830997"/>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Robust Implementation </a:t>
            </a:r>
          </a:p>
          <a:p>
            <a:pPr lvl="0" algn="ctr"/>
            <a:r>
              <a:rPr lang="en-AU" altLang="zh-CN" sz="1200" b="1" dirty="0">
                <a:solidFill>
                  <a:srgbClr val="000000"/>
                </a:solidFill>
                <a:latin typeface="Arial" pitchFamily="34" charset="0"/>
                <a:ea typeface="Arial" pitchFamily="34" charset="0"/>
              </a:rPr>
              <a:t>of BEPS </a:t>
            </a:r>
            <a:endParaRPr lang="zh-CN" altLang="en-US" sz="1200" b="1" dirty="0">
              <a:solidFill>
                <a:srgbClr val="000000"/>
              </a:solidFill>
              <a:latin typeface="Arial" pitchFamily="34" charset="0"/>
              <a:ea typeface="Arial" pitchFamily="34" charset="0"/>
            </a:endParaRPr>
          </a:p>
          <a:p>
            <a:pPr lvl="0" algn="ctr"/>
            <a:r>
              <a:rPr lang="en-AU" altLang="zh-CN" sz="1200" dirty="0">
                <a:solidFill>
                  <a:srgbClr val="000000"/>
                </a:solidFill>
                <a:latin typeface="Arial" pitchFamily="34" charset="0"/>
                <a:ea typeface="Arial" pitchFamily="34" charset="0"/>
              </a:rPr>
              <a:t>This will curb leakages through treaties and domestic tax laws.</a:t>
            </a:r>
            <a:endParaRPr lang="zh-CN" altLang="en-US" sz="1200" dirty="0">
              <a:solidFill>
                <a:srgbClr val="000000"/>
              </a:solidFill>
              <a:latin typeface="Arial" pitchFamily="34" charset="0"/>
              <a:ea typeface="Arial" pitchFamily="34" charset="0"/>
            </a:endParaRPr>
          </a:p>
        </p:txBody>
      </p:sp>
      <p:sp>
        <p:nvSpPr>
          <p:cNvPr id="1048889" name="文本框 31"/>
          <p:cNvSpPr txBox="1"/>
          <p:nvPr/>
        </p:nvSpPr>
        <p:spPr>
          <a:xfrm>
            <a:off x="8972550" y="2386188"/>
            <a:ext cx="2601913" cy="1200329"/>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Robust Tax Treaty strategy </a:t>
            </a:r>
            <a:endParaRPr lang="zh-CN" altLang="en-US" sz="1200" b="1" dirty="0">
              <a:solidFill>
                <a:srgbClr val="000000"/>
              </a:solidFill>
              <a:latin typeface="Arial" pitchFamily="34" charset="0"/>
              <a:ea typeface="Arial" pitchFamily="34" charset="0"/>
            </a:endParaRPr>
          </a:p>
          <a:p>
            <a:pPr marL="228594" indent="-228594" algn="ctr">
              <a:buFont typeface="Wingdings" panose="05000000000000000000" pitchFamily="2" charset="2"/>
              <a:buChar char="§"/>
            </a:pPr>
            <a:r>
              <a:rPr lang="en-AU" altLang="zh-CN" sz="1200" dirty="0">
                <a:solidFill>
                  <a:srgbClr val="000000"/>
                </a:solidFill>
                <a:latin typeface="Arial" pitchFamily="34" charset="0"/>
                <a:ea typeface="Arial" pitchFamily="34" charset="0"/>
              </a:rPr>
              <a:t>Careful choice of treaty partners</a:t>
            </a:r>
          </a:p>
          <a:p>
            <a:pPr marL="228594" indent="-228594">
              <a:buFont typeface="Wingdings" panose="05000000000000000000" pitchFamily="2" charset="2"/>
              <a:buChar char="§"/>
            </a:pPr>
            <a:r>
              <a:rPr lang="en-AU" altLang="zh-CN" sz="1200" dirty="0">
                <a:solidFill>
                  <a:srgbClr val="000000"/>
                </a:solidFill>
                <a:latin typeface="Arial" pitchFamily="34" charset="0"/>
                <a:ea typeface="Arial" pitchFamily="34" charset="0"/>
              </a:rPr>
              <a:t>Good tax treaty policy </a:t>
            </a:r>
          </a:p>
          <a:p>
            <a:pPr marL="228594" indent="-228594">
              <a:buFont typeface="Wingdings" panose="05000000000000000000" pitchFamily="2" charset="2"/>
              <a:buChar char="§"/>
            </a:pPr>
            <a:r>
              <a:rPr lang="en-AU" altLang="zh-CN" sz="1200" dirty="0">
                <a:solidFill>
                  <a:srgbClr val="000000"/>
                </a:solidFill>
                <a:latin typeface="Arial" pitchFamily="34" charset="0"/>
                <a:ea typeface="Arial" pitchFamily="34" charset="0"/>
              </a:rPr>
              <a:t>Well drafted tax treaty model</a:t>
            </a:r>
          </a:p>
          <a:p>
            <a:pPr marL="228594" indent="-228594">
              <a:buFont typeface="Wingdings" panose="05000000000000000000" pitchFamily="2" charset="2"/>
              <a:buChar char="§"/>
            </a:pPr>
            <a:r>
              <a:rPr lang="en-AU" altLang="zh-CN" sz="1200" dirty="0">
                <a:solidFill>
                  <a:srgbClr val="000000"/>
                </a:solidFill>
                <a:latin typeface="Arial" pitchFamily="34" charset="0"/>
                <a:ea typeface="Arial" pitchFamily="34" charset="0"/>
              </a:rPr>
              <a:t>Expert negotiators</a:t>
            </a:r>
          </a:p>
          <a:p>
            <a:pPr marL="228594" indent="-228594">
              <a:buFont typeface="Wingdings" panose="05000000000000000000" pitchFamily="2" charset="2"/>
              <a:buChar char="§"/>
            </a:pPr>
            <a:r>
              <a:rPr lang="en-AU" altLang="zh-CN" sz="1200" dirty="0">
                <a:solidFill>
                  <a:srgbClr val="000000"/>
                </a:solidFill>
                <a:latin typeface="Arial" pitchFamily="34" charset="0"/>
                <a:ea typeface="Arial" pitchFamily="34" charset="0"/>
              </a:rPr>
              <a:t>Efficient implementation  </a:t>
            </a:r>
            <a:endParaRPr lang="zh-CN" altLang="en-US" sz="1200" dirty="0">
              <a:solidFill>
                <a:srgbClr val="000000"/>
              </a:solidFill>
              <a:latin typeface="Arial" pitchFamily="34" charset="0"/>
              <a:ea typeface="Arial" pitchFamily="34" charset="0"/>
            </a:endParaRPr>
          </a:p>
        </p:txBody>
      </p:sp>
      <p:sp>
        <p:nvSpPr>
          <p:cNvPr id="1048890" name="文本框 32"/>
          <p:cNvSpPr txBox="1"/>
          <p:nvPr/>
        </p:nvSpPr>
        <p:spPr>
          <a:xfrm>
            <a:off x="864000" y="4699002"/>
            <a:ext cx="2361600" cy="1200329"/>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Efficient Dispute Resolution mechanism</a:t>
            </a:r>
            <a:endParaRPr lang="zh-CN" altLang="en-US" sz="1200" b="1" dirty="0">
              <a:solidFill>
                <a:srgbClr val="000000"/>
              </a:solidFill>
              <a:latin typeface="Arial" pitchFamily="34" charset="0"/>
              <a:ea typeface="Arial" pitchFamily="34" charset="0"/>
            </a:endParaRPr>
          </a:p>
          <a:p>
            <a:pPr lvl="0" algn="ctr"/>
            <a:r>
              <a:rPr lang="en-AU" altLang="zh-CN" sz="1200" dirty="0">
                <a:solidFill>
                  <a:srgbClr val="000000"/>
                </a:solidFill>
                <a:latin typeface="Arial" pitchFamily="34" charset="0"/>
                <a:ea typeface="Arial" pitchFamily="34" charset="0"/>
              </a:rPr>
              <a:t>Ensure that the mechanism for resolving tax dispute is not such that would rob the government of its revenue.</a:t>
            </a:r>
            <a:endParaRPr lang="zh-CN" altLang="en-US" sz="1200" dirty="0">
              <a:solidFill>
                <a:srgbClr val="000000"/>
              </a:solidFill>
              <a:latin typeface="Arial" pitchFamily="34" charset="0"/>
              <a:ea typeface="Arial" pitchFamily="34" charset="0"/>
            </a:endParaRPr>
          </a:p>
        </p:txBody>
      </p:sp>
      <p:sp>
        <p:nvSpPr>
          <p:cNvPr id="1048891" name="文本框 33"/>
          <p:cNvSpPr txBox="1"/>
          <p:nvPr/>
        </p:nvSpPr>
        <p:spPr>
          <a:xfrm>
            <a:off x="3787775" y="4708526"/>
            <a:ext cx="1960563" cy="1200329"/>
          </a:xfrm>
          <a:prstGeom prst="rect">
            <a:avLst/>
          </a:prstGeom>
          <a:noFill/>
          <a:ln>
            <a:noFill/>
          </a:ln>
        </p:spPr>
        <p:txBody>
          <a:bodyPr vert="horz"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Incentivise Compliance by the MNCs</a:t>
            </a:r>
            <a:endParaRPr lang="zh-CN" altLang="en-US" sz="1200" b="1" dirty="0">
              <a:solidFill>
                <a:srgbClr val="000000"/>
              </a:solidFill>
              <a:latin typeface="Arial" pitchFamily="34" charset="0"/>
              <a:ea typeface="Arial" pitchFamily="34" charset="0"/>
            </a:endParaRPr>
          </a:p>
          <a:p>
            <a:pPr marL="228594" indent="-228594" algn="just">
              <a:buFont typeface="Wingdings" panose="05000000000000000000" pitchFamily="2" charset="2"/>
              <a:buChar char="§"/>
            </a:pPr>
            <a:r>
              <a:rPr lang="en-AU" altLang="zh-CN" sz="1200" dirty="0">
                <a:solidFill>
                  <a:srgbClr val="000000"/>
                </a:solidFill>
                <a:latin typeface="Arial" pitchFamily="34" charset="0"/>
                <a:ea typeface="Arial" pitchFamily="34" charset="0"/>
              </a:rPr>
              <a:t>Ensure tax certainty</a:t>
            </a:r>
          </a:p>
          <a:p>
            <a:pPr marL="228594" indent="-228594" algn="just">
              <a:buFont typeface="Wingdings" panose="05000000000000000000" pitchFamily="2" charset="2"/>
              <a:buChar char="§"/>
            </a:pPr>
            <a:r>
              <a:rPr lang="en-AU" altLang="zh-CN" sz="1200" dirty="0">
                <a:solidFill>
                  <a:srgbClr val="000000"/>
                </a:solidFill>
                <a:latin typeface="Arial" pitchFamily="34" charset="0"/>
                <a:ea typeface="Arial" pitchFamily="34" charset="0"/>
              </a:rPr>
              <a:t>Simplify the tax codes</a:t>
            </a:r>
          </a:p>
          <a:p>
            <a:pPr marL="228594" indent="-228594" algn="just">
              <a:buFont typeface="Wingdings" panose="05000000000000000000" pitchFamily="2" charset="2"/>
              <a:buChar char="§"/>
            </a:pPr>
            <a:r>
              <a:rPr lang="en-AU" altLang="zh-CN" sz="1200" dirty="0">
                <a:solidFill>
                  <a:srgbClr val="000000"/>
                </a:solidFill>
                <a:latin typeface="Arial" pitchFamily="34" charset="0"/>
                <a:ea typeface="Arial" pitchFamily="34" charset="0"/>
              </a:rPr>
              <a:t>Put APAs in place.</a:t>
            </a:r>
          </a:p>
          <a:p>
            <a:pPr marL="228594" indent="-228594" algn="just">
              <a:buFont typeface="Wingdings" panose="05000000000000000000" pitchFamily="2" charset="2"/>
              <a:buChar char="§"/>
            </a:pPr>
            <a:r>
              <a:rPr lang="en-AU" altLang="zh-CN" sz="1200" dirty="0">
                <a:solidFill>
                  <a:srgbClr val="000000"/>
                </a:solidFill>
                <a:latin typeface="Arial" pitchFamily="34" charset="0"/>
                <a:ea typeface="Arial" pitchFamily="34" charset="0"/>
              </a:rPr>
              <a:t>Give private rulings</a:t>
            </a:r>
            <a:endParaRPr lang="zh-CN" altLang="en-US" sz="1200" dirty="0">
              <a:solidFill>
                <a:srgbClr val="000000"/>
              </a:solidFill>
              <a:latin typeface="Arial" pitchFamily="34" charset="0"/>
              <a:ea typeface="Arial" pitchFamily="34" charset="0"/>
            </a:endParaRPr>
          </a:p>
        </p:txBody>
      </p:sp>
      <p:sp>
        <p:nvSpPr>
          <p:cNvPr id="1048892" name="文本框 34"/>
          <p:cNvSpPr txBox="1"/>
          <p:nvPr/>
        </p:nvSpPr>
        <p:spPr>
          <a:xfrm>
            <a:off x="5990401" y="4695826"/>
            <a:ext cx="2350324" cy="1200329"/>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Regular Update of Tax</a:t>
            </a:r>
          </a:p>
          <a:p>
            <a:pPr lvl="0" algn="ctr"/>
            <a:r>
              <a:rPr lang="en-AU" altLang="zh-CN" sz="1200" b="1" dirty="0">
                <a:solidFill>
                  <a:srgbClr val="000000"/>
                </a:solidFill>
                <a:latin typeface="Arial" pitchFamily="34" charset="0"/>
                <a:ea typeface="Arial" pitchFamily="34" charset="0"/>
              </a:rPr>
              <a:t> Laws</a:t>
            </a:r>
            <a:endParaRPr lang="zh-CN" altLang="en-US" sz="1200" b="1" dirty="0">
              <a:solidFill>
                <a:srgbClr val="000000"/>
              </a:solidFill>
              <a:latin typeface="Arial" pitchFamily="34" charset="0"/>
              <a:ea typeface="Arial" pitchFamily="34" charset="0"/>
            </a:endParaRPr>
          </a:p>
          <a:p>
            <a:pPr marL="228594" indent="-228594" algn="ctr">
              <a:buFont typeface="Wingdings" panose="05000000000000000000" pitchFamily="2" charset="2"/>
              <a:buChar char="§"/>
            </a:pPr>
            <a:r>
              <a:rPr lang="en-AU" altLang="zh-CN" sz="1200" dirty="0">
                <a:solidFill>
                  <a:srgbClr val="000000"/>
                </a:solidFill>
                <a:latin typeface="Arial" pitchFamily="34" charset="0"/>
                <a:ea typeface="Arial" pitchFamily="34" charset="0"/>
              </a:rPr>
              <a:t>Ensure that regular update   is given to the tax laws with a view to blocking emerging loopholes or tax schemes</a:t>
            </a:r>
            <a:endParaRPr lang="zh-CN" altLang="en-US" sz="1200" dirty="0">
              <a:solidFill>
                <a:srgbClr val="000000"/>
              </a:solidFill>
              <a:latin typeface="Arial" pitchFamily="34" charset="0"/>
              <a:ea typeface="Arial" pitchFamily="34" charset="0"/>
            </a:endParaRPr>
          </a:p>
        </p:txBody>
      </p:sp>
      <p:sp>
        <p:nvSpPr>
          <p:cNvPr id="1048893" name="文本框 35"/>
          <p:cNvSpPr txBox="1"/>
          <p:nvPr/>
        </p:nvSpPr>
        <p:spPr>
          <a:xfrm>
            <a:off x="8972549" y="4681538"/>
            <a:ext cx="2132975" cy="830997"/>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AU" altLang="zh-CN" sz="1200" b="1" dirty="0">
                <a:solidFill>
                  <a:srgbClr val="000000"/>
                </a:solidFill>
                <a:latin typeface="Arial" pitchFamily="34" charset="0"/>
                <a:ea typeface="Arial" pitchFamily="34" charset="0"/>
              </a:rPr>
              <a:t>Ensuring Transparency </a:t>
            </a:r>
            <a:endParaRPr lang="zh-CN" altLang="en-US" sz="1200" b="1" dirty="0">
              <a:solidFill>
                <a:srgbClr val="000000"/>
              </a:solidFill>
              <a:latin typeface="Arial" pitchFamily="34" charset="0"/>
              <a:ea typeface="Arial" pitchFamily="34" charset="0"/>
            </a:endParaRPr>
          </a:p>
          <a:p>
            <a:pPr lvl="0" algn="ctr"/>
            <a:r>
              <a:rPr lang="en-GB" altLang="zh-CN" sz="1200" dirty="0">
                <a:solidFill>
                  <a:srgbClr val="000000"/>
                </a:solidFill>
                <a:latin typeface="Arial" pitchFamily="34" charset="0"/>
                <a:ea typeface="Arial" pitchFamily="34" charset="0"/>
              </a:rPr>
              <a:t>Effective implementation of</a:t>
            </a:r>
            <a:endParaRPr lang="en-AU" altLang="zh-CN" sz="1200" dirty="0">
              <a:solidFill>
                <a:srgbClr val="000000"/>
              </a:solidFill>
              <a:latin typeface="Arial" pitchFamily="34" charset="0"/>
              <a:ea typeface="Arial" pitchFamily="34" charset="0"/>
            </a:endParaRPr>
          </a:p>
          <a:p>
            <a:pPr marL="228594" indent="-228594" algn="just">
              <a:buFont typeface="Wingdings" panose="05000000000000000000" pitchFamily="2" charset="2"/>
              <a:buChar char="§"/>
            </a:pPr>
            <a:r>
              <a:rPr lang="en-AU" altLang="zh-CN" sz="1200" dirty="0">
                <a:solidFill>
                  <a:srgbClr val="000000"/>
                </a:solidFill>
                <a:latin typeface="Arial" pitchFamily="34" charset="0"/>
                <a:ea typeface="Arial" pitchFamily="34" charset="0"/>
              </a:rPr>
              <a:t>CRS, </a:t>
            </a:r>
            <a:r>
              <a:rPr lang="en-AU" altLang="zh-CN" sz="1200" dirty="0" err="1">
                <a:solidFill>
                  <a:srgbClr val="000000"/>
                </a:solidFill>
                <a:latin typeface="Arial" pitchFamily="34" charset="0"/>
                <a:ea typeface="Arial" pitchFamily="34" charset="0"/>
              </a:rPr>
              <a:t>CbCR</a:t>
            </a:r>
            <a:r>
              <a:rPr lang="en-AU" altLang="zh-CN" sz="1200" dirty="0">
                <a:solidFill>
                  <a:srgbClr val="000000"/>
                </a:solidFill>
                <a:latin typeface="Arial" pitchFamily="34" charset="0"/>
                <a:ea typeface="Arial" pitchFamily="34" charset="0"/>
              </a:rPr>
              <a:t>, EOI</a:t>
            </a:r>
          </a:p>
          <a:p>
            <a:pPr marL="228594" indent="-228594" algn="just">
              <a:buFont typeface="Wingdings" panose="05000000000000000000" pitchFamily="2" charset="2"/>
              <a:buChar char="§"/>
            </a:pPr>
            <a:r>
              <a:rPr lang="en-AU" altLang="zh-CN" sz="1200" dirty="0">
                <a:solidFill>
                  <a:srgbClr val="000000"/>
                </a:solidFill>
                <a:latin typeface="Arial" pitchFamily="34" charset="0"/>
                <a:ea typeface="Arial" pitchFamily="34" charset="0"/>
              </a:rPr>
              <a:t>Beneficial Ownership, etc.</a:t>
            </a:r>
          </a:p>
        </p:txBody>
      </p:sp>
    </p:spTree>
    <p:extLst>
      <p:ext uri="{BB962C8B-B14F-4D97-AF65-F5344CB8AC3E}">
        <p14:creationId xmlns:p14="http://schemas.microsoft.com/office/powerpoint/2010/main" val="91565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62535"/>
            <a:ext cx="12192000" cy="103600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Conclusions</a:t>
            </a:r>
          </a:p>
        </p:txBody>
      </p:sp>
    </p:spTree>
    <p:extLst>
      <p:ext uri="{BB962C8B-B14F-4D97-AF65-F5344CB8AC3E}">
        <p14:creationId xmlns:p14="http://schemas.microsoft.com/office/powerpoint/2010/main" val="272441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502229" y="2776660"/>
            <a:ext cx="2468108" cy="2250952"/>
            <a:chOff x="2207026" y="3310449"/>
            <a:chExt cx="1891595" cy="1891596"/>
          </a:xfrm>
          <a:solidFill>
            <a:schemeClr val="accent3">
              <a:lumMod val="50000"/>
            </a:schemeClr>
          </a:solidFill>
        </p:grpSpPr>
        <p:sp>
          <p:nvSpPr>
            <p:cNvPr id="1048643" name="Rectangle 5"/>
            <p:cNvSpPr/>
            <p:nvPr/>
          </p:nvSpPr>
          <p:spPr>
            <a:xfrm>
              <a:off x="3097189" y="3310449"/>
              <a:ext cx="103726" cy="397934"/>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sz="1600">
                <a:solidFill>
                  <a:srgbClr val="000000"/>
                </a:solidFill>
                <a:ea typeface="Arial" pitchFamily="34" charset="0"/>
              </a:endParaRPr>
            </a:p>
          </p:txBody>
        </p:sp>
        <p:sp>
          <p:nvSpPr>
            <p:cNvPr id="1048644" name="Freeform 6"/>
            <p:cNvSpPr/>
            <p:nvPr/>
          </p:nvSpPr>
          <p:spPr>
            <a:xfrm>
              <a:off x="2857674" y="3329309"/>
              <a:ext cx="199910" cy="411135"/>
            </a:xfrm>
            <a:custGeom>
              <a:avLst/>
              <a:gdLst/>
              <a:ahLst/>
              <a:cxnLst/>
              <a:rect l="0" t="0" r="r" b="b"/>
              <a:pathLst>
                <a:path w="106" h="218">
                  <a:moveTo>
                    <a:pt x="106" y="203"/>
                  </a:moveTo>
                  <a:lnTo>
                    <a:pt x="53" y="218"/>
                  </a:lnTo>
                  <a:lnTo>
                    <a:pt x="0" y="15"/>
                  </a:lnTo>
                  <a:lnTo>
                    <a:pt x="51" y="0"/>
                  </a:lnTo>
                  <a:lnTo>
                    <a:pt x="106" y="20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45" name="Freeform 7"/>
            <p:cNvSpPr/>
            <p:nvPr/>
          </p:nvSpPr>
          <p:spPr>
            <a:xfrm>
              <a:off x="2633248" y="3412290"/>
              <a:ext cx="286663" cy="396047"/>
            </a:xfrm>
            <a:custGeom>
              <a:avLst/>
              <a:gdLst/>
              <a:ahLst/>
              <a:cxnLst/>
              <a:rect l="0" t="0" r="r" b="b"/>
              <a:pathLst>
                <a:path w="152" h="210">
                  <a:moveTo>
                    <a:pt x="152" y="183"/>
                  </a:moveTo>
                  <a:lnTo>
                    <a:pt x="104" y="210"/>
                  </a:lnTo>
                  <a:lnTo>
                    <a:pt x="0" y="28"/>
                  </a:lnTo>
                  <a:lnTo>
                    <a:pt x="48" y="0"/>
                  </a:lnTo>
                  <a:lnTo>
                    <a:pt x="152" y="18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46" name="Freeform 8"/>
            <p:cNvSpPr/>
            <p:nvPr/>
          </p:nvSpPr>
          <p:spPr>
            <a:xfrm>
              <a:off x="2444654" y="3553735"/>
              <a:ext cx="354556" cy="350785"/>
            </a:xfrm>
            <a:custGeom>
              <a:avLst/>
              <a:gdLst/>
              <a:ahLst/>
              <a:cxnLst/>
              <a:rect l="0" t="0" r="r" b="b"/>
              <a:pathLst>
                <a:path w="188" h="186">
                  <a:moveTo>
                    <a:pt x="188" y="148"/>
                  </a:moveTo>
                  <a:lnTo>
                    <a:pt x="149" y="186"/>
                  </a:lnTo>
                  <a:lnTo>
                    <a:pt x="0" y="38"/>
                  </a:lnTo>
                  <a:lnTo>
                    <a:pt x="38" y="0"/>
                  </a:lnTo>
                  <a:lnTo>
                    <a:pt x="188" y="14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47" name="Freeform 9"/>
            <p:cNvSpPr/>
            <p:nvPr/>
          </p:nvSpPr>
          <p:spPr>
            <a:xfrm>
              <a:off x="2306980" y="3740443"/>
              <a:ext cx="396047" cy="288549"/>
            </a:xfrm>
            <a:custGeom>
              <a:avLst/>
              <a:gdLst/>
              <a:ahLst/>
              <a:cxnLst/>
              <a:rect l="0" t="0" r="r" b="b"/>
              <a:pathLst>
                <a:path w="210" h="153">
                  <a:moveTo>
                    <a:pt x="210" y="105"/>
                  </a:moveTo>
                  <a:lnTo>
                    <a:pt x="182" y="153"/>
                  </a:lnTo>
                  <a:lnTo>
                    <a:pt x="0" y="47"/>
                  </a:lnTo>
                  <a:lnTo>
                    <a:pt x="27" y="0"/>
                  </a:lnTo>
                  <a:lnTo>
                    <a:pt x="210" y="105"/>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48" name="Freeform 10"/>
            <p:cNvSpPr/>
            <p:nvPr/>
          </p:nvSpPr>
          <p:spPr>
            <a:xfrm>
              <a:off x="2223998" y="3962984"/>
              <a:ext cx="409248" cy="203681"/>
            </a:xfrm>
            <a:custGeom>
              <a:avLst/>
              <a:gdLst/>
              <a:ahLst/>
              <a:cxnLst/>
              <a:rect l="0" t="0" r="r" b="b"/>
              <a:pathLst>
                <a:path w="217" h="108">
                  <a:moveTo>
                    <a:pt x="217" y="55"/>
                  </a:moveTo>
                  <a:lnTo>
                    <a:pt x="204" y="108"/>
                  </a:lnTo>
                  <a:lnTo>
                    <a:pt x="0" y="53"/>
                  </a:lnTo>
                  <a:lnTo>
                    <a:pt x="15" y="0"/>
                  </a:lnTo>
                  <a:lnTo>
                    <a:pt x="217" y="55"/>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49" name="Rectangle 11"/>
            <p:cNvSpPr/>
            <p:nvPr/>
          </p:nvSpPr>
          <p:spPr>
            <a:xfrm>
              <a:off x="2207026" y="4208156"/>
              <a:ext cx="396047" cy="101841"/>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650" name="Freeform 12"/>
            <p:cNvSpPr/>
            <p:nvPr/>
          </p:nvSpPr>
          <p:spPr>
            <a:xfrm>
              <a:off x="2223998" y="4351488"/>
              <a:ext cx="413020" cy="199910"/>
            </a:xfrm>
            <a:custGeom>
              <a:avLst/>
              <a:gdLst/>
              <a:ahLst/>
              <a:cxnLst/>
              <a:rect l="0" t="0" r="r" b="b"/>
              <a:pathLst>
                <a:path w="219" h="106">
                  <a:moveTo>
                    <a:pt x="204" y="0"/>
                  </a:moveTo>
                  <a:lnTo>
                    <a:pt x="219" y="51"/>
                  </a:lnTo>
                  <a:lnTo>
                    <a:pt x="15" y="106"/>
                  </a:lnTo>
                  <a:lnTo>
                    <a:pt x="0" y="55"/>
                  </a:lnTo>
                  <a:lnTo>
                    <a:pt x="204"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1" name="Freeform 13"/>
            <p:cNvSpPr/>
            <p:nvPr/>
          </p:nvSpPr>
          <p:spPr>
            <a:xfrm>
              <a:off x="2306980" y="4489161"/>
              <a:ext cx="396047" cy="286663"/>
            </a:xfrm>
            <a:custGeom>
              <a:avLst/>
              <a:gdLst/>
              <a:ahLst/>
              <a:cxnLst/>
              <a:rect l="0" t="0" r="r" b="b"/>
              <a:pathLst>
                <a:path w="210" h="152">
                  <a:moveTo>
                    <a:pt x="182" y="0"/>
                  </a:moveTo>
                  <a:lnTo>
                    <a:pt x="210" y="46"/>
                  </a:lnTo>
                  <a:lnTo>
                    <a:pt x="27" y="152"/>
                  </a:lnTo>
                  <a:lnTo>
                    <a:pt x="0" y="104"/>
                  </a:lnTo>
                  <a:lnTo>
                    <a:pt x="182"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2" name="Freeform 14"/>
            <p:cNvSpPr/>
            <p:nvPr/>
          </p:nvSpPr>
          <p:spPr>
            <a:xfrm>
              <a:off x="2448426" y="4609861"/>
              <a:ext cx="354556" cy="354556"/>
            </a:xfrm>
            <a:custGeom>
              <a:avLst/>
              <a:gdLst/>
              <a:ahLst/>
              <a:cxnLst/>
              <a:rect l="0" t="0" r="r" b="b"/>
              <a:pathLst>
                <a:path w="188" h="188">
                  <a:moveTo>
                    <a:pt x="149" y="0"/>
                  </a:moveTo>
                  <a:lnTo>
                    <a:pt x="188" y="38"/>
                  </a:lnTo>
                  <a:lnTo>
                    <a:pt x="38" y="188"/>
                  </a:lnTo>
                  <a:lnTo>
                    <a:pt x="0" y="150"/>
                  </a:lnTo>
                  <a:lnTo>
                    <a:pt x="149"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3" name="Freeform 15"/>
            <p:cNvSpPr/>
            <p:nvPr/>
          </p:nvSpPr>
          <p:spPr>
            <a:xfrm>
              <a:off x="2637020" y="4706044"/>
              <a:ext cx="284776" cy="396047"/>
            </a:xfrm>
            <a:custGeom>
              <a:avLst/>
              <a:gdLst/>
              <a:ahLst/>
              <a:cxnLst/>
              <a:rect l="0" t="0" r="r" b="b"/>
              <a:pathLst>
                <a:path w="151" h="210">
                  <a:moveTo>
                    <a:pt x="106" y="0"/>
                  </a:moveTo>
                  <a:lnTo>
                    <a:pt x="151" y="28"/>
                  </a:lnTo>
                  <a:lnTo>
                    <a:pt x="47" y="210"/>
                  </a:lnTo>
                  <a:lnTo>
                    <a:pt x="0" y="183"/>
                  </a:lnTo>
                  <a:lnTo>
                    <a:pt x="106"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4" name="Freeform 16"/>
            <p:cNvSpPr/>
            <p:nvPr/>
          </p:nvSpPr>
          <p:spPr>
            <a:xfrm>
              <a:off x="2861446" y="4775823"/>
              <a:ext cx="201795" cy="409249"/>
            </a:xfrm>
            <a:custGeom>
              <a:avLst/>
              <a:gdLst/>
              <a:ahLst/>
              <a:cxnLst/>
              <a:rect l="0" t="0" r="r" b="b"/>
              <a:pathLst>
                <a:path w="107" h="217">
                  <a:moveTo>
                    <a:pt x="54" y="0"/>
                  </a:moveTo>
                  <a:lnTo>
                    <a:pt x="107" y="12"/>
                  </a:lnTo>
                  <a:lnTo>
                    <a:pt x="53" y="217"/>
                  </a:lnTo>
                  <a:lnTo>
                    <a:pt x="0" y="202"/>
                  </a:lnTo>
                  <a:lnTo>
                    <a:pt x="54"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5" name="Freeform 17"/>
            <p:cNvSpPr/>
            <p:nvPr/>
          </p:nvSpPr>
          <p:spPr>
            <a:xfrm>
              <a:off x="3100961" y="4805998"/>
              <a:ext cx="103726" cy="396047"/>
            </a:xfrm>
            <a:custGeom>
              <a:avLst/>
              <a:gdLst/>
              <a:ahLst/>
              <a:cxnLst/>
              <a:rect l="0" t="0" r="r" b="b"/>
              <a:pathLst>
                <a:path w="55" h="210">
                  <a:moveTo>
                    <a:pt x="0" y="0"/>
                  </a:moveTo>
                  <a:lnTo>
                    <a:pt x="55" y="0"/>
                  </a:lnTo>
                  <a:lnTo>
                    <a:pt x="55" y="210"/>
                  </a:lnTo>
                  <a:lnTo>
                    <a:pt x="2" y="210"/>
                  </a:lnTo>
                  <a:lnTo>
                    <a:pt x="0"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6" name="Freeform 18"/>
            <p:cNvSpPr/>
            <p:nvPr/>
          </p:nvSpPr>
          <p:spPr>
            <a:xfrm>
              <a:off x="3246177" y="4772051"/>
              <a:ext cx="203681" cy="413021"/>
            </a:xfrm>
            <a:custGeom>
              <a:avLst/>
              <a:gdLst/>
              <a:ahLst/>
              <a:cxnLst/>
              <a:rect l="0" t="0" r="r" b="b"/>
              <a:pathLst>
                <a:path w="108" h="219">
                  <a:moveTo>
                    <a:pt x="0" y="14"/>
                  </a:moveTo>
                  <a:lnTo>
                    <a:pt x="53" y="0"/>
                  </a:lnTo>
                  <a:lnTo>
                    <a:pt x="108" y="204"/>
                  </a:lnTo>
                  <a:lnTo>
                    <a:pt x="55" y="219"/>
                  </a:lnTo>
                  <a:lnTo>
                    <a:pt x="0" y="14"/>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7" name="Freeform 19"/>
            <p:cNvSpPr/>
            <p:nvPr/>
          </p:nvSpPr>
          <p:spPr>
            <a:xfrm>
              <a:off x="3383851" y="4706044"/>
              <a:ext cx="288548" cy="392275"/>
            </a:xfrm>
            <a:custGeom>
              <a:avLst/>
              <a:gdLst/>
              <a:ahLst/>
              <a:cxnLst/>
              <a:rect l="0" t="0" r="r" b="b"/>
              <a:pathLst>
                <a:path w="153" h="208">
                  <a:moveTo>
                    <a:pt x="0" y="28"/>
                  </a:moveTo>
                  <a:lnTo>
                    <a:pt x="47" y="0"/>
                  </a:lnTo>
                  <a:lnTo>
                    <a:pt x="153" y="183"/>
                  </a:lnTo>
                  <a:lnTo>
                    <a:pt x="106" y="208"/>
                  </a:lnTo>
                  <a:lnTo>
                    <a:pt x="0" y="2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8" name="Freeform 20"/>
            <p:cNvSpPr/>
            <p:nvPr/>
          </p:nvSpPr>
          <p:spPr>
            <a:xfrm>
              <a:off x="3504551" y="4606089"/>
              <a:ext cx="354556" cy="354556"/>
            </a:xfrm>
            <a:custGeom>
              <a:avLst/>
              <a:gdLst/>
              <a:ahLst/>
              <a:cxnLst/>
              <a:rect l="0" t="0" r="r" b="b"/>
              <a:pathLst>
                <a:path w="188" h="188">
                  <a:moveTo>
                    <a:pt x="0" y="39"/>
                  </a:moveTo>
                  <a:lnTo>
                    <a:pt x="40" y="0"/>
                  </a:lnTo>
                  <a:lnTo>
                    <a:pt x="188" y="150"/>
                  </a:lnTo>
                  <a:lnTo>
                    <a:pt x="149" y="188"/>
                  </a:lnTo>
                  <a:lnTo>
                    <a:pt x="0" y="39"/>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59" name="Freeform 21"/>
            <p:cNvSpPr/>
            <p:nvPr/>
          </p:nvSpPr>
          <p:spPr>
            <a:xfrm>
              <a:off x="3604506" y="4483503"/>
              <a:ext cx="394161" cy="288549"/>
            </a:xfrm>
            <a:custGeom>
              <a:avLst/>
              <a:gdLst/>
              <a:ahLst/>
              <a:cxnLst/>
              <a:rect l="0" t="0" r="r" b="b"/>
              <a:pathLst>
                <a:path w="209" h="153">
                  <a:moveTo>
                    <a:pt x="0" y="47"/>
                  </a:moveTo>
                  <a:lnTo>
                    <a:pt x="27" y="0"/>
                  </a:lnTo>
                  <a:lnTo>
                    <a:pt x="209" y="105"/>
                  </a:lnTo>
                  <a:lnTo>
                    <a:pt x="182" y="153"/>
                  </a:lnTo>
                  <a:lnTo>
                    <a:pt x="0" y="47"/>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60" name="Freeform 22"/>
            <p:cNvSpPr/>
            <p:nvPr/>
          </p:nvSpPr>
          <p:spPr>
            <a:xfrm>
              <a:off x="3668628" y="4345829"/>
              <a:ext cx="409248" cy="201796"/>
            </a:xfrm>
            <a:custGeom>
              <a:avLst/>
              <a:gdLst/>
              <a:ahLst/>
              <a:cxnLst/>
              <a:rect l="0" t="0" r="r" b="b"/>
              <a:pathLst>
                <a:path w="217" h="107">
                  <a:moveTo>
                    <a:pt x="0" y="53"/>
                  </a:moveTo>
                  <a:lnTo>
                    <a:pt x="15" y="0"/>
                  </a:lnTo>
                  <a:lnTo>
                    <a:pt x="217" y="54"/>
                  </a:lnTo>
                  <a:lnTo>
                    <a:pt x="205" y="107"/>
                  </a:lnTo>
                  <a:lnTo>
                    <a:pt x="0" y="5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61" name="Rectangle 23"/>
            <p:cNvSpPr/>
            <p:nvPr/>
          </p:nvSpPr>
          <p:spPr>
            <a:xfrm>
              <a:off x="3700689" y="4204384"/>
              <a:ext cx="397932" cy="99955"/>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662" name="Freeform 24"/>
            <p:cNvSpPr/>
            <p:nvPr/>
          </p:nvSpPr>
          <p:spPr>
            <a:xfrm>
              <a:off x="3668628" y="3959212"/>
              <a:ext cx="409248" cy="203681"/>
            </a:xfrm>
            <a:custGeom>
              <a:avLst/>
              <a:gdLst/>
              <a:ahLst/>
              <a:cxnLst/>
              <a:rect l="0" t="0" r="r" b="b"/>
              <a:pathLst>
                <a:path w="217" h="108">
                  <a:moveTo>
                    <a:pt x="15" y="108"/>
                  </a:moveTo>
                  <a:lnTo>
                    <a:pt x="0" y="55"/>
                  </a:lnTo>
                  <a:lnTo>
                    <a:pt x="203" y="0"/>
                  </a:lnTo>
                  <a:lnTo>
                    <a:pt x="217" y="53"/>
                  </a:lnTo>
                  <a:lnTo>
                    <a:pt x="15" y="10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63" name="Freeform 25"/>
            <p:cNvSpPr/>
            <p:nvPr/>
          </p:nvSpPr>
          <p:spPr>
            <a:xfrm>
              <a:off x="3600734" y="3736672"/>
              <a:ext cx="396047" cy="288549"/>
            </a:xfrm>
            <a:custGeom>
              <a:avLst/>
              <a:gdLst/>
              <a:ahLst/>
              <a:cxnLst/>
              <a:rect l="0" t="0" r="r" b="b"/>
              <a:pathLst>
                <a:path w="210" h="153">
                  <a:moveTo>
                    <a:pt x="27" y="153"/>
                  </a:moveTo>
                  <a:lnTo>
                    <a:pt x="0" y="106"/>
                  </a:lnTo>
                  <a:lnTo>
                    <a:pt x="182" y="0"/>
                  </a:lnTo>
                  <a:lnTo>
                    <a:pt x="210" y="47"/>
                  </a:lnTo>
                  <a:lnTo>
                    <a:pt x="27" y="15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64" name="Freeform 26"/>
            <p:cNvSpPr/>
            <p:nvPr/>
          </p:nvSpPr>
          <p:spPr>
            <a:xfrm>
              <a:off x="3504551" y="3549963"/>
              <a:ext cx="350785" cy="350785"/>
            </a:xfrm>
            <a:custGeom>
              <a:avLst/>
              <a:gdLst/>
              <a:ahLst/>
              <a:cxnLst/>
              <a:rect l="0" t="0" r="r" b="b"/>
              <a:pathLst>
                <a:path w="186" h="186">
                  <a:moveTo>
                    <a:pt x="38" y="186"/>
                  </a:moveTo>
                  <a:lnTo>
                    <a:pt x="0" y="148"/>
                  </a:lnTo>
                  <a:lnTo>
                    <a:pt x="147" y="0"/>
                  </a:lnTo>
                  <a:lnTo>
                    <a:pt x="186" y="39"/>
                  </a:lnTo>
                  <a:lnTo>
                    <a:pt x="38" y="186"/>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65" name="Freeform 27"/>
            <p:cNvSpPr/>
            <p:nvPr/>
          </p:nvSpPr>
          <p:spPr>
            <a:xfrm>
              <a:off x="3380080" y="3408518"/>
              <a:ext cx="288548" cy="396047"/>
            </a:xfrm>
            <a:custGeom>
              <a:avLst/>
              <a:gdLst/>
              <a:ahLst/>
              <a:cxnLst/>
              <a:rect l="0" t="0" r="r" b="b"/>
              <a:pathLst>
                <a:path w="153" h="210">
                  <a:moveTo>
                    <a:pt x="47" y="210"/>
                  </a:moveTo>
                  <a:lnTo>
                    <a:pt x="0" y="183"/>
                  </a:lnTo>
                  <a:lnTo>
                    <a:pt x="106" y="0"/>
                  </a:lnTo>
                  <a:lnTo>
                    <a:pt x="153" y="28"/>
                  </a:lnTo>
                  <a:lnTo>
                    <a:pt x="47" y="21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66" name="Freeform 28"/>
            <p:cNvSpPr/>
            <p:nvPr/>
          </p:nvSpPr>
          <p:spPr>
            <a:xfrm>
              <a:off x="3242405" y="3327422"/>
              <a:ext cx="203681" cy="413021"/>
            </a:xfrm>
            <a:custGeom>
              <a:avLst/>
              <a:gdLst/>
              <a:ahLst/>
              <a:cxnLst/>
              <a:rect l="0" t="0" r="r" b="b"/>
              <a:pathLst>
                <a:path w="108" h="219">
                  <a:moveTo>
                    <a:pt x="53" y="219"/>
                  </a:moveTo>
                  <a:lnTo>
                    <a:pt x="0" y="204"/>
                  </a:lnTo>
                  <a:lnTo>
                    <a:pt x="55" y="0"/>
                  </a:lnTo>
                  <a:lnTo>
                    <a:pt x="108" y="14"/>
                  </a:lnTo>
                  <a:lnTo>
                    <a:pt x="53" y="219"/>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grpSp>
        <p:nvGrpSpPr>
          <p:cNvPr id="57" name="Group 56"/>
          <p:cNvGrpSpPr/>
          <p:nvPr/>
        </p:nvGrpSpPr>
        <p:grpSpPr>
          <a:xfrm>
            <a:off x="4958440" y="2817077"/>
            <a:ext cx="2327521" cy="2210535"/>
            <a:chOff x="5195354" y="3310449"/>
            <a:chExt cx="1891597" cy="1891596"/>
          </a:xfrm>
          <a:solidFill>
            <a:srgbClr val="7030A0"/>
          </a:solidFill>
        </p:grpSpPr>
        <p:sp>
          <p:nvSpPr>
            <p:cNvPr id="1048667" name="Rectangle 30"/>
            <p:cNvSpPr/>
            <p:nvPr/>
          </p:nvSpPr>
          <p:spPr>
            <a:xfrm>
              <a:off x="6085517" y="3310449"/>
              <a:ext cx="103726" cy="397934"/>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sz="1600">
                <a:solidFill>
                  <a:srgbClr val="000000"/>
                </a:solidFill>
                <a:ea typeface="Arial" pitchFamily="34" charset="0"/>
              </a:endParaRPr>
            </a:p>
          </p:txBody>
        </p:sp>
        <p:sp>
          <p:nvSpPr>
            <p:cNvPr id="1048668" name="Freeform 31"/>
            <p:cNvSpPr/>
            <p:nvPr/>
          </p:nvSpPr>
          <p:spPr>
            <a:xfrm>
              <a:off x="5842232" y="3329309"/>
              <a:ext cx="201795" cy="411135"/>
            </a:xfrm>
            <a:custGeom>
              <a:avLst/>
              <a:gdLst/>
              <a:ahLst/>
              <a:cxnLst/>
              <a:rect l="0" t="0" r="r" b="b"/>
              <a:pathLst>
                <a:path w="107" h="218">
                  <a:moveTo>
                    <a:pt x="107" y="203"/>
                  </a:moveTo>
                  <a:lnTo>
                    <a:pt x="54" y="218"/>
                  </a:lnTo>
                  <a:lnTo>
                    <a:pt x="0" y="15"/>
                  </a:lnTo>
                  <a:lnTo>
                    <a:pt x="53" y="0"/>
                  </a:lnTo>
                  <a:lnTo>
                    <a:pt x="107" y="20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69" name="Freeform 32"/>
            <p:cNvSpPr/>
            <p:nvPr/>
          </p:nvSpPr>
          <p:spPr>
            <a:xfrm>
              <a:off x="5621576" y="3412290"/>
              <a:ext cx="284776" cy="396047"/>
            </a:xfrm>
            <a:custGeom>
              <a:avLst/>
              <a:gdLst/>
              <a:ahLst/>
              <a:cxnLst/>
              <a:rect l="0" t="0" r="r" b="b"/>
              <a:pathLst>
                <a:path w="151" h="210">
                  <a:moveTo>
                    <a:pt x="151" y="183"/>
                  </a:moveTo>
                  <a:lnTo>
                    <a:pt x="104" y="210"/>
                  </a:lnTo>
                  <a:lnTo>
                    <a:pt x="0" y="28"/>
                  </a:lnTo>
                  <a:lnTo>
                    <a:pt x="46" y="0"/>
                  </a:lnTo>
                  <a:lnTo>
                    <a:pt x="151" y="18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0" name="Freeform 33"/>
            <p:cNvSpPr/>
            <p:nvPr/>
          </p:nvSpPr>
          <p:spPr>
            <a:xfrm>
              <a:off x="5432982" y="3553735"/>
              <a:ext cx="354556" cy="350785"/>
            </a:xfrm>
            <a:custGeom>
              <a:avLst/>
              <a:gdLst/>
              <a:ahLst/>
              <a:cxnLst/>
              <a:rect l="0" t="0" r="r" b="b"/>
              <a:pathLst>
                <a:path w="188" h="186">
                  <a:moveTo>
                    <a:pt x="188" y="148"/>
                  </a:moveTo>
                  <a:lnTo>
                    <a:pt x="149" y="186"/>
                  </a:lnTo>
                  <a:lnTo>
                    <a:pt x="0" y="38"/>
                  </a:lnTo>
                  <a:lnTo>
                    <a:pt x="38" y="0"/>
                  </a:lnTo>
                  <a:lnTo>
                    <a:pt x="188" y="14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1" name="Freeform 34"/>
            <p:cNvSpPr/>
            <p:nvPr/>
          </p:nvSpPr>
          <p:spPr>
            <a:xfrm>
              <a:off x="5295309" y="3740443"/>
              <a:ext cx="394161" cy="288549"/>
            </a:xfrm>
            <a:custGeom>
              <a:avLst/>
              <a:gdLst/>
              <a:ahLst/>
              <a:cxnLst/>
              <a:rect l="0" t="0" r="r" b="b"/>
              <a:pathLst>
                <a:path w="209" h="153">
                  <a:moveTo>
                    <a:pt x="209" y="105"/>
                  </a:moveTo>
                  <a:lnTo>
                    <a:pt x="182" y="153"/>
                  </a:lnTo>
                  <a:lnTo>
                    <a:pt x="0" y="47"/>
                  </a:lnTo>
                  <a:lnTo>
                    <a:pt x="27" y="0"/>
                  </a:lnTo>
                  <a:lnTo>
                    <a:pt x="209" y="105"/>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2" name="Freeform 35"/>
            <p:cNvSpPr/>
            <p:nvPr/>
          </p:nvSpPr>
          <p:spPr>
            <a:xfrm>
              <a:off x="5212328" y="3962984"/>
              <a:ext cx="409248" cy="203681"/>
            </a:xfrm>
            <a:custGeom>
              <a:avLst/>
              <a:gdLst/>
              <a:ahLst/>
              <a:cxnLst/>
              <a:rect l="0" t="0" r="r" b="b"/>
              <a:pathLst>
                <a:path w="217" h="108">
                  <a:moveTo>
                    <a:pt x="217" y="55"/>
                  </a:moveTo>
                  <a:lnTo>
                    <a:pt x="202" y="108"/>
                  </a:lnTo>
                  <a:lnTo>
                    <a:pt x="0" y="53"/>
                  </a:lnTo>
                  <a:lnTo>
                    <a:pt x="14" y="0"/>
                  </a:lnTo>
                  <a:lnTo>
                    <a:pt x="217" y="55"/>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3" name="Rectangle 36"/>
            <p:cNvSpPr/>
            <p:nvPr/>
          </p:nvSpPr>
          <p:spPr>
            <a:xfrm>
              <a:off x="5195354" y="4208156"/>
              <a:ext cx="396047" cy="101841"/>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674" name="Freeform 37"/>
            <p:cNvSpPr/>
            <p:nvPr/>
          </p:nvSpPr>
          <p:spPr>
            <a:xfrm>
              <a:off x="5212328" y="4351488"/>
              <a:ext cx="413020" cy="199910"/>
            </a:xfrm>
            <a:custGeom>
              <a:avLst/>
              <a:gdLst/>
              <a:ahLst/>
              <a:cxnLst/>
              <a:rect l="0" t="0" r="r" b="b"/>
              <a:pathLst>
                <a:path w="219" h="106">
                  <a:moveTo>
                    <a:pt x="204" y="0"/>
                  </a:moveTo>
                  <a:lnTo>
                    <a:pt x="219" y="51"/>
                  </a:lnTo>
                  <a:lnTo>
                    <a:pt x="14" y="106"/>
                  </a:lnTo>
                  <a:lnTo>
                    <a:pt x="0" y="55"/>
                  </a:lnTo>
                  <a:lnTo>
                    <a:pt x="204"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5" name="Freeform 38"/>
            <p:cNvSpPr/>
            <p:nvPr/>
          </p:nvSpPr>
          <p:spPr>
            <a:xfrm>
              <a:off x="5295309" y="4489161"/>
              <a:ext cx="394161" cy="286663"/>
            </a:xfrm>
            <a:custGeom>
              <a:avLst/>
              <a:gdLst/>
              <a:ahLst/>
              <a:cxnLst/>
              <a:rect l="0" t="0" r="r" b="b"/>
              <a:pathLst>
                <a:path w="209" h="152">
                  <a:moveTo>
                    <a:pt x="182" y="0"/>
                  </a:moveTo>
                  <a:lnTo>
                    <a:pt x="209" y="46"/>
                  </a:lnTo>
                  <a:lnTo>
                    <a:pt x="27" y="152"/>
                  </a:lnTo>
                  <a:lnTo>
                    <a:pt x="0" y="104"/>
                  </a:lnTo>
                  <a:lnTo>
                    <a:pt x="182"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6" name="Freeform 39"/>
            <p:cNvSpPr/>
            <p:nvPr/>
          </p:nvSpPr>
          <p:spPr>
            <a:xfrm>
              <a:off x="5434869" y="4609861"/>
              <a:ext cx="354556" cy="354556"/>
            </a:xfrm>
            <a:custGeom>
              <a:avLst/>
              <a:gdLst/>
              <a:ahLst/>
              <a:cxnLst/>
              <a:rect l="0" t="0" r="r" b="b"/>
              <a:pathLst>
                <a:path w="188" h="188">
                  <a:moveTo>
                    <a:pt x="150" y="0"/>
                  </a:moveTo>
                  <a:lnTo>
                    <a:pt x="188" y="38"/>
                  </a:lnTo>
                  <a:lnTo>
                    <a:pt x="39" y="188"/>
                  </a:lnTo>
                  <a:lnTo>
                    <a:pt x="0" y="150"/>
                  </a:lnTo>
                  <a:lnTo>
                    <a:pt x="150"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7" name="Freeform 40"/>
            <p:cNvSpPr/>
            <p:nvPr/>
          </p:nvSpPr>
          <p:spPr>
            <a:xfrm>
              <a:off x="5625348" y="4706044"/>
              <a:ext cx="284776" cy="396047"/>
            </a:xfrm>
            <a:custGeom>
              <a:avLst/>
              <a:gdLst/>
              <a:ahLst/>
              <a:cxnLst/>
              <a:rect l="0" t="0" r="r" b="b"/>
              <a:pathLst>
                <a:path w="151" h="210">
                  <a:moveTo>
                    <a:pt x="104" y="0"/>
                  </a:moveTo>
                  <a:lnTo>
                    <a:pt x="151" y="28"/>
                  </a:lnTo>
                  <a:lnTo>
                    <a:pt x="47" y="210"/>
                  </a:lnTo>
                  <a:lnTo>
                    <a:pt x="0" y="183"/>
                  </a:lnTo>
                  <a:lnTo>
                    <a:pt x="104"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8" name="Freeform 41"/>
            <p:cNvSpPr/>
            <p:nvPr/>
          </p:nvSpPr>
          <p:spPr>
            <a:xfrm>
              <a:off x="5847889" y="4775823"/>
              <a:ext cx="199910" cy="409249"/>
            </a:xfrm>
            <a:custGeom>
              <a:avLst/>
              <a:gdLst/>
              <a:ahLst/>
              <a:cxnLst/>
              <a:rect l="0" t="0" r="r" b="b"/>
              <a:pathLst>
                <a:path w="106" h="217">
                  <a:moveTo>
                    <a:pt x="55" y="0"/>
                  </a:moveTo>
                  <a:lnTo>
                    <a:pt x="106" y="12"/>
                  </a:lnTo>
                  <a:lnTo>
                    <a:pt x="51" y="217"/>
                  </a:lnTo>
                  <a:lnTo>
                    <a:pt x="0" y="202"/>
                  </a:lnTo>
                  <a:lnTo>
                    <a:pt x="55"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79" name="Rectangle 42"/>
            <p:cNvSpPr/>
            <p:nvPr/>
          </p:nvSpPr>
          <p:spPr>
            <a:xfrm>
              <a:off x="6089289" y="4805998"/>
              <a:ext cx="103726" cy="396047"/>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680" name="Freeform 43"/>
            <p:cNvSpPr/>
            <p:nvPr/>
          </p:nvSpPr>
          <p:spPr>
            <a:xfrm>
              <a:off x="6234507" y="4772051"/>
              <a:ext cx="201795" cy="413021"/>
            </a:xfrm>
            <a:custGeom>
              <a:avLst/>
              <a:gdLst/>
              <a:ahLst/>
              <a:cxnLst/>
              <a:rect l="0" t="0" r="r" b="b"/>
              <a:pathLst>
                <a:path w="107" h="219">
                  <a:moveTo>
                    <a:pt x="0" y="14"/>
                  </a:moveTo>
                  <a:lnTo>
                    <a:pt x="53" y="0"/>
                  </a:lnTo>
                  <a:lnTo>
                    <a:pt x="107" y="204"/>
                  </a:lnTo>
                  <a:lnTo>
                    <a:pt x="54" y="219"/>
                  </a:lnTo>
                  <a:lnTo>
                    <a:pt x="0" y="14"/>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1" name="Freeform 44"/>
            <p:cNvSpPr/>
            <p:nvPr/>
          </p:nvSpPr>
          <p:spPr>
            <a:xfrm>
              <a:off x="6372180" y="4706044"/>
              <a:ext cx="288548" cy="392275"/>
            </a:xfrm>
            <a:custGeom>
              <a:avLst/>
              <a:gdLst/>
              <a:ahLst/>
              <a:cxnLst/>
              <a:rect l="0" t="0" r="r" b="b"/>
              <a:pathLst>
                <a:path w="153" h="208">
                  <a:moveTo>
                    <a:pt x="0" y="28"/>
                  </a:moveTo>
                  <a:lnTo>
                    <a:pt x="47" y="0"/>
                  </a:lnTo>
                  <a:lnTo>
                    <a:pt x="153" y="183"/>
                  </a:lnTo>
                  <a:lnTo>
                    <a:pt x="105" y="208"/>
                  </a:lnTo>
                  <a:lnTo>
                    <a:pt x="0" y="2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2" name="Freeform 45"/>
            <p:cNvSpPr/>
            <p:nvPr/>
          </p:nvSpPr>
          <p:spPr>
            <a:xfrm>
              <a:off x="6490995" y="4606089"/>
              <a:ext cx="354556" cy="354556"/>
            </a:xfrm>
            <a:custGeom>
              <a:avLst/>
              <a:gdLst/>
              <a:ahLst/>
              <a:cxnLst/>
              <a:rect l="0" t="0" r="r" b="b"/>
              <a:pathLst>
                <a:path w="188" h="188">
                  <a:moveTo>
                    <a:pt x="0" y="39"/>
                  </a:moveTo>
                  <a:lnTo>
                    <a:pt x="39" y="0"/>
                  </a:lnTo>
                  <a:lnTo>
                    <a:pt x="188" y="150"/>
                  </a:lnTo>
                  <a:lnTo>
                    <a:pt x="150" y="188"/>
                  </a:lnTo>
                  <a:lnTo>
                    <a:pt x="0" y="39"/>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3" name="Freeform 46"/>
            <p:cNvSpPr/>
            <p:nvPr/>
          </p:nvSpPr>
          <p:spPr>
            <a:xfrm>
              <a:off x="6590949" y="4483503"/>
              <a:ext cx="396047" cy="288549"/>
            </a:xfrm>
            <a:custGeom>
              <a:avLst/>
              <a:gdLst/>
              <a:ahLst/>
              <a:cxnLst/>
              <a:rect l="0" t="0" r="r" b="b"/>
              <a:pathLst>
                <a:path w="210" h="153">
                  <a:moveTo>
                    <a:pt x="0" y="47"/>
                  </a:moveTo>
                  <a:lnTo>
                    <a:pt x="28" y="0"/>
                  </a:lnTo>
                  <a:lnTo>
                    <a:pt x="210" y="105"/>
                  </a:lnTo>
                  <a:lnTo>
                    <a:pt x="183" y="153"/>
                  </a:lnTo>
                  <a:lnTo>
                    <a:pt x="0" y="47"/>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4" name="Freeform 47"/>
            <p:cNvSpPr/>
            <p:nvPr/>
          </p:nvSpPr>
          <p:spPr>
            <a:xfrm>
              <a:off x="6656957" y="4345829"/>
              <a:ext cx="409248" cy="201796"/>
            </a:xfrm>
            <a:custGeom>
              <a:avLst/>
              <a:gdLst/>
              <a:ahLst/>
              <a:cxnLst/>
              <a:rect l="0" t="0" r="r" b="b"/>
              <a:pathLst>
                <a:path w="217" h="107">
                  <a:moveTo>
                    <a:pt x="0" y="53"/>
                  </a:moveTo>
                  <a:lnTo>
                    <a:pt x="15" y="0"/>
                  </a:lnTo>
                  <a:lnTo>
                    <a:pt x="217" y="54"/>
                  </a:lnTo>
                  <a:lnTo>
                    <a:pt x="204" y="107"/>
                  </a:lnTo>
                  <a:lnTo>
                    <a:pt x="0" y="5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5" name="Rectangle 48"/>
            <p:cNvSpPr/>
            <p:nvPr/>
          </p:nvSpPr>
          <p:spPr>
            <a:xfrm>
              <a:off x="6687132" y="4204384"/>
              <a:ext cx="399819" cy="99955"/>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686" name="Freeform 49"/>
            <p:cNvSpPr/>
            <p:nvPr/>
          </p:nvSpPr>
          <p:spPr>
            <a:xfrm>
              <a:off x="6656957" y="3959212"/>
              <a:ext cx="409248" cy="203681"/>
            </a:xfrm>
            <a:custGeom>
              <a:avLst/>
              <a:gdLst/>
              <a:ahLst/>
              <a:cxnLst/>
              <a:rect l="0" t="0" r="r" b="b"/>
              <a:pathLst>
                <a:path w="217" h="108">
                  <a:moveTo>
                    <a:pt x="13" y="108"/>
                  </a:moveTo>
                  <a:lnTo>
                    <a:pt x="0" y="55"/>
                  </a:lnTo>
                  <a:lnTo>
                    <a:pt x="202" y="0"/>
                  </a:lnTo>
                  <a:lnTo>
                    <a:pt x="217" y="53"/>
                  </a:lnTo>
                  <a:lnTo>
                    <a:pt x="13" y="10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7" name="Freeform 50"/>
            <p:cNvSpPr/>
            <p:nvPr/>
          </p:nvSpPr>
          <p:spPr>
            <a:xfrm>
              <a:off x="6589063" y="3736672"/>
              <a:ext cx="394161" cy="288549"/>
            </a:xfrm>
            <a:custGeom>
              <a:avLst/>
              <a:gdLst/>
              <a:ahLst/>
              <a:cxnLst/>
              <a:rect l="0" t="0" r="r" b="b"/>
              <a:pathLst>
                <a:path w="209" h="153">
                  <a:moveTo>
                    <a:pt x="27" y="153"/>
                  </a:moveTo>
                  <a:lnTo>
                    <a:pt x="0" y="106"/>
                  </a:lnTo>
                  <a:lnTo>
                    <a:pt x="182" y="0"/>
                  </a:lnTo>
                  <a:lnTo>
                    <a:pt x="209" y="47"/>
                  </a:lnTo>
                  <a:lnTo>
                    <a:pt x="27" y="15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8" name="Freeform 51"/>
            <p:cNvSpPr/>
            <p:nvPr/>
          </p:nvSpPr>
          <p:spPr>
            <a:xfrm>
              <a:off x="6489108" y="3549963"/>
              <a:ext cx="352670" cy="350785"/>
            </a:xfrm>
            <a:custGeom>
              <a:avLst/>
              <a:gdLst/>
              <a:ahLst/>
              <a:cxnLst/>
              <a:rect l="0" t="0" r="r" b="b"/>
              <a:pathLst>
                <a:path w="187" h="186">
                  <a:moveTo>
                    <a:pt x="40" y="186"/>
                  </a:moveTo>
                  <a:lnTo>
                    <a:pt x="0" y="148"/>
                  </a:lnTo>
                  <a:lnTo>
                    <a:pt x="149" y="0"/>
                  </a:lnTo>
                  <a:lnTo>
                    <a:pt x="187" y="39"/>
                  </a:lnTo>
                  <a:lnTo>
                    <a:pt x="40" y="186"/>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89" name="Freeform 52"/>
            <p:cNvSpPr/>
            <p:nvPr/>
          </p:nvSpPr>
          <p:spPr>
            <a:xfrm>
              <a:off x="6368408" y="3408518"/>
              <a:ext cx="284776" cy="396047"/>
            </a:xfrm>
            <a:custGeom>
              <a:avLst/>
              <a:gdLst/>
              <a:ahLst/>
              <a:cxnLst/>
              <a:rect l="0" t="0" r="r" b="b"/>
              <a:pathLst>
                <a:path w="151" h="210">
                  <a:moveTo>
                    <a:pt x="47" y="210"/>
                  </a:moveTo>
                  <a:lnTo>
                    <a:pt x="0" y="183"/>
                  </a:lnTo>
                  <a:lnTo>
                    <a:pt x="106" y="0"/>
                  </a:lnTo>
                  <a:lnTo>
                    <a:pt x="151" y="28"/>
                  </a:lnTo>
                  <a:lnTo>
                    <a:pt x="47" y="21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90" name="Freeform 53"/>
            <p:cNvSpPr/>
            <p:nvPr/>
          </p:nvSpPr>
          <p:spPr>
            <a:xfrm>
              <a:off x="6230735" y="3327422"/>
              <a:ext cx="201795" cy="413021"/>
            </a:xfrm>
            <a:custGeom>
              <a:avLst/>
              <a:gdLst/>
              <a:ahLst/>
              <a:cxnLst/>
              <a:rect l="0" t="0" r="r" b="b"/>
              <a:pathLst>
                <a:path w="107" h="219">
                  <a:moveTo>
                    <a:pt x="53" y="219"/>
                  </a:moveTo>
                  <a:lnTo>
                    <a:pt x="0" y="204"/>
                  </a:lnTo>
                  <a:lnTo>
                    <a:pt x="55" y="0"/>
                  </a:lnTo>
                  <a:lnTo>
                    <a:pt x="107" y="14"/>
                  </a:lnTo>
                  <a:lnTo>
                    <a:pt x="53" y="219"/>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grpSp>
        <p:nvGrpSpPr>
          <p:cNvPr id="58" name="Group 57"/>
          <p:cNvGrpSpPr/>
          <p:nvPr/>
        </p:nvGrpSpPr>
        <p:grpSpPr>
          <a:xfrm>
            <a:off x="8152172" y="2796857"/>
            <a:ext cx="2385199" cy="2253487"/>
            <a:chOff x="8181797" y="3310449"/>
            <a:chExt cx="1895368" cy="1891596"/>
          </a:xfrm>
          <a:solidFill>
            <a:schemeClr val="accent5"/>
          </a:solidFill>
        </p:grpSpPr>
        <p:sp>
          <p:nvSpPr>
            <p:cNvPr id="1048691" name="Rectangle 55"/>
            <p:cNvSpPr/>
            <p:nvPr/>
          </p:nvSpPr>
          <p:spPr>
            <a:xfrm>
              <a:off x="9075732" y="3310449"/>
              <a:ext cx="103726" cy="397934"/>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sz="1600">
                <a:solidFill>
                  <a:srgbClr val="000000"/>
                </a:solidFill>
                <a:ea typeface="Arial" pitchFamily="34" charset="0"/>
              </a:endParaRPr>
            </a:p>
          </p:txBody>
        </p:sp>
        <p:sp>
          <p:nvSpPr>
            <p:cNvPr id="1048692" name="Freeform 56"/>
            <p:cNvSpPr/>
            <p:nvPr/>
          </p:nvSpPr>
          <p:spPr>
            <a:xfrm>
              <a:off x="8830560" y="3329309"/>
              <a:ext cx="203681" cy="411135"/>
            </a:xfrm>
            <a:custGeom>
              <a:avLst/>
              <a:gdLst/>
              <a:ahLst/>
              <a:cxnLst/>
              <a:rect l="0" t="0" r="r" b="b"/>
              <a:pathLst>
                <a:path w="108" h="218">
                  <a:moveTo>
                    <a:pt x="108" y="203"/>
                  </a:moveTo>
                  <a:lnTo>
                    <a:pt x="55" y="218"/>
                  </a:lnTo>
                  <a:lnTo>
                    <a:pt x="0" y="15"/>
                  </a:lnTo>
                  <a:lnTo>
                    <a:pt x="53" y="0"/>
                  </a:lnTo>
                  <a:lnTo>
                    <a:pt x="108" y="20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93" name="Freeform 57"/>
            <p:cNvSpPr/>
            <p:nvPr/>
          </p:nvSpPr>
          <p:spPr>
            <a:xfrm>
              <a:off x="8608019" y="3412290"/>
              <a:ext cx="288548" cy="396047"/>
            </a:xfrm>
            <a:custGeom>
              <a:avLst/>
              <a:gdLst/>
              <a:ahLst/>
              <a:cxnLst/>
              <a:rect l="0" t="0" r="r" b="b"/>
              <a:pathLst>
                <a:path w="153" h="210">
                  <a:moveTo>
                    <a:pt x="153" y="183"/>
                  </a:moveTo>
                  <a:lnTo>
                    <a:pt x="106" y="210"/>
                  </a:lnTo>
                  <a:lnTo>
                    <a:pt x="0" y="28"/>
                  </a:lnTo>
                  <a:lnTo>
                    <a:pt x="47" y="0"/>
                  </a:lnTo>
                  <a:lnTo>
                    <a:pt x="153" y="18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94" name="Freeform 58"/>
            <p:cNvSpPr/>
            <p:nvPr/>
          </p:nvSpPr>
          <p:spPr>
            <a:xfrm>
              <a:off x="8421311" y="3553735"/>
              <a:ext cx="354556" cy="350785"/>
            </a:xfrm>
            <a:custGeom>
              <a:avLst/>
              <a:gdLst/>
              <a:ahLst/>
              <a:cxnLst/>
              <a:rect l="0" t="0" r="r" b="b"/>
              <a:pathLst>
                <a:path w="188" h="186">
                  <a:moveTo>
                    <a:pt x="188" y="148"/>
                  </a:moveTo>
                  <a:lnTo>
                    <a:pt x="150" y="186"/>
                  </a:lnTo>
                  <a:lnTo>
                    <a:pt x="0" y="38"/>
                  </a:lnTo>
                  <a:lnTo>
                    <a:pt x="39" y="0"/>
                  </a:lnTo>
                  <a:lnTo>
                    <a:pt x="188" y="14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95" name="Freeform 59"/>
            <p:cNvSpPr/>
            <p:nvPr/>
          </p:nvSpPr>
          <p:spPr>
            <a:xfrm>
              <a:off x="8283638" y="3740443"/>
              <a:ext cx="392275" cy="288549"/>
            </a:xfrm>
            <a:custGeom>
              <a:avLst/>
              <a:gdLst/>
              <a:ahLst/>
              <a:cxnLst/>
              <a:rect l="0" t="0" r="r" b="b"/>
              <a:pathLst>
                <a:path w="208" h="153">
                  <a:moveTo>
                    <a:pt x="208" y="105"/>
                  </a:moveTo>
                  <a:lnTo>
                    <a:pt x="183" y="153"/>
                  </a:lnTo>
                  <a:lnTo>
                    <a:pt x="0" y="47"/>
                  </a:lnTo>
                  <a:lnTo>
                    <a:pt x="26" y="0"/>
                  </a:lnTo>
                  <a:lnTo>
                    <a:pt x="208" y="105"/>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96" name="Freeform 60"/>
            <p:cNvSpPr/>
            <p:nvPr/>
          </p:nvSpPr>
          <p:spPr>
            <a:xfrm>
              <a:off x="8202542" y="3962984"/>
              <a:ext cx="409248" cy="203681"/>
            </a:xfrm>
            <a:custGeom>
              <a:avLst/>
              <a:gdLst/>
              <a:ahLst/>
              <a:cxnLst/>
              <a:rect l="0" t="0" r="r" b="b"/>
              <a:pathLst>
                <a:path w="217" h="108">
                  <a:moveTo>
                    <a:pt x="217" y="55"/>
                  </a:moveTo>
                  <a:lnTo>
                    <a:pt x="202" y="108"/>
                  </a:lnTo>
                  <a:lnTo>
                    <a:pt x="0" y="53"/>
                  </a:lnTo>
                  <a:lnTo>
                    <a:pt x="14" y="0"/>
                  </a:lnTo>
                  <a:lnTo>
                    <a:pt x="217" y="55"/>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97" name="Rectangle 61"/>
            <p:cNvSpPr/>
            <p:nvPr/>
          </p:nvSpPr>
          <p:spPr>
            <a:xfrm>
              <a:off x="8181797" y="4208156"/>
              <a:ext cx="397932" cy="101841"/>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698" name="Freeform 62"/>
            <p:cNvSpPr/>
            <p:nvPr/>
          </p:nvSpPr>
          <p:spPr>
            <a:xfrm>
              <a:off x="8202542" y="4351488"/>
              <a:ext cx="409248" cy="199910"/>
            </a:xfrm>
            <a:custGeom>
              <a:avLst/>
              <a:gdLst/>
              <a:ahLst/>
              <a:cxnLst/>
              <a:rect l="0" t="0" r="r" b="b"/>
              <a:pathLst>
                <a:path w="217" h="106">
                  <a:moveTo>
                    <a:pt x="204" y="0"/>
                  </a:moveTo>
                  <a:lnTo>
                    <a:pt x="217" y="51"/>
                  </a:lnTo>
                  <a:lnTo>
                    <a:pt x="14" y="106"/>
                  </a:lnTo>
                  <a:lnTo>
                    <a:pt x="0" y="55"/>
                  </a:lnTo>
                  <a:lnTo>
                    <a:pt x="204"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699" name="Freeform 63"/>
            <p:cNvSpPr/>
            <p:nvPr/>
          </p:nvSpPr>
          <p:spPr>
            <a:xfrm>
              <a:off x="8283638" y="4489161"/>
              <a:ext cx="396047" cy="286663"/>
            </a:xfrm>
            <a:custGeom>
              <a:avLst/>
              <a:gdLst/>
              <a:ahLst/>
              <a:cxnLst/>
              <a:rect l="0" t="0" r="r" b="b"/>
              <a:pathLst>
                <a:path w="210" h="152">
                  <a:moveTo>
                    <a:pt x="183" y="0"/>
                  </a:moveTo>
                  <a:lnTo>
                    <a:pt x="210" y="46"/>
                  </a:lnTo>
                  <a:lnTo>
                    <a:pt x="28" y="152"/>
                  </a:lnTo>
                  <a:lnTo>
                    <a:pt x="0" y="104"/>
                  </a:lnTo>
                  <a:lnTo>
                    <a:pt x="183"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0" name="Freeform 64"/>
            <p:cNvSpPr/>
            <p:nvPr/>
          </p:nvSpPr>
          <p:spPr>
            <a:xfrm>
              <a:off x="8425083" y="4609861"/>
              <a:ext cx="354556" cy="354556"/>
            </a:xfrm>
            <a:custGeom>
              <a:avLst/>
              <a:gdLst/>
              <a:ahLst/>
              <a:cxnLst/>
              <a:rect l="0" t="0" r="r" b="b"/>
              <a:pathLst>
                <a:path w="188" h="188">
                  <a:moveTo>
                    <a:pt x="150" y="0"/>
                  </a:moveTo>
                  <a:lnTo>
                    <a:pt x="188" y="38"/>
                  </a:lnTo>
                  <a:lnTo>
                    <a:pt x="38" y="188"/>
                  </a:lnTo>
                  <a:lnTo>
                    <a:pt x="0" y="150"/>
                  </a:lnTo>
                  <a:lnTo>
                    <a:pt x="150"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1" name="Freeform 65"/>
            <p:cNvSpPr/>
            <p:nvPr/>
          </p:nvSpPr>
          <p:spPr>
            <a:xfrm>
              <a:off x="8615563" y="4706044"/>
              <a:ext cx="284776" cy="396047"/>
            </a:xfrm>
            <a:custGeom>
              <a:avLst/>
              <a:gdLst/>
              <a:ahLst/>
              <a:cxnLst/>
              <a:rect l="0" t="0" r="r" b="b"/>
              <a:pathLst>
                <a:path w="151" h="210">
                  <a:moveTo>
                    <a:pt x="103" y="0"/>
                  </a:moveTo>
                  <a:lnTo>
                    <a:pt x="151" y="28"/>
                  </a:lnTo>
                  <a:lnTo>
                    <a:pt x="45" y="210"/>
                  </a:lnTo>
                  <a:lnTo>
                    <a:pt x="0" y="183"/>
                  </a:lnTo>
                  <a:lnTo>
                    <a:pt x="103"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2" name="Freeform 66"/>
            <p:cNvSpPr/>
            <p:nvPr/>
          </p:nvSpPr>
          <p:spPr>
            <a:xfrm>
              <a:off x="8838104" y="4775823"/>
              <a:ext cx="199910" cy="409249"/>
            </a:xfrm>
            <a:custGeom>
              <a:avLst/>
              <a:gdLst/>
              <a:ahLst/>
              <a:cxnLst/>
              <a:rect l="0" t="0" r="r" b="b"/>
              <a:pathLst>
                <a:path w="106" h="217">
                  <a:moveTo>
                    <a:pt x="53" y="0"/>
                  </a:moveTo>
                  <a:lnTo>
                    <a:pt x="106" y="12"/>
                  </a:lnTo>
                  <a:lnTo>
                    <a:pt x="51" y="217"/>
                  </a:lnTo>
                  <a:lnTo>
                    <a:pt x="0" y="202"/>
                  </a:lnTo>
                  <a:lnTo>
                    <a:pt x="53" y="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3" name="Rectangle 67"/>
            <p:cNvSpPr/>
            <p:nvPr/>
          </p:nvSpPr>
          <p:spPr>
            <a:xfrm>
              <a:off x="9079504" y="4805998"/>
              <a:ext cx="101841" cy="396047"/>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solidFill>
                  <a:srgbClr val="000000"/>
                </a:solidFill>
                <a:ea typeface="Arial" pitchFamily="34" charset="0"/>
              </a:endParaRPr>
            </a:p>
          </p:txBody>
        </p:sp>
        <p:sp>
          <p:nvSpPr>
            <p:cNvPr id="1048704" name="Freeform 68"/>
            <p:cNvSpPr/>
            <p:nvPr/>
          </p:nvSpPr>
          <p:spPr>
            <a:xfrm>
              <a:off x="9222835" y="4772051"/>
              <a:ext cx="203681" cy="413021"/>
            </a:xfrm>
            <a:custGeom>
              <a:avLst/>
              <a:gdLst/>
              <a:ahLst/>
              <a:cxnLst/>
              <a:rect l="0" t="0" r="r" b="b"/>
              <a:pathLst>
                <a:path w="108" h="219">
                  <a:moveTo>
                    <a:pt x="0" y="14"/>
                  </a:moveTo>
                  <a:lnTo>
                    <a:pt x="53" y="0"/>
                  </a:lnTo>
                  <a:lnTo>
                    <a:pt x="108" y="204"/>
                  </a:lnTo>
                  <a:lnTo>
                    <a:pt x="55" y="219"/>
                  </a:lnTo>
                  <a:lnTo>
                    <a:pt x="0" y="14"/>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5" name="Freeform 69"/>
            <p:cNvSpPr/>
            <p:nvPr/>
          </p:nvSpPr>
          <p:spPr>
            <a:xfrm>
              <a:off x="9360508" y="4706044"/>
              <a:ext cx="290435" cy="392275"/>
            </a:xfrm>
            <a:custGeom>
              <a:avLst/>
              <a:gdLst/>
              <a:ahLst/>
              <a:cxnLst/>
              <a:rect l="0" t="0" r="r" b="b"/>
              <a:pathLst>
                <a:path w="154" h="208">
                  <a:moveTo>
                    <a:pt x="0" y="28"/>
                  </a:moveTo>
                  <a:lnTo>
                    <a:pt x="48" y="0"/>
                  </a:lnTo>
                  <a:lnTo>
                    <a:pt x="154" y="183"/>
                  </a:lnTo>
                  <a:lnTo>
                    <a:pt x="106" y="208"/>
                  </a:lnTo>
                  <a:lnTo>
                    <a:pt x="0" y="2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6" name="Freeform 70"/>
            <p:cNvSpPr/>
            <p:nvPr/>
          </p:nvSpPr>
          <p:spPr>
            <a:xfrm>
              <a:off x="9481208" y="4606089"/>
              <a:ext cx="354556" cy="354556"/>
            </a:xfrm>
            <a:custGeom>
              <a:avLst/>
              <a:gdLst/>
              <a:ahLst/>
              <a:cxnLst/>
              <a:rect l="0" t="0" r="r" b="b"/>
              <a:pathLst>
                <a:path w="188" h="188">
                  <a:moveTo>
                    <a:pt x="0" y="39"/>
                  </a:moveTo>
                  <a:lnTo>
                    <a:pt x="38" y="0"/>
                  </a:lnTo>
                  <a:lnTo>
                    <a:pt x="188" y="150"/>
                  </a:lnTo>
                  <a:lnTo>
                    <a:pt x="150" y="188"/>
                  </a:lnTo>
                  <a:lnTo>
                    <a:pt x="0" y="39"/>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7" name="Freeform 71"/>
            <p:cNvSpPr/>
            <p:nvPr/>
          </p:nvSpPr>
          <p:spPr>
            <a:xfrm>
              <a:off x="9477436" y="3549963"/>
              <a:ext cx="354556" cy="350785"/>
            </a:xfrm>
            <a:custGeom>
              <a:avLst/>
              <a:gdLst/>
              <a:ahLst/>
              <a:cxnLst/>
              <a:rect l="0" t="0" r="r" b="b"/>
              <a:pathLst>
                <a:path w="188" h="186">
                  <a:moveTo>
                    <a:pt x="39" y="186"/>
                  </a:moveTo>
                  <a:lnTo>
                    <a:pt x="0" y="148"/>
                  </a:lnTo>
                  <a:lnTo>
                    <a:pt x="150" y="0"/>
                  </a:lnTo>
                  <a:lnTo>
                    <a:pt x="188" y="39"/>
                  </a:lnTo>
                  <a:lnTo>
                    <a:pt x="39" y="186"/>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8" name="Freeform 72"/>
            <p:cNvSpPr/>
            <p:nvPr/>
          </p:nvSpPr>
          <p:spPr>
            <a:xfrm>
              <a:off x="9356736" y="3408518"/>
              <a:ext cx="286663" cy="396047"/>
            </a:xfrm>
            <a:custGeom>
              <a:avLst/>
              <a:gdLst/>
              <a:ahLst/>
              <a:cxnLst/>
              <a:rect l="0" t="0" r="r" b="b"/>
              <a:pathLst>
                <a:path w="152" h="210">
                  <a:moveTo>
                    <a:pt x="48" y="210"/>
                  </a:moveTo>
                  <a:lnTo>
                    <a:pt x="0" y="183"/>
                  </a:lnTo>
                  <a:lnTo>
                    <a:pt x="106" y="0"/>
                  </a:lnTo>
                  <a:lnTo>
                    <a:pt x="152" y="28"/>
                  </a:lnTo>
                  <a:lnTo>
                    <a:pt x="48" y="210"/>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09" name="Freeform 73"/>
            <p:cNvSpPr/>
            <p:nvPr/>
          </p:nvSpPr>
          <p:spPr>
            <a:xfrm>
              <a:off x="9220949" y="3327422"/>
              <a:ext cx="198023" cy="413021"/>
            </a:xfrm>
            <a:custGeom>
              <a:avLst/>
              <a:gdLst/>
              <a:ahLst/>
              <a:cxnLst/>
              <a:rect l="0" t="0" r="r" b="b"/>
              <a:pathLst>
                <a:path w="105" h="219">
                  <a:moveTo>
                    <a:pt x="52" y="219"/>
                  </a:moveTo>
                  <a:lnTo>
                    <a:pt x="0" y="204"/>
                  </a:lnTo>
                  <a:lnTo>
                    <a:pt x="54" y="0"/>
                  </a:lnTo>
                  <a:lnTo>
                    <a:pt x="105" y="14"/>
                  </a:lnTo>
                  <a:lnTo>
                    <a:pt x="52" y="219"/>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10" name="Freeform 76"/>
            <p:cNvSpPr/>
            <p:nvPr/>
          </p:nvSpPr>
          <p:spPr>
            <a:xfrm>
              <a:off x="9581164" y="4483503"/>
              <a:ext cx="392275" cy="288549"/>
            </a:xfrm>
            <a:custGeom>
              <a:avLst/>
              <a:gdLst/>
              <a:ahLst/>
              <a:cxnLst/>
              <a:rect l="0" t="0" r="r" b="b"/>
              <a:pathLst>
                <a:path w="208" h="153">
                  <a:moveTo>
                    <a:pt x="0" y="47"/>
                  </a:moveTo>
                  <a:lnTo>
                    <a:pt x="26" y="0"/>
                  </a:lnTo>
                  <a:lnTo>
                    <a:pt x="208" y="105"/>
                  </a:lnTo>
                  <a:lnTo>
                    <a:pt x="182" y="153"/>
                  </a:lnTo>
                  <a:lnTo>
                    <a:pt x="0" y="47"/>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11" name="Freeform 77"/>
            <p:cNvSpPr/>
            <p:nvPr/>
          </p:nvSpPr>
          <p:spPr>
            <a:xfrm>
              <a:off x="9647171" y="4345829"/>
              <a:ext cx="409248" cy="201796"/>
            </a:xfrm>
            <a:custGeom>
              <a:avLst/>
              <a:gdLst/>
              <a:ahLst/>
              <a:cxnLst/>
              <a:rect l="0" t="0" r="r" b="b"/>
              <a:pathLst>
                <a:path w="217" h="107">
                  <a:moveTo>
                    <a:pt x="0" y="53"/>
                  </a:moveTo>
                  <a:lnTo>
                    <a:pt x="14" y="0"/>
                  </a:lnTo>
                  <a:lnTo>
                    <a:pt x="217" y="54"/>
                  </a:lnTo>
                  <a:lnTo>
                    <a:pt x="202" y="107"/>
                  </a:lnTo>
                  <a:lnTo>
                    <a:pt x="0" y="5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12" name="Rectangle 78"/>
            <p:cNvSpPr/>
            <p:nvPr/>
          </p:nvSpPr>
          <p:spPr>
            <a:xfrm>
              <a:off x="9677346" y="4204384"/>
              <a:ext cx="399819" cy="99955"/>
            </a:xfrm>
            <a:prstGeom prst="rect">
              <a:avLst/>
            </a:pr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sz="1600">
                <a:solidFill>
                  <a:srgbClr val="000000"/>
                </a:solidFill>
                <a:ea typeface="Arial" pitchFamily="34" charset="0"/>
              </a:endParaRPr>
            </a:p>
          </p:txBody>
        </p:sp>
        <p:sp>
          <p:nvSpPr>
            <p:cNvPr id="1048713" name="Freeform 79"/>
            <p:cNvSpPr/>
            <p:nvPr/>
          </p:nvSpPr>
          <p:spPr>
            <a:xfrm>
              <a:off x="9647171" y="3959212"/>
              <a:ext cx="409248" cy="203681"/>
            </a:xfrm>
            <a:custGeom>
              <a:avLst/>
              <a:gdLst/>
              <a:ahLst/>
              <a:cxnLst/>
              <a:rect l="0" t="0" r="r" b="b"/>
              <a:pathLst>
                <a:path w="217" h="108">
                  <a:moveTo>
                    <a:pt x="12" y="108"/>
                  </a:moveTo>
                  <a:lnTo>
                    <a:pt x="0" y="55"/>
                  </a:lnTo>
                  <a:lnTo>
                    <a:pt x="202" y="0"/>
                  </a:lnTo>
                  <a:lnTo>
                    <a:pt x="217" y="53"/>
                  </a:lnTo>
                  <a:lnTo>
                    <a:pt x="12" y="108"/>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1048714" name="Freeform 80"/>
            <p:cNvSpPr/>
            <p:nvPr/>
          </p:nvSpPr>
          <p:spPr>
            <a:xfrm>
              <a:off x="9577392" y="3736672"/>
              <a:ext cx="396047" cy="288549"/>
            </a:xfrm>
            <a:custGeom>
              <a:avLst/>
              <a:gdLst/>
              <a:ahLst/>
              <a:cxnLst/>
              <a:rect l="0" t="0" r="r" b="b"/>
              <a:pathLst>
                <a:path w="210" h="153">
                  <a:moveTo>
                    <a:pt x="28" y="153"/>
                  </a:moveTo>
                  <a:lnTo>
                    <a:pt x="0" y="106"/>
                  </a:lnTo>
                  <a:lnTo>
                    <a:pt x="183" y="0"/>
                  </a:lnTo>
                  <a:lnTo>
                    <a:pt x="210" y="47"/>
                  </a:lnTo>
                  <a:lnTo>
                    <a:pt x="28" y="153"/>
                  </a:lnTo>
                </a:path>
              </a:pathLst>
            </a:custGeom>
            <a:grp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cxnSp>
        <p:nvCxnSpPr>
          <p:cNvPr id="3145731" name="直接连接符 81"/>
          <p:cNvCxnSpPr>
            <a:cxnSpLocks/>
          </p:cNvCxnSpPr>
          <p:nvPr/>
        </p:nvCxnSpPr>
        <p:spPr>
          <a:xfrm>
            <a:off x="1327151" y="1849437"/>
            <a:ext cx="9447212" cy="0"/>
          </a:xfrm>
          <a:prstGeom prst="line">
            <a:avLst/>
          </a:prstGeom>
          <a:noFill/>
          <a:ln w="15875" cap="flat" cmpd="sng">
            <a:solidFill>
              <a:srgbClr val="808080">
                <a:alpha val="100000"/>
              </a:srgbClr>
            </a:solidFill>
            <a:prstDash val="solid"/>
            <a:round/>
          </a:ln>
        </p:spPr>
      </p:cxnSp>
      <p:sp>
        <p:nvSpPr>
          <p:cNvPr id="1048717" name="TextBox 682"/>
          <p:cNvSpPr txBox="1"/>
          <p:nvPr/>
        </p:nvSpPr>
        <p:spPr>
          <a:xfrm>
            <a:off x="2449098" y="3613115"/>
            <a:ext cx="511628" cy="584775"/>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US" altLang="zh-CN" sz="3200" b="1" dirty="0">
                <a:solidFill>
                  <a:schemeClr val="accent2"/>
                </a:solidFill>
                <a:latin typeface="Verdana" panose="020B0604030504040204" pitchFamily="34" charset="0"/>
                <a:ea typeface="Verdana" panose="020B0604030504040204" pitchFamily="34" charset="0"/>
              </a:rPr>
              <a:t>1</a:t>
            </a:r>
          </a:p>
        </p:txBody>
      </p:sp>
      <p:sp>
        <p:nvSpPr>
          <p:cNvPr id="1048718" name="TextBox 682"/>
          <p:cNvSpPr txBox="1"/>
          <p:nvPr/>
        </p:nvSpPr>
        <p:spPr>
          <a:xfrm>
            <a:off x="5811095" y="3633999"/>
            <a:ext cx="476413" cy="584775"/>
          </a:xfrm>
          <a:prstGeom prst="rect">
            <a:avLst/>
          </a:prstGeom>
          <a:noFill/>
          <a:ln>
            <a:noFill/>
          </a:ln>
        </p:spPr>
        <p:txBody>
          <a:bodyPr vert="horz" wrap="non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US" altLang="zh-CN" sz="3200" b="1" dirty="0">
                <a:solidFill>
                  <a:srgbClr val="000000"/>
                </a:solidFill>
                <a:latin typeface="Verdana" panose="020B0604030504040204" pitchFamily="34" charset="0"/>
                <a:ea typeface="Verdana" panose="020B0604030504040204" pitchFamily="34" charset="0"/>
              </a:rPr>
              <a:t>2</a:t>
            </a:r>
          </a:p>
        </p:txBody>
      </p:sp>
      <p:sp>
        <p:nvSpPr>
          <p:cNvPr id="1048719" name="TextBox 682"/>
          <p:cNvSpPr txBox="1"/>
          <p:nvPr/>
        </p:nvSpPr>
        <p:spPr>
          <a:xfrm>
            <a:off x="9103006" y="3635410"/>
            <a:ext cx="476413" cy="584775"/>
          </a:xfrm>
          <a:prstGeom prst="rect">
            <a:avLst/>
          </a:prstGeom>
          <a:noFill/>
          <a:ln>
            <a:noFill/>
          </a:ln>
        </p:spPr>
        <p:txBody>
          <a:bodyPr vert="horz" wrap="non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a:r>
              <a:rPr lang="en-US" altLang="zh-CN" sz="3200" b="1" dirty="0">
                <a:solidFill>
                  <a:srgbClr val="00B050"/>
                </a:solidFill>
                <a:latin typeface="Verdana" panose="020B0604030504040204" pitchFamily="34" charset="0"/>
                <a:ea typeface="Verdana" panose="020B0604030504040204" pitchFamily="34" charset="0"/>
              </a:rPr>
              <a:t>3</a:t>
            </a:r>
          </a:p>
        </p:txBody>
      </p:sp>
      <p:sp>
        <p:nvSpPr>
          <p:cNvPr id="1048720" name="TextBox 381"/>
          <p:cNvSpPr txBox="1"/>
          <p:nvPr/>
        </p:nvSpPr>
        <p:spPr>
          <a:xfrm>
            <a:off x="4288971" y="5553121"/>
            <a:ext cx="3407230" cy="523220"/>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r>
              <a:rPr lang="en-AU" altLang="zh-CN" sz="1400" b="1" dirty="0">
                <a:solidFill>
                  <a:srgbClr val="262626"/>
                </a:solidFill>
                <a:latin typeface="Tahoma" panose="020B0604030504040204" pitchFamily="34" charset="0"/>
                <a:ea typeface="Tahoma" panose="020B0604030504040204" pitchFamily="34" charset="0"/>
                <a:cs typeface="Tahoma" panose="020B0604030504040204" pitchFamily="34" charset="0"/>
                <a:sym typeface="Arial" pitchFamily="34" charset="0"/>
              </a:rPr>
              <a:t>Develop and update standard </a:t>
            </a:r>
          </a:p>
          <a:p>
            <a:pPr lvl="0" algn="ctr" fontAlgn="base">
              <a:spcBef>
                <a:spcPct val="0"/>
              </a:spcBef>
              <a:spcAft>
                <a:spcPct val="0"/>
              </a:spcAft>
              <a:buFontTx/>
              <a:buNone/>
            </a:pPr>
            <a:r>
              <a:rPr lang="en-AU" altLang="zh-CN" sz="1400" b="1" dirty="0">
                <a:solidFill>
                  <a:srgbClr val="262626"/>
                </a:solidFill>
                <a:latin typeface="Tahoma" panose="020B0604030504040204" pitchFamily="34" charset="0"/>
                <a:ea typeface="Tahoma" panose="020B0604030504040204" pitchFamily="34" charset="0"/>
                <a:cs typeface="Tahoma" panose="020B0604030504040204" pitchFamily="34" charset="0"/>
                <a:sym typeface="Arial" pitchFamily="34" charset="0"/>
              </a:rPr>
              <a:t>rules that curb IFFs</a:t>
            </a:r>
            <a:endParaRPr lang="zh-CN" altLang="en-US" sz="1400" b="1" dirty="0">
              <a:solidFill>
                <a:srgbClr val="262626"/>
              </a:solidFill>
              <a:latin typeface="Tahoma" panose="020B0604030504040204" pitchFamily="34" charset="0"/>
              <a:ea typeface="Arial" pitchFamily="34" charset="0"/>
              <a:cs typeface="Tahoma" panose="020B0604030504040204" pitchFamily="34" charset="0"/>
              <a:sym typeface="Arial" pitchFamily="34" charset="0"/>
            </a:endParaRPr>
          </a:p>
        </p:txBody>
      </p:sp>
      <p:sp>
        <p:nvSpPr>
          <p:cNvPr id="1048721" name="TextBox 382"/>
          <p:cNvSpPr txBox="1"/>
          <p:nvPr/>
        </p:nvSpPr>
        <p:spPr>
          <a:xfrm>
            <a:off x="7535663" y="5587475"/>
            <a:ext cx="3525027" cy="523220"/>
          </a:xfrm>
          <a:prstGeom prst="rect">
            <a:avLst/>
          </a:prstGeom>
          <a:no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r>
              <a:rPr lang="en-AU" altLang="zh-CN" sz="1400" b="1" dirty="0">
                <a:solidFill>
                  <a:srgbClr val="262626"/>
                </a:solidFill>
                <a:latin typeface="Tahoma" panose="020B0604030504040204" pitchFamily="34" charset="0"/>
                <a:ea typeface="Tahoma" panose="020B0604030504040204" pitchFamily="34" charset="0"/>
                <a:cs typeface="Tahoma" panose="020B0604030504040204" pitchFamily="34" charset="0"/>
                <a:sym typeface="Arial" pitchFamily="34" charset="0"/>
              </a:rPr>
              <a:t>Build systems, programs and global network to prevent IFF</a:t>
            </a:r>
            <a:endParaRPr lang="zh-CN" altLang="en-US" sz="1400" b="1" dirty="0">
              <a:solidFill>
                <a:srgbClr val="262626"/>
              </a:solidFill>
              <a:latin typeface="Tahoma" panose="020B0604030504040204" pitchFamily="34" charset="0"/>
              <a:ea typeface="Arial" pitchFamily="34" charset="0"/>
              <a:cs typeface="Tahoma" panose="020B0604030504040204" pitchFamily="34" charset="0"/>
              <a:sym typeface="Arial" pitchFamily="34" charset="0"/>
            </a:endParaRPr>
          </a:p>
        </p:txBody>
      </p:sp>
      <p:sp>
        <p:nvSpPr>
          <p:cNvPr id="1048722" name="TextBox 383"/>
          <p:cNvSpPr txBox="1"/>
          <p:nvPr/>
        </p:nvSpPr>
        <p:spPr>
          <a:xfrm>
            <a:off x="1673773" y="5514976"/>
            <a:ext cx="2023311" cy="523220"/>
          </a:xfrm>
          <a:prstGeom prst="rect">
            <a:avLst/>
          </a:prstGeom>
          <a:noFill/>
          <a:ln>
            <a:noFill/>
          </a:ln>
        </p:spPr>
        <p:txBody>
          <a:bodyPr vert="horz" wrap="non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r>
              <a:rPr lang="en-AU" altLang="zh-CN" sz="1400" b="1" dirty="0">
                <a:solidFill>
                  <a:srgbClr val="262626"/>
                </a:solidFill>
                <a:latin typeface="Arial" pitchFamily="34" charset="0"/>
                <a:ea typeface="Arial" pitchFamily="34" charset="0"/>
                <a:sym typeface="Arial" pitchFamily="34" charset="0"/>
              </a:rPr>
              <a:t>Build capacity of </a:t>
            </a:r>
          </a:p>
          <a:p>
            <a:pPr lvl="0" algn="ctr" fontAlgn="base">
              <a:spcBef>
                <a:spcPct val="0"/>
              </a:spcBef>
              <a:spcAft>
                <a:spcPct val="0"/>
              </a:spcAft>
              <a:buFontTx/>
              <a:buNone/>
            </a:pPr>
            <a:r>
              <a:rPr lang="en-AU" altLang="zh-CN" sz="1400" b="1" dirty="0">
                <a:solidFill>
                  <a:srgbClr val="262626"/>
                </a:solidFill>
                <a:latin typeface="Arial" pitchFamily="34" charset="0"/>
                <a:ea typeface="Arial" pitchFamily="34" charset="0"/>
                <a:sym typeface="Arial" pitchFamily="34" charset="0"/>
              </a:rPr>
              <a:t>relevant stakeholders</a:t>
            </a:r>
          </a:p>
        </p:txBody>
      </p:sp>
    </p:spTree>
    <p:extLst>
      <p:ext uri="{BB962C8B-B14F-4D97-AF65-F5344CB8AC3E}">
        <p14:creationId xmlns:p14="http://schemas.microsoft.com/office/powerpoint/2010/main" val="244836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图片 12"/>
          <p:cNvPicPr>
            <a:picLocks noChangeAspect="1"/>
          </p:cNvPicPr>
          <p:nvPr/>
        </p:nvPicPr>
        <p:blipFill rotWithShape="1">
          <a:blip r:embed="rId2" cstate="print"/>
          <a:srcRect l="50000" r="16632"/>
          <a:stretch>
            <a:fillRect/>
          </a:stretch>
        </p:blipFill>
        <p:spPr>
          <a:xfrm>
            <a:off x="-1" y="-12998"/>
            <a:ext cx="3441999" cy="6883996"/>
          </a:xfrm>
          <a:custGeom>
            <a:avLst/>
            <a:gdLst>
              <a:gd name="connsiteX0" fmla="*/ 1 w 2581499"/>
              <a:gd name="connsiteY0" fmla="*/ 0 h 5162997"/>
              <a:gd name="connsiteX1" fmla="*/ 2581499 w 2581499"/>
              <a:gd name="connsiteY1" fmla="*/ 2581499 h 5162997"/>
              <a:gd name="connsiteX2" fmla="*/ 1 w 2581499"/>
              <a:gd name="connsiteY2" fmla="*/ 5162997 h 5162997"/>
              <a:gd name="connsiteX3" fmla="*/ 0 w 2581499"/>
              <a:gd name="connsiteY3" fmla="*/ 5162996 h 5162997"/>
              <a:gd name="connsiteX4" fmla="*/ 0 w 2581499"/>
              <a:gd name="connsiteY4" fmla="*/ 1 h 516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499" h="5162997">
                <a:moveTo>
                  <a:pt x="1" y="0"/>
                </a:moveTo>
                <a:lnTo>
                  <a:pt x="2581499" y="2581499"/>
                </a:lnTo>
                <a:lnTo>
                  <a:pt x="1" y="5162997"/>
                </a:lnTo>
                <a:lnTo>
                  <a:pt x="0" y="5162996"/>
                </a:lnTo>
                <a:lnTo>
                  <a:pt x="0" y="1"/>
                </a:lnTo>
                <a:close/>
              </a:path>
            </a:pathLst>
          </a:custGeom>
        </p:spPr>
      </p:pic>
      <p:sp>
        <p:nvSpPr>
          <p:cNvPr id="1048839" name="直角三角形 15"/>
          <p:cNvSpPr/>
          <p:nvPr/>
        </p:nvSpPr>
        <p:spPr>
          <a:xfrm rot="8100000">
            <a:off x="703472" y="5714139"/>
            <a:ext cx="2287725" cy="228772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Arial" panose="020B0604020202020204" pitchFamily="34" charset="0"/>
            </a:endParaRPr>
          </a:p>
        </p:txBody>
      </p:sp>
      <p:pic>
        <p:nvPicPr>
          <p:cNvPr id="2097166" name="图片 14"/>
          <p:cNvPicPr>
            <a:picLocks noChangeAspect="1"/>
          </p:cNvPicPr>
          <p:nvPr/>
        </p:nvPicPr>
        <p:blipFill rotWithShape="1">
          <a:blip r:embed="rId3" cstate="print"/>
          <a:srcRect l="16667" r="16667" b="49593"/>
          <a:stretch>
            <a:fillRect/>
          </a:stretch>
        </p:blipFill>
        <p:spPr>
          <a:xfrm>
            <a:off x="3670699" y="5262000"/>
            <a:ext cx="3192000" cy="1608997"/>
          </a:xfrm>
          <a:custGeom>
            <a:avLst/>
            <a:gdLst>
              <a:gd name="connsiteX0" fmla="*/ 1197000 w 2394000"/>
              <a:gd name="connsiteY0" fmla="*/ 0 h 1206748"/>
              <a:gd name="connsiteX1" fmla="*/ 2394000 w 2394000"/>
              <a:gd name="connsiteY1" fmla="*/ 1197000 h 1206748"/>
              <a:gd name="connsiteX2" fmla="*/ 2384252 w 2394000"/>
              <a:gd name="connsiteY2" fmla="*/ 1206748 h 1206748"/>
              <a:gd name="connsiteX3" fmla="*/ 9748 w 2394000"/>
              <a:gd name="connsiteY3" fmla="*/ 1206748 h 1206748"/>
              <a:gd name="connsiteX4" fmla="*/ 0 w 2394000"/>
              <a:gd name="connsiteY4" fmla="*/ 1197000 h 120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000" h="1206748">
                <a:moveTo>
                  <a:pt x="1197000" y="0"/>
                </a:moveTo>
                <a:lnTo>
                  <a:pt x="2394000" y="1197000"/>
                </a:lnTo>
                <a:lnTo>
                  <a:pt x="2384252" y="1206748"/>
                </a:lnTo>
                <a:lnTo>
                  <a:pt x="9748" y="1206748"/>
                </a:lnTo>
                <a:lnTo>
                  <a:pt x="0" y="1197000"/>
                </a:lnTo>
                <a:close/>
              </a:path>
            </a:pathLst>
          </a:custGeom>
        </p:spPr>
      </p:pic>
      <p:sp>
        <p:nvSpPr>
          <p:cNvPr id="1048840" name="文本框 16"/>
          <p:cNvSpPr txBox="1"/>
          <p:nvPr/>
        </p:nvSpPr>
        <p:spPr>
          <a:xfrm>
            <a:off x="5266699" y="3222335"/>
            <a:ext cx="5851282" cy="1733680"/>
          </a:xfrm>
          <a:prstGeom prst="rect">
            <a:avLst/>
          </a:prstGeom>
          <a:noFill/>
        </p:spPr>
        <p:txBody>
          <a:bodyPr wrap="none" rtlCol="0">
            <a:spAutoFit/>
          </a:bodyPr>
          <a:lstStyle/>
          <a:p>
            <a:r>
              <a:rPr lang="en-US" altLang="zh-CN" sz="5333" b="1" dirty="0">
                <a:solidFill>
                  <a:schemeClr val="tx1">
                    <a:lumMod val="75000"/>
                    <a:lumOff val="25000"/>
                  </a:schemeClr>
                </a:solidFill>
                <a:latin typeface="Arial" panose="020B0604020202020204" pitchFamily="34" charset="0"/>
                <a:ea typeface="Arial" panose="020B0604020202020204" pitchFamily="34" charset="0"/>
              </a:rPr>
              <a:t>THANK YOU …</a:t>
            </a:r>
          </a:p>
          <a:p>
            <a:pPr algn="r"/>
            <a:r>
              <a:rPr lang="en-US" altLang="zh-CN" sz="5333" b="1" dirty="0">
                <a:solidFill>
                  <a:schemeClr val="tx1">
                    <a:lumMod val="75000"/>
                    <a:lumOff val="25000"/>
                  </a:schemeClr>
                </a:solidFill>
                <a:latin typeface="Arial" panose="020B0604020202020204" pitchFamily="34" charset="0"/>
                <a:ea typeface="Arial" panose="020B0604020202020204" pitchFamily="34" charset="0"/>
              </a:rPr>
              <a:t>… for being there</a:t>
            </a:r>
          </a:p>
        </p:txBody>
      </p:sp>
      <p:sp>
        <p:nvSpPr>
          <p:cNvPr id="1048842" name="直角三角形 24"/>
          <p:cNvSpPr/>
          <p:nvPr/>
        </p:nvSpPr>
        <p:spPr>
          <a:xfrm rot="13500000">
            <a:off x="-1143863" y="460806"/>
            <a:ext cx="2287725" cy="228772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Arial" panose="020B0604020202020204" pitchFamily="34" charset="0"/>
            </a:endParaRPr>
          </a:p>
        </p:txBody>
      </p:sp>
      <p:pic>
        <p:nvPicPr>
          <p:cNvPr id="2097167" name="图片 28"/>
          <p:cNvPicPr>
            <a:picLocks noChangeAspect="1"/>
          </p:cNvPicPr>
          <p:nvPr/>
        </p:nvPicPr>
        <p:blipFill rotWithShape="1">
          <a:blip r:embed="rId4" cstate="print"/>
          <a:srcRect l="10000" r="10000"/>
          <a:stretch>
            <a:fillRect/>
          </a:stretch>
        </p:blipFill>
        <p:spPr>
          <a:xfrm>
            <a:off x="1976042" y="3533205"/>
            <a:ext cx="3137609" cy="3137609"/>
          </a:xfrm>
          <a:prstGeom prst="diamond">
            <a:avLst/>
          </a:prstGeom>
        </p:spPr>
      </p:pic>
    </p:spTree>
    <p:extLst>
      <p:ext uri="{BB962C8B-B14F-4D97-AF65-F5344CB8AC3E}">
        <p14:creationId xmlns:p14="http://schemas.microsoft.com/office/powerpoint/2010/main" val="53584147"/>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62535"/>
            <a:ext cx="12192000" cy="103600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Background</a:t>
            </a:r>
          </a:p>
        </p:txBody>
      </p:sp>
    </p:spTree>
    <p:extLst>
      <p:ext uri="{BB962C8B-B14F-4D97-AF65-F5344CB8AC3E}">
        <p14:creationId xmlns:p14="http://schemas.microsoft.com/office/powerpoint/2010/main" val="427505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8"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504827" y="1202568"/>
            <a:ext cx="11049000" cy="5509200"/>
          </a:xfrm>
          <a:prstGeom prst="rect">
            <a:avLst/>
          </a:prstGeom>
          <a:noFill/>
        </p:spPr>
        <p:txBody>
          <a:bodyPr wrap="square" rtlCol="0">
            <a:spAutoFit/>
          </a:bodyPr>
          <a:lstStyle/>
          <a:p>
            <a:pPr algn="just"/>
            <a:r>
              <a:rPr lang="en-US" altLang="en-US" sz="2200" dirty="0">
                <a:latin typeface="Tahoma" panose="020B0604030504040204" pitchFamily="34" charset="0"/>
                <a:ea typeface="Tahoma" panose="020B0604030504040204" pitchFamily="34" charset="0"/>
                <a:cs typeface="Tahoma" panose="020B0604030504040204" pitchFamily="34" charset="0"/>
              </a:rPr>
              <a:t>The Report of the </a:t>
            </a:r>
            <a:r>
              <a:rPr lang="en-AU" sz="2200" dirty="0">
                <a:latin typeface="Tahoma" panose="020B0604030504040204" pitchFamily="34" charset="0"/>
                <a:ea typeface="Tahoma" panose="020B0604030504040204" pitchFamily="34" charset="0"/>
                <a:cs typeface="Tahoma" panose="020B0604030504040204" pitchFamily="34" charset="0"/>
              </a:rPr>
              <a:t>High Level Panel on International Financial Accountability, Transparency and Integrity for Achieving the 2030 Agenda (FACTI Panel) released in February 2021 corroborated the earlier report on IFF by the Mbeki Panel when it stated that: </a:t>
            </a:r>
          </a:p>
          <a:p>
            <a:pPr algn="just"/>
            <a:endParaRPr lang="en-US" altLang="en-US" sz="2200" b="1" dirty="0">
              <a:latin typeface="Tahoma" panose="020B0604030504040204" pitchFamily="34" charset="0"/>
              <a:ea typeface="Tahoma" panose="020B0604030504040204" pitchFamily="34" charset="0"/>
              <a:cs typeface="Tahoma" panose="020B0604030504040204" pitchFamily="34" charset="0"/>
            </a:endParaRPr>
          </a:p>
          <a:p>
            <a:pPr lvl="1" algn="just"/>
            <a:r>
              <a:rPr lang="en-AU" sz="2200" b="1" dirty="0">
                <a:latin typeface="Tahoma" panose="020B0604030504040204" pitchFamily="34" charset="0"/>
                <a:ea typeface="Tahoma" panose="020B0604030504040204" pitchFamily="34" charset="0"/>
                <a:cs typeface="Tahoma" panose="020B0604030504040204" pitchFamily="34" charset="0"/>
              </a:rPr>
              <a:t>“Global finance is currently skewed, as gaps, loopholes and shortcomings in rules, and their implementation, allow tax abuses, corruption, and money laundering to flourish. These illicit financial flows represent a double theft: an expropriation of funds that also robs billions of a better future. This situation undermines trust in public ethics, drains resources, pushes people into poverty and hamstrings efforts to tackle global challenges, including COVID-19 and the climate crisis”.</a:t>
            </a:r>
          </a:p>
          <a:p>
            <a:pPr lvl="1" algn="just"/>
            <a:endParaRPr lang="en-AU" sz="2200" b="1" dirty="0">
              <a:latin typeface="Tahoma" panose="020B0604030504040204" pitchFamily="34" charset="0"/>
              <a:ea typeface="Tahoma" panose="020B0604030504040204" pitchFamily="34" charset="0"/>
              <a:cs typeface="Tahoma" panose="020B0604030504040204" pitchFamily="34" charset="0"/>
            </a:endParaRPr>
          </a:p>
          <a:p>
            <a:pPr algn="just"/>
            <a:r>
              <a:rPr lang="en-GB" altLang="en-US" sz="2200" dirty="0">
                <a:latin typeface="Tahoma" panose="020B0604030504040204" pitchFamily="34" charset="0"/>
                <a:ea typeface="Tahoma" panose="020B0604030504040204" pitchFamily="34" charset="0"/>
                <a:cs typeface="Tahoma" panose="020B0604030504040204" pitchFamily="34" charset="0"/>
              </a:rPr>
              <a:t>The issues raised above relate to the core mandate of the </a:t>
            </a:r>
            <a:r>
              <a:rPr lang="en-AU" altLang="en-US" sz="2200" dirty="0">
                <a:latin typeface="Tahoma" panose="020B0604030504040204" pitchFamily="34" charset="0"/>
                <a:ea typeface="Tahoma" panose="020B0604030504040204" pitchFamily="34" charset="0"/>
                <a:cs typeface="Tahoma" panose="020B0604030504040204" pitchFamily="34" charset="0"/>
              </a:rPr>
              <a:t>The Independent Corrupt Practices Commission (ICPC) and that of the Federal Inland Revenue Service (FIRS). This forms the basis of this report.</a:t>
            </a:r>
            <a:r>
              <a:rPr lang="en-GB" altLang="en-US" sz="2200" dirty="0">
                <a:latin typeface="Tahoma" panose="020B0604030504040204" pitchFamily="34" charset="0"/>
                <a:ea typeface="Tahoma" panose="020B0604030504040204" pitchFamily="34" charset="0"/>
                <a:cs typeface="Tahoma" panose="020B0604030504040204" pitchFamily="34" charset="0"/>
              </a:rPr>
              <a:t> </a:t>
            </a:r>
            <a:endParaRPr lang="en-US" alt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818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62535"/>
            <a:ext cx="12192000" cy="103600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Terms of Reference</a:t>
            </a:r>
          </a:p>
        </p:txBody>
      </p:sp>
    </p:spTree>
    <p:extLst>
      <p:ext uri="{BB962C8B-B14F-4D97-AF65-F5344CB8AC3E}">
        <p14:creationId xmlns:p14="http://schemas.microsoft.com/office/powerpoint/2010/main" val="130006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97255252"/>
              </p:ext>
            </p:extLst>
          </p:nvPr>
        </p:nvGraphicFramePr>
        <p:xfrm>
          <a:off x="3102429" y="659984"/>
          <a:ext cx="8933513" cy="6110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0" y="3505165"/>
            <a:ext cx="3102429" cy="424577"/>
          </a:xfrm>
          <a:prstGeom prst="rect">
            <a:avLst/>
          </a:prstGeom>
          <a:solidFill>
            <a:schemeClr val="tx1">
              <a:lumMod val="50000"/>
              <a:lumOff val="50000"/>
            </a:schemeClr>
          </a:solid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r>
              <a:rPr lang="en-US" altLang="zh-CN" sz="2133" b="1" dirty="0">
                <a:solidFill>
                  <a:schemeClr val="bg1"/>
                </a:solidFill>
                <a:latin typeface="Arial" panose="020B0604020202020204" pitchFamily="34" charset="0"/>
                <a:ea typeface="Arial" panose="020B0604020202020204" pitchFamily="34" charset="0"/>
                <a:sym typeface="+mn-ea"/>
              </a:rPr>
              <a:t>Terms of Reference</a:t>
            </a:r>
            <a:endParaRPr lang="zh-CN" altLang="en-US" sz="2133" dirty="0">
              <a:solidFill>
                <a:schemeClr val="bg1"/>
              </a:solidFill>
              <a:latin typeface="Arial" panose="020B0604020202020204" pitchFamily="34" charset="0"/>
              <a:ea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6702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5" name="文本框 4"/>
          <p:cNvSpPr txBox="1"/>
          <p:nvPr/>
        </p:nvSpPr>
        <p:spPr>
          <a:xfrm>
            <a:off x="19557" y="305708"/>
            <a:ext cx="3166555" cy="420564"/>
          </a:xfrm>
          <a:prstGeom prst="rect">
            <a:avLst/>
          </a:prstGeom>
          <a:solidFill>
            <a:schemeClr val="accent6"/>
          </a:solid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r>
              <a:rPr lang="en-US" altLang="zh-CN" sz="2133" b="1" dirty="0">
                <a:solidFill>
                  <a:schemeClr val="bg1"/>
                </a:solidFill>
                <a:latin typeface="Tahoma" panose="020B0604030504040204" pitchFamily="34" charset="0"/>
                <a:ea typeface="Tahoma" panose="020B0604030504040204" pitchFamily="34" charset="0"/>
                <a:cs typeface="Tahoma" panose="020B0604030504040204" pitchFamily="34" charset="0"/>
                <a:sym typeface="+mn-ea"/>
              </a:rPr>
              <a:t>REPORT SCOPE</a:t>
            </a:r>
            <a:endParaRPr lang="zh-CN" altLang="en-US" sz="2133" dirty="0">
              <a:solidFill>
                <a:schemeClr val="bg1"/>
              </a:solidFill>
              <a:latin typeface="Tahoma" panose="020B0604030504040204" pitchFamily="34" charset="0"/>
              <a:ea typeface="Arial" panose="020B0604020202020204" pitchFamily="34" charset="0"/>
              <a:cs typeface="Tahoma" panose="020B0604030504040204" pitchFamily="34" charset="0"/>
              <a:sym typeface="Arial" panose="020B0604020202020204" pitchFamily="34" charset="0"/>
            </a:endParaRPr>
          </a:p>
        </p:txBody>
      </p:sp>
      <p:grpSp>
        <p:nvGrpSpPr>
          <p:cNvPr id="117" name="Group 116"/>
          <p:cNvGrpSpPr/>
          <p:nvPr/>
        </p:nvGrpSpPr>
        <p:grpSpPr>
          <a:xfrm>
            <a:off x="4813532" y="1638301"/>
            <a:ext cx="919163" cy="920751"/>
            <a:chOff x="1582341" y="2470562"/>
            <a:chExt cx="919063" cy="919397"/>
          </a:xfrm>
        </p:grpSpPr>
        <p:sp>
          <p:nvSpPr>
            <p:cNvPr id="1048896" name="椭圆 6"/>
            <p:cNvSpPr/>
            <p:nvPr/>
          </p:nvSpPr>
          <p:spPr>
            <a:xfrm>
              <a:off x="1582341" y="2470562"/>
              <a:ext cx="919063" cy="919397"/>
            </a:xfrm>
            <a:prstGeom prst="ellipse">
              <a:avLst/>
            </a:prstGeom>
            <a:solidFill>
              <a:srgbClr val="00B0F0"/>
            </a:solidFill>
            <a:ln>
              <a:noFill/>
            </a:ln>
          </p:spPr>
          <p:txBody>
            <a:bodyPr vert="horz" lIns="121917" tIns="60959" rIns="121917" bIns="60959"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endParaRPr lang="zh-CN" altLang="en-US">
                <a:solidFill>
                  <a:srgbClr val="5AB7FC"/>
                </a:solidFill>
                <a:ea typeface="Arial" pitchFamily="34" charset="0"/>
              </a:endParaRPr>
            </a:p>
          </p:txBody>
        </p:sp>
        <p:sp>
          <p:nvSpPr>
            <p:cNvPr id="1048897" name="Freeform 34"/>
            <p:cNvSpPr/>
            <p:nvPr/>
          </p:nvSpPr>
          <p:spPr>
            <a:xfrm>
              <a:off x="1750884" y="2818012"/>
              <a:ext cx="544580" cy="331854"/>
            </a:xfrm>
            <a:custGeom>
              <a:avLst/>
              <a:gdLst/>
              <a:ahLst/>
              <a:cxnLst/>
              <a:rect l="0" t="0" r="r" b="b"/>
              <a:pathLst>
                <a:path w="363" h="221">
                  <a:moveTo>
                    <a:pt x="25" y="108"/>
                  </a:moveTo>
                  <a:cubicBezTo>
                    <a:pt x="43" y="115"/>
                    <a:pt x="43" y="115"/>
                    <a:pt x="43" y="115"/>
                  </a:cubicBezTo>
                  <a:cubicBezTo>
                    <a:pt x="26" y="128"/>
                    <a:pt x="26" y="128"/>
                    <a:pt x="26" y="128"/>
                  </a:cubicBezTo>
                  <a:cubicBezTo>
                    <a:pt x="13" y="128"/>
                    <a:pt x="13" y="128"/>
                    <a:pt x="13" y="128"/>
                  </a:cubicBezTo>
                  <a:lnTo>
                    <a:pt x="25" y="108"/>
                  </a:lnTo>
                  <a:close/>
                  <a:moveTo>
                    <a:pt x="238" y="58"/>
                  </a:moveTo>
                  <a:cubicBezTo>
                    <a:pt x="239" y="54"/>
                    <a:pt x="241" y="50"/>
                    <a:pt x="243" y="47"/>
                  </a:cubicBezTo>
                  <a:cubicBezTo>
                    <a:pt x="243" y="47"/>
                    <a:pt x="242" y="47"/>
                    <a:pt x="241" y="47"/>
                  </a:cubicBezTo>
                  <a:cubicBezTo>
                    <a:pt x="237" y="47"/>
                    <a:pt x="229" y="47"/>
                    <a:pt x="224" y="47"/>
                  </a:cubicBezTo>
                  <a:cubicBezTo>
                    <a:pt x="220" y="47"/>
                    <a:pt x="217" y="47"/>
                    <a:pt x="214" y="48"/>
                  </a:cubicBezTo>
                  <a:cubicBezTo>
                    <a:pt x="226" y="58"/>
                    <a:pt x="226" y="58"/>
                    <a:pt x="226" y="58"/>
                  </a:cubicBezTo>
                  <a:lnTo>
                    <a:pt x="238" y="58"/>
                  </a:lnTo>
                  <a:close/>
                  <a:moveTo>
                    <a:pt x="249" y="53"/>
                  </a:moveTo>
                  <a:cubicBezTo>
                    <a:pt x="248" y="53"/>
                    <a:pt x="247" y="55"/>
                    <a:pt x="246" y="58"/>
                  </a:cubicBezTo>
                  <a:cubicBezTo>
                    <a:pt x="252" y="58"/>
                    <a:pt x="252" y="58"/>
                    <a:pt x="252" y="58"/>
                  </a:cubicBezTo>
                  <a:cubicBezTo>
                    <a:pt x="251" y="55"/>
                    <a:pt x="250" y="53"/>
                    <a:pt x="249" y="53"/>
                  </a:cubicBezTo>
                  <a:close/>
                  <a:moveTo>
                    <a:pt x="250" y="150"/>
                  </a:moveTo>
                  <a:cubicBezTo>
                    <a:pt x="249" y="150"/>
                    <a:pt x="246" y="154"/>
                    <a:pt x="246" y="162"/>
                  </a:cubicBezTo>
                  <a:cubicBezTo>
                    <a:pt x="246" y="169"/>
                    <a:pt x="249" y="173"/>
                    <a:pt x="250" y="173"/>
                  </a:cubicBezTo>
                  <a:cubicBezTo>
                    <a:pt x="251" y="173"/>
                    <a:pt x="254" y="169"/>
                    <a:pt x="254" y="162"/>
                  </a:cubicBezTo>
                  <a:cubicBezTo>
                    <a:pt x="254" y="154"/>
                    <a:pt x="251" y="150"/>
                    <a:pt x="250" y="150"/>
                  </a:cubicBezTo>
                  <a:close/>
                  <a:moveTo>
                    <a:pt x="245" y="144"/>
                  </a:moveTo>
                  <a:cubicBezTo>
                    <a:pt x="244" y="144"/>
                    <a:pt x="243" y="144"/>
                    <a:pt x="243" y="144"/>
                  </a:cubicBezTo>
                  <a:cubicBezTo>
                    <a:pt x="242" y="144"/>
                    <a:pt x="242" y="144"/>
                    <a:pt x="241" y="144"/>
                  </a:cubicBezTo>
                  <a:cubicBezTo>
                    <a:pt x="200" y="171"/>
                    <a:pt x="200" y="171"/>
                    <a:pt x="200" y="171"/>
                  </a:cubicBezTo>
                  <a:cubicBezTo>
                    <a:pt x="205" y="176"/>
                    <a:pt x="214" y="179"/>
                    <a:pt x="225" y="179"/>
                  </a:cubicBezTo>
                  <a:cubicBezTo>
                    <a:pt x="231" y="179"/>
                    <a:pt x="238" y="179"/>
                    <a:pt x="243" y="179"/>
                  </a:cubicBezTo>
                  <a:cubicBezTo>
                    <a:pt x="243" y="179"/>
                    <a:pt x="244" y="179"/>
                    <a:pt x="245" y="179"/>
                  </a:cubicBezTo>
                  <a:cubicBezTo>
                    <a:pt x="241" y="175"/>
                    <a:pt x="238" y="169"/>
                    <a:pt x="238" y="162"/>
                  </a:cubicBezTo>
                  <a:cubicBezTo>
                    <a:pt x="238" y="154"/>
                    <a:pt x="241" y="148"/>
                    <a:pt x="245" y="144"/>
                  </a:cubicBezTo>
                  <a:close/>
                  <a:moveTo>
                    <a:pt x="208" y="58"/>
                  </a:moveTo>
                  <a:cubicBezTo>
                    <a:pt x="137" y="0"/>
                    <a:pt x="137" y="0"/>
                    <a:pt x="137" y="0"/>
                  </a:cubicBezTo>
                  <a:cubicBezTo>
                    <a:pt x="110" y="0"/>
                    <a:pt x="110" y="0"/>
                    <a:pt x="110" y="0"/>
                  </a:cubicBezTo>
                  <a:cubicBezTo>
                    <a:pt x="110" y="0"/>
                    <a:pt x="133" y="48"/>
                    <a:pt x="138" y="58"/>
                  </a:cubicBezTo>
                  <a:lnTo>
                    <a:pt x="208" y="58"/>
                  </a:lnTo>
                  <a:close/>
                  <a:moveTo>
                    <a:pt x="362" y="107"/>
                  </a:moveTo>
                  <a:cubicBezTo>
                    <a:pt x="361" y="119"/>
                    <a:pt x="332" y="125"/>
                    <a:pt x="316" y="125"/>
                  </a:cubicBezTo>
                  <a:cubicBezTo>
                    <a:pt x="248" y="125"/>
                    <a:pt x="248" y="125"/>
                    <a:pt x="248" y="125"/>
                  </a:cubicBezTo>
                  <a:cubicBezTo>
                    <a:pt x="102" y="221"/>
                    <a:pt x="102" y="221"/>
                    <a:pt x="102" y="221"/>
                  </a:cubicBezTo>
                  <a:cubicBezTo>
                    <a:pt x="75" y="221"/>
                    <a:pt x="75" y="221"/>
                    <a:pt x="75" y="221"/>
                  </a:cubicBezTo>
                  <a:cubicBezTo>
                    <a:pt x="75" y="221"/>
                    <a:pt x="113" y="172"/>
                    <a:pt x="121" y="162"/>
                  </a:cubicBezTo>
                  <a:cubicBezTo>
                    <a:pt x="127" y="153"/>
                    <a:pt x="138" y="141"/>
                    <a:pt x="138" y="125"/>
                  </a:cubicBezTo>
                  <a:cubicBezTo>
                    <a:pt x="126" y="125"/>
                    <a:pt x="126" y="125"/>
                    <a:pt x="126" y="125"/>
                  </a:cubicBezTo>
                  <a:cubicBezTo>
                    <a:pt x="92" y="125"/>
                    <a:pt x="46" y="103"/>
                    <a:pt x="19" y="93"/>
                  </a:cubicBezTo>
                  <a:cubicBezTo>
                    <a:pt x="2" y="87"/>
                    <a:pt x="5" y="70"/>
                    <a:pt x="19" y="70"/>
                  </a:cubicBezTo>
                  <a:cubicBezTo>
                    <a:pt x="19" y="70"/>
                    <a:pt x="19" y="70"/>
                    <a:pt x="19" y="70"/>
                  </a:cubicBezTo>
                  <a:cubicBezTo>
                    <a:pt x="0" y="4"/>
                    <a:pt x="0" y="4"/>
                    <a:pt x="0" y="4"/>
                  </a:cubicBezTo>
                  <a:cubicBezTo>
                    <a:pt x="21" y="4"/>
                    <a:pt x="21" y="4"/>
                    <a:pt x="21" y="4"/>
                  </a:cubicBezTo>
                  <a:cubicBezTo>
                    <a:pt x="21" y="4"/>
                    <a:pt x="46" y="37"/>
                    <a:pt x="54" y="47"/>
                  </a:cubicBezTo>
                  <a:cubicBezTo>
                    <a:pt x="66" y="61"/>
                    <a:pt x="81" y="69"/>
                    <a:pt x="102" y="70"/>
                  </a:cubicBezTo>
                  <a:cubicBezTo>
                    <a:pt x="280" y="70"/>
                    <a:pt x="280" y="70"/>
                    <a:pt x="280" y="70"/>
                  </a:cubicBezTo>
                  <a:cubicBezTo>
                    <a:pt x="293" y="70"/>
                    <a:pt x="305" y="72"/>
                    <a:pt x="316" y="76"/>
                  </a:cubicBezTo>
                  <a:cubicBezTo>
                    <a:pt x="337" y="83"/>
                    <a:pt x="350" y="91"/>
                    <a:pt x="358" y="99"/>
                  </a:cubicBezTo>
                  <a:cubicBezTo>
                    <a:pt x="362" y="102"/>
                    <a:pt x="363" y="105"/>
                    <a:pt x="362" y="107"/>
                  </a:cubicBezTo>
                  <a:close/>
                  <a:moveTo>
                    <a:pt x="147" y="96"/>
                  </a:moveTo>
                  <a:cubicBezTo>
                    <a:pt x="147" y="91"/>
                    <a:pt x="143" y="87"/>
                    <a:pt x="138" y="87"/>
                  </a:cubicBezTo>
                  <a:cubicBezTo>
                    <a:pt x="134" y="87"/>
                    <a:pt x="130" y="91"/>
                    <a:pt x="130" y="96"/>
                  </a:cubicBezTo>
                  <a:cubicBezTo>
                    <a:pt x="130" y="100"/>
                    <a:pt x="134" y="104"/>
                    <a:pt x="138" y="104"/>
                  </a:cubicBezTo>
                  <a:cubicBezTo>
                    <a:pt x="143" y="104"/>
                    <a:pt x="147" y="100"/>
                    <a:pt x="147" y="96"/>
                  </a:cubicBezTo>
                  <a:close/>
                  <a:moveTo>
                    <a:pt x="176" y="96"/>
                  </a:moveTo>
                  <a:cubicBezTo>
                    <a:pt x="176" y="91"/>
                    <a:pt x="172" y="87"/>
                    <a:pt x="167" y="87"/>
                  </a:cubicBezTo>
                  <a:cubicBezTo>
                    <a:pt x="162" y="87"/>
                    <a:pt x="159" y="91"/>
                    <a:pt x="159" y="96"/>
                  </a:cubicBezTo>
                  <a:cubicBezTo>
                    <a:pt x="159" y="100"/>
                    <a:pt x="162" y="104"/>
                    <a:pt x="167" y="104"/>
                  </a:cubicBezTo>
                  <a:cubicBezTo>
                    <a:pt x="172" y="104"/>
                    <a:pt x="176" y="100"/>
                    <a:pt x="176" y="96"/>
                  </a:cubicBezTo>
                  <a:close/>
                  <a:moveTo>
                    <a:pt x="205" y="96"/>
                  </a:moveTo>
                  <a:cubicBezTo>
                    <a:pt x="205" y="91"/>
                    <a:pt x="201" y="87"/>
                    <a:pt x="196" y="87"/>
                  </a:cubicBezTo>
                  <a:cubicBezTo>
                    <a:pt x="191" y="87"/>
                    <a:pt x="188" y="91"/>
                    <a:pt x="188" y="96"/>
                  </a:cubicBezTo>
                  <a:cubicBezTo>
                    <a:pt x="188" y="100"/>
                    <a:pt x="191" y="104"/>
                    <a:pt x="196" y="104"/>
                  </a:cubicBezTo>
                  <a:cubicBezTo>
                    <a:pt x="201" y="104"/>
                    <a:pt x="205" y="100"/>
                    <a:pt x="205" y="96"/>
                  </a:cubicBezTo>
                  <a:close/>
                  <a:moveTo>
                    <a:pt x="234" y="96"/>
                  </a:moveTo>
                  <a:cubicBezTo>
                    <a:pt x="234" y="91"/>
                    <a:pt x="230" y="87"/>
                    <a:pt x="225" y="87"/>
                  </a:cubicBezTo>
                  <a:cubicBezTo>
                    <a:pt x="220" y="87"/>
                    <a:pt x="217" y="91"/>
                    <a:pt x="217" y="96"/>
                  </a:cubicBezTo>
                  <a:cubicBezTo>
                    <a:pt x="217" y="100"/>
                    <a:pt x="220" y="104"/>
                    <a:pt x="225" y="104"/>
                  </a:cubicBezTo>
                  <a:cubicBezTo>
                    <a:pt x="230" y="104"/>
                    <a:pt x="234" y="100"/>
                    <a:pt x="234" y="96"/>
                  </a:cubicBezTo>
                  <a:close/>
                  <a:moveTo>
                    <a:pt x="262" y="96"/>
                  </a:moveTo>
                  <a:cubicBezTo>
                    <a:pt x="262" y="91"/>
                    <a:pt x="259" y="87"/>
                    <a:pt x="254" y="87"/>
                  </a:cubicBezTo>
                  <a:cubicBezTo>
                    <a:pt x="249" y="87"/>
                    <a:pt x="245" y="91"/>
                    <a:pt x="245" y="96"/>
                  </a:cubicBezTo>
                  <a:cubicBezTo>
                    <a:pt x="245" y="100"/>
                    <a:pt x="249" y="104"/>
                    <a:pt x="254" y="104"/>
                  </a:cubicBezTo>
                  <a:cubicBezTo>
                    <a:pt x="259" y="104"/>
                    <a:pt x="262" y="100"/>
                    <a:pt x="262" y="96"/>
                  </a:cubicBezTo>
                  <a:close/>
                  <a:moveTo>
                    <a:pt x="340" y="96"/>
                  </a:moveTo>
                  <a:cubicBezTo>
                    <a:pt x="336" y="94"/>
                    <a:pt x="331" y="91"/>
                    <a:pt x="325" y="89"/>
                  </a:cubicBezTo>
                  <a:cubicBezTo>
                    <a:pt x="322" y="90"/>
                    <a:pt x="316" y="91"/>
                    <a:pt x="309" y="91"/>
                  </a:cubicBezTo>
                  <a:cubicBezTo>
                    <a:pt x="300" y="91"/>
                    <a:pt x="300" y="104"/>
                    <a:pt x="310" y="105"/>
                  </a:cubicBezTo>
                  <a:cubicBezTo>
                    <a:pt x="322" y="105"/>
                    <a:pt x="335" y="101"/>
                    <a:pt x="340" y="96"/>
                  </a:cubicBez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grpSp>
        <p:nvGrpSpPr>
          <p:cNvPr id="118" name="Group 117"/>
          <p:cNvGrpSpPr/>
          <p:nvPr/>
        </p:nvGrpSpPr>
        <p:grpSpPr>
          <a:xfrm>
            <a:off x="4815120" y="2932112"/>
            <a:ext cx="919163" cy="919163"/>
            <a:chOff x="1568022" y="3774153"/>
            <a:chExt cx="919063" cy="919397"/>
          </a:xfrm>
          <a:solidFill>
            <a:schemeClr val="accent1"/>
          </a:solidFill>
        </p:grpSpPr>
        <p:sp>
          <p:nvSpPr>
            <p:cNvPr id="1048898" name="椭圆 9"/>
            <p:cNvSpPr/>
            <p:nvPr/>
          </p:nvSpPr>
          <p:spPr>
            <a:xfrm>
              <a:off x="1568022" y="3774153"/>
              <a:ext cx="919063" cy="919397"/>
            </a:xfrm>
            <a:prstGeom prst="ellipse">
              <a:avLst/>
            </a:prstGeom>
            <a:grpFill/>
            <a:ln>
              <a:noFill/>
            </a:ln>
          </p:spPr>
          <p:txBody>
            <a:bodyPr vert="horz" lIns="121917" tIns="60959" rIns="121917" bIns="60959"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endParaRPr lang="zh-CN" altLang="en-US">
                <a:solidFill>
                  <a:srgbClr val="44D002"/>
                </a:solidFill>
                <a:ea typeface="Arial" pitchFamily="34" charset="0"/>
              </a:endParaRPr>
            </a:p>
          </p:txBody>
        </p:sp>
        <p:grpSp>
          <p:nvGrpSpPr>
            <p:cNvPr id="119" name="Group 118"/>
            <p:cNvGrpSpPr/>
            <p:nvPr/>
          </p:nvGrpSpPr>
          <p:grpSpPr>
            <a:xfrm>
              <a:off x="1804546" y="4039586"/>
              <a:ext cx="437255" cy="496569"/>
              <a:chOff x="9786938" y="3573463"/>
              <a:chExt cx="482600" cy="476250"/>
            </a:xfrm>
            <a:grpFill/>
          </p:grpSpPr>
        </p:grpSp>
      </p:grpSp>
      <p:grpSp>
        <p:nvGrpSpPr>
          <p:cNvPr id="120" name="Group 119"/>
          <p:cNvGrpSpPr/>
          <p:nvPr/>
        </p:nvGrpSpPr>
        <p:grpSpPr>
          <a:xfrm>
            <a:off x="4826232" y="4332287"/>
            <a:ext cx="919163" cy="920751"/>
            <a:chOff x="1619111" y="5059687"/>
            <a:chExt cx="919063" cy="919397"/>
          </a:xfrm>
          <a:solidFill>
            <a:schemeClr val="tx2"/>
          </a:solidFill>
        </p:grpSpPr>
        <p:sp>
          <p:nvSpPr>
            <p:cNvPr id="1048899" name="椭圆 14"/>
            <p:cNvSpPr/>
            <p:nvPr/>
          </p:nvSpPr>
          <p:spPr>
            <a:xfrm>
              <a:off x="1619111" y="5059687"/>
              <a:ext cx="919063" cy="919397"/>
            </a:xfrm>
            <a:prstGeom prst="ellipse">
              <a:avLst/>
            </a:prstGeom>
            <a:grpFill/>
            <a:ln>
              <a:noFill/>
            </a:ln>
          </p:spPr>
          <p:txBody>
            <a:bodyPr vert="horz" lIns="121917" tIns="60959" rIns="121917" bIns="60959"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endParaRPr lang="zh-CN" altLang="en-US">
                <a:solidFill>
                  <a:srgbClr val="FFFFFF"/>
                </a:solidFill>
                <a:ea typeface="Arial" pitchFamily="34" charset="0"/>
              </a:endParaRPr>
            </a:p>
          </p:txBody>
        </p:sp>
        <p:grpSp>
          <p:nvGrpSpPr>
            <p:cNvPr id="121" name="Group 120"/>
            <p:cNvGrpSpPr/>
            <p:nvPr/>
          </p:nvGrpSpPr>
          <p:grpSpPr>
            <a:xfrm>
              <a:off x="1863929" y="5303635"/>
              <a:ext cx="502393" cy="441352"/>
              <a:chOff x="3995738" y="3594100"/>
              <a:chExt cx="473075" cy="434975"/>
            </a:xfrm>
            <a:grpFill/>
          </p:grpSpPr>
        </p:grpSp>
      </p:grpSp>
      <p:pic>
        <p:nvPicPr>
          <p:cNvPr id="2097178" name="组合 20"/>
          <p:cNvPicPr>
            <a:picLocks/>
          </p:cNvPicPr>
          <p:nvPr/>
        </p:nvPicPr>
        <p:blipFill>
          <a:blip r:embed="rId2"/>
          <a:srcRect/>
          <a:stretch>
            <a:fillRect/>
          </a:stretch>
        </p:blipFill>
        <p:spPr>
          <a:xfrm>
            <a:off x="6510337" y="1638300"/>
            <a:ext cx="919163" cy="919163"/>
          </a:xfrm>
          <a:prstGeom prst="rect">
            <a:avLst/>
          </a:prstGeom>
          <a:noFill/>
          <a:ln>
            <a:solidFill>
              <a:schemeClr val="tx1">
                <a:lumMod val="75000"/>
                <a:lumOff val="25000"/>
              </a:schemeClr>
            </a:solidFill>
          </a:ln>
        </p:spPr>
      </p:pic>
      <p:grpSp>
        <p:nvGrpSpPr>
          <p:cNvPr id="122" name="Group 121"/>
          <p:cNvGrpSpPr/>
          <p:nvPr/>
        </p:nvGrpSpPr>
        <p:grpSpPr>
          <a:xfrm>
            <a:off x="6518275" y="2932112"/>
            <a:ext cx="919163" cy="919163"/>
            <a:chOff x="6219782" y="3774153"/>
            <a:chExt cx="919063" cy="919397"/>
          </a:xfrm>
        </p:grpSpPr>
        <p:sp>
          <p:nvSpPr>
            <p:cNvPr id="1048900" name="椭圆 24"/>
            <p:cNvSpPr/>
            <p:nvPr/>
          </p:nvSpPr>
          <p:spPr>
            <a:xfrm>
              <a:off x="6219782" y="3774153"/>
              <a:ext cx="919063" cy="919397"/>
            </a:xfrm>
            <a:prstGeom prst="ellipse">
              <a:avLst/>
            </a:prstGeom>
            <a:solidFill>
              <a:srgbClr val="00B0F0"/>
            </a:solidFill>
            <a:ln>
              <a:noFill/>
            </a:ln>
          </p:spPr>
          <p:txBody>
            <a:bodyPr vert="horz" lIns="121917" tIns="60959" rIns="121917" bIns="60959" anchor="ct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lgn="ctr" fontAlgn="base">
                <a:spcBef>
                  <a:spcPct val="0"/>
                </a:spcBef>
                <a:spcAft>
                  <a:spcPct val="0"/>
                </a:spcAft>
                <a:buFontTx/>
                <a:buNone/>
              </a:pPr>
              <a:endParaRPr lang="zh-CN" altLang="en-US">
                <a:solidFill>
                  <a:srgbClr val="FFFFFF"/>
                </a:solidFill>
                <a:ea typeface="Arial" pitchFamily="34" charset="0"/>
              </a:endParaRPr>
            </a:p>
          </p:txBody>
        </p:sp>
        <p:sp>
          <p:nvSpPr>
            <p:cNvPr id="1048901" name="Freeform 30"/>
            <p:cNvSpPr/>
            <p:nvPr/>
          </p:nvSpPr>
          <p:spPr>
            <a:xfrm>
              <a:off x="6432028" y="3984294"/>
              <a:ext cx="489080" cy="499117"/>
            </a:xfrm>
            <a:custGeom>
              <a:avLst/>
              <a:gdLst/>
              <a:ahLst/>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path>
              </a:pathLst>
            </a:custGeom>
            <a:solidFill>
              <a:schemeClr val="lt1"/>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grpSp>
      <p:grpSp>
        <p:nvGrpSpPr>
          <p:cNvPr id="124" name="Group 123"/>
          <p:cNvGrpSpPr/>
          <p:nvPr/>
        </p:nvGrpSpPr>
        <p:grpSpPr>
          <a:xfrm>
            <a:off x="198437" y="1638300"/>
            <a:ext cx="4398922" cy="3744448"/>
            <a:chOff x="3317146" y="2661492"/>
            <a:chExt cx="3016925" cy="3744257"/>
          </a:xfrm>
        </p:grpSpPr>
        <p:sp>
          <p:nvSpPr>
            <p:cNvPr id="1048904" name="TextBox 14"/>
            <p:cNvSpPr txBox="1"/>
            <p:nvPr/>
          </p:nvSpPr>
          <p:spPr>
            <a:xfrm>
              <a:off x="3365262" y="2661492"/>
              <a:ext cx="2856695" cy="784788"/>
            </a:xfrm>
            <a:prstGeom prst="rect">
              <a:avLst/>
            </a:prstGeom>
            <a:noFill/>
            <a:ln>
              <a:noFill/>
            </a:ln>
          </p:spPr>
          <p:txBody>
            <a:bodyPr vert="horz" lIns="121917" tIns="60959" rIns="121917" bIns="60959"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r>
                <a:rPr lang="en-AU" altLang="zh-CN" sz="1500" b="1" dirty="0">
                  <a:solidFill>
                    <a:srgbClr val="000000"/>
                  </a:solidFill>
                  <a:latin typeface="Arial" pitchFamily="34" charset="0"/>
                  <a:ea typeface="Arial" pitchFamily="34" charset="0"/>
                </a:rPr>
                <a:t>ONE:</a:t>
              </a:r>
              <a:endParaRPr lang="zh-CN" altLang="en-US" sz="1500" b="1" dirty="0">
                <a:solidFill>
                  <a:srgbClr val="000000"/>
                </a:solidFill>
                <a:latin typeface="Arial" pitchFamily="34" charset="0"/>
                <a:ea typeface="Arial" pitchFamily="34" charset="0"/>
              </a:endParaRPr>
            </a:p>
            <a:p>
              <a:pPr lvl="0" algn="just"/>
              <a:r>
                <a:rPr lang="en-AU" sz="1400" dirty="0"/>
                <a:t>Identifying clauses that promote IFFs in contracts that lead to avoidable transfer of capital out of Nigeria; </a:t>
              </a:r>
              <a:endParaRPr lang="zh-CN" altLang="en-US" sz="1400" dirty="0">
                <a:solidFill>
                  <a:srgbClr val="000000"/>
                </a:solidFill>
                <a:latin typeface="Arial" pitchFamily="34" charset="0"/>
                <a:ea typeface="Arial" pitchFamily="34" charset="0"/>
              </a:endParaRPr>
            </a:p>
          </p:txBody>
        </p:sp>
        <p:sp>
          <p:nvSpPr>
            <p:cNvPr id="1048905" name="TextBox 14"/>
            <p:cNvSpPr txBox="1"/>
            <p:nvPr/>
          </p:nvSpPr>
          <p:spPr>
            <a:xfrm>
              <a:off x="3317146" y="4019103"/>
              <a:ext cx="3016925" cy="1000221"/>
            </a:xfrm>
            <a:prstGeom prst="rect">
              <a:avLst/>
            </a:prstGeom>
            <a:noFill/>
            <a:ln>
              <a:noFill/>
            </a:ln>
          </p:spPr>
          <p:txBody>
            <a:bodyPr vert="horz" wrap="square" lIns="121917" tIns="60959" rIns="121917" bIns="60959"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r>
                <a:rPr lang="en-AU" altLang="zh-CN" sz="1500" b="1" dirty="0">
                  <a:solidFill>
                    <a:srgbClr val="000000"/>
                  </a:solidFill>
                  <a:latin typeface="Arial" pitchFamily="34" charset="0"/>
                  <a:ea typeface="Arial" pitchFamily="34" charset="0"/>
                </a:rPr>
                <a:t>TWO:</a:t>
              </a:r>
              <a:endParaRPr lang="zh-CN" altLang="en-US" sz="1500" b="1" dirty="0">
                <a:solidFill>
                  <a:srgbClr val="000000"/>
                </a:solidFill>
                <a:latin typeface="Arial" pitchFamily="34" charset="0"/>
                <a:ea typeface="Arial" pitchFamily="34" charset="0"/>
              </a:endParaRPr>
            </a:p>
            <a:p>
              <a:pPr lvl="0" algn="just"/>
              <a:r>
                <a:rPr lang="en-AU" altLang="zh-CN" sz="1400" dirty="0">
                  <a:solidFill>
                    <a:srgbClr val="000000"/>
                  </a:solidFill>
                  <a:latin typeface="Arial" pitchFamily="34" charset="0"/>
                  <a:ea typeface="Arial" pitchFamily="34" charset="0"/>
                </a:rPr>
                <a:t>Negotiation of double tax agreements, tax disputes  clauses and taxation of online transactions and</a:t>
              </a:r>
            </a:p>
            <a:p>
              <a:pPr lvl="0" algn="just"/>
              <a:r>
                <a:rPr lang="en-AU" altLang="zh-CN" sz="1400" dirty="0">
                  <a:solidFill>
                    <a:srgbClr val="000000"/>
                  </a:solidFill>
                  <a:latin typeface="Arial" pitchFamily="34" charset="0"/>
                  <a:ea typeface="Arial" pitchFamily="34" charset="0"/>
                </a:rPr>
                <a:t>digital economic activities;</a:t>
              </a:r>
              <a:endParaRPr lang="zh-CN" altLang="en-US" sz="1400" dirty="0">
                <a:solidFill>
                  <a:srgbClr val="000000"/>
                </a:solidFill>
                <a:latin typeface="Arial" pitchFamily="34" charset="0"/>
                <a:ea typeface="Arial" pitchFamily="34" charset="0"/>
              </a:endParaRPr>
            </a:p>
          </p:txBody>
        </p:sp>
        <p:sp>
          <p:nvSpPr>
            <p:cNvPr id="1048906" name="TextBox 14"/>
            <p:cNvSpPr txBox="1"/>
            <p:nvPr/>
          </p:nvSpPr>
          <p:spPr>
            <a:xfrm>
              <a:off x="3317146" y="5405528"/>
              <a:ext cx="2958383" cy="1000221"/>
            </a:xfrm>
            <a:prstGeom prst="rect">
              <a:avLst/>
            </a:prstGeom>
            <a:noFill/>
            <a:ln>
              <a:noFill/>
            </a:ln>
          </p:spPr>
          <p:txBody>
            <a:bodyPr vert="horz" wrap="square" lIns="121917" tIns="60959" rIns="121917" bIns="60959"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r>
                <a:rPr lang="en-AU" altLang="zh-CN" sz="1500" b="1" dirty="0">
                  <a:solidFill>
                    <a:srgbClr val="000000"/>
                  </a:solidFill>
                  <a:latin typeface="Arial" pitchFamily="34" charset="0"/>
                  <a:ea typeface="Arial" pitchFamily="34" charset="0"/>
                </a:rPr>
                <a:t>THREE:</a:t>
              </a:r>
              <a:endParaRPr lang="zh-CN" altLang="en-US" sz="1500" b="1" dirty="0">
                <a:solidFill>
                  <a:srgbClr val="000000"/>
                </a:solidFill>
                <a:latin typeface="Arial" pitchFamily="34" charset="0"/>
                <a:ea typeface="Arial" pitchFamily="34" charset="0"/>
              </a:endParaRPr>
            </a:p>
            <a:p>
              <a:pPr lvl="0" algn="just"/>
              <a:r>
                <a:rPr lang="en-AU" altLang="zh-CN" sz="1400" dirty="0">
                  <a:solidFill>
                    <a:srgbClr val="000000"/>
                  </a:solidFill>
                  <a:latin typeface="Arial" pitchFamily="34" charset="0"/>
                  <a:ea typeface="Arial" pitchFamily="34" charset="0"/>
                </a:rPr>
                <a:t>Appropriate incentives for tax compliance by MNCs as motivation to comply with measures to diminish  IFFs;</a:t>
              </a:r>
              <a:endParaRPr lang="zh-CN" altLang="en-US" sz="1400" dirty="0">
                <a:solidFill>
                  <a:srgbClr val="000000"/>
                </a:solidFill>
                <a:latin typeface="Arial" pitchFamily="34" charset="0"/>
                <a:ea typeface="Arial" pitchFamily="34" charset="0"/>
              </a:endParaRPr>
            </a:p>
          </p:txBody>
        </p:sp>
      </p:grpSp>
      <p:sp>
        <p:nvSpPr>
          <p:cNvPr id="1048907" name="TextBox 14"/>
          <p:cNvSpPr txBox="1"/>
          <p:nvPr/>
        </p:nvSpPr>
        <p:spPr>
          <a:xfrm>
            <a:off x="7872413" y="1638300"/>
            <a:ext cx="3253988" cy="784828"/>
          </a:xfrm>
          <a:prstGeom prst="rect">
            <a:avLst/>
          </a:prstGeom>
          <a:noFill/>
          <a:ln>
            <a:noFill/>
          </a:ln>
        </p:spPr>
        <p:txBody>
          <a:bodyPr vert="horz" wrap="square" lIns="121917" tIns="60959" rIns="121917" bIns="60959"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r>
              <a:rPr lang="en-AU" altLang="zh-CN" sz="1500" b="1" dirty="0">
                <a:solidFill>
                  <a:srgbClr val="000000"/>
                </a:solidFill>
                <a:latin typeface="Arial" pitchFamily="34" charset="0"/>
                <a:ea typeface="Arial" pitchFamily="34" charset="0"/>
              </a:rPr>
              <a:t>FOUR:</a:t>
            </a:r>
            <a:endParaRPr lang="zh-CN" altLang="en-US" sz="1500" b="1" dirty="0">
              <a:solidFill>
                <a:srgbClr val="000000"/>
              </a:solidFill>
              <a:latin typeface="Arial" pitchFamily="34" charset="0"/>
              <a:ea typeface="Arial" pitchFamily="34" charset="0"/>
            </a:endParaRPr>
          </a:p>
          <a:p>
            <a:pPr lvl="0"/>
            <a:r>
              <a:rPr lang="en-AU" sz="1400" dirty="0"/>
              <a:t>How to promote standards that facilitate asset recovery and asset return; </a:t>
            </a:r>
            <a:endParaRPr lang="zh-CN" altLang="en-US" sz="1400" dirty="0">
              <a:solidFill>
                <a:srgbClr val="000000"/>
              </a:solidFill>
              <a:latin typeface="Arial" pitchFamily="34" charset="0"/>
              <a:ea typeface="Arial" pitchFamily="34" charset="0"/>
            </a:endParaRPr>
          </a:p>
        </p:txBody>
      </p:sp>
      <p:sp>
        <p:nvSpPr>
          <p:cNvPr id="1048908" name="TextBox 14"/>
          <p:cNvSpPr txBox="1"/>
          <p:nvPr/>
        </p:nvSpPr>
        <p:spPr>
          <a:xfrm>
            <a:off x="7847011" y="2932113"/>
            <a:ext cx="3048988" cy="1215715"/>
          </a:xfrm>
          <a:prstGeom prst="rect">
            <a:avLst/>
          </a:prstGeom>
          <a:noFill/>
          <a:ln>
            <a:noFill/>
          </a:ln>
        </p:spPr>
        <p:txBody>
          <a:bodyPr vert="horz" wrap="square" lIns="121917" tIns="60959" rIns="121917" bIns="60959"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r>
              <a:rPr lang="en-AU" altLang="zh-CN" sz="1500" b="1" dirty="0">
                <a:solidFill>
                  <a:srgbClr val="000000"/>
                </a:solidFill>
                <a:latin typeface="Arial" pitchFamily="34" charset="0"/>
                <a:ea typeface="Arial" pitchFamily="34" charset="0"/>
              </a:rPr>
              <a:t>FIVE:</a:t>
            </a:r>
            <a:endParaRPr lang="zh-CN" altLang="en-US" sz="1500" b="1" dirty="0">
              <a:solidFill>
                <a:srgbClr val="000000"/>
              </a:solidFill>
              <a:latin typeface="Arial" pitchFamily="34" charset="0"/>
              <a:ea typeface="Arial" pitchFamily="34" charset="0"/>
            </a:endParaRPr>
          </a:p>
          <a:p>
            <a:pPr lvl="0"/>
            <a:r>
              <a:rPr lang="en-AU" altLang="zh-CN" sz="1400" dirty="0">
                <a:solidFill>
                  <a:srgbClr val="000000"/>
                </a:solidFill>
                <a:latin typeface="Arial" pitchFamily="34" charset="0"/>
                <a:ea typeface="Arial" pitchFamily="34" charset="0"/>
              </a:rPr>
              <a:t>Any other area whose example will be beneficial to understanding how IFFs occur and measures towards preventing same.</a:t>
            </a:r>
            <a:endParaRPr lang="zh-CN" altLang="en-US" sz="1400" dirty="0">
              <a:solidFill>
                <a:srgbClr val="000000"/>
              </a:solidFill>
              <a:latin typeface="Arial" pitchFamily="34" charset="0"/>
              <a:ea typeface="Arial" pitchFamily="34" charset="0"/>
            </a:endParaRPr>
          </a:p>
        </p:txBody>
      </p:sp>
      <p:cxnSp>
        <p:nvCxnSpPr>
          <p:cNvPr id="3145738" name="直接连接符 36"/>
          <p:cNvCxnSpPr>
            <a:cxnSpLocks/>
          </p:cNvCxnSpPr>
          <p:nvPr/>
        </p:nvCxnSpPr>
        <p:spPr>
          <a:xfrm>
            <a:off x="5992812" y="1474788"/>
            <a:ext cx="0" cy="4141787"/>
          </a:xfrm>
          <a:prstGeom prst="line">
            <a:avLst/>
          </a:prstGeom>
          <a:noFill/>
          <a:ln w="19050" cap="flat" cmpd="sng">
            <a:solidFill>
              <a:srgbClr val="D9D9D9">
                <a:alpha val="100000"/>
              </a:srgbClr>
            </a:solidFill>
            <a:prstDash val="solid"/>
            <a:miter/>
          </a:ln>
        </p:spPr>
      </p:cxnSp>
      <p:grpSp>
        <p:nvGrpSpPr>
          <p:cNvPr id="29" name="Group 28"/>
          <p:cNvGrpSpPr/>
          <p:nvPr/>
        </p:nvGrpSpPr>
        <p:grpSpPr>
          <a:xfrm>
            <a:off x="4913312" y="3186906"/>
            <a:ext cx="309563" cy="409575"/>
            <a:chOff x="9185691" y="1129916"/>
            <a:chExt cx="308901" cy="410062"/>
          </a:xfrm>
        </p:grpSpPr>
        <p:sp>
          <p:nvSpPr>
            <p:cNvPr id="30" name="Freeform 163"/>
            <p:cNvSpPr/>
            <p:nvPr/>
          </p:nvSpPr>
          <p:spPr>
            <a:xfrm>
              <a:off x="9185691" y="1129916"/>
              <a:ext cx="308901" cy="410062"/>
            </a:xfrm>
            <a:custGeom>
              <a:avLst/>
              <a:gdLst/>
              <a:ahLst/>
              <a:cxnLst/>
              <a:rect l="0" t="0" r="r" b="b"/>
              <a:pathLst>
                <a:path w="72" h="96">
                  <a:moveTo>
                    <a:pt x="10" y="0"/>
                  </a:moveTo>
                  <a:cubicBezTo>
                    <a:pt x="7" y="0"/>
                    <a:pt x="5" y="1"/>
                    <a:pt x="3" y="3"/>
                  </a:cubicBezTo>
                  <a:cubicBezTo>
                    <a:pt x="1" y="5"/>
                    <a:pt x="0" y="7"/>
                    <a:pt x="0" y="10"/>
                  </a:cubicBezTo>
                  <a:cubicBezTo>
                    <a:pt x="0" y="86"/>
                    <a:pt x="0" y="86"/>
                    <a:pt x="0" y="86"/>
                  </a:cubicBezTo>
                  <a:cubicBezTo>
                    <a:pt x="0" y="89"/>
                    <a:pt x="1" y="91"/>
                    <a:pt x="3" y="93"/>
                  </a:cubicBezTo>
                  <a:cubicBezTo>
                    <a:pt x="5" y="95"/>
                    <a:pt x="7" y="96"/>
                    <a:pt x="10" y="96"/>
                  </a:cubicBezTo>
                  <a:cubicBezTo>
                    <a:pt x="72" y="96"/>
                    <a:pt x="72" y="96"/>
                    <a:pt x="72" y="96"/>
                  </a:cubicBezTo>
                  <a:cubicBezTo>
                    <a:pt x="72" y="16"/>
                    <a:pt x="72" y="16"/>
                    <a:pt x="72" y="16"/>
                  </a:cubicBezTo>
                  <a:cubicBezTo>
                    <a:pt x="10" y="16"/>
                    <a:pt x="10" y="16"/>
                    <a:pt x="10" y="16"/>
                  </a:cubicBezTo>
                  <a:cubicBezTo>
                    <a:pt x="8" y="16"/>
                    <a:pt x="7" y="15"/>
                    <a:pt x="6" y="14"/>
                  </a:cubicBezTo>
                  <a:cubicBezTo>
                    <a:pt x="5" y="13"/>
                    <a:pt x="4" y="12"/>
                    <a:pt x="4" y="10"/>
                  </a:cubicBezTo>
                  <a:cubicBezTo>
                    <a:pt x="4" y="8"/>
                    <a:pt x="5" y="7"/>
                    <a:pt x="6" y="6"/>
                  </a:cubicBezTo>
                  <a:cubicBezTo>
                    <a:pt x="7" y="5"/>
                    <a:pt x="8" y="4"/>
                    <a:pt x="10" y="4"/>
                  </a:cubicBezTo>
                  <a:cubicBezTo>
                    <a:pt x="72" y="4"/>
                    <a:pt x="72" y="4"/>
                    <a:pt x="72" y="4"/>
                  </a:cubicBezTo>
                  <a:cubicBezTo>
                    <a:pt x="72" y="0"/>
                    <a:pt x="72" y="0"/>
                    <a:pt x="72" y="0"/>
                  </a:cubicBezTo>
                  <a:lnTo>
                    <a:pt x="10" y="0"/>
                  </a:lnTo>
                  <a:close/>
                  <a:moveTo>
                    <a:pt x="10" y="20"/>
                  </a:moveTo>
                  <a:cubicBezTo>
                    <a:pt x="68" y="20"/>
                    <a:pt x="68" y="20"/>
                    <a:pt x="68" y="20"/>
                  </a:cubicBezTo>
                  <a:cubicBezTo>
                    <a:pt x="68" y="92"/>
                    <a:pt x="68" y="92"/>
                    <a:pt x="68" y="92"/>
                  </a:cubicBezTo>
                  <a:cubicBezTo>
                    <a:pt x="10" y="92"/>
                    <a:pt x="10" y="92"/>
                    <a:pt x="10" y="92"/>
                  </a:cubicBezTo>
                  <a:cubicBezTo>
                    <a:pt x="8" y="92"/>
                    <a:pt x="7" y="91"/>
                    <a:pt x="6" y="90"/>
                  </a:cubicBezTo>
                  <a:cubicBezTo>
                    <a:pt x="5" y="89"/>
                    <a:pt x="4" y="88"/>
                    <a:pt x="4" y="86"/>
                  </a:cubicBezTo>
                  <a:cubicBezTo>
                    <a:pt x="4" y="18"/>
                    <a:pt x="4" y="18"/>
                    <a:pt x="4" y="18"/>
                  </a:cubicBezTo>
                  <a:cubicBezTo>
                    <a:pt x="6" y="19"/>
                    <a:pt x="8" y="20"/>
                    <a:pt x="10" y="20"/>
                  </a:cubicBez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31" name="Rectangle 164"/>
            <p:cNvSpPr/>
            <p:nvPr/>
          </p:nvSpPr>
          <p:spPr>
            <a:xfrm>
              <a:off x="9220013" y="1162431"/>
              <a:ext cx="274578" cy="18064"/>
            </a:xfrm>
            <a:prstGeom prst="rect">
              <a:avLst/>
            </a:pr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ea typeface="Arial" pitchFamily="34" charset="0"/>
              </a:endParaRPr>
            </a:p>
          </p:txBody>
        </p:sp>
        <p:sp>
          <p:nvSpPr>
            <p:cNvPr id="32" name="Rectangle 165"/>
            <p:cNvSpPr/>
            <p:nvPr/>
          </p:nvSpPr>
          <p:spPr>
            <a:xfrm>
              <a:off x="9254336" y="1384624"/>
              <a:ext cx="171612" cy="34323"/>
            </a:xfrm>
            <a:prstGeom prst="rect">
              <a:avLst/>
            </a:pr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ea typeface="Arial" pitchFamily="34" charset="0"/>
              </a:endParaRPr>
            </a:p>
          </p:txBody>
        </p:sp>
        <p:sp>
          <p:nvSpPr>
            <p:cNvPr id="33" name="Rectangle 166"/>
            <p:cNvSpPr/>
            <p:nvPr/>
          </p:nvSpPr>
          <p:spPr>
            <a:xfrm>
              <a:off x="9254336" y="1299721"/>
              <a:ext cx="68645" cy="34323"/>
            </a:xfrm>
            <a:prstGeom prst="rect">
              <a:avLst/>
            </a:pr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zh-CN" altLang="en-US">
                <a:ea typeface="Arial" pitchFamily="34" charset="0"/>
              </a:endParaRPr>
            </a:p>
          </p:txBody>
        </p:sp>
      </p:grpSp>
      <p:sp>
        <p:nvSpPr>
          <p:cNvPr id="34" name="Freeform 64"/>
          <p:cNvSpPr/>
          <p:nvPr/>
        </p:nvSpPr>
        <p:spPr>
          <a:xfrm>
            <a:off x="4862512" y="4625974"/>
            <a:ext cx="411163" cy="333375"/>
          </a:xfrm>
          <a:custGeom>
            <a:avLst/>
            <a:gdLst/>
            <a:ahLst/>
            <a:cxnLst/>
            <a:rect l="0" t="0" r="r" b="b"/>
            <a:pathLst>
              <a:path w="227" h="185">
                <a:moveTo>
                  <a:pt x="166" y="33"/>
                </a:moveTo>
                <a:lnTo>
                  <a:pt x="166" y="0"/>
                </a:lnTo>
                <a:lnTo>
                  <a:pt x="62" y="0"/>
                </a:lnTo>
                <a:lnTo>
                  <a:pt x="62" y="33"/>
                </a:lnTo>
                <a:lnTo>
                  <a:pt x="0" y="33"/>
                </a:lnTo>
                <a:lnTo>
                  <a:pt x="0" y="133"/>
                </a:lnTo>
                <a:lnTo>
                  <a:pt x="0" y="142"/>
                </a:lnTo>
                <a:lnTo>
                  <a:pt x="0" y="185"/>
                </a:lnTo>
                <a:lnTo>
                  <a:pt x="227" y="185"/>
                </a:lnTo>
                <a:lnTo>
                  <a:pt x="227" y="142"/>
                </a:lnTo>
                <a:lnTo>
                  <a:pt x="227" y="133"/>
                </a:lnTo>
                <a:lnTo>
                  <a:pt x="227" y="33"/>
                </a:lnTo>
                <a:lnTo>
                  <a:pt x="166" y="33"/>
                </a:lnTo>
                <a:close/>
                <a:moveTo>
                  <a:pt x="71" y="10"/>
                </a:moveTo>
                <a:lnTo>
                  <a:pt x="156" y="10"/>
                </a:lnTo>
                <a:lnTo>
                  <a:pt x="156" y="33"/>
                </a:lnTo>
                <a:lnTo>
                  <a:pt x="71" y="33"/>
                </a:lnTo>
                <a:lnTo>
                  <a:pt x="71" y="10"/>
                </a:lnTo>
                <a:close/>
                <a:moveTo>
                  <a:pt x="218" y="175"/>
                </a:moveTo>
                <a:lnTo>
                  <a:pt x="9" y="175"/>
                </a:lnTo>
                <a:lnTo>
                  <a:pt x="9" y="142"/>
                </a:lnTo>
                <a:lnTo>
                  <a:pt x="95" y="142"/>
                </a:lnTo>
                <a:lnTo>
                  <a:pt x="95" y="152"/>
                </a:lnTo>
                <a:lnTo>
                  <a:pt x="133" y="152"/>
                </a:lnTo>
                <a:lnTo>
                  <a:pt x="133" y="142"/>
                </a:lnTo>
                <a:lnTo>
                  <a:pt x="218" y="142"/>
                </a:lnTo>
                <a:lnTo>
                  <a:pt x="218" y="175"/>
                </a:lnTo>
                <a:close/>
                <a:moveTo>
                  <a:pt x="133" y="133"/>
                </a:moveTo>
                <a:lnTo>
                  <a:pt x="95" y="133"/>
                </a:lnTo>
                <a:lnTo>
                  <a:pt x="9" y="133"/>
                </a:lnTo>
                <a:lnTo>
                  <a:pt x="9" y="43"/>
                </a:lnTo>
                <a:lnTo>
                  <a:pt x="218" y="43"/>
                </a:lnTo>
                <a:lnTo>
                  <a:pt x="218" y="133"/>
                </a:lnTo>
                <a:lnTo>
                  <a:pt x="133" y="133"/>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
        <p:nvSpPr>
          <p:cNvPr id="35" name="Freeform 64"/>
          <p:cNvSpPr/>
          <p:nvPr/>
        </p:nvSpPr>
        <p:spPr>
          <a:xfrm>
            <a:off x="2774949" y="3635377"/>
            <a:ext cx="411163" cy="333375"/>
          </a:xfrm>
          <a:custGeom>
            <a:avLst/>
            <a:gdLst/>
            <a:ahLst/>
            <a:cxnLst/>
            <a:rect l="0" t="0" r="r" b="b"/>
            <a:pathLst>
              <a:path w="227" h="185">
                <a:moveTo>
                  <a:pt x="166" y="33"/>
                </a:moveTo>
                <a:lnTo>
                  <a:pt x="166" y="0"/>
                </a:lnTo>
                <a:lnTo>
                  <a:pt x="62" y="0"/>
                </a:lnTo>
                <a:lnTo>
                  <a:pt x="62" y="33"/>
                </a:lnTo>
                <a:lnTo>
                  <a:pt x="0" y="33"/>
                </a:lnTo>
                <a:lnTo>
                  <a:pt x="0" y="133"/>
                </a:lnTo>
                <a:lnTo>
                  <a:pt x="0" y="142"/>
                </a:lnTo>
                <a:lnTo>
                  <a:pt x="0" y="185"/>
                </a:lnTo>
                <a:lnTo>
                  <a:pt x="227" y="185"/>
                </a:lnTo>
                <a:lnTo>
                  <a:pt x="227" y="142"/>
                </a:lnTo>
                <a:lnTo>
                  <a:pt x="227" y="133"/>
                </a:lnTo>
                <a:lnTo>
                  <a:pt x="227" y="33"/>
                </a:lnTo>
                <a:lnTo>
                  <a:pt x="166" y="33"/>
                </a:lnTo>
                <a:close/>
                <a:moveTo>
                  <a:pt x="71" y="10"/>
                </a:moveTo>
                <a:lnTo>
                  <a:pt x="156" y="10"/>
                </a:lnTo>
                <a:lnTo>
                  <a:pt x="156" y="33"/>
                </a:lnTo>
                <a:lnTo>
                  <a:pt x="71" y="33"/>
                </a:lnTo>
                <a:lnTo>
                  <a:pt x="71" y="10"/>
                </a:lnTo>
                <a:close/>
                <a:moveTo>
                  <a:pt x="218" y="175"/>
                </a:moveTo>
                <a:lnTo>
                  <a:pt x="9" y="175"/>
                </a:lnTo>
                <a:lnTo>
                  <a:pt x="9" y="142"/>
                </a:lnTo>
                <a:lnTo>
                  <a:pt x="95" y="142"/>
                </a:lnTo>
                <a:lnTo>
                  <a:pt x="95" y="152"/>
                </a:lnTo>
                <a:lnTo>
                  <a:pt x="133" y="152"/>
                </a:lnTo>
                <a:lnTo>
                  <a:pt x="133" y="142"/>
                </a:lnTo>
                <a:lnTo>
                  <a:pt x="218" y="142"/>
                </a:lnTo>
                <a:lnTo>
                  <a:pt x="218" y="175"/>
                </a:lnTo>
                <a:close/>
                <a:moveTo>
                  <a:pt x="133" y="133"/>
                </a:moveTo>
                <a:lnTo>
                  <a:pt x="95" y="133"/>
                </a:lnTo>
                <a:lnTo>
                  <a:pt x="9" y="133"/>
                </a:lnTo>
                <a:lnTo>
                  <a:pt x="9" y="43"/>
                </a:lnTo>
                <a:lnTo>
                  <a:pt x="218" y="43"/>
                </a:lnTo>
                <a:lnTo>
                  <a:pt x="218" y="133"/>
                </a:lnTo>
                <a:lnTo>
                  <a:pt x="133" y="133"/>
                </a:lnTo>
              </a:path>
            </a:pathLst>
          </a:custGeom>
          <a:solidFill>
            <a:srgbClr val="FFFFFF"/>
          </a:solidFill>
          <a:ln>
            <a:noFill/>
          </a:ln>
        </p:spPr>
        <p:txBody>
          <a:bodyPr vert="horz" lIns="91440" tIns="45720" rIns="91440" bIns="45720" anchor="t"/>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pPr lvl="0"/>
            <a:endParaRPr lang="en-US" altLang="zh-CN">
              <a:ea typeface="Arial" pitchFamily="34" charset="0"/>
            </a:endParaRPr>
          </a:p>
        </p:txBody>
      </p:sp>
    </p:spTree>
    <p:extLst>
      <p:ext uri="{BB962C8B-B14F-4D97-AF65-F5344CB8AC3E}">
        <p14:creationId xmlns:p14="http://schemas.microsoft.com/office/powerpoint/2010/main" val="248315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62535"/>
            <a:ext cx="12192000" cy="1036002"/>
          </a:xfrm>
          <a:prstGeom prst="rect">
            <a:avLst/>
          </a:prstGeom>
          <a:solidFill>
            <a:schemeClr val="accent2">
              <a:lumMod val="5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IFF: </a:t>
            </a:r>
            <a:r>
              <a:rPr lang="en-GB" b="1" i="1" dirty="0">
                <a:solidFill>
                  <a:schemeClr val="bg1"/>
                </a:solidFill>
                <a:latin typeface="Tahoma" panose="020B0604030504040204" pitchFamily="34" charset="0"/>
                <a:ea typeface="Tahoma" panose="020B0604030504040204" pitchFamily="34" charset="0"/>
                <a:cs typeface="Tahoma" panose="020B0604030504040204" pitchFamily="34" charset="0"/>
              </a:rPr>
              <a:t>Conceptual Framework</a:t>
            </a:r>
          </a:p>
        </p:txBody>
      </p:sp>
    </p:spTree>
    <p:extLst>
      <p:ext uri="{BB962C8B-B14F-4D97-AF65-F5344CB8AC3E}">
        <p14:creationId xmlns:p14="http://schemas.microsoft.com/office/powerpoint/2010/main" val="342461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3521" y="3648385"/>
            <a:ext cx="9276080" cy="461665"/>
          </a:xfrm>
          <a:prstGeom prst="rect">
            <a:avLst/>
          </a:prstGeom>
          <a:noFill/>
        </p:spPr>
        <p:txBody>
          <a:bodyPr wrap="square" rtlCol="0">
            <a:spAutoFit/>
          </a:bodyPr>
          <a:lstStyle/>
          <a:p>
            <a:r>
              <a:rPr lang="en-GB" sz="2400" dirty="0">
                <a:latin typeface="Verdana" panose="020B0604030504040204" pitchFamily="34" charset="0"/>
                <a:ea typeface="Verdana" panose="020B0604030504040204" pitchFamily="34" charset="0"/>
              </a:rPr>
              <a:t>Money illegally earned, transferred, or used across borders</a:t>
            </a:r>
          </a:p>
        </p:txBody>
      </p:sp>
      <p:sp>
        <p:nvSpPr>
          <p:cNvPr id="6" name="Equal 5"/>
          <p:cNvSpPr/>
          <p:nvPr/>
        </p:nvSpPr>
        <p:spPr>
          <a:xfrm>
            <a:off x="1981201" y="3698849"/>
            <a:ext cx="782320" cy="51862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 y="3225829"/>
            <a:ext cx="1963737" cy="1306778"/>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7" y="3225829"/>
            <a:ext cx="1038095" cy="390476"/>
          </a:xfrm>
          <a:prstGeom prst="rect">
            <a:avLst/>
          </a:prstGeom>
        </p:spPr>
      </p:pic>
      <p:sp>
        <p:nvSpPr>
          <p:cNvPr id="3" name="Rectangle 2"/>
          <p:cNvSpPr/>
          <p:nvPr/>
        </p:nvSpPr>
        <p:spPr>
          <a:xfrm>
            <a:off x="3152616" y="5312735"/>
            <a:ext cx="8436927" cy="1015663"/>
          </a:xfrm>
          <a:prstGeom prst="rect">
            <a:avLst/>
          </a:prstGeom>
        </p:spPr>
        <p:txBody>
          <a:bodyPr wrap="square">
            <a:spAutoFit/>
          </a:bodyPr>
          <a:lstStyle/>
          <a:p>
            <a:r>
              <a:rPr lang="en-US" sz="2400" dirty="0">
                <a:solidFill>
                  <a:srgbClr val="000000"/>
                </a:solidFill>
                <a:latin typeface="Verdana" panose="020B0604030504040204" pitchFamily="34" charset="0"/>
                <a:ea typeface="Verdana" panose="020B0604030504040204" pitchFamily="34" charset="0"/>
              </a:rPr>
              <a:t>Illicit transactions are found everywhere, but they have a much heavier impact on developing countries. </a:t>
            </a:r>
            <a:r>
              <a:rPr lang="en-US" sz="12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(FACTI PANEL REPORT 2021)</a:t>
            </a:r>
            <a:endParaRPr lang="en-GB" sz="2400" dirty="0">
              <a:solidFill>
                <a:schemeClr val="accent2">
                  <a:lumMod val="50000"/>
                </a:schemeClr>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4"/>
          <a:stretch>
            <a:fillRect/>
          </a:stretch>
        </p:blipFill>
        <p:spPr>
          <a:xfrm>
            <a:off x="160589" y="5284142"/>
            <a:ext cx="2715578" cy="1044256"/>
          </a:xfrm>
          <a:prstGeom prst="rect">
            <a:avLst/>
          </a:prstGeom>
        </p:spPr>
      </p:pic>
      <p:sp>
        <p:nvSpPr>
          <p:cNvPr id="10" name="文本框 4"/>
          <p:cNvSpPr txBox="1"/>
          <p:nvPr/>
        </p:nvSpPr>
        <p:spPr>
          <a:xfrm>
            <a:off x="0" y="280161"/>
            <a:ext cx="3166555" cy="420564"/>
          </a:xfrm>
          <a:prstGeom prst="rect">
            <a:avLst/>
          </a:prstGeom>
          <a:solidFill>
            <a:schemeClr val="accent6"/>
          </a:solidFill>
          <a:ln>
            <a:noFill/>
          </a:ln>
        </p:spPr>
        <p:txBody>
          <a:bodyPr vert="horz" wrap="square" lIns="91440" tIns="45720" rIns="91440" bIns="45720" anchor="t">
            <a:spAutoFit/>
          </a:bodyPr>
          <a:lstStyle>
            <a:lvl1pPr marL="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1pPr>
            <a:lvl2pPr marL="4572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2pPr>
            <a:lvl3pPr marL="9144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3pPr>
            <a:lvl4pPr marL="13716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4pPr>
            <a:lvl5pPr marL="1828800" indent="0" algn="l" rtl="0" eaLnBrk="1" fontAlgn="base" latinLnBrk="1" hangingPunct="1">
              <a:lnSpc>
                <a:spcPct val="100000"/>
              </a:lnSpc>
              <a:spcBef>
                <a:spcPct val="0"/>
              </a:spcBef>
              <a:spcAft>
                <a:spcPct val="0"/>
              </a:spcAft>
              <a:buFontTx/>
              <a:buNone/>
              <a:defRPr sz="1800" b="0" i="0" u="none" baseline="0">
                <a:solidFill>
                  <a:schemeClr val="dk1"/>
                </a:solidFill>
                <a:latin typeface="Calibri" pitchFamily="34" charset="0"/>
                <a:ea typeface="宋体" pitchFamily="2" charset="-122"/>
              </a:defRPr>
            </a:lvl5pPr>
          </a:lstStyle>
          <a:p>
            <a:r>
              <a:rPr lang="en-GB" altLang="zh-CN" sz="2133" b="1" dirty="0">
                <a:solidFill>
                  <a:schemeClr val="bg1"/>
                </a:solidFill>
                <a:latin typeface="Tahoma" panose="020B0604030504040204" pitchFamily="34" charset="0"/>
                <a:ea typeface="Arial" panose="020B0604020202020204" pitchFamily="34" charset="0"/>
                <a:cs typeface="Tahoma" panose="020B0604030504040204" pitchFamily="34" charset="0"/>
                <a:sym typeface="Arial" panose="020B0604020202020204" pitchFamily="34" charset="0"/>
              </a:rPr>
              <a:t>Illicit Financial Flows</a:t>
            </a:r>
            <a:endParaRPr lang="zh-CN" altLang="en-US" sz="2133" b="1" dirty="0">
              <a:solidFill>
                <a:schemeClr val="bg1"/>
              </a:solidFill>
              <a:latin typeface="Tahoma" panose="020B0604030504040204" pitchFamily="34" charset="0"/>
              <a:ea typeface="Arial" panose="020B0604020202020204" pitchFamily="34" charset="0"/>
              <a:cs typeface="Tahoma" panose="020B0604030504040204" pitchFamily="34" charset="0"/>
              <a:sym typeface="Arial" panose="020B0604020202020204" pitchFamily="34" charset="0"/>
            </a:endParaRPr>
          </a:p>
        </p:txBody>
      </p:sp>
      <p:sp>
        <p:nvSpPr>
          <p:cNvPr id="11" name="文本框 34"/>
          <p:cNvSpPr txBox="1"/>
          <p:nvPr/>
        </p:nvSpPr>
        <p:spPr>
          <a:xfrm>
            <a:off x="2656114" y="1282003"/>
            <a:ext cx="8933429" cy="1569660"/>
          </a:xfrm>
          <a:prstGeom prst="rect">
            <a:avLst/>
          </a:prstGeom>
          <a:noFill/>
          <a:effectLst/>
        </p:spPr>
        <p:txBody>
          <a:bodyPr wrap="square" rtlCol="0">
            <a:spAutoFit/>
          </a:bodyPr>
          <a:lstStyle/>
          <a:p>
            <a:pPr algn="just"/>
            <a:r>
              <a:rPr lang="en-AU" altLang="zh-CN"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IFF does note have a static definition but it represents  international transfers of wealth that are harmful to development and includes aggressive tax avoidance and financial secrecy – </a:t>
            </a:r>
            <a:r>
              <a:rPr lang="en-AU" altLang="zh-CN" sz="2400" i="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Mbeki Panel Report (2015)</a:t>
            </a:r>
            <a:endParaRPr lang="en-US" altLang="zh-CN" sz="2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7" y="1447352"/>
            <a:ext cx="2304463" cy="1031849"/>
          </a:xfrm>
          <a:prstGeom prst="rect">
            <a:avLst/>
          </a:prstGeom>
        </p:spPr>
      </p:pic>
    </p:spTree>
    <p:extLst>
      <p:ext uri="{BB962C8B-B14F-4D97-AF65-F5344CB8AC3E}">
        <p14:creationId xmlns:p14="http://schemas.microsoft.com/office/powerpoint/2010/main" val="982506490"/>
      </p:ext>
    </p:extLst>
  </p:cSld>
  <p:clrMapOvr>
    <a:masterClrMapping/>
  </p:clrMapOvr>
</p:sld>
</file>

<file path=ppt/theme/theme1.xml><?xml version="1.0" encoding="utf-8"?>
<a:theme xmlns:a="http://schemas.openxmlformats.org/drawingml/2006/main" name="MOG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MOG1</Template>
  <TotalTime>10109</TotalTime>
  <Words>1003</Words>
  <Application>Microsoft Office PowerPoint</Application>
  <PresentationFormat>Widescreen</PresentationFormat>
  <Paragraphs>161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MOG1</vt:lpstr>
      <vt:lpstr>DESIGN  OF  ILLICIT  FINANCIAL  FLOWS  (IFFS)  PREVENTION  AND  ANTI-CORRUPTION  MANDATE OF ICPC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Illicit Financial Flows from Developing Countries, 2003-2012  (in billions of nominal U.S. dollars) Source: Global Financial Integrity Report </vt:lpstr>
      <vt:lpstr>Illicit Financial Outflows Top 10 Developing Economies, 2003-2012 (in millions of U.S. dollars) – Global Financial Integrity Report</vt:lpstr>
      <vt:lpstr>The Triangle of Illegality</vt:lpstr>
      <vt:lpstr>PowerPoint Presentation</vt:lpstr>
      <vt:lpstr>IFF Methodologies</vt:lpstr>
      <vt:lpstr>Factors Fueling IFF in Commercial Transactions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PRICING AUDIT AND POST-IMPLEMENTATION CHALLENGES</dc:title>
  <dc:creator>Uzeme Olomu-Agbodo</dc:creator>
  <cp:lastModifiedBy>M O G</cp:lastModifiedBy>
  <cp:revision>542</cp:revision>
  <cp:lastPrinted>2015-01-26T12:27:42Z</cp:lastPrinted>
  <dcterms:created xsi:type="dcterms:W3CDTF">2015-01-21T09:38:55Z</dcterms:created>
  <dcterms:modified xsi:type="dcterms:W3CDTF">2021-03-03T09:07:14Z</dcterms:modified>
</cp:coreProperties>
</file>