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1"/>
  </p:notesMasterIdLst>
  <p:sldIdLst>
    <p:sldId id="256" r:id="rId2"/>
    <p:sldId id="258" r:id="rId3"/>
    <p:sldId id="259" r:id="rId4"/>
    <p:sldId id="261" r:id="rId5"/>
    <p:sldId id="262" r:id="rId6"/>
    <p:sldId id="263" r:id="rId7"/>
    <p:sldId id="266" r:id="rId8"/>
    <p:sldId id="286" r:id="rId9"/>
    <p:sldId id="267" r:id="rId10"/>
    <p:sldId id="268" r:id="rId11"/>
    <p:sldId id="285" r:id="rId12"/>
    <p:sldId id="269" r:id="rId13"/>
    <p:sldId id="277" r:id="rId14"/>
    <p:sldId id="281" r:id="rId15"/>
    <p:sldId id="274" r:id="rId16"/>
    <p:sldId id="275" r:id="rId17"/>
    <p:sldId id="278" r:id="rId18"/>
    <p:sldId id="282" r:id="rId19"/>
    <p:sldId id="27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DC84F8-289B-4823-AD79-4C59189E56E3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CCC165-EA25-4552-9B39-E18338DD9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092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60000"/>
              </a:lnSpc>
            </a:pPr>
            <a:r>
              <a:rPr lang="en-GB" dirty="0" smtClean="0"/>
              <a:t>By design and conceptualization, Government projects, be it ZIP (Zonal Intervention) or Executive (capital) are meant to address infrastructural deficit and provide social amenities to the citizens. </a:t>
            </a:r>
          </a:p>
          <a:p>
            <a:pPr algn="just">
              <a:lnSpc>
                <a:spcPct val="160000"/>
              </a:lnSpc>
            </a:pPr>
            <a:r>
              <a:rPr lang="en-GB" dirty="0" smtClean="0"/>
              <a:t>To achieve this, successive administrations have continued to appropriate funds in each budget cycle a minimum 100bn for constituency projects and trillions for the other capital projects.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CC165-EA25-4552-9B39-E18338DD985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680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1EA60BA2-D7CF-44CA-9064-037F3CDF3187}" type="datetimeFigureOut">
              <a:rPr lang="en-GB" smtClean="0"/>
              <a:t>29/11/2021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GB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EAA13846-8143-4015-9F42-12CC942F8EB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60BA2-D7CF-44CA-9064-037F3CDF3187}" type="datetimeFigureOut">
              <a:rPr lang="en-GB" smtClean="0"/>
              <a:t>29/11/2021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13846-8143-4015-9F42-12CC942F8EB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60BA2-D7CF-44CA-9064-037F3CDF3187}" type="datetimeFigureOut">
              <a:rPr lang="en-GB" smtClean="0"/>
              <a:t>29/11/2021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13846-8143-4015-9F42-12CC942F8EB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60BA2-D7CF-44CA-9064-037F3CDF3187}" type="datetimeFigureOut">
              <a:rPr lang="en-GB" smtClean="0"/>
              <a:t>29/11/2021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13846-8143-4015-9F42-12CC942F8EB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60BA2-D7CF-44CA-9064-037F3CDF3187}" type="datetimeFigureOut">
              <a:rPr lang="en-GB" smtClean="0"/>
              <a:t>29/11/2021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13846-8143-4015-9F42-12CC942F8EB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60BA2-D7CF-44CA-9064-037F3CDF3187}" type="datetimeFigureOut">
              <a:rPr lang="en-GB" smtClean="0"/>
              <a:t>29/11/2021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13846-8143-4015-9F42-12CC942F8EB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EA60BA2-D7CF-44CA-9064-037F3CDF3187}" type="datetimeFigureOut">
              <a:rPr lang="en-GB" smtClean="0"/>
              <a:t>29/11/2021</a:t>
            </a:fld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AA13846-8143-4015-9F42-12CC942F8EB7}" type="slidenum">
              <a:rPr lang="en-GB" smtClean="0"/>
              <a:t>‹#›</a:t>
            </a:fld>
            <a:endParaRPr lang="en-GB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1EA60BA2-D7CF-44CA-9064-037F3CDF3187}" type="datetimeFigureOut">
              <a:rPr lang="en-GB" smtClean="0"/>
              <a:t>29/11/2021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EAA13846-8143-4015-9F42-12CC942F8EB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60BA2-D7CF-44CA-9064-037F3CDF3187}" type="datetimeFigureOut">
              <a:rPr lang="en-GB" smtClean="0"/>
              <a:t>29/11/2021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13846-8143-4015-9F42-12CC942F8EB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60BA2-D7CF-44CA-9064-037F3CDF3187}" type="datetimeFigureOut">
              <a:rPr lang="en-GB" smtClean="0"/>
              <a:t>29/11/2021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13846-8143-4015-9F42-12CC942F8EB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60BA2-D7CF-44CA-9064-037F3CDF3187}" type="datetimeFigureOut">
              <a:rPr lang="en-GB" smtClean="0"/>
              <a:t>29/11/2021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13846-8143-4015-9F42-12CC942F8EB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1EA60BA2-D7CF-44CA-9064-037F3CDF3187}" type="datetimeFigureOut">
              <a:rPr lang="en-GB" smtClean="0"/>
              <a:t>29/11/2021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EAA13846-8143-4015-9F42-12CC942F8EB7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404665"/>
            <a:ext cx="7117180" cy="3096344"/>
          </a:xfrm>
        </p:spPr>
        <p:txBody>
          <a:bodyPr>
            <a:normAutofit/>
          </a:bodyPr>
          <a:lstStyle/>
          <a:p>
            <a:pPr algn="ctr"/>
            <a:r>
              <a:rPr lang="en-GB" sz="4000" b="1" dirty="0"/>
              <a:t>CORRUPTION AND THE COST OF GOVERNANCE IN THE EXECUTION OF GOVERNMENT PROJECTS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717032"/>
            <a:ext cx="9036496" cy="3024336"/>
          </a:xfrm>
        </p:spPr>
        <p:txBody>
          <a:bodyPr>
            <a:normAutofit/>
          </a:bodyPr>
          <a:lstStyle/>
          <a:p>
            <a:pPr algn="ctr"/>
            <a:endParaRPr lang="en-GB" dirty="0"/>
          </a:p>
          <a:p>
            <a:endParaRPr lang="en-GB" dirty="0"/>
          </a:p>
          <a:p>
            <a:pPr algn="ctr"/>
            <a:r>
              <a:rPr lang="en-GB" b="1" dirty="0"/>
              <a:t>3</a:t>
            </a:r>
            <a:r>
              <a:rPr lang="en-GB" b="1" baseline="30000" dirty="0"/>
              <a:t>rd</a:t>
            </a:r>
            <a:r>
              <a:rPr lang="en-GB" b="1" dirty="0"/>
              <a:t> National Summit on </a:t>
            </a:r>
          </a:p>
          <a:p>
            <a:pPr algn="ctr"/>
            <a:r>
              <a:rPr lang="en-GB" b="1" dirty="0"/>
              <a:t>DIMINISHING CORRUPTION IN THE PUBLIC SECTOR</a:t>
            </a:r>
          </a:p>
          <a:p>
            <a:pPr algn="ctr"/>
            <a:r>
              <a:rPr lang="en-GB" b="1" dirty="0"/>
              <a:t>30</a:t>
            </a:r>
            <a:r>
              <a:rPr lang="en-GB" b="1" baseline="30000" dirty="0"/>
              <a:t>th</a:t>
            </a:r>
            <a:r>
              <a:rPr lang="en-GB" b="1" dirty="0"/>
              <a:t> November, 2021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24203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/>
              <a:t>COST OF CORRUPTION CONT’D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lnSpc>
                <a:spcPct val="170000"/>
              </a:lnSpc>
            </a:pPr>
            <a:r>
              <a:rPr lang="en-GB" dirty="0"/>
              <a:t>Increased maintenance, repair and replacement </a:t>
            </a:r>
            <a:r>
              <a:rPr lang="en-GB" dirty="0" smtClean="0"/>
              <a:t>cost</a:t>
            </a:r>
            <a:endParaRPr lang="en-GB" dirty="0"/>
          </a:p>
          <a:p>
            <a:pPr algn="just">
              <a:lnSpc>
                <a:spcPct val="170000"/>
              </a:lnSpc>
            </a:pPr>
            <a:r>
              <a:rPr lang="en-GB" dirty="0"/>
              <a:t>Loss of credibility </a:t>
            </a:r>
            <a:r>
              <a:rPr lang="en-GB" dirty="0" smtClean="0"/>
              <a:t>and </a:t>
            </a:r>
            <a:r>
              <a:rPr lang="en-GB" dirty="0"/>
              <a:t>investment opportunities </a:t>
            </a:r>
          </a:p>
          <a:p>
            <a:pPr algn="just">
              <a:lnSpc>
                <a:spcPct val="170000"/>
              </a:lnSpc>
            </a:pPr>
            <a:r>
              <a:rPr lang="en-GB" dirty="0"/>
              <a:t>Total or partial loss of investment </a:t>
            </a:r>
            <a:r>
              <a:rPr lang="en-GB" dirty="0" smtClean="0"/>
              <a:t> </a:t>
            </a:r>
            <a:endParaRPr lang="en-GB" dirty="0"/>
          </a:p>
          <a:p>
            <a:pPr algn="just">
              <a:lnSpc>
                <a:spcPct val="170000"/>
              </a:lnSpc>
            </a:pPr>
            <a:r>
              <a:rPr lang="en-GB" dirty="0"/>
              <a:t>Insecurity  etc.</a:t>
            </a:r>
          </a:p>
        </p:txBody>
      </p:sp>
    </p:spTree>
    <p:extLst>
      <p:ext uri="{BB962C8B-B14F-4D97-AF65-F5344CB8AC3E}">
        <p14:creationId xmlns:p14="http://schemas.microsoft.com/office/powerpoint/2010/main" val="25549125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92696"/>
            <a:ext cx="3528392" cy="5832648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3928" y="188641"/>
            <a:ext cx="5040560" cy="633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063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373088"/>
          </a:xfrm>
        </p:spPr>
        <p:txBody>
          <a:bodyPr>
            <a:noAutofit/>
          </a:bodyPr>
          <a:lstStyle/>
          <a:p>
            <a:pPr algn="ctr"/>
            <a:r>
              <a:rPr lang="en-GB" sz="3600" b="1" dirty="0"/>
              <a:t>CONSTITUENCY AND EXECUTIVE PROJECTS TRACKING INITIATE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GB" dirty="0" smtClean="0"/>
              <a:t>Background</a:t>
            </a:r>
          </a:p>
          <a:p>
            <a:pPr algn="just">
              <a:lnSpc>
                <a:spcPct val="150000"/>
              </a:lnSpc>
            </a:pPr>
            <a:r>
              <a:rPr lang="en-GB" dirty="0" smtClean="0"/>
              <a:t>Funding</a:t>
            </a:r>
            <a:endParaRPr lang="en-GB" dirty="0" smtClean="0"/>
          </a:p>
          <a:p>
            <a:pPr algn="just">
              <a:lnSpc>
                <a:spcPct val="150000"/>
              </a:lnSpc>
            </a:pPr>
            <a:r>
              <a:rPr lang="en-GB" dirty="0" smtClean="0"/>
              <a:t>The Initiative (</a:t>
            </a:r>
            <a:r>
              <a:rPr lang="en-GB" dirty="0" err="1" smtClean="0"/>
              <a:t>CEPTi</a:t>
            </a:r>
            <a:r>
              <a:rPr lang="en-GB" dirty="0" smtClean="0"/>
              <a:t>)</a:t>
            </a:r>
          </a:p>
          <a:p>
            <a:pPr algn="just">
              <a:lnSpc>
                <a:spcPct val="150000"/>
              </a:lnSpc>
            </a:pPr>
            <a:r>
              <a:rPr lang="en-GB" dirty="0"/>
              <a:t>I</a:t>
            </a:r>
            <a:r>
              <a:rPr lang="en-GB" dirty="0" smtClean="0"/>
              <a:t>mplementation</a:t>
            </a:r>
            <a:r>
              <a:rPr lang="en-GB" dirty="0" smtClean="0"/>
              <a:t> </a:t>
            </a:r>
            <a:endParaRPr lang="en-GB" dirty="0"/>
          </a:p>
          <a:p>
            <a:pPr marL="109728" indent="0" algn="just">
              <a:lnSpc>
                <a:spcPct val="150000"/>
              </a:lnSpc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18893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COST OF CORRUPTION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dirty="0" smtClean="0"/>
              <a:t>HIGHLIGHTS OF FINDINGS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</a:t>
            </a:r>
            <a:r>
              <a:rPr lang="en-US" dirty="0" smtClean="0"/>
              <a:t>Non-execution/shoddy execution of projects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P</a:t>
            </a:r>
            <a:r>
              <a:rPr lang="en-US" dirty="0" smtClean="0"/>
              <a:t>roject round-tripping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Double appropriations for same project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Conversion of projects to private use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Absence of Needs analysis/synergy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Passing off projects</a:t>
            </a:r>
          </a:p>
          <a:p>
            <a:pPr marL="109728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5654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Shoddy projects execution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3" y="2533650"/>
            <a:ext cx="3744415" cy="4324350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2533650"/>
            <a:ext cx="4114801" cy="432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0682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/>
              <a:t>THE WAY </a:t>
            </a:r>
            <a:r>
              <a:rPr lang="en-GB" b="1" dirty="0" smtClean="0"/>
              <a:t>FORWARD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GB" dirty="0" smtClean="0"/>
              <a:t> </a:t>
            </a:r>
            <a:r>
              <a:rPr lang="en-GB" dirty="0"/>
              <a:t>T</a:t>
            </a:r>
            <a:r>
              <a:rPr lang="en-GB" dirty="0" smtClean="0"/>
              <a:t>ransparency </a:t>
            </a:r>
            <a:r>
              <a:rPr lang="en-GB" dirty="0"/>
              <a:t>and </a:t>
            </a:r>
            <a:r>
              <a:rPr lang="en-GB" dirty="0" smtClean="0"/>
              <a:t>Accountability </a:t>
            </a:r>
            <a:endParaRPr lang="en-GB" dirty="0"/>
          </a:p>
          <a:p>
            <a:pPr algn="just">
              <a:lnSpc>
                <a:spcPct val="150000"/>
              </a:lnSpc>
            </a:pPr>
            <a:r>
              <a:rPr lang="en-GB" dirty="0" smtClean="0"/>
              <a:t>All</a:t>
            </a:r>
            <a:r>
              <a:rPr lang="en-GB" dirty="0" smtClean="0"/>
              <a:t> </a:t>
            </a:r>
            <a:r>
              <a:rPr lang="en-GB" dirty="0"/>
              <a:t>branches of government must institute key reforms and make obvious regulatory </a:t>
            </a:r>
            <a:r>
              <a:rPr lang="en-GB" dirty="0" smtClean="0"/>
              <a:t>fixes </a:t>
            </a:r>
            <a:endParaRPr lang="en-GB" dirty="0"/>
          </a:p>
          <a:p>
            <a:pPr algn="just">
              <a:lnSpc>
                <a:spcPct val="150000"/>
              </a:lnSpc>
            </a:pPr>
            <a:r>
              <a:rPr lang="en-GB" dirty="0" smtClean="0"/>
              <a:t>C</a:t>
            </a:r>
            <a:r>
              <a:rPr lang="en-GB" dirty="0" smtClean="0"/>
              <a:t>ommunity involvement and ownership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74792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b="1" dirty="0"/>
              <a:t>THE WAY FORWARD CONT’D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</a:pPr>
            <a:r>
              <a:rPr lang="en-GB" dirty="0"/>
              <a:t>All requests for projects </a:t>
            </a:r>
            <a:r>
              <a:rPr lang="en-GB" dirty="0" smtClean="0"/>
              <a:t>by </a:t>
            </a:r>
            <a:r>
              <a:rPr lang="en-GB" dirty="0" smtClean="0"/>
              <a:t>facilitator</a:t>
            </a:r>
            <a:r>
              <a:rPr lang="en-GB" dirty="0" smtClean="0"/>
              <a:t>s and MDAs should be </a:t>
            </a:r>
            <a:r>
              <a:rPr lang="en-GB" dirty="0"/>
              <a:t>submitted to an online platform created solely for this purpose.</a:t>
            </a:r>
          </a:p>
          <a:p>
            <a:pPr algn="just">
              <a:lnSpc>
                <a:spcPct val="150000"/>
              </a:lnSpc>
            </a:pPr>
            <a:r>
              <a:rPr lang="en-GB" dirty="0"/>
              <a:t>Early Public Disclosure.</a:t>
            </a:r>
          </a:p>
          <a:p>
            <a:pPr algn="just">
              <a:lnSpc>
                <a:spcPct val="150000"/>
              </a:lnSpc>
            </a:pPr>
            <a:r>
              <a:rPr lang="en-GB" dirty="0"/>
              <a:t>Declaration of no Financial Interest.</a:t>
            </a:r>
          </a:p>
          <a:p>
            <a:pPr algn="just">
              <a:lnSpc>
                <a:spcPct val="150000"/>
              </a:lnSpc>
            </a:pPr>
            <a:r>
              <a:rPr lang="en-GB" dirty="0"/>
              <a:t>Demonstrations of Community Engagement in the entire process</a:t>
            </a:r>
            <a:r>
              <a:rPr lang="en-GB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874395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THE WAY FORWARD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en-US" dirty="0"/>
              <a:t>Financial Interest Disclosure: facilitating legislators and heads of MDAs must certify to the appropriate Committee by a sworn affidavit that they, their spouses, and their immediate family have no financial interest in the projects they request.</a:t>
            </a:r>
          </a:p>
          <a:p>
            <a:pPr algn="just">
              <a:lnSpc>
                <a:spcPct val="150000"/>
              </a:lnSpc>
            </a:pPr>
            <a:r>
              <a:rPr lang="en-US" dirty="0"/>
              <a:t>Demonstrations of Community Engagement: Facilitating legislators as well as implementing MDAs must provide evidence of community support that were the compelling factors in their decision to select the requested projects.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5076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Community Engagement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100" y="2249488"/>
            <a:ext cx="5765800" cy="4324350"/>
          </a:xfrm>
        </p:spPr>
      </p:pic>
    </p:spTree>
    <p:extLst>
      <p:ext uri="{BB962C8B-B14F-4D97-AF65-F5344CB8AC3E}">
        <p14:creationId xmlns:p14="http://schemas.microsoft.com/office/powerpoint/2010/main" val="405142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1124744"/>
            <a:ext cx="8136904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635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09728"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en-US" sz="2400" i="1" dirty="0" smtClean="0">
                <a:latin typeface="Bookman Old Style"/>
                <a:ea typeface="Calibri"/>
                <a:cs typeface="Tahoma"/>
              </a:rPr>
              <a:t>“</a:t>
            </a:r>
            <a:r>
              <a:rPr lang="en-US" sz="2400" i="1" dirty="0" smtClean="0">
                <a:latin typeface="Bookman Old Style"/>
                <a:ea typeface="Calibri"/>
                <a:cs typeface="Tahoma"/>
              </a:rPr>
              <a:t>Corruption </a:t>
            </a:r>
            <a:r>
              <a:rPr lang="en-US" sz="2400" i="1" dirty="0">
                <a:latin typeface="Bookman Old Style"/>
                <a:ea typeface="Calibri"/>
                <a:cs typeface="Tahoma"/>
              </a:rPr>
              <a:t>poses a threat not only to the environment, human rights, democratic institutions, fundamental rights and freedoms, but also </a:t>
            </a:r>
            <a:r>
              <a:rPr lang="en-US" sz="2400" b="1" i="1" u="sng" dirty="0">
                <a:latin typeface="Bookman Old Style"/>
                <a:ea typeface="Calibri"/>
                <a:cs typeface="Tahoma"/>
              </a:rPr>
              <a:t>undermines development and deepens poverty </a:t>
            </a:r>
            <a:r>
              <a:rPr lang="en-US" sz="2400" i="1" dirty="0">
                <a:latin typeface="Bookman Old Style"/>
                <a:ea typeface="Calibri"/>
                <a:cs typeface="Tahoma"/>
              </a:rPr>
              <a:t>for millions the world over. If it is allowed to continue……..corruption will deny that most fundamental of human </a:t>
            </a:r>
            <a:r>
              <a:rPr lang="en-US" sz="2400" i="1" dirty="0" smtClean="0">
                <a:latin typeface="Bookman Old Style"/>
                <a:ea typeface="Calibri"/>
                <a:cs typeface="Tahoma"/>
              </a:rPr>
              <a:t>needs– Hope”. </a:t>
            </a:r>
            <a:r>
              <a:rPr lang="en-US" sz="2400" b="1" i="1" dirty="0">
                <a:latin typeface="Bookman Old Style"/>
                <a:ea typeface="Calibri"/>
                <a:cs typeface="Tahoma"/>
              </a:rPr>
              <a:t>Peter </a:t>
            </a:r>
            <a:r>
              <a:rPr lang="en-US" sz="2400" b="1" i="1" dirty="0" smtClean="0">
                <a:latin typeface="Bookman Old Style"/>
                <a:ea typeface="Calibri"/>
                <a:cs typeface="Tahoma"/>
              </a:rPr>
              <a:t>Eigen, </a:t>
            </a:r>
            <a:r>
              <a:rPr lang="en-US" sz="2400" b="1" i="1" dirty="0">
                <a:latin typeface="Bookman Old Style"/>
                <a:ea typeface="Calibri"/>
                <a:cs typeface="Tahoma"/>
              </a:rPr>
              <a:t>TI</a:t>
            </a:r>
            <a:endParaRPr lang="en-GB" sz="2400" b="1" dirty="0"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23089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INTRODUCTION CONT’D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lnSpc>
                <a:spcPct val="160000"/>
              </a:lnSpc>
            </a:pPr>
            <a:r>
              <a:rPr lang="en-GB" dirty="0" smtClean="0"/>
              <a:t>Institutionalization of corruption</a:t>
            </a:r>
          </a:p>
          <a:p>
            <a:pPr algn="just">
              <a:lnSpc>
                <a:spcPct val="160000"/>
              </a:lnSpc>
            </a:pPr>
            <a:r>
              <a:rPr lang="en-GB" dirty="0" smtClean="0"/>
              <a:t>Corruption and Governance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261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/>
              <a:t>INTRODUCTION CONT’D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 algn="just">
              <a:lnSpc>
                <a:spcPct val="150000"/>
              </a:lnSpc>
              <a:buNone/>
            </a:pPr>
            <a:r>
              <a:rPr lang="en-GB" dirty="0"/>
              <a:t>The </a:t>
            </a:r>
            <a:r>
              <a:rPr lang="en-GB" dirty="0" smtClean="0"/>
              <a:t>question; </a:t>
            </a:r>
            <a:endParaRPr lang="en-GB" dirty="0"/>
          </a:p>
          <a:p>
            <a:pPr algn="just">
              <a:lnSpc>
                <a:spcPct val="150000"/>
              </a:lnSpc>
            </a:pPr>
            <a:r>
              <a:rPr lang="en-GB" b="1" i="1" dirty="0"/>
              <a:t>Has the implementation of these projects positively impacted on the lives of Nigerians, or are these projects further deepening our collective woes as a country?</a:t>
            </a:r>
          </a:p>
          <a:p>
            <a:pPr algn="just">
              <a:lnSpc>
                <a:spcPct val="150000"/>
              </a:lnSpc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78795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/>
              <a:t>COST OF CORRUPTION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09728" indent="0" algn="just">
              <a:lnSpc>
                <a:spcPct val="160000"/>
              </a:lnSpc>
              <a:buNone/>
            </a:pPr>
            <a:r>
              <a:rPr lang="en-GB" dirty="0"/>
              <a:t>According to Transparency International,</a:t>
            </a:r>
          </a:p>
          <a:p>
            <a:pPr algn="just">
              <a:lnSpc>
                <a:spcPct val="160000"/>
              </a:lnSpc>
            </a:pPr>
            <a:r>
              <a:rPr lang="en-GB" dirty="0"/>
              <a:t>Corruption, bribery, theft and tax evasion, and other illicit financial flows cost developing countries $1.26 trillion per year. </a:t>
            </a:r>
          </a:p>
          <a:p>
            <a:pPr algn="just">
              <a:lnSpc>
                <a:spcPct val="160000"/>
              </a:lnSpc>
            </a:pPr>
            <a:r>
              <a:rPr lang="en-GB" dirty="0"/>
              <a:t>This is roughly the combined size of the economies of Switzerland, South Africa and Belgium, and enough money to lift the 1.4 billion people who get by on less than $1.25 a day above the poverty threshold and keep them there for at least six years</a:t>
            </a:r>
            <a:r>
              <a:rPr lang="en-GB" sz="21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529894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/>
              <a:t>CONCEPTUAL CLARIFICATION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249424"/>
            <a:ext cx="8712968" cy="4608576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GB" b="1" dirty="0"/>
              <a:t>Cost of Governance </a:t>
            </a:r>
            <a:r>
              <a:rPr lang="en-GB" dirty="0"/>
              <a:t>simply means what it costs government to run its administrative structures as well as its developmental programmes and projects.</a:t>
            </a:r>
          </a:p>
          <a:p>
            <a:pPr algn="just">
              <a:lnSpc>
                <a:spcPct val="150000"/>
              </a:lnSpc>
            </a:pPr>
            <a:r>
              <a:rPr lang="en-GB" b="1" dirty="0" smtClean="0"/>
              <a:t>Corruption</a:t>
            </a:r>
            <a:r>
              <a:rPr lang="en-GB" dirty="0"/>
              <a:t>:</a:t>
            </a:r>
            <a:r>
              <a:rPr lang="en-GB" dirty="0" smtClean="0"/>
              <a:t> </a:t>
            </a:r>
            <a:r>
              <a:rPr lang="en-GB" dirty="0"/>
              <a:t>raises the cost of governance and the negative impact of corruption on the cost of governance is the cost of </a:t>
            </a:r>
            <a:r>
              <a:rPr lang="en-GB" dirty="0" smtClean="0"/>
              <a:t>corruption.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87817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/>
              <a:t>COST OF </a:t>
            </a:r>
            <a:r>
              <a:rPr lang="en-GB" b="1" dirty="0" smtClean="0"/>
              <a:t>CORRUPTION CONT’D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2249424"/>
            <a:ext cx="8856984" cy="4491944"/>
          </a:xfrm>
        </p:spPr>
        <p:txBody>
          <a:bodyPr>
            <a:noAutofit/>
          </a:bodyPr>
          <a:lstStyle/>
          <a:p>
            <a:pPr marL="109728" indent="0" algn="just">
              <a:lnSpc>
                <a:spcPct val="170000"/>
              </a:lnSpc>
              <a:buNone/>
            </a:pPr>
            <a:r>
              <a:rPr lang="en-GB" dirty="0"/>
              <a:t>The effective assessment of loss and damage due to corruption requires the consideration of the following:</a:t>
            </a:r>
          </a:p>
          <a:p>
            <a:pPr algn="just">
              <a:lnSpc>
                <a:spcPct val="170000"/>
              </a:lnSpc>
            </a:pPr>
            <a:r>
              <a:rPr lang="en-GB" dirty="0"/>
              <a:t>Corrupt activity that has occurred on or in connection with the project;</a:t>
            </a:r>
          </a:p>
          <a:p>
            <a:pPr algn="just">
              <a:lnSpc>
                <a:spcPct val="170000"/>
              </a:lnSpc>
            </a:pPr>
            <a:r>
              <a:rPr lang="en-GB" dirty="0"/>
              <a:t>Stakeholders that has suffered loss and damage as a result</a:t>
            </a:r>
            <a:r>
              <a:rPr lang="en-GB" dirty="0" smtClean="0"/>
              <a:t>;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90039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COST OF </a:t>
            </a:r>
            <a:r>
              <a:rPr lang="en-GB" b="1" dirty="0" smtClean="0"/>
              <a:t>CORRUPTION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70000"/>
              </a:lnSpc>
            </a:pPr>
            <a:r>
              <a:rPr lang="en-GB" dirty="0"/>
              <a:t>The types of loss and damage that has been suffered by each stakeholder </a:t>
            </a:r>
          </a:p>
          <a:p>
            <a:pPr algn="just">
              <a:lnSpc>
                <a:spcPct val="170000"/>
              </a:lnSpc>
            </a:pPr>
            <a:r>
              <a:rPr lang="en-GB" dirty="0"/>
              <a:t>The amount of each type of loss and damage suffered by each stakeholder with respect to each corrupt activity.</a:t>
            </a:r>
          </a:p>
          <a:p>
            <a:pPr algn="just">
              <a:lnSpc>
                <a:spcPct val="170000"/>
              </a:lnSpc>
            </a:pPr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4941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/>
              <a:t>COST OF CORRUPTION CONT’D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9424"/>
            <a:ext cx="8507288" cy="4325112"/>
          </a:xfrm>
        </p:spPr>
        <p:txBody>
          <a:bodyPr>
            <a:normAutofit/>
          </a:bodyPr>
          <a:lstStyle/>
          <a:p>
            <a:pPr marL="109728" indent="0" algn="just">
              <a:lnSpc>
                <a:spcPct val="150000"/>
              </a:lnSpc>
              <a:buNone/>
            </a:pPr>
            <a:r>
              <a:rPr lang="en-GB" dirty="0" smtClean="0"/>
              <a:t>Losses </a:t>
            </a:r>
            <a:r>
              <a:rPr lang="en-GB" dirty="0"/>
              <a:t>and damage to the </a:t>
            </a:r>
            <a:r>
              <a:rPr lang="en-GB" dirty="0" smtClean="0"/>
              <a:t>Government:</a:t>
            </a:r>
            <a:endParaRPr lang="en-GB" dirty="0"/>
          </a:p>
          <a:p>
            <a:pPr algn="just">
              <a:lnSpc>
                <a:spcPct val="150000"/>
              </a:lnSpc>
            </a:pPr>
            <a:r>
              <a:rPr lang="en-GB" dirty="0"/>
              <a:t>Theft/Misappropriation of project funds </a:t>
            </a:r>
          </a:p>
          <a:p>
            <a:pPr algn="just">
              <a:lnSpc>
                <a:spcPct val="150000"/>
              </a:lnSpc>
            </a:pPr>
            <a:r>
              <a:rPr lang="en-GB" dirty="0"/>
              <a:t>Waste of public funds on non-viable projects</a:t>
            </a:r>
          </a:p>
          <a:p>
            <a:pPr algn="just">
              <a:lnSpc>
                <a:spcPct val="150000"/>
              </a:lnSpc>
            </a:pPr>
            <a:r>
              <a:rPr lang="en-GB" dirty="0"/>
              <a:t>Abandonment of projects </a:t>
            </a:r>
          </a:p>
          <a:p>
            <a:pPr algn="just">
              <a:lnSpc>
                <a:spcPct val="150000"/>
              </a:lnSpc>
            </a:pPr>
            <a:r>
              <a:rPr lang="en-GB" dirty="0" smtClean="0"/>
              <a:t>Over-invoicing </a:t>
            </a:r>
            <a:endParaRPr lang="en-GB" dirty="0"/>
          </a:p>
          <a:p>
            <a:pPr algn="just">
              <a:lnSpc>
                <a:spcPct val="150000"/>
              </a:lnSpc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88228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462</TotalTime>
  <Words>648</Words>
  <Application>Microsoft Office PowerPoint</Application>
  <PresentationFormat>On-screen Show (4:3)</PresentationFormat>
  <Paragraphs>69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Bookman Old Style</vt:lpstr>
      <vt:lpstr>Calibri</vt:lpstr>
      <vt:lpstr>Georgia</vt:lpstr>
      <vt:lpstr>Tahoma</vt:lpstr>
      <vt:lpstr>Times New Roman</vt:lpstr>
      <vt:lpstr>Trebuchet MS</vt:lpstr>
      <vt:lpstr>Wingdings</vt:lpstr>
      <vt:lpstr>Wingdings 2</vt:lpstr>
      <vt:lpstr>Urban</vt:lpstr>
      <vt:lpstr>CORRUPTION AND THE COST OF GOVERNANCE IN THE EXECUTION OF GOVERNMENT PROJECTS</vt:lpstr>
      <vt:lpstr>INTRODUCTION</vt:lpstr>
      <vt:lpstr>INTRODUCTION CONT’D</vt:lpstr>
      <vt:lpstr>INTRODUCTION CONT’D</vt:lpstr>
      <vt:lpstr>COST OF CORRUPTION</vt:lpstr>
      <vt:lpstr>CONCEPTUAL CLARIFICATION</vt:lpstr>
      <vt:lpstr>COST OF CORRUPTION CONT’D</vt:lpstr>
      <vt:lpstr>COST OF CORRUPTION CONT’D</vt:lpstr>
      <vt:lpstr>COST OF CORRUPTION CONT’D</vt:lpstr>
      <vt:lpstr>COST OF CORRUPTION CONT’D</vt:lpstr>
      <vt:lpstr>PowerPoint Presentation</vt:lpstr>
      <vt:lpstr>CONSTITUENCY AND EXECUTIVE PROJECTS TRACKING INITIATE</vt:lpstr>
      <vt:lpstr>COST OF CORRUPTION CONT’D</vt:lpstr>
      <vt:lpstr>Shoddy projects execution</vt:lpstr>
      <vt:lpstr>THE WAY FORWARD</vt:lpstr>
      <vt:lpstr>THE WAY FORWARD CONT’D</vt:lpstr>
      <vt:lpstr>THE WAY FORWARD CONT’D</vt:lpstr>
      <vt:lpstr>Community Engagement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CORRUPTION AND THE COST OF GOVERNANCE IN THE EXECUTION OF GOVERNMENT PROJECTS</dc:title>
  <dc:creator>IsiomaValerie</dc:creator>
  <cp:lastModifiedBy>user</cp:lastModifiedBy>
  <cp:revision>28</cp:revision>
  <dcterms:created xsi:type="dcterms:W3CDTF">2021-11-28T11:57:35Z</dcterms:created>
  <dcterms:modified xsi:type="dcterms:W3CDTF">2021-11-29T13:08:43Z</dcterms:modified>
</cp:coreProperties>
</file>