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6"/>
  </p:notesMasterIdLst>
  <p:handoutMasterIdLst>
    <p:handoutMasterId r:id="rId27"/>
  </p:handoutMasterIdLst>
  <p:sldIdLst>
    <p:sldId id="257" r:id="rId2"/>
    <p:sldId id="258" r:id="rId3"/>
    <p:sldId id="335" r:id="rId4"/>
    <p:sldId id="263" r:id="rId5"/>
    <p:sldId id="334" r:id="rId6"/>
    <p:sldId id="336" r:id="rId7"/>
    <p:sldId id="337" r:id="rId8"/>
    <p:sldId id="338" r:id="rId9"/>
    <p:sldId id="333" r:id="rId10"/>
    <p:sldId id="327" r:id="rId11"/>
    <p:sldId id="294" r:id="rId12"/>
    <p:sldId id="328" r:id="rId13"/>
    <p:sldId id="329" r:id="rId14"/>
    <p:sldId id="267" r:id="rId15"/>
    <p:sldId id="268" r:id="rId16"/>
    <p:sldId id="265" r:id="rId17"/>
    <p:sldId id="339" r:id="rId18"/>
    <p:sldId id="340" r:id="rId19"/>
    <p:sldId id="344" r:id="rId20"/>
    <p:sldId id="331" r:id="rId21"/>
    <p:sldId id="278" r:id="rId22"/>
    <p:sldId id="330" r:id="rId23"/>
    <p:sldId id="332" r:id="rId24"/>
    <p:sldId id="286" r:id="rId25"/>
  </p:sldIdLst>
  <p:sldSz cx="12801600" cy="7315200"/>
  <p:notesSz cx="6858000" cy="9947275"/>
  <p:defaultTextStyle>
    <a:defPPr>
      <a:defRPr lang="en-US"/>
    </a:defPPr>
    <a:lvl1pPr marL="0" algn="l" defTabSz="1045913" rtl="0" eaLnBrk="1" latinLnBrk="0" hangingPunct="1">
      <a:defRPr sz="2000" kern="1200">
        <a:solidFill>
          <a:schemeClr val="tx1"/>
        </a:solidFill>
        <a:latin typeface="+mn-lt"/>
        <a:ea typeface="+mn-ea"/>
        <a:cs typeface="+mn-cs"/>
      </a:defRPr>
    </a:lvl1pPr>
    <a:lvl2pPr marL="522956" algn="l" defTabSz="1045913" rtl="0" eaLnBrk="1" latinLnBrk="0" hangingPunct="1">
      <a:defRPr sz="2000" kern="1200">
        <a:solidFill>
          <a:schemeClr val="tx1"/>
        </a:solidFill>
        <a:latin typeface="+mn-lt"/>
        <a:ea typeface="+mn-ea"/>
        <a:cs typeface="+mn-cs"/>
      </a:defRPr>
    </a:lvl2pPr>
    <a:lvl3pPr marL="1045913" algn="l" defTabSz="1045913" rtl="0" eaLnBrk="1" latinLnBrk="0" hangingPunct="1">
      <a:defRPr sz="2000" kern="1200">
        <a:solidFill>
          <a:schemeClr val="tx1"/>
        </a:solidFill>
        <a:latin typeface="+mn-lt"/>
        <a:ea typeface="+mn-ea"/>
        <a:cs typeface="+mn-cs"/>
      </a:defRPr>
    </a:lvl3pPr>
    <a:lvl4pPr marL="1568867" algn="l" defTabSz="1045913" rtl="0" eaLnBrk="1" latinLnBrk="0" hangingPunct="1">
      <a:defRPr sz="2000" kern="1200">
        <a:solidFill>
          <a:schemeClr val="tx1"/>
        </a:solidFill>
        <a:latin typeface="+mn-lt"/>
        <a:ea typeface="+mn-ea"/>
        <a:cs typeface="+mn-cs"/>
      </a:defRPr>
    </a:lvl4pPr>
    <a:lvl5pPr marL="2091826" algn="l" defTabSz="1045913" rtl="0" eaLnBrk="1" latinLnBrk="0" hangingPunct="1">
      <a:defRPr sz="2000" kern="1200">
        <a:solidFill>
          <a:schemeClr val="tx1"/>
        </a:solidFill>
        <a:latin typeface="+mn-lt"/>
        <a:ea typeface="+mn-ea"/>
        <a:cs typeface="+mn-cs"/>
      </a:defRPr>
    </a:lvl5pPr>
    <a:lvl6pPr marL="2614783" algn="l" defTabSz="1045913" rtl="0" eaLnBrk="1" latinLnBrk="0" hangingPunct="1">
      <a:defRPr sz="2000" kern="1200">
        <a:solidFill>
          <a:schemeClr val="tx1"/>
        </a:solidFill>
        <a:latin typeface="+mn-lt"/>
        <a:ea typeface="+mn-ea"/>
        <a:cs typeface="+mn-cs"/>
      </a:defRPr>
    </a:lvl6pPr>
    <a:lvl7pPr marL="3137739" algn="l" defTabSz="1045913" rtl="0" eaLnBrk="1" latinLnBrk="0" hangingPunct="1">
      <a:defRPr sz="2000" kern="1200">
        <a:solidFill>
          <a:schemeClr val="tx1"/>
        </a:solidFill>
        <a:latin typeface="+mn-lt"/>
        <a:ea typeface="+mn-ea"/>
        <a:cs typeface="+mn-cs"/>
      </a:defRPr>
    </a:lvl7pPr>
    <a:lvl8pPr marL="3660692" algn="l" defTabSz="1045913" rtl="0" eaLnBrk="1" latinLnBrk="0" hangingPunct="1">
      <a:defRPr sz="2000" kern="1200">
        <a:solidFill>
          <a:schemeClr val="tx1"/>
        </a:solidFill>
        <a:latin typeface="+mn-lt"/>
        <a:ea typeface="+mn-ea"/>
        <a:cs typeface="+mn-cs"/>
      </a:defRPr>
    </a:lvl8pPr>
    <a:lvl9pPr marL="4183650" algn="l" defTabSz="1045913"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403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13" d="100"/>
          <a:sy n="113" d="100"/>
        </p:scale>
        <p:origin x="848" y="192"/>
      </p:cViewPr>
      <p:guideLst>
        <p:guide orient="horz" pos="2304"/>
        <p:guide pos="403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9B9A1E-2952-4909-97FB-6881A6CAAC4F}" type="doc">
      <dgm:prSet loTypeId="urn:microsoft.com/office/officeart/2005/8/layout/hierarchy5" loCatId="hierarchy" qsTypeId="urn:microsoft.com/office/officeart/2005/8/quickstyle/3d4" qsCatId="3D" csTypeId="urn:microsoft.com/office/officeart/2005/8/colors/accent1_2" csCatId="accent1" phldr="1"/>
      <dgm:spPr/>
      <dgm:t>
        <a:bodyPr/>
        <a:lstStyle/>
        <a:p>
          <a:endParaRPr lang="en-US"/>
        </a:p>
      </dgm:t>
    </dgm:pt>
    <dgm:pt modelId="{24FDA49E-A5C4-4113-A5AF-4B5C2A4C3473}">
      <dgm:prSet phldrT="[Text]" custT="1">
        <dgm:style>
          <a:lnRef idx="2">
            <a:schemeClr val="accent3">
              <a:shade val="50000"/>
            </a:schemeClr>
          </a:lnRef>
          <a:fillRef idx="1">
            <a:schemeClr val="accent3"/>
          </a:fillRef>
          <a:effectRef idx="0">
            <a:schemeClr val="accent3"/>
          </a:effectRef>
          <a:fontRef idx="minor">
            <a:schemeClr val="lt1"/>
          </a:fontRef>
        </dgm:style>
      </dgm:prSet>
      <dgm:spPr>
        <a:solidFill>
          <a:schemeClr val="bg2"/>
        </a:solidFill>
      </dgm:spPr>
      <dgm:t>
        <a:bodyPr/>
        <a:lstStyle/>
        <a:p>
          <a:pPr algn="l"/>
          <a:r>
            <a:rPr lang="en-US" sz="3200" b="0" dirty="0">
              <a:solidFill>
                <a:schemeClr val="tx1"/>
              </a:solidFill>
            </a:rPr>
            <a:t>Management Culture and Structure</a:t>
          </a:r>
        </a:p>
      </dgm:t>
    </dgm:pt>
    <dgm:pt modelId="{AF95FBD9-E68D-4550-9A8B-401158129837}" type="parTrans" cxnId="{42BA37DF-7774-42C4-A045-6542E80B639C}">
      <dgm:prSet/>
      <dgm:spPr/>
      <dgm:t>
        <a:bodyPr/>
        <a:lstStyle/>
        <a:p>
          <a:endParaRPr lang="en-US"/>
        </a:p>
      </dgm:t>
    </dgm:pt>
    <dgm:pt modelId="{494BC4DE-56A4-4995-A3C4-741148A6073B}" type="sibTrans" cxnId="{42BA37DF-7774-42C4-A045-6542E80B639C}">
      <dgm:prSet/>
      <dgm:spPr/>
      <dgm:t>
        <a:bodyPr/>
        <a:lstStyle/>
        <a:p>
          <a:endParaRPr lang="en-US"/>
        </a:p>
      </dgm:t>
    </dgm:pt>
    <dgm:pt modelId="{E72438CB-87DA-4867-B66B-EDB48A7E2F67}">
      <dgm:prSet phldrT="[Text]" custT="1">
        <dgm:style>
          <a:lnRef idx="2">
            <a:schemeClr val="accent2">
              <a:shade val="50000"/>
            </a:schemeClr>
          </a:lnRef>
          <a:fillRef idx="1">
            <a:schemeClr val="accent2"/>
          </a:fillRef>
          <a:effectRef idx="0">
            <a:schemeClr val="accent2"/>
          </a:effectRef>
          <a:fontRef idx="minor">
            <a:schemeClr val="lt1"/>
          </a:fontRef>
        </dgm:style>
      </dgm:prSet>
      <dgm:spPr>
        <a:solidFill>
          <a:schemeClr val="accent2">
            <a:lumMod val="40000"/>
            <a:lumOff val="60000"/>
          </a:schemeClr>
        </a:solidFill>
      </dgm:spPr>
      <dgm:t>
        <a:bodyPr/>
        <a:lstStyle/>
        <a:p>
          <a:pPr algn="l"/>
          <a:r>
            <a:rPr lang="en-US" sz="3200" dirty="0">
              <a:solidFill>
                <a:schemeClr val="tx1"/>
              </a:solidFill>
            </a:rPr>
            <a:t>Financial Management System</a:t>
          </a:r>
        </a:p>
      </dgm:t>
    </dgm:pt>
    <dgm:pt modelId="{B305A754-4F0F-481F-8F0C-D6FA5FCF297A}" type="parTrans" cxnId="{12008A59-AC2E-466A-9D15-E8E21E02EC28}">
      <dgm:prSet/>
      <dgm:spPr/>
      <dgm:t>
        <a:bodyPr/>
        <a:lstStyle/>
        <a:p>
          <a:endParaRPr lang="en-US"/>
        </a:p>
      </dgm:t>
    </dgm:pt>
    <dgm:pt modelId="{23C4D373-B720-419F-A370-001FC91482DC}" type="sibTrans" cxnId="{12008A59-AC2E-466A-9D15-E8E21E02EC28}">
      <dgm:prSet/>
      <dgm:spPr/>
      <dgm:t>
        <a:bodyPr/>
        <a:lstStyle/>
        <a:p>
          <a:endParaRPr lang="en-US"/>
        </a:p>
      </dgm:t>
    </dgm:pt>
    <dgm:pt modelId="{B0E18912-82FE-4BC0-9BC1-4601FE5904FF}">
      <dgm:prSet custT="1">
        <dgm:style>
          <a:lnRef idx="2">
            <a:schemeClr val="accent4"/>
          </a:lnRef>
          <a:fillRef idx="1">
            <a:schemeClr val="lt1"/>
          </a:fillRef>
          <a:effectRef idx="0">
            <a:schemeClr val="accent4"/>
          </a:effectRef>
          <a:fontRef idx="minor">
            <a:schemeClr val="dk1"/>
          </a:fontRef>
        </dgm:style>
      </dgm:prSet>
      <dgm:spPr/>
      <dgm:t>
        <a:bodyPr/>
        <a:lstStyle/>
        <a:p>
          <a:pPr algn="l"/>
          <a:r>
            <a:rPr lang="en-GB" sz="3200" dirty="0"/>
            <a:t>Administrative Systems</a:t>
          </a:r>
        </a:p>
      </dgm:t>
    </dgm:pt>
    <dgm:pt modelId="{9769A3EB-DCAD-4EFE-8D24-8E648FDF0760}" type="parTrans" cxnId="{CF6E53BC-5EE6-4DE9-9131-15B3F42FD639}">
      <dgm:prSet/>
      <dgm:spPr/>
      <dgm:t>
        <a:bodyPr/>
        <a:lstStyle/>
        <a:p>
          <a:endParaRPr lang="en-US"/>
        </a:p>
      </dgm:t>
    </dgm:pt>
    <dgm:pt modelId="{8867A1FA-0957-4F18-B798-9D7395CA2D06}" type="sibTrans" cxnId="{CF6E53BC-5EE6-4DE9-9131-15B3F42FD639}">
      <dgm:prSet/>
      <dgm:spPr/>
      <dgm:t>
        <a:bodyPr/>
        <a:lstStyle/>
        <a:p>
          <a:endParaRPr lang="en-GB"/>
        </a:p>
      </dgm:t>
    </dgm:pt>
    <dgm:pt modelId="{C779F6B7-377E-435F-8031-9E65B1586CBE}">
      <dgm:prSet phldrT="[Text]" custT="1"/>
      <dgm:spPr/>
      <dgm:t>
        <a:bodyPr/>
        <a:lstStyle/>
        <a:p>
          <a:endParaRPr lang="en-US" sz="1400" dirty="0"/>
        </a:p>
      </dgm:t>
    </dgm:pt>
    <dgm:pt modelId="{1A2ADF34-53BF-4FFB-8D4E-94BC458C76FD}" type="parTrans" cxnId="{30D7826B-8D90-4C2E-B674-5F7251D7EED5}">
      <dgm:prSet/>
      <dgm:spPr/>
      <dgm:t>
        <a:bodyPr/>
        <a:lstStyle/>
        <a:p>
          <a:endParaRPr lang="en-GB"/>
        </a:p>
      </dgm:t>
    </dgm:pt>
    <dgm:pt modelId="{577000B6-54F2-4A13-8784-509C81E68B17}" type="sibTrans" cxnId="{30D7826B-8D90-4C2E-B674-5F7251D7EED5}">
      <dgm:prSet/>
      <dgm:spPr/>
      <dgm:t>
        <a:bodyPr/>
        <a:lstStyle/>
        <a:p>
          <a:endParaRPr lang="en-GB"/>
        </a:p>
      </dgm:t>
    </dgm:pt>
    <dgm:pt modelId="{A1EBC5AD-A4C3-4D08-B417-A8A16920E511}">
      <dgm:prSet phldrT="[Text]" custT="1"/>
      <dgm:spPr/>
      <dgm:t>
        <a:bodyPr/>
        <a:lstStyle/>
        <a:p>
          <a:endParaRPr lang="en-US" sz="1200" dirty="0"/>
        </a:p>
      </dgm:t>
    </dgm:pt>
    <dgm:pt modelId="{63EC3E2D-C9C1-48C8-9519-38BC98E5A58D}" type="parTrans" cxnId="{5FE1B8CC-CD6D-448B-8543-A36B9C8E602D}">
      <dgm:prSet/>
      <dgm:spPr/>
      <dgm:t>
        <a:bodyPr/>
        <a:lstStyle/>
        <a:p>
          <a:endParaRPr lang="en-GB"/>
        </a:p>
      </dgm:t>
    </dgm:pt>
    <dgm:pt modelId="{E21F25A7-659B-478D-B407-E28CBB0B0A87}" type="sibTrans" cxnId="{5FE1B8CC-CD6D-448B-8543-A36B9C8E602D}">
      <dgm:prSet/>
      <dgm:spPr/>
      <dgm:t>
        <a:bodyPr/>
        <a:lstStyle/>
        <a:p>
          <a:endParaRPr lang="en-GB"/>
        </a:p>
      </dgm:t>
    </dgm:pt>
    <dgm:pt modelId="{1B5BEE3A-D5FC-42BB-8F3A-1285353EDE99}">
      <dgm:prSet phldrT="[Text]" custT="1"/>
      <dgm:spPr>
        <a:solidFill>
          <a:schemeClr val="accent5">
            <a:lumMod val="20000"/>
            <a:lumOff val="80000"/>
          </a:schemeClr>
        </a:solidFill>
      </dgm:spPr>
      <dgm:t>
        <a:bodyPr/>
        <a:lstStyle/>
        <a:p>
          <a:r>
            <a:rPr lang="en-US" sz="2800" b="1" dirty="0">
              <a:solidFill>
                <a:schemeClr val="tx1"/>
              </a:solidFill>
              <a:latin typeface="+mn-lt"/>
            </a:rPr>
            <a:t>Key Performance Indicator (KPI)</a:t>
          </a:r>
        </a:p>
      </dgm:t>
    </dgm:pt>
    <dgm:pt modelId="{7A612F65-45CF-47FA-B0AB-884F18A9D1FE}" type="sibTrans" cxnId="{B0E52F74-72A8-4482-8927-E3FCF69ACFDB}">
      <dgm:prSet/>
      <dgm:spPr/>
      <dgm:t>
        <a:bodyPr/>
        <a:lstStyle/>
        <a:p>
          <a:endParaRPr lang="en-US"/>
        </a:p>
      </dgm:t>
    </dgm:pt>
    <dgm:pt modelId="{82B9CD00-75BE-468A-916F-8DF631DC439B}" type="parTrans" cxnId="{B0E52F74-72A8-4482-8927-E3FCF69ACFDB}">
      <dgm:prSet/>
      <dgm:spPr/>
      <dgm:t>
        <a:bodyPr/>
        <a:lstStyle/>
        <a:p>
          <a:endParaRPr lang="en-US"/>
        </a:p>
      </dgm:t>
    </dgm:pt>
    <dgm:pt modelId="{5847070F-795E-45CA-B011-45A7C8185E1F}">
      <dgm:prSet phldrT="[Text]" custT="1"/>
      <dgm:spPr/>
      <dgm:t>
        <a:bodyPr/>
        <a:lstStyle/>
        <a:p>
          <a:endParaRPr lang="en-US" sz="1400" dirty="0"/>
        </a:p>
      </dgm:t>
    </dgm:pt>
    <dgm:pt modelId="{A9D8B683-9540-409B-85A2-EC63B75D59B1}" type="sibTrans" cxnId="{1236E09A-EA2A-4D89-A751-11A617AE6820}">
      <dgm:prSet/>
      <dgm:spPr/>
      <dgm:t>
        <a:bodyPr/>
        <a:lstStyle/>
        <a:p>
          <a:endParaRPr lang="en-GB"/>
        </a:p>
      </dgm:t>
    </dgm:pt>
    <dgm:pt modelId="{6A1F2248-0601-4F7A-A1D1-7B1FEADFAFAA}" type="parTrans" cxnId="{1236E09A-EA2A-4D89-A751-11A617AE6820}">
      <dgm:prSet/>
      <dgm:spPr/>
      <dgm:t>
        <a:bodyPr/>
        <a:lstStyle/>
        <a:p>
          <a:endParaRPr lang="en-GB"/>
        </a:p>
      </dgm:t>
    </dgm:pt>
    <dgm:pt modelId="{6A4EC89C-E878-4C22-8265-F542DFA163A3}" type="pres">
      <dgm:prSet presAssocID="{9B9B9A1E-2952-4909-97FB-6881A6CAAC4F}" presName="mainComposite" presStyleCnt="0">
        <dgm:presLayoutVars>
          <dgm:chPref val="1"/>
          <dgm:dir/>
          <dgm:animOne val="branch"/>
          <dgm:animLvl val="lvl"/>
          <dgm:resizeHandles val="exact"/>
        </dgm:presLayoutVars>
      </dgm:prSet>
      <dgm:spPr/>
    </dgm:pt>
    <dgm:pt modelId="{721B9478-FD02-4B52-9B6D-1921BB70943D}" type="pres">
      <dgm:prSet presAssocID="{9B9B9A1E-2952-4909-97FB-6881A6CAAC4F}" presName="hierFlow" presStyleCnt="0"/>
      <dgm:spPr/>
    </dgm:pt>
    <dgm:pt modelId="{A1963921-DBAF-4F72-B421-306ECCA9984B}" type="pres">
      <dgm:prSet presAssocID="{9B9B9A1E-2952-4909-97FB-6881A6CAAC4F}" presName="firstBuf" presStyleCnt="0"/>
      <dgm:spPr/>
    </dgm:pt>
    <dgm:pt modelId="{5005CF5D-9140-4CB9-9B5C-E7E196650B8D}" type="pres">
      <dgm:prSet presAssocID="{9B9B9A1E-2952-4909-97FB-6881A6CAAC4F}" presName="hierChild1" presStyleCnt="0">
        <dgm:presLayoutVars>
          <dgm:chPref val="1"/>
          <dgm:animOne val="branch"/>
          <dgm:animLvl val="lvl"/>
        </dgm:presLayoutVars>
      </dgm:prSet>
      <dgm:spPr/>
    </dgm:pt>
    <dgm:pt modelId="{09EF04CB-E5FD-4B86-8B1E-8DB33766246A}" type="pres">
      <dgm:prSet presAssocID="{1B5BEE3A-D5FC-42BB-8F3A-1285353EDE99}" presName="Name17" presStyleCnt="0"/>
      <dgm:spPr/>
    </dgm:pt>
    <dgm:pt modelId="{A32A5A71-DAEF-4A4F-A1E4-3E17EE3AAC17}" type="pres">
      <dgm:prSet presAssocID="{1B5BEE3A-D5FC-42BB-8F3A-1285353EDE99}" presName="level1Shape" presStyleLbl="node0" presStyleIdx="0" presStyleCnt="1" custLinFactNeighborX="-401" custLinFactNeighborY="-95064">
        <dgm:presLayoutVars>
          <dgm:chPref val="3"/>
        </dgm:presLayoutVars>
      </dgm:prSet>
      <dgm:spPr/>
    </dgm:pt>
    <dgm:pt modelId="{F78DBCEE-7AAA-40B3-9F57-9811F7DC0862}" type="pres">
      <dgm:prSet presAssocID="{1B5BEE3A-D5FC-42BB-8F3A-1285353EDE99}" presName="hierChild2" presStyleCnt="0"/>
      <dgm:spPr/>
    </dgm:pt>
    <dgm:pt modelId="{31F33806-7923-4E34-96EA-F8192F250D7C}" type="pres">
      <dgm:prSet presAssocID="{AF95FBD9-E68D-4550-9A8B-401158129837}" presName="Name25" presStyleLbl="parChTrans1D2" presStyleIdx="0" presStyleCnt="3"/>
      <dgm:spPr/>
    </dgm:pt>
    <dgm:pt modelId="{B2520803-CEB8-4EDB-A798-DAC68FD8BF5F}" type="pres">
      <dgm:prSet presAssocID="{AF95FBD9-E68D-4550-9A8B-401158129837}" presName="connTx" presStyleLbl="parChTrans1D2" presStyleIdx="0" presStyleCnt="3"/>
      <dgm:spPr/>
    </dgm:pt>
    <dgm:pt modelId="{B6F62068-ECB7-4CC1-BC13-EE4F0BD625C0}" type="pres">
      <dgm:prSet presAssocID="{24FDA49E-A5C4-4113-A5AF-4B5C2A4C3473}" presName="Name30" presStyleCnt="0"/>
      <dgm:spPr/>
    </dgm:pt>
    <dgm:pt modelId="{911455E4-D3C9-4279-90B0-A40DD2438295}" type="pres">
      <dgm:prSet presAssocID="{24FDA49E-A5C4-4113-A5AF-4B5C2A4C3473}" presName="level2Shape" presStyleLbl="node2" presStyleIdx="0" presStyleCnt="3" custScaleX="116967" custLinFactY="-28547" custLinFactNeighborX="-6207" custLinFactNeighborY="-100000"/>
      <dgm:spPr/>
    </dgm:pt>
    <dgm:pt modelId="{FA11D99C-E3DF-44EC-B7A9-C40A0642E08B}" type="pres">
      <dgm:prSet presAssocID="{24FDA49E-A5C4-4113-A5AF-4B5C2A4C3473}" presName="hierChild3" presStyleCnt="0"/>
      <dgm:spPr/>
    </dgm:pt>
    <dgm:pt modelId="{E8703CE0-9F6E-41FD-82D9-2EB5E33B1461}" type="pres">
      <dgm:prSet presAssocID="{B305A754-4F0F-481F-8F0C-D6FA5FCF297A}" presName="Name25" presStyleLbl="parChTrans1D2" presStyleIdx="1" presStyleCnt="3"/>
      <dgm:spPr/>
    </dgm:pt>
    <dgm:pt modelId="{E07D9F8F-03C6-4F0F-8DCB-95F64AE83971}" type="pres">
      <dgm:prSet presAssocID="{B305A754-4F0F-481F-8F0C-D6FA5FCF297A}" presName="connTx" presStyleLbl="parChTrans1D2" presStyleIdx="1" presStyleCnt="3"/>
      <dgm:spPr/>
    </dgm:pt>
    <dgm:pt modelId="{146DFF12-70E2-4657-B6F2-FE949F9FE5B9}" type="pres">
      <dgm:prSet presAssocID="{E72438CB-87DA-4867-B66B-EDB48A7E2F67}" presName="Name30" presStyleCnt="0"/>
      <dgm:spPr/>
    </dgm:pt>
    <dgm:pt modelId="{4D29AA12-AC25-4E42-9B40-76DF4A15CDFE}" type="pres">
      <dgm:prSet presAssocID="{E72438CB-87DA-4867-B66B-EDB48A7E2F67}" presName="level2Shape" presStyleLbl="node2" presStyleIdx="1" presStyleCnt="3" custScaleX="118901" custLinFactNeighborX="-8565" custLinFactNeighborY="-87051"/>
      <dgm:spPr/>
    </dgm:pt>
    <dgm:pt modelId="{40A46851-AE5D-4D8E-968D-EB353AFDCD0E}" type="pres">
      <dgm:prSet presAssocID="{E72438CB-87DA-4867-B66B-EDB48A7E2F67}" presName="hierChild3" presStyleCnt="0"/>
      <dgm:spPr/>
    </dgm:pt>
    <dgm:pt modelId="{380D5E47-3DE3-4EB7-BD0E-4D2F1C7FB313}" type="pres">
      <dgm:prSet presAssocID="{9769A3EB-DCAD-4EFE-8D24-8E648FDF0760}" presName="Name25" presStyleLbl="parChTrans1D2" presStyleIdx="2" presStyleCnt="3"/>
      <dgm:spPr/>
    </dgm:pt>
    <dgm:pt modelId="{515D87FE-7358-432C-8632-AA5B4006A97D}" type="pres">
      <dgm:prSet presAssocID="{9769A3EB-DCAD-4EFE-8D24-8E648FDF0760}" presName="connTx" presStyleLbl="parChTrans1D2" presStyleIdx="2" presStyleCnt="3"/>
      <dgm:spPr/>
    </dgm:pt>
    <dgm:pt modelId="{02486A10-D09E-49CB-8861-E6EBAAB9AFF4}" type="pres">
      <dgm:prSet presAssocID="{B0E18912-82FE-4BC0-9BC1-4601FE5904FF}" presName="Name30" presStyleCnt="0"/>
      <dgm:spPr/>
    </dgm:pt>
    <dgm:pt modelId="{BBC716D8-5F39-4A7C-8173-C1ABCB98B98C}" type="pres">
      <dgm:prSet presAssocID="{B0E18912-82FE-4BC0-9BC1-4601FE5904FF}" presName="level2Shape" presStyleLbl="node2" presStyleIdx="2" presStyleCnt="3" custScaleX="114538" custLinFactNeighborX="-7219" custLinFactNeighborY="-30383"/>
      <dgm:spPr/>
    </dgm:pt>
    <dgm:pt modelId="{2ED96157-631F-4359-8F3F-64692A6E4DFA}" type="pres">
      <dgm:prSet presAssocID="{B0E18912-82FE-4BC0-9BC1-4601FE5904FF}" presName="hierChild3" presStyleCnt="0"/>
      <dgm:spPr/>
    </dgm:pt>
    <dgm:pt modelId="{1BB7F08C-EE56-4E0B-8E09-AB7ECACD1A85}" type="pres">
      <dgm:prSet presAssocID="{9B9B9A1E-2952-4909-97FB-6881A6CAAC4F}" presName="bgShapesFlow" presStyleCnt="0"/>
      <dgm:spPr/>
    </dgm:pt>
    <dgm:pt modelId="{53E81871-0E1E-4B6B-B5A0-DE6EEF219390}" type="pres">
      <dgm:prSet presAssocID="{5847070F-795E-45CA-B011-45A7C8185E1F}" presName="rectComp" presStyleCnt="0"/>
      <dgm:spPr/>
    </dgm:pt>
    <dgm:pt modelId="{A952AFEB-DAAA-46E2-BCF8-1E802489C546}" type="pres">
      <dgm:prSet presAssocID="{5847070F-795E-45CA-B011-45A7C8185E1F}" presName="bgRect" presStyleLbl="bgShp" presStyleIdx="0" presStyleCnt="3" custLinFactNeighborX="2058" custLinFactNeighborY="-195"/>
      <dgm:spPr/>
    </dgm:pt>
    <dgm:pt modelId="{489B0962-E51F-4BEC-9726-A02701FB861E}" type="pres">
      <dgm:prSet presAssocID="{5847070F-795E-45CA-B011-45A7C8185E1F}" presName="bgRectTx" presStyleLbl="bgShp" presStyleIdx="0" presStyleCnt="3">
        <dgm:presLayoutVars>
          <dgm:bulletEnabled val="1"/>
        </dgm:presLayoutVars>
      </dgm:prSet>
      <dgm:spPr/>
    </dgm:pt>
    <dgm:pt modelId="{6B04CED0-35B3-45E8-A5DA-ED601732C4DF}" type="pres">
      <dgm:prSet presAssocID="{5847070F-795E-45CA-B011-45A7C8185E1F}" presName="spComp" presStyleCnt="0"/>
      <dgm:spPr/>
    </dgm:pt>
    <dgm:pt modelId="{FCC95940-4268-4C32-A1E4-D127774AFFA2}" type="pres">
      <dgm:prSet presAssocID="{5847070F-795E-45CA-B011-45A7C8185E1F}" presName="hSp" presStyleCnt="0"/>
      <dgm:spPr/>
    </dgm:pt>
    <dgm:pt modelId="{3A89A931-631B-4F04-98E2-8A1511E821F6}" type="pres">
      <dgm:prSet presAssocID="{C779F6B7-377E-435F-8031-9E65B1586CBE}" presName="rectComp" presStyleCnt="0"/>
      <dgm:spPr/>
    </dgm:pt>
    <dgm:pt modelId="{4D281B1E-4503-4310-9374-365DD18B2443}" type="pres">
      <dgm:prSet presAssocID="{C779F6B7-377E-435F-8031-9E65B1586CBE}" presName="bgRect" presStyleLbl="bgShp" presStyleIdx="1" presStyleCnt="3" custLinFactNeighborX="2164" custLinFactNeighborY="-462"/>
      <dgm:spPr/>
    </dgm:pt>
    <dgm:pt modelId="{5B424ED6-4C4D-4A5C-8F8E-D2BD4A113961}" type="pres">
      <dgm:prSet presAssocID="{C779F6B7-377E-435F-8031-9E65B1586CBE}" presName="bgRectTx" presStyleLbl="bgShp" presStyleIdx="1" presStyleCnt="3">
        <dgm:presLayoutVars>
          <dgm:bulletEnabled val="1"/>
        </dgm:presLayoutVars>
      </dgm:prSet>
      <dgm:spPr/>
    </dgm:pt>
    <dgm:pt modelId="{A1FF2040-4E13-4F47-9B12-5F869A84E683}" type="pres">
      <dgm:prSet presAssocID="{C779F6B7-377E-435F-8031-9E65B1586CBE}" presName="spComp" presStyleCnt="0"/>
      <dgm:spPr/>
    </dgm:pt>
    <dgm:pt modelId="{0276F8D0-10A1-4E3D-8521-679FE9C0EF47}" type="pres">
      <dgm:prSet presAssocID="{C779F6B7-377E-435F-8031-9E65B1586CBE}" presName="hSp" presStyleCnt="0"/>
      <dgm:spPr/>
    </dgm:pt>
    <dgm:pt modelId="{51C61281-F275-46B2-9547-D623052C7A65}" type="pres">
      <dgm:prSet presAssocID="{A1EBC5AD-A4C3-4D08-B417-A8A16920E511}" presName="rectComp" presStyleCnt="0"/>
      <dgm:spPr/>
    </dgm:pt>
    <dgm:pt modelId="{BAC33A53-9043-409A-8618-C51F6E99A45C}" type="pres">
      <dgm:prSet presAssocID="{A1EBC5AD-A4C3-4D08-B417-A8A16920E511}" presName="bgRect" presStyleLbl="bgShp" presStyleIdx="2" presStyleCnt="3" custScaleX="136462" custLinFactNeighborX="7223" custLinFactNeighborY="-698"/>
      <dgm:spPr/>
    </dgm:pt>
    <dgm:pt modelId="{C4C1D200-63A8-42B6-AF72-C6FF8B77D346}" type="pres">
      <dgm:prSet presAssocID="{A1EBC5AD-A4C3-4D08-B417-A8A16920E511}" presName="bgRectTx" presStyleLbl="bgShp" presStyleIdx="2" presStyleCnt="3">
        <dgm:presLayoutVars>
          <dgm:bulletEnabled val="1"/>
        </dgm:presLayoutVars>
      </dgm:prSet>
      <dgm:spPr/>
    </dgm:pt>
  </dgm:ptLst>
  <dgm:cxnLst>
    <dgm:cxn modelId="{BB78B009-809C-432D-A6EE-53FFAAE048A0}" type="presOf" srcId="{9769A3EB-DCAD-4EFE-8D24-8E648FDF0760}" destId="{515D87FE-7358-432C-8632-AA5B4006A97D}" srcOrd="1" destOrd="0" presId="urn:microsoft.com/office/officeart/2005/8/layout/hierarchy5"/>
    <dgm:cxn modelId="{92184F11-BF29-4886-9202-906553DE827D}" type="presOf" srcId="{9B9B9A1E-2952-4909-97FB-6881A6CAAC4F}" destId="{6A4EC89C-E878-4C22-8265-F542DFA163A3}" srcOrd="0" destOrd="0" presId="urn:microsoft.com/office/officeart/2005/8/layout/hierarchy5"/>
    <dgm:cxn modelId="{B7B6752C-8A2A-4188-A0C2-50CDF78F2F92}" type="presOf" srcId="{24FDA49E-A5C4-4113-A5AF-4B5C2A4C3473}" destId="{911455E4-D3C9-4279-90B0-A40DD2438295}" srcOrd="0" destOrd="0" presId="urn:microsoft.com/office/officeart/2005/8/layout/hierarchy5"/>
    <dgm:cxn modelId="{94B42438-8864-4218-A114-69D87D8822FB}" type="presOf" srcId="{AF95FBD9-E68D-4550-9A8B-401158129837}" destId="{31F33806-7923-4E34-96EA-F8192F250D7C}" srcOrd="0" destOrd="0" presId="urn:microsoft.com/office/officeart/2005/8/layout/hierarchy5"/>
    <dgm:cxn modelId="{12008A59-AC2E-466A-9D15-E8E21E02EC28}" srcId="{1B5BEE3A-D5FC-42BB-8F3A-1285353EDE99}" destId="{E72438CB-87DA-4867-B66B-EDB48A7E2F67}" srcOrd="1" destOrd="0" parTransId="{B305A754-4F0F-481F-8F0C-D6FA5FCF297A}" sibTransId="{23C4D373-B720-419F-A370-001FC91482DC}"/>
    <dgm:cxn modelId="{30D7826B-8D90-4C2E-B674-5F7251D7EED5}" srcId="{9B9B9A1E-2952-4909-97FB-6881A6CAAC4F}" destId="{C779F6B7-377E-435F-8031-9E65B1586CBE}" srcOrd="2" destOrd="0" parTransId="{1A2ADF34-53BF-4FFB-8D4E-94BC458C76FD}" sibTransId="{577000B6-54F2-4A13-8784-509C81E68B17}"/>
    <dgm:cxn modelId="{B0E52F74-72A8-4482-8927-E3FCF69ACFDB}" srcId="{9B9B9A1E-2952-4909-97FB-6881A6CAAC4F}" destId="{1B5BEE3A-D5FC-42BB-8F3A-1285353EDE99}" srcOrd="0" destOrd="0" parTransId="{82B9CD00-75BE-468A-916F-8DF631DC439B}" sibTransId="{7A612F65-45CF-47FA-B0AB-884F18A9D1FE}"/>
    <dgm:cxn modelId="{3F5A6177-8203-46A7-878E-AD8B3C3EF526}" type="presOf" srcId="{B305A754-4F0F-481F-8F0C-D6FA5FCF297A}" destId="{E07D9F8F-03C6-4F0F-8DCB-95F64AE83971}" srcOrd="1" destOrd="0" presId="urn:microsoft.com/office/officeart/2005/8/layout/hierarchy5"/>
    <dgm:cxn modelId="{E6A41E7E-8613-4DC5-868E-10920E90C17C}" type="presOf" srcId="{9769A3EB-DCAD-4EFE-8D24-8E648FDF0760}" destId="{380D5E47-3DE3-4EB7-BD0E-4D2F1C7FB313}" srcOrd="0" destOrd="0" presId="urn:microsoft.com/office/officeart/2005/8/layout/hierarchy5"/>
    <dgm:cxn modelId="{7F52BF99-06D5-44F3-9313-CE14FB1CE7B1}" type="presOf" srcId="{AF95FBD9-E68D-4550-9A8B-401158129837}" destId="{B2520803-CEB8-4EDB-A798-DAC68FD8BF5F}" srcOrd="1" destOrd="0" presId="urn:microsoft.com/office/officeart/2005/8/layout/hierarchy5"/>
    <dgm:cxn modelId="{1236E09A-EA2A-4D89-A751-11A617AE6820}" srcId="{9B9B9A1E-2952-4909-97FB-6881A6CAAC4F}" destId="{5847070F-795E-45CA-B011-45A7C8185E1F}" srcOrd="1" destOrd="0" parTransId="{6A1F2248-0601-4F7A-A1D1-7B1FEADFAFAA}" sibTransId="{A9D8B683-9540-409B-85A2-EC63B75D59B1}"/>
    <dgm:cxn modelId="{5B79D1A4-485C-479A-B47C-DCED606B3DFD}" type="presOf" srcId="{5847070F-795E-45CA-B011-45A7C8185E1F}" destId="{A952AFEB-DAAA-46E2-BCF8-1E802489C546}" srcOrd="0" destOrd="0" presId="urn:microsoft.com/office/officeart/2005/8/layout/hierarchy5"/>
    <dgm:cxn modelId="{E64C84B2-816E-4892-A26E-297F33DEFB2F}" type="presOf" srcId="{B305A754-4F0F-481F-8F0C-D6FA5FCF297A}" destId="{E8703CE0-9F6E-41FD-82D9-2EB5E33B1461}" srcOrd="0" destOrd="0" presId="urn:microsoft.com/office/officeart/2005/8/layout/hierarchy5"/>
    <dgm:cxn modelId="{2E78AEB4-8C53-4A17-8E41-FE343557BFDC}" type="presOf" srcId="{A1EBC5AD-A4C3-4D08-B417-A8A16920E511}" destId="{BAC33A53-9043-409A-8618-C51F6E99A45C}" srcOrd="0" destOrd="0" presId="urn:microsoft.com/office/officeart/2005/8/layout/hierarchy5"/>
    <dgm:cxn modelId="{CF6E53BC-5EE6-4DE9-9131-15B3F42FD639}" srcId="{1B5BEE3A-D5FC-42BB-8F3A-1285353EDE99}" destId="{B0E18912-82FE-4BC0-9BC1-4601FE5904FF}" srcOrd="2" destOrd="0" parTransId="{9769A3EB-DCAD-4EFE-8D24-8E648FDF0760}" sibTransId="{8867A1FA-0957-4F18-B798-9D7395CA2D06}"/>
    <dgm:cxn modelId="{E30E4ABE-87DD-4FD6-982F-655A2348EEED}" type="presOf" srcId="{C779F6B7-377E-435F-8031-9E65B1586CBE}" destId="{5B424ED6-4C4D-4A5C-8F8E-D2BD4A113961}" srcOrd="1" destOrd="0" presId="urn:microsoft.com/office/officeart/2005/8/layout/hierarchy5"/>
    <dgm:cxn modelId="{8A1C6FCB-5508-4F66-9A08-01F7C5DB59DA}" type="presOf" srcId="{C779F6B7-377E-435F-8031-9E65B1586CBE}" destId="{4D281B1E-4503-4310-9374-365DD18B2443}" srcOrd="0" destOrd="0" presId="urn:microsoft.com/office/officeart/2005/8/layout/hierarchy5"/>
    <dgm:cxn modelId="{5FE1B8CC-CD6D-448B-8543-A36B9C8E602D}" srcId="{9B9B9A1E-2952-4909-97FB-6881A6CAAC4F}" destId="{A1EBC5AD-A4C3-4D08-B417-A8A16920E511}" srcOrd="3" destOrd="0" parTransId="{63EC3E2D-C9C1-48C8-9519-38BC98E5A58D}" sibTransId="{E21F25A7-659B-478D-B407-E28CBB0B0A87}"/>
    <dgm:cxn modelId="{03E130D9-B34F-4071-B1CB-A48A53E54CD7}" type="presOf" srcId="{B0E18912-82FE-4BC0-9BC1-4601FE5904FF}" destId="{BBC716D8-5F39-4A7C-8173-C1ABCB98B98C}" srcOrd="0" destOrd="0" presId="urn:microsoft.com/office/officeart/2005/8/layout/hierarchy5"/>
    <dgm:cxn modelId="{42BA37DF-7774-42C4-A045-6542E80B639C}" srcId="{1B5BEE3A-D5FC-42BB-8F3A-1285353EDE99}" destId="{24FDA49E-A5C4-4113-A5AF-4B5C2A4C3473}" srcOrd="0" destOrd="0" parTransId="{AF95FBD9-E68D-4550-9A8B-401158129837}" sibTransId="{494BC4DE-56A4-4995-A3C4-741148A6073B}"/>
    <dgm:cxn modelId="{EE19CFEC-BB4E-4650-833F-CBE00F6AAAE6}" type="presOf" srcId="{E72438CB-87DA-4867-B66B-EDB48A7E2F67}" destId="{4D29AA12-AC25-4E42-9B40-76DF4A15CDFE}" srcOrd="0" destOrd="0" presId="urn:microsoft.com/office/officeart/2005/8/layout/hierarchy5"/>
    <dgm:cxn modelId="{86A6F9F5-10F9-4EAA-ACAD-2E75B06CD947}" type="presOf" srcId="{A1EBC5AD-A4C3-4D08-B417-A8A16920E511}" destId="{C4C1D200-63A8-42B6-AF72-C6FF8B77D346}" srcOrd="1" destOrd="0" presId="urn:microsoft.com/office/officeart/2005/8/layout/hierarchy5"/>
    <dgm:cxn modelId="{356F55FB-44DF-4297-BF41-C6D642C744C3}" type="presOf" srcId="{5847070F-795E-45CA-B011-45A7C8185E1F}" destId="{489B0962-E51F-4BEC-9726-A02701FB861E}" srcOrd="1" destOrd="0" presId="urn:microsoft.com/office/officeart/2005/8/layout/hierarchy5"/>
    <dgm:cxn modelId="{302AE3FE-2326-45D5-9F31-608F27B83775}" type="presOf" srcId="{1B5BEE3A-D5FC-42BB-8F3A-1285353EDE99}" destId="{A32A5A71-DAEF-4A4F-A1E4-3E17EE3AAC17}" srcOrd="0" destOrd="0" presId="urn:microsoft.com/office/officeart/2005/8/layout/hierarchy5"/>
    <dgm:cxn modelId="{EE89EE17-D283-499D-A42C-8A0472567811}" type="presParOf" srcId="{6A4EC89C-E878-4C22-8265-F542DFA163A3}" destId="{721B9478-FD02-4B52-9B6D-1921BB70943D}" srcOrd="0" destOrd="0" presId="urn:microsoft.com/office/officeart/2005/8/layout/hierarchy5"/>
    <dgm:cxn modelId="{2340A805-4F1E-42FB-80B2-7ADFECABF90C}" type="presParOf" srcId="{721B9478-FD02-4B52-9B6D-1921BB70943D}" destId="{A1963921-DBAF-4F72-B421-306ECCA9984B}" srcOrd="0" destOrd="0" presId="urn:microsoft.com/office/officeart/2005/8/layout/hierarchy5"/>
    <dgm:cxn modelId="{FAA155C1-F459-4DED-B619-970D6C6F6F6F}" type="presParOf" srcId="{721B9478-FD02-4B52-9B6D-1921BB70943D}" destId="{5005CF5D-9140-4CB9-9B5C-E7E196650B8D}" srcOrd="1" destOrd="0" presId="urn:microsoft.com/office/officeart/2005/8/layout/hierarchy5"/>
    <dgm:cxn modelId="{C99BBF2D-D91C-4CBE-AA49-85C543324C0A}" type="presParOf" srcId="{5005CF5D-9140-4CB9-9B5C-E7E196650B8D}" destId="{09EF04CB-E5FD-4B86-8B1E-8DB33766246A}" srcOrd="0" destOrd="0" presId="urn:microsoft.com/office/officeart/2005/8/layout/hierarchy5"/>
    <dgm:cxn modelId="{3FEC8B54-1710-4645-8E12-F1AC66E00A82}" type="presParOf" srcId="{09EF04CB-E5FD-4B86-8B1E-8DB33766246A}" destId="{A32A5A71-DAEF-4A4F-A1E4-3E17EE3AAC17}" srcOrd="0" destOrd="0" presId="urn:microsoft.com/office/officeart/2005/8/layout/hierarchy5"/>
    <dgm:cxn modelId="{12B08897-8D7B-4E8F-AB42-64B0AF7A3C0F}" type="presParOf" srcId="{09EF04CB-E5FD-4B86-8B1E-8DB33766246A}" destId="{F78DBCEE-7AAA-40B3-9F57-9811F7DC0862}" srcOrd="1" destOrd="0" presId="urn:microsoft.com/office/officeart/2005/8/layout/hierarchy5"/>
    <dgm:cxn modelId="{56CD2FE7-8DF2-4F41-AF81-44B5EECC0F6B}" type="presParOf" srcId="{F78DBCEE-7AAA-40B3-9F57-9811F7DC0862}" destId="{31F33806-7923-4E34-96EA-F8192F250D7C}" srcOrd="0" destOrd="0" presId="urn:microsoft.com/office/officeart/2005/8/layout/hierarchy5"/>
    <dgm:cxn modelId="{314E51DD-5D1E-4E4D-A8BD-7B5992A5CFE2}" type="presParOf" srcId="{31F33806-7923-4E34-96EA-F8192F250D7C}" destId="{B2520803-CEB8-4EDB-A798-DAC68FD8BF5F}" srcOrd="0" destOrd="0" presId="urn:microsoft.com/office/officeart/2005/8/layout/hierarchy5"/>
    <dgm:cxn modelId="{A3EC6AB5-F0E5-4269-A1CF-CD90E316C62F}" type="presParOf" srcId="{F78DBCEE-7AAA-40B3-9F57-9811F7DC0862}" destId="{B6F62068-ECB7-4CC1-BC13-EE4F0BD625C0}" srcOrd="1" destOrd="0" presId="urn:microsoft.com/office/officeart/2005/8/layout/hierarchy5"/>
    <dgm:cxn modelId="{B849B63B-8AE7-4B7E-9517-08F6CF287D81}" type="presParOf" srcId="{B6F62068-ECB7-4CC1-BC13-EE4F0BD625C0}" destId="{911455E4-D3C9-4279-90B0-A40DD2438295}" srcOrd="0" destOrd="0" presId="urn:microsoft.com/office/officeart/2005/8/layout/hierarchy5"/>
    <dgm:cxn modelId="{27BA28A6-A1AD-43F4-9560-CD5E384F3589}" type="presParOf" srcId="{B6F62068-ECB7-4CC1-BC13-EE4F0BD625C0}" destId="{FA11D99C-E3DF-44EC-B7A9-C40A0642E08B}" srcOrd="1" destOrd="0" presId="urn:microsoft.com/office/officeart/2005/8/layout/hierarchy5"/>
    <dgm:cxn modelId="{0357D6B2-CDB8-4B6D-BE2F-3944092C1E0F}" type="presParOf" srcId="{F78DBCEE-7AAA-40B3-9F57-9811F7DC0862}" destId="{E8703CE0-9F6E-41FD-82D9-2EB5E33B1461}" srcOrd="2" destOrd="0" presId="urn:microsoft.com/office/officeart/2005/8/layout/hierarchy5"/>
    <dgm:cxn modelId="{B2056E3C-CFC1-4FED-AFFD-1D6EC29DCA1E}" type="presParOf" srcId="{E8703CE0-9F6E-41FD-82D9-2EB5E33B1461}" destId="{E07D9F8F-03C6-4F0F-8DCB-95F64AE83971}" srcOrd="0" destOrd="0" presId="urn:microsoft.com/office/officeart/2005/8/layout/hierarchy5"/>
    <dgm:cxn modelId="{BB40B11E-ED11-4853-A665-18B8085E403F}" type="presParOf" srcId="{F78DBCEE-7AAA-40B3-9F57-9811F7DC0862}" destId="{146DFF12-70E2-4657-B6F2-FE949F9FE5B9}" srcOrd="3" destOrd="0" presId="urn:microsoft.com/office/officeart/2005/8/layout/hierarchy5"/>
    <dgm:cxn modelId="{B0219772-D49C-426E-BA80-1270EA8CE107}" type="presParOf" srcId="{146DFF12-70E2-4657-B6F2-FE949F9FE5B9}" destId="{4D29AA12-AC25-4E42-9B40-76DF4A15CDFE}" srcOrd="0" destOrd="0" presId="urn:microsoft.com/office/officeart/2005/8/layout/hierarchy5"/>
    <dgm:cxn modelId="{BC3A6B61-5939-4BF9-B3AF-89F654D5DF95}" type="presParOf" srcId="{146DFF12-70E2-4657-B6F2-FE949F9FE5B9}" destId="{40A46851-AE5D-4D8E-968D-EB353AFDCD0E}" srcOrd="1" destOrd="0" presId="urn:microsoft.com/office/officeart/2005/8/layout/hierarchy5"/>
    <dgm:cxn modelId="{BAA7E170-CDB3-4E70-A79E-A857FC6304B9}" type="presParOf" srcId="{F78DBCEE-7AAA-40B3-9F57-9811F7DC0862}" destId="{380D5E47-3DE3-4EB7-BD0E-4D2F1C7FB313}" srcOrd="4" destOrd="0" presId="urn:microsoft.com/office/officeart/2005/8/layout/hierarchy5"/>
    <dgm:cxn modelId="{2622AB9C-2743-4149-A07B-9D8CF357D355}" type="presParOf" srcId="{380D5E47-3DE3-4EB7-BD0E-4D2F1C7FB313}" destId="{515D87FE-7358-432C-8632-AA5B4006A97D}" srcOrd="0" destOrd="0" presId="urn:microsoft.com/office/officeart/2005/8/layout/hierarchy5"/>
    <dgm:cxn modelId="{ED1BDEC3-5D63-44B8-8785-4F5496D0D39B}" type="presParOf" srcId="{F78DBCEE-7AAA-40B3-9F57-9811F7DC0862}" destId="{02486A10-D09E-49CB-8861-E6EBAAB9AFF4}" srcOrd="5" destOrd="0" presId="urn:microsoft.com/office/officeart/2005/8/layout/hierarchy5"/>
    <dgm:cxn modelId="{2E299A10-7A86-4159-9B45-8B0F23EFF19A}" type="presParOf" srcId="{02486A10-D09E-49CB-8861-E6EBAAB9AFF4}" destId="{BBC716D8-5F39-4A7C-8173-C1ABCB98B98C}" srcOrd="0" destOrd="0" presId="urn:microsoft.com/office/officeart/2005/8/layout/hierarchy5"/>
    <dgm:cxn modelId="{ECECC76D-68FE-4AC0-8F03-33FE0D721031}" type="presParOf" srcId="{02486A10-D09E-49CB-8861-E6EBAAB9AFF4}" destId="{2ED96157-631F-4359-8F3F-64692A6E4DFA}" srcOrd="1" destOrd="0" presId="urn:microsoft.com/office/officeart/2005/8/layout/hierarchy5"/>
    <dgm:cxn modelId="{786C22C9-DA15-4354-A29F-3CD05ADB1B45}" type="presParOf" srcId="{6A4EC89C-E878-4C22-8265-F542DFA163A3}" destId="{1BB7F08C-EE56-4E0B-8E09-AB7ECACD1A85}" srcOrd="1" destOrd="0" presId="urn:microsoft.com/office/officeart/2005/8/layout/hierarchy5"/>
    <dgm:cxn modelId="{17A4762D-A082-48C4-9927-6E543609098F}" type="presParOf" srcId="{1BB7F08C-EE56-4E0B-8E09-AB7ECACD1A85}" destId="{53E81871-0E1E-4B6B-B5A0-DE6EEF219390}" srcOrd="0" destOrd="0" presId="urn:microsoft.com/office/officeart/2005/8/layout/hierarchy5"/>
    <dgm:cxn modelId="{F4F824A1-10E8-4598-9DF9-DEA7463E050C}" type="presParOf" srcId="{53E81871-0E1E-4B6B-B5A0-DE6EEF219390}" destId="{A952AFEB-DAAA-46E2-BCF8-1E802489C546}" srcOrd="0" destOrd="0" presId="urn:microsoft.com/office/officeart/2005/8/layout/hierarchy5"/>
    <dgm:cxn modelId="{3E6DCF7F-8A6D-46BF-82E5-101E10BD1739}" type="presParOf" srcId="{53E81871-0E1E-4B6B-B5A0-DE6EEF219390}" destId="{489B0962-E51F-4BEC-9726-A02701FB861E}" srcOrd="1" destOrd="0" presId="urn:microsoft.com/office/officeart/2005/8/layout/hierarchy5"/>
    <dgm:cxn modelId="{24C314AD-013A-4CDD-81BB-8C60ECD7AA16}" type="presParOf" srcId="{1BB7F08C-EE56-4E0B-8E09-AB7ECACD1A85}" destId="{6B04CED0-35B3-45E8-A5DA-ED601732C4DF}" srcOrd="1" destOrd="0" presId="urn:microsoft.com/office/officeart/2005/8/layout/hierarchy5"/>
    <dgm:cxn modelId="{5D91B95F-6E96-4C19-8D85-BAD03B77EE54}" type="presParOf" srcId="{6B04CED0-35B3-45E8-A5DA-ED601732C4DF}" destId="{FCC95940-4268-4C32-A1E4-D127774AFFA2}" srcOrd="0" destOrd="0" presId="urn:microsoft.com/office/officeart/2005/8/layout/hierarchy5"/>
    <dgm:cxn modelId="{2AA08E27-B96E-47CE-A20F-AC0F3D544A8A}" type="presParOf" srcId="{1BB7F08C-EE56-4E0B-8E09-AB7ECACD1A85}" destId="{3A89A931-631B-4F04-98E2-8A1511E821F6}" srcOrd="2" destOrd="0" presId="urn:microsoft.com/office/officeart/2005/8/layout/hierarchy5"/>
    <dgm:cxn modelId="{C8A6B499-8BB8-43E9-A641-AC3F4D988526}" type="presParOf" srcId="{3A89A931-631B-4F04-98E2-8A1511E821F6}" destId="{4D281B1E-4503-4310-9374-365DD18B2443}" srcOrd="0" destOrd="0" presId="urn:microsoft.com/office/officeart/2005/8/layout/hierarchy5"/>
    <dgm:cxn modelId="{951ED404-3BA0-41A8-87C9-816B3943C32E}" type="presParOf" srcId="{3A89A931-631B-4F04-98E2-8A1511E821F6}" destId="{5B424ED6-4C4D-4A5C-8F8E-D2BD4A113961}" srcOrd="1" destOrd="0" presId="urn:microsoft.com/office/officeart/2005/8/layout/hierarchy5"/>
    <dgm:cxn modelId="{9D6883EC-1354-469C-BE0C-2F6DEA9EE7F0}" type="presParOf" srcId="{1BB7F08C-EE56-4E0B-8E09-AB7ECACD1A85}" destId="{A1FF2040-4E13-4F47-9B12-5F869A84E683}" srcOrd="3" destOrd="0" presId="urn:microsoft.com/office/officeart/2005/8/layout/hierarchy5"/>
    <dgm:cxn modelId="{E6F1358B-65F7-4A23-99A6-3BFD2C2D6962}" type="presParOf" srcId="{A1FF2040-4E13-4F47-9B12-5F869A84E683}" destId="{0276F8D0-10A1-4E3D-8521-679FE9C0EF47}" srcOrd="0" destOrd="0" presId="urn:microsoft.com/office/officeart/2005/8/layout/hierarchy5"/>
    <dgm:cxn modelId="{B8D10ACD-7CA8-4A9A-AF15-A2545744B9DB}" type="presParOf" srcId="{1BB7F08C-EE56-4E0B-8E09-AB7ECACD1A85}" destId="{51C61281-F275-46B2-9547-D623052C7A65}" srcOrd="4" destOrd="0" presId="urn:microsoft.com/office/officeart/2005/8/layout/hierarchy5"/>
    <dgm:cxn modelId="{A48B245B-22C6-4172-83DB-D3AD6D0C2688}" type="presParOf" srcId="{51C61281-F275-46B2-9547-D623052C7A65}" destId="{BAC33A53-9043-409A-8618-C51F6E99A45C}" srcOrd="0" destOrd="0" presId="urn:microsoft.com/office/officeart/2005/8/layout/hierarchy5"/>
    <dgm:cxn modelId="{4C4AC715-846A-4C67-ADA7-D82A90AF7ABE}" type="presParOf" srcId="{51C61281-F275-46B2-9547-D623052C7A65}" destId="{C4C1D200-63A8-42B6-AF72-C6FF8B77D346}"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C33A53-9043-409A-8618-C51F6E99A45C}">
      <dsp:nvSpPr>
        <dsp:cNvPr id="0" name=""/>
        <dsp:cNvSpPr/>
      </dsp:nvSpPr>
      <dsp:spPr>
        <a:xfrm>
          <a:off x="8186360" y="0"/>
          <a:ext cx="4508551" cy="6884781"/>
        </a:xfrm>
        <a:prstGeom prst="roundRect">
          <a:avLst>
            <a:gd name="adj" fmla="val 10000"/>
          </a:avLst>
        </a:prstGeom>
        <a:solidFill>
          <a:schemeClr val="accent1">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8186360" y="0"/>
        <a:ext cx="4508551" cy="2065434"/>
      </dsp:txXfrm>
    </dsp:sp>
    <dsp:sp modelId="{4D281B1E-4503-4310-9374-365DD18B2443}">
      <dsp:nvSpPr>
        <dsp:cNvPr id="0" name=""/>
        <dsp:cNvSpPr/>
      </dsp:nvSpPr>
      <dsp:spPr>
        <a:xfrm>
          <a:off x="4164680" y="0"/>
          <a:ext cx="3303888" cy="6884781"/>
        </a:xfrm>
        <a:prstGeom prst="roundRect">
          <a:avLst>
            <a:gd name="adj" fmla="val 10000"/>
          </a:avLst>
        </a:prstGeom>
        <a:solidFill>
          <a:schemeClr val="accent1">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4164680" y="0"/>
        <a:ext cx="3303888" cy="2065434"/>
      </dsp:txXfrm>
    </dsp:sp>
    <dsp:sp modelId="{A952AFEB-DAAA-46E2-BCF8-1E802489C546}">
      <dsp:nvSpPr>
        <dsp:cNvPr id="0" name=""/>
        <dsp:cNvSpPr/>
      </dsp:nvSpPr>
      <dsp:spPr>
        <a:xfrm>
          <a:off x="306642" y="0"/>
          <a:ext cx="3303888" cy="6884781"/>
        </a:xfrm>
        <a:prstGeom prst="roundRect">
          <a:avLst>
            <a:gd name="adj" fmla="val 10000"/>
          </a:avLst>
        </a:prstGeom>
        <a:solidFill>
          <a:schemeClr val="accent1">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306642" y="0"/>
        <a:ext cx="3303888" cy="2065434"/>
      </dsp:txXfrm>
    </dsp:sp>
    <dsp:sp modelId="{A32A5A71-DAEF-4A4F-A1E4-3E17EE3AAC17}">
      <dsp:nvSpPr>
        <dsp:cNvPr id="0" name=""/>
        <dsp:cNvSpPr/>
      </dsp:nvSpPr>
      <dsp:spPr>
        <a:xfrm>
          <a:off x="502931" y="2340431"/>
          <a:ext cx="2753240" cy="1376620"/>
        </a:xfrm>
        <a:prstGeom prst="roundRect">
          <a:avLst>
            <a:gd name="adj" fmla="val 10000"/>
          </a:avLst>
        </a:prstGeom>
        <a:solidFill>
          <a:schemeClr val="accent5">
            <a:lumMod val="20000"/>
            <a:lumOff val="8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b="1" kern="1200" dirty="0">
              <a:solidFill>
                <a:schemeClr val="tx1"/>
              </a:solidFill>
              <a:latin typeface="+mn-lt"/>
            </a:rPr>
            <a:t>Key Performance Indicator (KPI)</a:t>
          </a:r>
        </a:p>
      </dsp:txBody>
      <dsp:txXfrm>
        <a:off x="543251" y="2380751"/>
        <a:ext cx="2672600" cy="1295980"/>
      </dsp:txXfrm>
    </dsp:sp>
    <dsp:sp modelId="{31F33806-7923-4E34-96EA-F8192F250D7C}">
      <dsp:nvSpPr>
        <dsp:cNvPr id="0" name=""/>
        <dsp:cNvSpPr/>
      </dsp:nvSpPr>
      <dsp:spPr>
        <a:xfrm rot="17683785">
          <a:off x="2601677" y="1988723"/>
          <a:ext cx="2250431" cy="35991"/>
        </a:xfrm>
        <a:custGeom>
          <a:avLst/>
          <a:gdLst/>
          <a:ahLst/>
          <a:cxnLst/>
          <a:rect l="0" t="0" r="0" b="0"/>
          <a:pathLst>
            <a:path>
              <a:moveTo>
                <a:pt x="0" y="17995"/>
              </a:moveTo>
              <a:lnTo>
                <a:pt x="2250431" y="17995"/>
              </a:lnTo>
            </a:path>
          </a:pathLst>
        </a:custGeom>
        <a:noFill/>
        <a:ln w="12700" cap="flat" cmpd="sng"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3670632" y="1950457"/>
        <a:ext cx="112521" cy="112521"/>
      </dsp:txXfrm>
    </dsp:sp>
    <dsp:sp modelId="{911455E4-D3C9-4279-90B0-A40DD2438295}">
      <dsp:nvSpPr>
        <dsp:cNvPr id="0" name=""/>
        <dsp:cNvSpPr/>
      </dsp:nvSpPr>
      <dsp:spPr>
        <a:xfrm>
          <a:off x="4197614" y="296385"/>
          <a:ext cx="3220382" cy="1376620"/>
        </a:xfrm>
        <a:prstGeom prst="roundRect">
          <a:avLst>
            <a:gd name="adj" fmla="val 10000"/>
          </a:avLst>
        </a:prstGeom>
        <a:solidFill>
          <a:schemeClr val="bg2"/>
        </a:solidFill>
        <a:ln w="12700" cap="flat" cmpd="sng" algn="ctr">
          <a:solidFill>
            <a:schemeClr val="accent3">
              <a:shade val="50000"/>
            </a:schemeClr>
          </a:solidFill>
          <a:prstDash val="solid"/>
        </a:ln>
        <a:effectLst/>
        <a:scene3d>
          <a:camera prst="orthographicFront"/>
          <a:lightRig rig="chilly" dir="t"/>
        </a:scene3d>
        <a:sp3d/>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20320" tIns="20320" rIns="20320" bIns="20320" numCol="1" spcCol="1270" anchor="ctr" anchorCtr="0">
          <a:noAutofit/>
        </a:bodyPr>
        <a:lstStyle/>
        <a:p>
          <a:pPr marL="0" lvl="0" indent="0" algn="l" defTabSz="1422400">
            <a:lnSpc>
              <a:spcPct val="90000"/>
            </a:lnSpc>
            <a:spcBef>
              <a:spcPct val="0"/>
            </a:spcBef>
            <a:spcAft>
              <a:spcPct val="35000"/>
            </a:spcAft>
            <a:buNone/>
          </a:pPr>
          <a:r>
            <a:rPr lang="en-US" sz="3200" b="0" kern="1200" dirty="0">
              <a:solidFill>
                <a:schemeClr val="tx1"/>
              </a:solidFill>
            </a:rPr>
            <a:t>Management Culture and Structure</a:t>
          </a:r>
        </a:p>
      </dsp:txBody>
      <dsp:txXfrm>
        <a:off x="4237934" y="336705"/>
        <a:ext cx="3139742" cy="1295980"/>
      </dsp:txXfrm>
    </dsp:sp>
    <dsp:sp modelId="{E8703CE0-9F6E-41FD-82D9-2EB5E33B1461}">
      <dsp:nvSpPr>
        <dsp:cNvPr id="0" name=""/>
        <dsp:cNvSpPr/>
      </dsp:nvSpPr>
      <dsp:spPr>
        <a:xfrm rot="430371">
          <a:off x="3252714" y="3065900"/>
          <a:ext cx="883435" cy="35991"/>
        </a:xfrm>
        <a:custGeom>
          <a:avLst/>
          <a:gdLst/>
          <a:ahLst/>
          <a:cxnLst/>
          <a:rect l="0" t="0" r="0" b="0"/>
          <a:pathLst>
            <a:path>
              <a:moveTo>
                <a:pt x="0" y="17995"/>
              </a:moveTo>
              <a:lnTo>
                <a:pt x="883435" y="17995"/>
              </a:lnTo>
            </a:path>
          </a:pathLst>
        </a:custGeom>
        <a:noFill/>
        <a:ln w="12700" cap="flat" cmpd="sng"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72346" y="3061810"/>
        <a:ext cx="44171" cy="44171"/>
      </dsp:txXfrm>
    </dsp:sp>
    <dsp:sp modelId="{4D29AA12-AC25-4E42-9B40-76DF4A15CDFE}">
      <dsp:nvSpPr>
        <dsp:cNvPr id="0" name=""/>
        <dsp:cNvSpPr/>
      </dsp:nvSpPr>
      <dsp:spPr>
        <a:xfrm>
          <a:off x="4132693" y="2450740"/>
          <a:ext cx="3273629" cy="1376620"/>
        </a:xfrm>
        <a:prstGeom prst="roundRect">
          <a:avLst>
            <a:gd name="adj" fmla="val 10000"/>
          </a:avLst>
        </a:prstGeom>
        <a:solidFill>
          <a:schemeClr val="accent2">
            <a:lumMod val="40000"/>
            <a:lumOff val="60000"/>
          </a:schemeClr>
        </a:solidFill>
        <a:ln w="12700" cap="flat" cmpd="sng" algn="ctr">
          <a:solidFill>
            <a:schemeClr val="accent2">
              <a:shade val="50000"/>
            </a:schemeClr>
          </a:solidFill>
          <a:prstDash val="solid"/>
        </a:ln>
        <a:effectLst/>
        <a:scene3d>
          <a:camera prst="orthographicFront"/>
          <a:lightRig rig="chilly" dir="t"/>
        </a:scene3d>
        <a:sp3d/>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20320" tIns="20320" rIns="20320" bIns="2032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tx1"/>
              </a:solidFill>
            </a:rPr>
            <a:t>Financial Management System</a:t>
          </a:r>
        </a:p>
      </dsp:txBody>
      <dsp:txXfrm>
        <a:off x="4173013" y="2491060"/>
        <a:ext cx="3192989" cy="1295980"/>
      </dsp:txXfrm>
    </dsp:sp>
    <dsp:sp modelId="{380D5E47-3DE3-4EB7-BD0E-4D2F1C7FB313}">
      <dsp:nvSpPr>
        <dsp:cNvPr id="0" name=""/>
        <dsp:cNvSpPr/>
      </dsp:nvSpPr>
      <dsp:spPr>
        <a:xfrm rot="4183717">
          <a:off x="2394539" y="4247508"/>
          <a:ext cx="2636845" cy="35991"/>
        </a:xfrm>
        <a:custGeom>
          <a:avLst/>
          <a:gdLst/>
          <a:ahLst/>
          <a:cxnLst/>
          <a:rect l="0" t="0" r="0" b="0"/>
          <a:pathLst>
            <a:path>
              <a:moveTo>
                <a:pt x="0" y="17995"/>
              </a:moveTo>
              <a:lnTo>
                <a:pt x="2636845" y="17995"/>
              </a:lnTo>
            </a:path>
          </a:pathLst>
        </a:custGeom>
        <a:noFill/>
        <a:ln w="12700" cap="flat" cmpd="sng"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3647040" y="4199583"/>
        <a:ext cx="131842" cy="131842"/>
      </dsp:txXfrm>
    </dsp:sp>
    <dsp:sp modelId="{BBC716D8-5F39-4A7C-8173-C1ABCB98B98C}">
      <dsp:nvSpPr>
        <dsp:cNvPr id="0" name=""/>
        <dsp:cNvSpPr/>
      </dsp:nvSpPr>
      <dsp:spPr>
        <a:xfrm>
          <a:off x="4169751" y="4813956"/>
          <a:ext cx="3153506" cy="1376620"/>
        </a:xfrm>
        <a:prstGeom prst="roundRect">
          <a:avLst>
            <a:gd name="adj" fmla="val 10000"/>
          </a:avLst>
        </a:prstGeom>
        <a:solidFill>
          <a:schemeClr val="lt1"/>
        </a:solidFill>
        <a:ln w="12700" cap="flat" cmpd="sng" algn="ctr">
          <a:solidFill>
            <a:schemeClr val="accent4"/>
          </a:solidFill>
          <a:prstDash val="solid"/>
        </a:ln>
        <a:effectLst/>
        <a:scene3d>
          <a:camera prst="orthographicFront"/>
          <a:lightRig rig="chilly" dir="t"/>
        </a:scene3d>
        <a:sp3d/>
      </dsp:spPr>
      <dsp:style>
        <a:lnRef idx="2">
          <a:schemeClr val="accent4"/>
        </a:lnRef>
        <a:fillRef idx="1">
          <a:schemeClr val="lt1"/>
        </a:fillRef>
        <a:effectRef idx="0">
          <a:schemeClr val="accent4"/>
        </a:effectRef>
        <a:fontRef idx="minor">
          <a:schemeClr val="dk1"/>
        </a:fontRef>
      </dsp:style>
      <dsp:txBody>
        <a:bodyPr spcFirstLastPara="0" vert="horz" wrap="square" lIns="20320" tIns="20320" rIns="20320" bIns="20320" numCol="1" spcCol="1270" anchor="ctr" anchorCtr="0">
          <a:noAutofit/>
        </a:bodyPr>
        <a:lstStyle/>
        <a:p>
          <a:pPr marL="0" lvl="0" indent="0" algn="l" defTabSz="1422400">
            <a:lnSpc>
              <a:spcPct val="90000"/>
            </a:lnSpc>
            <a:spcBef>
              <a:spcPct val="0"/>
            </a:spcBef>
            <a:spcAft>
              <a:spcPct val="35000"/>
            </a:spcAft>
            <a:buNone/>
          </a:pPr>
          <a:r>
            <a:rPr lang="en-GB" sz="3200" kern="1200" dirty="0"/>
            <a:t>Administrative Systems</a:t>
          </a:r>
        </a:p>
      </dsp:txBody>
      <dsp:txXfrm>
        <a:off x="4210071" y="4854276"/>
        <a:ext cx="3072866" cy="129598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98475"/>
          </a:xfrm>
          <a:prstGeom prst="rect">
            <a:avLst/>
          </a:prstGeom>
        </p:spPr>
        <p:txBody>
          <a:bodyPr vert="horz" lIns="91440" tIns="45720" rIns="91440" bIns="45720" rtlCol="0"/>
          <a:lstStyle>
            <a:lvl1pPr algn="r">
              <a:defRPr sz="1200"/>
            </a:lvl1pPr>
          </a:lstStyle>
          <a:p>
            <a:fld id="{8491B4DF-0D08-4D8F-8CC3-361175240872}" type="datetimeFigureOut">
              <a:rPr lang="en-US" smtClean="0"/>
              <a:t>8/21/23</a:t>
            </a:fld>
            <a:endParaRPr lang="en-US"/>
          </a:p>
        </p:txBody>
      </p:sp>
      <p:sp>
        <p:nvSpPr>
          <p:cNvPr id="4" name="Footer Placeholder 3"/>
          <p:cNvSpPr>
            <a:spLocks noGrp="1"/>
          </p:cNvSpPr>
          <p:nvPr>
            <p:ph type="ftr" sz="quarter" idx="2"/>
          </p:nvPr>
        </p:nvSpPr>
        <p:spPr>
          <a:xfrm>
            <a:off x="0" y="9448800"/>
            <a:ext cx="29718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9448800"/>
            <a:ext cx="2971800" cy="498475"/>
          </a:xfrm>
          <a:prstGeom prst="rect">
            <a:avLst/>
          </a:prstGeom>
        </p:spPr>
        <p:txBody>
          <a:bodyPr vert="horz" lIns="91440" tIns="45720" rIns="91440" bIns="45720" rtlCol="0" anchor="b"/>
          <a:lstStyle>
            <a:lvl1pPr algn="r">
              <a:defRPr sz="1200"/>
            </a:lvl1pPr>
          </a:lstStyle>
          <a:p>
            <a:fld id="{13195C41-63A8-4D76-BF1D-57C56BE9EBAA}" type="slidenum">
              <a:rPr lang="en-US" smtClean="0"/>
              <a:t>‹#›</a:t>
            </a:fld>
            <a:endParaRPr lang="en-US"/>
          </a:p>
        </p:txBody>
      </p:sp>
    </p:spTree>
    <p:extLst>
      <p:ext uri="{BB962C8B-B14F-4D97-AF65-F5344CB8AC3E}">
        <p14:creationId xmlns:p14="http://schemas.microsoft.com/office/powerpoint/2010/main" val="28341035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fld id="{4F265F78-9A35-43EF-9341-12C7E666F575}" type="datetimeFigureOut">
              <a:rPr lang="en-US" smtClean="0"/>
              <a:t>8/21/23</a:t>
            </a:fld>
            <a:endParaRPr lang="en-US"/>
          </a:p>
        </p:txBody>
      </p:sp>
      <p:sp>
        <p:nvSpPr>
          <p:cNvPr id="4" name="Slide Image Placeholder 3"/>
          <p:cNvSpPr>
            <a:spLocks noGrp="1" noRot="1" noChangeAspect="1"/>
          </p:cNvSpPr>
          <p:nvPr>
            <p:ph type="sldImg" idx="2"/>
          </p:nvPr>
        </p:nvSpPr>
        <p:spPr>
          <a:xfrm>
            <a:off x="165100" y="746125"/>
            <a:ext cx="6527800" cy="3730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724956"/>
            <a:ext cx="5486400" cy="447627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fld id="{201641D3-1FCC-430F-8F42-7046B5E37164}" type="slidenum">
              <a:rPr lang="en-US" smtClean="0"/>
              <a:t>‹#›</a:t>
            </a:fld>
            <a:endParaRPr lang="en-US"/>
          </a:p>
        </p:txBody>
      </p:sp>
    </p:spTree>
    <p:extLst>
      <p:ext uri="{BB962C8B-B14F-4D97-AF65-F5344CB8AC3E}">
        <p14:creationId xmlns:p14="http://schemas.microsoft.com/office/powerpoint/2010/main" val="3689069374"/>
      </p:ext>
    </p:extLst>
  </p:cSld>
  <p:clrMap bg1="lt1" tx1="dk1" bg2="lt2" tx2="dk2" accent1="accent1" accent2="accent2" accent3="accent3" accent4="accent4" accent5="accent5" accent6="accent6" hlink="hlink" folHlink="folHlink"/>
  <p:notesStyle>
    <a:lvl1pPr marL="0" algn="l" defTabSz="1045913" rtl="0" eaLnBrk="1" latinLnBrk="0" hangingPunct="1">
      <a:defRPr sz="1300" kern="1200">
        <a:solidFill>
          <a:schemeClr val="tx1"/>
        </a:solidFill>
        <a:latin typeface="+mn-lt"/>
        <a:ea typeface="+mn-ea"/>
        <a:cs typeface="+mn-cs"/>
      </a:defRPr>
    </a:lvl1pPr>
    <a:lvl2pPr marL="522956" algn="l" defTabSz="1045913" rtl="0" eaLnBrk="1" latinLnBrk="0" hangingPunct="1">
      <a:defRPr sz="1300" kern="1200">
        <a:solidFill>
          <a:schemeClr val="tx1"/>
        </a:solidFill>
        <a:latin typeface="+mn-lt"/>
        <a:ea typeface="+mn-ea"/>
        <a:cs typeface="+mn-cs"/>
      </a:defRPr>
    </a:lvl2pPr>
    <a:lvl3pPr marL="1045913" algn="l" defTabSz="1045913" rtl="0" eaLnBrk="1" latinLnBrk="0" hangingPunct="1">
      <a:defRPr sz="1300" kern="1200">
        <a:solidFill>
          <a:schemeClr val="tx1"/>
        </a:solidFill>
        <a:latin typeface="+mn-lt"/>
        <a:ea typeface="+mn-ea"/>
        <a:cs typeface="+mn-cs"/>
      </a:defRPr>
    </a:lvl3pPr>
    <a:lvl4pPr marL="1568867" algn="l" defTabSz="1045913" rtl="0" eaLnBrk="1" latinLnBrk="0" hangingPunct="1">
      <a:defRPr sz="1300" kern="1200">
        <a:solidFill>
          <a:schemeClr val="tx1"/>
        </a:solidFill>
        <a:latin typeface="+mn-lt"/>
        <a:ea typeface="+mn-ea"/>
        <a:cs typeface="+mn-cs"/>
      </a:defRPr>
    </a:lvl4pPr>
    <a:lvl5pPr marL="2091826" algn="l" defTabSz="1045913" rtl="0" eaLnBrk="1" latinLnBrk="0" hangingPunct="1">
      <a:defRPr sz="1300" kern="1200">
        <a:solidFill>
          <a:schemeClr val="tx1"/>
        </a:solidFill>
        <a:latin typeface="+mn-lt"/>
        <a:ea typeface="+mn-ea"/>
        <a:cs typeface="+mn-cs"/>
      </a:defRPr>
    </a:lvl5pPr>
    <a:lvl6pPr marL="2614783" algn="l" defTabSz="1045913" rtl="0" eaLnBrk="1" latinLnBrk="0" hangingPunct="1">
      <a:defRPr sz="1300" kern="1200">
        <a:solidFill>
          <a:schemeClr val="tx1"/>
        </a:solidFill>
        <a:latin typeface="+mn-lt"/>
        <a:ea typeface="+mn-ea"/>
        <a:cs typeface="+mn-cs"/>
      </a:defRPr>
    </a:lvl6pPr>
    <a:lvl7pPr marL="3137739" algn="l" defTabSz="1045913" rtl="0" eaLnBrk="1" latinLnBrk="0" hangingPunct="1">
      <a:defRPr sz="1300" kern="1200">
        <a:solidFill>
          <a:schemeClr val="tx1"/>
        </a:solidFill>
        <a:latin typeface="+mn-lt"/>
        <a:ea typeface="+mn-ea"/>
        <a:cs typeface="+mn-cs"/>
      </a:defRPr>
    </a:lvl7pPr>
    <a:lvl8pPr marL="3660692" algn="l" defTabSz="1045913" rtl="0" eaLnBrk="1" latinLnBrk="0" hangingPunct="1">
      <a:defRPr sz="1300" kern="1200">
        <a:solidFill>
          <a:schemeClr val="tx1"/>
        </a:solidFill>
        <a:latin typeface="+mn-lt"/>
        <a:ea typeface="+mn-ea"/>
        <a:cs typeface="+mn-cs"/>
      </a:defRPr>
    </a:lvl8pPr>
    <a:lvl9pPr marL="4183650" algn="l" defTabSz="1045913"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Google Shape;117;p1:notes"/>
          <p:cNvSpPr txBox="1">
            <a:spLocks noGrp="1"/>
          </p:cNvSpPr>
          <p:nvPr>
            <p:ph type="body" idx="1"/>
          </p:nvPr>
        </p:nvSpPr>
        <p:spPr>
          <a:ln/>
        </p:spPr>
        <p:txBody>
          <a:bodyPr/>
          <a:lstStyle/>
          <a:p>
            <a:pPr>
              <a:buSzPts val="1100"/>
            </a:pPr>
            <a:endParaRPr lang="en-US" altLang="en-US" sz="1100" dirty="0">
              <a:latin typeface="Arial" pitchFamily="34" charset="0"/>
              <a:cs typeface="Arial" pitchFamily="34" charset="0"/>
            </a:endParaRPr>
          </a:p>
        </p:txBody>
      </p:sp>
      <p:sp>
        <p:nvSpPr>
          <p:cNvPr id="39939" name="Google Shape;118;p1: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3157111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Google Shape;165;p8: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7107" name="Google Shape;166;p8: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961295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Google Shape;165;p8: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7107" name="Google Shape;166;p8: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20951467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Google Shape;165;p8: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7107" name="Google Shape;166;p8: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2320572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Google Shape;177;p10: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9155" name="Google Shape;178;p10: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21679145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Google Shape;281;p21: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57347" name="Google Shape;282;p21: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42366721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Google Shape;165;p8: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7107" name="Google Shape;166;p8: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41887162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Google Shape;281;p21: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57347" name="Google Shape;282;p21: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775947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Google Shape;123;p2: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0963" name="Google Shape;124;p2: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2768572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6dcf0eec6d315116_6:notes"/>
          <p:cNvSpPr txBox="1">
            <a:spLocks noGrp="1"/>
          </p:cNvSpPr>
          <p:nvPr>
            <p:ph type="body" idx="1"/>
          </p:nvPr>
        </p:nvSpPr>
        <p:spPr>
          <a:xfrm>
            <a:off x="685800" y="4787126"/>
            <a:ext cx="5486400" cy="3916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g6dcf0eec6d315116_6:notes"/>
          <p:cNvSpPr>
            <a:spLocks noGrp="1" noRot="1" noChangeAspect="1"/>
          </p:cNvSpPr>
          <p:nvPr>
            <p:ph type="sldImg" idx="2"/>
          </p:nvPr>
        </p:nvSpPr>
        <p:spPr>
          <a:xfrm>
            <a:off x="490538" y="1243013"/>
            <a:ext cx="5876925" cy="335756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69802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Google Shape;159;p4: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6083" name="Google Shape;160;p4: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3165786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Google Shape;159;p4: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6083" name="Google Shape;160;p4: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2903954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Google Shape;159;p4: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6083" name="Google Shape;160;p4: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3893714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Google Shape;159;p4: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6083" name="Google Shape;160;p4: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9679222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Google Shape;159;p4: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6083" name="Google Shape;160;p4: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41954266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Google Shape;165;p8:notes"/>
          <p:cNvSpPr txBox="1">
            <a:spLocks noGrp="1"/>
          </p:cNvSpPr>
          <p:nvPr>
            <p:ph type="body" idx="1"/>
          </p:nvPr>
        </p:nvSpPr>
        <p:spPr>
          <a:ln/>
        </p:spPr>
        <p:txBody>
          <a:bodyPr/>
          <a:lstStyle/>
          <a:p>
            <a:pPr>
              <a:buSzPts val="1100"/>
            </a:pPr>
            <a:endParaRPr lang="en-US" altLang="en-US" sz="1100">
              <a:latin typeface="Arial" pitchFamily="34" charset="0"/>
              <a:cs typeface="Arial" pitchFamily="34" charset="0"/>
            </a:endParaRPr>
          </a:p>
        </p:txBody>
      </p:sp>
      <p:sp>
        <p:nvSpPr>
          <p:cNvPr id="47107" name="Google Shape;166;p8:notes"/>
          <p:cNvSpPr>
            <a:spLocks noGrp="1" noRot="1" noChangeAspect="1" noTextEdit="1"/>
          </p:cNvSpPr>
          <p:nvPr>
            <p:ph type="sldImg" idx="2"/>
          </p:nvPr>
        </p:nvSpPr>
        <p:spPr>
          <a:xfrm>
            <a:off x="166688" y="746125"/>
            <a:ext cx="6526212" cy="3730625"/>
          </a:xfrm>
          <a:noFill/>
          <a:ln>
            <a:headEnd/>
            <a:tailEnd/>
          </a:ln>
        </p:spPr>
      </p:sp>
    </p:spTree>
    <p:extLst>
      <p:ext uri="{BB962C8B-B14F-4D97-AF65-F5344CB8AC3E}">
        <p14:creationId xmlns:p14="http://schemas.microsoft.com/office/powerpoint/2010/main" val="2047965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3" y="1"/>
            <a:ext cx="12801600" cy="73152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104591" tIns="52296" rIns="104591" bIns="52296" rtlCol="0" anchor="ctr"/>
          <a:lstStyle/>
          <a:p>
            <a:pPr algn="ctr" eaLnBrk="1" latinLnBrk="0" hangingPunct="1"/>
            <a:endParaRPr kumimoji="0" lang="en-US"/>
          </a:p>
        </p:txBody>
      </p:sp>
      <p:sp useBgFill="1">
        <p:nvSpPr>
          <p:cNvPr id="13" name="Rounded Rectangle 12"/>
          <p:cNvSpPr/>
          <p:nvPr/>
        </p:nvSpPr>
        <p:spPr>
          <a:xfrm>
            <a:off x="91439" y="74416"/>
            <a:ext cx="12618722" cy="7138345"/>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9" name="Subtitle 8"/>
          <p:cNvSpPr>
            <a:spLocks noGrp="1"/>
          </p:cNvSpPr>
          <p:nvPr>
            <p:ph type="subTitle" idx="1"/>
          </p:nvPr>
        </p:nvSpPr>
        <p:spPr>
          <a:xfrm>
            <a:off x="1813564" y="3413765"/>
            <a:ext cx="8961119" cy="1706880"/>
          </a:xfrm>
        </p:spPr>
        <p:txBody>
          <a:bodyPr/>
          <a:lstStyle>
            <a:lvl1pPr marL="0" indent="0" algn="ctr">
              <a:buNone/>
              <a:defRPr sz="3000">
                <a:solidFill>
                  <a:schemeClr val="tx2"/>
                </a:solidFill>
              </a:defRPr>
            </a:lvl1pPr>
            <a:lvl2pPr marL="522956" indent="0" algn="ctr">
              <a:buNone/>
            </a:lvl2pPr>
            <a:lvl3pPr marL="1045913" indent="0" algn="ctr">
              <a:buNone/>
            </a:lvl3pPr>
            <a:lvl4pPr marL="1568867" indent="0" algn="ctr">
              <a:buNone/>
            </a:lvl4pPr>
            <a:lvl5pPr marL="2091826" indent="0" algn="ctr">
              <a:buNone/>
            </a:lvl5pPr>
            <a:lvl6pPr marL="2614783" indent="0" algn="ctr">
              <a:buNone/>
            </a:lvl6pPr>
            <a:lvl7pPr marL="3137739" indent="0" algn="ctr">
              <a:buNone/>
            </a:lvl7pPr>
            <a:lvl8pPr marL="3660692" indent="0" algn="ctr">
              <a:buNone/>
            </a:lvl8pPr>
            <a:lvl9pPr marL="418365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600">
                <a:solidFill>
                  <a:srgbClr val="FFFFFF"/>
                </a:solidFill>
              </a:defRPr>
            </a:lvl1pPr>
          </a:lstStyle>
          <a:p>
            <a:fld id="{8D8921E9-5C35-4FDC-A312-59E58AC07AA6}" type="slidenum">
              <a:rPr lang="en-US" smtClean="0"/>
              <a:t>‹#›</a:t>
            </a:fld>
            <a:endParaRPr lang="en-US"/>
          </a:p>
        </p:txBody>
      </p:sp>
      <p:sp>
        <p:nvSpPr>
          <p:cNvPr id="7" name="Rectangle 6"/>
          <p:cNvSpPr/>
          <p:nvPr/>
        </p:nvSpPr>
        <p:spPr>
          <a:xfrm>
            <a:off x="88109" y="1545936"/>
            <a:ext cx="12630153" cy="1629168"/>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10" name="Rectangle 9"/>
          <p:cNvSpPr/>
          <p:nvPr/>
        </p:nvSpPr>
        <p:spPr>
          <a:xfrm>
            <a:off x="88109" y="1489837"/>
            <a:ext cx="12630153" cy="12861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11" name="Rectangle 10"/>
          <p:cNvSpPr/>
          <p:nvPr/>
        </p:nvSpPr>
        <p:spPr>
          <a:xfrm>
            <a:off x="88109" y="3175090"/>
            <a:ext cx="12630153" cy="117904"/>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8" name="Title 7"/>
          <p:cNvSpPr>
            <a:spLocks noGrp="1"/>
          </p:cNvSpPr>
          <p:nvPr>
            <p:ph type="ctrTitle"/>
          </p:nvPr>
        </p:nvSpPr>
        <p:spPr>
          <a:xfrm>
            <a:off x="640083" y="1606338"/>
            <a:ext cx="11521441" cy="1568024"/>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921E9-5C35-4FDC-A312-59E58AC07A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4" y="292961"/>
            <a:ext cx="2816353" cy="62416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80161" y="292961"/>
            <a:ext cx="7787640" cy="62416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921E9-5C35-4FDC-A312-59E58AC07A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921E9-5C35-4FDC-A312-59E58AC07AA6}" type="slidenum">
              <a:rPr lang="en-US" smtClean="0"/>
              <a:t>‹#›</a:t>
            </a:fld>
            <a:endParaRPr lang="en-US"/>
          </a:p>
        </p:txBody>
      </p:sp>
      <p:sp>
        <p:nvSpPr>
          <p:cNvPr id="8" name="Content Placeholder 7"/>
          <p:cNvSpPr>
            <a:spLocks noGrp="1"/>
          </p:cNvSpPr>
          <p:nvPr>
            <p:ph sz="quarter" idx="1"/>
          </p:nvPr>
        </p:nvSpPr>
        <p:spPr>
          <a:xfrm>
            <a:off x="1280161" y="1544323"/>
            <a:ext cx="10881360" cy="4876799"/>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3" y="1"/>
            <a:ext cx="12801600" cy="73152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104591" tIns="52296" rIns="104591" bIns="52296" rtlCol="0" anchor="ctr"/>
          <a:lstStyle/>
          <a:p>
            <a:pPr algn="ctr" eaLnBrk="1" latinLnBrk="0" hangingPunct="1"/>
            <a:endParaRPr kumimoji="0" lang="en-US"/>
          </a:p>
        </p:txBody>
      </p:sp>
      <p:sp useBgFill="1">
        <p:nvSpPr>
          <p:cNvPr id="10" name="Rounded Rectangle 9"/>
          <p:cNvSpPr/>
          <p:nvPr/>
        </p:nvSpPr>
        <p:spPr>
          <a:xfrm>
            <a:off x="91439" y="74416"/>
            <a:ext cx="12618722" cy="7138345"/>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2" name="Title 1"/>
          <p:cNvSpPr>
            <a:spLocks noGrp="1"/>
          </p:cNvSpPr>
          <p:nvPr>
            <p:ph type="title"/>
          </p:nvPr>
        </p:nvSpPr>
        <p:spPr>
          <a:xfrm>
            <a:off x="1011239" y="1016001"/>
            <a:ext cx="10881360" cy="1452881"/>
          </a:xfrm>
        </p:spPr>
        <p:txBody>
          <a:bodyPr anchor="b" anchorCtr="0"/>
          <a:lstStyle>
            <a:lvl1pPr algn="l">
              <a:buNone/>
              <a:defRPr sz="4300" b="0" cap="none"/>
            </a:lvl1pPr>
          </a:lstStyle>
          <a:p>
            <a:r>
              <a:rPr kumimoji="0" lang="en-US"/>
              <a:t>Click to edit Master title style</a:t>
            </a:r>
          </a:p>
        </p:txBody>
      </p:sp>
      <p:sp>
        <p:nvSpPr>
          <p:cNvPr id="3" name="Text Placeholder 2"/>
          <p:cNvSpPr>
            <a:spLocks noGrp="1"/>
          </p:cNvSpPr>
          <p:nvPr>
            <p:ph type="body" idx="1"/>
          </p:nvPr>
        </p:nvSpPr>
        <p:spPr>
          <a:xfrm>
            <a:off x="1011239" y="2717809"/>
            <a:ext cx="10881360" cy="1427482"/>
          </a:xfrm>
        </p:spPr>
        <p:txBody>
          <a:bodyPr anchor="t" anchorCtr="0"/>
          <a:lstStyle>
            <a:lvl1pPr marL="0" indent="0">
              <a:buNone/>
              <a:defRPr sz="2800">
                <a:solidFill>
                  <a:schemeClr val="tx1">
                    <a:tint val="75000"/>
                  </a:schemeClr>
                </a:solidFill>
              </a:defRPr>
            </a:lvl1pPr>
            <a:lvl2pPr>
              <a:buNone/>
              <a:defRPr sz="2000">
                <a:solidFill>
                  <a:schemeClr val="tx1">
                    <a:tint val="75000"/>
                  </a:schemeClr>
                </a:solidFill>
              </a:defRPr>
            </a:lvl2pPr>
            <a:lvl3pPr>
              <a:buNone/>
              <a:defRPr sz="19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1120141" y="6583680"/>
            <a:ext cx="5600702" cy="487680"/>
          </a:xfrm>
        </p:spPr>
        <p:txBody>
          <a:bodyPr/>
          <a:lstStyle/>
          <a:p>
            <a:endParaRPr lang="en-US"/>
          </a:p>
        </p:txBody>
      </p:sp>
      <p:sp>
        <p:nvSpPr>
          <p:cNvPr id="7" name="Rectangle 6"/>
          <p:cNvSpPr/>
          <p:nvPr/>
        </p:nvSpPr>
        <p:spPr>
          <a:xfrm flipV="1">
            <a:off x="97180" y="2535288"/>
            <a:ext cx="12618920" cy="97537"/>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8" name="Rectangle 7"/>
          <p:cNvSpPr/>
          <p:nvPr/>
        </p:nvSpPr>
        <p:spPr>
          <a:xfrm>
            <a:off x="96811" y="2497577"/>
            <a:ext cx="12619294" cy="48768"/>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9" name="Rectangle 8"/>
          <p:cNvSpPr/>
          <p:nvPr/>
        </p:nvSpPr>
        <p:spPr>
          <a:xfrm>
            <a:off x="95640" y="2633473"/>
            <a:ext cx="12620469" cy="48768"/>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6" name="Slide Number Placeholder 5"/>
          <p:cNvSpPr>
            <a:spLocks noGrp="1"/>
          </p:cNvSpPr>
          <p:nvPr>
            <p:ph type="sldNum" sz="quarter" idx="12"/>
          </p:nvPr>
        </p:nvSpPr>
        <p:spPr>
          <a:xfrm>
            <a:off x="204831" y="6622696"/>
            <a:ext cx="640081" cy="487680"/>
          </a:xfrm>
        </p:spPr>
        <p:txBody>
          <a:bodyPr/>
          <a:lstStyle/>
          <a:p>
            <a:fld id="{8D8921E9-5C35-4FDC-A312-59E58AC07AA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8921E9-5C35-4FDC-A312-59E58AC07AA6}" type="slidenum">
              <a:rPr lang="en-US" smtClean="0"/>
              <a:t>‹#›</a:t>
            </a:fld>
            <a:endParaRPr lang="en-US"/>
          </a:p>
        </p:txBody>
      </p:sp>
      <p:sp>
        <p:nvSpPr>
          <p:cNvPr id="9" name="Content Placeholder 8"/>
          <p:cNvSpPr>
            <a:spLocks noGrp="1"/>
          </p:cNvSpPr>
          <p:nvPr>
            <p:ph sz="quarter" idx="1"/>
          </p:nvPr>
        </p:nvSpPr>
        <p:spPr>
          <a:xfrm>
            <a:off x="1280164" y="1544323"/>
            <a:ext cx="5248657" cy="4876799"/>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907535" y="1544323"/>
            <a:ext cx="5248657" cy="4876799"/>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80161" y="291258"/>
            <a:ext cx="10881360" cy="12192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80164" y="1544321"/>
            <a:ext cx="5227321" cy="812800"/>
          </a:xfrm>
          <a:noFill/>
          <a:ln w="12700" cap="sq" cmpd="sng" algn="ctr">
            <a:noFill/>
            <a:prstDash val="solid"/>
          </a:ln>
        </p:spPr>
        <p:txBody>
          <a:bodyPr lIns="104591" anchor="b" anchorCtr="0">
            <a:noAutofit/>
          </a:bodyPr>
          <a:lstStyle>
            <a:lvl1pPr marL="0" indent="0">
              <a:buNone/>
              <a:defRPr sz="2800" b="1">
                <a:solidFill>
                  <a:schemeClr val="accent1"/>
                </a:solidFill>
                <a:latin typeface="+mj-lt"/>
                <a:ea typeface="+mj-ea"/>
                <a:cs typeface="+mj-cs"/>
              </a:defRPr>
            </a:lvl1pPr>
            <a:lvl2pPr>
              <a:buNone/>
              <a:defRPr sz="2200" b="1"/>
            </a:lvl2pPr>
            <a:lvl3pPr>
              <a:buNone/>
              <a:defRPr sz="2000" b="1"/>
            </a:lvl3pPr>
            <a:lvl4pPr>
              <a:buNone/>
              <a:defRPr sz="1900" b="1"/>
            </a:lvl4pPr>
            <a:lvl5pPr>
              <a:buNone/>
              <a:defRPr sz="19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934204" y="1544321"/>
            <a:ext cx="5227321" cy="812800"/>
          </a:xfrm>
          <a:noFill/>
          <a:ln w="12700" cap="sq" cmpd="sng" algn="ctr">
            <a:noFill/>
            <a:prstDash val="solid"/>
          </a:ln>
        </p:spPr>
        <p:txBody>
          <a:bodyPr lIns="104591" anchor="b" anchorCtr="0">
            <a:noAutofit/>
          </a:bodyPr>
          <a:lstStyle>
            <a:lvl1pPr marL="0" indent="0">
              <a:buNone/>
              <a:defRPr sz="2800" b="1">
                <a:solidFill>
                  <a:schemeClr val="accent1"/>
                </a:solidFill>
                <a:latin typeface="+mj-lt"/>
                <a:ea typeface="+mj-ea"/>
                <a:cs typeface="+mj-cs"/>
              </a:defRPr>
            </a:lvl1pPr>
            <a:lvl2pPr>
              <a:buNone/>
              <a:defRPr sz="2200" b="1"/>
            </a:lvl2pPr>
            <a:lvl3pPr>
              <a:buNone/>
              <a:defRPr sz="2000" b="1"/>
            </a:lvl3pPr>
            <a:lvl4pPr>
              <a:buNone/>
              <a:defRPr sz="1900" b="1"/>
            </a:lvl4pPr>
            <a:lvl5pPr>
              <a:buNone/>
              <a:defRPr sz="19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8921E9-5C35-4FDC-A312-59E58AC07AA6}" type="slidenum">
              <a:rPr lang="en-US" smtClean="0"/>
              <a:t>‹#›</a:t>
            </a:fld>
            <a:endParaRPr lang="en-US"/>
          </a:p>
        </p:txBody>
      </p:sp>
      <p:sp>
        <p:nvSpPr>
          <p:cNvPr id="11" name="Content Placeholder 10"/>
          <p:cNvSpPr>
            <a:spLocks noGrp="1"/>
          </p:cNvSpPr>
          <p:nvPr>
            <p:ph sz="half" idx="2"/>
          </p:nvPr>
        </p:nvSpPr>
        <p:spPr>
          <a:xfrm>
            <a:off x="1280164" y="2397765"/>
            <a:ext cx="5227321" cy="414528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6934204" y="2397765"/>
            <a:ext cx="5227321" cy="414528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8921E9-5C35-4FDC-A312-59E58AC07A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8921E9-5C35-4FDC-A312-59E58AC07A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3" y="1"/>
            <a:ext cx="12801600" cy="73152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useBgFill="1">
        <p:nvSpPr>
          <p:cNvPr id="9" name="Rounded Rectangle 8"/>
          <p:cNvSpPr/>
          <p:nvPr/>
        </p:nvSpPr>
        <p:spPr>
          <a:xfrm>
            <a:off x="89614" y="74414"/>
            <a:ext cx="12618722" cy="713963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2" name="Title 1"/>
          <p:cNvSpPr>
            <a:spLocks noGrp="1"/>
          </p:cNvSpPr>
          <p:nvPr>
            <p:ph type="title"/>
          </p:nvPr>
        </p:nvSpPr>
        <p:spPr>
          <a:xfrm>
            <a:off x="1280161" y="291258"/>
            <a:ext cx="10881360" cy="1219200"/>
          </a:xfrm>
        </p:spPr>
        <p:txBody>
          <a:bodyPr anchor="b" anchorCtr="0"/>
          <a:lstStyle>
            <a:lvl1pPr algn="l">
              <a:buNone/>
              <a:defRPr sz="4300" b="0"/>
            </a:lvl1pPr>
          </a:lstStyle>
          <a:p>
            <a:r>
              <a:rPr kumimoji="0" lang="en-US"/>
              <a:t>Click to edit Master title style</a:t>
            </a:r>
          </a:p>
        </p:txBody>
      </p:sp>
      <p:sp>
        <p:nvSpPr>
          <p:cNvPr id="3" name="Text Placeholder 2"/>
          <p:cNvSpPr>
            <a:spLocks noGrp="1"/>
          </p:cNvSpPr>
          <p:nvPr>
            <p:ph type="body" idx="2"/>
          </p:nvPr>
        </p:nvSpPr>
        <p:spPr>
          <a:xfrm>
            <a:off x="1280160" y="1706885"/>
            <a:ext cx="2667000" cy="4795519"/>
          </a:xfrm>
        </p:spPr>
        <p:txBody>
          <a:bodyPr/>
          <a:lstStyle>
            <a:lvl1pPr marL="0" indent="0">
              <a:buNone/>
              <a:defRPr sz="2000"/>
            </a:lvl1pPr>
            <a:lvl2pPr>
              <a:buNone/>
              <a:defRPr sz="1300"/>
            </a:lvl2pPr>
            <a:lvl3pPr>
              <a:buNone/>
              <a:defRPr sz="1100"/>
            </a:lvl3pPr>
            <a:lvl4pPr>
              <a:buNone/>
              <a:defRPr sz="1100"/>
            </a:lvl4pPr>
            <a:lvl5pPr>
              <a:buNone/>
              <a:defRPr sz="11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8921E9-5C35-4FDC-A312-59E58AC07AA6}" type="slidenum">
              <a:rPr lang="en-US" smtClean="0"/>
              <a:t>‹#›</a:t>
            </a:fld>
            <a:endParaRPr lang="en-US"/>
          </a:p>
        </p:txBody>
      </p:sp>
      <p:sp>
        <p:nvSpPr>
          <p:cNvPr id="11" name="Content Placeholder 10"/>
          <p:cNvSpPr>
            <a:spLocks noGrp="1"/>
          </p:cNvSpPr>
          <p:nvPr>
            <p:ph sz="quarter" idx="1"/>
          </p:nvPr>
        </p:nvSpPr>
        <p:spPr>
          <a:xfrm>
            <a:off x="4160521" y="1706885"/>
            <a:ext cx="8001000" cy="4795519"/>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80162" y="5227262"/>
            <a:ext cx="10241280" cy="557105"/>
          </a:xfrm>
        </p:spPr>
        <p:txBody>
          <a:bodyPr anchor="ctr">
            <a:noAutofit/>
          </a:bodyPr>
          <a:lstStyle>
            <a:lvl1pPr algn="l">
              <a:buNone/>
              <a:defRPr sz="3100" b="0"/>
            </a:lvl1pPr>
          </a:lstStyle>
          <a:p>
            <a:r>
              <a:rPr kumimoji="0" lang="en-US"/>
              <a:t>Click to edit Master title style</a:t>
            </a:r>
          </a:p>
        </p:txBody>
      </p:sp>
      <p:sp>
        <p:nvSpPr>
          <p:cNvPr id="4" name="Text Placeholder 3"/>
          <p:cNvSpPr>
            <a:spLocks noGrp="1"/>
          </p:cNvSpPr>
          <p:nvPr>
            <p:ph type="body" sz="half" idx="2"/>
          </p:nvPr>
        </p:nvSpPr>
        <p:spPr>
          <a:xfrm>
            <a:off x="1280162" y="5808881"/>
            <a:ext cx="10241280" cy="731520"/>
          </a:xfrm>
        </p:spPr>
        <p:txBody>
          <a:bodyPr/>
          <a:lstStyle>
            <a:lvl1pPr marL="0" indent="0">
              <a:buFontTx/>
              <a:buNone/>
              <a:defRPr sz="1900"/>
            </a:lvl1pPr>
            <a:lvl2pPr>
              <a:defRPr sz="1300"/>
            </a:lvl2pPr>
            <a:lvl3pPr>
              <a:defRPr sz="1100"/>
            </a:lvl3pPr>
            <a:lvl4pPr>
              <a:defRPr sz="1100"/>
            </a:lvl4pPr>
            <a:lvl5pPr>
              <a:defRPr sz="11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1280164" y="6583680"/>
            <a:ext cx="5440681" cy="487680"/>
          </a:xfrm>
        </p:spPr>
        <p:txBody>
          <a:bodyPr/>
          <a:lstStyle/>
          <a:p>
            <a:endParaRPr lang="en-US"/>
          </a:p>
        </p:txBody>
      </p:sp>
      <p:sp>
        <p:nvSpPr>
          <p:cNvPr id="7" name="Slide Number Placeholder 6"/>
          <p:cNvSpPr>
            <a:spLocks noGrp="1"/>
          </p:cNvSpPr>
          <p:nvPr>
            <p:ph type="sldNum" sz="quarter" idx="12"/>
          </p:nvPr>
        </p:nvSpPr>
        <p:spPr>
          <a:xfrm>
            <a:off x="204831" y="6622696"/>
            <a:ext cx="640081" cy="487680"/>
          </a:xfrm>
        </p:spPr>
        <p:txBody>
          <a:bodyPr/>
          <a:lstStyle/>
          <a:p>
            <a:fld id="{8D8921E9-5C35-4FDC-A312-59E58AC07AA6}" type="slidenum">
              <a:rPr lang="en-US" smtClean="0"/>
              <a:t>‹#›</a:t>
            </a:fld>
            <a:endParaRPr lang="en-US"/>
          </a:p>
        </p:txBody>
      </p:sp>
      <p:sp>
        <p:nvSpPr>
          <p:cNvPr id="11" name="Rectangle 10"/>
          <p:cNvSpPr/>
          <p:nvPr/>
        </p:nvSpPr>
        <p:spPr>
          <a:xfrm flipV="1">
            <a:off x="95633" y="4995792"/>
            <a:ext cx="12609576" cy="97537"/>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12" name="Rectangle 11"/>
          <p:cNvSpPr/>
          <p:nvPr/>
        </p:nvSpPr>
        <p:spPr>
          <a:xfrm>
            <a:off x="95916" y="4960505"/>
            <a:ext cx="12609294" cy="48768"/>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13" name="Rectangle 12"/>
          <p:cNvSpPr/>
          <p:nvPr/>
        </p:nvSpPr>
        <p:spPr>
          <a:xfrm>
            <a:off x="95920" y="5091446"/>
            <a:ext cx="12609293" cy="52064"/>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3" name="Picture Placeholder 2"/>
          <p:cNvSpPr>
            <a:spLocks noGrp="1"/>
          </p:cNvSpPr>
          <p:nvPr>
            <p:ph type="pic" idx="1"/>
          </p:nvPr>
        </p:nvSpPr>
        <p:spPr>
          <a:xfrm>
            <a:off x="95638" y="71126"/>
            <a:ext cx="12602624" cy="4886961"/>
          </a:xfrm>
          <a:prstGeom prst="round2SameRect">
            <a:avLst>
              <a:gd name="adj1" fmla="val 7101"/>
              <a:gd name="adj2" fmla="val 0"/>
            </a:avLst>
          </a:prstGeom>
          <a:solidFill>
            <a:schemeClr val="bg2"/>
          </a:solidFill>
          <a:ln w="6350">
            <a:solidFill>
              <a:schemeClr val="tx1"/>
            </a:solidFill>
          </a:ln>
        </p:spPr>
        <p:txBody>
          <a:bodyPr/>
          <a:lstStyle>
            <a:lvl1pPr marL="0" indent="0">
              <a:buNone/>
              <a:defRPr sz="38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3" y="1"/>
            <a:ext cx="12801600" cy="73152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104591" tIns="52296" rIns="104591" bIns="52296" rtlCol="0" anchor="ctr"/>
          <a:lstStyle/>
          <a:p>
            <a:pPr algn="ctr" eaLnBrk="1" latinLnBrk="0" hangingPunct="1"/>
            <a:endParaRPr kumimoji="0" lang="en-US"/>
          </a:p>
        </p:txBody>
      </p:sp>
      <p:sp useBgFill="1">
        <p:nvSpPr>
          <p:cNvPr id="8" name="Rounded Rectangle 7"/>
          <p:cNvSpPr/>
          <p:nvPr/>
        </p:nvSpPr>
        <p:spPr>
          <a:xfrm>
            <a:off x="89614" y="74414"/>
            <a:ext cx="12618722" cy="713963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104591" tIns="52296" rIns="104591" bIns="52296" anchor="ctr"/>
          <a:lstStyle/>
          <a:p>
            <a:pPr algn="ctr" eaLnBrk="1" latinLnBrk="0" hangingPunct="1"/>
            <a:endParaRPr kumimoji="0" lang="en-US"/>
          </a:p>
        </p:txBody>
      </p:sp>
      <p:sp>
        <p:nvSpPr>
          <p:cNvPr id="22" name="Title Placeholder 21"/>
          <p:cNvSpPr>
            <a:spLocks noGrp="1"/>
          </p:cNvSpPr>
          <p:nvPr>
            <p:ph type="title"/>
          </p:nvPr>
        </p:nvSpPr>
        <p:spPr>
          <a:xfrm>
            <a:off x="1280161" y="292944"/>
            <a:ext cx="10881360" cy="1219200"/>
          </a:xfrm>
          <a:prstGeom prst="rect">
            <a:avLst/>
          </a:prstGeom>
        </p:spPr>
        <p:txBody>
          <a:bodyPr lIns="104591" tIns="52296" rIns="104591" bIns="104591" anchor="b" anchorCtr="0">
            <a:normAutofit/>
          </a:bodyPr>
          <a:lstStyle/>
          <a:p>
            <a:r>
              <a:rPr kumimoji="0" lang="en-US"/>
              <a:t>Click to edit Master title style</a:t>
            </a:r>
          </a:p>
        </p:txBody>
      </p:sp>
      <p:sp>
        <p:nvSpPr>
          <p:cNvPr id="13" name="Text Placeholder 12"/>
          <p:cNvSpPr>
            <a:spLocks noGrp="1"/>
          </p:cNvSpPr>
          <p:nvPr>
            <p:ph type="body" idx="1"/>
          </p:nvPr>
        </p:nvSpPr>
        <p:spPr>
          <a:xfrm>
            <a:off x="1280161" y="1544323"/>
            <a:ext cx="10881360" cy="4876799"/>
          </a:xfrm>
          <a:prstGeom prst="rect">
            <a:avLst/>
          </a:prstGeom>
        </p:spPr>
        <p:txBody>
          <a:bodyPr lIns="104591" tIns="52296" rIns="104591" bIns="52296">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641084" y="6604001"/>
            <a:ext cx="3467100" cy="508000"/>
          </a:xfrm>
          <a:prstGeom prst="rect">
            <a:avLst/>
          </a:prstGeom>
        </p:spPr>
        <p:txBody>
          <a:bodyPr lIns="104591" tIns="52296" rIns="104591" bIns="52296" anchor="ctr" anchorCtr="0"/>
          <a:lstStyle>
            <a:lvl1pPr algn="r" eaLnBrk="1" latinLnBrk="0" hangingPunct="1">
              <a:defRPr kumimoji="0" sz="1600">
                <a:solidFill>
                  <a:schemeClr val="tx2"/>
                </a:solidFill>
              </a:defRPr>
            </a:lvl1pPr>
          </a:lstStyle>
          <a:p>
            <a:endParaRPr lang="en-US"/>
          </a:p>
        </p:txBody>
      </p:sp>
      <p:sp>
        <p:nvSpPr>
          <p:cNvPr id="3" name="Footer Placeholder 2"/>
          <p:cNvSpPr>
            <a:spLocks noGrp="1"/>
          </p:cNvSpPr>
          <p:nvPr>
            <p:ph type="ftr" sz="quarter" idx="3"/>
          </p:nvPr>
        </p:nvSpPr>
        <p:spPr>
          <a:xfrm>
            <a:off x="1280162" y="6583680"/>
            <a:ext cx="5547361" cy="487680"/>
          </a:xfrm>
          <a:prstGeom prst="rect">
            <a:avLst/>
          </a:prstGeom>
        </p:spPr>
        <p:txBody>
          <a:bodyPr lIns="104591" tIns="52296" rIns="104591" bIns="52296" anchor="ctr" anchorCtr="0"/>
          <a:lstStyle>
            <a:lvl1pPr eaLnBrk="1" latinLnBrk="0" hangingPunct="1">
              <a:defRPr kumimoji="0" sz="1600">
                <a:solidFill>
                  <a:schemeClr val="tx2"/>
                </a:solidFill>
              </a:defRPr>
            </a:lvl1pPr>
          </a:lstStyle>
          <a:p>
            <a:endParaRPr lang="en-US"/>
          </a:p>
        </p:txBody>
      </p:sp>
      <p:sp>
        <p:nvSpPr>
          <p:cNvPr id="23" name="Slide Number Placeholder 22"/>
          <p:cNvSpPr>
            <a:spLocks noGrp="1"/>
          </p:cNvSpPr>
          <p:nvPr>
            <p:ph type="sldNum" sz="quarter" idx="4"/>
          </p:nvPr>
        </p:nvSpPr>
        <p:spPr>
          <a:xfrm>
            <a:off x="204831" y="6624321"/>
            <a:ext cx="640081" cy="487680"/>
          </a:xfrm>
          <a:prstGeom prst="ellipse">
            <a:avLst/>
          </a:prstGeom>
          <a:solidFill>
            <a:schemeClr val="accent1"/>
          </a:solidFill>
        </p:spPr>
        <p:txBody>
          <a:bodyPr wrap="none" lIns="0" tIns="0" rIns="0" bIns="0" anchor="ctr" anchorCtr="1">
            <a:noAutofit/>
          </a:bodyPr>
          <a:lstStyle>
            <a:lvl1pPr algn="ctr" eaLnBrk="1" latinLnBrk="0" hangingPunct="1">
              <a:defRPr kumimoji="0" sz="1600">
                <a:solidFill>
                  <a:srgbClr val="FFFFFF"/>
                </a:solidFill>
                <a:latin typeface="+mj-lt"/>
                <a:ea typeface="+mj-ea"/>
                <a:cs typeface="+mj-cs"/>
              </a:defRPr>
            </a:lvl1pPr>
          </a:lstStyle>
          <a:p>
            <a:fld id="{8D8921E9-5C35-4FDC-A312-59E58AC07A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olidFill>
          <a:latin typeface="+mj-lt"/>
          <a:ea typeface="+mj-ea"/>
          <a:cs typeface="+mj-cs"/>
        </a:defRPr>
      </a:lvl1pPr>
    </p:titleStyle>
    <p:bodyStyle>
      <a:lvl1pPr marL="313773" indent="-313773" algn="l" rtl="0" eaLnBrk="1" latinLnBrk="0" hangingPunct="1">
        <a:spcBef>
          <a:spcPts val="663"/>
        </a:spcBef>
        <a:buClr>
          <a:schemeClr val="accent1"/>
        </a:buClr>
        <a:buSzPct val="85000"/>
        <a:buFont typeface="Wingdings 2"/>
        <a:buChar char=""/>
        <a:defRPr kumimoji="0" sz="3000" kern="1200">
          <a:solidFill>
            <a:schemeClr val="tx1"/>
          </a:solidFill>
          <a:latin typeface="+mn-lt"/>
          <a:ea typeface="+mn-ea"/>
          <a:cs typeface="+mn-cs"/>
        </a:defRPr>
      </a:lvl1pPr>
      <a:lvl2pPr marL="627549" indent="-261477" algn="l" rtl="0" eaLnBrk="1" latinLnBrk="0" hangingPunct="1">
        <a:spcBef>
          <a:spcPts val="424"/>
        </a:spcBef>
        <a:buClr>
          <a:schemeClr val="accent2"/>
        </a:buClr>
        <a:buSzPct val="85000"/>
        <a:buFont typeface="Wingdings 2"/>
        <a:buChar char=""/>
        <a:defRPr kumimoji="0" sz="2800" kern="1200">
          <a:solidFill>
            <a:schemeClr val="tx1"/>
          </a:solidFill>
          <a:latin typeface="+mn-lt"/>
          <a:ea typeface="+mn-ea"/>
          <a:cs typeface="+mn-cs"/>
        </a:defRPr>
      </a:lvl2pPr>
      <a:lvl3pPr marL="941320" indent="-261477" algn="l" rtl="0" eaLnBrk="1" latinLnBrk="0" hangingPunct="1">
        <a:spcBef>
          <a:spcPts val="424"/>
        </a:spcBef>
        <a:buClr>
          <a:schemeClr val="accent1">
            <a:tint val="60000"/>
          </a:schemeClr>
        </a:buClr>
        <a:buSzPct val="85000"/>
        <a:buFont typeface="Wingdings 2"/>
        <a:buChar char=""/>
        <a:defRPr kumimoji="0" sz="2200" kern="1200">
          <a:solidFill>
            <a:schemeClr val="tx1"/>
          </a:solidFill>
          <a:latin typeface="+mn-lt"/>
          <a:ea typeface="+mn-ea"/>
          <a:cs typeface="+mn-cs"/>
        </a:defRPr>
      </a:lvl3pPr>
      <a:lvl4pPr marL="1255094" indent="-261477" algn="l" rtl="0" eaLnBrk="1" latinLnBrk="0" hangingPunct="1">
        <a:spcBef>
          <a:spcPts val="424"/>
        </a:spcBef>
        <a:buClr>
          <a:schemeClr val="accent3"/>
        </a:buClr>
        <a:buSzPct val="80000"/>
        <a:buFont typeface="Wingdings 2"/>
        <a:buChar char=""/>
        <a:defRPr kumimoji="0" sz="2200" kern="1200">
          <a:solidFill>
            <a:schemeClr val="tx1"/>
          </a:solidFill>
          <a:latin typeface="+mn-lt"/>
          <a:ea typeface="+mn-ea"/>
          <a:cs typeface="+mn-cs"/>
        </a:defRPr>
      </a:lvl4pPr>
      <a:lvl5pPr marL="1568867" indent="-261477" algn="l" rtl="0" eaLnBrk="1" latinLnBrk="0" hangingPunct="1">
        <a:spcBef>
          <a:spcPts val="424"/>
        </a:spcBef>
        <a:buClr>
          <a:schemeClr val="accent3"/>
        </a:buClr>
        <a:buFontTx/>
        <a:buChar char="o"/>
        <a:defRPr kumimoji="0" sz="2200" kern="1200">
          <a:solidFill>
            <a:schemeClr val="tx1"/>
          </a:solidFill>
          <a:latin typeface="+mn-lt"/>
          <a:ea typeface="+mn-ea"/>
          <a:cs typeface="+mn-cs"/>
        </a:defRPr>
      </a:lvl5pPr>
      <a:lvl6pPr marL="1882642" indent="-261477" algn="l" rtl="0" eaLnBrk="1" latinLnBrk="0" hangingPunct="1">
        <a:spcBef>
          <a:spcPts val="424"/>
        </a:spcBef>
        <a:buClr>
          <a:schemeClr val="accent3"/>
        </a:buClr>
        <a:buChar char="•"/>
        <a:defRPr kumimoji="0" sz="2000" kern="1200" baseline="0">
          <a:solidFill>
            <a:schemeClr val="tx1"/>
          </a:solidFill>
          <a:latin typeface="+mn-lt"/>
          <a:ea typeface="+mn-ea"/>
          <a:cs typeface="+mn-cs"/>
        </a:defRPr>
      </a:lvl6pPr>
      <a:lvl7pPr marL="2196417" indent="-261477" algn="l" rtl="0" eaLnBrk="1" latinLnBrk="0" hangingPunct="1">
        <a:spcBef>
          <a:spcPts val="424"/>
        </a:spcBef>
        <a:buClr>
          <a:schemeClr val="accent2"/>
        </a:buClr>
        <a:buChar char="•"/>
        <a:defRPr kumimoji="0" sz="2000" kern="1200">
          <a:solidFill>
            <a:schemeClr val="tx1"/>
          </a:solidFill>
          <a:latin typeface="+mn-lt"/>
          <a:ea typeface="+mn-ea"/>
          <a:cs typeface="+mn-cs"/>
        </a:defRPr>
      </a:lvl7pPr>
      <a:lvl8pPr marL="2510190" indent="-261477" algn="l" rtl="0" eaLnBrk="1" latinLnBrk="0" hangingPunct="1">
        <a:spcBef>
          <a:spcPts val="424"/>
        </a:spcBef>
        <a:buClr>
          <a:schemeClr val="accent1">
            <a:tint val="60000"/>
          </a:schemeClr>
        </a:buClr>
        <a:buChar char="•"/>
        <a:defRPr kumimoji="0" sz="2000" kern="1200">
          <a:solidFill>
            <a:schemeClr val="tx1"/>
          </a:solidFill>
          <a:latin typeface="+mn-lt"/>
          <a:ea typeface="+mn-ea"/>
          <a:cs typeface="+mn-cs"/>
        </a:defRPr>
      </a:lvl8pPr>
      <a:lvl9pPr marL="2823963" indent="-261477" algn="l" rtl="0" eaLnBrk="1" latinLnBrk="0" hangingPunct="1">
        <a:spcBef>
          <a:spcPts val="424"/>
        </a:spcBef>
        <a:buClr>
          <a:schemeClr val="accent2">
            <a:tint val="60000"/>
          </a:schemeClr>
        </a:buClr>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22956" algn="l" rtl="0" eaLnBrk="1" latinLnBrk="0" hangingPunct="1">
        <a:defRPr kumimoji="0" kern="1200">
          <a:solidFill>
            <a:schemeClr val="tx1"/>
          </a:solidFill>
          <a:latin typeface="+mn-lt"/>
          <a:ea typeface="+mn-ea"/>
          <a:cs typeface="+mn-cs"/>
        </a:defRPr>
      </a:lvl2pPr>
      <a:lvl3pPr marL="1045913" algn="l" rtl="0" eaLnBrk="1" latinLnBrk="0" hangingPunct="1">
        <a:defRPr kumimoji="0" kern="1200">
          <a:solidFill>
            <a:schemeClr val="tx1"/>
          </a:solidFill>
          <a:latin typeface="+mn-lt"/>
          <a:ea typeface="+mn-ea"/>
          <a:cs typeface="+mn-cs"/>
        </a:defRPr>
      </a:lvl3pPr>
      <a:lvl4pPr marL="1568867" algn="l" rtl="0" eaLnBrk="1" latinLnBrk="0" hangingPunct="1">
        <a:defRPr kumimoji="0" kern="1200">
          <a:solidFill>
            <a:schemeClr val="tx1"/>
          </a:solidFill>
          <a:latin typeface="+mn-lt"/>
          <a:ea typeface="+mn-ea"/>
          <a:cs typeface="+mn-cs"/>
        </a:defRPr>
      </a:lvl4pPr>
      <a:lvl5pPr marL="2091826" algn="l" rtl="0" eaLnBrk="1" latinLnBrk="0" hangingPunct="1">
        <a:defRPr kumimoji="0" kern="1200">
          <a:solidFill>
            <a:schemeClr val="tx1"/>
          </a:solidFill>
          <a:latin typeface="+mn-lt"/>
          <a:ea typeface="+mn-ea"/>
          <a:cs typeface="+mn-cs"/>
        </a:defRPr>
      </a:lvl5pPr>
      <a:lvl6pPr marL="2614783" algn="l" rtl="0" eaLnBrk="1" latinLnBrk="0" hangingPunct="1">
        <a:defRPr kumimoji="0" kern="1200">
          <a:solidFill>
            <a:schemeClr val="tx1"/>
          </a:solidFill>
          <a:latin typeface="+mn-lt"/>
          <a:ea typeface="+mn-ea"/>
          <a:cs typeface="+mn-cs"/>
        </a:defRPr>
      </a:lvl6pPr>
      <a:lvl7pPr marL="3137739" algn="l" rtl="0" eaLnBrk="1" latinLnBrk="0" hangingPunct="1">
        <a:defRPr kumimoji="0" kern="1200">
          <a:solidFill>
            <a:schemeClr val="tx1"/>
          </a:solidFill>
          <a:latin typeface="+mn-lt"/>
          <a:ea typeface="+mn-ea"/>
          <a:cs typeface="+mn-cs"/>
        </a:defRPr>
      </a:lvl7pPr>
      <a:lvl8pPr marL="3660692" algn="l" rtl="0" eaLnBrk="1" latinLnBrk="0" hangingPunct="1">
        <a:defRPr kumimoji="0" kern="1200">
          <a:solidFill>
            <a:schemeClr val="tx1"/>
          </a:solidFill>
          <a:latin typeface="+mn-lt"/>
          <a:ea typeface="+mn-ea"/>
          <a:cs typeface="+mn-cs"/>
        </a:defRPr>
      </a:lvl8pPr>
      <a:lvl9pPr marL="418365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Google Shape;121;p13"/>
          <p:cNvSpPr>
            <a:spLocks noGrp="1"/>
          </p:cNvSpPr>
          <p:nvPr>
            <p:ph type="subTitle" idx="1"/>
          </p:nvPr>
        </p:nvSpPr>
        <p:spPr>
          <a:xfrm>
            <a:off x="960123" y="3810000"/>
            <a:ext cx="10881360" cy="2989922"/>
          </a:xfrm>
        </p:spPr>
        <p:txBody>
          <a:bodyPr lIns="104577" tIns="52274" rIns="104577" bIns="52274" rtlCol="0">
            <a:normAutofit/>
          </a:bodyPr>
          <a:lstStyle/>
          <a:p>
            <a:r>
              <a:rPr lang="en-US" sz="3100" dirty="0">
                <a:solidFill>
                  <a:schemeClr val="tx1"/>
                </a:solidFill>
              </a:rPr>
              <a:t>A PRESENTION </a:t>
            </a:r>
          </a:p>
          <a:p>
            <a:r>
              <a:rPr lang="en-US" dirty="0">
                <a:solidFill>
                  <a:schemeClr val="tx1"/>
                </a:solidFill>
              </a:rPr>
              <a:t>BY</a:t>
            </a:r>
          </a:p>
          <a:p>
            <a:r>
              <a:rPr lang="en-US" dirty="0">
                <a:solidFill>
                  <a:srgbClr val="00B050"/>
                </a:solidFill>
              </a:rPr>
              <a:t>CLEMENT OBANIYI</a:t>
            </a:r>
          </a:p>
          <a:p>
            <a:r>
              <a:rPr lang="en-US" dirty="0">
                <a:solidFill>
                  <a:srgbClr val="00B050"/>
                </a:solidFill>
              </a:rPr>
              <a:t>SYSTEM STUDY AND REVIEW DEPARTMENT</a:t>
            </a:r>
            <a:r>
              <a:rPr lang="en-US" sz="3200" b="1" i="1" dirty="0">
                <a:solidFill>
                  <a:schemeClr val="tx1"/>
                </a:solidFill>
              </a:rPr>
              <a:t> </a:t>
            </a:r>
          </a:p>
          <a:p>
            <a:r>
              <a:rPr lang="en-US" sz="3200" b="1" i="1" dirty="0">
                <a:solidFill>
                  <a:schemeClr val="tx1"/>
                </a:solidFill>
              </a:rPr>
              <a:t>20</a:t>
            </a:r>
            <a:r>
              <a:rPr lang="en-US" sz="3200" b="1" i="1" baseline="30000" dirty="0">
                <a:solidFill>
                  <a:schemeClr val="tx1"/>
                </a:solidFill>
              </a:rPr>
              <a:t>TH</a:t>
            </a:r>
            <a:r>
              <a:rPr lang="en-US" sz="3200" b="1" i="1" dirty="0">
                <a:solidFill>
                  <a:schemeClr val="tx1"/>
                </a:solidFill>
              </a:rPr>
              <a:t> JUNE, 2023</a:t>
            </a:r>
          </a:p>
        </p:txBody>
      </p:sp>
      <p:sp>
        <p:nvSpPr>
          <p:cNvPr id="120" name="Google Shape;120;p13"/>
          <p:cNvSpPr txBox="1">
            <a:spLocks noGrp="1"/>
          </p:cNvSpPr>
          <p:nvPr>
            <p:ph type="ctrTitle"/>
          </p:nvPr>
        </p:nvSpPr>
        <p:spPr>
          <a:xfrm>
            <a:off x="152400" y="914400"/>
            <a:ext cx="12496799" cy="2895599"/>
          </a:xfrm>
        </p:spPr>
        <p:txBody>
          <a:bodyPr spcFirstLastPara="1" lIns="104577" tIns="52274" rIns="104577" bIns="52274" rtlCol="0">
            <a:noAutofit/>
          </a:bodyPr>
          <a:lstStyle/>
          <a:p>
            <a:pPr>
              <a:spcBef>
                <a:spcPts val="0"/>
              </a:spcBef>
              <a:buClr>
                <a:schemeClr val="dk1"/>
              </a:buClr>
              <a:buSzPts val="2400"/>
              <a:defRPr/>
            </a:pPr>
            <a:r>
              <a:rPr lang="en-US" sz="4200" b="1" dirty="0">
                <a:solidFill>
                  <a:schemeClr val="tx1">
                    <a:lumMod val="75000"/>
                    <a:lumOff val="25000"/>
                  </a:schemeClr>
                </a:solidFill>
                <a:latin typeface="Calibri"/>
                <a:ea typeface="Calibri"/>
                <a:cs typeface="Calibri"/>
                <a:sym typeface="Calibri"/>
              </a:rPr>
              <a:t>ETHICS AND INTEGRITY COMPLIANCE SCORECARD (EICS) 2022 REPORT: ANALYSIS AND OUTCOMES AND OTHER PREVENTIVE MANDATE</a:t>
            </a:r>
            <a:endParaRPr sz="4200" dirty="0">
              <a:solidFill>
                <a:schemeClr val="tx1">
                  <a:lumMod val="75000"/>
                  <a:lumOff val="25000"/>
                </a:schemeClr>
              </a:solidFill>
              <a:latin typeface="Calibri"/>
              <a:ea typeface="Calibri"/>
              <a:cs typeface="Calibri"/>
              <a:sym typeface="Calibri"/>
            </a:endParaRPr>
          </a:p>
        </p:txBody>
      </p:sp>
    </p:spTree>
    <p:extLst>
      <p:ext uri="{BB962C8B-B14F-4D97-AF65-F5344CB8AC3E}">
        <p14:creationId xmlns:p14="http://schemas.microsoft.com/office/powerpoint/2010/main" val="201281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Google Shape;168;p21"/>
          <p:cNvSpPr txBox="1">
            <a:spLocks noGrp="1"/>
          </p:cNvSpPr>
          <p:nvPr>
            <p:ph type="title"/>
          </p:nvPr>
        </p:nvSpPr>
        <p:spPr>
          <a:xfrm>
            <a:off x="76200" y="173249"/>
            <a:ext cx="12268200" cy="838199"/>
          </a:xfrm>
        </p:spPr>
        <p:txBody>
          <a:bodyPr spcFirstLastPara="1" lIns="104577" tIns="52274" rIns="104577" bIns="52274" rtlCol="0">
            <a:noAutofit/>
          </a:bodyPr>
          <a:lstStyle/>
          <a:p>
            <a:pPr>
              <a:spcBef>
                <a:spcPts val="0"/>
              </a:spcBef>
              <a:buClr>
                <a:schemeClr val="dk1"/>
              </a:buClr>
              <a:buSzPts val="1100"/>
              <a:defRPr/>
            </a:pPr>
            <a:r>
              <a:rPr lang="en-US" dirty="0">
                <a:solidFill>
                  <a:schemeClr val="tx1">
                    <a:lumMod val="75000"/>
                    <a:lumOff val="25000"/>
                  </a:schemeClr>
                </a:solidFill>
                <a:latin typeface="Arial" pitchFamily="34" charset="0"/>
                <a:cs typeface="Arial" pitchFamily="34" charset="0"/>
              </a:rPr>
              <a:t> </a:t>
            </a:r>
            <a:r>
              <a:rPr lang="en-US" sz="4400" b="1" dirty="0">
                <a:solidFill>
                  <a:schemeClr val="dk1"/>
                </a:solidFill>
                <a:latin typeface="EB Garamond"/>
                <a:ea typeface="EB Garamond"/>
                <a:cs typeface="EB Garamond"/>
                <a:sym typeface="EB Garamond"/>
              </a:rPr>
              <a:t>  </a:t>
            </a:r>
            <a:r>
              <a:rPr lang="en-US" sz="4400" b="1" dirty="0">
                <a:latin typeface="EB Garamond"/>
                <a:ea typeface="EB Garamond"/>
                <a:cs typeface="EB Garamond"/>
                <a:sym typeface="EB Garamond"/>
              </a:rPr>
              <a:t>EICS CONTINUED</a:t>
            </a:r>
            <a:endParaRPr lang="en-US" dirty="0">
              <a:solidFill>
                <a:schemeClr val="tx1">
                  <a:lumMod val="75000"/>
                  <a:lumOff val="25000"/>
                </a:schemeClr>
              </a:solidFill>
              <a:latin typeface="Arial" pitchFamily="34" charset="0"/>
              <a:cs typeface="Arial" pitchFamily="34" charset="0"/>
            </a:endParaRPr>
          </a:p>
        </p:txBody>
      </p:sp>
      <p:sp>
        <p:nvSpPr>
          <p:cNvPr id="4" name="Slide Number Placeholder 3"/>
          <p:cNvSpPr>
            <a:spLocks noGrp="1"/>
          </p:cNvSpPr>
          <p:nvPr>
            <p:ph type="sldNum" sz="quarter" idx="12"/>
          </p:nvPr>
        </p:nvSpPr>
        <p:spPr>
          <a:xfrm>
            <a:off x="11811000" y="6324600"/>
            <a:ext cx="853439" cy="555952"/>
          </a:xfrm>
          <a:prstGeom prst="rect">
            <a:avLst/>
          </a:prstGeom>
        </p:spPr>
        <p:txBody>
          <a:bodyPr/>
          <a:lstStyle/>
          <a:p>
            <a:fld id="{F7A62E05-5C21-43BB-9A40-0C7EC28FF2C2}" type="slidenum">
              <a:rPr lang="en-US" smtClean="0"/>
              <a:t>10</a:t>
            </a:fld>
            <a:endParaRPr lang="en-US" dirty="0"/>
          </a:p>
        </p:txBody>
      </p:sp>
      <p:sp>
        <p:nvSpPr>
          <p:cNvPr id="169" name="Google Shape;169;p21"/>
          <p:cNvSpPr txBox="1">
            <a:spLocks noGrp="1"/>
          </p:cNvSpPr>
          <p:nvPr>
            <p:ph sz="quarter" idx="1"/>
          </p:nvPr>
        </p:nvSpPr>
        <p:spPr>
          <a:xfrm>
            <a:off x="381000" y="1011448"/>
            <a:ext cx="11658600" cy="6151352"/>
          </a:xfrm>
        </p:spPr>
        <p:txBody>
          <a:bodyPr spcFirstLastPara="1" lIns="104577" tIns="52274" rIns="104577" bIns="52274" rtlCol="0">
            <a:noAutofit/>
          </a:bodyPr>
          <a:lstStyle/>
          <a:p>
            <a:pPr marL="6350" lvl="0" indent="0" algn="just">
              <a:lnSpc>
                <a:spcPct val="90000"/>
              </a:lnSpc>
              <a:spcBef>
                <a:spcPts val="1400"/>
              </a:spcBef>
              <a:buClr>
                <a:srgbClr val="000000"/>
              </a:buClr>
              <a:buSzPts val="3500"/>
              <a:buNone/>
            </a:pPr>
            <a:r>
              <a:rPr lang="en-US" sz="2400" dirty="0">
                <a:solidFill>
                  <a:srgbClr val="000000"/>
                </a:solidFill>
                <a:latin typeface="EB Garamond"/>
                <a:ea typeface="EB Garamond"/>
                <a:cs typeface="EB Garamond"/>
                <a:sym typeface="EB Garamond"/>
              </a:rPr>
              <a:t> </a:t>
            </a:r>
            <a:r>
              <a:rPr lang="en-US" sz="2400" dirty="0">
                <a:solidFill>
                  <a:srgbClr val="000000"/>
                </a:solidFill>
                <a:latin typeface="Rockwell" panose="02060603020205020403" pitchFamily="18" charset="0"/>
                <a:ea typeface="Calibri"/>
                <a:cs typeface="Calibri"/>
                <a:sym typeface="Calibri"/>
              </a:rPr>
              <a:t>The Score Card is designed in form of a questionnaire which is administered on an MDA by the ICPC.</a:t>
            </a:r>
            <a:endParaRPr lang="en-US" sz="2400" dirty="0">
              <a:latin typeface="Rockwell" panose="02060603020205020403" pitchFamily="18" charset="0"/>
              <a:ea typeface="Arial"/>
              <a:cs typeface="Arial"/>
              <a:sym typeface="Arial"/>
            </a:endParaRPr>
          </a:p>
          <a:p>
            <a:pPr marL="457200" indent="-457200" algn="just">
              <a:lnSpc>
                <a:spcPct val="150000"/>
              </a:lnSpc>
              <a:spcBef>
                <a:spcPts val="400"/>
              </a:spcBef>
              <a:spcAft>
                <a:spcPts val="0"/>
              </a:spcAft>
              <a:buClr>
                <a:srgbClr val="000000"/>
              </a:buClr>
              <a:buSzPts val="2000"/>
              <a:buFont typeface="Calibri"/>
              <a:buChar char="❖"/>
            </a:pPr>
            <a:r>
              <a:rPr lang="en-US" sz="2400" dirty="0">
                <a:solidFill>
                  <a:srgbClr val="000000"/>
                </a:solidFill>
                <a:latin typeface="Rockwell" panose="02060603020205020403" pitchFamily="18" charset="0"/>
                <a:ea typeface="Calibri"/>
                <a:cs typeface="Calibri"/>
                <a:sym typeface="Calibri"/>
              </a:rPr>
              <a:t>The Score Card creates a platform for comparing and </a:t>
            </a:r>
            <a:r>
              <a:rPr lang="en-US" sz="2400" dirty="0" err="1">
                <a:solidFill>
                  <a:srgbClr val="000000"/>
                </a:solidFill>
                <a:latin typeface="Rockwell" panose="02060603020205020403" pitchFamily="18" charset="0"/>
                <a:ea typeface="Calibri"/>
                <a:cs typeface="Calibri"/>
                <a:sym typeface="Calibri"/>
              </a:rPr>
              <a:t>analysing</a:t>
            </a:r>
            <a:r>
              <a:rPr lang="en-US" sz="2400" dirty="0">
                <a:solidFill>
                  <a:srgbClr val="000000"/>
                </a:solidFill>
                <a:latin typeface="Rockwell" panose="02060603020205020403" pitchFamily="18" charset="0"/>
                <a:ea typeface="Calibri"/>
                <a:cs typeface="Calibri"/>
                <a:sym typeface="Calibri"/>
              </a:rPr>
              <a:t> the weakness that make MDAs susceptible to corruption.</a:t>
            </a:r>
          </a:p>
          <a:p>
            <a:pPr marL="0" indent="0" algn="just">
              <a:lnSpc>
                <a:spcPct val="150000"/>
              </a:lnSpc>
              <a:spcBef>
                <a:spcPts val="400"/>
              </a:spcBef>
              <a:spcAft>
                <a:spcPts val="0"/>
              </a:spcAft>
              <a:buClr>
                <a:srgbClr val="000000"/>
              </a:buClr>
              <a:buSzPts val="2000"/>
              <a:buNone/>
            </a:pPr>
            <a:endParaRPr lang="en-US" sz="2400" dirty="0">
              <a:solidFill>
                <a:srgbClr val="000000"/>
              </a:solidFill>
              <a:latin typeface="Rockwell" panose="02060603020205020403" pitchFamily="18" charset="0"/>
              <a:ea typeface="Calibri"/>
              <a:cs typeface="Calibri"/>
              <a:sym typeface="Calibri"/>
            </a:endParaRPr>
          </a:p>
          <a:p>
            <a:pPr algn="just">
              <a:spcBef>
                <a:spcPts val="0"/>
              </a:spcBef>
              <a:buSzPts val="1887"/>
              <a:buFont typeface="Calibri" panose="020F0502020204030204" pitchFamily="34" charset="0"/>
              <a:buChar char="O"/>
              <a:defRPr/>
            </a:pPr>
            <a:r>
              <a:rPr lang="en-US" sz="2400" dirty="0">
                <a:solidFill>
                  <a:schemeClr val="tx1">
                    <a:lumMod val="75000"/>
                    <a:lumOff val="25000"/>
                  </a:schemeClr>
                </a:solidFill>
                <a:latin typeface="Arial" pitchFamily="34" charset="0"/>
                <a:ea typeface="Calibri"/>
                <a:cs typeface="Arial" pitchFamily="34" charset="0"/>
                <a:sym typeface="Calibri"/>
              </a:rPr>
              <a:t>Deployment in selected MDAs annually.</a:t>
            </a:r>
          </a:p>
          <a:p>
            <a:pPr marL="0" indent="0" algn="just">
              <a:spcBef>
                <a:spcPts val="0"/>
              </a:spcBef>
              <a:buSzPts val="1887"/>
              <a:buNone/>
              <a:defRPr/>
            </a:pPr>
            <a:endParaRPr lang="en-US" sz="2400" dirty="0">
              <a:solidFill>
                <a:schemeClr val="tx1">
                  <a:lumMod val="75000"/>
                  <a:lumOff val="25000"/>
                </a:schemeClr>
              </a:solidFill>
              <a:latin typeface="Arial" pitchFamily="34" charset="0"/>
              <a:ea typeface="Calibri"/>
              <a:cs typeface="Arial" pitchFamily="34" charset="0"/>
              <a:sym typeface="Calibri"/>
            </a:endParaRPr>
          </a:p>
          <a:p>
            <a:pPr algn="just">
              <a:spcBef>
                <a:spcPts val="0"/>
              </a:spcBef>
              <a:buSzPts val="1887"/>
              <a:buFont typeface="Calibri" panose="020F0502020204030204" pitchFamily="34" charset="0"/>
              <a:buChar char="O"/>
              <a:defRPr/>
            </a:pPr>
            <a:r>
              <a:rPr lang="en-US" sz="2400" dirty="0">
                <a:solidFill>
                  <a:schemeClr val="tx1">
                    <a:lumMod val="75000"/>
                    <a:lumOff val="25000"/>
                  </a:schemeClr>
                </a:solidFill>
                <a:latin typeface="Arial" pitchFamily="34" charset="0"/>
                <a:ea typeface="Calibri"/>
                <a:cs typeface="Arial" pitchFamily="34" charset="0"/>
                <a:sym typeface="Calibri"/>
              </a:rPr>
              <a:t>NOT PUNITIVE in nature but refusal to be assessed is a red flag</a:t>
            </a:r>
            <a:r>
              <a:rPr lang="en-US" sz="2400" dirty="0">
                <a:solidFill>
                  <a:schemeClr val="tx1">
                    <a:lumMod val="75000"/>
                    <a:lumOff val="25000"/>
                  </a:schemeClr>
                </a:solidFill>
                <a:latin typeface="Comic Sans MS" pitchFamily="66" charset="0"/>
                <a:ea typeface="Calibri"/>
                <a:cs typeface="Calibri"/>
                <a:sym typeface="Calibri"/>
              </a:rPr>
              <a:t>.</a:t>
            </a:r>
          </a:p>
          <a:p>
            <a:pPr marL="457200" indent="-457200" algn="just">
              <a:lnSpc>
                <a:spcPct val="150000"/>
              </a:lnSpc>
              <a:spcBef>
                <a:spcPts val="400"/>
              </a:spcBef>
              <a:spcAft>
                <a:spcPts val="0"/>
              </a:spcAft>
              <a:buClr>
                <a:srgbClr val="000000"/>
              </a:buClr>
              <a:buSzPts val="2000"/>
              <a:buFont typeface="Calibri"/>
              <a:buChar char="❖"/>
            </a:pPr>
            <a:endParaRPr lang="en-US" sz="2400" dirty="0">
              <a:latin typeface="Rockwell" panose="02060603020205020403" pitchFamily="18" charset="0"/>
              <a:ea typeface="Arial"/>
              <a:cs typeface="Arial"/>
              <a:sym typeface="Arial"/>
            </a:endParaRPr>
          </a:p>
          <a:p>
            <a:pPr marL="6350" lvl="0" indent="0" algn="just">
              <a:lnSpc>
                <a:spcPct val="90000"/>
              </a:lnSpc>
              <a:spcBef>
                <a:spcPts val="1400"/>
              </a:spcBef>
              <a:buClr>
                <a:srgbClr val="000000"/>
              </a:buClr>
              <a:buSzPts val="3500"/>
              <a:buNone/>
            </a:pPr>
            <a:endParaRPr lang="en-US" sz="2400" dirty="0">
              <a:solidFill>
                <a:srgbClr val="000000"/>
              </a:solidFill>
              <a:latin typeface="EB Garamond"/>
              <a:ea typeface="EB Garamond"/>
              <a:cs typeface="EB Garamond"/>
              <a:sym typeface="EB Garamond"/>
            </a:endParaRPr>
          </a:p>
        </p:txBody>
      </p:sp>
    </p:spTree>
    <p:extLst>
      <p:ext uri="{BB962C8B-B14F-4D97-AF65-F5344CB8AC3E}">
        <p14:creationId xmlns:p14="http://schemas.microsoft.com/office/powerpoint/2010/main" val="1268099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Google Shape;168;p21"/>
          <p:cNvSpPr txBox="1">
            <a:spLocks noGrp="1"/>
          </p:cNvSpPr>
          <p:nvPr>
            <p:ph type="title"/>
          </p:nvPr>
        </p:nvSpPr>
        <p:spPr>
          <a:xfrm>
            <a:off x="76200" y="173249"/>
            <a:ext cx="12268200" cy="838199"/>
          </a:xfrm>
        </p:spPr>
        <p:txBody>
          <a:bodyPr spcFirstLastPara="1" lIns="104577" tIns="52274" rIns="104577" bIns="52274" rtlCol="0">
            <a:noAutofit/>
          </a:bodyPr>
          <a:lstStyle/>
          <a:p>
            <a:pPr>
              <a:spcBef>
                <a:spcPts val="0"/>
              </a:spcBef>
              <a:buClr>
                <a:schemeClr val="dk1"/>
              </a:buClr>
              <a:buSzPts val="1100"/>
              <a:defRPr/>
            </a:pPr>
            <a:r>
              <a:rPr lang="en-US" dirty="0">
                <a:solidFill>
                  <a:schemeClr val="tx1">
                    <a:lumMod val="75000"/>
                    <a:lumOff val="25000"/>
                  </a:schemeClr>
                </a:solidFill>
                <a:latin typeface="Arial" pitchFamily="34" charset="0"/>
                <a:cs typeface="Arial" pitchFamily="34" charset="0"/>
              </a:rPr>
              <a:t>OBJECTIVES OF THE EICS </a:t>
            </a:r>
          </a:p>
        </p:txBody>
      </p:sp>
      <p:sp>
        <p:nvSpPr>
          <p:cNvPr id="4" name="Slide Number Placeholder 3"/>
          <p:cNvSpPr>
            <a:spLocks noGrp="1"/>
          </p:cNvSpPr>
          <p:nvPr>
            <p:ph type="sldNum" sz="quarter" idx="12"/>
          </p:nvPr>
        </p:nvSpPr>
        <p:spPr>
          <a:xfrm>
            <a:off x="11811000" y="6324600"/>
            <a:ext cx="853439" cy="555952"/>
          </a:xfrm>
          <a:prstGeom prst="rect">
            <a:avLst/>
          </a:prstGeom>
        </p:spPr>
        <p:txBody>
          <a:bodyPr/>
          <a:lstStyle/>
          <a:p>
            <a:fld id="{F7A62E05-5C21-43BB-9A40-0C7EC28FF2C2}" type="slidenum">
              <a:rPr lang="en-US" smtClean="0"/>
              <a:t>11</a:t>
            </a:fld>
            <a:endParaRPr lang="en-US" dirty="0"/>
          </a:p>
        </p:txBody>
      </p:sp>
      <p:sp>
        <p:nvSpPr>
          <p:cNvPr id="169" name="Google Shape;169;p21"/>
          <p:cNvSpPr txBox="1">
            <a:spLocks noGrp="1"/>
          </p:cNvSpPr>
          <p:nvPr>
            <p:ph sz="quarter" idx="1"/>
          </p:nvPr>
        </p:nvSpPr>
        <p:spPr>
          <a:xfrm>
            <a:off x="381000" y="1011448"/>
            <a:ext cx="11658600" cy="6151352"/>
          </a:xfrm>
        </p:spPr>
        <p:txBody>
          <a:bodyPr spcFirstLastPara="1" lIns="104577" tIns="52274" rIns="104577" bIns="52274" rtlCol="0">
            <a:noAutofit/>
          </a:bodyPr>
          <a:lstStyle/>
          <a:p>
            <a:pPr lvl="0" algn="just"/>
            <a:r>
              <a:rPr lang="en-GB" sz="2400" dirty="0">
                <a:latin typeface="Arial" pitchFamily="34" charset="0"/>
                <a:cs typeface="Arial" pitchFamily="34" charset="0"/>
              </a:rPr>
              <a:t>Monitor and evaluate MDAs on the KPIs and sub-indicators and ascertain their level of compliance with institutional ethics and integrity requirements</a:t>
            </a:r>
          </a:p>
          <a:p>
            <a:pPr marL="0" lvl="0" indent="0" algn="just">
              <a:buNone/>
            </a:pPr>
            <a:endParaRPr lang="en-US" sz="400" dirty="0">
              <a:latin typeface="Arial" pitchFamily="34" charset="0"/>
              <a:cs typeface="Arial" pitchFamily="34" charset="0"/>
            </a:endParaRPr>
          </a:p>
          <a:p>
            <a:pPr marL="0" lvl="0" indent="0" algn="just">
              <a:buNone/>
            </a:pPr>
            <a:endParaRPr lang="en-US" sz="700" dirty="0">
              <a:latin typeface="Arial" pitchFamily="34" charset="0"/>
              <a:cs typeface="Arial" pitchFamily="34" charset="0"/>
            </a:endParaRPr>
          </a:p>
          <a:p>
            <a:pPr lvl="0" algn="just"/>
            <a:r>
              <a:rPr lang="en-GB" sz="2400" dirty="0">
                <a:latin typeface="Arial" pitchFamily="34" charset="0"/>
                <a:cs typeface="Arial" pitchFamily="34" charset="0"/>
              </a:rPr>
              <a:t>Afford MDAs the leverage to drive an in-house crusade against corruption (as a self-evaluation tool).</a:t>
            </a:r>
          </a:p>
          <a:p>
            <a:pPr marL="0" lvl="0" indent="0" algn="just">
              <a:buNone/>
            </a:pPr>
            <a:endParaRPr lang="en-US" sz="900" dirty="0">
              <a:latin typeface="Arial" pitchFamily="34" charset="0"/>
              <a:cs typeface="Arial" pitchFamily="34" charset="0"/>
            </a:endParaRPr>
          </a:p>
          <a:p>
            <a:pPr lvl="0" algn="just"/>
            <a:r>
              <a:rPr lang="en-GB" sz="2400" dirty="0">
                <a:latin typeface="Arial" pitchFamily="34" charset="0"/>
                <a:cs typeface="Arial" pitchFamily="34" charset="0"/>
              </a:rPr>
              <a:t>Determine an objective rating of MDAs and how they compare with peers in the same sector, business or groups to encourage innovation, productivity and creativity in order to enhance their systems and operations. </a:t>
            </a:r>
          </a:p>
          <a:p>
            <a:pPr marL="0" lvl="0" indent="0" algn="just">
              <a:buNone/>
            </a:pPr>
            <a:endParaRPr lang="en-US" sz="1050" dirty="0">
              <a:latin typeface="Arial" pitchFamily="34" charset="0"/>
              <a:cs typeface="Arial" pitchFamily="34" charset="0"/>
            </a:endParaRPr>
          </a:p>
          <a:p>
            <a:pPr lvl="0" algn="just"/>
            <a:r>
              <a:rPr lang="en-GB" sz="2400" dirty="0">
                <a:latin typeface="Arial" pitchFamily="34" charset="0"/>
                <a:cs typeface="Arial" pitchFamily="34" charset="0"/>
              </a:rPr>
              <a:t> Inform the government on formulating appropriate policies for effective oversight of public bodies in the discharge of their mandates for quality service delivery.</a:t>
            </a:r>
            <a:endParaRPr lang="en-US" sz="900" dirty="0">
              <a:latin typeface="Arial" pitchFamily="34" charset="0"/>
              <a:cs typeface="Arial" pitchFamily="34" charset="0"/>
            </a:endParaRPr>
          </a:p>
          <a:p>
            <a:pPr lvl="0" algn="just"/>
            <a:endParaRPr lang="en-GB" sz="2400" dirty="0">
              <a:latin typeface="Arial" pitchFamily="34" charset="0"/>
              <a:cs typeface="Arial" pitchFamily="34" charset="0"/>
            </a:endParaRPr>
          </a:p>
          <a:p>
            <a:pPr marL="0" lvl="0" indent="0" algn="just">
              <a:buNone/>
            </a:pPr>
            <a:endParaRPr lang="en-US" sz="2400" dirty="0">
              <a:latin typeface="Arial" pitchFamily="34" charset="0"/>
              <a:cs typeface="Arial" pitchFamily="34" charset="0"/>
            </a:endParaRPr>
          </a:p>
        </p:txBody>
      </p:sp>
    </p:spTree>
    <p:extLst>
      <p:ext uri="{BB962C8B-B14F-4D97-AF65-F5344CB8AC3E}">
        <p14:creationId xmlns:p14="http://schemas.microsoft.com/office/powerpoint/2010/main" val="2810829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Google Shape;168;p21"/>
          <p:cNvSpPr txBox="1">
            <a:spLocks noGrp="1"/>
          </p:cNvSpPr>
          <p:nvPr>
            <p:ph type="title"/>
          </p:nvPr>
        </p:nvSpPr>
        <p:spPr>
          <a:xfrm>
            <a:off x="228600" y="457200"/>
            <a:ext cx="12268200" cy="838199"/>
          </a:xfrm>
        </p:spPr>
        <p:txBody>
          <a:bodyPr spcFirstLastPara="1" lIns="104577" tIns="52274" rIns="104577" bIns="52274" rtlCol="0">
            <a:noAutofit/>
          </a:bodyPr>
          <a:lstStyle/>
          <a:p>
            <a:pPr>
              <a:spcBef>
                <a:spcPts val="0"/>
              </a:spcBef>
              <a:buClr>
                <a:schemeClr val="dk1"/>
              </a:buClr>
              <a:buSzPts val="1100"/>
              <a:defRPr/>
            </a:pPr>
            <a:r>
              <a:rPr lang="en-US" dirty="0">
                <a:solidFill>
                  <a:schemeClr val="tx1">
                    <a:lumMod val="75000"/>
                    <a:lumOff val="25000"/>
                  </a:schemeClr>
                </a:solidFill>
                <a:latin typeface="Arial" pitchFamily="34" charset="0"/>
                <a:cs typeface="Arial" pitchFamily="34" charset="0"/>
              </a:rPr>
              <a:t> HISTORY </a:t>
            </a:r>
            <a:r>
              <a:rPr lang="en-US" sz="4000" dirty="0">
                <a:solidFill>
                  <a:schemeClr val="tx1"/>
                </a:solidFill>
                <a:latin typeface="Arial" pitchFamily="34" charset="0"/>
                <a:cs typeface="Arial" pitchFamily="34" charset="0"/>
              </a:rPr>
              <a:t>OF THE SCORECARD</a:t>
            </a:r>
            <a:endParaRPr lang="en-US" dirty="0">
              <a:solidFill>
                <a:schemeClr val="tx1">
                  <a:lumMod val="75000"/>
                  <a:lumOff val="25000"/>
                </a:schemeClr>
              </a:solidFill>
              <a:latin typeface="Arial" pitchFamily="34" charset="0"/>
              <a:cs typeface="Arial" pitchFamily="34" charset="0"/>
            </a:endParaRPr>
          </a:p>
        </p:txBody>
      </p:sp>
      <p:sp>
        <p:nvSpPr>
          <p:cNvPr id="4" name="Slide Number Placeholder 3"/>
          <p:cNvSpPr>
            <a:spLocks noGrp="1"/>
          </p:cNvSpPr>
          <p:nvPr>
            <p:ph type="sldNum" sz="quarter" idx="12"/>
          </p:nvPr>
        </p:nvSpPr>
        <p:spPr>
          <a:xfrm>
            <a:off x="11811000" y="6324600"/>
            <a:ext cx="853439" cy="555952"/>
          </a:xfrm>
          <a:prstGeom prst="rect">
            <a:avLst/>
          </a:prstGeom>
        </p:spPr>
        <p:txBody>
          <a:bodyPr/>
          <a:lstStyle/>
          <a:p>
            <a:fld id="{F7A62E05-5C21-43BB-9A40-0C7EC28FF2C2}" type="slidenum">
              <a:rPr lang="en-US" smtClean="0"/>
              <a:t>12</a:t>
            </a:fld>
            <a:endParaRPr lang="en-US" dirty="0"/>
          </a:p>
        </p:txBody>
      </p:sp>
      <p:sp>
        <p:nvSpPr>
          <p:cNvPr id="169" name="Google Shape;169;p21"/>
          <p:cNvSpPr txBox="1">
            <a:spLocks noGrp="1"/>
          </p:cNvSpPr>
          <p:nvPr>
            <p:ph sz="quarter" idx="1"/>
          </p:nvPr>
        </p:nvSpPr>
        <p:spPr>
          <a:xfrm>
            <a:off x="380999" y="1600200"/>
            <a:ext cx="12283439" cy="5562600"/>
          </a:xfrm>
        </p:spPr>
        <p:txBody>
          <a:bodyPr spcFirstLastPara="1" lIns="104577" tIns="52274" rIns="104577" bIns="52274" rtlCol="0">
            <a:noAutofit/>
          </a:bodyPr>
          <a:lstStyle/>
          <a:p>
            <a:r>
              <a:rPr lang="en-US" sz="3200" dirty="0">
                <a:solidFill>
                  <a:srgbClr val="000000"/>
                </a:solidFill>
                <a:latin typeface="Arial" pitchFamily="34" charset="0"/>
                <a:ea typeface="Tahoma"/>
                <a:cs typeface="Arial" pitchFamily="34" charset="0"/>
                <a:sym typeface="Tahoma"/>
              </a:rPr>
              <a:t>The Scorecard was developed by the Commission in collaboration with J4A in 2015 . </a:t>
            </a:r>
            <a:endParaRPr lang="en-US" sz="3200" dirty="0">
              <a:latin typeface="Arial" pitchFamily="34" charset="0"/>
              <a:ea typeface="Arial"/>
              <a:cs typeface="Arial" pitchFamily="34" charset="0"/>
              <a:sym typeface="Arial"/>
            </a:endParaRPr>
          </a:p>
          <a:p>
            <a:r>
              <a:rPr lang="en-US" sz="3200" dirty="0">
                <a:solidFill>
                  <a:srgbClr val="000000"/>
                </a:solidFill>
                <a:latin typeface="Arial" pitchFamily="34" charset="0"/>
                <a:ea typeface="Tahoma"/>
                <a:cs typeface="Arial" pitchFamily="34" charset="0"/>
                <a:sym typeface="Tahoma"/>
              </a:rPr>
              <a:t>A review of the Scorecard was undertaken by ICPC in conjunction with Rule of Law and Anti- Corruption (</a:t>
            </a:r>
            <a:r>
              <a:rPr lang="en-US" sz="3200" dirty="0" err="1">
                <a:solidFill>
                  <a:srgbClr val="000000"/>
                </a:solidFill>
                <a:latin typeface="Arial" pitchFamily="34" charset="0"/>
                <a:ea typeface="Tahoma"/>
                <a:cs typeface="Arial" pitchFamily="34" charset="0"/>
                <a:sym typeface="Tahoma"/>
              </a:rPr>
              <a:t>RoLAC</a:t>
            </a:r>
            <a:r>
              <a:rPr lang="en-US" sz="3200" dirty="0">
                <a:solidFill>
                  <a:srgbClr val="000000"/>
                </a:solidFill>
                <a:latin typeface="Arial" pitchFamily="34" charset="0"/>
                <a:ea typeface="Tahoma"/>
                <a:cs typeface="Arial" pitchFamily="34" charset="0"/>
                <a:sym typeface="Tahoma"/>
              </a:rPr>
              <a:t>), the successor </a:t>
            </a:r>
            <a:r>
              <a:rPr lang="en-US" sz="3200" dirty="0" err="1">
                <a:solidFill>
                  <a:srgbClr val="000000"/>
                </a:solidFill>
                <a:latin typeface="Arial" pitchFamily="34" charset="0"/>
                <a:ea typeface="Tahoma"/>
                <a:cs typeface="Arial" pitchFamily="34" charset="0"/>
                <a:sym typeface="Tahoma"/>
              </a:rPr>
              <a:t>programme</a:t>
            </a:r>
            <a:r>
              <a:rPr lang="en-US" sz="3200" dirty="0">
                <a:solidFill>
                  <a:srgbClr val="000000"/>
                </a:solidFill>
                <a:latin typeface="Arial" pitchFamily="34" charset="0"/>
                <a:ea typeface="Tahoma"/>
                <a:cs typeface="Arial" pitchFamily="34" charset="0"/>
                <a:sym typeface="Tahoma"/>
              </a:rPr>
              <a:t> to J4A in 2018.</a:t>
            </a:r>
          </a:p>
          <a:p>
            <a:r>
              <a:rPr lang="en-US" sz="3200" dirty="0">
                <a:solidFill>
                  <a:srgbClr val="000000"/>
                </a:solidFill>
                <a:latin typeface="Arial" pitchFamily="34" charset="0"/>
                <a:ea typeface="Tahoma"/>
                <a:cs typeface="Arial" pitchFamily="34" charset="0"/>
                <a:sym typeface="Tahoma"/>
              </a:rPr>
              <a:t>Further reviewed in 2019, 2020, 2021 and 2022.</a:t>
            </a:r>
          </a:p>
          <a:p>
            <a:r>
              <a:rPr lang="en-US" sz="3200" dirty="0">
                <a:solidFill>
                  <a:srgbClr val="000000"/>
                </a:solidFill>
                <a:latin typeface="Arial" pitchFamily="34" charset="0"/>
                <a:ea typeface="Tahoma"/>
                <a:cs typeface="Arial" pitchFamily="34" charset="0"/>
                <a:sym typeface="Tahoma"/>
              </a:rPr>
              <a:t>The EICS is a life document, constantly reviewed as the need arises.</a:t>
            </a:r>
            <a:endParaRPr lang="en-US" sz="2400" dirty="0">
              <a:solidFill>
                <a:srgbClr val="000000"/>
              </a:solidFill>
              <a:latin typeface="EB Garamond"/>
              <a:ea typeface="EB Garamond"/>
              <a:cs typeface="EB Garamond"/>
              <a:sym typeface="EB Garamond"/>
            </a:endParaRPr>
          </a:p>
        </p:txBody>
      </p:sp>
    </p:spTree>
    <p:extLst>
      <p:ext uri="{BB962C8B-B14F-4D97-AF65-F5344CB8AC3E}">
        <p14:creationId xmlns:p14="http://schemas.microsoft.com/office/powerpoint/2010/main" val="2979884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Google Shape;168;p21"/>
          <p:cNvSpPr txBox="1">
            <a:spLocks noGrp="1"/>
          </p:cNvSpPr>
          <p:nvPr>
            <p:ph type="title"/>
          </p:nvPr>
        </p:nvSpPr>
        <p:spPr>
          <a:xfrm>
            <a:off x="228600" y="457200"/>
            <a:ext cx="12268200" cy="838199"/>
          </a:xfrm>
        </p:spPr>
        <p:txBody>
          <a:bodyPr spcFirstLastPara="1" lIns="104577" tIns="52274" rIns="104577" bIns="52274" rtlCol="0">
            <a:noAutofit/>
          </a:bodyPr>
          <a:lstStyle/>
          <a:p>
            <a:pPr>
              <a:spcBef>
                <a:spcPts val="0"/>
              </a:spcBef>
              <a:buClr>
                <a:schemeClr val="dk1"/>
              </a:buClr>
              <a:buSzPts val="1100"/>
              <a:defRPr/>
            </a:pPr>
            <a:r>
              <a:rPr lang="en-US" dirty="0">
                <a:solidFill>
                  <a:schemeClr val="tx1">
                    <a:lumMod val="75000"/>
                    <a:lumOff val="25000"/>
                  </a:schemeClr>
                </a:solidFill>
                <a:latin typeface="Arial" pitchFamily="34" charset="0"/>
                <a:cs typeface="Arial" pitchFamily="34" charset="0"/>
              </a:rPr>
              <a:t> EICS DEPLOYMENT RECORDS</a:t>
            </a:r>
          </a:p>
        </p:txBody>
      </p:sp>
      <p:sp>
        <p:nvSpPr>
          <p:cNvPr id="4" name="Slide Number Placeholder 3"/>
          <p:cNvSpPr>
            <a:spLocks noGrp="1"/>
          </p:cNvSpPr>
          <p:nvPr>
            <p:ph type="sldNum" sz="quarter" idx="12"/>
          </p:nvPr>
        </p:nvSpPr>
        <p:spPr>
          <a:xfrm>
            <a:off x="11811000" y="6324600"/>
            <a:ext cx="853439" cy="555952"/>
          </a:xfrm>
          <a:prstGeom prst="rect">
            <a:avLst/>
          </a:prstGeom>
        </p:spPr>
        <p:txBody>
          <a:bodyPr/>
          <a:lstStyle/>
          <a:p>
            <a:fld id="{F7A62E05-5C21-43BB-9A40-0C7EC28FF2C2}" type="slidenum">
              <a:rPr lang="en-US" smtClean="0"/>
              <a:t>13</a:t>
            </a:fld>
            <a:endParaRPr lang="en-US" dirty="0"/>
          </a:p>
        </p:txBody>
      </p:sp>
      <p:sp>
        <p:nvSpPr>
          <p:cNvPr id="169" name="Google Shape;169;p21"/>
          <p:cNvSpPr txBox="1">
            <a:spLocks noGrp="1"/>
          </p:cNvSpPr>
          <p:nvPr>
            <p:ph sz="quarter" idx="1"/>
          </p:nvPr>
        </p:nvSpPr>
        <p:spPr>
          <a:xfrm>
            <a:off x="0" y="1524000"/>
            <a:ext cx="12801600" cy="5638800"/>
          </a:xfrm>
        </p:spPr>
        <p:txBody>
          <a:bodyPr spcFirstLastPara="1" lIns="104577" tIns="52274" rIns="104577" bIns="52274" rtlCol="0">
            <a:noAutofit/>
          </a:bodyPr>
          <a:lstStyle/>
          <a:p>
            <a:pPr algn="just">
              <a:spcBef>
                <a:spcPts val="508"/>
              </a:spcBef>
              <a:buSzPts val="1887"/>
              <a:buFont typeface="Calibri" panose="020F0502020204030204" pitchFamily="34" charset="0"/>
              <a:buChar char="O"/>
              <a:defRPr/>
            </a:pPr>
            <a:r>
              <a:rPr lang="en-GB" sz="3600" dirty="0">
                <a:latin typeface="Arial" pitchFamily="34" charset="0"/>
                <a:ea typeface="Calibri"/>
                <a:cs typeface="Arial" pitchFamily="34" charset="0"/>
                <a:sym typeface="Calibri"/>
              </a:rPr>
              <a:t>The EICS was developed in 2015</a:t>
            </a:r>
          </a:p>
          <a:p>
            <a:pPr algn="just">
              <a:spcBef>
                <a:spcPts val="508"/>
              </a:spcBef>
              <a:buSzPts val="1887"/>
              <a:buFont typeface="Calibri" panose="020F0502020204030204" pitchFamily="34" charset="0"/>
              <a:buChar char="O"/>
              <a:defRPr/>
            </a:pPr>
            <a:r>
              <a:rPr lang="en-GB" sz="3600" dirty="0">
                <a:latin typeface="Arial" pitchFamily="34" charset="0"/>
                <a:ea typeface="Calibri"/>
                <a:cs typeface="Arial" pitchFamily="34" charset="0"/>
                <a:sym typeface="Calibri"/>
              </a:rPr>
              <a:t>A pilot deployment was made in 2016 in 25 MDAs</a:t>
            </a:r>
          </a:p>
          <a:p>
            <a:pPr algn="just">
              <a:spcBef>
                <a:spcPts val="508"/>
              </a:spcBef>
              <a:buSzPts val="1887"/>
              <a:buFont typeface="Calibri" panose="020F0502020204030204" pitchFamily="34" charset="0"/>
              <a:buChar char="O"/>
              <a:defRPr/>
            </a:pPr>
            <a:r>
              <a:rPr lang="en-GB" sz="3600" dirty="0">
                <a:latin typeface="Arial" pitchFamily="34" charset="0"/>
                <a:ea typeface="Calibri"/>
                <a:cs typeface="Arial" pitchFamily="34" charset="0"/>
                <a:sym typeface="Calibri"/>
              </a:rPr>
              <a:t> The second deployment was in 2019  in 280 MDAs. </a:t>
            </a:r>
          </a:p>
          <a:p>
            <a:pPr algn="just">
              <a:spcBef>
                <a:spcPts val="508"/>
              </a:spcBef>
              <a:buSzPts val="1887"/>
              <a:buFont typeface="Calibri" panose="020F0502020204030204" pitchFamily="34" charset="0"/>
              <a:buChar char="O"/>
              <a:defRPr/>
            </a:pPr>
            <a:r>
              <a:rPr lang="en-GB" sz="3600" dirty="0">
                <a:latin typeface="Arial" pitchFamily="34" charset="0"/>
                <a:ea typeface="Calibri"/>
                <a:cs typeface="Arial" pitchFamily="34" charset="0"/>
                <a:sym typeface="Calibri"/>
              </a:rPr>
              <a:t>The third deployment was in 2020 in 352 MDAs.</a:t>
            </a:r>
          </a:p>
          <a:p>
            <a:pPr algn="just">
              <a:spcBef>
                <a:spcPts val="508"/>
              </a:spcBef>
              <a:buSzPts val="1887"/>
              <a:buFont typeface="Calibri" panose="020F0502020204030204" pitchFamily="34" charset="0"/>
              <a:buChar char="O"/>
              <a:defRPr/>
            </a:pPr>
            <a:r>
              <a:rPr lang="en-GB" sz="3600" dirty="0">
                <a:latin typeface="Arial" pitchFamily="34" charset="0"/>
                <a:ea typeface="Calibri"/>
                <a:cs typeface="Arial" pitchFamily="34" charset="0"/>
                <a:sym typeface="Calibri"/>
              </a:rPr>
              <a:t>The fourth deployment was  in 2021 in 360 MDAs. 301 MDAs responded and were analysed</a:t>
            </a:r>
          </a:p>
          <a:p>
            <a:pPr algn="just">
              <a:spcBef>
                <a:spcPts val="508"/>
              </a:spcBef>
              <a:buSzPts val="1887"/>
              <a:buFont typeface="Calibri" panose="020F0502020204030204" pitchFamily="34" charset="0"/>
              <a:buChar char="O"/>
              <a:defRPr/>
            </a:pPr>
            <a:r>
              <a:rPr lang="en-US" sz="3600" dirty="0">
                <a:latin typeface="Arial" pitchFamily="34" charset="0"/>
                <a:cs typeface="Arial" pitchFamily="34" charset="0"/>
              </a:rPr>
              <a:t> 2022 deployment exercise in 360 MDAs. 260 MDAs responded and analyzed.</a:t>
            </a:r>
            <a:endParaRPr lang="en-US" sz="3600" dirty="0">
              <a:latin typeface="EB Garamond"/>
              <a:ea typeface="EB Garamond"/>
              <a:cs typeface="EB Garamond"/>
              <a:sym typeface="EB Garamond"/>
            </a:endParaRPr>
          </a:p>
        </p:txBody>
      </p:sp>
    </p:spTree>
    <p:extLst>
      <p:ext uri="{BB962C8B-B14F-4D97-AF65-F5344CB8AC3E}">
        <p14:creationId xmlns:p14="http://schemas.microsoft.com/office/powerpoint/2010/main" val="1640112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Google Shape;180;p23"/>
          <p:cNvSpPr txBox="1">
            <a:spLocks noGrp="1"/>
          </p:cNvSpPr>
          <p:nvPr>
            <p:ph type="title"/>
          </p:nvPr>
        </p:nvSpPr>
        <p:spPr>
          <a:xfrm>
            <a:off x="78747" y="152400"/>
            <a:ext cx="12542527" cy="985521"/>
          </a:xfrm>
        </p:spPr>
        <p:txBody>
          <a:bodyPr spcFirstLastPara="1" lIns="104577" tIns="52274" rIns="104577" bIns="52274" rtlCol="0">
            <a:noAutofit/>
          </a:bodyPr>
          <a:lstStyle/>
          <a:p>
            <a:pPr>
              <a:spcBef>
                <a:spcPts val="0"/>
              </a:spcBef>
              <a:buClr>
                <a:schemeClr val="dk1"/>
              </a:buClr>
              <a:buSzPts val="1100"/>
              <a:defRPr/>
            </a:pPr>
            <a:r>
              <a:rPr lang="en-US" dirty="0">
                <a:solidFill>
                  <a:schemeClr val="tx1">
                    <a:lumMod val="75000"/>
                    <a:lumOff val="25000"/>
                  </a:schemeClr>
                </a:solidFill>
                <a:latin typeface="Arial" pitchFamily="34" charset="0"/>
                <a:cs typeface="Arial" pitchFamily="34" charset="0"/>
              </a:rPr>
              <a:t>KEY INDICATORS IN THE EICS</a:t>
            </a:r>
            <a:endParaRPr lang="en-US" sz="2800" b="1" dirty="0">
              <a:solidFill>
                <a:schemeClr val="tx1">
                  <a:lumMod val="75000"/>
                  <a:lumOff val="25000"/>
                </a:schemeClr>
              </a:solidFill>
              <a:latin typeface="Arial" pitchFamily="34" charset="0"/>
              <a:ea typeface="Calibri"/>
              <a:cs typeface="Arial" pitchFamily="34" charset="0"/>
              <a:sym typeface="Calibri"/>
            </a:endParaRPr>
          </a:p>
        </p:txBody>
      </p:sp>
      <p:sp>
        <p:nvSpPr>
          <p:cNvPr id="4" name="Slide Number Placeholder 3"/>
          <p:cNvSpPr>
            <a:spLocks noGrp="1"/>
          </p:cNvSpPr>
          <p:nvPr>
            <p:ph type="sldNum" sz="quarter" idx="12"/>
          </p:nvPr>
        </p:nvSpPr>
        <p:spPr>
          <a:xfrm>
            <a:off x="11380631" y="6116323"/>
            <a:ext cx="853439" cy="555952"/>
          </a:xfrm>
          <a:prstGeom prst="rect">
            <a:avLst/>
          </a:prstGeom>
        </p:spPr>
        <p:txBody>
          <a:bodyPr/>
          <a:lstStyle/>
          <a:p>
            <a:fld id="{F7A62E05-5C21-43BB-9A40-0C7EC28FF2C2}" type="slidenum">
              <a:rPr lang="en-US" smtClean="0"/>
              <a:t>14</a:t>
            </a:fld>
            <a:endParaRPr lang="en-US"/>
          </a:p>
        </p:txBody>
      </p:sp>
      <p:sp>
        <p:nvSpPr>
          <p:cNvPr id="181" name="Google Shape;181;p23"/>
          <p:cNvSpPr txBox="1">
            <a:spLocks noGrp="1"/>
          </p:cNvSpPr>
          <p:nvPr>
            <p:ph sz="quarter" idx="1"/>
          </p:nvPr>
        </p:nvSpPr>
        <p:spPr>
          <a:xfrm>
            <a:off x="320047" y="1137921"/>
            <a:ext cx="12301227" cy="5933440"/>
          </a:xfrm>
        </p:spPr>
        <p:txBody>
          <a:bodyPr spcFirstLastPara="1" lIns="104577" tIns="52274" rIns="104577" bIns="52274" rtlCol="0">
            <a:noAutofit/>
          </a:bodyPr>
          <a:lstStyle/>
          <a:p>
            <a:pPr algn="just">
              <a:spcBef>
                <a:spcPts val="0"/>
              </a:spcBef>
              <a:buSzPts val="2202"/>
              <a:buFont typeface="Calibri" panose="020F0502020204030204" pitchFamily="34" charset="0"/>
              <a:buChar char="O"/>
              <a:defRPr/>
            </a:pPr>
            <a:r>
              <a:rPr lang="en-US" sz="3200" dirty="0">
                <a:solidFill>
                  <a:schemeClr val="accent2"/>
                </a:solidFill>
                <a:latin typeface="Arial" pitchFamily="34" charset="0"/>
                <a:ea typeface="Calibri"/>
                <a:cs typeface="Arial" pitchFamily="34" charset="0"/>
                <a:sym typeface="Calibri"/>
              </a:rPr>
              <a:t>Management Culture and Structure: </a:t>
            </a:r>
            <a:r>
              <a:rPr lang="en-US" sz="3200" dirty="0">
                <a:solidFill>
                  <a:schemeClr val="tx1">
                    <a:lumMod val="75000"/>
                    <a:lumOff val="25000"/>
                  </a:schemeClr>
                </a:solidFill>
                <a:latin typeface="Arial" pitchFamily="34" charset="0"/>
                <a:ea typeface="Calibri"/>
                <a:cs typeface="Arial" pitchFamily="34" charset="0"/>
                <a:sym typeface="Calibri"/>
              </a:rPr>
              <a:t>Instituting high ethical culture through adherence to organizational core values, for a successful realization of an organization’s vision, mission and mandate.</a:t>
            </a:r>
            <a:endParaRPr sz="3200" dirty="0">
              <a:solidFill>
                <a:schemeClr val="tx1">
                  <a:lumMod val="75000"/>
                  <a:lumOff val="25000"/>
                </a:schemeClr>
              </a:solidFill>
              <a:latin typeface="Arial" pitchFamily="34" charset="0"/>
              <a:ea typeface="Calibri"/>
              <a:cs typeface="Arial" pitchFamily="34" charset="0"/>
              <a:sym typeface="Calibri"/>
            </a:endParaRPr>
          </a:p>
          <a:p>
            <a:pPr algn="just">
              <a:spcBef>
                <a:spcPts val="591"/>
              </a:spcBef>
              <a:buSzPts val="2202"/>
              <a:buFont typeface="Calibri" panose="020F0502020204030204" pitchFamily="34" charset="0"/>
              <a:buChar char="O"/>
              <a:defRPr/>
            </a:pPr>
            <a:r>
              <a:rPr lang="en-US" sz="3200" dirty="0">
                <a:solidFill>
                  <a:schemeClr val="accent2"/>
                </a:solidFill>
                <a:latin typeface="Arial" pitchFamily="34" charset="0"/>
                <a:ea typeface="Calibri"/>
                <a:cs typeface="Arial" pitchFamily="34" charset="0"/>
                <a:sym typeface="Calibri"/>
              </a:rPr>
              <a:t>Financial Management Systems: </a:t>
            </a:r>
            <a:r>
              <a:rPr lang="en-US" sz="3200" dirty="0">
                <a:solidFill>
                  <a:schemeClr val="tx1">
                    <a:lumMod val="75000"/>
                    <a:lumOff val="25000"/>
                  </a:schemeClr>
                </a:solidFill>
                <a:latin typeface="Arial" pitchFamily="34" charset="0"/>
                <a:ea typeface="Calibri"/>
                <a:cs typeface="Arial" pitchFamily="34" charset="0"/>
                <a:sym typeface="Calibri"/>
              </a:rPr>
              <a:t>Adopting robust and effective controls to ensure transparency and accountability in MDAs especially in financial responsibility, procurement processes, audits etc.</a:t>
            </a:r>
            <a:endParaRPr sz="3200" dirty="0">
              <a:solidFill>
                <a:schemeClr val="tx1">
                  <a:lumMod val="75000"/>
                  <a:lumOff val="25000"/>
                </a:schemeClr>
              </a:solidFill>
              <a:latin typeface="Arial" pitchFamily="34" charset="0"/>
              <a:ea typeface="Calibri"/>
              <a:cs typeface="Arial" pitchFamily="34" charset="0"/>
              <a:sym typeface="Calibri"/>
            </a:endParaRPr>
          </a:p>
          <a:p>
            <a:pPr algn="just">
              <a:spcBef>
                <a:spcPts val="591"/>
              </a:spcBef>
              <a:buSzPts val="2202"/>
              <a:buFont typeface="Calibri" panose="020F0502020204030204" pitchFamily="34" charset="0"/>
              <a:buChar char="O"/>
              <a:defRPr/>
            </a:pPr>
            <a:r>
              <a:rPr lang="en-US" sz="3200" dirty="0">
                <a:solidFill>
                  <a:schemeClr val="accent2"/>
                </a:solidFill>
                <a:latin typeface="Arial" pitchFamily="34" charset="0"/>
                <a:ea typeface="Calibri"/>
                <a:cs typeface="Arial" pitchFamily="34" charset="0"/>
                <a:sym typeface="Calibri"/>
              </a:rPr>
              <a:t> Administrative Systems: </a:t>
            </a:r>
            <a:r>
              <a:rPr lang="en-US" sz="3200" dirty="0">
                <a:solidFill>
                  <a:schemeClr val="tx1">
                    <a:lumMod val="75000"/>
                    <a:lumOff val="25000"/>
                  </a:schemeClr>
                </a:solidFill>
                <a:latin typeface="Arial" pitchFamily="34" charset="0"/>
                <a:ea typeface="Calibri"/>
                <a:cs typeface="Arial" pitchFamily="34" charset="0"/>
                <a:sym typeface="Calibri"/>
              </a:rPr>
              <a:t>Compliance to statutory laws, anti-corruption and other administrative policies and procedures.</a:t>
            </a:r>
            <a:endParaRPr sz="3200" dirty="0">
              <a:solidFill>
                <a:schemeClr val="tx1">
                  <a:lumMod val="75000"/>
                  <a:lumOff val="25000"/>
                </a:schemeClr>
              </a:solidFill>
              <a:latin typeface="Arial" pitchFamily="34" charset="0"/>
              <a:ea typeface="Calibri"/>
              <a:cs typeface="Arial" pitchFamily="34" charset="0"/>
              <a:sym typeface="Calibri"/>
            </a:endParaRPr>
          </a:p>
          <a:p>
            <a:pPr indent="-153873" algn="just">
              <a:spcBef>
                <a:spcPts val="591"/>
              </a:spcBef>
              <a:buSzPts val="2202"/>
              <a:buNone/>
              <a:defRPr/>
            </a:pPr>
            <a:endParaRPr sz="3200" dirty="0">
              <a:solidFill>
                <a:schemeClr val="tx1">
                  <a:lumMod val="75000"/>
                  <a:lumOff val="25000"/>
                </a:schemeClr>
              </a:solidFill>
              <a:latin typeface="Arial" pitchFamily="34" charset="0"/>
              <a:ea typeface="Calibri"/>
              <a:cs typeface="Arial" pitchFamily="34" charset="0"/>
              <a:sym typeface="Calibri"/>
            </a:endParaRPr>
          </a:p>
          <a:p>
            <a:pPr indent="-153873">
              <a:spcBef>
                <a:spcPts val="591"/>
              </a:spcBef>
              <a:buSzPts val="2202"/>
              <a:buNone/>
              <a:defRPr/>
            </a:pPr>
            <a:endParaRPr dirty="0">
              <a:solidFill>
                <a:schemeClr val="tx1">
                  <a:lumMod val="75000"/>
                  <a:lumOff val="25000"/>
                </a:schemeClr>
              </a:solidFill>
              <a:ea typeface="Calibri"/>
              <a:cs typeface="Calibri"/>
              <a:sym typeface="Calibri"/>
            </a:endParaRPr>
          </a:p>
        </p:txBody>
      </p:sp>
    </p:spTree>
    <p:extLst>
      <p:ext uri="{BB962C8B-B14F-4D97-AF65-F5344CB8AC3E}">
        <p14:creationId xmlns:p14="http://schemas.microsoft.com/office/powerpoint/2010/main" val="3844827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380631" y="6116323"/>
            <a:ext cx="853439" cy="555952"/>
          </a:xfrm>
          <a:prstGeom prst="rect">
            <a:avLst/>
          </a:prstGeom>
        </p:spPr>
        <p:txBody>
          <a:bodyPr/>
          <a:lstStyle/>
          <a:p>
            <a:fld id="{F7A62E05-5C21-43BB-9A40-0C7EC28FF2C2}" type="slidenum">
              <a:rPr lang="en-US" smtClean="0"/>
              <a:t>15</a:t>
            </a:fld>
            <a:endParaRPr lang="en-US"/>
          </a:p>
        </p:txBody>
      </p:sp>
      <p:graphicFrame>
        <p:nvGraphicFramePr>
          <p:cNvPr id="4" name="Content Placeholder 6"/>
          <p:cNvGraphicFramePr>
            <a:graphicFrameLocks noGrp="1"/>
          </p:cNvGraphicFramePr>
          <p:nvPr>
            <p:ph sz="quarter" idx="1"/>
            <p:extLst>
              <p:ext uri="{D42A27DB-BD31-4B8C-83A1-F6EECF244321}">
                <p14:modId xmlns:p14="http://schemas.microsoft.com/office/powerpoint/2010/main" val="1571126126"/>
              </p:ext>
            </p:extLst>
          </p:nvPr>
        </p:nvGraphicFramePr>
        <p:xfrm>
          <a:off x="106681" y="152400"/>
          <a:ext cx="12694920" cy="68847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8301125" y="302158"/>
            <a:ext cx="3941708" cy="559763"/>
          </a:xfrm>
          <a:prstGeom prst="rect">
            <a:avLst/>
          </a:prstGeom>
          <a:solidFill>
            <a:schemeClr val="tx2">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lIns="104591" tIns="52296" rIns="104591" bIns="52296" rtlCol="0" anchor="ctr"/>
          <a:lstStyle/>
          <a:p>
            <a:r>
              <a:rPr lang="en-GB" dirty="0">
                <a:solidFill>
                  <a:schemeClr val="tx1"/>
                </a:solidFill>
              </a:rPr>
              <a:t>Organisational Structure</a:t>
            </a:r>
          </a:p>
        </p:txBody>
      </p:sp>
      <p:sp>
        <p:nvSpPr>
          <p:cNvPr id="9" name="Rectangle 8"/>
          <p:cNvSpPr/>
          <p:nvPr/>
        </p:nvSpPr>
        <p:spPr>
          <a:xfrm>
            <a:off x="8309590" y="1569499"/>
            <a:ext cx="3904758" cy="381643"/>
          </a:xfrm>
          <a:prstGeom prst="rect">
            <a:avLst/>
          </a:prstGeom>
          <a:solidFill>
            <a:schemeClr val="tx2">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lIns="104591" tIns="52296" rIns="104591" bIns="52296" rtlCol="0" anchor="ctr"/>
          <a:lstStyle/>
          <a:p>
            <a:r>
              <a:rPr lang="en-GB" dirty="0">
                <a:solidFill>
                  <a:schemeClr val="tx1"/>
                </a:solidFill>
              </a:rPr>
              <a:t>Executive Management</a:t>
            </a:r>
          </a:p>
        </p:txBody>
      </p:sp>
      <p:sp>
        <p:nvSpPr>
          <p:cNvPr id="10" name="Rectangle 9"/>
          <p:cNvSpPr/>
          <p:nvPr/>
        </p:nvSpPr>
        <p:spPr>
          <a:xfrm>
            <a:off x="8307232" y="3181843"/>
            <a:ext cx="3859414" cy="369024"/>
          </a:xfrm>
          <a:prstGeom prst="rect">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lIns="104591" tIns="52296" rIns="104591" bIns="52296" rtlCol="0" anchor="ctr"/>
          <a:lstStyle/>
          <a:p>
            <a:r>
              <a:rPr lang="en-GB" sz="1900" dirty="0">
                <a:solidFill>
                  <a:schemeClr val="tx1"/>
                </a:solidFill>
              </a:rPr>
              <a:t>Procurement</a:t>
            </a:r>
          </a:p>
        </p:txBody>
      </p:sp>
      <p:sp>
        <p:nvSpPr>
          <p:cNvPr id="14" name="Rectangle 13"/>
          <p:cNvSpPr/>
          <p:nvPr/>
        </p:nvSpPr>
        <p:spPr>
          <a:xfrm>
            <a:off x="8271399" y="2091202"/>
            <a:ext cx="3885739" cy="462132"/>
          </a:xfrm>
          <a:prstGeom prst="rect">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lIns="104591" tIns="52296" rIns="104591" bIns="52296" rtlCol="0" anchor="ctr"/>
          <a:lstStyle/>
          <a:p>
            <a:r>
              <a:rPr lang="en-GB" dirty="0">
                <a:solidFill>
                  <a:schemeClr val="tx1"/>
                </a:solidFill>
              </a:rPr>
              <a:t>Finance &amp;Accounts</a:t>
            </a:r>
          </a:p>
        </p:txBody>
      </p:sp>
      <p:sp>
        <p:nvSpPr>
          <p:cNvPr id="15" name="Rectangle 14"/>
          <p:cNvSpPr/>
          <p:nvPr/>
        </p:nvSpPr>
        <p:spPr>
          <a:xfrm>
            <a:off x="8271400" y="6480826"/>
            <a:ext cx="3962670" cy="556187"/>
          </a:xfrm>
          <a:prstGeom prst="rect">
            <a:avLst/>
          </a:prstGeom>
        </p:spPr>
        <p:style>
          <a:lnRef idx="2">
            <a:schemeClr val="accent3"/>
          </a:lnRef>
          <a:fillRef idx="1">
            <a:schemeClr val="lt1"/>
          </a:fillRef>
          <a:effectRef idx="0">
            <a:schemeClr val="accent3"/>
          </a:effectRef>
          <a:fontRef idx="minor">
            <a:schemeClr val="dk1"/>
          </a:fontRef>
        </p:style>
        <p:txBody>
          <a:bodyPr lIns="104591" tIns="52296" rIns="104591" bIns="52296" rtlCol="0" anchor="ctr"/>
          <a:lstStyle/>
          <a:p>
            <a:r>
              <a:rPr lang="en-GB" dirty="0"/>
              <a:t>ACTU</a:t>
            </a:r>
          </a:p>
        </p:txBody>
      </p:sp>
      <p:sp>
        <p:nvSpPr>
          <p:cNvPr id="16" name="Rectangle 15"/>
          <p:cNvSpPr/>
          <p:nvPr/>
        </p:nvSpPr>
        <p:spPr>
          <a:xfrm>
            <a:off x="8280163" y="4301386"/>
            <a:ext cx="3962670" cy="489151"/>
          </a:xfrm>
          <a:prstGeom prst="rect">
            <a:avLst/>
          </a:prstGeom>
        </p:spPr>
        <p:style>
          <a:lnRef idx="2">
            <a:schemeClr val="accent3"/>
          </a:lnRef>
          <a:fillRef idx="1">
            <a:schemeClr val="lt1"/>
          </a:fillRef>
          <a:effectRef idx="0">
            <a:schemeClr val="accent3"/>
          </a:effectRef>
          <a:fontRef idx="minor">
            <a:schemeClr val="dk1"/>
          </a:fontRef>
        </p:style>
        <p:txBody>
          <a:bodyPr lIns="104591" tIns="52296" rIns="104591" bIns="52296" rtlCol="0" anchor="ctr"/>
          <a:lstStyle/>
          <a:p>
            <a:r>
              <a:rPr lang="en-GB" dirty="0"/>
              <a:t>Policies Procedures &amp;Records</a:t>
            </a:r>
          </a:p>
        </p:txBody>
      </p:sp>
      <p:sp>
        <p:nvSpPr>
          <p:cNvPr id="17" name="Rectangle 16"/>
          <p:cNvSpPr/>
          <p:nvPr/>
        </p:nvSpPr>
        <p:spPr>
          <a:xfrm>
            <a:off x="8280163" y="4867286"/>
            <a:ext cx="3962670" cy="476328"/>
          </a:xfrm>
          <a:prstGeom prst="rect">
            <a:avLst/>
          </a:prstGeom>
        </p:spPr>
        <p:style>
          <a:lnRef idx="2">
            <a:schemeClr val="accent3"/>
          </a:lnRef>
          <a:fillRef idx="1">
            <a:schemeClr val="lt1"/>
          </a:fillRef>
          <a:effectRef idx="0">
            <a:schemeClr val="accent3"/>
          </a:effectRef>
          <a:fontRef idx="minor">
            <a:schemeClr val="dk1"/>
          </a:fontRef>
        </p:style>
        <p:txBody>
          <a:bodyPr lIns="104591" tIns="52296" rIns="104591" bIns="52296" rtlCol="0" anchor="ctr"/>
          <a:lstStyle/>
          <a:p>
            <a:r>
              <a:rPr lang="en-GB" dirty="0"/>
              <a:t>Ethics and Compliance Education</a:t>
            </a:r>
          </a:p>
        </p:txBody>
      </p:sp>
      <p:sp>
        <p:nvSpPr>
          <p:cNvPr id="18" name="Rectangle 17"/>
          <p:cNvSpPr/>
          <p:nvPr/>
        </p:nvSpPr>
        <p:spPr>
          <a:xfrm>
            <a:off x="8327122" y="5395153"/>
            <a:ext cx="3906947" cy="511812"/>
          </a:xfrm>
          <a:prstGeom prst="rect">
            <a:avLst/>
          </a:prstGeom>
        </p:spPr>
        <p:style>
          <a:lnRef idx="2">
            <a:schemeClr val="accent3"/>
          </a:lnRef>
          <a:fillRef idx="1">
            <a:schemeClr val="lt1"/>
          </a:fillRef>
          <a:effectRef idx="0">
            <a:schemeClr val="accent3"/>
          </a:effectRef>
          <a:fontRef idx="minor">
            <a:schemeClr val="dk1"/>
          </a:fontRef>
        </p:style>
        <p:txBody>
          <a:bodyPr lIns="104591" tIns="52296" rIns="104591" bIns="52296" rtlCol="0" anchor="ctr"/>
          <a:lstStyle/>
          <a:p>
            <a:r>
              <a:rPr lang="en-GB" sz="1800"/>
              <a:t>Complaints &amp; Whistle Blowing Mechanism </a:t>
            </a:r>
            <a:endParaRPr lang="en-GB" sz="1800" dirty="0"/>
          </a:p>
        </p:txBody>
      </p:sp>
      <p:sp>
        <p:nvSpPr>
          <p:cNvPr id="20" name="Rectangle 19"/>
          <p:cNvSpPr/>
          <p:nvPr/>
        </p:nvSpPr>
        <p:spPr>
          <a:xfrm>
            <a:off x="8271399" y="5865416"/>
            <a:ext cx="3962670" cy="515414"/>
          </a:xfrm>
          <a:prstGeom prst="rect">
            <a:avLst/>
          </a:prstGeom>
        </p:spPr>
        <p:style>
          <a:lnRef idx="2">
            <a:schemeClr val="accent3"/>
          </a:lnRef>
          <a:fillRef idx="1">
            <a:schemeClr val="lt1"/>
          </a:fillRef>
          <a:effectRef idx="0">
            <a:schemeClr val="accent3"/>
          </a:effectRef>
          <a:fontRef idx="minor">
            <a:schemeClr val="dk1"/>
          </a:fontRef>
        </p:style>
        <p:txBody>
          <a:bodyPr lIns="104591" tIns="52296" rIns="104591" bIns="52296" rtlCol="0" anchor="ctr"/>
          <a:lstStyle/>
          <a:p>
            <a:r>
              <a:rPr lang="en-GB"/>
              <a:t>Discipline, Sanctions &amp; Rewards Regime</a:t>
            </a:r>
            <a:endParaRPr lang="en-GB" dirty="0"/>
          </a:p>
        </p:txBody>
      </p:sp>
      <p:sp>
        <p:nvSpPr>
          <p:cNvPr id="22" name="Left Brace 21"/>
          <p:cNvSpPr/>
          <p:nvPr/>
        </p:nvSpPr>
        <p:spPr>
          <a:xfrm>
            <a:off x="7592756" y="533399"/>
            <a:ext cx="668405" cy="1261189"/>
          </a:xfrm>
          <a:prstGeom prst="leftBrace">
            <a:avLst>
              <a:gd name="adj1" fmla="val 40930"/>
              <a:gd name="adj2" fmla="val 50647"/>
            </a:avLst>
          </a:prstGeom>
          <a:ln w="28575"/>
        </p:spPr>
        <p:style>
          <a:lnRef idx="1">
            <a:schemeClr val="accent1"/>
          </a:lnRef>
          <a:fillRef idx="0">
            <a:schemeClr val="accent1"/>
          </a:fillRef>
          <a:effectRef idx="0">
            <a:schemeClr val="accent1"/>
          </a:effectRef>
          <a:fontRef idx="minor">
            <a:schemeClr val="tx1"/>
          </a:fontRef>
        </p:style>
        <p:txBody>
          <a:bodyPr lIns="104591" tIns="52296" rIns="104591" bIns="52296" rtlCol="0" anchor="ctr"/>
          <a:lstStyle/>
          <a:p>
            <a:pPr algn="ctr"/>
            <a:endParaRPr lang="en-GB"/>
          </a:p>
        </p:txBody>
      </p:sp>
      <p:sp>
        <p:nvSpPr>
          <p:cNvPr id="23" name="Left Brace 22"/>
          <p:cNvSpPr/>
          <p:nvPr/>
        </p:nvSpPr>
        <p:spPr>
          <a:xfrm>
            <a:off x="7592756" y="2308494"/>
            <a:ext cx="668405" cy="1671265"/>
          </a:xfrm>
          <a:prstGeom prst="leftBrace">
            <a:avLst>
              <a:gd name="adj1" fmla="val 25000"/>
              <a:gd name="adj2" fmla="val 46479"/>
            </a:avLst>
          </a:prstGeom>
          <a:ln w="28575"/>
        </p:spPr>
        <p:style>
          <a:lnRef idx="1">
            <a:schemeClr val="accent1"/>
          </a:lnRef>
          <a:fillRef idx="0">
            <a:schemeClr val="accent1"/>
          </a:fillRef>
          <a:effectRef idx="0">
            <a:schemeClr val="accent1"/>
          </a:effectRef>
          <a:fontRef idx="minor">
            <a:schemeClr val="tx1"/>
          </a:fontRef>
        </p:style>
        <p:txBody>
          <a:bodyPr lIns="104591" tIns="52296" rIns="104591" bIns="52296" rtlCol="0" anchor="ctr"/>
          <a:lstStyle/>
          <a:p>
            <a:pPr algn="ctr"/>
            <a:endParaRPr lang="en-GB"/>
          </a:p>
        </p:txBody>
      </p:sp>
      <p:sp>
        <p:nvSpPr>
          <p:cNvPr id="24" name="Left Brace 23"/>
          <p:cNvSpPr/>
          <p:nvPr/>
        </p:nvSpPr>
        <p:spPr>
          <a:xfrm>
            <a:off x="7543800" y="4420041"/>
            <a:ext cx="667602" cy="2616972"/>
          </a:xfrm>
          <a:prstGeom prst="leftBrace">
            <a:avLst>
              <a:gd name="adj1" fmla="val 61949"/>
              <a:gd name="adj2" fmla="val 48023"/>
            </a:avLst>
          </a:prstGeom>
          <a:ln w="28575"/>
        </p:spPr>
        <p:style>
          <a:lnRef idx="1">
            <a:schemeClr val="accent1"/>
          </a:lnRef>
          <a:fillRef idx="0">
            <a:schemeClr val="accent1"/>
          </a:fillRef>
          <a:effectRef idx="0">
            <a:schemeClr val="accent1"/>
          </a:effectRef>
          <a:fontRef idx="minor">
            <a:schemeClr val="tx1"/>
          </a:fontRef>
        </p:style>
        <p:txBody>
          <a:bodyPr lIns="104591" tIns="52296" rIns="104591" bIns="52296" rtlCol="0" anchor="ctr"/>
          <a:lstStyle/>
          <a:p>
            <a:pPr algn="ctr"/>
            <a:endParaRPr lang="en-GB"/>
          </a:p>
        </p:txBody>
      </p:sp>
      <p:sp>
        <p:nvSpPr>
          <p:cNvPr id="2" name="Oval 1"/>
          <p:cNvSpPr/>
          <p:nvPr/>
        </p:nvSpPr>
        <p:spPr>
          <a:xfrm>
            <a:off x="6778511" y="1333741"/>
            <a:ext cx="726987" cy="460848"/>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30</a:t>
            </a:r>
          </a:p>
        </p:txBody>
      </p:sp>
      <p:sp>
        <p:nvSpPr>
          <p:cNvPr id="21" name="Oval 20"/>
          <p:cNvSpPr/>
          <p:nvPr/>
        </p:nvSpPr>
        <p:spPr>
          <a:xfrm>
            <a:off x="6812912" y="3518911"/>
            <a:ext cx="692586" cy="460848"/>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40</a:t>
            </a:r>
          </a:p>
        </p:txBody>
      </p:sp>
      <p:sp>
        <p:nvSpPr>
          <p:cNvPr id="25" name="Oval 24"/>
          <p:cNvSpPr/>
          <p:nvPr/>
        </p:nvSpPr>
        <p:spPr>
          <a:xfrm>
            <a:off x="6739303" y="5906965"/>
            <a:ext cx="688776" cy="395863"/>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30</a:t>
            </a:r>
          </a:p>
        </p:txBody>
      </p:sp>
      <p:sp>
        <p:nvSpPr>
          <p:cNvPr id="27" name="Oval 26"/>
          <p:cNvSpPr/>
          <p:nvPr/>
        </p:nvSpPr>
        <p:spPr>
          <a:xfrm>
            <a:off x="11997194" y="1502196"/>
            <a:ext cx="720262" cy="395226"/>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10</a:t>
            </a:r>
          </a:p>
        </p:txBody>
      </p:sp>
      <p:sp>
        <p:nvSpPr>
          <p:cNvPr id="29" name="Oval 28"/>
          <p:cNvSpPr/>
          <p:nvPr/>
        </p:nvSpPr>
        <p:spPr>
          <a:xfrm>
            <a:off x="12085330" y="4822621"/>
            <a:ext cx="632126" cy="369991"/>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5</a:t>
            </a:r>
          </a:p>
        </p:txBody>
      </p:sp>
      <p:sp>
        <p:nvSpPr>
          <p:cNvPr id="30" name="Oval 29"/>
          <p:cNvSpPr/>
          <p:nvPr/>
        </p:nvSpPr>
        <p:spPr>
          <a:xfrm>
            <a:off x="12120692" y="5411600"/>
            <a:ext cx="628137" cy="364962"/>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5</a:t>
            </a:r>
          </a:p>
        </p:txBody>
      </p:sp>
      <p:sp>
        <p:nvSpPr>
          <p:cNvPr id="31" name="Oval 30"/>
          <p:cNvSpPr/>
          <p:nvPr/>
        </p:nvSpPr>
        <p:spPr>
          <a:xfrm>
            <a:off x="12157138" y="5900165"/>
            <a:ext cx="537040" cy="388920"/>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5</a:t>
            </a:r>
          </a:p>
        </p:txBody>
      </p:sp>
      <p:sp>
        <p:nvSpPr>
          <p:cNvPr id="32" name="Oval 31"/>
          <p:cNvSpPr/>
          <p:nvPr/>
        </p:nvSpPr>
        <p:spPr>
          <a:xfrm>
            <a:off x="12020268" y="6535527"/>
            <a:ext cx="781332" cy="651412"/>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10</a:t>
            </a:r>
          </a:p>
        </p:txBody>
      </p:sp>
      <p:sp>
        <p:nvSpPr>
          <p:cNvPr id="33" name="Oval 32"/>
          <p:cNvSpPr/>
          <p:nvPr/>
        </p:nvSpPr>
        <p:spPr>
          <a:xfrm>
            <a:off x="12089633" y="4404393"/>
            <a:ext cx="573487" cy="362633"/>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5</a:t>
            </a:r>
          </a:p>
        </p:txBody>
      </p:sp>
      <p:sp>
        <p:nvSpPr>
          <p:cNvPr id="35" name="Oval 34"/>
          <p:cNvSpPr/>
          <p:nvPr/>
        </p:nvSpPr>
        <p:spPr>
          <a:xfrm>
            <a:off x="11966392" y="3177459"/>
            <a:ext cx="724025" cy="373030"/>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10</a:t>
            </a:r>
          </a:p>
        </p:txBody>
      </p:sp>
      <p:sp>
        <p:nvSpPr>
          <p:cNvPr id="36" name="Rectangle 35"/>
          <p:cNvSpPr/>
          <p:nvPr/>
        </p:nvSpPr>
        <p:spPr>
          <a:xfrm>
            <a:off x="8309589" y="929224"/>
            <a:ext cx="3904759" cy="433559"/>
          </a:xfrm>
          <a:prstGeom prst="rect">
            <a:avLst/>
          </a:prstGeom>
          <a:solidFill>
            <a:schemeClr val="tx2">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lIns="104591" tIns="52296" rIns="104591" bIns="52296" rtlCol="0" anchor="ctr"/>
          <a:lstStyle/>
          <a:p>
            <a:r>
              <a:rPr lang="en-GB" dirty="0">
                <a:solidFill>
                  <a:schemeClr val="tx1"/>
                </a:solidFill>
              </a:rPr>
              <a:t>Board Governance</a:t>
            </a:r>
          </a:p>
        </p:txBody>
      </p:sp>
      <p:sp>
        <p:nvSpPr>
          <p:cNvPr id="37" name="Oval 36"/>
          <p:cNvSpPr/>
          <p:nvPr/>
        </p:nvSpPr>
        <p:spPr>
          <a:xfrm>
            <a:off x="12058493" y="1001166"/>
            <a:ext cx="631924" cy="373876"/>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10</a:t>
            </a:r>
          </a:p>
        </p:txBody>
      </p:sp>
      <p:sp>
        <p:nvSpPr>
          <p:cNvPr id="38" name="Rectangle 37"/>
          <p:cNvSpPr/>
          <p:nvPr/>
        </p:nvSpPr>
        <p:spPr>
          <a:xfrm>
            <a:off x="8309590" y="2642090"/>
            <a:ext cx="3854697" cy="410047"/>
          </a:xfrm>
          <a:prstGeom prst="rect">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lIns="104591" tIns="52296" rIns="104591" bIns="52296" rtlCol="0" anchor="ctr"/>
          <a:lstStyle/>
          <a:p>
            <a:r>
              <a:rPr lang="en-GB" dirty="0">
                <a:solidFill>
                  <a:schemeClr val="tx1"/>
                </a:solidFill>
              </a:rPr>
              <a:t>Audit</a:t>
            </a:r>
          </a:p>
        </p:txBody>
      </p:sp>
      <p:sp>
        <p:nvSpPr>
          <p:cNvPr id="39" name="Oval 38"/>
          <p:cNvSpPr/>
          <p:nvPr/>
        </p:nvSpPr>
        <p:spPr>
          <a:xfrm>
            <a:off x="12058493" y="411597"/>
            <a:ext cx="686155" cy="374440"/>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10</a:t>
            </a:r>
          </a:p>
        </p:txBody>
      </p:sp>
      <p:sp>
        <p:nvSpPr>
          <p:cNvPr id="41" name="Oval 40"/>
          <p:cNvSpPr/>
          <p:nvPr/>
        </p:nvSpPr>
        <p:spPr>
          <a:xfrm>
            <a:off x="12020268" y="2679988"/>
            <a:ext cx="724024" cy="341989"/>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10</a:t>
            </a:r>
          </a:p>
        </p:txBody>
      </p:sp>
      <p:sp>
        <p:nvSpPr>
          <p:cNvPr id="42" name="Oval 41"/>
          <p:cNvSpPr/>
          <p:nvPr/>
        </p:nvSpPr>
        <p:spPr>
          <a:xfrm>
            <a:off x="12010253" y="2132269"/>
            <a:ext cx="724020" cy="388981"/>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10</a:t>
            </a:r>
          </a:p>
        </p:txBody>
      </p:sp>
      <p:sp>
        <p:nvSpPr>
          <p:cNvPr id="40" name="Rectangle 39"/>
          <p:cNvSpPr/>
          <p:nvPr/>
        </p:nvSpPr>
        <p:spPr>
          <a:xfrm>
            <a:off x="8301124" y="3690589"/>
            <a:ext cx="3913224" cy="455315"/>
          </a:xfrm>
          <a:prstGeom prst="rect">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lIns="104591" tIns="52296" rIns="104591" bIns="52296" rtlCol="0" anchor="ctr"/>
          <a:lstStyle/>
          <a:p>
            <a:r>
              <a:rPr lang="en-GB" sz="1900" dirty="0">
                <a:solidFill>
                  <a:schemeClr val="tx1"/>
                </a:solidFill>
              </a:rPr>
              <a:t>Fin. Trans &amp; comp records</a:t>
            </a:r>
          </a:p>
        </p:txBody>
      </p:sp>
      <p:sp>
        <p:nvSpPr>
          <p:cNvPr id="43" name="Oval 42"/>
          <p:cNvSpPr/>
          <p:nvPr/>
        </p:nvSpPr>
        <p:spPr>
          <a:xfrm>
            <a:off x="11997859" y="3732110"/>
            <a:ext cx="685799" cy="350733"/>
          </a:xfrm>
          <a:prstGeom prst="ellipse">
            <a:avLst/>
          </a:prstGeom>
        </p:spPr>
        <p:style>
          <a:lnRef idx="2">
            <a:schemeClr val="accent6"/>
          </a:lnRef>
          <a:fillRef idx="1">
            <a:schemeClr val="lt1"/>
          </a:fillRef>
          <a:effectRef idx="0">
            <a:schemeClr val="accent6"/>
          </a:effectRef>
          <a:fontRef idx="minor">
            <a:schemeClr val="dk1"/>
          </a:fontRef>
        </p:style>
        <p:txBody>
          <a:bodyPr lIns="104591" tIns="52296" rIns="104591" bIns="52296" rtlCol="0" anchor="ctr"/>
          <a:lstStyle/>
          <a:p>
            <a:pPr algn="ctr"/>
            <a:r>
              <a:rPr lang="en-US" dirty="0"/>
              <a:t>10</a:t>
            </a:r>
          </a:p>
        </p:txBody>
      </p:sp>
    </p:spTree>
    <p:extLst>
      <p:ext uri="{BB962C8B-B14F-4D97-AF65-F5344CB8AC3E}">
        <p14:creationId xmlns:p14="http://schemas.microsoft.com/office/powerpoint/2010/main" val="3478138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prstGeom prst="rect">
            <a:avLst/>
          </a:prstGeom>
        </p:spPr>
        <p:txBody>
          <a:bodyPr/>
          <a:lstStyle/>
          <a:p>
            <a:fld id="{F7A62E05-5C21-43BB-9A40-0C7EC28FF2C2}" type="slidenum">
              <a:rPr lang="en-US" smtClean="0"/>
              <a:t>16</a:t>
            </a:fld>
            <a:endParaRPr lang="en-US" dirty="0"/>
          </a:p>
        </p:txBody>
      </p:sp>
      <p:sp>
        <p:nvSpPr>
          <p:cNvPr id="2" name="Title 1"/>
          <p:cNvSpPr>
            <a:spLocks noGrp="1"/>
          </p:cNvSpPr>
          <p:nvPr>
            <p:ph type="title" idx="4294967295"/>
          </p:nvPr>
        </p:nvSpPr>
        <p:spPr>
          <a:xfrm>
            <a:off x="0" y="0"/>
            <a:ext cx="12344400" cy="1185863"/>
          </a:xfrm>
        </p:spPr>
        <p:txBody>
          <a:bodyPr rtlCol="0">
            <a:normAutofit/>
          </a:bodyPr>
          <a:lstStyle/>
          <a:p>
            <a:pPr algn="ctr">
              <a:defRPr/>
            </a:pPr>
            <a:r>
              <a:rPr lang="en-US" sz="3600" dirty="0">
                <a:latin typeface="EB Garamond"/>
                <a:ea typeface="EB Garamond"/>
                <a:cs typeface="EB Garamond"/>
                <a:sym typeface="EB Garamond"/>
              </a:rPr>
              <a:t> </a:t>
            </a:r>
            <a:endParaRPr lang="en-GB" sz="3600" dirty="0">
              <a:latin typeface="Arial" pitchFamily="34" charset="0"/>
              <a:cs typeface="Arial" pitchFamily="34" charset="0"/>
            </a:endParaRPr>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1974267645"/>
              </p:ext>
            </p:extLst>
          </p:nvPr>
        </p:nvGraphicFramePr>
        <p:xfrm>
          <a:off x="0" y="76200"/>
          <a:ext cx="12801600" cy="7304763"/>
        </p:xfrm>
        <a:graphic>
          <a:graphicData uri="http://schemas.openxmlformats.org/drawingml/2006/table">
            <a:tbl>
              <a:tblPr firstRow="1" bandRow="1">
                <a:tableStyleId>{5C22544A-7EE6-4342-B048-85BDC9FD1C3A}</a:tableStyleId>
              </a:tblPr>
              <a:tblGrid>
                <a:gridCol w="965590">
                  <a:extLst>
                    <a:ext uri="{9D8B030D-6E8A-4147-A177-3AD203B41FA5}">
                      <a16:colId xmlns:a16="http://schemas.microsoft.com/office/drawing/2014/main" val="20000"/>
                    </a:ext>
                  </a:extLst>
                </a:gridCol>
                <a:gridCol w="2744950">
                  <a:extLst>
                    <a:ext uri="{9D8B030D-6E8A-4147-A177-3AD203B41FA5}">
                      <a16:colId xmlns:a16="http://schemas.microsoft.com/office/drawing/2014/main" val="20001"/>
                    </a:ext>
                  </a:extLst>
                </a:gridCol>
                <a:gridCol w="5019338">
                  <a:extLst>
                    <a:ext uri="{9D8B030D-6E8A-4147-A177-3AD203B41FA5}">
                      <a16:colId xmlns:a16="http://schemas.microsoft.com/office/drawing/2014/main" val="20002"/>
                    </a:ext>
                  </a:extLst>
                </a:gridCol>
                <a:gridCol w="4071722">
                  <a:extLst>
                    <a:ext uri="{9D8B030D-6E8A-4147-A177-3AD203B41FA5}">
                      <a16:colId xmlns:a16="http://schemas.microsoft.com/office/drawing/2014/main" val="20003"/>
                    </a:ext>
                  </a:extLst>
                </a:gridCol>
              </a:tblGrid>
              <a:tr h="1484758">
                <a:tc gridSpan="4">
                  <a:txBody>
                    <a:bodyPr/>
                    <a:lstStyle/>
                    <a:p>
                      <a:pPr algn="ctr"/>
                      <a:endParaRPr lang="en-US" sz="2800" dirty="0"/>
                    </a:p>
                    <a:p>
                      <a:pPr algn="ctr"/>
                      <a:r>
                        <a:rPr lang="en-US" sz="4000" b="1" dirty="0"/>
                        <a:t>COMPLIANCE RATING</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912000">
                <a:tc>
                  <a:txBody>
                    <a:bodyPr/>
                    <a:lstStyle/>
                    <a:p>
                      <a:r>
                        <a:rPr lang="en-US" sz="2800" b="1" dirty="0"/>
                        <a:t>S/N</a:t>
                      </a:r>
                    </a:p>
                  </a:txBody>
                  <a:tcPr/>
                </a:tc>
                <a:tc>
                  <a:txBody>
                    <a:bodyPr/>
                    <a:lstStyle/>
                    <a:p>
                      <a:r>
                        <a:rPr lang="en-US" sz="2800" b="1" dirty="0"/>
                        <a:t>SCORE</a:t>
                      </a:r>
                      <a:r>
                        <a:rPr lang="en-US" sz="2800" b="1" baseline="0" dirty="0"/>
                        <a:t> (%)</a:t>
                      </a:r>
                      <a:endParaRPr lang="en-US" sz="2800" b="1" dirty="0"/>
                    </a:p>
                  </a:txBody>
                  <a:tcPr/>
                </a:tc>
                <a:tc>
                  <a:txBody>
                    <a:bodyPr/>
                    <a:lstStyle/>
                    <a:p>
                      <a:r>
                        <a:rPr lang="en-US" sz="2800" b="1" dirty="0"/>
                        <a:t>  LEVEL</a:t>
                      </a:r>
                      <a:r>
                        <a:rPr lang="en-US" sz="2800" b="1" baseline="0" dirty="0"/>
                        <a:t> OF COMPLIANCE </a:t>
                      </a:r>
                      <a:endParaRPr lang="en-US" sz="2800" b="1" dirty="0"/>
                    </a:p>
                  </a:txBody>
                  <a:tcPr/>
                </a:tc>
                <a:tc>
                  <a:txBody>
                    <a:bodyPr/>
                    <a:lstStyle/>
                    <a:p>
                      <a:r>
                        <a:rPr lang="en-US" sz="2800" b="1" dirty="0"/>
                        <a:t> COLOR RATING</a:t>
                      </a:r>
                    </a:p>
                    <a:p>
                      <a:endParaRPr lang="en-US" sz="2800" b="1" dirty="0"/>
                    </a:p>
                  </a:txBody>
                  <a:tcPr/>
                </a:tc>
                <a:extLst>
                  <a:ext uri="{0D108BD9-81ED-4DB2-BD59-A6C34878D82A}">
                    <a16:rowId xmlns:a16="http://schemas.microsoft.com/office/drawing/2014/main" val="10001"/>
                  </a:ext>
                </a:extLst>
              </a:tr>
              <a:tr h="912000">
                <a:tc>
                  <a:txBody>
                    <a:bodyPr/>
                    <a:lstStyle/>
                    <a:p>
                      <a:r>
                        <a:rPr lang="en-US" sz="2800" b="1" dirty="0"/>
                        <a:t>1</a:t>
                      </a:r>
                    </a:p>
                  </a:txBody>
                  <a:tcPr/>
                </a:tc>
                <a:tc>
                  <a:txBody>
                    <a:bodyPr/>
                    <a:lstStyle/>
                    <a:p>
                      <a:r>
                        <a:rPr lang="en-US" sz="2800" b="1" dirty="0"/>
                        <a:t>  95-100</a:t>
                      </a:r>
                    </a:p>
                  </a:txBody>
                  <a:tcPr/>
                </a:tc>
                <a:tc>
                  <a:txBody>
                    <a:bodyPr/>
                    <a:lstStyle/>
                    <a:p>
                      <a:r>
                        <a:rPr lang="en-US" sz="2800" b="1" dirty="0"/>
                        <a:t>               Full</a:t>
                      </a:r>
                      <a:r>
                        <a:rPr lang="en-US" sz="2800" b="1" baseline="0" dirty="0"/>
                        <a:t> Compliance</a:t>
                      </a:r>
                      <a:endParaRPr lang="en-US" sz="2800" b="1" dirty="0"/>
                    </a:p>
                  </a:txBody>
                  <a:tcPr/>
                </a:tc>
                <a:tc>
                  <a:txBody>
                    <a:bodyPr/>
                    <a:lstStyle/>
                    <a:p>
                      <a:pPr algn="l"/>
                      <a:r>
                        <a:rPr lang="en-US" sz="2800" b="1" dirty="0"/>
                        <a:t>                    </a:t>
                      </a:r>
                      <a:r>
                        <a:rPr lang="en-US" sz="2800" b="1" dirty="0">
                          <a:solidFill>
                            <a:srgbClr val="00B050"/>
                          </a:solidFill>
                        </a:rPr>
                        <a:t>Green</a:t>
                      </a:r>
                    </a:p>
                    <a:p>
                      <a:pPr algn="l"/>
                      <a:endParaRPr lang="en-US" sz="2800" b="1" dirty="0">
                        <a:solidFill>
                          <a:srgbClr val="00B050"/>
                        </a:solidFill>
                      </a:endParaRPr>
                    </a:p>
                  </a:txBody>
                  <a:tcPr/>
                </a:tc>
                <a:extLst>
                  <a:ext uri="{0D108BD9-81ED-4DB2-BD59-A6C34878D82A}">
                    <a16:rowId xmlns:a16="http://schemas.microsoft.com/office/drawing/2014/main" val="10002"/>
                  </a:ext>
                </a:extLst>
              </a:tr>
              <a:tr h="786049">
                <a:tc>
                  <a:txBody>
                    <a:bodyPr/>
                    <a:lstStyle/>
                    <a:p>
                      <a:r>
                        <a:rPr lang="en-US" sz="2800" b="1" dirty="0"/>
                        <a:t>2</a:t>
                      </a:r>
                    </a:p>
                  </a:txBody>
                  <a:tcPr/>
                </a:tc>
                <a:tc>
                  <a:txBody>
                    <a:bodyPr/>
                    <a:lstStyle/>
                    <a:p>
                      <a:r>
                        <a:rPr lang="en-US" sz="2800" b="1" dirty="0"/>
                        <a:t>  70-94</a:t>
                      </a:r>
                    </a:p>
                  </a:txBody>
                  <a:tcPr/>
                </a:tc>
                <a:tc>
                  <a:txBody>
                    <a:bodyPr/>
                    <a:lstStyle/>
                    <a:p>
                      <a:r>
                        <a:rPr lang="en-US" sz="2800" b="1" dirty="0"/>
                        <a:t>               Substantial  Compliance</a:t>
                      </a:r>
                    </a:p>
                  </a:txBody>
                  <a:tcPr/>
                </a:tc>
                <a:tc>
                  <a:txBody>
                    <a:bodyPr/>
                    <a:lstStyle/>
                    <a:p>
                      <a:pPr algn="l"/>
                      <a:r>
                        <a:rPr lang="en-US" sz="2800" b="1" dirty="0">
                          <a:solidFill>
                            <a:srgbClr val="92D050"/>
                          </a:solidFill>
                        </a:rPr>
                        <a:t>                   Light Green</a:t>
                      </a:r>
                    </a:p>
                  </a:txBody>
                  <a:tcPr/>
                </a:tc>
                <a:extLst>
                  <a:ext uri="{0D108BD9-81ED-4DB2-BD59-A6C34878D82A}">
                    <a16:rowId xmlns:a16="http://schemas.microsoft.com/office/drawing/2014/main" val="10003"/>
                  </a:ext>
                </a:extLst>
              </a:tr>
              <a:tr h="786049">
                <a:tc>
                  <a:txBody>
                    <a:bodyPr/>
                    <a:lstStyle/>
                    <a:p>
                      <a:r>
                        <a:rPr lang="en-US" sz="2800" b="1" dirty="0"/>
                        <a:t>3</a:t>
                      </a:r>
                    </a:p>
                  </a:txBody>
                  <a:tcPr/>
                </a:tc>
                <a:tc>
                  <a:txBody>
                    <a:bodyPr/>
                    <a:lstStyle/>
                    <a:p>
                      <a:r>
                        <a:rPr lang="en-US" sz="2800" b="1" dirty="0"/>
                        <a:t>  50-69</a:t>
                      </a:r>
                    </a:p>
                  </a:txBody>
                  <a:tcPr/>
                </a:tc>
                <a:tc>
                  <a:txBody>
                    <a:bodyPr/>
                    <a:lstStyle/>
                    <a:p>
                      <a:r>
                        <a:rPr lang="en-US" sz="2800" b="1" dirty="0"/>
                        <a:t>                Partial  Compliance</a:t>
                      </a:r>
                    </a:p>
                  </a:txBody>
                  <a:tcPr/>
                </a:tc>
                <a:tc>
                  <a:txBody>
                    <a:bodyPr/>
                    <a:lstStyle/>
                    <a:p>
                      <a:pPr algn="l"/>
                      <a:r>
                        <a:rPr lang="en-US" sz="2800" b="1" dirty="0"/>
                        <a:t>                    </a:t>
                      </a:r>
                      <a:r>
                        <a:rPr lang="en-US" sz="2800" b="1" dirty="0">
                          <a:solidFill>
                            <a:srgbClr val="FFC000"/>
                          </a:solidFill>
                        </a:rPr>
                        <a:t>Orange</a:t>
                      </a:r>
                    </a:p>
                  </a:txBody>
                  <a:tcPr/>
                </a:tc>
                <a:extLst>
                  <a:ext uri="{0D108BD9-81ED-4DB2-BD59-A6C34878D82A}">
                    <a16:rowId xmlns:a16="http://schemas.microsoft.com/office/drawing/2014/main" val="10004"/>
                  </a:ext>
                </a:extLst>
              </a:tr>
              <a:tr h="786049">
                <a:tc>
                  <a:txBody>
                    <a:bodyPr/>
                    <a:lstStyle/>
                    <a:p>
                      <a:r>
                        <a:rPr lang="en-US" sz="2800" b="1" dirty="0"/>
                        <a:t>4</a:t>
                      </a:r>
                    </a:p>
                  </a:txBody>
                  <a:tcPr/>
                </a:tc>
                <a:tc>
                  <a:txBody>
                    <a:bodyPr/>
                    <a:lstStyle/>
                    <a:p>
                      <a:r>
                        <a:rPr lang="en-US" sz="2800" b="1" dirty="0"/>
                        <a:t> 31-49</a:t>
                      </a:r>
                    </a:p>
                  </a:txBody>
                  <a:tcPr/>
                </a:tc>
                <a:tc>
                  <a:txBody>
                    <a:bodyPr/>
                    <a:lstStyle/>
                    <a:p>
                      <a:r>
                        <a:rPr lang="en-US" sz="2800" b="1" dirty="0"/>
                        <a:t>                Poor Compliance</a:t>
                      </a:r>
                    </a:p>
                  </a:txBody>
                  <a:tcPr/>
                </a:tc>
                <a:tc>
                  <a:txBody>
                    <a:bodyPr/>
                    <a:lstStyle/>
                    <a:p>
                      <a:pPr algn="l"/>
                      <a:r>
                        <a:rPr lang="en-US" sz="2800" b="1" dirty="0"/>
                        <a:t>                    </a:t>
                      </a:r>
                      <a:r>
                        <a:rPr lang="en-US" sz="2800" b="1" dirty="0">
                          <a:solidFill>
                            <a:schemeClr val="accent5">
                              <a:lumMod val="75000"/>
                            </a:schemeClr>
                          </a:solidFill>
                        </a:rPr>
                        <a:t>Brown</a:t>
                      </a:r>
                    </a:p>
                  </a:txBody>
                  <a:tcPr/>
                </a:tc>
                <a:extLst>
                  <a:ext uri="{0D108BD9-81ED-4DB2-BD59-A6C34878D82A}">
                    <a16:rowId xmlns:a16="http://schemas.microsoft.com/office/drawing/2014/main" val="10005"/>
                  </a:ext>
                </a:extLst>
              </a:tr>
              <a:tr h="786049">
                <a:tc>
                  <a:txBody>
                    <a:bodyPr/>
                    <a:lstStyle/>
                    <a:p>
                      <a:r>
                        <a:rPr lang="en-US" sz="2800" b="1" dirty="0"/>
                        <a:t>5</a:t>
                      </a:r>
                    </a:p>
                  </a:txBody>
                  <a:tcPr/>
                </a:tc>
                <a:tc>
                  <a:txBody>
                    <a:bodyPr/>
                    <a:lstStyle/>
                    <a:p>
                      <a:r>
                        <a:rPr lang="en-US" sz="2800" b="1" dirty="0"/>
                        <a:t>  1-30</a:t>
                      </a:r>
                    </a:p>
                  </a:txBody>
                  <a:tcPr/>
                </a:tc>
                <a:tc>
                  <a:txBody>
                    <a:bodyPr/>
                    <a:lstStyle/>
                    <a:p>
                      <a:r>
                        <a:rPr lang="en-US" sz="2800" b="1" dirty="0"/>
                        <a:t>                Non Compliance </a:t>
                      </a:r>
                    </a:p>
                  </a:txBody>
                  <a:tcPr/>
                </a:tc>
                <a:tc>
                  <a:txBody>
                    <a:bodyPr/>
                    <a:lstStyle/>
                    <a:p>
                      <a:pPr algn="l"/>
                      <a:r>
                        <a:rPr lang="en-US" sz="2800" b="1" dirty="0">
                          <a:solidFill>
                            <a:schemeClr val="accent1"/>
                          </a:solidFill>
                        </a:rPr>
                        <a:t>  </a:t>
                      </a:r>
                      <a:r>
                        <a:rPr lang="en-US" sz="2800" b="1" baseline="0" dirty="0">
                          <a:solidFill>
                            <a:schemeClr val="accent1"/>
                          </a:solidFill>
                        </a:rPr>
                        <a:t>                  Red</a:t>
                      </a:r>
                    </a:p>
                  </a:txBody>
                  <a:tcPr/>
                </a:tc>
                <a:extLst>
                  <a:ext uri="{0D108BD9-81ED-4DB2-BD59-A6C34878D82A}">
                    <a16:rowId xmlns:a16="http://schemas.microsoft.com/office/drawing/2014/main" val="10006"/>
                  </a:ext>
                </a:extLst>
              </a:tr>
              <a:tr h="786049">
                <a:tc>
                  <a:txBody>
                    <a:bodyPr/>
                    <a:lstStyle/>
                    <a:p>
                      <a:r>
                        <a:rPr lang="en-US" sz="2800" b="1" dirty="0"/>
                        <a:t>6</a:t>
                      </a:r>
                    </a:p>
                  </a:txBody>
                  <a:tcPr/>
                </a:tc>
                <a:tc>
                  <a:txBody>
                    <a:bodyPr/>
                    <a:lstStyle/>
                    <a:p>
                      <a:r>
                        <a:rPr lang="en-US" sz="2800" b="1" dirty="0"/>
                        <a:t>     0</a:t>
                      </a:r>
                    </a:p>
                  </a:txBody>
                  <a:tcPr/>
                </a:tc>
                <a:tc>
                  <a:txBody>
                    <a:bodyPr/>
                    <a:lstStyle/>
                    <a:p>
                      <a:r>
                        <a:rPr lang="en-US" sz="2800" b="1" dirty="0"/>
                        <a:t>                 Non Responsive</a:t>
                      </a:r>
                    </a:p>
                  </a:txBody>
                  <a:tcPr/>
                </a:tc>
                <a:tc>
                  <a:txBody>
                    <a:bodyPr/>
                    <a:lstStyle/>
                    <a:p>
                      <a:pPr algn="l"/>
                      <a:r>
                        <a:rPr lang="en-US" sz="2800" b="1" dirty="0"/>
                        <a:t>                    Black</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061286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2344400" cy="1185875"/>
          </a:xfrm>
        </p:spPr>
        <p:txBody>
          <a:bodyPr rtlCol="0">
            <a:normAutofit/>
          </a:bodyPr>
          <a:lstStyle/>
          <a:p>
            <a:pPr algn="ctr">
              <a:defRPr/>
            </a:pPr>
            <a:r>
              <a:rPr lang="en-US" sz="3600" dirty="0">
                <a:solidFill>
                  <a:schemeClr val="tx1">
                    <a:lumMod val="75000"/>
                    <a:lumOff val="25000"/>
                  </a:schemeClr>
                </a:solidFill>
                <a:latin typeface="Comic Sans MS" panose="030F0702030302020204" pitchFamily="66" charset="0"/>
              </a:rPr>
              <a:t> </a:t>
            </a:r>
            <a:r>
              <a:rPr lang="en-US" sz="3600" b="1" dirty="0">
                <a:solidFill>
                  <a:schemeClr val="tx1"/>
                </a:solidFill>
                <a:latin typeface="EB Garamond"/>
                <a:ea typeface="EB Garamond"/>
                <a:cs typeface="EB Garamond"/>
                <a:sym typeface="EB Garamond"/>
              </a:rPr>
              <a:t>EICS 2022 REPORT – KEY FINDINGS</a:t>
            </a:r>
            <a:endParaRPr lang="en-GB" sz="3600" b="1" dirty="0">
              <a:solidFill>
                <a:schemeClr val="tx1"/>
              </a:solidFill>
              <a:latin typeface="Arial" pitchFamily="34" charset="0"/>
              <a:cs typeface="Arial" pitchFamily="34" charset="0"/>
            </a:endParaRPr>
          </a:p>
        </p:txBody>
      </p:sp>
      <p:sp>
        <p:nvSpPr>
          <p:cNvPr id="6" name="Slide Number Placeholder 5"/>
          <p:cNvSpPr>
            <a:spLocks noGrp="1"/>
          </p:cNvSpPr>
          <p:nvPr>
            <p:ph type="sldNum" sz="quarter" idx="12"/>
          </p:nvPr>
        </p:nvSpPr>
        <p:spPr>
          <a:xfrm>
            <a:off x="11719561" y="6553200"/>
            <a:ext cx="853439" cy="555952"/>
          </a:xfrm>
          <a:prstGeom prst="rect">
            <a:avLst/>
          </a:prstGeom>
        </p:spPr>
        <p:txBody>
          <a:bodyPr/>
          <a:lstStyle/>
          <a:p>
            <a:fld id="{F7A62E05-5C21-43BB-9A40-0C7EC28FF2C2}" type="slidenum">
              <a:rPr lang="en-US" smtClean="0"/>
              <a:t>17</a:t>
            </a:fld>
            <a:endParaRPr lang="en-US" dirty="0"/>
          </a:p>
        </p:txBody>
      </p:sp>
      <p:sp>
        <p:nvSpPr>
          <p:cNvPr id="3" name="Content Placeholder 2"/>
          <p:cNvSpPr>
            <a:spLocks noGrp="1"/>
          </p:cNvSpPr>
          <p:nvPr>
            <p:ph sz="quarter" idx="1"/>
          </p:nvPr>
        </p:nvSpPr>
        <p:spPr>
          <a:xfrm>
            <a:off x="0" y="1185875"/>
            <a:ext cx="12801600" cy="6129325"/>
          </a:xfrm>
        </p:spPr>
        <p:txBody>
          <a:bodyPr rtlCol="0">
            <a:normAutofit fontScale="85000" lnSpcReduction="10000"/>
          </a:bodyPr>
          <a:lstStyle/>
          <a:p>
            <a:pPr marL="457200" lvl="0" indent="-381000">
              <a:spcBef>
                <a:spcPts val="1200"/>
              </a:spcBef>
              <a:buClr>
                <a:srgbClr val="000000"/>
              </a:buClr>
              <a:buSzPts val="2400"/>
              <a:buFont typeface="EB Garamond"/>
              <a:buChar char="●"/>
            </a:pPr>
            <a:r>
              <a:rPr lang="en-US" sz="3200" dirty="0">
                <a:solidFill>
                  <a:srgbClr val="000000"/>
                </a:solidFill>
                <a:latin typeface="EB Garamond"/>
                <a:ea typeface="EB Garamond"/>
                <a:cs typeface="EB Garamond"/>
                <a:sym typeface="EB Garamond"/>
              </a:rPr>
              <a:t>74 MDAs (28.46%) of the 260 MDAs assessed, do not have ACTUs in place (inaugurated and inducted). This figure of 74 is also inclusive of MDAs who have ACTUs but failed to respond on the AEI during the deployment.</a:t>
            </a:r>
          </a:p>
          <a:p>
            <a:pPr marL="457200" lvl="0" indent="-381000">
              <a:spcBef>
                <a:spcPts val="0"/>
              </a:spcBef>
              <a:buClr>
                <a:srgbClr val="000000"/>
              </a:buClr>
              <a:buSzPts val="2400"/>
              <a:buFont typeface="EB Garamond"/>
              <a:buChar char="●"/>
            </a:pPr>
            <a:r>
              <a:rPr lang="en-US" sz="3200" dirty="0">
                <a:solidFill>
                  <a:srgbClr val="000000"/>
                </a:solidFill>
                <a:latin typeface="EB Garamond"/>
                <a:ea typeface="EB Garamond"/>
                <a:cs typeface="EB Garamond"/>
                <a:sym typeface="EB Garamond"/>
              </a:rPr>
              <a:t>Analysis of the Sub-Indicators under Administrative Systems shows that 142 MDAs (54.62%) scored below average under the Ethics and Compliance Education; 218 MDAs (83.85%) scored below average under Complaints and Whistleblowing; 185 MDAs (71.15%) scored below average under Anti-Corruption and Transparency Unit (ACTU) support. These sub-indicators are the main drivers of anti-corruption policies in MDAs.</a:t>
            </a:r>
          </a:p>
          <a:p>
            <a:pPr marL="457200" lvl="0" indent="-381000">
              <a:spcBef>
                <a:spcPts val="0"/>
              </a:spcBef>
              <a:buClr>
                <a:srgbClr val="000000"/>
              </a:buClr>
              <a:buSzPts val="2400"/>
              <a:buFont typeface="EB Garamond"/>
              <a:buChar char="●"/>
            </a:pPr>
            <a:r>
              <a:rPr lang="en-US" sz="3200" dirty="0">
                <a:solidFill>
                  <a:srgbClr val="000000"/>
                </a:solidFill>
                <a:latin typeface="EB Garamond"/>
                <a:ea typeface="EB Garamond"/>
                <a:cs typeface="EB Garamond"/>
                <a:sym typeface="EB Garamond"/>
              </a:rPr>
              <a:t>211 MDAs (81.15%) do not encourage or support System Study/Corruption Risk Assessment in line with ACTU and ICPC mandate to prevent corruption in MDAs.</a:t>
            </a:r>
          </a:p>
          <a:p>
            <a:pPr marL="457200" lvl="0" indent="-381000">
              <a:spcBef>
                <a:spcPts val="0"/>
              </a:spcBef>
              <a:buClr>
                <a:srgbClr val="000000"/>
              </a:buClr>
              <a:buSzPts val="2400"/>
              <a:buFont typeface="EB Garamond"/>
              <a:buChar char="●"/>
            </a:pPr>
            <a:r>
              <a:rPr lang="en-US" sz="3200" dirty="0">
                <a:solidFill>
                  <a:srgbClr val="000000"/>
                </a:solidFill>
                <a:latin typeface="EB Garamond"/>
                <a:ea typeface="EB Garamond"/>
                <a:cs typeface="EB Garamond"/>
                <a:sym typeface="EB Garamond"/>
              </a:rPr>
              <a:t>204 MDAs (78.46%) do not have a whistle-blowing policy and 74 MDAs (28.46%) do not have officers and dedicated channels for corruption reportage. Lack of viable whistleblowing channels does not aid an effective fight against corruption</a:t>
            </a:r>
          </a:p>
        </p:txBody>
      </p:sp>
    </p:spTree>
    <p:extLst>
      <p:ext uri="{BB962C8B-B14F-4D97-AF65-F5344CB8AC3E}">
        <p14:creationId xmlns:p14="http://schemas.microsoft.com/office/powerpoint/2010/main" val="41318589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2344400" cy="1185875"/>
          </a:xfrm>
        </p:spPr>
        <p:txBody>
          <a:bodyPr rtlCol="0">
            <a:normAutofit/>
          </a:bodyPr>
          <a:lstStyle/>
          <a:p>
            <a:pPr algn="ctr">
              <a:defRPr/>
            </a:pPr>
            <a:r>
              <a:rPr lang="en-US" sz="3600" dirty="0">
                <a:solidFill>
                  <a:schemeClr val="tx1">
                    <a:lumMod val="75000"/>
                    <a:lumOff val="25000"/>
                  </a:schemeClr>
                </a:solidFill>
                <a:latin typeface="Comic Sans MS" panose="030F0702030302020204" pitchFamily="66" charset="0"/>
              </a:rPr>
              <a:t> </a:t>
            </a:r>
            <a:r>
              <a:rPr lang="en-US" sz="3600" b="1" dirty="0">
                <a:solidFill>
                  <a:schemeClr val="tx1"/>
                </a:solidFill>
                <a:latin typeface="EB Garamond"/>
                <a:ea typeface="EB Garamond"/>
                <a:cs typeface="EB Garamond"/>
                <a:sym typeface="EB Garamond"/>
              </a:rPr>
              <a:t>EICS 2022 REPORT –KEY FINDINGS…</a:t>
            </a:r>
            <a:endParaRPr lang="en-GB" sz="3600" b="1" dirty="0">
              <a:solidFill>
                <a:schemeClr val="tx1"/>
              </a:solidFill>
              <a:latin typeface="Arial" pitchFamily="34" charset="0"/>
              <a:cs typeface="Arial" pitchFamily="34" charset="0"/>
            </a:endParaRPr>
          </a:p>
        </p:txBody>
      </p:sp>
      <p:sp>
        <p:nvSpPr>
          <p:cNvPr id="6" name="Slide Number Placeholder 5"/>
          <p:cNvSpPr>
            <a:spLocks noGrp="1"/>
          </p:cNvSpPr>
          <p:nvPr>
            <p:ph type="sldNum" sz="quarter" idx="12"/>
          </p:nvPr>
        </p:nvSpPr>
        <p:spPr>
          <a:xfrm>
            <a:off x="11719561" y="6553200"/>
            <a:ext cx="853439" cy="555952"/>
          </a:xfrm>
          <a:prstGeom prst="rect">
            <a:avLst/>
          </a:prstGeom>
        </p:spPr>
        <p:txBody>
          <a:bodyPr/>
          <a:lstStyle/>
          <a:p>
            <a:fld id="{F7A62E05-5C21-43BB-9A40-0C7EC28FF2C2}" type="slidenum">
              <a:rPr lang="en-US" smtClean="0"/>
              <a:t>18</a:t>
            </a:fld>
            <a:endParaRPr lang="en-US" dirty="0"/>
          </a:p>
        </p:txBody>
      </p:sp>
      <p:sp>
        <p:nvSpPr>
          <p:cNvPr id="3" name="Content Placeholder 2"/>
          <p:cNvSpPr>
            <a:spLocks noGrp="1"/>
          </p:cNvSpPr>
          <p:nvPr>
            <p:ph sz="quarter" idx="1"/>
          </p:nvPr>
        </p:nvSpPr>
        <p:spPr>
          <a:xfrm>
            <a:off x="0" y="1185875"/>
            <a:ext cx="12801600" cy="6129325"/>
          </a:xfrm>
        </p:spPr>
        <p:txBody>
          <a:bodyPr rtlCol="0">
            <a:normAutofit/>
          </a:bodyPr>
          <a:lstStyle/>
          <a:p>
            <a:pPr lvl="0"/>
            <a:r>
              <a:rPr lang="en-US" sz="3200" dirty="0"/>
              <a:t> 101 MDAs (38.85%) did not procure external auditors in line with the Public Procurement Act 2007.</a:t>
            </a:r>
          </a:p>
          <a:p>
            <a:r>
              <a:rPr lang="en-US" sz="3200" dirty="0"/>
              <a:t>86 MDAs (33.08%) and 109 MDAs (41.92%) did not conduct annual needs assessments and market surveys respectively in contravention of the provisions of the Public Procurement Act 2007</a:t>
            </a:r>
          </a:p>
          <a:p>
            <a:pPr lvl="0"/>
            <a:r>
              <a:rPr lang="en-US" sz="3200" dirty="0"/>
              <a:t>25 MDAs (9.62%) do not have a legal instrument backing up the establishment of such </a:t>
            </a:r>
            <a:r>
              <a:rPr lang="en-US" sz="3200" dirty="0" err="1"/>
              <a:t>organisations</a:t>
            </a:r>
            <a:r>
              <a:rPr lang="en-US" sz="3200" dirty="0"/>
              <a:t>.</a:t>
            </a:r>
          </a:p>
          <a:p>
            <a:pPr lvl="0"/>
            <a:r>
              <a:rPr lang="en-US" sz="3200" dirty="0"/>
              <a:t>129 MDAs (49.62%) did not respond timely to requests from stakeholders. </a:t>
            </a:r>
          </a:p>
          <a:p>
            <a:pPr lvl="0"/>
            <a:r>
              <a:rPr lang="en-US" sz="3200" dirty="0"/>
              <a:t>100 MDAs (38.46%) do not have domesticated/professional codes of conduct/ethics with sanctions and 117 MDAs (45.00%) do not have a reward system in place consistent with the requirements of the core values.</a:t>
            </a:r>
          </a:p>
          <a:p>
            <a:pPr marL="0" indent="0">
              <a:buNone/>
            </a:pPr>
            <a:endParaRPr lang="en-US" sz="3200" dirty="0"/>
          </a:p>
          <a:p>
            <a:pPr marL="0" indent="0">
              <a:buNone/>
            </a:pPr>
            <a:endParaRPr lang="en-US" sz="3200" dirty="0"/>
          </a:p>
          <a:p>
            <a:pPr marL="457200" lvl="0" indent="-381000">
              <a:spcBef>
                <a:spcPts val="1200"/>
              </a:spcBef>
              <a:buClr>
                <a:srgbClr val="000000"/>
              </a:buClr>
              <a:buSzPts val="2400"/>
              <a:buFont typeface="EB Garamond"/>
              <a:buChar char="●"/>
            </a:pPr>
            <a:endParaRPr lang="en-US" sz="3200" dirty="0">
              <a:solidFill>
                <a:srgbClr val="000000"/>
              </a:solidFill>
              <a:latin typeface="EB Garamond"/>
              <a:ea typeface="EB Garamond"/>
              <a:cs typeface="EB Garamond"/>
              <a:sym typeface="EB Garamond"/>
            </a:endParaRPr>
          </a:p>
        </p:txBody>
      </p:sp>
    </p:spTree>
    <p:extLst>
      <p:ext uri="{BB962C8B-B14F-4D97-AF65-F5344CB8AC3E}">
        <p14:creationId xmlns:p14="http://schemas.microsoft.com/office/powerpoint/2010/main" val="3133174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2344400" cy="1185875"/>
          </a:xfrm>
        </p:spPr>
        <p:txBody>
          <a:bodyPr rtlCol="0">
            <a:normAutofit/>
          </a:bodyPr>
          <a:lstStyle/>
          <a:p>
            <a:pPr algn="ctr">
              <a:defRPr/>
            </a:pPr>
            <a:r>
              <a:rPr lang="en-US" sz="3600" dirty="0">
                <a:solidFill>
                  <a:schemeClr val="tx1">
                    <a:lumMod val="75000"/>
                    <a:lumOff val="25000"/>
                  </a:schemeClr>
                </a:solidFill>
                <a:latin typeface="Comic Sans MS" panose="030F0702030302020204" pitchFamily="66" charset="0"/>
              </a:rPr>
              <a:t> </a:t>
            </a:r>
            <a:r>
              <a:rPr lang="en-US" sz="3600" b="1" dirty="0">
                <a:solidFill>
                  <a:schemeClr val="tx1"/>
                </a:solidFill>
                <a:latin typeface="Arial" panose="020B0604020202020204" pitchFamily="34" charset="0"/>
                <a:cs typeface="Arial" panose="020B0604020202020204" pitchFamily="34" charset="0"/>
              </a:rPr>
              <a:t>SOME FEATURES OF EICS 2022</a:t>
            </a:r>
            <a:endParaRPr lang="en-GB" sz="3600" b="1" dirty="0">
              <a:solidFill>
                <a:schemeClr val="tx1"/>
              </a:solidFill>
              <a:latin typeface="Arial" pitchFamily="34" charset="0"/>
              <a:cs typeface="Arial" pitchFamily="34" charset="0"/>
            </a:endParaRPr>
          </a:p>
        </p:txBody>
      </p:sp>
      <p:sp>
        <p:nvSpPr>
          <p:cNvPr id="6" name="Slide Number Placeholder 5"/>
          <p:cNvSpPr>
            <a:spLocks noGrp="1"/>
          </p:cNvSpPr>
          <p:nvPr>
            <p:ph type="sldNum" sz="quarter" idx="12"/>
          </p:nvPr>
        </p:nvSpPr>
        <p:spPr>
          <a:xfrm>
            <a:off x="11719561" y="6553200"/>
            <a:ext cx="853439" cy="555952"/>
          </a:xfrm>
          <a:prstGeom prst="rect">
            <a:avLst/>
          </a:prstGeom>
        </p:spPr>
        <p:txBody>
          <a:bodyPr/>
          <a:lstStyle/>
          <a:p>
            <a:fld id="{F7A62E05-5C21-43BB-9A40-0C7EC28FF2C2}" type="slidenum">
              <a:rPr lang="en-US" smtClean="0"/>
              <a:t>19</a:t>
            </a:fld>
            <a:endParaRPr lang="en-US" dirty="0"/>
          </a:p>
        </p:txBody>
      </p:sp>
      <p:sp>
        <p:nvSpPr>
          <p:cNvPr id="3" name="Content Placeholder 2"/>
          <p:cNvSpPr>
            <a:spLocks noGrp="1"/>
          </p:cNvSpPr>
          <p:nvPr>
            <p:ph sz="quarter" idx="1"/>
          </p:nvPr>
        </p:nvSpPr>
        <p:spPr>
          <a:xfrm>
            <a:off x="0" y="1185875"/>
            <a:ext cx="12801600" cy="6129325"/>
          </a:xfrm>
        </p:spPr>
        <p:txBody>
          <a:bodyPr rtlCol="0">
            <a:normAutofit lnSpcReduction="10000"/>
          </a:bodyPr>
          <a:lstStyle/>
          <a:p>
            <a:pPr lvl="0"/>
            <a:r>
              <a:rPr lang="en-US" sz="3200" dirty="0"/>
              <a:t>GENARAL RANKING OF MDAS</a:t>
            </a:r>
          </a:p>
          <a:p>
            <a:pPr lvl="0"/>
            <a:r>
              <a:rPr lang="en-US" sz="3200" dirty="0"/>
              <a:t>SECTORAL RANKING OF MDAS</a:t>
            </a:r>
          </a:p>
          <a:p>
            <a:pPr lvl="1">
              <a:buFont typeface="Wingdings" panose="05000000000000000000" pitchFamily="2" charset="2"/>
              <a:buChar char="Ø"/>
            </a:pPr>
            <a:r>
              <a:rPr lang="en-US" dirty="0"/>
              <a:t>Ministries</a:t>
            </a:r>
          </a:p>
          <a:p>
            <a:pPr lvl="1">
              <a:buFont typeface="Wingdings" panose="05000000000000000000" pitchFamily="2" charset="2"/>
              <a:buChar char="Ø"/>
            </a:pPr>
            <a:r>
              <a:rPr lang="en-US" sz="3200" dirty="0"/>
              <a:t>Presidency &amp; Extra Ministerial Agencies</a:t>
            </a:r>
          </a:p>
          <a:p>
            <a:pPr lvl="1">
              <a:buFont typeface="Wingdings" panose="05000000000000000000" pitchFamily="2" charset="2"/>
              <a:buChar char="Ø"/>
            </a:pPr>
            <a:r>
              <a:rPr lang="en-US" sz="3200" dirty="0"/>
              <a:t>Law &amp; Justice</a:t>
            </a:r>
          </a:p>
          <a:p>
            <a:pPr lvl="1">
              <a:buFont typeface="Wingdings" panose="05000000000000000000" pitchFamily="2" charset="2"/>
              <a:buChar char="Ø"/>
            </a:pPr>
            <a:r>
              <a:rPr lang="en-US" sz="3200" dirty="0"/>
              <a:t>Regulatory</a:t>
            </a:r>
          </a:p>
          <a:p>
            <a:pPr lvl="1">
              <a:buFont typeface="Wingdings" panose="05000000000000000000" pitchFamily="2" charset="2"/>
              <a:buChar char="Ø"/>
            </a:pPr>
            <a:r>
              <a:rPr lang="en-US" sz="3200" dirty="0"/>
              <a:t>Education</a:t>
            </a:r>
          </a:p>
          <a:p>
            <a:pPr lvl="1">
              <a:buFont typeface="Wingdings" panose="05000000000000000000" pitchFamily="2" charset="2"/>
              <a:buChar char="Ø"/>
            </a:pPr>
            <a:r>
              <a:rPr lang="en-US" sz="3200" dirty="0"/>
              <a:t>Health</a:t>
            </a:r>
          </a:p>
          <a:p>
            <a:pPr lvl="1">
              <a:buFont typeface="Wingdings" panose="05000000000000000000" pitchFamily="2" charset="2"/>
              <a:buChar char="Ø"/>
            </a:pPr>
            <a:r>
              <a:rPr lang="en-US" sz="3200" dirty="0"/>
              <a:t>Science, Energy &amp; Research</a:t>
            </a:r>
          </a:p>
          <a:p>
            <a:pPr lvl="1">
              <a:buFont typeface="Wingdings" panose="05000000000000000000" pitchFamily="2" charset="2"/>
              <a:buChar char="Ø"/>
            </a:pPr>
            <a:r>
              <a:rPr lang="en-US" sz="3200" dirty="0"/>
              <a:t>Water Resources </a:t>
            </a:r>
          </a:p>
          <a:p>
            <a:pPr marL="366072" lvl="1" indent="0">
              <a:buNone/>
            </a:pPr>
            <a:r>
              <a:rPr lang="en-US" sz="3200" dirty="0"/>
              <a:t>Special focus was on Education Sector in line with 4</a:t>
            </a:r>
            <a:r>
              <a:rPr lang="en-US" sz="3200" baseline="30000" dirty="0"/>
              <a:t>th</a:t>
            </a:r>
            <a:r>
              <a:rPr lang="en-US" sz="3200" dirty="0"/>
              <a:t> Summit on Diminishing Corruption.</a:t>
            </a:r>
          </a:p>
          <a:p>
            <a:pPr marL="0" indent="0">
              <a:buNone/>
            </a:pPr>
            <a:endParaRPr lang="en-US" sz="3200" dirty="0"/>
          </a:p>
          <a:p>
            <a:pPr marL="457200" lvl="0" indent="-381000">
              <a:spcBef>
                <a:spcPts val="1200"/>
              </a:spcBef>
              <a:buClr>
                <a:srgbClr val="000000"/>
              </a:buClr>
              <a:buSzPts val="2400"/>
              <a:buFont typeface="EB Garamond"/>
              <a:buChar char="●"/>
            </a:pPr>
            <a:endParaRPr lang="en-US" sz="3200" dirty="0">
              <a:solidFill>
                <a:srgbClr val="000000"/>
              </a:solidFill>
              <a:latin typeface="EB Garamond"/>
              <a:ea typeface="EB Garamond"/>
              <a:cs typeface="EB Garamond"/>
              <a:sym typeface="EB Garamond"/>
            </a:endParaRPr>
          </a:p>
        </p:txBody>
      </p:sp>
    </p:spTree>
    <p:extLst>
      <p:ext uri="{BB962C8B-B14F-4D97-AF65-F5344CB8AC3E}">
        <p14:creationId xmlns:p14="http://schemas.microsoft.com/office/powerpoint/2010/main" val="4071381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Google Shape;127;p14"/>
          <p:cNvSpPr txBox="1">
            <a:spLocks noGrp="1"/>
          </p:cNvSpPr>
          <p:nvPr>
            <p:ph sz="quarter" idx="1"/>
          </p:nvPr>
        </p:nvSpPr>
        <p:spPr>
          <a:xfrm>
            <a:off x="228600" y="1043089"/>
            <a:ext cx="12420600" cy="6195912"/>
          </a:xfrm>
        </p:spPr>
        <p:txBody>
          <a:bodyPr spcFirstLastPara="1" lIns="104577" tIns="52274" rIns="104577" bIns="52274" rtlCol="0">
            <a:noAutofit/>
          </a:bodyPr>
          <a:lstStyle/>
          <a:p>
            <a:pPr>
              <a:spcBef>
                <a:spcPts val="0"/>
              </a:spcBef>
              <a:buSzPts val="1887"/>
              <a:buFont typeface="Calibri" panose="020F0502020204030204" pitchFamily="34" charset="0"/>
              <a:buChar char="O"/>
              <a:defRPr/>
            </a:pPr>
            <a:endParaRPr lang="en-US" sz="2400" dirty="0">
              <a:solidFill>
                <a:schemeClr val="tx1">
                  <a:lumMod val="75000"/>
                  <a:lumOff val="25000"/>
                </a:schemeClr>
              </a:solidFill>
              <a:latin typeface="Comic Sans MS" pitchFamily="66" charset="0"/>
            </a:endParaRPr>
          </a:p>
          <a:p>
            <a:pPr>
              <a:spcBef>
                <a:spcPts val="0"/>
              </a:spcBef>
              <a:buSzPts val="1887"/>
              <a:buFont typeface="Calibri" panose="020F0502020204030204" pitchFamily="34" charset="0"/>
              <a:buChar char="O"/>
              <a:defRPr/>
            </a:pPr>
            <a:endParaRPr lang="en-US" sz="2400" dirty="0">
              <a:solidFill>
                <a:schemeClr val="tx1">
                  <a:lumMod val="75000"/>
                  <a:lumOff val="25000"/>
                </a:schemeClr>
              </a:solidFill>
              <a:latin typeface="Comic Sans MS" pitchFamily="66" charset="0"/>
            </a:endParaRPr>
          </a:p>
          <a:p>
            <a:pPr>
              <a:spcBef>
                <a:spcPts val="0"/>
              </a:spcBef>
              <a:buSzPts val="1887"/>
              <a:buFont typeface="Calibri" panose="020F0502020204030204" pitchFamily="34" charset="0"/>
              <a:buChar char="O"/>
              <a:defRPr/>
            </a:pPr>
            <a:r>
              <a:rPr lang="en-US" sz="2400" dirty="0">
                <a:solidFill>
                  <a:schemeClr val="tx1">
                    <a:lumMod val="75000"/>
                    <a:lumOff val="25000"/>
                  </a:schemeClr>
                </a:solidFill>
                <a:latin typeface="Arial" pitchFamily="34" charset="0"/>
                <a:cs typeface="Arial" pitchFamily="34" charset="0"/>
              </a:rPr>
              <a:t>Preamble</a:t>
            </a:r>
            <a:endParaRPr dirty="0">
              <a:solidFill>
                <a:schemeClr val="tx1">
                  <a:lumMod val="75000"/>
                  <a:lumOff val="25000"/>
                </a:schemeClr>
              </a:solidFill>
              <a:latin typeface="Arial" pitchFamily="34" charset="0"/>
              <a:cs typeface="Arial" pitchFamily="34" charset="0"/>
            </a:endParaRPr>
          </a:p>
          <a:p>
            <a:pPr>
              <a:spcBef>
                <a:spcPts val="508"/>
              </a:spcBef>
              <a:buSzPts val="1887"/>
              <a:buFont typeface="Calibri" panose="020F0502020204030204" pitchFamily="34" charset="0"/>
              <a:buChar char="O"/>
              <a:defRPr/>
            </a:pPr>
            <a:r>
              <a:rPr lang="en-US" sz="2400" dirty="0">
                <a:solidFill>
                  <a:schemeClr val="tx1">
                    <a:lumMod val="75000"/>
                    <a:lumOff val="25000"/>
                  </a:schemeClr>
                </a:solidFill>
                <a:latin typeface="Arial" pitchFamily="34" charset="0"/>
                <a:cs typeface="Arial" pitchFamily="34" charset="0"/>
              </a:rPr>
              <a:t>Brief on Ethics and Integrity Compliance Scorecard (EICS)</a:t>
            </a:r>
          </a:p>
          <a:p>
            <a:pPr>
              <a:spcBef>
                <a:spcPts val="508"/>
              </a:spcBef>
              <a:buSzPts val="1887"/>
              <a:buFont typeface="Courier New" panose="02070309020205020404" pitchFamily="49" charset="0"/>
              <a:buChar char="o"/>
              <a:defRPr/>
            </a:pPr>
            <a:r>
              <a:rPr lang="en-US" sz="2400" dirty="0">
                <a:solidFill>
                  <a:schemeClr val="tx1">
                    <a:lumMod val="75000"/>
                    <a:lumOff val="25000"/>
                  </a:schemeClr>
                </a:solidFill>
                <a:latin typeface="Arial" pitchFamily="34" charset="0"/>
                <a:cs typeface="Arial" pitchFamily="34" charset="0"/>
              </a:rPr>
              <a:t>How  it was Developed</a:t>
            </a:r>
          </a:p>
          <a:p>
            <a:pPr>
              <a:spcBef>
                <a:spcPts val="508"/>
              </a:spcBef>
              <a:buSzPts val="1887"/>
              <a:buFont typeface="Courier New" panose="02070309020205020404" pitchFamily="49" charset="0"/>
              <a:buChar char="o"/>
              <a:defRPr/>
            </a:pPr>
            <a:r>
              <a:rPr lang="en-US" sz="2400" dirty="0">
                <a:solidFill>
                  <a:schemeClr val="tx1">
                    <a:lumMod val="75000"/>
                    <a:lumOff val="25000"/>
                  </a:schemeClr>
                </a:solidFill>
                <a:latin typeface="Arial" pitchFamily="34" charset="0"/>
                <a:cs typeface="Arial" pitchFamily="34" charset="0"/>
              </a:rPr>
              <a:t>Deployment so far</a:t>
            </a:r>
          </a:p>
          <a:p>
            <a:pPr>
              <a:spcBef>
                <a:spcPts val="508"/>
              </a:spcBef>
              <a:buSzPts val="1887"/>
              <a:buFont typeface="Courier New" panose="02070309020205020404" pitchFamily="49" charset="0"/>
              <a:buChar char="o"/>
              <a:defRPr/>
            </a:pPr>
            <a:r>
              <a:rPr lang="en-US" sz="2400" dirty="0">
                <a:solidFill>
                  <a:schemeClr val="tx1">
                    <a:lumMod val="75000"/>
                    <a:lumOff val="25000"/>
                  </a:schemeClr>
                </a:solidFill>
                <a:latin typeface="Arial" pitchFamily="34" charset="0"/>
                <a:cs typeface="Arial" pitchFamily="34" charset="0"/>
              </a:rPr>
              <a:t>Achievements</a:t>
            </a:r>
          </a:p>
          <a:p>
            <a:pPr>
              <a:spcBef>
                <a:spcPts val="508"/>
              </a:spcBef>
              <a:buSzPts val="1887"/>
              <a:buFont typeface="Courier New" panose="02070309020205020404" pitchFamily="49" charset="0"/>
              <a:buChar char="o"/>
              <a:defRPr/>
            </a:pPr>
            <a:r>
              <a:rPr lang="en-US" sz="2400" dirty="0">
                <a:solidFill>
                  <a:schemeClr val="tx1">
                    <a:lumMod val="75000"/>
                    <a:lumOff val="25000"/>
                  </a:schemeClr>
                </a:solidFill>
                <a:latin typeface="Arial" pitchFamily="34" charset="0"/>
                <a:cs typeface="Arial" pitchFamily="34" charset="0"/>
              </a:rPr>
              <a:t>Challenges</a:t>
            </a:r>
          </a:p>
          <a:p>
            <a:pPr>
              <a:spcBef>
                <a:spcPts val="508"/>
              </a:spcBef>
              <a:buSzPts val="1887"/>
              <a:buFont typeface="Courier New" panose="02070309020205020404" pitchFamily="49" charset="0"/>
              <a:buChar char="o"/>
              <a:defRPr/>
            </a:pPr>
            <a:r>
              <a:rPr lang="en-US" sz="2400" dirty="0">
                <a:solidFill>
                  <a:schemeClr val="tx1">
                    <a:lumMod val="75000"/>
                    <a:lumOff val="25000"/>
                  </a:schemeClr>
                </a:solidFill>
                <a:latin typeface="Arial" pitchFamily="34" charset="0"/>
                <a:cs typeface="Arial" pitchFamily="34" charset="0"/>
              </a:rPr>
              <a:t>Prospects</a:t>
            </a:r>
          </a:p>
          <a:p>
            <a:pPr>
              <a:spcBef>
                <a:spcPts val="508"/>
              </a:spcBef>
              <a:buSzPts val="1887"/>
              <a:buFont typeface="Courier New" panose="02070309020205020404" pitchFamily="49" charset="0"/>
              <a:buChar char="o"/>
              <a:defRPr/>
            </a:pPr>
            <a:r>
              <a:rPr lang="en-US" sz="2400" dirty="0">
                <a:solidFill>
                  <a:schemeClr val="tx1">
                    <a:lumMod val="75000"/>
                    <a:lumOff val="25000"/>
                  </a:schemeClr>
                </a:solidFill>
                <a:latin typeface="Arial" pitchFamily="34" charset="0"/>
                <a:cs typeface="Arial" pitchFamily="34" charset="0"/>
              </a:rPr>
              <a:t>Conclusion</a:t>
            </a:r>
          </a:p>
          <a:p>
            <a:pPr>
              <a:spcBef>
                <a:spcPts val="508"/>
              </a:spcBef>
              <a:buSzPts val="1887"/>
              <a:buFont typeface="Courier New" panose="02070309020205020404" pitchFamily="49" charset="0"/>
              <a:buChar char="o"/>
              <a:defRPr/>
            </a:pPr>
            <a:endParaRPr b="1" dirty="0">
              <a:solidFill>
                <a:schemeClr val="tx1">
                  <a:lumMod val="75000"/>
                  <a:lumOff val="25000"/>
                </a:schemeClr>
              </a:solidFill>
              <a:latin typeface="Comic Sans MS" pitchFamily="66" charset="0"/>
            </a:endParaRPr>
          </a:p>
          <a:p>
            <a:pPr>
              <a:spcBef>
                <a:spcPts val="508"/>
              </a:spcBef>
              <a:buSzPts val="1887"/>
              <a:buFont typeface="Calibri" panose="020F0502020204030204" pitchFamily="34" charset="0"/>
              <a:buChar char="O"/>
              <a:defRPr/>
            </a:pPr>
            <a:endParaRPr lang="en-US" sz="2400" dirty="0">
              <a:solidFill>
                <a:schemeClr val="tx1">
                  <a:lumMod val="75000"/>
                  <a:lumOff val="25000"/>
                </a:schemeClr>
              </a:solidFill>
              <a:latin typeface="Comic Sans MS" pitchFamily="66" charset="0"/>
            </a:endParaRPr>
          </a:p>
          <a:p>
            <a:pPr marL="0" indent="0">
              <a:spcBef>
                <a:spcPts val="508"/>
              </a:spcBef>
              <a:buSzPts val="1887"/>
              <a:buNone/>
              <a:defRPr/>
            </a:pPr>
            <a:endParaRPr lang="en-US" sz="2400" dirty="0">
              <a:solidFill>
                <a:schemeClr val="tx1">
                  <a:lumMod val="75000"/>
                  <a:lumOff val="25000"/>
                </a:schemeClr>
              </a:solidFill>
              <a:latin typeface="Comic Sans MS" pitchFamily="66" charset="0"/>
            </a:endParaRPr>
          </a:p>
          <a:p>
            <a:pPr marL="0" indent="0">
              <a:spcBef>
                <a:spcPts val="508"/>
              </a:spcBef>
              <a:buSzPts val="1887"/>
              <a:buNone/>
              <a:defRPr/>
            </a:pPr>
            <a:endParaRPr lang="en-US" sz="2400" dirty="0">
              <a:solidFill>
                <a:schemeClr val="tx1">
                  <a:lumMod val="75000"/>
                  <a:lumOff val="25000"/>
                </a:schemeClr>
              </a:solidFill>
              <a:latin typeface="Comic Sans MS" pitchFamily="66" charset="0"/>
            </a:endParaRPr>
          </a:p>
          <a:p>
            <a:pPr marL="0" indent="0">
              <a:spcBef>
                <a:spcPts val="508"/>
              </a:spcBef>
              <a:buSzPts val="1887"/>
              <a:buNone/>
              <a:defRPr/>
            </a:pPr>
            <a:endParaRPr dirty="0">
              <a:solidFill>
                <a:schemeClr val="tx1">
                  <a:lumMod val="75000"/>
                  <a:lumOff val="25000"/>
                </a:schemeClr>
              </a:solidFill>
              <a:latin typeface="Comic Sans MS" pitchFamily="66" charset="0"/>
            </a:endParaRPr>
          </a:p>
          <a:p>
            <a:pPr marL="0" indent="0">
              <a:spcBef>
                <a:spcPts val="508"/>
              </a:spcBef>
              <a:buSzPts val="1887"/>
              <a:buNone/>
              <a:defRPr/>
            </a:pPr>
            <a:endParaRPr lang="en-US" sz="2400" dirty="0">
              <a:solidFill>
                <a:schemeClr val="tx1">
                  <a:lumMod val="75000"/>
                  <a:lumOff val="25000"/>
                </a:schemeClr>
              </a:solidFill>
              <a:latin typeface="Comic Sans MS" pitchFamily="66" charset="0"/>
            </a:endParaRPr>
          </a:p>
          <a:p>
            <a:pPr marL="0" indent="0">
              <a:spcBef>
                <a:spcPts val="508"/>
              </a:spcBef>
              <a:buSzPts val="1887"/>
              <a:buNone/>
              <a:defRPr/>
            </a:pPr>
            <a:endParaRPr dirty="0">
              <a:solidFill>
                <a:schemeClr val="tx1">
                  <a:lumMod val="75000"/>
                  <a:lumOff val="25000"/>
                </a:schemeClr>
              </a:solidFill>
              <a:latin typeface="Comic Sans MS" pitchFamily="66" charset="0"/>
            </a:endParaRPr>
          </a:p>
          <a:p>
            <a:pPr marL="0" indent="0">
              <a:spcBef>
                <a:spcPts val="508"/>
              </a:spcBef>
              <a:buSzPts val="1887"/>
              <a:buNone/>
              <a:defRPr/>
            </a:pPr>
            <a:endParaRPr sz="2400" dirty="0">
              <a:solidFill>
                <a:schemeClr val="tx1">
                  <a:lumMod val="75000"/>
                  <a:lumOff val="25000"/>
                </a:schemeClr>
              </a:solidFill>
              <a:latin typeface="Comic Sans MS" pitchFamily="66" charset="0"/>
            </a:endParaRPr>
          </a:p>
        </p:txBody>
      </p:sp>
      <p:sp>
        <p:nvSpPr>
          <p:cNvPr id="126" name="Google Shape;126;p14"/>
          <p:cNvSpPr txBox="1">
            <a:spLocks noGrp="1"/>
          </p:cNvSpPr>
          <p:nvPr>
            <p:ph type="title"/>
          </p:nvPr>
        </p:nvSpPr>
        <p:spPr>
          <a:xfrm>
            <a:off x="1386846" y="406400"/>
            <a:ext cx="9750110" cy="753536"/>
          </a:xfrm>
        </p:spPr>
        <p:txBody>
          <a:bodyPr spcFirstLastPara="1" lIns="104577" tIns="52274" rIns="104577" bIns="52274" rtlCol="0">
            <a:noAutofit/>
          </a:bodyPr>
          <a:lstStyle/>
          <a:p>
            <a:pPr>
              <a:spcBef>
                <a:spcPts val="0"/>
              </a:spcBef>
              <a:buClr>
                <a:srgbClr val="0070C0"/>
              </a:buClr>
              <a:buSzPts val="3959"/>
              <a:defRPr/>
            </a:pPr>
            <a:r>
              <a:rPr lang="en-US" sz="4000" dirty="0">
                <a:solidFill>
                  <a:schemeClr val="tx1">
                    <a:lumMod val="75000"/>
                    <a:lumOff val="25000"/>
                  </a:schemeClr>
                </a:solidFill>
              </a:rPr>
              <a:t>   </a:t>
            </a:r>
            <a:r>
              <a:rPr lang="en-US" sz="4000" b="1" dirty="0">
                <a:solidFill>
                  <a:schemeClr val="tx1">
                    <a:lumMod val="75000"/>
                    <a:lumOff val="25000"/>
                  </a:schemeClr>
                </a:solidFill>
                <a:latin typeface="Arial" pitchFamily="34" charset="0"/>
                <a:cs typeface="Arial" pitchFamily="34" charset="0"/>
              </a:rPr>
              <a:t>OUTLINE</a:t>
            </a:r>
            <a:r>
              <a:rPr lang="en-US" sz="4000" dirty="0">
                <a:solidFill>
                  <a:schemeClr val="tx1">
                    <a:lumMod val="75000"/>
                    <a:lumOff val="25000"/>
                  </a:schemeClr>
                </a:solidFill>
                <a:latin typeface="Arial" pitchFamily="34" charset="0"/>
                <a:cs typeface="Arial" pitchFamily="34" charset="0"/>
              </a:rPr>
              <a:t> </a:t>
            </a:r>
            <a:endParaRPr lang="en-US" sz="4000" dirty="0">
              <a:solidFill>
                <a:srgbClr val="0070C0"/>
              </a:solidFill>
              <a:latin typeface="Arial" pitchFamily="34" charset="0"/>
              <a:cs typeface="Arial" pitchFamily="34" charset="0"/>
            </a:endParaRPr>
          </a:p>
        </p:txBody>
      </p:sp>
      <p:sp>
        <p:nvSpPr>
          <p:cNvPr id="4" name="Slide Number Placeholder 3"/>
          <p:cNvSpPr>
            <a:spLocks noGrp="1"/>
          </p:cNvSpPr>
          <p:nvPr>
            <p:ph type="sldNum" sz="quarter" idx="12"/>
          </p:nvPr>
        </p:nvSpPr>
        <p:spPr>
          <a:xfrm>
            <a:off x="11380631" y="6116323"/>
            <a:ext cx="853439" cy="555952"/>
          </a:xfrm>
          <a:prstGeom prst="rect">
            <a:avLst/>
          </a:prstGeom>
        </p:spPr>
        <p:txBody>
          <a:bodyPr/>
          <a:lstStyle/>
          <a:p>
            <a:fld id="{F7A62E05-5C21-43BB-9A40-0C7EC28FF2C2}" type="slidenum">
              <a:rPr lang="en-US" smtClean="0"/>
              <a:t>2</a:t>
            </a:fld>
            <a:endParaRPr lang="en-US" dirty="0"/>
          </a:p>
        </p:txBody>
      </p:sp>
    </p:spTree>
    <p:extLst>
      <p:ext uri="{BB962C8B-B14F-4D97-AF65-F5344CB8AC3E}">
        <p14:creationId xmlns:p14="http://schemas.microsoft.com/office/powerpoint/2010/main" val="2191205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
            <a:ext cx="12344400" cy="990600"/>
          </a:xfrm>
        </p:spPr>
        <p:txBody>
          <a:bodyPr rtlCol="0">
            <a:normAutofit/>
          </a:bodyPr>
          <a:lstStyle/>
          <a:p>
            <a:pPr algn="ctr">
              <a:defRPr/>
            </a:pPr>
            <a:r>
              <a:rPr lang="en-US" sz="3600" dirty="0">
                <a:solidFill>
                  <a:schemeClr val="tx1">
                    <a:lumMod val="75000"/>
                    <a:lumOff val="25000"/>
                  </a:schemeClr>
                </a:solidFill>
                <a:latin typeface="Comic Sans MS" panose="030F0702030302020204" pitchFamily="66" charset="0"/>
              </a:rPr>
              <a:t> </a:t>
            </a:r>
            <a:r>
              <a:rPr lang="en-US" sz="3600" dirty="0">
                <a:solidFill>
                  <a:schemeClr val="tx1"/>
                </a:solidFill>
                <a:latin typeface="Arial" pitchFamily="34" charset="0"/>
                <a:cs typeface="Arial" pitchFamily="34" charset="0"/>
              </a:rPr>
              <a:t>ACHIEVEMENTS  SO FAR</a:t>
            </a:r>
            <a:endParaRPr lang="en-GB" sz="3600" dirty="0">
              <a:latin typeface="Arial" pitchFamily="34" charset="0"/>
              <a:cs typeface="Arial" pitchFamily="34" charset="0"/>
            </a:endParaRPr>
          </a:p>
        </p:txBody>
      </p:sp>
      <p:sp>
        <p:nvSpPr>
          <p:cNvPr id="6" name="Slide Number Placeholder 5"/>
          <p:cNvSpPr>
            <a:spLocks noGrp="1"/>
          </p:cNvSpPr>
          <p:nvPr>
            <p:ph type="sldNum" sz="quarter" idx="12"/>
          </p:nvPr>
        </p:nvSpPr>
        <p:spPr>
          <a:xfrm>
            <a:off x="11719561" y="6553200"/>
            <a:ext cx="853439" cy="555952"/>
          </a:xfrm>
          <a:prstGeom prst="rect">
            <a:avLst/>
          </a:prstGeom>
        </p:spPr>
        <p:txBody>
          <a:bodyPr/>
          <a:lstStyle/>
          <a:p>
            <a:fld id="{F7A62E05-5C21-43BB-9A40-0C7EC28FF2C2}" type="slidenum">
              <a:rPr lang="en-US" smtClean="0"/>
              <a:t>20</a:t>
            </a:fld>
            <a:endParaRPr lang="en-US" dirty="0"/>
          </a:p>
        </p:txBody>
      </p:sp>
      <p:sp>
        <p:nvSpPr>
          <p:cNvPr id="3" name="Content Placeholder 2"/>
          <p:cNvSpPr>
            <a:spLocks noGrp="1"/>
          </p:cNvSpPr>
          <p:nvPr>
            <p:ph sz="quarter" idx="1"/>
          </p:nvPr>
        </p:nvSpPr>
        <p:spPr>
          <a:xfrm>
            <a:off x="362858" y="1371600"/>
            <a:ext cx="12438742" cy="5562600"/>
          </a:xfrm>
        </p:spPr>
        <p:txBody>
          <a:bodyPr rtlCol="0">
            <a:normAutofit fontScale="77500" lnSpcReduction="20000"/>
          </a:bodyPr>
          <a:lstStyle/>
          <a:p>
            <a:pPr algn="just"/>
            <a:r>
              <a:rPr lang="en-US" sz="3200" dirty="0">
                <a:latin typeface="Arial" pitchFamily="34" charset="0"/>
                <a:cs typeface="Arial" pitchFamily="34" charset="0"/>
              </a:rPr>
              <a:t>Better performance in compliance  ratings by the MDAs</a:t>
            </a:r>
          </a:p>
          <a:p>
            <a:pPr algn="just"/>
            <a:r>
              <a:rPr lang="en-US" sz="3200" dirty="0">
                <a:latin typeface="Arial" pitchFamily="34" charset="0"/>
                <a:cs typeface="Arial" pitchFamily="34" charset="0"/>
              </a:rPr>
              <a:t>Intelligence gathering for the Commission i.e. System Study and Review, Corruption Risk Assessment, and Investigation.</a:t>
            </a:r>
          </a:p>
          <a:p>
            <a:pPr algn="just"/>
            <a:r>
              <a:rPr lang="en-US" sz="3200" dirty="0">
                <a:latin typeface="Arial" pitchFamily="34" charset="0"/>
                <a:cs typeface="Arial" pitchFamily="34" charset="0"/>
              </a:rPr>
              <a:t>Deployment has enhanced viable recommendations to government </a:t>
            </a:r>
            <a:r>
              <a:rPr lang="en-US" sz="3200" dirty="0" err="1">
                <a:latin typeface="Arial" pitchFamily="34" charset="0"/>
                <a:cs typeface="Arial" pitchFamily="34" charset="0"/>
              </a:rPr>
              <a:t>e.g</a:t>
            </a:r>
            <a:r>
              <a:rPr lang="en-US" sz="3200" dirty="0">
                <a:latin typeface="Arial" pitchFamily="34" charset="0"/>
                <a:cs typeface="Arial" pitchFamily="34" charset="0"/>
              </a:rPr>
              <a:t> appointment of Board members in some MDAs and general status of the MDAs surveyed.</a:t>
            </a:r>
          </a:p>
          <a:p>
            <a:pPr algn="just"/>
            <a:r>
              <a:rPr lang="en-US" sz="3200" dirty="0">
                <a:latin typeface="Arial" pitchFamily="34" charset="0"/>
                <a:cs typeface="Arial" pitchFamily="34" charset="0"/>
              </a:rPr>
              <a:t>Advocacy visit carried out during the deployment exercise has led to better understanding of ICPC activities by MDAs.</a:t>
            </a:r>
          </a:p>
          <a:p>
            <a:pPr algn="just"/>
            <a:r>
              <a:rPr lang="en-US" sz="3200" dirty="0">
                <a:latin typeface="Arial" pitchFamily="34" charset="0"/>
                <a:cs typeface="Arial" pitchFamily="34" charset="0"/>
              </a:rPr>
              <a:t>It has enhanced management support for  ACTUs. </a:t>
            </a:r>
          </a:p>
          <a:p>
            <a:pPr algn="just"/>
            <a:r>
              <a:rPr lang="en-US" sz="3200" dirty="0">
                <a:latin typeface="Arial" pitchFamily="34" charset="0"/>
                <a:cs typeface="Arial" pitchFamily="34" charset="0"/>
              </a:rPr>
              <a:t>Improved compliance to procurement processes by MDAs.</a:t>
            </a:r>
          </a:p>
          <a:p>
            <a:pPr algn="just"/>
            <a:r>
              <a:rPr lang="en-US" sz="3200" dirty="0">
                <a:latin typeface="Arial" pitchFamily="34" charset="0"/>
                <a:cs typeface="Arial" pitchFamily="34" charset="0"/>
              </a:rPr>
              <a:t>Deployment has presented means of correcting ethical lapses</a:t>
            </a:r>
            <a:r>
              <a:rPr lang="en-US" sz="3200" dirty="0">
                <a:latin typeface="Comic Sans MS" panose="030F0702030302020204" pitchFamily="66" charset="0"/>
              </a:rPr>
              <a:t> </a:t>
            </a:r>
            <a:r>
              <a:rPr lang="en-US" sz="3200" dirty="0">
                <a:latin typeface="Arial" panose="020B0604020202020204" pitchFamily="34" charset="0"/>
                <a:cs typeface="Arial" panose="020B0604020202020204" pitchFamily="34" charset="0"/>
              </a:rPr>
              <a:t>by MDAs</a:t>
            </a:r>
          </a:p>
          <a:p>
            <a:pPr algn="just"/>
            <a:r>
              <a:rPr lang="en-US" sz="3600" dirty="0">
                <a:solidFill>
                  <a:srgbClr val="000000"/>
                </a:solidFill>
                <a:latin typeface="EB Garamond"/>
                <a:ea typeface="EB Garamond"/>
                <a:cs typeface="EB Garamond"/>
                <a:sym typeface="EB Garamond"/>
              </a:rPr>
              <a:t>Increased compliance with ethical provisions of government.</a:t>
            </a:r>
          </a:p>
          <a:p>
            <a:pPr algn="just"/>
            <a:r>
              <a:rPr lang="en-US" sz="3600" dirty="0">
                <a:solidFill>
                  <a:srgbClr val="000000"/>
                </a:solidFill>
                <a:latin typeface="EB Garamond"/>
                <a:ea typeface="EB Garamond"/>
                <a:cs typeface="EB Garamond"/>
                <a:sym typeface="EB Garamond"/>
              </a:rPr>
              <a:t>Greater awareness on best corporate governance and improved government procedures and records.</a:t>
            </a:r>
          </a:p>
          <a:p>
            <a:pPr algn="just">
              <a:spcBef>
                <a:spcPts val="508"/>
              </a:spcBef>
              <a:buSzPts val="1887"/>
              <a:buFont typeface="Calibri" panose="020F0502020204030204" pitchFamily="34" charset="0"/>
              <a:buChar char="O"/>
              <a:defRPr/>
            </a:pPr>
            <a:endParaRPr lang="en-GB" sz="3100" dirty="0">
              <a:solidFill>
                <a:schemeClr val="tx1">
                  <a:lumMod val="75000"/>
                  <a:lumOff val="25000"/>
                </a:schemeClr>
              </a:solidFill>
              <a:latin typeface="Comic Sans MS" pitchFamily="66" charset="0"/>
              <a:ea typeface="Calibri"/>
              <a:cs typeface="Calibri"/>
              <a:sym typeface="Calibri"/>
            </a:endParaRPr>
          </a:p>
        </p:txBody>
      </p:sp>
    </p:spTree>
    <p:extLst>
      <p:ext uri="{BB962C8B-B14F-4D97-AF65-F5344CB8AC3E}">
        <p14:creationId xmlns:p14="http://schemas.microsoft.com/office/powerpoint/2010/main" val="4046939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Google Shape;285;p33"/>
          <p:cNvSpPr>
            <a:spLocks noGrp="1"/>
          </p:cNvSpPr>
          <p:nvPr>
            <p:ph sz="quarter" idx="1"/>
          </p:nvPr>
        </p:nvSpPr>
        <p:spPr>
          <a:xfrm>
            <a:off x="533401" y="1300487"/>
            <a:ext cx="11887199" cy="5388186"/>
          </a:xfrm>
        </p:spPr>
        <p:txBody>
          <a:bodyPr lIns="104577" tIns="52274" rIns="104577" bIns="52274" rtlCol="0">
            <a:normAutofit fontScale="92500" lnSpcReduction="20000"/>
          </a:bodyPr>
          <a:lstStyle/>
          <a:p>
            <a:pPr algn="just" fontAlgn="auto">
              <a:spcBef>
                <a:spcPct val="0"/>
              </a:spcBef>
              <a:buSzPts val="2700"/>
              <a:buFont typeface="Calibri" panose="020F0502020204030204" pitchFamily="34" charset="0"/>
              <a:buChar char="O"/>
              <a:defRPr/>
            </a:pPr>
            <a:r>
              <a:rPr lang="en-US" altLang="en-US" sz="3800" dirty="0">
                <a:latin typeface="Arial" pitchFamily="34" charset="0"/>
                <a:cs typeface="Arial" pitchFamily="34" charset="0"/>
                <a:sym typeface="Calibri" pitchFamily="34" charset="0"/>
              </a:rPr>
              <a:t>Nonchalant attitude to deployment exercise by some MDAs.</a:t>
            </a:r>
          </a:p>
          <a:p>
            <a:pPr marL="0" indent="0" algn="just" fontAlgn="auto">
              <a:spcBef>
                <a:spcPct val="0"/>
              </a:spcBef>
              <a:buSzPts val="2700"/>
              <a:buNone/>
              <a:defRPr/>
            </a:pPr>
            <a:r>
              <a:rPr lang="en-US" altLang="en-US" sz="3800" dirty="0">
                <a:latin typeface="Arial" pitchFamily="34" charset="0"/>
                <a:cs typeface="Arial" pitchFamily="34" charset="0"/>
                <a:sym typeface="Calibri" pitchFamily="34" charset="0"/>
              </a:rPr>
              <a:t> </a:t>
            </a:r>
          </a:p>
          <a:p>
            <a:pPr algn="just" fontAlgn="auto">
              <a:spcBef>
                <a:spcPct val="0"/>
              </a:spcBef>
              <a:buSzPts val="2700"/>
              <a:buFont typeface="Calibri" panose="020F0502020204030204" pitchFamily="34" charset="0"/>
              <a:buChar char="O"/>
              <a:defRPr/>
            </a:pPr>
            <a:r>
              <a:rPr lang="en-US" altLang="en-US" sz="3800" dirty="0">
                <a:latin typeface="Arial" pitchFamily="34" charset="0"/>
                <a:cs typeface="Arial" pitchFamily="34" charset="0"/>
                <a:sym typeface="Calibri" pitchFamily="34" charset="0"/>
              </a:rPr>
              <a:t>Perpetual refusal of some MDAs to respond to the deployment due to non consequence nature of the exercise. </a:t>
            </a:r>
            <a:r>
              <a:rPr lang="en-US" altLang="en-US" sz="3800" dirty="0" err="1">
                <a:latin typeface="Arial" pitchFamily="34" charset="0"/>
                <a:cs typeface="Arial" pitchFamily="34" charset="0"/>
                <a:sym typeface="Calibri" pitchFamily="34" charset="0"/>
              </a:rPr>
              <a:t>eg</a:t>
            </a:r>
            <a:r>
              <a:rPr lang="en-US" altLang="en-US" sz="3800" dirty="0">
                <a:latin typeface="Arial" pitchFamily="34" charset="0"/>
                <a:cs typeface="Arial" pitchFamily="34" charset="0"/>
                <a:sym typeface="Calibri" pitchFamily="34" charset="0"/>
              </a:rPr>
              <a:t> National Library, National Council for Arts and Culture that are Non-responsive for 2years concurrently.</a:t>
            </a:r>
          </a:p>
          <a:p>
            <a:pPr algn="just" fontAlgn="auto">
              <a:spcBef>
                <a:spcPct val="0"/>
              </a:spcBef>
              <a:buSzPts val="2700"/>
              <a:buFont typeface="Calibri" panose="020F0502020204030204" pitchFamily="34" charset="0"/>
              <a:buChar char="O"/>
              <a:defRPr/>
            </a:pPr>
            <a:endParaRPr lang="en-US" altLang="en-US" sz="3800" dirty="0">
              <a:latin typeface="Arial" pitchFamily="34" charset="0"/>
              <a:cs typeface="Arial" pitchFamily="34" charset="0"/>
              <a:sym typeface="Calibri" pitchFamily="34" charset="0"/>
            </a:endParaRPr>
          </a:p>
          <a:p>
            <a:pPr marL="0" indent="0" algn="just" fontAlgn="auto">
              <a:spcBef>
                <a:spcPct val="0"/>
              </a:spcBef>
              <a:buSzPts val="2700"/>
              <a:buNone/>
              <a:defRPr/>
            </a:pPr>
            <a:endParaRPr lang="en-US" altLang="en-US" sz="3800" dirty="0">
              <a:latin typeface="Arial" pitchFamily="34" charset="0"/>
              <a:cs typeface="Arial" pitchFamily="34" charset="0"/>
              <a:sym typeface="Calibri" pitchFamily="34" charset="0"/>
            </a:endParaRPr>
          </a:p>
          <a:p>
            <a:pPr algn="just" fontAlgn="auto">
              <a:spcBef>
                <a:spcPct val="0"/>
              </a:spcBef>
              <a:buSzPts val="2700"/>
              <a:buFont typeface="Calibri" panose="020F0502020204030204" pitchFamily="34" charset="0"/>
              <a:buChar char="O"/>
              <a:defRPr/>
            </a:pPr>
            <a:r>
              <a:rPr lang="en-US" altLang="en-US" sz="3800" dirty="0">
                <a:latin typeface="Arial" pitchFamily="34" charset="0"/>
                <a:cs typeface="Arial" pitchFamily="34" charset="0"/>
                <a:sym typeface="Calibri" pitchFamily="34" charset="0"/>
              </a:rPr>
              <a:t>Slow response from MDAs which delay/prolong the exercise. </a:t>
            </a:r>
          </a:p>
          <a:p>
            <a:pPr fontAlgn="auto">
              <a:spcBef>
                <a:spcPct val="0"/>
              </a:spcBef>
              <a:buSzPts val="2700"/>
              <a:buFont typeface="Calibri" panose="020F0502020204030204" pitchFamily="34" charset="0"/>
              <a:buChar char="O"/>
              <a:defRPr/>
            </a:pPr>
            <a:endParaRPr lang="en-US" altLang="en-US" sz="3800" dirty="0">
              <a:latin typeface="Comic Sans MS" pitchFamily="66" charset="0"/>
              <a:cs typeface="Calibri" pitchFamily="34" charset="0"/>
              <a:sym typeface="Calibri" pitchFamily="34" charset="0"/>
            </a:endParaRPr>
          </a:p>
        </p:txBody>
      </p:sp>
      <p:sp>
        <p:nvSpPr>
          <p:cNvPr id="284" name="Google Shape;284;p33"/>
          <p:cNvSpPr txBox="1">
            <a:spLocks noGrp="1"/>
          </p:cNvSpPr>
          <p:nvPr>
            <p:ph type="title"/>
          </p:nvPr>
        </p:nvSpPr>
        <p:spPr>
          <a:xfrm>
            <a:off x="304800" y="304800"/>
            <a:ext cx="12115800" cy="833124"/>
          </a:xfrm>
        </p:spPr>
        <p:txBody>
          <a:bodyPr spcFirstLastPara="1" lIns="104577" tIns="52274" rIns="104577" bIns="52274" rtlCol="0">
            <a:noAutofit/>
          </a:bodyPr>
          <a:lstStyle/>
          <a:p>
            <a:pPr algn="ctr">
              <a:spcBef>
                <a:spcPts val="0"/>
              </a:spcBef>
              <a:buClr>
                <a:schemeClr val="dk1"/>
              </a:buClr>
              <a:buSzPts val="1100"/>
              <a:defRPr/>
            </a:pPr>
            <a:br>
              <a:rPr lang="en-US" dirty="0">
                <a:solidFill>
                  <a:schemeClr val="tx1">
                    <a:lumMod val="75000"/>
                    <a:lumOff val="25000"/>
                  </a:schemeClr>
                </a:solidFill>
                <a:latin typeface="Comic Sans MS" pitchFamily="66" charset="0"/>
              </a:rPr>
            </a:br>
            <a:r>
              <a:rPr lang="en-US" b="1" dirty="0">
                <a:solidFill>
                  <a:schemeClr val="tx1">
                    <a:lumMod val="75000"/>
                    <a:lumOff val="25000"/>
                  </a:schemeClr>
                </a:solidFill>
                <a:latin typeface="Comic Sans MS" pitchFamily="66" charset="0"/>
              </a:rPr>
              <a:t> </a:t>
            </a:r>
            <a:r>
              <a:rPr lang="en-US" b="1" dirty="0">
                <a:solidFill>
                  <a:schemeClr val="tx1">
                    <a:lumMod val="75000"/>
                    <a:lumOff val="25000"/>
                  </a:schemeClr>
                </a:solidFill>
                <a:latin typeface="Arial" pitchFamily="34" charset="0"/>
                <a:cs typeface="Arial" pitchFamily="34" charset="0"/>
              </a:rPr>
              <a:t>CHALLENGES</a:t>
            </a:r>
            <a:endParaRPr lang="en-US" b="1" dirty="0">
              <a:solidFill>
                <a:srgbClr val="0070C0"/>
              </a:solidFill>
              <a:latin typeface="Arial" pitchFamily="34" charset="0"/>
              <a:ea typeface="Calibri"/>
              <a:cs typeface="Arial" pitchFamily="34" charset="0"/>
              <a:sym typeface="Calibri"/>
            </a:endParaRPr>
          </a:p>
        </p:txBody>
      </p:sp>
      <p:sp>
        <p:nvSpPr>
          <p:cNvPr id="4" name="Slide Number Placeholder 3"/>
          <p:cNvSpPr>
            <a:spLocks noGrp="1"/>
          </p:cNvSpPr>
          <p:nvPr>
            <p:ph type="sldNum" sz="quarter" idx="12"/>
          </p:nvPr>
        </p:nvSpPr>
        <p:spPr>
          <a:xfrm>
            <a:off x="11380631" y="6116323"/>
            <a:ext cx="853439" cy="555952"/>
          </a:xfrm>
          <a:prstGeom prst="rect">
            <a:avLst/>
          </a:prstGeom>
        </p:spPr>
        <p:txBody>
          <a:bodyPr/>
          <a:lstStyle/>
          <a:p>
            <a:fld id="{F7A62E05-5C21-43BB-9A40-0C7EC28FF2C2}" type="slidenum">
              <a:rPr lang="en-US" smtClean="0"/>
              <a:t>21</a:t>
            </a:fld>
            <a:endParaRPr lang="en-US"/>
          </a:p>
        </p:txBody>
      </p:sp>
    </p:spTree>
    <p:extLst>
      <p:ext uri="{BB962C8B-B14F-4D97-AF65-F5344CB8AC3E}">
        <p14:creationId xmlns:p14="http://schemas.microsoft.com/office/powerpoint/2010/main" val="36246233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Google Shape;168;p21"/>
          <p:cNvSpPr txBox="1">
            <a:spLocks noGrp="1"/>
          </p:cNvSpPr>
          <p:nvPr>
            <p:ph type="title"/>
          </p:nvPr>
        </p:nvSpPr>
        <p:spPr>
          <a:xfrm>
            <a:off x="228600" y="457200"/>
            <a:ext cx="12268200" cy="838199"/>
          </a:xfrm>
        </p:spPr>
        <p:txBody>
          <a:bodyPr spcFirstLastPara="1" lIns="104577" tIns="52274" rIns="104577" bIns="52274" rtlCol="0">
            <a:noAutofit/>
          </a:bodyPr>
          <a:lstStyle/>
          <a:p>
            <a:pPr>
              <a:spcBef>
                <a:spcPts val="0"/>
              </a:spcBef>
              <a:buClr>
                <a:schemeClr val="dk1"/>
              </a:buClr>
              <a:buSzPts val="1100"/>
              <a:defRPr/>
            </a:pPr>
            <a:r>
              <a:rPr lang="en-US" dirty="0">
                <a:solidFill>
                  <a:schemeClr val="tx1">
                    <a:lumMod val="75000"/>
                    <a:lumOff val="25000"/>
                  </a:schemeClr>
                </a:solidFill>
                <a:latin typeface="Arial" pitchFamily="34" charset="0"/>
                <a:cs typeface="Arial" pitchFamily="34" charset="0"/>
              </a:rPr>
              <a:t>PROSPECTS</a:t>
            </a:r>
          </a:p>
        </p:txBody>
      </p:sp>
      <p:sp>
        <p:nvSpPr>
          <p:cNvPr id="4" name="Slide Number Placeholder 3"/>
          <p:cNvSpPr>
            <a:spLocks noGrp="1"/>
          </p:cNvSpPr>
          <p:nvPr>
            <p:ph type="sldNum" sz="quarter" idx="12"/>
          </p:nvPr>
        </p:nvSpPr>
        <p:spPr>
          <a:xfrm>
            <a:off x="11811000" y="6324600"/>
            <a:ext cx="853439" cy="555952"/>
          </a:xfrm>
          <a:prstGeom prst="rect">
            <a:avLst/>
          </a:prstGeom>
        </p:spPr>
        <p:txBody>
          <a:bodyPr/>
          <a:lstStyle/>
          <a:p>
            <a:fld id="{F7A62E05-5C21-43BB-9A40-0C7EC28FF2C2}" type="slidenum">
              <a:rPr lang="en-US" smtClean="0"/>
              <a:t>22</a:t>
            </a:fld>
            <a:endParaRPr lang="en-US" dirty="0"/>
          </a:p>
        </p:txBody>
      </p:sp>
      <p:sp>
        <p:nvSpPr>
          <p:cNvPr id="169" name="Google Shape;169;p21"/>
          <p:cNvSpPr txBox="1">
            <a:spLocks noGrp="1"/>
          </p:cNvSpPr>
          <p:nvPr>
            <p:ph sz="quarter" idx="1"/>
          </p:nvPr>
        </p:nvSpPr>
        <p:spPr>
          <a:xfrm>
            <a:off x="0" y="1524000"/>
            <a:ext cx="12801600" cy="5638800"/>
          </a:xfrm>
        </p:spPr>
        <p:txBody>
          <a:bodyPr spcFirstLastPara="1" lIns="104577" tIns="52274" rIns="104577" bIns="52274" rtlCol="0">
            <a:noAutofit/>
          </a:bodyPr>
          <a:lstStyle/>
          <a:p>
            <a:pPr algn="just"/>
            <a:r>
              <a:rPr lang="en-US" sz="2400" dirty="0">
                <a:latin typeface="Arial" panose="020B0604020202020204" pitchFamily="34" charset="0"/>
                <a:cs typeface="Arial" panose="020B0604020202020204" pitchFamily="34" charset="0"/>
              </a:rPr>
              <a:t>To form part of policy decisions by the Federal Government.</a:t>
            </a:r>
          </a:p>
          <a:p>
            <a:pPr algn="just"/>
            <a:endParaRPr lang="en-US" sz="24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Reliable data for the Commission in its annual Corruption Perception Survey project driven by ACAN as an alternative to Transparency International Corruption Perception index.</a:t>
            </a:r>
          </a:p>
          <a:p>
            <a:pPr algn="just"/>
            <a:endParaRPr lang="en-US" sz="24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Reliable data for international community seeking information on  MDAs.</a:t>
            </a:r>
          </a:p>
          <a:p>
            <a:pPr algn="just"/>
            <a:endParaRPr lang="en-US" sz="24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Recognized performance tool being adopted by federal government in assessing MDAs.</a:t>
            </a:r>
          </a:p>
          <a:p>
            <a:pPr algn="just">
              <a:spcBef>
                <a:spcPts val="508"/>
              </a:spcBef>
              <a:buSzPts val="1887"/>
              <a:buFont typeface="Calibri" panose="020F0502020204030204" pitchFamily="34" charset="0"/>
              <a:buChar char="O"/>
              <a:defRPr/>
            </a:pPr>
            <a:endParaRPr lang="en-US" sz="2400" dirty="0">
              <a:solidFill>
                <a:srgbClr val="000000"/>
              </a:solidFill>
              <a:latin typeface="EB Garamond"/>
              <a:ea typeface="EB Garamond"/>
              <a:cs typeface="EB Garamond"/>
              <a:sym typeface="EB Garamond"/>
            </a:endParaRPr>
          </a:p>
        </p:txBody>
      </p:sp>
    </p:spTree>
    <p:extLst>
      <p:ext uri="{BB962C8B-B14F-4D97-AF65-F5344CB8AC3E}">
        <p14:creationId xmlns:p14="http://schemas.microsoft.com/office/powerpoint/2010/main" val="16145997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Google Shape;285;p33"/>
          <p:cNvSpPr>
            <a:spLocks noGrp="1"/>
          </p:cNvSpPr>
          <p:nvPr>
            <p:ph sz="quarter" idx="1"/>
          </p:nvPr>
        </p:nvSpPr>
        <p:spPr>
          <a:xfrm>
            <a:off x="533401" y="1300487"/>
            <a:ext cx="11887199" cy="5388186"/>
          </a:xfrm>
        </p:spPr>
        <p:txBody>
          <a:bodyPr lIns="104577" tIns="52274" rIns="104577" bIns="52274" rtlCol="0">
            <a:normAutofit/>
          </a:bodyPr>
          <a:lstStyle/>
          <a:p>
            <a:pPr>
              <a:spcBef>
                <a:spcPct val="0"/>
              </a:spcBef>
              <a:buSzPts val="2700"/>
              <a:buFont typeface="Calibri" panose="020F0502020204030204" pitchFamily="34" charset="0"/>
              <a:buChar char="O"/>
              <a:defRPr/>
            </a:pPr>
            <a:endParaRPr lang="en-US" sz="4000" dirty="0">
              <a:solidFill>
                <a:schemeClr val="tx1">
                  <a:lumMod val="75000"/>
                  <a:lumOff val="25000"/>
                </a:schemeClr>
              </a:solidFill>
              <a:latin typeface="Rockwell" panose="02060603020205020403" pitchFamily="18" charset="0"/>
              <a:ea typeface="Calibri"/>
              <a:cs typeface="Calibri"/>
              <a:sym typeface="Calibri"/>
            </a:endParaRPr>
          </a:p>
          <a:p>
            <a:pPr>
              <a:spcBef>
                <a:spcPct val="0"/>
              </a:spcBef>
              <a:buSzPts val="2700"/>
              <a:buFont typeface="Calibri" panose="020F0502020204030204" pitchFamily="34" charset="0"/>
              <a:buChar char="O"/>
              <a:defRPr/>
            </a:pPr>
            <a:r>
              <a:rPr lang="en-US" sz="4000" dirty="0">
                <a:solidFill>
                  <a:schemeClr val="tx1">
                    <a:lumMod val="75000"/>
                    <a:lumOff val="25000"/>
                  </a:schemeClr>
                </a:solidFill>
                <a:latin typeface="Rockwell" panose="02060603020205020403" pitchFamily="18" charset="0"/>
                <a:ea typeface="Calibri"/>
                <a:cs typeface="Calibri"/>
                <a:sym typeface="Calibri"/>
              </a:rPr>
              <a:t>The Ethics and Integrity Compliance Scorecard like a doctor’s prognosis forecasts MDAs’ vulnerable systems</a:t>
            </a:r>
          </a:p>
          <a:p>
            <a:pPr>
              <a:spcBef>
                <a:spcPct val="0"/>
              </a:spcBef>
              <a:buSzPts val="2700"/>
              <a:buFont typeface="Calibri" panose="020F0502020204030204" pitchFamily="34" charset="0"/>
              <a:buChar char="O"/>
              <a:defRPr/>
            </a:pPr>
            <a:endParaRPr lang="en-US" sz="4000" dirty="0">
              <a:solidFill>
                <a:schemeClr val="tx1">
                  <a:lumMod val="75000"/>
                  <a:lumOff val="25000"/>
                </a:schemeClr>
              </a:solidFill>
              <a:latin typeface="Rockwell" panose="02060603020205020403" pitchFamily="18" charset="0"/>
              <a:ea typeface="Calibri"/>
              <a:cs typeface="Calibri"/>
              <a:sym typeface="Calibri"/>
            </a:endParaRPr>
          </a:p>
          <a:p>
            <a:pPr>
              <a:spcBef>
                <a:spcPct val="0"/>
              </a:spcBef>
              <a:buSzPts val="2700"/>
              <a:buFont typeface="Calibri" panose="020F0502020204030204" pitchFamily="34" charset="0"/>
              <a:buChar char="O"/>
              <a:defRPr/>
            </a:pPr>
            <a:r>
              <a:rPr lang="en-US" sz="4000" dirty="0">
                <a:solidFill>
                  <a:schemeClr val="tx1">
                    <a:lumMod val="75000"/>
                    <a:lumOff val="25000"/>
                  </a:schemeClr>
                </a:solidFill>
                <a:latin typeface="Rockwell" panose="02060603020205020403" pitchFamily="18" charset="0"/>
                <a:ea typeface="Calibri"/>
                <a:cs typeface="Calibri"/>
                <a:sym typeface="Calibri"/>
              </a:rPr>
              <a:t>MDAs must adopt and apply the values and principles enunciated in the Scorecard to ensure an ethical and </a:t>
            </a:r>
            <a:r>
              <a:rPr lang="en-US" sz="4000">
                <a:solidFill>
                  <a:schemeClr val="tx1">
                    <a:lumMod val="75000"/>
                    <a:lumOff val="25000"/>
                  </a:schemeClr>
                </a:solidFill>
                <a:latin typeface="Rockwell" panose="02060603020205020403" pitchFamily="18" charset="0"/>
                <a:ea typeface="Calibri"/>
                <a:cs typeface="Calibri"/>
                <a:sym typeface="Calibri"/>
              </a:rPr>
              <a:t>corruption free workplace</a:t>
            </a:r>
            <a:endParaRPr lang="en-US" sz="4000" dirty="0">
              <a:solidFill>
                <a:schemeClr val="tx1">
                  <a:lumMod val="75000"/>
                  <a:lumOff val="25000"/>
                </a:schemeClr>
              </a:solidFill>
              <a:latin typeface="Rockwell" panose="02060603020205020403" pitchFamily="18" charset="0"/>
              <a:ea typeface="Calibri"/>
              <a:cs typeface="Calibri"/>
              <a:sym typeface="Calibri"/>
            </a:endParaRPr>
          </a:p>
          <a:p>
            <a:pPr fontAlgn="auto">
              <a:spcBef>
                <a:spcPct val="0"/>
              </a:spcBef>
              <a:buSzPts val="2700"/>
              <a:buFont typeface="Calibri" panose="020F0502020204030204" pitchFamily="34" charset="0"/>
              <a:buChar char="O"/>
              <a:defRPr/>
            </a:pPr>
            <a:endParaRPr lang="en-US" altLang="en-US" sz="3800" dirty="0">
              <a:latin typeface="Comic Sans MS" pitchFamily="66" charset="0"/>
              <a:cs typeface="Calibri" pitchFamily="34" charset="0"/>
              <a:sym typeface="Calibri" pitchFamily="34" charset="0"/>
            </a:endParaRPr>
          </a:p>
        </p:txBody>
      </p:sp>
      <p:sp>
        <p:nvSpPr>
          <p:cNvPr id="284" name="Google Shape;284;p33"/>
          <p:cNvSpPr txBox="1">
            <a:spLocks noGrp="1"/>
          </p:cNvSpPr>
          <p:nvPr>
            <p:ph type="title"/>
          </p:nvPr>
        </p:nvSpPr>
        <p:spPr>
          <a:xfrm>
            <a:off x="304800" y="304800"/>
            <a:ext cx="12115800" cy="833124"/>
          </a:xfrm>
        </p:spPr>
        <p:txBody>
          <a:bodyPr spcFirstLastPara="1" lIns="104577" tIns="52274" rIns="104577" bIns="52274" rtlCol="0">
            <a:noAutofit/>
          </a:bodyPr>
          <a:lstStyle/>
          <a:p>
            <a:pPr algn="ctr">
              <a:spcBef>
                <a:spcPts val="0"/>
              </a:spcBef>
              <a:buClr>
                <a:schemeClr val="dk1"/>
              </a:buClr>
              <a:buSzPts val="1100"/>
              <a:defRPr/>
            </a:pPr>
            <a:br>
              <a:rPr lang="en-US" dirty="0">
                <a:solidFill>
                  <a:schemeClr val="tx1">
                    <a:lumMod val="75000"/>
                    <a:lumOff val="25000"/>
                  </a:schemeClr>
                </a:solidFill>
                <a:latin typeface="Comic Sans MS" pitchFamily="66" charset="0"/>
              </a:rPr>
            </a:br>
            <a:r>
              <a:rPr lang="en-US" b="1" dirty="0">
                <a:solidFill>
                  <a:schemeClr val="tx1">
                    <a:lumMod val="75000"/>
                    <a:lumOff val="25000"/>
                  </a:schemeClr>
                </a:solidFill>
                <a:latin typeface="Comic Sans MS" pitchFamily="66" charset="0"/>
              </a:rPr>
              <a:t> </a:t>
            </a:r>
            <a:r>
              <a:rPr lang="en-US" b="1" dirty="0">
                <a:solidFill>
                  <a:schemeClr val="tx1">
                    <a:lumMod val="75000"/>
                    <a:lumOff val="25000"/>
                  </a:schemeClr>
                </a:solidFill>
                <a:latin typeface="Arial" pitchFamily="34" charset="0"/>
                <a:cs typeface="Arial" pitchFamily="34" charset="0"/>
              </a:rPr>
              <a:t>CONCLUSION</a:t>
            </a:r>
            <a:endParaRPr lang="en-US" b="1" dirty="0">
              <a:solidFill>
                <a:srgbClr val="0070C0"/>
              </a:solidFill>
              <a:latin typeface="Arial" pitchFamily="34" charset="0"/>
              <a:ea typeface="Calibri"/>
              <a:cs typeface="Arial" pitchFamily="34" charset="0"/>
              <a:sym typeface="Calibri"/>
            </a:endParaRPr>
          </a:p>
        </p:txBody>
      </p:sp>
      <p:sp>
        <p:nvSpPr>
          <p:cNvPr id="4" name="Slide Number Placeholder 3"/>
          <p:cNvSpPr>
            <a:spLocks noGrp="1"/>
          </p:cNvSpPr>
          <p:nvPr>
            <p:ph type="sldNum" sz="quarter" idx="12"/>
          </p:nvPr>
        </p:nvSpPr>
        <p:spPr>
          <a:xfrm>
            <a:off x="11380631" y="6116323"/>
            <a:ext cx="853439" cy="555952"/>
          </a:xfrm>
          <a:prstGeom prst="rect">
            <a:avLst/>
          </a:prstGeom>
        </p:spPr>
        <p:txBody>
          <a:bodyPr/>
          <a:lstStyle/>
          <a:p>
            <a:fld id="{F7A62E05-5C21-43BB-9A40-0C7EC28FF2C2}" type="slidenum">
              <a:rPr lang="en-US" smtClean="0"/>
              <a:t>23</a:t>
            </a:fld>
            <a:endParaRPr lang="en-US"/>
          </a:p>
        </p:txBody>
      </p:sp>
    </p:spTree>
    <p:extLst>
      <p:ext uri="{BB962C8B-B14F-4D97-AF65-F5344CB8AC3E}">
        <p14:creationId xmlns:p14="http://schemas.microsoft.com/office/powerpoint/2010/main" val="29923422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4 More Powerful Ways to Say &quot;Thank You&quot; | Inc.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 y="1"/>
            <a:ext cx="12801599" cy="731520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F7A62E05-5C21-43BB-9A40-0C7EC28FF2C2}" type="slidenum">
              <a:rPr lang="en-US" smtClean="0"/>
              <a:t>24</a:t>
            </a:fld>
            <a:endParaRPr lang="en-US"/>
          </a:p>
        </p:txBody>
      </p:sp>
    </p:spTree>
    <p:extLst>
      <p:ext uri="{BB962C8B-B14F-4D97-AF65-F5344CB8AC3E}">
        <p14:creationId xmlns:p14="http://schemas.microsoft.com/office/powerpoint/2010/main" val="3537227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g6dcf0eec6d315116_6"/>
          <p:cNvSpPr txBox="1">
            <a:spLocks noGrp="1"/>
          </p:cNvSpPr>
          <p:nvPr>
            <p:ph type="title" idx="4294967295"/>
          </p:nvPr>
        </p:nvSpPr>
        <p:spPr>
          <a:xfrm>
            <a:off x="0" y="226568"/>
            <a:ext cx="12801600" cy="900900"/>
          </a:xfrm>
          <a:prstGeom prst="rect">
            <a:avLst/>
          </a:prstGeom>
          <a:noFill/>
          <a:ln>
            <a:noFill/>
          </a:ln>
        </p:spPr>
        <p:txBody>
          <a:bodyPr spcFirstLastPara="1" wrap="square" lIns="95996" tIns="47985" rIns="95996" bIns="47985" anchor="b" anchorCtr="0">
            <a:normAutofit/>
          </a:bodyPr>
          <a:lstStyle/>
          <a:p>
            <a:pPr>
              <a:lnSpc>
                <a:spcPct val="85000"/>
              </a:lnSpc>
              <a:spcBef>
                <a:spcPts val="0"/>
              </a:spcBef>
              <a:buClr>
                <a:srgbClr val="3F3F3F"/>
              </a:buClr>
              <a:buSzPts val="4800"/>
            </a:pPr>
            <a:r>
              <a:rPr lang="en-US" sz="4200" b="1" dirty="0">
                <a:latin typeface="EB Garamond"/>
                <a:ea typeface="EB Garamond"/>
                <a:cs typeface="EB Garamond"/>
                <a:sym typeface="EB Garamond"/>
              </a:rPr>
              <a:t>ICPC ENABLING ACT AND MANDATE</a:t>
            </a:r>
            <a:endParaRPr sz="4200" b="1" dirty="0">
              <a:latin typeface="EB Garamond"/>
              <a:ea typeface="EB Garamond"/>
              <a:cs typeface="EB Garamond"/>
              <a:sym typeface="EB Garamond"/>
            </a:endParaRPr>
          </a:p>
        </p:txBody>
      </p:sp>
      <p:sp>
        <p:nvSpPr>
          <p:cNvPr id="132" name="Google Shape;132;g6dcf0eec6d315116_6"/>
          <p:cNvSpPr txBox="1">
            <a:spLocks noGrp="1"/>
          </p:cNvSpPr>
          <p:nvPr>
            <p:ph type="body" idx="4294967295"/>
          </p:nvPr>
        </p:nvSpPr>
        <p:spPr>
          <a:xfrm>
            <a:off x="635723" y="1209079"/>
            <a:ext cx="11481120" cy="5441625"/>
          </a:xfrm>
          <a:prstGeom prst="rect">
            <a:avLst/>
          </a:prstGeom>
          <a:noFill/>
          <a:ln>
            <a:noFill/>
          </a:ln>
        </p:spPr>
        <p:txBody>
          <a:bodyPr spcFirstLastPara="1" wrap="square" lIns="0" tIns="47985" rIns="0" bIns="47985" anchor="t" anchorCtr="0">
            <a:normAutofit fontScale="92500" lnSpcReduction="20000"/>
          </a:bodyPr>
          <a:lstStyle/>
          <a:p>
            <a:pPr marL="480060" indent="-462058" algn="just">
              <a:lnSpc>
                <a:spcPct val="90000"/>
              </a:lnSpc>
              <a:spcBef>
                <a:spcPts val="0"/>
              </a:spcBef>
              <a:buClr>
                <a:srgbClr val="000000"/>
              </a:buClr>
              <a:buSzPct val="100000"/>
              <a:buFont typeface="EB Garamond"/>
              <a:buChar char="●"/>
            </a:pPr>
            <a:r>
              <a:rPr lang="en-US" sz="3780">
                <a:solidFill>
                  <a:srgbClr val="000000"/>
                </a:solidFill>
                <a:latin typeface="EB Garamond"/>
                <a:ea typeface="EB Garamond"/>
                <a:cs typeface="EB Garamond"/>
                <a:sym typeface="EB Garamond"/>
              </a:rPr>
              <a:t>ICPC was established by the Corrupt practices and other Related Offences ACT 2000, signed into law on 13 June 2000 </a:t>
            </a:r>
            <a:endParaRPr sz="3780">
              <a:solidFill>
                <a:srgbClr val="000000"/>
              </a:solidFill>
              <a:latin typeface="EB Garamond"/>
              <a:ea typeface="EB Garamond"/>
              <a:cs typeface="EB Garamond"/>
              <a:sym typeface="EB Garamond"/>
            </a:endParaRPr>
          </a:p>
          <a:p>
            <a:pPr marL="480060" indent="-462058" algn="just">
              <a:lnSpc>
                <a:spcPct val="90000"/>
              </a:lnSpc>
              <a:spcBef>
                <a:spcPts val="0"/>
              </a:spcBef>
              <a:buClr>
                <a:srgbClr val="000000"/>
              </a:buClr>
              <a:buSzPct val="100000"/>
              <a:buFont typeface="EB Garamond"/>
              <a:buChar char="●"/>
            </a:pPr>
            <a:r>
              <a:rPr lang="en-US" sz="3780">
                <a:solidFill>
                  <a:srgbClr val="000000"/>
                </a:solidFill>
                <a:latin typeface="EB Garamond"/>
                <a:ea typeface="EB Garamond"/>
                <a:cs typeface="EB Garamond"/>
                <a:sym typeface="EB Garamond"/>
              </a:rPr>
              <a:t>3-pronged mandate (Section 6) - Enforcement (S.6a Investigation and Prosecution); Prevention -S.6(b-d) - Identifying and Reviewing  Skewed Systems  for integrity and efficiency); and Education - S.6(e-f)-Enlightening and mobilizing the public against corruption.</a:t>
            </a:r>
            <a:endParaRPr sz="3780">
              <a:solidFill>
                <a:srgbClr val="000000"/>
              </a:solidFill>
              <a:latin typeface="EB Garamond"/>
              <a:ea typeface="EB Garamond"/>
              <a:cs typeface="EB Garamond"/>
              <a:sym typeface="EB Garamond"/>
            </a:endParaRPr>
          </a:p>
          <a:p>
            <a:pPr marL="480060" indent="-462058" algn="just">
              <a:spcBef>
                <a:spcPts val="0"/>
              </a:spcBef>
              <a:buClr>
                <a:srgbClr val="000000"/>
              </a:buClr>
              <a:buSzPct val="100000"/>
              <a:buFont typeface="EB Garamond"/>
              <a:buChar char="●"/>
            </a:pPr>
            <a:r>
              <a:rPr lang="en-US" sz="3780">
                <a:solidFill>
                  <a:srgbClr val="000000"/>
                </a:solidFill>
                <a:latin typeface="EB Garamond"/>
                <a:ea typeface="EB Garamond"/>
                <a:cs typeface="EB Garamond"/>
                <a:sym typeface="EB Garamond"/>
              </a:rPr>
              <a:t>The Act covers infractions in public office, by public officials and their proxies.</a:t>
            </a:r>
            <a:endParaRPr sz="3780">
              <a:solidFill>
                <a:srgbClr val="000000"/>
              </a:solidFill>
              <a:latin typeface="EB Garamond"/>
              <a:ea typeface="EB Garamond"/>
              <a:cs typeface="EB Garamond"/>
              <a:sym typeface="EB Garamond"/>
            </a:endParaRPr>
          </a:p>
          <a:p>
            <a:pPr marL="480060" indent="-462058" algn="just">
              <a:lnSpc>
                <a:spcPct val="90000"/>
              </a:lnSpc>
              <a:spcBef>
                <a:spcPts val="0"/>
              </a:spcBef>
              <a:buClr>
                <a:srgbClr val="000000"/>
              </a:buClr>
              <a:buSzPct val="100000"/>
              <a:buFont typeface="EB Garamond"/>
              <a:buChar char="●"/>
            </a:pPr>
            <a:r>
              <a:rPr lang="en-US" sz="3780">
                <a:solidFill>
                  <a:srgbClr val="000000"/>
                </a:solidFill>
                <a:latin typeface="EB Garamond"/>
                <a:ea typeface="EB Garamond"/>
                <a:cs typeface="EB Garamond"/>
                <a:sym typeface="EB Garamond"/>
              </a:rPr>
              <a:t>ICPC Act is also unique because of its emphasis on preventive approaches, measures and tools to check corruption - Section 6(b-d).</a:t>
            </a:r>
            <a:endParaRPr sz="3360">
              <a:solidFill>
                <a:srgbClr val="000000"/>
              </a:solidFill>
            </a:endParaRPr>
          </a:p>
          <a:p>
            <a:pPr marL="96012" indent="0" algn="just">
              <a:lnSpc>
                <a:spcPct val="90000"/>
              </a:lnSpc>
              <a:spcBef>
                <a:spcPts val="1470"/>
              </a:spcBef>
              <a:buSzPct val="100000"/>
              <a:buNone/>
            </a:pPr>
            <a:endParaRPr sz="3360"/>
          </a:p>
        </p:txBody>
      </p:sp>
    </p:spTree>
    <p:extLst>
      <p:ext uri="{BB962C8B-B14F-4D97-AF65-F5344CB8AC3E}">
        <p14:creationId xmlns:p14="http://schemas.microsoft.com/office/powerpoint/2010/main" val="2352083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Google Shape;162;p20"/>
          <p:cNvSpPr txBox="1">
            <a:spLocks noGrp="1"/>
          </p:cNvSpPr>
          <p:nvPr>
            <p:ph type="title"/>
          </p:nvPr>
        </p:nvSpPr>
        <p:spPr>
          <a:xfrm>
            <a:off x="106686" y="81284"/>
            <a:ext cx="12618714" cy="1518915"/>
          </a:xfrm>
        </p:spPr>
        <p:txBody>
          <a:bodyPr spcFirstLastPara="1" lIns="104577" tIns="52274" rIns="104577" bIns="52274" rtlCol="0">
            <a:noAutofit/>
          </a:bodyPr>
          <a:lstStyle/>
          <a:p>
            <a:pPr algn="ctr">
              <a:spcBef>
                <a:spcPts val="0"/>
              </a:spcBef>
              <a:buClr>
                <a:schemeClr val="dk1"/>
              </a:buClr>
              <a:buSzPts val="1100"/>
              <a:defRPr/>
            </a:pPr>
            <a:r>
              <a:rPr lang="en-US" sz="4200" b="1" dirty="0">
                <a:solidFill>
                  <a:schemeClr val="tx1">
                    <a:lumMod val="75000"/>
                    <a:lumOff val="25000"/>
                  </a:schemeClr>
                </a:solidFill>
                <a:latin typeface="Arial" pitchFamily="34" charset="0"/>
                <a:cs typeface="Arial" pitchFamily="34" charset="0"/>
              </a:rPr>
              <a:t>ICPC PREVENTIVE INITIATIVES</a:t>
            </a:r>
            <a:endParaRPr lang="en-US" sz="4200" b="1" dirty="0">
              <a:solidFill>
                <a:srgbClr val="0070C0"/>
              </a:solidFill>
              <a:latin typeface="Arial" pitchFamily="34" charset="0"/>
              <a:ea typeface="Calibri"/>
              <a:cs typeface="Arial" pitchFamily="34" charset="0"/>
              <a:sym typeface="Calibri"/>
            </a:endParaRPr>
          </a:p>
        </p:txBody>
      </p:sp>
      <p:sp>
        <p:nvSpPr>
          <p:cNvPr id="4" name="Slide Number Placeholder 3"/>
          <p:cNvSpPr>
            <a:spLocks noGrp="1"/>
          </p:cNvSpPr>
          <p:nvPr>
            <p:ph type="sldNum" sz="quarter" idx="12"/>
          </p:nvPr>
        </p:nvSpPr>
        <p:spPr>
          <a:xfrm>
            <a:off x="11380631" y="6116323"/>
            <a:ext cx="853439" cy="555952"/>
          </a:xfrm>
          <a:prstGeom prst="rect">
            <a:avLst/>
          </a:prstGeom>
        </p:spPr>
        <p:txBody>
          <a:bodyPr/>
          <a:lstStyle/>
          <a:p>
            <a:fld id="{F7A62E05-5C21-43BB-9A40-0C7EC28FF2C2}" type="slidenum">
              <a:rPr lang="en-US" smtClean="0"/>
              <a:t>4</a:t>
            </a:fld>
            <a:endParaRPr lang="en-US"/>
          </a:p>
        </p:txBody>
      </p:sp>
      <p:sp>
        <p:nvSpPr>
          <p:cNvPr id="163" name="Google Shape;163;p20"/>
          <p:cNvSpPr txBox="1">
            <a:spLocks noGrp="1"/>
          </p:cNvSpPr>
          <p:nvPr>
            <p:ph sz="quarter" idx="1"/>
          </p:nvPr>
        </p:nvSpPr>
        <p:spPr>
          <a:xfrm>
            <a:off x="533400" y="1600199"/>
            <a:ext cx="11700670" cy="5257801"/>
          </a:xfrm>
        </p:spPr>
        <p:txBody>
          <a:bodyPr spcFirstLastPara="1" lIns="104577" tIns="52274" rIns="104577" bIns="52274" rtlCol="0">
            <a:noAutofit/>
          </a:bodyPr>
          <a:lstStyle/>
          <a:p>
            <a:pPr marL="457200" indent="-412920">
              <a:lnSpc>
                <a:spcPct val="150000"/>
              </a:lnSpc>
              <a:spcBef>
                <a:spcPts val="0"/>
              </a:spcBef>
              <a:spcAft>
                <a:spcPts val="0"/>
              </a:spcAft>
              <a:buClr>
                <a:srgbClr val="1F497D"/>
              </a:buClr>
              <a:buSzPts val="2400"/>
              <a:buFont typeface="Noto Sans Symbols"/>
              <a:buChar char="❑"/>
            </a:pPr>
            <a:r>
              <a:rPr lang="en-US" sz="2800" dirty="0">
                <a:latin typeface="Rockwell" panose="02060603020205020403" pitchFamily="18" charset="0"/>
                <a:ea typeface="Tahoma"/>
                <a:cs typeface="Tahoma"/>
                <a:sym typeface="Tahoma"/>
              </a:rPr>
              <a:t>Study and Review of Public Systems and Practices  </a:t>
            </a:r>
            <a:endParaRPr lang="en-US" sz="2800" dirty="0">
              <a:latin typeface="Rockwell" panose="02060603020205020403" pitchFamily="18" charset="0"/>
              <a:ea typeface="Arial"/>
              <a:cs typeface="Arial"/>
              <a:sym typeface="Arial"/>
            </a:endParaRPr>
          </a:p>
          <a:p>
            <a:pPr marL="457200" indent="-412920">
              <a:lnSpc>
                <a:spcPct val="150000"/>
              </a:lnSpc>
              <a:spcBef>
                <a:spcPts val="479"/>
              </a:spcBef>
              <a:spcAft>
                <a:spcPts val="0"/>
              </a:spcAft>
              <a:buClr>
                <a:srgbClr val="1F497D"/>
              </a:buClr>
              <a:buSzPts val="2400"/>
              <a:buFont typeface="Noto Sans Symbols"/>
              <a:buChar char="❑"/>
            </a:pPr>
            <a:r>
              <a:rPr lang="en-US" sz="2800" dirty="0">
                <a:latin typeface="Rockwell" panose="02060603020205020403" pitchFamily="18" charset="0"/>
                <a:ea typeface="Tahoma"/>
                <a:cs typeface="Tahoma"/>
                <a:sym typeface="Tahoma"/>
              </a:rPr>
              <a:t>Budget and Project Implementation Monitoring </a:t>
            </a:r>
            <a:endParaRPr lang="en-US" sz="2800" dirty="0">
              <a:latin typeface="Rockwell" panose="02060603020205020403" pitchFamily="18" charset="0"/>
              <a:ea typeface="Arial"/>
              <a:cs typeface="Arial"/>
              <a:sym typeface="Arial"/>
            </a:endParaRPr>
          </a:p>
          <a:p>
            <a:pPr marL="457200" indent="-412920">
              <a:lnSpc>
                <a:spcPct val="150000"/>
              </a:lnSpc>
              <a:spcBef>
                <a:spcPts val="479"/>
              </a:spcBef>
              <a:spcAft>
                <a:spcPts val="0"/>
              </a:spcAft>
              <a:buClr>
                <a:srgbClr val="1F497D"/>
              </a:buClr>
              <a:buSzPts val="2400"/>
              <a:buFont typeface="Noto Sans Symbols"/>
              <a:buChar char="❑"/>
            </a:pPr>
            <a:r>
              <a:rPr lang="en-US" sz="2800" dirty="0">
                <a:latin typeface="Rockwell" panose="02060603020205020403" pitchFamily="18" charset="0"/>
                <a:ea typeface="Tahoma"/>
                <a:cs typeface="Tahoma"/>
                <a:sym typeface="Tahoma"/>
              </a:rPr>
              <a:t>Anti-Corruption &amp; Transparency Units  (ACTUs)</a:t>
            </a:r>
            <a:endParaRPr lang="en-US" sz="2800" dirty="0">
              <a:latin typeface="Rockwell" panose="02060603020205020403" pitchFamily="18" charset="0"/>
              <a:ea typeface="Arial"/>
              <a:cs typeface="Arial"/>
              <a:sym typeface="Arial"/>
            </a:endParaRPr>
          </a:p>
          <a:p>
            <a:pPr marL="457200" indent="-412920">
              <a:lnSpc>
                <a:spcPct val="150000"/>
              </a:lnSpc>
              <a:spcBef>
                <a:spcPts val="479"/>
              </a:spcBef>
              <a:spcAft>
                <a:spcPts val="0"/>
              </a:spcAft>
              <a:buClr>
                <a:srgbClr val="1F497D"/>
              </a:buClr>
              <a:buSzPts val="2400"/>
              <a:buFont typeface="Noto Sans Symbols"/>
              <a:buChar char="❑"/>
            </a:pPr>
            <a:r>
              <a:rPr lang="en-US" sz="2800" b="1" dirty="0">
                <a:latin typeface="Rockwell" panose="02060603020205020403" pitchFamily="18" charset="0"/>
                <a:ea typeface="Tahoma"/>
                <a:cs typeface="Tahoma"/>
                <a:sym typeface="Tahoma"/>
              </a:rPr>
              <a:t>Ethics and Integrity Compliance Scorecard (EICS)</a:t>
            </a:r>
            <a:endParaRPr lang="en-US" sz="2800" b="1" dirty="0">
              <a:latin typeface="Rockwell" panose="02060603020205020403" pitchFamily="18" charset="0"/>
              <a:ea typeface="Arial"/>
              <a:cs typeface="Arial"/>
              <a:sym typeface="Arial"/>
            </a:endParaRPr>
          </a:p>
          <a:p>
            <a:pPr marL="457200" indent="-412920">
              <a:lnSpc>
                <a:spcPct val="150000"/>
              </a:lnSpc>
              <a:spcBef>
                <a:spcPts val="479"/>
              </a:spcBef>
              <a:spcAft>
                <a:spcPts val="0"/>
              </a:spcAft>
              <a:buClr>
                <a:srgbClr val="1F497D"/>
              </a:buClr>
              <a:buSzPts val="2400"/>
              <a:buFont typeface="Noto Sans Symbols"/>
              <a:buChar char="❑"/>
            </a:pPr>
            <a:r>
              <a:rPr lang="en-US" sz="2800" dirty="0">
                <a:latin typeface="Rockwell" panose="02060603020205020403" pitchFamily="18" charset="0"/>
                <a:ea typeface="Tahoma"/>
                <a:cs typeface="Tahoma"/>
                <a:sym typeface="Tahoma"/>
              </a:rPr>
              <a:t>ACTU Effectiveness Index  (AEI)</a:t>
            </a:r>
            <a:endParaRPr lang="en-US" sz="2800" dirty="0">
              <a:latin typeface="Rockwell" panose="02060603020205020403" pitchFamily="18" charset="0"/>
              <a:ea typeface="Arial"/>
              <a:cs typeface="Arial"/>
              <a:sym typeface="Arial"/>
            </a:endParaRPr>
          </a:p>
          <a:p>
            <a:pPr marL="457200" indent="-412920">
              <a:lnSpc>
                <a:spcPct val="150000"/>
              </a:lnSpc>
              <a:spcBef>
                <a:spcPts val="479"/>
              </a:spcBef>
              <a:spcAft>
                <a:spcPts val="0"/>
              </a:spcAft>
              <a:buClr>
                <a:srgbClr val="1F497D"/>
              </a:buClr>
              <a:buSzPts val="2400"/>
              <a:buFont typeface="Noto Sans Symbols"/>
              <a:buChar char="❑"/>
            </a:pPr>
            <a:r>
              <a:rPr lang="en-US" sz="2800" dirty="0">
                <a:latin typeface="Rockwell" panose="02060603020205020403" pitchFamily="18" charset="0"/>
                <a:ea typeface="Tahoma"/>
                <a:cs typeface="Tahoma"/>
                <a:sym typeface="Tahoma"/>
              </a:rPr>
              <a:t>Corruption Risk Assessments  </a:t>
            </a:r>
            <a:endParaRPr lang="en-US" sz="2800" dirty="0">
              <a:latin typeface="Rockwell" panose="02060603020205020403" pitchFamily="18" charset="0"/>
              <a:ea typeface="Arial"/>
              <a:cs typeface="Arial"/>
              <a:sym typeface="Arial"/>
            </a:endParaRPr>
          </a:p>
          <a:p>
            <a:pPr marL="457200" indent="-412920">
              <a:lnSpc>
                <a:spcPct val="150000"/>
              </a:lnSpc>
              <a:spcBef>
                <a:spcPts val="479"/>
              </a:spcBef>
              <a:spcAft>
                <a:spcPts val="0"/>
              </a:spcAft>
              <a:buClr>
                <a:srgbClr val="1F497D"/>
              </a:buClr>
              <a:buSzPts val="2400"/>
              <a:buFont typeface="Noto Sans Symbols"/>
              <a:buChar char="❑"/>
            </a:pPr>
            <a:r>
              <a:rPr lang="en-US" sz="2800" dirty="0">
                <a:latin typeface="Rockwell" panose="02060603020205020403" pitchFamily="18" charset="0"/>
                <a:ea typeface="Tahoma"/>
                <a:cs typeface="Tahoma"/>
                <a:sym typeface="Tahoma"/>
              </a:rPr>
              <a:t>Public Education, Enlightenment and Mobilization against Corruption and related offences. </a:t>
            </a:r>
            <a:endParaRPr lang="en-US" sz="2800" dirty="0">
              <a:latin typeface="Rockwell" panose="02060603020205020403" pitchFamily="18" charset="0"/>
              <a:ea typeface="Arial"/>
              <a:cs typeface="Arial"/>
              <a:sym typeface="Arial"/>
            </a:endParaRPr>
          </a:p>
          <a:p>
            <a:pPr marL="0" indent="0" algn="just">
              <a:spcBef>
                <a:spcPts val="0"/>
              </a:spcBef>
              <a:buSzPts val="1887"/>
              <a:buNone/>
              <a:defRPr/>
            </a:pPr>
            <a:r>
              <a:rPr lang="en-US" sz="2800" dirty="0">
                <a:solidFill>
                  <a:schemeClr val="tx1">
                    <a:lumMod val="75000"/>
                    <a:lumOff val="25000"/>
                  </a:schemeClr>
                </a:solidFill>
                <a:latin typeface="Comic Sans MS" pitchFamily="66" charset="0"/>
                <a:ea typeface="Calibri"/>
                <a:cs typeface="Calibri"/>
                <a:sym typeface="Calibri"/>
              </a:rPr>
              <a:t>.</a:t>
            </a:r>
          </a:p>
          <a:p>
            <a:pPr marL="0" indent="0" algn="just">
              <a:spcBef>
                <a:spcPts val="0"/>
              </a:spcBef>
              <a:buSzPts val="1887"/>
              <a:buNone/>
              <a:defRPr/>
            </a:pPr>
            <a:endParaRPr dirty="0">
              <a:solidFill>
                <a:schemeClr val="tx1">
                  <a:lumMod val="75000"/>
                  <a:lumOff val="25000"/>
                </a:schemeClr>
              </a:solidFill>
              <a:latin typeface="Comic Sans MS" pitchFamily="66" charset="0"/>
              <a:ea typeface="Calibri"/>
              <a:cs typeface="Calibri"/>
              <a:sym typeface="Calibri"/>
            </a:endParaRPr>
          </a:p>
          <a:p>
            <a:pPr indent="-176716">
              <a:spcBef>
                <a:spcPts val="508"/>
              </a:spcBef>
              <a:buSzPts val="1887"/>
              <a:buNone/>
              <a:defRPr/>
            </a:pPr>
            <a:endParaRPr dirty="0">
              <a:solidFill>
                <a:schemeClr val="tx1">
                  <a:lumMod val="75000"/>
                  <a:lumOff val="25000"/>
                </a:schemeClr>
              </a:solidFill>
            </a:endParaRPr>
          </a:p>
        </p:txBody>
      </p:sp>
    </p:spTree>
    <p:extLst>
      <p:ext uri="{BB962C8B-B14F-4D97-AF65-F5344CB8AC3E}">
        <p14:creationId xmlns:p14="http://schemas.microsoft.com/office/powerpoint/2010/main" val="4108858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DEFINTIONS</a:t>
            </a:r>
          </a:p>
        </p:txBody>
      </p:sp>
      <p:sp>
        <p:nvSpPr>
          <p:cNvPr id="3" name="Slide Number Placeholder 2"/>
          <p:cNvSpPr>
            <a:spLocks noGrp="1"/>
          </p:cNvSpPr>
          <p:nvPr>
            <p:ph type="sldNum" sz="quarter" idx="12"/>
          </p:nvPr>
        </p:nvSpPr>
        <p:spPr/>
        <p:txBody>
          <a:bodyPr/>
          <a:lstStyle/>
          <a:p>
            <a:fld id="{8D8921E9-5C35-4FDC-A312-59E58AC07AA6}" type="slidenum">
              <a:rPr lang="en-US" smtClean="0"/>
              <a:t>5</a:t>
            </a:fld>
            <a:endParaRPr lang="en-US"/>
          </a:p>
        </p:txBody>
      </p:sp>
      <p:sp>
        <p:nvSpPr>
          <p:cNvPr id="4" name="Content Placeholder 3"/>
          <p:cNvSpPr>
            <a:spLocks noGrp="1"/>
          </p:cNvSpPr>
          <p:nvPr>
            <p:ph sz="quarter" idx="1"/>
          </p:nvPr>
        </p:nvSpPr>
        <p:spPr/>
        <p:txBody>
          <a:bodyPr>
            <a:normAutofit/>
          </a:bodyPr>
          <a:lstStyle/>
          <a:p>
            <a:r>
              <a:rPr lang="en-US" sz="7200" dirty="0"/>
              <a:t>ETHICS</a:t>
            </a:r>
          </a:p>
          <a:p>
            <a:r>
              <a:rPr lang="en-US" sz="7200" dirty="0"/>
              <a:t>INTEGRITY</a:t>
            </a:r>
          </a:p>
          <a:p>
            <a:r>
              <a:rPr lang="en-US" sz="7200" dirty="0"/>
              <a:t>SCORECARD</a:t>
            </a:r>
          </a:p>
        </p:txBody>
      </p:sp>
    </p:spTree>
    <p:extLst>
      <p:ext uri="{BB962C8B-B14F-4D97-AF65-F5344CB8AC3E}">
        <p14:creationId xmlns:p14="http://schemas.microsoft.com/office/powerpoint/2010/main" val="1951181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Google Shape;162;p20"/>
          <p:cNvSpPr txBox="1">
            <a:spLocks noGrp="1"/>
          </p:cNvSpPr>
          <p:nvPr>
            <p:ph type="title"/>
          </p:nvPr>
        </p:nvSpPr>
        <p:spPr>
          <a:xfrm>
            <a:off x="106686" y="81284"/>
            <a:ext cx="12618714" cy="1518915"/>
          </a:xfrm>
        </p:spPr>
        <p:txBody>
          <a:bodyPr spcFirstLastPara="1" lIns="104577" tIns="52274" rIns="104577" bIns="52274" rtlCol="0">
            <a:noAutofit/>
          </a:bodyPr>
          <a:lstStyle/>
          <a:p>
            <a:pPr algn="ctr">
              <a:spcBef>
                <a:spcPts val="0"/>
              </a:spcBef>
              <a:buClr>
                <a:schemeClr val="dk1"/>
              </a:buClr>
              <a:buSzPts val="1100"/>
              <a:defRPr/>
            </a:pPr>
            <a:r>
              <a:rPr lang="en-US" sz="4200" b="1" dirty="0">
                <a:solidFill>
                  <a:schemeClr val="tx1"/>
                </a:solidFill>
                <a:latin typeface="Arial" pitchFamily="34" charset="0"/>
                <a:ea typeface="Calibri"/>
                <a:cs typeface="Arial" pitchFamily="34" charset="0"/>
                <a:sym typeface="Calibri"/>
              </a:rPr>
              <a:t>ETHICS</a:t>
            </a:r>
          </a:p>
        </p:txBody>
      </p:sp>
      <p:sp>
        <p:nvSpPr>
          <p:cNvPr id="4" name="Slide Number Placeholder 3"/>
          <p:cNvSpPr>
            <a:spLocks noGrp="1"/>
          </p:cNvSpPr>
          <p:nvPr>
            <p:ph type="sldNum" sz="quarter" idx="12"/>
          </p:nvPr>
        </p:nvSpPr>
        <p:spPr>
          <a:xfrm>
            <a:off x="11380631" y="6116323"/>
            <a:ext cx="853439" cy="555952"/>
          </a:xfrm>
          <a:prstGeom prst="rect">
            <a:avLst/>
          </a:prstGeom>
        </p:spPr>
        <p:txBody>
          <a:bodyPr/>
          <a:lstStyle/>
          <a:p>
            <a:fld id="{F7A62E05-5C21-43BB-9A40-0C7EC28FF2C2}" type="slidenum">
              <a:rPr lang="en-US" smtClean="0"/>
              <a:t>6</a:t>
            </a:fld>
            <a:endParaRPr lang="en-US"/>
          </a:p>
        </p:txBody>
      </p:sp>
      <p:sp>
        <p:nvSpPr>
          <p:cNvPr id="163" name="Google Shape;163;p20"/>
          <p:cNvSpPr txBox="1">
            <a:spLocks noGrp="1"/>
          </p:cNvSpPr>
          <p:nvPr>
            <p:ph sz="quarter" idx="1"/>
          </p:nvPr>
        </p:nvSpPr>
        <p:spPr>
          <a:xfrm>
            <a:off x="533400" y="1981199"/>
            <a:ext cx="11700670" cy="4876801"/>
          </a:xfrm>
        </p:spPr>
        <p:txBody>
          <a:bodyPr spcFirstLastPara="1" lIns="104577" tIns="52274" rIns="104577" bIns="52274" rtlCol="0">
            <a:noAutofit/>
          </a:bodyPr>
          <a:lstStyle/>
          <a:p>
            <a:pPr marL="0" indent="0" algn="just">
              <a:spcBef>
                <a:spcPts val="0"/>
              </a:spcBef>
              <a:buSzPts val="1887"/>
              <a:buNone/>
              <a:defRPr/>
            </a:pPr>
            <a:r>
              <a:rPr lang="en-US" sz="3200" dirty="0">
                <a:latin typeface="Rockwell" panose="02060603020205020403" pitchFamily="18" charset="0"/>
              </a:rPr>
              <a:t>Ethics is the fulcrum of an individual’s or organization’s growth or success in any project or venture </a:t>
            </a:r>
          </a:p>
          <a:p>
            <a:pPr marL="0" indent="0">
              <a:spcBef>
                <a:spcPts val="360"/>
              </a:spcBef>
              <a:buNone/>
            </a:pPr>
            <a:endParaRPr lang="en-US" sz="3200" dirty="0">
              <a:latin typeface="Rockwell" panose="02060603020205020403" pitchFamily="18" charset="0"/>
            </a:endParaRPr>
          </a:p>
          <a:p>
            <a:pPr marL="457200" indent="-325755">
              <a:spcBef>
                <a:spcPts val="360"/>
              </a:spcBef>
              <a:buSzPts val="1530"/>
              <a:buChar char="O"/>
            </a:pPr>
            <a:r>
              <a:rPr lang="en-US" sz="3200" dirty="0">
                <a:latin typeface="Rockwell" panose="02060603020205020403" pitchFamily="18" charset="0"/>
              </a:rPr>
              <a:t>Ethics builds the integrity, character and reputation of an individual or organization</a:t>
            </a:r>
          </a:p>
          <a:p>
            <a:pPr marL="131445" indent="0">
              <a:spcBef>
                <a:spcPts val="360"/>
              </a:spcBef>
              <a:buSzPts val="1530"/>
              <a:buNone/>
            </a:pPr>
            <a:endParaRPr lang="en-US" sz="3200" dirty="0">
              <a:latin typeface="Rockwell" panose="02060603020205020403" pitchFamily="18" charset="0"/>
            </a:endParaRPr>
          </a:p>
          <a:p>
            <a:pPr marL="457200" indent="-325755">
              <a:spcBef>
                <a:spcPts val="360"/>
              </a:spcBef>
              <a:buSzPts val="1530"/>
              <a:buChar char="O"/>
            </a:pPr>
            <a:r>
              <a:rPr lang="en-US" sz="3200" dirty="0">
                <a:latin typeface="Rockwell" panose="02060603020205020403" pitchFamily="18" charset="0"/>
              </a:rPr>
              <a:t>Ethics indicate that every individual or organization will be rewarded or punished for their actions or inactions (rational choice theory - criminology) - behavioral and attitudinal rationality</a:t>
            </a:r>
          </a:p>
          <a:p>
            <a:pPr marL="0" indent="0" algn="just">
              <a:spcBef>
                <a:spcPts val="0"/>
              </a:spcBef>
              <a:buSzPts val="1887"/>
              <a:buNone/>
              <a:defRPr/>
            </a:pPr>
            <a:endParaRPr dirty="0">
              <a:solidFill>
                <a:schemeClr val="tx1">
                  <a:lumMod val="75000"/>
                  <a:lumOff val="25000"/>
                </a:schemeClr>
              </a:solidFill>
              <a:latin typeface="Comic Sans MS" pitchFamily="66" charset="0"/>
              <a:ea typeface="Calibri"/>
              <a:cs typeface="Calibri"/>
              <a:sym typeface="Calibri"/>
            </a:endParaRPr>
          </a:p>
          <a:p>
            <a:pPr indent="-176716">
              <a:spcBef>
                <a:spcPts val="508"/>
              </a:spcBef>
              <a:buSzPts val="1887"/>
              <a:buNone/>
              <a:defRPr/>
            </a:pPr>
            <a:endParaRPr dirty="0">
              <a:solidFill>
                <a:schemeClr val="tx1">
                  <a:lumMod val="75000"/>
                  <a:lumOff val="25000"/>
                </a:schemeClr>
              </a:solidFill>
            </a:endParaRPr>
          </a:p>
        </p:txBody>
      </p:sp>
    </p:spTree>
    <p:extLst>
      <p:ext uri="{BB962C8B-B14F-4D97-AF65-F5344CB8AC3E}">
        <p14:creationId xmlns:p14="http://schemas.microsoft.com/office/powerpoint/2010/main" val="2620647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Google Shape;162;p20"/>
          <p:cNvSpPr txBox="1">
            <a:spLocks noGrp="1"/>
          </p:cNvSpPr>
          <p:nvPr>
            <p:ph type="title"/>
          </p:nvPr>
        </p:nvSpPr>
        <p:spPr>
          <a:xfrm>
            <a:off x="106686" y="81285"/>
            <a:ext cx="12618714" cy="909316"/>
          </a:xfrm>
        </p:spPr>
        <p:txBody>
          <a:bodyPr spcFirstLastPara="1" lIns="104577" tIns="52274" rIns="104577" bIns="52274" rtlCol="0">
            <a:noAutofit/>
          </a:bodyPr>
          <a:lstStyle/>
          <a:p>
            <a:pPr algn="ctr">
              <a:spcBef>
                <a:spcPts val="0"/>
              </a:spcBef>
              <a:buClr>
                <a:schemeClr val="dk1"/>
              </a:buClr>
              <a:buSzPts val="1100"/>
              <a:defRPr/>
            </a:pPr>
            <a:r>
              <a:rPr lang="en-US" sz="4200" b="1" dirty="0">
                <a:solidFill>
                  <a:schemeClr val="tx1"/>
                </a:solidFill>
                <a:latin typeface="Arial" pitchFamily="34" charset="0"/>
                <a:ea typeface="Calibri"/>
                <a:cs typeface="Arial" pitchFamily="34" charset="0"/>
                <a:sym typeface="Calibri"/>
              </a:rPr>
              <a:t>INTEGRITY</a:t>
            </a:r>
          </a:p>
        </p:txBody>
      </p:sp>
      <p:sp>
        <p:nvSpPr>
          <p:cNvPr id="4" name="Slide Number Placeholder 3"/>
          <p:cNvSpPr>
            <a:spLocks noGrp="1"/>
          </p:cNvSpPr>
          <p:nvPr>
            <p:ph type="sldNum" sz="quarter" idx="12"/>
          </p:nvPr>
        </p:nvSpPr>
        <p:spPr>
          <a:xfrm>
            <a:off x="11380631" y="6116323"/>
            <a:ext cx="853439" cy="555952"/>
          </a:xfrm>
          <a:prstGeom prst="rect">
            <a:avLst/>
          </a:prstGeom>
        </p:spPr>
        <p:txBody>
          <a:bodyPr/>
          <a:lstStyle/>
          <a:p>
            <a:fld id="{F7A62E05-5C21-43BB-9A40-0C7EC28FF2C2}" type="slidenum">
              <a:rPr lang="en-US" smtClean="0"/>
              <a:t>7</a:t>
            </a:fld>
            <a:endParaRPr lang="en-US"/>
          </a:p>
        </p:txBody>
      </p:sp>
      <p:sp>
        <p:nvSpPr>
          <p:cNvPr id="163" name="Google Shape;163;p20"/>
          <p:cNvSpPr txBox="1">
            <a:spLocks noGrp="1"/>
          </p:cNvSpPr>
          <p:nvPr>
            <p:ph sz="quarter" idx="1"/>
          </p:nvPr>
        </p:nvSpPr>
        <p:spPr>
          <a:xfrm>
            <a:off x="533400" y="990601"/>
            <a:ext cx="11700670" cy="5867399"/>
          </a:xfrm>
        </p:spPr>
        <p:txBody>
          <a:bodyPr spcFirstLastPara="1" lIns="104577" tIns="52274" rIns="104577" bIns="52274" rtlCol="0">
            <a:noAutofit/>
          </a:bodyPr>
          <a:lstStyle/>
          <a:p>
            <a:r>
              <a:rPr lang="en-US" sz="3200" dirty="0">
                <a:latin typeface="Rockwell" panose="02060603020205020403" pitchFamily="18" charset="0"/>
              </a:rPr>
              <a:t>The Quality of being honest and having strong moral principle as defined by OAL</a:t>
            </a:r>
          </a:p>
          <a:p>
            <a:r>
              <a:rPr lang="en-US" sz="3600" dirty="0">
                <a:latin typeface="Rockwell" panose="02060603020205020403" pitchFamily="18" charset="0"/>
              </a:rPr>
              <a:t>Doing the right thing when no one is watching</a:t>
            </a:r>
          </a:p>
          <a:p>
            <a:pPr marL="0" indent="0">
              <a:buNone/>
            </a:pPr>
            <a:r>
              <a:rPr lang="en-US" sz="3600" dirty="0">
                <a:latin typeface="Rockwell" panose="02060603020205020403" pitchFamily="18" charset="0"/>
              </a:rPr>
              <a:t>COMPLIANCE</a:t>
            </a:r>
          </a:p>
          <a:p>
            <a:pPr marL="457200" indent="-325755">
              <a:spcBef>
                <a:spcPts val="360"/>
              </a:spcBef>
              <a:buSzPts val="1530"/>
              <a:buChar char="O"/>
            </a:pPr>
            <a:r>
              <a:rPr lang="en-US" sz="3600" dirty="0">
                <a:latin typeface="Rockwell" panose="02060603020205020403" pitchFamily="18" charset="0"/>
              </a:rPr>
              <a:t>Submitting to or conforming with a directive, order, law or policy</a:t>
            </a:r>
          </a:p>
          <a:p>
            <a:pPr marL="457200" indent="-325755">
              <a:spcBef>
                <a:spcPts val="360"/>
              </a:spcBef>
              <a:buSzPts val="1530"/>
              <a:buChar char="O"/>
            </a:pPr>
            <a:r>
              <a:rPr lang="en-US" sz="3600" dirty="0">
                <a:latin typeface="Rockwell" panose="02060603020205020403" pitchFamily="18" charset="0"/>
              </a:rPr>
              <a:t>The process of making sure an organization and employees follow laws, regulations, standards and ethical practices</a:t>
            </a:r>
          </a:p>
          <a:p>
            <a:pPr marL="457200" indent="-325755">
              <a:spcBef>
                <a:spcPts val="360"/>
              </a:spcBef>
              <a:buSzPts val="1530"/>
              <a:buChar char="O"/>
            </a:pPr>
            <a:r>
              <a:rPr lang="en-US" sz="3600" dirty="0">
                <a:latin typeface="Rockwell" panose="02060603020205020403" pitchFamily="18" charset="0"/>
              </a:rPr>
              <a:t>Compliance could be individual, corporate or regulatory</a:t>
            </a:r>
          </a:p>
          <a:p>
            <a:pPr marL="0" indent="0">
              <a:buNone/>
            </a:pPr>
            <a:endParaRPr lang="en-US" sz="3600" dirty="0">
              <a:latin typeface="Rockwell" panose="02060603020205020403" pitchFamily="18" charset="0"/>
            </a:endParaRPr>
          </a:p>
          <a:p>
            <a:pPr marL="0" indent="0" algn="just">
              <a:spcBef>
                <a:spcPts val="0"/>
              </a:spcBef>
              <a:buSzPts val="1887"/>
              <a:buNone/>
              <a:defRPr/>
            </a:pPr>
            <a:endParaRPr dirty="0">
              <a:solidFill>
                <a:schemeClr val="tx1">
                  <a:lumMod val="75000"/>
                  <a:lumOff val="25000"/>
                </a:schemeClr>
              </a:solidFill>
              <a:latin typeface="Comic Sans MS" pitchFamily="66" charset="0"/>
              <a:ea typeface="Calibri"/>
              <a:cs typeface="Calibri"/>
              <a:sym typeface="Calibri"/>
            </a:endParaRPr>
          </a:p>
          <a:p>
            <a:pPr indent="-176716">
              <a:spcBef>
                <a:spcPts val="508"/>
              </a:spcBef>
              <a:buSzPts val="1887"/>
              <a:buNone/>
              <a:defRPr/>
            </a:pPr>
            <a:endParaRPr dirty="0">
              <a:solidFill>
                <a:schemeClr val="tx1">
                  <a:lumMod val="75000"/>
                  <a:lumOff val="25000"/>
                </a:schemeClr>
              </a:solidFill>
            </a:endParaRPr>
          </a:p>
        </p:txBody>
      </p:sp>
    </p:spTree>
    <p:extLst>
      <p:ext uri="{BB962C8B-B14F-4D97-AF65-F5344CB8AC3E}">
        <p14:creationId xmlns:p14="http://schemas.microsoft.com/office/powerpoint/2010/main" val="3280966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Google Shape;162;p20"/>
          <p:cNvSpPr txBox="1">
            <a:spLocks noGrp="1"/>
          </p:cNvSpPr>
          <p:nvPr>
            <p:ph type="title"/>
          </p:nvPr>
        </p:nvSpPr>
        <p:spPr>
          <a:xfrm>
            <a:off x="106686" y="81284"/>
            <a:ext cx="12618714" cy="1518915"/>
          </a:xfrm>
        </p:spPr>
        <p:txBody>
          <a:bodyPr spcFirstLastPara="1" lIns="104577" tIns="52274" rIns="104577" bIns="52274" rtlCol="0">
            <a:noAutofit/>
          </a:bodyPr>
          <a:lstStyle/>
          <a:p>
            <a:pPr algn="ctr">
              <a:spcBef>
                <a:spcPts val="0"/>
              </a:spcBef>
              <a:buClr>
                <a:schemeClr val="dk1"/>
              </a:buClr>
              <a:buSzPts val="1100"/>
              <a:defRPr/>
            </a:pPr>
            <a:r>
              <a:rPr lang="en-US" sz="4200" b="1" dirty="0">
                <a:solidFill>
                  <a:schemeClr val="tx1"/>
                </a:solidFill>
                <a:latin typeface="Arial" pitchFamily="34" charset="0"/>
                <a:ea typeface="Calibri"/>
                <a:cs typeface="Arial" pitchFamily="34" charset="0"/>
                <a:sym typeface="Calibri"/>
              </a:rPr>
              <a:t>SCORECARD</a:t>
            </a:r>
          </a:p>
        </p:txBody>
      </p:sp>
      <p:sp>
        <p:nvSpPr>
          <p:cNvPr id="4" name="Slide Number Placeholder 3"/>
          <p:cNvSpPr>
            <a:spLocks noGrp="1"/>
          </p:cNvSpPr>
          <p:nvPr>
            <p:ph type="sldNum" sz="quarter" idx="12"/>
          </p:nvPr>
        </p:nvSpPr>
        <p:spPr>
          <a:xfrm>
            <a:off x="11380631" y="6116323"/>
            <a:ext cx="853439" cy="555952"/>
          </a:xfrm>
          <a:prstGeom prst="rect">
            <a:avLst/>
          </a:prstGeom>
        </p:spPr>
        <p:txBody>
          <a:bodyPr/>
          <a:lstStyle/>
          <a:p>
            <a:fld id="{F7A62E05-5C21-43BB-9A40-0C7EC28FF2C2}" type="slidenum">
              <a:rPr lang="en-US" smtClean="0"/>
              <a:t>8</a:t>
            </a:fld>
            <a:endParaRPr lang="en-US"/>
          </a:p>
        </p:txBody>
      </p:sp>
      <p:sp>
        <p:nvSpPr>
          <p:cNvPr id="163" name="Google Shape;163;p20"/>
          <p:cNvSpPr txBox="1">
            <a:spLocks noGrp="1"/>
          </p:cNvSpPr>
          <p:nvPr>
            <p:ph sz="quarter" idx="1"/>
          </p:nvPr>
        </p:nvSpPr>
        <p:spPr>
          <a:xfrm>
            <a:off x="533400" y="1981199"/>
            <a:ext cx="11700670" cy="4876801"/>
          </a:xfrm>
        </p:spPr>
        <p:txBody>
          <a:bodyPr spcFirstLastPara="1" lIns="104577" tIns="52274" rIns="104577" bIns="52274" rtlCol="0">
            <a:noAutofit/>
          </a:bodyPr>
          <a:lstStyle/>
          <a:p>
            <a:pPr marL="457200" indent="-325755">
              <a:spcBef>
                <a:spcPts val="360"/>
              </a:spcBef>
              <a:buSzPts val="1530"/>
              <a:buChar char="O"/>
            </a:pPr>
            <a:r>
              <a:rPr lang="en-US" sz="3200" dirty="0">
                <a:latin typeface="Rockwell" panose="02060603020205020403" pitchFamily="18" charset="0"/>
              </a:rPr>
              <a:t>A book, sheet or card in which scores and reports are entered or checked</a:t>
            </a:r>
          </a:p>
          <a:p>
            <a:pPr marL="0" indent="0">
              <a:spcBef>
                <a:spcPts val="360"/>
              </a:spcBef>
              <a:buNone/>
            </a:pPr>
            <a:endParaRPr lang="en-US" sz="3200" dirty="0">
              <a:latin typeface="Rockwell" panose="02060603020205020403" pitchFamily="18" charset="0"/>
            </a:endParaRPr>
          </a:p>
          <a:p>
            <a:pPr marL="457200" indent="-325755">
              <a:spcBef>
                <a:spcPts val="360"/>
              </a:spcBef>
              <a:buSzPts val="1530"/>
              <a:buChar char="O"/>
            </a:pPr>
            <a:r>
              <a:rPr lang="en-US" sz="3200" dirty="0">
                <a:latin typeface="Rockwell" panose="02060603020205020403" pitchFamily="18" charset="0"/>
              </a:rPr>
              <a:t>A record used to measure projections, performance and progress of a project or goal</a:t>
            </a:r>
          </a:p>
          <a:p>
            <a:pPr marL="0" indent="0">
              <a:spcBef>
                <a:spcPts val="360"/>
              </a:spcBef>
              <a:buNone/>
            </a:pPr>
            <a:endParaRPr lang="en-US" sz="3200" dirty="0">
              <a:latin typeface="Rockwell" panose="02060603020205020403" pitchFamily="18" charset="0"/>
            </a:endParaRPr>
          </a:p>
          <a:p>
            <a:pPr marL="457200" indent="-325755">
              <a:spcBef>
                <a:spcPts val="360"/>
              </a:spcBef>
              <a:buSzPts val="1530"/>
              <a:buChar char="O"/>
            </a:pPr>
            <a:r>
              <a:rPr lang="en-US" sz="3200" dirty="0">
                <a:latin typeface="Rockwell" panose="02060603020205020403" pitchFamily="18" charset="0"/>
              </a:rPr>
              <a:t>The Ethics and Compliance Scorecard measures and strengthens organizational ethics and integrity culture and standards compliance in MDAs</a:t>
            </a:r>
          </a:p>
          <a:p>
            <a:pPr marL="0" indent="0" algn="just">
              <a:spcBef>
                <a:spcPts val="0"/>
              </a:spcBef>
              <a:buSzPts val="1887"/>
              <a:buNone/>
              <a:defRPr/>
            </a:pPr>
            <a:endParaRPr dirty="0">
              <a:solidFill>
                <a:schemeClr val="tx1">
                  <a:lumMod val="75000"/>
                  <a:lumOff val="25000"/>
                </a:schemeClr>
              </a:solidFill>
              <a:latin typeface="Comic Sans MS" pitchFamily="66" charset="0"/>
              <a:ea typeface="Calibri"/>
              <a:cs typeface="Calibri"/>
              <a:sym typeface="Calibri"/>
            </a:endParaRPr>
          </a:p>
          <a:p>
            <a:pPr indent="-176716">
              <a:spcBef>
                <a:spcPts val="508"/>
              </a:spcBef>
              <a:buSzPts val="1887"/>
              <a:buNone/>
              <a:defRPr/>
            </a:pPr>
            <a:endParaRPr dirty="0">
              <a:solidFill>
                <a:schemeClr val="tx1">
                  <a:lumMod val="75000"/>
                  <a:lumOff val="25000"/>
                </a:schemeClr>
              </a:solidFill>
            </a:endParaRPr>
          </a:p>
        </p:txBody>
      </p:sp>
    </p:spTree>
    <p:extLst>
      <p:ext uri="{BB962C8B-B14F-4D97-AF65-F5344CB8AC3E}">
        <p14:creationId xmlns:p14="http://schemas.microsoft.com/office/powerpoint/2010/main" val="4085237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Google Shape;162;p20"/>
          <p:cNvSpPr txBox="1">
            <a:spLocks noGrp="1"/>
          </p:cNvSpPr>
          <p:nvPr>
            <p:ph type="title"/>
          </p:nvPr>
        </p:nvSpPr>
        <p:spPr>
          <a:xfrm>
            <a:off x="106686" y="81284"/>
            <a:ext cx="12618714" cy="1518915"/>
          </a:xfrm>
        </p:spPr>
        <p:txBody>
          <a:bodyPr spcFirstLastPara="1" lIns="104577" tIns="52274" rIns="104577" bIns="52274" rtlCol="0">
            <a:noAutofit/>
          </a:bodyPr>
          <a:lstStyle/>
          <a:p>
            <a:pPr algn="ctr">
              <a:spcBef>
                <a:spcPts val="0"/>
              </a:spcBef>
              <a:buClr>
                <a:schemeClr val="dk1"/>
              </a:buClr>
              <a:buSzPts val="1100"/>
              <a:defRPr/>
            </a:pPr>
            <a:r>
              <a:rPr lang="en-US" sz="4200" b="1" dirty="0">
                <a:solidFill>
                  <a:schemeClr val="tx1">
                    <a:lumMod val="75000"/>
                    <a:lumOff val="25000"/>
                  </a:schemeClr>
                </a:solidFill>
                <a:latin typeface="Arial" pitchFamily="34" charset="0"/>
                <a:cs typeface="Arial" pitchFamily="34" charset="0"/>
              </a:rPr>
              <a:t>ETHICS &amp; INTEGRITY COMPLIANCE SCORECARD </a:t>
            </a:r>
            <a:endParaRPr lang="en-US" sz="4200" b="1" dirty="0">
              <a:solidFill>
                <a:srgbClr val="0070C0"/>
              </a:solidFill>
              <a:latin typeface="Arial" pitchFamily="34" charset="0"/>
              <a:ea typeface="Calibri"/>
              <a:cs typeface="Arial" pitchFamily="34" charset="0"/>
              <a:sym typeface="Calibri"/>
            </a:endParaRPr>
          </a:p>
        </p:txBody>
      </p:sp>
      <p:sp>
        <p:nvSpPr>
          <p:cNvPr id="4" name="Slide Number Placeholder 3"/>
          <p:cNvSpPr>
            <a:spLocks noGrp="1"/>
          </p:cNvSpPr>
          <p:nvPr>
            <p:ph type="sldNum" sz="quarter" idx="12"/>
          </p:nvPr>
        </p:nvSpPr>
        <p:spPr>
          <a:xfrm>
            <a:off x="11380631" y="6116323"/>
            <a:ext cx="853439" cy="555952"/>
          </a:xfrm>
          <a:prstGeom prst="rect">
            <a:avLst/>
          </a:prstGeom>
        </p:spPr>
        <p:txBody>
          <a:bodyPr/>
          <a:lstStyle/>
          <a:p>
            <a:fld id="{F7A62E05-5C21-43BB-9A40-0C7EC28FF2C2}" type="slidenum">
              <a:rPr lang="en-US" smtClean="0"/>
              <a:t>9</a:t>
            </a:fld>
            <a:endParaRPr lang="en-US"/>
          </a:p>
        </p:txBody>
      </p:sp>
      <p:sp>
        <p:nvSpPr>
          <p:cNvPr id="163" name="Google Shape;163;p20"/>
          <p:cNvSpPr txBox="1">
            <a:spLocks noGrp="1"/>
          </p:cNvSpPr>
          <p:nvPr>
            <p:ph sz="quarter" idx="1"/>
          </p:nvPr>
        </p:nvSpPr>
        <p:spPr>
          <a:xfrm>
            <a:off x="533400" y="1981199"/>
            <a:ext cx="11700670" cy="4876801"/>
          </a:xfrm>
        </p:spPr>
        <p:txBody>
          <a:bodyPr spcFirstLastPara="1" lIns="104577" tIns="52274" rIns="104577" bIns="52274" rtlCol="0">
            <a:noAutofit/>
          </a:bodyPr>
          <a:lstStyle/>
          <a:p>
            <a:pPr algn="just">
              <a:spcBef>
                <a:spcPts val="0"/>
              </a:spcBef>
              <a:buSzPts val="1887"/>
              <a:buFont typeface="Calibri" panose="020F0502020204030204" pitchFamily="34" charset="0"/>
              <a:buChar char="O"/>
              <a:defRPr/>
            </a:pPr>
            <a:r>
              <a:rPr lang="en-US" sz="2800" dirty="0">
                <a:solidFill>
                  <a:schemeClr val="tx1">
                    <a:lumMod val="75000"/>
                    <a:lumOff val="25000"/>
                  </a:schemeClr>
                </a:solidFill>
                <a:latin typeface="Arial" pitchFamily="34" charset="0"/>
                <a:ea typeface="Calibri"/>
                <a:cs typeface="Arial" pitchFamily="34" charset="0"/>
                <a:sym typeface="Calibri"/>
              </a:rPr>
              <a:t>The Ethics and Integrity Compliance Scorecard (EICS) is one of the Commission's preventive tools. </a:t>
            </a:r>
          </a:p>
          <a:p>
            <a:pPr algn="just">
              <a:spcBef>
                <a:spcPts val="0"/>
              </a:spcBef>
              <a:buSzPts val="1887"/>
              <a:buFont typeface="Calibri" panose="020F0502020204030204" pitchFamily="34" charset="0"/>
              <a:buChar char="O"/>
              <a:defRPr/>
            </a:pPr>
            <a:endParaRPr lang="en-US" sz="2800" dirty="0">
              <a:solidFill>
                <a:schemeClr val="tx1">
                  <a:lumMod val="75000"/>
                  <a:lumOff val="25000"/>
                </a:schemeClr>
              </a:solidFill>
              <a:latin typeface="Arial" pitchFamily="34" charset="0"/>
              <a:ea typeface="Calibri"/>
              <a:cs typeface="Arial" pitchFamily="34" charset="0"/>
              <a:sym typeface="Calibri"/>
            </a:endParaRPr>
          </a:p>
          <a:p>
            <a:pPr algn="just">
              <a:spcBef>
                <a:spcPts val="0"/>
              </a:spcBef>
              <a:buSzPts val="1887"/>
              <a:buFont typeface="Calibri" panose="020F0502020204030204" pitchFamily="34" charset="0"/>
              <a:buChar char="O"/>
              <a:defRPr/>
            </a:pPr>
            <a:r>
              <a:rPr lang="en-US" sz="2800" dirty="0">
                <a:solidFill>
                  <a:schemeClr val="tx1">
                    <a:lumMod val="75000"/>
                    <a:lumOff val="25000"/>
                  </a:schemeClr>
                </a:solidFill>
                <a:latin typeface="Arial" pitchFamily="34" charset="0"/>
                <a:ea typeface="Calibri"/>
                <a:cs typeface="Arial" pitchFamily="34" charset="0"/>
                <a:sym typeface="Calibri"/>
              </a:rPr>
              <a:t>It is a tool for comparison of the same MDA over a period or between MDAs to check the effect/impact of systems on the operations and performance of such MDAs.</a:t>
            </a:r>
          </a:p>
          <a:p>
            <a:pPr lvl="0" algn="just">
              <a:spcBef>
                <a:spcPts val="0"/>
              </a:spcBef>
              <a:buSzPts val="1887"/>
              <a:buFont typeface="Calibri" panose="020F0502020204030204" pitchFamily="34" charset="0"/>
              <a:buChar char="O"/>
              <a:defRPr/>
            </a:pPr>
            <a:r>
              <a:rPr lang="en-US" sz="2800" dirty="0">
                <a:solidFill>
                  <a:schemeClr val="tx1">
                    <a:lumMod val="75000"/>
                    <a:lumOff val="25000"/>
                  </a:schemeClr>
                </a:solidFill>
                <a:latin typeface="Arial" pitchFamily="34" charset="0"/>
                <a:ea typeface="Calibri"/>
                <a:cs typeface="Arial" pitchFamily="34" charset="0"/>
                <a:sym typeface="Calibri"/>
              </a:rPr>
              <a:t>The </a:t>
            </a:r>
            <a:r>
              <a:rPr lang="en-US" sz="2800" dirty="0">
                <a:solidFill>
                  <a:srgbClr val="000000"/>
                </a:solidFill>
                <a:latin typeface="EB Garamond"/>
                <a:ea typeface="EB Garamond"/>
                <a:cs typeface="EB Garamond"/>
                <a:sym typeface="EB Garamond"/>
              </a:rPr>
              <a:t>tool measures institutional integrity and accountability in MDAs. Hinged in three key indicators - Management Culture &amp; Structure; Financial Management System; and Administrative Systems. </a:t>
            </a:r>
          </a:p>
          <a:p>
            <a:pPr algn="just">
              <a:spcBef>
                <a:spcPts val="0"/>
              </a:spcBef>
              <a:buSzPts val="1887"/>
              <a:buFont typeface="Calibri" panose="020F0502020204030204" pitchFamily="34" charset="0"/>
              <a:buChar char="O"/>
              <a:defRPr/>
            </a:pPr>
            <a:endParaRPr lang="en-US" sz="2800" dirty="0">
              <a:solidFill>
                <a:schemeClr val="tx1">
                  <a:lumMod val="75000"/>
                  <a:lumOff val="25000"/>
                </a:schemeClr>
              </a:solidFill>
              <a:latin typeface="Arial" pitchFamily="34" charset="0"/>
              <a:ea typeface="Calibri"/>
              <a:cs typeface="Arial" pitchFamily="34" charset="0"/>
              <a:sym typeface="Calibri"/>
            </a:endParaRPr>
          </a:p>
          <a:p>
            <a:pPr marL="0" indent="0" algn="just">
              <a:spcBef>
                <a:spcPts val="0"/>
              </a:spcBef>
              <a:buSzPts val="1887"/>
              <a:buNone/>
              <a:defRPr/>
            </a:pPr>
            <a:endParaRPr lang="en-US" sz="2800" dirty="0">
              <a:solidFill>
                <a:schemeClr val="tx1">
                  <a:lumMod val="75000"/>
                  <a:lumOff val="25000"/>
                </a:schemeClr>
              </a:solidFill>
              <a:latin typeface="Arial" pitchFamily="34" charset="0"/>
              <a:ea typeface="Calibri"/>
              <a:cs typeface="Arial" pitchFamily="34" charset="0"/>
              <a:sym typeface="Calibri"/>
            </a:endParaRPr>
          </a:p>
          <a:p>
            <a:pPr marL="0" indent="0" algn="just">
              <a:spcBef>
                <a:spcPts val="0"/>
              </a:spcBef>
              <a:buSzPts val="1887"/>
              <a:buNone/>
              <a:defRPr/>
            </a:pPr>
            <a:endParaRPr dirty="0">
              <a:solidFill>
                <a:schemeClr val="tx1">
                  <a:lumMod val="75000"/>
                  <a:lumOff val="25000"/>
                </a:schemeClr>
              </a:solidFill>
              <a:latin typeface="Comic Sans MS" pitchFamily="66" charset="0"/>
              <a:ea typeface="Calibri"/>
              <a:cs typeface="Calibri"/>
              <a:sym typeface="Calibri"/>
            </a:endParaRPr>
          </a:p>
          <a:p>
            <a:pPr indent="-176716">
              <a:spcBef>
                <a:spcPts val="508"/>
              </a:spcBef>
              <a:buSzPts val="1887"/>
              <a:buNone/>
              <a:defRPr/>
            </a:pPr>
            <a:endParaRPr dirty="0">
              <a:solidFill>
                <a:schemeClr val="tx1">
                  <a:lumMod val="75000"/>
                  <a:lumOff val="25000"/>
                </a:schemeClr>
              </a:solidFill>
            </a:endParaRPr>
          </a:p>
        </p:txBody>
      </p:sp>
    </p:spTree>
    <p:extLst>
      <p:ext uri="{BB962C8B-B14F-4D97-AF65-F5344CB8AC3E}">
        <p14:creationId xmlns:p14="http://schemas.microsoft.com/office/powerpoint/2010/main" val="22601615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2554</TotalTime>
  <Words>1682</Words>
  <Application>Microsoft Macintosh PowerPoint</Application>
  <PresentationFormat>Custom</PresentationFormat>
  <Paragraphs>238</Paragraphs>
  <Slides>24</Slides>
  <Notes>16</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24</vt:i4>
      </vt:variant>
    </vt:vector>
  </HeadingPairs>
  <TitlesOfParts>
    <vt:vector size="36" baseType="lpstr">
      <vt:lpstr>Arial</vt:lpstr>
      <vt:lpstr>Calibri</vt:lpstr>
      <vt:lpstr>Comic Sans MS</vt:lpstr>
      <vt:lpstr>Courier New</vt:lpstr>
      <vt:lpstr>EB Garamond</vt:lpstr>
      <vt:lpstr>Franklin Gothic Book</vt:lpstr>
      <vt:lpstr>Noto Sans Symbols</vt:lpstr>
      <vt:lpstr>Perpetua</vt:lpstr>
      <vt:lpstr>Rockwell</vt:lpstr>
      <vt:lpstr>Wingdings</vt:lpstr>
      <vt:lpstr>Wingdings 2</vt:lpstr>
      <vt:lpstr>Equity</vt:lpstr>
      <vt:lpstr>ETHICS AND INTEGRITY COMPLIANCE SCORECARD (EICS) 2022 REPORT: ANALYSIS AND OUTCOMES AND OTHER PREVENTIVE MANDATE</vt:lpstr>
      <vt:lpstr>   OUTLINE </vt:lpstr>
      <vt:lpstr>ICPC ENABLING ACT AND MANDATE</vt:lpstr>
      <vt:lpstr>ICPC PREVENTIVE INITIATIVES</vt:lpstr>
      <vt:lpstr>DEFINTIONS</vt:lpstr>
      <vt:lpstr>ETHICS</vt:lpstr>
      <vt:lpstr>INTEGRITY</vt:lpstr>
      <vt:lpstr>SCORECARD</vt:lpstr>
      <vt:lpstr>ETHICS &amp; INTEGRITY COMPLIANCE SCORECARD </vt:lpstr>
      <vt:lpstr>   EICS CONTINUED</vt:lpstr>
      <vt:lpstr>OBJECTIVES OF THE EICS </vt:lpstr>
      <vt:lpstr> HISTORY OF THE SCORECARD</vt:lpstr>
      <vt:lpstr> EICS DEPLOYMENT RECORDS</vt:lpstr>
      <vt:lpstr>KEY INDICATORS IN THE EICS</vt:lpstr>
      <vt:lpstr>PowerPoint Presentation</vt:lpstr>
      <vt:lpstr> </vt:lpstr>
      <vt:lpstr> EICS 2022 REPORT – KEY FINDINGS</vt:lpstr>
      <vt:lpstr> EICS 2022 REPORT –KEY FINDINGS…</vt:lpstr>
      <vt:lpstr> SOME FEATURES OF EICS 2022</vt:lpstr>
      <vt:lpstr> ACHIEVEMENTS  SO FAR</vt:lpstr>
      <vt:lpstr>  CHALLENGES</vt:lpstr>
      <vt:lpstr>PROSPECTS</vt:lpstr>
      <vt:lpstr>  CONCLUSION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Ode</dc:creator>
  <cp:lastModifiedBy>Okon Isong</cp:lastModifiedBy>
  <cp:revision>472</cp:revision>
  <cp:lastPrinted>2095-01-05T19:24:06Z</cp:lastPrinted>
  <dcterms:created xsi:type="dcterms:W3CDTF">2021-12-13T09:23:58Z</dcterms:created>
  <dcterms:modified xsi:type="dcterms:W3CDTF">2023-08-21T09:42:17Z</dcterms:modified>
</cp:coreProperties>
</file>