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55"/>
  </p:handoutMasterIdLst>
  <p:sldIdLst>
    <p:sldId id="256" r:id="rId2"/>
    <p:sldId id="257" r:id="rId3"/>
    <p:sldId id="307" r:id="rId4"/>
    <p:sldId id="258" r:id="rId5"/>
    <p:sldId id="309" r:id="rId6"/>
    <p:sldId id="262" r:id="rId7"/>
    <p:sldId id="261" r:id="rId8"/>
    <p:sldId id="260"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308"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302" r:id="rId47"/>
    <p:sldId id="299" r:id="rId48"/>
    <p:sldId id="300" r:id="rId49"/>
    <p:sldId id="301" r:id="rId50"/>
    <p:sldId id="303" r:id="rId51"/>
    <p:sldId id="304" r:id="rId52"/>
    <p:sldId id="305" r:id="rId53"/>
    <p:sldId id="306" r:id="rId5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BC482649-9B8E-42B6-BC16-642AF2E904C6}">
          <p14:sldIdLst>
            <p14:sldId id="256"/>
            <p14:sldId id="257"/>
            <p14:sldId id="307"/>
            <p14:sldId id="258"/>
            <p14:sldId id="309"/>
            <p14:sldId id="262"/>
            <p14:sldId id="261"/>
            <p14:sldId id="260"/>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308"/>
            <p14:sldId id="286"/>
            <p14:sldId id="287"/>
            <p14:sldId id="288"/>
            <p14:sldId id="289"/>
            <p14:sldId id="290"/>
            <p14:sldId id="291"/>
            <p14:sldId id="292"/>
            <p14:sldId id="293"/>
            <p14:sldId id="294"/>
            <p14:sldId id="295"/>
            <p14:sldId id="296"/>
            <p14:sldId id="297"/>
            <p14:sldId id="298"/>
            <p14:sldId id="302"/>
            <p14:sldId id="299"/>
            <p14:sldId id="300"/>
            <p14:sldId id="301"/>
            <p14:sldId id="303"/>
            <p14:sldId id="304"/>
            <p14:sldId id="305"/>
            <p14:sldId id="30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83" autoAdjust="0"/>
  </p:normalViewPr>
  <p:slideViewPr>
    <p:cSldViewPr>
      <p:cViewPr varScale="1">
        <p:scale>
          <a:sx n="70" d="100"/>
          <a:sy n="70" d="100"/>
        </p:scale>
        <p:origin x="-1374" y="-90"/>
      </p:cViewPr>
      <p:guideLst>
        <p:guide orient="horz" pos="2160"/>
        <p:guide pos="2880"/>
      </p:guideLst>
    </p:cSldViewPr>
  </p:slideViewPr>
  <p:outlineViewPr>
    <p:cViewPr>
      <p:scale>
        <a:sx n="33" d="100"/>
        <a:sy n="33" d="100"/>
      </p:scale>
      <p:origin x="0" y="60198"/>
    </p:cViewPr>
  </p:outlin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7D626C02-A2A1-4694-9B80-53C7C9B65DDB}" type="datetimeFigureOut">
              <a:rPr lang="en-US" smtClean="0"/>
              <a:pPr/>
              <a:t>7/9/2015</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8BAF850F-B115-4CAE-B166-18CA03FCC465}" type="slidenum">
              <a:rPr lang="en-US" smtClean="0"/>
              <a:pPr/>
              <a:t>‹#›</a:t>
            </a:fld>
            <a:endParaRPr lang="en-US"/>
          </a:p>
        </p:txBody>
      </p:sp>
    </p:spTree>
    <p:extLst>
      <p:ext uri="{BB962C8B-B14F-4D97-AF65-F5344CB8AC3E}">
        <p14:creationId xmlns:p14="http://schemas.microsoft.com/office/powerpoint/2010/main" val="4108916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D74D91-D840-4AE0-9188-EAED6057F372}"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74D91-D840-4AE0-9188-EAED6057F372}"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74D91-D840-4AE0-9188-EAED6057F372}"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74D91-D840-4AE0-9188-EAED6057F372}"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74D91-D840-4AE0-9188-EAED6057F372}"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D74D91-D840-4AE0-9188-EAED6057F372}" type="datetimeFigureOut">
              <a:rPr lang="en-US" smtClean="0"/>
              <a:pPr/>
              <a:t>7/9/2015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D74D91-D840-4AE0-9188-EAED6057F372}" type="datetimeFigureOut">
              <a:rPr lang="en-US" smtClean="0"/>
              <a:pPr/>
              <a:t>7/9/2015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D74D91-D840-4AE0-9188-EAED6057F372}" type="datetimeFigureOut">
              <a:rPr lang="en-US" smtClean="0"/>
              <a:pPr/>
              <a:t>7/9/2015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D74D91-D840-4AE0-9188-EAED6057F372}" type="datetimeFigureOut">
              <a:rPr lang="en-US" smtClean="0"/>
              <a:pPr/>
              <a:t>7/9/2015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659AB-E6B1-4538-B82C-1D521769CC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74D91-D840-4AE0-9188-EAED6057F372}" type="datetimeFigureOut">
              <a:rPr lang="en-US" smtClean="0"/>
              <a:pPr/>
              <a:t>7/9/2015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659AB-E6B1-4538-B82C-1D521769CCAF}"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6D74D91-D840-4AE0-9188-EAED6057F372}" type="datetimeFigureOut">
              <a:rPr lang="en-US" smtClean="0"/>
              <a:pPr/>
              <a:t>7/9/2015</a:t>
            </a:fld>
            <a:endParaRPr lang="en-US"/>
          </a:p>
        </p:txBody>
      </p:sp>
      <p:sp>
        <p:nvSpPr>
          <p:cNvPr id="9" name="Slide Number Placeholder 8"/>
          <p:cNvSpPr>
            <a:spLocks noGrp="1"/>
          </p:cNvSpPr>
          <p:nvPr>
            <p:ph type="sldNum" sz="quarter" idx="11"/>
          </p:nvPr>
        </p:nvSpPr>
        <p:spPr/>
        <p:txBody>
          <a:bodyPr/>
          <a:lstStyle/>
          <a:p>
            <a:fld id="{531659AB-E6B1-4538-B82C-1D521769CCA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31659AB-E6B1-4538-B82C-1D521769CCAF}"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6D74D91-D840-4AE0-9188-EAED6057F372}" type="datetimeFigureOut">
              <a:rPr lang="en-US" smtClean="0"/>
              <a:pPr/>
              <a:t>7/9/2015</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077200" cy="6477000"/>
          </a:xfrm>
          <a:ln w="38100">
            <a:solidFill>
              <a:schemeClr val="tx1"/>
            </a:solidFill>
            <a:prstDash val="sysDot"/>
          </a:ln>
        </p:spPr>
        <p:txBody>
          <a:bodyPr anchor="ctr">
            <a:normAutofit fontScale="90000"/>
          </a:bodyPr>
          <a:lstStyle/>
          <a:p>
            <a:pPr algn="ctr"/>
            <a:r>
              <a:rPr lang="en-US" sz="2800" b="1" dirty="0" smtClean="0">
                <a:solidFill>
                  <a:schemeClr val="tx1"/>
                </a:solidFill>
                <a:latin typeface="Arial" pitchFamily="34" charset="0"/>
                <a:cs typeface="Arial" pitchFamily="34" charset="0"/>
              </a:rPr>
              <a:t/>
            </a:r>
            <a:br>
              <a:rPr lang="en-US" sz="2800" b="1" dirty="0" smtClean="0">
                <a:solidFill>
                  <a:schemeClr val="tx1"/>
                </a:solidFill>
                <a:latin typeface="Arial" pitchFamily="34" charset="0"/>
                <a:cs typeface="Arial" pitchFamily="34" charset="0"/>
              </a:rPr>
            </a:br>
            <a:r>
              <a:rPr lang="en-US" sz="2800" b="1" dirty="0" smtClean="0">
                <a:solidFill>
                  <a:schemeClr val="tx1"/>
                </a:solidFill>
                <a:latin typeface="Arial" pitchFamily="34" charset="0"/>
                <a:cs typeface="Arial" pitchFamily="34" charset="0"/>
              </a:rPr>
              <a:t>ANTI-CORRUPTION ACADEMY OF NIGERIA</a:t>
            </a:r>
            <a:r>
              <a:rPr lang="en-US" sz="3600" b="1" dirty="0" smtClean="0">
                <a:latin typeface="Arial" pitchFamily="34" charset="0"/>
                <a:cs typeface="Arial" pitchFamily="34" charset="0"/>
              </a:rPr>
              <a:t/>
            </a:r>
            <a:br>
              <a:rPr lang="en-US" sz="3600" b="1" dirty="0" smtClean="0">
                <a:latin typeface="Arial" pitchFamily="34" charset="0"/>
                <a:cs typeface="Arial" pitchFamily="34" charset="0"/>
              </a:rPr>
            </a:br>
            <a:r>
              <a:rPr lang="en-US" sz="2700" b="1" dirty="0" smtClean="0">
                <a:solidFill>
                  <a:schemeClr val="tx1"/>
                </a:solidFill>
                <a:latin typeface="Andalus" pitchFamily="18" charset="-78"/>
                <a:cs typeface="Andalus" pitchFamily="18" charset="-78"/>
              </a:rPr>
              <a:t>THE TRAINING ARM OF </a:t>
            </a:r>
            <a:r>
              <a:rPr lang="en-US" sz="3100" b="1" dirty="0" smtClean="0">
                <a:solidFill>
                  <a:srgbClr val="00B050"/>
                </a:solidFill>
                <a:latin typeface="+mn-lt"/>
              </a:rPr>
              <a:t/>
            </a:r>
            <a:br>
              <a:rPr lang="en-US" sz="3100" b="1" dirty="0" smtClean="0">
                <a:solidFill>
                  <a:srgbClr val="00B050"/>
                </a:solidFill>
                <a:latin typeface="+mn-lt"/>
              </a:rPr>
            </a:br>
            <a:r>
              <a:rPr lang="en-US" sz="3100" b="1" dirty="0" smtClean="0">
                <a:solidFill>
                  <a:srgbClr val="003300"/>
                </a:solidFill>
                <a:latin typeface="+mn-lt"/>
              </a:rPr>
              <a:t>THE INDEPENDENT CORRUPT PRATCICES AND OTHER RELATED OFFENCES COMMISSION</a:t>
            </a:r>
            <a:r>
              <a:rPr lang="en-US" sz="2000" b="1" dirty="0" smtClean="0">
                <a:solidFill>
                  <a:srgbClr val="003300"/>
                </a:solidFill>
                <a:latin typeface="+mn-lt"/>
              </a:rPr>
              <a:t/>
            </a:r>
            <a:br>
              <a:rPr lang="en-US" sz="2000" b="1" dirty="0" smtClean="0">
                <a:solidFill>
                  <a:srgbClr val="003300"/>
                </a:solidFill>
                <a:latin typeface="+mn-lt"/>
              </a:rPr>
            </a:br>
            <a:r>
              <a:rPr lang="en-US" sz="2000" b="1" dirty="0" smtClean="0">
                <a:latin typeface="+mn-lt"/>
              </a:rPr>
              <a:t/>
            </a:r>
            <a:br>
              <a:rPr lang="en-US" sz="2000" b="1" dirty="0" smtClean="0">
                <a:latin typeface="+mn-lt"/>
              </a:rPr>
            </a:br>
            <a:r>
              <a:rPr lang="en-US" sz="2800" b="1" dirty="0" smtClean="0">
                <a:solidFill>
                  <a:srgbClr val="7030A0"/>
                </a:solidFill>
                <a:latin typeface="+mn-lt"/>
              </a:rPr>
              <a:t>WORKSHOP ON ACADEMIC AND PROCUREMENT INTEGRITY FOR UNIVERSITIES</a:t>
            </a:r>
            <a:br>
              <a:rPr lang="en-US" sz="2800" b="1" dirty="0" smtClean="0">
                <a:solidFill>
                  <a:srgbClr val="7030A0"/>
                </a:solidFill>
                <a:latin typeface="+mn-lt"/>
              </a:rPr>
            </a:br>
            <a:r>
              <a:rPr lang="en-US" sz="2800" b="1" dirty="0" smtClean="0">
                <a:solidFill>
                  <a:srgbClr val="7030A0"/>
                </a:solidFill>
                <a:latin typeface="+mn-lt"/>
              </a:rPr>
              <a:t> </a:t>
            </a:r>
            <a:r>
              <a:rPr lang="en-US" sz="4000" b="1" dirty="0" smtClean="0">
                <a:latin typeface="+mn-lt"/>
              </a:rPr>
              <a:t/>
            </a:r>
            <a:br>
              <a:rPr lang="en-US" sz="4000" b="1" dirty="0" smtClean="0">
                <a:latin typeface="+mn-lt"/>
              </a:rPr>
            </a:br>
            <a:r>
              <a:rPr lang="en-US" sz="4000" b="1" dirty="0">
                <a:solidFill>
                  <a:schemeClr val="tx1"/>
                </a:solidFill>
                <a:latin typeface="Arial Rounded MT Bold" pitchFamily="34" charset="0"/>
              </a:rPr>
              <a:t>PRESENTATION ON THE PRINCIPLES AND PRACTICE OF PUBLIC </a:t>
            </a:r>
            <a:r>
              <a:rPr lang="en-US" sz="4000" b="1" dirty="0" smtClean="0">
                <a:solidFill>
                  <a:schemeClr val="tx1"/>
                </a:solidFill>
                <a:latin typeface="Arial Rounded MT Bold" pitchFamily="34" charset="0"/>
              </a:rPr>
              <a:t>PROCUREMENT</a:t>
            </a:r>
            <a:r>
              <a:rPr lang="en-US" sz="4000" b="1" dirty="0" smtClean="0">
                <a:latin typeface="+mn-lt"/>
              </a:rPr>
              <a:t/>
            </a:r>
            <a:br>
              <a:rPr lang="en-US" sz="4000" b="1" dirty="0" smtClean="0">
                <a:latin typeface="+mn-lt"/>
              </a:rPr>
            </a:br>
            <a:r>
              <a:rPr lang="en-US" sz="3100" b="1" dirty="0" smtClean="0">
                <a:latin typeface="+mn-lt"/>
              </a:rPr>
              <a:t>THURSDAY 9</a:t>
            </a:r>
            <a:r>
              <a:rPr lang="en-US" sz="3100" b="1" baseline="30000" dirty="0" smtClean="0">
                <a:latin typeface="+mn-lt"/>
              </a:rPr>
              <a:t>th</a:t>
            </a:r>
            <a:r>
              <a:rPr lang="en-US" sz="3100" b="1" dirty="0" smtClean="0">
                <a:latin typeface="+mn-lt"/>
              </a:rPr>
              <a:t> JULY, 2015</a:t>
            </a:r>
            <a:r>
              <a:rPr lang="en-US" sz="2400" b="1" dirty="0" smtClean="0">
                <a:latin typeface="+mn-lt"/>
              </a:rPr>
              <a:t/>
            </a:r>
            <a:br>
              <a:rPr lang="en-US" sz="2400" b="1" dirty="0" smtClean="0">
                <a:latin typeface="+mn-lt"/>
              </a:rPr>
            </a:br>
            <a:r>
              <a:rPr lang="en-US" sz="2000" b="1" dirty="0" smtClean="0">
                <a:latin typeface="+mn-lt"/>
              </a:rPr>
              <a:t>BY</a:t>
            </a:r>
            <a:br>
              <a:rPr lang="en-US" sz="2000" b="1" dirty="0" smtClean="0">
                <a:latin typeface="+mn-lt"/>
              </a:rPr>
            </a:br>
            <a:r>
              <a:rPr lang="en-US" sz="2700" b="1" dirty="0" smtClean="0">
                <a:solidFill>
                  <a:schemeClr val="tx1"/>
                </a:solidFill>
                <a:latin typeface="+mn-lt"/>
              </a:rPr>
              <a:t>AFOLAYAN KEHINDE WAHEED, </a:t>
            </a:r>
            <a:r>
              <a:rPr lang="en-US" sz="2700" i="1" dirty="0" smtClean="0">
                <a:solidFill>
                  <a:schemeClr val="tx1"/>
                </a:solidFill>
                <a:latin typeface="+mn-lt"/>
              </a:rPr>
              <a:t>MNIM, FCAI</a:t>
            </a:r>
            <a:br>
              <a:rPr lang="en-US" sz="2700" i="1" dirty="0" smtClean="0">
                <a:solidFill>
                  <a:schemeClr val="tx1"/>
                </a:solidFill>
                <a:latin typeface="+mn-lt"/>
              </a:rPr>
            </a:br>
            <a:r>
              <a:rPr lang="en-US" sz="1800" b="1" dirty="0" smtClean="0">
                <a:latin typeface="+mn-lt"/>
              </a:rPr>
              <a:t>ASSISTANT COMMISSIONER (PROCUREMENT) ICPC, ABUJA</a:t>
            </a:r>
            <a:endParaRPr lang="en-US" sz="1800" b="1" dirty="0">
              <a:latin typeface="+mn-lt"/>
            </a:endParaRPr>
          </a:p>
        </p:txBody>
      </p:sp>
    </p:spTree>
    <p:extLst>
      <p:ext uri="{BB962C8B-B14F-4D97-AF65-F5344CB8AC3E}">
        <p14:creationId xmlns:p14="http://schemas.microsoft.com/office/powerpoint/2010/main" val="1478758187"/>
      </p:ext>
    </p:extLst>
  </p:cSld>
  <p:clrMapOvr>
    <a:masterClrMapping/>
  </p:clrMapOvr>
  <p:transition spd="slow" advClick="0" advTm="1000">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solidFill>
                  <a:srgbClr val="C00000"/>
                </a:solidFill>
              </a:rPr>
              <a:t>WHAT  IS  PROCUREMENT?</a:t>
            </a:r>
            <a:endParaRPr lang="en-US" sz="4000" b="1" dirty="0">
              <a:solidFill>
                <a:srgbClr val="C00000"/>
              </a:solidFill>
            </a:endParaRPr>
          </a:p>
        </p:txBody>
      </p:sp>
      <p:sp>
        <p:nvSpPr>
          <p:cNvPr id="3" name="Content Placeholder 2"/>
          <p:cNvSpPr>
            <a:spLocks noGrp="1"/>
          </p:cNvSpPr>
          <p:nvPr>
            <p:ph idx="1"/>
          </p:nvPr>
        </p:nvSpPr>
        <p:spPr/>
        <p:txBody>
          <a:bodyPr>
            <a:noAutofit/>
          </a:bodyPr>
          <a:lstStyle/>
          <a:p>
            <a:pPr algn="just"/>
            <a:r>
              <a:rPr lang="en-US" sz="3200" dirty="0" smtClean="0"/>
              <a:t>Procurement is defines as the acquisition of goods and or services at the </a:t>
            </a:r>
            <a:r>
              <a:rPr lang="en-US" sz="3200" b="1" dirty="0" smtClean="0"/>
              <a:t>BEST POSSIBLE TOTAL </a:t>
            </a:r>
            <a:r>
              <a:rPr lang="en-US" sz="3200" dirty="0" smtClean="0"/>
              <a:t>cost of ownership, in the Right Quality and Quantity at the </a:t>
            </a:r>
            <a:r>
              <a:rPr lang="en-US" sz="3200" b="1" dirty="0" smtClean="0"/>
              <a:t>RIGHT TIME</a:t>
            </a:r>
            <a:r>
              <a:rPr lang="en-US" sz="3200" dirty="0" smtClean="0"/>
              <a:t>, in the </a:t>
            </a:r>
            <a:r>
              <a:rPr lang="en-US" sz="3200" b="1" dirty="0" smtClean="0"/>
              <a:t>RIGHT</a:t>
            </a:r>
            <a:r>
              <a:rPr lang="en-US" sz="3200" dirty="0" smtClean="0"/>
              <a:t> </a:t>
            </a:r>
            <a:r>
              <a:rPr lang="en-US" sz="3200" b="1" dirty="0" smtClean="0"/>
              <a:t>PLACE </a:t>
            </a:r>
            <a:r>
              <a:rPr lang="en-US" sz="3200" dirty="0" smtClean="0"/>
              <a:t>for the direct </a:t>
            </a:r>
            <a:r>
              <a:rPr lang="en-US" sz="3200" b="1" dirty="0" smtClean="0"/>
              <a:t>BENEFIT</a:t>
            </a:r>
            <a:r>
              <a:rPr lang="en-US" sz="3200" dirty="0" smtClean="0"/>
              <a:t> or use of government, Corporation or individuals, generally via a contract.</a:t>
            </a:r>
          </a:p>
          <a:p>
            <a:pPr marL="114300" indent="0">
              <a:buNone/>
            </a:pPr>
            <a:r>
              <a:rPr lang="en-US" sz="3200" b="1" i="1" dirty="0">
                <a:solidFill>
                  <a:srgbClr val="00B050"/>
                </a:solidFill>
              </a:rPr>
              <a:t> </a:t>
            </a:r>
            <a:r>
              <a:rPr lang="en-US" sz="3200" b="1" i="1" dirty="0" smtClean="0">
                <a:solidFill>
                  <a:srgbClr val="00B050"/>
                </a:solidFill>
              </a:rPr>
              <a:t>                               - Wikipedia Encyclopedia </a:t>
            </a:r>
            <a:endParaRPr lang="en-US" sz="3200" b="1" i="1" dirty="0">
              <a:solidFill>
                <a:srgbClr val="00B050"/>
              </a:solidFill>
            </a:endParaRPr>
          </a:p>
        </p:txBody>
      </p:sp>
    </p:spTree>
    <p:extLst>
      <p:ext uri="{BB962C8B-B14F-4D97-AF65-F5344CB8AC3E}">
        <p14:creationId xmlns:p14="http://schemas.microsoft.com/office/powerpoint/2010/main" val="34409742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rgbClr val="00B050"/>
                </a:solidFill>
              </a:rPr>
              <a:t>WHAT IS PROCUREMENT (CONT’D)</a:t>
            </a:r>
            <a:endParaRPr lang="en-US" sz="3600" dirty="0">
              <a:solidFill>
                <a:srgbClr val="00B050"/>
              </a:solidFill>
            </a:endParaRPr>
          </a:p>
        </p:txBody>
      </p:sp>
      <p:sp>
        <p:nvSpPr>
          <p:cNvPr id="3" name="Content Placeholder 2"/>
          <p:cNvSpPr>
            <a:spLocks noGrp="1"/>
          </p:cNvSpPr>
          <p:nvPr>
            <p:ph idx="1"/>
          </p:nvPr>
        </p:nvSpPr>
        <p:spPr>
          <a:xfrm>
            <a:off x="304800" y="1600200"/>
            <a:ext cx="7924800" cy="4800600"/>
          </a:xfrm>
        </p:spPr>
        <p:txBody>
          <a:bodyPr/>
          <a:lstStyle/>
          <a:p>
            <a:pPr algn="just"/>
            <a:r>
              <a:rPr lang="en-US" sz="3600" dirty="0" smtClean="0"/>
              <a:t>The overall process of acquiring goods, works and services, from the identification of need to contract administration and through the end of a services’ contract or the useful life of an asset</a:t>
            </a:r>
          </a:p>
          <a:p>
            <a:pPr marL="114300" indent="0">
              <a:buNone/>
            </a:pPr>
            <a:r>
              <a:rPr lang="en-US" sz="2800" dirty="0" smtClean="0"/>
              <a:t>                           </a:t>
            </a:r>
            <a:r>
              <a:rPr lang="en-US" sz="2000" b="1" dirty="0" smtClean="0"/>
              <a:t>- Procurement Manual, Bureau of Management, </a:t>
            </a:r>
          </a:p>
          <a:p>
            <a:pPr marL="114300" indent="0">
              <a:buNone/>
            </a:pPr>
            <a:r>
              <a:rPr lang="en-US" sz="2000" b="1" dirty="0"/>
              <a:t> </a:t>
            </a:r>
            <a:r>
              <a:rPr lang="en-US" sz="2000" b="1" dirty="0" smtClean="0"/>
              <a:t>                                  office of legal and procurement support, Jan 2005</a:t>
            </a:r>
            <a:r>
              <a:rPr lang="en-US" sz="2000" dirty="0" smtClean="0"/>
              <a:t>.</a:t>
            </a:r>
            <a:endParaRPr lang="en-US" sz="2000" dirty="0"/>
          </a:p>
        </p:txBody>
      </p:sp>
    </p:spTree>
    <p:extLst>
      <p:ext uri="{BB962C8B-B14F-4D97-AF65-F5344CB8AC3E}">
        <p14:creationId xmlns:p14="http://schemas.microsoft.com/office/powerpoint/2010/main" val="1563969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rgbClr val="00B050"/>
                </a:solidFill>
              </a:rPr>
              <a:t>CORE OBJECTIVES OF PROCUREMENT</a:t>
            </a:r>
            <a:endParaRPr lang="en-US" sz="3200" b="1" dirty="0">
              <a:solidFill>
                <a:srgbClr val="00B050"/>
              </a:solidFill>
            </a:endParaRPr>
          </a:p>
        </p:txBody>
      </p:sp>
      <p:sp>
        <p:nvSpPr>
          <p:cNvPr id="3" name="Content Placeholder 2"/>
          <p:cNvSpPr>
            <a:spLocks noGrp="1"/>
          </p:cNvSpPr>
          <p:nvPr>
            <p:ph idx="1"/>
          </p:nvPr>
        </p:nvSpPr>
        <p:spPr/>
        <p:txBody>
          <a:bodyPr>
            <a:normAutofit/>
          </a:bodyPr>
          <a:lstStyle/>
          <a:p>
            <a:pPr algn="just"/>
            <a:r>
              <a:rPr lang="en-US" sz="3200" dirty="0" smtClean="0"/>
              <a:t>Regulatory function of the procurement Act 2007 is to achieve the following four (4) core objectives:</a:t>
            </a:r>
          </a:p>
          <a:p>
            <a:pPr marL="114300" indent="0" algn="just">
              <a:buNone/>
            </a:pPr>
            <a:r>
              <a:rPr lang="en-US" sz="3200" dirty="0" smtClean="0"/>
              <a:t>   -	Economy and efficiency</a:t>
            </a:r>
          </a:p>
          <a:p>
            <a:pPr marL="114300" indent="0" algn="just">
              <a:buNone/>
            </a:pPr>
            <a:r>
              <a:rPr lang="en-US" sz="3200" dirty="0"/>
              <a:t> </a:t>
            </a:r>
            <a:r>
              <a:rPr lang="en-US" sz="3200" dirty="0" smtClean="0"/>
              <a:t>   -	Competition – Providing level paying ground for all   strata 	of bidders</a:t>
            </a:r>
          </a:p>
          <a:p>
            <a:pPr marL="114300" indent="0" algn="just">
              <a:buNone/>
            </a:pPr>
            <a:r>
              <a:rPr lang="en-US" sz="3200" dirty="0" smtClean="0"/>
              <a:t>     -	Value for money</a:t>
            </a:r>
          </a:p>
          <a:p>
            <a:pPr marL="114300" indent="0" algn="just">
              <a:buNone/>
            </a:pPr>
            <a:r>
              <a:rPr lang="en-US" sz="3200" dirty="0"/>
              <a:t> </a:t>
            </a:r>
            <a:r>
              <a:rPr lang="en-US" sz="3200" dirty="0" smtClean="0"/>
              <a:t>    -	Transparency and ethical standard.	</a:t>
            </a:r>
          </a:p>
          <a:p>
            <a:pPr marL="114300" indent="0" algn="just">
              <a:buNone/>
            </a:pPr>
            <a:endParaRPr lang="en-US" sz="3200" dirty="0"/>
          </a:p>
        </p:txBody>
      </p:sp>
    </p:spTree>
    <p:extLst>
      <p:ext uri="{BB962C8B-B14F-4D97-AF65-F5344CB8AC3E}">
        <p14:creationId xmlns:p14="http://schemas.microsoft.com/office/powerpoint/2010/main" val="4844735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620000" cy="715962"/>
          </a:xfrm>
        </p:spPr>
        <p:txBody>
          <a:bodyPr/>
          <a:lstStyle/>
          <a:p>
            <a:pPr algn="ctr"/>
            <a:r>
              <a:rPr lang="en-US" sz="3600" b="1" dirty="0" smtClean="0">
                <a:solidFill>
                  <a:srgbClr val="0070C0"/>
                </a:solidFill>
              </a:rPr>
              <a:t>INSTITUTIONS AND STRUCTURES</a:t>
            </a:r>
            <a:r>
              <a:rPr lang="en-US" sz="3200" b="1" dirty="0" smtClean="0">
                <a:solidFill>
                  <a:srgbClr val="0070C0"/>
                </a:solidFill>
              </a:rPr>
              <a:t/>
            </a:r>
            <a:br>
              <a:rPr lang="en-US" sz="3200" b="1" dirty="0" smtClean="0">
                <a:solidFill>
                  <a:srgbClr val="0070C0"/>
                </a:solidFill>
              </a:rPr>
            </a:br>
            <a:endParaRPr lang="en-US" sz="3200" b="1" dirty="0">
              <a:solidFill>
                <a:srgbClr val="0070C0"/>
              </a:solidFill>
            </a:endParaRPr>
          </a:p>
        </p:txBody>
      </p:sp>
      <p:sp>
        <p:nvSpPr>
          <p:cNvPr id="3" name="Content Placeholder 2"/>
          <p:cNvSpPr>
            <a:spLocks noGrp="1"/>
          </p:cNvSpPr>
          <p:nvPr>
            <p:ph idx="1"/>
          </p:nvPr>
        </p:nvSpPr>
        <p:spPr>
          <a:xfrm>
            <a:off x="457200" y="1219200"/>
            <a:ext cx="7620000" cy="5181600"/>
          </a:xfrm>
        </p:spPr>
        <p:txBody>
          <a:bodyPr>
            <a:normAutofit/>
          </a:bodyPr>
          <a:lstStyle/>
          <a:p>
            <a:r>
              <a:rPr lang="en-US" sz="3200" dirty="0" smtClean="0"/>
              <a:t>The National Council on Public Procurement</a:t>
            </a:r>
          </a:p>
          <a:p>
            <a:r>
              <a:rPr lang="en-US" sz="3200" dirty="0" smtClean="0"/>
              <a:t>The Bureau for public procurement (Industry Regulator)</a:t>
            </a:r>
          </a:p>
          <a:p>
            <a:r>
              <a:rPr lang="en-US" sz="3200" dirty="0" smtClean="0"/>
              <a:t>Recognized MDAs as PE’s</a:t>
            </a:r>
          </a:p>
          <a:p>
            <a:pPr marL="114300" indent="0">
              <a:buNone/>
            </a:pPr>
            <a:r>
              <a:rPr lang="en-US" sz="3200" dirty="0"/>
              <a:t> </a:t>
            </a:r>
            <a:r>
              <a:rPr lang="en-US" sz="3200" dirty="0" smtClean="0"/>
              <a:t>           -  Procurement Planning Committee</a:t>
            </a:r>
          </a:p>
          <a:p>
            <a:pPr marL="114300" indent="0">
              <a:buNone/>
            </a:pPr>
            <a:r>
              <a:rPr lang="en-US" sz="3200" dirty="0" smtClean="0"/>
              <a:t>	   -  Tender Board</a:t>
            </a:r>
          </a:p>
          <a:p>
            <a:pPr marL="114300" indent="0">
              <a:buNone/>
            </a:pPr>
            <a:r>
              <a:rPr lang="en-US" sz="3200" dirty="0"/>
              <a:t> </a:t>
            </a:r>
            <a:r>
              <a:rPr lang="en-US" sz="3200" dirty="0" smtClean="0"/>
              <a:t>           -  Accounting Officer</a:t>
            </a:r>
          </a:p>
          <a:p>
            <a:pPr marL="114300" indent="0">
              <a:buNone/>
            </a:pPr>
            <a:r>
              <a:rPr lang="en-US" sz="3200" dirty="0"/>
              <a:t> </a:t>
            </a:r>
            <a:r>
              <a:rPr lang="en-US" sz="3200" dirty="0" smtClean="0"/>
              <a:t>           -  Procurement</a:t>
            </a:r>
            <a:endParaRPr lang="en-US" sz="3200" dirty="0"/>
          </a:p>
        </p:txBody>
      </p:sp>
    </p:spTree>
    <p:extLst>
      <p:ext uri="{BB962C8B-B14F-4D97-AF65-F5344CB8AC3E}">
        <p14:creationId xmlns:p14="http://schemas.microsoft.com/office/powerpoint/2010/main" val="2156569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b="1" dirty="0" smtClean="0"/>
              <a:t>      </a:t>
            </a:r>
            <a:r>
              <a:rPr lang="en-US" sz="3100" b="1" dirty="0" smtClean="0">
                <a:solidFill>
                  <a:srgbClr val="0070C0"/>
                </a:solidFill>
              </a:rPr>
              <a:t>THE BUREAU OF PUBLIC PROCUREMENTS AND ITS FUNCTIONS</a:t>
            </a:r>
            <a:r>
              <a:rPr lang="en-US" sz="2000" b="1" dirty="0" smtClean="0"/>
              <a:t/>
            </a:r>
            <a:br>
              <a:rPr lang="en-US" sz="2000" b="1" dirty="0" smtClean="0"/>
            </a:br>
            <a:endParaRPr lang="en-US" sz="2000" b="1" dirty="0"/>
          </a:p>
        </p:txBody>
      </p:sp>
      <p:sp>
        <p:nvSpPr>
          <p:cNvPr id="3" name="Content Placeholder 2"/>
          <p:cNvSpPr>
            <a:spLocks noGrp="1"/>
          </p:cNvSpPr>
          <p:nvPr>
            <p:ph idx="4294967295"/>
          </p:nvPr>
        </p:nvSpPr>
        <p:spPr>
          <a:xfrm>
            <a:off x="152400" y="1219200"/>
            <a:ext cx="8077200" cy="5410200"/>
          </a:xfrm>
        </p:spPr>
        <p:txBody>
          <a:bodyPr>
            <a:noAutofit/>
          </a:bodyPr>
          <a:lstStyle/>
          <a:p>
            <a:pPr algn="just"/>
            <a:r>
              <a:rPr lang="en-US" sz="2800" dirty="0" smtClean="0"/>
              <a:t>Formulate general policies and guidelines relating to public procurement for the approval of the council.</a:t>
            </a:r>
          </a:p>
          <a:p>
            <a:pPr algn="just"/>
            <a:r>
              <a:rPr lang="en-US" sz="2800" dirty="0" smtClean="0"/>
              <a:t>Issue procurement rules with Council approval </a:t>
            </a:r>
          </a:p>
          <a:p>
            <a:pPr algn="just"/>
            <a:r>
              <a:rPr lang="en-US" sz="2800" dirty="0" smtClean="0"/>
              <a:t>Publicize and explain the provisions of the Act</a:t>
            </a:r>
          </a:p>
          <a:p>
            <a:pPr algn="just"/>
            <a:r>
              <a:rPr lang="en-US" sz="2800" dirty="0" smtClean="0"/>
              <a:t>Certify Federal Procurement prior to award subject to thresholds approved by Council</a:t>
            </a:r>
          </a:p>
          <a:p>
            <a:pPr algn="just"/>
            <a:r>
              <a:rPr lang="en-US" sz="2800" dirty="0" smtClean="0"/>
              <a:t>Supervise the implementation of established procurement policies and rules</a:t>
            </a:r>
          </a:p>
          <a:p>
            <a:pPr algn="just"/>
            <a:r>
              <a:rPr lang="en-US" sz="2800" dirty="0" smtClean="0"/>
              <a:t>Monitor prizes of tendered items and keep a national data base of prizes (predictability).</a:t>
            </a:r>
            <a:endParaRPr lang="en-US" sz="2800" dirty="0"/>
          </a:p>
        </p:txBody>
      </p:sp>
    </p:spTree>
    <p:extLst>
      <p:ext uri="{BB962C8B-B14F-4D97-AF65-F5344CB8AC3E}">
        <p14:creationId xmlns:p14="http://schemas.microsoft.com/office/powerpoint/2010/main" val="2244116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715962"/>
          </a:xfrm>
        </p:spPr>
        <p:txBody>
          <a:bodyPr/>
          <a:lstStyle/>
          <a:p>
            <a:pPr algn="ctr"/>
            <a:r>
              <a:rPr lang="en-US" sz="2800" b="1" dirty="0" smtClean="0"/>
              <a:t>CONT’D…</a:t>
            </a:r>
            <a:endParaRPr lang="en-US" sz="2800" b="1" dirty="0"/>
          </a:p>
        </p:txBody>
      </p:sp>
      <p:sp>
        <p:nvSpPr>
          <p:cNvPr id="3" name="Content Placeholder 2"/>
          <p:cNvSpPr>
            <a:spLocks noGrp="1"/>
          </p:cNvSpPr>
          <p:nvPr>
            <p:ph idx="1"/>
          </p:nvPr>
        </p:nvSpPr>
        <p:spPr>
          <a:xfrm>
            <a:off x="228600" y="914400"/>
            <a:ext cx="8001000" cy="5715000"/>
          </a:xfrm>
        </p:spPr>
        <p:txBody>
          <a:bodyPr>
            <a:noAutofit/>
          </a:bodyPr>
          <a:lstStyle/>
          <a:p>
            <a:pPr algn="just"/>
            <a:r>
              <a:rPr lang="en-US" sz="2800" dirty="0" smtClean="0"/>
              <a:t>Publish details of major contracts in the procurement journal (transparency)</a:t>
            </a:r>
          </a:p>
          <a:p>
            <a:pPr algn="just"/>
            <a:endParaRPr lang="en-US" sz="1400" dirty="0" smtClean="0"/>
          </a:p>
          <a:p>
            <a:pPr algn="just"/>
            <a:r>
              <a:rPr lang="en-US" sz="2800" dirty="0" smtClean="0"/>
              <a:t>Publish paper and electronic copies of the Procurement journal and maintain an archival system for it (transparency)</a:t>
            </a:r>
          </a:p>
          <a:p>
            <a:pPr algn="just"/>
            <a:endParaRPr lang="en-US" sz="1400" dirty="0" smtClean="0"/>
          </a:p>
          <a:p>
            <a:pPr algn="just"/>
            <a:r>
              <a:rPr lang="en-US" sz="2800" dirty="0" smtClean="0"/>
              <a:t>Collate and maintain an archival system of all federal procurement plans and information</a:t>
            </a:r>
          </a:p>
          <a:p>
            <a:pPr algn="just"/>
            <a:endParaRPr lang="en-US" sz="1200" dirty="0" smtClean="0"/>
          </a:p>
          <a:p>
            <a:pPr algn="just"/>
            <a:r>
              <a:rPr lang="en-US" sz="2800" dirty="0" smtClean="0"/>
              <a:t>Procurement Research and surveys</a:t>
            </a:r>
          </a:p>
          <a:p>
            <a:pPr algn="just"/>
            <a:endParaRPr lang="en-US" sz="1400" dirty="0" smtClean="0"/>
          </a:p>
          <a:p>
            <a:pPr algn="just"/>
            <a:r>
              <a:rPr lang="en-US" sz="2800" dirty="0" smtClean="0"/>
              <a:t>Organizing Training and development for Professionals</a:t>
            </a:r>
          </a:p>
        </p:txBody>
      </p:sp>
    </p:spTree>
    <p:extLst>
      <p:ext uri="{BB962C8B-B14F-4D97-AF65-F5344CB8AC3E}">
        <p14:creationId xmlns:p14="http://schemas.microsoft.com/office/powerpoint/2010/main" val="1963132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715962"/>
          </a:xfrm>
        </p:spPr>
        <p:txBody>
          <a:bodyPr/>
          <a:lstStyle/>
          <a:p>
            <a:pPr algn="ctr"/>
            <a:r>
              <a:rPr lang="en-US" sz="2800" b="1" dirty="0" smtClean="0"/>
              <a:t>CONT..</a:t>
            </a:r>
            <a:endParaRPr lang="en-US" sz="2800" b="1" dirty="0"/>
          </a:p>
        </p:txBody>
      </p:sp>
      <p:sp>
        <p:nvSpPr>
          <p:cNvPr id="3" name="Content Placeholder 2"/>
          <p:cNvSpPr>
            <a:spLocks noGrp="1"/>
          </p:cNvSpPr>
          <p:nvPr>
            <p:ph idx="1"/>
          </p:nvPr>
        </p:nvSpPr>
        <p:spPr>
          <a:xfrm>
            <a:off x="152400" y="914400"/>
            <a:ext cx="8153400" cy="5791200"/>
          </a:xfrm>
        </p:spPr>
        <p:txBody>
          <a:bodyPr>
            <a:noAutofit/>
          </a:bodyPr>
          <a:lstStyle/>
          <a:p>
            <a:pPr algn="just"/>
            <a:r>
              <a:rPr lang="en-US" sz="2800" dirty="0" smtClean="0"/>
              <a:t>Periodically </a:t>
            </a:r>
            <a:r>
              <a:rPr lang="en-US" sz="2800" dirty="0"/>
              <a:t>review </a:t>
            </a:r>
            <a:r>
              <a:rPr lang="en-US" sz="2800" dirty="0" smtClean="0"/>
              <a:t>socio-economic </a:t>
            </a:r>
            <a:r>
              <a:rPr lang="en-US" sz="2800" dirty="0"/>
              <a:t>effects of procurement </a:t>
            </a:r>
            <a:r>
              <a:rPr lang="en-US" sz="2800" dirty="0" smtClean="0"/>
              <a:t>policies </a:t>
            </a:r>
            <a:r>
              <a:rPr lang="en-US" sz="2800" dirty="0"/>
              <a:t>and advise the </a:t>
            </a:r>
            <a:r>
              <a:rPr lang="en-US" sz="2800" dirty="0" smtClean="0"/>
              <a:t>council</a:t>
            </a:r>
          </a:p>
          <a:p>
            <a:pPr marL="114300" indent="0" algn="just">
              <a:buNone/>
            </a:pPr>
            <a:endParaRPr lang="en-US" sz="1400" dirty="0"/>
          </a:p>
          <a:p>
            <a:pPr algn="just"/>
            <a:r>
              <a:rPr lang="en-US" sz="2800" dirty="0"/>
              <a:t>Prepare and update standard bidding and contract documents (predictability)</a:t>
            </a:r>
          </a:p>
          <a:p>
            <a:pPr marL="114300" indent="0" algn="just">
              <a:buNone/>
            </a:pPr>
            <a:endParaRPr lang="en-US" sz="1400" dirty="0" smtClean="0"/>
          </a:p>
          <a:p>
            <a:pPr algn="just"/>
            <a:r>
              <a:rPr lang="en-US" sz="2800" dirty="0" smtClean="0"/>
              <a:t>Prevent fraudulent and unfair procurement.</a:t>
            </a:r>
          </a:p>
          <a:p>
            <a:pPr algn="just"/>
            <a:endParaRPr lang="en-US" sz="1400" dirty="0" smtClean="0"/>
          </a:p>
          <a:p>
            <a:pPr algn="just"/>
            <a:r>
              <a:rPr lang="en-US" sz="2800" dirty="0" smtClean="0"/>
              <a:t>Perform Procurement Audit (accountability)</a:t>
            </a:r>
          </a:p>
          <a:p>
            <a:pPr algn="just"/>
            <a:endParaRPr lang="en-US" sz="1600" dirty="0" smtClean="0"/>
          </a:p>
          <a:p>
            <a:pPr algn="just"/>
            <a:r>
              <a:rPr lang="en-US" sz="2800" dirty="0" smtClean="0"/>
              <a:t>Establish a single internet portal (primary and definitive source of procurement information at all times (transparency)</a:t>
            </a:r>
            <a:endParaRPr lang="en-US" sz="2800" dirty="0"/>
          </a:p>
        </p:txBody>
      </p:sp>
    </p:spTree>
    <p:extLst>
      <p:ext uri="{BB962C8B-B14F-4D97-AF65-F5344CB8AC3E}">
        <p14:creationId xmlns:p14="http://schemas.microsoft.com/office/powerpoint/2010/main" val="6046794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lstStyle/>
          <a:p>
            <a:pPr algn="ctr"/>
            <a:r>
              <a:rPr lang="en-US" sz="3600" b="1" dirty="0" smtClean="0">
                <a:solidFill>
                  <a:srgbClr val="00B050"/>
                </a:solidFill>
              </a:rPr>
              <a:t>POWERS OF THE BUREAU</a:t>
            </a:r>
            <a:endParaRPr lang="en-US" sz="3600" b="1" dirty="0">
              <a:solidFill>
                <a:srgbClr val="00B050"/>
              </a:solidFill>
            </a:endParaRPr>
          </a:p>
        </p:txBody>
      </p:sp>
      <p:sp>
        <p:nvSpPr>
          <p:cNvPr id="3" name="Content Placeholder 2"/>
          <p:cNvSpPr>
            <a:spLocks noGrp="1"/>
          </p:cNvSpPr>
          <p:nvPr>
            <p:ph idx="1"/>
          </p:nvPr>
        </p:nvSpPr>
        <p:spPr>
          <a:xfrm>
            <a:off x="457200" y="1143000"/>
            <a:ext cx="7620000" cy="5257800"/>
          </a:xfrm>
        </p:spPr>
        <p:txBody>
          <a:bodyPr>
            <a:noAutofit/>
          </a:bodyPr>
          <a:lstStyle/>
          <a:p>
            <a:pPr algn="just"/>
            <a:r>
              <a:rPr lang="en-US" sz="3200" dirty="0" smtClean="0"/>
              <a:t>To enforce the monetary and review thresholds approved by council.</a:t>
            </a:r>
          </a:p>
          <a:p>
            <a:pPr algn="just"/>
            <a:r>
              <a:rPr lang="en-US" sz="3200" dirty="0" smtClean="0"/>
              <a:t>Issue certificate of no objection subject to the thresholds and guidelines.</a:t>
            </a:r>
          </a:p>
          <a:p>
            <a:pPr algn="just"/>
            <a:r>
              <a:rPr lang="en-US" sz="3200" dirty="0" smtClean="0"/>
              <a:t>Stipulate to PE’s the procedures and documentation for no objection within the approved threshold. (Clarity).</a:t>
            </a:r>
          </a:p>
          <a:p>
            <a:pPr algn="just"/>
            <a:r>
              <a:rPr lang="en-US" sz="3200" dirty="0" smtClean="0"/>
              <a:t>Inspect and review a procurement process to ensure compliance.</a:t>
            </a:r>
          </a:p>
        </p:txBody>
      </p:sp>
    </p:spTree>
    <p:extLst>
      <p:ext uri="{BB962C8B-B14F-4D97-AF65-F5344CB8AC3E}">
        <p14:creationId xmlns:p14="http://schemas.microsoft.com/office/powerpoint/2010/main" val="309936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3200" b="1" dirty="0" smtClean="0">
                <a:solidFill>
                  <a:srgbClr val="00B050"/>
                </a:solidFill>
              </a:rPr>
              <a:t>POWER OF  THE BUREAU   CONT.</a:t>
            </a:r>
            <a:endParaRPr lang="en-US" sz="3200" b="1" dirty="0">
              <a:solidFill>
                <a:srgbClr val="00B050"/>
              </a:solidFill>
            </a:endParaRPr>
          </a:p>
        </p:txBody>
      </p:sp>
      <p:sp>
        <p:nvSpPr>
          <p:cNvPr id="3" name="Content Placeholder 2"/>
          <p:cNvSpPr>
            <a:spLocks noGrp="1"/>
          </p:cNvSpPr>
          <p:nvPr>
            <p:ph idx="1"/>
          </p:nvPr>
        </p:nvSpPr>
        <p:spPr>
          <a:xfrm>
            <a:off x="228600" y="1143000"/>
            <a:ext cx="8077200" cy="5486400"/>
          </a:xfrm>
        </p:spPr>
        <p:txBody>
          <a:bodyPr>
            <a:noAutofit/>
          </a:bodyPr>
          <a:lstStyle/>
          <a:p>
            <a:pPr algn="just"/>
            <a:r>
              <a:rPr lang="en-US" sz="3200" dirty="0"/>
              <a:t>Determine whether there has been contravention of the </a:t>
            </a:r>
            <a:r>
              <a:rPr lang="en-US" sz="3200" dirty="0" smtClean="0"/>
              <a:t>act</a:t>
            </a:r>
            <a:endParaRPr lang="en-US" sz="3200" dirty="0"/>
          </a:p>
          <a:p>
            <a:pPr algn="just"/>
            <a:r>
              <a:rPr lang="en-US" sz="3200" dirty="0"/>
              <a:t>Debar supplier or service provider in contravention of the act</a:t>
            </a:r>
          </a:p>
          <a:p>
            <a:pPr algn="just"/>
            <a:r>
              <a:rPr lang="en-US" sz="3200" dirty="0"/>
              <a:t>Maintain a national data base of contractors and to the exclusion of </a:t>
            </a:r>
            <a:r>
              <a:rPr lang="en-US" sz="3200" dirty="0" smtClean="0"/>
              <a:t>PE’s </a:t>
            </a:r>
            <a:r>
              <a:rPr lang="en-US" sz="3200" dirty="0"/>
              <a:t>prescribe categorization and classification for the companies in the </a:t>
            </a:r>
            <a:r>
              <a:rPr lang="en-US" sz="3200" dirty="0" smtClean="0"/>
              <a:t>register</a:t>
            </a:r>
            <a:endParaRPr lang="en-US" sz="3200" dirty="0"/>
          </a:p>
          <a:p>
            <a:pPr algn="just"/>
            <a:r>
              <a:rPr lang="en-US" sz="3200" dirty="0"/>
              <a:t>Apply </a:t>
            </a:r>
            <a:r>
              <a:rPr lang="en-US" sz="3200" dirty="0" smtClean="0"/>
              <a:t>sanctions</a:t>
            </a:r>
            <a:endParaRPr lang="en-US" sz="3200" dirty="0"/>
          </a:p>
        </p:txBody>
      </p:sp>
    </p:spTree>
    <p:extLst>
      <p:ext uri="{BB962C8B-B14F-4D97-AF65-F5344CB8AC3E}">
        <p14:creationId xmlns:p14="http://schemas.microsoft.com/office/powerpoint/2010/main" val="16430264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chor="t">
            <a:noAutofit/>
          </a:bodyPr>
          <a:lstStyle/>
          <a:p>
            <a:pPr algn="ctr"/>
            <a:r>
              <a:rPr lang="en-US" sz="3600" b="1" dirty="0" smtClean="0"/>
              <a:t>Cont.</a:t>
            </a:r>
            <a:endParaRPr lang="en-US" sz="3600" b="1" dirty="0"/>
          </a:p>
        </p:txBody>
      </p:sp>
      <p:sp>
        <p:nvSpPr>
          <p:cNvPr id="3" name="Content Placeholder 2"/>
          <p:cNvSpPr>
            <a:spLocks noGrp="1"/>
          </p:cNvSpPr>
          <p:nvPr>
            <p:ph idx="1"/>
          </p:nvPr>
        </p:nvSpPr>
        <p:spPr>
          <a:xfrm>
            <a:off x="228600" y="838200"/>
            <a:ext cx="8001000" cy="5791200"/>
          </a:xfrm>
        </p:spPr>
        <p:txBody>
          <a:bodyPr>
            <a:noAutofit/>
          </a:bodyPr>
          <a:lstStyle/>
          <a:p>
            <a:pPr lvl="1" algn="just"/>
            <a:r>
              <a:rPr lang="en-US" sz="2600" dirty="0"/>
              <a:t>Recommend to the </a:t>
            </a:r>
            <a:r>
              <a:rPr lang="en-US" sz="2600" dirty="0" smtClean="0"/>
              <a:t>Council</a:t>
            </a:r>
            <a:endParaRPr lang="en-US" sz="2600" dirty="0"/>
          </a:p>
          <a:p>
            <a:pPr lvl="1" algn="just"/>
            <a:r>
              <a:rPr lang="en-US" sz="2800" dirty="0" smtClean="0"/>
              <a:t>The suspension of officers concerned with procurement or disposal proceedings.</a:t>
            </a:r>
          </a:p>
          <a:p>
            <a:pPr lvl="1" algn="just"/>
            <a:r>
              <a:rPr lang="en-US" sz="2800" dirty="0" smtClean="0"/>
              <a:t>The disciplining of accounting officer of any procuring entity.</a:t>
            </a:r>
          </a:p>
          <a:p>
            <a:pPr lvl="1" algn="just"/>
            <a:r>
              <a:rPr lang="en-US" sz="2800" dirty="0" smtClean="0"/>
              <a:t>Temporary transfer of procuring and disposal functions of a PE to another entity or constant.</a:t>
            </a:r>
          </a:p>
          <a:p>
            <a:pPr lvl="1" algn="just"/>
            <a:r>
              <a:rPr lang="en-US" sz="2800" dirty="0" smtClean="0"/>
              <a:t>Reference to ICPC or EFCC for investigation and prosecution</a:t>
            </a:r>
          </a:p>
          <a:p>
            <a:pPr lvl="1" algn="just"/>
            <a:r>
              <a:rPr lang="en-US" sz="2800" dirty="0" smtClean="0"/>
              <a:t>Issuance of variation orders</a:t>
            </a:r>
          </a:p>
          <a:p>
            <a:pPr lvl="1" algn="just"/>
            <a:r>
              <a:rPr lang="en-US" sz="2800" dirty="0" smtClean="0"/>
              <a:t>Any other sanction that the Bureau may consider appropriate.</a:t>
            </a:r>
            <a:endParaRPr lang="en-US" sz="2800" dirty="0"/>
          </a:p>
        </p:txBody>
      </p:sp>
    </p:spTree>
    <p:extLst>
      <p:ext uri="{BB962C8B-B14F-4D97-AF65-F5344CB8AC3E}">
        <p14:creationId xmlns:p14="http://schemas.microsoft.com/office/powerpoint/2010/main" val="3274702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696200" cy="838199"/>
          </a:xfrm>
        </p:spPr>
        <p:txBody>
          <a:bodyPr>
            <a:noAutofit/>
          </a:bodyPr>
          <a:lstStyle/>
          <a:p>
            <a:pPr algn="ctr"/>
            <a:r>
              <a:rPr lang="en-US" sz="4400" b="1" dirty="0" smtClean="0">
                <a:solidFill>
                  <a:srgbClr val="00B050"/>
                </a:solidFill>
              </a:rPr>
              <a:t>INTRODUCTION</a:t>
            </a:r>
            <a:endParaRPr lang="en-US" sz="4400" b="1" dirty="0">
              <a:solidFill>
                <a:srgbClr val="00B050"/>
              </a:solidFill>
            </a:endParaRPr>
          </a:p>
        </p:txBody>
      </p:sp>
      <p:sp>
        <p:nvSpPr>
          <p:cNvPr id="3" name="Subtitle 2"/>
          <p:cNvSpPr>
            <a:spLocks noGrp="1"/>
          </p:cNvSpPr>
          <p:nvPr>
            <p:ph type="subTitle" idx="1"/>
          </p:nvPr>
        </p:nvSpPr>
        <p:spPr>
          <a:xfrm>
            <a:off x="152400" y="1143000"/>
            <a:ext cx="8077200" cy="5257800"/>
          </a:xfrm>
        </p:spPr>
        <p:txBody>
          <a:bodyPr>
            <a:noAutofit/>
          </a:bodyPr>
          <a:lstStyle/>
          <a:p>
            <a:pPr marL="457200" indent="-457200" algn="just">
              <a:buFont typeface="Arial" pitchFamily="34" charset="0"/>
              <a:buChar char="•"/>
            </a:pPr>
            <a:r>
              <a:rPr lang="en-US" sz="2800" dirty="0">
                <a:solidFill>
                  <a:schemeClr val="tx1"/>
                </a:solidFill>
              </a:rPr>
              <a:t>Prior to the </a:t>
            </a:r>
            <a:r>
              <a:rPr lang="en-US" sz="2800" dirty="0" smtClean="0">
                <a:solidFill>
                  <a:schemeClr val="tx1"/>
                </a:solidFill>
              </a:rPr>
              <a:t>enactment of Public Procurement </a:t>
            </a:r>
            <a:r>
              <a:rPr lang="en-US" sz="2800" dirty="0">
                <a:solidFill>
                  <a:schemeClr val="tx1"/>
                </a:solidFill>
              </a:rPr>
              <a:t>Act 2007, </a:t>
            </a:r>
            <a:r>
              <a:rPr lang="en-US" sz="2800" dirty="0" smtClean="0">
                <a:solidFill>
                  <a:schemeClr val="tx1"/>
                </a:solidFill>
              </a:rPr>
              <a:t>there </a:t>
            </a:r>
            <a:r>
              <a:rPr lang="en-US" sz="2800" dirty="0">
                <a:solidFill>
                  <a:schemeClr val="tx1"/>
                </a:solidFill>
              </a:rPr>
              <a:t>was </a:t>
            </a:r>
            <a:r>
              <a:rPr lang="en-US" sz="2800" dirty="0" smtClean="0">
                <a:solidFill>
                  <a:schemeClr val="tx1"/>
                </a:solidFill>
              </a:rPr>
              <a:t>Country Procurement </a:t>
            </a:r>
            <a:r>
              <a:rPr lang="en-US" sz="2800" dirty="0" smtClean="0">
                <a:solidFill>
                  <a:schemeClr val="tx1"/>
                </a:solidFill>
                <a:latin typeface="Tahoma" pitchFamily="34" charset="0"/>
                <a:cs typeface="Tahoma" pitchFamily="34" charset="0"/>
              </a:rPr>
              <a:t>Assessment</a:t>
            </a:r>
            <a:r>
              <a:rPr lang="en-US" sz="2800" dirty="0" smtClean="0">
                <a:solidFill>
                  <a:schemeClr val="tx1"/>
                </a:solidFill>
              </a:rPr>
              <a:t> Report(CPAR) </a:t>
            </a:r>
            <a:r>
              <a:rPr lang="en-US" sz="2800" dirty="0">
                <a:solidFill>
                  <a:schemeClr val="tx1"/>
                </a:solidFill>
              </a:rPr>
              <a:t>conducted in </a:t>
            </a:r>
            <a:r>
              <a:rPr lang="en-US" sz="2800" dirty="0" smtClean="0">
                <a:solidFill>
                  <a:schemeClr val="tx1"/>
                </a:solidFill>
              </a:rPr>
              <a:t>1999-2000 which </a:t>
            </a:r>
            <a:r>
              <a:rPr lang="en-US" sz="2800" dirty="0">
                <a:solidFill>
                  <a:schemeClr val="tx1"/>
                </a:solidFill>
              </a:rPr>
              <a:t>revealed that before 1999 Nigeria </a:t>
            </a:r>
            <a:r>
              <a:rPr lang="en-US" sz="2800" dirty="0" smtClean="0">
                <a:solidFill>
                  <a:schemeClr val="tx1"/>
                </a:solidFill>
              </a:rPr>
              <a:t>lost </a:t>
            </a:r>
            <a:r>
              <a:rPr lang="en-US" sz="2800" dirty="0">
                <a:solidFill>
                  <a:schemeClr val="tx1"/>
                </a:solidFill>
              </a:rPr>
              <a:t>$10 billion every year to corruption through award of </a:t>
            </a:r>
            <a:r>
              <a:rPr lang="en-US" sz="2800" dirty="0" smtClean="0">
                <a:solidFill>
                  <a:schemeClr val="tx1"/>
                </a:solidFill>
              </a:rPr>
              <a:t>contracts.</a:t>
            </a:r>
            <a:endParaRPr lang="en-US" sz="2800" dirty="0">
              <a:solidFill>
                <a:schemeClr val="tx1"/>
              </a:solidFill>
            </a:endParaRPr>
          </a:p>
          <a:p>
            <a:pPr algn="just"/>
            <a:endParaRPr lang="en-US" sz="2800" dirty="0">
              <a:solidFill>
                <a:schemeClr val="tx1"/>
              </a:solidFill>
            </a:endParaRPr>
          </a:p>
          <a:p>
            <a:pPr marL="457200" indent="-457200" algn="just">
              <a:buFont typeface="Arial" pitchFamily="34" charset="0"/>
              <a:buChar char="•"/>
            </a:pPr>
            <a:r>
              <a:rPr lang="en-US" sz="2800" dirty="0">
                <a:solidFill>
                  <a:schemeClr val="tx1"/>
                </a:solidFill>
              </a:rPr>
              <a:t>In view of the above, the </a:t>
            </a:r>
            <a:r>
              <a:rPr lang="en-US" sz="2800" dirty="0" smtClean="0">
                <a:solidFill>
                  <a:schemeClr val="tx1"/>
                </a:solidFill>
              </a:rPr>
              <a:t>Budget Monitoring and </a:t>
            </a:r>
            <a:r>
              <a:rPr lang="en-US" sz="2800" dirty="0">
                <a:solidFill>
                  <a:schemeClr val="tx1"/>
                </a:solidFill>
              </a:rPr>
              <a:t>Price Intelligence </a:t>
            </a:r>
            <a:r>
              <a:rPr lang="en-US" sz="2800" dirty="0" smtClean="0">
                <a:solidFill>
                  <a:schemeClr val="tx1"/>
                </a:solidFill>
              </a:rPr>
              <a:t>Unit (BMPIU) </a:t>
            </a:r>
            <a:r>
              <a:rPr lang="en-US" sz="2800" dirty="0">
                <a:solidFill>
                  <a:schemeClr val="tx1"/>
                </a:solidFill>
              </a:rPr>
              <a:t>was set up in 2001 to serve as a radical response to address the </a:t>
            </a:r>
            <a:r>
              <a:rPr lang="en-US" sz="2800" dirty="0" smtClean="0">
                <a:solidFill>
                  <a:schemeClr val="tx1"/>
                </a:solidFill>
              </a:rPr>
              <a:t>problem.</a:t>
            </a:r>
            <a:endParaRPr lang="en-US" sz="2800" dirty="0">
              <a:solidFill>
                <a:schemeClr val="tx1"/>
              </a:solidFill>
            </a:endParaRPr>
          </a:p>
          <a:p>
            <a:pPr marL="457200" indent="-457200" algn="just">
              <a:buFont typeface="Arial" pitchFamily="34" charset="0"/>
              <a:buChar char="•"/>
            </a:pPr>
            <a:endParaRPr lang="en-US" sz="2800" dirty="0">
              <a:solidFill>
                <a:schemeClr val="tx1"/>
              </a:solidFill>
            </a:endParaRPr>
          </a:p>
        </p:txBody>
      </p:sp>
    </p:spTree>
    <p:extLst>
      <p:ext uri="{BB962C8B-B14F-4D97-AF65-F5344CB8AC3E}">
        <p14:creationId xmlns:p14="http://schemas.microsoft.com/office/powerpoint/2010/main" val="2803862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3200" b="1" dirty="0" smtClean="0">
                <a:solidFill>
                  <a:srgbClr val="00B050"/>
                </a:solidFill>
              </a:rPr>
              <a:t>PRINCIPLES FOR PUBLIC PROCUREMENT</a:t>
            </a:r>
            <a:endParaRPr lang="en-US" sz="3200" b="1" dirty="0">
              <a:solidFill>
                <a:srgbClr val="00B050"/>
              </a:solidFill>
            </a:endParaRPr>
          </a:p>
        </p:txBody>
      </p:sp>
      <p:sp>
        <p:nvSpPr>
          <p:cNvPr id="3" name="Content Placeholder 2"/>
          <p:cNvSpPr>
            <a:spLocks noGrp="1"/>
          </p:cNvSpPr>
          <p:nvPr>
            <p:ph idx="1"/>
          </p:nvPr>
        </p:nvSpPr>
        <p:spPr>
          <a:xfrm>
            <a:off x="152400" y="990600"/>
            <a:ext cx="8153400" cy="5410200"/>
          </a:xfrm>
        </p:spPr>
        <p:txBody>
          <a:bodyPr>
            <a:noAutofit/>
          </a:bodyPr>
          <a:lstStyle/>
          <a:p>
            <a:pPr algn="just">
              <a:lnSpc>
                <a:spcPct val="150000"/>
              </a:lnSpc>
            </a:pPr>
            <a:r>
              <a:rPr lang="en-US" sz="2600" dirty="0" smtClean="0"/>
              <a:t>Subject to set threshold the principles are based on:</a:t>
            </a:r>
          </a:p>
          <a:p>
            <a:pPr lvl="1" algn="just">
              <a:lnSpc>
                <a:spcPct val="110000"/>
              </a:lnSpc>
              <a:buFont typeface="Wingdings"/>
              <a:buChar char="Ø"/>
            </a:pPr>
            <a:r>
              <a:rPr lang="en-US" sz="2600" dirty="0"/>
              <a:t> </a:t>
            </a:r>
            <a:r>
              <a:rPr lang="en-US" sz="2600" dirty="0" smtClean="0"/>
              <a:t>   Prior procurement plans and prior budgetary   	appropriation</a:t>
            </a:r>
          </a:p>
          <a:p>
            <a:pPr lvl="1" algn="just">
              <a:buFont typeface="Wingdings"/>
              <a:buChar char="Ø"/>
            </a:pPr>
            <a:r>
              <a:rPr lang="en-US" sz="2600" dirty="0" smtClean="0"/>
              <a:t>   Procurement shall not be formalized until funds  	are available</a:t>
            </a:r>
          </a:p>
          <a:p>
            <a:pPr lvl="1" algn="just">
              <a:buFont typeface="Wingdings"/>
              <a:buChar char="Ø"/>
            </a:pPr>
            <a:r>
              <a:rPr lang="en-US" sz="2600" dirty="0" smtClean="0"/>
              <a:t>   There must be open competitive bidding  	(exceptions)</a:t>
            </a:r>
          </a:p>
          <a:p>
            <a:pPr lvl="1" algn="just">
              <a:buFont typeface="Wingdings"/>
              <a:buChar char="Ø"/>
            </a:pPr>
            <a:r>
              <a:rPr lang="en-US" sz="2600" dirty="0" smtClean="0"/>
              <a:t>   The process must be transparent, timely and ensure    	accountability.</a:t>
            </a:r>
          </a:p>
          <a:p>
            <a:pPr lvl="1" algn="just">
              <a:buFont typeface="Wingdings"/>
              <a:buChar char="Ø"/>
            </a:pPr>
            <a:r>
              <a:rPr lang="en-US" sz="2600" dirty="0" smtClean="0"/>
              <a:t> 	Promote Competition Economy and efficiency	</a:t>
            </a:r>
          </a:p>
          <a:p>
            <a:pPr lvl="1" algn="just">
              <a:buFont typeface="Wingdings"/>
              <a:buChar char="Ø"/>
            </a:pPr>
            <a:r>
              <a:rPr lang="en-US" sz="2600" dirty="0" smtClean="0"/>
              <a:t>   Must be in accordance with the laws\rules issued   </a:t>
            </a:r>
          </a:p>
          <a:p>
            <a:pPr marL="411480" lvl="1" indent="0" algn="just">
              <a:buNone/>
            </a:pPr>
            <a:r>
              <a:rPr lang="en-US" sz="2600" dirty="0" smtClean="0"/>
              <a:t>       there from</a:t>
            </a:r>
            <a:endParaRPr lang="en-US" sz="2600" dirty="0"/>
          </a:p>
        </p:txBody>
      </p:sp>
    </p:spTree>
    <p:extLst>
      <p:ext uri="{BB962C8B-B14F-4D97-AF65-F5344CB8AC3E}">
        <p14:creationId xmlns:p14="http://schemas.microsoft.com/office/powerpoint/2010/main" val="21576678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rgbClr val="00B050"/>
                </a:solidFill>
              </a:rPr>
              <a:t>GENERAL QUALIFICATION OF BIDDERS</a:t>
            </a:r>
            <a:endParaRPr lang="en-US" sz="3200" b="1" dirty="0">
              <a:solidFill>
                <a:srgbClr val="00B050"/>
              </a:solidFill>
            </a:endParaRPr>
          </a:p>
        </p:txBody>
      </p:sp>
      <p:sp>
        <p:nvSpPr>
          <p:cNvPr id="3" name="Content Placeholder 2"/>
          <p:cNvSpPr>
            <a:spLocks noGrp="1"/>
          </p:cNvSpPr>
          <p:nvPr>
            <p:ph idx="1"/>
          </p:nvPr>
        </p:nvSpPr>
        <p:spPr>
          <a:xfrm>
            <a:off x="457200" y="1219200"/>
            <a:ext cx="7620000" cy="5181600"/>
          </a:xfrm>
        </p:spPr>
        <p:txBody>
          <a:bodyPr>
            <a:noAutofit/>
          </a:bodyPr>
          <a:lstStyle/>
          <a:p>
            <a:pPr algn="just"/>
            <a:r>
              <a:rPr lang="en-US" sz="3200" dirty="0" smtClean="0"/>
              <a:t>Professional and Technical qualifications to carry out particular procurement</a:t>
            </a:r>
          </a:p>
          <a:p>
            <a:pPr algn="just"/>
            <a:r>
              <a:rPr lang="en-US" sz="3200" dirty="0" smtClean="0"/>
              <a:t>Financially capability</a:t>
            </a:r>
          </a:p>
          <a:p>
            <a:pPr algn="just"/>
            <a:r>
              <a:rPr lang="en-US" sz="3200" dirty="0" smtClean="0"/>
              <a:t>Technical capability</a:t>
            </a:r>
          </a:p>
          <a:p>
            <a:pPr algn="just"/>
            <a:r>
              <a:rPr lang="en-US" sz="3200" dirty="0" smtClean="0"/>
              <a:t>Qualified manpower</a:t>
            </a:r>
          </a:p>
          <a:p>
            <a:pPr algn="just"/>
            <a:r>
              <a:rPr lang="en-US" sz="3200" dirty="0" smtClean="0"/>
              <a:t>Legal capacity to enter into contract</a:t>
            </a:r>
          </a:p>
          <a:p>
            <a:pPr algn="just"/>
            <a:r>
              <a:rPr lang="en-US" sz="3200" dirty="0" smtClean="0"/>
              <a:t>Has no criminal records either directly or indirectly</a:t>
            </a:r>
            <a:endParaRPr lang="en-US" sz="3200" dirty="0"/>
          </a:p>
        </p:txBody>
      </p:sp>
    </p:spTree>
    <p:extLst>
      <p:ext uri="{BB962C8B-B14F-4D97-AF65-F5344CB8AC3E}">
        <p14:creationId xmlns:p14="http://schemas.microsoft.com/office/powerpoint/2010/main" val="20799204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620000" cy="639762"/>
          </a:xfrm>
        </p:spPr>
        <p:txBody>
          <a:bodyPr>
            <a:noAutofit/>
          </a:bodyPr>
          <a:lstStyle/>
          <a:p>
            <a:pPr algn="ctr"/>
            <a:r>
              <a:rPr lang="en-US" sz="3200" b="1" dirty="0" smtClean="0">
                <a:solidFill>
                  <a:srgbClr val="00B050"/>
                </a:solidFill>
              </a:rPr>
              <a:t>GENERAL QUALIFICATION OF BIDDERS (CONT..D)</a:t>
            </a:r>
            <a:r>
              <a:rPr lang="en-US" sz="3200" b="1" dirty="0" smtClean="0"/>
              <a:t/>
            </a:r>
            <a:br>
              <a:rPr lang="en-US" sz="3200" b="1" dirty="0" smtClean="0"/>
            </a:br>
            <a:endParaRPr lang="en-US" sz="3200" b="1" dirty="0"/>
          </a:p>
        </p:txBody>
      </p:sp>
      <p:sp>
        <p:nvSpPr>
          <p:cNvPr id="3" name="Content Placeholder 2"/>
          <p:cNvSpPr>
            <a:spLocks noGrp="1"/>
          </p:cNvSpPr>
          <p:nvPr>
            <p:ph idx="1"/>
          </p:nvPr>
        </p:nvSpPr>
        <p:spPr>
          <a:xfrm>
            <a:off x="457200" y="1219200"/>
            <a:ext cx="7620000" cy="5410200"/>
          </a:xfrm>
        </p:spPr>
        <p:txBody>
          <a:bodyPr>
            <a:noAutofit/>
          </a:bodyPr>
          <a:lstStyle/>
          <a:p>
            <a:pPr algn="just"/>
            <a:r>
              <a:rPr lang="en-US" sz="2800" dirty="0" smtClean="0"/>
              <a:t>Have fulfilled all its obligations to pay taxes, pensions contributions</a:t>
            </a:r>
          </a:p>
          <a:p>
            <a:pPr algn="just"/>
            <a:r>
              <a:rPr lang="en-US" sz="2800" dirty="0" smtClean="0"/>
              <a:t>Not have any director who has been ‘convicted in any country for any criminal offence relating to fraud or financial impropriety.” etc.</a:t>
            </a:r>
          </a:p>
          <a:p>
            <a:pPr algn="just"/>
            <a:r>
              <a:rPr lang="en-US" sz="2800" dirty="0" smtClean="0"/>
              <a:t>Accompany every bid with an affidavit of disclosure-whether any officer of relevant MDA or Bureau is a former or present Director, Shareholder or has any pecuniary interest in any bidder.</a:t>
            </a:r>
          </a:p>
          <a:p>
            <a:pPr algn="just"/>
            <a:r>
              <a:rPr lang="en-US" sz="2800" dirty="0" smtClean="0"/>
              <a:t>Provide any documentary evidence or otherwise required by the MDA as proof of its qualification.</a:t>
            </a:r>
            <a:endParaRPr lang="en-US" sz="2800" dirty="0"/>
          </a:p>
        </p:txBody>
      </p:sp>
    </p:spTree>
    <p:extLst>
      <p:ext uri="{BB962C8B-B14F-4D97-AF65-F5344CB8AC3E}">
        <p14:creationId xmlns:p14="http://schemas.microsoft.com/office/powerpoint/2010/main" val="26990013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noAutofit/>
          </a:bodyPr>
          <a:lstStyle/>
          <a:p>
            <a:pPr algn="ctr"/>
            <a:r>
              <a:rPr lang="en-US" sz="2800" b="1" dirty="0" smtClean="0">
                <a:solidFill>
                  <a:srgbClr val="00B050"/>
                </a:solidFill>
              </a:rPr>
              <a:t>GROUNDS FOR DISQUALIFICATION OF BIDS AND OR BIDDER</a:t>
            </a:r>
            <a:endParaRPr lang="en-US" sz="2800" b="1" dirty="0">
              <a:solidFill>
                <a:srgbClr val="00B050"/>
              </a:solidFill>
            </a:endParaRPr>
          </a:p>
        </p:txBody>
      </p:sp>
      <p:sp>
        <p:nvSpPr>
          <p:cNvPr id="3" name="Content Placeholder 2"/>
          <p:cNvSpPr>
            <a:spLocks noGrp="1"/>
          </p:cNvSpPr>
          <p:nvPr>
            <p:ph idx="1"/>
          </p:nvPr>
        </p:nvSpPr>
        <p:spPr>
          <a:xfrm>
            <a:off x="228600" y="1143000"/>
            <a:ext cx="8001000" cy="5562600"/>
          </a:xfrm>
        </p:spPr>
        <p:txBody>
          <a:bodyPr>
            <a:noAutofit/>
          </a:bodyPr>
          <a:lstStyle/>
          <a:p>
            <a:pPr algn="just">
              <a:buFont typeface="Courier New"/>
              <a:buChar char="o"/>
            </a:pPr>
            <a:r>
              <a:rPr lang="en-US" sz="2600" dirty="0" smtClean="0"/>
              <a:t>Established evidence of promise or gift of money, tangible item or other quantifiable benefit… (former or current employee) of MDA or Bureau to influence procurement</a:t>
            </a:r>
          </a:p>
          <a:p>
            <a:pPr algn="just">
              <a:buFont typeface="Courier New"/>
              <a:buChar char="o"/>
            </a:pPr>
            <a:r>
              <a:rPr lang="en-US" sz="2600" dirty="0" smtClean="0"/>
              <a:t>A contractor failing to perform or exercise due care in performance of a procurement contract in the preceding three years.</a:t>
            </a:r>
          </a:p>
          <a:p>
            <a:pPr algn="just">
              <a:lnSpc>
                <a:spcPct val="150000"/>
              </a:lnSpc>
              <a:buFont typeface="Courier New"/>
              <a:buChar char="o"/>
            </a:pPr>
            <a:r>
              <a:rPr lang="en-US" sz="2600" dirty="0" smtClean="0"/>
              <a:t>Bidder whose name is in the list of debarred contractors</a:t>
            </a:r>
          </a:p>
          <a:p>
            <a:pPr algn="just">
              <a:lnSpc>
                <a:spcPct val="150000"/>
              </a:lnSpc>
              <a:buFont typeface="Courier New"/>
              <a:buChar char="o"/>
            </a:pPr>
            <a:r>
              <a:rPr lang="en-US" sz="2600" dirty="0" smtClean="0"/>
              <a:t>In receivership or insolvency</a:t>
            </a:r>
          </a:p>
          <a:p>
            <a:pPr algn="just">
              <a:lnSpc>
                <a:spcPct val="150000"/>
              </a:lnSpc>
              <a:buFont typeface="Courier New"/>
              <a:buChar char="o"/>
            </a:pPr>
            <a:r>
              <a:rPr lang="en-US" sz="2600" dirty="0" smtClean="0"/>
              <a:t>Failed to pay taxes or pension contribution</a:t>
            </a:r>
            <a:endParaRPr lang="en-US" sz="2600" dirty="0"/>
          </a:p>
        </p:txBody>
      </p:sp>
    </p:spTree>
    <p:extLst>
      <p:ext uri="{BB962C8B-B14F-4D97-AF65-F5344CB8AC3E}">
        <p14:creationId xmlns:p14="http://schemas.microsoft.com/office/powerpoint/2010/main" val="3451261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3600" b="1" dirty="0" smtClean="0"/>
              <a:t>CONT</a:t>
            </a:r>
            <a:r>
              <a:rPr lang="en-US" sz="3600" dirty="0" smtClean="0"/>
              <a:t>.</a:t>
            </a:r>
            <a:endParaRPr lang="en-US" sz="3600" dirty="0"/>
          </a:p>
        </p:txBody>
      </p:sp>
      <p:sp>
        <p:nvSpPr>
          <p:cNvPr id="3" name="Content Placeholder 2"/>
          <p:cNvSpPr>
            <a:spLocks noGrp="1"/>
          </p:cNvSpPr>
          <p:nvPr>
            <p:ph idx="1"/>
          </p:nvPr>
        </p:nvSpPr>
        <p:spPr>
          <a:xfrm>
            <a:off x="457200" y="1143000"/>
            <a:ext cx="7620000" cy="5257800"/>
          </a:xfrm>
        </p:spPr>
        <p:txBody>
          <a:bodyPr>
            <a:noAutofit/>
          </a:bodyPr>
          <a:lstStyle/>
          <a:p>
            <a:pPr algn="just"/>
            <a:r>
              <a:rPr lang="en-US" sz="3200" dirty="0" smtClean="0"/>
              <a:t>Bidder is convicted and sentenced for a procurement crime or one relating to financial impropriety or;</a:t>
            </a:r>
          </a:p>
          <a:p>
            <a:pPr algn="just"/>
            <a:r>
              <a:rPr lang="en-US" sz="3200" dirty="0" smtClean="0"/>
              <a:t>Has in its board, management or is owned by a person so convicted.</a:t>
            </a:r>
          </a:p>
          <a:p>
            <a:pPr algn="just"/>
            <a:r>
              <a:rPr lang="en-US" sz="3200" dirty="0" smtClean="0"/>
              <a:t>Bidder fails to submit a statement in respect to its dominating or subsidiary relationship with any other bidder.</a:t>
            </a:r>
            <a:endParaRPr lang="en-US" sz="3200" dirty="0"/>
          </a:p>
        </p:txBody>
      </p:sp>
    </p:spTree>
    <p:extLst>
      <p:ext uri="{BB962C8B-B14F-4D97-AF65-F5344CB8AC3E}">
        <p14:creationId xmlns:p14="http://schemas.microsoft.com/office/powerpoint/2010/main" val="4300105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t>PROCUREMENT PLANNING</a:t>
            </a:r>
            <a:endParaRPr lang="en-US" sz="4400" b="1" dirty="0"/>
          </a:p>
        </p:txBody>
      </p:sp>
      <p:sp>
        <p:nvSpPr>
          <p:cNvPr id="3" name="Content Placeholder 2"/>
          <p:cNvSpPr>
            <a:spLocks noGrp="1"/>
          </p:cNvSpPr>
          <p:nvPr>
            <p:ph idx="1"/>
          </p:nvPr>
        </p:nvSpPr>
        <p:spPr/>
        <p:txBody>
          <a:bodyPr anchor="ctr">
            <a:normAutofit/>
          </a:bodyPr>
          <a:lstStyle/>
          <a:p>
            <a:pPr marL="114300" indent="0" algn="ctr">
              <a:buNone/>
            </a:pPr>
            <a:r>
              <a:rPr lang="en-US" sz="4800" b="1" dirty="0" smtClean="0">
                <a:solidFill>
                  <a:srgbClr val="FF0000"/>
                </a:solidFill>
              </a:rPr>
              <a:t>WHAT IT ENTAILS </a:t>
            </a:r>
            <a:endParaRPr lang="en-US" sz="4800" b="1" dirty="0">
              <a:solidFill>
                <a:srgbClr val="FF0000"/>
              </a:solidFill>
            </a:endParaRPr>
          </a:p>
        </p:txBody>
      </p:sp>
    </p:spTree>
    <p:extLst>
      <p:ext uri="{BB962C8B-B14F-4D97-AF65-F5344CB8AC3E}">
        <p14:creationId xmlns:p14="http://schemas.microsoft.com/office/powerpoint/2010/main" val="34813987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ctr"/>
            <a:r>
              <a:rPr lang="en-US" sz="3200" b="1" dirty="0">
                <a:solidFill>
                  <a:srgbClr val="00B050"/>
                </a:solidFill>
              </a:rPr>
              <a:t>PROCUREMENT </a:t>
            </a:r>
            <a:r>
              <a:rPr lang="en-US" sz="3200" b="1" dirty="0" smtClean="0">
                <a:solidFill>
                  <a:srgbClr val="00B050"/>
                </a:solidFill>
              </a:rPr>
              <a:t>PLANNING (PPC) - (CONT.)</a:t>
            </a:r>
            <a:endParaRPr lang="en-US" sz="2800" dirty="0">
              <a:solidFill>
                <a:srgbClr val="00B050"/>
              </a:solidFill>
            </a:endParaRPr>
          </a:p>
        </p:txBody>
      </p:sp>
      <p:sp>
        <p:nvSpPr>
          <p:cNvPr id="3" name="Content Placeholder 2"/>
          <p:cNvSpPr>
            <a:spLocks noGrp="1"/>
          </p:cNvSpPr>
          <p:nvPr>
            <p:ph idx="1"/>
          </p:nvPr>
        </p:nvSpPr>
        <p:spPr>
          <a:xfrm>
            <a:off x="457200" y="1219200"/>
            <a:ext cx="7620000" cy="5181600"/>
          </a:xfrm>
        </p:spPr>
        <p:txBody>
          <a:bodyPr>
            <a:normAutofit lnSpcReduction="10000"/>
          </a:bodyPr>
          <a:lstStyle/>
          <a:p>
            <a:pPr algn="just"/>
            <a:r>
              <a:rPr lang="en-US" sz="2800" dirty="0" smtClean="0"/>
              <a:t>Preparing the needs assessment &amp; evaluation</a:t>
            </a:r>
          </a:p>
          <a:p>
            <a:pPr algn="just"/>
            <a:r>
              <a:rPr lang="en-US" sz="2800" dirty="0" smtClean="0"/>
              <a:t>Identifying the goods, works or services required</a:t>
            </a:r>
          </a:p>
          <a:p>
            <a:pPr algn="just"/>
            <a:r>
              <a:rPr lang="en-US" sz="2800" dirty="0" smtClean="0"/>
              <a:t>Carry out appropriate market and statistical survey and on that basis prepare cost implications of proposed procurement</a:t>
            </a:r>
          </a:p>
          <a:p>
            <a:pPr algn="just"/>
            <a:r>
              <a:rPr lang="en-US" sz="2800" dirty="0" smtClean="0"/>
              <a:t>Aggregating its requirement to obtain economy of scale and reduce procurement cost</a:t>
            </a:r>
          </a:p>
          <a:p>
            <a:pPr algn="just"/>
            <a:r>
              <a:rPr lang="en-US" sz="2800" dirty="0" smtClean="0"/>
              <a:t>Specify standards of goods, works or services</a:t>
            </a:r>
          </a:p>
          <a:p>
            <a:pPr algn="just"/>
            <a:r>
              <a:rPr lang="en-US" sz="2800" dirty="0" smtClean="0"/>
              <a:t>Specify qualifications of bidders</a:t>
            </a:r>
          </a:p>
          <a:p>
            <a:pPr algn="just"/>
            <a:r>
              <a:rPr lang="en-US" sz="2800" dirty="0" smtClean="0"/>
              <a:t>Recommend method for procuring each  item.</a:t>
            </a:r>
          </a:p>
          <a:p>
            <a:pPr marL="114300" indent="0" algn="just">
              <a:buNone/>
            </a:pPr>
            <a:r>
              <a:rPr lang="en-US" sz="2800" dirty="0" smtClean="0"/>
              <a:t>    (Part V section 18 refers)</a:t>
            </a:r>
          </a:p>
          <a:p>
            <a:pPr algn="just">
              <a:lnSpc>
                <a:spcPct val="150000"/>
              </a:lnSpc>
            </a:pPr>
            <a:endParaRPr lang="en-US" sz="2800" dirty="0" smtClean="0"/>
          </a:p>
          <a:p>
            <a:endParaRPr lang="en-US" sz="2000" dirty="0"/>
          </a:p>
        </p:txBody>
      </p:sp>
    </p:spTree>
    <p:extLst>
      <p:ext uri="{BB962C8B-B14F-4D97-AF65-F5344CB8AC3E}">
        <p14:creationId xmlns:p14="http://schemas.microsoft.com/office/powerpoint/2010/main" val="35091353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PROCUREMENT </a:t>
            </a:r>
            <a:r>
              <a:rPr lang="en-US" sz="3200" b="1" dirty="0" smtClean="0"/>
              <a:t>PLANNING COMMITTEE (PPC) (Cont’d)</a:t>
            </a:r>
            <a:endParaRPr lang="en-US" sz="3200" dirty="0"/>
          </a:p>
        </p:txBody>
      </p:sp>
      <p:sp>
        <p:nvSpPr>
          <p:cNvPr id="3" name="Content Placeholder 2"/>
          <p:cNvSpPr>
            <a:spLocks noGrp="1"/>
          </p:cNvSpPr>
          <p:nvPr>
            <p:ph idx="1"/>
          </p:nvPr>
        </p:nvSpPr>
        <p:spPr/>
        <p:txBody>
          <a:bodyPr>
            <a:normAutofit/>
          </a:bodyPr>
          <a:lstStyle/>
          <a:p>
            <a:pPr algn="just">
              <a:lnSpc>
                <a:spcPct val="150000"/>
              </a:lnSpc>
            </a:pPr>
            <a:r>
              <a:rPr lang="en-US" sz="3200" dirty="0" smtClean="0"/>
              <a:t>In accordance with the Procurement Act 2007, part V section 18-21 subsection (1) </a:t>
            </a:r>
          </a:p>
          <a:p>
            <a:pPr algn="just">
              <a:lnSpc>
                <a:spcPct val="150000"/>
              </a:lnSpc>
            </a:pPr>
            <a:r>
              <a:rPr lang="en-US" sz="3200" dirty="0" smtClean="0"/>
              <a:t>which says “for each financial year, each procuring entity (PE) shall establish a (PPC) Procurement Planning Committee with membership as follows:</a:t>
            </a:r>
          </a:p>
          <a:p>
            <a:pPr marL="114300" indent="0" algn="just">
              <a:lnSpc>
                <a:spcPct val="150000"/>
              </a:lnSpc>
              <a:buNone/>
            </a:pPr>
            <a:endParaRPr lang="en-US" sz="3200" dirty="0"/>
          </a:p>
        </p:txBody>
      </p:sp>
    </p:spTree>
    <p:extLst>
      <p:ext uri="{BB962C8B-B14F-4D97-AF65-F5344CB8AC3E}">
        <p14:creationId xmlns:p14="http://schemas.microsoft.com/office/powerpoint/2010/main" val="10628138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020762"/>
          </a:xfrm>
        </p:spPr>
        <p:txBody>
          <a:bodyPr anchor="t">
            <a:noAutofit/>
          </a:bodyPr>
          <a:lstStyle/>
          <a:p>
            <a:r>
              <a:rPr lang="en-US" sz="2800" b="1" dirty="0"/>
              <a:t>PROCUREMENT PLANNING </a:t>
            </a:r>
            <a:r>
              <a:rPr lang="en-US" sz="2800" b="1" dirty="0" smtClean="0"/>
              <a:t>COMMITTEE </a:t>
            </a:r>
            <a:r>
              <a:rPr lang="en-US" sz="2800" b="1" dirty="0"/>
              <a:t>(PPC) (Cont’d)</a:t>
            </a:r>
            <a:endParaRPr lang="en-US" sz="2800" dirty="0"/>
          </a:p>
        </p:txBody>
      </p:sp>
      <p:sp>
        <p:nvSpPr>
          <p:cNvPr id="3" name="Content Placeholder 2"/>
          <p:cNvSpPr>
            <a:spLocks noGrp="1"/>
          </p:cNvSpPr>
          <p:nvPr>
            <p:ph idx="1"/>
          </p:nvPr>
        </p:nvSpPr>
        <p:spPr>
          <a:xfrm>
            <a:off x="457200" y="1371600"/>
            <a:ext cx="7620000" cy="5486400"/>
          </a:xfrm>
        </p:spPr>
        <p:txBody>
          <a:bodyPr>
            <a:normAutofit fontScale="92500" lnSpcReduction="10000"/>
          </a:bodyPr>
          <a:lstStyle/>
          <a:p>
            <a:pPr algn="ctr"/>
            <a:r>
              <a:rPr lang="en-US" sz="3500" b="1" dirty="0" smtClean="0">
                <a:solidFill>
                  <a:srgbClr val="FF0000"/>
                </a:solidFill>
              </a:rPr>
              <a:t>MEMBERSHIP</a:t>
            </a:r>
          </a:p>
          <a:p>
            <a:r>
              <a:rPr lang="en-US" sz="3200" dirty="0" smtClean="0"/>
              <a:t>Accounting officer or its representative to chair the committee</a:t>
            </a:r>
          </a:p>
          <a:p>
            <a:r>
              <a:rPr lang="en-US" sz="3200" dirty="0" smtClean="0"/>
              <a:t>Procurement Unit-  to serve as Secretary</a:t>
            </a:r>
          </a:p>
          <a:p>
            <a:r>
              <a:rPr lang="en-US" sz="3200" dirty="0" smtClean="0"/>
              <a:t>Unit directly in requirement of procurement</a:t>
            </a:r>
          </a:p>
          <a:p>
            <a:r>
              <a:rPr lang="en-US" sz="3200" dirty="0" smtClean="0"/>
              <a:t>Financial Unit of the MDA</a:t>
            </a:r>
          </a:p>
          <a:p>
            <a:r>
              <a:rPr lang="en-US" sz="3200" dirty="0" smtClean="0"/>
              <a:t>PRS Department of MDA</a:t>
            </a:r>
          </a:p>
          <a:p>
            <a:r>
              <a:rPr lang="en-US" sz="3200" dirty="0" smtClean="0"/>
              <a:t>Technical personnel of MDA with expertise in the subject matter for each particular procurement.</a:t>
            </a:r>
          </a:p>
          <a:p>
            <a:r>
              <a:rPr lang="en-US" sz="3200" dirty="0" smtClean="0"/>
              <a:t>Legal Unit of procuring entity.</a:t>
            </a:r>
            <a:endParaRPr lang="en-US" sz="3200" dirty="0"/>
          </a:p>
        </p:txBody>
      </p:sp>
    </p:spTree>
    <p:extLst>
      <p:ext uri="{BB962C8B-B14F-4D97-AF65-F5344CB8AC3E}">
        <p14:creationId xmlns:p14="http://schemas.microsoft.com/office/powerpoint/2010/main" val="21945723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solidFill>
                  <a:srgbClr val="92D050"/>
                </a:solidFill>
              </a:rPr>
              <a:t>RESPONSIBILITY RESTS ON:</a:t>
            </a:r>
            <a:endParaRPr lang="en-US" sz="4000" b="1" dirty="0">
              <a:solidFill>
                <a:srgbClr val="92D050"/>
              </a:solidFill>
            </a:endParaRPr>
          </a:p>
        </p:txBody>
      </p:sp>
      <p:sp>
        <p:nvSpPr>
          <p:cNvPr id="3" name="Content Placeholder 2"/>
          <p:cNvSpPr>
            <a:spLocks noGrp="1"/>
          </p:cNvSpPr>
          <p:nvPr>
            <p:ph idx="1"/>
          </p:nvPr>
        </p:nvSpPr>
        <p:spPr/>
        <p:txBody>
          <a:bodyPr>
            <a:noAutofit/>
          </a:bodyPr>
          <a:lstStyle/>
          <a:p>
            <a:r>
              <a:rPr lang="en-US" sz="3600" dirty="0" smtClean="0"/>
              <a:t>Permanent Secretaries for the Ministries;</a:t>
            </a:r>
          </a:p>
          <a:p>
            <a:endParaRPr lang="en-US" sz="3600" dirty="0" smtClean="0"/>
          </a:p>
          <a:p>
            <a:r>
              <a:rPr lang="en-US" sz="3600" dirty="0" smtClean="0"/>
              <a:t>Directors- General/CEO of Corporations/ Commissions</a:t>
            </a:r>
          </a:p>
          <a:p>
            <a:endParaRPr lang="en-US" sz="3600" dirty="0" smtClean="0"/>
          </a:p>
          <a:p>
            <a:r>
              <a:rPr lang="en-US" sz="3600" dirty="0" smtClean="0"/>
              <a:t>Vice Chancellor/Provost/Rector of the various institutions</a:t>
            </a:r>
            <a:endParaRPr lang="en-US" sz="3600" dirty="0"/>
          </a:p>
        </p:txBody>
      </p:sp>
    </p:spTree>
    <p:extLst>
      <p:ext uri="{BB962C8B-B14F-4D97-AF65-F5344CB8AC3E}">
        <p14:creationId xmlns:p14="http://schemas.microsoft.com/office/powerpoint/2010/main" val="906191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4400" b="1" dirty="0" smtClean="0">
                <a:solidFill>
                  <a:srgbClr val="00B050"/>
                </a:solidFill>
              </a:rPr>
              <a:t>INTRODUCTION CONT’D</a:t>
            </a:r>
            <a:endParaRPr lang="en-US" sz="4400" b="1" dirty="0">
              <a:solidFill>
                <a:srgbClr val="00B050"/>
              </a:solidFill>
            </a:endParaRPr>
          </a:p>
        </p:txBody>
      </p:sp>
      <p:sp>
        <p:nvSpPr>
          <p:cNvPr id="3" name="Content Placeholder 2"/>
          <p:cNvSpPr>
            <a:spLocks noGrp="1"/>
          </p:cNvSpPr>
          <p:nvPr>
            <p:ph idx="1"/>
          </p:nvPr>
        </p:nvSpPr>
        <p:spPr>
          <a:xfrm>
            <a:off x="228600" y="1295400"/>
            <a:ext cx="8077200" cy="5105400"/>
          </a:xfrm>
        </p:spPr>
        <p:txBody>
          <a:bodyPr>
            <a:normAutofit lnSpcReduction="10000"/>
          </a:bodyPr>
          <a:lstStyle/>
          <a:p>
            <a:pPr marL="457200" indent="-457200" algn="just"/>
            <a:r>
              <a:rPr lang="en-US" sz="2800" dirty="0" smtClean="0"/>
              <a:t>Though </a:t>
            </a:r>
            <a:r>
              <a:rPr lang="en-US" sz="2800" dirty="0"/>
              <a:t>there was no law to back the operation of </a:t>
            </a:r>
            <a:r>
              <a:rPr lang="en-US" sz="2800" dirty="0" smtClean="0"/>
              <a:t>BMPIU, thus the </a:t>
            </a:r>
            <a:r>
              <a:rPr lang="en-US" sz="2800" dirty="0"/>
              <a:t>operations were guided by Treasury </a:t>
            </a:r>
            <a:r>
              <a:rPr lang="en-US" sz="2800" dirty="0" smtClean="0"/>
              <a:t>circulars, based </a:t>
            </a:r>
            <a:r>
              <a:rPr lang="en-US" sz="2800" dirty="0"/>
              <a:t>on 1958 Act authorizing the Accountant General of the Federation to issue guidelines on public expenditure</a:t>
            </a:r>
            <a:r>
              <a:rPr lang="en-US" sz="2800" dirty="0" smtClean="0"/>
              <a:t>.</a:t>
            </a:r>
          </a:p>
          <a:p>
            <a:pPr marL="0" indent="0" algn="just">
              <a:buNone/>
            </a:pPr>
            <a:endParaRPr lang="en-US" sz="2800" dirty="0"/>
          </a:p>
          <a:p>
            <a:pPr marL="457200" indent="-457200" algn="just"/>
            <a:r>
              <a:rPr lang="en-US" sz="2800" dirty="0"/>
              <a:t>Pursuant to the above, the Public </a:t>
            </a:r>
            <a:r>
              <a:rPr lang="en-US" sz="2800" dirty="0" smtClean="0"/>
              <a:t>Procurement Bill </a:t>
            </a:r>
            <a:r>
              <a:rPr lang="en-US" sz="2800" dirty="0"/>
              <a:t>was sent to the </a:t>
            </a:r>
            <a:r>
              <a:rPr lang="en-US" sz="2800" dirty="0" smtClean="0"/>
              <a:t>NASS in </a:t>
            </a:r>
            <a:r>
              <a:rPr lang="en-US" sz="2800" dirty="0"/>
              <a:t>2003/2004</a:t>
            </a:r>
            <a:r>
              <a:rPr lang="en-US" sz="2800" dirty="0" smtClean="0"/>
              <a:t>.</a:t>
            </a:r>
          </a:p>
          <a:p>
            <a:pPr marL="457200" indent="-457200" algn="just"/>
            <a:endParaRPr lang="en-US" sz="2800" dirty="0"/>
          </a:p>
          <a:p>
            <a:pPr marL="457200" indent="-457200" algn="just"/>
            <a:r>
              <a:rPr lang="en-US" sz="2800" dirty="0"/>
              <a:t>The Bill was passed on the 31</a:t>
            </a:r>
            <a:r>
              <a:rPr lang="en-US" sz="2800" baseline="30000" dirty="0"/>
              <a:t>st</a:t>
            </a:r>
            <a:r>
              <a:rPr lang="en-US" sz="2800" dirty="0"/>
              <a:t> </a:t>
            </a:r>
            <a:r>
              <a:rPr lang="en-US" sz="2800" dirty="0" smtClean="0"/>
              <a:t>May, </a:t>
            </a:r>
            <a:r>
              <a:rPr lang="en-US" sz="2800" dirty="0"/>
              <a:t>2007 and was signed into </a:t>
            </a:r>
            <a:r>
              <a:rPr lang="en-US" sz="2800" dirty="0" smtClean="0"/>
              <a:t>Law by </a:t>
            </a:r>
            <a:r>
              <a:rPr lang="en-US" sz="2800" smtClean="0"/>
              <a:t>then </a:t>
            </a:r>
            <a:r>
              <a:rPr lang="en-US" sz="2800" smtClean="0"/>
              <a:t>President</a:t>
            </a:r>
            <a:r>
              <a:rPr lang="en-US" sz="2800" smtClean="0"/>
              <a:t> </a:t>
            </a:r>
            <a:r>
              <a:rPr lang="en-US" sz="2800" dirty="0" err="1" smtClean="0"/>
              <a:t>Yar’adua</a:t>
            </a:r>
            <a:r>
              <a:rPr lang="en-US" sz="2800" dirty="0" smtClean="0"/>
              <a:t>, </a:t>
            </a:r>
            <a:r>
              <a:rPr lang="en-US" sz="2800" dirty="0"/>
              <a:t>in June 4</a:t>
            </a:r>
            <a:r>
              <a:rPr lang="en-US" sz="2800" baseline="30000" dirty="0"/>
              <a:t>th</a:t>
            </a:r>
            <a:r>
              <a:rPr lang="en-US" sz="2800" dirty="0"/>
              <a:t>, 2007.</a:t>
            </a:r>
          </a:p>
          <a:p>
            <a:endParaRPr lang="en-US" sz="2400" dirty="0"/>
          </a:p>
        </p:txBody>
      </p:sp>
    </p:spTree>
    <p:extLst>
      <p:ext uri="{BB962C8B-B14F-4D97-AF65-F5344CB8AC3E}">
        <p14:creationId xmlns:p14="http://schemas.microsoft.com/office/powerpoint/2010/main" val="16969657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RESPONSIBILITIES OF ACCOUNTING OFFICERS (CONT’D)</a:t>
            </a:r>
            <a:endParaRPr lang="en-US" sz="3200" b="1" dirty="0"/>
          </a:p>
        </p:txBody>
      </p:sp>
      <p:sp>
        <p:nvSpPr>
          <p:cNvPr id="3" name="Content Placeholder 2"/>
          <p:cNvSpPr>
            <a:spLocks noGrp="1"/>
          </p:cNvSpPr>
          <p:nvPr>
            <p:ph idx="1"/>
          </p:nvPr>
        </p:nvSpPr>
        <p:spPr/>
        <p:txBody>
          <a:bodyPr>
            <a:noAutofit/>
          </a:bodyPr>
          <a:lstStyle/>
          <a:p>
            <a:pPr algn="just"/>
            <a:r>
              <a:rPr lang="en-US" sz="2400" dirty="0" smtClean="0"/>
              <a:t>Line Supervision of procurement (must not influence outcomes).</a:t>
            </a:r>
          </a:p>
          <a:p>
            <a:pPr algn="just"/>
            <a:r>
              <a:rPr lang="en-US" sz="2400" dirty="0" smtClean="0"/>
              <a:t>Constituting the Procurement Committee and its decisions.</a:t>
            </a:r>
          </a:p>
          <a:p>
            <a:pPr algn="just"/>
            <a:r>
              <a:rPr lang="en-US" sz="2400" dirty="0" smtClean="0"/>
              <a:t>Ensure that adequate appropriation is provided specifically for the procurement in the Federal Budget.</a:t>
            </a:r>
          </a:p>
          <a:p>
            <a:pPr algn="just"/>
            <a:r>
              <a:rPr lang="en-US" sz="2400" dirty="0" smtClean="0"/>
              <a:t>Integrates their entity’s procurement expenditure  into its yearly budget</a:t>
            </a:r>
          </a:p>
          <a:p>
            <a:pPr algn="just"/>
            <a:r>
              <a:rPr lang="en-US" sz="2400" dirty="0" smtClean="0"/>
              <a:t>Ensure that no reduction of values or splitting of procurement is carried out such as to evade the use of the appropriate procurement method</a:t>
            </a:r>
          </a:p>
          <a:p>
            <a:pPr algn="just"/>
            <a:r>
              <a:rPr lang="en-US" sz="2400" dirty="0" smtClean="0"/>
              <a:t>Constituting the Evaluation Committee</a:t>
            </a:r>
            <a:endParaRPr lang="en-US" sz="2400" dirty="0"/>
          </a:p>
        </p:txBody>
      </p:sp>
    </p:spTree>
    <p:extLst>
      <p:ext uri="{BB962C8B-B14F-4D97-AF65-F5344CB8AC3E}">
        <p14:creationId xmlns:p14="http://schemas.microsoft.com/office/powerpoint/2010/main" val="30340369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620000" cy="914400"/>
          </a:xfrm>
        </p:spPr>
        <p:txBody>
          <a:bodyPr>
            <a:noAutofit/>
          </a:bodyPr>
          <a:lstStyle/>
          <a:p>
            <a:pPr algn="ctr"/>
            <a:r>
              <a:rPr lang="en-US" sz="2800" b="1" dirty="0" smtClean="0"/>
              <a:t>RESPONSIBILITIES OF ACCOUNTING OFFICERS (CONT’D)</a:t>
            </a:r>
            <a:endParaRPr lang="en-US" sz="2800" b="1" dirty="0"/>
          </a:p>
        </p:txBody>
      </p:sp>
      <p:sp>
        <p:nvSpPr>
          <p:cNvPr id="3" name="Content Placeholder 2"/>
          <p:cNvSpPr>
            <a:spLocks noGrp="1"/>
          </p:cNvSpPr>
          <p:nvPr>
            <p:ph idx="1"/>
          </p:nvPr>
        </p:nvSpPr>
        <p:spPr>
          <a:xfrm>
            <a:off x="457200" y="1295400"/>
            <a:ext cx="7620000" cy="5105400"/>
          </a:xfrm>
        </p:spPr>
        <p:txBody>
          <a:bodyPr>
            <a:noAutofit/>
          </a:bodyPr>
          <a:lstStyle/>
          <a:p>
            <a:pPr algn="just"/>
            <a:r>
              <a:rPr lang="en-US" sz="2400" dirty="0" smtClean="0"/>
              <a:t>Ensure that the department is adequately staffed with people with technical and Procurement expertise in relation to the mandates of the Ministry.</a:t>
            </a:r>
          </a:p>
          <a:p>
            <a:pPr algn="just"/>
            <a:r>
              <a:rPr lang="en-US" sz="2400" dirty="0" smtClean="0"/>
              <a:t>Ensure that the department is allowed free hand to operate without undue directives that might affect the integrity of the procurement process.</a:t>
            </a:r>
          </a:p>
          <a:p>
            <a:pPr algn="just"/>
            <a:r>
              <a:rPr lang="en-US" sz="2400" dirty="0" smtClean="0"/>
              <a:t>Shall not influence in which ever manner the outcome of the evaluation process</a:t>
            </a:r>
          </a:p>
          <a:p>
            <a:pPr algn="just"/>
            <a:r>
              <a:rPr lang="en-US" sz="2400" dirty="0" smtClean="0"/>
              <a:t>Initiate disciplinary action against any person who violates the provisions of the Act or regulations</a:t>
            </a:r>
          </a:p>
          <a:p>
            <a:pPr algn="just"/>
            <a:r>
              <a:rPr lang="en-US" sz="2400" dirty="0" smtClean="0"/>
              <a:t>Encourage all staff to disregard any directive that is not in consonance with the Regulations of the Act.</a:t>
            </a:r>
          </a:p>
          <a:p>
            <a:pPr algn="just"/>
            <a:r>
              <a:rPr lang="en-US" sz="2400" dirty="0" smtClean="0"/>
              <a:t>Determining Complaints</a:t>
            </a:r>
            <a:endParaRPr lang="en-US" sz="2400" dirty="0"/>
          </a:p>
        </p:txBody>
      </p:sp>
    </p:spTree>
    <p:extLst>
      <p:ext uri="{BB962C8B-B14F-4D97-AF65-F5344CB8AC3E}">
        <p14:creationId xmlns:p14="http://schemas.microsoft.com/office/powerpoint/2010/main" val="2670054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t>METHODS OF PROCUREMENT</a:t>
            </a:r>
            <a:endParaRPr lang="en-US" sz="3600" b="1" dirty="0"/>
          </a:p>
        </p:txBody>
      </p:sp>
      <p:sp>
        <p:nvSpPr>
          <p:cNvPr id="3" name="Content Placeholder 2"/>
          <p:cNvSpPr>
            <a:spLocks noGrp="1"/>
          </p:cNvSpPr>
          <p:nvPr>
            <p:ph idx="1"/>
          </p:nvPr>
        </p:nvSpPr>
        <p:spPr/>
        <p:txBody>
          <a:bodyPr>
            <a:normAutofit/>
          </a:bodyPr>
          <a:lstStyle/>
          <a:p>
            <a:r>
              <a:rPr lang="en-US" sz="2800" dirty="0" smtClean="0"/>
              <a:t>Open competitive Bidding (default Method) with following exceptions</a:t>
            </a:r>
          </a:p>
          <a:p>
            <a:pPr marL="114300" indent="0">
              <a:buNone/>
            </a:pPr>
            <a:r>
              <a:rPr lang="en-US" sz="2800" dirty="0"/>
              <a:t> </a:t>
            </a:r>
            <a:r>
              <a:rPr lang="en-US" sz="2800" dirty="0" smtClean="0"/>
              <a:t>   -   Two Stage Tendering – part VII section 39</a:t>
            </a:r>
          </a:p>
          <a:p>
            <a:pPr marL="114300" indent="0">
              <a:buNone/>
            </a:pPr>
            <a:r>
              <a:rPr lang="en-US" sz="2800" dirty="0" smtClean="0"/>
              <a:t>    -    Restricted Tendering -  part VII section 40</a:t>
            </a:r>
          </a:p>
          <a:p>
            <a:pPr marL="114300" indent="0">
              <a:buNone/>
            </a:pPr>
            <a:r>
              <a:rPr lang="en-US" sz="2800" dirty="0" smtClean="0"/>
              <a:t>    -    Request for proposals  part VII section 41</a:t>
            </a:r>
          </a:p>
          <a:p>
            <a:pPr marL="114300" indent="0">
              <a:buNone/>
            </a:pPr>
            <a:r>
              <a:rPr lang="en-US" sz="2800" dirty="0" smtClean="0"/>
              <a:t>    -    Emergency procurement Part VII section  42   	– 43</a:t>
            </a:r>
          </a:p>
          <a:p>
            <a:pPr marL="114300" indent="0">
              <a:buNone/>
            </a:pPr>
            <a:r>
              <a:rPr lang="en-US" sz="2800" dirty="0" smtClean="0"/>
              <a:t>    -    procurement of Consultant section 44 -52</a:t>
            </a:r>
          </a:p>
          <a:p>
            <a:pPr lvl="1"/>
            <a:endParaRPr lang="en-US" sz="2800" dirty="0"/>
          </a:p>
        </p:txBody>
      </p:sp>
    </p:spTree>
    <p:extLst>
      <p:ext uri="{BB962C8B-B14F-4D97-AF65-F5344CB8AC3E}">
        <p14:creationId xmlns:p14="http://schemas.microsoft.com/office/powerpoint/2010/main" val="406742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1" nodeType="clickEffect">
                                  <p:stCondLst>
                                    <p:cond delay="0"/>
                                  </p:stCondLst>
                                  <p:childTnLst>
                                    <p:set>
                                      <p:cBhvr>
                                        <p:cTn id="42" dur="1" fill="hold">
                                          <p:stCondLst>
                                            <p:cond delay="0"/>
                                          </p:stCondLst>
                                        </p:cTn>
                                        <p:tgtEl>
                                          <p:spTgt spid="3">
                                            <p:txEl>
                                              <p:pRg st="0" end="0"/>
                                            </p:txEl>
                                          </p:spTgt>
                                        </p:tgtEl>
                                        <p:attrNameLst>
                                          <p:attrName>style.visibility</p:attrName>
                                        </p:attrNameLst>
                                      </p:cBhvr>
                                      <p:to>
                                        <p:strVal val="visible"/>
                                      </p:to>
                                    </p:set>
                                    <p:anim calcmode="lin" valueType="num">
                                      <p:cBhvr additive="base">
                                        <p:cTn id="4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1"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 calcmode="lin" valueType="num">
                                      <p:cBhvr additive="base">
                                        <p:cTn id="4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1"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anim calcmode="lin" valueType="num">
                                      <p:cBhvr additive="base">
                                        <p:cTn id="5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1"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 calcmode="lin" valueType="num">
                                      <p:cBhvr additive="base">
                                        <p:cTn id="6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1" nodeType="clickEffect">
                                  <p:stCondLst>
                                    <p:cond delay="0"/>
                                  </p:stCondLst>
                                  <p:childTnLst>
                                    <p:set>
                                      <p:cBhvr>
                                        <p:cTn id="66" dur="1" fill="hold">
                                          <p:stCondLst>
                                            <p:cond delay="0"/>
                                          </p:stCondLst>
                                        </p:cTn>
                                        <p:tgtEl>
                                          <p:spTgt spid="3">
                                            <p:txEl>
                                              <p:pRg st="4" end="4"/>
                                            </p:txEl>
                                          </p:spTgt>
                                        </p:tgtEl>
                                        <p:attrNameLst>
                                          <p:attrName>style.visibility</p:attrName>
                                        </p:attrNameLst>
                                      </p:cBhvr>
                                      <p:to>
                                        <p:strVal val="visible"/>
                                      </p:to>
                                    </p:set>
                                    <p:anim calcmode="lin" valueType="num">
                                      <p:cBhvr additive="base">
                                        <p:cTn id="6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1" nodeType="clickEffect">
                                  <p:stCondLst>
                                    <p:cond delay="0"/>
                                  </p:stCondLst>
                                  <p:childTnLst>
                                    <p:set>
                                      <p:cBhvr>
                                        <p:cTn id="72" dur="1" fill="hold">
                                          <p:stCondLst>
                                            <p:cond delay="0"/>
                                          </p:stCondLst>
                                        </p:cTn>
                                        <p:tgtEl>
                                          <p:spTgt spid="3">
                                            <p:txEl>
                                              <p:pRg st="5" end="5"/>
                                            </p:txEl>
                                          </p:spTgt>
                                        </p:tgtEl>
                                        <p:attrNameLst>
                                          <p:attrName>style.visibility</p:attrName>
                                        </p:attrNameLst>
                                      </p:cBhvr>
                                      <p:to>
                                        <p:strVal val="visible"/>
                                      </p:to>
                                    </p:set>
                                    <p:anim calcmode="lin" valueType="num">
                                      <p:cBhvr additive="base">
                                        <p:cTn id="7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PRE-QUALIFICATION/EXPRESSION OF INTEREST</a:t>
            </a:r>
            <a:endParaRPr lang="en-US" sz="3200" b="1" dirty="0"/>
          </a:p>
        </p:txBody>
      </p:sp>
      <p:sp>
        <p:nvSpPr>
          <p:cNvPr id="3" name="Content Placeholder 2"/>
          <p:cNvSpPr>
            <a:spLocks noGrp="1"/>
          </p:cNvSpPr>
          <p:nvPr>
            <p:ph idx="1"/>
          </p:nvPr>
        </p:nvSpPr>
        <p:spPr>
          <a:xfrm>
            <a:off x="152400" y="1447800"/>
            <a:ext cx="8077200" cy="5181600"/>
          </a:xfrm>
        </p:spPr>
        <p:txBody>
          <a:bodyPr>
            <a:normAutofit/>
          </a:bodyPr>
          <a:lstStyle/>
          <a:p>
            <a:pPr algn="just"/>
            <a:r>
              <a:rPr lang="en-US" sz="3200" dirty="0" smtClean="0"/>
              <a:t>MDA’s that have decided the minimum qualification of contractors or service providers required for a particular procurement can call for pre-qualification.</a:t>
            </a:r>
          </a:p>
          <a:p>
            <a:pPr marL="114300" indent="0" algn="just">
              <a:buNone/>
            </a:pPr>
            <a:endParaRPr lang="en-US" sz="1400" dirty="0" smtClean="0"/>
          </a:p>
          <a:p>
            <a:pPr algn="just"/>
            <a:r>
              <a:rPr lang="en-US" sz="3200" dirty="0" smtClean="0"/>
              <a:t>Solicitation for Expression of interest by newspaper advertisements. </a:t>
            </a:r>
          </a:p>
          <a:p>
            <a:pPr marL="114300" indent="0" algn="just">
              <a:buNone/>
            </a:pPr>
            <a:endParaRPr lang="en-US" sz="1600" dirty="0" smtClean="0"/>
          </a:p>
          <a:p>
            <a:pPr algn="just"/>
            <a:r>
              <a:rPr lang="en-US" sz="3200" dirty="0" smtClean="0"/>
              <a:t>They must set out the precise criteria upon which it will pre-qualify or shortlist and apply</a:t>
            </a:r>
            <a:endParaRPr lang="en-US" sz="3200" dirty="0"/>
          </a:p>
        </p:txBody>
      </p:sp>
    </p:spTree>
    <p:extLst>
      <p:ext uri="{BB962C8B-B14F-4D97-AF65-F5344CB8AC3E}">
        <p14:creationId xmlns:p14="http://schemas.microsoft.com/office/powerpoint/2010/main" val="313617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3600" b="1" dirty="0" smtClean="0"/>
              <a:t>CONT’D</a:t>
            </a:r>
            <a:endParaRPr lang="en-US" sz="3600" b="1" dirty="0"/>
          </a:p>
        </p:txBody>
      </p:sp>
      <p:sp>
        <p:nvSpPr>
          <p:cNvPr id="3" name="Content Placeholder 2"/>
          <p:cNvSpPr>
            <a:spLocks noGrp="1"/>
          </p:cNvSpPr>
          <p:nvPr>
            <p:ph idx="1"/>
          </p:nvPr>
        </p:nvSpPr>
        <p:spPr>
          <a:xfrm>
            <a:off x="381000" y="1066800"/>
            <a:ext cx="8001000" cy="5334000"/>
          </a:xfrm>
        </p:spPr>
        <p:txBody>
          <a:bodyPr>
            <a:noAutofit/>
          </a:bodyPr>
          <a:lstStyle/>
          <a:p>
            <a:r>
              <a:rPr lang="en-US" sz="3200" dirty="0" smtClean="0"/>
              <a:t>Supply same set of pre-qualification documents/ requirements to all contractors.</a:t>
            </a:r>
          </a:p>
          <a:p>
            <a:r>
              <a:rPr lang="en-US" sz="3200" dirty="0" smtClean="0"/>
              <a:t>Charge a price that reflects only costs of printing and provision to contractors.</a:t>
            </a:r>
          </a:p>
          <a:p>
            <a:r>
              <a:rPr lang="en-US" sz="3200" dirty="0" smtClean="0"/>
              <a:t>For services, issuance of RFP follows short-listing</a:t>
            </a:r>
          </a:p>
          <a:p>
            <a:pPr marL="114300" indent="0">
              <a:buNone/>
            </a:pPr>
            <a:r>
              <a:rPr lang="en-US" sz="3200" dirty="0" smtClean="0"/>
              <a:t>  ( Request for proposal).</a:t>
            </a:r>
          </a:p>
          <a:p>
            <a:r>
              <a:rPr lang="en-US" sz="3200" dirty="0" smtClean="0"/>
              <a:t>The differences arising from the different parameters for selection of winners.</a:t>
            </a:r>
          </a:p>
          <a:p>
            <a:endParaRPr lang="en-US" sz="3200" dirty="0"/>
          </a:p>
        </p:txBody>
      </p:sp>
    </p:spTree>
    <p:extLst>
      <p:ext uri="{BB962C8B-B14F-4D97-AF65-F5344CB8AC3E}">
        <p14:creationId xmlns:p14="http://schemas.microsoft.com/office/powerpoint/2010/main" val="2667863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3">
                                            <p:txEl>
                                              <p:pRg st="1" end="1"/>
                                            </p:txEl>
                                          </p:spTgt>
                                        </p:tgtEl>
                                      </p:cBhvr>
                                    </p:animEffect>
                                    <p:animScale>
                                      <p:cBhvr>
                                        <p:cTn id="12" dur="250" autoRev="1" fill="hold"/>
                                        <p:tgtEl>
                                          <p:spTgt spid="3">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3">
                                            <p:txEl>
                                              <p:pRg st="2" end="2"/>
                                            </p:txEl>
                                          </p:spTgt>
                                        </p:tgtEl>
                                      </p:cBhvr>
                                    </p:animEffect>
                                    <p:animScale>
                                      <p:cBhvr>
                                        <p:cTn id="17" dur="250" autoRev="1" fill="hold"/>
                                        <p:tgtEl>
                                          <p:spTgt spid="3">
                                            <p:txEl>
                                              <p:pRg st="2" end="2"/>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3">
                                            <p:txEl>
                                              <p:pRg st="3" end="3"/>
                                            </p:txEl>
                                          </p:spTgt>
                                        </p:tgtEl>
                                      </p:cBhvr>
                                    </p:animEffect>
                                    <p:animScale>
                                      <p:cBhvr>
                                        <p:cTn id="22" dur="250" autoRev="1" fill="hold"/>
                                        <p:tgtEl>
                                          <p:spTgt spid="3">
                                            <p:txEl>
                                              <p:pRg st="3" end="3"/>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3">
                                            <p:txEl>
                                              <p:pRg st="4" end="4"/>
                                            </p:txEl>
                                          </p:spTgt>
                                        </p:tgtEl>
                                      </p:cBhvr>
                                    </p:animEffect>
                                    <p:animScale>
                                      <p:cBhvr>
                                        <p:cTn id="27" dur="250" autoRev="1" fill="hold"/>
                                        <p:tgtEl>
                                          <p:spTgt spid="3">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t>PROCUREMENT IMPLEMENTCATION  ALLOW (COMMON STRATEGY-TB)</a:t>
            </a:r>
            <a:br>
              <a:rPr lang="en-US" sz="2800" b="1" dirty="0" smtClean="0"/>
            </a:br>
            <a:endParaRPr lang="en-US" sz="2800" b="1" dirty="0"/>
          </a:p>
        </p:txBody>
      </p:sp>
      <p:sp>
        <p:nvSpPr>
          <p:cNvPr id="3" name="Content Placeholder 2"/>
          <p:cNvSpPr>
            <a:spLocks noGrp="1"/>
          </p:cNvSpPr>
          <p:nvPr>
            <p:ph idx="1"/>
          </p:nvPr>
        </p:nvSpPr>
        <p:spPr>
          <a:xfrm>
            <a:off x="304800" y="1219200"/>
            <a:ext cx="7924800" cy="5638800"/>
          </a:xfrm>
        </p:spPr>
        <p:txBody>
          <a:bodyPr>
            <a:noAutofit/>
          </a:bodyPr>
          <a:lstStyle/>
          <a:p>
            <a:pPr marL="411480" lvl="1" indent="0">
              <a:buNone/>
            </a:pPr>
            <a:r>
              <a:rPr lang="en-US" sz="2400" dirty="0" smtClean="0"/>
              <a:t>Section 19 of the Act provides that all PE’s should  implement THEIR Procurement plans </a:t>
            </a:r>
            <a:r>
              <a:rPr lang="en-US" sz="2400" dirty="0"/>
              <a:t> </a:t>
            </a:r>
            <a:r>
              <a:rPr lang="en-US" sz="2400" dirty="0" smtClean="0"/>
              <a:t>in this order:</a:t>
            </a:r>
          </a:p>
          <a:p>
            <a:pPr>
              <a:buFontTx/>
              <a:buChar char="-"/>
            </a:pPr>
            <a:r>
              <a:rPr lang="en-US" sz="2400" dirty="0" smtClean="0"/>
              <a:t>Advertise for solicitation of bids in national newspapers and federal tenders journal</a:t>
            </a:r>
          </a:p>
          <a:p>
            <a:r>
              <a:rPr lang="en-US" sz="2400" dirty="0" smtClean="0"/>
              <a:t>Invitation of TWO credible persons-representing a relevant private sector professional  body and non-governmental anti-corruption organization to observe.</a:t>
            </a:r>
          </a:p>
          <a:p>
            <a:pPr>
              <a:lnSpc>
                <a:spcPct val="160000"/>
              </a:lnSpc>
            </a:pPr>
            <a:r>
              <a:rPr lang="en-US" sz="2400" dirty="0"/>
              <a:t> </a:t>
            </a:r>
            <a:r>
              <a:rPr lang="en-US" sz="2400" dirty="0" smtClean="0"/>
              <a:t>Transparent Bid Opening Proceedings</a:t>
            </a:r>
          </a:p>
          <a:p>
            <a:pPr>
              <a:lnSpc>
                <a:spcPct val="160000"/>
              </a:lnSpc>
            </a:pPr>
            <a:r>
              <a:rPr lang="en-US" sz="2400" dirty="0" smtClean="0"/>
              <a:t>Transparent Examination &amp; Evaluation Process</a:t>
            </a:r>
          </a:p>
          <a:p>
            <a:pPr>
              <a:lnSpc>
                <a:spcPct val="160000"/>
              </a:lnSpc>
            </a:pPr>
            <a:r>
              <a:rPr lang="en-US" sz="2400" dirty="0" smtClean="0"/>
              <a:t>Approval by the authority before award.</a:t>
            </a:r>
          </a:p>
          <a:p>
            <a:pPr>
              <a:lnSpc>
                <a:spcPct val="160000"/>
              </a:lnSpc>
            </a:pPr>
            <a:r>
              <a:rPr lang="en-US" sz="2400" dirty="0" smtClean="0"/>
              <a:t>Debrief the bid losers on request</a:t>
            </a:r>
            <a:endParaRPr lang="en-US" sz="2400" dirty="0"/>
          </a:p>
        </p:txBody>
      </p:sp>
    </p:spTree>
    <p:extLst>
      <p:ext uri="{BB962C8B-B14F-4D97-AF65-F5344CB8AC3E}">
        <p14:creationId xmlns:p14="http://schemas.microsoft.com/office/powerpoint/2010/main" val="142980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lstStyle/>
          <a:p>
            <a:pPr algn="ctr"/>
            <a:r>
              <a:rPr lang="en-US" sz="3200" b="1" dirty="0" smtClean="0">
                <a:solidFill>
                  <a:srgbClr val="00B050"/>
                </a:solidFill>
              </a:rPr>
              <a:t>SUBMISSION OF BIDS</a:t>
            </a:r>
            <a:endParaRPr lang="en-US" sz="3200" b="1" dirty="0">
              <a:solidFill>
                <a:srgbClr val="00B050"/>
              </a:solidFill>
            </a:endParaRPr>
          </a:p>
        </p:txBody>
      </p:sp>
      <p:sp>
        <p:nvSpPr>
          <p:cNvPr id="3" name="Content Placeholder 2"/>
          <p:cNvSpPr>
            <a:spLocks noGrp="1"/>
          </p:cNvSpPr>
          <p:nvPr>
            <p:ph idx="1"/>
          </p:nvPr>
        </p:nvSpPr>
        <p:spPr>
          <a:xfrm>
            <a:off x="152400" y="990600"/>
            <a:ext cx="8001000" cy="5867400"/>
          </a:xfrm>
        </p:spPr>
        <p:txBody>
          <a:bodyPr>
            <a:noAutofit/>
          </a:bodyPr>
          <a:lstStyle/>
          <a:p>
            <a:pPr algn="just"/>
            <a:r>
              <a:rPr lang="en-US" sz="2800" dirty="0" smtClean="0"/>
              <a:t>All bids shall be deposited in secured tamper-proof bid box.</a:t>
            </a:r>
          </a:p>
          <a:p>
            <a:pPr marL="114300" indent="0" algn="just">
              <a:buNone/>
            </a:pPr>
            <a:endParaRPr lang="en-US" sz="900" dirty="0" smtClean="0"/>
          </a:p>
          <a:p>
            <a:pPr algn="just"/>
            <a:r>
              <a:rPr lang="en-US" sz="2800" dirty="0" smtClean="0"/>
              <a:t>All procuring entities shall issue receipts showing the dates and time Bids were delivered</a:t>
            </a:r>
          </a:p>
          <a:p>
            <a:pPr algn="just"/>
            <a:endParaRPr lang="en-US" sz="900" dirty="0" smtClean="0"/>
          </a:p>
          <a:p>
            <a:pPr algn="just"/>
            <a:r>
              <a:rPr lang="en-US" sz="2800" dirty="0" smtClean="0"/>
              <a:t>Any bid received after the deadline for the submission shall not be opened and must be returned to the supplier or contractor</a:t>
            </a:r>
          </a:p>
          <a:p>
            <a:pPr algn="just"/>
            <a:r>
              <a:rPr lang="en-US" sz="2800" dirty="0" smtClean="0"/>
              <a:t>A supplier or contractor may withdraw or modify his bid prior to the deadline for the submission of bids and is effective so long as it is received by the MDA before the deadline for the submission of bids.</a:t>
            </a:r>
          </a:p>
          <a:p>
            <a:pPr algn="just"/>
            <a:endParaRPr lang="en-US" sz="2400" dirty="0"/>
          </a:p>
        </p:txBody>
      </p:sp>
    </p:spTree>
    <p:extLst>
      <p:ext uri="{BB962C8B-B14F-4D97-AF65-F5344CB8AC3E}">
        <p14:creationId xmlns:p14="http://schemas.microsoft.com/office/powerpoint/2010/main" val="30197190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ctr"/>
            <a:r>
              <a:rPr lang="en-US" sz="3200" b="1" dirty="0" smtClean="0">
                <a:solidFill>
                  <a:srgbClr val="00B050"/>
                </a:solidFill>
              </a:rPr>
              <a:t>OPENING OF BIDS</a:t>
            </a:r>
            <a:endParaRPr lang="en-US" sz="3200" b="1" dirty="0">
              <a:solidFill>
                <a:srgbClr val="00B050"/>
              </a:solidFill>
            </a:endParaRPr>
          </a:p>
        </p:txBody>
      </p:sp>
      <p:sp>
        <p:nvSpPr>
          <p:cNvPr id="3" name="Content Placeholder 2"/>
          <p:cNvSpPr>
            <a:spLocks noGrp="1"/>
          </p:cNvSpPr>
          <p:nvPr>
            <p:ph idx="1"/>
          </p:nvPr>
        </p:nvSpPr>
        <p:spPr>
          <a:xfrm>
            <a:off x="304800" y="1066800"/>
            <a:ext cx="7848600" cy="5486400"/>
          </a:xfrm>
        </p:spPr>
        <p:txBody>
          <a:bodyPr>
            <a:normAutofit/>
          </a:bodyPr>
          <a:lstStyle/>
          <a:p>
            <a:pPr algn="just"/>
            <a:r>
              <a:rPr lang="en-US" sz="2400" dirty="0" smtClean="0"/>
              <a:t>Bidders must be permitted to examine envelopes to ensure bids have not been tampered with.</a:t>
            </a:r>
          </a:p>
          <a:p>
            <a:pPr algn="just"/>
            <a:r>
              <a:rPr lang="en-US" sz="2400" dirty="0" smtClean="0"/>
              <a:t>Bids must be opened in public with bidders in attendance and any interested members of the public</a:t>
            </a:r>
          </a:p>
          <a:p>
            <a:pPr algn="just"/>
            <a:r>
              <a:rPr lang="en-US" sz="2400" dirty="0" smtClean="0"/>
              <a:t>Bids must be opened immediately following the deadline stipulated for submission</a:t>
            </a:r>
          </a:p>
          <a:p>
            <a:pPr algn="just"/>
            <a:r>
              <a:rPr lang="en-US" sz="2400" dirty="0" smtClean="0"/>
              <a:t>Registration of names &amp; addresses of all those present at the bid opening indicating the organization they represent.</a:t>
            </a:r>
          </a:p>
          <a:p>
            <a:pPr algn="just"/>
            <a:r>
              <a:rPr lang="en-US" sz="2400" dirty="0" smtClean="0"/>
              <a:t>Call to the hearing of all present and address of each bidder, the total amount of each bid and bid currency, and ensure they are recorded in Bid opening register by tender board secretary or his  nominee.</a:t>
            </a:r>
            <a:endParaRPr lang="en-US" sz="2400" dirty="0"/>
          </a:p>
        </p:txBody>
      </p:sp>
    </p:spTree>
    <p:extLst>
      <p:ext uri="{BB962C8B-B14F-4D97-AF65-F5344CB8AC3E}">
        <p14:creationId xmlns:p14="http://schemas.microsoft.com/office/powerpoint/2010/main" val="16451204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rgbClr val="FF0000"/>
                </a:solidFill>
              </a:rPr>
              <a:t>BID EVALUATION</a:t>
            </a:r>
            <a:endParaRPr lang="en-US" sz="4400" b="1" dirty="0">
              <a:solidFill>
                <a:srgbClr val="FF0000"/>
              </a:solidFill>
            </a:endParaRPr>
          </a:p>
        </p:txBody>
      </p:sp>
      <p:sp>
        <p:nvSpPr>
          <p:cNvPr id="3" name="Content Placeholder 2"/>
          <p:cNvSpPr>
            <a:spLocks noGrp="1"/>
          </p:cNvSpPr>
          <p:nvPr>
            <p:ph idx="1"/>
          </p:nvPr>
        </p:nvSpPr>
        <p:spPr>
          <a:xfrm>
            <a:off x="457200" y="1295400"/>
            <a:ext cx="7620000" cy="5105400"/>
          </a:xfrm>
        </p:spPr>
        <p:txBody>
          <a:bodyPr>
            <a:noAutofit/>
          </a:bodyPr>
          <a:lstStyle/>
          <a:p>
            <a:pPr algn="just"/>
            <a:r>
              <a:rPr lang="en-US" sz="2800" dirty="0" smtClean="0"/>
              <a:t>Bid </a:t>
            </a:r>
            <a:r>
              <a:rPr lang="en-US" sz="2800" b="1" dirty="0" smtClean="0"/>
              <a:t>evaluation </a:t>
            </a:r>
            <a:r>
              <a:rPr lang="en-US" sz="2800" dirty="0" smtClean="0"/>
              <a:t> will generally be preceded by </a:t>
            </a:r>
            <a:r>
              <a:rPr lang="en-US" sz="2800" b="1" dirty="0" smtClean="0"/>
              <a:t>examination </a:t>
            </a:r>
            <a:r>
              <a:rPr lang="en-US" sz="2800" dirty="0" smtClean="0"/>
              <a:t>of bids to ensure that the minimum eligibility requirements are met, that the bid is </a:t>
            </a:r>
            <a:r>
              <a:rPr lang="en-US" sz="2800" b="1" dirty="0" smtClean="0"/>
              <a:t>responsive and duly</a:t>
            </a:r>
            <a:r>
              <a:rPr lang="en-US" sz="2800" dirty="0" smtClean="0"/>
              <a:t> endorsed</a:t>
            </a:r>
          </a:p>
          <a:p>
            <a:pPr marL="114300" indent="0" algn="just">
              <a:buNone/>
            </a:pPr>
            <a:endParaRPr lang="en-US" sz="1200" dirty="0" smtClean="0"/>
          </a:p>
          <a:p>
            <a:pPr algn="just"/>
            <a:r>
              <a:rPr lang="en-US" sz="2800" dirty="0" smtClean="0"/>
              <a:t>After opening of bids, information relating to examination, clarification and evaluation of bids and recommendations, concerning awards </a:t>
            </a:r>
            <a:r>
              <a:rPr lang="en-US" sz="2800" b="1" dirty="0" smtClean="0"/>
              <a:t>shall not be disclosed </a:t>
            </a:r>
            <a:r>
              <a:rPr lang="en-US" sz="2800" dirty="0" smtClean="0"/>
              <a:t>to bidders or persons not officially concerned with the evaluation process until the successful bidder is notified of the award.</a:t>
            </a:r>
            <a:endParaRPr lang="en-US" sz="2800" dirty="0"/>
          </a:p>
        </p:txBody>
      </p:sp>
    </p:spTree>
    <p:extLst>
      <p:ext uri="{BB962C8B-B14F-4D97-AF65-F5344CB8AC3E}">
        <p14:creationId xmlns:p14="http://schemas.microsoft.com/office/powerpoint/2010/main" val="19379625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lstStyle/>
          <a:p>
            <a:pPr algn="ctr"/>
            <a:r>
              <a:rPr lang="en-US" sz="3600" b="1" dirty="0" smtClean="0">
                <a:solidFill>
                  <a:srgbClr val="002060"/>
                </a:solidFill>
              </a:rPr>
              <a:t>PURPOSE OF  EVALUATION</a:t>
            </a:r>
            <a:endParaRPr lang="en-US" sz="3600" b="1" dirty="0">
              <a:solidFill>
                <a:srgbClr val="002060"/>
              </a:solidFill>
            </a:endParaRPr>
          </a:p>
        </p:txBody>
      </p:sp>
      <p:sp>
        <p:nvSpPr>
          <p:cNvPr id="3" name="Content Placeholder 2"/>
          <p:cNvSpPr>
            <a:spLocks noGrp="1"/>
          </p:cNvSpPr>
          <p:nvPr>
            <p:ph idx="1"/>
          </p:nvPr>
        </p:nvSpPr>
        <p:spPr>
          <a:xfrm>
            <a:off x="457200" y="1066800"/>
            <a:ext cx="7620000" cy="5334000"/>
          </a:xfrm>
        </p:spPr>
        <p:txBody>
          <a:bodyPr>
            <a:noAutofit/>
          </a:bodyPr>
          <a:lstStyle/>
          <a:p>
            <a:pPr algn="just"/>
            <a:r>
              <a:rPr lang="en-US" sz="3200" dirty="0" smtClean="0"/>
              <a:t>To determine and select the lowest evaluated responsive bid. (Goods &amp;Works)</a:t>
            </a:r>
          </a:p>
          <a:p>
            <a:pPr algn="just"/>
            <a:endParaRPr lang="en-US" sz="3200" dirty="0" smtClean="0"/>
          </a:p>
          <a:p>
            <a:pPr algn="just"/>
            <a:r>
              <a:rPr lang="en-US" sz="3200" dirty="0" smtClean="0"/>
              <a:t>No other criteria shall be used except as stipulated in the solicitation documents</a:t>
            </a:r>
          </a:p>
          <a:p>
            <a:pPr marL="114300" indent="0" algn="just">
              <a:buNone/>
            </a:pPr>
            <a:endParaRPr lang="en-US" sz="3200" dirty="0" smtClean="0"/>
          </a:p>
          <a:p>
            <a:pPr algn="just"/>
            <a:r>
              <a:rPr lang="en-US" sz="3200" dirty="0" smtClean="0"/>
              <a:t>Prompt notice shall be given to the contractor of any arithmetic errors that are discovered during the examination of tenders.</a:t>
            </a:r>
            <a:endParaRPr lang="en-US" sz="3200" dirty="0"/>
          </a:p>
        </p:txBody>
      </p:sp>
    </p:spTree>
    <p:extLst>
      <p:ext uri="{BB962C8B-B14F-4D97-AF65-F5344CB8AC3E}">
        <p14:creationId xmlns:p14="http://schemas.microsoft.com/office/powerpoint/2010/main" val="2051193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620000" cy="990600"/>
          </a:xfrm>
        </p:spPr>
        <p:txBody>
          <a:bodyPr>
            <a:noAutofit/>
          </a:bodyPr>
          <a:lstStyle/>
          <a:p>
            <a:pPr algn="just">
              <a:lnSpc>
                <a:spcPts val="2400"/>
              </a:lnSpc>
            </a:pPr>
            <a:r>
              <a:rPr lang="en-US" sz="2800" b="1" dirty="0" smtClean="0"/>
              <a:t/>
            </a:r>
            <a:br>
              <a:rPr lang="en-US" sz="2800" b="1" dirty="0" smtClean="0"/>
            </a:br>
            <a:r>
              <a:rPr lang="en-US" sz="2800" b="1" dirty="0" smtClean="0"/>
              <a:t/>
            </a:r>
            <a:br>
              <a:rPr lang="en-US" sz="2800" b="1" dirty="0" smtClean="0"/>
            </a:br>
            <a:r>
              <a:rPr lang="en-US" sz="2800" b="1" dirty="0" smtClean="0">
                <a:solidFill>
                  <a:srgbClr val="00B050"/>
                </a:solidFill>
              </a:rPr>
              <a:t>WHAT WERE THE SETBACKS IN PROCUREMENT PRACTICE THAT NECESSITATED PROCUREMENT REFORMS IN NIGERIA?</a:t>
            </a:r>
            <a:endParaRPr lang="en-US" sz="2800" b="1" dirty="0">
              <a:solidFill>
                <a:srgbClr val="00B050"/>
              </a:solidFill>
            </a:endParaRPr>
          </a:p>
        </p:txBody>
      </p:sp>
      <p:sp>
        <p:nvSpPr>
          <p:cNvPr id="3" name="Content Placeholder 2"/>
          <p:cNvSpPr>
            <a:spLocks noGrp="1"/>
          </p:cNvSpPr>
          <p:nvPr>
            <p:ph idx="1"/>
          </p:nvPr>
        </p:nvSpPr>
        <p:spPr>
          <a:xfrm>
            <a:off x="304800" y="1295400"/>
            <a:ext cx="7848600" cy="5334000"/>
          </a:xfrm>
        </p:spPr>
        <p:txBody>
          <a:bodyPr>
            <a:noAutofit/>
          </a:bodyPr>
          <a:lstStyle/>
          <a:p>
            <a:r>
              <a:rPr lang="en-US" sz="2800" dirty="0" smtClean="0"/>
              <a:t>Selective Tendering</a:t>
            </a:r>
          </a:p>
          <a:p>
            <a:r>
              <a:rPr lang="en-US" sz="2800" dirty="0" smtClean="0"/>
              <a:t>Sole source contracting</a:t>
            </a:r>
          </a:p>
          <a:p>
            <a:r>
              <a:rPr lang="en-US" sz="2800" dirty="0" smtClean="0"/>
              <a:t> Contract price negotiations were common practices rather than exceptions</a:t>
            </a:r>
          </a:p>
          <a:p>
            <a:pPr>
              <a:lnSpc>
                <a:spcPct val="150000"/>
              </a:lnSpc>
            </a:pPr>
            <a:r>
              <a:rPr lang="en-US" sz="2800" dirty="0" smtClean="0"/>
              <a:t>Limited or no advertisement</a:t>
            </a:r>
          </a:p>
          <a:p>
            <a:r>
              <a:rPr lang="en-US" sz="2800" dirty="0" smtClean="0"/>
              <a:t>Limited and ineffective public bidding: the process lacked competitiveness</a:t>
            </a:r>
          </a:p>
          <a:p>
            <a:pPr>
              <a:lnSpc>
                <a:spcPct val="150000"/>
              </a:lnSpc>
            </a:pPr>
            <a:r>
              <a:rPr lang="en-US" sz="2800" dirty="0" smtClean="0"/>
              <a:t>Unclear evaluation and award criteria</a:t>
            </a:r>
          </a:p>
          <a:p>
            <a:r>
              <a:rPr lang="en-US" sz="2800" dirty="0" smtClean="0"/>
              <a:t>Extra budgetary projects</a:t>
            </a:r>
          </a:p>
          <a:p>
            <a:r>
              <a:rPr lang="en-US" sz="2800" dirty="0"/>
              <a:t>A</a:t>
            </a:r>
            <a:r>
              <a:rPr lang="en-US" sz="2800" dirty="0" smtClean="0"/>
              <a:t>bandoned projects</a:t>
            </a:r>
          </a:p>
          <a:p>
            <a:pPr algn="just"/>
            <a:endParaRPr lang="en-US" sz="2000" dirty="0"/>
          </a:p>
        </p:txBody>
      </p:sp>
    </p:spTree>
    <p:extLst>
      <p:ext uri="{BB962C8B-B14F-4D97-AF65-F5344CB8AC3E}">
        <p14:creationId xmlns:p14="http://schemas.microsoft.com/office/powerpoint/2010/main" val="27630628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noAutofit/>
          </a:bodyPr>
          <a:lstStyle/>
          <a:p>
            <a:pPr algn="ctr"/>
            <a:r>
              <a:rPr lang="en-US" sz="3200" b="1" dirty="0" smtClean="0">
                <a:solidFill>
                  <a:srgbClr val="002060"/>
                </a:solidFill>
              </a:rPr>
              <a:t>CRITERIA FOR SELECTING WINNING PROPOSALS</a:t>
            </a:r>
            <a:endParaRPr lang="en-US" sz="3200" b="1" dirty="0">
              <a:solidFill>
                <a:srgbClr val="002060"/>
              </a:solidFill>
            </a:endParaRPr>
          </a:p>
        </p:txBody>
      </p:sp>
      <p:sp>
        <p:nvSpPr>
          <p:cNvPr id="3" name="Content Placeholder 2"/>
          <p:cNvSpPr>
            <a:spLocks noGrp="1"/>
          </p:cNvSpPr>
          <p:nvPr>
            <p:ph idx="1"/>
          </p:nvPr>
        </p:nvSpPr>
        <p:spPr>
          <a:xfrm>
            <a:off x="457200" y="1219200"/>
            <a:ext cx="7772400" cy="5181600"/>
          </a:xfrm>
        </p:spPr>
        <p:txBody>
          <a:bodyPr>
            <a:noAutofit/>
          </a:bodyPr>
          <a:lstStyle/>
          <a:p>
            <a:pPr algn="just"/>
            <a:r>
              <a:rPr lang="en-US" sz="3000" dirty="0" smtClean="0"/>
              <a:t>The responsive proposal with the lowest price in case of least cost selection, or</a:t>
            </a:r>
          </a:p>
          <a:p>
            <a:pPr algn="just"/>
            <a:endParaRPr lang="en-US" sz="1600" dirty="0" smtClean="0"/>
          </a:p>
          <a:p>
            <a:pPr algn="just"/>
            <a:r>
              <a:rPr lang="en-US" sz="3000" dirty="0" smtClean="0"/>
              <a:t>The responsive bid or proposal with the best combined evaluation in terms of criteria set with respect to technical and price factors in the case of quality and cost based selection, or</a:t>
            </a:r>
          </a:p>
          <a:p>
            <a:pPr algn="just"/>
            <a:endParaRPr lang="en-US" sz="1800" dirty="0" smtClean="0"/>
          </a:p>
          <a:p>
            <a:pPr algn="just"/>
            <a:r>
              <a:rPr lang="en-US" sz="3000" dirty="0" smtClean="0"/>
              <a:t>The responsive bid with the highest technical ranking within the budget goods, works and services.</a:t>
            </a:r>
            <a:endParaRPr lang="en-US" sz="3000" dirty="0"/>
          </a:p>
        </p:txBody>
      </p:sp>
    </p:spTree>
    <p:extLst>
      <p:ext uri="{BB962C8B-B14F-4D97-AF65-F5344CB8AC3E}">
        <p14:creationId xmlns:p14="http://schemas.microsoft.com/office/powerpoint/2010/main" val="36646468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rgbClr val="002060"/>
                </a:solidFill>
              </a:rPr>
              <a:t>PAYMENT TO CONTRACTORS (CONT’D)</a:t>
            </a:r>
            <a:endParaRPr lang="en-US" sz="3200" b="1" dirty="0">
              <a:solidFill>
                <a:srgbClr val="002060"/>
              </a:solidFill>
            </a:endParaRPr>
          </a:p>
        </p:txBody>
      </p:sp>
      <p:sp>
        <p:nvSpPr>
          <p:cNvPr id="3" name="Content Placeholder 2"/>
          <p:cNvSpPr>
            <a:spLocks noGrp="1"/>
          </p:cNvSpPr>
          <p:nvPr>
            <p:ph idx="1"/>
          </p:nvPr>
        </p:nvSpPr>
        <p:spPr>
          <a:xfrm>
            <a:off x="228600" y="1219200"/>
            <a:ext cx="8001000" cy="5334000"/>
          </a:xfrm>
        </p:spPr>
        <p:txBody>
          <a:bodyPr>
            <a:noAutofit/>
          </a:bodyPr>
          <a:lstStyle/>
          <a:p>
            <a:r>
              <a:rPr lang="en-US" sz="3200" dirty="0" smtClean="0"/>
              <a:t>Mobilization fees- NOT COMPULSORY!</a:t>
            </a:r>
          </a:p>
          <a:p>
            <a:r>
              <a:rPr lang="en-US" sz="3200" dirty="0" smtClean="0"/>
              <a:t>Maximum of 15% Contract sum allowed, but</a:t>
            </a:r>
          </a:p>
          <a:p>
            <a:r>
              <a:rPr lang="en-US" sz="3200" dirty="0" smtClean="0"/>
              <a:t>On provision of UNCONDITIONAL Bank guarantee or insurance Bound</a:t>
            </a:r>
          </a:p>
          <a:p>
            <a:r>
              <a:rPr lang="en-US" sz="3200" dirty="0" smtClean="0"/>
              <a:t>Performance Bond to be provided by successful bidders.</a:t>
            </a:r>
          </a:p>
          <a:p>
            <a:r>
              <a:rPr lang="en-US" sz="3200" dirty="0" smtClean="0"/>
              <a:t>Delay in payment after 60 days of valuation of certification attracts interest at a rate; usually at CBN rate.</a:t>
            </a:r>
          </a:p>
          <a:p>
            <a:pPr marL="114300" indent="0">
              <a:buNone/>
            </a:pPr>
            <a:r>
              <a:rPr lang="en-US" sz="3200" dirty="0"/>
              <a:t> </a:t>
            </a:r>
            <a:r>
              <a:rPr lang="en-US" sz="3200" dirty="0" smtClean="0"/>
              <a:t>                    (Section 37 of the Act refers).</a:t>
            </a:r>
            <a:endParaRPr lang="en-US" sz="3200" dirty="0"/>
          </a:p>
        </p:txBody>
      </p:sp>
    </p:spTree>
    <p:extLst>
      <p:ext uri="{BB962C8B-B14F-4D97-AF65-F5344CB8AC3E}">
        <p14:creationId xmlns:p14="http://schemas.microsoft.com/office/powerpoint/2010/main" val="313187492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ctr"/>
            <a:r>
              <a:rPr lang="en-US" sz="3200" b="1" dirty="0" smtClean="0">
                <a:solidFill>
                  <a:srgbClr val="C00000"/>
                </a:solidFill>
              </a:rPr>
              <a:t>ACCESS TO INFORMATION</a:t>
            </a:r>
            <a:endParaRPr lang="en-US" sz="3200" b="1" dirty="0">
              <a:solidFill>
                <a:srgbClr val="C00000"/>
              </a:solidFill>
            </a:endParaRPr>
          </a:p>
        </p:txBody>
      </p:sp>
      <p:sp>
        <p:nvSpPr>
          <p:cNvPr id="3" name="Content Placeholder 2"/>
          <p:cNvSpPr>
            <a:spLocks noGrp="1"/>
          </p:cNvSpPr>
          <p:nvPr>
            <p:ph idx="1"/>
          </p:nvPr>
        </p:nvSpPr>
        <p:spPr>
          <a:xfrm>
            <a:off x="228600" y="914400"/>
            <a:ext cx="8077200" cy="5791200"/>
          </a:xfrm>
        </p:spPr>
        <p:txBody>
          <a:bodyPr>
            <a:noAutofit/>
          </a:bodyPr>
          <a:lstStyle/>
          <a:p>
            <a:pPr algn="just"/>
            <a:r>
              <a:rPr lang="en-US" sz="2600" dirty="0" smtClean="0"/>
              <a:t>PE’s shall;</a:t>
            </a:r>
          </a:p>
          <a:p>
            <a:pPr algn="just"/>
            <a:r>
              <a:rPr lang="en-US" sz="2600" dirty="0" smtClean="0"/>
              <a:t>Grant public access to information, after a tender proposal, offer or bid has been accepted or proceedings have been terminated without resulting in procurement. Section 38 refers</a:t>
            </a:r>
          </a:p>
          <a:p>
            <a:pPr algn="just"/>
            <a:r>
              <a:rPr lang="en-US" sz="2600" dirty="0" smtClean="0"/>
              <a:t>Provide for debriefing of Bid losers on request Section (19e)</a:t>
            </a:r>
          </a:p>
          <a:p>
            <a:pPr lvl="1" algn="just">
              <a:buFont typeface="Courier New"/>
              <a:buChar char="o"/>
            </a:pPr>
            <a:r>
              <a:rPr lang="en-US" sz="2600" dirty="0" smtClean="0"/>
              <a:t>All communications must be in writing</a:t>
            </a:r>
          </a:p>
          <a:p>
            <a:pPr lvl="1" algn="just">
              <a:buFont typeface="Courier New"/>
              <a:buChar char="o"/>
            </a:pPr>
            <a:r>
              <a:rPr lang="en-US" sz="2600" dirty="0" smtClean="0"/>
              <a:t>PE’s (Procuring Entities) to submit records and information on procurement to the Bureau in a format determined by the bureau.</a:t>
            </a:r>
          </a:p>
          <a:p>
            <a:pPr lvl="1" algn="just">
              <a:buFont typeface="Courier New"/>
              <a:buChar char="o"/>
            </a:pPr>
            <a:r>
              <a:rPr lang="en-US" sz="2600" dirty="0" smtClean="0"/>
              <a:t>Prior to selection of a winner, procurement information can only be disclosed by leave of court.</a:t>
            </a:r>
          </a:p>
          <a:p>
            <a:endParaRPr lang="en-US" sz="2000" dirty="0"/>
          </a:p>
        </p:txBody>
      </p:sp>
    </p:spTree>
    <p:extLst>
      <p:ext uri="{BB962C8B-B14F-4D97-AF65-F5344CB8AC3E}">
        <p14:creationId xmlns:p14="http://schemas.microsoft.com/office/powerpoint/2010/main" val="141532919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620000" cy="868362"/>
          </a:xfrm>
        </p:spPr>
        <p:txBody>
          <a:bodyPr/>
          <a:lstStyle/>
          <a:p>
            <a:pPr algn="ctr"/>
            <a:r>
              <a:rPr lang="en-US" sz="3600" b="1" dirty="0" smtClean="0">
                <a:solidFill>
                  <a:srgbClr val="C00000"/>
                </a:solidFill>
              </a:rPr>
              <a:t>ACCESS TO INFORMATION CONT’D</a:t>
            </a:r>
            <a:endParaRPr lang="en-US" sz="3600" b="1" dirty="0">
              <a:solidFill>
                <a:srgbClr val="C00000"/>
              </a:solidFill>
            </a:endParaRPr>
          </a:p>
        </p:txBody>
      </p:sp>
      <p:sp>
        <p:nvSpPr>
          <p:cNvPr id="3" name="Content Placeholder 2"/>
          <p:cNvSpPr>
            <a:spLocks noGrp="1"/>
          </p:cNvSpPr>
          <p:nvPr>
            <p:ph idx="1"/>
          </p:nvPr>
        </p:nvSpPr>
        <p:spPr>
          <a:xfrm>
            <a:off x="152400" y="838200"/>
            <a:ext cx="8153400" cy="5791200"/>
          </a:xfrm>
        </p:spPr>
        <p:txBody>
          <a:bodyPr>
            <a:noAutofit/>
          </a:bodyPr>
          <a:lstStyle/>
          <a:p>
            <a:pPr algn="just"/>
            <a:r>
              <a:rPr lang="en-US" sz="3200" dirty="0" smtClean="0"/>
              <a:t>All unclassified records of procurement shall be open to inspection by the public at the cost of copying and certifying of the documents as an administrative fee.</a:t>
            </a:r>
          </a:p>
          <a:p>
            <a:pPr algn="just"/>
            <a:endParaRPr lang="en-US" sz="1600" dirty="0" smtClean="0"/>
          </a:p>
          <a:p>
            <a:pPr algn="just"/>
            <a:r>
              <a:rPr lang="en-US" sz="3200" dirty="0" smtClean="0"/>
              <a:t>The Bureau is to establish a single internet portal which shall be a primary definitive source of procurement information in the country</a:t>
            </a:r>
          </a:p>
          <a:p>
            <a:pPr algn="just"/>
            <a:endParaRPr lang="en-US" sz="1600" dirty="0" smtClean="0"/>
          </a:p>
          <a:p>
            <a:pPr algn="just"/>
            <a:r>
              <a:rPr lang="en-US" sz="3200" dirty="0" smtClean="0"/>
              <a:t>The Bureau shall publish details of all Procurement contracts.</a:t>
            </a:r>
            <a:endParaRPr lang="en-US" sz="3200" dirty="0"/>
          </a:p>
        </p:txBody>
      </p:sp>
    </p:spTree>
    <p:extLst>
      <p:ext uri="{BB962C8B-B14F-4D97-AF65-F5344CB8AC3E}">
        <p14:creationId xmlns:p14="http://schemas.microsoft.com/office/powerpoint/2010/main" val="401460049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4000" b="1" dirty="0" smtClean="0">
                <a:solidFill>
                  <a:srgbClr val="FF0000"/>
                </a:solidFill>
              </a:rPr>
              <a:t>DISPUTE RESOLUTION </a:t>
            </a:r>
            <a:endParaRPr lang="en-US" sz="4000" b="1" dirty="0">
              <a:solidFill>
                <a:srgbClr val="FF0000"/>
              </a:solidFill>
            </a:endParaRPr>
          </a:p>
        </p:txBody>
      </p:sp>
      <p:sp>
        <p:nvSpPr>
          <p:cNvPr id="3" name="Content Placeholder 2"/>
          <p:cNvSpPr>
            <a:spLocks noGrp="1"/>
          </p:cNvSpPr>
          <p:nvPr>
            <p:ph idx="1"/>
          </p:nvPr>
        </p:nvSpPr>
        <p:spPr>
          <a:xfrm>
            <a:off x="0" y="1066800"/>
            <a:ext cx="8153400" cy="5486400"/>
          </a:xfrm>
        </p:spPr>
        <p:txBody>
          <a:bodyPr>
            <a:noAutofit/>
          </a:bodyPr>
          <a:lstStyle/>
          <a:p>
            <a:r>
              <a:rPr lang="en-US" sz="3200" dirty="0" smtClean="0"/>
              <a:t>All complaints must first be addressed to the Accounting officer.</a:t>
            </a:r>
          </a:p>
          <a:p>
            <a:pPr algn="just"/>
            <a:r>
              <a:rPr lang="en-US" sz="3200" dirty="0" smtClean="0"/>
              <a:t>Accounting officer to decide complaint in writing, addressed to complaint within 15 working days,</a:t>
            </a:r>
          </a:p>
          <a:p>
            <a:pPr algn="just"/>
            <a:r>
              <a:rPr lang="en-US" sz="3200" dirty="0" smtClean="0"/>
              <a:t>Provides right of appeal to Bureau if there is (Failure to decide or If unsatisfied by decision)</a:t>
            </a:r>
          </a:p>
          <a:p>
            <a:r>
              <a:rPr lang="en-US" sz="3200" dirty="0" smtClean="0"/>
              <a:t>Bureau has to decide in writing within 30 working days.</a:t>
            </a:r>
          </a:p>
          <a:p>
            <a:r>
              <a:rPr lang="en-US" sz="3200" dirty="0" smtClean="0"/>
              <a:t>Provides access to courts.</a:t>
            </a:r>
            <a:endParaRPr lang="en-US" sz="3200" dirty="0"/>
          </a:p>
        </p:txBody>
      </p:sp>
    </p:spTree>
    <p:extLst>
      <p:ext uri="{BB962C8B-B14F-4D97-AF65-F5344CB8AC3E}">
        <p14:creationId xmlns:p14="http://schemas.microsoft.com/office/powerpoint/2010/main" val="16912648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620000" cy="639762"/>
          </a:xfrm>
        </p:spPr>
        <p:txBody>
          <a:bodyPr>
            <a:noAutofit/>
          </a:bodyPr>
          <a:lstStyle/>
          <a:p>
            <a:pPr algn="ctr"/>
            <a:r>
              <a:rPr lang="en-US" sz="3600" b="1" dirty="0" smtClean="0">
                <a:solidFill>
                  <a:srgbClr val="FF0000"/>
                </a:solidFill>
              </a:rPr>
              <a:t>DISPOSAL OF ASSETS</a:t>
            </a:r>
            <a:br>
              <a:rPr lang="en-US" sz="3600" b="1" dirty="0" smtClean="0">
                <a:solidFill>
                  <a:srgbClr val="FF0000"/>
                </a:solidFill>
              </a:rPr>
            </a:br>
            <a:endParaRPr lang="en-US" sz="3600" b="1" dirty="0">
              <a:solidFill>
                <a:srgbClr val="FF0000"/>
              </a:solidFill>
            </a:endParaRPr>
          </a:p>
        </p:txBody>
      </p:sp>
      <p:sp>
        <p:nvSpPr>
          <p:cNvPr id="3" name="Content Placeholder 2"/>
          <p:cNvSpPr>
            <a:spLocks noGrp="1"/>
          </p:cNvSpPr>
          <p:nvPr>
            <p:ph idx="1"/>
          </p:nvPr>
        </p:nvSpPr>
        <p:spPr>
          <a:xfrm>
            <a:off x="457200" y="990600"/>
            <a:ext cx="7620000" cy="5638800"/>
          </a:xfrm>
        </p:spPr>
        <p:txBody>
          <a:bodyPr>
            <a:noAutofit/>
          </a:bodyPr>
          <a:lstStyle/>
          <a:p>
            <a:pPr algn="just"/>
            <a:r>
              <a:rPr lang="en-US" sz="3200" dirty="0" smtClean="0"/>
              <a:t>Every procuring entity shall also be a disposing entity</a:t>
            </a:r>
          </a:p>
          <a:p>
            <a:pPr algn="just"/>
            <a:r>
              <a:rPr lang="en-US" sz="3200" dirty="0" smtClean="0"/>
              <a:t>Open Competitive Bidding shall be the primary source of receiving offers for the purchase of public property</a:t>
            </a:r>
          </a:p>
          <a:p>
            <a:pPr algn="just"/>
            <a:r>
              <a:rPr lang="en-US" sz="3200" dirty="0" smtClean="0"/>
              <a:t>Methods of disposal shall include; sales and hire purchase, licenses and tenancies, franchise and auction</a:t>
            </a:r>
          </a:p>
          <a:p>
            <a:pPr algn="just"/>
            <a:r>
              <a:rPr lang="en-US" sz="3200" dirty="0" smtClean="0"/>
              <a:t>Planning of disposal shall include valuation by independent professional.</a:t>
            </a:r>
            <a:endParaRPr lang="en-US" sz="3200" dirty="0"/>
          </a:p>
        </p:txBody>
      </p:sp>
    </p:spTree>
    <p:extLst>
      <p:ext uri="{BB962C8B-B14F-4D97-AF65-F5344CB8AC3E}">
        <p14:creationId xmlns:p14="http://schemas.microsoft.com/office/powerpoint/2010/main" val="24025333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ctr"/>
            <a:r>
              <a:rPr lang="en-US" sz="4000" b="1" dirty="0" smtClean="0">
                <a:solidFill>
                  <a:srgbClr val="FF0000"/>
                </a:solidFill>
              </a:rPr>
              <a:t>OFFENCES</a:t>
            </a:r>
            <a:endParaRPr lang="en-US" sz="4000" b="1" dirty="0">
              <a:solidFill>
                <a:srgbClr val="FF0000"/>
              </a:solidFill>
            </a:endParaRPr>
          </a:p>
        </p:txBody>
      </p:sp>
      <p:sp>
        <p:nvSpPr>
          <p:cNvPr id="3" name="Content Placeholder 2"/>
          <p:cNvSpPr>
            <a:spLocks noGrp="1"/>
          </p:cNvSpPr>
          <p:nvPr>
            <p:ph idx="1"/>
          </p:nvPr>
        </p:nvSpPr>
        <p:spPr>
          <a:xfrm>
            <a:off x="457200" y="838200"/>
            <a:ext cx="7620000" cy="5562600"/>
          </a:xfrm>
        </p:spPr>
        <p:txBody>
          <a:bodyPr>
            <a:normAutofit/>
          </a:bodyPr>
          <a:lstStyle/>
          <a:p>
            <a:pPr algn="just"/>
            <a:r>
              <a:rPr lang="en-US" sz="2800" dirty="0"/>
              <a:t>Bid rigging – pre-arrangement of offers where winners have been </a:t>
            </a:r>
            <a:r>
              <a:rPr lang="en-US" sz="2800" dirty="0" smtClean="0"/>
              <a:t>predetermined.</a:t>
            </a:r>
            <a:endParaRPr lang="en-US" sz="2800" dirty="0"/>
          </a:p>
          <a:p>
            <a:pPr algn="just"/>
            <a:r>
              <a:rPr lang="en-US" sz="2800" dirty="0"/>
              <a:t>Collusion</a:t>
            </a:r>
          </a:p>
          <a:p>
            <a:pPr algn="just"/>
            <a:r>
              <a:rPr lang="en-US" sz="2800" dirty="0"/>
              <a:t>Splitting of contracts</a:t>
            </a:r>
          </a:p>
          <a:p>
            <a:pPr algn="just"/>
            <a:r>
              <a:rPr lang="en-US" sz="2800" dirty="0"/>
              <a:t>Procurement </a:t>
            </a:r>
            <a:r>
              <a:rPr lang="en-US" sz="2800" dirty="0" smtClean="0"/>
              <a:t>fraud using </a:t>
            </a:r>
            <a:r>
              <a:rPr lang="en-US" sz="2800" dirty="0"/>
              <a:t>undue influence, favour, bribery</a:t>
            </a:r>
          </a:p>
          <a:p>
            <a:pPr algn="just"/>
            <a:r>
              <a:rPr lang="en-US" sz="2800" dirty="0"/>
              <a:t>Altering procurement </a:t>
            </a:r>
            <a:r>
              <a:rPr lang="en-US" sz="2800" dirty="0" smtClean="0"/>
              <a:t>documents</a:t>
            </a:r>
            <a:endParaRPr lang="en-US" sz="2800" dirty="0"/>
          </a:p>
          <a:p>
            <a:pPr algn="just"/>
            <a:r>
              <a:rPr lang="en-US" sz="2800" dirty="0"/>
              <a:t>Willful refusal to allow Bureau and its officers access to any procurement records</a:t>
            </a:r>
          </a:p>
          <a:p>
            <a:pPr algn="just"/>
            <a:r>
              <a:rPr lang="en-US" sz="2800" dirty="0"/>
              <a:t>Using fake documents like </a:t>
            </a:r>
            <a:r>
              <a:rPr lang="en-US" sz="2800" dirty="0" smtClean="0"/>
              <a:t>TCC (TAX Clearance Certificate), </a:t>
            </a:r>
            <a:r>
              <a:rPr lang="en-US" sz="2800" dirty="0"/>
              <a:t>etc.</a:t>
            </a:r>
          </a:p>
          <a:p>
            <a:endParaRPr lang="en-US" sz="2000" dirty="0"/>
          </a:p>
        </p:txBody>
      </p:sp>
    </p:spTree>
    <p:extLst>
      <p:ext uri="{BB962C8B-B14F-4D97-AF65-F5344CB8AC3E}">
        <p14:creationId xmlns:p14="http://schemas.microsoft.com/office/powerpoint/2010/main" val="29914656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077200" cy="1143000"/>
          </a:xfrm>
        </p:spPr>
        <p:txBody>
          <a:bodyPr/>
          <a:lstStyle/>
          <a:p>
            <a:pPr algn="ctr"/>
            <a:r>
              <a:rPr lang="en-US" sz="3600" b="1" dirty="0" smtClean="0">
                <a:solidFill>
                  <a:srgbClr val="FF0000"/>
                </a:solidFill>
              </a:rPr>
              <a:t>PENALTY FOR VIOLATORS (SANCTIONS)</a:t>
            </a:r>
            <a:r>
              <a:rPr lang="en-US" sz="3600" dirty="0">
                <a:solidFill>
                  <a:srgbClr val="FF0000"/>
                </a:solidFill>
              </a:rPr>
              <a:t/>
            </a:r>
            <a:br>
              <a:rPr lang="en-US" sz="3600" dirty="0">
                <a:solidFill>
                  <a:srgbClr val="FF0000"/>
                </a:solidFill>
              </a:rPr>
            </a:br>
            <a:endParaRPr lang="en-US" sz="3600" dirty="0">
              <a:solidFill>
                <a:srgbClr val="FF0000"/>
              </a:solidFill>
            </a:endParaRPr>
          </a:p>
        </p:txBody>
      </p:sp>
      <p:sp>
        <p:nvSpPr>
          <p:cNvPr id="3" name="Content Placeholder 2"/>
          <p:cNvSpPr>
            <a:spLocks noGrp="1"/>
          </p:cNvSpPr>
          <p:nvPr>
            <p:ph idx="1"/>
          </p:nvPr>
        </p:nvSpPr>
        <p:spPr>
          <a:xfrm>
            <a:off x="304800" y="1143000"/>
            <a:ext cx="7924800" cy="5257800"/>
          </a:xfrm>
        </p:spPr>
        <p:txBody>
          <a:bodyPr>
            <a:noAutofit/>
          </a:bodyPr>
          <a:lstStyle/>
          <a:p>
            <a:pPr algn="just"/>
            <a:r>
              <a:rPr lang="en-US" sz="3200" dirty="0" smtClean="0"/>
              <a:t>Debar any supplier or Contractor for a term- as may be specified in the regulations.</a:t>
            </a:r>
          </a:p>
          <a:p>
            <a:pPr algn="just"/>
            <a:r>
              <a:rPr lang="en-US" sz="3200" b="1" dirty="0" smtClean="0"/>
              <a:t>May recommend to Council for</a:t>
            </a:r>
            <a:r>
              <a:rPr lang="en-US" sz="3200" dirty="0" smtClean="0"/>
              <a:t>:</a:t>
            </a:r>
          </a:p>
          <a:p>
            <a:pPr lvl="1" algn="just"/>
            <a:r>
              <a:rPr lang="en-US" sz="3200" dirty="0" smtClean="0"/>
              <a:t>Suspension of officers concerned;</a:t>
            </a:r>
          </a:p>
          <a:p>
            <a:pPr lvl="1" algn="just"/>
            <a:r>
              <a:rPr lang="en-US" sz="3200" dirty="0" smtClean="0"/>
              <a:t>Replacement of Head of Procurement;</a:t>
            </a:r>
          </a:p>
          <a:p>
            <a:pPr lvl="1" algn="just"/>
            <a:r>
              <a:rPr lang="en-US" sz="3200" dirty="0" smtClean="0"/>
              <a:t>Discipline the Accounting officer in charge;</a:t>
            </a:r>
          </a:p>
          <a:p>
            <a:pPr lvl="1" algn="just"/>
            <a:r>
              <a:rPr lang="en-US" sz="3200" dirty="0" smtClean="0"/>
              <a:t>Temporary transfer of procuring function of the Entity to a third party</a:t>
            </a:r>
          </a:p>
        </p:txBody>
      </p:sp>
    </p:spTree>
    <p:extLst>
      <p:ext uri="{BB962C8B-B14F-4D97-AF65-F5344CB8AC3E}">
        <p14:creationId xmlns:p14="http://schemas.microsoft.com/office/powerpoint/2010/main" val="36081032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44562"/>
          </a:xfrm>
        </p:spPr>
        <p:txBody>
          <a:bodyPr/>
          <a:lstStyle/>
          <a:p>
            <a:pPr algn="ctr"/>
            <a:r>
              <a:rPr lang="en-US" sz="3600" b="1" dirty="0" smtClean="0">
                <a:solidFill>
                  <a:srgbClr val="FF0000"/>
                </a:solidFill>
              </a:rPr>
              <a:t>PENALTY FOR VIOLATORS (CONT’D)</a:t>
            </a:r>
            <a:endParaRPr lang="en-US" sz="3600" b="1" dirty="0">
              <a:solidFill>
                <a:srgbClr val="FF0000"/>
              </a:solidFill>
            </a:endParaRPr>
          </a:p>
        </p:txBody>
      </p:sp>
      <p:sp>
        <p:nvSpPr>
          <p:cNvPr id="3" name="Content Placeholder 2"/>
          <p:cNvSpPr>
            <a:spLocks noGrp="1"/>
          </p:cNvSpPr>
          <p:nvPr>
            <p:ph idx="1"/>
          </p:nvPr>
        </p:nvSpPr>
        <p:spPr>
          <a:xfrm>
            <a:off x="457200" y="1143000"/>
            <a:ext cx="7620000" cy="5257800"/>
          </a:xfrm>
        </p:spPr>
        <p:txBody>
          <a:bodyPr>
            <a:normAutofit fontScale="92500" lnSpcReduction="10000"/>
          </a:bodyPr>
          <a:lstStyle/>
          <a:p>
            <a:pPr lvl="1" algn="just"/>
            <a:r>
              <a:rPr lang="en-US" sz="2800" dirty="0" smtClean="0"/>
              <a:t>Refer cases to ICPC or EFCC for investigation and prosecution.</a:t>
            </a:r>
          </a:p>
          <a:p>
            <a:pPr lvl="1" algn="just"/>
            <a:r>
              <a:rPr lang="en-US" sz="2800" dirty="0" smtClean="0"/>
              <a:t>Issuance of variation orders</a:t>
            </a:r>
          </a:p>
          <a:p>
            <a:pPr lvl="1" algn="just"/>
            <a:r>
              <a:rPr lang="en-US" sz="2800" dirty="0" smtClean="0"/>
              <a:t>Any other sanction that the Bureau may consider appropriate</a:t>
            </a:r>
          </a:p>
          <a:p>
            <a:pPr lvl="1" algn="just"/>
            <a:r>
              <a:rPr lang="en-US" sz="2800" b="1" dirty="0" smtClean="0"/>
              <a:t>Contractors, suppliers, vendors</a:t>
            </a:r>
          </a:p>
          <a:p>
            <a:pPr marL="411480" lvl="1" indent="0" algn="just">
              <a:buNone/>
            </a:pPr>
            <a:r>
              <a:rPr lang="en-US" sz="2800" b="1" dirty="0"/>
              <a:t>	</a:t>
            </a:r>
            <a:r>
              <a:rPr lang="en-US" sz="2800" dirty="0" smtClean="0"/>
              <a:t>-   Jail term of 5 calendar years but not more 		     that 10 years without option of fine</a:t>
            </a:r>
          </a:p>
          <a:p>
            <a:pPr lvl="1" algn="just"/>
            <a:r>
              <a:rPr lang="en-US" sz="2800" b="1" dirty="0" smtClean="0"/>
              <a:t>For officers of the Bureau, MDAs</a:t>
            </a:r>
          </a:p>
          <a:p>
            <a:pPr marL="411480" lvl="1" indent="0" algn="just">
              <a:buNone/>
            </a:pPr>
            <a:r>
              <a:rPr lang="en-US" sz="2800" b="1" dirty="0"/>
              <a:t>	</a:t>
            </a:r>
            <a:r>
              <a:rPr lang="en-US" sz="2800" dirty="0" smtClean="0"/>
              <a:t>- not less than 5 calendar years but </a:t>
            </a:r>
            <a:r>
              <a:rPr lang="en-US" sz="2800" dirty="0"/>
              <a:t>not more </a:t>
            </a:r>
            <a:r>
              <a:rPr lang="en-US" sz="2800" dirty="0" smtClean="0"/>
              <a:t>	    	   that </a:t>
            </a:r>
            <a:r>
              <a:rPr lang="en-US" sz="2800" dirty="0"/>
              <a:t>10 years </a:t>
            </a:r>
            <a:r>
              <a:rPr lang="en-US" sz="2800" dirty="0" smtClean="0"/>
              <a:t> without </a:t>
            </a:r>
            <a:r>
              <a:rPr lang="en-US" sz="2800" dirty="0"/>
              <a:t>option of </a:t>
            </a:r>
            <a:r>
              <a:rPr lang="en-US" sz="2800" dirty="0" smtClean="0"/>
              <a:t>fine.</a:t>
            </a:r>
          </a:p>
          <a:p>
            <a:pPr marL="411480" lvl="1" indent="0" algn="just">
              <a:buNone/>
            </a:pPr>
            <a:r>
              <a:rPr lang="en-US" sz="2800" dirty="0"/>
              <a:t>	</a:t>
            </a:r>
            <a:r>
              <a:rPr lang="en-US" sz="2800" dirty="0" smtClean="0"/>
              <a:t>-  Summary Dismissal from Government Service</a:t>
            </a:r>
            <a:endParaRPr lang="en-US" sz="2400" dirty="0"/>
          </a:p>
          <a:p>
            <a:pPr marL="411480" lvl="1" indent="0">
              <a:buNone/>
            </a:pPr>
            <a:endParaRPr lang="en-US" sz="2400" b="1" dirty="0" smtClean="0"/>
          </a:p>
          <a:p>
            <a:pPr marL="411480" lvl="1" indent="0">
              <a:buNone/>
            </a:pPr>
            <a:endParaRPr lang="en-US" b="1" dirty="0"/>
          </a:p>
        </p:txBody>
      </p:sp>
    </p:spTree>
    <p:extLst>
      <p:ext uri="{BB962C8B-B14F-4D97-AF65-F5344CB8AC3E}">
        <p14:creationId xmlns:p14="http://schemas.microsoft.com/office/powerpoint/2010/main" val="7949416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3600" b="1" dirty="0" smtClean="0">
                <a:solidFill>
                  <a:srgbClr val="FF0000"/>
                </a:solidFill>
              </a:rPr>
              <a:t>PENALTY FOR VIOLATORS (CONT’D)</a:t>
            </a:r>
            <a:endParaRPr lang="en-US" sz="3600" b="1" dirty="0">
              <a:solidFill>
                <a:srgbClr val="FF0000"/>
              </a:solidFill>
            </a:endParaRPr>
          </a:p>
        </p:txBody>
      </p:sp>
      <p:sp>
        <p:nvSpPr>
          <p:cNvPr id="3" name="Content Placeholder 2"/>
          <p:cNvSpPr>
            <a:spLocks noGrp="1"/>
          </p:cNvSpPr>
          <p:nvPr>
            <p:ph idx="1"/>
          </p:nvPr>
        </p:nvSpPr>
        <p:spPr>
          <a:xfrm>
            <a:off x="457200" y="1066800"/>
            <a:ext cx="7620000" cy="5334000"/>
          </a:xfrm>
        </p:spPr>
        <p:txBody>
          <a:bodyPr>
            <a:noAutofit/>
          </a:bodyPr>
          <a:lstStyle/>
          <a:p>
            <a:pPr algn="just"/>
            <a:r>
              <a:rPr lang="en-US" sz="3000" b="1" dirty="0" smtClean="0"/>
              <a:t>For Corporate Bodies</a:t>
            </a:r>
          </a:p>
          <a:p>
            <a:pPr lvl="1" algn="just">
              <a:buFontTx/>
              <a:buChar char="-"/>
            </a:pPr>
            <a:r>
              <a:rPr lang="en-US" sz="3000" dirty="0" smtClean="0"/>
              <a:t>Debarment from all public procurement for a period of not less than 5 calendar years, plus</a:t>
            </a:r>
          </a:p>
          <a:p>
            <a:pPr lvl="1" algn="just">
              <a:buFontTx/>
              <a:buChar char="-"/>
            </a:pPr>
            <a:endParaRPr lang="en-US" sz="1100" dirty="0" smtClean="0"/>
          </a:p>
          <a:p>
            <a:pPr lvl="1" algn="just">
              <a:buFontTx/>
              <a:buChar char="-"/>
            </a:pPr>
            <a:r>
              <a:rPr lang="en-US" sz="3000" dirty="0" smtClean="0"/>
              <a:t>Fine equivalent to 25% of the value of the procurement.</a:t>
            </a:r>
          </a:p>
          <a:p>
            <a:pPr lvl="1" algn="just">
              <a:buFontTx/>
              <a:buChar char="-"/>
            </a:pPr>
            <a:r>
              <a:rPr lang="en-US" sz="3000" dirty="0" smtClean="0"/>
              <a:t>Directors of the Company as listed in CAC shall be liable to a jail term of not less than 3 calendar years but not exceeding 5 years without option of fine.</a:t>
            </a:r>
            <a:endParaRPr lang="en-US" sz="3000" dirty="0"/>
          </a:p>
        </p:txBody>
      </p:sp>
    </p:spTree>
    <p:extLst>
      <p:ext uri="{BB962C8B-B14F-4D97-AF65-F5344CB8AC3E}">
        <p14:creationId xmlns:p14="http://schemas.microsoft.com/office/powerpoint/2010/main" val="3938964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B050"/>
                </a:solidFill>
              </a:rPr>
              <a:t>…setbacks </a:t>
            </a:r>
            <a:r>
              <a:rPr lang="en-US" sz="2800" b="1" dirty="0">
                <a:solidFill>
                  <a:srgbClr val="00B050"/>
                </a:solidFill>
              </a:rPr>
              <a:t>in procurement practice that necessitated procurement reforms in Nigeria</a:t>
            </a:r>
            <a:r>
              <a:rPr lang="en-US" sz="2800" b="1" dirty="0" smtClean="0">
                <a:solidFill>
                  <a:srgbClr val="00B050"/>
                </a:solidFill>
              </a:rPr>
              <a:t>? Cont’d</a:t>
            </a:r>
            <a:endParaRPr lang="en-US" sz="2800" dirty="0">
              <a:solidFill>
                <a:srgbClr val="00B050"/>
              </a:solidFill>
            </a:endParaRPr>
          </a:p>
        </p:txBody>
      </p:sp>
      <p:sp>
        <p:nvSpPr>
          <p:cNvPr id="3" name="Content Placeholder 2"/>
          <p:cNvSpPr>
            <a:spLocks noGrp="1"/>
          </p:cNvSpPr>
          <p:nvPr>
            <p:ph idx="1"/>
          </p:nvPr>
        </p:nvSpPr>
        <p:spPr/>
        <p:txBody>
          <a:bodyPr>
            <a:normAutofit/>
          </a:bodyPr>
          <a:lstStyle/>
          <a:p>
            <a:r>
              <a:rPr lang="en-US" sz="2800" dirty="0" smtClean="0"/>
              <a:t>Political interference and control in contract awards .</a:t>
            </a:r>
          </a:p>
          <a:p>
            <a:r>
              <a:rPr lang="en-US" sz="2800" dirty="0" smtClean="0"/>
              <a:t>Bid splitting</a:t>
            </a:r>
          </a:p>
          <a:p>
            <a:r>
              <a:rPr lang="en-US" sz="2800" dirty="0" smtClean="0"/>
              <a:t>Inflation </a:t>
            </a:r>
            <a:r>
              <a:rPr lang="en-US" sz="2800" dirty="0"/>
              <a:t>of prices and costs</a:t>
            </a:r>
          </a:p>
          <a:p>
            <a:r>
              <a:rPr lang="en-US" sz="2800" dirty="0"/>
              <a:t>Abuse of </a:t>
            </a:r>
            <a:r>
              <a:rPr lang="en-US" sz="2800" dirty="0" err="1"/>
              <a:t>virement</a:t>
            </a:r>
            <a:endParaRPr lang="en-US" sz="2800" dirty="0"/>
          </a:p>
          <a:p>
            <a:r>
              <a:rPr lang="en-US" sz="2800" dirty="0"/>
              <a:t>Lack of transparency</a:t>
            </a:r>
          </a:p>
          <a:p>
            <a:r>
              <a:rPr lang="en-US" sz="2800" dirty="0"/>
              <a:t>Absence of procurement planning, leading to poor prioritization or even no prioritization at all, cost overruns and failure.</a:t>
            </a:r>
          </a:p>
          <a:p>
            <a:endParaRPr lang="en-US" sz="2800" dirty="0"/>
          </a:p>
        </p:txBody>
      </p:sp>
    </p:spTree>
    <p:extLst>
      <p:ext uri="{BB962C8B-B14F-4D97-AF65-F5344CB8AC3E}">
        <p14:creationId xmlns:p14="http://schemas.microsoft.com/office/powerpoint/2010/main" val="375932331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lstStyle/>
          <a:p>
            <a:pPr algn="ctr"/>
            <a:r>
              <a:rPr lang="en-US" sz="4400" b="1" dirty="0" smtClean="0">
                <a:solidFill>
                  <a:srgbClr val="002060"/>
                </a:solidFill>
              </a:rPr>
              <a:t>CONCLUSION</a:t>
            </a:r>
            <a:endParaRPr lang="en-US" sz="4400" b="1" dirty="0">
              <a:solidFill>
                <a:srgbClr val="002060"/>
              </a:solidFill>
            </a:endParaRPr>
          </a:p>
        </p:txBody>
      </p:sp>
      <p:sp>
        <p:nvSpPr>
          <p:cNvPr id="3" name="Content Placeholder 2"/>
          <p:cNvSpPr>
            <a:spLocks noGrp="1"/>
          </p:cNvSpPr>
          <p:nvPr>
            <p:ph idx="1"/>
          </p:nvPr>
        </p:nvSpPr>
        <p:spPr>
          <a:xfrm>
            <a:off x="457200" y="1219200"/>
            <a:ext cx="7620000" cy="5181600"/>
          </a:xfrm>
        </p:spPr>
        <p:txBody>
          <a:bodyPr>
            <a:noAutofit/>
          </a:bodyPr>
          <a:lstStyle/>
          <a:p>
            <a:pPr algn="just"/>
            <a:r>
              <a:rPr lang="en-US" sz="3200" dirty="0" smtClean="0"/>
              <a:t>The Public Procurement Act 2007,provides the legal and institutional framework for the enthronement of </a:t>
            </a:r>
            <a:r>
              <a:rPr lang="en-US" sz="3200" b="1" dirty="0" smtClean="0">
                <a:solidFill>
                  <a:srgbClr val="C00000"/>
                </a:solidFill>
              </a:rPr>
              <a:t>TRANSPARENCY</a:t>
            </a:r>
            <a:r>
              <a:rPr lang="en-US" sz="3200" dirty="0" smtClean="0">
                <a:solidFill>
                  <a:srgbClr val="C00000"/>
                </a:solidFill>
              </a:rPr>
              <a:t>, </a:t>
            </a:r>
            <a:r>
              <a:rPr lang="en-US" sz="3200" b="1" dirty="0" smtClean="0">
                <a:solidFill>
                  <a:srgbClr val="C00000"/>
                </a:solidFill>
              </a:rPr>
              <a:t>ACCOUNTABILITY</a:t>
            </a:r>
            <a:r>
              <a:rPr lang="en-US" sz="3200" dirty="0" smtClean="0">
                <a:solidFill>
                  <a:srgbClr val="C00000"/>
                </a:solidFill>
              </a:rPr>
              <a:t>, </a:t>
            </a:r>
            <a:r>
              <a:rPr lang="en-US" sz="3200" b="1" dirty="0" smtClean="0">
                <a:solidFill>
                  <a:srgbClr val="C00000"/>
                </a:solidFill>
              </a:rPr>
              <a:t>VALUE FOR MONEY </a:t>
            </a:r>
            <a:r>
              <a:rPr lang="en-US" sz="3200" dirty="0" smtClean="0"/>
              <a:t>and </a:t>
            </a:r>
            <a:r>
              <a:rPr lang="en-US" sz="3200" b="1" dirty="0" smtClean="0">
                <a:solidFill>
                  <a:srgbClr val="C00000"/>
                </a:solidFill>
              </a:rPr>
              <a:t>EFFICIENCY</a:t>
            </a:r>
            <a:r>
              <a:rPr lang="en-US" sz="3200" dirty="0" smtClean="0"/>
              <a:t> in the procurement of works, goods and services within the Federal Ministries, Extra Ministerial Department and various Institutions</a:t>
            </a:r>
            <a:r>
              <a:rPr lang="en-US" sz="4400" dirty="0" smtClean="0"/>
              <a:t>.</a:t>
            </a:r>
            <a:endParaRPr lang="en-US" sz="4400" dirty="0"/>
          </a:p>
        </p:txBody>
      </p:sp>
    </p:spTree>
    <p:extLst>
      <p:ext uri="{BB962C8B-B14F-4D97-AF65-F5344CB8AC3E}">
        <p14:creationId xmlns:p14="http://schemas.microsoft.com/office/powerpoint/2010/main" val="34943413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rgbClr val="002060"/>
                </a:solidFill>
              </a:rPr>
              <a:t>CONCLUSION CONT’D</a:t>
            </a:r>
            <a:endParaRPr lang="en-US" sz="4400" b="1" dirty="0">
              <a:solidFill>
                <a:srgbClr val="002060"/>
              </a:solidFill>
            </a:endParaRPr>
          </a:p>
        </p:txBody>
      </p:sp>
      <p:sp>
        <p:nvSpPr>
          <p:cNvPr id="3" name="Content Placeholder 2"/>
          <p:cNvSpPr>
            <a:spLocks noGrp="1"/>
          </p:cNvSpPr>
          <p:nvPr>
            <p:ph idx="1"/>
          </p:nvPr>
        </p:nvSpPr>
        <p:spPr/>
        <p:txBody>
          <a:bodyPr>
            <a:normAutofit/>
          </a:bodyPr>
          <a:lstStyle/>
          <a:p>
            <a:pPr algn="just">
              <a:buFontTx/>
              <a:buChar char="-"/>
            </a:pPr>
            <a:r>
              <a:rPr lang="en-US" sz="3200" dirty="0" smtClean="0"/>
              <a:t> </a:t>
            </a:r>
            <a:r>
              <a:rPr lang="en-US" sz="3600" dirty="0" smtClean="0"/>
              <a:t>It is envisaged that with this system in Government will reduce to the barest minimum associated with procurement matters will be achieved. </a:t>
            </a:r>
          </a:p>
          <a:p>
            <a:pPr algn="just">
              <a:buFontTx/>
              <a:buChar char="-"/>
            </a:pPr>
            <a:r>
              <a:rPr lang="en-US" sz="3600" dirty="0" smtClean="0"/>
              <a:t>Every citizen of Nigeria has a role and obligation under this act.</a:t>
            </a:r>
          </a:p>
          <a:p>
            <a:pPr algn="just">
              <a:buFontTx/>
              <a:buChar char="-"/>
            </a:pPr>
            <a:endParaRPr lang="en-US" sz="3600" dirty="0" smtClean="0"/>
          </a:p>
          <a:p>
            <a:pPr algn="just">
              <a:buFontTx/>
              <a:buChar char="-"/>
            </a:pPr>
            <a:endParaRPr lang="en-US" sz="2800" dirty="0"/>
          </a:p>
        </p:txBody>
      </p:sp>
    </p:spTree>
    <p:extLst>
      <p:ext uri="{BB962C8B-B14F-4D97-AF65-F5344CB8AC3E}">
        <p14:creationId xmlns:p14="http://schemas.microsoft.com/office/powerpoint/2010/main" val="23713451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solidFill>
                  <a:srgbClr val="002060"/>
                </a:solidFill>
              </a:rPr>
              <a:t>CONCLUSION CONT’D</a:t>
            </a:r>
            <a:endParaRPr lang="en-US" sz="4000" b="1" dirty="0">
              <a:solidFill>
                <a:srgbClr val="002060"/>
              </a:solidFill>
            </a:endParaRPr>
          </a:p>
        </p:txBody>
      </p:sp>
      <p:sp>
        <p:nvSpPr>
          <p:cNvPr id="3" name="Content Placeholder 2"/>
          <p:cNvSpPr>
            <a:spLocks noGrp="1"/>
          </p:cNvSpPr>
          <p:nvPr>
            <p:ph idx="1"/>
          </p:nvPr>
        </p:nvSpPr>
        <p:spPr/>
        <p:txBody>
          <a:bodyPr/>
          <a:lstStyle/>
          <a:p>
            <a:pPr marL="411480" lvl="1" indent="0">
              <a:buNone/>
            </a:pPr>
            <a:r>
              <a:rPr lang="en-US" dirty="0" smtClean="0"/>
              <a:t>-	</a:t>
            </a:r>
            <a:r>
              <a:rPr lang="en-US" sz="3200" dirty="0" smtClean="0"/>
              <a:t>A </a:t>
            </a:r>
            <a:r>
              <a:rPr lang="en-US" sz="3200" dirty="0"/>
              <a:t>system like this one should help the </a:t>
            </a:r>
            <a:r>
              <a:rPr lang="en-US" sz="3200" dirty="0" smtClean="0"/>
              <a:t>	Federal </a:t>
            </a:r>
            <a:r>
              <a:rPr lang="en-US" sz="3200" dirty="0"/>
              <a:t>Government to </a:t>
            </a:r>
            <a:r>
              <a:rPr lang="en-US" sz="3200" dirty="0" smtClean="0"/>
              <a:t>work  more efficiently and effectively with</a:t>
            </a:r>
            <a:r>
              <a:rPr lang="en-US" sz="3200" dirty="0"/>
              <a:t>:</a:t>
            </a:r>
          </a:p>
          <a:p>
            <a:pPr marL="411480" lvl="1" indent="0">
              <a:buNone/>
            </a:pPr>
            <a:r>
              <a:rPr lang="en-US" sz="3200" dirty="0" smtClean="0"/>
              <a:t>	-   Contractors</a:t>
            </a:r>
          </a:p>
          <a:p>
            <a:pPr marL="411480" lvl="1" indent="0">
              <a:buNone/>
            </a:pPr>
            <a:r>
              <a:rPr lang="en-US" sz="3200" dirty="0" smtClean="0"/>
              <a:t>	-   Complete more projects</a:t>
            </a:r>
          </a:p>
          <a:p>
            <a:pPr marL="411480" lvl="1" indent="0">
              <a:buNone/>
            </a:pPr>
            <a:r>
              <a:rPr lang="en-US" sz="3200" dirty="0" smtClean="0"/>
              <a:t>	-   Achieve value for money</a:t>
            </a:r>
          </a:p>
          <a:p>
            <a:pPr marL="411480" lvl="1" indent="0">
              <a:buNone/>
            </a:pPr>
            <a:r>
              <a:rPr lang="en-US" sz="3200" dirty="0" smtClean="0"/>
              <a:t>	-   Improve infrastructure and lives of</a:t>
            </a:r>
            <a:r>
              <a:rPr lang="en-US" sz="3200" dirty="0"/>
              <a:t> </a:t>
            </a:r>
            <a:r>
              <a:rPr lang="en-US" sz="3200" dirty="0" smtClean="0"/>
              <a:t>		    all citizens.</a:t>
            </a:r>
            <a:endParaRPr lang="en-US" sz="3200" dirty="0"/>
          </a:p>
        </p:txBody>
      </p:sp>
    </p:spTree>
    <p:extLst>
      <p:ext uri="{BB962C8B-B14F-4D97-AF65-F5344CB8AC3E}">
        <p14:creationId xmlns:p14="http://schemas.microsoft.com/office/powerpoint/2010/main" val="91168156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7620000" cy="5638800"/>
          </a:xfrm>
          <a:ln w="38100">
            <a:prstDash val="sysDash"/>
          </a:ln>
        </p:spPr>
        <p:style>
          <a:lnRef idx="2">
            <a:schemeClr val="dk1"/>
          </a:lnRef>
          <a:fillRef idx="1">
            <a:schemeClr val="lt1"/>
          </a:fillRef>
          <a:effectRef idx="0">
            <a:schemeClr val="dk1"/>
          </a:effectRef>
          <a:fontRef idx="minor">
            <a:schemeClr val="dk1"/>
          </a:fontRef>
        </p:style>
        <p:txBody>
          <a:bodyPr>
            <a:normAutofit/>
          </a:bodyPr>
          <a:lstStyle/>
          <a:p>
            <a:pPr marL="114300" indent="0" algn="ctr">
              <a:buNone/>
            </a:pPr>
            <a:endParaRPr lang="en-US" sz="4800" b="1" dirty="0" smtClean="0"/>
          </a:p>
          <a:p>
            <a:pPr marL="114300" indent="0" algn="ctr">
              <a:buNone/>
            </a:pPr>
            <a:r>
              <a:rPr lang="en-US" sz="6000" b="1" dirty="0" smtClean="0">
                <a:solidFill>
                  <a:srgbClr val="00B050"/>
                </a:solidFill>
                <a:latin typeface="Algerian" pitchFamily="82" charset="0"/>
              </a:rPr>
              <a:t>THANKS</a:t>
            </a:r>
          </a:p>
          <a:p>
            <a:pPr marL="114300" indent="0" algn="ctr">
              <a:buNone/>
            </a:pPr>
            <a:r>
              <a:rPr lang="en-US" sz="6000" b="1" dirty="0" smtClean="0">
                <a:solidFill>
                  <a:srgbClr val="00B050"/>
                </a:solidFill>
                <a:latin typeface="Algerian" pitchFamily="82" charset="0"/>
              </a:rPr>
              <a:t>FOR</a:t>
            </a:r>
          </a:p>
          <a:p>
            <a:pPr marL="114300" indent="0" algn="ctr">
              <a:buNone/>
            </a:pPr>
            <a:r>
              <a:rPr lang="en-US" sz="6000" b="1" dirty="0" smtClean="0">
                <a:solidFill>
                  <a:srgbClr val="00B050"/>
                </a:solidFill>
                <a:latin typeface="Algerian" pitchFamily="82" charset="0"/>
              </a:rPr>
              <a:t> LISTENING</a:t>
            </a:r>
            <a:endParaRPr lang="en-US" sz="6000" b="1" dirty="0">
              <a:solidFill>
                <a:srgbClr val="00B050"/>
              </a:solidFill>
              <a:latin typeface="Algerian" pitchFamily="82" charset="0"/>
            </a:endParaRPr>
          </a:p>
        </p:txBody>
      </p:sp>
    </p:spTree>
    <p:extLst>
      <p:ext uri="{BB962C8B-B14F-4D97-AF65-F5344CB8AC3E}">
        <p14:creationId xmlns:p14="http://schemas.microsoft.com/office/powerpoint/2010/main" val="3054336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t>Cont’d</a:t>
            </a:r>
            <a:r>
              <a:rPr lang="en-US" sz="4000" dirty="0" smtClean="0"/>
              <a:t>.</a:t>
            </a:r>
            <a:endParaRPr lang="en-US" sz="4000" dirty="0"/>
          </a:p>
        </p:txBody>
      </p:sp>
      <p:sp>
        <p:nvSpPr>
          <p:cNvPr id="3" name="Content Placeholder 2"/>
          <p:cNvSpPr>
            <a:spLocks noGrp="1"/>
          </p:cNvSpPr>
          <p:nvPr>
            <p:ph idx="1"/>
          </p:nvPr>
        </p:nvSpPr>
        <p:spPr>
          <a:xfrm>
            <a:off x="228600" y="1219200"/>
            <a:ext cx="7848600" cy="5257800"/>
          </a:xfrm>
        </p:spPr>
        <p:txBody>
          <a:bodyPr>
            <a:normAutofit/>
          </a:bodyPr>
          <a:lstStyle/>
          <a:p>
            <a:r>
              <a:rPr lang="en-US" sz="3200" dirty="0" smtClean="0"/>
              <a:t>Limited or no procurement planning</a:t>
            </a:r>
          </a:p>
          <a:p>
            <a:r>
              <a:rPr lang="en-US" sz="3200" dirty="0" smtClean="0"/>
              <a:t>Limited mandates given to tender boards</a:t>
            </a:r>
          </a:p>
          <a:p>
            <a:r>
              <a:rPr lang="en-US" sz="3200" dirty="0" smtClean="0"/>
              <a:t>Excessive advance payments</a:t>
            </a:r>
          </a:p>
          <a:p>
            <a:r>
              <a:rPr lang="en-US" sz="3200" dirty="0" smtClean="0"/>
              <a:t>Delay, uncertainty and some times non- payment for jobs done</a:t>
            </a:r>
          </a:p>
          <a:p>
            <a:r>
              <a:rPr lang="en-US" sz="3200" dirty="0" smtClean="0"/>
              <a:t>Wrongful exclusion of qualified bidders</a:t>
            </a:r>
          </a:p>
          <a:p>
            <a:r>
              <a:rPr lang="en-US" sz="3200" dirty="0"/>
              <a:t>Use of  fake documents and falsification of </a:t>
            </a:r>
            <a:r>
              <a:rPr lang="en-US" sz="3200" dirty="0" smtClean="0"/>
              <a:t>records.</a:t>
            </a:r>
            <a:endParaRPr lang="en-US" sz="3200" dirty="0"/>
          </a:p>
          <a:p>
            <a:endParaRPr lang="en-US" sz="3200" dirty="0"/>
          </a:p>
        </p:txBody>
      </p:sp>
    </p:spTree>
    <p:extLst>
      <p:ext uri="{BB962C8B-B14F-4D97-AF65-F5344CB8AC3E}">
        <p14:creationId xmlns:p14="http://schemas.microsoft.com/office/powerpoint/2010/main" val="3195428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7924800" cy="5755422"/>
          </a:xfrm>
          <a:prstGeom prst="rect">
            <a:avLst/>
          </a:prstGeom>
        </p:spPr>
        <p:txBody>
          <a:bodyPr wrap="square">
            <a:spAutoFit/>
          </a:bodyPr>
          <a:lstStyle/>
          <a:p>
            <a:pPr indent="-342900" algn="just">
              <a:lnSpc>
                <a:spcPct val="150000"/>
              </a:lnSpc>
              <a:buFont typeface="Arial" charset="0"/>
              <a:buChar char="•"/>
            </a:pPr>
            <a:r>
              <a:rPr lang="en-US" sz="3200" dirty="0" smtClean="0"/>
              <a:t>kick </a:t>
            </a:r>
            <a:r>
              <a:rPr lang="en-US" sz="3200" dirty="0"/>
              <a:t>backs and bribery</a:t>
            </a:r>
          </a:p>
          <a:p>
            <a:pPr marL="342900" indent="-342900" algn="just">
              <a:buFont typeface="Arial" charset="0"/>
              <a:buChar char="•"/>
            </a:pPr>
            <a:r>
              <a:rPr lang="en-US" sz="3200" dirty="0" smtClean="0"/>
              <a:t>collusion between bidders, between bidders and procuring agency staff, conflict of interest were dominant and unchecked</a:t>
            </a:r>
          </a:p>
          <a:p>
            <a:pPr marL="342900" indent="-342900" algn="just">
              <a:buFont typeface="Arial" charset="0"/>
              <a:buChar char="•"/>
            </a:pPr>
            <a:r>
              <a:rPr lang="en-US" sz="3200" dirty="0" smtClean="0"/>
              <a:t>use of inferior materials in public Procurement</a:t>
            </a:r>
          </a:p>
          <a:p>
            <a:pPr marL="342900" indent="-342900" algn="just">
              <a:buFont typeface="Arial" charset="0"/>
              <a:buChar char="•"/>
            </a:pPr>
            <a:r>
              <a:rPr lang="en-US" sz="3200" dirty="0" smtClean="0"/>
              <a:t>Multiplicity of Prices in different departments for similar or same items</a:t>
            </a:r>
          </a:p>
          <a:p>
            <a:pPr marL="342900" indent="-342900" algn="just">
              <a:buFont typeface="Arial" charset="0"/>
              <a:buChar char="•"/>
            </a:pPr>
            <a:r>
              <a:rPr lang="en-US" sz="3200" dirty="0" smtClean="0"/>
              <a:t>Absence of transparent</a:t>
            </a:r>
          </a:p>
          <a:p>
            <a:pPr marL="342900" indent="-342900" algn="just">
              <a:buFont typeface="Arial" charset="0"/>
              <a:buChar char="•"/>
            </a:pPr>
            <a:r>
              <a:rPr lang="en-US" sz="3200" dirty="0" smtClean="0"/>
              <a:t>Lack of periodic reviews and evaluations of procurement practices. </a:t>
            </a:r>
            <a:endParaRPr lang="en-US" sz="3200" dirty="0"/>
          </a:p>
        </p:txBody>
      </p:sp>
      <p:sp>
        <p:nvSpPr>
          <p:cNvPr id="3" name="Title 2"/>
          <p:cNvSpPr>
            <a:spLocks noGrp="1"/>
          </p:cNvSpPr>
          <p:nvPr>
            <p:ph type="title"/>
          </p:nvPr>
        </p:nvSpPr>
        <p:spPr>
          <a:xfrm>
            <a:off x="457200" y="304800"/>
            <a:ext cx="7620000" cy="868362"/>
          </a:xfrm>
        </p:spPr>
        <p:txBody>
          <a:bodyPr/>
          <a:lstStyle/>
          <a:p>
            <a:r>
              <a:rPr lang="en-US" sz="4800" b="1" dirty="0" smtClean="0"/>
              <a:t>Cont’d</a:t>
            </a:r>
            <a:br>
              <a:rPr lang="en-US" sz="4800" b="1" dirty="0" smtClean="0"/>
            </a:br>
            <a:endParaRPr lang="en-US" dirty="0"/>
          </a:p>
        </p:txBody>
      </p:sp>
    </p:spTree>
    <p:extLst>
      <p:ext uri="{BB962C8B-B14F-4D97-AF65-F5344CB8AC3E}">
        <p14:creationId xmlns:p14="http://schemas.microsoft.com/office/powerpoint/2010/main" val="4182416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6"/>
          <p:cNvSpPr txBox="1">
            <a:spLocks/>
          </p:cNvSpPr>
          <p:nvPr/>
        </p:nvSpPr>
        <p:spPr>
          <a:xfrm>
            <a:off x="381000" y="1828800"/>
            <a:ext cx="7620000" cy="5029200"/>
          </a:xfrm>
          <a:prstGeom prst="rect">
            <a:avLst/>
          </a:prstGeom>
        </p:spPr>
        <p:txBody>
          <a:bodyPr>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indent="-342900" algn="just"/>
            <a:r>
              <a:rPr lang="en-US" sz="3200" dirty="0" smtClean="0"/>
              <a:t>The Act provides for the establishment of supervisory Institutions and operational structures for procurement  practices as well as  defined   scope, process, method, supervision complaint mechanism, code of conduct and offences relating to Procurement of goods, works, services and disposal of assets at the federal level in Nigeria.</a:t>
            </a:r>
          </a:p>
          <a:p>
            <a:pPr algn="just"/>
            <a:endParaRPr lang="en-US" sz="2400" b="1" dirty="0"/>
          </a:p>
        </p:txBody>
      </p:sp>
      <p:sp>
        <p:nvSpPr>
          <p:cNvPr id="5" name="Title 4"/>
          <p:cNvSpPr>
            <a:spLocks noGrp="1"/>
          </p:cNvSpPr>
          <p:nvPr>
            <p:ph type="title"/>
          </p:nvPr>
        </p:nvSpPr>
        <p:spPr>
          <a:xfrm>
            <a:off x="533400" y="609600"/>
            <a:ext cx="7620000" cy="1143000"/>
          </a:xfrm>
        </p:spPr>
        <p:txBody>
          <a:bodyPr/>
          <a:lstStyle/>
          <a:p>
            <a:r>
              <a:rPr lang="en-US" sz="3200" b="1" dirty="0" smtClean="0">
                <a:solidFill>
                  <a:srgbClr val="C00000"/>
                </a:solidFill>
              </a:rPr>
              <a:t>WHAT DOES THE PUBLIC PROCUREMENT ACT 2007 PROVIDE FOR?</a:t>
            </a:r>
            <a:r>
              <a:rPr lang="en-US" sz="4800" b="1" dirty="0" smtClean="0"/>
              <a:t/>
            </a:r>
            <a:br>
              <a:rPr lang="en-US" sz="4800" b="1" dirty="0" smtClean="0"/>
            </a:br>
            <a:endParaRPr lang="en-US" dirty="0"/>
          </a:p>
        </p:txBody>
      </p:sp>
    </p:spTree>
    <p:extLst>
      <p:ext uri="{BB962C8B-B14F-4D97-AF65-F5344CB8AC3E}">
        <p14:creationId xmlns:p14="http://schemas.microsoft.com/office/powerpoint/2010/main" val="25235686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792162"/>
          </a:xfrm>
        </p:spPr>
        <p:txBody>
          <a:bodyPr/>
          <a:lstStyle/>
          <a:p>
            <a:pPr algn="ctr"/>
            <a:r>
              <a:rPr lang="en-US" sz="3200" b="1" dirty="0" smtClean="0">
                <a:solidFill>
                  <a:srgbClr val="00B050"/>
                </a:solidFill>
              </a:rPr>
              <a:t>SCOPE OF APPLICATION OF THE ACT</a:t>
            </a:r>
            <a:endParaRPr lang="en-US" sz="3200" b="1" dirty="0">
              <a:solidFill>
                <a:srgbClr val="00B050"/>
              </a:solidFill>
            </a:endParaRPr>
          </a:p>
        </p:txBody>
      </p:sp>
      <p:sp>
        <p:nvSpPr>
          <p:cNvPr id="3" name="Content Placeholder 2"/>
          <p:cNvSpPr>
            <a:spLocks noGrp="1"/>
          </p:cNvSpPr>
          <p:nvPr>
            <p:ph idx="1"/>
          </p:nvPr>
        </p:nvSpPr>
        <p:spPr>
          <a:xfrm>
            <a:off x="228600" y="838200"/>
            <a:ext cx="8001000" cy="5715000"/>
          </a:xfrm>
        </p:spPr>
        <p:txBody>
          <a:bodyPr>
            <a:noAutofit/>
          </a:bodyPr>
          <a:lstStyle/>
          <a:p>
            <a:pPr algn="just"/>
            <a:r>
              <a:rPr lang="en-US" sz="2900" dirty="0" smtClean="0"/>
              <a:t>The Federal Government of Nigeria and all Procurement Entities.</a:t>
            </a:r>
          </a:p>
          <a:p>
            <a:pPr algn="just"/>
            <a:r>
              <a:rPr lang="en-US" sz="2900" dirty="0" smtClean="0"/>
              <a:t>All entities outside the foregoing which derive at least 35% of funds appropriated or proposed to be appropriated for any type of procurement described in this Act from the Federation Share of Consolidated Revenue Fund.</a:t>
            </a:r>
          </a:p>
          <a:p>
            <a:pPr algn="just"/>
            <a:r>
              <a:rPr lang="en-US" sz="2900" dirty="0" smtClean="0"/>
              <a:t>Shall not apply to procurement of special goods, works and Services involving national defence, or national security unless the president’s express approval has been first sought and obtained.</a:t>
            </a:r>
            <a:endParaRPr lang="en-US" sz="2900" dirty="0"/>
          </a:p>
        </p:txBody>
      </p:sp>
    </p:spTree>
    <p:extLst>
      <p:ext uri="{BB962C8B-B14F-4D97-AF65-F5344CB8AC3E}">
        <p14:creationId xmlns:p14="http://schemas.microsoft.com/office/powerpoint/2010/main" val="11505973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TC102455596[[fn=Spring]]</Template>
  <TotalTime>1772</TotalTime>
  <Words>2982</Words>
  <Application>Microsoft Office PowerPoint</Application>
  <PresentationFormat>On-screen Show (4:3)</PresentationFormat>
  <Paragraphs>319</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Adjacency</vt:lpstr>
      <vt:lpstr> ANTI-CORRUPTION ACADEMY OF NIGERIA THE TRAINING ARM OF  THE INDEPENDENT CORRUPT PRATCICES AND OTHER RELATED OFFENCES COMMISSION  WORKSHOP ON ACADEMIC AND PROCUREMENT INTEGRITY FOR UNIVERSITIES   PRESENTATION ON THE PRINCIPLES AND PRACTICE OF PUBLIC PROCUREMENT THURSDAY 9th JULY, 2015 BY AFOLAYAN KEHINDE WAHEED, MNIM, FCAI ASSISTANT COMMISSIONER (PROCUREMENT) ICPC, ABUJA</vt:lpstr>
      <vt:lpstr>INTRODUCTION</vt:lpstr>
      <vt:lpstr>INTRODUCTION CONT’D</vt:lpstr>
      <vt:lpstr>  WHAT WERE THE SETBACKS IN PROCUREMENT PRACTICE THAT NECESSITATED PROCUREMENT REFORMS IN NIGERIA?</vt:lpstr>
      <vt:lpstr>…setbacks in procurement practice that necessitated procurement reforms in Nigeria? Cont’d</vt:lpstr>
      <vt:lpstr>Cont’d.</vt:lpstr>
      <vt:lpstr>Cont’d </vt:lpstr>
      <vt:lpstr>WHAT DOES THE PUBLIC PROCUREMENT ACT 2007 PROVIDE FOR? </vt:lpstr>
      <vt:lpstr>SCOPE OF APPLICATION OF THE ACT</vt:lpstr>
      <vt:lpstr>WHAT  IS  PROCUREMENT?</vt:lpstr>
      <vt:lpstr>WHAT IS PROCUREMENT (CONT’D)</vt:lpstr>
      <vt:lpstr>CORE OBJECTIVES OF PROCUREMENT</vt:lpstr>
      <vt:lpstr>INSTITUTIONS AND STRUCTURES </vt:lpstr>
      <vt:lpstr>      THE BUREAU OF PUBLIC PROCUREMENTS AND ITS FUNCTIONS </vt:lpstr>
      <vt:lpstr>CONT’D…</vt:lpstr>
      <vt:lpstr>CONT..</vt:lpstr>
      <vt:lpstr>POWERS OF THE BUREAU</vt:lpstr>
      <vt:lpstr>POWER OF  THE BUREAU   CONT.</vt:lpstr>
      <vt:lpstr>Cont.</vt:lpstr>
      <vt:lpstr>PRINCIPLES FOR PUBLIC PROCUREMENT</vt:lpstr>
      <vt:lpstr>GENERAL QUALIFICATION OF BIDDERS</vt:lpstr>
      <vt:lpstr>GENERAL QUALIFICATION OF BIDDERS (CONT..D) </vt:lpstr>
      <vt:lpstr>GROUNDS FOR DISQUALIFICATION OF BIDS AND OR BIDDER</vt:lpstr>
      <vt:lpstr>CONT.</vt:lpstr>
      <vt:lpstr>PROCUREMENT PLANNING</vt:lpstr>
      <vt:lpstr>PROCUREMENT PLANNING (PPC) - (CONT.)</vt:lpstr>
      <vt:lpstr>PROCUREMENT PLANNING COMMITTEE (PPC) (Cont’d)</vt:lpstr>
      <vt:lpstr>PROCUREMENT PLANNING COMMITTEE (PPC) (Cont’d)</vt:lpstr>
      <vt:lpstr>RESPONSIBILITY RESTS ON:</vt:lpstr>
      <vt:lpstr>RESPONSIBILITIES OF ACCOUNTING OFFICERS (CONT’D)</vt:lpstr>
      <vt:lpstr>RESPONSIBILITIES OF ACCOUNTING OFFICERS (CONT’D)</vt:lpstr>
      <vt:lpstr>METHODS OF PROCUREMENT</vt:lpstr>
      <vt:lpstr>PRE-QUALIFICATION/EXPRESSION OF INTEREST</vt:lpstr>
      <vt:lpstr>CONT’D</vt:lpstr>
      <vt:lpstr>PROCUREMENT IMPLEMENTCATION  ALLOW (COMMON STRATEGY-TB) </vt:lpstr>
      <vt:lpstr>SUBMISSION OF BIDS</vt:lpstr>
      <vt:lpstr>OPENING OF BIDS</vt:lpstr>
      <vt:lpstr>BID EVALUATION</vt:lpstr>
      <vt:lpstr>PURPOSE OF  EVALUATION</vt:lpstr>
      <vt:lpstr>CRITERIA FOR SELECTING WINNING PROPOSALS</vt:lpstr>
      <vt:lpstr>PAYMENT TO CONTRACTORS (CONT’D)</vt:lpstr>
      <vt:lpstr>ACCESS TO INFORMATION</vt:lpstr>
      <vt:lpstr>ACCESS TO INFORMATION CONT’D</vt:lpstr>
      <vt:lpstr>DISPUTE RESOLUTION </vt:lpstr>
      <vt:lpstr>DISPOSAL OF ASSETS </vt:lpstr>
      <vt:lpstr>OFFENCES</vt:lpstr>
      <vt:lpstr>PENALTY FOR VIOLATORS (SANCTIONS) </vt:lpstr>
      <vt:lpstr>PENALTY FOR VIOLATORS (CONT’D)</vt:lpstr>
      <vt:lpstr>PENALTY FOR VIOLATORS (CONT’D)</vt:lpstr>
      <vt:lpstr>CONCLUSION</vt:lpstr>
      <vt:lpstr>CONCLUSION CONT’D</vt:lpstr>
      <vt:lpstr>CONCLUSION CONT’D</vt:lpstr>
      <vt:lpstr>PowerPoint Presentation</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AND PRACTICES OF PUBLIC PROCUREMENT A PAPER PRESENTED BY AFORLAYAN KEHINDE WAHEED B.SC, MBA,MNIM, FCAI ASSISTANT COMMISSIONER (PROCUREMENT UNIT) ON WORKSHOP ON ACADEMIC INTEGRITY FOR NIGERIAN TERTIARY INSTITUTIONS AT THE ANTI-CORRUPTION Trainning academic (ACAN) KEFFI, NASARAWA STATE.</dc:title>
  <dc:creator>USER</dc:creator>
  <cp:lastModifiedBy>HP</cp:lastModifiedBy>
  <cp:revision>163</cp:revision>
  <cp:lastPrinted>2007-01-01T04:49:31Z</cp:lastPrinted>
  <dcterms:created xsi:type="dcterms:W3CDTF">2007-01-01T22:25:55Z</dcterms:created>
  <dcterms:modified xsi:type="dcterms:W3CDTF">2015-07-09T12:25:22Z</dcterms:modified>
</cp:coreProperties>
</file>