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4"/>
  </p:sldMasterIdLst>
  <p:notesMasterIdLst>
    <p:notesMasterId r:id="rId15"/>
  </p:notesMasterIdLst>
  <p:sldIdLst>
    <p:sldId id="318" r:id="rId5"/>
    <p:sldId id="305" r:id="rId6"/>
    <p:sldId id="258" r:id="rId7"/>
    <p:sldId id="316" r:id="rId8"/>
    <p:sldId id="320" r:id="rId9"/>
    <p:sldId id="322" r:id="rId10"/>
    <p:sldId id="321" r:id="rId11"/>
    <p:sldId id="319" r:id="rId12"/>
    <p:sldId id="312"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ED8AA0-011E-5E6C-BB0A-05783D2E1285}" name="Gbenga Oloke" initials="GO" userId="S::goloke@ngf.org.ng::ed6deaf1-dca5-46c0-a655-8e4819a15d8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Olanrewaju Ajogbasile" initials="OA" lastIdx="27" clrIdx="0">
    <p:extLst>
      <p:ext uri="{19B8F6BF-5375-455C-9EA6-DF929625EA0E}">
        <p15:presenceInfo xmlns:p15="http://schemas.microsoft.com/office/powerpoint/2012/main" userId="S::oajogbasile@ngf.org.ng::23635f07-2378-489c-b5c7-c9d0e7c4dbbd" providerId="AD"/>
      </p:ext>
    </p:extLst>
  </p:cmAuthor>
  <p:cmAuthor id="2" name="Uzochukwu Amakom" initials="UA" lastIdx="1" clrIdx="1">
    <p:extLst>
      <p:ext uri="{19B8F6BF-5375-455C-9EA6-DF929625EA0E}">
        <p15:presenceInfo xmlns:p15="http://schemas.microsoft.com/office/powerpoint/2012/main" userId="3e0a9917f3ff2798" providerId="Windows Live"/>
      </p:ext>
    </p:extLst>
  </p:cmAuthor>
  <p:cmAuthor id="3" name="Solomon Affun" initials="SA" lastIdx="3" clrIdx="2">
    <p:extLst>
      <p:ext uri="{19B8F6BF-5375-455C-9EA6-DF929625EA0E}">
        <p15:presenceInfo xmlns:p15="http://schemas.microsoft.com/office/powerpoint/2012/main" userId="S::saffun@ngf.org.ng::a196e86d-4797-4e19-965a-8f8f7b45d77c" providerId="AD"/>
      </p:ext>
    </p:extLst>
  </p:cmAuthor>
  <p:cmAuthor id="4" name="Yue Man Lee" initials="YML" lastIdx="7" clrIdx="3">
    <p:extLst>
      <p:ext uri="{19B8F6BF-5375-455C-9EA6-DF929625EA0E}">
        <p15:presenceInfo xmlns:p15="http://schemas.microsoft.com/office/powerpoint/2012/main" userId="S::ylee8@worldbank.org::0d1b104e-3af3-489b-842b-e1d7dc2b48a8" providerId="AD"/>
      </p:ext>
    </p:extLst>
  </p:cmAuthor>
  <p:cmAuthor id="5" name="Gbenga Oloke" initials="GO" lastIdx="8" clrIdx="4">
    <p:extLst>
      <p:ext uri="{19B8F6BF-5375-455C-9EA6-DF929625EA0E}">
        <p15:presenceInfo xmlns:p15="http://schemas.microsoft.com/office/powerpoint/2012/main" userId="S::goloke@ngf.org.ng::ed6deaf1-dca5-46c0-a655-8e4819a15d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18ED22-D5EF-42E0-B2AE-E2585DCB5FFA}" v="109" dt="2021-11-23T13:46:33.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32" autoAdjust="0"/>
    <p:restoredTop sz="95033" autoAdjust="0"/>
  </p:normalViewPr>
  <p:slideViewPr>
    <p:cSldViewPr snapToGrid="0">
      <p:cViewPr varScale="1">
        <p:scale>
          <a:sx n="82" d="100"/>
          <a:sy n="82" d="100"/>
        </p:scale>
        <p:origin x="1080" y="72"/>
      </p:cViewPr>
      <p:guideLst/>
    </p:cSldViewPr>
  </p:slideViewPr>
  <p:notesTextViewPr>
    <p:cViewPr>
      <p:scale>
        <a:sx n="1" d="1"/>
        <a:sy n="1" d="1"/>
      </p:scale>
      <p:origin x="0" y="0"/>
    </p:cViewPr>
  </p:notesTextViewPr>
  <p:sorterViewPr>
    <p:cViewPr>
      <p:scale>
        <a:sx n="80" d="100"/>
        <a:sy n="80" d="100"/>
      </p:scale>
      <p:origin x="0" y="-47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hp\Downloads\Consolidated%20PFM%20Database_MAI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hp\Downloads\Consolidated%20PFM%20Database_MAI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goloke\Dropbox\GRAND%20CORRUPTION%20GRAPH.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Candara" panose="020E0502030303020204" pitchFamily="34" charset="0"/>
                <a:ea typeface="+mn-ea"/>
                <a:cs typeface="+mn-cs"/>
              </a:defRPr>
            </a:pPr>
            <a:r>
              <a:rPr lang="en-GB" sz="1100" b="1" dirty="0"/>
              <a:t>Actual Total Recurrent Expenditure (% Total Expenditure), States (2018 – 2020) </a:t>
            </a:r>
          </a:p>
        </c:rich>
      </c:tx>
      <c:layout>
        <c:manualLayout>
          <c:xMode val="edge"/>
          <c:yMode val="edge"/>
          <c:x val="0.18174899036968001"/>
          <c:y val="3.4364261168384883E-2"/>
        </c:manualLayout>
      </c:layout>
      <c:overlay val="0"/>
      <c:spPr>
        <a:noFill/>
        <a:ln>
          <a:noFill/>
        </a:ln>
        <a:effectLst/>
      </c:spPr>
      <c:txPr>
        <a:bodyPr rot="0" spcFirstLastPara="1" vertOverflow="ellipsis" vert="horz" wrap="square" anchor="ctr" anchorCtr="1"/>
        <a:lstStyle/>
        <a:p>
          <a:pPr>
            <a:defRPr sz="1100" b="1" i="0" u="none" strike="noStrike" kern="1200" spc="0" baseline="0">
              <a:solidFill>
                <a:schemeClr val="tx1">
                  <a:lumMod val="65000"/>
                  <a:lumOff val="35000"/>
                </a:schemeClr>
              </a:solidFill>
              <a:latin typeface="Candara" panose="020E0502030303020204" pitchFamily="34" charset="0"/>
              <a:ea typeface="+mn-ea"/>
              <a:cs typeface="+mn-cs"/>
            </a:defRPr>
          </a:pPr>
          <a:endParaRPr lang="en-US"/>
        </a:p>
      </c:txPr>
    </c:title>
    <c:autoTitleDeleted val="0"/>
    <c:plotArea>
      <c:layout>
        <c:manualLayout>
          <c:layoutTarget val="inner"/>
          <c:xMode val="edge"/>
          <c:yMode val="edge"/>
          <c:x val="9.1496968051407362E-2"/>
          <c:y val="0.17368055993877177"/>
          <c:w val="0.89961278139393808"/>
          <c:h val="0.49093148489799493"/>
        </c:manualLayout>
      </c:layout>
      <c:barChart>
        <c:barDir val="col"/>
        <c:grouping val="clustered"/>
        <c:varyColors val="0"/>
        <c:ser>
          <c:idx val="0"/>
          <c:order val="0"/>
          <c:tx>
            <c:strRef>
              <c:f>Sheet5!$L$60</c:f>
              <c:strCache>
                <c:ptCount val="1"/>
                <c:pt idx="0">
                  <c:v>2018</c:v>
                </c:pt>
              </c:strCache>
            </c:strRef>
          </c:tx>
          <c:spPr>
            <a:solidFill>
              <a:schemeClr val="accent1"/>
            </a:solidFill>
            <a:ln>
              <a:noFill/>
            </a:ln>
            <a:effectLst/>
          </c:spPr>
          <c:invertIfNegative val="0"/>
          <c:cat>
            <c:strRef>
              <c:f>Sheet5!$K$61:$K$96</c:f>
              <c:strCache>
                <c:ptCount val="36"/>
                <c:pt idx="0">
                  <c:v> ABIA </c:v>
                </c:pt>
                <c:pt idx="1">
                  <c:v> ADAMAWA </c:v>
                </c:pt>
                <c:pt idx="2">
                  <c:v> AKWA IBOM </c:v>
                </c:pt>
                <c:pt idx="3">
                  <c:v> ANAMBRA </c:v>
                </c:pt>
                <c:pt idx="4">
                  <c:v> BAUCHI </c:v>
                </c:pt>
                <c:pt idx="5">
                  <c:v> BAYELSA </c:v>
                </c:pt>
                <c:pt idx="6">
                  <c:v> BENUE </c:v>
                </c:pt>
                <c:pt idx="7">
                  <c:v> BORNO </c:v>
                </c:pt>
                <c:pt idx="8">
                  <c:v> CROSS RIVER </c:v>
                </c:pt>
                <c:pt idx="9">
                  <c:v> DELTA </c:v>
                </c:pt>
                <c:pt idx="10">
                  <c:v> EBONYI </c:v>
                </c:pt>
                <c:pt idx="11">
                  <c:v> Edo </c:v>
                </c:pt>
                <c:pt idx="12">
                  <c:v> Ekiti </c:v>
                </c:pt>
                <c:pt idx="13">
                  <c:v> ENUGU </c:v>
                </c:pt>
                <c:pt idx="14">
                  <c:v> GOMBE </c:v>
                </c:pt>
                <c:pt idx="15">
                  <c:v> IMO </c:v>
                </c:pt>
                <c:pt idx="16">
                  <c:v> JIGAWA </c:v>
                </c:pt>
                <c:pt idx="17">
                  <c:v> KADUNA </c:v>
                </c:pt>
                <c:pt idx="18">
                  <c:v> KANO </c:v>
                </c:pt>
                <c:pt idx="19">
                  <c:v> KATSINA </c:v>
                </c:pt>
                <c:pt idx="20">
                  <c:v> KEBBI </c:v>
                </c:pt>
                <c:pt idx="21">
                  <c:v> KOGI </c:v>
                </c:pt>
                <c:pt idx="22">
                  <c:v> KWARA </c:v>
                </c:pt>
                <c:pt idx="23">
                  <c:v> LAGOS </c:v>
                </c:pt>
                <c:pt idx="24">
                  <c:v> NASARAWA </c:v>
                </c:pt>
                <c:pt idx="25">
                  <c:v> NIGER </c:v>
                </c:pt>
                <c:pt idx="26">
                  <c:v> OGUN </c:v>
                </c:pt>
                <c:pt idx="27">
                  <c:v> ONDO </c:v>
                </c:pt>
                <c:pt idx="28">
                  <c:v> OSUN </c:v>
                </c:pt>
                <c:pt idx="29">
                  <c:v> OYO </c:v>
                </c:pt>
                <c:pt idx="30">
                  <c:v> PLATEAU </c:v>
                </c:pt>
                <c:pt idx="31">
                  <c:v> RIVERS </c:v>
                </c:pt>
                <c:pt idx="32">
                  <c:v> SOKOTO </c:v>
                </c:pt>
                <c:pt idx="33">
                  <c:v> TARABA </c:v>
                </c:pt>
                <c:pt idx="34">
                  <c:v> YOBE </c:v>
                </c:pt>
                <c:pt idx="35">
                  <c:v> ZAMFARA </c:v>
                </c:pt>
              </c:strCache>
            </c:strRef>
          </c:cat>
          <c:val>
            <c:numRef>
              <c:f>Sheet5!$L$61:$L$96</c:f>
              <c:numCache>
                <c:formatCode>0%</c:formatCode>
                <c:ptCount val="36"/>
                <c:pt idx="0">
                  <c:v>0.69833262021285758</c:v>
                </c:pt>
                <c:pt idx="1">
                  <c:v>0.81087803677009451</c:v>
                </c:pt>
                <c:pt idx="2">
                  <c:v>0.49099374918105737</c:v>
                </c:pt>
                <c:pt idx="3">
                  <c:v>0.48359861277759181</c:v>
                </c:pt>
                <c:pt idx="4">
                  <c:v>0.78072123341273014</c:v>
                </c:pt>
                <c:pt idx="5">
                  <c:v>0.61398435806360163</c:v>
                </c:pt>
                <c:pt idx="6">
                  <c:v>0.7784024645315808</c:v>
                </c:pt>
                <c:pt idx="7">
                  <c:v>0.53458516710564807</c:v>
                </c:pt>
                <c:pt idx="8">
                  <c:v>0.48193501328898625</c:v>
                </c:pt>
                <c:pt idx="9">
                  <c:v>0.57732254996401744</c:v>
                </c:pt>
                <c:pt idx="10">
                  <c:v>0.4142154237342302</c:v>
                </c:pt>
                <c:pt idx="11">
                  <c:v>0.48963039568196232</c:v>
                </c:pt>
                <c:pt idx="12">
                  <c:v>0.89723221428375399</c:v>
                </c:pt>
                <c:pt idx="13">
                  <c:v>0.76591539335074976</c:v>
                </c:pt>
                <c:pt idx="14">
                  <c:v>0.65514990492785463</c:v>
                </c:pt>
                <c:pt idx="15">
                  <c:v>0.43824098928686284</c:v>
                </c:pt>
                <c:pt idx="16">
                  <c:v>0.48594380587284641</c:v>
                </c:pt>
                <c:pt idx="17">
                  <c:v>0.50779582784331512</c:v>
                </c:pt>
                <c:pt idx="18">
                  <c:v>0.55679853381534694</c:v>
                </c:pt>
                <c:pt idx="19">
                  <c:v>0.93777086340974725</c:v>
                </c:pt>
                <c:pt idx="20">
                  <c:v>0.45275784694501109</c:v>
                </c:pt>
                <c:pt idx="21">
                  <c:v>0.68055219944369549</c:v>
                </c:pt>
                <c:pt idx="22">
                  <c:v>0.72068837073900049</c:v>
                </c:pt>
                <c:pt idx="23">
                  <c:v>0.67119424057315957</c:v>
                </c:pt>
                <c:pt idx="24">
                  <c:v>0.61907763324193954</c:v>
                </c:pt>
                <c:pt idx="25">
                  <c:v>0.66700743510972371</c:v>
                </c:pt>
                <c:pt idx="26">
                  <c:v>0.56700470411991399</c:v>
                </c:pt>
                <c:pt idx="27">
                  <c:v>0.75608502839608061</c:v>
                </c:pt>
                <c:pt idx="28">
                  <c:v>0.81966438479554193</c:v>
                </c:pt>
                <c:pt idx="29">
                  <c:v>0.70747933724517131</c:v>
                </c:pt>
                <c:pt idx="30">
                  <c:v>0.88920502175890703</c:v>
                </c:pt>
                <c:pt idx="31">
                  <c:v>0.31183730360172773</c:v>
                </c:pt>
                <c:pt idx="32">
                  <c:v>0.65039677778542782</c:v>
                </c:pt>
                <c:pt idx="33">
                  <c:v>0.46628746521348063</c:v>
                </c:pt>
                <c:pt idx="34">
                  <c:v>0.61550174371898114</c:v>
                </c:pt>
                <c:pt idx="35">
                  <c:v>0.74278345001504698</c:v>
                </c:pt>
              </c:numCache>
            </c:numRef>
          </c:val>
          <c:extLst>
            <c:ext xmlns:c16="http://schemas.microsoft.com/office/drawing/2014/chart" uri="{C3380CC4-5D6E-409C-BE32-E72D297353CC}">
              <c16:uniqueId val="{00000000-C4F1-48E1-8C55-D4BE88FDBEBB}"/>
            </c:ext>
          </c:extLst>
        </c:ser>
        <c:ser>
          <c:idx val="1"/>
          <c:order val="1"/>
          <c:tx>
            <c:strRef>
              <c:f>Sheet5!$M$60</c:f>
              <c:strCache>
                <c:ptCount val="1"/>
                <c:pt idx="0">
                  <c:v>2019</c:v>
                </c:pt>
              </c:strCache>
            </c:strRef>
          </c:tx>
          <c:spPr>
            <a:solidFill>
              <a:schemeClr val="accent2"/>
            </a:solidFill>
            <a:ln>
              <a:noFill/>
            </a:ln>
            <a:effectLst/>
          </c:spPr>
          <c:invertIfNegative val="0"/>
          <c:cat>
            <c:strRef>
              <c:f>Sheet5!$K$61:$K$96</c:f>
              <c:strCache>
                <c:ptCount val="36"/>
                <c:pt idx="0">
                  <c:v> ABIA </c:v>
                </c:pt>
                <c:pt idx="1">
                  <c:v> ADAMAWA </c:v>
                </c:pt>
                <c:pt idx="2">
                  <c:v> AKWA IBOM </c:v>
                </c:pt>
                <c:pt idx="3">
                  <c:v> ANAMBRA </c:v>
                </c:pt>
                <c:pt idx="4">
                  <c:v> BAUCHI </c:v>
                </c:pt>
                <c:pt idx="5">
                  <c:v> BAYELSA </c:v>
                </c:pt>
                <c:pt idx="6">
                  <c:v> BENUE </c:v>
                </c:pt>
                <c:pt idx="7">
                  <c:v> BORNO </c:v>
                </c:pt>
                <c:pt idx="8">
                  <c:v> CROSS RIVER </c:v>
                </c:pt>
                <c:pt idx="9">
                  <c:v> DELTA </c:v>
                </c:pt>
                <c:pt idx="10">
                  <c:v> EBONYI </c:v>
                </c:pt>
                <c:pt idx="11">
                  <c:v> Edo </c:v>
                </c:pt>
                <c:pt idx="12">
                  <c:v> Ekiti </c:v>
                </c:pt>
                <c:pt idx="13">
                  <c:v> ENUGU </c:v>
                </c:pt>
                <c:pt idx="14">
                  <c:v> GOMBE </c:v>
                </c:pt>
                <c:pt idx="15">
                  <c:v> IMO </c:v>
                </c:pt>
                <c:pt idx="16">
                  <c:v> JIGAWA </c:v>
                </c:pt>
                <c:pt idx="17">
                  <c:v> KADUNA </c:v>
                </c:pt>
                <c:pt idx="18">
                  <c:v> KANO </c:v>
                </c:pt>
                <c:pt idx="19">
                  <c:v> KATSINA </c:v>
                </c:pt>
                <c:pt idx="20">
                  <c:v> KEBBI </c:v>
                </c:pt>
                <c:pt idx="21">
                  <c:v> KOGI </c:v>
                </c:pt>
                <c:pt idx="22">
                  <c:v> KWARA </c:v>
                </c:pt>
                <c:pt idx="23">
                  <c:v> LAGOS </c:v>
                </c:pt>
                <c:pt idx="24">
                  <c:v> NASARAWA </c:v>
                </c:pt>
                <c:pt idx="25">
                  <c:v> NIGER </c:v>
                </c:pt>
                <c:pt idx="26">
                  <c:v> OGUN </c:v>
                </c:pt>
                <c:pt idx="27">
                  <c:v> ONDO </c:v>
                </c:pt>
                <c:pt idx="28">
                  <c:v> OSUN </c:v>
                </c:pt>
                <c:pt idx="29">
                  <c:v> OYO </c:v>
                </c:pt>
                <c:pt idx="30">
                  <c:v> PLATEAU </c:v>
                </c:pt>
                <c:pt idx="31">
                  <c:v> RIVERS </c:v>
                </c:pt>
                <c:pt idx="32">
                  <c:v> SOKOTO </c:v>
                </c:pt>
                <c:pt idx="33">
                  <c:v> TARABA </c:v>
                </c:pt>
                <c:pt idx="34">
                  <c:v> YOBE </c:v>
                </c:pt>
                <c:pt idx="35">
                  <c:v> ZAMFARA </c:v>
                </c:pt>
              </c:strCache>
            </c:strRef>
          </c:cat>
          <c:val>
            <c:numRef>
              <c:f>Sheet5!$M$61:$M$96</c:f>
              <c:numCache>
                <c:formatCode>0%</c:formatCode>
                <c:ptCount val="36"/>
                <c:pt idx="0">
                  <c:v>0.59037111541596998</c:v>
                </c:pt>
                <c:pt idx="1">
                  <c:v>0.77902608267964202</c:v>
                </c:pt>
                <c:pt idx="2">
                  <c:v>0.39112136737819064</c:v>
                </c:pt>
                <c:pt idx="3">
                  <c:v>0.52873714023596208</c:v>
                </c:pt>
                <c:pt idx="4">
                  <c:v>0.7555545645454359</c:v>
                </c:pt>
                <c:pt idx="5">
                  <c:v>0.77731675716513227</c:v>
                </c:pt>
                <c:pt idx="6">
                  <c:v>0.89848422211683965</c:v>
                </c:pt>
                <c:pt idx="7">
                  <c:v>0.57209973883258813</c:v>
                </c:pt>
                <c:pt idx="8">
                  <c:v>0.72919699771368396</c:v>
                </c:pt>
                <c:pt idx="9">
                  <c:v>0.61479546803206864</c:v>
                </c:pt>
                <c:pt idx="10">
                  <c:v>0.40257253039627244</c:v>
                </c:pt>
                <c:pt idx="11">
                  <c:v>0.51361972309714943</c:v>
                </c:pt>
                <c:pt idx="12">
                  <c:v>0.84721221272447433</c:v>
                </c:pt>
                <c:pt idx="13">
                  <c:v>0.81561675561239289</c:v>
                </c:pt>
                <c:pt idx="14">
                  <c:v>0.60375928057886652</c:v>
                </c:pt>
                <c:pt idx="15">
                  <c:v>0.66849245336496921</c:v>
                </c:pt>
                <c:pt idx="16">
                  <c:v>0.51277416840901457</c:v>
                </c:pt>
                <c:pt idx="17">
                  <c:v>0.36120012553617631</c:v>
                </c:pt>
                <c:pt idx="18">
                  <c:v>0.76789805096806252</c:v>
                </c:pt>
                <c:pt idx="19">
                  <c:v>0.91461470221666996</c:v>
                </c:pt>
                <c:pt idx="20">
                  <c:v>0.46712479208244762</c:v>
                </c:pt>
                <c:pt idx="21">
                  <c:v>0.72387078319623543</c:v>
                </c:pt>
                <c:pt idx="22">
                  <c:v>0.70555371647475063</c:v>
                </c:pt>
                <c:pt idx="23">
                  <c:v>0.69689743245481051</c:v>
                </c:pt>
                <c:pt idx="24">
                  <c:v>0.75497681104863845</c:v>
                </c:pt>
                <c:pt idx="25">
                  <c:v>0.67904359558010208</c:v>
                </c:pt>
                <c:pt idx="26">
                  <c:v>0.767122014206995</c:v>
                </c:pt>
                <c:pt idx="27">
                  <c:v>0.69883120277034227</c:v>
                </c:pt>
                <c:pt idx="28">
                  <c:v>0.70195192156484087</c:v>
                </c:pt>
                <c:pt idx="29">
                  <c:v>0.80736741210132856</c:v>
                </c:pt>
                <c:pt idx="30">
                  <c:v>0.79825803567706777</c:v>
                </c:pt>
                <c:pt idx="31">
                  <c:v>0.31138962684759058</c:v>
                </c:pt>
                <c:pt idx="32">
                  <c:v>0.52921585018939554</c:v>
                </c:pt>
                <c:pt idx="33">
                  <c:v>0.85450102594755895</c:v>
                </c:pt>
                <c:pt idx="34">
                  <c:v>0.61335748481016916</c:v>
                </c:pt>
                <c:pt idx="35">
                  <c:v>0.67602270034471545</c:v>
                </c:pt>
              </c:numCache>
            </c:numRef>
          </c:val>
          <c:extLst>
            <c:ext xmlns:c16="http://schemas.microsoft.com/office/drawing/2014/chart" uri="{C3380CC4-5D6E-409C-BE32-E72D297353CC}">
              <c16:uniqueId val="{00000001-C4F1-48E1-8C55-D4BE88FDBEBB}"/>
            </c:ext>
          </c:extLst>
        </c:ser>
        <c:ser>
          <c:idx val="2"/>
          <c:order val="2"/>
          <c:tx>
            <c:strRef>
              <c:f>Sheet5!$N$60</c:f>
              <c:strCache>
                <c:ptCount val="1"/>
                <c:pt idx="0">
                  <c:v>2020</c:v>
                </c:pt>
              </c:strCache>
            </c:strRef>
          </c:tx>
          <c:spPr>
            <a:solidFill>
              <a:schemeClr val="accent3"/>
            </a:solidFill>
            <a:ln>
              <a:noFill/>
            </a:ln>
            <a:effectLst/>
          </c:spPr>
          <c:invertIfNegative val="0"/>
          <c:cat>
            <c:strRef>
              <c:f>Sheet5!$K$61:$K$96</c:f>
              <c:strCache>
                <c:ptCount val="36"/>
                <c:pt idx="0">
                  <c:v> ABIA </c:v>
                </c:pt>
                <c:pt idx="1">
                  <c:v> ADAMAWA </c:v>
                </c:pt>
                <c:pt idx="2">
                  <c:v> AKWA IBOM </c:v>
                </c:pt>
                <c:pt idx="3">
                  <c:v> ANAMBRA </c:v>
                </c:pt>
                <c:pt idx="4">
                  <c:v> BAUCHI </c:v>
                </c:pt>
                <c:pt idx="5">
                  <c:v> BAYELSA </c:v>
                </c:pt>
                <c:pt idx="6">
                  <c:v> BENUE </c:v>
                </c:pt>
                <c:pt idx="7">
                  <c:v> BORNO </c:v>
                </c:pt>
                <c:pt idx="8">
                  <c:v> CROSS RIVER </c:v>
                </c:pt>
                <c:pt idx="9">
                  <c:v> DELTA </c:v>
                </c:pt>
                <c:pt idx="10">
                  <c:v> EBONYI </c:v>
                </c:pt>
                <c:pt idx="11">
                  <c:v> Edo </c:v>
                </c:pt>
                <c:pt idx="12">
                  <c:v> Ekiti </c:v>
                </c:pt>
                <c:pt idx="13">
                  <c:v> ENUGU </c:v>
                </c:pt>
                <c:pt idx="14">
                  <c:v> GOMBE </c:v>
                </c:pt>
                <c:pt idx="15">
                  <c:v> IMO </c:v>
                </c:pt>
                <c:pt idx="16">
                  <c:v> JIGAWA </c:v>
                </c:pt>
                <c:pt idx="17">
                  <c:v> KADUNA </c:v>
                </c:pt>
                <c:pt idx="18">
                  <c:v> KANO </c:v>
                </c:pt>
                <c:pt idx="19">
                  <c:v> KATSINA </c:v>
                </c:pt>
                <c:pt idx="20">
                  <c:v> KEBBI </c:v>
                </c:pt>
                <c:pt idx="21">
                  <c:v> KOGI </c:v>
                </c:pt>
                <c:pt idx="22">
                  <c:v> KWARA </c:v>
                </c:pt>
                <c:pt idx="23">
                  <c:v> LAGOS </c:v>
                </c:pt>
                <c:pt idx="24">
                  <c:v> NASARAWA </c:v>
                </c:pt>
                <c:pt idx="25">
                  <c:v> NIGER </c:v>
                </c:pt>
                <c:pt idx="26">
                  <c:v> OGUN </c:v>
                </c:pt>
                <c:pt idx="27">
                  <c:v> ONDO </c:v>
                </c:pt>
                <c:pt idx="28">
                  <c:v> OSUN </c:v>
                </c:pt>
                <c:pt idx="29">
                  <c:v> OYO </c:v>
                </c:pt>
                <c:pt idx="30">
                  <c:v> PLATEAU </c:v>
                </c:pt>
                <c:pt idx="31">
                  <c:v> RIVERS </c:v>
                </c:pt>
                <c:pt idx="32">
                  <c:v> SOKOTO </c:v>
                </c:pt>
                <c:pt idx="33">
                  <c:v> TARABA </c:v>
                </c:pt>
                <c:pt idx="34">
                  <c:v> YOBE </c:v>
                </c:pt>
                <c:pt idx="35">
                  <c:v> ZAMFARA </c:v>
                </c:pt>
              </c:strCache>
            </c:strRef>
          </c:cat>
          <c:val>
            <c:numRef>
              <c:f>Sheet5!$N$61:$N$96</c:f>
              <c:numCache>
                <c:formatCode>0%</c:formatCode>
                <c:ptCount val="36"/>
                <c:pt idx="0">
                  <c:v>0.66467619166889924</c:v>
                </c:pt>
                <c:pt idx="1">
                  <c:v>0.76242590967170509</c:v>
                </c:pt>
                <c:pt idx="2">
                  <c:v>0.58600460105261853</c:v>
                </c:pt>
                <c:pt idx="3">
                  <c:v>0.42687882930695209</c:v>
                </c:pt>
                <c:pt idx="4">
                  <c:v>0.61753829549318062</c:v>
                </c:pt>
                <c:pt idx="5">
                  <c:v>0.79386727921226807</c:v>
                </c:pt>
                <c:pt idx="6">
                  <c:v>0.90282035601657262</c:v>
                </c:pt>
                <c:pt idx="7">
                  <c:v>0.58309119947913068</c:v>
                </c:pt>
                <c:pt idx="8">
                  <c:v>0.56973621485000492</c:v>
                </c:pt>
                <c:pt idx="9">
                  <c:v>0.71311819476975946</c:v>
                </c:pt>
                <c:pt idx="10">
                  <c:v>0.35422896710912982</c:v>
                </c:pt>
                <c:pt idx="11">
                  <c:v>0.59740948909302127</c:v>
                </c:pt>
                <c:pt idx="12">
                  <c:v>0.67970224302950355</c:v>
                </c:pt>
                <c:pt idx="13">
                  <c:v>0.59294220539451792</c:v>
                </c:pt>
                <c:pt idx="14">
                  <c:v>0.66317102176849807</c:v>
                </c:pt>
                <c:pt idx="15">
                  <c:v>0.61508503485978749</c:v>
                </c:pt>
                <c:pt idx="16">
                  <c:v>0.61738303614745016</c:v>
                </c:pt>
                <c:pt idx="17">
                  <c:v>0.50447696657447094</c:v>
                </c:pt>
                <c:pt idx="18">
                  <c:v>0.65827553924905813</c:v>
                </c:pt>
                <c:pt idx="19">
                  <c:v>0.59870332109869728</c:v>
                </c:pt>
                <c:pt idx="20">
                  <c:v>0.59195643085271354</c:v>
                </c:pt>
                <c:pt idx="21">
                  <c:v>0.84183052516770984</c:v>
                </c:pt>
                <c:pt idx="22">
                  <c:v>0.82456507949940039</c:v>
                </c:pt>
                <c:pt idx="23">
                  <c:v>0.7178008122906</c:v>
                </c:pt>
                <c:pt idx="24">
                  <c:v>0.59540055363582645</c:v>
                </c:pt>
                <c:pt idx="25">
                  <c:v>0.57272295600341772</c:v>
                </c:pt>
                <c:pt idx="26">
                  <c:v>0.79542076811480189</c:v>
                </c:pt>
                <c:pt idx="27">
                  <c:v>0.65991043411152817</c:v>
                </c:pt>
                <c:pt idx="28">
                  <c:v>0.76402350956669407</c:v>
                </c:pt>
                <c:pt idx="29">
                  <c:v>0.78527761535261942</c:v>
                </c:pt>
                <c:pt idx="30">
                  <c:v>0.78811938367502132</c:v>
                </c:pt>
                <c:pt idx="31">
                  <c:v>0.43646560802351958</c:v>
                </c:pt>
                <c:pt idx="32">
                  <c:v>0.70415291698982896</c:v>
                </c:pt>
                <c:pt idx="33">
                  <c:v>0.81163869806844524</c:v>
                </c:pt>
                <c:pt idx="34">
                  <c:v>0.57968269899995184</c:v>
                </c:pt>
                <c:pt idx="35">
                  <c:v>0.59094093844914819</c:v>
                </c:pt>
              </c:numCache>
            </c:numRef>
          </c:val>
          <c:extLst>
            <c:ext xmlns:c16="http://schemas.microsoft.com/office/drawing/2014/chart" uri="{C3380CC4-5D6E-409C-BE32-E72D297353CC}">
              <c16:uniqueId val="{00000002-C4F1-48E1-8C55-D4BE88FDBEBB}"/>
            </c:ext>
          </c:extLst>
        </c:ser>
        <c:dLbls>
          <c:showLegendKey val="0"/>
          <c:showVal val="0"/>
          <c:showCatName val="0"/>
          <c:showSerName val="0"/>
          <c:showPercent val="0"/>
          <c:showBubbleSize val="0"/>
        </c:dLbls>
        <c:gapWidth val="219"/>
        <c:overlap val="-27"/>
        <c:axId val="1046824768"/>
        <c:axId val="1046825184"/>
      </c:barChart>
      <c:catAx>
        <c:axId val="1046824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crossAx val="1046825184"/>
        <c:crosses val="autoZero"/>
        <c:auto val="1"/>
        <c:lblAlgn val="ctr"/>
        <c:lblOffset val="100"/>
        <c:noMultiLvlLbl val="0"/>
      </c:catAx>
      <c:valAx>
        <c:axId val="10468251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andara" panose="020E0502030303020204" pitchFamily="34" charset="0"/>
                    <a:ea typeface="+mn-ea"/>
                    <a:cs typeface="+mn-cs"/>
                  </a:defRPr>
                </a:pPr>
                <a:r>
                  <a:rPr lang="en-GB"/>
                  <a:t>Percentage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crossAx val="1046824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legend>
    <c:plotVisOnly val="1"/>
    <c:dispBlanksAs val="gap"/>
    <c:showDLblsOverMax val="0"/>
  </c:chart>
  <c:spPr>
    <a:noFill/>
    <a:ln>
      <a:noFill/>
    </a:ln>
    <a:effectLst/>
  </c:spPr>
  <c:txPr>
    <a:bodyPr/>
    <a:lstStyle/>
    <a:p>
      <a:pPr>
        <a:defRPr>
          <a:latin typeface="Candara" panose="020E0502030303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Candara" panose="020E0502030303020204" pitchFamily="34" charset="0"/>
                <a:ea typeface="+mn-ea"/>
                <a:cs typeface="+mn-cs"/>
              </a:defRPr>
            </a:pPr>
            <a:r>
              <a:rPr lang="en-US" sz="1100" b="1"/>
              <a:t>Total Actual Expenditure, States (2018 - 2020) </a:t>
            </a:r>
            <a:endParaRPr lang="en-GB" sz="1100" b="1"/>
          </a:p>
        </c:rich>
      </c:tx>
      <c:overlay val="0"/>
      <c:spPr>
        <a:noFill/>
        <a:ln>
          <a:noFill/>
        </a:ln>
        <a:effectLst/>
      </c:spPr>
      <c:txPr>
        <a:bodyPr rot="0" spcFirstLastPara="1" vertOverflow="ellipsis" vert="horz" wrap="square" anchor="ctr" anchorCtr="1"/>
        <a:lstStyle/>
        <a:p>
          <a:pPr>
            <a:defRPr sz="1100" b="1" i="0" u="none" strike="noStrike" kern="1200" spc="0" baseline="0">
              <a:solidFill>
                <a:schemeClr val="tx1">
                  <a:lumMod val="65000"/>
                  <a:lumOff val="35000"/>
                </a:schemeClr>
              </a:solidFill>
              <a:latin typeface="Candara" panose="020E0502030303020204" pitchFamily="34" charset="0"/>
              <a:ea typeface="+mn-ea"/>
              <a:cs typeface="+mn-cs"/>
            </a:defRPr>
          </a:pPr>
          <a:endParaRPr lang="en-US"/>
        </a:p>
      </c:txPr>
    </c:title>
    <c:autoTitleDeleted val="0"/>
    <c:plotArea>
      <c:layout/>
      <c:barChart>
        <c:barDir val="col"/>
        <c:grouping val="clustered"/>
        <c:varyColors val="0"/>
        <c:ser>
          <c:idx val="0"/>
          <c:order val="0"/>
          <c:tx>
            <c:strRef>
              <c:f>Sheet1!$C$43</c:f>
              <c:strCache>
                <c:ptCount val="1"/>
                <c:pt idx="0">
                  <c:v>2018</c:v>
                </c:pt>
              </c:strCache>
            </c:strRef>
          </c:tx>
          <c:spPr>
            <a:solidFill>
              <a:schemeClr val="accent1"/>
            </a:solidFill>
            <a:ln>
              <a:noFill/>
            </a:ln>
            <a:effectLst/>
          </c:spPr>
          <c:invertIfNegative val="0"/>
          <c:cat>
            <c:strRef>
              <c:f>Sheet1!$B$44:$B$79</c:f>
              <c:strCache>
                <c:ptCount val="36"/>
                <c:pt idx="0">
                  <c:v> ABIA </c:v>
                </c:pt>
                <c:pt idx="1">
                  <c:v> ADAMAWA </c:v>
                </c:pt>
                <c:pt idx="2">
                  <c:v> AKWA IBOM </c:v>
                </c:pt>
                <c:pt idx="3">
                  <c:v> ANAMBRA </c:v>
                </c:pt>
                <c:pt idx="4">
                  <c:v> BAUCHI </c:v>
                </c:pt>
                <c:pt idx="5">
                  <c:v> BAYELSA </c:v>
                </c:pt>
                <c:pt idx="6">
                  <c:v> BENUE </c:v>
                </c:pt>
                <c:pt idx="7">
                  <c:v> BORNO </c:v>
                </c:pt>
                <c:pt idx="8">
                  <c:v> CROSS RIVER </c:v>
                </c:pt>
                <c:pt idx="9">
                  <c:v> DELTA </c:v>
                </c:pt>
                <c:pt idx="10">
                  <c:v> EBONYI </c:v>
                </c:pt>
                <c:pt idx="11">
                  <c:v> EDO </c:v>
                </c:pt>
                <c:pt idx="12">
                  <c:v> EKITI </c:v>
                </c:pt>
                <c:pt idx="13">
                  <c:v> ENUGU </c:v>
                </c:pt>
                <c:pt idx="14">
                  <c:v> GOMBE </c:v>
                </c:pt>
                <c:pt idx="15">
                  <c:v> IMO </c:v>
                </c:pt>
                <c:pt idx="16">
                  <c:v> JIGAWA </c:v>
                </c:pt>
                <c:pt idx="17">
                  <c:v> KADUNA </c:v>
                </c:pt>
                <c:pt idx="18">
                  <c:v> KANO </c:v>
                </c:pt>
                <c:pt idx="19">
                  <c:v> KATSINA </c:v>
                </c:pt>
                <c:pt idx="20">
                  <c:v> KEBBI </c:v>
                </c:pt>
                <c:pt idx="21">
                  <c:v> KOGI </c:v>
                </c:pt>
                <c:pt idx="22">
                  <c:v> KWARA </c:v>
                </c:pt>
                <c:pt idx="23">
                  <c:v> LAGOS </c:v>
                </c:pt>
                <c:pt idx="24">
                  <c:v> NASARAWA </c:v>
                </c:pt>
                <c:pt idx="25">
                  <c:v> NIGER </c:v>
                </c:pt>
                <c:pt idx="26">
                  <c:v> OGUN </c:v>
                </c:pt>
                <c:pt idx="27">
                  <c:v> ONDO </c:v>
                </c:pt>
                <c:pt idx="28">
                  <c:v> OSUN </c:v>
                </c:pt>
                <c:pt idx="29">
                  <c:v> OYO </c:v>
                </c:pt>
                <c:pt idx="30">
                  <c:v> PLATEAU </c:v>
                </c:pt>
                <c:pt idx="31">
                  <c:v> RIVERS </c:v>
                </c:pt>
                <c:pt idx="32">
                  <c:v> SOKOTO </c:v>
                </c:pt>
                <c:pt idx="33">
                  <c:v> TARABA </c:v>
                </c:pt>
                <c:pt idx="34">
                  <c:v> YOBE </c:v>
                </c:pt>
                <c:pt idx="35">
                  <c:v> ZAMFARA </c:v>
                </c:pt>
              </c:strCache>
            </c:strRef>
          </c:cat>
          <c:val>
            <c:numRef>
              <c:f>Sheet1!$C$44:$C$79</c:f>
              <c:numCache>
                <c:formatCode>_(* #,##0.00_);_(* \(#,##0.00\);_(* "-"??_);_(@_)</c:formatCode>
                <c:ptCount val="36"/>
                <c:pt idx="0">
                  <c:v>83384558704.089996</c:v>
                </c:pt>
                <c:pt idx="1">
                  <c:v>81950716533.959991</c:v>
                </c:pt>
                <c:pt idx="2">
                  <c:v>330389585085.90002</c:v>
                </c:pt>
                <c:pt idx="3">
                  <c:v>97952423488</c:v>
                </c:pt>
                <c:pt idx="4">
                  <c:v>103178290376.08</c:v>
                </c:pt>
                <c:pt idx="5">
                  <c:v>299835000000</c:v>
                </c:pt>
                <c:pt idx="6">
                  <c:v>77568853704.149994</c:v>
                </c:pt>
                <c:pt idx="7">
                  <c:v>88345198708.639999</c:v>
                </c:pt>
                <c:pt idx="8">
                  <c:v>118669079724.14999</c:v>
                </c:pt>
                <c:pt idx="9">
                  <c:v>340420537828.66992</c:v>
                </c:pt>
                <c:pt idx="10">
                  <c:v>69430305950.454941</c:v>
                </c:pt>
                <c:pt idx="11">
                  <c:v>146002352850.76999</c:v>
                </c:pt>
                <c:pt idx="12">
                  <c:v>62380906187.769997</c:v>
                </c:pt>
                <c:pt idx="13">
                  <c:v>136747083350.91</c:v>
                </c:pt>
                <c:pt idx="14">
                  <c:v>74745173299.220001</c:v>
                </c:pt>
                <c:pt idx="15">
                  <c:v>99001591321.869995</c:v>
                </c:pt>
                <c:pt idx="16">
                  <c:v>127039282669.37003</c:v>
                </c:pt>
                <c:pt idx="17">
                  <c:v>127155771000</c:v>
                </c:pt>
                <c:pt idx="18">
                  <c:v>157646719000</c:v>
                </c:pt>
                <c:pt idx="19">
                  <c:v>69949227669.050003</c:v>
                </c:pt>
                <c:pt idx="20">
                  <c:v>84663247927.110001</c:v>
                </c:pt>
                <c:pt idx="21">
                  <c:v>82344109536.429962</c:v>
                </c:pt>
                <c:pt idx="22">
                  <c:v>89914395859.229996</c:v>
                </c:pt>
                <c:pt idx="23">
                  <c:v>650125539481.74634</c:v>
                </c:pt>
                <c:pt idx="24">
                  <c:v>70771710027</c:v>
                </c:pt>
                <c:pt idx="25">
                  <c:v>102054875889.76001</c:v>
                </c:pt>
                <c:pt idx="26">
                  <c:v>176515010632.14001</c:v>
                </c:pt>
                <c:pt idx="27">
                  <c:v>111808347449.27061</c:v>
                </c:pt>
                <c:pt idx="28">
                  <c:v>105662115288.46661</c:v>
                </c:pt>
                <c:pt idx="29">
                  <c:v>147625500102.41</c:v>
                </c:pt>
                <c:pt idx="30">
                  <c:v>104767620115.97</c:v>
                </c:pt>
                <c:pt idx="31">
                  <c:v>326588180264.19</c:v>
                </c:pt>
                <c:pt idx="32">
                  <c:v>62595013690.660004</c:v>
                </c:pt>
                <c:pt idx="33">
                  <c:v>111710405887.84</c:v>
                </c:pt>
                <c:pt idx="34">
                  <c:v>69438000222</c:v>
                </c:pt>
                <c:pt idx="35">
                  <c:v>63195888510.910004</c:v>
                </c:pt>
              </c:numCache>
            </c:numRef>
          </c:val>
          <c:extLst>
            <c:ext xmlns:c16="http://schemas.microsoft.com/office/drawing/2014/chart" uri="{C3380CC4-5D6E-409C-BE32-E72D297353CC}">
              <c16:uniqueId val="{00000000-F291-4316-BDBB-6C3587A7554E}"/>
            </c:ext>
          </c:extLst>
        </c:ser>
        <c:ser>
          <c:idx val="1"/>
          <c:order val="1"/>
          <c:tx>
            <c:strRef>
              <c:f>Sheet1!$D$43</c:f>
              <c:strCache>
                <c:ptCount val="1"/>
                <c:pt idx="0">
                  <c:v>2019</c:v>
                </c:pt>
              </c:strCache>
            </c:strRef>
          </c:tx>
          <c:spPr>
            <a:solidFill>
              <a:schemeClr val="accent2"/>
            </a:solidFill>
            <a:ln>
              <a:noFill/>
            </a:ln>
            <a:effectLst/>
          </c:spPr>
          <c:invertIfNegative val="0"/>
          <c:cat>
            <c:strRef>
              <c:f>Sheet1!$B$44:$B$79</c:f>
              <c:strCache>
                <c:ptCount val="36"/>
                <c:pt idx="0">
                  <c:v> ABIA </c:v>
                </c:pt>
                <c:pt idx="1">
                  <c:v> ADAMAWA </c:v>
                </c:pt>
                <c:pt idx="2">
                  <c:v> AKWA IBOM </c:v>
                </c:pt>
                <c:pt idx="3">
                  <c:v> ANAMBRA </c:v>
                </c:pt>
                <c:pt idx="4">
                  <c:v> BAUCHI </c:v>
                </c:pt>
                <c:pt idx="5">
                  <c:v> BAYELSA </c:v>
                </c:pt>
                <c:pt idx="6">
                  <c:v> BENUE </c:v>
                </c:pt>
                <c:pt idx="7">
                  <c:v> BORNO </c:v>
                </c:pt>
                <c:pt idx="8">
                  <c:v> CROSS RIVER </c:v>
                </c:pt>
                <c:pt idx="9">
                  <c:v> DELTA </c:v>
                </c:pt>
                <c:pt idx="10">
                  <c:v> EBONYI </c:v>
                </c:pt>
                <c:pt idx="11">
                  <c:v> EDO </c:v>
                </c:pt>
                <c:pt idx="12">
                  <c:v> EKITI </c:v>
                </c:pt>
                <c:pt idx="13">
                  <c:v> ENUGU </c:v>
                </c:pt>
                <c:pt idx="14">
                  <c:v> GOMBE </c:v>
                </c:pt>
                <c:pt idx="15">
                  <c:v> IMO </c:v>
                </c:pt>
                <c:pt idx="16">
                  <c:v> JIGAWA </c:v>
                </c:pt>
                <c:pt idx="17">
                  <c:v> KADUNA </c:v>
                </c:pt>
                <c:pt idx="18">
                  <c:v> KANO </c:v>
                </c:pt>
                <c:pt idx="19">
                  <c:v> KATSINA </c:v>
                </c:pt>
                <c:pt idx="20">
                  <c:v> KEBBI </c:v>
                </c:pt>
                <c:pt idx="21">
                  <c:v> KOGI </c:v>
                </c:pt>
                <c:pt idx="22">
                  <c:v> KWARA </c:v>
                </c:pt>
                <c:pt idx="23">
                  <c:v> LAGOS </c:v>
                </c:pt>
                <c:pt idx="24">
                  <c:v> NASARAWA </c:v>
                </c:pt>
                <c:pt idx="25">
                  <c:v> NIGER </c:v>
                </c:pt>
                <c:pt idx="26">
                  <c:v> OGUN </c:v>
                </c:pt>
                <c:pt idx="27">
                  <c:v> ONDO </c:v>
                </c:pt>
                <c:pt idx="28">
                  <c:v> OSUN </c:v>
                </c:pt>
                <c:pt idx="29">
                  <c:v> OYO </c:v>
                </c:pt>
                <c:pt idx="30">
                  <c:v> PLATEAU </c:v>
                </c:pt>
                <c:pt idx="31">
                  <c:v> RIVERS </c:v>
                </c:pt>
                <c:pt idx="32">
                  <c:v> SOKOTO </c:v>
                </c:pt>
                <c:pt idx="33">
                  <c:v> TARABA </c:v>
                </c:pt>
                <c:pt idx="34">
                  <c:v> YOBE </c:v>
                </c:pt>
                <c:pt idx="35">
                  <c:v> ZAMFARA </c:v>
                </c:pt>
              </c:strCache>
            </c:strRef>
          </c:cat>
          <c:val>
            <c:numRef>
              <c:f>Sheet1!$D$44:$D$79</c:f>
              <c:numCache>
                <c:formatCode>_(* #,##0.00_);_(* \(#,##0.00\);_(* "-"??_);_(@_)</c:formatCode>
                <c:ptCount val="36"/>
                <c:pt idx="0">
                  <c:v>113769382470</c:v>
                </c:pt>
                <c:pt idx="1">
                  <c:v>93798345476</c:v>
                </c:pt>
                <c:pt idx="2">
                  <c:v>324913015490.22998</c:v>
                </c:pt>
                <c:pt idx="3">
                  <c:v>105063982105</c:v>
                </c:pt>
                <c:pt idx="4">
                  <c:v>103956123564.98001</c:v>
                </c:pt>
                <c:pt idx="5">
                  <c:v>189323530303.82001</c:v>
                </c:pt>
                <c:pt idx="6">
                  <c:v>68523167619.68</c:v>
                </c:pt>
                <c:pt idx="7">
                  <c:v>89793201714.190002</c:v>
                </c:pt>
                <c:pt idx="8">
                  <c:v>97462224287.990005</c:v>
                </c:pt>
                <c:pt idx="9">
                  <c:v>357342219033.72998</c:v>
                </c:pt>
                <c:pt idx="10">
                  <c:v>66858974581.072304</c:v>
                </c:pt>
                <c:pt idx="11">
                  <c:v>156914233949.61002</c:v>
                </c:pt>
                <c:pt idx="12">
                  <c:v>77397870385.51001</c:v>
                </c:pt>
                <c:pt idx="13">
                  <c:v>135110165964.92</c:v>
                </c:pt>
                <c:pt idx="14">
                  <c:v>77516215721.75</c:v>
                </c:pt>
                <c:pt idx="15">
                  <c:v>86480738423.680008</c:v>
                </c:pt>
                <c:pt idx="16">
                  <c:v>127020435700.14</c:v>
                </c:pt>
                <c:pt idx="17">
                  <c:v>232579969000</c:v>
                </c:pt>
                <c:pt idx="18">
                  <c:v>134811285000</c:v>
                </c:pt>
                <c:pt idx="19">
                  <c:v>69903077165.179993</c:v>
                </c:pt>
                <c:pt idx="20">
                  <c:v>83281858866</c:v>
                </c:pt>
                <c:pt idx="21">
                  <c:v>123176027430.96002</c:v>
                </c:pt>
                <c:pt idx="22">
                  <c:v>101474254935.80002</c:v>
                </c:pt>
                <c:pt idx="23">
                  <c:v>795298847759.81274</c:v>
                </c:pt>
                <c:pt idx="24">
                  <c:v>66032273134</c:v>
                </c:pt>
                <c:pt idx="25">
                  <c:v>100865532324.81</c:v>
                </c:pt>
                <c:pt idx="26">
                  <c:v>152089435422.03998</c:v>
                </c:pt>
                <c:pt idx="27">
                  <c:v>119494691944.18945</c:v>
                </c:pt>
                <c:pt idx="28">
                  <c:v>102027510154.19</c:v>
                </c:pt>
                <c:pt idx="29">
                  <c:v>150406697757.03</c:v>
                </c:pt>
                <c:pt idx="30">
                  <c:v>96514771005.76001</c:v>
                </c:pt>
                <c:pt idx="31">
                  <c:v>322298304378.29999</c:v>
                </c:pt>
                <c:pt idx="32">
                  <c:v>80163048443.309998</c:v>
                </c:pt>
                <c:pt idx="33">
                  <c:v>49049339932.650002</c:v>
                </c:pt>
                <c:pt idx="34">
                  <c:v>77840161885</c:v>
                </c:pt>
                <c:pt idx="35">
                  <c:v>83423076017.910004</c:v>
                </c:pt>
              </c:numCache>
            </c:numRef>
          </c:val>
          <c:extLst>
            <c:ext xmlns:c16="http://schemas.microsoft.com/office/drawing/2014/chart" uri="{C3380CC4-5D6E-409C-BE32-E72D297353CC}">
              <c16:uniqueId val="{00000001-F291-4316-BDBB-6C3587A7554E}"/>
            </c:ext>
          </c:extLst>
        </c:ser>
        <c:ser>
          <c:idx val="2"/>
          <c:order val="2"/>
          <c:tx>
            <c:strRef>
              <c:f>Sheet1!$E$43</c:f>
              <c:strCache>
                <c:ptCount val="1"/>
                <c:pt idx="0">
                  <c:v>2020</c:v>
                </c:pt>
              </c:strCache>
            </c:strRef>
          </c:tx>
          <c:spPr>
            <a:solidFill>
              <a:schemeClr val="accent3"/>
            </a:solidFill>
            <a:ln>
              <a:noFill/>
            </a:ln>
            <a:effectLst/>
          </c:spPr>
          <c:invertIfNegative val="0"/>
          <c:cat>
            <c:strRef>
              <c:f>Sheet1!$B$44:$B$79</c:f>
              <c:strCache>
                <c:ptCount val="36"/>
                <c:pt idx="0">
                  <c:v> ABIA </c:v>
                </c:pt>
                <c:pt idx="1">
                  <c:v> ADAMAWA </c:v>
                </c:pt>
                <c:pt idx="2">
                  <c:v> AKWA IBOM </c:v>
                </c:pt>
                <c:pt idx="3">
                  <c:v> ANAMBRA </c:v>
                </c:pt>
                <c:pt idx="4">
                  <c:v> BAUCHI </c:v>
                </c:pt>
                <c:pt idx="5">
                  <c:v> BAYELSA </c:v>
                </c:pt>
                <c:pt idx="6">
                  <c:v> BENUE </c:v>
                </c:pt>
                <c:pt idx="7">
                  <c:v> BORNO </c:v>
                </c:pt>
                <c:pt idx="8">
                  <c:v> CROSS RIVER </c:v>
                </c:pt>
                <c:pt idx="9">
                  <c:v> DELTA </c:v>
                </c:pt>
                <c:pt idx="10">
                  <c:v> EBONYI </c:v>
                </c:pt>
                <c:pt idx="11">
                  <c:v> EDO </c:v>
                </c:pt>
                <c:pt idx="12">
                  <c:v> EKITI </c:v>
                </c:pt>
                <c:pt idx="13">
                  <c:v> ENUGU </c:v>
                </c:pt>
                <c:pt idx="14">
                  <c:v> GOMBE </c:v>
                </c:pt>
                <c:pt idx="15">
                  <c:v> IMO </c:v>
                </c:pt>
                <c:pt idx="16">
                  <c:v> JIGAWA </c:v>
                </c:pt>
                <c:pt idx="17">
                  <c:v> KADUNA </c:v>
                </c:pt>
                <c:pt idx="18">
                  <c:v> KANO </c:v>
                </c:pt>
                <c:pt idx="19">
                  <c:v> KATSINA </c:v>
                </c:pt>
                <c:pt idx="20">
                  <c:v> KEBBI </c:v>
                </c:pt>
                <c:pt idx="21">
                  <c:v> KOGI </c:v>
                </c:pt>
                <c:pt idx="22">
                  <c:v> KWARA </c:v>
                </c:pt>
                <c:pt idx="23">
                  <c:v> LAGOS </c:v>
                </c:pt>
                <c:pt idx="24">
                  <c:v> NASARAWA </c:v>
                </c:pt>
                <c:pt idx="25">
                  <c:v> NIGER </c:v>
                </c:pt>
                <c:pt idx="26">
                  <c:v> OGUN </c:v>
                </c:pt>
                <c:pt idx="27">
                  <c:v> ONDO </c:v>
                </c:pt>
                <c:pt idx="28">
                  <c:v> OSUN </c:v>
                </c:pt>
                <c:pt idx="29">
                  <c:v> OYO </c:v>
                </c:pt>
                <c:pt idx="30">
                  <c:v> PLATEAU </c:v>
                </c:pt>
                <c:pt idx="31">
                  <c:v> RIVERS </c:v>
                </c:pt>
                <c:pt idx="32">
                  <c:v> SOKOTO </c:v>
                </c:pt>
                <c:pt idx="33">
                  <c:v> TARABA </c:v>
                </c:pt>
                <c:pt idx="34">
                  <c:v> YOBE </c:v>
                </c:pt>
                <c:pt idx="35">
                  <c:v> ZAMFARA </c:v>
                </c:pt>
              </c:strCache>
            </c:strRef>
          </c:cat>
          <c:val>
            <c:numRef>
              <c:f>Sheet1!$E$44:$E$79</c:f>
              <c:numCache>
                <c:formatCode>_(* #,##0.00_);_(* \(#,##0.00\);_(* "-"??_);_(@_)</c:formatCode>
                <c:ptCount val="36"/>
                <c:pt idx="0">
                  <c:v>105968805536.33</c:v>
                </c:pt>
                <c:pt idx="1">
                  <c:v>89667412316.269989</c:v>
                </c:pt>
                <c:pt idx="2">
                  <c:v>220897369779.69</c:v>
                </c:pt>
                <c:pt idx="3">
                  <c:v>110333290247.39</c:v>
                </c:pt>
                <c:pt idx="4">
                  <c:v>103056617208.37</c:v>
                </c:pt>
                <c:pt idx="5">
                  <c:v>184811658786.96002</c:v>
                </c:pt>
                <c:pt idx="6">
                  <c:v>86438905530.180008</c:v>
                </c:pt>
                <c:pt idx="7">
                  <c:v>94046467225</c:v>
                </c:pt>
                <c:pt idx="8">
                  <c:v>115883214423.05</c:v>
                </c:pt>
                <c:pt idx="9">
                  <c:v>287099780473</c:v>
                </c:pt>
                <c:pt idx="10">
                  <c:v>119193418550.19</c:v>
                </c:pt>
                <c:pt idx="11">
                  <c:v>108136969911.74001</c:v>
                </c:pt>
                <c:pt idx="12">
                  <c:v>92561747511.210007</c:v>
                </c:pt>
                <c:pt idx="13">
                  <c:v>110984995470.62</c:v>
                </c:pt>
                <c:pt idx="14">
                  <c:v>86196279656.779999</c:v>
                </c:pt>
                <c:pt idx="15">
                  <c:v>57354723454.459999</c:v>
                </c:pt>
                <c:pt idx="16">
                  <c:v>109549995007.94</c:v>
                </c:pt>
                <c:pt idx="17">
                  <c:v>125265063000</c:v>
                </c:pt>
                <c:pt idx="18">
                  <c:v>161163842000</c:v>
                </c:pt>
                <c:pt idx="19">
                  <c:v>106349101434.01999</c:v>
                </c:pt>
                <c:pt idx="20">
                  <c:v>64560963733.019997</c:v>
                </c:pt>
                <c:pt idx="21">
                  <c:v>88798263083.899994</c:v>
                </c:pt>
                <c:pt idx="22">
                  <c:v>74912277677.380005</c:v>
                </c:pt>
                <c:pt idx="23">
                  <c:v>714805268000</c:v>
                </c:pt>
                <c:pt idx="24">
                  <c:v>83626736023.720001</c:v>
                </c:pt>
                <c:pt idx="25">
                  <c:v>100725822589.50999</c:v>
                </c:pt>
                <c:pt idx="26">
                  <c:v>149020260798.79797</c:v>
                </c:pt>
                <c:pt idx="27">
                  <c:v>118699415944.97</c:v>
                </c:pt>
                <c:pt idx="28">
                  <c:v>86470726806.860001</c:v>
                </c:pt>
                <c:pt idx="29">
                  <c:v>145671362622.32999</c:v>
                </c:pt>
                <c:pt idx="30">
                  <c:v>94465027575.579987</c:v>
                </c:pt>
                <c:pt idx="31">
                  <c:v>297071410612.57001</c:v>
                </c:pt>
                <c:pt idx="32">
                  <c:v>74582204383.949997</c:v>
                </c:pt>
                <c:pt idx="33">
                  <c:v>69015009755.580002</c:v>
                </c:pt>
                <c:pt idx="34">
                  <c:v>88421786240</c:v>
                </c:pt>
                <c:pt idx="35">
                  <c:v>102009849100</c:v>
                </c:pt>
              </c:numCache>
            </c:numRef>
          </c:val>
          <c:extLst>
            <c:ext xmlns:c16="http://schemas.microsoft.com/office/drawing/2014/chart" uri="{C3380CC4-5D6E-409C-BE32-E72D297353CC}">
              <c16:uniqueId val="{00000002-F291-4316-BDBB-6C3587A7554E}"/>
            </c:ext>
          </c:extLst>
        </c:ser>
        <c:dLbls>
          <c:showLegendKey val="0"/>
          <c:showVal val="0"/>
          <c:showCatName val="0"/>
          <c:showSerName val="0"/>
          <c:showPercent val="0"/>
          <c:showBubbleSize val="0"/>
        </c:dLbls>
        <c:gapWidth val="219"/>
        <c:overlap val="-27"/>
        <c:axId val="859725600"/>
        <c:axId val="859731840"/>
      </c:barChart>
      <c:catAx>
        <c:axId val="859725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crossAx val="859731840"/>
        <c:crosses val="autoZero"/>
        <c:auto val="1"/>
        <c:lblAlgn val="ctr"/>
        <c:lblOffset val="100"/>
        <c:noMultiLvlLbl val="0"/>
      </c:catAx>
      <c:valAx>
        <c:axId val="8597318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andara" panose="020E0502030303020204" pitchFamily="34" charset="0"/>
                    <a:ea typeface="+mn-ea"/>
                    <a:cs typeface="+mn-cs"/>
                  </a:defRPr>
                </a:pPr>
                <a:r>
                  <a:rPr lang="en-GB"/>
                  <a:t>NGN</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title>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crossAx val="859725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legend>
    <c:plotVisOnly val="1"/>
    <c:dispBlanksAs val="gap"/>
    <c:showDLblsOverMax val="0"/>
  </c:chart>
  <c:spPr>
    <a:noFill/>
    <a:ln>
      <a:noFill/>
    </a:ln>
    <a:effectLst/>
  </c:spPr>
  <c:txPr>
    <a:bodyPr/>
    <a:lstStyle/>
    <a:p>
      <a:pPr>
        <a:defRPr>
          <a:latin typeface="Candara" panose="020E0502030303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Candara" panose="020E0502030303020204" pitchFamily="34" charset="0"/>
                <a:ea typeface="+mn-ea"/>
                <a:cs typeface="+mn-cs"/>
              </a:defRPr>
            </a:pPr>
            <a:r>
              <a:rPr lang="en-US" b="1" dirty="0"/>
              <a:t>Type</a:t>
            </a:r>
            <a:r>
              <a:rPr lang="en-US" b="1" baseline="0" dirty="0"/>
              <a:t> of Crime and Type of Office Holder</a:t>
            </a:r>
            <a:endParaRPr lang="en-US" b="1" dirty="0"/>
          </a:p>
        </c:rich>
      </c:tx>
      <c:layout>
        <c:manualLayout>
          <c:xMode val="edge"/>
          <c:yMode val="edge"/>
          <c:x val="0.3463134976226131"/>
          <c:y val="5.8810747655228673E-2"/>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Candara" panose="020E0502030303020204" pitchFamily="34" charset="0"/>
              <a:ea typeface="+mn-ea"/>
              <a:cs typeface="+mn-cs"/>
            </a:defRPr>
          </a:pPr>
          <a:endParaRPr lang="en-US"/>
        </a:p>
      </c:txPr>
    </c:title>
    <c:autoTitleDeleted val="0"/>
    <c:plotArea>
      <c:layout/>
      <c:barChart>
        <c:barDir val="col"/>
        <c:grouping val="clustered"/>
        <c:varyColors val="0"/>
        <c:ser>
          <c:idx val="0"/>
          <c:order val="0"/>
          <c:tx>
            <c:strRef>
              <c:f>'Merged data'!$B$3</c:f>
              <c:strCache>
                <c:ptCount val="1"/>
                <c:pt idx="0">
                  <c:v>EMBEZZLEMENT /MISAPPROPRIATION/ DIVERSION/DISAPPERANCE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andara" panose="020E05020303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'Merged data'!$A$4:$A$13</c:f>
              <c:strCache>
                <c:ptCount val="10"/>
                <c:pt idx="0">
                  <c:v>POLITICAL OFFICE HOLDERS</c:v>
                </c:pt>
                <c:pt idx="1">
                  <c:v>CENTRAL ADMIN</c:v>
                </c:pt>
                <c:pt idx="2">
                  <c:v>DIRECTORS</c:v>
                </c:pt>
                <c:pt idx="3">
                  <c:v>MILITARY</c:v>
                </c:pt>
                <c:pt idx="4">
                  <c:v>LAW ENFORCEMENT</c:v>
                </c:pt>
                <c:pt idx="5">
                  <c:v>OIL POSITION</c:v>
                </c:pt>
                <c:pt idx="6">
                  <c:v>POLITICAL PARTY</c:v>
                </c:pt>
                <c:pt idx="7">
                  <c:v>ELECTORAL COMMISSION</c:v>
                </c:pt>
                <c:pt idx="8">
                  <c:v>ACCOUNTANT</c:v>
                </c:pt>
                <c:pt idx="9">
                  <c:v>MEDIA</c:v>
                </c:pt>
              </c:strCache>
            </c:strRef>
          </c:cat>
          <c:val>
            <c:numRef>
              <c:f>'Merged data'!$B$4:$B$13</c:f>
              <c:numCache>
                <c:formatCode>General</c:formatCode>
                <c:ptCount val="10"/>
                <c:pt idx="0">
                  <c:v>13</c:v>
                </c:pt>
                <c:pt idx="1">
                  <c:v>1</c:v>
                </c:pt>
                <c:pt idx="2">
                  <c:v>4</c:v>
                </c:pt>
                <c:pt idx="3">
                  <c:v>1</c:v>
                </c:pt>
                <c:pt idx="4">
                  <c:v>2</c:v>
                </c:pt>
                <c:pt idx="6">
                  <c:v>1</c:v>
                </c:pt>
              </c:numCache>
            </c:numRef>
          </c:val>
          <c:extLst>
            <c:ext xmlns:c16="http://schemas.microsoft.com/office/drawing/2014/chart" uri="{C3380CC4-5D6E-409C-BE32-E72D297353CC}">
              <c16:uniqueId val="{00000000-6634-4713-B02F-BB117C272F57}"/>
            </c:ext>
          </c:extLst>
        </c:ser>
        <c:ser>
          <c:idx val="1"/>
          <c:order val="1"/>
          <c:tx>
            <c:strRef>
              <c:f>'Merged data'!$C$3</c:f>
              <c:strCache>
                <c:ptCount val="1"/>
                <c:pt idx="0">
                  <c:v>CORRUPTION</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andara" panose="020E05020303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'Merged data'!$A$4:$A$13</c:f>
              <c:strCache>
                <c:ptCount val="10"/>
                <c:pt idx="0">
                  <c:v>POLITICAL OFFICE HOLDERS</c:v>
                </c:pt>
                <c:pt idx="1">
                  <c:v>CENTRAL ADMIN</c:v>
                </c:pt>
                <c:pt idx="2">
                  <c:v>DIRECTORS</c:v>
                </c:pt>
                <c:pt idx="3">
                  <c:v>MILITARY</c:v>
                </c:pt>
                <c:pt idx="4">
                  <c:v>LAW ENFORCEMENT</c:v>
                </c:pt>
                <c:pt idx="5">
                  <c:v>OIL POSITION</c:v>
                </c:pt>
                <c:pt idx="6">
                  <c:v>POLITICAL PARTY</c:v>
                </c:pt>
                <c:pt idx="7">
                  <c:v>ELECTORAL COMMISSION</c:v>
                </c:pt>
                <c:pt idx="8">
                  <c:v>ACCOUNTANT</c:v>
                </c:pt>
                <c:pt idx="9">
                  <c:v>MEDIA</c:v>
                </c:pt>
              </c:strCache>
            </c:strRef>
          </c:cat>
          <c:val>
            <c:numRef>
              <c:f>'Merged data'!$C$4:$C$13</c:f>
              <c:numCache>
                <c:formatCode>General</c:formatCode>
                <c:ptCount val="10"/>
                <c:pt idx="0">
                  <c:v>6</c:v>
                </c:pt>
                <c:pt idx="1">
                  <c:v>1</c:v>
                </c:pt>
                <c:pt idx="4">
                  <c:v>1</c:v>
                </c:pt>
                <c:pt idx="7">
                  <c:v>1</c:v>
                </c:pt>
              </c:numCache>
            </c:numRef>
          </c:val>
          <c:extLst>
            <c:ext xmlns:c16="http://schemas.microsoft.com/office/drawing/2014/chart" uri="{C3380CC4-5D6E-409C-BE32-E72D297353CC}">
              <c16:uniqueId val="{00000001-6634-4713-B02F-BB117C272F57}"/>
            </c:ext>
          </c:extLst>
        </c:ser>
        <c:ser>
          <c:idx val="2"/>
          <c:order val="2"/>
          <c:tx>
            <c:strRef>
              <c:f>'Merged data'!$D$3</c:f>
              <c:strCache>
                <c:ptCount val="1"/>
                <c:pt idx="0">
                  <c:v>MONEY LAUNDERING</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andara" panose="020E05020303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'Merged data'!$A$4:$A$13</c:f>
              <c:strCache>
                <c:ptCount val="10"/>
                <c:pt idx="0">
                  <c:v>POLITICAL OFFICE HOLDERS</c:v>
                </c:pt>
                <c:pt idx="1">
                  <c:v>CENTRAL ADMIN</c:v>
                </c:pt>
                <c:pt idx="2">
                  <c:v>DIRECTORS</c:v>
                </c:pt>
                <c:pt idx="3">
                  <c:v>MILITARY</c:v>
                </c:pt>
                <c:pt idx="4">
                  <c:v>LAW ENFORCEMENT</c:v>
                </c:pt>
                <c:pt idx="5">
                  <c:v>OIL POSITION</c:v>
                </c:pt>
                <c:pt idx="6">
                  <c:v>POLITICAL PARTY</c:v>
                </c:pt>
                <c:pt idx="7">
                  <c:v>ELECTORAL COMMISSION</c:v>
                </c:pt>
                <c:pt idx="8">
                  <c:v>ACCOUNTANT</c:v>
                </c:pt>
                <c:pt idx="9">
                  <c:v>MEDIA</c:v>
                </c:pt>
              </c:strCache>
            </c:strRef>
          </c:cat>
          <c:val>
            <c:numRef>
              <c:f>'Merged data'!$D$4:$D$13</c:f>
              <c:numCache>
                <c:formatCode>General</c:formatCode>
                <c:ptCount val="10"/>
                <c:pt idx="0">
                  <c:v>10</c:v>
                </c:pt>
                <c:pt idx="1">
                  <c:v>2</c:v>
                </c:pt>
                <c:pt idx="2">
                  <c:v>1</c:v>
                </c:pt>
              </c:numCache>
            </c:numRef>
          </c:val>
          <c:extLst>
            <c:ext xmlns:c16="http://schemas.microsoft.com/office/drawing/2014/chart" uri="{C3380CC4-5D6E-409C-BE32-E72D297353CC}">
              <c16:uniqueId val="{00000002-6634-4713-B02F-BB117C272F57}"/>
            </c:ext>
          </c:extLst>
        </c:ser>
        <c:ser>
          <c:idx val="3"/>
          <c:order val="3"/>
          <c:tx>
            <c:strRef>
              <c:f>'Merged data'!$E$3</c:f>
              <c:strCache>
                <c:ptCount val="1"/>
                <c:pt idx="0">
                  <c:v>FRAUD (INCL. FUEL SUBSIDY)</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andara" panose="020E05020303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'Merged data'!$A$4:$A$13</c:f>
              <c:strCache>
                <c:ptCount val="10"/>
                <c:pt idx="0">
                  <c:v>POLITICAL OFFICE HOLDERS</c:v>
                </c:pt>
                <c:pt idx="1">
                  <c:v>CENTRAL ADMIN</c:v>
                </c:pt>
                <c:pt idx="2">
                  <c:v>DIRECTORS</c:v>
                </c:pt>
                <c:pt idx="3">
                  <c:v>MILITARY</c:v>
                </c:pt>
                <c:pt idx="4">
                  <c:v>LAW ENFORCEMENT</c:v>
                </c:pt>
                <c:pt idx="5">
                  <c:v>OIL POSITION</c:v>
                </c:pt>
                <c:pt idx="6">
                  <c:v>POLITICAL PARTY</c:v>
                </c:pt>
                <c:pt idx="7">
                  <c:v>ELECTORAL COMMISSION</c:v>
                </c:pt>
                <c:pt idx="8">
                  <c:v>ACCOUNTANT</c:v>
                </c:pt>
                <c:pt idx="9">
                  <c:v>MEDIA</c:v>
                </c:pt>
              </c:strCache>
            </c:strRef>
          </c:cat>
          <c:val>
            <c:numRef>
              <c:f>'Merged data'!$E$4:$E$13</c:f>
              <c:numCache>
                <c:formatCode>General</c:formatCode>
                <c:ptCount val="10"/>
                <c:pt idx="0">
                  <c:v>6</c:v>
                </c:pt>
                <c:pt idx="2">
                  <c:v>2</c:v>
                </c:pt>
                <c:pt idx="3">
                  <c:v>2</c:v>
                </c:pt>
                <c:pt idx="5">
                  <c:v>4</c:v>
                </c:pt>
                <c:pt idx="8">
                  <c:v>1</c:v>
                </c:pt>
                <c:pt idx="9">
                  <c:v>1</c:v>
                </c:pt>
              </c:numCache>
            </c:numRef>
          </c:val>
          <c:extLst>
            <c:ext xmlns:c16="http://schemas.microsoft.com/office/drawing/2014/chart" uri="{C3380CC4-5D6E-409C-BE32-E72D297353CC}">
              <c16:uniqueId val="{00000003-6634-4713-B02F-BB117C272F57}"/>
            </c:ext>
          </c:extLst>
        </c:ser>
        <c:dLbls>
          <c:dLblPos val="outEnd"/>
          <c:showLegendKey val="0"/>
          <c:showVal val="1"/>
          <c:showCatName val="0"/>
          <c:showSerName val="0"/>
          <c:showPercent val="0"/>
          <c:showBubbleSize val="0"/>
        </c:dLbls>
        <c:gapWidth val="219"/>
        <c:overlap val="-27"/>
        <c:axId val="1007177928"/>
        <c:axId val="1007184968"/>
      </c:barChart>
      <c:catAx>
        <c:axId val="1007177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crossAx val="1007184968"/>
        <c:crosses val="autoZero"/>
        <c:auto val="1"/>
        <c:lblAlgn val="ctr"/>
        <c:lblOffset val="100"/>
        <c:noMultiLvlLbl val="0"/>
      </c:catAx>
      <c:valAx>
        <c:axId val="10071849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andara" panose="020E0502030303020204" pitchFamily="34" charset="0"/>
                    <a:ea typeface="+mn-ea"/>
                    <a:cs typeface="+mn-cs"/>
                  </a:defRPr>
                </a:pPr>
                <a:r>
                  <a:rPr lang="en-US"/>
                  <a:t>Number of Crimes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crossAx val="1007177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ndara" panose="020E0502030303020204" pitchFamily="34" charset="0"/>
              <a:ea typeface="+mn-ea"/>
              <a:cs typeface="+mn-cs"/>
            </a:defRPr>
          </a:pPr>
          <a:endParaRPr lang="en-US"/>
        </a:p>
      </c:txPr>
    </c:legend>
    <c:plotVisOnly val="1"/>
    <c:dispBlanksAs val="gap"/>
    <c:showDLblsOverMax val="0"/>
  </c:chart>
  <c:spPr>
    <a:noFill/>
    <a:ln>
      <a:noFill/>
    </a:ln>
    <a:effectLst/>
  </c:spPr>
  <c:txPr>
    <a:bodyPr/>
    <a:lstStyle/>
    <a:p>
      <a:pPr>
        <a:defRPr sz="1000">
          <a:latin typeface="Candara" panose="020E0502030303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D3176-06DF-4DB5-8461-09031C39CE62}" type="datetimeFigureOut">
              <a:rPr lang="en-NG" smtClean="0"/>
              <a:t>11/23/2021</a:t>
            </a:fld>
            <a:endParaRPr lang="en-N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6D1711-B968-4411-B144-DDF060456B53}" type="slidenum">
              <a:rPr lang="en-NG" smtClean="0"/>
              <a:t>‹#›</a:t>
            </a:fld>
            <a:endParaRPr lang="en-NG"/>
          </a:p>
        </p:txBody>
      </p:sp>
    </p:spTree>
    <p:extLst>
      <p:ext uri="{BB962C8B-B14F-4D97-AF65-F5344CB8AC3E}">
        <p14:creationId xmlns:p14="http://schemas.microsoft.com/office/powerpoint/2010/main" val="897697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OECD most recent figures are for 2018.</a:t>
            </a:r>
          </a:p>
        </p:txBody>
      </p:sp>
      <p:sp>
        <p:nvSpPr>
          <p:cNvPr id="4" name="Slide Number Placeholder 3"/>
          <p:cNvSpPr>
            <a:spLocks noGrp="1"/>
          </p:cNvSpPr>
          <p:nvPr>
            <p:ph type="sldNum" sz="quarter" idx="5"/>
          </p:nvPr>
        </p:nvSpPr>
        <p:spPr/>
        <p:txBody>
          <a:bodyPr/>
          <a:lstStyle/>
          <a:p>
            <a:fld id="{846D1711-B968-4411-B144-DDF060456B53}" type="slidenum">
              <a:rPr lang="en-NG" smtClean="0"/>
              <a:t>2</a:t>
            </a:fld>
            <a:endParaRPr lang="en-NG"/>
          </a:p>
        </p:txBody>
      </p:sp>
    </p:spTree>
    <p:extLst>
      <p:ext uri="{BB962C8B-B14F-4D97-AF65-F5344CB8AC3E}">
        <p14:creationId xmlns:p14="http://schemas.microsoft.com/office/powerpoint/2010/main" val="4126792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46D1711-B968-4411-B144-DDF060456B53}" type="slidenum">
              <a:rPr lang="en-NG" smtClean="0"/>
              <a:t>4</a:t>
            </a:fld>
            <a:endParaRPr lang="en-NG"/>
          </a:p>
        </p:txBody>
      </p:sp>
    </p:spTree>
    <p:extLst>
      <p:ext uri="{BB962C8B-B14F-4D97-AF65-F5344CB8AC3E}">
        <p14:creationId xmlns:p14="http://schemas.microsoft.com/office/powerpoint/2010/main" val="17109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11/23/2021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00336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60234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11/23/2021</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07992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 Tex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a:noFill/>
        </p:spPr>
        <p:txBody>
          <a:bodyPr vert="horz" wrap="square" lIns="91440" tIns="45720" rIns="91440" bIns="45720" rtlCol="0" anchor="t">
            <a:spAutoFit/>
          </a:bodyPr>
          <a:lstStyle>
            <a:lvl1pPr>
              <a:defRPr lang="en-GB" sz="3200" b="1" spc="-70" baseline="0" dirty="0">
                <a:solidFill>
                  <a:schemeClr val="tx1"/>
                </a:solidFill>
                <a:latin typeface="+mj-lt"/>
              </a:defRPr>
            </a:lvl1pPr>
          </a:lstStyle>
          <a:p>
            <a:pPr lvl="0"/>
            <a:r>
              <a:rPr lang="en-US" noProof="0" dirty="0"/>
              <a:t>Click to edit Master title style</a:t>
            </a:r>
          </a:p>
        </p:txBody>
      </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tx1"/>
                </a:solidFill>
                <a:latin typeface="+mn-lt"/>
                <a:cs typeface="Arial" panose="020B0604020202020204" pitchFamily="34" charset="0"/>
              </a:defRPr>
            </a:lvl1pPr>
            <a:lvl2pPr>
              <a:lnSpc>
                <a:spcPct val="100000"/>
              </a:lnSpc>
              <a:spcBef>
                <a:spcPts val="600"/>
              </a:spcBef>
              <a:spcAft>
                <a:spcPts val="400"/>
              </a:spcAft>
              <a:defRPr sz="1400">
                <a:solidFill>
                  <a:schemeClr val="tx1"/>
                </a:solidFill>
                <a:latin typeface="+mn-lt"/>
                <a:cs typeface="Arial" panose="020B0604020202020204" pitchFamily="34" charset="0"/>
              </a:defRPr>
            </a:lvl2pPr>
            <a:lvl3pPr>
              <a:lnSpc>
                <a:spcPct val="100000"/>
              </a:lnSpc>
              <a:spcBef>
                <a:spcPts val="600"/>
              </a:spcBef>
              <a:spcAft>
                <a:spcPts val="400"/>
              </a:spcAft>
              <a:defRPr sz="1200">
                <a:solidFill>
                  <a:schemeClr val="tx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dirty="0"/>
              <a:t>Click to edit Master text styles</a:t>
            </a:r>
          </a:p>
          <a:p>
            <a:pPr lvl="1"/>
            <a:r>
              <a:rPr lang="en-US" noProof="0" dirty="0"/>
              <a:t>Second level</a:t>
            </a:r>
          </a:p>
          <a:p>
            <a:pPr lvl="2"/>
            <a:r>
              <a:rPr lang="en-US" noProof="0" dirty="0"/>
              <a:t>Third level</a:t>
            </a:r>
          </a:p>
        </p:txBody>
      </p:sp>
    </p:spTree>
    <p:extLst>
      <p:ext uri="{BB962C8B-B14F-4D97-AF65-F5344CB8AC3E}">
        <p14:creationId xmlns:p14="http://schemas.microsoft.com/office/powerpoint/2010/main" val="239206334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11/23/2021</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66732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11/23/2021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5155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84441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41816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78590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81285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11/23/2021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07145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11/23/2021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3428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11/23/2021</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643137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 id="2147483752" r:id="rId12"/>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Candara" panose="020E0502030303020204" pitchFamily="34" charset="0"/>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Candara" panose="020E0502030303020204" pitchFamily="34" charset="0"/>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Candara" panose="020E0502030303020204" pitchFamily="34" charset="0"/>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oecd.org/gov/ethics/whistleblower-protection/" TargetMode="External"/><Relationship Id="rId2" Type="http://schemas.openxmlformats.org/officeDocument/2006/relationships/hyperlink" Target="https://kadunaeyesandear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18A5AF3-A174-45C5-98DD-45C6A5FA17A7}"/>
              </a:ext>
            </a:extLst>
          </p:cNvPr>
          <p:cNvPicPr/>
          <p:nvPr/>
        </p:nvPicPr>
        <p:blipFill>
          <a:blip r:embed="rId2" cstate="print"/>
          <a:stretch>
            <a:fillRect/>
          </a:stretch>
        </p:blipFill>
        <p:spPr bwMode="auto">
          <a:xfrm>
            <a:off x="4680296" y="1438656"/>
            <a:ext cx="2995670" cy="1281802"/>
          </a:xfrm>
          <a:prstGeom prst="rect">
            <a:avLst/>
          </a:prstGeom>
          <a:noFill/>
        </p:spPr>
      </p:pic>
      <p:sp>
        <p:nvSpPr>
          <p:cNvPr id="5" name="Subtitle 7">
            <a:extLst>
              <a:ext uri="{FF2B5EF4-FFF2-40B4-BE49-F238E27FC236}">
                <a16:creationId xmlns:a16="http://schemas.microsoft.com/office/drawing/2014/main" id="{89CBA4B6-6B2C-4F53-A7A0-3D32E190AFF4}"/>
              </a:ext>
            </a:extLst>
          </p:cNvPr>
          <p:cNvSpPr txBox="1">
            <a:spLocks/>
          </p:cNvSpPr>
          <p:nvPr/>
        </p:nvSpPr>
        <p:spPr>
          <a:xfrm>
            <a:off x="4857986" y="3789006"/>
            <a:ext cx="2476028" cy="492443"/>
          </a:xfrm>
          <a:prstGeom prst="rect">
            <a:avLst/>
          </a:prstGeom>
        </p:spPr>
        <p:txBody>
          <a:bodyP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Candara" panose="020E0502030303020204" pitchFamily="34" charset="0"/>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Candara" panose="020E0502030303020204" pitchFamily="34" charset="0"/>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Candara" panose="020E0502030303020204" pitchFamily="34" charset="0"/>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US" b="1" dirty="0">
                <a:solidFill>
                  <a:srgbClr val="002060"/>
                </a:solidFill>
              </a:rPr>
              <a:t>30</a:t>
            </a:r>
            <a:r>
              <a:rPr lang="en-US" b="1" baseline="30000" dirty="0">
                <a:solidFill>
                  <a:srgbClr val="002060"/>
                </a:solidFill>
              </a:rPr>
              <a:t>th</a:t>
            </a:r>
            <a:r>
              <a:rPr lang="en-US" b="1" dirty="0">
                <a:solidFill>
                  <a:srgbClr val="002060"/>
                </a:solidFill>
              </a:rPr>
              <a:t> November 2021</a:t>
            </a:r>
          </a:p>
        </p:txBody>
      </p:sp>
      <p:sp>
        <p:nvSpPr>
          <p:cNvPr id="6" name="TextBox 5">
            <a:extLst>
              <a:ext uri="{FF2B5EF4-FFF2-40B4-BE49-F238E27FC236}">
                <a16:creationId xmlns:a16="http://schemas.microsoft.com/office/drawing/2014/main" id="{34D3D2C5-0A77-4074-8354-28B45158CCAD}"/>
              </a:ext>
            </a:extLst>
          </p:cNvPr>
          <p:cNvSpPr txBox="1"/>
          <p:nvPr/>
        </p:nvSpPr>
        <p:spPr>
          <a:xfrm>
            <a:off x="2250769" y="2789526"/>
            <a:ext cx="7850161" cy="954107"/>
          </a:xfrm>
          <a:prstGeom prst="rect">
            <a:avLst/>
          </a:prstGeom>
          <a:noFill/>
        </p:spPr>
        <p:txBody>
          <a:bodyPr wrap="square">
            <a:spAutoFit/>
          </a:bodyPr>
          <a:lstStyle/>
          <a:p>
            <a:pPr algn="ctr"/>
            <a:r>
              <a:rPr lang="en-US" sz="2800" b="1" dirty="0">
                <a:solidFill>
                  <a:srgbClr val="C00000"/>
                </a:solidFill>
                <a:latin typeface="Candara" panose="020E0502030303020204" pitchFamily="34" charset="0"/>
              </a:rPr>
              <a:t>CORRUPTION AND COST OF GOVERNANCE: </a:t>
            </a:r>
          </a:p>
          <a:p>
            <a:pPr algn="ctr"/>
            <a:r>
              <a:rPr lang="en-US" sz="2800" b="1" dirty="0">
                <a:solidFill>
                  <a:srgbClr val="002060"/>
                </a:solidFill>
                <a:latin typeface="Candara" panose="020E0502030303020204" pitchFamily="34" charset="0"/>
              </a:rPr>
              <a:t>New Imperatives for State Governments</a:t>
            </a:r>
          </a:p>
        </p:txBody>
      </p:sp>
      <p:sp>
        <p:nvSpPr>
          <p:cNvPr id="8" name="TextBox 7">
            <a:extLst>
              <a:ext uri="{FF2B5EF4-FFF2-40B4-BE49-F238E27FC236}">
                <a16:creationId xmlns:a16="http://schemas.microsoft.com/office/drawing/2014/main" id="{63489324-858C-4307-A1CD-81F2857FD6DF}"/>
              </a:ext>
            </a:extLst>
          </p:cNvPr>
          <p:cNvSpPr txBox="1"/>
          <p:nvPr/>
        </p:nvSpPr>
        <p:spPr>
          <a:xfrm>
            <a:off x="4203497" y="4443279"/>
            <a:ext cx="3711586" cy="1077218"/>
          </a:xfrm>
          <a:prstGeom prst="rect">
            <a:avLst/>
          </a:prstGeom>
          <a:noFill/>
        </p:spPr>
        <p:txBody>
          <a:bodyPr wrap="square">
            <a:spAutoFit/>
          </a:bodyPr>
          <a:lstStyle/>
          <a:p>
            <a:pPr algn="ctr"/>
            <a:r>
              <a:rPr lang="en-US" sz="1600" b="1" dirty="0">
                <a:latin typeface="Candara" panose="020E0502030303020204" pitchFamily="34" charset="0"/>
              </a:rPr>
              <a:t>Presented by:</a:t>
            </a:r>
          </a:p>
          <a:p>
            <a:pPr algn="ctr"/>
            <a:r>
              <a:rPr lang="en-US" sz="1600" dirty="0">
                <a:latin typeface="Candara" panose="020E0502030303020204" pitchFamily="34" charset="0"/>
              </a:rPr>
              <a:t>Asishana Bayo Okauru</a:t>
            </a:r>
          </a:p>
          <a:p>
            <a:pPr algn="ctr"/>
            <a:r>
              <a:rPr lang="en-US" sz="1600" dirty="0">
                <a:latin typeface="Candara" panose="020E0502030303020204" pitchFamily="34" charset="0"/>
              </a:rPr>
              <a:t>Director General, </a:t>
            </a:r>
          </a:p>
          <a:p>
            <a:pPr algn="ctr"/>
            <a:r>
              <a:rPr lang="en-US" sz="1600" dirty="0">
                <a:latin typeface="Candara" panose="020E0502030303020204" pitchFamily="34" charset="0"/>
              </a:rPr>
              <a:t>Nigeria Governors’ Forum Secretariat</a:t>
            </a:r>
            <a:endParaRPr lang="en-US" sz="1400" dirty="0">
              <a:latin typeface="Candara" panose="020E0502030303020204" pitchFamily="34" charset="0"/>
            </a:endParaRPr>
          </a:p>
        </p:txBody>
      </p:sp>
    </p:spTree>
    <p:extLst>
      <p:ext uri="{BB962C8B-B14F-4D97-AF65-F5344CB8AC3E}">
        <p14:creationId xmlns:p14="http://schemas.microsoft.com/office/powerpoint/2010/main" val="4084054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B50A121B-6426-4F7D-93FE-DC87A0AC9D9E}"/>
              </a:ext>
            </a:extLst>
          </p:cNvPr>
          <p:cNvSpPr txBox="1"/>
          <p:nvPr/>
        </p:nvSpPr>
        <p:spPr>
          <a:xfrm>
            <a:off x="3492202" y="3035734"/>
            <a:ext cx="5207595" cy="1000465"/>
          </a:xfrm>
          <a:prstGeom prst="rect">
            <a:avLst/>
          </a:prstGeom>
        </p:spPr>
        <p:txBody>
          <a:bodyPr rtlCol="0">
            <a:normAutofit/>
          </a:bodyPr>
          <a:lstStyle/>
          <a:p>
            <a:pPr algn="ctr">
              <a:spcAft>
                <a:spcPts val="600"/>
              </a:spcAft>
            </a:pPr>
            <a:r>
              <a:rPr lang="en-US" sz="4800" b="1" cap="all" dirty="0">
                <a:solidFill>
                  <a:schemeClr val="accent6">
                    <a:lumMod val="50000"/>
                  </a:schemeClr>
                </a:solidFill>
                <a:latin typeface="+mj-lt"/>
                <a:ea typeface="+mj-ea"/>
                <a:cs typeface="+mj-cs"/>
              </a:rPr>
              <a:t>THANK YOU</a:t>
            </a:r>
          </a:p>
        </p:txBody>
      </p:sp>
    </p:spTree>
    <p:extLst>
      <p:ext uri="{BB962C8B-B14F-4D97-AF65-F5344CB8AC3E}">
        <p14:creationId xmlns:p14="http://schemas.microsoft.com/office/powerpoint/2010/main" val="2002598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5624F017-6071-44E9-8676-7A0F7183DB87}"/>
              </a:ext>
            </a:extLst>
          </p:cNvPr>
          <p:cNvGrpSpPr/>
          <p:nvPr/>
        </p:nvGrpSpPr>
        <p:grpSpPr>
          <a:xfrm>
            <a:off x="224336" y="2484257"/>
            <a:ext cx="3089736" cy="2624075"/>
            <a:chOff x="224336" y="2260564"/>
            <a:chExt cx="3089736" cy="2624075"/>
          </a:xfrm>
        </p:grpSpPr>
        <p:cxnSp>
          <p:nvCxnSpPr>
            <p:cNvPr id="4" name="Straight Connector 3">
              <a:extLst>
                <a:ext uri="{FF2B5EF4-FFF2-40B4-BE49-F238E27FC236}">
                  <a16:creationId xmlns:a16="http://schemas.microsoft.com/office/drawing/2014/main" id="{2833192E-A814-4A14-804F-01D6951259CB}"/>
                </a:ext>
              </a:extLst>
            </p:cNvPr>
            <p:cNvCxnSpPr>
              <a:cxnSpLocks/>
            </p:cNvCxnSpPr>
            <p:nvPr/>
          </p:nvCxnSpPr>
          <p:spPr>
            <a:xfrm>
              <a:off x="224336" y="2260564"/>
              <a:ext cx="2836717"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18" name="Straight Connector 17">
              <a:extLst>
                <a:ext uri="{FF2B5EF4-FFF2-40B4-BE49-F238E27FC236}">
                  <a16:creationId xmlns:a16="http://schemas.microsoft.com/office/drawing/2014/main" id="{FEBBD6BC-9466-4DA0-A3FD-FE3D64151E1A}"/>
                </a:ext>
              </a:extLst>
            </p:cNvPr>
            <p:cNvCxnSpPr>
              <a:cxnSpLocks/>
            </p:cNvCxnSpPr>
            <p:nvPr/>
          </p:nvCxnSpPr>
          <p:spPr>
            <a:xfrm>
              <a:off x="224336" y="4884639"/>
              <a:ext cx="3089736" cy="0"/>
            </a:xfrm>
            <a:prstGeom prst="line">
              <a:avLst/>
            </a:prstGeom>
            <a:ln w="28575"/>
          </p:spPr>
          <p:style>
            <a:lnRef idx="1">
              <a:schemeClr val="accent6"/>
            </a:lnRef>
            <a:fillRef idx="0">
              <a:schemeClr val="accent6"/>
            </a:fillRef>
            <a:effectRef idx="0">
              <a:schemeClr val="accent6"/>
            </a:effectRef>
            <a:fontRef idx="minor">
              <a:schemeClr val="tx1"/>
            </a:fontRef>
          </p:style>
        </p:cxnSp>
      </p:grpSp>
      <p:sp>
        <p:nvSpPr>
          <p:cNvPr id="33" name="TextBox 32">
            <a:extLst>
              <a:ext uri="{FF2B5EF4-FFF2-40B4-BE49-F238E27FC236}">
                <a16:creationId xmlns:a16="http://schemas.microsoft.com/office/drawing/2014/main" id="{A4EB23AF-1C5F-416D-906A-D472B118D67E}"/>
              </a:ext>
            </a:extLst>
          </p:cNvPr>
          <p:cNvSpPr txBox="1"/>
          <p:nvPr/>
        </p:nvSpPr>
        <p:spPr>
          <a:xfrm>
            <a:off x="4880" y="1725712"/>
            <a:ext cx="3342756" cy="584775"/>
          </a:xfrm>
          <a:prstGeom prst="rect">
            <a:avLst/>
          </a:prstGeom>
          <a:noFill/>
        </p:spPr>
        <p:txBody>
          <a:bodyPr wrap="square" rtlCol="0">
            <a:spAutoFit/>
          </a:bodyPr>
          <a:lstStyle/>
          <a:p>
            <a:pPr algn="ctr"/>
            <a:r>
              <a:rPr lang="en-US" sz="3200" b="1" dirty="0">
                <a:latin typeface="+mj-lt"/>
              </a:rPr>
              <a:t>About the NGF</a:t>
            </a:r>
            <a:endParaRPr lang="en-GB" sz="3200" b="1" dirty="0">
              <a:latin typeface="+mj-lt"/>
            </a:endParaRPr>
          </a:p>
        </p:txBody>
      </p:sp>
      <p:sp>
        <p:nvSpPr>
          <p:cNvPr id="38" name="TextBox 37">
            <a:extLst>
              <a:ext uri="{FF2B5EF4-FFF2-40B4-BE49-F238E27FC236}">
                <a16:creationId xmlns:a16="http://schemas.microsoft.com/office/drawing/2014/main" id="{9AAE40FE-F9E3-49F0-8A99-A83774F8BD83}"/>
              </a:ext>
            </a:extLst>
          </p:cNvPr>
          <p:cNvSpPr txBox="1"/>
          <p:nvPr/>
        </p:nvSpPr>
        <p:spPr>
          <a:xfrm>
            <a:off x="124824" y="2697107"/>
            <a:ext cx="3189248" cy="2308324"/>
          </a:xfrm>
          <a:prstGeom prst="rect">
            <a:avLst/>
          </a:prstGeom>
          <a:noFill/>
        </p:spPr>
        <p:txBody>
          <a:bodyPr wrap="square">
            <a:spAutoFit/>
          </a:bodyPr>
          <a:lstStyle/>
          <a:p>
            <a:pPr algn="ctr"/>
            <a:r>
              <a:rPr lang="en-GB" sz="1800" b="1" i="0" u="none" strike="noStrike" baseline="0" dirty="0">
                <a:latin typeface="Candara" panose="020E0502030303020204" pitchFamily="34" charset="0"/>
              </a:rPr>
              <a:t>Over the years, the NGF Secretariat’s capacity and reach has evolved remarkably in providing technical services to the States including trainings, research, peer learning, and technical advisory</a:t>
            </a:r>
            <a:endParaRPr lang="en-GB" dirty="0"/>
          </a:p>
        </p:txBody>
      </p:sp>
      <p:sp>
        <p:nvSpPr>
          <p:cNvPr id="9" name="TextBox 8">
            <a:extLst>
              <a:ext uri="{FF2B5EF4-FFF2-40B4-BE49-F238E27FC236}">
                <a16:creationId xmlns:a16="http://schemas.microsoft.com/office/drawing/2014/main" id="{62F0318E-5C11-44B3-B095-438B3D68D8F7}"/>
              </a:ext>
            </a:extLst>
          </p:cNvPr>
          <p:cNvSpPr txBox="1"/>
          <p:nvPr/>
        </p:nvSpPr>
        <p:spPr>
          <a:xfrm>
            <a:off x="3488128" y="836078"/>
            <a:ext cx="8479536" cy="5374548"/>
          </a:xfrm>
          <a:prstGeom prst="rect">
            <a:avLst/>
          </a:prstGeom>
          <a:noFill/>
        </p:spPr>
        <p:txBody>
          <a:bodyPr wrap="square">
            <a:spAutoFit/>
          </a:bodyPr>
          <a:lstStyle/>
          <a:p>
            <a:pPr marL="342900" marR="0" lvl="0" indent="-342900" algn="just">
              <a:lnSpc>
                <a:spcPct val="107000"/>
              </a:lnSpc>
              <a:spcBef>
                <a:spcPts val="0"/>
              </a:spcBef>
              <a:spcAft>
                <a:spcPts val="0"/>
              </a:spcAft>
              <a:buFont typeface="Symbol" panose="05050102010706020507" pitchFamily="18" charset="2"/>
              <a:buChar char=""/>
              <a:tabLst>
                <a:tab pos="-114300" algn="l"/>
                <a:tab pos="-57150" algn="l"/>
                <a:tab pos="57150" algn="l"/>
              </a:tabLst>
            </a:pPr>
            <a:r>
              <a:rPr lang="en-US" b="1" dirty="0">
                <a:effectLst/>
                <a:latin typeface="Candara" panose="020E0502030303020204" pitchFamily="34" charset="0"/>
                <a:ea typeface="Calibri" panose="020F0502020204030204" pitchFamily="34" charset="0"/>
                <a:cs typeface="Times New Roman" panose="02020603050405020304" pitchFamily="18" charset="0"/>
              </a:rPr>
              <a:t>Nigeria Governors’ Forum (NGF) is a not-for-profit and non-partisan Forum of the 36 </a:t>
            </a:r>
            <a:r>
              <a:rPr lang="en-GB" b="1" dirty="0">
                <a:effectLst/>
                <a:latin typeface="Candara" panose="020E0502030303020204" pitchFamily="34" charset="0"/>
                <a:ea typeface="Calibri" panose="020F0502020204030204" pitchFamily="34" charset="0"/>
                <a:cs typeface="Times New Roman" panose="02020603050405020304" pitchFamily="18" charset="0"/>
              </a:rPr>
              <a:t>democratically elected Governors of the States of the Federation, established in 1999.</a:t>
            </a:r>
          </a:p>
          <a:p>
            <a:pPr marL="342900" marR="0" lvl="0" indent="-342900" algn="just">
              <a:lnSpc>
                <a:spcPct val="107000"/>
              </a:lnSpc>
              <a:spcBef>
                <a:spcPts val="0"/>
              </a:spcBef>
              <a:spcAft>
                <a:spcPts val="0"/>
              </a:spcAft>
              <a:buFont typeface="Symbol" panose="05050102010706020507" pitchFamily="18" charset="2"/>
              <a:buChar char=""/>
              <a:tabLst>
                <a:tab pos="-114300" algn="l"/>
                <a:tab pos="-57150" algn="l"/>
                <a:tab pos="57150" algn="l"/>
              </a:tabLst>
            </a:pPr>
            <a:endParaRPr lang="en-GB" b="1" dirty="0">
              <a:effectLst/>
              <a:latin typeface="Candara" panose="020E050203030302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tabLst>
                <a:tab pos="-114300" algn="l"/>
                <a:tab pos="-57150" algn="l"/>
                <a:tab pos="57150" algn="l"/>
              </a:tabLst>
            </a:pPr>
            <a:r>
              <a:rPr lang="en-US" b="1" dirty="0">
                <a:effectLst/>
                <a:latin typeface="Candara" panose="020E0502030303020204" pitchFamily="34" charset="0"/>
                <a:ea typeface="Calibri" panose="020F0502020204030204" pitchFamily="34" charset="0"/>
                <a:cs typeface="Times New Roman" panose="02020603050405020304" pitchFamily="18" charset="0"/>
              </a:rPr>
              <a:t>Our vision as a Forum is to promote inclusiveness, democratic values, good governance and sustainable development, actively and effectively at the sub-national level. Over the years, the Forum has evolved to become a veritable platform to leverage the potentials inherent in Nigerian States to address critical issues of sub-national and national importance. </a:t>
            </a:r>
          </a:p>
          <a:p>
            <a:pPr marL="342900" marR="0" lvl="0" indent="-342900" algn="just">
              <a:lnSpc>
                <a:spcPct val="107000"/>
              </a:lnSpc>
              <a:spcBef>
                <a:spcPts val="0"/>
              </a:spcBef>
              <a:spcAft>
                <a:spcPts val="0"/>
              </a:spcAft>
              <a:buFont typeface="Symbol" panose="05050102010706020507" pitchFamily="18" charset="2"/>
              <a:buChar char=""/>
              <a:tabLst>
                <a:tab pos="-114300" algn="l"/>
                <a:tab pos="-57150" algn="l"/>
                <a:tab pos="57150" algn="l"/>
              </a:tabLst>
            </a:pPr>
            <a:endParaRPr lang="en-GB" b="1" dirty="0">
              <a:effectLst/>
              <a:latin typeface="Candara" panose="020E050203030302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800"/>
              </a:spcAft>
              <a:buFont typeface="Symbol" panose="05050102010706020507" pitchFamily="18" charset="2"/>
              <a:buChar char=""/>
            </a:pPr>
            <a:r>
              <a:rPr lang="en-GB" b="1" dirty="0">
                <a:effectLst/>
                <a:latin typeface="Candara" panose="020E0502030303020204" pitchFamily="34" charset="0"/>
                <a:ea typeface="Calibri" panose="020F0502020204030204" pitchFamily="34" charset="0"/>
                <a:cs typeface="Times New Roman" panose="02020603050405020304" pitchFamily="18" charset="0"/>
              </a:rPr>
              <a:t>The NGF Secretariat is the technical and administrative arm of the Forum. It operates as a policy hub that provides administrative, research and technical support to the Forum in carrying out its strategic objectives.</a:t>
            </a:r>
          </a:p>
          <a:p>
            <a:pPr marL="342900" marR="0" lvl="0" indent="-342900" algn="just">
              <a:spcBef>
                <a:spcPts val="0"/>
              </a:spcBef>
              <a:buFont typeface="Symbol" panose="05050102010706020507" pitchFamily="18" charset="2"/>
              <a:buChar char=""/>
            </a:pPr>
            <a:endParaRPr lang="en-GB" b="1" dirty="0">
              <a:effectLst/>
              <a:latin typeface="Candara" panose="020E050203030302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800"/>
              </a:spcAft>
              <a:buFont typeface="Symbol" panose="05050102010706020507" pitchFamily="18" charset="2"/>
              <a:buChar char=""/>
            </a:pPr>
            <a:r>
              <a:rPr lang="en-GB" b="1" dirty="0">
                <a:effectLst/>
                <a:latin typeface="Candara" panose="020E0502030303020204" pitchFamily="34" charset="0"/>
                <a:ea typeface="Calibri" panose="020F0502020204030204" pitchFamily="34" charset="0"/>
                <a:cs typeface="Times New Roman" panose="02020603050405020304" pitchFamily="18" charset="0"/>
              </a:rPr>
              <a:t>To deliver on its mandate as a policy hub that supports subnational development, the Secretariat has instituted several sector-focused technical assistance and advocacy programmes and projects to drive reforms in Health, Education, Agriculture, Economy, </a:t>
            </a:r>
            <a:r>
              <a:rPr lang="en-GB" b="1" u="sng" dirty="0">
                <a:effectLst/>
                <a:latin typeface="Candara" panose="020E0502030303020204" pitchFamily="34" charset="0"/>
                <a:ea typeface="Calibri" panose="020F0502020204030204" pitchFamily="34" charset="0"/>
                <a:cs typeface="Times New Roman" panose="02020603050405020304" pitchFamily="18" charset="0"/>
              </a:rPr>
              <a:t>Anti-Corruption</a:t>
            </a:r>
            <a:r>
              <a:rPr lang="en-GB" b="1" dirty="0">
                <a:effectLst/>
                <a:latin typeface="Candara" panose="020E0502030303020204" pitchFamily="34" charset="0"/>
                <a:ea typeface="Calibri" panose="020F0502020204030204" pitchFamily="34" charset="0"/>
                <a:cs typeface="Times New Roman" panose="02020603050405020304" pitchFamily="18" charset="0"/>
              </a:rPr>
              <a:t>, Peace and Security, etc. </a:t>
            </a:r>
          </a:p>
        </p:txBody>
      </p:sp>
    </p:spTree>
    <p:extLst>
      <p:ext uri="{BB962C8B-B14F-4D97-AF65-F5344CB8AC3E}">
        <p14:creationId xmlns:p14="http://schemas.microsoft.com/office/powerpoint/2010/main" val="1619380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3944823" y="787979"/>
            <a:ext cx="7782530" cy="5819196"/>
          </a:xfrm>
        </p:spPr>
        <p:txBody>
          <a:bodyPr vert="horz" lIns="91440" tIns="45720" rIns="91440" bIns="45720" rtlCol="0" anchor="ctr">
            <a:normAutofit fontScale="85000" lnSpcReduction="20000"/>
          </a:bodyPr>
          <a:lstStyle/>
          <a:p>
            <a:pPr algn="just">
              <a:spcBef>
                <a:spcPct val="20000"/>
              </a:spcBef>
              <a:spcAft>
                <a:spcPts val="600"/>
              </a:spcAft>
            </a:pPr>
            <a:r>
              <a:rPr lang="en-GB" b="1" dirty="0">
                <a:solidFill>
                  <a:schemeClr val="tx1">
                    <a:lumMod val="75000"/>
                    <a:lumOff val="25000"/>
                  </a:schemeClr>
                </a:solidFill>
                <a:effectLst/>
                <a:latin typeface="Candara" panose="020E0502030303020204" pitchFamily="34" charset="0"/>
                <a:cs typeface="+mn-cs"/>
              </a:rPr>
              <a:t>Nigeria operates a federalist system and a fiscal federalism structure which gives expenditure responsibilities and tax assignments, inter-governmental fiscal transfers, and a fiscal policy framework to the federal and sub-national governments. </a:t>
            </a:r>
          </a:p>
          <a:p>
            <a:pPr marL="0" indent="0" algn="just">
              <a:spcBef>
                <a:spcPct val="20000"/>
              </a:spcBef>
              <a:spcAft>
                <a:spcPts val="600"/>
              </a:spcAft>
              <a:buNone/>
            </a:pPr>
            <a:endParaRPr lang="en-GB" b="1" dirty="0">
              <a:solidFill>
                <a:schemeClr val="tx1">
                  <a:lumMod val="75000"/>
                  <a:lumOff val="25000"/>
                </a:schemeClr>
              </a:solidFill>
              <a:effectLst/>
              <a:latin typeface="Candara" panose="020E0502030303020204" pitchFamily="34" charset="0"/>
              <a:cs typeface="+mn-cs"/>
            </a:endParaRPr>
          </a:p>
          <a:p>
            <a:pPr algn="just">
              <a:spcBef>
                <a:spcPct val="20000"/>
              </a:spcBef>
              <a:spcAft>
                <a:spcPts val="600"/>
              </a:spcAft>
            </a:pPr>
            <a:r>
              <a:rPr lang="en-US" b="1" dirty="0">
                <a:solidFill>
                  <a:schemeClr val="tx1">
                    <a:lumMod val="75000"/>
                    <a:lumOff val="25000"/>
                  </a:schemeClr>
                </a:solidFill>
                <a:effectLst/>
                <a:latin typeface="Candara" panose="020E0502030303020204" pitchFamily="34" charset="0"/>
                <a:cs typeface="+mn-cs"/>
              </a:rPr>
              <a:t>Government </a:t>
            </a:r>
            <a:r>
              <a:rPr lang="en-US" b="1" dirty="0">
                <a:solidFill>
                  <a:schemeClr val="tx1">
                    <a:lumMod val="75000"/>
                    <a:lumOff val="25000"/>
                  </a:schemeClr>
                </a:solidFill>
                <a:latin typeface="Candara" panose="020E0502030303020204" pitchFamily="34" charset="0"/>
                <a:cs typeface="+mn-cs"/>
              </a:rPr>
              <a:t>fiscal operations (especially expenditure) are predicated on annual appropriation which become law once passed by the State House of Assembly and assented to by the Governor. However, there are other laws and regulations that guide government spending including procurement activities, which is the popular nest point for corrupt practices.</a:t>
            </a:r>
          </a:p>
          <a:p>
            <a:pPr marL="0" indent="0" algn="just">
              <a:spcBef>
                <a:spcPct val="20000"/>
              </a:spcBef>
              <a:spcAft>
                <a:spcPts val="600"/>
              </a:spcAft>
              <a:buNone/>
            </a:pPr>
            <a:endParaRPr lang="en-US" b="1" dirty="0">
              <a:solidFill>
                <a:schemeClr val="tx1">
                  <a:lumMod val="75000"/>
                  <a:lumOff val="25000"/>
                </a:schemeClr>
              </a:solidFill>
              <a:latin typeface="Candara" panose="020E0502030303020204" pitchFamily="34" charset="0"/>
              <a:cs typeface="+mn-cs"/>
            </a:endParaRPr>
          </a:p>
          <a:p>
            <a:pPr algn="just">
              <a:spcBef>
                <a:spcPct val="20000"/>
              </a:spcBef>
              <a:spcAft>
                <a:spcPts val="600"/>
              </a:spcAft>
            </a:pPr>
            <a:r>
              <a:rPr lang="en-US" b="1" dirty="0">
                <a:solidFill>
                  <a:schemeClr val="tx1">
                    <a:lumMod val="75000"/>
                    <a:lumOff val="25000"/>
                  </a:schemeClr>
                </a:solidFill>
                <a:latin typeface="Candara" panose="020E0502030303020204" pitchFamily="34" charset="0"/>
                <a:cs typeface="+mn-cs"/>
              </a:rPr>
              <a:t>The size of the annual budget dictates the cost of governance covering recurrent  and capital expenditure. Note that </a:t>
            </a:r>
            <a:r>
              <a:rPr lang="en-GB" b="1" dirty="0">
                <a:solidFill>
                  <a:schemeClr val="tx1">
                    <a:lumMod val="75000"/>
                    <a:lumOff val="25000"/>
                  </a:schemeClr>
                </a:solidFill>
                <a:latin typeface="Candara" panose="020E0502030303020204" pitchFamily="34" charset="0"/>
                <a:cs typeface="+mn-cs"/>
              </a:rPr>
              <a:t>it has become practice for government (State and FG) to increase its budget annually regardless of whether government revenues increase proportionately or not. The deficit is often catered for through domestic and foreign borrowing.</a:t>
            </a:r>
          </a:p>
          <a:p>
            <a:pPr marL="0" indent="0" algn="just">
              <a:spcBef>
                <a:spcPct val="20000"/>
              </a:spcBef>
              <a:spcAft>
                <a:spcPts val="600"/>
              </a:spcAft>
              <a:buNone/>
            </a:pPr>
            <a:endParaRPr lang="en-US" b="1" dirty="0">
              <a:solidFill>
                <a:schemeClr val="tx1">
                  <a:lumMod val="75000"/>
                  <a:lumOff val="25000"/>
                </a:schemeClr>
              </a:solidFill>
              <a:effectLst/>
              <a:latin typeface="Candara" panose="020E0502030303020204" pitchFamily="34" charset="0"/>
              <a:cs typeface="+mn-cs"/>
            </a:endParaRPr>
          </a:p>
          <a:p>
            <a:pPr algn="just">
              <a:spcBef>
                <a:spcPct val="20000"/>
              </a:spcBef>
              <a:spcAft>
                <a:spcPts val="600"/>
              </a:spcAft>
            </a:pPr>
            <a:r>
              <a:rPr lang="en-US" b="1" dirty="0">
                <a:solidFill>
                  <a:schemeClr val="tx1">
                    <a:lumMod val="75000"/>
                    <a:lumOff val="25000"/>
                  </a:schemeClr>
                </a:solidFill>
                <a:effectLst/>
                <a:latin typeface="Candara" panose="020E0502030303020204" pitchFamily="34" charset="0"/>
                <a:cs typeface="+mn-cs"/>
              </a:rPr>
              <a:t>The Nigeria</a:t>
            </a:r>
            <a:r>
              <a:rPr lang="en-US" b="1" dirty="0">
                <a:solidFill>
                  <a:schemeClr val="tx1">
                    <a:lumMod val="75000"/>
                    <a:lumOff val="25000"/>
                  </a:schemeClr>
                </a:solidFill>
                <a:latin typeface="Candara" panose="020E0502030303020204" pitchFamily="34" charset="0"/>
                <a:cs typeface="+mn-cs"/>
              </a:rPr>
              <a:t>n</a:t>
            </a:r>
            <a:r>
              <a:rPr lang="en-US" b="1" dirty="0">
                <a:solidFill>
                  <a:schemeClr val="tx1">
                    <a:lumMod val="75000"/>
                    <a:lumOff val="25000"/>
                  </a:schemeClr>
                </a:solidFill>
                <a:effectLst/>
                <a:latin typeface="Candara" panose="020E0502030303020204" pitchFamily="34" charset="0"/>
                <a:cs typeface="+mn-cs"/>
              </a:rPr>
              <a:t> governance system has been adjudged by many scholars as one of the most expensive in the world, with recurrent expenditure consistently amounting for between </a:t>
            </a:r>
            <a:r>
              <a:rPr lang="en-US" b="1" dirty="0">
                <a:solidFill>
                  <a:schemeClr val="tx1">
                    <a:lumMod val="75000"/>
                    <a:lumOff val="25000"/>
                  </a:schemeClr>
                </a:solidFill>
                <a:latin typeface="Candara" panose="020E0502030303020204" pitchFamily="34" charset="0"/>
                <a:cs typeface="+mn-cs"/>
              </a:rPr>
              <a:t>35</a:t>
            </a:r>
            <a:r>
              <a:rPr lang="en-US" b="1" dirty="0">
                <a:solidFill>
                  <a:schemeClr val="tx1">
                    <a:lumMod val="75000"/>
                    <a:lumOff val="25000"/>
                  </a:schemeClr>
                </a:solidFill>
                <a:effectLst/>
                <a:latin typeface="Candara" panose="020E0502030303020204" pitchFamily="34" charset="0"/>
                <a:cs typeface="+mn-cs"/>
              </a:rPr>
              <a:t>% - 90% of the total budget. Likewise, the personnel cost of government has been on the rise since 2017 with an annual average growth rate of 11% year-on-year.</a:t>
            </a:r>
          </a:p>
          <a:p>
            <a:pPr marL="0" indent="0" algn="just">
              <a:spcBef>
                <a:spcPct val="20000"/>
              </a:spcBef>
              <a:spcAft>
                <a:spcPts val="600"/>
              </a:spcAft>
              <a:buNone/>
            </a:pPr>
            <a:endParaRPr lang="en-US" b="1" dirty="0">
              <a:solidFill>
                <a:schemeClr val="tx1">
                  <a:lumMod val="75000"/>
                  <a:lumOff val="25000"/>
                </a:schemeClr>
              </a:solidFill>
              <a:effectLst/>
              <a:latin typeface="Candara" panose="020E0502030303020204" pitchFamily="34" charset="0"/>
              <a:cs typeface="+mn-cs"/>
            </a:endParaRPr>
          </a:p>
          <a:p>
            <a:pPr algn="just">
              <a:spcBef>
                <a:spcPct val="20000"/>
              </a:spcBef>
              <a:spcAft>
                <a:spcPts val="600"/>
              </a:spcAft>
            </a:pPr>
            <a:r>
              <a:rPr lang="en-US" b="1" dirty="0">
                <a:solidFill>
                  <a:schemeClr val="tx1">
                    <a:lumMod val="75000"/>
                    <a:lumOff val="25000"/>
                  </a:schemeClr>
                </a:solidFill>
                <a:latin typeface="Candara" panose="020E0502030303020204" pitchFamily="34" charset="0"/>
                <a:cs typeface="+mn-cs"/>
              </a:rPr>
              <a:t>Arguments have been made for government to cut down on its costs by </a:t>
            </a:r>
            <a:r>
              <a:rPr lang="en-GB" b="1" dirty="0">
                <a:solidFill>
                  <a:schemeClr val="tx1"/>
                </a:solidFill>
                <a:effectLst/>
                <a:latin typeface="Candara" panose="020E0502030303020204" pitchFamily="34" charset="0"/>
                <a:ea typeface="Calibri" panose="020F0502020204030204" pitchFamily="34" charset="0"/>
              </a:rPr>
              <a:t>eliminating duplicated functions performed by multiple MDAs.</a:t>
            </a:r>
          </a:p>
          <a:p>
            <a:pPr marL="0" indent="0" algn="just">
              <a:spcBef>
                <a:spcPct val="20000"/>
              </a:spcBef>
              <a:spcAft>
                <a:spcPts val="600"/>
              </a:spcAft>
              <a:buNone/>
            </a:pPr>
            <a:endParaRPr lang="en-US" b="1" dirty="0">
              <a:solidFill>
                <a:schemeClr val="tx1">
                  <a:lumMod val="75000"/>
                  <a:lumOff val="25000"/>
                </a:schemeClr>
              </a:solidFill>
              <a:latin typeface="Candara" panose="020E0502030303020204" pitchFamily="34" charset="0"/>
              <a:cs typeface="+mn-cs"/>
            </a:endParaRPr>
          </a:p>
          <a:p>
            <a:pPr algn="just">
              <a:spcBef>
                <a:spcPct val="20000"/>
              </a:spcBef>
              <a:spcAft>
                <a:spcPts val="600"/>
              </a:spcAft>
            </a:pPr>
            <a:r>
              <a:rPr lang="en-US" b="1" dirty="0">
                <a:solidFill>
                  <a:schemeClr val="tx1">
                    <a:lumMod val="75000"/>
                    <a:lumOff val="25000"/>
                  </a:schemeClr>
                </a:solidFill>
                <a:latin typeface="Candara" panose="020E0502030303020204" pitchFamily="34" charset="0"/>
                <a:cs typeface="+mn-cs"/>
              </a:rPr>
              <a:t>Others argue for government to proactively address leakages by way of revenue theft/diversion or corrupt practices such as inflated or clientelist contracts. </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4294967295"/>
          </p:nvPr>
        </p:nvSpPr>
        <p:spPr>
          <a:xfrm>
            <a:off x="11139488" y="6424613"/>
            <a:ext cx="1052512" cy="365125"/>
          </a:xfrm>
        </p:spPr>
        <p:txBody>
          <a:bodyPr vert="horz" lIns="91440" tIns="45720" rIns="91440" bIns="45720" rtlCol="0" anchor="ctr">
            <a:normAutofit/>
          </a:bodyPr>
          <a:lstStyle/>
          <a:p>
            <a:pPr defTabSz="457200">
              <a:spcAft>
                <a:spcPts val="600"/>
              </a:spcAft>
            </a:pPr>
            <a:fld id="{C263D6C4-4840-40CC-AC84-17E24B3B7BDE}" type="slidenum">
              <a:rPr lang="en-US"/>
              <a:pPr defTabSz="457200">
                <a:spcAft>
                  <a:spcPts val="600"/>
                </a:spcAft>
              </a:pPr>
              <a:t>3</a:t>
            </a:fld>
            <a:endParaRPr lang="en-US"/>
          </a:p>
        </p:txBody>
      </p:sp>
      <p:grpSp>
        <p:nvGrpSpPr>
          <p:cNvPr id="8" name="Group 7">
            <a:extLst>
              <a:ext uri="{FF2B5EF4-FFF2-40B4-BE49-F238E27FC236}">
                <a16:creationId xmlns:a16="http://schemas.microsoft.com/office/drawing/2014/main" id="{C32D6F10-E853-4B48-BD40-9EAE2E52685C}"/>
              </a:ext>
            </a:extLst>
          </p:cNvPr>
          <p:cNvGrpSpPr/>
          <p:nvPr/>
        </p:nvGrpSpPr>
        <p:grpSpPr>
          <a:xfrm>
            <a:off x="181367" y="2198052"/>
            <a:ext cx="3428505" cy="2787767"/>
            <a:chOff x="181367" y="2198052"/>
            <a:chExt cx="3428505" cy="2787767"/>
          </a:xfrm>
        </p:grpSpPr>
        <p:grpSp>
          <p:nvGrpSpPr>
            <p:cNvPr id="17" name="Group 16">
              <a:extLst>
                <a:ext uri="{FF2B5EF4-FFF2-40B4-BE49-F238E27FC236}">
                  <a16:creationId xmlns:a16="http://schemas.microsoft.com/office/drawing/2014/main" id="{DB2A4491-E1F4-4D40-9E29-A48C4E0B73E8}"/>
                </a:ext>
              </a:extLst>
            </p:cNvPr>
            <p:cNvGrpSpPr/>
            <p:nvPr/>
          </p:nvGrpSpPr>
          <p:grpSpPr>
            <a:xfrm>
              <a:off x="181367" y="2198052"/>
              <a:ext cx="3373016" cy="2787767"/>
              <a:chOff x="-165384" y="3894292"/>
              <a:chExt cx="3373016" cy="2787767"/>
            </a:xfrm>
          </p:grpSpPr>
          <p:cxnSp>
            <p:nvCxnSpPr>
              <p:cNvPr id="18" name="Straight Connector 17">
                <a:extLst>
                  <a:ext uri="{FF2B5EF4-FFF2-40B4-BE49-F238E27FC236}">
                    <a16:creationId xmlns:a16="http://schemas.microsoft.com/office/drawing/2014/main" id="{9CEB0B69-1C89-4083-BB88-BDDA06DCB1E1}"/>
                  </a:ext>
                </a:extLst>
              </p:cNvPr>
              <p:cNvCxnSpPr>
                <a:cxnSpLocks/>
              </p:cNvCxnSpPr>
              <p:nvPr/>
            </p:nvCxnSpPr>
            <p:spPr>
              <a:xfrm>
                <a:off x="-165384" y="3894292"/>
                <a:ext cx="2836717"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19" name="Straight Connector 18">
                <a:extLst>
                  <a:ext uri="{FF2B5EF4-FFF2-40B4-BE49-F238E27FC236}">
                    <a16:creationId xmlns:a16="http://schemas.microsoft.com/office/drawing/2014/main" id="{571E2E65-060E-409B-9679-BC3D06513972}"/>
                  </a:ext>
                </a:extLst>
              </p:cNvPr>
              <p:cNvCxnSpPr>
                <a:cxnSpLocks/>
              </p:cNvCxnSpPr>
              <p:nvPr/>
            </p:nvCxnSpPr>
            <p:spPr>
              <a:xfrm>
                <a:off x="117896" y="6682059"/>
                <a:ext cx="3089736" cy="0"/>
              </a:xfrm>
              <a:prstGeom prst="line">
                <a:avLst/>
              </a:prstGeom>
              <a:ln w="28575"/>
            </p:spPr>
            <p:style>
              <a:lnRef idx="1">
                <a:schemeClr val="accent6"/>
              </a:lnRef>
              <a:fillRef idx="0">
                <a:schemeClr val="accent6"/>
              </a:fillRef>
              <a:effectRef idx="0">
                <a:schemeClr val="accent6"/>
              </a:effectRef>
              <a:fontRef idx="minor">
                <a:schemeClr val="tx1"/>
              </a:fontRef>
            </p:style>
          </p:cxnSp>
        </p:grpSp>
        <p:sp>
          <p:nvSpPr>
            <p:cNvPr id="20" name="TextBox 19">
              <a:extLst>
                <a:ext uri="{FF2B5EF4-FFF2-40B4-BE49-F238E27FC236}">
                  <a16:creationId xmlns:a16="http://schemas.microsoft.com/office/drawing/2014/main" id="{31E52F5A-0B8D-4AEA-ABDC-12BEE05EE032}"/>
                </a:ext>
              </a:extLst>
            </p:cNvPr>
            <p:cNvSpPr txBox="1"/>
            <p:nvPr/>
          </p:nvSpPr>
          <p:spPr>
            <a:xfrm>
              <a:off x="267116" y="2253108"/>
              <a:ext cx="3342756" cy="2677656"/>
            </a:xfrm>
            <a:prstGeom prst="rect">
              <a:avLst/>
            </a:prstGeom>
            <a:noFill/>
          </p:spPr>
          <p:txBody>
            <a:bodyPr wrap="square" rtlCol="0">
              <a:spAutoFit/>
            </a:bodyPr>
            <a:lstStyle/>
            <a:p>
              <a:pPr algn="ctr"/>
              <a:r>
                <a:rPr lang="en-US" sz="2800" b="1" dirty="0">
                  <a:latin typeface="+mj-lt"/>
                </a:rPr>
                <a:t>COST OF GOVERNANCE AND THE POPULAR RETHORIC OF CUTTING DOWN “WASTE”</a:t>
              </a:r>
              <a:endParaRPr lang="en-GB" sz="2800" b="1" dirty="0">
                <a:latin typeface="+mj-lt"/>
              </a:endParaRPr>
            </a:p>
          </p:txBody>
        </p:sp>
      </p:grpSp>
    </p:spTree>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2470827" y="-22245"/>
            <a:ext cx="8111829" cy="598204"/>
          </a:xfrm>
        </p:spPr>
        <p:txBody>
          <a:bodyPr/>
          <a:lstStyle/>
          <a:p>
            <a:pPr algn="ctr">
              <a:lnSpc>
                <a:spcPct val="115000"/>
              </a:lnSpc>
              <a:spcAft>
                <a:spcPts val="800"/>
              </a:spcAft>
            </a:pPr>
            <a:r>
              <a:rPr lang="en-GB" sz="2800" dirty="0">
                <a:ea typeface="+mn-ea"/>
                <a:cs typeface="+mn-cs"/>
              </a:rPr>
              <a:t>Trend of THE cost OF governance in Nigeria</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4294967295"/>
          </p:nvPr>
        </p:nvSpPr>
        <p:spPr>
          <a:xfrm>
            <a:off x="11785600" y="6315075"/>
            <a:ext cx="406400" cy="365125"/>
          </a:xfrm>
        </p:spPr>
        <p:txBody>
          <a:bodyPr/>
          <a:lstStyle/>
          <a:p>
            <a:fld id="{C263D6C4-4840-40CC-AC84-17E24B3B7BDE}" type="slidenum">
              <a:rPr lang="en-US" smtClean="0"/>
              <a:pPr/>
              <a:t>4</a:t>
            </a:fld>
            <a:endParaRPr lang="en-US" dirty="0"/>
          </a:p>
        </p:txBody>
      </p:sp>
      <p:sp>
        <p:nvSpPr>
          <p:cNvPr id="47" name="Rectangle 62">
            <a:extLst>
              <a:ext uri="{FF2B5EF4-FFF2-40B4-BE49-F238E27FC236}">
                <a16:creationId xmlns:a16="http://schemas.microsoft.com/office/drawing/2014/main" id="{A46E0549-F1CA-4DEB-8067-E53AA23E3339}"/>
              </a:ext>
            </a:extLst>
          </p:cNvPr>
          <p:cNvSpPr>
            <a:spLocks noChangeArrowheads="1"/>
          </p:cNvSpPr>
          <p:nvPr/>
        </p:nvSpPr>
        <p:spPr bwMode="auto">
          <a:xfrm>
            <a:off x="5790032" y="6549394"/>
            <a:ext cx="4214615"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dirty="0">
                <a:ln>
                  <a:noFill/>
                </a:ln>
                <a:effectLst/>
                <a:latin typeface="Candara" panose="020E0502030303020204" pitchFamily="34" charset="0"/>
                <a:ea typeface="Calibri" panose="020F0502020204030204" pitchFamily="34" charset="0"/>
                <a:cs typeface="Franklin Gothic Medium" panose="020B0603020102020204" pitchFamily="34" charset="0"/>
              </a:rPr>
              <a:t>Source: NGF PFM Database, N.B: 2020R means 2020 Revised Budget</a:t>
            </a:r>
            <a:endParaRPr kumimoji="0" lang="en-GB" altLang="en-US" sz="1100" b="0" i="0" u="none" strike="noStrike" cap="none" normalizeH="0" baseline="0" dirty="0">
              <a:ln>
                <a:noFill/>
              </a:ln>
              <a:effectLst/>
              <a:latin typeface="Arial" panose="020B0604020202020204" pitchFamily="34" charset="0"/>
            </a:endParaRPr>
          </a:p>
        </p:txBody>
      </p:sp>
      <p:graphicFrame>
        <p:nvGraphicFramePr>
          <p:cNvPr id="11" name="Chart 10">
            <a:extLst>
              <a:ext uri="{FF2B5EF4-FFF2-40B4-BE49-F238E27FC236}">
                <a16:creationId xmlns:a16="http://schemas.microsoft.com/office/drawing/2014/main" id="{207E23C8-D5BD-4ACB-8F0C-92E554433854}"/>
              </a:ext>
            </a:extLst>
          </p:cNvPr>
          <p:cNvGraphicFramePr>
            <a:graphicFrameLocks/>
          </p:cNvGraphicFramePr>
          <p:nvPr>
            <p:extLst>
              <p:ext uri="{D42A27DB-BD31-4B8C-83A1-F6EECF244321}">
                <p14:modId xmlns:p14="http://schemas.microsoft.com/office/powerpoint/2010/main" val="4261065620"/>
              </p:ext>
            </p:extLst>
          </p:nvPr>
        </p:nvGraphicFramePr>
        <p:xfrm>
          <a:off x="3913631" y="4035273"/>
          <a:ext cx="8282087" cy="264492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F33A3F7E-123D-4340-94C8-93BBA0A391E4}"/>
              </a:ext>
            </a:extLst>
          </p:cNvPr>
          <p:cNvSpPr txBox="1"/>
          <p:nvPr/>
        </p:nvSpPr>
        <p:spPr>
          <a:xfrm>
            <a:off x="44619" y="575959"/>
            <a:ext cx="4161621" cy="2246769"/>
          </a:xfrm>
          <a:prstGeom prst="rect">
            <a:avLst/>
          </a:prstGeom>
          <a:noFill/>
        </p:spPr>
        <p:txBody>
          <a:bodyPr wrap="square" rtlCol="0">
            <a:spAutoFit/>
          </a:bodyPr>
          <a:lstStyle/>
          <a:p>
            <a:pPr marL="285750" indent="-285750">
              <a:buFont typeface="Wingdings" panose="05000000000000000000" pitchFamily="2" charset="2"/>
              <a:buChar char="q"/>
            </a:pPr>
            <a:r>
              <a:rPr lang="en-US" sz="1400" b="1" dirty="0">
                <a:solidFill>
                  <a:srgbClr val="002060"/>
                </a:solidFill>
                <a:latin typeface="Candara" panose="020E0502030303020204" pitchFamily="34" charset="0"/>
              </a:rPr>
              <a:t>Actual total expenditure of State governments declined by 4% (NGN223,756,575,866.82) between 2018 and 2020.</a:t>
            </a:r>
          </a:p>
          <a:p>
            <a:pPr marL="285750" indent="-285750">
              <a:buFont typeface="Wingdings" panose="05000000000000000000" pitchFamily="2" charset="2"/>
              <a:buChar char="q"/>
            </a:pPr>
            <a:r>
              <a:rPr lang="en-US" sz="1400" b="1" dirty="0">
                <a:solidFill>
                  <a:srgbClr val="002060"/>
                </a:solidFill>
                <a:latin typeface="Candara" panose="020E0502030303020204" pitchFamily="34" charset="0"/>
              </a:rPr>
              <a:t>Actual total personnel cost (% Total expenditure) however, remained on the increase with an annual average growth rate of 11% between 2018 and 2020.</a:t>
            </a:r>
          </a:p>
          <a:p>
            <a:pPr marL="285750" indent="-285750">
              <a:buFont typeface="Wingdings" panose="05000000000000000000" pitchFamily="2" charset="2"/>
              <a:buChar char="q"/>
            </a:pPr>
            <a:r>
              <a:rPr lang="en-US" sz="1400" b="1" dirty="0">
                <a:solidFill>
                  <a:srgbClr val="002060"/>
                </a:solidFill>
                <a:latin typeface="Candara" panose="020E0502030303020204" pitchFamily="34" charset="0"/>
              </a:rPr>
              <a:t>All States have had to leverage FGN bail-out/fiscal relief at some point to meet recurrent costs between 2015 – 2020.</a:t>
            </a:r>
          </a:p>
        </p:txBody>
      </p:sp>
      <p:graphicFrame>
        <p:nvGraphicFramePr>
          <p:cNvPr id="13" name="Chart 12">
            <a:extLst>
              <a:ext uri="{FF2B5EF4-FFF2-40B4-BE49-F238E27FC236}">
                <a16:creationId xmlns:a16="http://schemas.microsoft.com/office/drawing/2014/main" id="{91C4096D-2019-4859-BCD7-C0F101475818}"/>
              </a:ext>
            </a:extLst>
          </p:cNvPr>
          <p:cNvGraphicFramePr>
            <a:graphicFrameLocks/>
          </p:cNvGraphicFramePr>
          <p:nvPr>
            <p:extLst>
              <p:ext uri="{D42A27DB-BD31-4B8C-83A1-F6EECF244321}">
                <p14:modId xmlns:p14="http://schemas.microsoft.com/office/powerpoint/2010/main" val="4114694440"/>
              </p:ext>
            </p:extLst>
          </p:nvPr>
        </p:nvGraphicFramePr>
        <p:xfrm>
          <a:off x="4035552" y="880947"/>
          <a:ext cx="8111829" cy="2548054"/>
        </p:xfrm>
        <a:graphic>
          <a:graphicData uri="http://schemas.openxmlformats.org/drawingml/2006/chart">
            <c:chart xmlns:c="http://schemas.openxmlformats.org/drawingml/2006/chart" xmlns:r="http://schemas.openxmlformats.org/officeDocument/2006/relationships" r:id="rId4"/>
          </a:graphicData>
        </a:graphic>
      </p:graphicFrame>
      <p:pic>
        <p:nvPicPr>
          <p:cNvPr id="4" name="Picture 3">
            <a:extLst>
              <a:ext uri="{FF2B5EF4-FFF2-40B4-BE49-F238E27FC236}">
                <a16:creationId xmlns:a16="http://schemas.microsoft.com/office/drawing/2014/main" id="{5EE68049-AEB8-488A-93EB-00E8F287CC2B}"/>
              </a:ext>
            </a:extLst>
          </p:cNvPr>
          <p:cNvPicPr>
            <a:picLocks noChangeAspect="1"/>
          </p:cNvPicPr>
          <p:nvPr/>
        </p:nvPicPr>
        <p:blipFill rotWithShape="1">
          <a:blip r:embed="rId5"/>
          <a:srcRect b="7849"/>
          <a:stretch/>
        </p:blipFill>
        <p:spPr>
          <a:xfrm>
            <a:off x="44618" y="2731009"/>
            <a:ext cx="4617729" cy="4057360"/>
          </a:xfrm>
          <a:prstGeom prst="rect">
            <a:avLst/>
          </a:prstGeom>
        </p:spPr>
      </p:pic>
    </p:spTree>
    <p:extLst>
      <p:ext uri="{BB962C8B-B14F-4D97-AF65-F5344CB8AC3E}">
        <p14:creationId xmlns:p14="http://schemas.microsoft.com/office/powerpoint/2010/main" val="229029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3689144" y="692829"/>
            <a:ext cx="8103179" cy="5731784"/>
          </a:xfrm>
        </p:spPr>
        <p:txBody>
          <a:bodyPr vert="horz" lIns="91440" tIns="45720" rIns="91440" bIns="45720" rtlCol="0" anchor="ctr">
            <a:normAutofit fontScale="92500"/>
          </a:bodyPr>
          <a:lstStyle/>
          <a:p>
            <a:pPr algn="just">
              <a:buFont typeface="Wingdings" panose="05000000000000000000" pitchFamily="2" charset="2"/>
              <a:buChar char="q"/>
            </a:pPr>
            <a:r>
              <a:rPr lang="en-GB" b="1" dirty="0">
                <a:solidFill>
                  <a:schemeClr val="tx1">
                    <a:lumMod val="75000"/>
                    <a:lumOff val="25000"/>
                  </a:schemeClr>
                </a:solidFill>
                <a:latin typeface="Candara" panose="020E0502030303020204" pitchFamily="34" charset="0"/>
                <a:cs typeface="+mn-cs"/>
              </a:rPr>
              <a:t>It is an antisocial behaviour conferring improper benefits contrary to legal and moral norms, and which undermines the authorities' capacity to secure the welfare of all citizens (Aluko, 2009). </a:t>
            </a:r>
          </a:p>
          <a:p>
            <a:pPr algn="just">
              <a:buFont typeface="Wingdings" panose="05000000000000000000" pitchFamily="2" charset="2"/>
              <a:buChar char="q"/>
            </a:pPr>
            <a:r>
              <a:rPr lang="en-GB" b="1" dirty="0">
                <a:solidFill>
                  <a:schemeClr val="tx1">
                    <a:lumMod val="75000"/>
                    <a:lumOff val="25000"/>
                  </a:schemeClr>
                </a:solidFill>
                <a:latin typeface="Candara" panose="020E0502030303020204" pitchFamily="34" charset="0"/>
                <a:cs typeface="+mn-cs"/>
              </a:rPr>
              <a:t>Corruption can also be perceived to be the abuse of public office to the extent that one exploits it for private gain e.g. When an official accepts, solicits or extorts a bribe (Van Duyne and Harvey, 2021).</a:t>
            </a:r>
          </a:p>
          <a:p>
            <a:pPr algn="just">
              <a:buFont typeface="Wingdings" panose="05000000000000000000" pitchFamily="2" charset="2"/>
              <a:buChar char="q"/>
            </a:pPr>
            <a:r>
              <a:rPr lang="en-GB" b="1" dirty="0">
                <a:solidFill>
                  <a:schemeClr val="tx1">
                    <a:lumMod val="75000"/>
                    <a:lumOff val="25000"/>
                  </a:schemeClr>
                </a:solidFill>
                <a:latin typeface="Candara" panose="020E0502030303020204" pitchFamily="34" charset="0"/>
                <a:cs typeface="+mn-cs"/>
              </a:rPr>
              <a:t>Public office can be abused for personal benefit even if no bribery occurs, through patronage and nepotism, the theft of State assets, or the diversion of public resources (</a:t>
            </a:r>
            <a:r>
              <a:rPr lang="en-GB" b="1" dirty="0" err="1">
                <a:solidFill>
                  <a:schemeClr val="tx1">
                    <a:lumMod val="75000"/>
                    <a:lumOff val="25000"/>
                  </a:schemeClr>
                </a:solidFill>
                <a:latin typeface="Candara" panose="020E0502030303020204" pitchFamily="34" charset="0"/>
                <a:cs typeface="+mn-cs"/>
              </a:rPr>
              <a:t>Agbu</a:t>
            </a:r>
            <a:r>
              <a:rPr lang="en-GB" b="1" dirty="0">
                <a:solidFill>
                  <a:schemeClr val="tx1">
                    <a:lumMod val="75000"/>
                    <a:lumOff val="25000"/>
                  </a:schemeClr>
                </a:solidFill>
                <a:latin typeface="Candara" panose="020E0502030303020204" pitchFamily="34" charset="0"/>
                <a:cs typeface="+mn-cs"/>
              </a:rPr>
              <a:t>, 2003). </a:t>
            </a:r>
          </a:p>
          <a:p>
            <a:pPr algn="just">
              <a:buFont typeface="Wingdings" panose="05000000000000000000" pitchFamily="2" charset="2"/>
              <a:buChar char="q"/>
            </a:pPr>
            <a:r>
              <a:rPr lang="en-GB" b="1" dirty="0">
                <a:solidFill>
                  <a:schemeClr val="tx1">
                    <a:lumMod val="75000"/>
                    <a:lumOff val="25000"/>
                  </a:schemeClr>
                </a:solidFill>
                <a:latin typeface="Candara" panose="020E0502030303020204" pitchFamily="34" charset="0"/>
                <a:cs typeface="+mn-cs"/>
              </a:rPr>
              <a:t>Corruption widens inequality, social division, exacerbates poverty, prevents efficient and effective resource planning/allocation and impacts investors confidence hereby compromising economic growth. It also increases cost of governance (inflated contracts, double expenditure due to non-delivery of services procured, etc.). </a:t>
            </a:r>
          </a:p>
          <a:p>
            <a:pPr algn="just">
              <a:buFont typeface="Wingdings" panose="05000000000000000000" pitchFamily="2" charset="2"/>
              <a:buChar char="q"/>
            </a:pPr>
            <a:r>
              <a:rPr lang="en-GB" b="1" dirty="0">
                <a:solidFill>
                  <a:schemeClr val="tx1">
                    <a:lumMod val="75000"/>
                    <a:lumOff val="25000"/>
                  </a:schemeClr>
                </a:solidFill>
                <a:latin typeface="Candara" panose="020E0502030303020204" pitchFamily="34" charset="0"/>
                <a:cs typeface="+mn-cs"/>
              </a:rPr>
              <a:t>The 2019 United Nation Office on Drugs and Crime (UNODC) report on corruption in Nigeria states that 20,790 (63%) of 33,000 respondents surveyed across the country said corruption was a common practice with the public service.</a:t>
            </a:r>
          </a:p>
          <a:p>
            <a:pPr algn="just">
              <a:buFont typeface="Wingdings" panose="05000000000000000000" pitchFamily="2" charset="2"/>
              <a:buChar char="q"/>
            </a:pPr>
            <a:r>
              <a:rPr lang="en-GB" b="1" dirty="0">
                <a:solidFill>
                  <a:schemeClr val="tx1">
                    <a:lumMod val="75000"/>
                    <a:lumOff val="25000"/>
                  </a:schemeClr>
                </a:solidFill>
                <a:latin typeface="Candara" panose="020E0502030303020204" pitchFamily="34" charset="0"/>
                <a:cs typeface="+mn-cs"/>
              </a:rPr>
              <a:t>In the past, corruptions charges have been brought against different arms of government and various grade levels in the civil or public service – Political Office Holders (Including Governors, Ministers, etc.), Judges, Law enforcement, Administrators of MDAs, etc.</a:t>
            </a:r>
          </a:p>
          <a:p>
            <a:pPr algn="just">
              <a:buFont typeface="Wingdings" panose="05000000000000000000" pitchFamily="2" charset="2"/>
              <a:buChar char="q"/>
            </a:pPr>
            <a:r>
              <a:rPr lang="en-US" b="1" dirty="0">
                <a:solidFill>
                  <a:schemeClr val="tx1">
                    <a:lumMod val="75000"/>
                    <a:lumOff val="25000"/>
                  </a:schemeClr>
                </a:solidFill>
                <a:latin typeface="Candara" panose="020E0502030303020204" pitchFamily="34" charset="0"/>
                <a:cs typeface="+mn-cs"/>
              </a:rPr>
              <a:t>An assessment of our Corruption Perception Index reveals that Nigeria ranked 144 in 2018 and worsened in 2019 and 2020 at 146 and 149 respectively out of 180 countries (Transparency International, 2020).</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4294967295"/>
          </p:nvPr>
        </p:nvSpPr>
        <p:spPr>
          <a:xfrm>
            <a:off x="11139488" y="6424613"/>
            <a:ext cx="1052512" cy="365125"/>
          </a:xfrm>
        </p:spPr>
        <p:txBody>
          <a:bodyPr vert="horz" lIns="91440" tIns="45720" rIns="91440" bIns="45720" rtlCol="0" anchor="ctr">
            <a:normAutofit/>
          </a:bodyPr>
          <a:lstStyle/>
          <a:p>
            <a:pPr defTabSz="457200">
              <a:spcAft>
                <a:spcPts val="600"/>
              </a:spcAft>
            </a:pPr>
            <a:fld id="{C263D6C4-4840-40CC-AC84-17E24B3B7BDE}" type="slidenum">
              <a:rPr lang="en-US"/>
              <a:pPr defTabSz="457200">
                <a:spcAft>
                  <a:spcPts val="600"/>
                </a:spcAft>
              </a:pPr>
              <a:t>5</a:t>
            </a:fld>
            <a:endParaRPr lang="en-US"/>
          </a:p>
        </p:txBody>
      </p:sp>
      <p:grpSp>
        <p:nvGrpSpPr>
          <p:cNvPr id="8" name="Group 7">
            <a:extLst>
              <a:ext uri="{FF2B5EF4-FFF2-40B4-BE49-F238E27FC236}">
                <a16:creationId xmlns:a16="http://schemas.microsoft.com/office/drawing/2014/main" id="{C32D6F10-E853-4B48-BD40-9EAE2E52685C}"/>
              </a:ext>
            </a:extLst>
          </p:cNvPr>
          <p:cNvGrpSpPr/>
          <p:nvPr/>
        </p:nvGrpSpPr>
        <p:grpSpPr>
          <a:xfrm>
            <a:off x="1" y="2198052"/>
            <a:ext cx="3358342" cy="1883415"/>
            <a:chOff x="0" y="2198052"/>
            <a:chExt cx="3427333" cy="1883415"/>
          </a:xfrm>
        </p:grpSpPr>
        <p:grpSp>
          <p:nvGrpSpPr>
            <p:cNvPr id="17" name="Group 16">
              <a:extLst>
                <a:ext uri="{FF2B5EF4-FFF2-40B4-BE49-F238E27FC236}">
                  <a16:creationId xmlns:a16="http://schemas.microsoft.com/office/drawing/2014/main" id="{DB2A4491-E1F4-4D40-9E29-A48C4E0B73E8}"/>
                </a:ext>
              </a:extLst>
            </p:cNvPr>
            <p:cNvGrpSpPr/>
            <p:nvPr/>
          </p:nvGrpSpPr>
          <p:grpSpPr>
            <a:xfrm>
              <a:off x="181367" y="2198052"/>
              <a:ext cx="3245966" cy="1883415"/>
              <a:chOff x="-165384" y="3894292"/>
              <a:chExt cx="3245966" cy="1883415"/>
            </a:xfrm>
          </p:grpSpPr>
          <p:cxnSp>
            <p:nvCxnSpPr>
              <p:cNvPr id="18" name="Straight Connector 17">
                <a:extLst>
                  <a:ext uri="{FF2B5EF4-FFF2-40B4-BE49-F238E27FC236}">
                    <a16:creationId xmlns:a16="http://schemas.microsoft.com/office/drawing/2014/main" id="{9CEB0B69-1C89-4083-BB88-BDDA06DCB1E1}"/>
                  </a:ext>
                </a:extLst>
              </p:cNvPr>
              <p:cNvCxnSpPr>
                <a:cxnSpLocks/>
              </p:cNvCxnSpPr>
              <p:nvPr/>
            </p:nvCxnSpPr>
            <p:spPr>
              <a:xfrm>
                <a:off x="-165384" y="3894292"/>
                <a:ext cx="2836717"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19" name="Straight Connector 18">
                <a:extLst>
                  <a:ext uri="{FF2B5EF4-FFF2-40B4-BE49-F238E27FC236}">
                    <a16:creationId xmlns:a16="http://schemas.microsoft.com/office/drawing/2014/main" id="{571E2E65-060E-409B-9679-BC3D06513972}"/>
                  </a:ext>
                </a:extLst>
              </p:cNvPr>
              <p:cNvCxnSpPr>
                <a:cxnSpLocks/>
              </p:cNvCxnSpPr>
              <p:nvPr/>
            </p:nvCxnSpPr>
            <p:spPr>
              <a:xfrm>
                <a:off x="-9154" y="5777707"/>
                <a:ext cx="3089736" cy="0"/>
              </a:xfrm>
              <a:prstGeom prst="line">
                <a:avLst/>
              </a:prstGeom>
              <a:ln w="28575"/>
            </p:spPr>
            <p:style>
              <a:lnRef idx="1">
                <a:schemeClr val="accent6"/>
              </a:lnRef>
              <a:fillRef idx="0">
                <a:schemeClr val="accent6"/>
              </a:fillRef>
              <a:effectRef idx="0">
                <a:schemeClr val="accent6"/>
              </a:effectRef>
              <a:fontRef idx="minor">
                <a:schemeClr val="tx1"/>
              </a:fontRef>
            </p:style>
          </p:cxnSp>
        </p:grpSp>
        <p:sp>
          <p:nvSpPr>
            <p:cNvPr id="20" name="TextBox 19">
              <a:extLst>
                <a:ext uri="{FF2B5EF4-FFF2-40B4-BE49-F238E27FC236}">
                  <a16:creationId xmlns:a16="http://schemas.microsoft.com/office/drawing/2014/main" id="{31E52F5A-0B8D-4AEA-ABDC-12BEE05EE032}"/>
                </a:ext>
              </a:extLst>
            </p:cNvPr>
            <p:cNvSpPr txBox="1"/>
            <p:nvPr/>
          </p:nvSpPr>
          <p:spPr>
            <a:xfrm>
              <a:off x="0" y="2265585"/>
              <a:ext cx="3342756" cy="1815882"/>
            </a:xfrm>
            <a:prstGeom prst="rect">
              <a:avLst/>
            </a:prstGeom>
            <a:noFill/>
          </p:spPr>
          <p:txBody>
            <a:bodyPr wrap="square" rtlCol="0">
              <a:spAutoFit/>
            </a:bodyPr>
            <a:lstStyle/>
            <a:p>
              <a:pPr algn="ctr"/>
              <a:r>
                <a:rPr lang="en-US" sz="2800" b="1" dirty="0">
                  <a:latin typeface="+mj-lt"/>
                </a:rPr>
                <a:t>Corruption Perception at State-level is still a concern</a:t>
              </a:r>
              <a:endParaRPr lang="en-GB" sz="2800" b="1" dirty="0">
                <a:latin typeface="+mj-lt"/>
              </a:endParaRPr>
            </a:p>
          </p:txBody>
        </p:sp>
      </p:grpSp>
    </p:spTree>
    <p:extLst>
      <p:ext uri="{BB962C8B-B14F-4D97-AF65-F5344CB8AC3E}">
        <p14:creationId xmlns:p14="http://schemas.microsoft.com/office/powerpoint/2010/main" val="2310894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78169F-0797-400D-8F87-7A3473E00EE6}"/>
              </a:ext>
            </a:extLst>
          </p:cNvPr>
          <p:cNvSpPr>
            <a:spLocks noGrp="1"/>
          </p:cNvSpPr>
          <p:nvPr>
            <p:ph type="title"/>
          </p:nvPr>
        </p:nvSpPr>
        <p:spPr>
          <a:xfrm>
            <a:off x="609545" y="-6341"/>
            <a:ext cx="11029616" cy="556598"/>
          </a:xfrm>
        </p:spPr>
        <p:txBody>
          <a:bodyPr/>
          <a:lstStyle/>
          <a:p>
            <a:pPr algn="ctr"/>
            <a:r>
              <a:rPr lang="en-GB" b="1" spc="-70" dirty="0">
                <a:solidFill>
                  <a:schemeClr val="tx1"/>
                </a:solidFill>
                <a:ea typeface="+mn-ea"/>
                <a:cs typeface="+mn-cs"/>
              </a:rPr>
              <a:t>Recent Corruption Trend</a:t>
            </a:r>
            <a:endParaRPr lang="en-US" b="1" spc="-70" dirty="0">
              <a:solidFill>
                <a:schemeClr val="tx1"/>
              </a:solidFill>
              <a:ea typeface="+mn-ea"/>
              <a:cs typeface="+mn-cs"/>
            </a:endParaRPr>
          </a:p>
        </p:txBody>
      </p:sp>
      <p:grpSp>
        <p:nvGrpSpPr>
          <p:cNvPr id="21" name="Group 20">
            <a:extLst>
              <a:ext uri="{FF2B5EF4-FFF2-40B4-BE49-F238E27FC236}">
                <a16:creationId xmlns:a16="http://schemas.microsoft.com/office/drawing/2014/main" id="{794416A6-F5D9-4738-BD39-BD38A231254B}"/>
              </a:ext>
            </a:extLst>
          </p:cNvPr>
          <p:cNvGrpSpPr/>
          <p:nvPr/>
        </p:nvGrpSpPr>
        <p:grpSpPr>
          <a:xfrm>
            <a:off x="1" y="3637346"/>
            <a:ext cx="3700130" cy="3083284"/>
            <a:chOff x="239259" y="2312000"/>
            <a:chExt cx="4810723" cy="3860497"/>
          </a:xfrm>
        </p:grpSpPr>
        <p:sp>
          <p:nvSpPr>
            <p:cNvPr id="16" name="TextBox 15">
              <a:extLst>
                <a:ext uri="{FF2B5EF4-FFF2-40B4-BE49-F238E27FC236}">
                  <a16:creationId xmlns:a16="http://schemas.microsoft.com/office/drawing/2014/main" id="{71B705E0-55C7-4D8E-BEE4-53E2BBDE4C27}"/>
                </a:ext>
              </a:extLst>
            </p:cNvPr>
            <p:cNvSpPr txBox="1"/>
            <p:nvPr/>
          </p:nvSpPr>
          <p:spPr>
            <a:xfrm>
              <a:off x="966730" y="5864210"/>
              <a:ext cx="2934587" cy="308287"/>
            </a:xfrm>
            <a:prstGeom prst="rect">
              <a:avLst/>
            </a:prstGeom>
            <a:noFill/>
          </p:spPr>
          <p:txBody>
            <a:bodyPr wrap="square" rtlCol="0">
              <a:spAutoFit/>
            </a:bodyPr>
            <a:lstStyle/>
            <a:p>
              <a:pPr algn="ctr"/>
              <a:r>
                <a:rPr lang="en-US" sz="1000" dirty="0">
                  <a:latin typeface="Candara" panose="020E0502030303020204" pitchFamily="34" charset="0"/>
                </a:rPr>
                <a:t>Source: UNODC, NBS, </a:t>
              </a:r>
              <a:r>
                <a:rPr lang="en-US" sz="1000" dirty="0" err="1">
                  <a:latin typeface="Candara" panose="020E0502030303020204" pitchFamily="34" charset="0"/>
                </a:rPr>
                <a:t>UkAid</a:t>
              </a:r>
              <a:r>
                <a:rPr lang="en-US" sz="1000" dirty="0">
                  <a:latin typeface="Candara" panose="020E0502030303020204" pitchFamily="34" charset="0"/>
                </a:rPr>
                <a:t>, 2019</a:t>
              </a:r>
              <a:endParaRPr lang="en-GB" sz="1000" dirty="0">
                <a:latin typeface="Candara" panose="020E0502030303020204" pitchFamily="34" charset="0"/>
              </a:endParaRPr>
            </a:p>
          </p:txBody>
        </p:sp>
        <p:grpSp>
          <p:nvGrpSpPr>
            <p:cNvPr id="20" name="Group 19">
              <a:extLst>
                <a:ext uri="{FF2B5EF4-FFF2-40B4-BE49-F238E27FC236}">
                  <a16:creationId xmlns:a16="http://schemas.microsoft.com/office/drawing/2014/main" id="{747012CA-ADDF-4421-A724-05D0273E8CB1}"/>
                </a:ext>
              </a:extLst>
            </p:cNvPr>
            <p:cNvGrpSpPr/>
            <p:nvPr/>
          </p:nvGrpSpPr>
          <p:grpSpPr>
            <a:xfrm>
              <a:off x="239259" y="2312000"/>
              <a:ext cx="4810723" cy="3552973"/>
              <a:chOff x="269983" y="1574724"/>
              <a:chExt cx="5445089" cy="4360365"/>
            </a:xfrm>
          </p:grpSpPr>
          <p:pic>
            <p:nvPicPr>
              <p:cNvPr id="12" name="Picture 11" descr="Map&#10;&#10;Description automatically generated">
                <a:extLst>
                  <a:ext uri="{FF2B5EF4-FFF2-40B4-BE49-F238E27FC236}">
                    <a16:creationId xmlns:a16="http://schemas.microsoft.com/office/drawing/2014/main" id="{12E752CC-394A-4E38-A1E5-14488E289C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83" y="1905930"/>
                <a:ext cx="5445089" cy="4029159"/>
              </a:xfrm>
              <a:prstGeom prst="rect">
                <a:avLst/>
              </a:prstGeom>
            </p:spPr>
          </p:pic>
          <p:sp>
            <p:nvSpPr>
              <p:cNvPr id="17" name="TextBox 16">
                <a:extLst>
                  <a:ext uri="{FF2B5EF4-FFF2-40B4-BE49-F238E27FC236}">
                    <a16:creationId xmlns:a16="http://schemas.microsoft.com/office/drawing/2014/main" id="{8D3BF95C-05CB-41C6-A77C-8BBAAA50291B}"/>
                  </a:ext>
                </a:extLst>
              </p:cNvPr>
              <p:cNvSpPr txBox="1"/>
              <p:nvPr/>
            </p:nvSpPr>
            <p:spPr>
              <a:xfrm>
                <a:off x="1093383" y="1574724"/>
                <a:ext cx="3921027" cy="380413"/>
              </a:xfrm>
              <a:prstGeom prst="rect">
                <a:avLst/>
              </a:prstGeom>
              <a:noFill/>
            </p:spPr>
            <p:txBody>
              <a:bodyPr wrap="square" rtlCol="0">
                <a:spAutoFit/>
              </a:bodyPr>
              <a:lstStyle/>
              <a:p>
                <a:pPr algn="ctr"/>
                <a:r>
                  <a:rPr lang="en-US" sz="1050" b="1" dirty="0">
                    <a:latin typeface="Candara" panose="020E0502030303020204" pitchFamily="34" charset="0"/>
                  </a:rPr>
                  <a:t>Prevalence of Bribery, by State (2019)</a:t>
                </a:r>
                <a:endParaRPr lang="en-GB" sz="1050" b="1" dirty="0">
                  <a:latin typeface="Candara" panose="020E0502030303020204" pitchFamily="34" charset="0"/>
                </a:endParaRPr>
              </a:p>
            </p:txBody>
          </p:sp>
        </p:grpSp>
      </p:grpSp>
      <p:grpSp>
        <p:nvGrpSpPr>
          <p:cNvPr id="27" name="Group 26">
            <a:extLst>
              <a:ext uri="{FF2B5EF4-FFF2-40B4-BE49-F238E27FC236}">
                <a16:creationId xmlns:a16="http://schemas.microsoft.com/office/drawing/2014/main" id="{9BDE7440-DE06-4FCE-BFBD-097DFE6E9BEB}"/>
              </a:ext>
            </a:extLst>
          </p:cNvPr>
          <p:cNvGrpSpPr/>
          <p:nvPr/>
        </p:nvGrpSpPr>
        <p:grpSpPr>
          <a:xfrm>
            <a:off x="3572498" y="3852891"/>
            <a:ext cx="5103711" cy="2952106"/>
            <a:chOff x="5242883" y="3673355"/>
            <a:chExt cx="6097772" cy="3142004"/>
          </a:xfrm>
        </p:grpSpPr>
        <p:grpSp>
          <p:nvGrpSpPr>
            <p:cNvPr id="19" name="Group 18">
              <a:extLst>
                <a:ext uri="{FF2B5EF4-FFF2-40B4-BE49-F238E27FC236}">
                  <a16:creationId xmlns:a16="http://schemas.microsoft.com/office/drawing/2014/main" id="{CF576637-672E-4EB3-ABD5-F7AF0FD4B03A}"/>
                </a:ext>
              </a:extLst>
            </p:cNvPr>
            <p:cNvGrpSpPr/>
            <p:nvPr/>
          </p:nvGrpSpPr>
          <p:grpSpPr>
            <a:xfrm>
              <a:off x="5242883" y="3673355"/>
              <a:ext cx="6097772" cy="2896950"/>
              <a:chOff x="6668897" y="3724221"/>
              <a:chExt cx="5192233" cy="2782904"/>
            </a:xfrm>
          </p:grpSpPr>
          <p:pic>
            <p:nvPicPr>
              <p:cNvPr id="15" name="Picture 14" descr="Chart, bar chart&#10;&#10;Description automatically generated">
                <a:extLst>
                  <a:ext uri="{FF2B5EF4-FFF2-40B4-BE49-F238E27FC236}">
                    <a16:creationId xmlns:a16="http://schemas.microsoft.com/office/drawing/2014/main" id="{6153D22C-6D99-4DB4-BE57-6A2A82A1F4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8897" y="4001221"/>
                <a:ext cx="5192233" cy="2505904"/>
              </a:xfrm>
              <a:prstGeom prst="rect">
                <a:avLst/>
              </a:prstGeom>
            </p:spPr>
          </p:pic>
          <p:sp>
            <p:nvSpPr>
              <p:cNvPr id="18" name="TextBox 17">
                <a:extLst>
                  <a:ext uri="{FF2B5EF4-FFF2-40B4-BE49-F238E27FC236}">
                    <a16:creationId xmlns:a16="http://schemas.microsoft.com/office/drawing/2014/main" id="{B3DFFC57-C01C-436F-AA5E-8A369D555AC3}"/>
                  </a:ext>
                </a:extLst>
              </p:cNvPr>
              <p:cNvSpPr txBox="1"/>
              <p:nvPr/>
            </p:nvSpPr>
            <p:spPr>
              <a:xfrm>
                <a:off x="7227078" y="3724221"/>
                <a:ext cx="4288521" cy="276999"/>
              </a:xfrm>
              <a:prstGeom prst="rect">
                <a:avLst/>
              </a:prstGeom>
              <a:noFill/>
            </p:spPr>
            <p:txBody>
              <a:bodyPr wrap="square" rtlCol="0">
                <a:spAutoFit/>
              </a:bodyPr>
              <a:lstStyle/>
              <a:p>
                <a:pPr algn="ctr"/>
                <a:r>
                  <a:rPr lang="en-US" sz="1200" b="1" dirty="0">
                    <a:latin typeface="Candara" panose="020E0502030303020204" pitchFamily="34" charset="0"/>
                  </a:rPr>
                  <a:t>Prevalence and Frequency of Bribery, by Zones (2019)</a:t>
                </a:r>
                <a:endParaRPr lang="en-GB" sz="1200" b="1" dirty="0">
                  <a:latin typeface="Candara" panose="020E0502030303020204" pitchFamily="34" charset="0"/>
                </a:endParaRPr>
              </a:p>
            </p:txBody>
          </p:sp>
        </p:grpSp>
        <p:sp>
          <p:nvSpPr>
            <p:cNvPr id="24" name="TextBox 23">
              <a:extLst>
                <a:ext uri="{FF2B5EF4-FFF2-40B4-BE49-F238E27FC236}">
                  <a16:creationId xmlns:a16="http://schemas.microsoft.com/office/drawing/2014/main" id="{A86A233F-1903-461A-B77C-EA8E12D53186}"/>
                </a:ext>
              </a:extLst>
            </p:cNvPr>
            <p:cNvSpPr txBox="1"/>
            <p:nvPr/>
          </p:nvSpPr>
          <p:spPr>
            <a:xfrm>
              <a:off x="7018475" y="6553300"/>
              <a:ext cx="2422196" cy="262059"/>
            </a:xfrm>
            <a:prstGeom prst="rect">
              <a:avLst/>
            </a:prstGeom>
            <a:noFill/>
          </p:spPr>
          <p:txBody>
            <a:bodyPr wrap="square" rtlCol="0">
              <a:spAutoFit/>
            </a:bodyPr>
            <a:lstStyle/>
            <a:p>
              <a:pPr algn="ctr"/>
              <a:r>
                <a:rPr lang="en-US" sz="1000" dirty="0">
                  <a:latin typeface="Candara" panose="020E0502030303020204" pitchFamily="34" charset="0"/>
                </a:rPr>
                <a:t>Source: UNODC, NBS, </a:t>
              </a:r>
              <a:r>
                <a:rPr lang="en-US" sz="1000" dirty="0" err="1">
                  <a:latin typeface="Candara" panose="020E0502030303020204" pitchFamily="34" charset="0"/>
                </a:rPr>
                <a:t>UkAid</a:t>
              </a:r>
              <a:r>
                <a:rPr lang="en-US" sz="1000" dirty="0">
                  <a:latin typeface="Candara" panose="020E0502030303020204" pitchFamily="34" charset="0"/>
                </a:rPr>
                <a:t>, 2019</a:t>
              </a:r>
              <a:endParaRPr lang="en-GB" sz="1000" dirty="0">
                <a:latin typeface="Candara" panose="020E0502030303020204" pitchFamily="34" charset="0"/>
              </a:endParaRPr>
            </a:p>
          </p:txBody>
        </p:sp>
      </p:grpSp>
      <p:sp>
        <p:nvSpPr>
          <p:cNvPr id="26" name="TextBox 25">
            <a:extLst>
              <a:ext uri="{FF2B5EF4-FFF2-40B4-BE49-F238E27FC236}">
                <a16:creationId xmlns:a16="http://schemas.microsoft.com/office/drawing/2014/main" id="{80915F39-45A2-4B50-ADC3-27BEC4AA1049}"/>
              </a:ext>
            </a:extLst>
          </p:cNvPr>
          <p:cNvSpPr txBox="1"/>
          <p:nvPr/>
        </p:nvSpPr>
        <p:spPr>
          <a:xfrm>
            <a:off x="1020643" y="3014693"/>
            <a:ext cx="10271050" cy="384721"/>
          </a:xfrm>
          <a:prstGeom prst="rect">
            <a:avLst/>
          </a:prstGeom>
          <a:noFill/>
        </p:spPr>
        <p:txBody>
          <a:bodyPr wrap="square">
            <a:spAutoFit/>
          </a:bodyPr>
          <a:lstStyle/>
          <a:p>
            <a:pPr algn="ctr"/>
            <a:r>
              <a:rPr lang="en-GB" sz="1000" b="1" dirty="0">
                <a:solidFill>
                  <a:schemeClr val="tx1">
                    <a:lumMod val="75000"/>
                    <a:lumOff val="25000"/>
                  </a:schemeClr>
                </a:solidFill>
                <a:latin typeface="Candara" panose="020E0502030303020204" pitchFamily="34" charset="0"/>
              </a:rPr>
              <a:t>Source: </a:t>
            </a:r>
            <a:r>
              <a:rPr lang="en-GB" sz="1000" b="1" dirty="0">
                <a:solidFill>
                  <a:schemeClr val="tx1">
                    <a:lumMod val="75000"/>
                    <a:lumOff val="25000"/>
                  </a:schemeClr>
                </a:solidFill>
                <a:latin typeface="Candara" panose="020E0502030303020204" pitchFamily="34" charset="0"/>
                <a:cs typeface="+mn-cs"/>
              </a:rPr>
              <a:t>Van Duyne and Harvey</a:t>
            </a:r>
            <a:r>
              <a:rPr lang="en-GB" sz="1000" b="1" dirty="0">
                <a:solidFill>
                  <a:schemeClr val="tx1">
                    <a:lumMod val="75000"/>
                    <a:lumOff val="25000"/>
                  </a:schemeClr>
                </a:solidFill>
                <a:latin typeface="Candara" panose="020E0502030303020204" pitchFamily="34" charset="0"/>
              </a:rPr>
              <a:t> (</a:t>
            </a:r>
            <a:r>
              <a:rPr lang="en-GB" sz="1000" b="1" dirty="0">
                <a:solidFill>
                  <a:schemeClr val="tx1">
                    <a:lumMod val="75000"/>
                    <a:lumOff val="25000"/>
                  </a:schemeClr>
                </a:solidFill>
                <a:latin typeface="Candara" panose="020E0502030303020204" pitchFamily="34" charset="0"/>
                <a:cs typeface="+mn-cs"/>
              </a:rPr>
              <a:t>2021): Grand Corruption in Nigeria.</a:t>
            </a:r>
          </a:p>
          <a:p>
            <a:pPr algn="ctr"/>
            <a:r>
              <a:rPr lang="en-GB" sz="900" b="1" i="1" dirty="0">
                <a:solidFill>
                  <a:schemeClr val="tx1">
                    <a:lumMod val="75000"/>
                    <a:lumOff val="25000"/>
                  </a:schemeClr>
                </a:solidFill>
                <a:latin typeface="Candara" panose="020E0502030303020204" pitchFamily="34" charset="0"/>
              </a:rPr>
              <a:t>N.B: Data  reported relates 60 active cases with NFIU, EFCC, ICPC selected from a Compendium of 100 High-profile Corruption Cases compiled by Human Environmental Development Agenda (HEDA)</a:t>
            </a:r>
            <a:endParaRPr lang="en-GB" sz="900" i="1" dirty="0"/>
          </a:p>
        </p:txBody>
      </p:sp>
      <p:sp>
        <p:nvSpPr>
          <p:cNvPr id="29" name="TextBox 28">
            <a:extLst>
              <a:ext uri="{FF2B5EF4-FFF2-40B4-BE49-F238E27FC236}">
                <a16:creationId xmlns:a16="http://schemas.microsoft.com/office/drawing/2014/main" id="{15D1A83C-75F5-48C8-8B6F-4B81D141F30D}"/>
              </a:ext>
            </a:extLst>
          </p:cNvPr>
          <p:cNvSpPr txBox="1"/>
          <p:nvPr/>
        </p:nvSpPr>
        <p:spPr>
          <a:xfrm>
            <a:off x="8757601" y="3667708"/>
            <a:ext cx="3235925" cy="3046988"/>
          </a:xfrm>
          <a:prstGeom prst="rect">
            <a:avLst/>
          </a:prstGeom>
          <a:noFill/>
          <a:ln>
            <a:solidFill>
              <a:schemeClr val="tx1"/>
            </a:solidFill>
          </a:ln>
        </p:spPr>
        <p:txBody>
          <a:bodyPr wrap="square">
            <a:spAutoFit/>
          </a:bodyPr>
          <a:lstStyle/>
          <a:p>
            <a:pPr marL="171450" indent="-171450" algn="just">
              <a:buFont typeface="Wingdings" panose="05000000000000000000" pitchFamily="2" charset="2"/>
              <a:buChar char="q"/>
            </a:pPr>
            <a:r>
              <a:rPr lang="en-GB" sz="1200" b="1" i="0" u="none" strike="noStrike" baseline="0" dirty="0">
                <a:solidFill>
                  <a:srgbClr val="C00000"/>
                </a:solidFill>
                <a:latin typeface="Candara" panose="020E0502030303020204" pitchFamily="34" charset="0"/>
              </a:rPr>
              <a:t>Three out of the country’s six zones (North-East, North-West and South-West) have recorded decreases in the prevalence of bribery since 2016.</a:t>
            </a:r>
          </a:p>
          <a:p>
            <a:pPr algn="just"/>
            <a:endParaRPr lang="en-GB" sz="1200" b="1" i="0" u="none" strike="noStrike" baseline="0" dirty="0">
              <a:solidFill>
                <a:srgbClr val="C00000"/>
              </a:solidFill>
              <a:latin typeface="Candara" panose="020E0502030303020204" pitchFamily="34" charset="0"/>
            </a:endParaRPr>
          </a:p>
          <a:p>
            <a:pPr marL="171450" indent="-171450" algn="just">
              <a:buFont typeface="Wingdings" panose="05000000000000000000" pitchFamily="2" charset="2"/>
              <a:buChar char="q"/>
            </a:pPr>
            <a:r>
              <a:rPr lang="en-GB" sz="1200" b="1" i="0" u="none" strike="noStrike" baseline="0" dirty="0">
                <a:solidFill>
                  <a:srgbClr val="C00000"/>
                </a:solidFill>
                <a:latin typeface="Candara" panose="020E0502030303020204" pitchFamily="34" charset="0"/>
              </a:rPr>
              <a:t>North-West experienced a considerable (and statistically significant) decline in the prevalence of bribery, from 36 to 25 per cent.</a:t>
            </a:r>
          </a:p>
          <a:p>
            <a:pPr marL="171450" indent="-171450" algn="just">
              <a:buFont typeface="Wingdings" panose="05000000000000000000" pitchFamily="2" charset="2"/>
              <a:buChar char="q"/>
            </a:pPr>
            <a:endParaRPr lang="en-GB" sz="1200" b="1" i="0" u="none" strike="noStrike" baseline="0" dirty="0">
              <a:solidFill>
                <a:srgbClr val="C00000"/>
              </a:solidFill>
              <a:latin typeface="Candara" panose="020E0502030303020204" pitchFamily="34" charset="0"/>
            </a:endParaRPr>
          </a:p>
          <a:p>
            <a:pPr marL="171450" indent="-171450" algn="just">
              <a:buFont typeface="Wingdings" panose="05000000000000000000" pitchFamily="2" charset="2"/>
              <a:buChar char="q"/>
            </a:pPr>
            <a:r>
              <a:rPr lang="en-GB" sz="1200" b="1" i="0" u="none" strike="noStrike" baseline="0" dirty="0">
                <a:solidFill>
                  <a:srgbClr val="C00000"/>
                </a:solidFill>
                <a:latin typeface="Candara" panose="020E0502030303020204" pitchFamily="34" charset="0"/>
              </a:rPr>
              <a:t>North East and South West zones recorded smaller decreases. </a:t>
            </a:r>
          </a:p>
          <a:p>
            <a:pPr marL="171450" indent="-171450" algn="just">
              <a:buFont typeface="Wingdings" panose="05000000000000000000" pitchFamily="2" charset="2"/>
              <a:buChar char="q"/>
            </a:pPr>
            <a:endParaRPr lang="en-GB" sz="1200" b="1" i="0" u="none" strike="noStrike" baseline="0" dirty="0">
              <a:solidFill>
                <a:srgbClr val="C00000"/>
              </a:solidFill>
              <a:latin typeface="Candara" panose="020E0502030303020204" pitchFamily="34" charset="0"/>
            </a:endParaRPr>
          </a:p>
          <a:p>
            <a:pPr marL="171450" indent="-171450" algn="just">
              <a:buFont typeface="Wingdings" panose="05000000000000000000" pitchFamily="2" charset="2"/>
              <a:buChar char="q"/>
            </a:pPr>
            <a:r>
              <a:rPr lang="en-GB" sz="1200" b="1" dirty="0">
                <a:solidFill>
                  <a:srgbClr val="C00000"/>
                </a:solidFill>
                <a:latin typeface="Candara" panose="020E0502030303020204" pitchFamily="34" charset="0"/>
              </a:rPr>
              <a:t>T</a:t>
            </a:r>
            <a:r>
              <a:rPr lang="en-GB" sz="1200" b="1" i="0" u="none" strike="noStrike" baseline="0" dirty="0">
                <a:solidFill>
                  <a:srgbClr val="C00000"/>
                </a:solidFill>
                <a:latin typeface="Candara" panose="020E0502030303020204" pitchFamily="34" charset="0"/>
              </a:rPr>
              <a:t>he North-Central, South-East and South-South zones recorded further increases in the prevalence of bribery.</a:t>
            </a:r>
            <a:endParaRPr lang="en-GB" sz="1200" b="1" dirty="0">
              <a:solidFill>
                <a:srgbClr val="C00000"/>
              </a:solidFill>
              <a:latin typeface="Candara" panose="020E0502030303020204" pitchFamily="34" charset="0"/>
            </a:endParaRPr>
          </a:p>
        </p:txBody>
      </p:sp>
      <p:graphicFrame>
        <p:nvGraphicFramePr>
          <p:cNvPr id="23" name="Chart 22">
            <a:extLst>
              <a:ext uri="{FF2B5EF4-FFF2-40B4-BE49-F238E27FC236}">
                <a16:creationId xmlns:a16="http://schemas.microsoft.com/office/drawing/2014/main" id="{B27610F2-9E0D-4079-93E4-9A46FAE5B8A6}"/>
              </a:ext>
            </a:extLst>
          </p:cNvPr>
          <p:cNvGraphicFramePr>
            <a:graphicFrameLocks/>
          </p:cNvGraphicFramePr>
          <p:nvPr>
            <p:extLst>
              <p:ext uri="{D42A27DB-BD31-4B8C-83A1-F6EECF244321}">
                <p14:modId xmlns:p14="http://schemas.microsoft.com/office/powerpoint/2010/main" val="3137643828"/>
              </p:ext>
            </p:extLst>
          </p:nvPr>
        </p:nvGraphicFramePr>
        <p:xfrm>
          <a:off x="639414" y="691427"/>
          <a:ext cx="11178904" cy="217823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02096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78169F-0797-400D-8F87-7A3473E00EE6}"/>
              </a:ext>
            </a:extLst>
          </p:cNvPr>
          <p:cNvSpPr>
            <a:spLocks noGrp="1"/>
          </p:cNvSpPr>
          <p:nvPr>
            <p:ph type="title"/>
          </p:nvPr>
        </p:nvSpPr>
        <p:spPr>
          <a:xfrm>
            <a:off x="1414131" y="501433"/>
            <a:ext cx="9590622" cy="914400"/>
          </a:xfrm>
        </p:spPr>
        <p:txBody>
          <a:bodyPr>
            <a:normAutofit fontScale="90000"/>
          </a:bodyPr>
          <a:lstStyle/>
          <a:p>
            <a:pPr algn="ctr"/>
            <a:r>
              <a:rPr lang="en-GB" b="1" spc="-70" dirty="0">
                <a:solidFill>
                  <a:schemeClr val="tx1"/>
                </a:solidFill>
                <a:ea typeface="+mn-ea"/>
                <a:cs typeface="+mn-cs"/>
              </a:rPr>
              <a:t>Some of the Public sector reforms AT STATE-LEVEL TO ADDRESS COST GOVERNANCE AND CORRUPTION</a:t>
            </a:r>
            <a:endParaRPr lang="en-US" b="1" spc="-70" dirty="0">
              <a:solidFill>
                <a:schemeClr val="tx1"/>
              </a:solidFill>
              <a:ea typeface="+mn-ea"/>
              <a:cs typeface="+mn-cs"/>
            </a:endParaRPr>
          </a:p>
        </p:txBody>
      </p:sp>
      <p:sp>
        <p:nvSpPr>
          <p:cNvPr id="14" name="Text Placeholder 9">
            <a:extLst>
              <a:ext uri="{FF2B5EF4-FFF2-40B4-BE49-F238E27FC236}">
                <a16:creationId xmlns:a16="http://schemas.microsoft.com/office/drawing/2014/main" id="{D4D48942-8FAD-4CBE-B2F1-37CF05EC431A}"/>
              </a:ext>
            </a:extLst>
          </p:cNvPr>
          <p:cNvSpPr txBox="1">
            <a:spLocks/>
          </p:cNvSpPr>
          <p:nvPr/>
        </p:nvSpPr>
        <p:spPr>
          <a:xfrm>
            <a:off x="234137" y="1607058"/>
            <a:ext cx="11465441" cy="4154246"/>
          </a:xfrm>
          <a:prstGeom prst="rect">
            <a:avLst/>
          </a:prstGeom>
        </p:spPr>
        <p:txBody>
          <a:bodyPr vert="horz" lIns="91440" tIns="45720" rIns="91440" bIns="45720" rtlCol="0" anchor="ctr">
            <a:normAutofit fontScale="92500"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Candara" panose="020E0502030303020204" pitchFamily="34" charset="0"/>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Candara" panose="020E0502030303020204" pitchFamily="34" charset="0"/>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Candara" panose="020E0502030303020204" pitchFamily="34" charset="0"/>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lgn="just">
              <a:buFont typeface="Wingdings" panose="05000000000000000000" pitchFamily="2" charset="2"/>
              <a:buChar char="q"/>
            </a:pPr>
            <a:r>
              <a:rPr lang="en-GB" sz="1800" b="1" dirty="0">
                <a:solidFill>
                  <a:srgbClr val="002060"/>
                </a:solidFill>
              </a:rPr>
              <a:t>Harmonisation of MDAs with duplicate functions. </a:t>
            </a:r>
          </a:p>
          <a:p>
            <a:pPr algn="just">
              <a:buFont typeface="Wingdings" panose="05000000000000000000" pitchFamily="2" charset="2"/>
              <a:buChar char="q"/>
            </a:pPr>
            <a:r>
              <a:rPr lang="en-GB" sz="1800" b="1" dirty="0">
                <a:solidFill>
                  <a:srgbClr val="002060"/>
                </a:solidFill>
              </a:rPr>
              <a:t>Passage of Public Procurement Laws (in line with the UNCITRAL Model Law) by at least 28 States to establish an independent public procurement agency and entrench modern procurement practices that deliver efficiency, effectiveness, transparency and value for money in public procurement [1].</a:t>
            </a:r>
          </a:p>
          <a:p>
            <a:pPr algn="just">
              <a:buFont typeface="Wingdings" panose="05000000000000000000" pitchFamily="2" charset="2"/>
              <a:buChar char="q"/>
            </a:pPr>
            <a:r>
              <a:rPr lang="en-US" sz="1800" b="1" dirty="0">
                <a:solidFill>
                  <a:srgbClr val="002060"/>
                </a:solidFill>
              </a:rPr>
              <a:t>Deployment and adoption of an e-procurement system by at least 30 States. The system will avail citizens with all contract information at every given procurement stage and period and in a format  (Open Contracting Data Standard format) that will ease accountability [2].</a:t>
            </a:r>
            <a:endParaRPr lang="en-GB" sz="1800" b="1" dirty="0">
              <a:solidFill>
                <a:srgbClr val="002060"/>
              </a:solidFill>
            </a:endParaRPr>
          </a:p>
          <a:p>
            <a:pPr algn="just">
              <a:buFont typeface="Wingdings" panose="05000000000000000000" pitchFamily="2" charset="2"/>
              <a:buChar char="q"/>
            </a:pPr>
            <a:r>
              <a:rPr lang="en-US" sz="1800" b="1" dirty="0">
                <a:solidFill>
                  <a:srgbClr val="002060"/>
                </a:solidFill>
              </a:rPr>
              <a:t>At least 27 States have linked Bank Verification Number (BVN) data to at least 75% of current civil servants and pensioners on the payroll and addressed identified payroll fraud [3].</a:t>
            </a:r>
          </a:p>
          <a:p>
            <a:pPr algn="just">
              <a:buFont typeface="Wingdings" panose="05000000000000000000" pitchFamily="2" charset="2"/>
              <a:buChar char="q"/>
            </a:pPr>
            <a:r>
              <a:rPr lang="en-GB" sz="1800" b="1" dirty="0">
                <a:solidFill>
                  <a:srgbClr val="002060"/>
                </a:solidFill>
              </a:rPr>
              <a:t>Online publication of Annual Budgets, Quarterly Budget Implementation Reports, Audited Financial Statements, by ALL State governments. Hence, </a:t>
            </a:r>
            <a:r>
              <a:rPr lang="en-US" sz="1800" b="1" dirty="0">
                <a:solidFill>
                  <a:srgbClr val="002060"/>
                </a:solidFill>
              </a:rPr>
              <a:t>citizens can now access and assess government budgets as well as final statements (including quarterly budget performance reports and annual audited financial statements). This is expected to increase government accountability to the people and curb wasteful spending as well as corruption. </a:t>
            </a:r>
          </a:p>
        </p:txBody>
      </p:sp>
      <p:sp>
        <p:nvSpPr>
          <p:cNvPr id="16" name="TextBox 15">
            <a:extLst>
              <a:ext uri="{FF2B5EF4-FFF2-40B4-BE49-F238E27FC236}">
                <a16:creationId xmlns:a16="http://schemas.microsoft.com/office/drawing/2014/main" id="{411D9D8B-773B-46F3-817E-FC35E927B711}"/>
              </a:ext>
            </a:extLst>
          </p:cNvPr>
          <p:cNvSpPr txBox="1"/>
          <p:nvPr/>
        </p:nvSpPr>
        <p:spPr>
          <a:xfrm>
            <a:off x="0" y="6002624"/>
            <a:ext cx="12106939" cy="707886"/>
          </a:xfrm>
          <a:prstGeom prst="rect">
            <a:avLst/>
          </a:prstGeom>
          <a:noFill/>
        </p:spPr>
        <p:txBody>
          <a:bodyPr wrap="square">
            <a:spAutoFit/>
          </a:bodyPr>
          <a:lstStyle/>
          <a:p>
            <a:pPr algn="just"/>
            <a:r>
              <a:rPr lang="en-GB" sz="1000" dirty="0">
                <a:latin typeface="Candara" panose="020E0502030303020204" pitchFamily="34" charset="0"/>
                <a:ea typeface="Candara" panose="020E0502030303020204" pitchFamily="34" charset="0"/>
                <a:cs typeface="Candara" panose="020E0502030303020204" pitchFamily="34" charset="0"/>
              </a:rPr>
              <a:t>[1] </a:t>
            </a:r>
            <a:r>
              <a:rPr lang="en-GB" sz="1000" dirty="0" err="1">
                <a:latin typeface="Candara" panose="020E0502030303020204" pitchFamily="34" charset="0"/>
                <a:ea typeface="Candara" panose="020E0502030303020204" pitchFamily="34" charset="0"/>
                <a:cs typeface="Candara" panose="020E0502030303020204" pitchFamily="34" charset="0"/>
              </a:rPr>
              <a:t>Abia</a:t>
            </a:r>
            <a:r>
              <a:rPr lang="en-GB" sz="1000" dirty="0">
                <a:latin typeface="Candara" panose="020E0502030303020204" pitchFamily="34" charset="0"/>
                <a:ea typeface="Candara" panose="020E0502030303020204" pitchFamily="34" charset="0"/>
                <a:cs typeface="Candara" panose="020E0502030303020204" pitchFamily="34" charset="0"/>
              </a:rPr>
              <a:t>, Bauchi, Kaduna, Kogi, Niger, Oyo, Taraba, Sokoto, Katsina, Jigawa, Gombe, Plateau, Benue, Cross River, </a:t>
            </a:r>
            <a:r>
              <a:rPr lang="en-GB" sz="1000" dirty="0" err="1">
                <a:latin typeface="Candara" panose="020E0502030303020204" pitchFamily="34" charset="0"/>
                <a:ea typeface="Candara" panose="020E0502030303020204" pitchFamily="34" charset="0"/>
                <a:cs typeface="Candara" panose="020E0502030303020204" pitchFamily="34" charset="0"/>
              </a:rPr>
              <a:t>Akwa</a:t>
            </a:r>
            <a:r>
              <a:rPr lang="en-GB" sz="1000" dirty="0">
                <a:latin typeface="Candara" panose="020E0502030303020204" pitchFamily="34" charset="0"/>
                <a:ea typeface="Candara" panose="020E0502030303020204" pitchFamily="34" charset="0"/>
                <a:cs typeface="Candara" panose="020E0502030303020204" pitchFamily="34" charset="0"/>
              </a:rPr>
              <a:t> Ibom, Anambra, Delta, Edo, Ekiti, Osun, Ondo, Lagos, Kano, Kebbi, Imo, Zamfara, Ebonyi and Ogun State.</a:t>
            </a:r>
          </a:p>
          <a:p>
            <a:pPr algn="just"/>
            <a:r>
              <a:rPr lang="en-GB" sz="1000" dirty="0">
                <a:effectLst/>
                <a:latin typeface="Candara" panose="020E0502030303020204" pitchFamily="34" charset="0"/>
                <a:ea typeface="Candara" panose="020E0502030303020204" pitchFamily="34" charset="0"/>
                <a:cs typeface="Candara" panose="020E0502030303020204" pitchFamily="34" charset="0"/>
              </a:rPr>
              <a:t>[2] </a:t>
            </a:r>
            <a:r>
              <a:rPr lang="en-GB" sz="1000" b="0" i="0" dirty="0" err="1">
                <a:solidFill>
                  <a:srgbClr val="000000"/>
                </a:solidFill>
                <a:effectLst/>
                <a:latin typeface="Candara" panose="020E0502030303020204" pitchFamily="34" charset="0"/>
              </a:rPr>
              <a:t>Abia</a:t>
            </a:r>
            <a:r>
              <a:rPr lang="en-GB" sz="1000" b="0" i="0" dirty="0">
                <a:solidFill>
                  <a:srgbClr val="000000"/>
                </a:solidFill>
                <a:effectLst/>
                <a:latin typeface="Candara" panose="020E0502030303020204" pitchFamily="34" charset="0"/>
              </a:rPr>
              <a:t>, Adamawa, </a:t>
            </a:r>
            <a:r>
              <a:rPr lang="en-GB" sz="1000" b="0" i="0" dirty="0" err="1">
                <a:solidFill>
                  <a:srgbClr val="000000"/>
                </a:solidFill>
                <a:effectLst/>
                <a:latin typeface="Candara" panose="020E0502030303020204" pitchFamily="34" charset="0"/>
              </a:rPr>
              <a:t>Akwa</a:t>
            </a:r>
            <a:r>
              <a:rPr lang="en-GB" sz="1000" b="0" i="0" dirty="0">
                <a:solidFill>
                  <a:srgbClr val="000000"/>
                </a:solidFill>
                <a:effectLst/>
                <a:latin typeface="Candara" panose="020E0502030303020204" pitchFamily="34" charset="0"/>
              </a:rPr>
              <a:t> Ibom, Bauchi, Bayelsa, Benue, </a:t>
            </a:r>
            <a:r>
              <a:rPr lang="en-GB" sz="1000" b="0" i="0" dirty="0" err="1">
                <a:solidFill>
                  <a:srgbClr val="000000"/>
                </a:solidFill>
                <a:effectLst/>
                <a:latin typeface="Candara" panose="020E0502030303020204" pitchFamily="34" charset="0"/>
              </a:rPr>
              <a:t>Borno</a:t>
            </a:r>
            <a:r>
              <a:rPr lang="en-GB" sz="1000" b="0" i="0" dirty="0">
                <a:solidFill>
                  <a:srgbClr val="000000"/>
                </a:solidFill>
                <a:effectLst/>
                <a:latin typeface="Candara" panose="020E0502030303020204" pitchFamily="34" charset="0"/>
              </a:rPr>
              <a:t>, Delta, Ebonyi,  Edo, Ekiti, Enugu, Gombe, Jigawa, Kaduna, </a:t>
            </a:r>
            <a:r>
              <a:rPr lang="en-GB" sz="1000" b="0" i="0" dirty="0" err="1">
                <a:solidFill>
                  <a:srgbClr val="000000"/>
                </a:solidFill>
                <a:effectLst/>
                <a:latin typeface="Candara" panose="020E0502030303020204" pitchFamily="34" charset="0"/>
              </a:rPr>
              <a:t>Kano,Kebbi</a:t>
            </a:r>
            <a:r>
              <a:rPr lang="en-GB" sz="1000" b="0" i="0" dirty="0">
                <a:solidFill>
                  <a:srgbClr val="000000"/>
                </a:solidFill>
                <a:effectLst/>
                <a:latin typeface="Candara" panose="020E0502030303020204" pitchFamily="34" charset="0"/>
              </a:rPr>
              <a:t>, Kogi, </a:t>
            </a:r>
            <a:r>
              <a:rPr lang="en-GB" sz="1000" b="0" i="0" dirty="0" err="1">
                <a:solidFill>
                  <a:srgbClr val="000000"/>
                </a:solidFill>
                <a:effectLst/>
                <a:latin typeface="Candara" panose="020E0502030303020204" pitchFamily="34" charset="0"/>
              </a:rPr>
              <a:t>Kwara</a:t>
            </a:r>
            <a:r>
              <a:rPr lang="en-GB" sz="1000" b="0" i="0" dirty="0">
                <a:solidFill>
                  <a:srgbClr val="000000"/>
                </a:solidFill>
                <a:effectLst/>
                <a:latin typeface="Candara" panose="020E0502030303020204" pitchFamily="34" charset="0"/>
              </a:rPr>
              <a:t>, Lagos, Nasarawa, Niger, Ogun, Ondo, Osun, Oyo, Plateau, Sokoto, Yobe and Zamfara State</a:t>
            </a:r>
            <a:endParaRPr lang="en-GB" sz="1000" dirty="0">
              <a:effectLst/>
              <a:latin typeface="Candara" panose="020E0502030303020204" pitchFamily="34" charset="0"/>
              <a:ea typeface="Candara" panose="020E0502030303020204" pitchFamily="34" charset="0"/>
              <a:cs typeface="Candara" panose="020E0502030303020204" pitchFamily="34" charset="0"/>
            </a:endParaRPr>
          </a:p>
          <a:p>
            <a:pPr algn="just"/>
            <a:r>
              <a:rPr lang="en-GB" sz="1000" dirty="0">
                <a:effectLst/>
                <a:latin typeface="Candara" panose="020E0502030303020204" pitchFamily="34" charset="0"/>
                <a:ea typeface="Candara" panose="020E0502030303020204" pitchFamily="34" charset="0"/>
                <a:cs typeface="Candara" panose="020E0502030303020204" pitchFamily="34" charset="0"/>
              </a:rPr>
              <a:t>[3] </a:t>
            </a:r>
            <a:r>
              <a:rPr lang="en-US" sz="1000" dirty="0" err="1">
                <a:effectLst/>
                <a:latin typeface="Candara" panose="020E0502030303020204" pitchFamily="34" charset="0"/>
                <a:ea typeface="Candara" panose="020E0502030303020204" pitchFamily="34" charset="0"/>
                <a:cs typeface="Candara" panose="020E0502030303020204" pitchFamily="34" charset="0"/>
              </a:rPr>
              <a:t>Abia</a:t>
            </a:r>
            <a:r>
              <a:rPr lang="en-US" sz="1000" dirty="0">
                <a:effectLst/>
                <a:latin typeface="Candara" panose="020E0502030303020204" pitchFamily="34" charset="0"/>
                <a:ea typeface="Candara" panose="020E0502030303020204" pitchFamily="34" charset="0"/>
                <a:cs typeface="Candara" panose="020E0502030303020204" pitchFamily="34" charset="0"/>
              </a:rPr>
              <a:t>, Adamawa, </a:t>
            </a:r>
            <a:r>
              <a:rPr lang="en-US" sz="1000" dirty="0" err="1">
                <a:effectLst/>
                <a:latin typeface="Candara" panose="020E0502030303020204" pitchFamily="34" charset="0"/>
                <a:ea typeface="Candara" panose="020E0502030303020204" pitchFamily="34" charset="0"/>
                <a:cs typeface="Candara" panose="020E0502030303020204" pitchFamily="34" charset="0"/>
              </a:rPr>
              <a:t>Akwa</a:t>
            </a:r>
            <a:r>
              <a:rPr lang="en-US" sz="1000" dirty="0">
                <a:effectLst/>
                <a:latin typeface="Candara" panose="020E0502030303020204" pitchFamily="34" charset="0"/>
                <a:ea typeface="Candara" panose="020E0502030303020204" pitchFamily="34" charset="0"/>
                <a:cs typeface="Candara" panose="020E0502030303020204" pitchFamily="34" charset="0"/>
              </a:rPr>
              <a:t> Ibom, Kaduna, Oyo, Bauchi, Benue, </a:t>
            </a:r>
            <a:r>
              <a:rPr lang="en-US" sz="1000" dirty="0" err="1">
                <a:effectLst/>
                <a:latin typeface="Candara" panose="020E0502030303020204" pitchFamily="34" charset="0"/>
                <a:ea typeface="Candara" panose="020E0502030303020204" pitchFamily="34" charset="0"/>
                <a:cs typeface="Candara" panose="020E0502030303020204" pitchFamily="34" charset="0"/>
              </a:rPr>
              <a:t>Borno</a:t>
            </a:r>
            <a:r>
              <a:rPr lang="en-US" sz="1000" dirty="0">
                <a:effectLst/>
                <a:latin typeface="Candara" panose="020E0502030303020204" pitchFamily="34" charset="0"/>
                <a:ea typeface="Candara" panose="020E0502030303020204" pitchFamily="34" charset="0"/>
                <a:cs typeface="Candara" panose="020E0502030303020204" pitchFamily="34" charset="0"/>
              </a:rPr>
              <a:t>, Cross River, Delta, Ebonyi, Edo, Ekiti, Enugu, Gombe, Kebbi, Kogi, </a:t>
            </a:r>
            <a:r>
              <a:rPr lang="en-US" sz="1000" dirty="0" err="1">
                <a:effectLst/>
                <a:latin typeface="Candara" panose="020E0502030303020204" pitchFamily="34" charset="0"/>
                <a:ea typeface="Candara" panose="020E0502030303020204" pitchFamily="34" charset="0"/>
                <a:cs typeface="Candara" panose="020E0502030303020204" pitchFamily="34" charset="0"/>
              </a:rPr>
              <a:t>Kwara</a:t>
            </a:r>
            <a:r>
              <a:rPr lang="en-US" sz="1000" dirty="0">
                <a:effectLst/>
                <a:latin typeface="Candara" panose="020E0502030303020204" pitchFamily="34" charset="0"/>
                <a:ea typeface="Candara" panose="020E0502030303020204" pitchFamily="34" charset="0"/>
                <a:cs typeface="Candara" panose="020E0502030303020204" pitchFamily="34" charset="0"/>
              </a:rPr>
              <a:t>, Lagos, Nasarawa, Niger, Ogun, Ondo, Osun, Plateau, Sokoto and Yobe State.</a:t>
            </a:r>
          </a:p>
        </p:txBody>
      </p:sp>
    </p:spTree>
    <p:extLst>
      <p:ext uri="{BB962C8B-B14F-4D97-AF65-F5344CB8AC3E}">
        <p14:creationId xmlns:p14="http://schemas.microsoft.com/office/powerpoint/2010/main" val="4097439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78169F-0797-400D-8F87-7A3473E00EE6}"/>
              </a:ext>
            </a:extLst>
          </p:cNvPr>
          <p:cNvSpPr>
            <a:spLocks noGrp="1"/>
          </p:cNvSpPr>
          <p:nvPr>
            <p:ph type="title"/>
          </p:nvPr>
        </p:nvSpPr>
        <p:spPr>
          <a:xfrm>
            <a:off x="1488559" y="682026"/>
            <a:ext cx="9590622" cy="914400"/>
          </a:xfrm>
        </p:spPr>
        <p:txBody>
          <a:bodyPr>
            <a:normAutofit fontScale="90000"/>
          </a:bodyPr>
          <a:lstStyle/>
          <a:p>
            <a:pPr algn="ctr"/>
            <a:r>
              <a:rPr lang="en-GB" b="1" spc="-70" dirty="0">
                <a:solidFill>
                  <a:schemeClr val="tx1"/>
                </a:solidFill>
                <a:ea typeface="+mn-ea"/>
                <a:cs typeface="+mn-cs"/>
              </a:rPr>
              <a:t>…Some of the Public sector reforms AT STATE-LEVEL TO ADDRESS COST GOVERNANCE AND CORRUPTION</a:t>
            </a:r>
            <a:endParaRPr lang="en-US" b="1" spc="-70" dirty="0">
              <a:solidFill>
                <a:schemeClr val="tx1"/>
              </a:solidFill>
              <a:ea typeface="+mn-ea"/>
              <a:cs typeface="+mn-cs"/>
            </a:endParaRPr>
          </a:p>
        </p:txBody>
      </p:sp>
      <p:sp>
        <p:nvSpPr>
          <p:cNvPr id="14" name="Text Placeholder 9">
            <a:extLst>
              <a:ext uri="{FF2B5EF4-FFF2-40B4-BE49-F238E27FC236}">
                <a16:creationId xmlns:a16="http://schemas.microsoft.com/office/drawing/2014/main" id="{D4D48942-8FAD-4CBE-B2F1-37CF05EC431A}"/>
              </a:ext>
            </a:extLst>
          </p:cNvPr>
          <p:cNvSpPr txBox="1">
            <a:spLocks/>
          </p:cNvSpPr>
          <p:nvPr/>
        </p:nvSpPr>
        <p:spPr>
          <a:xfrm>
            <a:off x="234137" y="1813622"/>
            <a:ext cx="11465441" cy="3230756"/>
          </a:xfrm>
          <a:prstGeom prst="rect">
            <a:avLst/>
          </a:prstGeom>
        </p:spPr>
        <p:txBody>
          <a:bodyPr vert="horz" lIns="91440" tIns="45720" rIns="91440" bIns="45720" rtlCol="0" anchor="ctr">
            <a:normAutofit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Candara" panose="020E0502030303020204" pitchFamily="34" charset="0"/>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Candara" panose="020E0502030303020204" pitchFamily="34" charset="0"/>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Candara" panose="020E0502030303020204" pitchFamily="34" charset="0"/>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Candara" panose="020E0502030303020204" pitchFamily="34"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lgn="just">
              <a:buFont typeface="Wingdings" panose="05000000000000000000" pitchFamily="2" charset="2"/>
              <a:buChar char="q"/>
            </a:pPr>
            <a:r>
              <a:rPr lang="en-US" sz="1800" b="1" dirty="0">
                <a:solidFill>
                  <a:srgbClr val="002060"/>
                </a:solidFill>
              </a:rPr>
              <a:t>At least 7 States have an established and functional State-level Treasury Single Account (TSA) backed by a formally approved cash management strategy [4].</a:t>
            </a:r>
          </a:p>
          <a:p>
            <a:pPr algn="just">
              <a:buFont typeface="Wingdings" panose="05000000000000000000" pitchFamily="2" charset="2"/>
              <a:buChar char="q"/>
            </a:pPr>
            <a:r>
              <a:rPr lang="en-US" sz="1800" b="1" dirty="0">
                <a:solidFill>
                  <a:srgbClr val="002060"/>
                </a:solidFill>
              </a:rPr>
              <a:t>At least 33 States are in the process of passing new/amended audit laws to guarantee the Independence of the Offices of the Auditor General for State and Local Government: This will avail the offices the required autonomy as advised in </a:t>
            </a:r>
            <a:r>
              <a:rPr lang="en-GB" sz="1800" b="1" dirty="0">
                <a:solidFill>
                  <a:srgbClr val="002060"/>
                </a:solidFill>
              </a:rPr>
              <a:t>the provision of Sections 125 – 127 of the 1999 Constitution of the Federal Republic of Nigeria and the ISSAI  - The 10 Mexico Declaration on the Independence of Supreme Audit Institutions [5].</a:t>
            </a:r>
          </a:p>
          <a:p>
            <a:pPr algn="just">
              <a:buFont typeface="Wingdings" panose="05000000000000000000" pitchFamily="2" charset="2"/>
              <a:buChar char="q"/>
            </a:pPr>
            <a:r>
              <a:rPr lang="en-GB" sz="1800" b="1" dirty="0">
                <a:solidFill>
                  <a:srgbClr val="002060"/>
                </a:solidFill>
              </a:rPr>
              <a:t>At least 7 States have established several processes, systems, and policies to reduce their stock of domestic arrears [6].</a:t>
            </a:r>
          </a:p>
          <a:p>
            <a:pPr algn="just">
              <a:buFont typeface="Wingdings" panose="05000000000000000000" pitchFamily="2" charset="2"/>
              <a:buChar char="q"/>
            </a:pPr>
            <a:r>
              <a:rPr lang="en-GB" sz="1800" b="1" dirty="0">
                <a:solidFill>
                  <a:srgbClr val="002060"/>
                </a:solidFill>
              </a:rPr>
              <a:t>At least 25 States have enacted fiscal responsibility and public debt laws to guide debt contracting and reporting as well as fiscal and debt rules and/0r limits [7].</a:t>
            </a:r>
          </a:p>
        </p:txBody>
      </p:sp>
      <p:sp>
        <p:nvSpPr>
          <p:cNvPr id="16" name="TextBox 15">
            <a:extLst>
              <a:ext uri="{FF2B5EF4-FFF2-40B4-BE49-F238E27FC236}">
                <a16:creationId xmlns:a16="http://schemas.microsoft.com/office/drawing/2014/main" id="{411D9D8B-773B-46F3-817E-FC35E927B711}"/>
              </a:ext>
            </a:extLst>
          </p:cNvPr>
          <p:cNvSpPr txBox="1"/>
          <p:nvPr/>
        </p:nvSpPr>
        <p:spPr>
          <a:xfrm>
            <a:off x="104994" y="5879268"/>
            <a:ext cx="11994857" cy="861774"/>
          </a:xfrm>
          <a:prstGeom prst="rect">
            <a:avLst/>
          </a:prstGeom>
          <a:noFill/>
        </p:spPr>
        <p:txBody>
          <a:bodyPr wrap="square">
            <a:spAutoFit/>
          </a:bodyPr>
          <a:lstStyle/>
          <a:p>
            <a:pPr algn="just"/>
            <a:r>
              <a:rPr lang="en-US" sz="1000" dirty="0">
                <a:latin typeface="Candara" panose="020E0502030303020204" pitchFamily="34" charset="0"/>
                <a:ea typeface="Candara" panose="020E0502030303020204" pitchFamily="34" charset="0"/>
                <a:cs typeface="Candara" panose="020E0502030303020204" pitchFamily="34" charset="0"/>
              </a:rPr>
              <a:t>[4] Bayelsa*, Benue, Gombe Jigawa, Kaduna, Kogi and Osun State </a:t>
            </a:r>
          </a:p>
          <a:p>
            <a:pPr algn="just"/>
            <a:r>
              <a:rPr lang="en-US" sz="1000" dirty="0">
                <a:effectLst/>
                <a:latin typeface="Candara" panose="020E0502030303020204" pitchFamily="34" charset="0"/>
                <a:ea typeface="Candara" panose="020E0502030303020204" pitchFamily="34" charset="0"/>
                <a:cs typeface="Candara" panose="020E0502030303020204" pitchFamily="34" charset="0"/>
              </a:rPr>
              <a:t>[5] </a:t>
            </a:r>
            <a:r>
              <a:rPr lang="en-GB" sz="1000" b="0" i="0" dirty="0" err="1">
                <a:solidFill>
                  <a:srgbClr val="000000"/>
                </a:solidFill>
                <a:effectLst/>
                <a:latin typeface="Candara" panose="020E0502030303020204" pitchFamily="34" charset="0"/>
              </a:rPr>
              <a:t>Abia</a:t>
            </a:r>
            <a:r>
              <a:rPr lang="en-GB" sz="1000" b="0" i="0" dirty="0">
                <a:solidFill>
                  <a:srgbClr val="000000"/>
                </a:solidFill>
                <a:effectLst/>
                <a:latin typeface="Candara" panose="020E0502030303020204" pitchFamily="34" charset="0"/>
              </a:rPr>
              <a:t>, Adamawa, </a:t>
            </a:r>
            <a:r>
              <a:rPr lang="en-GB" sz="1000" b="0" i="0" dirty="0" err="1">
                <a:solidFill>
                  <a:srgbClr val="000000"/>
                </a:solidFill>
                <a:effectLst/>
                <a:latin typeface="Candara" panose="020E0502030303020204" pitchFamily="34" charset="0"/>
              </a:rPr>
              <a:t>Akwa</a:t>
            </a:r>
            <a:r>
              <a:rPr lang="en-GB" sz="1000" b="0" i="0" dirty="0">
                <a:solidFill>
                  <a:srgbClr val="000000"/>
                </a:solidFill>
                <a:effectLst/>
                <a:latin typeface="Candara" panose="020E0502030303020204" pitchFamily="34" charset="0"/>
              </a:rPr>
              <a:t> Ibom, Bauchi, Bayelsa, </a:t>
            </a:r>
            <a:r>
              <a:rPr lang="en-GB" sz="1000" b="0" i="0" dirty="0" err="1">
                <a:solidFill>
                  <a:srgbClr val="000000"/>
                </a:solidFill>
                <a:effectLst/>
                <a:latin typeface="Candara" panose="020E0502030303020204" pitchFamily="34" charset="0"/>
              </a:rPr>
              <a:t>Borno</a:t>
            </a:r>
            <a:r>
              <a:rPr lang="en-GB" sz="1000" b="0" i="0" dirty="0">
                <a:solidFill>
                  <a:srgbClr val="000000"/>
                </a:solidFill>
                <a:effectLst/>
                <a:latin typeface="Candara" panose="020E0502030303020204" pitchFamily="34" charset="0"/>
              </a:rPr>
              <a:t>, Cross River, Delta, Ebonyi, Edo, Ekiti, Enugu, Gombe, Imo, Jigawa, Kaduna , Kano,  Katsina, Kebbi, Kogi, </a:t>
            </a:r>
            <a:r>
              <a:rPr lang="en-GB" sz="1000" b="0" i="0" dirty="0" err="1">
                <a:solidFill>
                  <a:srgbClr val="000000"/>
                </a:solidFill>
                <a:effectLst/>
                <a:latin typeface="Candara" panose="020E0502030303020204" pitchFamily="34" charset="0"/>
              </a:rPr>
              <a:t>Kwara</a:t>
            </a:r>
            <a:r>
              <a:rPr lang="en-GB" sz="1000" b="0" i="0" dirty="0">
                <a:solidFill>
                  <a:srgbClr val="000000"/>
                </a:solidFill>
                <a:effectLst/>
                <a:latin typeface="Candara" panose="020E0502030303020204" pitchFamily="34" charset="0"/>
              </a:rPr>
              <a:t>, Lagos, Nasarawa, Niger, Ogun, Ondo, Oyo, Plateau, Rivers, Sokoto, Taraba, Yobe</a:t>
            </a:r>
            <a:r>
              <a:rPr lang="en-GB" sz="1000" dirty="0">
                <a:solidFill>
                  <a:srgbClr val="000000"/>
                </a:solidFill>
                <a:latin typeface="Candara" panose="020E0502030303020204" pitchFamily="34" charset="0"/>
              </a:rPr>
              <a:t> and</a:t>
            </a:r>
            <a:r>
              <a:rPr lang="en-GB" sz="1000" b="0" i="0" dirty="0">
                <a:solidFill>
                  <a:srgbClr val="000000"/>
                </a:solidFill>
                <a:effectLst/>
                <a:latin typeface="Candara" panose="020E0502030303020204" pitchFamily="34" charset="0"/>
              </a:rPr>
              <a:t> Zamfara</a:t>
            </a:r>
            <a:endParaRPr lang="en-US" sz="1000" dirty="0">
              <a:effectLst/>
              <a:latin typeface="Candara" panose="020E0502030303020204" pitchFamily="34" charset="0"/>
              <a:ea typeface="Candara" panose="020E0502030303020204" pitchFamily="34" charset="0"/>
              <a:cs typeface="Candara" panose="020E0502030303020204" pitchFamily="34" charset="0"/>
            </a:endParaRPr>
          </a:p>
          <a:p>
            <a:pPr algn="just"/>
            <a:r>
              <a:rPr lang="en-US" sz="1000" dirty="0">
                <a:effectLst/>
                <a:latin typeface="Candara" panose="020E0502030303020204" pitchFamily="34" charset="0"/>
                <a:ea typeface="Candara" panose="020E0502030303020204" pitchFamily="34" charset="0"/>
                <a:cs typeface="Candara" panose="020E0502030303020204" pitchFamily="34" charset="0"/>
              </a:rPr>
              <a:t>[6] Bauchi, Ekiti, Gombe</a:t>
            </a:r>
            <a:r>
              <a:rPr lang="en-US" sz="1000" dirty="0">
                <a:latin typeface="Candara" panose="020E0502030303020204" pitchFamily="34" charset="0"/>
                <a:ea typeface="Candara" panose="020E0502030303020204" pitchFamily="34" charset="0"/>
                <a:cs typeface="Candara" panose="020E0502030303020204" pitchFamily="34" charset="0"/>
              </a:rPr>
              <a:t>, Jigawa, Kogi, Yobe and Lagos State.</a:t>
            </a:r>
          </a:p>
          <a:p>
            <a:pPr algn="just"/>
            <a:r>
              <a:rPr lang="en-US" sz="1000" dirty="0">
                <a:effectLst/>
                <a:latin typeface="Candara" panose="020E0502030303020204" pitchFamily="34" charset="0"/>
                <a:ea typeface="Candara" panose="020E0502030303020204" pitchFamily="34" charset="0"/>
                <a:cs typeface="Candara" panose="020E0502030303020204" pitchFamily="34" charset="0"/>
              </a:rPr>
              <a:t>[7] Adamawa, Bauchi, Bayelsa, Benue, Cross River, Ebonyi, Edo, Ekiti, Enugu, Gombe, Jigawa, Kaduna, Kogi, </a:t>
            </a:r>
            <a:r>
              <a:rPr lang="en-US" sz="1000" dirty="0" err="1">
                <a:effectLst/>
                <a:latin typeface="Candara" panose="020E0502030303020204" pitchFamily="34" charset="0"/>
                <a:ea typeface="Candara" panose="020E0502030303020204" pitchFamily="34" charset="0"/>
                <a:cs typeface="Candara" panose="020E0502030303020204" pitchFamily="34" charset="0"/>
              </a:rPr>
              <a:t>Kwara</a:t>
            </a:r>
            <a:r>
              <a:rPr lang="en-US" sz="1000" dirty="0">
                <a:effectLst/>
                <a:latin typeface="Candara" panose="020E0502030303020204" pitchFamily="34" charset="0"/>
                <a:ea typeface="Candara" panose="020E0502030303020204" pitchFamily="34" charset="0"/>
                <a:cs typeface="Candara" panose="020E0502030303020204" pitchFamily="34" charset="0"/>
              </a:rPr>
              <a:t>, Lagos, Niger, Ogun, Ondo, Osun, Oyo, Plateau, Rivers, Sokoto, Taraba and Yobe State.</a:t>
            </a:r>
            <a:endParaRPr lang="en-GB" sz="1000" dirty="0">
              <a:effectLst/>
              <a:latin typeface="Candara" panose="020E0502030303020204" pitchFamily="34" charset="0"/>
              <a:ea typeface="Candara" panose="020E0502030303020204" pitchFamily="34" charset="0"/>
              <a:cs typeface="Candara" panose="020E0502030303020204" pitchFamily="34" charset="0"/>
            </a:endParaRPr>
          </a:p>
        </p:txBody>
      </p:sp>
    </p:spTree>
    <p:extLst>
      <p:ext uri="{BB962C8B-B14F-4D97-AF65-F5344CB8AC3E}">
        <p14:creationId xmlns:p14="http://schemas.microsoft.com/office/powerpoint/2010/main" val="1519650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ACA62-B4E9-4459-A650-74606DF1A334}"/>
              </a:ext>
            </a:extLst>
          </p:cNvPr>
          <p:cNvSpPr>
            <a:spLocks noGrp="1"/>
          </p:cNvSpPr>
          <p:nvPr>
            <p:ph type="title"/>
          </p:nvPr>
        </p:nvSpPr>
        <p:spPr>
          <a:xfrm>
            <a:off x="581192" y="491490"/>
            <a:ext cx="11029616" cy="1188720"/>
          </a:xfrm>
        </p:spPr>
        <p:txBody>
          <a:bodyPr/>
          <a:lstStyle/>
          <a:p>
            <a:pPr algn="ctr"/>
            <a:r>
              <a:rPr lang="en-US" dirty="0"/>
              <a:t>Other Key Considerations for state governments to deepen reform efforts</a:t>
            </a:r>
          </a:p>
        </p:txBody>
      </p:sp>
      <p:sp>
        <p:nvSpPr>
          <p:cNvPr id="3" name="Content Placeholder 2">
            <a:extLst>
              <a:ext uri="{FF2B5EF4-FFF2-40B4-BE49-F238E27FC236}">
                <a16:creationId xmlns:a16="http://schemas.microsoft.com/office/drawing/2014/main" id="{246736FA-F493-4CD2-8E92-38376DE6E828}"/>
              </a:ext>
            </a:extLst>
          </p:cNvPr>
          <p:cNvSpPr>
            <a:spLocks noGrp="1"/>
          </p:cNvSpPr>
          <p:nvPr>
            <p:ph idx="1"/>
          </p:nvPr>
        </p:nvSpPr>
        <p:spPr>
          <a:xfrm>
            <a:off x="297121" y="1680210"/>
            <a:ext cx="11571418" cy="4960546"/>
          </a:xfrm>
        </p:spPr>
        <p:txBody>
          <a:bodyPr>
            <a:normAutofit fontScale="92500" lnSpcReduction="10000"/>
          </a:bodyPr>
          <a:lstStyle/>
          <a:p>
            <a:pPr marL="0" indent="0" algn="just">
              <a:buNone/>
            </a:pPr>
            <a:r>
              <a:rPr lang="en-GB" sz="1600" b="1" dirty="0">
                <a:solidFill>
                  <a:srgbClr val="002060"/>
                </a:solidFill>
                <a:ea typeface="Calibri" panose="020F0502020204030204" pitchFamily="34" charset="0"/>
                <a:cs typeface="Times New Roman" panose="02020603050405020304" pitchFamily="18" charset="0"/>
              </a:rPr>
              <a:t>F</a:t>
            </a:r>
            <a:r>
              <a:rPr lang="en-GB" sz="1600" b="1" dirty="0">
                <a:solidFill>
                  <a:srgbClr val="002060"/>
                </a:solidFill>
                <a:effectLst/>
                <a:latin typeface="Candara" panose="020E0502030303020204" pitchFamily="34" charset="0"/>
                <a:ea typeface="Calibri" panose="020F0502020204030204" pitchFamily="34" charset="0"/>
                <a:cs typeface="Times New Roman" panose="02020603050405020304" pitchFamily="18" charset="0"/>
              </a:rPr>
              <a:t>rom the previous slide, State governments have embarked on various reforms to improve public expenditure management and eliminate opportunities for corruption, the following key considerations can be considered to deepen past efforts:</a:t>
            </a:r>
            <a:endParaRPr lang="en-GB" sz="1600" b="1" dirty="0">
              <a:solidFill>
                <a:srgbClr val="002060"/>
              </a:solidFill>
              <a:ea typeface="Calibri" panose="020F0502020204030204" pitchFamily="34" charset="0"/>
              <a:cs typeface="Times New Roman" panose="02020603050405020304" pitchFamily="18" charset="0"/>
            </a:endParaRPr>
          </a:p>
          <a:p>
            <a:pPr algn="just"/>
            <a:r>
              <a:rPr lang="en-GB" sz="1600" b="1" dirty="0">
                <a:solidFill>
                  <a:srgbClr val="002060"/>
                </a:solidFill>
              </a:rPr>
              <a:t>Reduce the influence of clientelism and political patronage in civil service recruitment to effectively curb unregulated recruitments that leave the civil service over bloated. </a:t>
            </a:r>
          </a:p>
          <a:p>
            <a:pPr algn="just"/>
            <a:r>
              <a:rPr lang="en-GB" sz="1600" b="1" dirty="0">
                <a:solidFill>
                  <a:srgbClr val="002060"/>
                </a:solidFill>
              </a:rPr>
              <a:t>Integration of an HR module with existing Integrated Financial Management Information System (IFMIS) in most States, to automate payroll management and reduce human interference for payroll alterations. Most State IFMIS are solely used for budgeting and treasury operations only.</a:t>
            </a:r>
          </a:p>
          <a:p>
            <a:pPr algn="just"/>
            <a:r>
              <a:rPr lang="en-GB" sz="1600" b="1" dirty="0">
                <a:solidFill>
                  <a:srgbClr val="002060"/>
                </a:solidFill>
              </a:rPr>
              <a:t>Active engagement of fiscal documents and reports by citizens and the civil society will motivate greater accountability by government.</a:t>
            </a:r>
          </a:p>
          <a:p>
            <a:pPr algn="just"/>
            <a:r>
              <a:rPr lang="en-GB" sz="1600" b="1" dirty="0">
                <a:solidFill>
                  <a:srgbClr val="002060"/>
                </a:solidFill>
              </a:rPr>
              <a:t>Continuous payroll audits and verification across all State MDAs will periodically weed out ghost workers in the payroll system.</a:t>
            </a:r>
          </a:p>
          <a:p>
            <a:pPr algn="just"/>
            <a:r>
              <a:rPr lang="en-GB" sz="1600" b="1" dirty="0">
                <a:solidFill>
                  <a:srgbClr val="002060"/>
                </a:solidFill>
              </a:rPr>
              <a:t>Extend project monitoring and evaluation responsibility to citizens for mutual and greater accountability e.g., Kaduna State Eyes and Ears (</a:t>
            </a:r>
            <a:r>
              <a:rPr lang="en-GB" sz="1600" b="1" dirty="0">
                <a:solidFill>
                  <a:srgbClr val="002060"/>
                </a:solidFill>
                <a:hlinkClick r:id="rId2">
                  <a:extLst>
                    <a:ext uri="{A12FA001-AC4F-418D-AE19-62706E023703}">
                      <ahyp:hlinkClr xmlns:ahyp="http://schemas.microsoft.com/office/drawing/2018/hyperlinkcolor" val="tx"/>
                    </a:ext>
                  </a:extLst>
                </a:hlinkClick>
              </a:rPr>
              <a:t>https://kadunaeyesandears.org/</a:t>
            </a:r>
            <a:r>
              <a:rPr lang="en-GB" sz="1600" b="1" dirty="0">
                <a:solidFill>
                  <a:srgbClr val="002060"/>
                </a:solidFill>
              </a:rPr>
              <a:t>)</a:t>
            </a:r>
          </a:p>
          <a:p>
            <a:pPr algn="just"/>
            <a:r>
              <a:rPr lang="en-GB" sz="1600" b="1" dirty="0">
                <a:solidFill>
                  <a:srgbClr val="002060"/>
                </a:solidFill>
              </a:rPr>
              <a:t>Develop and operationalise a whistle-blower policy. Employees are usually the first to recognise wrongdoing in the workplace. Empowering them to speak up without fear of reprisal can help authorities both detect and deter violations. In the public sector, protecting whistle blowers can make it easier to detect passive bribery, the misuse of public funds, waste, fraud and other forms of corruption.  The OECD has a lot of resources on this  at </a:t>
            </a:r>
            <a:r>
              <a:rPr lang="en-GB" sz="1600" b="1" u="sng" dirty="0">
                <a:solidFill>
                  <a:srgbClr val="002060"/>
                </a:solidFill>
                <a:hlinkClick r:id="rId3">
                  <a:extLst>
                    <a:ext uri="{A12FA001-AC4F-418D-AE19-62706E023703}">
                      <ahyp:hlinkClr xmlns:ahyp="http://schemas.microsoft.com/office/drawing/2018/hyperlinkcolor" val="tx"/>
                    </a:ext>
                  </a:extLst>
                </a:hlinkClick>
              </a:rPr>
              <a:t>https://www.oecd.org/gov/ethics/whistleblower-protection/</a:t>
            </a:r>
            <a:r>
              <a:rPr lang="en-GB" sz="1600" b="1" u="sng" dirty="0">
                <a:solidFill>
                  <a:srgbClr val="002060"/>
                </a:solidFill>
              </a:rPr>
              <a:t>.</a:t>
            </a:r>
          </a:p>
          <a:p>
            <a:pPr algn="just"/>
            <a:r>
              <a:rPr lang="en-US" sz="1600" b="1" dirty="0">
                <a:solidFill>
                  <a:srgbClr val="002060"/>
                </a:solidFill>
              </a:rPr>
              <a:t>Establish a functional state-level Treasury Single Account (TSA) backed by a formally approved cash management strategy.</a:t>
            </a:r>
            <a:endParaRPr lang="en-GB" sz="1600" b="1" dirty="0">
              <a:solidFill>
                <a:srgbClr val="002060"/>
              </a:solidFill>
            </a:endParaRPr>
          </a:p>
          <a:p>
            <a:pPr marL="0" indent="0" algn="just">
              <a:buNone/>
            </a:pPr>
            <a:endParaRPr lang="en-GB" sz="1400" dirty="0"/>
          </a:p>
        </p:txBody>
      </p:sp>
    </p:spTree>
    <p:extLst>
      <p:ext uri="{BB962C8B-B14F-4D97-AF65-F5344CB8AC3E}">
        <p14:creationId xmlns:p14="http://schemas.microsoft.com/office/powerpoint/2010/main" val="3040914404"/>
      </p:ext>
    </p:extLst>
  </p:cSld>
  <p:clrMapOvr>
    <a:masterClrMapping/>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6DA5B80C20C3478697FF9E925CFF11" ma:contentTypeVersion="11" ma:contentTypeDescription="Create a new document." ma:contentTypeScope="" ma:versionID="8b1c91b2312e6b9688eb12168ad3f0ec">
  <xsd:schema xmlns:xsd="http://www.w3.org/2001/XMLSchema" xmlns:xs="http://www.w3.org/2001/XMLSchema" xmlns:p="http://schemas.microsoft.com/office/2006/metadata/properties" xmlns:ns3="89730f62-a75d-4f91-97c3-5fd38140fbcb" xmlns:ns4="4eabfbc1-8fb7-42a4-91e9-5552e48b8c2e" targetNamespace="http://schemas.microsoft.com/office/2006/metadata/properties" ma:root="true" ma:fieldsID="7942497dede98f8d2056a7c7f91cf6b2" ns3:_="" ns4:_="">
    <xsd:import namespace="89730f62-a75d-4f91-97c3-5fd38140fbcb"/>
    <xsd:import namespace="4eabfbc1-8fb7-42a4-91e9-5552e48b8c2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730f62-a75d-4f91-97c3-5fd38140fb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eabfbc1-8fb7-42a4-91e9-5552e48b8c2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D1068E-6670-4BCB-B41D-FB9C133D0B04}">
  <ds:schemaRefs>
    <ds:schemaRef ds:uri="http://schemas.microsoft.com/sharepoint/v3/contenttype/forms"/>
  </ds:schemaRefs>
</ds:datastoreItem>
</file>

<file path=customXml/itemProps2.xml><?xml version="1.0" encoding="utf-8"?>
<ds:datastoreItem xmlns:ds="http://schemas.openxmlformats.org/officeDocument/2006/customXml" ds:itemID="{227F4177-9E71-48BF-9A6B-67D1639129D6}">
  <ds:schemaRefs>
    <ds:schemaRef ds:uri="http://purl.org/dc/dcmitype/"/>
    <ds:schemaRef ds:uri="http://purl.org/dc/elements/1.1/"/>
    <ds:schemaRef ds:uri="http://www.w3.org/XML/1998/namespace"/>
    <ds:schemaRef ds:uri="4eabfbc1-8fb7-42a4-91e9-5552e48b8c2e"/>
    <ds:schemaRef ds:uri="http://schemas.microsoft.com/office/2006/documentManagement/types"/>
    <ds:schemaRef ds:uri="http://schemas.microsoft.com/office/infopath/2007/PartnerControls"/>
    <ds:schemaRef ds:uri="http://schemas.openxmlformats.org/package/2006/metadata/core-properties"/>
    <ds:schemaRef ds:uri="89730f62-a75d-4f91-97c3-5fd38140fbcb"/>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A96D953E-46DF-402B-819B-A67F0B116B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730f62-a75d-4f91-97c3-5fd38140fbcb"/>
    <ds:schemaRef ds:uri="4eabfbc1-8fb7-42a4-91e9-5552e48b8c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20018</TotalTime>
  <Words>2134</Words>
  <Application>Microsoft Office PowerPoint</Application>
  <PresentationFormat>Widescreen</PresentationFormat>
  <Paragraphs>95</Paragraphs>
  <Slides>10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Candara</vt:lpstr>
      <vt:lpstr>Franklin Gothic Book</vt:lpstr>
      <vt:lpstr>Franklin Gothic Demi</vt:lpstr>
      <vt:lpstr>Symbol</vt:lpstr>
      <vt:lpstr>Wingdings</vt:lpstr>
      <vt:lpstr>Wingdings 2</vt:lpstr>
      <vt:lpstr>DividendVTI</vt:lpstr>
      <vt:lpstr>PowerPoint Presentation</vt:lpstr>
      <vt:lpstr>PowerPoint Presentation</vt:lpstr>
      <vt:lpstr>PowerPoint Presentation</vt:lpstr>
      <vt:lpstr>Trend of THE cost OF governance in Nigeria</vt:lpstr>
      <vt:lpstr>PowerPoint Presentation</vt:lpstr>
      <vt:lpstr>Recent Corruption Trend</vt:lpstr>
      <vt:lpstr>Some of the Public sector reforms AT STATE-LEVEL TO ADDRESS COST GOVERNANCE AND CORRUPTION</vt:lpstr>
      <vt:lpstr>…Some of the Public sector reforms AT STATE-LEVEL TO ADDRESS COST GOVERNANCE AND CORRUPTION</vt:lpstr>
      <vt:lpstr>Other Key Considerations for state governments to deepen reform efforts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SFTAS PROGRAMME UPDATE</dc:title>
  <dc:creator>Olanrewaju Ajogbasile</dc:creator>
  <cp:lastModifiedBy>Olanrewaju Ajogbasile</cp:lastModifiedBy>
  <cp:revision>334</cp:revision>
  <dcterms:created xsi:type="dcterms:W3CDTF">2020-10-14T08:42:52Z</dcterms:created>
  <dcterms:modified xsi:type="dcterms:W3CDTF">2021-11-23T14:54:01Z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0x010100AA6DA5B80C20C3478697FF9E925CFF11</vt:lpwstr>
  </property>
</Properties>
</file>