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39"/>
  </p:notesMasterIdLst>
  <p:handoutMasterIdLst>
    <p:handoutMasterId r:id="rId40"/>
  </p:handoutMasterIdLst>
  <p:sldIdLst>
    <p:sldId id="259" r:id="rId4"/>
    <p:sldId id="261" r:id="rId5"/>
    <p:sldId id="288" r:id="rId6"/>
    <p:sldId id="267" r:id="rId7"/>
    <p:sldId id="262" r:id="rId8"/>
    <p:sldId id="263" r:id="rId9"/>
    <p:sldId id="268" r:id="rId10"/>
    <p:sldId id="269" r:id="rId11"/>
    <p:sldId id="270" r:id="rId12"/>
    <p:sldId id="271" r:id="rId13"/>
    <p:sldId id="264" r:id="rId14"/>
    <p:sldId id="265" r:id="rId15"/>
    <p:sldId id="284" r:id="rId16"/>
    <p:sldId id="266" r:id="rId17"/>
    <p:sldId id="272" r:id="rId18"/>
    <p:sldId id="286" r:id="rId19"/>
    <p:sldId id="287" r:id="rId20"/>
    <p:sldId id="273" r:id="rId21"/>
    <p:sldId id="289" r:id="rId22"/>
    <p:sldId id="290" r:id="rId23"/>
    <p:sldId id="291" r:id="rId24"/>
    <p:sldId id="292" r:id="rId25"/>
    <p:sldId id="300" r:id="rId26"/>
    <p:sldId id="296" r:id="rId27"/>
    <p:sldId id="299" r:id="rId28"/>
    <p:sldId id="293" r:id="rId29"/>
    <p:sldId id="275" r:id="rId30"/>
    <p:sldId id="278" r:id="rId31"/>
    <p:sldId id="295" r:id="rId32"/>
    <p:sldId id="276" r:id="rId33"/>
    <p:sldId id="285" r:id="rId34"/>
    <p:sldId id="279" r:id="rId35"/>
    <p:sldId id="281" r:id="rId36"/>
    <p:sldId id="282" r:id="rId37"/>
    <p:sldId id="283" r:id="rId3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5294" autoAdjust="0"/>
  </p:normalViewPr>
  <p:slideViewPr>
    <p:cSldViewPr>
      <p:cViewPr varScale="1">
        <p:scale>
          <a:sx n="128" d="100"/>
          <a:sy n="128" d="100"/>
        </p:scale>
        <p:origin x="392" y="176"/>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22F48-5890-4B1B-8BA1-8CA6B533D762}"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DF8CAFD8-E689-4DEB-8C99-C951E500BE79}">
      <dgm:prSet phldrT="[Text]"/>
      <dgm:spPr>
        <a:xfrm>
          <a:off x="5775871" y="609591"/>
          <a:ext cx="1767926" cy="716235"/>
        </a:xfrm>
        <a:solidFill>
          <a:sysClr val="windowText" lastClr="000000">
            <a:lumMod val="95000"/>
            <a:lumOff val="5000"/>
          </a:sysClr>
        </a:solidFill>
        <a:ln>
          <a:noFill/>
        </a:ln>
        <a:effectLst>
          <a:outerShdw blurRad="39000" dist="25400" dir="5400000" rotWithShape="0">
            <a:srgbClr val="000000">
              <a:alpha val="38000"/>
            </a:srgbClr>
          </a:outerShdw>
        </a:effectLst>
      </dgm:spPr>
      <dgm:t>
        <a:bodyPr/>
        <a:lstStyle/>
        <a:p>
          <a:r>
            <a:rPr lang="en-US" dirty="0">
              <a:solidFill>
                <a:sysClr val="window" lastClr="FFFFFF"/>
              </a:solidFill>
              <a:latin typeface="Corbel"/>
              <a:ea typeface="+mn-ea"/>
              <a:cs typeface="+mn-cs"/>
            </a:rPr>
            <a:t>1. Petition Review </a:t>
          </a:r>
        </a:p>
      </dgm:t>
    </dgm:pt>
    <dgm:pt modelId="{2333750E-B055-44B7-9D40-827BF1E46725}" type="parTrans" cxnId="{BD8033FD-2C99-4140-A888-D00949B9A701}">
      <dgm:prSet/>
      <dgm:spPr/>
      <dgm:t>
        <a:bodyPr/>
        <a:lstStyle/>
        <a:p>
          <a:endParaRPr lang="en-US"/>
        </a:p>
      </dgm:t>
    </dgm:pt>
    <dgm:pt modelId="{44C8C5C8-7FAF-4104-9CC1-0743F17F621D}" type="sibTrans" cxnId="{BD8033FD-2C99-4140-A888-D00949B9A701}">
      <dgm:prSet/>
      <dgm:spPr>
        <a:xfrm>
          <a:off x="381022" y="156542"/>
          <a:ext cx="7376647" cy="5577299"/>
        </a:xfrm>
        <a:solidFill>
          <a:srgbClr val="4F81BD">
            <a:tint val="40000"/>
            <a:hueOff val="0"/>
            <a:satOff val="0"/>
            <a:lumOff val="0"/>
            <a:alphaOff val="0"/>
          </a:srgbClr>
        </a:solidFill>
        <a:ln>
          <a:solidFill>
            <a:srgbClr val="9BBB59"/>
          </a:solidFill>
        </a:ln>
        <a:effectLst>
          <a:outerShdw blurRad="39000" dist="25400" dir="5400000" rotWithShape="0">
            <a:srgbClr val="000000">
              <a:alpha val="38000"/>
            </a:srgbClr>
          </a:outerShdw>
        </a:effectLst>
      </dgm:spPr>
      <dgm:t>
        <a:bodyPr/>
        <a:lstStyle/>
        <a:p>
          <a:endParaRPr lang="en-US" dirty="0"/>
        </a:p>
      </dgm:t>
    </dgm:pt>
    <dgm:pt modelId="{AA2A3B0E-3521-499E-AB7F-EF6BFA97339B}">
      <dgm:prSet phldrT="[Text]"/>
      <dgm:spPr>
        <a:xfrm>
          <a:off x="3200407" y="4617764"/>
          <a:ext cx="1432470" cy="716235"/>
        </a:xfrm>
        <a:solidFill>
          <a:sysClr val="windowText" lastClr="000000">
            <a:lumMod val="95000"/>
            <a:lumOff val="5000"/>
          </a:sysClr>
        </a:solidFill>
        <a:ln>
          <a:noFill/>
        </a:ln>
        <a:effectLst>
          <a:outerShdw blurRad="39000" dist="25400" dir="5400000" rotWithShape="0">
            <a:srgbClr val="000000">
              <a:alpha val="38000"/>
            </a:srgbClr>
          </a:outerShdw>
        </a:effectLst>
      </dgm:spPr>
      <dgm:t>
        <a:bodyPr/>
        <a:lstStyle/>
        <a:p>
          <a:r>
            <a:rPr lang="en-US" dirty="0">
              <a:solidFill>
                <a:sysClr val="window" lastClr="FFFFFF"/>
              </a:solidFill>
              <a:latin typeface="Corbel"/>
              <a:ea typeface="+mn-ea"/>
              <a:cs typeface="+mn-cs"/>
            </a:rPr>
            <a:t>6. Review of Investigation Report</a:t>
          </a:r>
        </a:p>
      </dgm:t>
    </dgm:pt>
    <dgm:pt modelId="{C01EE8BE-ADC3-46D1-A464-1F155F4C26D1}" type="parTrans" cxnId="{DFDFDF97-F6CB-44BC-9475-6EEB136DF0DD}">
      <dgm:prSet/>
      <dgm:spPr/>
      <dgm:t>
        <a:bodyPr/>
        <a:lstStyle/>
        <a:p>
          <a:endParaRPr lang="en-US"/>
        </a:p>
      </dgm:t>
    </dgm:pt>
    <dgm:pt modelId="{2F3CBCDF-55AA-458B-9C78-63C6EAF8A6C5}" type="sibTrans" cxnId="{DFDFDF97-F6CB-44BC-9475-6EEB136DF0DD}">
      <dgm:prSet/>
      <dgm:spPr/>
      <dgm:t>
        <a:bodyPr/>
        <a:lstStyle/>
        <a:p>
          <a:endParaRPr lang="en-US" dirty="0"/>
        </a:p>
      </dgm:t>
    </dgm:pt>
    <dgm:pt modelId="{B3AADB3D-1228-470C-B160-B193F95FA24E}">
      <dgm:prSet phldrT="[Text]"/>
      <dgm:spPr>
        <a:xfrm>
          <a:off x="457207" y="4190999"/>
          <a:ext cx="1432470" cy="716235"/>
        </a:xfrm>
        <a:solidFill>
          <a:sysClr val="windowText" lastClr="000000">
            <a:lumMod val="95000"/>
            <a:lumOff val="5000"/>
          </a:sysClr>
        </a:solidFill>
        <a:ln>
          <a:noFill/>
        </a:ln>
        <a:effectLst>
          <a:outerShdw blurRad="39000" dist="25400" dir="5400000" rotWithShape="0">
            <a:srgbClr val="000000">
              <a:alpha val="38000"/>
            </a:srgbClr>
          </a:outerShdw>
        </a:effectLst>
      </dgm:spPr>
      <dgm:t>
        <a:bodyPr/>
        <a:lstStyle/>
        <a:p>
          <a:r>
            <a:rPr lang="en-US" dirty="0">
              <a:solidFill>
                <a:sysClr val="window" lastClr="FFFFFF"/>
              </a:solidFill>
              <a:latin typeface="Corbel"/>
              <a:ea typeface="+mn-ea"/>
              <a:cs typeface="+mn-cs"/>
            </a:rPr>
            <a:t>7. Evaluation of evidence</a:t>
          </a:r>
        </a:p>
      </dgm:t>
    </dgm:pt>
    <dgm:pt modelId="{D6039BA6-F1E4-4B0F-A5CA-F9B83775DAC6}" type="parTrans" cxnId="{66AF5209-6D80-4C31-A86E-FB1930F6199E}">
      <dgm:prSet/>
      <dgm:spPr/>
      <dgm:t>
        <a:bodyPr/>
        <a:lstStyle/>
        <a:p>
          <a:endParaRPr lang="en-US"/>
        </a:p>
      </dgm:t>
    </dgm:pt>
    <dgm:pt modelId="{28CD94FE-E8BC-4EE6-B7C3-953B2D674E1C}" type="sibTrans" cxnId="{66AF5209-6D80-4C31-A86E-FB1930F6199E}">
      <dgm:prSet/>
      <dgm:spPr/>
      <dgm:t>
        <a:bodyPr/>
        <a:lstStyle/>
        <a:p>
          <a:endParaRPr lang="en-US" dirty="0"/>
        </a:p>
      </dgm:t>
    </dgm:pt>
    <dgm:pt modelId="{D46E1610-3BE0-4577-A89B-9F877CE8BF9E}">
      <dgm:prSet phldrT="[Text]"/>
      <dgm:spPr>
        <a:xfrm>
          <a:off x="1371602" y="381008"/>
          <a:ext cx="1432470" cy="716235"/>
        </a:xfrm>
        <a:solidFill>
          <a:sysClr val="windowText" lastClr="000000">
            <a:lumMod val="95000"/>
            <a:lumOff val="5000"/>
          </a:sysClr>
        </a:solidFill>
        <a:ln>
          <a:noFill/>
        </a:ln>
        <a:effectLst>
          <a:outerShdw blurRad="39000" dist="25400" dir="5400000" rotWithShape="0">
            <a:srgbClr val="000000">
              <a:alpha val="38000"/>
            </a:srgbClr>
          </a:outerShdw>
        </a:effectLst>
      </dgm:spPr>
      <dgm:t>
        <a:bodyPr/>
        <a:lstStyle/>
        <a:p>
          <a:r>
            <a:rPr lang="en-US" dirty="0">
              <a:solidFill>
                <a:sysClr val="window" lastClr="FFFFFF"/>
              </a:solidFill>
              <a:latin typeface="Corbel"/>
              <a:ea typeface="+mn-ea"/>
              <a:cs typeface="+mn-cs"/>
            </a:rPr>
            <a:t>10.  Vetting Committee</a:t>
          </a:r>
        </a:p>
      </dgm:t>
    </dgm:pt>
    <dgm:pt modelId="{11CF32B3-74F4-403C-AC55-19028B972838}" type="parTrans" cxnId="{63AA4FC3-5115-4160-AE77-C0660ABAE6D4}">
      <dgm:prSet/>
      <dgm:spPr/>
      <dgm:t>
        <a:bodyPr/>
        <a:lstStyle/>
        <a:p>
          <a:endParaRPr lang="en-US"/>
        </a:p>
      </dgm:t>
    </dgm:pt>
    <dgm:pt modelId="{478C379C-B4B7-4164-93EF-65FDA09C417A}" type="sibTrans" cxnId="{63AA4FC3-5115-4160-AE77-C0660ABAE6D4}">
      <dgm:prSet/>
      <dgm:spPr/>
      <dgm:t>
        <a:bodyPr/>
        <a:lstStyle/>
        <a:p>
          <a:endParaRPr lang="en-US" dirty="0"/>
        </a:p>
      </dgm:t>
    </dgm:pt>
    <dgm:pt modelId="{BADADDF3-0B0D-44DC-A56D-2F4AD6D7ACB1}">
      <dgm:prSet/>
      <dgm:spPr>
        <a:xfrm>
          <a:off x="6187529" y="1600198"/>
          <a:ext cx="1432470" cy="716235"/>
        </a:xfrm>
        <a:solidFill>
          <a:sysClr val="windowText" lastClr="000000">
            <a:lumMod val="95000"/>
            <a:lumOff val="5000"/>
          </a:sysClr>
        </a:solidFill>
        <a:ln>
          <a:noFill/>
        </a:ln>
        <a:effectLst>
          <a:outerShdw blurRad="39000" dist="25400" dir="5400000" rotWithShape="0">
            <a:srgbClr val="000000">
              <a:alpha val="38000"/>
            </a:srgbClr>
          </a:outerShdw>
        </a:effectLst>
      </dgm:spPr>
      <dgm:t>
        <a:bodyPr/>
        <a:lstStyle/>
        <a:p>
          <a:r>
            <a:rPr lang="en-US" dirty="0">
              <a:solidFill>
                <a:sysClr val="window" lastClr="FFFFFF"/>
              </a:solidFill>
              <a:latin typeface="Corbel"/>
              <a:ea typeface="+mn-ea"/>
              <a:cs typeface="+mn-cs"/>
            </a:rPr>
            <a:t>2.Identify offences and suspects</a:t>
          </a:r>
        </a:p>
      </dgm:t>
    </dgm:pt>
    <dgm:pt modelId="{14D051BA-19C2-4340-8ABD-3B575A8FC865}" type="parTrans" cxnId="{13871FE0-0367-49B6-8694-9B42C93C90F5}">
      <dgm:prSet/>
      <dgm:spPr/>
      <dgm:t>
        <a:bodyPr/>
        <a:lstStyle/>
        <a:p>
          <a:endParaRPr lang="en-US"/>
        </a:p>
      </dgm:t>
    </dgm:pt>
    <dgm:pt modelId="{4EB96384-A0B9-45FD-B3C7-DBC7E8D73B77}" type="sibTrans" cxnId="{13871FE0-0367-49B6-8694-9B42C93C90F5}">
      <dgm:prSet/>
      <dgm:spPr/>
      <dgm:t>
        <a:bodyPr/>
        <a:lstStyle/>
        <a:p>
          <a:endParaRPr lang="en-US" dirty="0"/>
        </a:p>
      </dgm:t>
    </dgm:pt>
    <dgm:pt modelId="{9E9466B4-A6B6-4CEF-B50D-3335CFC2CB71}">
      <dgm:prSet/>
      <dgm:spPr>
        <a:xfrm>
          <a:off x="6187529" y="2971808"/>
          <a:ext cx="1432470" cy="716235"/>
        </a:xfrm>
        <a:solidFill>
          <a:sysClr val="windowText" lastClr="000000">
            <a:lumMod val="95000"/>
            <a:lumOff val="5000"/>
          </a:sysClr>
        </a:solidFill>
        <a:ln>
          <a:noFill/>
        </a:ln>
        <a:effectLst>
          <a:outerShdw blurRad="39000" dist="25400" dir="5400000" rotWithShape="0">
            <a:srgbClr val="000000">
              <a:alpha val="38000"/>
            </a:srgbClr>
          </a:outerShdw>
        </a:effectLst>
      </dgm:spPr>
      <dgm:t>
        <a:bodyPr/>
        <a:lstStyle/>
        <a:p>
          <a:r>
            <a:rPr lang="en-US" dirty="0">
              <a:solidFill>
                <a:sysClr val="window" lastClr="FFFFFF"/>
              </a:solidFill>
              <a:latin typeface="Corbel"/>
              <a:ea typeface="+mn-ea"/>
              <a:cs typeface="+mn-cs"/>
            </a:rPr>
            <a:t>3. Identify evidence and witnesses</a:t>
          </a:r>
        </a:p>
      </dgm:t>
    </dgm:pt>
    <dgm:pt modelId="{F88A37E7-6C4F-45F8-B145-4518F3B25AB6}" type="parTrans" cxnId="{FA19FC7C-B2E6-4A8C-A350-868AE2CA7313}">
      <dgm:prSet/>
      <dgm:spPr/>
      <dgm:t>
        <a:bodyPr/>
        <a:lstStyle/>
        <a:p>
          <a:endParaRPr lang="en-US"/>
        </a:p>
      </dgm:t>
    </dgm:pt>
    <dgm:pt modelId="{0E0778B6-2DDF-46F1-9DA5-2432769B440E}" type="sibTrans" cxnId="{FA19FC7C-B2E6-4A8C-A350-868AE2CA7313}">
      <dgm:prSet/>
      <dgm:spPr/>
      <dgm:t>
        <a:bodyPr/>
        <a:lstStyle/>
        <a:p>
          <a:endParaRPr lang="en-US" dirty="0"/>
        </a:p>
      </dgm:t>
    </dgm:pt>
    <dgm:pt modelId="{829E25BE-84F1-4EFD-A59A-7BBBBA98CE67}">
      <dgm:prSet/>
      <dgm:spPr>
        <a:xfrm>
          <a:off x="76188" y="2743201"/>
          <a:ext cx="1432470" cy="716235"/>
        </a:xfrm>
        <a:solidFill>
          <a:sysClr val="windowText" lastClr="000000">
            <a:lumMod val="95000"/>
            <a:lumOff val="5000"/>
          </a:sysClr>
        </a:solidFill>
        <a:ln>
          <a:noFill/>
        </a:ln>
        <a:effectLst>
          <a:outerShdw blurRad="39000" dist="25400" dir="5400000" rotWithShape="0">
            <a:srgbClr val="000000">
              <a:alpha val="38000"/>
            </a:srgbClr>
          </a:outerShdw>
        </a:effectLst>
      </dgm:spPr>
      <dgm:t>
        <a:bodyPr/>
        <a:lstStyle/>
        <a:p>
          <a:r>
            <a:rPr lang="en-US" dirty="0">
              <a:solidFill>
                <a:sysClr val="window" lastClr="FFFFFF"/>
              </a:solidFill>
              <a:latin typeface="Corbel"/>
              <a:ea typeface="+mn-ea"/>
              <a:cs typeface="+mn-cs"/>
            </a:rPr>
            <a:t>8. Determine there s a prima facie case</a:t>
          </a:r>
        </a:p>
      </dgm:t>
    </dgm:pt>
    <dgm:pt modelId="{B199DE73-6BB7-45DB-80F6-7D5397C27B0E}" type="parTrans" cxnId="{47946003-D0FD-4A09-AC35-C84E278E78F7}">
      <dgm:prSet/>
      <dgm:spPr/>
      <dgm:t>
        <a:bodyPr/>
        <a:lstStyle/>
        <a:p>
          <a:endParaRPr lang="en-US"/>
        </a:p>
      </dgm:t>
    </dgm:pt>
    <dgm:pt modelId="{7662087E-5055-400C-99C3-8C666EEDC54D}" type="sibTrans" cxnId="{47946003-D0FD-4A09-AC35-C84E278E78F7}">
      <dgm:prSet/>
      <dgm:spPr/>
      <dgm:t>
        <a:bodyPr/>
        <a:lstStyle/>
        <a:p>
          <a:endParaRPr lang="en-US" dirty="0"/>
        </a:p>
      </dgm:t>
    </dgm:pt>
    <dgm:pt modelId="{293528BB-E87C-45ED-89BB-5E7F61AF3637}">
      <dgm:prSet/>
      <dgm:spPr>
        <a:xfrm>
          <a:off x="304804" y="1447798"/>
          <a:ext cx="1432470" cy="716235"/>
        </a:xfrm>
        <a:solidFill>
          <a:sysClr val="windowText" lastClr="000000">
            <a:lumMod val="95000"/>
            <a:lumOff val="5000"/>
          </a:sysClr>
        </a:solidFill>
        <a:ln>
          <a:noFill/>
        </a:ln>
        <a:effectLst>
          <a:outerShdw blurRad="39000" dist="25400" dir="5400000" rotWithShape="0">
            <a:srgbClr val="000000">
              <a:alpha val="38000"/>
            </a:srgbClr>
          </a:outerShdw>
        </a:effectLst>
      </dgm:spPr>
      <dgm:t>
        <a:bodyPr/>
        <a:lstStyle/>
        <a:p>
          <a:r>
            <a:rPr lang="en-US" dirty="0">
              <a:solidFill>
                <a:sysClr val="window" lastClr="FFFFFF"/>
              </a:solidFill>
              <a:latin typeface="Corbel"/>
              <a:ea typeface="+mn-ea"/>
              <a:cs typeface="+mn-cs"/>
            </a:rPr>
            <a:t>9. Draft charges</a:t>
          </a:r>
        </a:p>
      </dgm:t>
    </dgm:pt>
    <dgm:pt modelId="{245DA5BD-C7E6-4046-94E1-BB093D2181D8}" type="parTrans" cxnId="{B6498703-4229-4B79-B53C-68CE48162E86}">
      <dgm:prSet/>
      <dgm:spPr/>
      <dgm:t>
        <a:bodyPr/>
        <a:lstStyle/>
        <a:p>
          <a:endParaRPr lang="en-US"/>
        </a:p>
      </dgm:t>
    </dgm:pt>
    <dgm:pt modelId="{ABD8B8FA-AD5C-49B8-AC07-39A6C1202723}" type="sibTrans" cxnId="{B6498703-4229-4B79-B53C-68CE48162E86}">
      <dgm:prSet/>
      <dgm:spPr/>
      <dgm:t>
        <a:bodyPr/>
        <a:lstStyle/>
        <a:p>
          <a:endParaRPr lang="en-US" dirty="0"/>
        </a:p>
      </dgm:t>
    </dgm:pt>
    <dgm:pt modelId="{BC2CE37D-E3F4-4FA4-A5D1-4B9E9F73B774}">
      <dgm:prSet/>
      <dgm:spPr>
        <a:xfrm>
          <a:off x="5867396" y="4267196"/>
          <a:ext cx="1432470" cy="716235"/>
        </a:xfrm>
        <a:solidFill>
          <a:sysClr val="windowText" lastClr="000000">
            <a:lumMod val="95000"/>
            <a:lumOff val="5000"/>
          </a:sysClr>
        </a:solidFill>
        <a:ln>
          <a:noFill/>
        </a:ln>
        <a:effectLst>
          <a:outerShdw blurRad="39000" dist="25400" dir="5400000" rotWithShape="0">
            <a:srgbClr val="000000">
              <a:alpha val="38000"/>
            </a:srgbClr>
          </a:outerShdw>
        </a:effectLst>
      </dgm:spPr>
      <dgm:t>
        <a:bodyPr/>
        <a:lstStyle/>
        <a:p>
          <a:r>
            <a:rPr lang="en-US" dirty="0">
              <a:solidFill>
                <a:sysClr val="window" lastClr="FFFFFF"/>
              </a:solidFill>
              <a:latin typeface="Corbel"/>
              <a:ea typeface="+mn-ea"/>
              <a:cs typeface="+mn-cs"/>
            </a:rPr>
            <a:t>4. Investigation Strategy.</a:t>
          </a:r>
        </a:p>
      </dgm:t>
    </dgm:pt>
    <dgm:pt modelId="{9B181B23-0137-4C3A-A412-9A27BAE04E3F}" type="parTrans" cxnId="{0DAB4080-06E2-443F-B2DF-C04112C82F34}">
      <dgm:prSet/>
      <dgm:spPr/>
      <dgm:t>
        <a:bodyPr/>
        <a:lstStyle/>
        <a:p>
          <a:endParaRPr lang="en-US"/>
        </a:p>
      </dgm:t>
    </dgm:pt>
    <dgm:pt modelId="{81A088DD-B0B9-4C5E-85DD-195AB07D5447}" type="sibTrans" cxnId="{0DAB4080-06E2-443F-B2DF-C04112C82F34}">
      <dgm:prSet/>
      <dgm:spPr/>
      <dgm:t>
        <a:bodyPr/>
        <a:lstStyle/>
        <a:p>
          <a:endParaRPr lang="en-US" dirty="0"/>
        </a:p>
      </dgm:t>
    </dgm:pt>
    <dgm:pt modelId="{4E8945AE-8484-4D3E-B0E5-0832F3D686BA}">
      <dgm:prSet/>
      <dgm:spPr>
        <a:xfrm>
          <a:off x="5867396" y="4267196"/>
          <a:ext cx="1432470" cy="716235"/>
        </a:xfrm>
        <a:solidFill>
          <a:sysClr val="windowText" lastClr="000000">
            <a:lumMod val="95000"/>
            <a:lumOff val="5000"/>
          </a:sysClr>
        </a:solidFill>
        <a:ln>
          <a:noFill/>
        </a:ln>
        <a:effectLst>
          <a:outerShdw blurRad="39000" dist="25400" dir="5400000" rotWithShape="0">
            <a:srgbClr val="000000">
              <a:alpha val="38000"/>
            </a:srgbClr>
          </a:outerShdw>
        </a:effectLst>
      </dgm:spPr>
      <dgm:t>
        <a:bodyPr/>
        <a:lstStyle/>
        <a:p>
          <a:r>
            <a:rPr lang="en-US" dirty="0">
              <a:solidFill>
                <a:sysClr val="window" lastClr="FFFFFF"/>
              </a:solidFill>
              <a:latin typeface="Corbel"/>
              <a:ea typeface="+mn-ea"/>
              <a:cs typeface="+mn-cs"/>
            </a:rPr>
            <a:t>5. investigation</a:t>
          </a:r>
        </a:p>
      </dgm:t>
    </dgm:pt>
    <dgm:pt modelId="{66C662CA-2505-4440-86EF-FF4722E6B9D5}" type="parTrans" cxnId="{3BD66FF6-1DD6-4EF9-991C-1633A0A738A1}">
      <dgm:prSet/>
      <dgm:spPr/>
      <dgm:t>
        <a:bodyPr/>
        <a:lstStyle/>
        <a:p>
          <a:endParaRPr lang="en-US"/>
        </a:p>
      </dgm:t>
    </dgm:pt>
    <dgm:pt modelId="{34F934D5-C267-4698-88AF-71B79FD6368E}" type="sibTrans" cxnId="{3BD66FF6-1DD6-4EF9-991C-1633A0A738A1}">
      <dgm:prSet/>
      <dgm:spPr/>
      <dgm:t>
        <a:bodyPr/>
        <a:lstStyle/>
        <a:p>
          <a:endParaRPr lang="en-US"/>
        </a:p>
      </dgm:t>
    </dgm:pt>
    <dgm:pt modelId="{0C2CECEE-D29C-444E-B3A5-F0A47686C255}" type="pres">
      <dgm:prSet presAssocID="{1C322F48-5890-4B1B-8BA1-8CA6B533D762}" presName="Name0" presStyleCnt="0">
        <dgm:presLayoutVars>
          <dgm:dir/>
          <dgm:resizeHandles val="exact"/>
        </dgm:presLayoutVars>
      </dgm:prSet>
      <dgm:spPr/>
    </dgm:pt>
    <dgm:pt modelId="{DAEE8319-1BF5-4C9E-A9BF-6B8BE0B79553}" type="pres">
      <dgm:prSet presAssocID="{1C322F48-5890-4B1B-8BA1-8CA6B533D762}" presName="cycle" presStyleCnt="0"/>
      <dgm:spPr/>
    </dgm:pt>
    <dgm:pt modelId="{800D39BA-A1AD-4EE5-A118-35B901A0370F}" type="pres">
      <dgm:prSet presAssocID="{DF8CAFD8-E689-4DEB-8C99-C951E500BE79}" presName="nodeFirstNode" presStyleLbl="node1" presStyleIdx="0" presStyleCnt="10" custScaleX="123418" custRadScaleRad="151582" custRadScaleInc="177594">
        <dgm:presLayoutVars>
          <dgm:bulletEnabled val="1"/>
        </dgm:presLayoutVars>
      </dgm:prSet>
      <dgm:spPr>
        <a:prstGeom prst="roundRect">
          <a:avLst/>
        </a:prstGeom>
      </dgm:spPr>
    </dgm:pt>
    <dgm:pt modelId="{FADBC955-FC1A-4586-B112-219A2F8CC4E4}" type="pres">
      <dgm:prSet presAssocID="{44C8C5C8-7FAF-4104-9CC1-0743F17F621D}" presName="sibTransFirstNode" presStyleLbl="bgShp" presStyleIdx="0" presStyleCnt="1" custScaleX="132262" custLinFactNeighborX="-46447" custLinFactNeighborY="-5965"/>
      <dgm:spPr>
        <a:prstGeom prst="circularArrow">
          <a:avLst>
            <a:gd name="adj1" fmla="val 5544"/>
            <a:gd name="adj2" fmla="val 330680"/>
            <a:gd name="adj3" fmla="val 14490134"/>
            <a:gd name="adj4" fmla="val 16964910"/>
            <a:gd name="adj5" fmla="val 5757"/>
          </a:avLst>
        </a:prstGeom>
      </dgm:spPr>
    </dgm:pt>
    <dgm:pt modelId="{34E4687F-9688-47C2-A48D-F5F7C4A3CEB9}" type="pres">
      <dgm:prSet presAssocID="{BADADDF3-0B0D-44DC-A56D-2F4AD6D7ACB1}" presName="nodeFollowingNodes" presStyleLbl="node1" presStyleIdx="1" presStyleCnt="10" custScaleX="111838" custRadScaleRad="137314" custRadScaleInc="131517">
        <dgm:presLayoutVars>
          <dgm:bulletEnabled val="1"/>
        </dgm:presLayoutVars>
      </dgm:prSet>
      <dgm:spPr>
        <a:prstGeom prst="roundRect">
          <a:avLst/>
        </a:prstGeom>
      </dgm:spPr>
    </dgm:pt>
    <dgm:pt modelId="{BF321E5B-3DA1-43FC-862C-3D1F042D3BA9}" type="pres">
      <dgm:prSet presAssocID="{9E9466B4-A6B6-4CEF-B50D-3335CFC2CB71}" presName="nodeFollowingNodes" presStyleLbl="node1" presStyleIdx="2" presStyleCnt="10" custRadScaleRad="139997" custRadScaleInc="101185">
        <dgm:presLayoutVars>
          <dgm:bulletEnabled val="1"/>
        </dgm:presLayoutVars>
      </dgm:prSet>
      <dgm:spPr>
        <a:prstGeom prst="roundRect">
          <a:avLst/>
        </a:prstGeom>
      </dgm:spPr>
    </dgm:pt>
    <dgm:pt modelId="{EF9C90FC-69C2-4A6E-B3F9-AA354237EA92}" type="pres">
      <dgm:prSet presAssocID="{BC2CE37D-E3F4-4FA4-A5D1-4B9E9F73B774}" presName="nodeFollowingNodes" presStyleLbl="node1" presStyleIdx="3" presStyleCnt="10" custRadScaleRad="142331" custRadScaleInc="70434">
        <dgm:presLayoutVars>
          <dgm:bulletEnabled val="1"/>
        </dgm:presLayoutVars>
      </dgm:prSet>
      <dgm:spPr>
        <a:prstGeom prst="roundRect">
          <a:avLst/>
        </a:prstGeom>
      </dgm:spPr>
    </dgm:pt>
    <dgm:pt modelId="{F7FE2021-1CB8-40E8-A2D2-3485ED77A2BB}" type="pres">
      <dgm:prSet presAssocID="{4E8945AE-8484-4D3E-B0E5-0832F3D686BA}" presName="nodeFollowingNodes" presStyleLbl="node1" presStyleIdx="4" presStyleCnt="10" custRadScaleRad="101042" custRadScaleInc="87395">
        <dgm:presLayoutVars>
          <dgm:bulletEnabled val="1"/>
        </dgm:presLayoutVars>
      </dgm:prSet>
      <dgm:spPr>
        <a:prstGeom prst="roundRect">
          <a:avLst/>
        </a:prstGeom>
      </dgm:spPr>
    </dgm:pt>
    <dgm:pt modelId="{5A7818A6-57A2-4382-9F75-FC33788BFACD}" type="pres">
      <dgm:prSet presAssocID="{AA2A3B0E-3521-499E-AB7F-EF6BFA97339B}" presName="nodeFollowingNodes" presStyleLbl="node1" presStyleIdx="5" presStyleCnt="10" custScaleX="136764" custRadScaleRad="125514" custRadScaleInc="123382">
        <dgm:presLayoutVars>
          <dgm:bulletEnabled val="1"/>
        </dgm:presLayoutVars>
      </dgm:prSet>
      <dgm:spPr>
        <a:prstGeom prst="roundRect">
          <a:avLst/>
        </a:prstGeom>
      </dgm:spPr>
    </dgm:pt>
    <dgm:pt modelId="{7D388E00-FE9E-4757-9C62-DBDCA144F638}" type="pres">
      <dgm:prSet presAssocID="{B3AADB3D-1228-470C-B160-B193F95FA24E}" presName="nodeFollowingNodes" presStyleLbl="node1" presStyleIdx="6" presStyleCnt="10" custRadScaleRad="134473" custRadScaleInc="98679">
        <dgm:presLayoutVars>
          <dgm:bulletEnabled val="1"/>
        </dgm:presLayoutVars>
      </dgm:prSet>
      <dgm:spPr>
        <a:prstGeom prst="roundRect">
          <a:avLst/>
        </a:prstGeom>
      </dgm:spPr>
    </dgm:pt>
    <dgm:pt modelId="{91B67E16-13CC-481E-A4F0-017715EA543E}" type="pres">
      <dgm:prSet presAssocID="{829E25BE-84F1-4EFD-A59A-7BBBBA98CE67}" presName="nodeFollowingNodes" presStyleLbl="node1" presStyleIdx="7" presStyleCnt="10" custRadScaleRad="127788" custRadScaleInc="64300">
        <dgm:presLayoutVars>
          <dgm:bulletEnabled val="1"/>
        </dgm:presLayoutVars>
      </dgm:prSet>
      <dgm:spPr>
        <a:prstGeom prst="roundRect">
          <a:avLst/>
        </a:prstGeom>
      </dgm:spPr>
    </dgm:pt>
    <dgm:pt modelId="{7F4351E2-B22C-4F0F-BCF4-4373FE720633}" type="pres">
      <dgm:prSet presAssocID="{293528BB-E87C-45ED-89BB-5E7F61AF3637}" presName="nodeFollowingNodes" presStyleLbl="node1" presStyleIdx="8" presStyleCnt="10" custRadScaleRad="123648" custRadScaleInc="23592">
        <dgm:presLayoutVars>
          <dgm:bulletEnabled val="1"/>
        </dgm:presLayoutVars>
      </dgm:prSet>
      <dgm:spPr>
        <a:prstGeom prst="roundRect">
          <a:avLst/>
        </a:prstGeom>
      </dgm:spPr>
    </dgm:pt>
    <dgm:pt modelId="{184A1D9F-CB56-4FEE-A789-0E3BD5E25AED}" type="pres">
      <dgm:prSet presAssocID="{D46E1610-3BE0-4577-A89B-9F877CE8BF9E}" presName="nodeFollowingNodes" presStyleLbl="node1" presStyleIdx="9" presStyleCnt="10" custRadScaleRad="110957" custRadScaleInc="-2047">
        <dgm:presLayoutVars>
          <dgm:bulletEnabled val="1"/>
        </dgm:presLayoutVars>
      </dgm:prSet>
      <dgm:spPr>
        <a:prstGeom prst="roundRect">
          <a:avLst/>
        </a:prstGeom>
      </dgm:spPr>
    </dgm:pt>
  </dgm:ptLst>
  <dgm:cxnLst>
    <dgm:cxn modelId="{47946003-D0FD-4A09-AC35-C84E278E78F7}" srcId="{1C322F48-5890-4B1B-8BA1-8CA6B533D762}" destId="{829E25BE-84F1-4EFD-A59A-7BBBBA98CE67}" srcOrd="7" destOrd="0" parTransId="{B199DE73-6BB7-45DB-80F6-7D5397C27B0E}" sibTransId="{7662087E-5055-400C-99C3-8C666EEDC54D}"/>
    <dgm:cxn modelId="{B6498703-4229-4B79-B53C-68CE48162E86}" srcId="{1C322F48-5890-4B1B-8BA1-8CA6B533D762}" destId="{293528BB-E87C-45ED-89BB-5E7F61AF3637}" srcOrd="8" destOrd="0" parTransId="{245DA5BD-C7E6-4046-94E1-BB093D2181D8}" sibTransId="{ABD8B8FA-AD5C-49B8-AC07-39A6C1202723}"/>
    <dgm:cxn modelId="{66AF5209-6D80-4C31-A86E-FB1930F6199E}" srcId="{1C322F48-5890-4B1B-8BA1-8CA6B533D762}" destId="{B3AADB3D-1228-470C-B160-B193F95FA24E}" srcOrd="6" destOrd="0" parTransId="{D6039BA6-F1E4-4B0F-A5CA-F9B83775DAC6}" sibTransId="{28CD94FE-E8BC-4EE6-B7C3-953B2D674E1C}"/>
    <dgm:cxn modelId="{F5F80248-129A-45D2-ABE8-884B42403360}" type="presOf" srcId="{AA2A3B0E-3521-499E-AB7F-EF6BFA97339B}" destId="{5A7818A6-57A2-4382-9F75-FC33788BFACD}" srcOrd="0" destOrd="0" presId="urn:microsoft.com/office/officeart/2005/8/layout/cycle3"/>
    <dgm:cxn modelId="{F92CA852-0306-4E63-8867-609059B1A743}" type="presOf" srcId="{B3AADB3D-1228-470C-B160-B193F95FA24E}" destId="{7D388E00-FE9E-4757-9C62-DBDCA144F638}" srcOrd="0" destOrd="0" presId="urn:microsoft.com/office/officeart/2005/8/layout/cycle3"/>
    <dgm:cxn modelId="{ACACE55D-135C-444A-AA3D-1B86963C4FC0}" type="presOf" srcId="{DF8CAFD8-E689-4DEB-8C99-C951E500BE79}" destId="{800D39BA-A1AD-4EE5-A118-35B901A0370F}" srcOrd="0" destOrd="0" presId="urn:microsoft.com/office/officeart/2005/8/layout/cycle3"/>
    <dgm:cxn modelId="{32C9C164-F7F7-424A-BCA7-648F4402AFAA}" type="presOf" srcId="{4E8945AE-8484-4D3E-B0E5-0832F3D686BA}" destId="{F7FE2021-1CB8-40E8-A2D2-3485ED77A2BB}" srcOrd="0" destOrd="0" presId="urn:microsoft.com/office/officeart/2005/8/layout/cycle3"/>
    <dgm:cxn modelId="{FA19FC7C-B2E6-4A8C-A350-868AE2CA7313}" srcId="{1C322F48-5890-4B1B-8BA1-8CA6B533D762}" destId="{9E9466B4-A6B6-4CEF-B50D-3335CFC2CB71}" srcOrd="2" destOrd="0" parTransId="{F88A37E7-6C4F-45F8-B145-4518F3B25AB6}" sibTransId="{0E0778B6-2DDF-46F1-9DA5-2432769B440E}"/>
    <dgm:cxn modelId="{F6E2507D-4E9E-4C2A-9F41-5A227B3E5AB0}" type="presOf" srcId="{829E25BE-84F1-4EFD-A59A-7BBBBA98CE67}" destId="{91B67E16-13CC-481E-A4F0-017715EA543E}" srcOrd="0" destOrd="0" presId="urn:microsoft.com/office/officeart/2005/8/layout/cycle3"/>
    <dgm:cxn modelId="{0DAB4080-06E2-443F-B2DF-C04112C82F34}" srcId="{1C322F48-5890-4B1B-8BA1-8CA6B533D762}" destId="{BC2CE37D-E3F4-4FA4-A5D1-4B9E9F73B774}" srcOrd="3" destOrd="0" parTransId="{9B181B23-0137-4C3A-A412-9A27BAE04E3F}" sibTransId="{81A088DD-B0B9-4C5E-85DD-195AB07D5447}"/>
    <dgm:cxn modelId="{E915428D-4DEE-41C5-9FF7-23CA48CC26CE}" type="presOf" srcId="{D46E1610-3BE0-4577-A89B-9F877CE8BF9E}" destId="{184A1D9F-CB56-4FEE-A789-0E3BD5E25AED}" srcOrd="0" destOrd="0" presId="urn:microsoft.com/office/officeart/2005/8/layout/cycle3"/>
    <dgm:cxn modelId="{DFDFDF97-F6CB-44BC-9475-6EEB136DF0DD}" srcId="{1C322F48-5890-4B1B-8BA1-8CA6B533D762}" destId="{AA2A3B0E-3521-499E-AB7F-EF6BFA97339B}" srcOrd="5" destOrd="0" parTransId="{C01EE8BE-ADC3-46D1-A464-1F155F4C26D1}" sibTransId="{2F3CBCDF-55AA-458B-9C78-63C6EAF8A6C5}"/>
    <dgm:cxn modelId="{2D6C7A9B-F411-43D7-9FCF-9670B7B52AB0}" type="presOf" srcId="{1C322F48-5890-4B1B-8BA1-8CA6B533D762}" destId="{0C2CECEE-D29C-444E-B3A5-F0A47686C255}" srcOrd="0" destOrd="0" presId="urn:microsoft.com/office/officeart/2005/8/layout/cycle3"/>
    <dgm:cxn modelId="{316D6DAC-5FB7-467D-90FD-AD4E82041783}" type="presOf" srcId="{44C8C5C8-7FAF-4104-9CC1-0743F17F621D}" destId="{FADBC955-FC1A-4586-B112-219A2F8CC4E4}" srcOrd="0" destOrd="0" presId="urn:microsoft.com/office/officeart/2005/8/layout/cycle3"/>
    <dgm:cxn modelId="{11D1B1BA-BE69-4CF3-BF2E-4C4E236168D7}" type="presOf" srcId="{BC2CE37D-E3F4-4FA4-A5D1-4B9E9F73B774}" destId="{EF9C90FC-69C2-4A6E-B3F9-AA354237EA92}" srcOrd="0" destOrd="0" presId="urn:microsoft.com/office/officeart/2005/8/layout/cycle3"/>
    <dgm:cxn modelId="{63AA4FC3-5115-4160-AE77-C0660ABAE6D4}" srcId="{1C322F48-5890-4B1B-8BA1-8CA6B533D762}" destId="{D46E1610-3BE0-4577-A89B-9F877CE8BF9E}" srcOrd="9" destOrd="0" parTransId="{11CF32B3-74F4-403C-AC55-19028B972838}" sibTransId="{478C379C-B4B7-4164-93EF-65FDA09C417A}"/>
    <dgm:cxn modelId="{13871FE0-0367-49B6-8694-9B42C93C90F5}" srcId="{1C322F48-5890-4B1B-8BA1-8CA6B533D762}" destId="{BADADDF3-0B0D-44DC-A56D-2F4AD6D7ACB1}" srcOrd="1" destOrd="0" parTransId="{14D051BA-19C2-4340-8ABD-3B575A8FC865}" sibTransId="{4EB96384-A0B9-45FD-B3C7-DBC7E8D73B77}"/>
    <dgm:cxn modelId="{27C50DE6-E238-48AE-AC31-75BD8EB69BE4}" type="presOf" srcId="{9E9466B4-A6B6-4CEF-B50D-3335CFC2CB71}" destId="{BF321E5B-3DA1-43FC-862C-3D1F042D3BA9}" srcOrd="0" destOrd="0" presId="urn:microsoft.com/office/officeart/2005/8/layout/cycle3"/>
    <dgm:cxn modelId="{143278F4-3581-4C74-A631-594BE0BBCA2B}" type="presOf" srcId="{293528BB-E87C-45ED-89BB-5E7F61AF3637}" destId="{7F4351E2-B22C-4F0F-BCF4-4373FE720633}" srcOrd="0" destOrd="0" presId="urn:microsoft.com/office/officeart/2005/8/layout/cycle3"/>
    <dgm:cxn modelId="{3BD66FF6-1DD6-4EF9-991C-1633A0A738A1}" srcId="{1C322F48-5890-4B1B-8BA1-8CA6B533D762}" destId="{4E8945AE-8484-4D3E-B0E5-0832F3D686BA}" srcOrd="4" destOrd="0" parTransId="{66C662CA-2505-4440-86EF-FF4722E6B9D5}" sibTransId="{34F934D5-C267-4698-88AF-71B79FD6368E}"/>
    <dgm:cxn modelId="{30C0DDF8-CB61-48BF-AC87-B3B6E4577A02}" type="presOf" srcId="{BADADDF3-0B0D-44DC-A56D-2F4AD6D7ACB1}" destId="{34E4687F-9688-47C2-A48D-F5F7C4A3CEB9}" srcOrd="0" destOrd="0" presId="urn:microsoft.com/office/officeart/2005/8/layout/cycle3"/>
    <dgm:cxn modelId="{BD8033FD-2C99-4140-A888-D00949B9A701}" srcId="{1C322F48-5890-4B1B-8BA1-8CA6B533D762}" destId="{DF8CAFD8-E689-4DEB-8C99-C951E500BE79}" srcOrd="0" destOrd="0" parTransId="{2333750E-B055-44B7-9D40-827BF1E46725}" sibTransId="{44C8C5C8-7FAF-4104-9CC1-0743F17F621D}"/>
    <dgm:cxn modelId="{DB12877A-A5FA-4AEF-90A2-B0DE28CF2135}" type="presParOf" srcId="{0C2CECEE-D29C-444E-B3A5-F0A47686C255}" destId="{DAEE8319-1BF5-4C9E-A9BF-6B8BE0B79553}" srcOrd="0" destOrd="0" presId="urn:microsoft.com/office/officeart/2005/8/layout/cycle3"/>
    <dgm:cxn modelId="{ADDBDA37-E99F-4EC9-8638-783C3534E1C3}" type="presParOf" srcId="{DAEE8319-1BF5-4C9E-A9BF-6B8BE0B79553}" destId="{800D39BA-A1AD-4EE5-A118-35B901A0370F}" srcOrd="0" destOrd="0" presId="urn:microsoft.com/office/officeart/2005/8/layout/cycle3"/>
    <dgm:cxn modelId="{B2B52E7A-7CA1-45BF-91DE-DB403C58B287}" type="presParOf" srcId="{DAEE8319-1BF5-4C9E-A9BF-6B8BE0B79553}" destId="{FADBC955-FC1A-4586-B112-219A2F8CC4E4}" srcOrd="1" destOrd="0" presId="urn:microsoft.com/office/officeart/2005/8/layout/cycle3"/>
    <dgm:cxn modelId="{31840AAA-9D2D-4DC2-A0B5-8E45404E050E}" type="presParOf" srcId="{DAEE8319-1BF5-4C9E-A9BF-6B8BE0B79553}" destId="{34E4687F-9688-47C2-A48D-F5F7C4A3CEB9}" srcOrd="2" destOrd="0" presId="urn:microsoft.com/office/officeart/2005/8/layout/cycle3"/>
    <dgm:cxn modelId="{B1B67CE6-D12A-4518-A984-A4EB4433E74A}" type="presParOf" srcId="{DAEE8319-1BF5-4C9E-A9BF-6B8BE0B79553}" destId="{BF321E5B-3DA1-43FC-862C-3D1F042D3BA9}" srcOrd="3" destOrd="0" presId="urn:microsoft.com/office/officeart/2005/8/layout/cycle3"/>
    <dgm:cxn modelId="{D13BDAB4-104C-4791-B310-4D5ACFE9E080}" type="presParOf" srcId="{DAEE8319-1BF5-4C9E-A9BF-6B8BE0B79553}" destId="{EF9C90FC-69C2-4A6E-B3F9-AA354237EA92}" srcOrd="4" destOrd="0" presId="urn:microsoft.com/office/officeart/2005/8/layout/cycle3"/>
    <dgm:cxn modelId="{DC3DD32F-AEAC-41CF-BE56-00D853786702}" type="presParOf" srcId="{DAEE8319-1BF5-4C9E-A9BF-6B8BE0B79553}" destId="{F7FE2021-1CB8-40E8-A2D2-3485ED77A2BB}" srcOrd="5" destOrd="0" presId="urn:microsoft.com/office/officeart/2005/8/layout/cycle3"/>
    <dgm:cxn modelId="{920C6A09-58E9-49B6-B11E-8FA2153072A2}" type="presParOf" srcId="{DAEE8319-1BF5-4C9E-A9BF-6B8BE0B79553}" destId="{5A7818A6-57A2-4382-9F75-FC33788BFACD}" srcOrd="6" destOrd="0" presId="urn:microsoft.com/office/officeart/2005/8/layout/cycle3"/>
    <dgm:cxn modelId="{1300B16A-0957-43CB-BA7A-89179F146299}" type="presParOf" srcId="{DAEE8319-1BF5-4C9E-A9BF-6B8BE0B79553}" destId="{7D388E00-FE9E-4757-9C62-DBDCA144F638}" srcOrd="7" destOrd="0" presId="urn:microsoft.com/office/officeart/2005/8/layout/cycle3"/>
    <dgm:cxn modelId="{570CE0D2-BD40-4D9C-8F32-3CE206A9FCA8}" type="presParOf" srcId="{DAEE8319-1BF5-4C9E-A9BF-6B8BE0B79553}" destId="{91B67E16-13CC-481E-A4F0-017715EA543E}" srcOrd="8" destOrd="0" presId="urn:microsoft.com/office/officeart/2005/8/layout/cycle3"/>
    <dgm:cxn modelId="{61E12986-3293-44CB-98EA-1FB8DB007FBD}" type="presParOf" srcId="{DAEE8319-1BF5-4C9E-A9BF-6B8BE0B79553}" destId="{7F4351E2-B22C-4F0F-BCF4-4373FE720633}" srcOrd="9" destOrd="0" presId="urn:microsoft.com/office/officeart/2005/8/layout/cycle3"/>
    <dgm:cxn modelId="{8A1B8F90-34AF-42D3-9D9F-3F367BBCD357}" type="presParOf" srcId="{DAEE8319-1BF5-4C9E-A9BF-6B8BE0B79553}" destId="{184A1D9F-CB56-4FEE-A789-0E3BD5E25AED}"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BC955-FC1A-4586-B112-219A2F8CC4E4}">
      <dsp:nvSpPr>
        <dsp:cNvPr id="0" name=""/>
        <dsp:cNvSpPr/>
      </dsp:nvSpPr>
      <dsp:spPr>
        <a:xfrm>
          <a:off x="640796" y="20277"/>
          <a:ext cx="7266179" cy="5493777"/>
        </a:xfrm>
        <a:prstGeom prst="circularArrow">
          <a:avLst>
            <a:gd name="adj1" fmla="val 5544"/>
            <a:gd name="adj2" fmla="val 330680"/>
            <a:gd name="adj3" fmla="val 14490134"/>
            <a:gd name="adj4" fmla="val 16964910"/>
            <a:gd name="adj5" fmla="val 5757"/>
          </a:avLst>
        </a:prstGeom>
        <a:solidFill>
          <a:srgbClr val="4F81BD">
            <a:tint val="40000"/>
            <a:hueOff val="0"/>
            <a:satOff val="0"/>
            <a:lumOff val="0"/>
            <a:alphaOff val="0"/>
          </a:srgbClr>
        </a:solidFill>
        <a:ln>
          <a:solidFill>
            <a:srgbClr val="9BBB59"/>
          </a:solid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800D39BA-A1AD-4EE5-A118-35B901A0370F}">
      <dsp:nvSpPr>
        <dsp:cNvPr id="0" name=""/>
        <dsp:cNvSpPr/>
      </dsp:nvSpPr>
      <dsp:spPr>
        <a:xfrm>
          <a:off x="6031161" y="469706"/>
          <a:ext cx="1588838" cy="643681"/>
        </a:xfrm>
        <a:prstGeom prst="roundRect">
          <a:avLst/>
        </a:prstGeom>
        <a:solidFill>
          <a:sysClr val="windowText" lastClr="000000">
            <a:lumMod val="95000"/>
            <a:lumOff val="5000"/>
          </a:sys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orbel"/>
              <a:ea typeface="+mn-ea"/>
              <a:cs typeface="+mn-cs"/>
            </a:rPr>
            <a:t>1. Petition Review </a:t>
          </a:r>
        </a:p>
      </dsp:txBody>
      <dsp:txXfrm>
        <a:off x="6062583" y="501128"/>
        <a:ext cx="1525994" cy="580837"/>
      </dsp:txXfrm>
    </dsp:sp>
    <dsp:sp modelId="{34E4687F-9688-47C2-A48D-F5F7C4A3CEB9}">
      <dsp:nvSpPr>
        <dsp:cNvPr id="0" name=""/>
        <dsp:cNvSpPr/>
      </dsp:nvSpPr>
      <dsp:spPr>
        <a:xfrm>
          <a:off x="6180238" y="1733648"/>
          <a:ext cx="1439761" cy="643681"/>
        </a:xfrm>
        <a:prstGeom prst="roundRect">
          <a:avLst/>
        </a:prstGeom>
        <a:solidFill>
          <a:sysClr val="windowText" lastClr="000000">
            <a:lumMod val="95000"/>
            <a:lumOff val="5000"/>
          </a:sys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orbel"/>
              <a:ea typeface="+mn-ea"/>
              <a:cs typeface="+mn-cs"/>
            </a:rPr>
            <a:t>2.Identify offences and suspects</a:t>
          </a:r>
        </a:p>
      </dsp:txBody>
      <dsp:txXfrm>
        <a:off x="6211660" y="1765070"/>
        <a:ext cx="1376917" cy="580837"/>
      </dsp:txXfrm>
    </dsp:sp>
    <dsp:sp modelId="{BF321E5B-3DA1-43FC-862C-3D1F042D3BA9}">
      <dsp:nvSpPr>
        <dsp:cNvPr id="0" name=""/>
        <dsp:cNvSpPr/>
      </dsp:nvSpPr>
      <dsp:spPr>
        <a:xfrm>
          <a:off x="6332636" y="3200395"/>
          <a:ext cx="1287363" cy="643681"/>
        </a:xfrm>
        <a:prstGeom prst="roundRect">
          <a:avLst/>
        </a:prstGeom>
        <a:solidFill>
          <a:sysClr val="windowText" lastClr="000000">
            <a:lumMod val="95000"/>
            <a:lumOff val="5000"/>
          </a:sys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orbel"/>
              <a:ea typeface="+mn-ea"/>
              <a:cs typeface="+mn-cs"/>
            </a:rPr>
            <a:t>3. Identify evidence and witnesses</a:t>
          </a:r>
        </a:p>
      </dsp:txBody>
      <dsp:txXfrm>
        <a:off x="6364058" y="3231817"/>
        <a:ext cx="1224519" cy="580837"/>
      </dsp:txXfrm>
    </dsp:sp>
    <dsp:sp modelId="{EF9C90FC-69C2-4A6E-B3F9-AA354237EA92}">
      <dsp:nvSpPr>
        <dsp:cNvPr id="0" name=""/>
        <dsp:cNvSpPr/>
      </dsp:nvSpPr>
      <dsp:spPr>
        <a:xfrm>
          <a:off x="5680926" y="4535017"/>
          <a:ext cx="1287363" cy="643681"/>
        </a:xfrm>
        <a:prstGeom prst="roundRect">
          <a:avLst/>
        </a:prstGeom>
        <a:solidFill>
          <a:sysClr val="windowText" lastClr="000000">
            <a:lumMod val="95000"/>
            <a:lumOff val="5000"/>
          </a:sys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orbel"/>
              <a:ea typeface="+mn-ea"/>
              <a:cs typeface="+mn-cs"/>
            </a:rPr>
            <a:t>4. Investigation Strategy.</a:t>
          </a:r>
        </a:p>
      </dsp:txBody>
      <dsp:txXfrm>
        <a:off x="5712348" y="4566439"/>
        <a:ext cx="1224519" cy="580837"/>
      </dsp:txXfrm>
    </dsp:sp>
    <dsp:sp modelId="{F7FE2021-1CB8-40E8-A2D2-3485ED77A2BB}">
      <dsp:nvSpPr>
        <dsp:cNvPr id="0" name=""/>
        <dsp:cNvSpPr/>
      </dsp:nvSpPr>
      <dsp:spPr>
        <a:xfrm>
          <a:off x="3471117" y="4690318"/>
          <a:ext cx="1287363" cy="643681"/>
        </a:xfrm>
        <a:prstGeom prst="roundRect">
          <a:avLst/>
        </a:prstGeom>
        <a:solidFill>
          <a:sysClr val="windowText" lastClr="000000">
            <a:lumMod val="95000"/>
            <a:lumOff val="5000"/>
          </a:sys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orbel"/>
              <a:ea typeface="+mn-ea"/>
              <a:cs typeface="+mn-cs"/>
            </a:rPr>
            <a:t>5. investigation</a:t>
          </a:r>
        </a:p>
      </dsp:txBody>
      <dsp:txXfrm>
        <a:off x="3502539" y="4721740"/>
        <a:ext cx="1224519" cy="580837"/>
      </dsp:txXfrm>
    </dsp:sp>
    <dsp:sp modelId="{5A7818A6-57A2-4382-9F75-FC33788BFACD}">
      <dsp:nvSpPr>
        <dsp:cNvPr id="0" name=""/>
        <dsp:cNvSpPr/>
      </dsp:nvSpPr>
      <dsp:spPr>
        <a:xfrm>
          <a:off x="1024681" y="4585138"/>
          <a:ext cx="1760649" cy="643681"/>
        </a:xfrm>
        <a:prstGeom prst="roundRect">
          <a:avLst/>
        </a:prstGeom>
        <a:solidFill>
          <a:sysClr val="windowText" lastClr="000000">
            <a:lumMod val="95000"/>
            <a:lumOff val="5000"/>
          </a:sys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orbel"/>
              <a:ea typeface="+mn-ea"/>
              <a:cs typeface="+mn-cs"/>
            </a:rPr>
            <a:t>6. Review of Investigation Report</a:t>
          </a:r>
        </a:p>
      </dsp:txBody>
      <dsp:txXfrm>
        <a:off x="1056103" y="4616560"/>
        <a:ext cx="1697805" cy="580837"/>
      </dsp:txXfrm>
    </dsp:sp>
    <dsp:sp modelId="{7D388E00-FE9E-4757-9C62-DBDCA144F638}">
      <dsp:nvSpPr>
        <dsp:cNvPr id="0" name=""/>
        <dsp:cNvSpPr/>
      </dsp:nvSpPr>
      <dsp:spPr>
        <a:xfrm>
          <a:off x="239297" y="3510261"/>
          <a:ext cx="1287363" cy="643681"/>
        </a:xfrm>
        <a:prstGeom prst="roundRect">
          <a:avLst/>
        </a:prstGeom>
        <a:solidFill>
          <a:sysClr val="windowText" lastClr="000000">
            <a:lumMod val="95000"/>
            <a:lumOff val="5000"/>
          </a:sys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orbel"/>
              <a:ea typeface="+mn-ea"/>
              <a:cs typeface="+mn-cs"/>
            </a:rPr>
            <a:t>7. Evaluation of evidence</a:t>
          </a:r>
        </a:p>
      </dsp:txBody>
      <dsp:txXfrm>
        <a:off x="270719" y="3541683"/>
        <a:ext cx="1224519" cy="580837"/>
      </dsp:txXfrm>
    </dsp:sp>
    <dsp:sp modelId="{91B67E16-13CC-481E-A4F0-017715EA543E}">
      <dsp:nvSpPr>
        <dsp:cNvPr id="0" name=""/>
        <dsp:cNvSpPr/>
      </dsp:nvSpPr>
      <dsp:spPr>
        <a:xfrm>
          <a:off x="176772" y="2186200"/>
          <a:ext cx="1287363" cy="643681"/>
        </a:xfrm>
        <a:prstGeom prst="roundRect">
          <a:avLst/>
        </a:prstGeom>
        <a:solidFill>
          <a:sysClr val="windowText" lastClr="000000">
            <a:lumMod val="95000"/>
            <a:lumOff val="5000"/>
          </a:sys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orbel"/>
              <a:ea typeface="+mn-ea"/>
              <a:cs typeface="+mn-cs"/>
            </a:rPr>
            <a:t>8. Determine there s a prima facie case</a:t>
          </a:r>
        </a:p>
      </dsp:txBody>
      <dsp:txXfrm>
        <a:off x="208194" y="2217622"/>
        <a:ext cx="1224519" cy="580837"/>
      </dsp:txXfrm>
    </dsp:sp>
    <dsp:sp modelId="{7F4351E2-B22C-4F0F-BCF4-4373FE720633}">
      <dsp:nvSpPr>
        <dsp:cNvPr id="0" name=""/>
        <dsp:cNvSpPr/>
      </dsp:nvSpPr>
      <dsp:spPr>
        <a:xfrm>
          <a:off x="556558" y="1087987"/>
          <a:ext cx="1287363" cy="643681"/>
        </a:xfrm>
        <a:prstGeom prst="roundRect">
          <a:avLst/>
        </a:prstGeom>
        <a:solidFill>
          <a:sysClr val="windowText" lastClr="000000">
            <a:lumMod val="95000"/>
            <a:lumOff val="5000"/>
          </a:sys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orbel"/>
              <a:ea typeface="+mn-ea"/>
              <a:cs typeface="+mn-cs"/>
            </a:rPr>
            <a:t>9. Draft charges</a:t>
          </a:r>
        </a:p>
      </dsp:txBody>
      <dsp:txXfrm>
        <a:off x="587980" y="1119409"/>
        <a:ext cx="1224519" cy="580837"/>
      </dsp:txXfrm>
    </dsp:sp>
    <dsp:sp modelId="{184A1D9F-CB56-4FEE-A789-0E3BD5E25AED}">
      <dsp:nvSpPr>
        <dsp:cNvPr id="0" name=""/>
        <dsp:cNvSpPr/>
      </dsp:nvSpPr>
      <dsp:spPr>
        <a:xfrm>
          <a:off x="1613910" y="260161"/>
          <a:ext cx="1287363" cy="643681"/>
        </a:xfrm>
        <a:prstGeom prst="roundRect">
          <a:avLst/>
        </a:prstGeom>
        <a:solidFill>
          <a:sysClr val="windowText" lastClr="000000">
            <a:lumMod val="95000"/>
            <a:lumOff val="5000"/>
          </a:sys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orbel"/>
              <a:ea typeface="+mn-ea"/>
              <a:cs typeface="+mn-cs"/>
            </a:rPr>
            <a:t>10.  Vetting Committee</a:t>
          </a:r>
        </a:p>
      </dsp:txBody>
      <dsp:txXfrm>
        <a:off x="1645332" y="291583"/>
        <a:ext cx="1224519" cy="58083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pPr/>
              <a:t>8/21/23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p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pPr/>
              <a:t>8/21/23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p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6894"/>
            <a:ext cx="12190413" cy="685800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pic>
        <p:nvPicPr>
          <p:cNvPr id="5" name="Picture 4"/>
          <p:cNvPicPr>
            <a:picLocks noChangeAspect="1"/>
          </p:cNvPicPr>
          <p:nvPr userDrawn="1"/>
        </p:nvPicPr>
        <p:blipFill>
          <a:blip r:embed="rId2"/>
          <a:stretch>
            <a:fillRect/>
          </a:stretch>
        </p:blipFill>
        <p:spPr>
          <a:xfrm>
            <a:off x="10911476" y="-4482"/>
            <a:ext cx="1274174" cy="14631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522412" cy="1394478"/>
          </a:xfrm>
          <a:prstGeom prst="rect">
            <a:avLst/>
          </a:prstGeom>
        </p:spPr>
      </p:pic>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ACAN - BUILDING KNOWLEDGE FOR GOOD GOVERNANCE</a:t>
            </a:r>
            <a:endParaRPr dirty="0"/>
          </a:p>
        </p:txBody>
      </p:sp>
      <p:sp>
        <p:nvSpPr>
          <p:cNvPr id="4" name="Date Placeholder 3"/>
          <p:cNvSpPr>
            <a:spLocks noGrp="1"/>
          </p:cNvSpPr>
          <p:nvPr>
            <p:ph type="dt" sz="half" idx="10"/>
          </p:nvPr>
        </p:nvSpPr>
        <p:spPr/>
        <p:txBody>
          <a:bodyPr/>
          <a:lstStyle/>
          <a:p>
            <a:fld id="{B2FE4F56-4AF9-4BCF-8FCE-AEE6D7F91694}" type="datetime1">
              <a:rPr lang="en-US" smtClean="0"/>
              <a:pPr/>
              <a:t>8/21/23</a:t>
            </a:fld>
            <a:endParaRPr/>
          </a:p>
        </p:txBody>
      </p:sp>
      <p:sp>
        <p:nvSpPr>
          <p:cNvPr id="6" name="Slide Number Placeholder 5"/>
          <p:cNvSpPr>
            <a:spLocks noGrp="1"/>
          </p:cNvSpPr>
          <p:nvPr>
            <p:ph type="sldNum" sz="quarter" idx="12"/>
          </p:nvPr>
        </p:nvSpPr>
        <p:spPr/>
        <p:txBody>
          <a:bodyPr/>
          <a:lstStyle/>
          <a:p>
            <a:fld id="{F36C87F6-986D-49E6-AF40-1B3A1EE8064D}" type="slidenum">
              <a:rPr/>
              <a:pPr/>
              <a:t>‹#›</a:t>
            </a:fld>
            <a:endParaRPr/>
          </a:p>
        </p:txBody>
      </p:sp>
      <p:pic>
        <p:nvPicPr>
          <p:cNvPr id="7" name="Picture 6"/>
          <p:cNvPicPr>
            <a:picLocks noChangeAspect="1"/>
          </p:cNvPicPr>
          <p:nvPr userDrawn="1"/>
        </p:nvPicPr>
        <p:blipFill>
          <a:blip r:embed="rId2"/>
          <a:stretch>
            <a:fillRect/>
          </a:stretch>
        </p:blipFill>
        <p:spPr>
          <a:xfrm>
            <a:off x="0" y="0"/>
            <a:ext cx="1731414" cy="1329043"/>
          </a:xfrm>
          <a:prstGeom prst="rect">
            <a:avLst/>
          </a:prstGeom>
        </p:spPr>
      </p:pic>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ACAN - BUILDING KNOWLEDGE FOR GOOD GOVERNANCE</a:t>
            </a:r>
            <a:endParaRPr dirty="0"/>
          </a:p>
        </p:txBody>
      </p:sp>
      <p:sp>
        <p:nvSpPr>
          <p:cNvPr id="4" name="Date Placeholder 3"/>
          <p:cNvSpPr>
            <a:spLocks noGrp="1"/>
          </p:cNvSpPr>
          <p:nvPr>
            <p:ph type="dt" sz="half" idx="10"/>
          </p:nvPr>
        </p:nvSpPr>
        <p:spPr/>
        <p:txBody>
          <a:bodyPr/>
          <a:lstStyle/>
          <a:p>
            <a:fld id="{10FFC2B8-832A-4CD0-8A91-E0F0405B23D5}" type="datetime1">
              <a:rPr lang="en-US" smtClean="0"/>
              <a:pPr/>
              <a:t>8/21/23</a:t>
            </a:fld>
            <a:endParaRPr/>
          </a:p>
        </p:txBody>
      </p:sp>
      <p:sp>
        <p:nvSpPr>
          <p:cNvPr id="6" name="Slide Number Placeholder 5"/>
          <p:cNvSpPr>
            <a:spLocks noGrp="1"/>
          </p:cNvSpPr>
          <p:nvPr>
            <p:ph type="sldNum" sz="quarter" idx="12"/>
          </p:nvPr>
        </p:nvSpPr>
        <p:spPr/>
        <p:txBody>
          <a:bodyPr/>
          <a:lstStyle/>
          <a:p>
            <a:fld id="{F36C87F6-986D-49E6-AF40-1B3A1EE8064D}" type="slidenum">
              <a:rPr/>
              <a:pPr/>
              <a:t>‹#›</a:t>
            </a:fld>
            <a:endParaRPr/>
          </a:p>
        </p:txBody>
      </p:sp>
      <p:pic>
        <p:nvPicPr>
          <p:cNvPr id="7" name="Picture 6"/>
          <p:cNvPicPr>
            <a:picLocks noChangeAspect="1"/>
          </p:cNvPicPr>
          <p:nvPr userDrawn="1"/>
        </p:nvPicPr>
        <p:blipFill>
          <a:blip r:embed="rId2"/>
          <a:stretch>
            <a:fillRect/>
          </a:stretch>
        </p:blipFill>
        <p:spPr>
          <a:xfrm>
            <a:off x="0" y="0"/>
            <a:ext cx="1731414" cy="1329043"/>
          </a:xfrm>
          <a:prstGeom prst="rect">
            <a:avLst/>
          </a:prstGeom>
        </p:spPr>
      </p:pic>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CEA8E-D153-4598-83AE-EEDAC03106B1}"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77282-07AE-452D-A69B-37279456B9E8}" type="slidenum">
              <a:rPr lang="en-US" smtClean="0"/>
              <a:pPr/>
              <a:t>‹#›</a:t>
            </a:fld>
            <a:endParaRPr lang="en-US"/>
          </a:p>
        </p:txBody>
      </p:sp>
    </p:spTree>
    <p:extLst>
      <p:ext uri="{BB962C8B-B14F-4D97-AF65-F5344CB8AC3E}">
        <p14:creationId xmlns:p14="http://schemas.microsoft.com/office/powerpoint/2010/main" val="2701403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CEA8E-D153-4598-83AE-EEDAC03106B1}"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77282-07AE-452D-A69B-37279456B9E8}" type="slidenum">
              <a:rPr lang="en-US" smtClean="0"/>
              <a:pPr/>
              <a:t>‹#›</a:t>
            </a:fld>
            <a:endParaRPr lang="en-US"/>
          </a:p>
        </p:txBody>
      </p:sp>
    </p:spTree>
    <p:extLst>
      <p:ext uri="{BB962C8B-B14F-4D97-AF65-F5344CB8AC3E}">
        <p14:creationId xmlns:p14="http://schemas.microsoft.com/office/powerpoint/2010/main" val="170107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CEA8E-D153-4598-83AE-EEDAC03106B1}"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77282-07AE-452D-A69B-37279456B9E8}" type="slidenum">
              <a:rPr lang="en-US" smtClean="0"/>
              <a:pPr/>
              <a:t>‹#›</a:t>
            </a:fld>
            <a:endParaRPr lang="en-US"/>
          </a:p>
        </p:txBody>
      </p:sp>
    </p:spTree>
    <p:extLst>
      <p:ext uri="{BB962C8B-B14F-4D97-AF65-F5344CB8AC3E}">
        <p14:creationId xmlns:p14="http://schemas.microsoft.com/office/powerpoint/2010/main" val="3236029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3" y="1825625"/>
            <a:ext cx="5180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CEA8E-D153-4598-83AE-EEDAC03106B1}" type="datetimeFigureOut">
              <a:rPr lang="en-US" smtClean="0"/>
              <a:pPr/>
              <a:t>8/21/23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77282-07AE-452D-A69B-37279456B9E8}" type="slidenum">
              <a:rPr lang="en-US" smtClean="0"/>
              <a:pPr/>
              <a:t>‹#›</a:t>
            </a:fld>
            <a:endParaRPr lang="en-US"/>
          </a:p>
        </p:txBody>
      </p:sp>
    </p:spTree>
    <p:extLst>
      <p:ext uri="{BB962C8B-B14F-4D97-AF65-F5344CB8AC3E}">
        <p14:creationId xmlns:p14="http://schemas.microsoft.com/office/powerpoint/2010/main" val="3562994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CEA8E-D153-4598-83AE-EEDAC03106B1}" type="datetimeFigureOut">
              <a:rPr lang="en-US" smtClean="0"/>
              <a:pPr/>
              <a:t>8/21/23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77282-07AE-452D-A69B-37279456B9E8}" type="slidenum">
              <a:rPr lang="en-US" smtClean="0"/>
              <a:pPr/>
              <a:t>‹#›</a:t>
            </a:fld>
            <a:endParaRPr lang="en-US"/>
          </a:p>
        </p:txBody>
      </p:sp>
    </p:spTree>
    <p:extLst>
      <p:ext uri="{BB962C8B-B14F-4D97-AF65-F5344CB8AC3E}">
        <p14:creationId xmlns:p14="http://schemas.microsoft.com/office/powerpoint/2010/main" val="327572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CEA8E-D153-4598-83AE-EEDAC03106B1}" type="datetimeFigureOut">
              <a:rPr lang="en-US" smtClean="0"/>
              <a:pPr/>
              <a:t>8/21/23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77282-07AE-452D-A69B-37279456B9E8}" type="slidenum">
              <a:rPr lang="en-US" smtClean="0"/>
              <a:pPr/>
              <a:t>‹#›</a:t>
            </a:fld>
            <a:endParaRPr lang="en-US"/>
          </a:p>
        </p:txBody>
      </p:sp>
    </p:spTree>
    <p:extLst>
      <p:ext uri="{BB962C8B-B14F-4D97-AF65-F5344CB8AC3E}">
        <p14:creationId xmlns:p14="http://schemas.microsoft.com/office/powerpoint/2010/main" val="2255578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CEA8E-D153-4598-83AE-EEDAC03106B1}" type="datetimeFigureOut">
              <a:rPr lang="en-US" smtClean="0"/>
              <a:pPr/>
              <a:t>8/21/23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77282-07AE-452D-A69B-37279456B9E8}" type="slidenum">
              <a:rPr lang="en-US" smtClean="0"/>
              <a:pPr/>
              <a:t>‹#›</a:t>
            </a:fld>
            <a:endParaRPr lang="en-US"/>
          </a:p>
        </p:txBody>
      </p:sp>
    </p:spTree>
    <p:extLst>
      <p:ext uri="{BB962C8B-B14F-4D97-AF65-F5344CB8AC3E}">
        <p14:creationId xmlns:p14="http://schemas.microsoft.com/office/powerpoint/2010/main" val="205904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CEA8E-D153-4598-83AE-EEDAC03106B1}" type="datetimeFigureOut">
              <a:rPr lang="en-US" smtClean="0"/>
              <a:pPr/>
              <a:t>8/21/23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77282-07AE-452D-A69B-37279456B9E8}" type="slidenum">
              <a:rPr lang="en-US" smtClean="0"/>
              <a:pPr/>
              <a:t>‹#›</a:t>
            </a:fld>
            <a:endParaRPr lang="en-US"/>
          </a:p>
        </p:txBody>
      </p:sp>
    </p:spTree>
    <p:extLst>
      <p:ext uri="{BB962C8B-B14F-4D97-AF65-F5344CB8AC3E}">
        <p14:creationId xmlns:p14="http://schemas.microsoft.com/office/powerpoint/2010/main" val="277463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r>
              <a:rPr lang="en-US"/>
              <a:t>ACAN - BUILDING KNOWLEDGE FOR GOOD GOVERNANCE</a:t>
            </a:r>
            <a:endParaRPr dirty="0"/>
          </a:p>
        </p:txBody>
      </p:sp>
      <p:sp>
        <p:nvSpPr>
          <p:cNvPr id="4" name="Date Placeholder 3"/>
          <p:cNvSpPr>
            <a:spLocks noGrp="1"/>
          </p:cNvSpPr>
          <p:nvPr>
            <p:ph type="dt" sz="half" idx="10"/>
          </p:nvPr>
        </p:nvSpPr>
        <p:spPr/>
        <p:txBody>
          <a:bodyPr/>
          <a:lstStyle/>
          <a:p>
            <a:fld id="{85CE902B-A758-484A-B388-7B2A3F01796C}" type="datetime1">
              <a:rPr lang="en-US" smtClean="0"/>
              <a:pPr/>
              <a:t>8/21/23</a:t>
            </a:fld>
            <a:endParaRPr/>
          </a:p>
        </p:txBody>
      </p:sp>
      <p:sp>
        <p:nvSpPr>
          <p:cNvPr id="6" name="Slide Number Placeholder 5"/>
          <p:cNvSpPr>
            <a:spLocks noGrp="1"/>
          </p:cNvSpPr>
          <p:nvPr>
            <p:ph type="sldNum" sz="quarter" idx="12"/>
          </p:nvPr>
        </p:nvSpPr>
        <p:spPr/>
        <p:txBody>
          <a:bodyPr/>
          <a:lstStyle/>
          <a:p>
            <a:fld id="{F36C87F6-986D-49E6-AF40-1B3A1EE8064D}" type="slidenum">
              <a:rPr/>
              <a:pPr/>
              <a:t>‹#›</a:t>
            </a:fld>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8" y="23626"/>
            <a:ext cx="1739153" cy="1593005"/>
          </a:xfrm>
          <a:prstGeom prst="rect">
            <a:avLst/>
          </a:prstGeom>
        </p:spPr>
      </p:pic>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CEA8E-D153-4598-83AE-EEDAC03106B1}" type="datetimeFigureOut">
              <a:rPr lang="en-US" smtClean="0"/>
              <a:pPr/>
              <a:t>8/21/23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77282-07AE-452D-A69B-37279456B9E8}" type="slidenum">
              <a:rPr lang="en-US" smtClean="0"/>
              <a:pPr/>
              <a:t>‹#›</a:t>
            </a:fld>
            <a:endParaRPr lang="en-US"/>
          </a:p>
        </p:txBody>
      </p:sp>
    </p:spTree>
    <p:extLst>
      <p:ext uri="{BB962C8B-B14F-4D97-AF65-F5344CB8AC3E}">
        <p14:creationId xmlns:p14="http://schemas.microsoft.com/office/powerpoint/2010/main" val="1728971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CEA8E-D153-4598-83AE-EEDAC03106B1}"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77282-07AE-452D-A69B-37279456B9E8}" type="slidenum">
              <a:rPr lang="en-US" smtClean="0"/>
              <a:pPr/>
              <a:t>‹#›</a:t>
            </a:fld>
            <a:endParaRPr lang="en-US"/>
          </a:p>
        </p:txBody>
      </p:sp>
    </p:spTree>
    <p:extLst>
      <p:ext uri="{BB962C8B-B14F-4D97-AF65-F5344CB8AC3E}">
        <p14:creationId xmlns:p14="http://schemas.microsoft.com/office/powerpoint/2010/main" val="2466964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271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CEA8E-D153-4598-83AE-EEDAC03106B1}"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77282-07AE-452D-A69B-37279456B9E8}" type="slidenum">
              <a:rPr lang="en-US" smtClean="0"/>
              <a:pPr/>
              <a:t>‹#›</a:t>
            </a:fld>
            <a:endParaRPr lang="en-US"/>
          </a:p>
        </p:txBody>
      </p:sp>
    </p:spTree>
    <p:extLst>
      <p:ext uri="{BB962C8B-B14F-4D97-AF65-F5344CB8AC3E}">
        <p14:creationId xmlns:p14="http://schemas.microsoft.com/office/powerpoint/2010/main" val="2874778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44C949-B253-45F6-A3EF-E818149F1959}"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C50A-5B6E-479C-9EE1-5ABC1846313C}" type="slidenum">
              <a:rPr lang="en-US" smtClean="0"/>
              <a:pPr/>
              <a:t>‹#›</a:t>
            </a:fld>
            <a:endParaRPr lang="en-US"/>
          </a:p>
        </p:txBody>
      </p:sp>
    </p:spTree>
    <p:extLst>
      <p:ext uri="{BB962C8B-B14F-4D97-AF65-F5344CB8AC3E}">
        <p14:creationId xmlns:p14="http://schemas.microsoft.com/office/powerpoint/2010/main" val="1577841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44C949-B253-45F6-A3EF-E818149F1959}"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C50A-5B6E-479C-9EE1-5ABC1846313C}" type="slidenum">
              <a:rPr lang="en-US" smtClean="0"/>
              <a:pPr/>
              <a:t>‹#›</a:t>
            </a:fld>
            <a:endParaRPr lang="en-US"/>
          </a:p>
        </p:txBody>
      </p:sp>
    </p:spTree>
    <p:extLst>
      <p:ext uri="{BB962C8B-B14F-4D97-AF65-F5344CB8AC3E}">
        <p14:creationId xmlns:p14="http://schemas.microsoft.com/office/powerpoint/2010/main" val="1186041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44C949-B253-45F6-A3EF-E818149F1959}"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C50A-5B6E-479C-9EE1-5ABC1846313C}" type="slidenum">
              <a:rPr lang="en-US" smtClean="0"/>
              <a:pPr/>
              <a:t>‹#›</a:t>
            </a:fld>
            <a:endParaRPr lang="en-US"/>
          </a:p>
        </p:txBody>
      </p:sp>
    </p:spTree>
    <p:extLst>
      <p:ext uri="{BB962C8B-B14F-4D97-AF65-F5344CB8AC3E}">
        <p14:creationId xmlns:p14="http://schemas.microsoft.com/office/powerpoint/2010/main" val="1813789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3" y="1825625"/>
            <a:ext cx="5180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44C949-B253-45F6-A3EF-E818149F1959}" type="datetimeFigureOut">
              <a:rPr lang="en-US" smtClean="0"/>
              <a:pPr/>
              <a:t>8/21/23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CC50A-5B6E-479C-9EE1-5ABC1846313C}" type="slidenum">
              <a:rPr lang="en-US" smtClean="0"/>
              <a:pPr/>
              <a:t>‹#›</a:t>
            </a:fld>
            <a:endParaRPr lang="en-US"/>
          </a:p>
        </p:txBody>
      </p:sp>
    </p:spTree>
    <p:extLst>
      <p:ext uri="{BB962C8B-B14F-4D97-AF65-F5344CB8AC3E}">
        <p14:creationId xmlns:p14="http://schemas.microsoft.com/office/powerpoint/2010/main" val="2674915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44C949-B253-45F6-A3EF-E818149F1959}" type="datetimeFigureOut">
              <a:rPr lang="en-US" smtClean="0"/>
              <a:pPr/>
              <a:t>8/21/23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CC50A-5B6E-479C-9EE1-5ABC1846313C}" type="slidenum">
              <a:rPr lang="en-US" smtClean="0"/>
              <a:pPr/>
              <a:t>‹#›</a:t>
            </a:fld>
            <a:endParaRPr lang="en-US"/>
          </a:p>
        </p:txBody>
      </p:sp>
    </p:spTree>
    <p:extLst>
      <p:ext uri="{BB962C8B-B14F-4D97-AF65-F5344CB8AC3E}">
        <p14:creationId xmlns:p14="http://schemas.microsoft.com/office/powerpoint/2010/main" val="2673626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44C949-B253-45F6-A3EF-E818149F1959}" type="datetimeFigureOut">
              <a:rPr lang="en-US" smtClean="0"/>
              <a:pPr/>
              <a:t>8/21/23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CC50A-5B6E-479C-9EE1-5ABC1846313C}" type="slidenum">
              <a:rPr lang="en-US" smtClean="0"/>
              <a:pPr/>
              <a:t>‹#›</a:t>
            </a:fld>
            <a:endParaRPr lang="en-US"/>
          </a:p>
        </p:txBody>
      </p:sp>
    </p:spTree>
    <p:extLst>
      <p:ext uri="{BB962C8B-B14F-4D97-AF65-F5344CB8AC3E}">
        <p14:creationId xmlns:p14="http://schemas.microsoft.com/office/powerpoint/2010/main" val="1759280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4C949-B253-45F6-A3EF-E818149F1959}" type="datetimeFigureOut">
              <a:rPr lang="en-US" smtClean="0"/>
              <a:pPr/>
              <a:t>8/21/23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CC50A-5B6E-479C-9EE1-5ABC1846313C}" type="slidenum">
              <a:rPr lang="en-US" smtClean="0"/>
              <a:pPr/>
              <a:t>‹#›</a:t>
            </a:fld>
            <a:endParaRPr lang="en-US"/>
          </a:p>
        </p:txBody>
      </p:sp>
    </p:spTree>
    <p:extLst>
      <p:ext uri="{BB962C8B-B14F-4D97-AF65-F5344CB8AC3E}">
        <p14:creationId xmlns:p14="http://schemas.microsoft.com/office/powerpoint/2010/main" val="120263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ACAN - BUILDING KNOWLEDGE FOR GOOD GOVERNANCE</a:t>
            </a:r>
            <a:endParaRPr dirty="0"/>
          </a:p>
        </p:txBody>
      </p:sp>
      <p:sp>
        <p:nvSpPr>
          <p:cNvPr id="4" name="Date Placeholder 3"/>
          <p:cNvSpPr>
            <a:spLocks noGrp="1"/>
          </p:cNvSpPr>
          <p:nvPr>
            <p:ph type="dt" sz="half" idx="10"/>
          </p:nvPr>
        </p:nvSpPr>
        <p:spPr/>
        <p:txBody>
          <a:bodyPr/>
          <a:lstStyle/>
          <a:p>
            <a:fld id="{B621BA3D-57EF-447B-936C-A0BB7674E338}" type="datetime1">
              <a:rPr lang="en-US" smtClean="0"/>
              <a:pPr/>
              <a:t>8/21/23</a:t>
            </a:fld>
            <a:endParaRPr/>
          </a:p>
        </p:txBody>
      </p:sp>
      <p:sp>
        <p:nvSpPr>
          <p:cNvPr id="6" name="Slide Number Placeholder 5"/>
          <p:cNvSpPr>
            <a:spLocks noGrp="1"/>
          </p:cNvSpPr>
          <p:nvPr>
            <p:ph type="sldNum" sz="quarter" idx="12"/>
          </p:nvPr>
        </p:nvSpPr>
        <p:spPr/>
        <p:txBody>
          <a:bodyPr/>
          <a:lstStyle/>
          <a:p>
            <a:fld id="{F36C87F6-986D-49E6-AF40-1B3A1EE8064D}" type="slidenum">
              <a:rPr/>
              <a:pPr/>
              <a:t>‹#›</a:t>
            </a:fld>
            <a:endParaRPr/>
          </a:p>
        </p:txBody>
      </p:sp>
      <p:pic>
        <p:nvPicPr>
          <p:cNvPr id="7" name="Picture 6"/>
          <p:cNvPicPr>
            <a:picLocks noChangeAspect="1"/>
          </p:cNvPicPr>
          <p:nvPr userDrawn="1"/>
        </p:nvPicPr>
        <p:blipFill>
          <a:blip r:embed="rId2"/>
          <a:stretch>
            <a:fillRect/>
          </a:stretch>
        </p:blipFill>
        <p:spPr>
          <a:xfrm>
            <a:off x="0" y="0"/>
            <a:ext cx="1731414" cy="1329043"/>
          </a:xfrm>
          <a:prstGeom prst="rect">
            <a:avLst/>
          </a:prstGeom>
        </p:spPr>
      </p:pic>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44C949-B253-45F6-A3EF-E818149F1959}" type="datetimeFigureOut">
              <a:rPr lang="en-US" smtClean="0"/>
              <a:pPr/>
              <a:t>8/21/23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CC50A-5B6E-479C-9EE1-5ABC1846313C}" type="slidenum">
              <a:rPr lang="en-US" smtClean="0"/>
              <a:pPr/>
              <a:t>‹#›</a:t>
            </a:fld>
            <a:endParaRPr lang="en-US"/>
          </a:p>
        </p:txBody>
      </p:sp>
    </p:spTree>
    <p:extLst>
      <p:ext uri="{BB962C8B-B14F-4D97-AF65-F5344CB8AC3E}">
        <p14:creationId xmlns:p14="http://schemas.microsoft.com/office/powerpoint/2010/main" val="4104998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44C949-B253-45F6-A3EF-E818149F1959}" type="datetimeFigureOut">
              <a:rPr lang="en-US" smtClean="0"/>
              <a:pPr/>
              <a:t>8/21/23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CC50A-5B6E-479C-9EE1-5ABC1846313C}" type="slidenum">
              <a:rPr lang="en-US" smtClean="0"/>
              <a:pPr/>
              <a:t>‹#›</a:t>
            </a:fld>
            <a:endParaRPr lang="en-US"/>
          </a:p>
        </p:txBody>
      </p:sp>
    </p:spTree>
    <p:extLst>
      <p:ext uri="{BB962C8B-B14F-4D97-AF65-F5344CB8AC3E}">
        <p14:creationId xmlns:p14="http://schemas.microsoft.com/office/powerpoint/2010/main" val="449781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44C949-B253-45F6-A3EF-E818149F1959}"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C50A-5B6E-479C-9EE1-5ABC1846313C}" type="slidenum">
              <a:rPr lang="en-US" smtClean="0"/>
              <a:pPr/>
              <a:t>‹#›</a:t>
            </a:fld>
            <a:endParaRPr lang="en-US"/>
          </a:p>
        </p:txBody>
      </p:sp>
    </p:spTree>
    <p:extLst>
      <p:ext uri="{BB962C8B-B14F-4D97-AF65-F5344CB8AC3E}">
        <p14:creationId xmlns:p14="http://schemas.microsoft.com/office/powerpoint/2010/main" val="2795074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271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44C949-B253-45F6-A3EF-E818149F1959}"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C50A-5B6E-479C-9EE1-5ABC1846313C}" type="slidenum">
              <a:rPr lang="en-US" smtClean="0"/>
              <a:pPr/>
              <a:t>‹#›</a:t>
            </a:fld>
            <a:endParaRPr lang="en-US"/>
          </a:p>
        </p:txBody>
      </p:sp>
    </p:spTree>
    <p:extLst>
      <p:ext uri="{BB962C8B-B14F-4D97-AF65-F5344CB8AC3E}">
        <p14:creationId xmlns:p14="http://schemas.microsoft.com/office/powerpoint/2010/main" val="129966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ACAN - BUILDING KNOWLEDGE FOR GOOD GOVERNANCE</a:t>
            </a:r>
            <a:endParaRPr dirty="0"/>
          </a:p>
        </p:txBody>
      </p:sp>
      <p:sp>
        <p:nvSpPr>
          <p:cNvPr id="5" name="Date Placeholder 4"/>
          <p:cNvSpPr>
            <a:spLocks noGrp="1"/>
          </p:cNvSpPr>
          <p:nvPr>
            <p:ph type="dt" sz="half" idx="10"/>
          </p:nvPr>
        </p:nvSpPr>
        <p:spPr/>
        <p:txBody>
          <a:bodyPr/>
          <a:lstStyle/>
          <a:p>
            <a:fld id="{B04D08B5-5D88-41E1-B928-68325F2F4079}" type="datetime1">
              <a:rPr lang="en-US" smtClean="0"/>
              <a:pPr/>
              <a:t>8/21/23</a:t>
            </a:fld>
            <a:endParaRPr/>
          </a:p>
        </p:txBody>
      </p:sp>
      <p:sp>
        <p:nvSpPr>
          <p:cNvPr id="7" name="Slide Number Placeholder 6"/>
          <p:cNvSpPr>
            <a:spLocks noGrp="1"/>
          </p:cNvSpPr>
          <p:nvPr>
            <p:ph type="sldNum" sz="quarter" idx="12"/>
          </p:nvPr>
        </p:nvSpPr>
        <p:spPr/>
        <p:txBody>
          <a:bodyPr/>
          <a:lstStyle/>
          <a:p>
            <a:fld id="{F36C87F6-986D-49E6-AF40-1B3A1EE8064D}" type="slidenum">
              <a:rPr/>
              <a:pPr/>
              <a:t>‹#›</a:t>
            </a:fld>
            <a:endParaRPr/>
          </a:p>
        </p:txBody>
      </p:sp>
      <p:pic>
        <p:nvPicPr>
          <p:cNvPr id="8" name="Picture 7"/>
          <p:cNvPicPr>
            <a:picLocks noChangeAspect="1"/>
          </p:cNvPicPr>
          <p:nvPr userDrawn="1"/>
        </p:nvPicPr>
        <p:blipFill>
          <a:blip r:embed="rId2"/>
          <a:stretch>
            <a:fillRect/>
          </a:stretch>
        </p:blipFill>
        <p:spPr>
          <a:xfrm>
            <a:off x="0" y="0"/>
            <a:ext cx="1731414" cy="1329043"/>
          </a:xfrm>
          <a:prstGeom prst="rect">
            <a:avLst/>
          </a:prstGeom>
        </p:spPr>
      </p:pic>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ACAN - BUILDING KNOWLEDGE FOR GOOD GOVERNANCE</a:t>
            </a:r>
            <a:endParaRPr dirty="0"/>
          </a:p>
        </p:txBody>
      </p:sp>
      <p:sp>
        <p:nvSpPr>
          <p:cNvPr id="7" name="Date Placeholder 6"/>
          <p:cNvSpPr>
            <a:spLocks noGrp="1"/>
          </p:cNvSpPr>
          <p:nvPr>
            <p:ph type="dt" sz="half" idx="10"/>
          </p:nvPr>
        </p:nvSpPr>
        <p:spPr/>
        <p:txBody>
          <a:bodyPr/>
          <a:lstStyle/>
          <a:p>
            <a:fld id="{94FC8D1C-9141-4C53-B6EC-82B7F3827EC8}" type="datetime1">
              <a:rPr lang="en-US" smtClean="0"/>
              <a:pPr/>
              <a:t>8/21/23</a:t>
            </a:fld>
            <a:endParaRPr/>
          </a:p>
        </p:txBody>
      </p:sp>
      <p:sp>
        <p:nvSpPr>
          <p:cNvPr id="9" name="Slide Number Placeholder 8"/>
          <p:cNvSpPr>
            <a:spLocks noGrp="1"/>
          </p:cNvSpPr>
          <p:nvPr>
            <p:ph type="sldNum" sz="quarter" idx="12"/>
          </p:nvPr>
        </p:nvSpPr>
        <p:spPr/>
        <p:txBody>
          <a:bodyPr/>
          <a:lstStyle/>
          <a:p>
            <a:fld id="{F36C87F6-986D-49E6-AF40-1B3A1EE8064D}" type="slidenum">
              <a:rPr/>
              <a:pPr/>
              <a:t>‹#›</a:t>
            </a:fld>
            <a:endParaRPr/>
          </a:p>
        </p:txBody>
      </p:sp>
      <p:pic>
        <p:nvPicPr>
          <p:cNvPr id="10" name="Picture 9"/>
          <p:cNvPicPr>
            <a:picLocks noChangeAspect="1"/>
          </p:cNvPicPr>
          <p:nvPr userDrawn="1"/>
        </p:nvPicPr>
        <p:blipFill>
          <a:blip r:embed="rId2"/>
          <a:stretch>
            <a:fillRect/>
          </a:stretch>
        </p:blipFill>
        <p:spPr>
          <a:xfrm>
            <a:off x="0" y="0"/>
            <a:ext cx="1731414" cy="1329043"/>
          </a:xfrm>
          <a:prstGeom prst="rect">
            <a:avLst/>
          </a:prstGeom>
        </p:spPr>
      </p:pic>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ACAN - BUILDING KNOWLEDGE FOR GOOD GOVERNANCE</a:t>
            </a:r>
            <a:endParaRPr dirty="0"/>
          </a:p>
        </p:txBody>
      </p:sp>
      <p:sp>
        <p:nvSpPr>
          <p:cNvPr id="3" name="Date Placeholder 2"/>
          <p:cNvSpPr>
            <a:spLocks noGrp="1"/>
          </p:cNvSpPr>
          <p:nvPr>
            <p:ph type="dt" sz="half" idx="10"/>
          </p:nvPr>
        </p:nvSpPr>
        <p:spPr/>
        <p:txBody>
          <a:bodyPr/>
          <a:lstStyle/>
          <a:p>
            <a:fld id="{77C494AF-EFF7-4B52-BB63-E5F73E829872}" type="datetime1">
              <a:rPr lang="en-US" smtClean="0"/>
              <a:pPr/>
              <a:t>8/21/23</a:t>
            </a:fld>
            <a:endParaRPr/>
          </a:p>
        </p:txBody>
      </p:sp>
      <p:sp>
        <p:nvSpPr>
          <p:cNvPr id="5" name="Slide Number Placeholder 4"/>
          <p:cNvSpPr>
            <a:spLocks noGrp="1"/>
          </p:cNvSpPr>
          <p:nvPr>
            <p:ph type="sldNum" sz="quarter" idx="12"/>
          </p:nvPr>
        </p:nvSpPr>
        <p:spPr/>
        <p:txBody>
          <a:bodyPr/>
          <a:lstStyle/>
          <a:p>
            <a:fld id="{F36C87F6-986D-49E6-AF40-1B3A1EE8064D}" type="slidenum">
              <a:rPr/>
              <a:pPr/>
              <a:t>‹#›</a:t>
            </a:fld>
            <a:endParaRPr/>
          </a:p>
        </p:txBody>
      </p:sp>
      <p:pic>
        <p:nvPicPr>
          <p:cNvPr id="6" name="Picture 5"/>
          <p:cNvPicPr>
            <a:picLocks noChangeAspect="1"/>
          </p:cNvPicPr>
          <p:nvPr userDrawn="1"/>
        </p:nvPicPr>
        <p:blipFill>
          <a:blip r:embed="rId2"/>
          <a:stretch>
            <a:fillRect/>
          </a:stretch>
        </p:blipFill>
        <p:spPr>
          <a:xfrm>
            <a:off x="0" y="0"/>
            <a:ext cx="1731414" cy="1329043"/>
          </a:xfrm>
          <a:prstGeom prst="rect">
            <a:avLst/>
          </a:prstGeom>
        </p:spPr>
      </p:pic>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ACAN - BUILDING KNOWLEDGE FOR GOOD GOVERNANCE</a:t>
            </a:r>
            <a:endParaRPr dirty="0"/>
          </a:p>
        </p:txBody>
      </p:sp>
      <p:sp>
        <p:nvSpPr>
          <p:cNvPr id="2" name="Date Placeholder 1"/>
          <p:cNvSpPr>
            <a:spLocks noGrp="1"/>
          </p:cNvSpPr>
          <p:nvPr>
            <p:ph type="dt" sz="half" idx="10"/>
          </p:nvPr>
        </p:nvSpPr>
        <p:spPr/>
        <p:txBody>
          <a:bodyPr/>
          <a:lstStyle/>
          <a:p>
            <a:fld id="{B68EC52A-0B95-4AC9-9BA5-C8513E21B9D4}" type="datetime1">
              <a:rPr lang="en-US" smtClean="0"/>
              <a:pPr/>
              <a:t>8/21/23</a:t>
            </a:fld>
            <a:endParaRPr/>
          </a:p>
        </p:txBody>
      </p:sp>
      <p:sp>
        <p:nvSpPr>
          <p:cNvPr id="4" name="Slide Number Placeholder 3"/>
          <p:cNvSpPr>
            <a:spLocks noGrp="1"/>
          </p:cNvSpPr>
          <p:nvPr>
            <p:ph type="sldNum" sz="quarter" idx="12"/>
          </p:nvPr>
        </p:nvSpPr>
        <p:spPr/>
        <p:txBody>
          <a:bodyPr/>
          <a:lstStyle/>
          <a:p>
            <a:fld id="{F36C87F6-986D-49E6-AF40-1B3A1EE8064D}" type="slidenum">
              <a:rPr/>
              <a:pPr/>
              <a:t>‹#›</a:t>
            </a:fld>
            <a:endParaRPr/>
          </a:p>
        </p:txBody>
      </p:sp>
      <p:pic>
        <p:nvPicPr>
          <p:cNvPr id="5" name="Picture 4"/>
          <p:cNvPicPr>
            <a:picLocks noChangeAspect="1"/>
          </p:cNvPicPr>
          <p:nvPr userDrawn="1"/>
        </p:nvPicPr>
        <p:blipFill>
          <a:blip r:embed="rId2"/>
          <a:stretch>
            <a:fillRect/>
          </a:stretch>
        </p:blipFill>
        <p:spPr>
          <a:xfrm>
            <a:off x="0" y="0"/>
            <a:ext cx="1731414" cy="1329043"/>
          </a:xfrm>
          <a:prstGeom prst="rect">
            <a:avLst/>
          </a:prstGeom>
        </p:spPr>
      </p:pic>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ACAN - BUILDING KNOWLEDGE FOR GOOD GOVERNANCE</a:t>
            </a:r>
            <a:endParaRPr dirty="0"/>
          </a:p>
        </p:txBody>
      </p:sp>
      <p:sp>
        <p:nvSpPr>
          <p:cNvPr id="5" name="Date Placeholder 4"/>
          <p:cNvSpPr>
            <a:spLocks noGrp="1"/>
          </p:cNvSpPr>
          <p:nvPr>
            <p:ph type="dt" sz="half" idx="10"/>
          </p:nvPr>
        </p:nvSpPr>
        <p:spPr/>
        <p:txBody>
          <a:bodyPr/>
          <a:lstStyle/>
          <a:p>
            <a:fld id="{8A162096-48CA-4A31-B844-259F0A3ADE85}" type="datetime1">
              <a:rPr lang="en-US" smtClean="0"/>
              <a:pPr/>
              <a:t>8/21/23</a:t>
            </a:fld>
            <a:endParaRPr/>
          </a:p>
        </p:txBody>
      </p:sp>
      <p:sp>
        <p:nvSpPr>
          <p:cNvPr id="7" name="Slide Number Placeholder 6"/>
          <p:cNvSpPr>
            <a:spLocks noGrp="1"/>
          </p:cNvSpPr>
          <p:nvPr>
            <p:ph type="sldNum" sz="quarter" idx="12"/>
          </p:nvPr>
        </p:nvSpPr>
        <p:spPr/>
        <p:txBody>
          <a:bodyPr/>
          <a:lstStyle/>
          <a:p>
            <a:fld id="{F36C87F6-986D-49E6-AF40-1B3A1EE8064D}" type="slidenum">
              <a:rPr/>
              <a:pPr/>
              <a:t>‹#›</a:t>
            </a:fld>
            <a:endParaRPr/>
          </a:p>
        </p:txBody>
      </p:sp>
      <p:pic>
        <p:nvPicPr>
          <p:cNvPr id="9" name="Picture 8"/>
          <p:cNvPicPr>
            <a:picLocks noChangeAspect="1"/>
          </p:cNvPicPr>
          <p:nvPr userDrawn="1"/>
        </p:nvPicPr>
        <p:blipFill>
          <a:blip r:embed="rId2"/>
          <a:stretch>
            <a:fillRect/>
          </a:stretch>
        </p:blipFill>
        <p:spPr>
          <a:xfrm>
            <a:off x="0" y="0"/>
            <a:ext cx="1731414" cy="1329043"/>
          </a:xfrm>
          <a:prstGeom prst="rect">
            <a:avLst/>
          </a:prstGeom>
        </p:spPr>
      </p:pic>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ACAN - BUILDING KNOWLEDGE FOR GOOD GOVERNANCE</a:t>
            </a:r>
            <a:endParaRPr dirty="0"/>
          </a:p>
        </p:txBody>
      </p:sp>
      <p:sp>
        <p:nvSpPr>
          <p:cNvPr id="5" name="Date Placeholder 4"/>
          <p:cNvSpPr>
            <a:spLocks noGrp="1"/>
          </p:cNvSpPr>
          <p:nvPr>
            <p:ph type="dt" sz="half" idx="10"/>
          </p:nvPr>
        </p:nvSpPr>
        <p:spPr/>
        <p:txBody>
          <a:bodyPr/>
          <a:lstStyle/>
          <a:p>
            <a:fld id="{DA7CC847-52AB-453E-A40F-B3220380B7DD}" type="datetime1">
              <a:rPr lang="en-US" smtClean="0"/>
              <a:pPr/>
              <a:t>8/21/23</a:t>
            </a:fld>
            <a:endParaRPr/>
          </a:p>
        </p:txBody>
      </p:sp>
      <p:sp>
        <p:nvSpPr>
          <p:cNvPr id="7" name="Slide Number Placeholder 6"/>
          <p:cNvSpPr>
            <a:spLocks noGrp="1"/>
          </p:cNvSpPr>
          <p:nvPr>
            <p:ph type="sldNum" sz="quarter" idx="12"/>
          </p:nvPr>
        </p:nvSpPr>
        <p:spPr/>
        <p:txBody>
          <a:bodyPr/>
          <a:lstStyle/>
          <a:p>
            <a:fld id="{F36C87F6-986D-49E6-AF40-1B3A1EE8064D}" type="slidenum">
              <a:rPr/>
              <a:pPr/>
              <a:t>‹#›</a:t>
            </a:fld>
            <a:endParaRPr/>
          </a:p>
        </p:txBody>
      </p:sp>
      <p:pic>
        <p:nvPicPr>
          <p:cNvPr id="9" name="Picture 8"/>
          <p:cNvPicPr>
            <a:picLocks noChangeAspect="1"/>
          </p:cNvPicPr>
          <p:nvPr userDrawn="1"/>
        </p:nvPicPr>
        <p:blipFill>
          <a:blip r:embed="rId2"/>
          <a:stretch>
            <a:fillRect/>
          </a:stretch>
        </p:blipFill>
        <p:spPr>
          <a:xfrm>
            <a:off x="0" y="0"/>
            <a:ext cx="1731414" cy="1329043"/>
          </a:xfrm>
          <a:prstGeom prst="rect">
            <a:avLst/>
          </a:prstGeom>
        </p:spPr>
      </p:pic>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ACAN - BUILDING KNOWLEDGE FOR GOOD GOVERNANCE</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8AE915C-2E0A-4D7E-A6BA-B4B9C3865548}" type="datetime1">
              <a:rPr lang="en-US" smtClean="0"/>
              <a:pPr/>
              <a:t>8/21/23</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pic>
        <p:nvPicPr>
          <p:cNvPr id="7" name="Picture 6"/>
          <p:cNvPicPr>
            <a:picLocks noChangeAspect="1"/>
          </p:cNvPicPr>
          <p:nvPr userDrawn="1"/>
        </p:nvPicPr>
        <p:blipFill>
          <a:blip r:embed="rId13"/>
          <a:stretch>
            <a:fillRect/>
          </a:stretch>
        </p:blipFill>
        <p:spPr>
          <a:xfrm>
            <a:off x="10922028" y="-28483"/>
            <a:ext cx="1274174" cy="1463167"/>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894" y="29610"/>
            <a:ext cx="1519518" cy="1391828"/>
          </a:xfrm>
          <a:prstGeom prst="rect">
            <a:avLst/>
          </a:prstGeom>
        </p:spPr>
      </p:pic>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CEA8E-D153-4598-83AE-EEDAC03106B1}" type="datetimeFigureOut">
              <a:rPr lang="en-US" smtClean="0"/>
              <a:pPr/>
              <a:t>8/21/23</a:t>
            </a:fld>
            <a:endParaRPr lang="en-US"/>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77282-07AE-452D-A69B-37279456B9E8}" type="slidenum">
              <a:rPr lang="en-US" smtClean="0"/>
              <a:pPr/>
              <a:t>‹#›</a:t>
            </a:fld>
            <a:endParaRPr lang="en-US"/>
          </a:p>
        </p:txBody>
      </p:sp>
    </p:spTree>
    <p:extLst>
      <p:ext uri="{BB962C8B-B14F-4D97-AF65-F5344CB8AC3E}">
        <p14:creationId xmlns:p14="http://schemas.microsoft.com/office/powerpoint/2010/main" val="3987527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4C949-B253-45F6-A3EF-E818149F1959}" type="datetimeFigureOut">
              <a:rPr lang="en-US" smtClean="0"/>
              <a:pPr/>
              <a:t>8/21/23</a:t>
            </a:fld>
            <a:endParaRPr lang="en-US"/>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CC50A-5B6E-479C-9EE1-5ABC1846313C}" type="slidenum">
              <a:rPr lang="en-US" smtClean="0"/>
              <a:pPr/>
              <a:t>‹#›</a:t>
            </a:fld>
            <a:endParaRPr lang="en-US"/>
          </a:p>
        </p:txBody>
      </p:sp>
    </p:spTree>
    <p:extLst>
      <p:ext uri="{BB962C8B-B14F-4D97-AF65-F5344CB8AC3E}">
        <p14:creationId xmlns:p14="http://schemas.microsoft.com/office/powerpoint/2010/main" val="3080817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1012" y="990600"/>
            <a:ext cx="8991600" cy="5410200"/>
          </a:xfrm>
        </p:spPr>
        <p:txBody>
          <a:bodyPr/>
          <a:lstStyle/>
          <a:p>
            <a:pPr algn="ctr"/>
            <a:r>
              <a:rPr lang="en-US" sz="3600" b="1" dirty="0">
                <a:solidFill>
                  <a:srgbClr val="FF0000"/>
                </a:solidFill>
              </a:rPr>
              <a:t>UNDERSTANDING THE PROCESS OF PROSECUTION OF CORRUPTION CASES AND TERMINOLOGIES</a:t>
            </a:r>
          </a:p>
          <a:p>
            <a:endParaRPr lang="en-US" dirty="0"/>
          </a:p>
          <a:p>
            <a:pPr algn="ctr"/>
            <a:r>
              <a:rPr lang="en-US" dirty="0"/>
              <a:t>BY</a:t>
            </a:r>
          </a:p>
          <a:p>
            <a:pPr algn="ctr"/>
            <a:r>
              <a:rPr lang="en-US" b="1" dirty="0"/>
              <a:t>EBENEZER ADENEKAN SHOGUNLE, ESQ. FSI.</a:t>
            </a:r>
          </a:p>
          <a:p>
            <a:pPr algn="ctr"/>
            <a:r>
              <a:rPr lang="en-US" dirty="0"/>
              <a:t>AT </a:t>
            </a:r>
          </a:p>
          <a:p>
            <a:pPr algn="ctr"/>
            <a:r>
              <a:rPr lang="en-US" sz="2800" dirty="0"/>
              <a:t>2- DAY CAPACITY BUILDING FOR MEDIA REPORTING OF ICPC ACTIVITIES</a:t>
            </a:r>
          </a:p>
          <a:p>
            <a:pPr algn="ctr"/>
            <a:endParaRPr lang="en-US" sz="2800" dirty="0"/>
          </a:p>
          <a:p>
            <a:pPr algn="ctr"/>
            <a:r>
              <a:rPr lang="en-US" sz="2800" dirty="0"/>
              <a:t>ICPC AUDITORIUM</a:t>
            </a:r>
          </a:p>
          <a:p>
            <a:pPr algn="ctr"/>
            <a:r>
              <a:rPr lang="en-US" sz="2800" dirty="0"/>
              <a:t>19-20 JUNE, 2023</a:t>
            </a:r>
          </a:p>
        </p:txBody>
      </p:sp>
    </p:spTree>
    <p:extLst>
      <p:ext uri="{BB962C8B-B14F-4D97-AF65-F5344CB8AC3E}">
        <p14:creationId xmlns:p14="http://schemas.microsoft.com/office/powerpoint/2010/main" val="98312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Content Placeholder 2"/>
          <p:cNvSpPr txBox="1">
            <a:spLocks/>
          </p:cNvSpPr>
          <p:nvPr/>
        </p:nvSpPr>
        <p:spPr>
          <a:xfrm>
            <a:off x="4494212" y="797003"/>
            <a:ext cx="5943600" cy="5294757"/>
          </a:xfrm>
          <a:prstGeom prst="rect">
            <a:avLst/>
          </a:prstGeom>
        </p:spPr>
        <p:txBody>
          <a:bodyPr>
            <a:normAutofit/>
          </a:bodyPr>
          <a:lstStyle/>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800" b="0" i="0" u="sng" strike="noStrike" kern="1200" cap="none" spc="0" normalizeH="0" baseline="0" noProof="0" dirty="0">
                <a:ln>
                  <a:noFill/>
                </a:ln>
                <a:solidFill>
                  <a:schemeClr val="tx1"/>
                </a:solidFill>
                <a:effectLst/>
                <a:uLnTx/>
                <a:uFillTx/>
                <a:latin typeface="+mn-lt"/>
                <a:ea typeface="+mn-ea"/>
                <a:cs typeface="+mn-cs"/>
              </a:rPr>
              <a:t>“Any superior Court of record</a:t>
            </a:r>
            <a:r>
              <a:rPr kumimoji="0" lang="en-US" sz="28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502920" marR="0" lvl="1" indent="-228600" algn="l" defTabSz="914400" rtl="0" eaLnBrk="1" fontAlgn="auto" latinLnBrk="0" hangingPunct="1">
              <a:lnSpc>
                <a:spcPct val="90000"/>
              </a:lnSpc>
              <a:spcBef>
                <a:spcPts val="600"/>
              </a:spcBef>
              <a:spcAft>
                <a:spcPts val="0"/>
              </a:spcAft>
              <a:buClr>
                <a:schemeClr val="tx1"/>
              </a:buClr>
              <a:buSzPct val="80000"/>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High Court of 36 states and FCT;</a:t>
            </a:r>
          </a:p>
          <a:p>
            <a:pPr marL="502920" marR="0" lvl="1" indent="-228600" algn="l" defTabSz="914400" rtl="0" eaLnBrk="1" fontAlgn="auto" latinLnBrk="0" hangingPunct="1">
              <a:lnSpc>
                <a:spcPct val="90000"/>
              </a:lnSpc>
              <a:spcBef>
                <a:spcPts val="600"/>
              </a:spcBef>
              <a:spcAft>
                <a:spcPts val="0"/>
              </a:spcAft>
              <a:buClr>
                <a:schemeClr val="tx1"/>
              </a:buClr>
              <a:buSzPct val="80000"/>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Federal High Court;</a:t>
            </a:r>
          </a:p>
          <a:p>
            <a:pPr marL="502920" marR="0" lvl="1" indent="-228600" algn="l" defTabSz="914400" rtl="0" eaLnBrk="1" fontAlgn="auto" latinLnBrk="0" hangingPunct="1">
              <a:lnSpc>
                <a:spcPct val="90000"/>
              </a:lnSpc>
              <a:spcBef>
                <a:spcPts val="600"/>
              </a:spcBef>
              <a:spcAft>
                <a:spcPts val="0"/>
              </a:spcAft>
              <a:buClr>
                <a:schemeClr val="tx1"/>
              </a:buClr>
              <a:buSzPct val="80000"/>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National Industrial Court.</a:t>
            </a:r>
          </a:p>
          <a:p>
            <a:pPr marL="960120" marR="0" lvl="3" indent="-228600" algn="l" defTabSz="914400" rtl="0" eaLnBrk="1" fontAlgn="auto" latinLnBrk="0" hangingPunct="1">
              <a:lnSpc>
                <a:spcPct val="90000"/>
              </a:lnSpc>
              <a:spcBef>
                <a:spcPts val="600"/>
              </a:spcBef>
              <a:spcAft>
                <a:spcPts val="0"/>
              </a:spcAft>
              <a:buClr>
                <a:schemeClr val="tx1"/>
              </a:buClr>
              <a:buSzPct val="80000"/>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PROF RICHARD AKINDELE  v FRN (2020) CA</a:t>
            </a:r>
          </a:p>
          <a:p>
            <a:pPr marL="150876" marR="0" lvl="1" indent="0" algn="l" defTabSz="914400" rtl="0" eaLnBrk="1" fontAlgn="auto" latinLnBrk="0" hangingPunct="1">
              <a:lnSpc>
                <a:spcPct val="90000"/>
              </a:lnSpc>
              <a:spcBef>
                <a:spcPts val="600"/>
              </a:spcBef>
              <a:spcAft>
                <a:spcPts val="0"/>
              </a:spcAft>
              <a:buClr>
                <a:schemeClr val="tx1"/>
              </a:buClr>
              <a:buSzPct val="80000"/>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txBox="1">
            <a:spLocks/>
          </p:cNvSpPr>
          <p:nvPr/>
        </p:nvSpPr>
        <p:spPr>
          <a:xfrm>
            <a:off x="531812" y="2421584"/>
            <a:ext cx="4114800" cy="990600"/>
          </a:xfrm>
          <a:prstGeom prst="rect">
            <a:avLst/>
          </a:prstGeom>
        </p:spPr>
        <p:txBody>
          <a:bodyPr>
            <a:normAutofit fontScale="92500" lnSpcReduction="10000"/>
          </a:bodyPr>
          <a:lstStyle/>
          <a:p>
            <a:pPr marL="274320" marR="0" lvl="0" indent="-228600" algn="ctr"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3200" b="1" i="0" u="none" strike="noStrike" kern="1200" cap="none" spc="-38" normalizeH="0" baseline="0" noProof="0" dirty="0">
                <a:ln>
                  <a:noFill/>
                </a:ln>
                <a:solidFill>
                  <a:srgbClr val="FF0000"/>
                </a:solidFill>
                <a:effectLst/>
                <a:uLnTx/>
                <a:uFillTx/>
                <a:latin typeface="Bookman Old Style" panose="020F0302020204030204"/>
                <a:ea typeface="+mj-ea"/>
                <a:cs typeface="+mj-cs"/>
              </a:rPr>
              <a:t>JURISDICTION</a:t>
            </a:r>
            <a:endParaRPr kumimoji="0" lang="en-US" sz="3200" b="1" i="0" u="none" strike="noStrike" kern="1200" cap="none" spc="0" normalizeH="0" baseline="0" noProof="0" dirty="0">
              <a:ln>
                <a:noFill/>
              </a:ln>
              <a:solidFill>
                <a:srgbClr val="FF0000"/>
              </a:solidFill>
              <a:effectLst/>
              <a:uLnTx/>
              <a:uFillTx/>
              <a:latin typeface="+mn-lt"/>
              <a:ea typeface="+mn-ea"/>
              <a:cs typeface="+mn-cs"/>
            </a:endParaRPr>
          </a:p>
          <a:p>
            <a:pPr marL="274320" marR="0" lvl="0" indent="-228600" algn="ctr"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400" b="0" i="0" u="none" strike="noStrike" kern="1200" cap="none" spc="0" normalizeH="0" baseline="0" noProof="0" dirty="0">
                <a:ln>
                  <a:noFill/>
                </a:ln>
                <a:solidFill>
                  <a:srgbClr val="FF0000"/>
                </a:solidFill>
                <a:effectLst/>
                <a:uLnTx/>
                <a:uFillTx/>
                <a:latin typeface="+mn-lt"/>
                <a:ea typeface="+mn-ea"/>
                <a:cs typeface="+mn-cs"/>
              </a:rPr>
              <a:t>S. 26(2) ICPC Act</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5"/>
          <p:cNvSpPr>
            <a:spLocks noGrp="1"/>
          </p:cNvSpPr>
          <p:nvPr>
            <p:ph type="sldNum" sz="quarter" idx="12"/>
          </p:nvPr>
        </p:nvSpPr>
        <p:spPr>
          <a:xfrm>
            <a:off x="9157998" y="6492875"/>
            <a:ext cx="585008" cy="365125"/>
          </a:xfrm>
        </p:spPr>
        <p:txBody>
          <a:bodyPr/>
          <a:lstStyle/>
          <a:p>
            <a:fld id="{33E110BD-0658-4397-A6EE-EB231CAA6679}" type="slidenum">
              <a:rPr lang="en-US" smtClean="0"/>
              <a:pPr/>
              <a:t>10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Slide Number Placeholder 5"/>
          <p:cNvSpPr>
            <a:spLocks noGrp="1"/>
          </p:cNvSpPr>
          <p:nvPr>
            <p:ph type="sldNum" sz="quarter" idx="12"/>
          </p:nvPr>
        </p:nvSpPr>
        <p:spPr>
          <a:xfrm>
            <a:off x="9043161" y="6492875"/>
            <a:ext cx="585008" cy="365125"/>
          </a:xfrm>
        </p:spPr>
        <p:txBody>
          <a:bodyPr/>
          <a:lstStyle/>
          <a:p>
            <a:fld id="{33E110BD-0658-4397-A6EE-EB231CAA6679}" type="slidenum">
              <a:rPr lang="en-US" smtClean="0"/>
              <a:pPr/>
              <a:t>11</a:t>
            </a:fld>
            <a:endParaRPr lang="en-US"/>
          </a:p>
        </p:txBody>
      </p:sp>
      <p:sp>
        <p:nvSpPr>
          <p:cNvPr id="4" name="Rectangle 3"/>
          <p:cNvSpPr/>
          <p:nvPr/>
        </p:nvSpPr>
        <p:spPr>
          <a:xfrm>
            <a:off x="760412" y="3017836"/>
            <a:ext cx="3310522" cy="1077218"/>
          </a:xfrm>
          <a:prstGeom prst="rect">
            <a:avLst/>
          </a:prstGeom>
        </p:spPr>
        <p:txBody>
          <a:bodyPr wrap="none">
            <a:spAutoFit/>
          </a:bodyPr>
          <a:lstStyle/>
          <a:p>
            <a:pPr lvl="0" algn="ctr">
              <a:defRPr/>
            </a:pPr>
            <a:r>
              <a:rPr lang="en-GB" sz="3200" b="1" dirty="0">
                <a:solidFill>
                  <a:srgbClr val="FF0000"/>
                </a:solidFill>
                <a:latin typeface="Garamond" panose="02020404030301010803"/>
              </a:rPr>
              <a:t>POWERS OF </a:t>
            </a:r>
          </a:p>
          <a:p>
            <a:pPr lvl="0" algn="ctr">
              <a:defRPr/>
            </a:pPr>
            <a:r>
              <a:rPr lang="en-GB" sz="3200" b="1" dirty="0">
                <a:solidFill>
                  <a:srgbClr val="FF0000"/>
                </a:solidFill>
                <a:latin typeface="Garamond" panose="02020404030301010803"/>
              </a:rPr>
              <a:t>ICPC OFFICERS</a:t>
            </a:r>
          </a:p>
        </p:txBody>
      </p:sp>
      <p:sp>
        <p:nvSpPr>
          <p:cNvPr id="5" name="Rectangle 4"/>
          <p:cNvSpPr/>
          <p:nvPr/>
        </p:nvSpPr>
        <p:spPr>
          <a:xfrm>
            <a:off x="4383139" y="571012"/>
            <a:ext cx="5262090" cy="4893647"/>
          </a:xfrm>
          <a:prstGeom prst="rect">
            <a:avLst/>
          </a:prstGeom>
        </p:spPr>
        <p:txBody>
          <a:bodyPr wrap="square">
            <a:spAutoFit/>
          </a:bodyPr>
          <a:lstStyle/>
          <a:p>
            <a:pPr lvl="0">
              <a:buClr>
                <a:srgbClr val="83992A"/>
              </a:buClr>
              <a:defRPr/>
            </a:pPr>
            <a:r>
              <a:rPr lang="en-GB" sz="2400" b="1" dirty="0">
                <a:solidFill>
                  <a:srgbClr val="FF0000"/>
                </a:solidFill>
                <a:latin typeface="Garamond" panose="02020404030301010803"/>
              </a:rPr>
              <a:t>S. 5(1) ICPC Act No. 5, 2000 </a:t>
            </a:r>
            <a:r>
              <a:rPr lang="en-GB" sz="2400" dirty="0">
                <a:solidFill>
                  <a:sysClr val="windowText" lastClr="000000">
                    <a:lumMod val="85000"/>
                    <a:lumOff val="15000"/>
                  </a:sysClr>
                </a:solidFill>
                <a:latin typeface="Garamond" panose="02020404030301010803"/>
              </a:rPr>
              <a:t>– </a:t>
            </a:r>
          </a:p>
          <a:p>
            <a:pPr lvl="0">
              <a:buClr>
                <a:srgbClr val="83992A"/>
              </a:buClr>
              <a:defRPr/>
            </a:pPr>
            <a:r>
              <a:rPr lang="en-GB" sz="2400" dirty="0">
                <a:solidFill>
                  <a:sysClr val="windowText" lastClr="000000">
                    <a:lumMod val="85000"/>
                    <a:lumOff val="15000"/>
                  </a:sysClr>
                </a:solidFill>
                <a:latin typeface="Garamond" panose="02020404030301010803"/>
              </a:rPr>
              <a:t>confers on </a:t>
            </a:r>
            <a:r>
              <a:rPr lang="en-GB" sz="2400" u="sng" dirty="0">
                <a:solidFill>
                  <a:sysClr val="windowText" lastClr="000000">
                    <a:lumMod val="85000"/>
                    <a:lumOff val="15000"/>
                  </a:sysClr>
                </a:solidFill>
                <a:latin typeface="Garamond" panose="02020404030301010803"/>
              </a:rPr>
              <a:t>officers</a:t>
            </a:r>
            <a:r>
              <a:rPr lang="en-GB" sz="2400" dirty="0">
                <a:solidFill>
                  <a:sysClr val="windowText" lastClr="000000">
                    <a:lumMod val="85000"/>
                    <a:lumOff val="15000"/>
                  </a:sysClr>
                </a:solidFill>
                <a:latin typeface="Garamond" panose="02020404030301010803"/>
              </a:rPr>
              <a:t> of the Commission all the powers and immunities of a police officer under:</a:t>
            </a:r>
          </a:p>
          <a:p>
            <a:pPr lvl="0">
              <a:buClr>
                <a:srgbClr val="83992A"/>
              </a:buClr>
              <a:defRPr/>
            </a:pPr>
            <a:endParaRPr lang="en-GB" sz="2400" dirty="0">
              <a:solidFill>
                <a:sysClr val="windowText" lastClr="000000">
                  <a:lumMod val="85000"/>
                  <a:lumOff val="15000"/>
                </a:sysClr>
              </a:solidFill>
              <a:latin typeface="Garamond" panose="02020404030301010803"/>
            </a:endParaRPr>
          </a:p>
          <a:p>
            <a:pPr lvl="0">
              <a:buClr>
                <a:srgbClr val="83992A"/>
              </a:buClr>
              <a:defRPr/>
            </a:pPr>
            <a:r>
              <a:rPr lang="en-GB" sz="2400" dirty="0">
                <a:solidFill>
                  <a:sysClr val="windowText" lastClr="000000">
                    <a:lumMod val="85000"/>
                    <a:lumOff val="15000"/>
                  </a:sysClr>
                </a:solidFill>
                <a:latin typeface="Garamond" panose="02020404030301010803"/>
              </a:rPr>
              <a:t>     	1. The Police Act;</a:t>
            </a:r>
          </a:p>
          <a:p>
            <a:pPr lvl="0">
              <a:buClr>
                <a:srgbClr val="83992A"/>
              </a:buClr>
              <a:defRPr/>
            </a:pPr>
            <a:endParaRPr lang="en-GB" sz="2400" dirty="0">
              <a:solidFill>
                <a:sysClr val="windowText" lastClr="000000">
                  <a:lumMod val="85000"/>
                  <a:lumOff val="15000"/>
                </a:sysClr>
              </a:solidFill>
              <a:latin typeface="Garamond" panose="02020404030301010803"/>
            </a:endParaRPr>
          </a:p>
          <a:p>
            <a:pPr lvl="0">
              <a:buClr>
                <a:srgbClr val="83992A"/>
              </a:buClr>
              <a:defRPr/>
            </a:pPr>
            <a:r>
              <a:rPr lang="en-GB" sz="2400" dirty="0">
                <a:solidFill>
                  <a:sysClr val="windowText" lastClr="000000">
                    <a:lumMod val="85000"/>
                    <a:lumOff val="15000"/>
                  </a:sysClr>
                </a:solidFill>
                <a:latin typeface="Garamond" panose="02020404030301010803"/>
              </a:rPr>
              <a:t>    	2. Any other law conferring power 	on  the  Police; </a:t>
            </a:r>
          </a:p>
          <a:p>
            <a:pPr lvl="0">
              <a:buClr>
                <a:srgbClr val="83992A"/>
              </a:buClr>
              <a:defRPr/>
            </a:pPr>
            <a:endParaRPr lang="en-GB" sz="2400" dirty="0">
              <a:solidFill>
                <a:sysClr val="windowText" lastClr="000000">
                  <a:lumMod val="85000"/>
                  <a:lumOff val="15000"/>
                </a:sysClr>
              </a:solidFill>
              <a:latin typeface="Garamond" panose="02020404030301010803"/>
            </a:endParaRPr>
          </a:p>
          <a:p>
            <a:pPr lvl="0">
              <a:buClr>
                <a:srgbClr val="83992A"/>
              </a:buClr>
              <a:defRPr/>
            </a:pPr>
            <a:r>
              <a:rPr lang="en-GB" sz="2400" dirty="0">
                <a:solidFill>
                  <a:sysClr val="windowText" lastClr="000000">
                    <a:lumMod val="85000"/>
                    <a:lumOff val="15000"/>
                  </a:sysClr>
                </a:solidFill>
                <a:latin typeface="Garamond" panose="02020404030301010803"/>
              </a:rPr>
              <a:t>    	3. Any other law protecting and 	empowering law enforcement 	Agents.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379412" y="2921000"/>
            <a:ext cx="4267200" cy="1027175"/>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all" spc="0" normalizeH="0" baseline="0" noProof="0" dirty="0">
                <a:ln>
                  <a:noFill/>
                </a:ln>
                <a:solidFill>
                  <a:srgbClr val="FF0000"/>
                </a:solidFill>
                <a:effectLst/>
                <a:uLnTx/>
                <a:uFillTx/>
                <a:latin typeface="+mj-lt"/>
                <a:ea typeface="+mj-ea"/>
                <a:cs typeface="+mj-cs"/>
              </a:rPr>
              <a:t>DISCREET INVESTIGATIONS</a:t>
            </a:r>
          </a:p>
        </p:txBody>
      </p:sp>
      <p:sp>
        <p:nvSpPr>
          <p:cNvPr id="4" name="Content Placeholder 2"/>
          <p:cNvSpPr txBox="1">
            <a:spLocks/>
          </p:cNvSpPr>
          <p:nvPr/>
        </p:nvSpPr>
        <p:spPr>
          <a:xfrm>
            <a:off x="5180012" y="838200"/>
            <a:ext cx="5627814" cy="5294757"/>
          </a:xfrm>
          <a:prstGeom prst="rect">
            <a:avLst/>
          </a:prstGeom>
        </p:spPr>
        <p:txBody>
          <a:bodyPr>
            <a:normAutofit/>
          </a:bodyPr>
          <a:lstStyle/>
          <a:p>
            <a:pPr marL="342900" marR="0" lvl="0" indent="-342900" algn="just" defTabSz="914400" rtl="0" eaLnBrk="1" fontAlgn="base" latinLnBrk="0" hangingPunct="1">
              <a:lnSpc>
                <a:spcPct val="100000"/>
              </a:lnSpc>
              <a:spcBef>
                <a:spcPct val="20000"/>
              </a:spcBef>
              <a:spcAft>
                <a:spcPct val="0"/>
              </a:spcAft>
              <a:buClr>
                <a:srgbClr val="DDD800"/>
              </a:buClr>
              <a:buSzPct val="65000"/>
              <a:buFont typeface="Arial" pitchFamily="34" charset="0"/>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a:t>
            </a: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A report made…. Shall not be disclosed to any person other than officers of the Commission or the Attorney–General until the accused person has been arrested or charged to court for an offence under this Act”</a:t>
            </a:r>
          </a:p>
          <a:p>
            <a:pPr marL="342900" marR="0" lvl="0" indent="-342900" algn="just" defTabSz="914400" rtl="0" eaLnBrk="1" fontAlgn="base" latinLnBrk="0" hangingPunct="1">
              <a:lnSpc>
                <a:spcPct val="100000"/>
              </a:lnSpc>
              <a:spcBef>
                <a:spcPct val="20000"/>
              </a:spcBef>
              <a:spcAft>
                <a:spcPct val="0"/>
              </a:spcAft>
              <a:buClr>
                <a:srgbClr val="DDD800"/>
              </a:buClr>
              <a:buSzPct val="65000"/>
              <a:buFont typeface="Arial" pitchFamily="34" charset="0"/>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3200" b="0" i="0" u="sng" strike="noStrike" kern="1200" cap="none" spc="0" normalizeH="0" baseline="0" noProof="0" dirty="0">
                <a:ln>
                  <a:noFill/>
                </a:ln>
                <a:solidFill>
                  <a:srgbClr val="CCFF99"/>
                </a:solidFill>
                <a:effectLst>
                  <a:outerShdw blurRad="38100" dist="38100" dir="2700000" algn="tl">
                    <a:srgbClr val="000000"/>
                  </a:outerShdw>
                </a:effectLst>
                <a:uLnTx/>
                <a:uFillTx/>
                <a:latin typeface="Arial" charset="0"/>
                <a:ea typeface="+mn-ea"/>
                <a:cs typeface="+mn-cs"/>
              </a:rPr>
              <a:t> </a:t>
            </a:r>
            <a:r>
              <a:rPr kumimoji="0" lang="en-US" sz="2000" b="0" i="0" u="sng" strike="noStrike" kern="1200" cap="none" spc="0" normalizeH="0" baseline="0" noProof="0" dirty="0">
                <a:ln>
                  <a:noFill/>
                </a:ln>
                <a:solidFill>
                  <a:srgbClr val="FF0000"/>
                </a:solidFill>
                <a:effectLst/>
                <a:uLnTx/>
                <a:uFillTx/>
                <a:latin typeface="Arial" charset="0"/>
                <a:ea typeface="+mn-ea"/>
                <a:cs typeface="+mn-cs"/>
              </a:rPr>
              <a:t>S. 27(4) ICPC ACT, 2000</a:t>
            </a:r>
            <a:endParaRPr kumimoji="0" lang="en-US" sz="2000" b="0" i="0" u="none" strike="noStrike" kern="1200" cap="none" spc="0" normalizeH="0" baseline="0" noProof="0" dirty="0">
              <a:ln>
                <a:noFill/>
              </a:ln>
              <a:solidFill>
                <a:srgbClr val="FF0000"/>
              </a:solidFill>
              <a:effectLst/>
              <a:uLnTx/>
              <a:uFillTx/>
              <a:latin typeface="Tahoma" panose="020B0604030504040204" pitchFamily="34" charset="0"/>
              <a:ea typeface="+mn-ea"/>
              <a:cs typeface="+mn-cs"/>
            </a:endParaRP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5"/>
          <p:cNvSpPr>
            <a:spLocks noGrp="1"/>
          </p:cNvSpPr>
          <p:nvPr>
            <p:ph type="sldNum" sz="quarter" idx="12"/>
          </p:nvPr>
        </p:nvSpPr>
        <p:spPr>
          <a:xfrm>
            <a:off x="9299412" y="6319839"/>
            <a:ext cx="585008" cy="365125"/>
          </a:xfrm>
        </p:spPr>
        <p:txBody>
          <a:bodyPr/>
          <a:lstStyle/>
          <a:p>
            <a:fld id="{33E110BD-0658-4397-A6EE-EB231CAA6679}" type="slidenum">
              <a:rPr lang="en-US" smtClean="0"/>
              <a:pPr/>
              <a:t>12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Rectangle 4"/>
          <p:cNvSpPr>
            <a:spLocks noRot="1" noChangeArrowheads="1"/>
          </p:cNvSpPr>
          <p:nvPr/>
        </p:nvSpPr>
        <p:spPr bwMode="auto">
          <a:xfrm>
            <a:off x="2196921" y="628918"/>
            <a:ext cx="7239000" cy="990600"/>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4400" dirty="0">
                <a:solidFill>
                  <a:srgbClr val="CCFF99"/>
                </a:solidFill>
                <a:effectLst>
                  <a:outerShdw blurRad="38100" dist="38100" dir="2700000" algn="tl">
                    <a:srgbClr val="000000"/>
                  </a:outerShdw>
                </a:effectLst>
                <a:latin typeface="Arial" charset="0"/>
              </a:rPr>
              <a:t>	</a:t>
            </a:r>
            <a:r>
              <a:rPr lang="en-US" sz="4400" dirty="0">
                <a:solidFill>
                  <a:srgbClr val="FF0000"/>
                </a:solidFill>
                <a:effectLst>
                  <a:outerShdw blurRad="38100" dist="38100" dir="2700000" algn="tl">
                    <a:srgbClr val="000000"/>
                  </a:outerShdw>
                </a:effectLst>
                <a:latin typeface="Arial" charset="0"/>
              </a:rPr>
              <a:t>EFFECTS OF BREACH</a:t>
            </a:r>
            <a:endParaRPr lang="en-US" sz="4400" dirty="0">
              <a:solidFill>
                <a:srgbClr val="CCFF99"/>
              </a:solidFill>
              <a:effectLst>
                <a:outerShdw blurRad="38100" dist="38100" dir="2700000" algn="tl">
                  <a:srgbClr val="000000"/>
                </a:outerShdw>
              </a:effectLst>
              <a:latin typeface="Arial" charset="0"/>
            </a:endParaRPr>
          </a:p>
        </p:txBody>
      </p:sp>
      <p:sp>
        <p:nvSpPr>
          <p:cNvPr id="4" name="Rectangle 5"/>
          <p:cNvSpPr>
            <a:spLocks noRot="1" noChangeArrowheads="1"/>
          </p:cNvSpPr>
          <p:nvPr/>
        </p:nvSpPr>
        <p:spPr bwMode="auto">
          <a:xfrm>
            <a:off x="1498293" y="1655681"/>
            <a:ext cx="9849079" cy="4822902"/>
          </a:xfrm>
          <a:prstGeom prst="rect">
            <a:avLst/>
          </a:prstGeom>
          <a:noFill/>
          <a:ln w="9525">
            <a:noFill/>
            <a:miter lim="800000"/>
            <a:headEnd/>
            <a:tailEnd/>
          </a:ln>
          <a:effectLst/>
        </p:spPr>
        <p:txBody>
          <a:bodyPr/>
          <a:lstStyle/>
          <a:p>
            <a:pPr marL="342900" indent="-342900" fontAlgn="base">
              <a:spcBef>
                <a:spcPct val="20000"/>
              </a:spcBef>
              <a:spcAft>
                <a:spcPct val="0"/>
              </a:spcAft>
              <a:buClr>
                <a:srgbClr val="DDD800"/>
              </a:buClr>
              <a:buSzPct val="65000"/>
              <a:buFont typeface="Wingdings" pitchFamily="2" charset="2"/>
              <a:buChar char="n"/>
              <a:defRPr/>
            </a:pPr>
            <a:r>
              <a:rPr lang="en-US" sz="3200" dirty="0">
                <a:solidFill>
                  <a:schemeClr val="tx2"/>
                </a:solidFill>
                <a:latin typeface="Tahoma" panose="020B0604030504040204" pitchFamily="34" charset="0"/>
              </a:rPr>
              <a:t>Compromises safety of informant</a:t>
            </a:r>
          </a:p>
          <a:p>
            <a:pPr marL="342900" indent="-342900" fontAlgn="base">
              <a:spcBef>
                <a:spcPct val="20000"/>
              </a:spcBef>
              <a:spcAft>
                <a:spcPct val="0"/>
              </a:spcAft>
              <a:buClr>
                <a:srgbClr val="DDD800"/>
              </a:buClr>
              <a:buSzPct val="65000"/>
              <a:buFont typeface="Wingdings" pitchFamily="2" charset="2"/>
              <a:buChar char="n"/>
              <a:defRPr/>
            </a:pPr>
            <a:r>
              <a:rPr lang="en-US" sz="3200" dirty="0">
                <a:solidFill>
                  <a:schemeClr val="tx2"/>
                </a:solidFill>
                <a:latin typeface="Tahoma" panose="020B0604030504040204" pitchFamily="34" charset="0"/>
              </a:rPr>
              <a:t>Compromises safety of operatives</a:t>
            </a:r>
          </a:p>
          <a:p>
            <a:pPr marL="342900" indent="-342900" fontAlgn="base">
              <a:spcBef>
                <a:spcPct val="20000"/>
              </a:spcBef>
              <a:spcAft>
                <a:spcPct val="0"/>
              </a:spcAft>
              <a:buClr>
                <a:srgbClr val="DDD800"/>
              </a:buClr>
              <a:buSzPct val="65000"/>
              <a:buFont typeface="Wingdings" pitchFamily="2" charset="2"/>
              <a:buChar char="n"/>
              <a:defRPr/>
            </a:pPr>
            <a:r>
              <a:rPr lang="en-US" sz="3200" dirty="0">
                <a:solidFill>
                  <a:schemeClr val="tx2"/>
                </a:solidFill>
                <a:latin typeface="Tahoma" panose="020B0604030504040204" pitchFamily="34" charset="0"/>
              </a:rPr>
              <a:t>Compromises investigation</a:t>
            </a:r>
          </a:p>
          <a:p>
            <a:pPr marL="342900" indent="-342900" fontAlgn="base">
              <a:spcBef>
                <a:spcPct val="20000"/>
              </a:spcBef>
              <a:spcAft>
                <a:spcPct val="0"/>
              </a:spcAft>
              <a:buClr>
                <a:srgbClr val="DDD800"/>
              </a:buClr>
              <a:buSzPct val="65000"/>
              <a:buFont typeface="Wingdings" pitchFamily="2" charset="2"/>
              <a:buChar char="n"/>
              <a:defRPr/>
            </a:pPr>
            <a:r>
              <a:rPr lang="en-US" sz="3200" dirty="0">
                <a:solidFill>
                  <a:schemeClr val="tx2"/>
                </a:solidFill>
                <a:latin typeface="Tahoma" panose="020B0604030504040204" pitchFamily="34" charset="0"/>
              </a:rPr>
              <a:t>Compromises credibility of anti-corruption effort</a:t>
            </a:r>
          </a:p>
          <a:p>
            <a:pPr marL="342900" indent="-342900" fontAlgn="base">
              <a:spcBef>
                <a:spcPct val="20000"/>
              </a:spcBef>
              <a:spcAft>
                <a:spcPct val="0"/>
              </a:spcAft>
              <a:buClr>
                <a:srgbClr val="DDD800"/>
              </a:buClr>
              <a:buSzPct val="65000"/>
              <a:buFont typeface="Wingdings" pitchFamily="2" charset="2"/>
              <a:buChar char="n"/>
              <a:defRPr/>
            </a:pPr>
            <a:r>
              <a:rPr lang="en-US" sz="3200" dirty="0">
                <a:solidFill>
                  <a:schemeClr val="tx2"/>
                </a:solidFill>
                <a:latin typeface="Tahoma" panose="020B0604030504040204" pitchFamily="34" charset="0"/>
              </a:rPr>
              <a:t>Aids the corrupt.</a:t>
            </a:r>
          </a:p>
          <a:p>
            <a:pPr marL="342900" indent="-342900" fontAlgn="base">
              <a:spcBef>
                <a:spcPct val="20000"/>
              </a:spcBef>
              <a:spcAft>
                <a:spcPct val="0"/>
              </a:spcAft>
              <a:buClr>
                <a:srgbClr val="DDD800"/>
              </a:buClr>
              <a:buSzPct val="65000"/>
              <a:buFont typeface="Wingdings" pitchFamily="2" charset="2"/>
              <a:buChar char="n"/>
              <a:defRPr/>
            </a:pPr>
            <a:endParaRPr lang="en-US" sz="3200" dirty="0">
              <a:solidFill>
                <a:srgbClr val="FFFFFF"/>
              </a:solidFill>
              <a:effectLst>
                <a:outerShdw blurRad="38100" dist="38100" dir="2700000" algn="tl">
                  <a:srgbClr val="000000"/>
                </a:outerShdw>
              </a:effectLst>
              <a:latin typeface="Tahoma" panose="020B0604030504040204" pitchFamily="34" charset="0"/>
            </a:endParaRPr>
          </a:p>
          <a:p>
            <a:pPr marL="342900" indent="-342900" fontAlgn="base">
              <a:spcBef>
                <a:spcPct val="20000"/>
              </a:spcBef>
              <a:spcAft>
                <a:spcPct val="0"/>
              </a:spcAft>
              <a:buClr>
                <a:srgbClr val="DDD800"/>
              </a:buClr>
              <a:buSzPct val="65000"/>
              <a:buFont typeface="Wingdings" pitchFamily="2" charset="2"/>
              <a:buChar char="n"/>
              <a:defRPr/>
            </a:pPr>
            <a:endParaRPr lang="en-US" sz="3200" dirty="0">
              <a:solidFill>
                <a:srgbClr val="FFFFFF"/>
              </a:solidFill>
              <a:effectLst>
                <a:outerShdw blurRad="38100" dist="38100" dir="2700000" algn="tl">
                  <a:srgbClr val="000000"/>
                </a:outerShdw>
              </a:effectLst>
              <a:latin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836612" y="2133600"/>
            <a:ext cx="2971800" cy="199444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dirty="0">
                <a:ln>
                  <a:noFill/>
                </a:ln>
                <a:solidFill>
                  <a:srgbClr val="FF0000"/>
                </a:solidFill>
                <a:effectLst/>
                <a:uLnTx/>
                <a:uFillTx/>
                <a:latin typeface="+mj-lt"/>
                <a:ea typeface="+mj-ea"/>
                <a:cs typeface="+mj-cs"/>
              </a:rPr>
              <a:t>PROSECUTION</a:t>
            </a:r>
            <a:r>
              <a:rPr kumimoji="0" lang="en-US" sz="4000" b="0" i="0" u="none" strike="noStrike" kern="1200" cap="all" spc="0" normalizeH="0" baseline="0" noProof="0" dirty="0">
                <a:ln>
                  <a:noFill/>
                </a:ln>
                <a:solidFill>
                  <a:schemeClr val="tx1">
                    <a:lumMod val="50000"/>
                  </a:schemeClr>
                </a:solidFill>
                <a:effectLst/>
                <a:uLnTx/>
                <a:uFillTx/>
                <a:latin typeface="+mj-lt"/>
                <a:ea typeface="+mj-ea"/>
                <a:cs typeface="+mj-cs"/>
              </a:rPr>
              <a:t> </a:t>
            </a:r>
          </a:p>
        </p:txBody>
      </p:sp>
      <p:pic>
        <p:nvPicPr>
          <p:cNvPr id="4" name="Picture 3"/>
          <p:cNvPicPr>
            <a:picLocks noChangeAspect="1"/>
          </p:cNvPicPr>
          <p:nvPr/>
        </p:nvPicPr>
        <p:blipFill>
          <a:blip r:embed="rId2"/>
          <a:stretch>
            <a:fillRect/>
          </a:stretch>
        </p:blipFill>
        <p:spPr>
          <a:xfrm>
            <a:off x="7389812" y="1524000"/>
            <a:ext cx="4495800" cy="4844519"/>
          </a:xfrm>
          <a:prstGeom prst="rect">
            <a:avLst/>
          </a:prstGeom>
        </p:spPr>
      </p:pic>
      <p:sp>
        <p:nvSpPr>
          <p:cNvPr id="5" name="Slide Number Placeholder 5"/>
          <p:cNvSpPr>
            <a:spLocks noGrp="1"/>
          </p:cNvSpPr>
          <p:nvPr>
            <p:ph type="sldNum" sz="quarter" idx="12"/>
          </p:nvPr>
        </p:nvSpPr>
        <p:spPr>
          <a:xfrm>
            <a:off x="9148992" y="6417186"/>
            <a:ext cx="585008" cy="347771"/>
          </a:xfrm>
        </p:spPr>
        <p:txBody>
          <a:bodyPr/>
          <a:lstStyle/>
          <a:p>
            <a:fld id="{33E110BD-0658-4397-A6EE-EB231CAA6679}" type="slidenum">
              <a:rPr lang="en-US" smtClean="0"/>
              <a:pPr/>
              <a:t>14</a:t>
            </a:fld>
            <a:endParaRPr lang="en-US"/>
          </a:p>
        </p:txBody>
      </p:sp>
      <p:pic>
        <p:nvPicPr>
          <p:cNvPr id="6" name="Picture 5"/>
          <p:cNvPicPr>
            <a:picLocks noChangeAspect="1"/>
          </p:cNvPicPr>
          <p:nvPr/>
        </p:nvPicPr>
        <p:blipFill>
          <a:blip r:embed="rId3"/>
          <a:stretch>
            <a:fillRect/>
          </a:stretch>
        </p:blipFill>
        <p:spPr>
          <a:xfrm>
            <a:off x="3579812" y="228600"/>
            <a:ext cx="4267200" cy="609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Slide Number Placeholder 2"/>
          <p:cNvSpPr>
            <a:spLocks noGrp="1"/>
          </p:cNvSpPr>
          <p:nvPr>
            <p:ph type="sldNum" sz="quarter" idx="12"/>
          </p:nvPr>
        </p:nvSpPr>
        <p:spPr>
          <a:xfrm>
            <a:off x="9767598" y="6492875"/>
            <a:ext cx="585008" cy="365125"/>
          </a:xfrm>
        </p:spPr>
        <p:txBody>
          <a:bodyPr/>
          <a:lstStyle/>
          <a:p>
            <a:fld id="{33E110BD-0658-4397-A6EE-EB231CAA6679}" type="slidenum">
              <a:rPr lang="en-US" smtClean="0"/>
              <a:pPr/>
              <a:t>15</a:t>
            </a:fld>
            <a:endParaRPr lang="en-US"/>
          </a:p>
        </p:txBody>
      </p:sp>
      <p:graphicFrame>
        <p:nvGraphicFramePr>
          <p:cNvPr id="4" name="Diagram 3"/>
          <p:cNvGraphicFramePr/>
          <p:nvPr>
            <p:extLst>
              <p:ext uri="{D42A27DB-BD31-4B8C-83A1-F6EECF244321}">
                <p14:modId xmlns:p14="http://schemas.microsoft.com/office/powerpoint/2010/main" val="143033021"/>
              </p:ext>
            </p:extLst>
          </p:nvPr>
        </p:nvGraphicFramePr>
        <p:xfrm>
          <a:off x="2284412" y="1112836"/>
          <a:ext cx="7620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a:xfrm>
            <a:off x="2132012" y="1417636"/>
            <a:ext cx="7772400" cy="518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solidFill>
                <a:prstClr val="black"/>
              </a:solidFill>
              <a:latin typeface="Corbel"/>
            </a:endParaRPr>
          </a:p>
          <a:p>
            <a:pPr marL="0" indent="0">
              <a:buFont typeface="Arial" pitchFamily="34" charset="0"/>
              <a:buNone/>
            </a:pPr>
            <a:endParaRPr lang="en-US" sz="1600" b="1" dirty="0">
              <a:solidFill>
                <a:prstClr val="black"/>
              </a:solidFill>
              <a:latin typeface="Corbel"/>
            </a:endParaRPr>
          </a:p>
          <a:p>
            <a:pPr marL="0" indent="0">
              <a:buFont typeface="Arial" pitchFamily="34" charset="0"/>
              <a:buNone/>
            </a:pPr>
            <a:endParaRPr lang="en-US" sz="1600" dirty="0">
              <a:solidFill>
                <a:prstClr val="black"/>
              </a:solidFill>
              <a:latin typeface="Corbel"/>
            </a:endParaRPr>
          </a:p>
          <a:p>
            <a:pPr marL="0" indent="0">
              <a:buFont typeface="Arial" pitchFamily="34" charset="0"/>
              <a:buNone/>
            </a:pPr>
            <a:endParaRPr lang="en-US" sz="1600" dirty="0">
              <a:solidFill>
                <a:prstClr val="black"/>
              </a:solidFill>
              <a:latin typeface="Corbel"/>
            </a:endParaRPr>
          </a:p>
          <a:p>
            <a:pPr marL="0" indent="0">
              <a:buFont typeface="Arial" pitchFamily="34" charset="0"/>
              <a:buNone/>
            </a:pPr>
            <a:endParaRPr lang="en-US" sz="1600" dirty="0">
              <a:solidFill>
                <a:prstClr val="black"/>
              </a:solidFill>
              <a:latin typeface="Corbel"/>
            </a:endParaRPr>
          </a:p>
          <a:p>
            <a:pPr marL="0" indent="0" algn="ctr">
              <a:buFont typeface="Arial" pitchFamily="34" charset="0"/>
              <a:buNone/>
            </a:pPr>
            <a:r>
              <a:rPr lang="en-US" sz="2600" b="1" dirty="0">
                <a:solidFill>
                  <a:prstClr val="black"/>
                </a:solidFill>
                <a:latin typeface="Corbel"/>
              </a:rPr>
              <a:t> </a:t>
            </a:r>
          </a:p>
          <a:p>
            <a:pPr marL="0" indent="0" algn="ctr">
              <a:buFont typeface="Arial" pitchFamily="34" charset="0"/>
              <a:buNone/>
            </a:pPr>
            <a:endParaRPr lang="en-US" sz="1600" dirty="0">
              <a:solidFill>
                <a:prstClr val="black"/>
              </a:solidFill>
              <a:latin typeface="Corbel"/>
            </a:endParaRPr>
          </a:p>
          <a:p>
            <a:pPr marL="0" indent="0" algn="ctr">
              <a:buFont typeface="Arial" pitchFamily="34" charset="0"/>
              <a:buNone/>
            </a:pPr>
            <a:endParaRPr lang="en-US" sz="1600" b="1" dirty="0">
              <a:solidFill>
                <a:prstClr val="black"/>
              </a:solidFill>
              <a:latin typeface="Corbel"/>
            </a:endParaRPr>
          </a:p>
          <a:p>
            <a:pPr marL="0" indent="0">
              <a:buFont typeface="Arial" pitchFamily="34" charset="0"/>
              <a:buNone/>
            </a:pPr>
            <a:endParaRPr lang="en-US" sz="1600" b="1" dirty="0">
              <a:solidFill>
                <a:prstClr val="black"/>
              </a:solidFill>
              <a:latin typeface="Corbel"/>
            </a:endParaRPr>
          </a:p>
        </p:txBody>
      </p:sp>
      <p:cxnSp>
        <p:nvCxnSpPr>
          <p:cNvPr id="6" name="Straight Connector 5"/>
          <p:cNvCxnSpPr/>
          <p:nvPr/>
        </p:nvCxnSpPr>
        <p:spPr>
          <a:xfrm>
            <a:off x="1522412" y="898805"/>
            <a:ext cx="9144000" cy="0"/>
          </a:xfrm>
          <a:prstGeom prst="line">
            <a:avLst/>
          </a:prstGeom>
          <a:noFill/>
          <a:ln w="19050" cap="rnd" cmpd="sng" algn="ctr">
            <a:solidFill>
              <a:srgbClr val="F79646">
                <a:lumMod val="75000"/>
              </a:srgbClr>
            </a:solidFill>
            <a:prstDash val="solid"/>
          </a:ln>
          <a:effectLst/>
        </p:spPr>
      </p:cxnSp>
      <p:sp>
        <p:nvSpPr>
          <p:cNvPr id="7" name="Slide Number Placeholder 1"/>
          <p:cNvSpPr txBox="1">
            <a:spLocks/>
          </p:cNvSpPr>
          <p:nvPr/>
        </p:nvSpPr>
        <p:spPr>
          <a:xfrm>
            <a:off x="9726808" y="6523035"/>
            <a:ext cx="733864" cy="274320"/>
          </a:xfrm>
          <a:prstGeom prst="rect">
            <a:avLst/>
          </a:prstGeom>
        </p:spPr>
        <p:txBody>
          <a:bodyPr vert="horz" bIns="0" rtlCol="0" anchor="b"/>
          <a:lstStyle>
            <a:defPPr>
              <a:defRPr lang="en-US"/>
            </a:defPPr>
            <a:lvl1pPr marL="0" algn="r"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1469D3-FFE4-4450-BBE8-D21328515773}" type="slidenum">
              <a:rPr lang="en-US" smtClean="0">
                <a:solidFill>
                  <a:prstClr val="black">
                    <a:tint val="95000"/>
                  </a:prstClr>
                </a:solidFill>
                <a:latin typeface="Corbel"/>
              </a:rPr>
              <a:pPr/>
              <a:t>15</a:t>
            </a:fld>
            <a:endParaRPr lang="en-US" dirty="0">
              <a:solidFill>
                <a:prstClr val="black">
                  <a:tint val="95000"/>
                </a:prstClr>
              </a:solidFill>
              <a:latin typeface="Corbel"/>
            </a:endParaRPr>
          </a:p>
        </p:txBody>
      </p:sp>
      <p:sp>
        <p:nvSpPr>
          <p:cNvPr id="8" name="Rectangle 7"/>
          <p:cNvSpPr/>
          <p:nvPr/>
        </p:nvSpPr>
        <p:spPr>
          <a:xfrm>
            <a:off x="2513012" y="274636"/>
            <a:ext cx="7086600" cy="707886"/>
          </a:xfrm>
          <a:prstGeom prst="rect">
            <a:avLst/>
          </a:prstGeom>
        </p:spPr>
        <p:txBody>
          <a:bodyPr wrap="square">
            <a:spAutoFit/>
          </a:bodyPr>
          <a:lstStyle/>
          <a:p>
            <a:pPr algn="ctr"/>
            <a:r>
              <a:rPr lang="en-US" sz="4000" b="1" dirty="0">
                <a:solidFill>
                  <a:prstClr val="black"/>
                </a:solidFill>
                <a:latin typeface="Corbel"/>
              </a:rPr>
              <a:t>FROM PETITION TO COURT  </a:t>
            </a:r>
            <a:endParaRPr lang="en-US" sz="4000" dirty="0">
              <a:solidFill>
                <a:prstClr val="black"/>
              </a:solidFill>
              <a:latin typeface="Corbel"/>
            </a:endParaRPr>
          </a:p>
        </p:txBody>
      </p:sp>
      <p:sp>
        <p:nvSpPr>
          <p:cNvPr id="9" name="Down Arrow Callout 8"/>
          <p:cNvSpPr/>
          <p:nvPr/>
        </p:nvSpPr>
        <p:spPr>
          <a:xfrm>
            <a:off x="5408612" y="1189036"/>
            <a:ext cx="1066800" cy="1143000"/>
          </a:xfrm>
          <a:prstGeom prst="downArrowCallout">
            <a:avLst/>
          </a:prstGeom>
          <a:solidFill>
            <a:srgbClr val="FF0000"/>
          </a:solidFill>
          <a:ln w="48000" cap="flat" cmpd="thickThin" algn="ctr">
            <a:solidFill>
              <a:srgbClr val="4F81BD">
                <a:shade val="50000"/>
              </a:srgbClr>
            </a:solidFill>
            <a:prstDash val="solid"/>
          </a:ln>
          <a:effectLst/>
        </p:spPr>
        <p:txBody>
          <a:bodyPr rtlCol="0" anchor="ctr"/>
          <a:lstStyle/>
          <a:p>
            <a:pPr algn="ctr">
              <a:defRPr/>
            </a:pPr>
            <a:r>
              <a:rPr lang="en-US" kern="0" dirty="0">
                <a:solidFill>
                  <a:prstClr val="white"/>
                </a:solidFill>
                <a:latin typeface="Corbel"/>
              </a:rPr>
              <a:t>Charge to Court</a:t>
            </a:r>
          </a:p>
        </p:txBody>
      </p:sp>
      <p:sp>
        <p:nvSpPr>
          <p:cNvPr id="10" name="Right Arrow Callout 9"/>
          <p:cNvSpPr/>
          <p:nvPr/>
        </p:nvSpPr>
        <p:spPr>
          <a:xfrm>
            <a:off x="6551612" y="1189036"/>
            <a:ext cx="1447800" cy="914400"/>
          </a:xfrm>
          <a:prstGeom prst="rightArrowCallout">
            <a:avLst>
              <a:gd name="adj1" fmla="val 15230"/>
              <a:gd name="adj2" fmla="val 25000"/>
              <a:gd name="adj3" fmla="val 25000"/>
              <a:gd name="adj4" fmla="val 64977"/>
            </a:avLst>
          </a:prstGeom>
          <a:solidFill>
            <a:srgbClr val="00B050"/>
          </a:solidFill>
          <a:ln w="48000" cap="flat" cmpd="thickThin" algn="ctr">
            <a:solidFill>
              <a:srgbClr val="4F81BD">
                <a:shade val="50000"/>
              </a:srgbClr>
            </a:solidFill>
            <a:prstDash val="solid"/>
          </a:ln>
          <a:effectLst/>
        </p:spPr>
        <p:txBody>
          <a:bodyPr rtlCol="0" anchor="ctr"/>
          <a:lstStyle/>
          <a:p>
            <a:pPr algn="ctr">
              <a:defRPr/>
            </a:pPr>
            <a:r>
              <a:rPr lang="en-GB" kern="0" dirty="0">
                <a:solidFill>
                  <a:prstClr val="white"/>
                </a:solidFill>
                <a:latin typeface="Corbel"/>
              </a:rPr>
              <a:t>Petition </a:t>
            </a:r>
            <a:endParaRPr lang="en-US" kern="0" dirty="0">
              <a:solidFill>
                <a:prstClr val="white"/>
              </a:solidFill>
              <a:latin typeface="Corbel"/>
            </a:endParaRPr>
          </a:p>
        </p:txBody>
      </p:sp>
      <p:pic>
        <p:nvPicPr>
          <p:cNvPr id="11" name="Picture 6" descr="http://www.clipart-box.com/zoom/judge130923.jpg"/>
          <p:cNvPicPr>
            <a:picLocks noChangeAspect="1" noChangeArrowheads="1"/>
          </p:cNvPicPr>
          <p:nvPr/>
        </p:nvPicPr>
        <p:blipFill>
          <a:blip r:embed="rId7" cstate="print"/>
          <a:srcRect/>
          <a:stretch>
            <a:fillRect/>
          </a:stretch>
        </p:blipFill>
        <p:spPr bwMode="auto">
          <a:xfrm>
            <a:off x="4189412" y="2408236"/>
            <a:ext cx="4419600" cy="2971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2252949" y="324997"/>
            <a:ext cx="6858954" cy="762000"/>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b="1" dirty="0">
                <a:solidFill>
                  <a:srgbClr val="FF0000"/>
                </a:solidFill>
              </a:rPr>
              <a:t>ERA OF ASSETS FORFEITURE</a:t>
            </a:r>
          </a:p>
        </p:txBody>
      </p:sp>
      <p:sp>
        <p:nvSpPr>
          <p:cNvPr id="4" name="Content Placeholder 2"/>
          <p:cNvSpPr txBox="1">
            <a:spLocks/>
          </p:cNvSpPr>
          <p:nvPr/>
        </p:nvSpPr>
        <p:spPr>
          <a:xfrm>
            <a:off x="4799012" y="1295400"/>
            <a:ext cx="7389813" cy="5014913"/>
          </a:xfrm>
          <a:prstGeom prst="rect">
            <a:avLst/>
          </a:prstGeom>
        </p:spPr>
        <p:txBody>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r>
              <a:rPr lang="en-US" sz="3200" dirty="0"/>
              <a:t>Non Conviction Based Asset Forfeiture</a:t>
            </a:r>
          </a:p>
          <a:p>
            <a:pPr lvl="1"/>
            <a:r>
              <a:rPr lang="en-US" sz="2800" dirty="0"/>
              <a:t>Proceeds of Crime Act, 2022</a:t>
            </a:r>
          </a:p>
          <a:p>
            <a:r>
              <a:rPr lang="en-US" sz="3600" dirty="0"/>
              <a:t>Lifestyle audit</a:t>
            </a:r>
          </a:p>
          <a:p>
            <a:r>
              <a:rPr lang="en-US" sz="3600" dirty="0"/>
              <a:t>Recovery of illicit gains</a:t>
            </a:r>
          </a:p>
          <a:p>
            <a:r>
              <a:rPr lang="en-US" sz="3600" dirty="0"/>
              <a:t>Restitution</a:t>
            </a:r>
          </a:p>
          <a:p>
            <a:endParaRPr lang="en-US"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39" y="1333042"/>
            <a:ext cx="4512573" cy="51020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2056447" y="332873"/>
            <a:ext cx="7317105" cy="762000"/>
          </a:xfrm>
          <a:prstGeom prst="rect">
            <a:avLst/>
          </a:prstGeom>
        </p:spPr>
        <p:txBody>
          <a:bodyPr>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b="1" dirty="0">
                <a:solidFill>
                  <a:srgbClr val="FF0000"/>
                </a:solidFill>
              </a:rPr>
              <a:t>ERA OF PLEA BARGAINING</a:t>
            </a:r>
          </a:p>
        </p:txBody>
      </p:sp>
      <p:sp>
        <p:nvSpPr>
          <p:cNvPr id="4" name="Content Placeholder 2"/>
          <p:cNvSpPr txBox="1">
            <a:spLocks/>
          </p:cNvSpPr>
          <p:nvPr/>
        </p:nvSpPr>
        <p:spPr>
          <a:xfrm>
            <a:off x="1371600" y="1572126"/>
            <a:ext cx="8686800" cy="4343400"/>
          </a:xfrm>
          <a:prstGeom prst="rect">
            <a:avLst/>
          </a:prstGeom>
        </p:spPr>
        <p:txBody>
          <a:bodyPr>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r>
              <a:rPr lang="en-US" sz="3200" dirty="0"/>
              <a:t>Designated judges to try corruption cases</a:t>
            </a:r>
          </a:p>
          <a:p>
            <a:r>
              <a:rPr lang="en-US" sz="3200" dirty="0"/>
              <a:t>Money Laundering Prohibition Act, 2022</a:t>
            </a:r>
          </a:p>
          <a:p>
            <a:r>
              <a:rPr lang="en-US" sz="3200" dirty="0"/>
              <a:t>Administration of Criminal Justice Act, 2015</a:t>
            </a:r>
          </a:p>
          <a:p>
            <a:pPr lvl="1"/>
            <a:r>
              <a:rPr lang="en-US" sz="2800" dirty="0"/>
              <a:t>Day to day trial</a:t>
            </a:r>
          </a:p>
          <a:p>
            <a:pPr lvl="1"/>
            <a:r>
              <a:rPr lang="en-US" sz="2800" dirty="0"/>
              <a:t>Trial in absentia</a:t>
            </a:r>
          </a:p>
          <a:p>
            <a:pPr lvl="1"/>
            <a:r>
              <a:rPr lang="en-US" sz="2800" dirty="0"/>
              <a:t>Plea bargain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457200" y="2895600"/>
            <a:ext cx="3046412" cy="1179575"/>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all" spc="0" normalizeH="0" baseline="0" noProof="0" dirty="0">
                <a:ln>
                  <a:noFill/>
                </a:ln>
                <a:solidFill>
                  <a:srgbClr val="FF0000"/>
                </a:solidFill>
                <a:effectLst/>
                <a:uLnTx/>
                <a:uFillTx/>
                <a:latin typeface="+mj-lt"/>
                <a:ea typeface="+mj-ea"/>
                <a:cs typeface="+mj-cs"/>
              </a:rPr>
              <a:t>ROLE OF THE MEDIA</a:t>
            </a:r>
          </a:p>
        </p:txBody>
      </p:sp>
      <p:sp>
        <p:nvSpPr>
          <p:cNvPr id="4" name="Content Placeholder 2"/>
          <p:cNvSpPr txBox="1">
            <a:spLocks/>
          </p:cNvSpPr>
          <p:nvPr/>
        </p:nvSpPr>
        <p:spPr>
          <a:xfrm>
            <a:off x="3275012" y="990600"/>
            <a:ext cx="7924800" cy="5334000"/>
          </a:xfrm>
          <a:prstGeom prst="rect">
            <a:avLst/>
          </a:prstGeom>
        </p:spPr>
        <p:txBody>
          <a:bodyPr>
            <a:normAutofit/>
          </a:bodyPr>
          <a:lstStyle/>
          <a:p>
            <a:pPr marL="274320" lvl="0" indent="-228600" algn="just">
              <a:lnSpc>
                <a:spcPct val="90000"/>
              </a:lnSpc>
              <a:spcBef>
                <a:spcPts val="1800"/>
              </a:spcBef>
              <a:buClr>
                <a:srgbClr val="E48312"/>
              </a:buClr>
              <a:buSzPct val="80000"/>
              <a:buFont typeface="Arial" pitchFamily="34" charset="0"/>
              <a:buChar char="•"/>
              <a:defRPr/>
            </a:pPr>
            <a:r>
              <a:rPr lang="en-US" sz="2400" dirty="0">
                <a:solidFill>
                  <a:srgbClr val="202124"/>
                </a:solidFill>
                <a:latin typeface="Google Sans"/>
              </a:rPr>
              <a:t>ICPC has a mandate to educate, </a:t>
            </a:r>
            <a:r>
              <a:rPr lang="en-US" sz="2400" dirty="0" err="1">
                <a:solidFill>
                  <a:srgbClr val="202124"/>
                </a:solidFill>
                <a:latin typeface="Google Sans"/>
              </a:rPr>
              <a:t>mobilise</a:t>
            </a:r>
            <a:r>
              <a:rPr lang="en-US" sz="2400" dirty="0">
                <a:solidFill>
                  <a:srgbClr val="202124"/>
                </a:solidFill>
                <a:latin typeface="Google Sans"/>
              </a:rPr>
              <a:t>, enlist and foster public support against corruption.</a:t>
            </a:r>
          </a:p>
          <a:p>
            <a:pPr marL="274320" lvl="0" indent="-228600" algn="just">
              <a:lnSpc>
                <a:spcPct val="90000"/>
              </a:lnSpc>
              <a:spcBef>
                <a:spcPts val="1800"/>
              </a:spcBef>
              <a:buClr>
                <a:srgbClr val="E48312"/>
              </a:buClr>
              <a:buSzPct val="80000"/>
              <a:buFont typeface="Arial" pitchFamily="34" charset="0"/>
              <a:buChar char="•"/>
              <a:defRPr/>
            </a:pPr>
            <a:r>
              <a:rPr lang="en-US" sz="2400" dirty="0">
                <a:solidFill>
                  <a:srgbClr val="202124"/>
                </a:solidFill>
                <a:latin typeface="Google Sans"/>
              </a:rPr>
              <a:t>The Media can play a huge role in facilitating this process through its p</a:t>
            </a:r>
            <a:r>
              <a:rPr kumimoji="0" lang="en-US" sz="2400" b="0" i="0" u="none" strike="noStrike" kern="1200" cap="none" spc="0" normalizeH="0" baseline="0" noProof="0" dirty="0" err="1">
                <a:ln>
                  <a:noFill/>
                </a:ln>
                <a:solidFill>
                  <a:srgbClr val="000000">
                    <a:lumMod val="75000"/>
                    <a:lumOff val="25000"/>
                  </a:srgbClr>
                </a:solidFill>
                <a:effectLst/>
                <a:uLnTx/>
                <a:uFillTx/>
                <a:latin typeface="+mn-lt"/>
                <a:ea typeface="+mn-ea"/>
                <a:cs typeface="+mn-cs"/>
              </a:rPr>
              <a:t>rimary</a:t>
            </a:r>
            <a:r>
              <a:rPr kumimoji="0" lang="en-US" sz="2400" b="0" i="0" u="none" strike="noStrike" kern="1200" cap="none" spc="0" normalizeH="0" baseline="0" noProof="0" dirty="0">
                <a:ln>
                  <a:noFill/>
                </a:ln>
                <a:solidFill>
                  <a:srgbClr val="000000">
                    <a:lumMod val="75000"/>
                    <a:lumOff val="25000"/>
                  </a:srgbClr>
                </a:solidFill>
                <a:effectLst/>
                <a:uLnTx/>
                <a:uFillTx/>
                <a:latin typeface="+mn-lt"/>
                <a:ea typeface="+mn-ea"/>
                <a:cs typeface="+mn-cs"/>
              </a:rPr>
              <a:t> function as watchdog of society;</a:t>
            </a:r>
          </a:p>
          <a:p>
            <a:pPr marL="274320" marR="0" lvl="0" indent="-228600" algn="l" defTabSz="914400" rtl="0" eaLnBrk="1" fontAlgn="auto" latinLnBrk="0" hangingPunct="1">
              <a:lnSpc>
                <a:spcPct val="90000"/>
              </a:lnSpc>
              <a:spcBef>
                <a:spcPts val="1800"/>
              </a:spcBef>
              <a:spcAft>
                <a:spcPts val="0"/>
              </a:spcAft>
              <a:buClr>
                <a:srgbClr val="E48312"/>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mn-lt"/>
                <a:ea typeface="+mn-ea"/>
                <a:cs typeface="+mn-cs"/>
              </a:rPr>
              <a:t>Sensitizing, informing and educating the public on social issues and maladies;</a:t>
            </a:r>
          </a:p>
          <a:p>
            <a:pPr marL="274320" marR="0" lvl="0" indent="-228600" algn="l" defTabSz="914400" rtl="0" eaLnBrk="1" fontAlgn="auto" latinLnBrk="0" hangingPunct="1">
              <a:lnSpc>
                <a:spcPct val="90000"/>
              </a:lnSpc>
              <a:spcBef>
                <a:spcPts val="1800"/>
              </a:spcBef>
              <a:spcAft>
                <a:spcPts val="0"/>
              </a:spcAft>
              <a:buClr>
                <a:srgbClr val="E48312"/>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mn-lt"/>
                <a:ea typeface="+mn-ea"/>
                <a:cs typeface="+mn-cs"/>
              </a:rPr>
              <a:t>Positive media coverage is a key tool in mobilizing and enlisting public support on any issue;</a:t>
            </a:r>
          </a:p>
          <a:p>
            <a:pPr marL="274320" marR="0" lvl="0" indent="-228600" algn="l" defTabSz="914400" rtl="0" eaLnBrk="1" fontAlgn="auto" latinLnBrk="0" hangingPunct="1">
              <a:lnSpc>
                <a:spcPct val="90000"/>
              </a:lnSpc>
              <a:spcBef>
                <a:spcPts val="1800"/>
              </a:spcBef>
              <a:spcAft>
                <a:spcPts val="0"/>
              </a:spcAft>
              <a:buClr>
                <a:srgbClr val="E48312"/>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mn-lt"/>
                <a:ea typeface="+mn-ea"/>
                <a:cs typeface="+mn-cs"/>
              </a:rPr>
              <a:t>Necessary to achieve a deeper understanding of the issue and danger posed to the nation;</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5"/>
          <p:cNvSpPr>
            <a:spLocks noGrp="1"/>
          </p:cNvSpPr>
          <p:nvPr>
            <p:ph type="sldNum" sz="quarter" idx="12"/>
          </p:nvPr>
        </p:nvSpPr>
        <p:spPr>
          <a:xfrm>
            <a:off x="8245186" y="6446839"/>
            <a:ext cx="585008" cy="365125"/>
          </a:xfrm>
        </p:spPr>
        <p:txBody>
          <a:bodyPr/>
          <a:lstStyle/>
          <a:p>
            <a:fld id="{33E110BD-0658-4397-A6EE-EB231CAA6679}" type="slidenum">
              <a:rPr lang="en-US" smtClean="0"/>
              <a:pPr/>
              <a:t>18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2741612" y="609600"/>
            <a:ext cx="8686800" cy="57150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The major work of any news </a:t>
            </a:r>
            <a:r>
              <a:rPr kumimoji="0" lang="en-US" altLang="en-US" sz="2800" b="0" i="0" u="none" strike="noStrike" kern="1200" spc="0" normalizeH="0" baseline="0" noProof="0" dirty="0" err="1">
                <a:ln>
                  <a:noFill/>
                </a:ln>
                <a:solidFill>
                  <a:schemeClr val="tx1">
                    <a:lumMod val="50000"/>
                  </a:schemeClr>
                </a:solidFill>
                <a:effectLst/>
                <a:uLnTx/>
                <a:uFillTx/>
                <a:latin typeface="+mj-lt"/>
                <a:ea typeface="+mj-ea"/>
                <a:cs typeface="+mj-cs"/>
              </a:rPr>
              <a:t>organisation</a:t>
            </a: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 is to;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endParaRPr>
          </a:p>
          <a:p>
            <a:pPr marL="514350" marR="0" lvl="0" indent="-514350" algn="l" defTabSz="914400" rtl="0" eaLnBrk="1" fontAlgn="auto" latinLnBrk="0" hangingPunct="1">
              <a:lnSpc>
                <a:spcPct val="90000"/>
              </a:lnSpc>
              <a:spcBef>
                <a:spcPct val="0"/>
              </a:spcBef>
              <a:spcAft>
                <a:spcPts val="0"/>
              </a:spcAft>
              <a:buClrTx/>
              <a:buSzTx/>
              <a:buFontTx/>
              <a:buAutoNum type="arabicPeriod"/>
              <a:tabLst/>
              <a:defRPr/>
            </a:pP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Gather news ;</a:t>
            </a:r>
          </a:p>
          <a:p>
            <a:pPr marL="514350" marR="0" lvl="0" indent="-514350" algn="l" defTabSz="914400" rtl="0" eaLnBrk="1" fontAlgn="auto" latinLnBrk="0" hangingPunct="1">
              <a:lnSpc>
                <a:spcPct val="90000"/>
              </a:lnSpc>
              <a:spcBef>
                <a:spcPct val="0"/>
              </a:spcBef>
              <a:spcAft>
                <a:spcPts val="0"/>
              </a:spcAft>
              <a:buClrTx/>
              <a:buSzTx/>
              <a:buFontTx/>
              <a:buAutoNum type="arabicPeriod"/>
              <a:tabLst/>
              <a:defRPr/>
            </a:pP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Relay the news to the public through various media</a:t>
            </a:r>
            <a:b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b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	- Electronic or print media</a:t>
            </a:r>
            <a:b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b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	-Newspapers, radio or television</a:t>
            </a:r>
            <a:b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b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	-Online sources</a:t>
            </a:r>
          </a:p>
          <a:p>
            <a:pPr marL="514350" marR="0" lvl="0" indent="-514350" algn="l" defTabSz="914400" rtl="0" eaLnBrk="1" fontAlgn="auto" latinLnBrk="0" hangingPunct="1">
              <a:lnSpc>
                <a:spcPct val="90000"/>
              </a:lnSpc>
              <a:spcBef>
                <a:spcPct val="0"/>
              </a:spcBef>
              <a:spcAft>
                <a:spcPts val="0"/>
              </a:spcAft>
              <a:buClrTx/>
              <a:buSzTx/>
              <a:tabLst/>
              <a:defRPr/>
            </a:pPr>
            <a:endParaRPr lang="en-US" sz="2800" dirty="0">
              <a:solidFill>
                <a:schemeClr val="tx1">
                  <a:lumMod val="50000"/>
                </a:schemeClr>
              </a:solidFill>
              <a:latin typeface="+mj-lt"/>
              <a:ea typeface="+mj-ea"/>
              <a:cs typeface="+mj-cs"/>
            </a:endParaRPr>
          </a:p>
          <a:p>
            <a:pPr marL="514350" marR="0" lvl="0" indent="-514350" algn="l" defTabSz="914400" rtl="0" eaLnBrk="1" fontAlgn="auto" latinLnBrk="0" hangingPunct="1">
              <a:lnSpc>
                <a:spcPct val="90000"/>
              </a:lnSpc>
              <a:spcBef>
                <a:spcPct val="0"/>
              </a:spcBef>
              <a:spcAft>
                <a:spcPts val="0"/>
              </a:spcAft>
              <a:buClrTx/>
              <a:buSzTx/>
              <a:tabLst/>
              <a:defRPr/>
            </a:pPr>
            <a:r>
              <a:rPr lang="en-US" sz="2800" dirty="0">
                <a:solidFill>
                  <a:srgbClr val="000000">
                    <a:lumMod val="75000"/>
                    <a:lumOff val="25000"/>
                  </a:srgbClr>
                </a:solidFill>
              </a:rPr>
              <a:t>By partnering with ICPC to refocus attention in</a:t>
            </a:r>
          </a:p>
          <a:p>
            <a:pPr marL="514350" marR="0" lvl="0" indent="-514350" algn="l" defTabSz="914400" rtl="0" eaLnBrk="1" fontAlgn="auto" latinLnBrk="0" hangingPunct="1">
              <a:lnSpc>
                <a:spcPct val="90000"/>
              </a:lnSpc>
              <a:spcBef>
                <a:spcPct val="0"/>
              </a:spcBef>
              <a:spcAft>
                <a:spcPts val="0"/>
              </a:spcAft>
              <a:buClrTx/>
              <a:buSzTx/>
              <a:tabLst/>
              <a:defRPr/>
            </a:pPr>
            <a:r>
              <a:rPr lang="en-US" sz="2800" dirty="0">
                <a:solidFill>
                  <a:srgbClr val="000000">
                    <a:lumMod val="75000"/>
                    <a:lumOff val="25000"/>
                  </a:srgbClr>
                </a:solidFill>
              </a:rPr>
              <a:t>reporting corruption cases there are a number of</a:t>
            </a:r>
          </a:p>
          <a:p>
            <a:pPr marL="514350" marR="0" lvl="0" indent="-514350" algn="l" defTabSz="914400" rtl="0" eaLnBrk="1" fontAlgn="auto" latinLnBrk="0" hangingPunct="1">
              <a:lnSpc>
                <a:spcPct val="90000"/>
              </a:lnSpc>
              <a:spcBef>
                <a:spcPct val="0"/>
              </a:spcBef>
              <a:spcAft>
                <a:spcPts val="0"/>
              </a:spcAft>
              <a:buClrTx/>
              <a:buSzTx/>
              <a:tabLst/>
              <a:defRPr/>
            </a:pPr>
            <a:r>
              <a:rPr lang="en-US" sz="2800" dirty="0">
                <a:solidFill>
                  <a:srgbClr val="000000">
                    <a:lumMod val="75000"/>
                    <a:lumOff val="25000"/>
                  </a:srgbClr>
                </a:solidFill>
              </a:rPr>
              <a:t>ways by which the media can report corruption </a:t>
            </a:r>
          </a:p>
          <a:p>
            <a:pPr marL="514350" marR="0" lvl="0" indent="-514350" algn="l" defTabSz="914400" rtl="0" eaLnBrk="1" fontAlgn="auto" latinLnBrk="0" hangingPunct="1">
              <a:lnSpc>
                <a:spcPct val="90000"/>
              </a:lnSpc>
              <a:spcBef>
                <a:spcPct val="0"/>
              </a:spcBef>
              <a:spcAft>
                <a:spcPts val="0"/>
              </a:spcAft>
              <a:buClrTx/>
              <a:buSzTx/>
              <a:tabLst/>
              <a:defRPr/>
            </a:pPr>
            <a:r>
              <a:rPr lang="en-US" sz="2800" dirty="0">
                <a:solidFill>
                  <a:srgbClr val="000000">
                    <a:lumMod val="75000"/>
                    <a:lumOff val="25000"/>
                  </a:srgbClr>
                </a:solidFill>
              </a:rPr>
              <a:t>cases and help to diminish its attraction and </a:t>
            </a:r>
          </a:p>
          <a:p>
            <a:pPr marL="514350" marR="0" lvl="0" indent="-514350" algn="l" defTabSz="914400" rtl="0" eaLnBrk="1" fontAlgn="auto" latinLnBrk="0" hangingPunct="1">
              <a:lnSpc>
                <a:spcPct val="90000"/>
              </a:lnSpc>
              <a:spcBef>
                <a:spcPct val="0"/>
              </a:spcBef>
              <a:spcAft>
                <a:spcPts val="0"/>
              </a:spcAft>
              <a:buClrTx/>
              <a:buSzTx/>
              <a:tabLst/>
              <a:defRPr/>
            </a:pPr>
            <a:r>
              <a:rPr lang="en-US" sz="2800" dirty="0">
                <a:solidFill>
                  <a:srgbClr val="000000">
                    <a:lumMod val="75000"/>
                    <a:lumOff val="25000"/>
                  </a:srgbClr>
                </a:solidFill>
              </a:rPr>
              <a:t>damage to society and the nation.</a:t>
            </a: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 </a:t>
            </a:r>
            <a:br>
              <a:rPr kumimoji="0" lang="en-US" altLang="en-US" sz="3100" b="0" i="0" u="none" strike="noStrike" kern="1200" spc="0" normalizeH="0" baseline="0" noProof="0" dirty="0">
                <a:ln>
                  <a:noFill/>
                </a:ln>
                <a:solidFill>
                  <a:schemeClr val="tx1">
                    <a:lumMod val="50000"/>
                  </a:schemeClr>
                </a:solidFill>
                <a:effectLst/>
                <a:uLnTx/>
                <a:uFillTx/>
                <a:latin typeface="+mj-lt"/>
                <a:ea typeface="+mj-ea"/>
                <a:cs typeface="+mj-cs"/>
              </a:rPr>
            </a:br>
            <a:br>
              <a:rPr kumimoji="0" lang="en-US" altLang="en-US" sz="3100" b="0" i="0" u="none" strike="noStrike" kern="1200" cap="all" spc="0" normalizeH="0" baseline="0" noProof="0" dirty="0">
                <a:ln>
                  <a:noFill/>
                </a:ln>
                <a:solidFill>
                  <a:schemeClr val="tx1">
                    <a:lumMod val="50000"/>
                  </a:schemeClr>
                </a:solidFill>
                <a:effectLst/>
                <a:uLnTx/>
                <a:uFillTx/>
                <a:latin typeface="+mj-lt"/>
                <a:ea typeface="+mj-ea"/>
                <a:cs typeface="+mj-cs"/>
              </a:rPr>
            </a:br>
            <a:endParaRPr kumimoji="0" lang="en-IN" altLang="en-US" sz="3100" b="0" i="0" u="none" strike="noStrike" kern="1200" cap="all" spc="0" normalizeH="0" baseline="0" noProof="0" dirty="0">
              <a:ln>
                <a:noFill/>
              </a:ln>
              <a:solidFill>
                <a:schemeClr val="tx1">
                  <a:lumMod val="50000"/>
                </a:schemeClr>
              </a:solidFill>
              <a:effectLst/>
              <a:uLnTx/>
              <a:uFillTx/>
              <a:latin typeface="+mj-lt"/>
              <a:ea typeface="+mj-ea"/>
              <a:cs typeface="+mj-cs"/>
            </a:endParaRPr>
          </a:p>
        </p:txBody>
      </p:sp>
      <p:sp>
        <p:nvSpPr>
          <p:cNvPr id="4" name="Rectangle 3"/>
          <p:cNvSpPr/>
          <p:nvPr/>
        </p:nvSpPr>
        <p:spPr>
          <a:xfrm>
            <a:off x="227012" y="2743200"/>
            <a:ext cx="2666999" cy="978729"/>
          </a:xfrm>
          <a:prstGeom prst="rect">
            <a:avLst/>
          </a:prstGeom>
        </p:spPr>
        <p:txBody>
          <a:bodyPr wrap="square">
            <a:spAutoFit/>
          </a:bodyPr>
          <a:lstStyle/>
          <a:p>
            <a:pPr lvl="0" algn="ctr">
              <a:lnSpc>
                <a:spcPct val="90000"/>
              </a:lnSpc>
              <a:spcBef>
                <a:spcPct val="0"/>
              </a:spcBef>
              <a:defRPr/>
            </a:pPr>
            <a:r>
              <a:rPr lang="en-US" sz="3200" b="1" cap="all" dirty="0">
                <a:solidFill>
                  <a:srgbClr val="FF0000"/>
                </a:solidFill>
              </a:rPr>
              <a:t>ROLE OF THE MEDIA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Slide Number Placeholder 5"/>
          <p:cNvSpPr>
            <a:spLocks noGrp="1"/>
          </p:cNvSpPr>
          <p:nvPr>
            <p:ph type="sldNum" sz="quarter" idx="12"/>
          </p:nvPr>
        </p:nvSpPr>
        <p:spPr>
          <a:xfrm>
            <a:off x="8245186" y="6446839"/>
            <a:ext cx="585008" cy="365125"/>
          </a:xfrm>
        </p:spPr>
        <p:txBody>
          <a:bodyPr/>
          <a:lstStyle/>
          <a:p>
            <a:fld id="{33E110BD-0658-4397-A6EE-EB231CAA6679}" type="slidenum">
              <a:rPr lang="en-US" smtClean="0"/>
              <a:pPr/>
              <a:t>2</a:t>
            </a:fld>
            <a:endParaRPr lang="en-US"/>
          </a:p>
        </p:txBody>
      </p:sp>
      <p:sp>
        <p:nvSpPr>
          <p:cNvPr id="4" name="Footer Placeholder 1"/>
          <p:cNvSpPr txBox="1">
            <a:spLocks/>
          </p:cNvSpPr>
          <p:nvPr/>
        </p:nvSpPr>
        <p:spPr>
          <a:xfrm>
            <a:off x="1208836" y="6448427"/>
            <a:ext cx="6638176" cy="180974"/>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545454"/>
                </a:solidFill>
                <a:latin typeface="Century Gothic"/>
              </a:rPr>
              <a:t>ACAN - BUILDING KNOWLEDGE FOR GOOD GOVERNANCE</a:t>
            </a:r>
            <a:endParaRPr lang="en-US" dirty="0">
              <a:solidFill>
                <a:srgbClr val="545454"/>
              </a:solidFill>
              <a:latin typeface="Century Gothic"/>
            </a:endParaRPr>
          </a:p>
        </p:txBody>
      </p:sp>
      <p:sp>
        <p:nvSpPr>
          <p:cNvPr id="5" name="Title 1"/>
          <p:cNvSpPr>
            <a:spLocks noGrp="1"/>
          </p:cNvSpPr>
          <p:nvPr/>
        </p:nvSpPr>
        <p:spPr>
          <a:xfrm>
            <a:off x="1" y="2156311"/>
            <a:ext cx="3505200" cy="1303867"/>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dirty="0">
                <a:solidFill>
                  <a:srgbClr val="FF0000"/>
                </a:solidFill>
                <a:latin typeface="Garamond" panose="02020404030301010803"/>
              </a:rPr>
              <a:t> SESSION OBJECTIVES</a:t>
            </a:r>
          </a:p>
        </p:txBody>
      </p:sp>
      <p:sp>
        <p:nvSpPr>
          <p:cNvPr id="6" name="Content Placeholder 2"/>
          <p:cNvSpPr>
            <a:spLocks noGrp="1"/>
          </p:cNvSpPr>
          <p:nvPr/>
        </p:nvSpPr>
        <p:spPr>
          <a:xfrm>
            <a:off x="3198812" y="533400"/>
            <a:ext cx="7856670" cy="5943600"/>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Clr>
                <a:srgbClr val="83992A"/>
              </a:buClr>
              <a:buFont typeface="Arial"/>
              <a:buNone/>
            </a:pPr>
            <a:r>
              <a:rPr lang="en-GB" sz="2800" dirty="0">
                <a:solidFill>
                  <a:sysClr val="windowText" lastClr="000000">
                    <a:lumMod val="85000"/>
                    <a:lumOff val="15000"/>
                  </a:sysClr>
                </a:solidFill>
                <a:latin typeface="Garamond" panose="02020404030301010803"/>
              </a:rPr>
              <a:t> 	</a:t>
            </a:r>
            <a:r>
              <a:rPr lang="en-GB" sz="3800" dirty="0">
                <a:solidFill>
                  <a:sysClr val="windowText" lastClr="000000">
                    <a:lumMod val="85000"/>
                    <a:lumOff val="15000"/>
                  </a:sysClr>
                </a:solidFill>
                <a:latin typeface="Garamond" panose="02020404030301010803"/>
              </a:rPr>
              <a:t>At the end of this session, participants should be able to understand:</a:t>
            </a:r>
          </a:p>
          <a:p>
            <a:pPr>
              <a:buClr>
                <a:srgbClr val="83992A"/>
              </a:buClr>
              <a:defRPr/>
            </a:pPr>
            <a:r>
              <a:rPr lang="en-GB" sz="3800" dirty="0">
                <a:solidFill>
                  <a:sysClr val="windowText" lastClr="000000">
                    <a:lumMod val="85000"/>
                    <a:lumOff val="15000"/>
                  </a:sysClr>
                </a:solidFill>
                <a:latin typeface="Garamond" panose="02020404030301010803"/>
              </a:rPr>
              <a:t>Background to the work of ICPC;</a:t>
            </a:r>
          </a:p>
          <a:p>
            <a:pPr>
              <a:buClr>
                <a:srgbClr val="83992A"/>
              </a:buClr>
              <a:defRPr/>
            </a:pPr>
            <a:r>
              <a:rPr lang="en-GB" sz="3800" dirty="0">
                <a:solidFill>
                  <a:sysClr val="windowText" lastClr="000000">
                    <a:lumMod val="85000"/>
                    <a:lumOff val="15000"/>
                  </a:sysClr>
                </a:solidFill>
                <a:latin typeface="Garamond" panose="02020404030301010803"/>
              </a:rPr>
              <a:t>The statutory framework and powers of ICPC;</a:t>
            </a:r>
          </a:p>
          <a:p>
            <a:pPr>
              <a:buClr>
                <a:srgbClr val="83992A"/>
              </a:buClr>
              <a:defRPr/>
            </a:pPr>
            <a:r>
              <a:rPr lang="en-GB" sz="3800" dirty="0">
                <a:solidFill>
                  <a:sysClr val="windowText" lastClr="000000">
                    <a:lumMod val="85000"/>
                    <a:lumOff val="15000"/>
                  </a:sysClr>
                </a:solidFill>
                <a:latin typeface="Garamond" panose="02020404030301010803"/>
              </a:rPr>
              <a:t>Process of investigation and prosecution of corruption cases;</a:t>
            </a:r>
          </a:p>
          <a:p>
            <a:pPr>
              <a:buClr>
                <a:srgbClr val="83992A"/>
              </a:buClr>
              <a:defRPr/>
            </a:pPr>
            <a:r>
              <a:rPr lang="en-GB" sz="3800" dirty="0">
                <a:solidFill>
                  <a:sysClr val="windowText" lastClr="000000">
                    <a:lumMod val="85000"/>
                    <a:lumOff val="15000"/>
                  </a:sysClr>
                </a:solidFill>
                <a:latin typeface="Garamond" panose="02020404030301010803"/>
              </a:rPr>
              <a:t>Competencies required for effective media reportage of investigations and prosecutions by ICPC.</a:t>
            </a:r>
          </a:p>
          <a:p>
            <a:pPr marL="0" indent="0">
              <a:buClr>
                <a:srgbClr val="83992A"/>
              </a:buClr>
              <a:buNone/>
              <a:defRPr/>
            </a:pPr>
            <a:endParaRPr lang="en-GB" sz="3800" dirty="0">
              <a:solidFill>
                <a:sysClr val="windowText" lastClr="000000">
                  <a:lumMod val="85000"/>
                  <a:lumOff val="15000"/>
                </a:sysClr>
              </a:solidFill>
              <a:latin typeface="Garamond" panose="02020404030301010803"/>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2360612" y="533400"/>
            <a:ext cx="7886700" cy="132556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sng" strike="noStrike" kern="1200" cap="all" spc="0" normalizeH="0" baseline="0" noProof="0">
                <a:ln>
                  <a:noFill/>
                </a:ln>
                <a:solidFill>
                  <a:schemeClr val="tx1">
                    <a:lumMod val="50000"/>
                  </a:schemeClr>
                </a:solidFill>
                <a:effectLst/>
                <a:uLnTx/>
                <a:uFillTx/>
                <a:latin typeface="+mj-lt"/>
                <a:ea typeface="+mj-ea"/>
                <a:cs typeface="+mj-cs"/>
              </a:rPr>
              <a:t>BEAT REPORTING</a:t>
            </a:r>
            <a:endParaRPr kumimoji="0" lang="en-US" altLang="en-US" sz="4000" b="0" i="0" u="none" strike="noStrike" kern="1200" cap="all" spc="0" normalizeH="0" baseline="0" noProof="0">
              <a:ln>
                <a:noFill/>
              </a:ln>
              <a:solidFill>
                <a:schemeClr val="tx1">
                  <a:lumMod val="50000"/>
                </a:schemeClr>
              </a:solidFill>
              <a:effectLst/>
              <a:uLnTx/>
              <a:uFillTx/>
              <a:latin typeface="+mj-lt"/>
              <a:ea typeface="+mj-ea"/>
              <a:cs typeface="+mj-cs"/>
            </a:endParaRPr>
          </a:p>
        </p:txBody>
      </p:sp>
      <p:sp>
        <p:nvSpPr>
          <p:cNvPr id="4" name="Content Placeholder 2"/>
          <p:cNvSpPr txBox="1">
            <a:spLocks noChangeArrowheads="1"/>
          </p:cNvSpPr>
          <p:nvPr/>
        </p:nvSpPr>
        <p:spPr>
          <a:xfrm>
            <a:off x="2360612" y="1457873"/>
            <a:ext cx="8382000" cy="4351338"/>
          </a:xfrm>
          <a:prstGeom prst="rect">
            <a:avLst/>
          </a:prstGeom>
        </p:spPr>
        <p:txBody>
          <a:bodyPr/>
          <a:lstStyle/>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400" b="0" i="0" u="none" strike="noStrike" kern="1200" cap="none" spc="0" normalizeH="0" baseline="0" noProof="0" dirty="0">
                <a:ln>
                  <a:noFill/>
                </a:ln>
                <a:solidFill>
                  <a:schemeClr val="tx1"/>
                </a:solidFill>
                <a:effectLst/>
                <a:uLnTx/>
                <a:uFillTx/>
                <a:latin typeface="+mn-lt"/>
                <a:ea typeface="+mn-ea"/>
                <a:cs typeface="+mn-cs"/>
              </a:rPr>
              <a:t>Beat reporting, also known as specialized reporting, is a genre of journalism that can be described as the craft of in-depth reporting on a particular issue, sector, organization or institution over time.</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400" b="0" i="0" u="none" strike="noStrike" kern="1200" cap="none" spc="0" normalizeH="0" baseline="0" noProof="0" dirty="0">
                <a:ln>
                  <a:noFill/>
                </a:ln>
                <a:solidFill>
                  <a:schemeClr val="tx1"/>
                </a:solidFill>
                <a:effectLst/>
                <a:uLnTx/>
                <a:uFillTx/>
                <a:latin typeface="+mn-lt"/>
                <a:ea typeface="+mn-ea"/>
                <a:cs typeface="+mn-cs"/>
              </a:rPr>
              <a:t>Beat reporters build up a base of knowledge on and gain familiarity with the topic, allowing them to provide insight and commentary in addition to reporting straight facts. </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400" b="0" i="0" u="none" strike="noStrike" kern="1200" cap="none" spc="0" normalizeH="0" baseline="0" noProof="0" dirty="0">
                <a:ln>
                  <a:noFill/>
                </a:ln>
                <a:solidFill>
                  <a:schemeClr val="tx1"/>
                </a:solidFill>
                <a:effectLst/>
                <a:uLnTx/>
                <a:uFillTx/>
                <a:latin typeface="+mn-lt"/>
                <a:ea typeface="+mn-ea"/>
                <a:cs typeface="+mn-cs"/>
              </a:rPr>
              <a:t>This distinguishes them from other  journalists who might cover similar stories from time to time. A reporter has to study hard and “walk the beat”.  </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1903412" y="304800"/>
            <a:ext cx="9677400" cy="65532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all" spc="0" normalizeH="0" baseline="0" noProof="0" dirty="0">
                <a:ln>
                  <a:noFill/>
                </a:ln>
                <a:solidFill>
                  <a:srgbClr val="FF0000"/>
                </a:solidFill>
                <a:effectLst/>
                <a:uLnTx/>
                <a:uFillTx/>
                <a:latin typeface="+mj-lt"/>
                <a:ea typeface="+mj-ea"/>
                <a:cs typeface="+mj-cs"/>
              </a:rPr>
              <a:t>Various beats for reporting </a:t>
            </a:r>
            <a:br>
              <a:rPr kumimoji="0" lang="en-US" altLang="en-US" sz="4000" b="1" i="0" u="sng" strike="noStrike" kern="1200" cap="all" spc="0" normalizeH="0" baseline="0" noProof="0" dirty="0">
                <a:ln>
                  <a:noFill/>
                </a:ln>
                <a:solidFill>
                  <a:schemeClr val="tx1">
                    <a:lumMod val="50000"/>
                  </a:schemeClr>
                </a:solidFill>
                <a:effectLst/>
                <a:uLnTx/>
                <a:uFillTx/>
                <a:latin typeface="+mj-lt"/>
                <a:ea typeface="+mj-ea"/>
                <a:cs typeface="+mj-cs"/>
              </a:rPr>
            </a:br>
            <a:b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b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Every reporter chooses or is assigned to an area of interest;</a:t>
            </a:r>
            <a:r>
              <a:rPr lang="en-US" altLang="en-US" sz="2800" dirty="0">
                <a:solidFill>
                  <a:schemeClr val="tx1">
                    <a:lumMod val="50000"/>
                  </a:schemeClr>
                </a:solidFill>
                <a:latin typeface="+mj-lt"/>
                <a:ea typeface="+mj-ea"/>
                <a:cs typeface="+mj-cs"/>
              </a:rPr>
              <a:t> </a:t>
            </a: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e.g. </a:t>
            </a:r>
          </a:p>
          <a:p>
            <a:pPr lvl="0">
              <a:lnSpc>
                <a:spcPct val="90000"/>
              </a:lnSpc>
              <a:spcBef>
                <a:spcPct val="0"/>
              </a:spcBef>
            </a:pPr>
            <a:r>
              <a:rPr lang="en-US" altLang="en-US" sz="2800" dirty="0">
                <a:solidFill>
                  <a:schemeClr val="tx1">
                    <a:lumMod val="50000"/>
                  </a:schemeClr>
                </a:solidFill>
                <a:latin typeface="+mj-lt"/>
                <a:ea typeface="+mj-ea"/>
                <a:cs typeface="+mj-cs"/>
              </a:rPr>
              <a:t>-C</a:t>
            </a:r>
            <a:r>
              <a:rPr kumimoji="0" lang="en-US" altLang="en-US" sz="2800" b="0" i="0" u="none" strike="noStrike" kern="1200" spc="0" normalizeH="0" baseline="0" noProof="0" dirty="0" err="1">
                <a:ln>
                  <a:noFill/>
                </a:ln>
                <a:solidFill>
                  <a:schemeClr val="tx1">
                    <a:lumMod val="50000"/>
                  </a:schemeClr>
                </a:solidFill>
                <a:effectLst/>
                <a:uLnTx/>
                <a:uFillTx/>
                <a:latin typeface="+mj-lt"/>
                <a:ea typeface="+mj-ea"/>
                <a:cs typeface="+mj-cs"/>
              </a:rPr>
              <a:t>ommunity</a:t>
            </a: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/Local/Religion/Culture/Festival </a:t>
            </a:r>
            <a:b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b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-Crime/</a:t>
            </a:r>
            <a:r>
              <a:rPr lang="en-US" altLang="en-US" sz="2800" dirty="0">
                <a:solidFill>
                  <a:schemeClr val="tx1">
                    <a:lumMod val="50000"/>
                  </a:schemeClr>
                </a:solidFill>
                <a:latin typeface="+mj-lt"/>
                <a:ea typeface="+mj-ea"/>
                <a:cs typeface="+mj-cs"/>
              </a:rPr>
              <a:t>Security </a:t>
            </a:r>
            <a:b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b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-Youth/Sports</a:t>
            </a:r>
            <a:b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b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-Education/Science/Technology</a:t>
            </a:r>
            <a:b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b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-Legal/Parliamentary proceedings</a:t>
            </a:r>
            <a:b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b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-Judiciary/Court reporting  </a:t>
            </a:r>
            <a:b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b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-Health/Housing/Social infrastructure</a:t>
            </a:r>
          </a:p>
          <a:p>
            <a:pPr lvl="0">
              <a:lnSpc>
                <a:spcPct val="90000"/>
              </a:lnSpc>
              <a:spcBef>
                <a:spcPct val="0"/>
              </a:spcBef>
            </a:pPr>
            <a:r>
              <a:rPr lang="en-US" altLang="en-US" sz="2800" dirty="0">
                <a:solidFill>
                  <a:schemeClr val="tx1">
                    <a:lumMod val="50000"/>
                  </a:schemeClr>
                </a:solidFill>
                <a:latin typeface="+mj-lt"/>
                <a:ea typeface="+mj-ea"/>
                <a:cs typeface="+mj-cs"/>
              </a:rPr>
              <a:t>-Aviation/Maritime</a:t>
            </a:r>
          </a:p>
          <a:p>
            <a:pPr lvl="0">
              <a:lnSpc>
                <a:spcPct val="90000"/>
              </a:lnSpc>
              <a:spcBef>
                <a:spcPct val="0"/>
              </a:spcBef>
            </a:pPr>
            <a:r>
              <a:rPr lang="en-US" altLang="en-US" sz="2800" dirty="0">
                <a:solidFill>
                  <a:schemeClr val="tx1">
                    <a:lumMod val="50000"/>
                  </a:schemeClr>
                </a:solidFill>
                <a:latin typeface="+mj-lt"/>
                <a:ea typeface="+mj-ea"/>
                <a:cs typeface="+mj-cs"/>
              </a:rPr>
              <a:t>-Commerce/Agriculture</a:t>
            </a:r>
            <a:br>
              <a:rPr lang="en-US" altLang="en-US" sz="2800" dirty="0">
                <a:solidFill>
                  <a:schemeClr val="tx1">
                    <a:lumMod val="50000"/>
                  </a:schemeClr>
                </a:solidFill>
                <a:latin typeface="+mj-lt"/>
                <a:ea typeface="+mj-ea"/>
                <a:cs typeface="+mj-cs"/>
              </a:rPr>
            </a:br>
            <a:r>
              <a:rPr lang="en-US" altLang="en-US" sz="2800" dirty="0">
                <a:solidFill>
                  <a:schemeClr val="tx1">
                    <a:lumMod val="50000"/>
                  </a:schemeClr>
                </a:solidFill>
                <a:latin typeface="+mj-lt"/>
                <a:ea typeface="+mj-ea"/>
                <a:cs typeface="+mj-cs"/>
              </a:rPr>
              <a:t>-Military/Defense</a:t>
            </a:r>
            <a:b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b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-Politics/Diplomatic/Foreign </a:t>
            </a:r>
            <a:r>
              <a:rPr lang="en-US" altLang="en-US" sz="2800" dirty="0">
                <a:solidFill>
                  <a:schemeClr val="tx1">
                    <a:lumMod val="50000"/>
                  </a:schemeClr>
                </a:solidFill>
                <a:latin typeface="+mj-lt"/>
                <a:ea typeface="+mj-ea"/>
                <a:cs typeface="+mj-cs"/>
              </a:rPr>
              <a:t>A</a:t>
            </a:r>
            <a:r>
              <a:rPr kumimoji="0" lang="en-US" altLang="en-US" sz="2800" b="0" i="0" u="none" strike="noStrike" kern="1200" spc="0" normalizeH="0" baseline="0" noProof="0" dirty="0" err="1">
                <a:ln>
                  <a:noFill/>
                </a:ln>
                <a:solidFill>
                  <a:schemeClr val="tx1">
                    <a:lumMod val="50000"/>
                  </a:schemeClr>
                </a:solidFill>
                <a:effectLst/>
                <a:uLnTx/>
                <a:uFillTx/>
                <a:latin typeface="+mj-lt"/>
                <a:ea typeface="+mj-ea"/>
                <a:cs typeface="+mj-cs"/>
              </a:rPr>
              <a:t>ffairs</a:t>
            </a:r>
            <a:r>
              <a:rPr kumimoji="0" lang="en-US" altLang="en-US" sz="2800" b="0" i="0" u="none" strike="noStrike" kern="1200" spc="0" normalizeH="0" baseline="0" noProof="0" dirty="0">
                <a:ln>
                  <a:noFill/>
                </a:ln>
                <a:solidFill>
                  <a:schemeClr val="tx1">
                    <a:lumMod val="50000"/>
                  </a:schemeClr>
                </a:solidFill>
                <a:effectLst/>
                <a:uLnTx/>
                <a:uFillTx/>
                <a:latin typeface="+mj-lt"/>
                <a:ea typeface="+mj-ea"/>
                <a:cs typeface="+mj-cs"/>
              </a:rPr>
              <a:t> etc.</a:t>
            </a:r>
            <a:endParaRPr kumimoji="0" lang="en-IN" altLang="en-US" sz="2800" b="0" i="0" u="none" strike="noStrike" kern="1200" spc="0" normalizeH="0" baseline="0" noProof="0" dirty="0">
              <a:ln>
                <a:noFill/>
              </a:ln>
              <a:solidFill>
                <a:schemeClr val="tx1">
                  <a:lumMod val="50000"/>
                </a:schemeClr>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2276474" y="387351"/>
            <a:ext cx="7886700" cy="83185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all" spc="0" normalizeH="0" baseline="0" noProof="0" dirty="0">
                <a:ln>
                  <a:noFill/>
                </a:ln>
                <a:solidFill>
                  <a:srgbClr val="FF0000"/>
                </a:solidFill>
                <a:effectLst/>
                <a:uLnTx/>
                <a:uFillTx/>
                <a:latin typeface="+mj-lt"/>
                <a:ea typeface="+mj-ea"/>
                <a:cs typeface="+mj-cs"/>
              </a:rPr>
              <a:t>Legal/Court Reporting</a:t>
            </a:r>
            <a:br>
              <a:rPr kumimoji="0" lang="en-US" altLang="en-US" sz="4000" b="1" i="0" u="none" strike="noStrike" kern="1200" cap="all" spc="0" normalizeH="0" baseline="0" noProof="0" dirty="0">
                <a:ln>
                  <a:noFill/>
                </a:ln>
                <a:solidFill>
                  <a:schemeClr val="tx1">
                    <a:lumMod val="50000"/>
                  </a:schemeClr>
                </a:solidFill>
                <a:effectLst/>
                <a:uLnTx/>
                <a:uFillTx/>
                <a:latin typeface="+mj-lt"/>
                <a:ea typeface="+mj-ea"/>
                <a:cs typeface="+mj-cs"/>
              </a:rPr>
            </a:br>
            <a:endParaRPr kumimoji="0" lang="en-US" altLang="en-US" sz="4000" b="0" i="0" u="none" strike="noStrike" kern="1200" cap="all" spc="0" normalizeH="0" baseline="0" noProof="0" dirty="0">
              <a:ln>
                <a:noFill/>
              </a:ln>
              <a:solidFill>
                <a:schemeClr val="tx1">
                  <a:lumMod val="50000"/>
                </a:schemeClr>
              </a:solidFill>
              <a:effectLst/>
              <a:uLnTx/>
              <a:uFillTx/>
              <a:latin typeface="+mj-lt"/>
              <a:ea typeface="+mj-ea"/>
              <a:cs typeface="+mj-cs"/>
            </a:endParaRPr>
          </a:p>
        </p:txBody>
      </p:sp>
      <p:sp>
        <p:nvSpPr>
          <p:cNvPr id="4" name="Content Placeholder 2"/>
          <p:cNvSpPr txBox="1">
            <a:spLocks noChangeArrowheads="1"/>
          </p:cNvSpPr>
          <p:nvPr/>
        </p:nvSpPr>
        <p:spPr>
          <a:xfrm>
            <a:off x="989012" y="533400"/>
            <a:ext cx="10439400" cy="6172200"/>
          </a:xfrm>
          <a:prstGeom prst="rect">
            <a:avLst/>
          </a:prstGeom>
        </p:spPr>
        <p:txBody>
          <a:bodyPr/>
          <a:lstStyle/>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charset="0"/>
              <a:buNone/>
              <a:tabLst/>
              <a:defRPr/>
            </a:pPr>
            <a:endParaRPr kumimoji="0" lang="en-US" altLang="en-US" sz="2400" b="0" i="0" u="none" strike="noStrike" kern="1200" cap="none" spc="0" normalizeH="0" baseline="0" noProof="0" dirty="0">
              <a:ln>
                <a:noFill/>
              </a:ln>
              <a:solidFill>
                <a:schemeClr val="tx1"/>
              </a:solidFill>
              <a:effectLst/>
              <a:uLnTx/>
              <a:uFillTx/>
              <a:latin typeface="+mn-lt"/>
              <a:ea typeface="+mn-ea"/>
              <a:cs typeface="+mn-cs"/>
            </a:endParaRP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There are very few newspapers in Nigeria who have full time correspondents exclusively assigned to the coverage of Court proceedings </a:t>
            </a: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lang="en-US" altLang="en-US" sz="2800" dirty="0">
                <a:latin typeface="Times New Roman" pitchFamily="18" charset="0"/>
                <a:cs typeface="Times New Roman" pitchFamily="18" charset="0"/>
              </a:rPr>
              <a:t>Many reporters do not </a:t>
            </a: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have adequate knowledge of the legal issues. </a:t>
            </a: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lang="en-US" altLang="en-US" sz="2800" dirty="0">
                <a:latin typeface="Times New Roman" pitchFamily="18" charset="0"/>
                <a:cs typeface="Times New Roman" pitchFamily="18" charset="0"/>
              </a:rPr>
              <a:t>Some media house</a:t>
            </a: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 hire stingers to cover court cases and some work for them on a part time basis. </a:t>
            </a: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Many Court reporters do not understand the difference between a</a:t>
            </a:r>
            <a:r>
              <a:rPr kumimoji="0" lang="en-US" altLang="en-US" sz="28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Defendant in a criminal trial</a:t>
            </a: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and a criminal.</a:t>
            </a: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lang="en-US" altLang="en-US" sz="2800" dirty="0">
                <a:latin typeface="Times New Roman" pitchFamily="18" charset="0"/>
                <a:cs typeface="Times New Roman" pitchFamily="18" charset="0"/>
              </a:rPr>
              <a:t>A  Court</a:t>
            </a: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Reporter is expected to be knowledgeable about the law, legal system, </a:t>
            </a:r>
            <a:r>
              <a:rPr kumimoji="0" lang="en-US" altLang="en-US" sz="28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hierachy</a:t>
            </a: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of courts and various terminologies deployed in the administration of justice system.</a:t>
            </a: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1751012" y="381000"/>
            <a:ext cx="9144000" cy="1325563"/>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all" spc="0" normalizeH="0" baseline="0" noProof="0" dirty="0">
                <a:ln>
                  <a:noFill/>
                </a:ln>
                <a:solidFill>
                  <a:srgbClr val="FF0000"/>
                </a:solidFill>
                <a:effectLst/>
                <a:uLnTx/>
                <a:uFillTx/>
                <a:latin typeface="+mj-lt"/>
                <a:ea typeface="+mj-ea"/>
                <a:cs typeface="+mj-cs"/>
              </a:rPr>
              <a:t>Crime beat/CORRUPTION CASES reporting</a:t>
            </a:r>
            <a:endParaRPr kumimoji="0" lang="en-IN" altLang="en-US" sz="4000" b="1" i="0" u="none" strike="noStrike" kern="1200" cap="all" spc="0" normalizeH="0" baseline="0" noProof="0" dirty="0">
              <a:ln>
                <a:noFill/>
              </a:ln>
              <a:solidFill>
                <a:srgbClr val="FF0000"/>
              </a:solidFill>
              <a:effectLst/>
              <a:uLnTx/>
              <a:uFillTx/>
              <a:latin typeface="+mj-lt"/>
              <a:ea typeface="+mj-ea"/>
              <a:cs typeface="+mj-cs"/>
            </a:endParaRPr>
          </a:p>
        </p:txBody>
      </p:sp>
      <p:sp>
        <p:nvSpPr>
          <p:cNvPr id="4" name="Content Placeholder 2"/>
          <p:cNvSpPr txBox="1">
            <a:spLocks noChangeArrowheads="1"/>
          </p:cNvSpPr>
          <p:nvPr/>
        </p:nvSpPr>
        <p:spPr>
          <a:xfrm>
            <a:off x="1751012" y="1524000"/>
            <a:ext cx="9525000" cy="4668838"/>
          </a:xfrm>
          <a:prstGeom prst="rect">
            <a:avLst/>
          </a:prstGeom>
        </p:spPr>
        <p:txBody>
          <a:bodyPr/>
          <a:lstStyle/>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400" b="0" i="0" u="none" strike="noStrike" kern="1200" cap="none" spc="0" normalizeH="0" baseline="0" noProof="0" dirty="0">
                <a:ln>
                  <a:noFill/>
                </a:ln>
                <a:solidFill>
                  <a:schemeClr val="tx1"/>
                </a:solidFill>
                <a:effectLst/>
                <a:uLnTx/>
                <a:uFillTx/>
                <a:latin typeface="+mn-lt"/>
                <a:ea typeface="+mn-ea"/>
                <a:cs typeface="+mn-cs"/>
              </a:rPr>
              <a:t>People want to read about crime. It sells newspapers, TV advertising and books. It's about greed, violence, sex, revenge - all the really powerful human emotions.</a:t>
            </a: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400" b="0" i="0" u="none" strike="noStrike" kern="1200" cap="none" spc="0" normalizeH="0" baseline="0" noProof="0" dirty="0">
                <a:ln>
                  <a:noFill/>
                </a:ln>
                <a:solidFill>
                  <a:schemeClr val="tx1"/>
                </a:solidFill>
                <a:effectLst/>
                <a:uLnTx/>
                <a:uFillTx/>
                <a:latin typeface="+mn-lt"/>
                <a:ea typeface="+mn-ea"/>
                <a:cs typeface="+mn-cs"/>
              </a:rPr>
              <a:t>Sometimes crime reflects important issues in society: poverty, corruption, drugs, homelessness, hunger, lack of education, etc</a:t>
            </a: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400" b="0" i="0" u="none" strike="noStrike" kern="1200" cap="none" spc="0" normalizeH="0" baseline="0" noProof="0" dirty="0">
                <a:ln>
                  <a:noFill/>
                </a:ln>
                <a:solidFill>
                  <a:schemeClr val="tx1"/>
                </a:solidFill>
                <a:effectLst/>
                <a:uLnTx/>
                <a:uFillTx/>
                <a:latin typeface="+mn-lt"/>
                <a:ea typeface="+mn-ea"/>
                <a:cs typeface="+mn-cs"/>
              </a:rPr>
              <a:t>Crime stories have universal appeal and attract wide attention regardless of the status of the person involved and their situation in life.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1979612" y="304800"/>
            <a:ext cx="7886700" cy="132556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all" spc="0" normalizeH="0" baseline="0" noProof="0" dirty="0">
                <a:ln>
                  <a:noFill/>
                </a:ln>
                <a:solidFill>
                  <a:srgbClr val="FF0000"/>
                </a:solidFill>
                <a:effectLst/>
                <a:uLnTx/>
                <a:uFillTx/>
                <a:latin typeface="+mj-lt"/>
                <a:ea typeface="+mj-ea"/>
                <a:cs typeface="+mj-cs"/>
              </a:rPr>
              <a:t>What can Be </a:t>
            </a:r>
            <a:r>
              <a:rPr kumimoji="0" lang="en-US" altLang="en-US" sz="4000" b="1" i="0" u="none" strike="noStrike" kern="1200" cap="all" spc="0" normalizeH="0" baseline="0" noProof="0" dirty="0" err="1">
                <a:ln>
                  <a:noFill/>
                </a:ln>
                <a:solidFill>
                  <a:srgbClr val="FF0000"/>
                </a:solidFill>
                <a:effectLst/>
                <a:uLnTx/>
                <a:uFillTx/>
                <a:latin typeface="+mj-lt"/>
                <a:ea typeface="+mj-ea"/>
                <a:cs typeface="+mj-cs"/>
              </a:rPr>
              <a:t>reportED</a:t>
            </a:r>
            <a:r>
              <a:rPr kumimoji="0" lang="en-US" altLang="en-US" sz="4000" b="1" i="0" u="none" strike="noStrike" kern="1200" cap="all" spc="0" normalizeH="0" baseline="0" noProof="0" dirty="0">
                <a:ln>
                  <a:noFill/>
                </a:ln>
                <a:solidFill>
                  <a:srgbClr val="FF0000"/>
                </a:solidFill>
                <a:effectLst/>
                <a:uLnTx/>
                <a:uFillTx/>
                <a:latin typeface="+mj-lt"/>
                <a:ea typeface="+mj-ea"/>
                <a:cs typeface="+mj-cs"/>
              </a:rPr>
              <a:t>?</a:t>
            </a:r>
            <a:br>
              <a:rPr kumimoji="0" lang="en-US" altLang="en-US" sz="4000" b="1" i="0" u="none" strike="noStrike" kern="1200" cap="all" spc="0" normalizeH="0" baseline="0" noProof="0" dirty="0">
                <a:ln>
                  <a:noFill/>
                </a:ln>
                <a:solidFill>
                  <a:schemeClr val="tx1">
                    <a:lumMod val="50000"/>
                  </a:schemeClr>
                </a:solidFill>
                <a:effectLst/>
                <a:uLnTx/>
                <a:uFillTx/>
                <a:latin typeface="+mj-lt"/>
                <a:ea typeface="+mj-ea"/>
                <a:cs typeface="+mj-cs"/>
              </a:rPr>
            </a:br>
            <a:endParaRPr kumimoji="0" lang="en-US" altLang="en-US" sz="4000" b="0" i="0" u="none" strike="noStrike" kern="1200" cap="all" spc="0" normalizeH="0" baseline="0" noProof="0" dirty="0">
              <a:ln>
                <a:noFill/>
              </a:ln>
              <a:solidFill>
                <a:schemeClr val="tx1">
                  <a:lumMod val="50000"/>
                </a:schemeClr>
              </a:solidFill>
              <a:effectLst/>
              <a:uLnTx/>
              <a:uFillTx/>
              <a:latin typeface="+mj-lt"/>
              <a:ea typeface="+mj-ea"/>
              <a:cs typeface="+mj-cs"/>
            </a:endParaRPr>
          </a:p>
        </p:txBody>
      </p:sp>
      <p:sp>
        <p:nvSpPr>
          <p:cNvPr id="4" name="Content Placeholder 2"/>
          <p:cNvSpPr txBox="1">
            <a:spLocks noChangeArrowheads="1"/>
          </p:cNvSpPr>
          <p:nvPr/>
        </p:nvSpPr>
        <p:spPr>
          <a:xfrm>
            <a:off x="1446212" y="1352550"/>
            <a:ext cx="9144000" cy="4764088"/>
          </a:xfrm>
          <a:prstGeom prst="rect">
            <a:avLst/>
          </a:prstGeom>
        </p:spPr>
        <p:txBody>
          <a:bodyPr/>
          <a:lstStyle/>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When a crime has been committed, reporters need to tell people about it.</a:t>
            </a: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They may talk to people who witnessed</a:t>
            </a:r>
            <a:r>
              <a:rPr kumimoji="0" lang="en-US" altLang="en-US" sz="28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the crime, or whose property was stolen or damaged, and quote the things those people have to say.</a:t>
            </a: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However, as soon as the police have caught someone they believe to be responsible for that crime, are investigating or about to charge them with an</a:t>
            </a:r>
            <a:r>
              <a:rPr kumimoji="0" lang="en-US" altLang="en-US" sz="28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offence, then reporters are limited in what they can say about the crime. </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2513012" y="381000"/>
            <a:ext cx="7886700" cy="132556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all" spc="0" normalizeH="0" baseline="0" noProof="0" dirty="0">
                <a:ln>
                  <a:noFill/>
                </a:ln>
                <a:solidFill>
                  <a:srgbClr val="FF0000"/>
                </a:solidFill>
                <a:effectLst/>
                <a:uLnTx/>
                <a:uFillTx/>
                <a:latin typeface="Times New Roman" pitchFamily="18" charset="0"/>
                <a:ea typeface="+mj-ea"/>
                <a:cs typeface="Times New Roman" pitchFamily="18" charset="0"/>
              </a:rPr>
              <a:t>Sources of legal news</a:t>
            </a:r>
            <a:endParaRPr kumimoji="0" lang="en-IN" altLang="en-US" sz="4000" b="1" i="0" u="none" strike="noStrike" kern="1200" cap="all"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4" name="Content Placeholder 2"/>
          <p:cNvSpPr txBox="1">
            <a:spLocks noChangeArrowheads="1"/>
          </p:cNvSpPr>
          <p:nvPr/>
        </p:nvSpPr>
        <p:spPr>
          <a:xfrm>
            <a:off x="1903412" y="1371600"/>
            <a:ext cx="9372600" cy="4821238"/>
          </a:xfrm>
          <a:prstGeom prst="rect">
            <a:avLst/>
          </a:prstGeom>
        </p:spPr>
        <p:txBody>
          <a:bodyPr/>
          <a:lstStyle/>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THE CHARGE/Proof of evidence duly filed before a court;</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Legal documents such as affidavits, counter-affidavits, bail papers etc. </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Hearing of a case in any court</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Statements of the witnesses </a:t>
            </a:r>
            <a:endParaRPr kumimoji="0" lang="en-IN"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Pleadings by lawyers filed before the Court</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Statement of the Defendant </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lang="en-US" altLang="en-US" sz="2800" dirty="0">
                <a:latin typeface="Times New Roman" pitchFamily="18" charset="0"/>
                <a:cs typeface="Times New Roman" pitchFamily="18" charset="0"/>
              </a:rPr>
              <a:t>Official Press Statements issued by the ICPC Spokesperson</a:t>
            </a:r>
            <a:endPar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charset="0"/>
              <a:buNone/>
              <a:tabLst/>
              <a:defRPr/>
            </a:pPr>
            <a:endParaRPr kumimoji="0" lang="en-US" alt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2284412" y="304800"/>
            <a:ext cx="7886700" cy="132556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all" spc="0" normalizeH="0" baseline="0" noProof="0" dirty="0">
                <a:ln>
                  <a:noFill/>
                </a:ln>
                <a:solidFill>
                  <a:srgbClr val="FF0000"/>
                </a:solidFill>
                <a:effectLst/>
                <a:uLnTx/>
                <a:uFillTx/>
                <a:latin typeface="+mj-lt"/>
                <a:ea typeface="+mj-ea"/>
                <a:cs typeface="+mj-cs"/>
              </a:rPr>
              <a:t>Things to be kept in mind while reporting of courts</a:t>
            </a:r>
          </a:p>
        </p:txBody>
      </p:sp>
      <p:sp>
        <p:nvSpPr>
          <p:cNvPr id="4" name="Content Placeholder 2"/>
          <p:cNvSpPr txBox="1">
            <a:spLocks noChangeArrowheads="1"/>
          </p:cNvSpPr>
          <p:nvPr/>
        </p:nvSpPr>
        <p:spPr>
          <a:xfrm>
            <a:off x="2284412" y="1712913"/>
            <a:ext cx="8991600" cy="4403725"/>
          </a:xfrm>
          <a:prstGeom prst="rect">
            <a:avLst/>
          </a:prstGeom>
        </p:spPr>
        <p:txBody>
          <a:bodyPr/>
          <a:lstStyle/>
          <a:p>
            <a:pPr marL="274320" marR="0" lvl="0" indent="-228600" algn="l" defTabSz="914400" rtl="0" eaLnBrk="1" fontAlgn="auto" latinLnBrk="0" hangingPunct="1">
              <a:lnSpc>
                <a:spcPct val="90000"/>
              </a:lnSpc>
              <a:spcBef>
                <a:spcPts val="1800"/>
              </a:spcBef>
              <a:spcAft>
                <a:spcPts val="0"/>
              </a:spcAft>
              <a:buClr>
                <a:schemeClr val="tx1"/>
              </a:buClr>
              <a:buSzPct val="80000"/>
              <a:tabLst/>
              <a:defRPr/>
            </a:pPr>
            <a:r>
              <a:rPr kumimoji="0" lang="en-US" altLang="en-US" sz="2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HIERACHY OF COURTS</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the Apex we have the Supreme </a:t>
            </a:r>
            <a:r>
              <a:rPr lang="en-US" altLang="en-US" sz="2400" dirty="0">
                <a:latin typeface="Times New Roman" pitchFamily="18" charset="0"/>
                <a:cs typeface="Times New Roman" pitchFamily="18" charset="0"/>
              </a:rPr>
              <a:t>C</a:t>
            </a:r>
            <a:r>
              <a:rPr kumimoji="0" lang="en-US" alt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ourt</a:t>
            </a:r>
            <a:endParaRPr kumimoji="0" lang="en-US" alt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lang="en-US" altLang="en-US" sz="2400" dirty="0">
                <a:latin typeface="Times New Roman" pitchFamily="18" charset="0"/>
                <a:cs typeface="Times New Roman" pitchFamily="18" charset="0"/>
              </a:rPr>
              <a:t>Court of Appeal</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High </a:t>
            </a:r>
            <a:r>
              <a:rPr lang="en-US" altLang="en-US" sz="2400" dirty="0">
                <a:latin typeface="Times New Roman" pitchFamily="18" charset="0"/>
                <a:cs typeface="Times New Roman" pitchFamily="18" charset="0"/>
              </a:rPr>
              <a:t>C</a:t>
            </a:r>
            <a:r>
              <a:rPr kumimoji="0" lang="en-US" alt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ourts</a:t>
            </a:r>
            <a:r>
              <a:rPr kumimoji="0" lang="en-US" alt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—(States and Federal) </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Magistrate courts</a:t>
            </a:r>
            <a:endParaRPr kumimoji="0" lang="en-US" altLang="en-US" sz="2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74320" marR="0" lvl="0" indent="-228600" algn="l" defTabSz="914400" rtl="0" eaLnBrk="1" fontAlgn="auto" latinLnBrk="0" hangingPunct="1">
              <a:lnSpc>
                <a:spcPct val="90000"/>
              </a:lnSpc>
              <a:spcBef>
                <a:spcPts val="1800"/>
              </a:spcBef>
              <a:spcAft>
                <a:spcPts val="0"/>
              </a:spcAft>
              <a:buClr>
                <a:schemeClr val="tx1"/>
              </a:buClr>
              <a:buSzPct val="80000"/>
              <a:tabLst/>
              <a:defRPr/>
            </a:pPr>
            <a:r>
              <a:rPr kumimoji="0" lang="en-US" altLang="en-US" sz="2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 FAIR TRIAL</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Because it is so important that everybody should have a fair trial, nothing likely to interfere with a fair trial is allowed to happen. </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alt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Content Placeholder 2"/>
          <p:cNvSpPr txBox="1">
            <a:spLocks/>
          </p:cNvSpPr>
          <p:nvPr/>
        </p:nvSpPr>
        <p:spPr>
          <a:xfrm>
            <a:off x="3579812" y="152400"/>
            <a:ext cx="7010400" cy="6705600"/>
          </a:xfrm>
          <a:prstGeom prst="rect">
            <a:avLst/>
          </a:prstGeom>
        </p:spPr>
        <p:txBody>
          <a:bodyPr>
            <a:normAutofit lnSpcReduction="10000"/>
          </a:bodyPr>
          <a:lstStyle/>
          <a:p>
            <a:pPr marL="0" marR="0" lvl="0" indent="0" algn="just" defTabSz="914400" rtl="0" eaLnBrk="1" fontAlgn="auto" latinLnBrk="0" hangingPunct="1">
              <a:lnSpc>
                <a:spcPct val="90000"/>
              </a:lnSpc>
              <a:spcBef>
                <a:spcPts val="1800"/>
              </a:spcBef>
              <a:spcAft>
                <a:spcPts val="0"/>
              </a:spcAft>
              <a:buClr>
                <a:srgbClr val="E48312"/>
              </a:buClr>
              <a:buSzPct val="80000"/>
              <a:buFont typeface="Arial" pitchFamily="34" charset="0"/>
              <a:buNone/>
              <a:tabLst/>
              <a:defRPr/>
            </a:pPr>
            <a:r>
              <a:rPr kumimoji="0" lang="en-US" sz="3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Unrestricted media coverage of corruption cases may cause whistleblowers to apprehend being identified and discourage them from reporting out of fear that their situation will become public knowledge.</a:t>
            </a:r>
          </a:p>
          <a:p>
            <a:pPr marL="0" marR="0" lvl="0" indent="0" algn="just" defTabSz="914400" rtl="0" eaLnBrk="1" fontAlgn="auto" latinLnBrk="0" hangingPunct="1">
              <a:lnSpc>
                <a:spcPct val="90000"/>
              </a:lnSpc>
              <a:spcBef>
                <a:spcPts val="1800"/>
              </a:spcBef>
              <a:spcAft>
                <a:spcPts val="0"/>
              </a:spcAft>
              <a:buClr>
                <a:srgbClr val="E48312"/>
              </a:buClr>
              <a:buSzPct val="80000"/>
              <a:buFont typeface="Arial" pitchFamily="34" charset="0"/>
              <a:buNone/>
              <a:tabLst/>
              <a:defRPr/>
            </a:pPr>
            <a:endParaRPr kumimoji="0" lang="en-US" sz="3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90000"/>
              </a:lnSpc>
              <a:spcBef>
                <a:spcPts val="1800"/>
              </a:spcBef>
              <a:spcAft>
                <a:spcPts val="0"/>
              </a:spcAft>
              <a:buClr>
                <a:srgbClr val="E48312"/>
              </a:buClr>
              <a:buSzPct val="80000"/>
              <a:buFont typeface="Arial" pitchFamily="34" charset="0"/>
              <a:buNone/>
              <a:tabLst/>
              <a:defRPr/>
            </a:pPr>
            <a:r>
              <a:rPr kumimoji="0" lang="en-US" sz="3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Fortunately, the Nigeria Press Council has a Code of Ethics for journalists.</a:t>
            </a:r>
          </a:p>
          <a:p>
            <a:pPr marL="0" marR="0" lvl="0" indent="0" algn="just" defTabSz="914400" rtl="0" eaLnBrk="1" fontAlgn="auto" latinLnBrk="0" hangingPunct="1">
              <a:lnSpc>
                <a:spcPct val="90000"/>
              </a:lnSpc>
              <a:spcBef>
                <a:spcPts val="1800"/>
              </a:spcBef>
              <a:spcAft>
                <a:spcPts val="0"/>
              </a:spcAft>
              <a:buClr>
                <a:srgbClr val="E48312"/>
              </a:buClr>
              <a:buSzPct val="80000"/>
              <a:buFont typeface="Arial" pitchFamily="34" charset="0"/>
              <a:buNone/>
              <a:tabLst/>
              <a:defRPr/>
            </a:pPr>
            <a:endPar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90000"/>
              </a:lnSpc>
              <a:spcBef>
                <a:spcPts val="1800"/>
              </a:spcBef>
              <a:spcAft>
                <a:spcPts val="0"/>
              </a:spcAft>
              <a:buClr>
                <a:srgbClr val="E48312"/>
              </a:buClr>
              <a:buSzPct val="80000"/>
              <a:buFont typeface="Arial" pitchFamily="34" charset="0"/>
              <a:buNone/>
              <a:tabLst/>
              <a:defRPr/>
            </a:pPr>
            <a:endPar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274320" marR="0" lvl="0" indent="-228600" algn="l" defTabSz="914400" rtl="0" eaLnBrk="1" fontAlgn="auto" latinLnBrk="0" hangingPunct="1">
              <a:lnSpc>
                <a:spcPct val="90000"/>
              </a:lnSpc>
              <a:spcBef>
                <a:spcPts val="1800"/>
              </a:spcBef>
              <a:spcAft>
                <a:spcPts val="0"/>
              </a:spcAft>
              <a:buClr>
                <a:srgbClr val="E48312"/>
              </a:buClr>
              <a:buSzPct val="80000"/>
              <a:buFont typeface="Arial" pitchFamily="34" charset="0"/>
              <a:buChar char="•"/>
              <a:tabLst/>
              <a:defRPr/>
            </a:pPr>
            <a:br>
              <a:rPr kumimoji="0" lang="en-US" sz="1800" b="0" i="0" u="none" strike="noStrike" kern="1200" cap="none" spc="0" normalizeH="0" baseline="0" noProof="0" dirty="0">
                <a:ln>
                  <a:noFill/>
                </a:ln>
                <a:solidFill>
                  <a:srgbClr val="000000">
                    <a:lumMod val="75000"/>
                    <a:lumOff val="25000"/>
                  </a:srgbClr>
                </a:solidFill>
                <a:effectLst/>
                <a:uLnTx/>
                <a:uFillTx/>
                <a:latin typeface="+mn-lt"/>
                <a:ea typeface="+mn-ea"/>
                <a:cs typeface="+mn-cs"/>
              </a:rPr>
            </a:b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txBox="1">
            <a:spLocks/>
          </p:cNvSpPr>
          <p:nvPr/>
        </p:nvSpPr>
        <p:spPr>
          <a:xfrm>
            <a:off x="303212" y="1981200"/>
            <a:ext cx="3048000" cy="1752599"/>
          </a:xfrm>
          <a:prstGeom prst="rect">
            <a:avLst/>
          </a:prstGeom>
        </p:spPr>
        <p:txBody>
          <a:bodyPr>
            <a:normAutofit/>
          </a:bodyPr>
          <a:lstStyle/>
          <a:p>
            <a:pPr marL="274320" marR="0" lvl="0" indent="-228600" algn="ctr"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800" b="1" i="0" u="none" strike="noStrike" kern="1200" cap="none" spc="0" normalizeH="0" baseline="0" noProof="0" dirty="0">
                <a:ln>
                  <a:noFill/>
                </a:ln>
                <a:solidFill>
                  <a:srgbClr val="FF0000"/>
                </a:solidFill>
                <a:effectLst/>
                <a:uLnTx/>
                <a:uFillTx/>
                <a:latin typeface="+mn-lt"/>
                <a:ea typeface="+mn-ea"/>
                <a:cs typeface="+mn-cs"/>
              </a:rPr>
              <a:t>RESPONSIBLE MEDIA PRACTICES</a:t>
            </a:r>
          </a:p>
        </p:txBody>
      </p:sp>
      <p:sp>
        <p:nvSpPr>
          <p:cNvPr id="5" name="Slide Number Placeholder 5"/>
          <p:cNvSpPr>
            <a:spLocks noGrp="1"/>
          </p:cNvSpPr>
          <p:nvPr>
            <p:ph type="sldNum" sz="quarter" idx="12"/>
          </p:nvPr>
        </p:nvSpPr>
        <p:spPr>
          <a:xfrm>
            <a:off x="8776998" y="6446839"/>
            <a:ext cx="585008" cy="365125"/>
          </a:xfrm>
        </p:spPr>
        <p:txBody>
          <a:bodyPr/>
          <a:lstStyle/>
          <a:p>
            <a:fld id="{33E110BD-0658-4397-A6EE-EB231CAA6679}" type="slidenum">
              <a:rPr lang="en-US" smtClean="0"/>
              <a:pPr/>
              <a:t>27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227012" y="2133600"/>
            <a:ext cx="3860800" cy="1636775"/>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FF0000"/>
                </a:solidFill>
                <a:effectLst/>
                <a:uLnTx/>
                <a:uFillTx/>
                <a:latin typeface="+mj-lt"/>
                <a:ea typeface="+mj-ea"/>
                <a:cs typeface="+mj-cs"/>
              </a:rPr>
              <a:t>USE APPROPRIATE TERMINOLOGY</a:t>
            </a:r>
          </a:p>
        </p:txBody>
      </p:sp>
      <p:sp>
        <p:nvSpPr>
          <p:cNvPr id="4" name="Content Placeholder 2"/>
          <p:cNvSpPr txBox="1">
            <a:spLocks/>
          </p:cNvSpPr>
          <p:nvPr/>
        </p:nvSpPr>
        <p:spPr>
          <a:xfrm>
            <a:off x="3732212" y="381000"/>
            <a:ext cx="7696200" cy="6324600"/>
          </a:xfrm>
          <a:prstGeom prst="rect">
            <a:avLst/>
          </a:prstGeom>
        </p:spPr>
        <p:txBody>
          <a:bodyPr>
            <a:normAutofit/>
          </a:bodyPr>
          <a:lstStyle/>
          <a:p>
            <a:pPr marL="274320" marR="0" lvl="0" indent="-228600" algn="just" defTabSz="914400" rtl="0" eaLnBrk="1" fontAlgn="auto" latinLnBrk="0" hangingPunct="1">
              <a:lnSpc>
                <a:spcPct val="90000"/>
              </a:lnSpc>
              <a:spcBef>
                <a:spcPts val="1800"/>
              </a:spcBef>
              <a:spcAft>
                <a:spcPts val="0"/>
              </a:spcAft>
              <a:buClr>
                <a:srgbClr val="E48312"/>
              </a:buClr>
              <a:buSzPct val="80000"/>
              <a:buFont typeface="Arial" pitchFamily="34" charset="0"/>
              <a:buChar char="•"/>
              <a:tabLst/>
              <a:defRPr/>
            </a:pPr>
            <a:r>
              <a:rPr kumimoji="0" lang="en-US" sz="220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It is vital to use </a:t>
            </a:r>
            <a:r>
              <a:rPr kumimoji="0" lang="en-US" sz="2400" b="1"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accurate, </a:t>
            </a:r>
            <a:r>
              <a:rPr kumimoji="0" lang="en-US" sz="240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specific and context-appropriate terminology to describe corruption trials and the people involved;</a:t>
            </a:r>
          </a:p>
          <a:p>
            <a:pPr marL="274320" marR="0" lvl="0" indent="-228600" algn="just" defTabSz="914400" rtl="0" eaLnBrk="1" fontAlgn="auto" latinLnBrk="0" hangingPunct="1">
              <a:lnSpc>
                <a:spcPct val="90000"/>
              </a:lnSpc>
              <a:spcBef>
                <a:spcPts val="1800"/>
              </a:spcBef>
              <a:spcAft>
                <a:spcPts val="0"/>
              </a:spcAft>
              <a:buClr>
                <a:srgbClr val="E48312"/>
              </a:buClr>
              <a:buSzPct val="80000"/>
              <a:buFont typeface="Arial" pitchFamily="34" charset="0"/>
              <a:buChar char="•"/>
              <a:tabLst/>
              <a:defRPr/>
            </a:pPr>
            <a:r>
              <a:rPr kumimoji="0" lang="en-US" sz="220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This will enable the public to better grasp the issues; </a:t>
            </a:r>
            <a:r>
              <a:rPr kumimoji="0" lang="en-US" sz="2200" b="1" i="0" u="none" strike="noStrike" kern="1200" cap="none" spc="0" normalizeH="0" baseline="0" noProof="0" dirty="0" err="1">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eg</a:t>
            </a:r>
            <a:r>
              <a:rPr kumimoji="0" lang="en-US" sz="220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a:t>
            </a: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r>
              <a:rPr kumimoji="0" lang="en-US" sz="205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CHARGED TO COURT</a:t>
            </a: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r>
              <a:rPr kumimoji="0" lang="en-US" sz="205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ARRAIGNMENT IN COURT- Not ‘</a:t>
            </a:r>
            <a:r>
              <a:rPr kumimoji="0" lang="en-US" sz="205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arraigned before ICPC</a:t>
            </a:r>
            <a:r>
              <a:rPr kumimoji="0" lang="en-US" sz="205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a:t>
            </a: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r>
              <a:rPr lang="en-US" sz="2050" b="1" dirty="0">
                <a:solidFill>
                  <a:srgbClr val="000000">
                    <a:lumMod val="75000"/>
                    <a:lumOff val="25000"/>
                  </a:srgbClr>
                </a:solidFill>
                <a:latin typeface="Arial" panose="020B0604020202020204" pitchFamily="34" charset="0"/>
                <a:cs typeface="Arial" panose="020B0604020202020204" pitchFamily="34" charset="0"/>
              </a:rPr>
              <a:t>DISCHARGED AND ACQUITTED</a:t>
            </a: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r>
              <a:rPr kumimoji="0" lang="en-US" sz="205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MOTION EXPARTE</a:t>
            </a: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r>
              <a:rPr lang="en-US" sz="2050" b="1" dirty="0">
                <a:solidFill>
                  <a:srgbClr val="000000">
                    <a:lumMod val="75000"/>
                    <a:lumOff val="25000"/>
                  </a:srgbClr>
                </a:solidFill>
                <a:latin typeface="Arial" panose="020B0604020202020204" pitchFamily="34" charset="0"/>
                <a:cs typeface="Arial" panose="020B0604020202020204" pitchFamily="34" charset="0"/>
              </a:rPr>
              <a:t>MOTION ON NOTICE</a:t>
            </a: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r>
              <a:rPr kumimoji="0" lang="en-US" sz="205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AVERRED</a:t>
            </a: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r>
              <a:rPr lang="en-US" sz="2050" b="1" dirty="0">
                <a:solidFill>
                  <a:srgbClr val="000000">
                    <a:lumMod val="75000"/>
                    <a:lumOff val="25000"/>
                  </a:srgbClr>
                </a:solidFill>
                <a:latin typeface="Arial" panose="020B0604020202020204" pitchFamily="34" charset="0"/>
                <a:cs typeface="Arial" panose="020B0604020202020204" pitchFamily="34" charset="0"/>
              </a:rPr>
              <a:t>DEPOSED</a:t>
            </a: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r>
              <a:rPr kumimoji="0" lang="en-US" sz="205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AFFIDAVIT</a:t>
            </a: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r>
              <a:rPr lang="en-US" sz="2050" b="1" dirty="0">
                <a:solidFill>
                  <a:srgbClr val="000000">
                    <a:lumMod val="75000"/>
                    <a:lumOff val="25000"/>
                  </a:srgbClr>
                </a:solidFill>
                <a:latin typeface="Arial" panose="020B0604020202020204" pitchFamily="34" charset="0"/>
                <a:cs typeface="Arial" panose="020B0604020202020204" pitchFamily="34" charset="0"/>
              </a:rPr>
              <a:t>DEPONENT</a:t>
            </a: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r>
              <a:rPr kumimoji="0" lang="en-US" sz="205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CROSS EXAMINATION</a:t>
            </a: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r>
              <a:rPr lang="en-US" sz="2050" b="1" dirty="0">
                <a:solidFill>
                  <a:srgbClr val="000000">
                    <a:lumMod val="75000"/>
                    <a:lumOff val="25000"/>
                  </a:srgbClr>
                </a:solidFill>
                <a:latin typeface="Arial" panose="020B0604020202020204" pitchFamily="34" charset="0"/>
                <a:cs typeface="Arial" panose="020B0604020202020204" pitchFamily="34" charset="0"/>
              </a:rPr>
              <a:t>COUNSEL NOT </a:t>
            </a:r>
            <a:r>
              <a:rPr lang="en-US" sz="2050" b="1" dirty="0">
                <a:solidFill>
                  <a:srgbClr val="FF0000"/>
                </a:solidFill>
                <a:latin typeface="Arial" panose="020B0604020202020204" pitchFamily="34" charset="0"/>
                <a:cs typeface="Arial" panose="020B0604020202020204" pitchFamily="34" charset="0"/>
              </a:rPr>
              <a:t>COUNCIL</a:t>
            </a: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r>
              <a:rPr lang="en-US" sz="2050" b="1" dirty="0">
                <a:solidFill>
                  <a:schemeClr val="tx2"/>
                </a:solidFill>
                <a:latin typeface="Arial" panose="020B0604020202020204" pitchFamily="34" charset="0"/>
                <a:cs typeface="Arial" panose="020B0604020202020204" pitchFamily="34" charset="0"/>
              </a:rPr>
              <a:t>SUB JUDICE</a:t>
            </a:r>
            <a:endParaRPr kumimoji="0" lang="en-US" sz="205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endParaRPr kumimoji="0" lang="en-US" sz="205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p>
            <a:pPr marL="502920" marR="0" lvl="1" indent="-228600" algn="l" defTabSz="914400" rtl="0" eaLnBrk="1" fontAlgn="auto" latinLnBrk="0" hangingPunct="1">
              <a:lnSpc>
                <a:spcPct val="90000"/>
              </a:lnSpc>
              <a:spcBef>
                <a:spcPts val="600"/>
              </a:spcBef>
              <a:spcAft>
                <a:spcPts val="0"/>
              </a:spcAft>
              <a:buClr>
                <a:srgbClr val="E48312"/>
              </a:buClr>
              <a:buSzPct val="80000"/>
              <a:buFont typeface="Arial" panose="020B0604020202020204" pitchFamily="34" charset="0"/>
              <a:buChar char="•"/>
              <a:tabLst/>
              <a:defRPr/>
            </a:pPr>
            <a:endParaRPr kumimoji="0" lang="en-US" sz="205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5"/>
          <p:cNvSpPr>
            <a:spLocks noGrp="1"/>
          </p:cNvSpPr>
          <p:nvPr>
            <p:ph type="sldNum" sz="quarter" idx="12"/>
          </p:nvPr>
        </p:nvSpPr>
        <p:spPr>
          <a:xfrm>
            <a:off x="9078886" y="6492875"/>
            <a:ext cx="740320" cy="365125"/>
          </a:xfrm>
        </p:spPr>
        <p:txBody>
          <a:bodyPr/>
          <a:lstStyle/>
          <a:p>
            <a:fld id="{33E110BD-0658-4397-A6EE-EB231CAA6679}"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Content Placeholder 2"/>
          <p:cNvSpPr txBox="1">
            <a:spLocks noChangeArrowheads="1"/>
          </p:cNvSpPr>
          <p:nvPr/>
        </p:nvSpPr>
        <p:spPr>
          <a:xfrm>
            <a:off x="1293812" y="1143000"/>
            <a:ext cx="9448800" cy="4627563"/>
          </a:xfrm>
          <a:prstGeom prst="rect">
            <a:avLst/>
          </a:prstGeom>
        </p:spPr>
        <p:txBody>
          <a:bodyPr/>
          <a:lstStyle/>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While a case is </a:t>
            </a:r>
            <a:r>
              <a:rPr kumimoji="0" lang="en-US" altLang="en-US" sz="28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sub </a:t>
            </a:r>
            <a:r>
              <a:rPr kumimoji="0" lang="en-US" altLang="en-US" sz="2800" b="0" i="1"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judice</a:t>
            </a: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journalists are strictly limited as to what they can write or report.</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This is to ensure that they do not interfere with the work of the court in giving the defendant a fair trial.</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It is the job of the courts, and nobody else, to decide whether or not a person charged did in fact commit the crime. </a:t>
            </a:r>
          </a:p>
          <a:p>
            <a:pPr marL="274320" marR="0" lvl="0" indent="-228600" algn="l" defTabSz="914400" rtl="0" eaLnBrk="1" fontAlgn="auto" latinLnBrk="0" hangingPunct="1">
              <a:lnSpc>
                <a:spcPct val="90000"/>
              </a:lnSpc>
              <a:spcBef>
                <a:spcPts val="1800"/>
              </a:spcBef>
              <a:spcAft>
                <a:spcPts val="0"/>
              </a:spcAft>
              <a:buClr>
                <a:schemeClr val="tx1"/>
              </a:buClr>
              <a:buSzPct val="80000"/>
              <a:tabLst/>
              <a:defRPr/>
            </a:pPr>
            <a:r>
              <a:rPr lang="en-US" altLang="en-US" sz="2800" b="1" dirty="0">
                <a:solidFill>
                  <a:srgbClr val="FF0000"/>
                </a:solidFill>
                <a:latin typeface="Times New Roman" pitchFamily="18" charset="0"/>
                <a:cs typeface="Times New Roman" pitchFamily="18" charset="0"/>
              </a:rPr>
              <a:t>NO</a:t>
            </a:r>
            <a:r>
              <a:rPr lang="en-US" altLang="en-US" sz="2800" dirty="0">
                <a:latin typeface="Times New Roman" pitchFamily="18" charset="0"/>
                <a:cs typeface="Times New Roman" pitchFamily="18" charset="0"/>
              </a:rPr>
              <a:t> </a:t>
            </a:r>
            <a:r>
              <a:rPr kumimoji="0" lang="en-US" alt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MEDIA TRIAL </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alt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Nobody should be tried and convicted by crime reporters, in the columns of a newspaper or over the air waves.</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altLang="en-US" sz="2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noChangeArrowheads="1"/>
          </p:cNvSpPr>
          <p:nvPr/>
        </p:nvSpPr>
        <p:spPr>
          <a:xfrm>
            <a:off x="531812" y="1981200"/>
            <a:ext cx="4038600" cy="21336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all" spc="0" normalizeH="0" baseline="0" noProof="0" dirty="0">
                <a:ln>
                  <a:noFill/>
                </a:ln>
                <a:solidFill>
                  <a:srgbClr val="FF0000"/>
                </a:solidFill>
                <a:effectLst/>
                <a:uLnTx/>
                <a:uFillTx/>
                <a:latin typeface="+mj-lt"/>
                <a:ea typeface="+mj-ea"/>
                <a:cs typeface="+mj-cs"/>
              </a:rPr>
              <a:t>BACKGROUND:</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all" spc="0" normalizeH="0" baseline="0" noProof="0" dirty="0">
                <a:ln>
                  <a:noFill/>
                </a:ln>
                <a:solidFill>
                  <a:srgbClr val="FF0000"/>
                </a:solidFill>
                <a:effectLst/>
                <a:uLnTx/>
                <a:uFillTx/>
                <a:latin typeface="+mj-lt"/>
                <a:ea typeface="+mj-ea"/>
                <a:cs typeface="+mj-cs"/>
              </a:rPr>
              <a:t>ICPC ACT 2000</a:t>
            </a:r>
          </a:p>
        </p:txBody>
      </p:sp>
      <p:sp>
        <p:nvSpPr>
          <p:cNvPr id="4" name="Content Placeholder 2">
            <a:extLst>
              <a:ext uri="{FF2B5EF4-FFF2-40B4-BE49-F238E27FC236}">
                <a16:creationId xmlns:a16="http://schemas.microsoft.com/office/drawing/2014/main" id="{AF90DCB0-3C45-5343-AB09-7682037F835E}"/>
              </a:ext>
            </a:extLst>
          </p:cNvPr>
          <p:cNvSpPr txBox="1">
            <a:spLocks/>
          </p:cNvSpPr>
          <p:nvPr/>
        </p:nvSpPr>
        <p:spPr>
          <a:xfrm>
            <a:off x="4646612" y="914400"/>
            <a:ext cx="6096000" cy="4997450"/>
          </a:xfrm>
          <a:prstGeom prst="rect">
            <a:avLst/>
          </a:prstGeom>
        </p:spPr>
        <p:txBody>
          <a:bodyPr rtlCol="0">
            <a:normAutofit fontScale="92500" lnSpcReduction="10000"/>
          </a:bodyPr>
          <a:lstStyle/>
          <a:p>
            <a:pPr marL="274320" marR="0" lvl="0" indent="-228600" algn="just" defTabSz="914400" rtl="0" eaLnBrk="1" fontAlgn="auto" latinLnBrk="0" hangingPunct="1">
              <a:lnSpc>
                <a:spcPct val="90000"/>
              </a:lnSpc>
              <a:spcBef>
                <a:spcPts val="1800"/>
              </a:spcBef>
              <a:spcAft>
                <a:spcPts val="0"/>
              </a:spcAft>
              <a:buClr>
                <a:schemeClr val="tx1"/>
              </a:buClr>
              <a:buSzPct val="80000"/>
              <a:buFont typeface="Wingdings 3" charset="2"/>
              <a:buChar char=""/>
              <a:tabLst/>
              <a:defRPr/>
            </a:pPr>
            <a:r>
              <a:rPr kumimoji="0" lang="en-US" alt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rPr>
              <a:t>Established the Independent Corrupt Practices and Other Related Offences Commission (ICPC);</a:t>
            </a: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Wingdings 3" charset="2"/>
              <a:buChar char=""/>
              <a:tabLst/>
              <a:defRPr/>
            </a:pPr>
            <a:r>
              <a:rPr kumimoji="0" lang="en-US" alt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lang="en-US" altLang="en-US" sz="2400" dirty="0">
                <a:solidFill>
                  <a:schemeClr val="tx1">
                    <a:lumMod val="75000"/>
                    <a:lumOff val="25000"/>
                  </a:schemeClr>
                </a:solidFill>
              </a:rPr>
              <a:t>Prohibits and prescribes punishment for official gratification and other corrupt practices;</a:t>
            </a: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Wingdings 3" charset="2"/>
              <a:buChar char=""/>
              <a:tabLst/>
              <a:defRPr/>
            </a:pPr>
            <a:r>
              <a:rPr lang="en-US" altLang="en-US" sz="2400" dirty="0">
                <a:solidFill>
                  <a:schemeClr val="tx1">
                    <a:lumMod val="75000"/>
                    <a:lumOff val="25000"/>
                  </a:schemeClr>
                </a:solidFill>
              </a:rPr>
              <a:t> </a:t>
            </a:r>
            <a:r>
              <a:rPr kumimoji="0" lang="en-US" alt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rPr>
              <a:t>Mandate of the Commission is three-pronged: </a:t>
            </a:r>
          </a:p>
          <a:p>
            <a:pPr marL="731520" lvl="1" indent="-228600" algn="just">
              <a:lnSpc>
                <a:spcPct val="90000"/>
              </a:lnSpc>
              <a:spcBef>
                <a:spcPts val="1800"/>
              </a:spcBef>
              <a:buClr>
                <a:schemeClr val="tx1"/>
              </a:buClr>
              <a:buSzPct val="80000"/>
              <a:buFont typeface="Wingdings 3" charset="2"/>
              <a:buChar char=""/>
              <a:defRPr/>
            </a:pPr>
            <a:r>
              <a:rPr kumimoji="0" lang="en-US" altLang="en-US" sz="2400" b="1" i="0" u="none" strike="noStrike" kern="1200" cap="none" spc="0" normalizeH="0" baseline="0" noProof="0" dirty="0">
                <a:ln>
                  <a:noFill/>
                </a:ln>
                <a:solidFill>
                  <a:schemeClr val="tx1">
                    <a:lumMod val="75000"/>
                    <a:lumOff val="25000"/>
                  </a:schemeClr>
                </a:solidFill>
                <a:effectLst/>
                <a:uLnTx/>
                <a:uFillTx/>
                <a:latin typeface="+mn-lt"/>
                <a:ea typeface="+mn-ea"/>
                <a:cs typeface="+mn-cs"/>
              </a:rPr>
              <a:t>Enforcement</a:t>
            </a:r>
          </a:p>
          <a:p>
            <a:pPr marL="731520" lvl="1" indent="-228600" algn="just">
              <a:lnSpc>
                <a:spcPct val="90000"/>
              </a:lnSpc>
              <a:spcBef>
                <a:spcPts val="1800"/>
              </a:spcBef>
              <a:buClr>
                <a:schemeClr val="tx1"/>
              </a:buClr>
              <a:buSzPct val="80000"/>
              <a:buFont typeface="Wingdings 3" charset="2"/>
              <a:buChar char=""/>
              <a:defRPr/>
            </a:pPr>
            <a:r>
              <a:rPr kumimoji="0" lang="en-US" altLang="en-US" sz="2400" b="1" i="0" u="none" strike="noStrike" kern="1200" cap="none" spc="0" normalizeH="0" baseline="0" noProof="0" dirty="0">
                <a:ln>
                  <a:noFill/>
                </a:ln>
                <a:solidFill>
                  <a:schemeClr val="tx1">
                    <a:lumMod val="75000"/>
                    <a:lumOff val="25000"/>
                  </a:schemeClr>
                </a:solidFill>
                <a:effectLst/>
                <a:uLnTx/>
                <a:uFillTx/>
                <a:latin typeface="+mn-lt"/>
                <a:ea typeface="+mn-ea"/>
                <a:cs typeface="+mn-cs"/>
              </a:rPr>
              <a:t>Prevention</a:t>
            </a:r>
          </a:p>
          <a:p>
            <a:pPr marL="731520" lvl="1" indent="-228600" algn="just">
              <a:lnSpc>
                <a:spcPct val="90000"/>
              </a:lnSpc>
              <a:spcBef>
                <a:spcPts val="1800"/>
              </a:spcBef>
              <a:buClr>
                <a:schemeClr val="tx1"/>
              </a:buClr>
              <a:buSzPct val="80000"/>
              <a:buFont typeface="Wingdings 3" charset="2"/>
              <a:buChar char=""/>
              <a:defRPr/>
            </a:pPr>
            <a:r>
              <a:rPr kumimoji="0" lang="en-US" altLang="en-US" sz="2400" b="1" i="0" u="none" strike="noStrike" kern="1200" cap="none" spc="0" normalizeH="0" baseline="0" noProof="0" dirty="0">
                <a:ln>
                  <a:noFill/>
                </a:ln>
                <a:solidFill>
                  <a:schemeClr val="tx1">
                    <a:lumMod val="75000"/>
                    <a:lumOff val="25000"/>
                  </a:schemeClr>
                </a:solidFill>
                <a:effectLst/>
                <a:uLnTx/>
                <a:uFillTx/>
                <a:latin typeface="+mn-lt"/>
                <a:ea typeface="+mn-ea"/>
                <a:cs typeface="+mn-cs"/>
              </a:rPr>
              <a:t>Education</a:t>
            </a:r>
            <a:r>
              <a:rPr lang="en-US" altLang="en-US" sz="2400" b="1" dirty="0">
                <a:solidFill>
                  <a:schemeClr val="tx1">
                    <a:lumMod val="75000"/>
                    <a:lumOff val="25000"/>
                  </a:schemeClr>
                </a:solidFill>
              </a:rPr>
              <a:t>/</a:t>
            </a:r>
            <a:r>
              <a:rPr lang="en-US" altLang="en-US" sz="2400" b="1" dirty="0" err="1">
                <a:solidFill>
                  <a:schemeClr val="tx1">
                    <a:lumMod val="75000"/>
                    <a:lumOff val="25000"/>
                  </a:schemeClr>
                </a:solidFill>
              </a:rPr>
              <a:t>Mobilisation</a:t>
            </a:r>
            <a:endParaRPr kumimoji="0" lang="en-US" altLang="en-US" sz="24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274320" indent="-228600">
              <a:lnSpc>
                <a:spcPct val="90000"/>
              </a:lnSpc>
              <a:spcBef>
                <a:spcPts val="1800"/>
              </a:spcBef>
              <a:buClr>
                <a:schemeClr val="tx1"/>
              </a:buClr>
              <a:buSzPct val="80000"/>
              <a:buFont typeface="Wingdings 3" charset="2"/>
              <a:buChar char=""/>
              <a:defRPr/>
            </a:pPr>
            <a:r>
              <a:rPr lang="en-US" altLang="en-US" sz="2400" dirty="0">
                <a:solidFill>
                  <a:schemeClr val="tx1">
                    <a:lumMod val="75000"/>
                    <a:lumOff val="25000"/>
                  </a:schemeClr>
                </a:solidFill>
              </a:rPr>
              <a:t>Applies to the </a:t>
            </a:r>
            <a:r>
              <a:rPr lang="en-US" altLang="en-US" sz="2400" u="sng" dirty="0">
                <a:solidFill>
                  <a:schemeClr val="tx1">
                    <a:lumMod val="75000"/>
                    <a:lumOff val="25000"/>
                  </a:schemeClr>
                </a:solidFill>
              </a:rPr>
              <a:t>public</a:t>
            </a:r>
            <a:r>
              <a:rPr lang="en-US" altLang="en-US" sz="2400" dirty="0">
                <a:solidFill>
                  <a:schemeClr val="tx1">
                    <a:lumMod val="75000"/>
                    <a:lumOff val="25000"/>
                  </a:schemeClr>
                </a:solidFill>
              </a:rPr>
              <a:t> and </a:t>
            </a:r>
            <a:r>
              <a:rPr lang="en-US" altLang="en-US" sz="2400" u="sng" dirty="0">
                <a:solidFill>
                  <a:schemeClr val="tx1">
                    <a:lumMod val="75000"/>
                    <a:lumOff val="25000"/>
                  </a:schemeClr>
                </a:solidFill>
              </a:rPr>
              <a:t>private sectors </a:t>
            </a:r>
            <a:r>
              <a:rPr lang="en-US" altLang="en-US" sz="2400" dirty="0">
                <a:solidFill>
                  <a:schemeClr val="tx1">
                    <a:lumMod val="75000"/>
                    <a:lumOff val="25000"/>
                  </a:schemeClr>
                </a:solidFill>
              </a:rPr>
              <a:t>as well as </a:t>
            </a:r>
            <a:r>
              <a:rPr lang="en-US" altLang="en-US" sz="2400" u="sng" dirty="0">
                <a:solidFill>
                  <a:schemeClr val="tx1">
                    <a:lumMod val="75000"/>
                    <a:lumOff val="25000"/>
                  </a:schemeClr>
                </a:solidFill>
              </a:rPr>
              <a:t>private individuals.</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Wingdings 3" charset="2"/>
              <a:buChar char=""/>
              <a:tabLst/>
              <a:defRPr/>
            </a:pPr>
            <a:endParaRPr kumimoji="0" lang="en-US" alt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5" name="Slide Number Placeholder 5"/>
          <p:cNvSpPr>
            <a:spLocks noGrp="1" noChangeArrowheads="1"/>
          </p:cNvSpPr>
          <p:nvPr>
            <p:ph type="sldNum" sz="quarter" idx="12"/>
          </p:nvPr>
        </p:nvSpPr>
        <p:spPr bwMode="auto">
          <a:xfrm>
            <a:off x="9830772" y="6448427"/>
            <a:ext cx="1143299" cy="1809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ECA91E89-BC75-4903-B38B-5AB9424EAD1A}" type="slidenum">
              <a:rPr lang="en-US" altLang="en-US" sz="1200">
                <a:solidFill>
                  <a:srgbClr val="898989"/>
                </a:solidFill>
                <a:latin typeface="Calibri" panose="020F0502020204030204" pitchFamily="34" charset="0"/>
              </a:rPr>
              <a:pPr fontAlgn="base">
                <a:spcBef>
                  <a:spcPct val="0"/>
                </a:spcBef>
                <a:spcAft>
                  <a:spcPct val="0"/>
                </a:spcAft>
                <a:buClrTx/>
                <a:buFontTx/>
                <a:buNone/>
              </a:pPr>
              <a:t>3</a:t>
            </a:fld>
            <a:endParaRPr lang="en-US" altLang="en-US" sz="1200">
              <a:solidFill>
                <a:srgbClr val="898989"/>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227012" y="2514600"/>
            <a:ext cx="3505200" cy="594359"/>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FF0000"/>
                </a:solidFill>
                <a:effectLst/>
                <a:uLnTx/>
                <a:uFillTx/>
                <a:latin typeface="+mj-lt"/>
                <a:ea typeface="+mj-ea"/>
                <a:cs typeface="+mj-cs"/>
              </a:rPr>
              <a:t>RECOMMENDATION</a:t>
            </a:r>
            <a:r>
              <a:rPr kumimoji="0" lang="en-US" sz="2400" b="0" i="0" u="none" strike="noStrike" kern="1200" cap="all" spc="0" normalizeH="0" baseline="0" noProof="0" dirty="0">
                <a:ln>
                  <a:noFill/>
                </a:ln>
                <a:solidFill>
                  <a:srgbClr val="FF0000"/>
                </a:solidFill>
                <a:effectLst/>
                <a:uLnTx/>
                <a:uFillTx/>
                <a:latin typeface="+mj-lt"/>
                <a:ea typeface="+mj-ea"/>
                <a:cs typeface="+mj-cs"/>
              </a:rPr>
              <a:t>S</a:t>
            </a:r>
          </a:p>
        </p:txBody>
      </p:sp>
      <p:sp>
        <p:nvSpPr>
          <p:cNvPr id="4" name="Content Placeholder 2"/>
          <p:cNvSpPr txBox="1">
            <a:spLocks/>
          </p:cNvSpPr>
          <p:nvPr/>
        </p:nvSpPr>
        <p:spPr>
          <a:xfrm>
            <a:off x="3503612" y="1066800"/>
            <a:ext cx="7772400" cy="5294757"/>
          </a:xfrm>
          <a:prstGeom prst="rect">
            <a:avLst/>
          </a:prstGeom>
        </p:spPr>
        <p:txBody>
          <a:bodyPr>
            <a:normAutofit fontScale="55000" lnSpcReduction="20000"/>
          </a:bodyPr>
          <a:lstStyle/>
          <a:p>
            <a:pPr marL="0" marR="0" lvl="0" indent="0" algn="just" defTabSz="914400" rtl="0" eaLnBrk="1" fontAlgn="auto" latinLnBrk="0" hangingPunct="1">
              <a:lnSpc>
                <a:spcPct val="90000"/>
              </a:lnSpc>
              <a:spcBef>
                <a:spcPts val="1800"/>
              </a:spcBef>
              <a:spcAft>
                <a:spcPts val="0"/>
              </a:spcAft>
              <a:buClr>
                <a:srgbClr val="E48312"/>
              </a:buClr>
              <a:buSzPct val="80000"/>
              <a:buFont typeface="Arial" pitchFamily="34" charset="0"/>
              <a:buNone/>
              <a:tabLst/>
              <a:defRPr/>
            </a:pPr>
            <a:r>
              <a:rPr kumimoji="0" lang="en-US" sz="3400" b="0" i="0" u="none" strike="noStrike" kern="1200" cap="none" spc="0" normalizeH="0" baseline="0" noProof="0" dirty="0">
                <a:ln>
                  <a:noFill/>
                </a:ln>
                <a:solidFill>
                  <a:srgbClr val="222222"/>
                </a:solidFill>
                <a:effectLst/>
                <a:uLnTx/>
                <a:uFillTx/>
                <a:latin typeface="Arial Black" pitchFamily="34" charset="0"/>
              </a:rPr>
              <a:t>Some practices recommended for objective media reports include;</a:t>
            </a:r>
            <a:endParaRPr kumimoji="0" lang="en-US" sz="3400" b="0" i="0" u="none" strike="noStrike" kern="1200" cap="none" spc="0" normalizeH="0" baseline="0" noProof="0" dirty="0">
              <a:ln>
                <a:noFill/>
              </a:ln>
              <a:solidFill>
                <a:srgbClr val="000000">
                  <a:lumMod val="75000"/>
                  <a:lumOff val="25000"/>
                </a:srgbClr>
              </a:solidFill>
              <a:effectLst/>
              <a:uLnTx/>
              <a:uFillTx/>
              <a:latin typeface="Arial Black" pitchFamily="34" charset="0"/>
            </a:endParaRPr>
          </a:p>
          <a:p>
            <a:pPr marL="274320" marR="0" lvl="0" indent="-228600" algn="just" defTabSz="914400" rtl="0" eaLnBrk="1" fontAlgn="auto" latinLnBrk="0" hangingPunct="1">
              <a:lnSpc>
                <a:spcPct val="90000"/>
              </a:lnSpc>
              <a:spcBef>
                <a:spcPts val="1800"/>
              </a:spcBef>
              <a:spcAft>
                <a:spcPts val="0"/>
              </a:spcAft>
              <a:buClr>
                <a:srgbClr val="E48312"/>
              </a:buClr>
              <a:buSzPct val="80000"/>
              <a:buFont typeface="Arial" panose="020B0604020202020204" pitchFamily="34" charset="0"/>
              <a:buChar char="•"/>
              <a:tabLst/>
              <a:defRPr/>
            </a:pPr>
            <a:r>
              <a:rPr kumimoji="0" lang="en-US" sz="3400" b="0" i="0" u="none" strike="noStrike" kern="1200" cap="none" spc="0" normalizeH="0" baseline="0" noProof="0" dirty="0">
                <a:ln>
                  <a:noFill/>
                </a:ln>
                <a:solidFill>
                  <a:srgbClr val="222222"/>
                </a:solidFill>
                <a:effectLst/>
                <a:uLnTx/>
                <a:uFillTx/>
                <a:latin typeface="Arial Black" pitchFamily="34" charset="0"/>
              </a:rPr>
              <a:t>Always use reliable, credible sources </a:t>
            </a:r>
            <a:endParaRPr kumimoji="0" lang="en-US" sz="3400" b="0" i="0" u="none" strike="noStrike" kern="1200" cap="none" spc="0" normalizeH="0" baseline="0" noProof="0" dirty="0">
              <a:ln>
                <a:noFill/>
              </a:ln>
              <a:solidFill>
                <a:srgbClr val="000000">
                  <a:lumMod val="75000"/>
                  <a:lumOff val="25000"/>
                </a:srgbClr>
              </a:solidFill>
              <a:effectLst/>
              <a:uLnTx/>
              <a:uFillTx/>
              <a:latin typeface="Arial Black" pitchFamily="34" charset="0"/>
            </a:endParaRPr>
          </a:p>
          <a:p>
            <a:pPr marL="274320" marR="0" lvl="0" indent="-228600" algn="just" defTabSz="914400" rtl="0" eaLnBrk="1" fontAlgn="auto" latinLnBrk="0" hangingPunct="1">
              <a:lnSpc>
                <a:spcPct val="90000"/>
              </a:lnSpc>
              <a:spcBef>
                <a:spcPts val="1800"/>
              </a:spcBef>
              <a:spcAft>
                <a:spcPts val="0"/>
              </a:spcAft>
              <a:buClr>
                <a:srgbClr val="E48312"/>
              </a:buClr>
              <a:buSzPct val="80000"/>
              <a:buFont typeface="Arial" panose="020B0604020202020204" pitchFamily="34" charset="0"/>
              <a:buChar char="•"/>
              <a:tabLst/>
              <a:defRPr/>
            </a:pPr>
            <a:r>
              <a:rPr kumimoji="0" lang="en-US" sz="3400" b="0" i="0" u="none" strike="noStrike" kern="1200" cap="none" spc="0" normalizeH="0" baseline="0" noProof="0" dirty="0">
                <a:ln>
                  <a:noFill/>
                </a:ln>
                <a:solidFill>
                  <a:srgbClr val="222222"/>
                </a:solidFill>
                <a:effectLst/>
                <a:uLnTx/>
                <a:uFillTx/>
                <a:latin typeface="Arial Black" pitchFamily="34" charset="0"/>
              </a:rPr>
              <a:t>Present objective information devoid of sensationalism </a:t>
            </a:r>
          </a:p>
          <a:p>
            <a:pPr marL="274320" marR="0" lvl="0" indent="-228600" algn="just" defTabSz="914400" rtl="0" eaLnBrk="1" fontAlgn="auto" latinLnBrk="0" hangingPunct="1">
              <a:lnSpc>
                <a:spcPct val="90000"/>
              </a:lnSpc>
              <a:spcBef>
                <a:spcPts val="1800"/>
              </a:spcBef>
              <a:spcAft>
                <a:spcPts val="0"/>
              </a:spcAft>
              <a:buClr>
                <a:srgbClr val="E48312"/>
              </a:buClr>
              <a:buSzPct val="80000"/>
              <a:buFont typeface="Arial" panose="020B0604020202020204" pitchFamily="34" charset="0"/>
              <a:buChar char="•"/>
              <a:tabLst/>
              <a:defRPr/>
            </a:pPr>
            <a:r>
              <a:rPr kumimoji="0" lang="en-US" sz="3400" b="0" i="0" u="none" strike="noStrike" kern="1200" cap="none" spc="0" normalizeH="0" baseline="0" noProof="0" dirty="0">
                <a:ln>
                  <a:noFill/>
                </a:ln>
                <a:solidFill>
                  <a:srgbClr val="222222"/>
                </a:solidFill>
                <a:effectLst/>
                <a:uLnTx/>
                <a:uFillTx/>
                <a:latin typeface="Arial Black" pitchFamily="34" charset="0"/>
              </a:rPr>
              <a:t>Avoid victim blaming and shaming</a:t>
            </a:r>
          </a:p>
          <a:p>
            <a:pPr marL="274320" lvl="0" indent="-228600">
              <a:lnSpc>
                <a:spcPct val="90000"/>
              </a:lnSpc>
              <a:spcBef>
                <a:spcPts val="1800"/>
              </a:spcBef>
              <a:buClr>
                <a:schemeClr val="tx1"/>
              </a:buClr>
              <a:buSzPct val="80000"/>
              <a:buFont typeface="Arial" pitchFamily="34" charset="0"/>
              <a:buChar char="•"/>
              <a:defRPr/>
            </a:pPr>
            <a:r>
              <a:rPr lang="en-US" altLang="en-US" sz="3400" dirty="0">
                <a:latin typeface="Arial Black" pitchFamily="34" charset="0"/>
              </a:rPr>
              <a:t>Do not describe criminal activity in such a way that it encourages others to engage in crime. </a:t>
            </a:r>
          </a:p>
          <a:p>
            <a:pPr marL="274320" lvl="0" indent="-228600">
              <a:lnSpc>
                <a:spcPct val="90000"/>
              </a:lnSpc>
              <a:spcBef>
                <a:spcPts val="1800"/>
              </a:spcBef>
              <a:buClr>
                <a:schemeClr val="tx1"/>
              </a:buClr>
              <a:buSzPct val="80000"/>
              <a:buFont typeface="Arial" pitchFamily="34" charset="0"/>
              <a:buChar char="•"/>
              <a:defRPr/>
            </a:pPr>
            <a:r>
              <a:rPr lang="en-US" altLang="en-US" sz="3400" dirty="0">
                <a:latin typeface="Arial Black" pitchFamily="34" charset="0"/>
              </a:rPr>
              <a:t>Do not celebrate crime. </a:t>
            </a:r>
          </a:p>
          <a:p>
            <a:pPr marL="274320" lvl="0" indent="-228600">
              <a:lnSpc>
                <a:spcPct val="90000"/>
              </a:lnSpc>
              <a:spcBef>
                <a:spcPts val="1800"/>
              </a:spcBef>
              <a:buClr>
                <a:schemeClr val="tx1"/>
              </a:buClr>
              <a:buSzPct val="80000"/>
              <a:buFont typeface="Arial" pitchFamily="34" charset="0"/>
              <a:buChar char="•"/>
              <a:defRPr/>
            </a:pPr>
            <a:r>
              <a:rPr lang="en-US" altLang="en-US" sz="3400" dirty="0">
                <a:latin typeface="Arial Black" pitchFamily="34" charset="0"/>
              </a:rPr>
              <a:t>Do not glamorize criminals or turn them into celebrities.</a:t>
            </a:r>
          </a:p>
          <a:p>
            <a:pPr marL="274320" lvl="0" indent="-228600">
              <a:lnSpc>
                <a:spcPct val="90000"/>
              </a:lnSpc>
              <a:spcBef>
                <a:spcPts val="1800"/>
              </a:spcBef>
              <a:buClr>
                <a:schemeClr val="tx1"/>
              </a:buClr>
              <a:buSzPct val="80000"/>
              <a:buFont typeface="Arial" pitchFamily="34" charset="0"/>
              <a:buChar char="•"/>
              <a:defRPr/>
            </a:pPr>
            <a:r>
              <a:rPr lang="en-US" altLang="en-US" sz="3400" b="1" dirty="0">
                <a:latin typeface="Arial Black" pitchFamily="34" charset="0"/>
              </a:rPr>
              <a:t>Do not sensationalize.</a:t>
            </a:r>
          </a:p>
          <a:p>
            <a:pPr marL="274320" lvl="0" indent="-228600">
              <a:lnSpc>
                <a:spcPct val="90000"/>
              </a:lnSpc>
              <a:spcBef>
                <a:spcPts val="1800"/>
              </a:spcBef>
              <a:buClr>
                <a:schemeClr val="tx1"/>
              </a:buClr>
              <a:buSzPct val="80000"/>
              <a:buFont typeface="Arial" pitchFamily="34" charset="0"/>
              <a:buChar char="•"/>
              <a:defRPr/>
            </a:pPr>
            <a:r>
              <a:rPr lang="en-US" altLang="en-US" sz="3400" dirty="0">
                <a:latin typeface="Arial Black" pitchFamily="34" charset="0"/>
              </a:rPr>
              <a:t>Remember, the presumption is that a suspect is innocent until proven guilty. </a:t>
            </a:r>
          </a:p>
          <a:p>
            <a:pPr marL="274320" lvl="0" indent="-228600">
              <a:lnSpc>
                <a:spcPct val="90000"/>
              </a:lnSpc>
              <a:spcBef>
                <a:spcPts val="1800"/>
              </a:spcBef>
              <a:buClr>
                <a:schemeClr val="tx1"/>
              </a:buClr>
              <a:buSzPct val="80000"/>
              <a:buFont typeface="Arial" pitchFamily="34" charset="0"/>
              <a:buChar char="•"/>
              <a:defRPr/>
            </a:pPr>
            <a:r>
              <a:rPr lang="en-US" altLang="en-US" sz="3400" dirty="0">
                <a:latin typeface="Arial Black" pitchFamily="34" charset="0"/>
              </a:rPr>
              <a:t>It is not the job of the news media to prosecute or defend, to deliver verdicts or pass down sentences. </a:t>
            </a:r>
            <a:endParaRPr lang="en-US" altLang="en-US" sz="3400" b="1" dirty="0">
              <a:latin typeface="Arial Black" pitchFamily="34" charset="0"/>
            </a:endParaRP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5"/>
          <p:cNvSpPr>
            <a:spLocks noGrp="1"/>
          </p:cNvSpPr>
          <p:nvPr>
            <p:ph type="sldNum" sz="quarter" idx="12"/>
          </p:nvPr>
        </p:nvSpPr>
        <p:spPr>
          <a:xfrm>
            <a:off x="8245186" y="6446839"/>
            <a:ext cx="585008" cy="365125"/>
          </a:xfrm>
        </p:spPr>
        <p:txBody>
          <a:bodyPr/>
          <a:lstStyle/>
          <a:p>
            <a:fld id="{33E110BD-0658-4397-A6EE-EB231CAA6679}" type="slidenum">
              <a:rPr lang="en-US" smtClean="0"/>
              <a:pPr/>
              <a:t>30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2436812" y="228600"/>
            <a:ext cx="5847008" cy="923097"/>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a:ln>
                  <a:noFill/>
                </a:ln>
                <a:solidFill>
                  <a:srgbClr val="FF0000"/>
                </a:solidFill>
                <a:effectLst/>
                <a:uLnTx/>
                <a:uFillTx/>
                <a:latin typeface="+mj-lt"/>
                <a:ea typeface="+mj-ea"/>
                <a:cs typeface="+mj-cs"/>
              </a:rPr>
              <a:t>REALITIES</a:t>
            </a:r>
            <a:endParaRPr kumimoji="0" lang="en-US" sz="4000" b="1" i="0" u="none" strike="noStrike" kern="1200" cap="all" spc="0" normalizeH="0" baseline="0" noProof="0" dirty="0">
              <a:ln>
                <a:noFill/>
              </a:ln>
              <a:solidFill>
                <a:srgbClr val="FF0000"/>
              </a:solidFill>
              <a:effectLst/>
              <a:uLnTx/>
              <a:uFillTx/>
              <a:latin typeface="+mj-lt"/>
              <a:ea typeface="+mj-ea"/>
              <a:cs typeface="+mj-cs"/>
            </a:endParaRPr>
          </a:p>
        </p:txBody>
      </p:sp>
      <p:sp>
        <p:nvSpPr>
          <p:cNvPr id="4" name="Content Placeholder 2"/>
          <p:cNvSpPr txBox="1">
            <a:spLocks/>
          </p:cNvSpPr>
          <p:nvPr/>
        </p:nvSpPr>
        <p:spPr>
          <a:xfrm>
            <a:off x="531812" y="1822360"/>
            <a:ext cx="5523812" cy="4197440"/>
          </a:xfrm>
          <a:prstGeom prst="rect">
            <a:avLst/>
          </a:prstGeom>
        </p:spPr>
        <p:txBody>
          <a:bodyPr/>
          <a:lstStyle/>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BIG FISH v SMALL FISH</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IMMUNITY CLAUSE</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PROTRACTED COURT TRIALS</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CHALLENGE TO CONSTITUTIONALITY OF ACAS</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PUBLIC SYMPATHY AND SUPPORT FOR CORRUPT PERSONS </a:t>
            </a:r>
          </a:p>
          <a:p>
            <a:pPr marL="274320" marR="0" lvl="0" indent="-228600" algn="l" defTabSz="914400" rtl="0" eaLnBrk="1" fontAlgn="auto" latinLnBrk="0" hangingPunct="1">
              <a:lnSpc>
                <a:spcPct val="90000"/>
              </a:lnSpc>
              <a:spcBef>
                <a:spcPts val="1800"/>
              </a:spcBef>
              <a:spcAft>
                <a:spcPts val="0"/>
              </a:spcAft>
              <a:buClr>
                <a:schemeClr val="tx1"/>
              </a:buClr>
              <a:buSzPct val="80000"/>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C:\Users\Prosecutor\Pictures\bd2a42129778eb92dc76eedb886cd176--police-officer-naija.jpg"/>
          <p:cNvPicPr>
            <a:picLocks noChangeAspect="1" noChangeArrowheads="1"/>
          </p:cNvPicPr>
          <p:nvPr/>
        </p:nvPicPr>
        <p:blipFill>
          <a:blip r:embed="rId2"/>
          <a:srcRect/>
          <a:stretch>
            <a:fillRect/>
          </a:stretch>
        </p:blipFill>
        <p:spPr bwMode="auto">
          <a:xfrm>
            <a:off x="6147412" y="1287887"/>
            <a:ext cx="5469332" cy="48747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Slide Number Placeholder 5"/>
          <p:cNvSpPr>
            <a:spLocks noGrp="1"/>
          </p:cNvSpPr>
          <p:nvPr>
            <p:ph type="sldNum" sz="quarter" idx="12"/>
          </p:nvPr>
        </p:nvSpPr>
        <p:spPr>
          <a:xfrm>
            <a:off x="9691398" y="6678614"/>
            <a:ext cx="585008" cy="365125"/>
          </a:xfrm>
        </p:spPr>
        <p:txBody>
          <a:bodyPr/>
          <a:lstStyle/>
          <a:p>
            <a:fld id="{33E110BD-0658-4397-A6EE-EB231CAA6679}" type="slidenum">
              <a:rPr lang="en-US" smtClean="0"/>
              <a:pPr/>
              <a:t>32</a:t>
            </a:fld>
            <a:endParaRPr lang="en-US"/>
          </a:p>
        </p:txBody>
      </p:sp>
      <p:sp>
        <p:nvSpPr>
          <p:cNvPr id="4" name="Title 1"/>
          <p:cNvSpPr txBox="1">
            <a:spLocks/>
          </p:cNvSpPr>
          <p:nvPr/>
        </p:nvSpPr>
        <p:spPr>
          <a:xfrm>
            <a:off x="2284412" y="596900"/>
            <a:ext cx="74069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ysClr val="windowText" lastClr="000000"/>
                </a:solidFill>
                <a:effectLst/>
                <a:uLnTx/>
                <a:uFillTx/>
                <a:latin typeface="Calibri Light" panose="020F0302020204030204"/>
                <a:ea typeface="+mj-ea"/>
                <a:cs typeface="+mj-cs"/>
              </a:rPr>
              <a:t>				</a:t>
            </a:r>
            <a:endPar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5" name="Content Placeholder 2"/>
          <p:cNvSpPr txBox="1">
            <a:spLocks/>
          </p:cNvSpPr>
          <p:nvPr/>
        </p:nvSpPr>
        <p:spPr>
          <a:xfrm>
            <a:off x="2284412" y="2057400"/>
            <a:ext cx="74069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DISCUSSION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1841679" y="248880"/>
            <a:ext cx="7753082" cy="614004"/>
          </a:xfrm>
          <a:prstGeom prst="rect">
            <a:avLst/>
          </a:prstGeo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a:ln>
                  <a:noFill/>
                </a:ln>
                <a:solidFill>
                  <a:schemeClr val="tx1">
                    <a:lumMod val="50000"/>
                  </a:schemeClr>
                </a:solidFill>
                <a:effectLst/>
                <a:uLnTx/>
                <a:uFillTx/>
                <a:latin typeface="+mj-lt"/>
                <a:ea typeface="+mj-ea"/>
                <a:cs typeface="+mj-cs"/>
              </a:rPr>
              <a:t>PROFILE: SHOGUNLE EBENEZER, </a:t>
            </a:r>
            <a:r>
              <a:rPr kumimoji="0" lang="en-US" sz="4000" b="1" i="0" u="none" strike="noStrike" kern="1200" cap="none" spc="0" normalizeH="0" baseline="0" noProof="0">
                <a:ln>
                  <a:noFill/>
                </a:ln>
                <a:solidFill>
                  <a:schemeClr val="tx1">
                    <a:lumMod val="50000"/>
                  </a:schemeClr>
                </a:solidFill>
                <a:effectLst/>
                <a:uLnTx/>
                <a:uFillTx/>
                <a:latin typeface="+mj-lt"/>
                <a:ea typeface="+mj-ea"/>
                <a:cs typeface="+mj-cs"/>
              </a:rPr>
              <a:t>fsi.</a:t>
            </a:r>
            <a:endParaRPr kumimoji="0" lang="en-US" sz="4000" b="1" i="0" u="none" strike="noStrike" kern="1200" cap="none" spc="0" normalizeH="0" baseline="0" noProof="0" dirty="0">
              <a:ln>
                <a:noFill/>
              </a:ln>
              <a:solidFill>
                <a:schemeClr val="tx1">
                  <a:lumMod val="50000"/>
                </a:schemeClr>
              </a:solidFill>
              <a:effectLst/>
              <a:uLnTx/>
              <a:uFillTx/>
              <a:latin typeface="+mj-lt"/>
              <a:ea typeface="+mj-ea"/>
              <a:cs typeface="+mj-cs"/>
            </a:endParaRPr>
          </a:p>
        </p:txBody>
      </p:sp>
      <p:sp>
        <p:nvSpPr>
          <p:cNvPr id="4" name="Content Placeholder 5"/>
          <p:cNvSpPr txBox="1">
            <a:spLocks/>
          </p:cNvSpPr>
          <p:nvPr/>
        </p:nvSpPr>
        <p:spPr>
          <a:xfrm>
            <a:off x="5027612" y="1432193"/>
            <a:ext cx="6628233" cy="4868938"/>
          </a:xfrm>
          <a:prstGeom prst="rect">
            <a:avLst/>
          </a:prstGeom>
        </p:spPr>
        <p:txBody>
          <a:bodyPr>
            <a:noAutofit/>
          </a:bodyPr>
          <a:lstStyle/>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Deputy Director (Legal)</a:t>
            </a:r>
          </a:p>
          <a:p>
            <a:pPr marL="731520" lvl="1" indent="-228600">
              <a:lnSpc>
                <a:spcPct val="90000"/>
              </a:lnSpc>
              <a:spcBef>
                <a:spcPts val="1800"/>
              </a:spcBef>
              <a:buClr>
                <a:schemeClr val="tx1"/>
              </a:buClr>
              <a:buSzPct val="80000"/>
              <a:buFont typeface="Arial" pitchFamily="34" charset="0"/>
              <a:buChar char="•"/>
            </a:pPr>
            <a:r>
              <a:rPr lang="en-US" sz="2400" dirty="0"/>
              <a:t>Head, Civil Litigation Unit, </a:t>
            </a:r>
          </a:p>
          <a:p>
            <a:pPr marL="731520" lvl="1" indent="-228600">
              <a:lnSpc>
                <a:spcPct val="90000"/>
              </a:lnSpc>
              <a:spcBef>
                <a:spcPts val="1800"/>
              </a:spcBef>
              <a:buClr>
                <a:schemeClr val="tx1"/>
              </a:buClr>
              <a:buSzPct val="80000"/>
              <a:buFont typeface="Arial" pitchFamily="34" charset="0"/>
              <a:buChar char="•"/>
            </a:pPr>
            <a:r>
              <a:rPr lang="en-US" sz="2400" dirty="0"/>
              <a:t>Legal Services Department,</a:t>
            </a:r>
          </a:p>
          <a:p>
            <a:pPr marL="731520" lvl="1" indent="-228600">
              <a:lnSpc>
                <a:spcPct val="90000"/>
              </a:lnSpc>
              <a:spcBef>
                <a:spcPts val="1800"/>
              </a:spcBef>
              <a:buClr>
                <a:schemeClr val="tx1"/>
              </a:buClr>
              <a:buSzPct val="80000"/>
              <a:buFont typeface="Arial" pitchFamily="34" charset="0"/>
              <a:buChar char="•"/>
            </a:pPr>
            <a:r>
              <a:rPr kumimoji="0" lang="en-US" sz="2400" b="0" i="0" u="none" strike="noStrike" kern="1200" cap="none" spc="0" normalizeH="0" baseline="0" noProof="0" dirty="0">
                <a:ln>
                  <a:noFill/>
                </a:ln>
                <a:solidFill>
                  <a:schemeClr val="tx1"/>
                </a:solidFill>
                <a:effectLst/>
                <a:uLnTx/>
                <a:uFillTx/>
                <a:latin typeface="+mn-lt"/>
                <a:ea typeface="+mn-ea"/>
                <a:cs typeface="+mn-cs"/>
              </a:rPr>
              <a:t>ICPC </a:t>
            </a:r>
            <a:r>
              <a:rPr kumimoji="0" lang="en-US" sz="2400" b="0" i="0" u="none" strike="noStrike" kern="1200" cap="none" spc="0" normalizeH="0" baseline="0" noProof="0" dirty="0" err="1">
                <a:ln>
                  <a:noFill/>
                </a:ln>
                <a:solidFill>
                  <a:schemeClr val="tx1"/>
                </a:solidFill>
                <a:effectLst/>
                <a:uLnTx/>
                <a:uFillTx/>
                <a:latin typeface="+mn-lt"/>
                <a:ea typeface="+mn-ea"/>
                <a:cs typeface="+mn-cs"/>
              </a:rPr>
              <a:t>Headquaters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p>
          <a:p>
            <a:pPr marL="731520" lvl="1" indent="-228600">
              <a:lnSpc>
                <a:spcPct val="90000"/>
              </a:lnSpc>
              <a:spcBef>
                <a:spcPts val="1800"/>
              </a:spcBef>
              <a:buClr>
                <a:schemeClr val="tx1"/>
              </a:buClr>
              <a:buSzPct val="80000"/>
              <a:buFont typeface="Arial" pitchFamily="34" charset="0"/>
              <a:buChar char="•"/>
            </a:pPr>
            <a:r>
              <a:rPr kumimoji="0" lang="en-US" sz="2400" b="0" i="0" u="none" strike="noStrike" kern="1200" cap="none" spc="0" normalizeH="0" baseline="0" noProof="0" dirty="0">
                <a:ln>
                  <a:noFill/>
                </a:ln>
                <a:solidFill>
                  <a:schemeClr val="tx1"/>
                </a:solidFill>
                <a:effectLst/>
                <a:uLnTx/>
                <a:uFillTx/>
                <a:latin typeface="+mn-lt"/>
                <a:ea typeface="+mn-ea"/>
                <a:cs typeface="+mn-cs"/>
              </a:rPr>
              <a:t>Plot 802 Constitution Avenue, CBD, </a:t>
            </a:r>
            <a:r>
              <a:rPr kumimoji="0" lang="en-US" sz="2400" b="0" i="0" u="none" strike="noStrike" kern="1200" cap="none" spc="0" normalizeH="0" baseline="0" noProof="0" dirty="0" err="1">
                <a:ln>
                  <a:noFill/>
                </a:ln>
                <a:solidFill>
                  <a:schemeClr val="tx1"/>
                </a:solidFill>
                <a:effectLst/>
                <a:uLnTx/>
                <a:uFillTx/>
                <a:latin typeface="+mn-lt"/>
                <a:ea typeface="+mn-ea"/>
                <a:cs typeface="+mn-cs"/>
              </a:rPr>
              <a:t>Garki</a:t>
            </a:r>
            <a:r>
              <a:rPr kumimoji="0" lang="en-US" sz="2400" b="0" i="0" u="none" strike="noStrike" kern="1200" cap="none" spc="0" normalizeH="0" baseline="0" noProof="0" dirty="0">
                <a:ln>
                  <a:noFill/>
                </a:ln>
                <a:solidFill>
                  <a:schemeClr val="tx1"/>
                </a:solidFill>
                <a:effectLst/>
                <a:uLnTx/>
                <a:uFillTx/>
                <a:latin typeface="+mn-lt"/>
                <a:ea typeface="+mn-ea"/>
                <a:cs typeface="+mn-cs"/>
              </a:rPr>
              <a:t>, Abuja.</a:t>
            </a:r>
          </a:p>
          <a:p>
            <a:pPr marL="502920" marR="0" lvl="1" indent="-228600" algn="l" defTabSz="914400" rtl="0" eaLnBrk="1" fontAlgn="auto" latinLnBrk="0" hangingPunct="1">
              <a:lnSpc>
                <a:spcPct val="90000"/>
              </a:lnSpc>
              <a:spcBef>
                <a:spcPts val="600"/>
              </a:spcBef>
              <a:spcAft>
                <a:spcPts val="0"/>
              </a:spcAft>
              <a:buClr>
                <a:schemeClr val="tx1"/>
              </a:buClr>
              <a:buSzPct val="8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GSM: 08065521925</a:t>
            </a:r>
          </a:p>
          <a:p>
            <a:pPr marL="502920" marR="0" lvl="1" indent="-228600" algn="l" defTabSz="914400" rtl="0" eaLnBrk="1" fontAlgn="auto" latinLnBrk="0" hangingPunct="1">
              <a:lnSpc>
                <a:spcPct val="90000"/>
              </a:lnSpc>
              <a:spcBef>
                <a:spcPts val="600"/>
              </a:spcBef>
              <a:spcAft>
                <a:spcPts val="0"/>
              </a:spcAft>
              <a:buClr>
                <a:schemeClr val="tx1"/>
              </a:buClr>
              <a:buSzPct val="8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Email: shogunle.ebenezer@icpc.gov.ng</a:t>
            </a:r>
          </a:p>
        </p:txBody>
      </p:sp>
      <p:pic>
        <p:nvPicPr>
          <p:cNvPr id="5" name="Picture 4" descr="E:\Profile pic _20191105-074152.png"/>
          <p:cNvPicPr/>
          <p:nvPr/>
        </p:nvPicPr>
        <p:blipFill>
          <a:blip r:embed="rId2"/>
          <a:srcRect l="9227" t="22066" b="17953"/>
          <a:stretch>
            <a:fillRect/>
          </a:stretch>
        </p:blipFill>
        <p:spPr bwMode="auto">
          <a:xfrm>
            <a:off x="379412" y="1371599"/>
            <a:ext cx="4572000" cy="48383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pic>
        <p:nvPicPr>
          <p:cNvPr id="3" name="Picture 2" descr="http://content.presentermedia.com/files/animsp/00003000/3801/passing_baton_PA_md_w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9622" y="1064964"/>
            <a:ext cx="4475431"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ttp://content.presentermedia.com/files/animsp/00002000/2341/teamwork_puzzle_build_PA_md_w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204" y="1343997"/>
            <a:ext cx="4548187"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p:nvPr/>
        </p:nvSpPr>
        <p:spPr>
          <a:xfrm>
            <a:off x="2522678" y="231885"/>
            <a:ext cx="7696200" cy="868363"/>
          </a:xfrm>
          <a:prstGeom prst="rect">
            <a:avLst/>
          </a:prstGeom>
        </p:spPr>
        <p:txBody>
          <a:bodyPr/>
          <a:lstStyle/>
          <a:p>
            <a:pPr>
              <a:spcBef>
                <a:spcPct val="0"/>
              </a:spcBef>
              <a:defRPr/>
            </a:pPr>
            <a:r>
              <a:rPr lang="en-GB" sz="3600" b="1" dirty="0">
                <a:solidFill>
                  <a:srgbClr val="4F81BD">
                    <a:satMod val="150000"/>
                  </a:srgbClr>
                </a:solidFill>
                <a:latin typeface="Arial"/>
              </a:rPr>
              <a:t>IT S ALL ABOUT TEAMWORK...</a:t>
            </a:r>
            <a:endParaRPr lang="en-US" sz="3600" b="1" dirty="0">
              <a:solidFill>
                <a:srgbClr val="4F81BD">
                  <a:satMod val="150000"/>
                </a:srgbClr>
              </a:solidFill>
              <a:latin typeface="Arial"/>
            </a:endParaRPr>
          </a:p>
        </p:txBody>
      </p:sp>
      <p:sp>
        <p:nvSpPr>
          <p:cNvPr id="6" name="Content Placeholder 4"/>
          <p:cNvSpPr txBox="1"/>
          <p:nvPr/>
        </p:nvSpPr>
        <p:spPr>
          <a:xfrm>
            <a:off x="5327790" y="758936"/>
            <a:ext cx="4751387" cy="684213"/>
          </a:xfrm>
          <a:prstGeom prst="rect">
            <a:avLst/>
          </a:prstGeom>
        </p:spPr>
        <p:txBody>
          <a:bodyPr/>
          <a:lstStyle/>
          <a:p>
            <a:pPr marL="438912" indent="-320040">
              <a:buClr>
                <a:srgbClr val="4F81BD"/>
              </a:buClr>
              <a:buSzPct val="80000"/>
              <a:buFont typeface="Wingdings 2"/>
              <a:buNone/>
              <a:defRPr/>
            </a:pPr>
            <a:r>
              <a:rPr lang="en-GB" sz="3200" dirty="0">
                <a:solidFill>
                  <a:prstClr val="white"/>
                </a:solidFill>
                <a:latin typeface="Tahoma"/>
              </a:rPr>
              <a:t>	</a:t>
            </a:r>
            <a:r>
              <a:rPr lang="en-GB" sz="3200" dirty="0">
                <a:solidFill>
                  <a:srgbClr val="FF0000"/>
                </a:solidFill>
                <a:latin typeface="Tahoma"/>
              </a:rPr>
              <a:t>	....... NOT A RELAY</a:t>
            </a:r>
            <a:r>
              <a:rPr lang="en-GB" sz="3200" dirty="0">
                <a:solidFill>
                  <a:srgbClr val="FF0000"/>
                </a:solidFill>
                <a:latin typeface="Tahoma" panose="020B0604030504040204" pitchFamily="34" charset="0"/>
              </a:rPr>
              <a:t>!</a:t>
            </a:r>
            <a:endParaRPr lang="en-US" sz="3200" dirty="0">
              <a:solidFill>
                <a:srgbClr val="FF0000"/>
              </a:solidFill>
              <a:latin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1825261" y="219903"/>
            <a:ext cx="8731876" cy="923097"/>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a:ln>
                  <a:noFill/>
                </a:ln>
                <a:solidFill>
                  <a:schemeClr val="tx1">
                    <a:lumMod val="50000"/>
                  </a:schemeClr>
                </a:solidFill>
                <a:effectLst/>
                <a:uLnTx/>
                <a:uFillTx/>
                <a:latin typeface="+mj-lt"/>
                <a:ea typeface="+mj-ea"/>
                <a:cs typeface="+mj-cs"/>
              </a:rPr>
              <a:t>REFERENCES</a:t>
            </a:r>
            <a:endParaRPr kumimoji="0" lang="en-US" sz="4000" b="1" i="0" u="none" strike="noStrike" kern="1200" cap="all" spc="0" normalizeH="0" baseline="0" noProof="0" dirty="0">
              <a:ln>
                <a:noFill/>
              </a:ln>
              <a:solidFill>
                <a:schemeClr val="tx1">
                  <a:lumMod val="50000"/>
                </a:schemeClr>
              </a:solidFill>
              <a:effectLst/>
              <a:uLnTx/>
              <a:uFillTx/>
              <a:latin typeface="+mj-lt"/>
              <a:ea typeface="+mj-ea"/>
              <a:cs typeface="+mj-cs"/>
            </a:endParaRPr>
          </a:p>
        </p:txBody>
      </p:sp>
      <p:sp>
        <p:nvSpPr>
          <p:cNvPr id="4" name="Content Placeholder 2"/>
          <p:cNvSpPr txBox="1">
            <a:spLocks/>
          </p:cNvSpPr>
          <p:nvPr/>
        </p:nvSpPr>
        <p:spPr>
          <a:xfrm>
            <a:off x="1446212" y="1143000"/>
            <a:ext cx="9756141" cy="497446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Federal Republic of Nigeria, (1999), Constitution of the Federal Republic Of Nigeria, Federal Government Press, Lagos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Corrupt Practices And Other Related Offences Act, 2000</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Shogunle</a:t>
            </a: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Ebenezer (2005); Understanding The Meaning and Nature of Corruption in Nigeria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Lawal</a:t>
            </a: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Akeem</a:t>
            </a: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(2014); Ethics in the Workplace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Bako</a:t>
            </a: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GN (2015); Overview of ICPC Act, 2000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kern="0" dirty="0">
                <a:solidFill>
                  <a:prstClr val="black"/>
                </a:solidFill>
                <a:latin typeface="Arial" panose="020B0604020202020204" pitchFamily="34" charset="0"/>
                <a:cs typeface="Arial" panose="020B0604020202020204" pitchFamily="34" charset="0"/>
              </a:rPr>
              <a:t>Kim </a:t>
            </a:r>
            <a:r>
              <a:rPr lang="en-GB" sz="2400" kern="0" dirty="0" err="1">
                <a:solidFill>
                  <a:prstClr val="black"/>
                </a:solidFill>
                <a:latin typeface="Arial" panose="020B0604020202020204" pitchFamily="34" charset="0"/>
                <a:cs typeface="Arial" panose="020B0604020202020204" pitchFamily="34" charset="0"/>
              </a:rPr>
              <a:t>Arora</a:t>
            </a:r>
            <a:r>
              <a:rPr lang="en-GB" sz="2400" kern="0" dirty="0">
                <a:solidFill>
                  <a:prstClr val="black"/>
                </a:solidFill>
                <a:latin typeface="Arial" panose="020B0604020202020204" pitchFamily="34" charset="0"/>
                <a:cs typeface="Arial" panose="020B0604020202020204" pitchFamily="34" charset="0"/>
              </a:rPr>
              <a:t>; Types of Reporting, PPT. </a:t>
            </a:r>
            <a:endPar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sz="2400" b="0" i="1"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Slide Number Placeholder 2"/>
          <p:cNvSpPr>
            <a:spLocks noGrp="1"/>
          </p:cNvSpPr>
          <p:nvPr>
            <p:ph type="sldNum" sz="quarter" idx="12"/>
          </p:nvPr>
        </p:nvSpPr>
        <p:spPr>
          <a:xfrm>
            <a:off x="8245186" y="6446839"/>
            <a:ext cx="585008" cy="365125"/>
          </a:xfrm>
        </p:spPr>
        <p:txBody>
          <a:bodyPr/>
          <a:lstStyle/>
          <a:p>
            <a:fld id="{33E110BD-0658-4397-A6EE-EB231CAA6679}" type="slidenum">
              <a:rPr lang="en-US" smtClean="0"/>
              <a:pPr/>
              <a:t>4</a:t>
            </a:fld>
            <a:endParaRPr lang="en-US"/>
          </a:p>
        </p:txBody>
      </p:sp>
      <p:sp>
        <p:nvSpPr>
          <p:cNvPr id="4" name="Title 2"/>
          <p:cNvSpPr txBox="1">
            <a:spLocks/>
          </p:cNvSpPr>
          <p:nvPr/>
        </p:nvSpPr>
        <p:spPr>
          <a:xfrm>
            <a:off x="2055812" y="457200"/>
            <a:ext cx="8229600" cy="105273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700" b="1" i="0" u="none" strike="noStrike" kern="1200" cap="none" spc="0" normalizeH="0" baseline="0" noProof="0" dirty="0">
                <a:ln>
                  <a:noFill/>
                </a:ln>
                <a:solidFill>
                  <a:srgbClr val="FF0000"/>
                </a:solidFill>
                <a:effectLst/>
                <a:uLnTx/>
                <a:uFillTx/>
                <a:latin typeface="Calibri"/>
                <a:ea typeface="+mj-ea"/>
                <a:cs typeface="+mj-cs"/>
              </a:rPr>
              <a:t>ICPC LEGAL FRAMEWORK </a:t>
            </a:r>
            <a:b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b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5" name="Content Placeholder 3"/>
          <p:cNvSpPr txBox="1">
            <a:spLocks/>
          </p:cNvSpPr>
          <p:nvPr/>
        </p:nvSpPr>
        <p:spPr>
          <a:xfrm>
            <a:off x="1827212" y="1295400"/>
            <a:ext cx="9601200" cy="50593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S. 2:		Definitions-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Gratification</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3200" b="0" i="1" u="none" strike="noStrike" kern="1200" cap="none" spc="0" normalizeH="0" baseline="0" noProof="0" dirty="0">
                <a:ln>
                  <a:noFill/>
                </a:ln>
                <a:solidFill>
                  <a:sysClr val="windowText" lastClr="000000"/>
                </a:solidFill>
                <a:effectLst/>
                <a:uLnTx/>
                <a:uFillTx/>
                <a:latin typeface="Calibri"/>
                <a:ea typeface="+mn-ea"/>
                <a:cs typeface="+mn-cs"/>
              </a:rPr>
              <a:t>service or </a:t>
            </a:r>
            <a:r>
              <a:rPr kumimoji="0" lang="en-US" sz="3200" b="0" i="1" u="none" strike="noStrike" kern="1200" cap="none" spc="0" normalizeH="0" baseline="0" noProof="0" dirty="0" err="1">
                <a:ln>
                  <a:noFill/>
                </a:ln>
                <a:solidFill>
                  <a:sysClr val="windowText" lastClr="000000"/>
                </a:solidFill>
                <a:effectLst/>
                <a:uLnTx/>
                <a:uFillTx/>
                <a:latin typeface="Calibri"/>
                <a:ea typeface="+mn-ea"/>
                <a:cs typeface="+mn-cs"/>
              </a:rPr>
              <a:t>favour</a:t>
            </a:r>
            <a:r>
              <a:rPr kumimoji="0" lang="en-US" sz="3200" b="0" i="1" u="none" strike="noStrike" kern="1200" cap="none" spc="0" normalizeH="0" baseline="0" noProof="0" dirty="0">
                <a:ln>
                  <a:noFill/>
                </a:ln>
                <a:solidFill>
                  <a:sysClr val="windowText" lastClr="000000"/>
                </a:solidFill>
                <a:effectLst/>
                <a:uLnTx/>
                <a:uFillTx/>
                <a:latin typeface="Calibri"/>
                <a:ea typeface="+mn-ea"/>
                <a:cs typeface="+mn-cs"/>
              </a:rPr>
              <a:t> of any description</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An Official- </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“Any director, functionary, officer serving in 				any capacity in the </a:t>
            </a:r>
            <a:r>
              <a:rPr kumimoji="0" lang="en-US" sz="3200" b="0" i="1" u="sng" strike="noStrike" kern="1200" cap="none" spc="0" normalizeH="0" baseline="0" noProof="0" dirty="0">
                <a:ln>
                  <a:noFill/>
                </a:ln>
                <a:solidFill>
                  <a:sysClr val="windowText" lastClr="000000"/>
                </a:solidFill>
                <a:effectLst/>
                <a:uLnTx/>
                <a:uFillTx/>
                <a:latin typeface="Calibri"/>
                <a:ea typeface="+mn-ea"/>
                <a:cs typeface="+mn-cs"/>
              </a:rPr>
              <a:t>public service </a:t>
            </a:r>
            <a:r>
              <a:rPr kumimoji="0" lang="en-US" sz="3200" b="0" i="1" u="none" strike="noStrike" kern="1200" cap="none" spc="0" normalizeH="0" baseline="0" noProof="0" dirty="0">
                <a:ln>
                  <a:noFill/>
                </a:ln>
                <a:solidFill>
                  <a:sysClr val="windowText" lastClr="000000"/>
                </a:solidFill>
                <a:effectLst/>
                <a:uLnTx/>
                <a:uFillTx/>
                <a:latin typeface="Calibri"/>
                <a:ea typeface="+mn-ea"/>
                <a:cs typeface="+mn-cs"/>
              </a:rPr>
              <a:t>or any 					</a:t>
            </a:r>
            <a:r>
              <a:rPr kumimoji="0" lang="en-US" sz="3200" b="0" i="1" u="none" strike="noStrike" kern="1200" cap="none" spc="0" normalizeH="0" baseline="0" noProof="0" dirty="0" err="1">
                <a:ln>
                  <a:noFill/>
                </a:ln>
                <a:solidFill>
                  <a:sysClr val="windowText" lastClr="000000"/>
                </a:solidFill>
                <a:effectLst/>
                <a:uLnTx/>
                <a:uFillTx/>
                <a:latin typeface="Calibri"/>
                <a:ea typeface="+mn-ea"/>
                <a:cs typeface="+mn-cs"/>
              </a:rPr>
              <a:t>privat</a:t>
            </a:r>
            <a:r>
              <a:rPr lang="en-US" i="1" baseline="0" dirty="0">
                <a:solidFill>
                  <a:sysClr val="windowText" lastClr="000000"/>
                </a:solidFill>
                <a:latin typeface="Calibri"/>
              </a:rPr>
              <a:t>e</a:t>
            </a:r>
            <a:r>
              <a:rPr lang="en-US" i="1" dirty="0">
                <a:solidFill>
                  <a:sysClr val="windowText" lastClr="000000"/>
                </a:solidFill>
                <a:latin typeface="Calibri"/>
              </a:rPr>
              <a:t> </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organization”;</a:t>
            </a:r>
          </a:p>
          <a:p>
            <a:pPr lvl="0">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S. 5(1) 	Confers on </a:t>
            </a:r>
            <a:r>
              <a:rPr lang="en-US" dirty="0">
                <a:solidFill>
                  <a:sysClr val="windowText" lastClr="000000"/>
                </a:solidFill>
                <a:latin typeface="Calibri"/>
              </a:rPr>
              <a:t>ICPC officers all </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the powers and immunities 			of a police officer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S. 6(1): 	Power to receive Reports of alleged corrupt practices, to 		</a:t>
            </a:r>
            <a:r>
              <a:rPr kumimoji="0" lang="en-US" sz="3200" b="0" i="0" u="sng" strike="noStrike" kern="1200" cap="none" spc="0" normalizeH="0" baseline="0" noProof="0" dirty="0">
                <a:ln>
                  <a:noFill/>
                </a:ln>
                <a:solidFill>
                  <a:sysClr val="windowText" lastClr="000000"/>
                </a:solidFill>
                <a:effectLst/>
                <a:uLnTx/>
                <a:uFillTx/>
                <a:latin typeface="Calibri"/>
                <a:ea typeface="+mn-ea"/>
                <a:cs typeface="+mn-cs"/>
              </a:rPr>
              <a:t>investigate</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and if necessary, </a:t>
            </a:r>
            <a:r>
              <a:rPr kumimoji="0" lang="en-US" sz="3200" b="0" i="0" u="sng" strike="noStrike" kern="1200" cap="none" spc="0" normalizeH="0" baseline="0" noProof="0" dirty="0">
                <a:ln>
                  <a:noFill/>
                </a:ln>
                <a:solidFill>
                  <a:sysClr val="windowText" lastClr="000000"/>
                </a:solidFill>
                <a:effectLst/>
                <a:uLnTx/>
                <a:uFillTx/>
                <a:latin typeface="Calibri"/>
                <a:ea typeface="+mn-ea"/>
                <a:cs typeface="+mn-cs"/>
              </a:rPr>
              <a:t>prosecute</a:t>
            </a:r>
            <a:r>
              <a:rPr lang="en-US" dirty="0">
                <a:solidFill>
                  <a:sysClr val="windowText" lastClr="000000"/>
                </a:solidFill>
                <a:latin typeface="Calibri"/>
              </a:rPr>
              <a:t> alleged offenders.</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S. 8-10: 	Official Corruption- “benefit of any kind”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S. 19:	Abuse of Office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solidFill>
                  <a:sysClr val="windowText" lastClr="000000"/>
                </a:solidFill>
                <a:latin typeface="Calibri"/>
              </a:rPr>
              <a:t>S. 24:	</a:t>
            </a:r>
            <a:r>
              <a:rPr lang="en-US" dirty="0" err="1">
                <a:solidFill>
                  <a:sysClr val="windowText" lastClr="000000"/>
                </a:solidFill>
                <a:latin typeface="Calibri"/>
              </a:rPr>
              <a:t>Moneylaundering</a:t>
            </a:r>
            <a:r>
              <a:rPr lang="en-US" dirty="0">
                <a:solidFill>
                  <a:sysClr val="windowText" lastClr="000000"/>
                </a:solidFill>
                <a:latin typeface="Calibri"/>
              </a:rPr>
              <a:t>/concealment of proceeds of corruption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S. 26(1)(C)	Conspiracy and abetment.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531812" y="2209800"/>
            <a:ext cx="3886200" cy="2063811"/>
          </a:xfrm>
          <a:prstGeom prst="rect">
            <a:avLst/>
          </a:prstGeom>
        </p:spPr>
        <p:txBody>
          <a:bodyP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1">
                    <a:lumMod val="50000"/>
                  </a:schemeClr>
                </a:solidFill>
                <a:effectLst/>
                <a:uLnTx/>
                <a:uFillTx/>
                <a:latin typeface="+mj-lt"/>
                <a:ea typeface="+mj-ea"/>
                <a:cs typeface="+mj-cs"/>
              </a:rPr>
              <a:t> </a:t>
            </a:r>
            <a:r>
              <a:rPr kumimoji="0" lang="en-US" sz="3200" b="1" i="0" u="none" strike="noStrike" kern="1200" cap="all" spc="0" normalizeH="0" baseline="0" noProof="0" dirty="0">
                <a:ln>
                  <a:noFill/>
                </a:ln>
                <a:solidFill>
                  <a:srgbClr val="FF0000"/>
                </a:solidFill>
                <a:effectLst/>
                <a:uLnTx/>
                <a:uFillTx/>
                <a:latin typeface="+mj-lt"/>
                <a:ea typeface="+mj-ea"/>
                <a:cs typeface="+mj-cs"/>
              </a:rPr>
              <a:t>POWER TO INVESTIGATE AND PROSECUTE</a:t>
            </a:r>
          </a:p>
        </p:txBody>
      </p:sp>
      <p:sp>
        <p:nvSpPr>
          <p:cNvPr id="4" name="Content Placeholder 2"/>
          <p:cNvSpPr txBox="1">
            <a:spLocks/>
          </p:cNvSpPr>
          <p:nvPr/>
        </p:nvSpPr>
        <p:spPr>
          <a:xfrm>
            <a:off x="4418012" y="1162701"/>
            <a:ext cx="6477000" cy="5294757"/>
          </a:xfrm>
          <a:prstGeom prst="rect">
            <a:avLst/>
          </a:prstGeom>
        </p:spPr>
        <p:txBody>
          <a:bodyPr>
            <a:normAutofit/>
          </a:body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GB" sz="2800" b="0" i="0" u="none" strike="noStrike" kern="1200" cap="none" spc="0" normalizeH="0" baseline="0" noProof="0" dirty="0">
                <a:ln>
                  <a:noFill/>
                </a:ln>
                <a:solidFill>
                  <a:sysClr val="windowText" lastClr="000000">
                    <a:lumMod val="85000"/>
                    <a:lumOff val="15000"/>
                  </a:sysClr>
                </a:solidFill>
                <a:effectLst/>
                <a:uLnTx/>
                <a:uFillTx/>
                <a:latin typeface="Arial" panose="020B0604020202020204" pitchFamily="34" charset="0"/>
                <a:ea typeface="+mn-ea"/>
                <a:cs typeface="Arial" panose="020B0604020202020204" pitchFamily="34" charset="0"/>
              </a:rPr>
              <a:t>The power to conduct investigation into any alleged criminal activity or prosecute for an offence is conferred by statute;</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GB" sz="2800" b="0" i="0" u="none" strike="noStrike" kern="1200" cap="none" spc="0" normalizeH="0" baseline="0" noProof="0" dirty="0">
                <a:ln>
                  <a:noFill/>
                </a:ln>
                <a:solidFill>
                  <a:sysClr val="windowText" lastClr="000000">
                    <a:lumMod val="85000"/>
                    <a:lumOff val="15000"/>
                  </a:sysClr>
                </a:solidFill>
                <a:effectLst/>
                <a:uLnTx/>
                <a:uFillTx/>
                <a:latin typeface="Arial" panose="020B0604020202020204" pitchFamily="34" charset="0"/>
                <a:ea typeface="+mn-ea"/>
                <a:cs typeface="Arial" panose="020B0604020202020204" pitchFamily="34" charset="0"/>
              </a:rPr>
              <a:t>Investigation or prosecution by a body lacking such power is at best a mere administrative inquiry.</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5"/>
          <p:cNvSpPr>
            <a:spLocks noGrp="1"/>
          </p:cNvSpPr>
          <p:nvPr>
            <p:ph type="sldNum" sz="quarter" idx="12"/>
          </p:nvPr>
        </p:nvSpPr>
        <p:spPr>
          <a:xfrm>
            <a:off x="8929398" y="6492875"/>
            <a:ext cx="585008" cy="365125"/>
          </a:xfrm>
        </p:spPr>
        <p:txBody>
          <a:bodyPr/>
          <a:lstStyle/>
          <a:p>
            <a:fld id="{33E110BD-0658-4397-A6EE-EB231CAA6679}" type="slidenum">
              <a:rPr lang="en-US" smtClean="0"/>
              <a:pPr/>
              <a:t>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ext Placeholder 3"/>
          <p:cNvSpPr txBox="1">
            <a:spLocks/>
          </p:cNvSpPr>
          <p:nvPr/>
        </p:nvSpPr>
        <p:spPr>
          <a:xfrm>
            <a:off x="608012" y="2133601"/>
            <a:ext cx="3428999" cy="2255836"/>
          </a:xfrm>
          <a:prstGeom prst="rect">
            <a:avLst/>
          </a:prstGeom>
        </p:spPr>
        <p:txBody>
          <a:bodyPr>
            <a:normAutofit fontScale="70000" lnSpcReduction="20000"/>
          </a:bodyPr>
          <a:lstStyle/>
          <a:p>
            <a:pPr marL="274320" marR="0" lvl="0" indent="-228600" algn="ctr"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4300" b="1" i="0" u="none" strike="noStrike" kern="1200" cap="none" spc="0" normalizeH="0" baseline="0" noProof="0" dirty="0">
                <a:ln>
                  <a:noFill/>
                </a:ln>
                <a:solidFill>
                  <a:srgbClr val="FF0000"/>
                </a:solidFill>
                <a:effectLst/>
                <a:uLnTx/>
                <a:uFillTx/>
                <a:latin typeface="+mn-lt"/>
                <a:ea typeface="+mn-ea"/>
                <a:cs typeface="+mn-cs"/>
              </a:rPr>
              <a:t>ICPC POWER TO INVESTIGATE AND PROSECUTE</a:t>
            </a:r>
          </a:p>
          <a:p>
            <a:pPr marL="274320" marR="0" lvl="0" indent="-228600" algn="ctr"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S. 6 (a-f) ICPC Act, 2000</a:t>
            </a:r>
          </a:p>
        </p:txBody>
      </p:sp>
      <p:sp>
        <p:nvSpPr>
          <p:cNvPr id="4" name="Slide Number Placeholder 5"/>
          <p:cNvSpPr>
            <a:spLocks noGrp="1"/>
          </p:cNvSpPr>
          <p:nvPr>
            <p:ph type="sldNum" sz="quarter" idx="12"/>
          </p:nvPr>
        </p:nvSpPr>
        <p:spPr>
          <a:xfrm>
            <a:off x="8700798" y="6492875"/>
            <a:ext cx="585008" cy="365125"/>
          </a:xfrm>
        </p:spPr>
        <p:txBody>
          <a:bodyPr/>
          <a:lstStyle/>
          <a:p>
            <a:fld id="{33E110BD-0658-4397-A6EE-EB231CAA6679}" type="slidenum">
              <a:rPr lang="en-US" smtClean="0"/>
              <a:pPr/>
              <a:t>6</a:t>
            </a:fld>
            <a:endParaRPr lang="en-US"/>
          </a:p>
        </p:txBody>
      </p:sp>
      <p:sp>
        <p:nvSpPr>
          <p:cNvPr id="5" name="Rectangle 5"/>
          <p:cNvSpPr>
            <a:spLocks noChangeArrowheads="1"/>
          </p:cNvSpPr>
          <p:nvPr/>
        </p:nvSpPr>
        <p:spPr bwMode="auto">
          <a:xfrm>
            <a:off x="3884612" y="427036"/>
            <a:ext cx="6400800" cy="5884861"/>
          </a:xfrm>
          <a:prstGeom prst="rect">
            <a:avLst/>
          </a:prstGeom>
          <a:noFill/>
          <a:ln w="9525">
            <a:noFill/>
            <a:miter lim="800000"/>
            <a:headEnd/>
            <a:tailEnd/>
          </a:ln>
          <a:effectLst/>
        </p:spPr>
        <p:txBody>
          <a:bodyPr/>
          <a:lstStyle/>
          <a:p>
            <a:pPr marL="285750" indent="-285750" algn="just" eaLnBrk="0" fontAlgn="base" hangingPunct="0">
              <a:spcBef>
                <a:spcPct val="0"/>
              </a:spcBef>
              <a:spcAft>
                <a:spcPct val="0"/>
              </a:spcAft>
              <a:buFont typeface="Arial" pitchFamily="34" charset="0"/>
              <a:buChar char="•"/>
              <a:defRPr/>
            </a:pPr>
            <a:r>
              <a:rPr lang="en-GB" sz="2800" dirty="0">
                <a:solidFill>
                  <a:prstClr val="black"/>
                </a:solidFill>
                <a:latin typeface="Tahoma" panose="020B0604030504040204" pitchFamily="34" charset="0"/>
              </a:rPr>
              <a:t>The </a:t>
            </a:r>
            <a:r>
              <a:rPr lang="en-GB" sz="2800" b="1" dirty="0">
                <a:solidFill>
                  <a:prstClr val="black"/>
                </a:solidFill>
                <a:latin typeface="Tahoma" panose="020B0604030504040204" pitchFamily="34" charset="0"/>
              </a:rPr>
              <a:t>Commission</a:t>
            </a:r>
            <a:r>
              <a:rPr lang="en-GB" sz="2800" dirty="0">
                <a:solidFill>
                  <a:prstClr val="black"/>
                </a:solidFill>
                <a:latin typeface="Tahoma" panose="020B0604030504040204" pitchFamily="34" charset="0"/>
              </a:rPr>
              <a:t> shall have power to </a:t>
            </a:r>
            <a:r>
              <a:rPr lang="en-GB" sz="2800" b="1" dirty="0">
                <a:solidFill>
                  <a:prstClr val="black"/>
                </a:solidFill>
                <a:latin typeface="Tahoma" panose="020B0604030504040204" pitchFamily="34" charset="0"/>
              </a:rPr>
              <a:t>receive</a:t>
            </a:r>
            <a:r>
              <a:rPr lang="en-GB" sz="2800" dirty="0">
                <a:solidFill>
                  <a:prstClr val="black"/>
                </a:solidFill>
                <a:latin typeface="Tahoma" panose="020B0604030504040204" pitchFamily="34" charset="0"/>
              </a:rPr>
              <a:t> and </a:t>
            </a:r>
            <a:r>
              <a:rPr lang="en-GB" sz="2800" b="1" dirty="0">
                <a:solidFill>
                  <a:prstClr val="black"/>
                </a:solidFill>
                <a:latin typeface="Tahoma" panose="020B0604030504040204" pitchFamily="34" charset="0"/>
              </a:rPr>
              <a:t>investigate</a:t>
            </a:r>
            <a:r>
              <a:rPr lang="en-GB" sz="2800" dirty="0">
                <a:solidFill>
                  <a:prstClr val="black"/>
                </a:solidFill>
                <a:latin typeface="Tahoma" panose="020B0604030504040204" pitchFamily="34" charset="0"/>
              </a:rPr>
              <a:t> reports from members of the public on allegations of </a:t>
            </a:r>
            <a:r>
              <a:rPr lang="en-GB" sz="2800" u="sng" dirty="0">
                <a:solidFill>
                  <a:prstClr val="black"/>
                </a:solidFill>
                <a:latin typeface="Tahoma" panose="020B0604030504040204" pitchFamily="34" charset="0"/>
              </a:rPr>
              <a:t>corrupt practices </a:t>
            </a:r>
            <a:r>
              <a:rPr lang="en-GB" sz="2800" dirty="0">
                <a:solidFill>
                  <a:prstClr val="black"/>
                </a:solidFill>
                <a:latin typeface="Tahoma" panose="020B0604030504040204" pitchFamily="34" charset="0"/>
              </a:rPr>
              <a:t>and in </a:t>
            </a:r>
            <a:r>
              <a:rPr lang="en-GB" sz="2800" i="1" dirty="0">
                <a:solidFill>
                  <a:prstClr val="black"/>
                </a:solidFill>
                <a:latin typeface="Tahoma" panose="020B0604030504040204" pitchFamily="34" charset="0"/>
              </a:rPr>
              <a:t>appropriate cases</a:t>
            </a:r>
            <a:r>
              <a:rPr lang="en-GB" sz="2800" dirty="0">
                <a:solidFill>
                  <a:prstClr val="black"/>
                </a:solidFill>
                <a:latin typeface="Tahoma" panose="020B0604030504040204" pitchFamily="34" charset="0"/>
              </a:rPr>
              <a:t>, </a:t>
            </a:r>
            <a:r>
              <a:rPr lang="en-GB" sz="2800" b="1" dirty="0">
                <a:solidFill>
                  <a:prstClr val="black"/>
                </a:solidFill>
                <a:latin typeface="Tahoma" panose="020B0604030504040204" pitchFamily="34" charset="0"/>
              </a:rPr>
              <a:t>prosecute</a:t>
            </a:r>
            <a:r>
              <a:rPr lang="en-GB" sz="2800" dirty="0">
                <a:solidFill>
                  <a:prstClr val="black"/>
                </a:solidFill>
                <a:latin typeface="Tahoma" panose="020B0604030504040204" pitchFamily="34" charset="0"/>
              </a:rPr>
              <a:t> offenders;</a:t>
            </a:r>
          </a:p>
          <a:p>
            <a:pPr algn="just" eaLnBrk="0" fontAlgn="base" hangingPunct="0">
              <a:spcBef>
                <a:spcPct val="0"/>
              </a:spcBef>
              <a:spcAft>
                <a:spcPct val="0"/>
              </a:spcAft>
              <a:defRPr/>
            </a:pPr>
            <a:endParaRPr lang="en-GB" sz="2800" dirty="0">
              <a:solidFill>
                <a:prstClr val="black"/>
              </a:solidFill>
              <a:latin typeface="Tahoma" panose="020B0604030504040204" pitchFamily="34" charset="0"/>
            </a:endParaRPr>
          </a:p>
          <a:p>
            <a:pPr marL="285750" indent="-285750" algn="just" eaLnBrk="0" fontAlgn="base" hangingPunct="0">
              <a:spcBef>
                <a:spcPct val="0"/>
              </a:spcBef>
              <a:spcAft>
                <a:spcPct val="0"/>
              </a:spcAft>
              <a:buFont typeface="Arial" pitchFamily="34" charset="0"/>
              <a:buChar char="•"/>
              <a:defRPr/>
            </a:pPr>
            <a:r>
              <a:rPr lang="en-GB" sz="2800" dirty="0">
                <a:solidFill>
                  <a:prstClr val="black"/>
                </a:solidFill>
                <a:latin typeface="Tahoma" panose="020B0604030504040204" pitchFamily="34" charset="0"/>
              </a:rPr>
              <a:t>Note: Not all cases are suitable for prosecution;</a:t>
            </a:r>
          </a:p>
          <a:p>
            <a:pPr marL="742950" lvl="1" indent="-285750" algn="just" eaLnBrk="0" fontAlgn="base" hangingPunct="0">
              <a:spcBef>
                <a:spcPct val="0"/>
              </a:spcBef>
              <a:spcAft>
                <a:spcPct val="0"/>
              </a:spcAft>
              <a:buFont typeface="Arial" pitchFamily="34" charset="0"/>
              <a:buChar char="•"/>
              <a:defRPr/>
            </a:pPr>
            <a:r>
              <a:rPr lang="en-GB" sz="2800" dirty="0">
                <a:solidFill>
                  <a:prstClr val="black"/>
                </a:solidFill>
                <a:latin typeface="Tahoma" panose="020B0604030504040204" pitchFamily="34" charset="0"/>
              </a:rPr>
              <a:t>System Studies;</a:t>
            </a:r>
          </a:p>
          <a:p>
            <a:pPr marL="742950" lvl="1" indent="-285750" algn="just" eaLnBrk="0" fontAlgn="base" hangingPunct="0">
              <a:spcBef>
                <a:spcPct val="0"/>
              </a:spcBef>
              <a:spcAft>
                <a:spcPct val="0"/>
              </a:spcAft>
              <a:buFont typeface="Arial" pitchFamily="34" charset="0"/>
              <a:buChar char="•"/>
              <a:defRPr/>
            </a:pPr>
            <a:r>
              <a:rPr lang="en-GB" sz="2800" dirty="0">
                <a:solidFill>
                  <a:prstClr val="black"/>
                </a:solidFill>
                <a:latin typeface="Tahoma" panose="020B0604030504040204" pitchFamily="34" charset="0"/>
              </a:rPr>
              <a:t>Administrative reviews/sanctions;</a:t>
            </a:r>
          </a:p>
          <a:p>
            <a:pPr marL="742950" lvl="1" indent="-285750" algn="just" eaLnBrk="0" fontAlgn="base" hangingPunct="0">
              <a:spcBef>
                <a:spcPct val="0"/>
              </a:spcBef>
              <a:spcAft>
                <a:spcPct val="0"/>
              </a:spcAft>
              <a:buFont typeface="Arial" pitchFamily="34" charset="0"/>
              <a:buChar char="•"/>
              <a:defRPr/>
            </a:pPr>
            <a:r>
              <a:rPr lang="en-GB" sz="2800" dirty="0">
                <a:solidFill>
                  <a:prstClr val="black"/>
                </a:solidFill>
                <a:latin typeface="Tahoma" panose="020B0604030504040204" pitchFamily="34" charset="0"/>
              </a:rPr>
              <a:t>Education and enlightenment</a:t>
            </a:r>
          </a:p>
          <a:p>
            <a:pPr marL="285750" indent="-285750" eaLnBrk="0" fontAlgn="base" hangingPunct="0">
              <a:spcBef>
                <a:spcPct val="0"/>
              </a:spcBef>
              <a:spcAft>
                <a:spcPct val="0"/>
              </a:spcAft>
              <a:buFont typeface="Arial" pitchFamily="34" charset="0"/>
              <a:buChar char="•"/>
              <a:defRPr/>
            </a:pPr>
            <a:endParaRPr lang="en-GB" dirty="0">
              <a:solidFill>
                <a:prstClr val="black"/>
              </a:solidFill>
              <a:latin typeface="Tahoma" panose="020B0604030504040204" pitchFamily="34" charset="0"/>
            </a:endParaRPr>
          </a:p>
          <a:p>
            <a:pPr marL="285750" indent="-285750" eaLnBrk="0" fontAlgn="base" hangingPunct="0">
              <a:spcBef>
                <a:spcPct val="0"/>
              </a:spcBef>
              <a:spcAft>
                <a:spcPct val="0"/>
              </a:spcAft>
              <a:buFont typeface="Arial" pitchFamily="34" charset="0"/>
              <a:buChar char="•"/>
              <a:defRPr/>
            </a:pPr>
            <a:endParaRPr lang="en-GB" dirty="0">
              <a:solidFill>
                <a:prstClr val="black"/>
              </a:solidFill>
              <a:latin typeface="Tahoma" panose="020B0604030504040204" pitchFamily="34" charset="0"/>
            </a:endParaRPr>
          </a:p>
        </p:txBody>
      </p:sp>
      <p:sp>
        <p:nvSpPr>
          <p:cNvPr id="6" name="Footer Placeholder 5"/>
          <p:cNvSpPr txBox="1">
            <a:spLocks/>
          </p:cNvSpPr>
          <p:nvPr/>
        </p:nvSpPr>
        <p:spPr>
          <a:xfrm>
            <a:off x="3579812" y="6402386"/>
            <a:ext cx="28956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rPr>
              <a:t>adenekanshogunle@icpc.gov.ng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Date Placeholder 1"/>
          <p:cNvSpPr>
            <a:spLocks noGrp="1"/>
          </p:cNvSpPr>
          <p:nvPr>
            <p:ph type="dt" sz="half" idx="10"/>
          </p:nvPr>
        </p:nvSpPr>
        <p:spPr>
          <a:xfrm>
            <a:off x="7390437" y="6492875"/>
            <a:ext cx="1938638" cy="365125"/>
          </a:xfrm>
        </p:spPr>
        <p:txBody>
          <a:bodyPr/>
          <a:lstStyle/>
          <a:p>
            <a:r>
              <a:rPr lang="en-US"/>
              <a:t>06/11/2014</a:t>
            </a:r>
          </a:p>
        </p:txBody>
      </p:sp>
      <p:sp>
        <p:nvSpPr>
          <p:cNvPr id="4" name="Slide Number Placeholder 2"/>
          <p:cNvSpPr>
            <a:spLocks noGrp="1"/>
          </p:cNvSpPr>
          <p:nvPr>
            <p:ph type="sldNum" sz="quarter" idx="12"/>
          </p:nvPr>
        </p:nvSpPr>
        <p:spPr>
          <a:xfrm>
            <a:off x="9471804" y="6492875"/>
            <a:ext cx="585008" cy="365125"/>
          </a:xfrm>
        </p:spPr>
        <p:txBody>
          <a:bodyPr/>
          <a:lstStyle/>
          <a:p>
            <a:fld id="{33E110BD-0658-4397-A6EE-EB231CAA6679}" type="slidenum">
              <a:rPr lang="en-US" smtClean="0"/>
              <a:pPr/>
              <a:t>7</a:t>
            </a:fld>
            <a:endParaRPr lang="en-US"/>
          </a:p>
        </p:txBody>
      </p:sp>
      <p:sp>
        <p:nvSpPr>
          <p:cNvPr id="5" name="Title 1"/>
          <p:cNvSpPr txBox="1">
            <a:spLocks/>
          </p:cNvSpPr>
          <p:nvPr/>
        </p:nvSpPr>
        <p:spPr>
          <a:xfrm>
            <a:off x="1683818" y="2346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rgbClr val="FF0000"/>
                </a:solidFill>
                <a:latin typeface="Calibri"/>
              </a:rPr>
              <a:t>OFFENCES</a:t>
            </a:r>
          </a:p>
        </p:txBody>
      </p:sp>
      <p:sp>
        <p:nvSpPr>
          <p:cNvPr id="6" name="Content Placeholder 2"/>
          <p:cNvSpPr txBox="1">
            <a:spLocks/>
          </p:cNvSpPr>
          <p:nvPr/>
        </p:nvSpPr>
        <p:spPr>
          <a:xfrm>
            <a:off x="1827212" y="1564350"/>
            <a:ext cx="8229600" cy="468389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b="1" i="1" dirty="0">
                <a:solidFill>
                  <a:sysClr val="windowText" lastClr="000000"/>
                </a:solidFill>
                <a:latin typeface="Calibri"/>
              </a:rPr>
              <a:t>Section </a:t>
            </a:r>
            <a:r>
              <a:rPr lang="en-US" i="1" dirty="0">
                <a:solidFill>
                  <a:sysClr val="windowText" lastClr="000000"/>
                </a:solidFill>
                <a:latin typeface="Calibri"/>
              </a:rPr>
              <a:t>8.     (1)     </a:t>
            </a:r>
            <a:r>
              <a:rPr lang="en-US" i="1" u="sng" dirty="0">
                <a:solidFill>
                  <a:sysClr val="windowText" lastClr="000000"/>
                </a:solidFill>
                <a:latin typeface="Calibri"/>
              </a:rPr>
              <a:t>Any person </a:t>
            </a:r>
            <a:r>
              <a:rPr lang="en-US" i="1" dirty="0">
                <a:solidFill>
                  <a:sysClr val="windowText" lastClr="000000"/>
                </a:solidFill>
                <a:latin typeface="Calibri"/>
              </a:rPr>
              <a:t>who corruptly – </a:t>
            </a:r>
            <a:endParaRPr lang="en-US" dirty="0">
              <a:solidFill>
                <a:sysClr val="windowText" lastClr="000000"/>
              </a:solidFill>
              <a:latin typeface="Calibri"/>
            </a:endParaRPr>
          </a:p>
          <a:p>
            <a:pPr marL="0" indent="0">
              <a:buFont typeface="Arial" pitchFamily="34" charset="0"/>
              <a:buNone/>
              <a:defRPr/>
            </a:pPr>
            <a:r>
              <a:rPr lang="en-US" i="1" dirty="0">
                <a:solidFill>
                  <a:sysClr val="windowText" lastClr="000000"/>
                </a:solidFill>
                <a:latin typeface="Calibri"/>
              </a:rPr>
              <a:t>		(a)    asks for, receives or obtains any property or 	</a:t>
            </a:r>
            <a:r>
              <a:rPr lang="en-US" i="1" u="sng" dirty="0">
                <a:solidFill>
                  <a:sysClr val="windowText" lastClr="000000"/>
                </a:solidFill>
                <a:latin typeface="Calibri"/>
              </a:rPr>
              <a:t>benefit of any kind</a:t>
            </a:r>
            <a:r>
              <a:rPr lang="en-US" i="1" dirty="0">
                <a:solidFill>
                  <a:sysClr val="windowText" lastClr="000000"/>
                </a:solidFill>
                <a:latin typeface="Calibri"/>
              </a:rPr>
              <a:t> for himself or for any other person; or </a:t>
            </a:r>
            <a:endParaRPr lang="en-US" dirty="0">
              <a:solidFill>
                <a:sysClr val="windowText" lastClr="000000"/>
              </a:solidFill>
              <a:latin typeface="Calibri"/>
            </a:endParaRPr>
          </a:p>
          <a:p>
            <a:pPr marL="0" indent="0">
              <a:buFont typeface="Arial" pitchFamily="34" charset="0"/>
              <a:buNone/>
              <a:defRPr/>
            </a:pPr>
            <a:r>
              <a:rPr lang="en-US" i="1" dirty="0">
                <a:solidFill>
                  <a:sysClr val="windowText" lastClr="000000"/>
                </a:solidFill>
                <a:latin typeface="Calibri"/>
              </a:rPr>
              <a:t>	(b)   agree or attempts to receive or obtain any property or </a:t>
            </a:r>
            <a:endParaRPr lang="en-US" dirty="0">
              <a:solidFill>
                <a:sysClr val="windowText" lastClr="000000"/>
              </a:solidFill>
              <a:latin typeface="Calibri"/>
            </a:endParaRPr>
          </a:p>
          <a:p>
            <a:pPr marL="0" indent="0">
              <a:buFont typeface="Arial" pitchFamily="34" charset="0"/>
              <a:buNone/>
              <a:defRPr/>
            </a:pPr>
            <a:r>
              <a:rPr lang="en-US" i="1" dirty="0">
                <a:solidFill>
                  <a:sysClr val="windowText" lastClr="000000"/>
                </a:solidFill>
                <a:latin typeface="Calibri"/>
              </a:rPr>
              <a:t>	(c)   </a:t>
            </a:r>
            <a:r>
              <a:rPr lang="en-US" i="1" u="sng" dirty="0">
                <a:solidFill>
                  <a:sysClr val="windowText" lastClr="000000"/>
                </a:solidFill>
                <a:latin typeface="Calibri"/>
              </a:rPr>
              <a:t>benefit of any kind </a:t>
            </a:r>
            <a:r>
              <a:rPr lang="en-US" i="1" dirty="0">
                <a:solidFill>
                  <a:sysClr val="windowText" lastClr="000000"/>
                </a:solidFill>
                <a:latin typeface="Calibri"/>
              </a:rPr>
              <a:t>for himself or for any other person, on 	account of </a:t>
            </a:r>
            <a:endParaRPr lang="en-US" dirty="0">
              <a:solidFill>
                <a:sysClr val="windowText" lastClr="000000"/>
              </a:solidFill>
              <a:latin typeface="Calibri"/>
            </a:endParaRPr>
          </a:p>
          <a:p>
            <a:pPr marL="0" indent="0">
              <a:buFont typeface="Arial" pitchFamily="34" charset="0"/>
              <a:buNone/>
              <a:defRPr/>
            </a:pPr>
            <a:r>
              <a:rPr lang="en-US" i="1" dirty="0">
                <a:solidFill>
                  <a:sysClr val="windowText" lastClr="000000"/>
                </a:solidFill>
                <a:latin typeface="Calibri"/>
              </a:rPr>
              <a:t>	(</a:t>
            </a:r>
            <a:r>
              <a:rPr lang="en-US" i="1" dirty="0" err="1">
                <a:solidFill>
                  <a:sysClr val="windowText" lastClr="000000"/>
                </a:solidFill>
                <a:latin typeface="Calibri"/>
              </a:rPr>
              <a:t>i</a:t>
            </a:r>
            <a:r>
              <a:rPr lang="en-US" i="1" dirty="0">
                <a:solidFill>
                  <a:sysClr val="windowText" lastClr="000000"/>
                </a:solidFill>
                <a:latin typeface="Calibri"/>
              </a:rPr>
              <a:t>)     anything already done or omitted to be done, or for any 	</a:t>
            </a:r>
            <a:r>
              <a:rPr lang="en-US" i="1" dirty="0" err="1">
                <a:solidFill>
                  <a:sysClr val="windowText" lastClr="000000"/>
                </a:solidFill>
                <a:latin typeface="Calibri"/>
              </a:rPr>
              <a:t>favour</a:t>
            </a:r>
            <a:r>
              <a:rPr lang="en-US" i="1" dirty="0">
                <a:solidFill>
                  <a:sysClr val="windowText" lastClr="000000"/>
                </a:solidFill>
                <a:latin typeface="Calibri"/>
              </a:rPr>
              <a:t> or </a:t>
            </a:r>
            <a:r>
              <a:rPr lang="en-US" i="1" dirty="0" err="1">
                <a:solidFill>
                  <a:sysClr val="windowText" lastClr="000000"/>
                </a:solidFill>
                <a:latin typeface="Calibri"/>
              </a:rPr>
              <a:t>disfavour</a:t>
            </a:r>
            <a:r>
              <a:rPr lang="en-US" i="1" dirty="0">
                <a:solidFill>
                  <a:sysClr val="windowText" lastClr="000000"/>
                </a:solidFill>
                <a:latin typeface="Calibri"/>
              </a:rPr>
              <a:t> already shown to any person by himself in 	the discharge of his </a:t>
            </a:r>
            <a:r>
              <a:rPr lang="en-US" i="1" u="sng" dirty="0">
                <a:solidFill>
                  <a:sysClr val="windowText" lastClr="000000"/>
                </a:solidFill>
                <a:latin typeface="Calibri"/>
              </a:rPr>
              <a:t>official</a:t>
            </a:r>
            <a:r>
              <a:rPr lang="en-US" i="1" dirty="0">
                <a:solidFill>
                  <a:sysClr val="windowText" lastClr="000000"/>
                </a:solidFill>
                <a:latin typeface="Calibri"/>
              </a:rPr>
              <a:t> duties or in relation to any matter 	connected with the functions, affairs or business of a 	Government department, or corporate body or other 	</a:t>
            </a:r>
            <a:r>
              <a:rPr lang="en-US" i="1" dirty="0" err="1">
                <a:solidFill>
                  <a:sysClr val="windowText" lastClr="000000"/>
                </a:solidFill>
                <a:latin typeface="Calibri"/>
              </a:rPr>
              <a:t>organisation</a:t>
            </a:r>
            <a:r>
              <a:rPr lang="en-US" i="1" dirty="0">
                <a:solidFill>
                  <a:sysClr val="windowText" lastClr="000000"/>
                </a:solidFill>
                <a:latin typeface="Calibri"/>
              </a:rPr>
              <a:t> or institution in which he is </a:t>
            </a:r>
            <a:r>
              <a:rPr lang="en-US" i="1" u="sng" dirty="0">
                <a:solidFill>
                  <a:sysClr val="windowText" lastClr="000000"/>
                </a:solidFill>
                <a:latin typeface="Calibri"/>
              </a:rPr>
              <a:t>serving as an official;</a:t>
            </a:r>
          </a:p>
          <a:p>
            <a:pPr marL="0" indent="0">
              <a:buFont typeface="Arial" pitchFamily="34" charset="0"/>
              <a:buNone/>
              <a:defRPr/>
            </a:pPr>
            <a:r>
              <a:rPr lang="en-US" i="1" dirty="0">
                <a:solidFill>
                  <a:sysClr val="windowText" lastClr="000000"/>
                </a:solidFill>
                <a:latin typeface="Calibri"/>
              </a:rPr>
              <a:t> 	or……………</a:t>
            </a:r>
          </a:p>
          <a:p>
            <a:pPr marL="0" indent="0">
              <a:buFont typeface="Arial" pitchFamily="34" charset="0"/>
              <a:buNone/>
              <a:defRPr/>
            </a:pPr>
            <a:r>
              <a:rPr lang="en-US" i="1" dirty="0">
                <a:solidFill>
                  <a:sysClr val="windowText" lastClr="000000"/>
                </a:solidFill>
                <a:latin typeface="Calibri"/>
              </a:rPr>
              <a:t>			…………..	liable to imprisonment for </a:t>
            </a:r>
            <a:r>
              <a:rPr lang="en-US" i="1" u="sng" dirty="0">
                <a:solidFill>
                  <a:sysClr val="windowText" lastClr="000000"/>
                </a:solidFill>
                <a:latin typeface="Calibri"/>
              </a:rPr>
              <a:t>7 years</a:t>
            </a:r>
            <a:r>
              <a:rPr lang="en-US" i="1" dirty="0">
                <a:solidFill>
                  <a:sysClr val="windowText" lastClr="000000"/>
                </a:solidFill>
                <a:latin typeface="Calibri"/>
              </a:rPr>
              <a:t>. </a:t>
            </a:r>
            <a:endParaRPr lang="en-US" dirty="0">
              <a:solidFill>
                <a:sysClr val="windowText" lastClr="000000"/>
              </a:solidFill>
              <a:latin typeface="Calibri"/>
            </a:endParaRPr>
          </a:p>
          <a:p>
            <a:pPr>
              <a:defRPr/>
            </a:pPr>
            <a:endParaRPr lang="en-US" dirty="0">
              <a:solidFill>
                <a:sysClr val="windowText" lastClr="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1979612" y="457201"/>
            <a:ext cx="7543800" cy="609599"/>
          </a:xfrm>
          <a:prstGeom prst="rect">
            <a:avLst/>
          </a:prstGeom>
        </p:spPr>
        <p:txBody>
          <a:bodyPr>
            <a:normAutofit fontScale="925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FF0000"/>
                </a:solidFill>
                <a:effectLst/>
                <a:uLnTx/>
                <a:uFillTx/>
                <a:latin typeface="+mj-lt"/>
                <a:ea typeface="+mj-ea"/>
                <a:cs typeface="+mj-cs"/>
              </a:rPr>
              <a:t>OFFENCES</a:t>
            </a:r>
          </a:p>
        </p:txBody>
      </p:sp>
      <p:sp>
        <p:nvSpPr>
          <p:cNvPr id="4" name="Content Placeholder 2"/>
          <p:cNvSpPr txBox="1">
            <a:spLocks/>
          </p:cNvSpPr>
          <p:nvPr/>
        </p:nvSpPr>
        <p:spPr>
          <a:xfrm>
            <a:off x="1979612" y="1219200"/>
            <a:ext cx="8458200" cy="5045402"/>
          </a:xfrm>
          <a:prstGeom prst="rect">
            <a:avLst/>
          </a:prstGeom>
        </p:spPr>
        <p:txBody>
          <a:bodyPr>
            <a:normAutofit/>
          </a:bodyPr>
          <a:lstStyle/>
          <a:p>
            <a:pPr marL="0" marR="0" lvl="0" indent="0" algn="just" defTabSz="914400" rtl="0" eaLnBrk="1" fontAlgn="auto" latinLnBrk="0" hangingPunct="1">
              <a:lnSpc>
                <a:spcPct val="90000"/>
              </a:lnSpc>
              <a:spcBef>
                <a:spcPts val="1800"/>
              </a:spcBef>
              <a:spcAft>
                <a:spcPts val="0"/>
              </a:spcAft>
              <a:buClr>
                <a:schemeClr val="tx1"/>
              </a:buClr>
              <a:buSzPct val="80000"/>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p>
            <a:pPr marL="274320" marR="0" lvl="0" indent="-228600" algn="just" defTabSz="914400" rtl="0" eaLnBrk="1" fontAlgn="auto" latinLnBrk="0" hangingPunct="1">
              <a:lnSpc>
                <a:spcPct val="90000"/>
              </a:lnSpc>
              <a:spcBef>
                <a:spcPts val="1800"/>
              </a:spcBef>
              <a:spcAft>
                <a:spcPts val="0"/>
              </a:spcAft>
              <a:buClr>
                <a:schemeClr val="tx1"/>
              </a:buClr>
              <a:buSzPct val="80000"/>
              <a:tabLst/>
              <a:defRPr/>
            </a:pPr>
            <a:r>
              <a:rPr kumimoji="0" lang="en-US"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Any person who corruptly-</a:t>
            </a: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a. 	gives, confers or procures any property or </a:t>
            </a:r>
            <a:r>
              <a:rPr kumimoji="0" lang="en-US" sz="2400" b="0" i="1"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benefit of any kind </a:t>
            </a:r>
            <a:r>
              <a:rPr kumimoji="0" lang="en-US"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to, on or for a public officer or to or for any other person; or</a:t>
            </a: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b. 	promises or offers to give, confers, procures or attempts to 	procure any property or </a:t>
            </a:r>
            <a:r>
              <a:rPr kumimoji="0" lang="en-US" sz="2400" b="0" i="1"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benefit of any kind </a:t>
            </a:r>
            <a:r>
              <a:rPr kumimoji="0" lang="en-US"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to, on or for a public 	officer or any other person, on account of any such act or 	omission, </a:t>
            </a:r>
            <a:r>
              <a:rPr kumimoji="0" lang="en-US" sz="24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mn-cs"/>
              </a:rPr>
              <a:t>favour</a:t>
            </a:r>
            <a:r>
              <a:rPr kumimoji="0" lang="en-US"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or disfavor, to be done or shown by the public 	officer is guilty of an offence of official corruption and shall on 	conviction be liable to imprisonment for </a:t>
            </a:r>
            <a:r>
              <a:rPr kumimoji="0" lang="en-US" sz="2400" b="0" i="0" u="sng" strike="noStrike" kern="1200" cap="none" spc="0" normalizeH="0" baseline="0" noProof="0" dirty="0">
                <a:ln>
                  <a:noFill/>
                </a:ln>
                <a:solidFill>
                  <a:schemeClr val="tx1"/>
                </a:solidFill>
                <a:effectLst/>
                <a:uLnTx/>
                <a:uFillTx/>
                <a:latin typeface="Arial Narrow" panose="020B0606020202030204" pitchFamily="34" charset="0"/>
                <a:ea typeface="+mn-ea"/>
                <a:cs typeface="+mn-cs"/>
              </a:rPr>
              <a:t>seven (7) years</a:t>
            </a:r>
            <a:r>
              <a:rPr kumimoji="0" lang="en-US"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a:t>
            </a:r>
            <a:endParaRPr lang="en-US" sz="2400" dirty="0">
              <a:latin typeface="Arial Narrow" panose="020B0606020202030204" pitchFamily="34" charset="0"/>
            </a:endParaRPr>
          </a:p>
          <a:p>
            <a:pPr marL="274320" marR="0" lvl="0" indent="-228600" algn="just"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p:txBody>
      </p:sp>
      <p:sp>
        <p:nvSpPr>
          <p:cNvPr id="5" name="Rectangle 4"/>
          <p:cNvSpPr/>
          <p:nvPr/>
        </p:nvSpPr>
        <p:spPr>
          <a:xfrm>
            <a:off x="2347912" y="1083102"/>
            <a:ext cx="7404100" cy="461665"/>
          </a:xfrm>
          <a:prstGeom prst="rect">
            <a:avLst/>
          </a:prstGeom>
        </p:spPr>
        <p:txBody>
          <a:bodyPr wrap="square">
            <a:spAutoFit/>
          </a:bodyPr>
          <a:lstStyle/>
          <a:p>
            <a:r>
              <a:rPr lang="en-US" sz="2400" b="1" dirty="0">
                <a:latin typeface="Arial Narrow" panose="020B0606020202030204" pitchFamily="34" charset="0"/>
              </a:rPr>
              <a:t>Section 9- CORRUPT OFFERS TO PUBLIC OFFICERS</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ACAN - BUILDING KNOWLEDGE FOR GOOD GOVERNANCE</a:t>
            </a:r>
            <a:endParaRPr lang="en-US" dirty="0"/>
          </a:p>
        </p:txBody>
      </p:sp>
      <p:sp>
        <p:nvSpPr>
          <p:cNvPr id="3" name="Title 1"/>
          <p:cNvSpPr txBox="1">
            <a:spLocks/>
          </p:cNvSpPr>
          <p:nvPr/>
        </p:nvSpPr>
        <p:spPr>
          <a:xfrm>
            <a:off x="4037012" y="457200"/>
            <a:ext cx="4907507" cy="1322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sng" strike="noStrike" kern="1200" cap="none" spc="0" normalizeH="0" baseline="0" noProof="0" dirty="0">
                <a:ln>
                  <a:noFill/>
                </a:ln>
                <a:solidFill>
                  <a:srgbClr val="FF0000"/>
                </a:solidFill>
                <a:effectLst/>
                <a:uLnTx/>
                <a:uFillTx/>
                <a:latin typeface="Calibri Light" panose="020F0302020204030204"/>
                <a:ea typeface="+mj-ea"/>
                <a:cs typeface="+mj-cs"/>
              </a:rPr>
              <a:t>OFFENCES</a:t>
            </a:r>
          </a:p>
        </p:txBody>
      </p:sp>
      <p:sp>
        <p:nvSpPr>
          <p:cNvPr id="4" name="Content Placeholder 2"/>
          <p:cNvSpPr txBox="1">
            <a:spLocks/>
          </p:cNvSpPr>
          <p:nvPr/>
        </p:nvSpPr>
        <p:spPr>
          <a:xfrm>
            <a:off x="1979612" y="1676400"/>
            <a:ext cx="8610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1" strike="noStrike" kern="120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Section. </a:t>
            </a:r>
            <a:r>
              <a:rPr kumimoji="0" lang="en-US" sz="3200" b="0" i="1" strike="noStrike" kern="120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19:  </a:t>
            </a:r>
            <a:r>
              <a:rPr kumimoji="0" lang="en-US" sz="3200" b="1" i="0" strike="noStrike" kern="1200" cap="none" spc="0" normalizeH="0" baseline="0" noProof="0" dirty="0">
                <a:ln>
                  <a:noFill/>
                </a:ln>
                <a:solidFill>
                  <a:sysClr val="windowText" lastClr="000000"/>
                </a:solidFill>
                <a:effectLst/>
                <a:uLnTx/>
                <a:uFillTx/>
                <a:latin typeface="Calibri" panose="020F0502020204030204"/>
                <a:cs typeface="+mn-cs"/>
              </a:rPr>
              <a:t>ABUSE OF OFFICE</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	Any public officer who uses his office or 	position to </a:t>
            </a:r>
            <a:r>
              <a:rPr kumimoji="0" lang="en-US" sz="32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gratify</a:t>
            </a:r>
            <a:r>
              <a:rPr kumimoji="0" lang="en-US" sz="32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 or confer </a:t>
            </a:r>
            <a:r>
              <a:rPr kumimoji="0" lang="en-US" sz="3200" b="0" i="1" u="sng" strike="noStrike" kern="120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any corrupt or </a:t>
            </a:r>
            <a:r>
              <a:rPr kumimoji="0" lang="en-US" sz="3200" b="0" i="1" strike="noStrike" kern="120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	</a:t>
            </a:r>
            <a:r>
              <a:rPr kumimoji="0" lang="en-US" sz="3200" b="0" i="1" u="sng" strike="noStrike" kern="120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unfair advantage</a:t>
            </a:r>
            <a:r>
              <a:rPr kumimoji="0" lang="en-US" sz="32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 upon himself or any 	relation</a:t>
            </a:r>
            <a:r>
              <a:rPr kumimoji="0" lang="en-US" sz="3200" b="0" i="1" u="none" strike="noStrike" kern="1200" cap="none" spc="0" normalizeH="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or associate of the public officer 	or any other public officer shall be guilty 	of an offence and shall on conviction be 	liable to imprisonment for </a:t>
            </a:r>
            <a:r>
              <a:rPr kumimoji="0" lang="en-US" sz="3200" b="0" i="1" u="sng" strike="noStrike" kern="120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five (5) years </a:t>
            </a:r>
            <a:r>
              <a:rPr kumimoji="0" lang="en-US" sz="32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	without option of fine</a:t>
            </a:r>
            <a:endPar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ACAN TEMPLATE NEW" id="{FF97943A-FE8E-4F87-A4DE-9D238B74645F}" vid="{8514FDDC-3FF1-41CA-93C2-3CF48FE6C806}"/>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ACAN TEMPLATE NEW</Template>
  <TotalTime>360</TotalTime>
  <Words>2591</Words>
  <Application>Microsoft Macintosh PowerPoint</Application>
  <PresentationFormat>Custom</PresentationFormat>
  <Paragraphs>298</Paragraphs>
  <Slides>35</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35</vt:i4>
      </vt:variant>
    </vt:vector>
  </HeadingPairs>
  <TitlesOfParts>
    <vt:vector size="53" baseType="lpstr">
      <vt:lpstr>Arial</vt:lpstr>
      <vt:lpstr>Arial Black</vt:lpstr>
      <vt:lpstr>Arial Narrow</vt:lpstr>
      <vt:lpstr>Bookman Old Style</vt:lpstr>
      <vt:lpstr>Calibri</vt:lpstr>
      <vt:lpstr>Calibri Light</vt:lpstr>
      <vt:lpstr>Century Gothic</vt:lpstr>
      <vt:lpstr>Corbel</vt:lpstr>
      <vt:lpstr>Garamond</vt:lpstr>
      <vt:lpstr>Google Sans</vt:lpstr>
      <vt:lpstr>Tahoma</vt:lpstr>
      <vt:lpstr>Times New Roman</vt:lpstr>
      <vt:lpstr>Wingdings</vt:lpstr>
      <vt:lpstr>Wingdings 2</vt:lpstr>
      <vt:lpstr>Wingdings 3</vt:lpstr>
      <vt:lpstr>World Presentation 16x9</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admin1</dc:creator>
  <cp:lastModifiedBy>Okon Isong</cp:lastModifiedBy>
  <cp:revision>105</cp:revision>
  <dcterms:created xsi:type="dcterms:W3CDTF">2018-07-24T02:47:27Z</dcterms:created>
  <dcterms:modified xsi:type="dcterms:W3CDTF">2023-08-21T09:39:57Z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