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M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5CBCD"/>
          </a:solidFill>
        </a:fill>
      </a:tcStyle>
    </a:wholeTbl>
    <a:band2H>
      <a:tcTxStyle b="def" i="def"/>
      <a:tcStyle>
        <a:tcBdr/>
        <a:fill>
          <a:solidFill>
            <a:srgbClr val="F3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4F9"/>
          </a:solidFill>
        </a:fill>
      </a:tcStyle>
    </a:wholeTbl>
    <a:band2H>
      <a:tcTxStyle b="def" i="def"/>
      <a:tcStyle>
        <a:tcBdr/>
        <a:fill>
          <a:solidFill>
            <a:srgbClr val="F3EBF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DBDF"/>
          </a:solidFill>
        </a:fill>
      </a:tcStyle>
    </a:wholeTbl>
    <a:band2H>
      <a:tcTxStyle b="def" i="def"/>
      <a:tcStyle>
        <a:tcBdr/>
        <a:fill>
          <a:solidFill>
            <a:srgbClr val="EAEE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Gill Sans MT"/>
      </a:defRPr>
    </a:lvl1pPr>
    <a:lvl2pPr indent="228600" defTabSz="457200" latinLnBrk="0">
      <a:defRPr sz="1200">
        <a:latin typeface="+mn-lt"/>
        <a:ea typeface="+mn-ea"/>
        <a:cs typeface="+mn-cs"/>
        <a:sym typeface="Gill Sans MT"/>
      </a:defRPr>
    </a:lvl2pPr>
    <a:lvl3pPr indent="457200" defTabSz="457200" latinLnBrk="0">
      <a:defRPr sz="1200">
        <a:latin typeface="+mn-lt"/>
        <a:ea typeface="+mn-ea"/>
        <a:cs typeface="+mn-cs"/>
        <a:sym typeface="Gill Sans MT"/>
      </a:defRPr>
    </a:lvl3pPr>
    <a:lvl4pPr indent="685800" defTabSz="457200" latinLnBrk="0">
      <a:defRPr sz="1200">
        <a:latin typeface="+mn-lt"/>
        <a:ea typeface="+mn-ea"/>
        <a:cs typeface="+mn-cs"/>
        <a:sym typeface="Gill Sans MT"/>
      </a:defRPr>
    </a:lvl4pPr>
    <a:lvl5pPr indent="914400" defTabSz="457200" latinLnBrk="0">
      <a:defRPr sz="1200">
        <a:latin typeface="+mn-lt"/>
        <a:ea typeface="+mn-ea"/>
        <a:cs typeface="+mn-cs"/>
        <a:sym typeface="Gill Sans MT"/>
      </a:defRPr>
    </a:lvl5pPr>
    <a:lvl6pPr indent="1143000" defTabSz="457200" latinLnBrk="0">
      <a:defRPr sz="1200">
        <a:latin typeface="+mn-lt"/>
        <a:ea typeface="+mn-ea"/>
        <a:cs typeface="+mn-cs"/>
        <a:sym typeface="Gill Sans MT"/>
      </a:defRPr>
    </a:lvl6pPr>
    <a:lvl7pPr indent="1371600" defTabSz="457200" latinLnBrk="0">
      <a:defRPr sz="1200">
        <a:latin typeface="+mn-lt"/>
        <a:ea typeface="+mn-ea"/>
        <a:cs typeface="+mn-cs"/>
        <a:sym typeface="Gill Sans MT"/>
      </a:defRPr>
    </a:lvl7pPr>
    <a:lvl8pPr indent="1600200" defTabSz="457200" latinLnBrk="0">
      <a:defRPr sz="1200">
        <a:latin typeface="+mn-lt"/>
        <a:ea typeface="+mn-ea"/>
        <a:cs typeface="+mn-cs"/>
        <a:sym typeface="Gill Sans MT"/>
      </a:defRPr>
    </a:lvl8pPr>
    <a:lvl9pPr indent="1828800" defTabSz="457200" latinLnBrk="0">
      <a:defRPr sz="1200">
        <a:latin typeface="+mn-lt"/>
        <a:ea typeface="+mn-ea"/>
        <a:cs typeface="+mn-cs"/>
        <a:sym typeface="Gill Sans MT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2417778" y="802297"/>
            <a:ext cx="8637074" cy="254143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600"/>
            </a:lvl1pPr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2417779" y="3531203"/>
            <a:ext cx="8637073" cy="977622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>
              <a:buClrTx/>
              <a:buSzTx/>
              <a:buFontTx/>
              <a:buNone/>
              <a:defRPr cap="all" sz="1800"/>
            </a:lvl1pPr>
            <a:lvl2pPr marL="0" indent="457200">
              <a:buClrTx/>
              <a:buSzTx/>
              <a:buFontTx/>
              <a:buNone/>
              <a:defRPr cap="all" sz="1800"/>
            </a:lvl2pPr>
            <a:lvl3pPr marL="0" indent="914400">
              <a:buClrTx/>
              <a:buSzTx/>
              <a:buFontTx/>
              <a:buNone/>
              <a:defRPr cap="all" sz="1800"/>
            </a:lvl3pPr>
            <a:lvl4pPr marL="0" indent="1371600">
              <a:buClrTx/>
              <a:buSzTx/>
              <a:buFontTx/>
              <a:buNone/>
              <a:defRPr cap="all" sz="1800"/>
            </a:lvl4pPr>
            <a:lvl5pPr marL="0" indent="1828800">
              <a:buClrTx/>
              <a:buSzTx/>
              <a:buFontTx/>
              <a:buNone/>
              <a:defRPr cap="all"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traight Connector 14"/>
          <p:cNvSpPr/>
          <p:nvPr/>
        </p:nvSpPr>
        <p:spPr>
          <a:xfrm>
            <a:off x="2417779" y="3528541"/>
            <a:ext cx="8637074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" name="Slide Number"/>
          <p:cNvSpPr txBox="1"/>
          <p:nvPr>
            <p:ph type="sldNum" sz="quarter" idx="2"/>
          </p:nvPr>
        </p:nvSpPr>
        <p:spPr>
          <a:xfrm>
            <a:off x="1749007" y="798972"/>
            <a:ext cx="499676" cy="523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2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itle Text"/>
          <p:cNvSpPr txBox="1"/>
          <p:nvPr>
            <p:ph type="title"/>
          </p:nvPr>
        </p:nvSpPr>
        <p:spPr>
          <a:xfrm>
            <a:off x="1451579" y="804519"/>
            <a:ext cx="9603276" cy="104923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Body Level One…"/>
          <p:cNvSpPr txBox="1"/>
          <p:nvPr>
            <p:ph type="body" sz="half" idx="1"/>
          </p:nvPr>
        </p:nvSpPr>
        <p:spPr>
          <a:xfrm>
            <a:off x="1451579" y="2015732"/>
            <a:ext cx="9603276" cy="3450614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traight Connector 32"/>
          <p:cNvSpPr/>
          <p:nvPr/>
        </p:nvSpPr>
        <p:spPr>
          <a:xfrm>
            <a:off x="1453895" y="1847088"/>
            <a:ext cx="9607524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4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1454239" y="1756130"/>
            <a:ext cx="8643154" cy="1887951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quarter" idx="1"/>
          </p:nvPr>
        </p:nvSpPr>
        <p:spPr>
          <a:xfrm>
            <a:off x="1454239" y="3806195"/>
            <a:ext cx="8630447" cy="101293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traight Connector 14"/>
          <p:cNvSpPr/>
          <p:nvPr/>
        </p:nvSpPr>
        <p:spPr>
          <a:xfrm>
            <a:off x="1454239" y="3804985"/>
            <a:ext cx="8630447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5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Title Text"/>
          <p:cNvSpPr txBox="1"/>
          <p:nvPr>
            <p:ph type="title"/>
          </p:nvPr>
        </p:nvSpPr>
        <p:spPr>
          <a:xfrm>
            <a:off x="1449216" y="804889"/>
            <a:ext cx="9605636" cy="105930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quarter" idx="1"/>
          </p:nvPr>
        </p:nvSpPr>
        <p:spPr>
          <a:xfrm>
            <a:off x="1447331" y="2010878"/>
            <a:ext cx="4645153" cy="344859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traight Connector 34"/>
          <p:cNvSpPr/>
          <p:nvPr/>
        </p:nvSpPr>
        <p:spPr>
          <a:xfrm>
            <a:off x="1453895" y="1847088"/>
            <a:ext cx="9607524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67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Title Text"/>
          <p:cNvSpPr txBox="1"/>
          <p:nvPr>
            <p:ph type="title"/>
          </p:nvPr>
        </p:nvSpPr>
        <p:spPr>
          <a:xfrm>
            <a:off x="1447191" y="804162"/>
            <a:ext cx="9607661" cy="105632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0" name="Body Level One…"/>
          <p:cNvSpPr txBox="1"/>
          <p:nvPr>
            <p:ph type="body" sz="quarter" idx="1"/>
          </p:nvPr>
        </p:nvSpPr>
        <p:spPr>
          <a:xfrm>
            <a:off x="1447191" y="2019549"/>
            <a:ext cx="4645153" cy="801944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1pPr>
            <a:lvl2pPr marL="0" indent="4572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2pPr>
            <a:lvl3pPr marL="0" indent="9144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3pPr>
            <a:lvl4pPr marL="0" indent="13716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4pPr>
            <a:lvl5pPr marL="0" indent="182880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Text Placeholder 4"/>
          <p:cNvSpPr/>
          <p:nvPr>
            <p:ph type="body" sz="quarter" idx="21"/>
          </p:nvPr>
        </p:nvSpPr>
        <p:spPr>
          <a:xfrm>
            <a:off x="6412362" y="2023003"/>
            <a:ext cx="4645153" cy="802238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100000"/>
              </a:lnSpc>
              <a:buClrTx/>
              <a:buSzTx/>
              <a:buFontTx/>
              <a:buNone/>
              <a:defRPr cap="all" sz="2200">
                <a:solidFill>
                  <a:schemeClr val="accent1"/>
                </a:solidFill>
              </a:defRPr>
            </a:pPr>
          </a:p>
        </p:txBody>
      </p:sp>
      <p:sp>
        <p:nvSpPr>
          <p:cNvPr id="72" name="Straight Connector 28"/>
          <p:cNvSpPr/>
          <p:nvPr/>
        </p:nvSpPr>
        <p:spPr>
          <a:xfrm>
            <a:off x="1453895" y="1847088"/>
            <a:ext cx="9607524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8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itle Text"/>
          <p:cNvSpPr txBox="1"/>
          <p:nvPr>
            <p:ph type="title"/>
          </p:nvPr>
        </p:nvSpPr>
        <p:spPr>
          <a:xfrm>
            <a:off x="1451579" y="804519"/>
            <a:ext cx="9603276" cy="104923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4" name="Straight Connector 24"/>
          <p:cNvSpPr/>
          <p:nvPr/>
        </p:nvSpPr>
        <p:spPr>
          <a:xfrm>
            <a:off x="1453895" y="1847088"/>
            <a:ext cx="9607524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0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Title Text"/>
          <p:cNvSpPr txBox="1"/>
          <p:nvPr>
            <p:ph type="title"/>
          </p:nvPr>
        </p:nvSpPr>
        <p:spPr>
          <a:xfrm>
            <a:off x="1444671" y="798972"/>
            <a:ext cx="3273100" cy="224711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103" name="Body Level One…"/>
          <p:cNvSpPr txBox="1"/>
          <p:nvPr>
            <p:ph type="body" sz="half" idx="1"/>
          </p:nvPr>
        </p:nvSpPr>
        <p:spPr>
          <a:xfrm>
            <a:off x="5043713" y="798974"/>
            <a:ext cx="6012471" cy="4658827"/>
          </a:xfrm>
          <a:prstGeom prst="rect">
            <a:avLst/>
          </a:prstGeom>
        </p:spPr>
        <p:txBody>
          <a:bodyPr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Text Placeholder 3"/>
          <p:cNvSpPr/>
          <p:nvPr>
            <p:ph type="body" sz="quarter" idx="21"/>
          </p:nvPr>
        </p:nvSpPr>
        <p:spPr>
          <a:xfrm>
            <a:off x="1444671" y="3205490"/>
            <a:ext cx="3275013" cy="2248182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/>
            </a:pPr>
          </a:p>
        </p:txBody>
      </p:sp>
      <p:sp>
        <p:nvSpPr>
          <p:cNvPr id="105" name="Straight Connector 16"/>
          <p:cNvSpPr/>
          <p:nvPr/>
        </p:nvSpPr>
        <p:spPr>
          <a:xfrm>
            <a:off x="1448280" y="3205490"/>
            <a:ext cx="3269491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1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grpSp>
        <p:nvGrpSpPr>
          <p:cNvPr id="118" name="Group 7"/>
          <p:cNvGrpSpPr/>
          <p:nvPr/>
        </p:nvGrpSpPr>
        <p:grpSpPr>
          <a:xfrm>
            <a:off x="7477386" y="482170"/>
            <a:ext cx="4074535" cy="5149101"/>
            <a:chOff x="0" y="0"/>
            <a:chExt cx="4074533" cy="5149100"/>
          </a:xfrm>
        </p:grpSpPr>
        <p:sp>
          <p:nvSpPr>
            <p:cNvPr id="116" name="Rectangle 17"/>
            <p:cNvSpPr/>
            <p:nvPr/>
          </p:nvSpPr>
          <p:spPr>
            <a:xfrm>
              <a:off x="-1" y="0"/>
              <a:ext cx="4074535" cy="5149101"/>
            </a:xfrm>
            <a:prstGeom prst="rect">
              <a:avLst/>
            </a:prstGeom>
            <a:gradFill flip="none" rotWithShape="1"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127000" dist="228600" dir="4740000">
                <a:srgbClr val="000000">
                  <a:alpha val="34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7" name="Rectangle 18"/>
            <p:cNvSpPr/>
            <p:nvPr/>
          </p:nvSpPr>
          <p:spPr>
            <a:xfrm>
              <a:off x="313059" y="330336"/>
              <a:ext cx="3450290" cy="4466452"/>
            </a:xfrm>
            <a:prstGeom prst="rect">
              <a:avLst/>
            </a:prstGeom>
            <a:gradFill flip="none" rotWithShape="1"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ap="flat">
              <a:solidFill>
                <a:srgbClr val="19191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19" name="Title Text"/>
          <p:cNvSpPr txBox="1"/>
          <p:nvPr>
            <p:ph type="title"/>
          </p:nvPr>
        </p:nvSpPr>
        <p:spPr>
          <a:xfrm>
            <a:off x="1451205" y="1129513"/>
            <a:ext cx="5532329" cy="1830585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0" name="Picture Placeholder 2"/>
          <p:cNvSpPr/>
          <p:nvPr>
            <p:ph type="pic" sz="quarter" idx="21"/>
          </p:nvPr>
        </p:nvSpPr>
        <p:spPr>
          <a:xfrm>
            <a:off x="8124389" y="1122542"/>
            <a:ext cx="2791172" cy="386632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1" name="Body Level One…"/>
          <p:cNvSpPr txBox="1"/>
          <p:nvPr>
            <p:ph type="body" sz="quarter" idx="1"/>
          </p:nvPr>
        </p:nvSpPr>
        <p:spPr>
          <a:xfrm>
            <a:off x="1450329" y="3145992"/>
            <a:ext cx="5524404" cy="200374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Straight Connector 30"/>
          <p:cNvSpPr/>
          <p:nvPr/>
        </p:nvSpPr>
        <p:spPr>
          <a:xfrm>
            <a:off x="1447382" y="3143605"/>
            <a:ext cx="5527352" cy="1"/>
          </a:xfrm>
          <a:prstGeom prst="line">
            <a:avLst/>
          </a:prstGeom>
          <a:ln w="317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ECEAE7"/>
            </a:gs>
            <a:gs pos="100000">
              <a:srgbClr val="C9C6C0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0" y="2019475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0" t="1538" r="0" b="0"/>
          <a:stretch>
            <a:fillRect/>
          </a:stretch>
        </p:blipFill>
        <p:spPr>
          <a:xfrm>
            <a:off x="0" y="6126479"/>
            <a:ext cx="12192000" cy="73152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9"/>
          <p:cNvSpPr/>
          <p:nvPr/>
        </p:nvSpPr>
        <p:spPr>
          <a:xfrm>
            <a:off x="0" y="6128413"/>
            <a:ext cx="12192001" cy="1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" name="Title Text"/>
          <p:cNvSpPr txBox="1"/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/>
          <p:nvPr>
            <p:ph type="sldNum" sz="quarter" idx="2"/>
          </p:nvPr>
        </p:nvSpPr>
        <p:spPr>
          <a:xfrm>
            <a:off x="791403" y="798972"/>
            <a:ext cx="499676" cy="523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9pPr>
    </p:titleStyle>
    <p:bodyStyle>
      <a:lvl1pPr marL="228600" marR="0" indent="-2286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1pPr>
      <a:lvl2pPr marL="711200" marR="0" indent="-254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2pPr>
      <a:lvl3pPr marL="1200150" marR="0" indent="-28575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3pPr>
      <a:lvl4pPr marL="1698171" marR="0" indent="-326571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4pPr>
      <a:lvl5pPr marL="2209800" marR="0" indent="-381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5pPr>
      <a:lvl6pPr marL="2667000" marR="0" indent="-381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6pPr>
      <a:lvl7pPr marL="3124200" marR="0" indent="-381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7pPr>
      <a:lvl8pPr marL="3581400" marR="0" indent="-381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8pPr>
      <a:lvl9pPr marL="4038600" marR="0" indent="-381000" algn="l" defTabSz="914400" rtl="0" latinLnBrk="0">
        <a:lnSpc>
          <a:spcPct val="120000"/>
        </a:lnSpc>
        <a:spcBef>
          <a:spcPts val="10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Gill Sans MT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chemeClr val="tx1"/>
          </a:solidFill>
          <a:uFillTx/>
          <a:latin typeface="+mn-lt"/>
          <a:ea typeface="+mn-ea"/>
          <a:cs typeface="+mn-cs"/>
          <a:sym typeface="Gill Sans M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ctrTitle"/>
          </p:nvPr>
        </p:nvSpPr>
        <p:spPr>
          <a:xfrm>
            <a:off x="2417779" y="802297"/>
            <a:ext cx="8637073" cy="2541433"/>
          </a:xfrm>
          <a:prstGeom prst="rect">
            <a:avLst/>
          </a:prstGeom>
        </p:spPr>
        <p:txBody>
          <a:bodyPr/>
          <a:lstStyle/>
          <a:p>
            <a:pPr algn="ctr"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Nigeria's Fight Against Corruption, Asset Recovery, and Integrity Index</a:t>
            </a:r>
            <a:br/>
            <a:br/>
          </a:p>
        </p:txBody>
      </p:sp>
      <p:sp>
        <p:nvSpPr>
          <p:cNvPr id="133" name="Subtitle 2"/>
          <p:cNvSpPr txBox="1"/>
          <p:nvPr>
            <p:ph type="subTitle" sz="quarter" idx="1"/>
          </p:nvPr>
        </p:nvSpPr>
        <p:spPr>
          <a:xfrm>
            <a:off x="2417779" y="3531203"/>
            <a:ext cx="8637073" cy="977622"/>
          </a:xfrm>
          <a:prstGeom prst="rect">
            <a:avLst/>
          </a:prstGeom>
        </p:spPr>
        <p:txBody>
          <a:bodyPr/>
          <a:lstStyle/>
          <a:p>
            <a:pPr algn="ctr" defTabSz="594359">
              <a:spcBef>
                <a:spcPts val="600"/>
              </a:spcBef>
              <a:defRPr b="1" sz="1170">
                <a:latin typeface="Times New Roman"/>
                <a:ea typeface="Times New Roman"/>
                <a:cs typeface="Times New Roman"/>
                <a:sym typeface="Times New Roman"/>
              </a:defRPr>
            </a:pPr>
            <a:br/>
            <a:br/>
            <a:r>
              <a:rPr b="0" i="1"/>
              <a:t>Dr. Musa Adamu Aliyu, SAN - Chairman, ICPC</a:t>
            </a:r>
            <a:br>
              <a:rPr b="0" i="1"/>
            </a:br>
            <a:r>
              <a:rPr b="0" i="1"/>
              <a:t>7th AGM of the Association of African Anti-Corruption Authorities (AAACA), Algiers, Algeria | July 21-22,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Opening and Acknowledgement</a:t>
            </a:r>
            <a:br/>
          </a:p>
        </p:txBody>
      </p:sp>
      <p:sp>
        <p:nvSpPr>
          <p:cNvPr id="136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/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Your Excellencies, distinguished colleagues, it is a great honour to join you today in Algiers.</a:t>
            </a:r>
          </a:p>
          <a:p>
            <a:pPr marL="0" indent="0">
              <a:buSzTx/>
              <a:buNone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AAACA continues to provide an invaluable platform for us to learn from each other, strengthen bonds, and forge unified strategies in our shared fight against corruption across Africa.</a:t>
            </a: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stands committed to this cause and is here to share experiences, not just successes, but lessons from challenges as well.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Nigeria’s Anti-Corruption Journey: Evolution and Commitment</a:t>
            </a:r>
            <a:br/>
          </a:p>
        </p:txBody>
      </p:sp>
      <p:sp>
        <p:nvSpPr>
          <p:cNvPr id="139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Nigeria's anti-corruption story began formally in 1975 with the Corrupt Practices Decree.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major leap came with the return to democracy in 1999, when President Obasanjo made anti-corruption a priority.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Key institutions like ICPC (2000) and EFCC (2004) were established.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Over the years, we've shifted from reactive prosecution to proactive prevention, public education, and systems reform.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National Anti-Corruption Strategy (NACS) now guides a multi-stakeholder, whole-of-society approach.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Challenges Along the Way: A Realistic Appraisal</a:t>
            </a:r>
            <a:br/>
          </a:p>
        </p:txBody>
      </p:sp>
      <p:sp>
        <p:nvSpPr>
          <p:cNvPr id="142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Despite robust frameworks, implementation has been uneven.</a:t>
            </a: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 face politicisation of cases, capacity weaknesses in some institutions, and the entrenchment of corrupt practices in daily life.</a:t>
            </a: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These realities motivate, rather than discourage, our reform agenda and push for stronger systems.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Asset Recovery: Reclaiming What Was Stolen</a:t>
            </a:r>
            <a:r>
              <a:rPr b="0" sz="3200">
                <a:latin typeface="+mn-lt"/>
                <a:ea typeface="+mn-ea"/>
                <a:cs typeface="+mn-cs"/>
                <a:sym typeface="Gill Sans MT"/>
              </a:rPr>
              <a:t> </a:t>
            </a:r>
          </a:p>
        </p:txBody>
      </p:sp>
      <p:sp>
        <p:nvSpPr>
          <p:cNvPr id="145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recognises that stolen wealth undermines development.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Asset recovery is central to our anti-corruption strategy.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Agencies like ICPC, EFCC, and the Police now actively trace, seize, and forfeit illicit assets.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Proceeds of Crime Act (2022) and Asset Tracing Regulations (2019) have strengthened our framework.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But challenges remain around coordinated management and transparent disposal of recovered assets.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sset Recove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Asset Recovery</a:t>
            </a:r>
          </a:p>
        </p:txBody>
      </p:sp>
      <p:pic>
        <p:nvPicPr>
          <p:cNvPr id="148" name="WhatsApp Video 2025-07-20 at 10.06.12 AM.mp4" descr="WhatsApp Video 2025-07-20 at 10.06.12 AM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14944" y="1481584"/>
            <a:ext cx="8682985" cy="49148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31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4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4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Managing Recovered Assets: Moving Towards Best Practices</a:t>
            </a:r>
            <a:br/>
          </a:p>
        </p:txBody>
      </p:sp>
      <p:sp>
        <p:nvSpPr>
          <p:cNvPr id="151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Past concerns over poor handling of recovered assets led to the creation of the Asset Recovery Management Unit.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is aligning with international best practices (World Bank’s StAR Initiative):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lvl="1" marL="742950" indent="-285750">
              <a:spcBef>
                <a:spcPts val="500"/>
              </a:spcBef>
              <a:buSzPts val="1800"/>
              <a:buFont typeface="Courier New"/>
              <a:buChar char="o"/>
              <a:tabLst>
                <a:tab pos="9144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Declare recovered assets publicly.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lvl="1" marL="742950" indent="-285750">
              <a:spcBef>
                <a:spcPts val="500"/>
              </a:spcBef>
              <a:buSzPts val="1800"/>
              <a:buFont typeface="Courier New"/>
              <a:buChar char="o"/>
              <a:tabLst>
                <a:tab pos="9144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State their intended use.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lvl="1" marL="742950" indent="-285750">
              <a:spcBef>
                <a:spcPts val="500"/>
              </a:spcBef>
              <a:buSzPts val="1800"/>
              <a:buFont typeface="Courier New"/>
              <a:buChar char="o"/>
              <a:tabLst>
                <a:tab pos="9144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Report how they are spent.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lvl="1" marL="742950" indent="-285750">
              <a:spcBef>
                <a:spcPts val="500"/>
              </a:spcBef>
              <a:buSzPts val="1800"/>
              <a:buFont typeface="Courier New"/>
              <a:buChar char="o"/>
              <a:tabLst>
                <a:tab pos="9144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Audit them timely and transparently.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International Cooperation: Essential for Cross-Border Recovery</a:t>
            </a:r>
            <a:br/>
          </a:p>
        </p:txBody>
      </p:sp>
      <p:sp>
        <p:nvSpPr>
          <p:cNvPr id="154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Given the transnational nature of corruption, Nigeria engages in bilateral and multilateral asset recovery efforts.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Mutual Legal Assistance and bilateral treaties have led to some repatriation success stories.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However, delays due to complex foreign legal systems and lack of uniform standards remain a challenge.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continues to advocate for quicker, more transparent international processes for asset return.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on Integrity Indexes: Reading Between the Rankings</a:t>
            </a:r>
            <a:br/>
          </a:p>
        </p:txBody>
      </p:sp>
      <p:sp>
        <p:nvSpPr>
          <p:cNvPr id="157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Nigeria’s CPI score has seen a slight improvement, moving from 145th to 140th globally.</a:t>
            </a: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However, a score of 26/100 is far from satisfactory.</a:t>
            </a: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underlines the importance of accelerating reforms, increasing public trust, and delivering visible results.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ICPC’s Strategic Innovations and Initiatives</a:t>
            </a:r>
            <a:br/>
          </a:p>
        </p:txBody>
      </p:sp>
      <p:sp>
        <p:nvSpPr>
          <p:cNvPr id="160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 Corruption Index (NCI): Our own homegrown index, under development, will offer granular data on sector-specific corruption to inform better strategies.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CARE for Impact Strategy: This is our flagship approach at ICPC, focused on Culture, Accountability, Responsibility, and Efficiency — to promote integrity, not just punishment.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Prevention-first mindset: System reviews, integrity training, and ethics in public service are now central to our prevention efforts.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Public Education: We are investing in youth education, social media campaigns, and community mobilisation to build a culture of zero tolerance for corruption.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Partnerships: We are working closely with CSOs, the private sector, and international partners to broaden the impact of our work.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lnSpc>
                <a:spcPct val="96000"/>
              </a:lnSpc>
              <a:buSzPts val="1300"/>
              <a:buFont typeface="Symbol"/>
              <a:buChar char="·"/>
              <a:tabLst>
                <a:tab pos="457200" algn="l"/>
              </a:tabLst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Judicial Integrity: I consistently advocate for transparent and moral appointments of judges—a credible judiciary is the backbone of any anti-corruption regime.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Conclusion: A Call for Shared Commitment</a:t>
            </a:r>
            <a:br/>
          </a:p>
        </p:txBody>
      </p:sp>
      <p:sp>
        <p:nvSpPr>
          <p:cNvPr id="163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/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Nigeria’s fight against corruption is a story of resilience and renewal.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 know the road is long, but we are focused on solutions, not excuses.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 must all continue to collaborate, share, and support each other.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Let us remain committed to building an Africa free of corruption, one reform at a time.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1"/>
          <p:cNvSpPr txBox="1"/>
          <p:nvPr>
            <p:ph type="title"/>
          </p:nvPr>
        </p:nvSpPr>
        <p:spPr>
          <a:xfrm>
            <a:off x="1451578" y="804519"/>
            <a:ext cx="9603277" cy="1049236"/>
          </a:xfrm>
          <a:prstGeom prst="rect">
            <a:avLst/>
          </a:prstGeom>
        </p:spPr>
        <p:txBody>
          <a:bodyPr/>
          <a:lstStyle/>
          <a:p>
            <a:pPr/>
            <a:r>
              <a:t>Conclusion </a:t>
            </a:r>
          </a:p>
        </p:txBody>
      </p:sp>
      <p:sp>
        <p:nvSpPr>
          <p:cNvPr id="166" name="Content Placeholder 2"/>
          <p:cNvSpPr txBox="1"/>
          <p:nvPr>
            <p:ph type="body" sz="half" idx="1"/>
          </p:nvPr>
        </p:nvSpPr>
        <p:spPr>
          <a:xfrm>
            <a:off x="1451578" y="2015731"/>
            <a:ext cx="9603277" cy="3450615"/>
          </a:xfrm>
          <a:prstGeom prst="rect">
            <a:avLst/>
          </a:prstGeom>
        </p:spPr>
        <p:txBody>
          <a:bodyPr/>
          <a:lstStyle/>
          <a:p>
            <a:pPr/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 thank the AAACA for this opportunity and look forward to learning from fellow African leaders.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ts val="1800"/>
              <a:buFont typeface="Symbol"/>
              <a:buChar char="·"/>
              <a:tabLst>
                <a:tab pos="457200" algn="l"/>
              </a:tabLst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Together, let us keep the flame of integrity burning across the continent.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0000FF"/>
      </a:hlink>
      <a:folHlink>
        <a:srgbClr val="FF00FF"/>
      </a:folHlink>
    </a:clrScheme>
    <a:fontScheme name="Gallery">
      <a:majorFont>
        <a:latin typeface="Helvetica"/>
        <a:ea typeface="Helvetica"/>
        <a:cs typeface="Helvetica"/>
      </a:majorFont>
      <a:minorFont>
        <a:latin typeface="Gill Sans MT"/>
        <a:ea typeface="Gill Sans MT"/>
        <a:cs typeface="Gill Sans MT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0000FF"/>
      </a:hlink>
      <a:folHlink>
        <a:srgbClr val="FF00FF"/>
      </a:folHlink>
    </a:clrScheme>
    <a:fontScheme name="Gallery">
      <a:majorFont>
        <a:latin typeface="Helvetica"/>
        <a:ea typeface="Helvetica"/>
        <a:cs typeface="Helvetica"/>
      </a:majorFont>
      <a:minorFont>
        <a:latin typeface="Gill Sans MT"/>
        <a:ea typeface="Gill Sans MT"/>
        <a:cs typeface="Gill Sans MT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