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365" r:id="rId3"/>
    <p:sldId id="264" r:id="rId4"/>
    <p:sldId id="2398" r:id="rId5"/>
    <p:sldId id="268" r:id="rId6"/>
    <p:sldId id="393" r:id="rId7"/>
    <p:sldId id="272" r:id="rId8"/>
    <p:sldId id="397" r:id="rId9"/>
    <p:sldId id="292" r:id="rId10"/>
    <p:sldId id="454" r:id="rId11"/>
    <p:sldId id="39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0" autoAdjust="0"/>
    <p:restoredTop sz="94660"/>
  </p:normalViewPr>
  <p:slideViewPr>
    <p:cSldViewPr snapToGrid="0">
      <p:cViewPr varScale="1">
        <p:scale>
          <a:sx n="116" d="100"/>
          <a:sy n="116" d="100"/>
        </p:scale>
        <p:origin x="22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79C2AD-E548-46FB-ADEB-618362E14002}" type="doc">
      <dgm:prSet loTypeId="urn:microsoft.com/office/officeart/2008/layout/HorizontalMultiLevelHierarchy" loCatId="hierarchy" qsTypeId="urn:microsoft.com/office/officeart/2005/8/quickstyle/simple2" qsCatId="simple" csTypeId="urn:microsoft.com/office/officeart/2005/8/colors/colorful5" csCatId="colorful" phldr="1"/>
      <dgm:spPr/>
      <dgm:t>
        <a:bodyPr/>
        <a:lstStyle/>
        <a:p>
          <a:endParaRPr lang="en-US"/>
        </a:p>
      </dgm:t>
    </dgm:pt>
    <dgm:pt modelId="{74F7DBF4-8921-4027-A6CA-3BA11C603CC2}">
      <dgm:prSet phldrT="[Text]"/>
      <dgm:spPr/>
      <dgm:t>
        <a:bodyPr/>
        <a:lstStyle/>
        <a:p>
          <a:r>
            <a:rPr lang="en-US" dirty="0"/>
            <a:t>NASSP</a:t>
          </a:r>
        </a:p>
      </dgm:t>
    </dgm:pt>
    <dgm:pt modelId="{3211F965-E675-4871-8247-B357B9672E64}" type="parTrans" cxnId="{A5FCAE3B-E644-4E40-ADCE-D63CA1EDE62B}">
      <dgm:prSet/>
      <dgm:spPr/>
      <dgm:t>
        <a:bodyPr/>
        <a:lstStyle/>
        <a:p>
          <a:endParaRPr lang="en-US"/>
        </a:p>
      </dgm:t>
    </dgm:pt>
    <dgm:pt modelId="{203B57A5-DE79-477A-A96F-0794D2EA3839}" type="sibTrans" cxnId="{A5FCAE3B-E644-4E40-ADCE-D63CA1EDE62B}">
      <dgm:prSet/>
      <dgm:spPr/>
      <dgm:t>
        <a:bodyPr/>
        <a:lstStyle/>
        <a:p>
          <a:endParaRPr lang="en-US"/>
        </a:p>
      </dgm:t>
    </dgm:pt>
    <dgm:pt modelId="{4DEE7E3F-3457-409A-8AB1-4FE8B2415160}">
      <dgm:prSet phldrT="[Text]"/>
      <dgm:spPr/>
      <dgm:t>
        <a:bodyPr/>
        <a:lstStyle/>
        <a:p>
          <a:pPr algn="l"/>
          <a:r>
            <a:rPr lang="en-US" dirty="0"/>
            <a:t>Establishing the building blocks for a National Social Safety Net System</a:t>
          </a:r>
        </a:p>
      </dgm:t>
    </dgm:pt>
    <dgm:pt modelId="{7A30F562-33E8-4537-83F3-C2995105242B}" type="parTrans" cxnId="{2DA3B75D-B453-4F74-93F0-D520CCFC2B7D}">
      <dgm:prSet/>
      <dgm:spPr>
        <a:ln w="38100">
          <a:solidFill>
            <a:schemeClr val="accent6"/>
          </a:solidFill>
        </a:ln>
      </dgm:spPr>
      <dgm:t>
        <a:bodyPr/>
        <a:lstStyle/>
        <a:p>
          <a:endParaRPr lang="en-US"/>
        </a:p>
      </dgm:t>
    </dgm:pt>
    <dgm:pt modelId="{433A8C3D-D148-4A0F-BD01-FA20EB8979A7}" type="sibTrans" cxnId="{2DA3B75D-B453-4F74-93F0-D520CCFC2B7D}">
      <dgm:prSet/>
      <dgm:spPr/>
      <dgm:t>
        <a:bodyPr/>
        <a:lstStyle/>
        <a:p>
          <a:endParaRPr lang="en-US"/>
        </a:p>
      </dgm:t>
    </dgm:pt>
    <dgm:pt modelId="{7DAABD1D-74ED-4F43-8B22-32C51E1E73DC}">
      <dgm:prSet phldrT="[Text]"/>
      <dgm:spPr/>
      <dgm:t>
        <a:bodyPr/>
        <a:lstStyle/>
        <a:p>
          <a:pPr algn="l"/>
          <a:r>
            <a:rPr lang="en-US" dirty="0"/>
            <a:t>Implementing a Targeted Cash Transfer</a:t>
          </a:r>
        </a:p>
      </dgm:t>
    </dgm:pt>
    <dgm:pt modelId="{2B63564C-0726-4260-9B5B-41E9B26B3648}" type="parTrans" cxnId="{B2C000F6-B2B8-4322-A43E-80D721D41586}">
      <dgm:prSet/>
      <dgm:spPr>
        <a:ln w="38100">
          <a:solidFill>
            <a:schemeClr val="accent6"/>
          </a:solidFill>
        </a:ln>
      </dgm:spPr>
      <dgm:t>
        <a:bodyPr/>
        <a:lstStyle/>
        <a:p>
          <a:endParaRPr lang="en-US"/>
        </a:p>
      </dgm:t>
    </dgm:pt>
    <dgm:pt modelId="{849C9E0E-17D8-475B-A855-2D728E59F183}" type="sibTrans" cxnId="{B2C000F6-B2B8-4322-A43E-80D721D41586}">
      <dgm:prSet/>
      <dgm:spPr/>
      <dgm:t>
        <a:bodyPr/>
        <a:lstStyle/>
        <a:p>
          <a:endParaRPr lang="en-US"/>
        </a:p>
      </dgm:t>
    </dgm:pt>
    <dgm:pt modelId="{57E6E2C2-4E80-403F-BE05-EBC4CFF99CA1}" type="pres">
      <dgm:prSet presAssocID="{A279C2AD-E548-46FB-ADEB-618362E14002}" presName="Name0" presStyleCnt="0">
        <dgm:presLayoutVars>
          <dgm:chPref val="1"/>
          <dgm:dir/>
          <dgm:animOne val="branch"/>
          <dgm:animLvl val="lvl"/>
          <dgm:resizeHandles val="exact"/>
        </dgm:presLayoutVars>
      </dgm:prSet>
      <dgm:spPr/>
    </dgm:pt>
    <dgm:pt modelId="{40CFDBFC-A973-498B-9F5D-514E9980616E}" type="pres">
      <dgm:prSet presAssocID="{74F7DBF4-8921-4027-A6CA-3BA11C603CC2}" presName="root1" presStyleCnt="0"/>
      <dgm:spPr/>
    </dgm:pt>
    <dgm:pt modelId="{7B9F0712-9320-4C2F-9E0A-9F766C03B746}" type="pres">
      <dgm:prSet presAssocID="{74F7DBF4-8921-4027-A6CA-3BA11C603CC2}" presName="LevelOneTextNode" presStyleLbl="node0" presStyleIdx="0" presStyleCnt="1">
        <dgm:presLayoutVars>
          <dgm:chPref val="3"/>
        </dgm:presLayoutVars>
      </dgm:prSet>
      <dgm:spPr/>
    </dgm:pt>
    <dgm:pt modelId="{63199455-3AFD-4E02-BA43-C1EA0A960382}" type="pres">
      <dgm:prSet presAssocID="{74F7DBF4-8921-4027-A6CA-3BA11C603CC2}" presName="level2hierChild" presStyleCnt="0"/>
      <dgm:spPr/>
    </dgm:pt>
    <dgm:pt modelId="{43278F15-35C8-40C8-A7C2-87FA8B49A847}" type="pres">
      <dgm:prSet presAssocID="{7A30F562-33E8-4537-83F3-C2995105242B}" presName="conn2-1" presStyleLbl="parChTrans1D2" presStyleIdx="0" presStyleCnt="2"/>
      <dgm:spPr/>
    </dgm:pt>
    <dgm:pt modelId="{7A2E4B97-BE37-484B-82F2-25739E8FB2FC}" type="pres">
      <dgm:prSet presAssocID="{7A30F562-33E8-4537-83F3-C2995105242B}" presName="connTx" presStyleLbl="parChTrans1D2" presStyleIdx="0" presStyleCnt="2"/>
      <dgm:spPr/>
    </dgm:pt>
    <dgm:pt modelId="{3B99BCAC-CCFE-46B9-B332-C59E2BAD96F0}" type="pres">
      <dgm:prSet presAssocID="{4DEE7E3F-3457-409A-8AB1-4FE8B2415160}" presName="root2" presStyleCnt="0"/>
      <dgm:spPr/>
    </dgm:pt>
    <dgm:pt modelId="{F95BB574-F0EC-49B5-A988-A1C94339AB88}" type="pres">
      <dgm:prSet presAssocID="{4DEE7E3F-3457-409A-8AB1-4FE8B2415160}" presName="LevelTwoTextNode" presStyleLbl="node2" presStyleIdx="0" presStyleCnt="2" custScaleX="297636">
        <dgm:presLayoutVars>
          <dgm:chPref val="3"/>
        </dgm:presLayoutVars>
      </dgm:prSet>
      <dgm:spPr/>
    </dgm:pt>
    <dgm:pt modelId="{8A58C2CC-B75F-4F45-AC31-9BDEA72FB647}" type="pres">
      <dgm:prSet presAssocID="{4DEE7E3F-3457-409A-8AB1-4FE8B2415160}" presName="level3hierChild" presStyleCnt="0"/>
      <dgm:spPr/>
    </dgm:pt>
    <dgm:pt modelId="{6ABB6CC5-3933-4D04-9514-4DE7C207BFD8}" type="pres">
      <dgm:prSet presAssocID="{2B63564C-0726-4260-9B5B-41E9B26B3648}" presName="conn2-1" presStyleLbl="parChTrans1D2" presStyleIdx="1" presStyleCnt="2"/>
      <dgm:spPr/>
    </dgm:pt>
    <dgm:pt modelId="{5CD5FBEA-D5A1-4E9C-9AE6-2E759BB7B3C4}" type="pres">
      <dgm:prSet presAssocID="{2B63564C-0726-4260-9B5B-41E9B26B3648}" presName="connTx" presStyleLbl="parChTrans1D2" presStyleIdx="1" presStyleCnt="2"/>
      <dgm:spPr/>
    </dgm:pt>
    <dgm:pt modelId="{C369D389-54FC-41D2-A7B0-4F26C7B83F5F}" type="pres">
      <dgm:prSet presAssocID="{7DAABD1D-74ED-4F43-8B22-32C51E1E73DC}" presName="root2" presStyleCnt="0"/>
      <dgm:spPr/>
    </dgm:pt>
    <dgm:pt modelId="{9A484F99-8181-4A60-8D84-53DA2F3BD4B0}" type="pres">
      <dgm:prSet presAssocID="{7DAABD1D-74ED-4F43-8B22-32C51E1E73DC}" presName="LevelTwoTextNode" presStyleLbl="node2" presStyleIdx="1" presStyleCnt="2" custScaleX="298613">
        <dgm:presLayoutVars>
          <dgm:chPref val="3"/>
        </dgm:presLayoutVars>
      </dgm:prSet>
      <dgm:spPr/>
    </dgm:pt>
    <dgm:pt modelId="{003C248E-81AA-455F-AB03-AFAB5207E753}" type="pres">
      <dgm:prSet presAssocID="{7DAABD1D-74ED-4F43-8B22-32C51E1E73DC}" presName="level3hierChild" presStyleCnt="0"/>
      <dgm:spPr/>
    </dgm:pt>
  </dgm:ptLst>
  <dgm:cxnLst>
    <dgm:cxn modelId="{19C48615-3109-485A-AB27-49A5676BA2FE}" type="presOf" srcId="{2B63564C-0726-4260-9B5B-41E9B26B3648}" destId="{6ABB6CC5-3933-4D04-9514-4DE7C207BFD8}" srcOrd="0" destOrd="0" presId="urn:microsoft.com/office/officeart/2008/layout/HorizontalMultiLevelHierarchy"/>
    <dgm:cxn modelId="{A5FCAE3B-E644-4E40-ADCE-D63CA1EDE62B}" srcId="{A279C2AD-E548-46FB-ADEB-618362E14002}" destId="{74F7DBF4-8921-4027-A6CA-3BA11C603CC2}" srcOrd="0" destOrd="0" parTransId="{3211F965-E675-4871-8247-B357B9672E64}" sibTransId="{203B57A5-DE79-477A-A96F-0794D2EA3839}"/>
    <dgm:cxn modelId="{0C0E7A42-8C0E-42B0-92AE-3E46CD6139AC}" type="presOf" srcId="{2B63564C-0726-4260-9B5B-41E9B26B3648}" destId="{5CD5FBEA-D5A1-4E9C-9AE6-2E759BB7B3C4}" srcOrd="1" destOrd="0" presId="urn:microsoft.com/office/officeart/2008/layout/HorizontalMultiLevelHierarchy"/>
    <dgm:cxn modelId="{C5D7584F-C923-4E4F-8356-CCE10CB8C57C}" type="presOf" srcId="{4DEE7E3F-3457-409A-8AB1-4FE8B2415160}" destId="{F95BB574-F0EC-49B5-A988-A1C94339AB88}" srcOrd="0" destOrd="0" presId="urn:microsoft.com/office/officeart/2008/layout/HorizontalMultiLevelHierarchy"/>
    <dgm:cxn modelId="{D5598D55-12AF-4622-B72F-081670412958}" type="presOf" srcId="{7A30F562-33E8-4537-83F3-C2995105242B}" destId="{43278F15-35C8-40C8-A7C2-87FA8B49A847}" srcOrd="0" destOrd="0" presId="urn:microsoft.com/office/officeart/2008/layout/HorizontalMultiLevelHierarchy"/>
    <dgm:cxn modelId="{2DA3B75D-B453-4F74-93F0-D520CCFC2B7D}" srcId="{74F7DBF4-8921-4027-A6CA-3BA11C603CC2}" destId="{4DEE7E3F-3457-409A-8AB1-4FE8B2415160}" srcOrd="0" destOrd="0" parTransId="{7A30F562-33E8-4537-83F3-C2995105242B}" sibTransId="{433A8C3D-D148-4A0F-BD01-FA20EB8979A7}"/>
    <dgm:cxn modelId="{28D63A75-9956-4BD3-8D0D-FD89EBA4B4D0}" type="presOf" srcId="{A279C2AD-E548-46FB-ADEB-618362E14002}" destId="{57E6E2C2-4E80-403F-BE05-EBC4CFF99CA1}" srcOrd="0" destOrd="0" presId="urn:microsoft.com/office/officeart/2008/layout/HorizontalMultiLevelHierarchy"/>
    <dgm:cxn modelId="{4FB65E7D-E0C8-4B1F-9E3C-B1D090501940}" type="presOf" srcId="{7A30F562-33E8-4537-83F3-C2995105242B}" destId="{7A2E4B97-BE37-484B-82F2-25739E8FB2FC}" srcOrd="1" destOrd="0" presId="urn:microsoft.com/office/officeart/2008/layout/HorizontalMultiLevelHierarchy"/>
    <dgm:cxn modelId="{6E18C1A9-7D64-45A7-B871-D59C00E48B60}" type="presOf" srcId="{7DAABD1D-74ED-4F43-8B22-32C51E1E73DC}" destId="{9A484F99-8181-4A60-8D84-53DA2F3BD4B0}" srcOrd="0" destOrd="0" presId="urn:microsoft.com/office/officeart/2008/layout/HorizontalMultiLevelHierarchy"/>
    <dgm:cxn modelId="{92BB00B6-8C66-4F76-A796-721ABEB7A3AD}" type="presOf" srcId="{74F7DBF4-8921-4027-A6CA-3BA11C603CC2}" destId="{7B9F0712-9320-4C2F-9E0A-9F766C03B746}" srcOrd="0" destOrd="0" presId="urn:microsoft.com/office/officeart/2008/layout/HorizontalMultiLevelHierarchy"/>
    <dgm:cxn modelId="{B2C000F6-B2B8-4322-A43E-80D721D41586}" srcId="{74F7DBF4-8921-4027-A6CA-3BA11C603CC2}" destId="{7DAABD1D-74ED-4F43-8B22-32C51E1E73DC}" srcOrd="1" destOrd="0" parTransId="{2B63564C-0726-4260-9B5B-41E9B26B3648}" sibTransId="{849C9E0E-17D8-475B-A855-2D728E59F183}"/>
    <dgm:cxn modelId="{315BC4B0-BCF3-412F-B7D7-D41638598335}" type="presParOf" srcId="{57E6E2C2-4E80-403F-BE05-EBC4CFF99CA1}" destId="{40CFDBFC-A973-498B-9F5D-514E9980616E}" srcOrd="0" destOrd="0" presId="urn:microsoft.com/office/officeart/2008/layout/HorizontalMultiLevelHierarchy"/>
    <dgm:cxn modelId="{5BB6DEED-BCD1-42EC-80A4-264FEDC8EE59}" type="presParOf" srcId="{40CFDBFC-A973-498B-9F5D-514E9980616E}" destId="{7B9F0712-9320-4C2F-9E0A-9F766C03B746}" srcOrd="0" destOrd="0" presId="urn:microsoft.com/office/officeart/2008/layout/HorizontalMultiLevelHierarchy"/>
    <dgm:cxn modelId="{2EC6B7B6-7C9A-49EC-A8E8-FF78E1A3A005}" type="presParOf" srcId="{40CFDBFC-A973-498B-9F5D-514E9980616E}" destId="{63199455-3AFD-4E02-BA43-C1EA0A960382}" srcOrd="1" destOrd="0" presId="urn:microsoft.com/office/officeart/2008/layout/HorizontalMultiLevelHierarchy"/>
    <dgm:cxn modelId="{BDC6B61A-B472-4FC9-ABA6-A043D529E2F5}" type="presParOf" srcId="{63199455-3AFD-4E02-BA43-C1EA0A960382}" destId="{43278F15-35C8-40C8-A7C2-87FA8B49A847}" srcOrd="0" destOrd="0" presId="urn:microsoft.com/office/officeart/2008/layout/HorizontalMultiLevelHierarchy"/>
    <dgm:cxn modelId="{759E2DDC-8906-49C5-832D-313F0E566A3D}" type="presParOf" srcId="{43278F15-35C8-40C8-A7C2-87FA8B49A847}" destId="{7A2E4B97-BE37-484B-82F2-25739E8FB2FC}" srcOrd="0" destOrd="0" presId="urn:microsoft.com/office/officeart/2008/layout/HorizontalMultiLevelHierarchy"/>
    <dgm:cxn modelId="{B1750814-92C0-4567-9EDA-2F27F1F8B9BD}" type="presParOf" srcId="{63199455-3AFD-4E02-BA43-C1EA0A960382}" destId="{3B99BCAC-CCFE-46B9-B332-C59E2BAD96F0}" srcOrd="1" destOrd="0" presId="urn:microsoft.com/office/officeart/2008/layout/HorizontalMultiLevelHierarchy"/>
    <dgm:cxn modelId="{B9B69F5D-2F71-4A1B-9C4A-54349CEB686A}" type="presParOf" srcId="{3B99BCAC-CCFE-46B9-B332-C59E2BAD96F0}" destId="{F95BB574-F0EC-49B5-A988-A1C94339AB88}" srcOrd="0" destOrd="0" presId="urn:microsoft.com/office/officeart/2008/layout/HorizontalMultiLevelHierarchy"/>
    <dgm:cxn modelId="{A9289C8A-F133-44B4-AE70-405E9C080199}" type="presParOf" srcId="{3B99BCAC-CCFE-46B9-B332-C59E2BAD96F0}" destId="{8A58C2CC-B75F-4F45-AC31-9BDEA72FB647}" srcOrd="1" destOrd="0" presId="urn:microsoft.com/office/officeart/2008/layout/HorizontalMultiLevelHierarchy"/>
    <dgm:cxn modelId="{E777E906-DE33-4304-95CC-C4A61F7742C7}" type="presParOf" srcId="{63199455-3AFD-4E02-BA43-C1EA0A960382}" destId="{6ABB6CC5-3933-4D04-9514-4DE7C207BFD8}" srcOrd="2" destOrd="0" presId="urn:microsoft.com/office/officeart/2008/layout/HorizontalMultiLevelHierarchy"/>
    <dgm:cxn modelId="{639A177D-D315-4AC1-8A0B-8B5B04F50E4F}" type="presParOf" srcId="{6ABB6CC5-3933-4D04-9514-4DE7C207BFD8}" destId="{5CD5FBEA-D5A1-4E9C-9AE6-2E759BB7B3C4}" srcOrd="0" destOrd="0" presId="urn:microsoft.com/office/officeart/2008/layout/HorizontalMultiLevelHierarchy"/>
    <dgm:cxn modelId="{10029F53-3D8A-4B6E-BE41-60652A4D8887}" type="presParOf" srcId="{63199455-3AFD-4E02-BA43-C1EA0A960382}" destId="{C369D389-54FC-41D2-A7B0-4F26C7B83F5F}" srcOrd="3" destOrd="0" presId="urn:microsoft.com/office/officeart/2008/layout/HorizontalMultiLevelHierarchy"/>
    <dgm:cxn modelId="{A85B3A15-7314-438C-B341-13A020BBBAFB}" type="presParOf" srcId="{C369D389-54FC-41D2-A7B0-4F26C7B83F5F}" destId="{9A484F99-8181-4A60-8D84-53DA2F3BD4B0}" srcOrd="0" destOrd="0" presId="urn:microsoft.com/office/officeart/2008/layout/HorizontalMultiLevelHierarchy"/>
    <dgm:cxn modelId="{130466D5-00A6-40EC-AF70-BE8C15AA3304}" type="presParOf" srcId="{C369D389-54FC-41D2-A7B0-4F26C7B83F5F}" destId="{003C248E-81AA-455F-AB03-AFAB5207E75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BB6CC5-3933-4D04-9514-4DE7C207BFD8}">
      <dsp:nvSpPr>
        <dsp:cNvPr id="0" name=""/>
        <dsp:cNvSpPr/>
      </dsp:nvSpPr>
      <dsp:spPr>
        <a:xfrm>
          <a:off x="1102624" y="2175668"/>
          <a:ext cx="542350" cy="516721"/>
        </a:xfrm>
        <a:custGeom>
          <a:avLst/>
          <a:gdLst/>
          <a:ahLst/>
          <a:cxnLst/>
          <a:rect l="0" t="0" r="0" b="0"/>
          <a:pathLst>
            <a:path>
              <a:moveTo>
                <a:pt x="0" y="0"/>
              </a:moveTo>
              <a:lnTo>
                <a:pt x="271175" y="0"/>
              </a:lnTo>
              <a:lnTo>
                <a:pt x="271175" y="516721"/>
              </a:lnTo>
              <a:lnTo>
                <a:pt x="542350" y="516721"/>
              </a:lnTo>
            </a:path>
          </a:pathLst>
        </a:custGeom>
        <a:noFill/>
        <a:ln w="38100" cap="flat" cmpd="sng" algn="ctr">
          <a:solidFill>
            <a:schemeClr val="accent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55072" y="2415301"/>
        <a:ext cx="37454" cy="37454"/>
      </dsp:txXfrm>
    </dsp:sp>
    <dsp:sp modelId="{43278F15-35C8-40C8-A7C2-87FA8B49A847}">
      <dsp:nvSpPr>
        <dsp:cNvPr id="0" name=""/>
        <dsp:cNvSpPr/>
      </dsp:nvSpPr>
      <dsp:spPr>
        <a:xfrm>
          <a:off x="1102624" y="1658947"/>
          <a:ext cx="542350" cy="516721"/>
        </a:xfrm>
        <a:custGeom>
          <a:avLst/>
          <a:gdLst/>
          <a:ahLst/>
          <a:cxnLst/>
          <a:rect l="0" t="0" r="0" b="0"/>
          <a:pathLst>
            <a:path>
              <a:moveTo>
                <a:pt x="0" y="516721"/>
              </a:moveTo>
              <a:lnTo>
                <a:pt x="271175" y="516721"/>
              </a:lnTo>
              <a:lnTo>
                <a:pt x="271175" y="0"/>
              </a:lnTo>
              <a:lnTo>
                <a:pt x="542350" y="0"/>
              </a:lnTo>
            </a:path>
          </a:pathLst>
        </a:custGeom>
        <a:noFill/>
        <a:ln w="38100" cap="flat" cmpd="sng" algn="ctr">
          <a:solidFill>
            <a:schemeClr val="accent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55072" y="1898580"/>
        <a:ext cx="37454" cy="37454"/>
      </dsp:txXfrm>
    </dsp:sp>
    <dsp:sp modelId="{7B9F0712-9320-4C2F-9E0A-9F766C03B746}">
      <dsp:nvSpPr>
        <dsp:cNvPr id="0" name=""/>
        <dsp:cNvSpPr/>
      </dsp:nvSpPr>
      <dsp:spPr>
        <a:xfrm rot="16200000">
          <a:off x="-1486421" y="1762291"/>
          <a:ext cx="4351337" cy="82675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2400300">
            <a:lnSpc>
              <a:spcPct val="90000"/>
            </a:lnSpc>
            <a:spcBef>
              <a:spcPct val="0"/>
            </a:spcBef>
            <a:spcAft>
              <a:spcPct val="35000"/>
            </a:spcAft>
            <a:buNone/>
          </a:pPr>
          <a:r>
            <a:rPr lang="en-US" sz="5400" kern="1200" dirty="0"/>
            <a:t>NASSP</a:t>
          </a:r>
        </a:p>
      </dsp:txBody>
      <dsp:txXfrm>
        <a:off x="-1486421" y="1762291"/>
        <a:ext cx="4351337" cy="826754"/>
      </dsp:txXfrm>
    </dsp:sp>
    <dsp:sp modelId="{F95BB574-F0EC-49B5-A988-A1C94339AB88}">
      <dsp:nvSpPr>
        <dsp:cNvPr id="0" name=""/>
        <dsp:cNvSpPr/>
      </dsp:nvSpPr>
      <dsp:spPr>
        <a:xfrm>
          <a:off x="1644975" y="1245570"/>
          <a:ext cx="8071153" cy="826754"/>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l" defTabSz="1066800">
            <a:lnSpc>
              <a:spcPct val="90000"/>
            </a:lnSpc>
            <a:spcBef>
              <a:spcPct val="0"/>
            </a:spcBef>
            <a:spcAft>
              <a:spcPct val="35000"/>
            </a:spcAft>
            <a:buNone/>
          </a:pPr>
          <a:r>
            <a:rPr lang="en-US" sz="2400" kern="1200" dirty="0"/>
            <a:t>Establishing the building blocks for a National Social Safety Net System</a:t>
          </a:r>
        </a:p>
      </dsp:txBody>
      <dsp:txXfrm>
        <a:off x="1644975" y="1245570"/>
        <a:ext cx="8071153" cy="826754"/>
      </dsp:txXfrm>
    </dsp:sp>
    <dsp:sp modelId="{9A484F99-8181-4A60-8D84-53DA2F3BD4B0}">
      <dsp:nvSpPr>
        <dsp:cNvPr id="0" name=""/>
        <dsp:cNvSpPr/>
      </dsp:nvSpPr>
      <dsp:spPr>
        <a:xfrm>
          <a:off x="1644975" y="2279012"/>
          <a:ext cx="8097647" cy="826754"/>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l" defTabSz="1022350">
            <a:lnSpc>
              <a:spcPct val="90000"/>
            </a:lnSpc>
            <a:spcBef>
              <a:spcPct val="0"/>
            </a:spcBef>
            <a:spcAft>
              <a:spcPct val="35000"/>
            </a:spcAft>
            <a:buNone/>
          </a:pPr>
          <a:r>
            <a:rPr lang="en-US" sz="2300" kern="1200" dirty="0"/>
            <a:t>Implementing a Targeted Cash Transfer</a:t>
          </a:r>
        </a:p>
      </dsp:txBody>
      <dsp:txXfrm>
        <a:off x="1644975" y="2279012"/>
        <a:ext cx="8097647" cy="826754"/>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D733E-282E-4994-9066-E8753EF2F864}" type="datetimeFigureOut">
              <a:rPr lang="en-US" smtClean="0"/>
              <a:t>5/28/20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D015B1-5C4D-41C8-98F8-783C0431BD16}" type="slidenum">
              <a:rPr lang="en-US" smtClean="0"/>
              <a:t>‹#›</a:t>
            </a:fld>
            <a:endParaRPr lang="en-US"/>
          </a:p>
        </p:txBody>
      </p:sp>
    </p:spTree>
    <p:extLst>
      <p:ext uri="{BB962C8B-B14F-4D97-AF65-F5344CB8AC3E}">
        <p14:creationId xmlns:p14="http://schemas.microsoft.com/office/powerpoint/2010/main" val="631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Community-based targeting is a new concept in Nigeria but not in the world. Different countries over the world (such as Rwanda, Indonesia and Philippines) who have undertaken different programmes of SSN have already observed the positive impacts of CBT and hence why this was also chosen as the primary targeting mechanism for Nigeria, which is also one of the hallmarks of NASSP.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CBT aims to ensure that interventions are targeted only at the poorest communities, uses community knowledge to reach the poorest households within the selected communities to minimize exclusion errors.</a:t>
            </a:r>
            <a:endParaRPr lang="en-NG" dirty="0"/>
          </a:p>
        </p:txBody>
      </p:sp>
      <p:sp>
        <p:nvSpPr>
          <p:cNvPr id="4" name="Slide Number Placeholder 3"/>
          <p:cNvSpPr>
            <a:spLocks noGrp="1"/>
          </p:cNvSpPr>
          <p:nvPr>
            <p:ph type="sldNum" sz="quarter" idx="5"/>
          </p:nvPr>
        </p:nvSpPr>
        <p:spPr/>
        <p:txBody>
          <a:bodyPr/>
          <a:lstStyle/>
          <a:p>
            <a:fld id="{CED015B1-5C4D-41C8-98F8-783C0431BD16}" type="slidenum">
              <a:rPr lang="en-US" smtClean="0"/>
              <a:t>4</a:t>
            </a:fld>
            <a:endParaRPr lang="en-US"/>
          </a:p>
        </p:txBody>
      </p:sp>
    </p:spTree>
    <p:extLst>
      <p:ext uri="{BB962C8B-B14F-4D97-AF65-F5344CB8AC3E}">
        <p14:creationId xmlns:p14="http://schemas.microsoft.com/office/powerpoint/2010/main" val="129329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3CF23A-E03F-44C0-8BAF-9641ABD0AD1F}" type="slidenum">
              <a:rPr lang="en-US" smtClean="0"/>
              <a:pPr/>
              <a:t>5</a:t>
            </a:fld>
            <a:endParaRPr lang="en-US"/>
          </a:p>
        </p:txBody>
      </p:sp>
    </p:spTree>
    <p:extLst>
      <p:ext uri="{BB962C8B-B14F-4D97-AF65-F5344CB8AC3E}">
        <p14:creationId xmlns:p14="http://schemas.microsoft.com/office/powerpoint/2010/main" val="1953857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5BD04-2E6A-4E68-9824-1F69D068B2E9}"/>
              </a:ext>
            </a:extLst>
          </p:cNvPr>
          <p:cNvSpPr>
            <a:spLocks noGrp="1"/>
          </p:cNvSpPr>
          <p:nvPr>
            <p:ph type="ctrTitle"/>
          </p:nvPr>
        </p:nvSpPr>
        <p:spPr>
          <a:xfrm>
            <a:off x="1524000" y="1122363"/>
            <a:ext cx="9144000" cy="2387600"/>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E98FEA07-4E7D-4E1A-877D-550D6363B7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ED52DA0-CF2E-4F5C-9E71-190C2A2659AC}"/>
              </a:ext>
            </a:extLst>
          </p:cNvPr>
          <p:cNvSpPr>
            <a:spLocks noGrp="1"/>
          </p:cNvSpPr>
          <p:nvPr>
            <p:ph type="dt" sz="half" idx="10"/>
          </p:nvPr>
        </p:nvSpPr>
        <p:spPr/>
        <p:txBody>
          <a:bodyPr/>
          <a:lstStyle>
            <a:lvl1pPr>
              <a:defRPr sz="1000"/>
            </a:lvl1pPr>
          </a:lstStyle>
          <a:p>
            <a:fld id="{A9F9FD64-3F3B-4038-8559-0EF3C1A92421}" type="datetime4">
              <a:rPr lang="en-US" smtClean="0"/>
              <a:t>May 28, 2020</a:t>
            </a:fld>
            <a:endParaRPr lang="en-US" dirty="0"/>
          </a:p>
        </p:txBody>
      </p:sp>
      <p:sp>
        <p:nvSpPr>
          <p:cNvPr id="5" name="Footer Placeholder 4">
            <a:extLst>
              <a:ext uri="{FF2B5EF4-FFF2-40B4-BE49-F238E27FC236}">
                <a16:creationId xmlns:a16="http://schemas.microsoft.com/office/drawing/2014/main" id="{5BB6E5E8-0517-4A92-8CF5-D6390BFE2E19}"/>
              </a:ext>
            </a:extLst>
          </p:cNvPr>
          <p:cNvSpPr>
            <a:spLocks noGrp="1"/>
          </p:cNvSpPr>
          <p:nvPr>
            <p:ph type="ftr" sz="quarter" idx="11"/>
          </p:nvPr>
        </p:nvSpPr>
        <p:spPr/>
        <p:txBody>
          <a:bodyPr/>
          <a:lstStyle>
            <a:lvl1pPr>
              <a:defRPr sz="1000"/>
            </a:lvl1pPr>
          </a:lstStyle>
          <a:p>
            <a:r>
              <a:rPr lang="en-US" dirty="0"/>
              <a:t>National Social Safety Nets Coordinating Office (NASSCO)</a:t>
            </a:r>
          </a:p>
        </p:txBody>
      </p:sp>
      <p:sp>
        <p:nvSpPr>
          <p:cNvPr id="6" name="Slide Number Placeholder 5">
            <a:extLst>
              <a:ext uri="{FF2B5EF4-FFF2-40B4-BE49-F238E27FC236}">
                <a16:creationId xmlns:a16="http://schemas.microsoft.com/office/drawing/2014/main" id="{6549CE2E-618D-4538-B79B-35653F61739A}"/>
              </a:ext>
            </a:extLst>
          </p:cNvPr>
          <p:cNvSpPr>
            <a:spLocks noGrp="1"/>
          </p:cNvSpPr>
          <p:nvPr>
            <p:ph type="sldNum" sz="quarter" idx="12"/>
          </p:nvPr>
        </p:nvSpPr>
        <p:spPr/>
        <p:txBody>
          <a:bodyPr/>
          <a:lstStyle/>
          <a:p>
            <a:fld id="{C503C29B-A6C2-4FE8-B77F-264ABB1A6F69}" type="slidenum">
              <a:rPr lang="en-US" smtClean="0"/>
              <a:t>‹#›</a:t>
            </a:fld>
            <a:endParaRPr lang="en-US"/>
          </a:p>
        </p:txBody>
      </p:sp>
    </p:spTree>
    <p:extLst>
      <p:ext uri="{BB962C8B-B14F-4D97-AF65-F5344CB8AC3E}">
        <p14:creationId xmlns:p14="http://schemas.microsoft.com/office/powerpoint/2010/main" val="1301620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DFF6-A818-4A5D-A9C3-B1787F73F5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E0CF7C-CCC4-4808-9DF1-00D598A1F4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86E04C-0018-41EA-A74B-456C47B9645D}"/>
              </a:ext>
            </a:extLst>
          </p:cNvPr>
          <p:cNvSpPr>
            <a:spLocks noGrp="1"/>
          </p:cNvSpPr>
          <p:nvPr>
            <p:ph type="dt" sz="half" idx="10"/>
          </p:nvPr>
        </p:nvSpPr>
        <p:spPr/>
        <p:txBody>
          <a:bodyPr/>
          <a:lstStyle/>
          <a:p>
            <a:fld id="{685595E9-36C6-4919-AB2E-6CD7B3109DE3}" type="datetime4">
              <a:rPr lang="en-US" smtClean="0"/>
              <a:t>May 28, 2020</a:t>
            </a:fld>
            <a:endParaRPr lang="en-US"/>
          </a:p>
        </p:txBody>
      </p:sp>
      <p:sp>
        <p:nvSpPr>
          <p:cNvPr id="5" name="Footer Placeholder 4">
            <a:extLst>
              <a:ext uri="{FF2B5EF4-FFF2-40B4-BE49-F238E27FC236}">
                <a16:creationId xmlns:a16="http://schemas.microsoft.com/office/drawing/2014/main" id="{E08A8298-E6BB-41D7-B6F8-27A05AD6163E}"/>
              </a:ext>
            </a:extLst>
          </p:cNvPr>
          <p:cNvSpPr>
            <a:spLocks noGrp="1"/>
          </p:cNvSpPr>
          <p:nvPr>
            <p:ph type="ftr" sz="quarter" idx="11"/>
          </p:nvPr>
        </p:nvSpPr>
        <p:spPr/>
        <p:txBody>
          <a:bodyPr/>
          <a:lstStyle/>
          <a:p>
            <a:r>
              <a:rPr lang="en-US"/>
              <a:t>National Social Safety Nets Coordinating Office (NASSCO)</a:t>
            </a:r>
          </a:p>
        </p:txBody>
      </p:sp>
      <p:sp>
        <p:nvSpPr>
          <p:cNvPr id="6" name="Slide Number Placeholder 5">
            <a:extLst>
              <a:ext uri="{FF2B5EF4-FFF2-40B4-BE49-F238E27FC236}">
                <a16:creationId xmlns:a16="http://schemas.microsoft.com/office/drawing/2014/main" id="{CD98237A-EFCA-46F7-945A-FC5DDD52E203}"/>
              </a:ext>
            </a:extLst>
          </p:cNvPr>
          <p:cNvSpPr>
            <a:spLocks noGrp="1"/>
          </p:cNvSpPr>
          <p:nvPr>
            <p:ph type="sldNum" sz="quarter" idx="12"/>
          </p:nvPr>
        </p:nvSpPr>
        <p:spPr/>
        <p:txBody>
          <a:bodyPr/>
          <a:lstStyle/>
          <a:p>
            <a:fld id="{C503C29B-A6C2-4FE8-B77F-264ABB1A6F69}" type="slidenum">
              <a:rPr lang="en-US" smtClean="0"/>
              <a:t>‹#›</a:t>
            </a:fld>
            <a:endParaRPr lang="en-US"/>
          </a:p>
        </p:txBody>
      </p:sp>
    </p:spTree>
    <p:extLst>
      <p:ext uri="{BB962C8B-B14F-4D97-AF65-F5344CB8AC3E}">
        <p14:creationId xmlns:p14="http://schemas.microsoft.com/office/powerpoint/2010/main" val="3504152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547A41-9277-4E7B-B6A9-2DBD0EA5BB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A76F84-9DD6-413B-A0B5-35C24F3C61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02AE78-AD76-4BE3-8E86-BAD915EDB52A}"/>
              </a:ext>
            </a:extLst>
          </p:cNvPr>
          <p:cNvSpPr>
            <a:spLocks noGrp="1"/>
          </p:cNvSpPr>
          <p:nvPr>
            <p:ph type="dt" sz="half" idx="10"/>
          </p:nvPr>
        </p:nvSpPr>
        <p:spPr/>
        <p:txBody>
          <a:bodyPr/>
          <a:lstStyle/>
          <a:p>
            <a:fld id="{07409DD1-B003-480E-B250-587A6316FF6F}" type="datetime4">
              <a:rPr lang="en-US" smtClean="0"/>
              <a:t>May 28, 2020</a:t>
            </a:fld>
            <a:endParaRPr lang="en-US"/>
          </a:p>
        </p:txBody>
      </p:sp>
      <p:sp>
        <p:nvSpPr>
          <p:cNvPr id="5" name="Footer Placeholder 4">
            <a:extLst>
              <a:ext uri="{FF2B5EF4-FFF2-40B4-BE49-F238E27FC236}">
                <a16:creationId xmlns:a16="http://schemas.microsoft.com/office/drawing/2014/main" id="{D6F1BBED-6C31-4FB2-932B-3FD614EC7EB0}"/>
              </a:ext>
            </a:extLst>
          </p:cNvPr>
          <p:cNvSpPr>
            <a:spLocks noGrp="1"/>
          </p:cNvSpPr>
          <p:nvPr>
            <p:ph type="ftr" sz="quarter" idx="11"/>
          </p:nvPr>
        </p:nvSpPr>
        <p:spPr/>
        <p:txBody>
          <a:bodyPr/>
          <a:lstStyle/>
          <a:p>
            <a:r>
              <a:rPr lang="en-US"/>
              <a:t>National Social Safety Nets Coordinating Office (NASSCO)</a:t>
            </a:r>
          </a:p>
        </p:txBody>
      </p:sp>
      <p:sp>
        <p:nvSpPr>
          <p:cNvPr id="6" name="Slide Number Placeholder 5">
            <a:extLst>
              <a:ext uri="{FF2B5EF4-FFF2-40B4-BE49-F238E27FC236}">
                <a16:creationId xmlns:a16="http://schemas.microsoft.com/office/drawing/2014/main" id="{B52AFB3C-E81D-4925-8164-8918B85A1417}"/>
              </a:ext>
            </a:extLst>
          </p:cNvPr>
          <p:cNvSpPr>
            <a:spLocks noGrp="1"/>
          </p:cNvSpPr>
          <p:nvPr>
            <p:ph type="sldNum" sz="quarter" idx="12"/>
          </p:nvPr>
        </p:nvSpPr>
        <p:spPr/>
        <p:txBody>
          <a:bodyPr/>
          <a:lstStyle/>
          <a:p>
            <a:fld id="{C503C29B-A6C2-4FE8-B77F-264ABB1A6F69}" type="slidenum">
              <a:rPr lang="en-US" smtClean="0"/>
              <a:t>‹#›</a:t>
            </a:fld>
            <a:endParaRPr lang="en-US"/>
          </a:p>
        </p:txBody>
      </p:sp>
    </p:spTree>
    <p:extLst>
      <p:ext uri="{BB962C8B-B14F-4D97-AF65-F5344CB8AC3E}">
        <p14:creationId xmlns:p14="http://schemas.microsoft.com/office/powerpoint/2010/main" val="144392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 Page">
    <p:spTree>
      <p:nvGrpSpPr>
        <p:cNvPr id="1" name=""/>
        <p:cNvGrpSpPr/>
        <p:nvPr/>
      </p:nvGrpSpPr>
      <p:grpSpPr>
        <a:xfrm>
          <a:off x="0" y="0"/>
          <a:ext cx="0" cy="0"/>
          <a:chOff x="0" y="0"/>
          <a:chExt cx="0" cy="0"/>
        </a:xfrm>
      </p:grpSpPr>
      <p:sp>
        <p:nvSpPr>
          <p:cNvPr id="4" name="Freeform 1682">
            <a:extLst>
              <a:ext uri="{FF2B5EF4-FFF2-40B4-BE49-F238E27FC236}">
                <a16:creationId xmlns:a16="http://schemas.microsoft.com/office/drawing/2014/main" id="{6CA97D09-069B-4B8B-BBBF-3382E1172745}"/>
              </a:ext>
            </a:extLst>
          </p:cNvPr>
          <p:cNvSpPr>
            <a:spLocks/>
          </p:cNvSpPr>
          <p:nvPr/>
        </p:nvSpPr>
        <p:spPr bwMode="auto">
          <a:xfrm flipH="1">
            <a:off x="8506884" y="615951"/>
            <a:ext cx="1352549"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5" name="Freeform 1683">
            <a:extLst>
              <a:ext uri="{FF2B5EF4-FFF2-40B4-BE49-F238E27FC236}">
                <a16:creationId xmlns:a16="http://schemas.microsoft.com/office/drawing/2014/main" id="{5031C9F3-B00F-4BC1-A292-20DD076B9130}"/>
              </a:ext>
            </a:extLst>
          </p:cNvPr>
          <p:cNvSpPr>
            <a:spLocks/>
          </p:cNvSpPr>
          <p:nvPr/>
        </p:nvSpPr>
        <p:spPr bwMode="auto">
          <a:xfrm flipH="1">
            <a:off x="9880600" y="3175"/>
            <a:ext cx="950384"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6" name="Line 1086">
            <a:extLst>
              <a:ext uri="{FF2B5EF4-FFF2-40B4-BE49-F238E27FC236}">
                <a16:creationId xmlns:a16="http://schemas.microsoft.com/office/drawing/2014/main" id="{08F58B28-AEB2-4604-A069-86836918A2B2}"/>
              </a:ext>
            </a:extLst>
          </p:cNvPr>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7" name="Line 1087">
            <a:extLst>
              <a:ext uri="{FF2B5EF4-FFF2-40B4-BE49-F238E27FC236}">
                <a16:creationId xmlns:a16="http://schemas.microsoft.com/office/drawing/2014/main" id="{F59EFB17-02B6-42E4-80AD-783FB4288A78}"/>
              </a:ext>
            </a:extLst>
          </p:cNvPr>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 name="Rectangle 1088">
            <a:extLst>
              <a:ext uri="{FF2B5EF4-FFF2-40B4-BE49-F238E27FC236}">
                <a16:creationId xmlns:a16="http://schemas.microsoft.com/office/drawing/2014/main" id="{AADAD47A-DFCB-46DC-9ADB-CE3E6BA36FF8}"/>
              </a:ext>
            </a:extLst>
          </p:cNvPr>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9" name="Rectangle 1089">
            <a:extLst>
              <a:ext uri="{FF2B5EF4-FFF2-40B4-BE49-F238E27FC236}">
                <a16:creationId xmlns:a16="http://schemas.microsoft.com/office/drawing/2014/main" id="{EAA78A1D-2965-4E25-BE9A-B8A301F3C5E9}"/>
              </a:ext>
            </a:extLst>
          </p:cNvPr>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0" name="Freeform 1098">
            <a:extLst>
              <a:ext uri="{FF2B5EF4-FFF2-40B4-BE49-F238E27FC236}">
                <a16:creationId xmlns:a16="http://schemas.microsoft.com/office/drawing/2014/main" id="{C2E4CAED-B774-4218-BE10-F07B7A966D67}"/>
              </a:ext>
            </a:extLst>
          </p:cNvPr>
          <p:cNvSpPr>
            <a:spLocks/>
          </p:cNvSpPr>
          <p:nvPr/>
        </p:nvSpPr>
        <p:spPr bwMode="auto">
          <a:xfrm>
            <a:off x="649818" y="617539"/>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 name="Freeform 1115">
            <a:extLst>
              <a:ext uri="{FF2B5EF4-FFF2-40B4-BE49-F238E27FC236}">
                <a16:creationId xmlns:a16="http://schemas.microsoft.com/office/drawing/2014/main" id="{ADD24CD7-8379-4A46-9397-E6DC4D3D627C}"/>
              </a:ext>
            </a:extLst>
          </p:cNvPr>
          <p:cNvSpPr>
            <a:spLocks/>
          </p:cNvSpPr>
          <p:nvPr/>
        </p:nvSpPr>
        <p:spPr bwMode="auto">
          <a:xfrm>
            <a:off x="611718"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Freeform 1120">
            <a:extLst>
              <a:ext uri="{FF2B5EF4-FFF2-40B4-BE49-F238E27FC236}">
                <a16:creationId xmlns:a16="http://schemas.microsoft.com/office/drawing/2014/main" id="{42B13B8E-02D2-43F0-9F93-8B1F738FDDBE}"/>
              </a:ext>
            </a:extLst>
          </p:cNvPr>
          <p:cNvSpPr>
            <a:spLocks/>
          </p:cNvSpPr>
          <p:nvPr/>
        </p:nvSpPr>
        <p:spPr bwMode="auto">
          <a:xfrm>
            <a:off x="611718" y="463551"/>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 name="Freeform 1134">
            <a:extLst>
              <a:ext uri="{FF2B5EF4-FFF2-40B4-BE49-F238E27FC236}">
                <a16:creationId xmlns:a16="http://schemas.microsoft.com/office/drawing/2014/main" id="{51E3646C-6E3B-4FD5-B162-F685FAF36968}"/>
              </a:ext>
            </a:extLst>
          </p:cNvPr>
          <p:cNvSpPr>
            <a:spLocks/>
          </p:cNvSpPr>
          <p:nvPr/>
        </p:nvSpPr>
        <p:spPr bwMode="auto">
          <a:xfrm>
            <a:off x="937685"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 name="Freeform 1141">
            <a:extLst>
              <a:ext uri="{FF2B5EF4-FFF2-40B4-BE49-F238E27FC236}">
                <a16:creationId xmlns:a16="http://schemas.microsoft.com/office/drawing/2014/main" id="{01AC1A23-7488-458D-9EE6-25B7F8BDDF5C}"/>
              </a:ext>
            </a:extLst>
          </p:cNvPr>
          <p:cNvSpPr>
            <a:spLocks/>
          </p:cNvSpPr>
          <p:nvPr/>
        </p:nvSpPr>
        <p:spPr bwMode="auto">
          <a:xfrm>
            <a:off x="941918"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 name="Freeform 1148">
            <a:extLst>
              <a:ext uri="{FF2B5EF4-FFF2-40B4-BE49-F238E27FC236}">
                <a16:creationId xmlns:a16="http://schemas.microsoft.com/office/drawing/2014/main" id="{1FB1D48E-A6CC-4F05-9F4D-B007836966A2}"/>
              </a:ext>
            </a:extLst>
          </p:cNvPr>
          <p:cNvSpPr>
            <a:spLocks/>
          </p:cNvSpPr>
          <p:nvPr/>
        </p:nvSpPr>
        <p:spPr bwMode="auto">
          <a:xfrm>
            <a:off x="924985"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6" name="Freeform 1150">
            <a:extLst>
              <a:ext uri="{FF2B5EF4-FFF2-40B4-BE49-F238E27FC236}">
                <a16:creationId xmlns:a16="http://schemas.microsoft.com/office/drawing/2014/main" id="{F708098A-F500-40D6-B131-7E50D5D6CB10}"/>
              </a:ext>
            </a:extLst>
          </p:cNvPr>
          <p:cNvSpPr>
            <a:spLocks/>
          </p:cNvSpPr>
          <p:nvPr/>
        </p:nvSpPr>
        <p:spPr bwMode="auto">
          <a:xfrm>
            <a:off x="912285" y="447676"/>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7" name="Freeform 1152">
            <a:extLst>
              <a:ext uri="{FF2B5EF4-FFF2-40B4-BE49-F238E27FC236}">
                <a16:creationId xmlns:a16="http://schemas.microsoft.com/office/drawing/2014/main" id="{D694A97E-A9AF-4F05-A550-4E97757911FB}"/>
              </a:ext>
            </a:extLst>
          </p:cNvPr>
          <p:cNvSpPr>
            <a:spLocks/>
          </p:cNvSpPr>
          <p:nvPr/>
        </p:nvSpPr>
        <p:spPr bwMode="auto">
          <a:xfrm>
            <a:off x="912285" y="447676"/>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8" name="Freeform 1154">
            <a:extLst>
              <a:ext uri="{FF2B5EF4-FFF2-40B4-BE49-F238E27FC236}">
                <a16:creationId xmlns:a16="http://schemas.microsoft.com/office/drawing/2014/main" id="{13FEE627-B60E-4C7D-886F-F5D1ADFA9D69}"/>
              </a:ext>
            </a:extLst>
          </p:cNvPr>
          <p:cNvSpPr>
            <a:spLocks/>
          </p:cNvSpPr>
          <p:nvPr/>
        </p:nvSpPr>
        <p:spPr bwMode="auto">
          <a:xfrm>
            <a:off x="886885"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9" name="Freeform 1156">
            <a:extLst>
              <a:ext uri="{FF2B5EF4-FFF2-40B4-BE49-F238E27FC236}">
                <a16:creationId xmlns:a16="http://schemas.microsoft.com/office/drawing/2014/main" id="{96E102C1-0C2D-492A-B067-FA9B144E3789}"/>
              </a:ext>
            </a:extLst>
          </p:cNvPr>
          <p:cNvSpPr>
            <a:spLocks/>
          </p:cNvSpPr>
          <p:nvPr/>
        </p:nvSpPr>
        <p:spPr bwMode="auto">
          <a:xfrm>
            <a:off x="886885"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0" name="Freeform 1163">
            <a:extLst>
              <a:ext uri="{FF2B5EF4-FFF2-40B4-BE49-F238E27FC236}">
                <a16:creationId xmlns:a16="http://schemas.microsoft.com/office/drawing/2014/main" id="{F46B0ED2-7478-420C-95A0-FCDF7A2D3284}"/>
              </a:ext>
            </a:extLst>
          </p:cNvPr>
          <p:cNvSpPr>
            <a:spLocks/>
          </p:cNvSpPr>
          <p:nvPr/>
        </p:nvSpPr>
        <p:spPr bwMode="auto">
          <a:xfrm>
            <a:off x="814917" y="415926"/>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1" name="Freeform 1172">
            <a:extLst>
              <a:ext uri="{FF2B5EF4-FFF2-40B4-BE49-F238E27FC236}">
                <a16:creationId xmlns:a16="http://schemas.microsoft.com/office/drawing/2014/main" id="{CC8FF155-C94E-4211-B81F-5D6F0F4A7705}"/>
              </a:ext>
            </a:extLst>
          </p:cNvPr>
          <p:cNvSpPr>
            <a:spLocks/>
          </p:cNvSpPr>
          <p:nvPr/>
        </p:nvSpPr>
        <p:spPr bwMode="auto">
          <a:xfrm>
            <a:off x="776818" y="476251"/>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2" name="Freeform 1177">
            <a:extLst>
              <a:ext uri="{FF2B5EF4-FFF2-40B4-BE49-F238E27FC236}">
                <a16:creationId xmlns:a16="http://schemas.microsoft.com/office/drawing/2014/main" id="{EA31C33B-9606-4400-B75C-490DA77DDEF1}"/>
              </a:ext>
            </a:extLst>
          </p:cNvPr>
          <p:cNvSpPr>
            <a:spLocks/>
          </p:cNvSpPr>
          <p:nvPr/>
        </p:nvSpPr>
        <p:spPr bwMode="auto">
          <a:xfrm>
            <a:off x="742952" y="534989"/>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3" name="Freeform 1180">
            <a:extLst>
              <a:ext uri="{FF2B5EF4-FFF2-40B4-BE49-F238E27FC236}">
                <a16:creationId xmlns:a16="http://schemas.microsoft.com/office/drawing/2014/main" id="{41C025E8-8434-4EC1-B550-B05596A91F17}"/>
              </a:ext>
            </a:extLst>
          </p:cNvPr>
          <p:cNvSpPr>
            <a:spLocks/>
          </p:cNvSpPr>
          <p:nvPr/>
        </p:nvSpPr>
        <p:spPr bwMode="auto">
          <a:xfrm>
            <a:off x="747185" y="530226"/>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4" name="Line 1187">
            <a:extLst>
              <a:ext uri="{FF2B5EF4-FFF2-40B4-BE49-F238E27FC236}">
                <a16:creationId xmlns:a16="http://schemas.microsoft.com/office/drawing/2014/main" id="{4BC55560-543A-439B-8000-92DD9ADAE166}"/>
              </a:ext>
            </a:extLst>
          </p:cNvPr>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5" name="Line 1188">
            <a:extLst>
              <a:ext uri="{FF2B5EF4-FFF2-40B4-BE49-F238E27FC236}">
                <a16:creationId xmlns:a16="http://schemas.microsoft.com/office/drawing/2014/main" id="{6A5D7D18-787F-4562-9D6A-C826FD2755D1}"/>
              </a:ext>
            </a:extLst>
          </p:cNvPr>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6" name="Freeform 1208">
            <a:extLst>
              <a:ext uri="{FF2B5EF4-FFF2-40B4-BE49-F238E27FC236}">
                <a16:creationId xmlns:a16="http://schemas.microsoft.com/office/drawing/2014/main" id="{1C908A69-7CAD-4A7E-972D-46D54D503AB5}"/>
              </a:ext>
            </a:extLst>
          </p:cNvPr>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7" name="Freeform 1210">
            <a:extLst>
              <a:ext uri="{FF2B5EF4-FFF2-40B4-BE49-F238E27FC236}">
                <a16:creationId xmlns:a16="http://schemas.microsoft.com/office/drawing/2014/main" id="{5858BA96-AF6A-481A-9A75-55BCF56EA554}"/>
              </a:ext>
            </a:extLst>
          </p:cNvPr>
          <p:cNvSpPr>
            <a:spLocks/>
          </p:cNvSpPr>
          <p:nvPr/>
        </p:nvSpPr>
        <p:spPr bwMode="auto">
          <a:xfrm>
            <a:off x="793752" y="557214"/>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8" name="Freeform 1214">
            <a:extLst>
              <a:ext uri="{FF2B5EF4-FFF2-40B4-BE49-F238E27FC236}">
                <a16:creationId xmlns:a16="http://schemas.microsoft.com/office/drawing/2014/main" id="{03DBA4AB-9E7A-4308-A64E-1F39DCE77844}"/>
              </a:ext>
            </a:extLst>
          </p:cNvPr>
          <p:cNvSpPr>
            <a:spLocks/>
          </p:cNvSpPr>
          <p:nvPr/>
        </p:nvSpPr>
        <p:spPr bwMode="auto">
          <a:xfrm>
            <a:off x="793752" y="557214"/>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9" name="Rectangle 1215">
            <a:extLst>
              <a:ext uri="{FF2B5EF4-FFF2-40B4-BE49-F238E27FC236}">
                <a16:creationId xmlns:a16="http://schemas.microsoft.com/office/drawing/2014/main" id="{66ED56F7-B5AF-4B04-A839-105D835A34A9}"/>
              </a:ext>
            </a:extLst>
          </p:cNvPr>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30" name="Freeform 1217">
            <a:extLst>
              <a:ext uri="{FF2B5EF4-FFF2-40B4-BE49-F238E27FC236}">
                <a16:creationId xmlns:a16="http://schemas.microsoft.com/office/drawing/2014/main" id="{EF043FE3-E726-4E8B-A34D-6FAF1109D98C}"/>
              </a:ext>
            </a:extLst>
          </p:cNvPr>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1" name="Freeform 1219">
            <a:extLst>
              <a:ext uri="{FF2B5EF4-FFF2-40B4-BE49-F238E27FC236}">
                <a16:creationId xmlns:a16="http://schemas.microsoft.com/office/drawing/2014/main" id="{381F9161-C223-42DD-9846-60C2E7148C28}"/>
              </a:ext>
            </a:extLst>
          </p:cNvPr>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2" name="Freeform 1221">
            <a:extLst>
              <a:ext uri="{FF2B5EF4-FFF2-40B4-BE49-F238E27FC236}">
                <a16:creationId xmlns:a16="http://schemas.microsoft.com/office/drawing/2014/main" id="{8A703CC6-B58F-4FFA-8F93-C2BA8CE9DC16}"/>
              </a:ext>
            </a:extLst>
          </p:cNvPr>
          <p:cNvSpPr>
            <a:spLocks/>
          </p:cNvSpPr>
          <p:nvPr/>
        </p:nvSpPr>
        <p:spPr bwMode="auto">
          <a:xfrm>
            <a:off x="975785" y="541339"/>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3" name="Freeform 1234">
            <a:extLst>
              <a:ext uri="{FF2B5EF4-FFF2-40B4-BE49-F238E27FC236}">
                <a16:creationId xmlns:a16="http://schemas.microsoft.com/office/drawing/2014/main" id="{C3184926-5AD6-476E-B969-C5B4EF5F0F7F}"/>
              </a:ext>
            </a:extLst>
          </p:cNvPr>
          <p:cNvSpPr>
            <a:spLocks/>
          </p:cNvSpPr>
          <p:nvPr/>
        </p:nvSpPr>
        <p:spPr bwMode="auto">
          <a:xfrm>
            <a:off x="963085" y="550864"/>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4" name="Line 1237">
            <a:extLst>
              <a:ext uri="{FF2B5EF4-FFF2-40B4-BE49-F238E27FC236}">
                <a16:creationId xmlns:a16="http://schemas.microsoft.com/office/drawing/2014/main" id="{C3F8B3BA-5429-4302-9B59-D43A780D3716}"/>
              </a:ext>
            </a:extLst>
          </p:cNvPr>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5" name="Line 1238">
            <a:extLst>
              <a:ext uri="{FF2B5EF4-FFF2-40B4-BE49-F238E27FC236}">
                <a16:creationId xmlns:a16="http://schemas.microsoft.com/office/drawing/2014/main" id="{DEF9484F-477A-499D-8892-11CA4D651C30}"/>
              </a:ext>
            </a:extLst>
          </p:cNvPr>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 name="Freeform 1240">
            <a:extLst>
              <a:ext uri="{FF2B5EF4-FFF2-40B4-BE49-F238E27FC236}">
                <a16:creationId xmlns:a16="http://schemas.microsoft.com/office/drawing/2014/main" id="{DFA7C2CD-81A3-47E6-B3C4-713FABF8B142}"/>
              </a:ext>
            </a:extLst>
          </p:cNvPr>
          <p:cNvSpPr>
            <a:spLocks/>
          </p:cNvSpPr>
          <p:nvPr/>
        </p:nvSpPr>
        <p:spPr bwMode="auto">
          <a:xfrm>
            <a:off x="971551" y="541339"/>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7" name="Freeform 1243">
            <a:extLst>
              <a:ext uri="{FF2B5EF4-FFF2-40B4-BE49-F238E27FC236}">
                <a16:creationId xmlns:a16="http://schemas.microsoft.com/office/drawing/2014/main" id="{326F55DA-1609-40C6-82A1-73FF20D2805C}"/>
              </a:ext>
            </a:extLst>
          </p:cNvPr>
          <p:cNvSpPr>
            <a:spLocks/>
          </p:cNvSpPr>
          <p:nvPr/>
        </p:nvSpPr>
        <p:spPr bwMode="auto">
          <a:xfrm>
            <a:off x="971552" y="538164"/>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8" name="Freeform 1246">
            <a:extLst>
              <a:ext uri="{FF2B5EF4-FFF2-40B4-BE49-F238E27FC236}">
                <a16:creationId xmlns:a16="http://schemas.microsoft.com/office/drawing/2014/main" id="{9DDA0915-36CF-42AF-945B-E9E7BEF5474F}"/>
              </a:ext>
            </a:extLst>
          </p:cNvPr>
          <p:cNvSpPr>
            <a:spLocks/>
          </p:cNvSpPr>
          <p:nvPr/>
        </p:nvSpPr>
        <p:spPr bwMode="auto">
          <a:xfrm>
            <a:off x="967318" y="547689"/>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9" name="Freeform 1250">
            <a:extLst>
              <a:ext uri="{FF2B5EF4-FFF2-40B4-BE49-F238E27FC236}">
                <a16:creationId xmlns:a16="http://schemas.microsoft.com/office/drawing/2014/main" id="{5AABA226-A648-473E-8502-043F3AFA07EF}"/>
              </a:ext>
            </a:extLst>
          </p:cNvPr>
          <p:cNvSpPr>
            <a:spLocks/>
          </p:cNvSpPr>
          <p:nvPr/>
        </p:nvSpPr>
        <p:spPr bwMode="auto">
          <a:xfrm>
            <a:off x="975785"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0" name="Freeform 1252">
            <a:extLst>
              <a:ext uri="{FF2B5EF4-FFF2-40B4-BE49-F238E27FC236}">
                <a16:creationId xmlns:a16="http://schemas.microsoft.com/office/drawing/2014/main" id="{D7531AA3-338F-404D-9C78-7972CD6A799D}"/>
              </a:ext>
            </a:extLst>
          </p:cNvPr>
          <p:cNvSpPr>
            <a:spLocks/>
          </p:cNvSpPr>
          <p:nvPr/>
        </p:nvSpPr>
        <p:spPr bwMode="auto">
          <a:xfrm>
            <a:off x="975785"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1" name="Freeform 1255">
            <a:extLst>
              <a:ext uri="{FF2B5EF4-FFF2-40B4-BE49-F238E27FC236}">
                <a16:creationId xmlns:a16="http://schemas.microsoft.com/office/drawing/2014/main" id="{2D92F182-1884-400E-8171-F5E0EB93DECE}"/>
              </a:ext>
            </a:extLst>
          </p:cNvPr>
          <p:cNvSpPr>
            <a:spLocks/>
          </p:cNvSpPr>
          <p:nvPr/>
        </p:nvSpPr>
        <p:spPr bwMode="auto">
          <a:xfrm>
            <a:off x="950385" y="550864"/>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2" name="Rectangle 1256">
            <a:extLst>
              <a:ext uri="{FF2B5EF4-FFF2-40B4-BE49-F238E27FC236}">
                <a16:creationId xmlns:a16="http://schemas.microsoft.com/office/drawing/2014/main" id="{C59A7602-D5D8-480C-8F56-F4F3C5C6EF90}"/>
              </a:ext>
            </a:extLst>
          </p:cNvPr>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3" name="Freeform 1258">
            <a:extLst>
              <a:ext uri="{FF2B5EF4-FFF2-40B4-BE49-F238E27FC236}">
                <a16:creationId xmlns:a16="http://schemas.microsoft.com/office/drawing/2014/main" id="{DB79B719-A0B3-4DA5-9145-4D93EBE53163}"/>
              </a:ext>
            </a:extLst>
          </p:cNvPr>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4" name="Freeform 1266">
            <a:extLst>
              <a:ext uri="{FF2B5EF4-FFF2-40B4-BE49-F238E27FC236}">
                <a16:creationId xmlns:a16="http://schemas.microsoft.com/office/drawing/2014/main" id="{FA1619E2-27A6-4544-BE4B-D9B7DFCC1D93}"/>
              </a:ext>
            </a:extLst>
          </p:cNvPr>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5" name="Freeform 1269">
            <a:extLst>
              <a:ext uri="{FF2B5EF4-FFF2-40B4-BE49-F238E27FC236}">
                <a16:creationId xmlns:a16="http://schemas.microsoft.com/office/drawing/2014/main" id="{1A2912E2-DD0C-496E-A2BE-42E02BBD3833}"/>
              </a:ext>
            </a:extLst>
          </p:cNvPr>
          <p:cNvSpPr>
            <a:spLocks/>
          </p:cNvSpPr>
          <p:nvPr/>
        </p:nvSpPr>
        <p:spPr bwMode="auto">
          <a:xfrm>
            <a:off x="971552" y="530226"/>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6" name="Line 1270">
            <a:extLst>
              <a:ext uri="{FF2B5EF4-FFF2-40B4-BE49-F238E27FC236}">
                <a16:creationId xmlns:a16="http://schemas.microsoft.com/office/drawing/2014/main" id="{E32FB417-D30A-4021-BC20-23456305D9B1}"/>
              </a:ext>
            </a:extLst>
          </p:cNvPr>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7" name="Line 1271">
            <a:extLst>
              <a:ext uri="{FF2B5EF4-FFF2-40B4-BE49-F238E27FC236}">
                <a16:creationId xmlns:a16="http://schemas.microsoft.com/office/drawing/2014/main" id="{7BB220E9-7295-4E1B-A710-F2BFA68617F0}"/>
              </a:ext>
            </a:extLst>
          </p:cNvPr>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8" name="Rectangle 1272">
            <a:extLst>
              <a:ext uri="{FF2B5EF4-FFF2-40B4-BE49-F238E27FC236}">
                <a16:creationId xmlns:a16="http://schemas.microsoft.com/office/drawing/2014/main" id="{67478316-7662-443E-90CF-D427A7738975}"/>
              </a:ext>
            </a:extLst>
          </p:cNvPr>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9" name="Rectangle 1273">
            <a:extLst>
              <a:ext uri="{FF2B5EF4-FFF2-40B4-BE49-F238E27FC236}">
                <a16:creationId xmlns:a16="http://schemas.microsoft.com/office/drawing/2014/main" id="{4E70D1C8-EC3C-440E-BF9D-97D80996515A}"/>
              </a:ext>
            </a:extLst>
          </p:cNvPr>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0" name="Line 1274">
            <a:extLst>
              <a:ext uri="{FF2B5EF4-FFF2-40B4-BE49-F238E27FC236}">
                <a16:creationId xmlns:a16="http://schemas.microsoft.com/office/drawing/2014/main" id="{B55223E1-3405-4EE8-93FD-DB37B6C3EED3}"/>
              </a:ext>
            </a:extLst>
          </p:cNvPr>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1" name="Line 1275">
            <a:extLst>
              <a:ext uri="{FF2B5EF4-FFF2-40B4-BE49-F238E27FC236}">
                <a16:creationId xmlns:a16="http://schemas.microsoft.com/office/drawing/2014/main" id="{87EC70A2-065F-4B3E-8176-FC2DC8DCDB2C}"/>
              </a:ext>
            </a:extLst>
          </p:cNvPr>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2" name="Freeform 1277">
            <a:extLst>
              <a:ext uri="{FF2B5EF4-FFF2-40B4-BE49-F238E27FC236}">
                <a16:creationId xmlns:a16="http://schemas.microsoft.com/office/drawing/2014/main" id="{2B298090-F41A-44F2-B621-C4A6BE9C0BAF}"/>
              </a:ext>
            </a:extLst>
          </p:cNvPr>
          <p:cNvSpPr>
            <a:spLocks/>
          </p:cNvSpPr>
          <p:nvPr/>
        </p:nvSpPr>
        <p:spPr bwMode="auto">
          <a:xfrm>
            <a:off x="971551" y="523876"/>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3" name="Freeform 1287">
            <a:extLst>
              <a:ext uri="{FF2B5EF4-FFF2-40B4-BE49-F238E27FC236}">
                <a16:creationId xmlns:a16="http://schemas.microsoft.com/office/drawing/2014/main" id="{5D051F57-BBC2-4CDB-9BE4-D71D3DFDFA9E}"/>
              </a:ext>
            </a:extLst>
          </p:cNvPr>
          <p:cNvSpPr>
            <a:spLocks/>
          </p:cNvSpPr>
          <p:nvPr/>
        </p:nvSpPr>
        <p:spPr bwMode="auto">
          <a:xfrm>
            <a:off x="958852"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4" name="Freeform 1290">
            <a:extLst>
              <a:ext uri="{FF2B5EF4-FFF2-40B4-BE49-F238E27FC236}">
                <a16:creationId xmlns:a16="http://schemas.microsoft.com/office/drawing/2014/main" id="{438F9DF8-CE0D-49AE-9A8D-3AA98F16ED01}"/>
              </a:ext>
            </a:extLst>
          </p:cNvPr>
          <p:cNvSpPr>
            <a:spLocks/>
          </p:cNvSpPr>
          <p:nvPr/>
        </p:nvSpPr>
        <p:spPr bwMode="auto">
          <a:xfrm>
            <a:off x="958852" y="517526"/>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5" name="Rectangle 1335">
            <a:extLst>
              <a:ext uri="{FF2B5EF4-FFF2-40B4-BE49-F238E27FC236}">
                <a16:creationId xmlns:a16="http://schemas.microsoft.com/office/drawing/2014/main" id="{E691831F-86B2-4AD5-9BA0-5366515536FA}"/>
              </a:ext>
            </a:extLst>
          </p:cNvPr>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6" name="Rectangle 1336">
            <a:extLst>
              <a:ext uri="{FF2B5EF4-FFF2-40B4-BE49-F238E27FC236}">
                <a16:creationId xmlns:a16="http://schemas.microsoft.com/office/drawing/2014/main" id="{07AF38A9-D834-4123-A8A5-B77C69E2545E}"/>
              </a:ext>
            </a:extLst>
          </p:cNvPr>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7" name="Rectangle 1337">
            <a:extLst>
              <a:ext uri="{FF2B5EF4-FFF2-40B4-BE49-F238E27FC236}">
                <a16:creationId xmlns:a16="http://schemas.microsoft.com/office/drawing/2014/main" id="{20D3B57E-850F-43E0-9643-9002EBE172AD}"/>
              </a:ext>
            </a:extLst>
          </p:cNvPr>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8" name="Rectangle 1340">
            <a:extLst>
              <a:ext uri="{FF2B5EF4-FFF2-40B4-BE49-F238E27FC236}">
                <a16:creationId xmlns:a16="http://schemas.microsoft.com/office/drawing/2014/main" id="{69FA608E-A364-49DC-A619-44ECCC569222}"/>
              </a:ext>
            </a:extLst>
          </p:cNvPr>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9" name="Rectangle 1341">
            <a:extLst>
              <a:ext uri="{FF2B5EF4-FFF2-40B4-BE49-F238E27FC236}">
                <a16:creationId xmlns:a16="http://schemas.microsoft.com/office/drawing/2014/main" id="{C6BD516B-AE8A-43D2-B8CD-31135E462213}"/>
              </a:ext>
            </a:extLst>
          </p:cNvPr>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0" name="Rectangle 1342">
            <a:extLst>
              <a:ext uri="{FF2B5EF4-FFF2-40B4-BE49-F238E27FC236}">
                <a16:creationId xmlns:a16="http://schemas.microsoft.com/office/drawing/2014/main" id="{FFDC7020-7E36-4C37-AD34-BF87EFB2BA24}"/>
              </a:ext>
            </a:extLst>
          </p:cNvPr>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1" name="Rectangle 1343">
            <a:extLst>
              <a:ext uri="{FF2B5EF4-FFF2-40B4-BE49-F238E27FC236}">
                <a16:creationId xmlns:a16="http://schemas.microsoft.com/office/drawing/2014/main" id="{BCFC53B1-F5B0-4E52-9A0F-B0B00C0A1A2F}"/>
              </a:ext>
            </a:extLst>
          </p:cNvPr>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2" name="Rectangle 1344">
            <a:extLst>
              <a:ext uri="{FF2B5EF4-FFF2-40B4-BE49-F238E27FC236}">
                <a16:creationId xmlns:a16="http://schemas.microsoft.com/office/drawing/2014/main" id="{F48D60DF-D1C6-4849-980E-90A809BD9F51}"/>
              </a:ext>
            </a:extLst>
          </p:cNvPr>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324" name="Title 323"/>
          <p:cNvSpPr>
            <a:spLocks noGrp="1"/>
          </p:cNvSpPr>
          <p:nvPr>
            <p:ph type="title"/>
          </p:nvPr>
        </p:nvSpPr>
        <p:spPr>
          <a:xfrm>
            <a:off x="457868" y="301626"/>
            <a:ext cx="11252869" cy="1031875"/>
          </a:xfrm>
        </p:spPr>
        <p:txBody>
          <a:bodyPr/>
          <a:lstStyle>
            <a:lvl1pPr>
              <a:defRPr b="0" i="0" cap="none" baseline="0">
                <a:solidFill>
                  <a:srgbClr val="021F43"/>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457869" y="1460501"/>
            <a:ext cx="11253740"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3" name="Footer Placeholder 8">
            <a:extLst>
              <a:ext uri="{FF2B5EF4-FFF2-40B4-BE49-F238E27FC236}">
                <a16:creationId xmlns:a16="http://schemas.microsoft.com/office/drawing/2014/main" id="{129B4718-A358-4FDF-8863-CBBB203C02C0}"/>
              </a:ext>
            </a:extLst>
          </p:cNvPr>
          <p:cNvSpPr>
            <a:spLocks noGrp="1"/>
          </p:cNvSpPr>
          <p:nvPr>
            <p:ph type="ftr" sz="quarter" idx="11"/>
          </p:nvPr>
        </p:nvSpPr>
        <p:spPr/>
        <p:txBody>
          <a:bodyPr/>
          <a:lstStyle>
            <a:lvl1pPr>
              <a:defRPr/>
            </a:lvl1pPr>
          </a:lstStyle>
          <a:p>
            <a:pPr>
              <a:defRPr/>
            </a:pPr>
            <a:r>
              <a:rPr lang="en-US"/>
              <a:t>Footer Information</a:t>
            </a:r>
            <a:endParaRPr lang="en-US" dirty="0"/>
          </a:p>
        </p:txBody>
      </p:sp>
      <p:sp>
        <p:nvSpPr>
          <p:cNvPr id="64" name="Slide Number Placeholder 9">
            <a:extLst>
              <a:ext uri="{FF2B5EF4-FFF2-40B4-BE49-F238E27FC236}">
                <a16:creationId xmlns:a16="http://schemas.microsoft.com/office/drawing/2014/main" id="{68270127-5B4E-464D-9982-361FAA52EBB3}"/>
              </a:ext>
            </a:extLst>
          </p:cNvPr>
          <p:cNvSpPr>
            <a:spLocks noGrp="1"/>
          </p:cNvSpPr>
          <p:nvPr>
            <p:ph type="sldNum" sz="quarter" idx="12"/>
          </p:nvPr>
        </p:nvSpPr>
        <p:spPr/>
        <p:txBody>
          <a:bodyPr/>
          <a:lstStyle>
            <a:lvl1pPr>
              <a:defRPr/>
            </a:lvl1pPr>
          </a:lstStyle>
          <a:p>
            <a:fld id="{FD363E82-A3A7-411F-83DE-A11CE0B9C7B8}" type="slidenum">
              <a:rPr lang="en-US" altLang="en-US"/>
              <a:pPr/>
              <a:t>‹#›</a:t>
            </a:fld>
            <a:endParaRPr lang="en-US" altLang="en-US"/>
          </a:p>
        </p:txBody>
      </p:sp>
    </p:spTree>
    <p:extLst>
      <p:ext uri="{BB962C8B-B14F-4D97-AF65-F5344CB8AC3E}">
        <p14:creationId xmlns:p14="http://schemas.microsoft.com/office/powerpoint/2010/main" val="1592575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A8EBA-7CFF-4D11-9E4F-ADE3B84C5973}"/>
              </a:ext>
            </a:extLst>
          </p:cNvPr>
          <p:cNvSpPr>
            <a:spLocks noGrp="1"/>
          </p:cNvSpPr>
          <p:nvPr>
            <p:ph type="title"/>
          </p:nvPr>
        </p:nvSpPr>
        <p:spPr>
          <a:xfrm>
            <a:off x="929641" y="365125"/>
            <a:ext cx="10515600" cy="88890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CC21069-E1EF-499D-A667-5B1C3795A8FD}"/>
              </a:ext>
            </a:extLst>
          </p:cNvPr>
          <p:cNvSpPr>
            <a:spLocks noGrp="1"/>
          </p:cNvSpPr>
          <p:nvPr>
            <p:ph idx="1"/>
          </p:nvPr>
        </p:nvSpPr>
        <p:spPr>
          <a:xfrm>
            <a:off x="968830" y="1525179"/>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BD12D2-9185-4AB6-A1B8-E527BB7E2037}"/>
              </a:ext>
            </a:extLst>
          </p:cNvPr>
          <p:cNvSpPr>
            <a:spLocks noGrp="1"/>
          </p:cNvSpPr>
          <p:nvPr>
            <p:ph type="dt" sz="half" idx="10"/>
          </p:nvPr>
        </p:nvSpPr>
        <p:spPr/>
        <p:txBody>
          <a:bodyPr/>
          <a:lstStyle/>
          <a:p>
            <a:fld id="{C7C99C1A-B36A-4061-BCD3-777E8F5C06DC}" type="datetime4">
              <a:rPr lang="en-US" smtClean="0"/>
              <a:t>May 28, 2020</a:t>
            </a:fld>
            <a:endParaRPr lang="en-US"/>
          </a:p>
        </p:txBody>
      </p:sp>
      <p:sp>
        <p:nvSpPr>
          <p:cNvPr id="5" name="Footer Placeholder 4">
            <a:extLst>
              <a:ext uri="{FF2B5EF4-FFF2-40B4-BE49-F238E27FC236}">
                <a16:creationId xmlns:a16="http://schemas.microsoft.com/office/drawing/2014/main" id="{6AD474CD-14C1-442E-9206-E840C7CC54E0}"/>
              </a:ext>
            </a:extLst>
          </p:cNvPr>
          <p:cNvSpPr>
            <a:spLocks noGrp="1"/>
          </p:cNvSpPr>
          <p:nvPr>
            <p:ph type="ftr" sz="quarter" idx="11"/>
          </p:nvPr>
        </p:nvSpPr>
        <p:spPr/>
        <p:txBody>
          <a:bodyPr/>
          <a:lstStyle/>
          <a:p>
            <a:r>
              <a:rPr lang="en-US"/>
              <a:t>National Social Safety Nets Coordinating Office (NASSCO)</a:t>
            </a:r>
          </a:p>
        </p:txBody>
      </p:sp>
      <p:sp>
        <p:nvSpPr>
          <p:cNvPr id="6" name="Slide Number Placeholder 5">
            <a:extLst>
              <a:ext uri="{FF2B5EF4-FFF2-40B4-BE49-F238E27FC236}">
                <a16:creationId xmlns:a16="http://schemas.microsoft.com/office/drawing/2014/main" id="{3C96D866-EF04-428F-9969-3A61250964FA}"/>
              </a:ext>
            </a:extLst>
          </p:cNvPr>
          <p:cNvSpPr>
            <a:spLocks noGrp="1"/>
          </p:cNvSpPr>
          <p:nvPr>
            <p:ph type="sldNum" sz="quarter" idx="12"/>
          </p:nvPr>
        </p:nvSpPr>
        <p:spPr/>
        <p:txBody>
          <a:bodyPr/>
          <a:lstStyle/>
          <a:p>
            <a:fld id="{C503C29B-A6C2-4FE8-B77F-264ABB1A6F69}" type="slidenum">
              <a:rPr lang="en-US" smtClean="0"/>
              <a:t>‹#›</a:t>
            </a:fld>
            <a:endParaRPr lang="en-US"/>
          </a:p>
        </p:txBody>
      </p:sp>
    </p:spTree>
    <p:extLst>
      <p:ext uri="{BB962C8B-B14F-4D97-AF65-F5344CB8AC3E}">
        <p14:creationId xmlns:p14="http://schemas.microsoft.com/office/powerpoint/2010/main" val="1971779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1694D-62AB-461C-96A5-2D31D65935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233474-2837-40BE-B6CD-1F3CBB44F4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CA9034-0B61-4622-82BC-15E50B2E6214}"/>
              </a:ext>
            </a:extLst>
          </p:cNvPr>
          <p:cNvSpPr>
            <a:spLocks noGrp="1"/>
          </p:cNvSpPr>
          <p:nvPr>
            <p:ph type="dt" sz="half" idx="10"/>
          </p:nvPr>
        </p:nvSpPr>
        <p:spPr/>
        <p:txBody>
          <a:bodyPr/>
          <a:lstStyle/>
          <a:p>
            <a:fld id="{623B13D4-EE10-4CAC-A724-B912335278B8}" type="datetime4">
              <a:rPr lang="en-US" smtClean="0"/>
              <a:t>May 28, 2020</a:t>
            </a:fld>
            <a:endParaRPr lang="en-US"/>
          </a:p>
        </p:txBody>
      </p:sp>
      <p:sp>
        <p:nvSpPr>
          <p:cNvPr id="5" name="Footer Placeholder 4">
            <a:extLst>
              <a:ext uri="{FF2B5EF4-FFF2-40B4-BE49-F238E27FC236}">
                <a16:creationId xmlns:a16="http://schemas.microsoft.com/office/drawing/2014/main" id="{989ED89E-77E9-4255-9034-739E605EFF04}"/>
              </a:ext>
            </a:extLst>
          </p:cNvPr>
          <p:cNvSpPr>
            <a:spLocks noGrp="1"/>
          </p:cNvSpPr>
          <p:nvPr>
            <p:ph type="ftr" sz="quarter" idx="11"/>
          </p:nvPr>
        </p:nvSpPr>
        <p:spPr/>
        <p:txBody>
          <a:bodyPr/>
          <a:lstStyle/>
          <a:p>
            <a:r>
              <a:rPr lang="en-US"/>
              <a:t>National Social Safety Nets Coordinating Office (NASSCO)</a:t>
            </a:r>
          </a:p>
        </p:txBody>
      </p:sp>
      <p:sp>
        <p:nvSpPr>
          <p:cNvPr id="6" name="Slide Number Placeholder 5">
            <a:extLst>
              <a:ext uri="{FF2B5EF4-FFF2-40B4-BE49-F238E27FC236}">
                <a16:creationId xmlns:a16="http://schemas.microsoft.com/office/drawing/2014/main" id="{4FC13188-E1E5-499A-8753-F52D004DE5C7}"/>
              </a:ext>
            </a:extLst>
          </p:cNvPr>
          <p:cNvSpPr>
            <a:spLocks noGrp="1"/>
          </p:cNvSpPr>
          <p:nvPr>
            <p:ph type="sldNum" sz="quarter" idx="12"/>
          </p:nvPr>
        </p:nvSpPr>
        <p:spPr/>
        <p:txBody>
          <a:bodyPr/>
          <a:lstStyle/>
          <a:p>
            <a:fld id="{C503C29B-A6C2-4FE8-B77F-264ABB1A6F69}" type="slidenum">
              <a:rPr lang="en-US" smtClean="0"/>
              <a:t>‹#›</a:t>
            </a:fld>
            <a:endParaRPr lang="en-US"/>
          </a:p>
        </p:txBody>
      </p:sp>
    </p:spTree>
    <p:extLst>
      <p:ext uri="{BB962C8B-B14F-4D97-AF65-F5344CB8AC3E}">
        <p14:creationId xmlns:p14="http://schemas.microsoft.com/office/powerpoint/2010/main" val="601709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F45EF-8EA3-479D-BC3E-E7E47C4A74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C050E5-E854-4F2C-A10A-C56CCA9EA4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4E4B56-1B25-4542-A7C9-C1233EC649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029CDF-E176-440E-AE76-5B920FB7A17D}"/>
              </a:ext>
            </a:extLst>
          </p:cNvPr>
          <p:cNvSpPr>
            <a:spLocks noGrp="1"/>
          </p:cNvSpPr>
          <p:nvPr>
            <p:ph type="dt" sz="half" idx="10"/>
          </p:nvPr>
        </p:nvSpPr>
        <p:spPr/>
        <p:txBody>
          <a:bodyPr/>
          <a:lstStyle/>
          <a:p>
            <a:fld id="{728B7213-80EE-4C08-99E0-AA9A2318F657}" type="datetime4">
              <a:rPr lang="en-US" smtClean="0"/>
              <a:t>May 28, 2020</a:t>
            </a:fld>
            <a:endParaRPr lang="en-US"/>
          </a:p>
        </p:txBody>
      </p:sp>
      <p:sp>
        <p:nvSpPr>
          <p:cNvPr id="6" name="Footer Placeholder 5">
            <a:extLst>
              <a:ext uri="{FF2B5EF4-FFF2-40B4-BE49-F238E27FC236}">
                <a16:creationId xmlns:a16="http://schemas.microsoft.com/office/drawing/2014/main" id="{5C263E10-CFBB-4833-8323-4CFE18ADF53E}"/>
              </a:ext>
            </a:extLst>
          </p:cNvPr>
          <p:cNvSpPr>
            <a:spLocks noGrp="1"/>
          </p:cNvSpPr>
          <p:nvPr>
            <p:ph type="ftr" sz="quarter" idx="11"/>
          </p:nvPr>
        </p:nvSpPr>
        <p:spPr/>
        <p:txBody>
          <a:bodyPr/>
          <a:lstStyle/>
          <a:p>
            <a:r>
              <a:rPr lang="en-US"/>
              <a:t>National Social Safety Nets Coordinating Office (NASSCO)</a:t>
            </a:r>
          </a:p>
        </p:txBody>
      </p:sp>
      <p:sp>
        <p:nvSpPr>
          <p:cNvPr id="7" name="Slide Number Placeholder 6">
            <a:extLst>
              <a:ext uri="{FF2B5EF4-FFF2-40B4-BE49-F238E27FC236}">
                <a16:creationId xmlns:a16="http://schemas.microsoft.com/office/drawing/2014/main" id="{01BA8DEB-33AE-4517-8CB4-063BA7CAFBAF}"/>
              </a:ext>
            </a:extLst>
          </p:cNvPr>
          <p:cNvSpPr>
            <a:spLocks noGrp="1"/>
          </p:cNvSpPr>
          <p:nvPr>
            <p:ph type="sldNum" sz="quarter" idx="12"/>
          </p:nvPr>
        </p:nvSpPr>
        <p:spPr/>
        <p:txBody>
          <a:bodyPr/>
          <a:lstStyle/>
          <a:p>
            <a:fld id="{C503C29B-A6C2-4FE8-B77F-264ABB1A6F69}" type="slidenum">
              <a:rPr lang="en-US" smtClean="0"/>
              <a:t>‹#›</a:t>
            </a:fld>
            <a:endParaRPr lang="en-US"/>
          </a:p>
        </p:txBody>
      </p:sp>
    </p:spTree>
    <p:extLst>
      <p:ext uri="{BB962C8B-B14F-4D97-AF65-F5344CB8AC3E}">
        <p14:creationId xmlns:p14="http://schemas.microsoft.com/office/powerpoint/2010/main" val="1650401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9795B-6DA9-47DD-94AB-2BFB9E151B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AF4578-F41D-45E3-A14F-05FA790E26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2542DB-3941-4C02-9691-7C24A294D4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D3CF6C-62FF-49A0-A4F9-2844973CA8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9D8896-A020-4775-BC37-48D27B2631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CF3BED-5556-43E0-884B-4F0A4EB8D861}"/>
              </a:ext>
            </a:extLst>
          </p:cNvPr>
          <p:cNvSpPr>
            <a:spLocks noGrp="1"/>
          </p:cNvSpPr>
          <p:nvPr>
            <p:ph type="dt" sz="half" idx="10"/>
          </p:nvPr>
        </p:nvSpPr>
        <p:spPr/>
        <p:txBody>
          <a:bodyPr/>
          <a:lstStyle/>
          <a:p>
            <a:fld id="{8EA88424-24DE-42D2-8FF7-53CA36BA58D5}" type="datetime4">
              <a:rPr lang="en-US" smtClean="0"/>
              <a:t>May 28, 2020</a:t>
            </a:fld>
            <a:endParaRPr lang="en-US"/>
          </a:p>
        </p:txBody>
      </p:sp>
      <p:sp>
        <p:nvSpPr>
          <p:cNvPr id="8" name="Footer Placeholder 7">
            <a:extLst>
              <a:ext uri="{FF2B5EF4-FFF2-40B4-BE49-F238E27FC236}">
                <a16:creationId xmlns:a16="http://schemas.microsoft.com/office/drawing/2014/main" id="{69F0FBF2-01F2-4E55-B58C-6FCDFD62A6BA}"/>
              </a:ext>
            </a:extLst>
          </p:cNvPr>
          <p:cNvSpPr>
            <a:spLocks noGrp="1"/>
          </p:cNvSpPr>
          <p:nvPr>
            <p:ph type="ftr" sz="quarter" idx="11"/>
          </p:nvPr>
        </p:nvSpPr>
        <p:spPr/>
        <p:txBody>
          <a:bodyPr/>
          <a:lstStyle/>
          <a:p>
            <a:r>
              <a:rPr lang="en-US"/>
              <a:t>National Social Safety Nets Coordinating Office (NASSCO)</a:t>
            </a:r>
          </a:p>
        </p:txBody>
      </p:sp>
      <p:sp>
        <p:nvSpPr>
          <p:cNvPr id="9" name="Slide Number Placeholder 8">
            <a:extLst>
              <a:ext uri="{FF2B5EF4-FFF2-40B4-BE49-F238E27FC236}">
                <a16:creationId xmlns:a16="http://schemas.microsoft.com/office/drawing/2014/main" id="{4524206D-0700-4B41-867A-A3371BDAF8E9}"/>
              </a:ext>
            </a:extLst>
          </p:cNvPr>
          <p:cNvSpPr>
            <a:spLocks noGrp="1"/>
          </p:cNvSpPr>
          <p:nvPr>
            <p:ph type="sldNum" sz="quarter" idx="12"/>
          </p:nvPr>
        </p:nvSpPr>
        <p:spPr/>
        <p:txBody>
          <a:bodyPr/>
          <a:lstStyle/>
          <a:p>
            <a:fld id="{C503C29B-A6C2-4FE8-B77F-264ABB1A6F69}" type="slidenum">
              <a:rPr lang="en-US" smtClean="0"/>
              <a:t>‹#›</a:t>
            </a:fld>
            <a:endParaRPr lang="en-US"/>
          </a:p>
        </p:txBody>
      </p:sp>
    </p:spTree>
    <p:extLst>
      <p:ext uri="{BB962C8B-B14F-4D97-AF65-F5344CB8AC3E}">
        <p14:creationId xmlns:p14="http://schemas.microsoft.com/office/powerpoint/2010/main" val="961295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4F7A-0430-467A-9351-80F0E5F6EB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1B3202-D7BB-4192-AD44-0FC48CFBBE04}"/>
              </a:ext>
            </a:extLst>
          </p:cNvPr>
          <p:cNvSpPr>
            <a:spLocks noGrp="1"/>
          </p:cNvSpPr>
          <p:nvPr>
            <p:ph type="dt" sz="half" idx="10"/>
          </p:nvPr>
        </p:nvSpPr>
        <p:spPr/>
        <p:txBody>
          <a:bodyPr/>
          <a:lstStyle/>
          <a:p>
            <a:fld id="{12E75746-13F8-485D-9484-D73D153D827F}" type="datetime4">
              <a:rPr lang="en-US" smtClean="0"/>
              <a:t>May 28, 2020</a:t>
            </a:fld>
            <a:endParaRPr lang="en-US"/>
          </a:p>
        </p:txBody>
      </p:sp>
      <p:sp>
        <p:nvSpPr>
          <p:cNvPr id="4" name="Footer Placeholder 3">
            <a:extLst>
              <a:ext uri="{FF2B5EF4-FFF2-40B4-BE49-F238E27FC236}">
                <a16:creationId xmlns:a16="http://schemas.microsoft.com/office/drawing/2014/main" id="{2FD8B7B4-0A73-432E-988E-08171E31F50F}"/>
              </a:ext>
            </a:extLst>
          </p:cNvPr>
          <p:cNvSpPr>
            <a:spLocks noGrp="1"/>
          </p:cNvSpPr>
          <p:nvPr>
            <p:ph type="ftr" sz="quarter" idx="11"/>
          </p:nvPr>
        </p:nvSpPr>
        <p:spPr/>
        <p:txBody>
          <a:bodyPr/>
          <a:lstStyle/>
          <a:p>
            <a:r>
              <a:rPr lang="en-US"/>
              <a:t>National Social Safety Nets Coordinating Office (NASSCO)</a:t>
            </a:r>
          </a:p>
        </p:txBody>
      </p:sp>
      <p:sp>
        <p:nvSpPr>
          <p:cNvPr id="5" name="Slide Number Placeholder 4">
            <a:extLst>
              <a:ext uri="{FF2B5EF4-FFF2-40B4-BE49-F238E27FC236}">
                <a16:creationId xmlns:a16="http://schemas.microsoft.com/office/drawing/2014/main" id="{78638958-745F-4C1D-B1F9-B07BE2967C78}"/>
              </a:ext>
            </a:extLst>
          </p:cNvPr>
          <p:cNvSpPr>
            <a:spLocks noGrp="1"/>
          </p:cNvSpPr>
          <p:nvPr>
            <p:ph type="sldNum" sz="quarter" idx="12"/>
          </p:nvPr>
        </p:nvSpPr>
        <p:spPr/>
        <p:txBody>
          <a:bodyPr/>
          <a:lstStyle/>
          <a:p>
            <a:fld id="{C503C29B-A6C2-4FE8-B77F-264ABB1A6F69}" type="slidenum">
              <a:rPr lang="en-US" smtClean="0"/>
              <a:t>‹#›</a:t>
            </a:fld>
            <a:endParaRPr lang="en-US"/>
          </a:p>
        </p:txBody>
      </p:sp>
    </p:spTree>
    <p:extLst>
      <p:ext uri="{BB962C8B-B14F-4D97-AF65-F5344CB8AC3E}">
        <p14:creationId xmlns:p14="http://schemas.microsoft.com/office/powerpoint/2010/main" val="2357224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39EE35-6F68-4E83-ADD4-240B24F6C4AA}"/>
              </a:ext>
            </a:extLst>
          </p:cNvPr>
          <p:cNvSpPr>
            <a:spLocks noGrp="1"/>
          </p:cNvSpPr>
          <p:nvPr>
            <p:ph type="dt" sz="half" idx="10"/>
          </p:nvPr>
        </p:nvSpPr>
        <p:spPr/>
        <p:txBody>
          <a:bodyPr/>
          <a:lstStyle/>
          <a:p>
            <a:fld id="{11E2D5DD-23A9-4314-AB72-020B65B97FA3}" type="datetime4">
              <a:rPr lang="en-US" smtClean="0"/>
              <a:t>May 28, 2020</a:t>
            </a:fld>
            <a:endParaRPr lang="en-US"/>
          </a:p>
        </p:txBody>
      </p:sp>
      <p:sp>
        <p:nvSpPr>
          <p:cNvPr id="3" name="Footer Placeholder 2">
            <a:extLst>
              <a:ext uri="{FF2B5EF4-FFF2-40B4-BE49-F238E27FC236}">
                <a16:creationId xmlns:a16="http://schemas.microsoft.com/office/drawing/2014/main" id="{E460BBC2-144D-431C-9E46-108FEB726965}"/>
              </a:ext>
            </a:extLst>
          </p:cNvPr>
          <p:cNvSpPr>
            <a:spLocks noGrp="1"/>
          </p:cNvSpPr>
          <p:nvPr>
            <p:ph type="ftr" sz="quarter" idx="11"/>
          </p:nvPr>
        </p:nvSpPr>
        <p:spPr/>
        <p:txBody>
          <a:bodyPr/>
          <a:lstStyle/>
          <a:p>
            <a:r>
              <a:rPr lang="en-US"/>
              <a:t>National Social Safety Nets Coordinating Office (NASSCO)</a:t>
            </a:r>
          </a:p>
        </p:txBody>
      </p:sp>
      <p:sp>
        <p:nvSpPr>
          <p:cNvPr id="4" name="Slide Number Placeholder 3">
            <a:extLst>
              <a:ext uri="{FF2B5EF4-FFF2-40B4-BE49-F238E27FC236}">
                <a16:creationId xmlns:a16="http://schemas.microsoft.com/office/drawing/2014/main" id="{2ECF3D9C-9640-47BF-ABB1-C23C4E916B1B}"/>
              </a:ext>
            </a:extLst>
          </p:cNvPr>
          <p:cNvSpPr>
            <a:spLocks noGrp="1"/>
          </p:cNvSpPr>
          <p:nvPr>
            <p:ph type="sldNum" sz="quarter" idx="12"/>
          </p:nvPr>
        </p:nvSpPr>
        <p:spPr/>
        <p:txBody>
          <a:bodyPr/>
          <a:lstStyle/>
          <a:p>
            <a:fld id="{C503C29B-A6C2-4FE8-B77F-264ABB1A6F69}" type="slidenum">
              <a:rPr lang="en-US" smtClean="0"/>
              <a:t>‹#›</a:t>
            </a:fld>
            <a:endParaRPr lang="en-US"/>
          </a:p>
        </p:txBody>
      </p:sp>
    </p:spTree>
    <p:extLst>
      <p:ext uri="{BB962C8B-B14F-4D97-AF65-F5344CB8AC3E}">
        <p14:creationId xmlns:p14="http://schemas.microsoft.com/office/powerpoint/2010/main" val="2895743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1FE44-AC7F-490F-8206-A04BA1362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BFBC79-EA2A-41BF-859A-BC242FA7E0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3264B8-9DC8-4AEC-AEC0-10CA06CAF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7AB257-CC78-4528-B18C-7B110592A9D6}"/>
              </a:ext>
            </a:extLst>
          </p:cNvPr>
          <p:cNvSpPr>
            <a:spLocks noGrp="1"/>
          </p:cNvSpPr>
          <p:nvPr>
            <p:ph type="dt" sz="half" idx="10"/>
          </p:nvPr>
        </p:nvSpPr>
        <p:spPr/>
        <p:txBody>
          <a:bodyPr/>
          <a:lstStyle/>
          <a:p>
            <a:fld id="{74237CBD-1950-45D8-A4B3-0B30E46A2FBF}" type="datetime4">
              <a:rPr lang="en-US" smtClean="0"/>
              <a:t>May 28, 2020</a:t>
            </a:fld>
            <a:endParaRPr lang="en-US"/>
          </a:p>
        </p:txBody>
      </p:sp>
      <p:sp>
        <p:nvSpPr>
          <p:cNvPr id="6" name="Footer Placeholder 5">
            <a:extLst>
              <a:ext uri="{FF2B5EF4-FFF2-40B4-BE49-F238E27FC236}">
                <a16:creationId xmlns:a16="http://schemas.microsoft.com/office/drawing/2014/main" id="{1C8BA7AA-D89E-4640-BA95-6DDD6A77399D}"/>
              </a:ext>
            </a:extLst>
          </p:cNvPr>
          <p:cNvSpPr>
            <a:spLocks noGrp="1"/>
          </p:cNvSpPr>
          <p:nvPr>
            <p:ph type="ftr" sz="quarter" idx="11"/>
          </p:nvPr>
        </p:nvSpPr>
        <p:spPr/>
        <p:txBody>
          <a:bodyPr/>
          <a:lstStyle/>
          <a:p>
            <a:r>
              <a:rPr lang="en-US"/>
              <a:t>National Social Safety Nets Coordinating Office (NASSCO)</a:t>
            </a:r>
          </a:p>
        </p:txBody>
      </p:sp>
      <p:sp>
        <p:nvSpPr>
          <p:cNvPr id="7" name="Slide Number Placeholder 6">
            <a:extLst>
              <a:ext uri="{FF2B5EF4-FFF2-40B4-BE49-F238E27FC236}">
                <a16:creationId xmlns:a16="http://schemas.microsoft.com/office/drawing/2014/main" id="{C19E364E-6B26-4214-AD3F-952C4CD76303}"/>
              </a:ext>
            </a:extLst>
          </p:cNvPr>
          <p:cNvSpPr>
            <a:spLocks noGrp="1"/>
          </p:cNvSpPr>
          <p:nvPr>
            <p:ph type="sldNum" sz="quarter" idx="12"/>
          </p:nvPr>
        </p:nvSpPr>
        <p:spPr/>
        <p:txBody>
          <a:bodyPr/>
          <a:lstStyle/>
          <a:p>
            <a:fld id="{C503C29B-A6C2-4FE8-B77F-264ABB1A6F69}" type="slidenum">
              <a:rPr lang="en-US" smtClean="0"/>
              <a:t>‹#›</a:t>
            </a:fld>
            <a:endParaRPr lang="en-US"/>
          </a:p>
        </p:txBody>
      </p:sp>
    </p:spTree>
    <p:extLst>
      <p:ext uri="{BB962C8B-B14F-4D97-AF65-F5344CB8AC3E}">
        <p14:creationId xmlns:p14="http://schemas.microsoft.com/office/powerpoint/2010/main" val="2149867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44DA1-A676-4B53-8CCA-E64E407A95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36E15D-A75B-4D6A-8848-228E9527BE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915CD3-7140-4636-9F41-383840FD07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979BF4-D2CC-4BCC-B251-1C343086D634}"/>
              </a:ext>
            </a:extLst>
          </p:cNvPr>
          <p:cNvSpPr>
            <a:spLocks noGrp="1"/>
          </p:cNvSpPr>
          <p:nvPr>
            <p:ph type="dt" sz="half" idx="10"/>
          </p:nvPr>
        </p:nvSpPr>
        <p:spPr/>
        <p:txBody>
          <a:bodyPr/>
          <a:lstStyle/>
          <a:p>
            <a:fld id="{1D449967-F42D-4205-B9D6-B878C3034EFC}" type="datetime4">
              <a:rPr lang="en-US" smtClean="0"/>
              <a:t>May 28, 2020</a:t>
            </a:fld>
            <a:endParaRPr lang="en-US"/>
          </a:p>
        </p:txBody>
      </p:sp>
      <p:sp>
        <p:nvSpPr>
          <p:cNvPr id="6" name="Footer Placeholder 5">
            <a:extLst>
              <a:ext uri="{FF2B5EF4-FFF2-40B4-BE49-F238E27FC236}">
                <a16:creationId xmlns:a16="http://schemas.microsoft.com/office/drawing/2014/main" id="{4EBA3A92-72FB-47AA-9FD4-B624FD00D048}"/>
              </a:ext>
            </a:extLst>
          </p:cNvPr>
          <p:cNvSpPr>
            <a:spLocks noGrp="1"/>
          </p:cNvSpPr>
          <p:nvPr>
            <p:ph type="ftr" sz="quarter" idx="11"/>
          </p:nvPr>
        </p:nvSpPr>
        <p:spPr/>
        <p:txBody>
          <a:bodyPr/>
          <a:lstStyle/>
          <a:p>
            <a:r>
              <a:rPr lang="en-US"/>
              <a:t>National Social Safety Nets Coordinating Office (NASSCO)</a:t>
            </a:r>
          </a:p>
        </p:txBody>
      </p:sp>
      <p:sp>
        <p:nvSpPr>
          <p:cNvPr id="7" name="Slide Number Placeholder 6">
            <a:extLst>
              <a:ext uri="{FF2B5EF4-FFF2-40B4-BE49-F238E27FC236}">
                <a16:creationId xmlns:a16="http://schemas.microsoft.com/office/drawing/2014/main" id="{F1AD8B0F-B5F0-4911-889E-81E78B4AE773}"/>
              </a:ext>
            </a:extLst>
          </p:cNvPr>
          <p:cNvSpPr>
            <a:spLocks noGrp="1"/>
          </p:cNvSpPr>
          <p:nvPr>
            <p:ph type="sldNum" sz="quarter" idx="12"/>
          </p:nvPr>
        </p:nvSpPr>
        <p:spPr/>
        <p:txBody>
          <a:bodyPr/>
          <a:lstStyle/>
          <a:p>
            <a:fld id="{C503C29B-A6C2-4FE8-B77F-264ABB1A6F69}" type="slidenum">
              <a:rPr lang="en-US" smtClean="0"/>
              <a:t>‹#›</a:t>
            </a:fld>
            <a:endParaRPr lang="en-US"/>
          </a:p>
        </p:txBody>
      </p:sp>
    </p:spTree>
    <p:extLst>
      <p:ext uri="{BB962C8B-B14F-4D97-AF65-F5344CB8AC3E}">
        <p14:creationId xmlns:p14="http://schemas.microsoft.com/office/powerpoint/2010/main" val="161833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87C912-2C35-405B-A562-C726A6E4D67F}"/>
              </a:ext>
            </a:extLst>
          </p:cNvPr>
          <p:cNvSpPr>
            <a:spLocks noGrp="1"/>
          </p:cNvSpPr>
          <p:nvPr>
            <p:ph type="title"/>
          </p:nvPr>
        </p:nvSpPr>
        <p:spPr>
          <a:xfrm>
            <a:off x="929641" y="325936"/>
            <a:ext cx="10515600" cy="88890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941EA969-F5B9-44AF-A2E9-E3E818F1D2B2}"/>
              </a:ext>
            </a:extLst>
          </p:cNvPr>
          <p:cNvSpPr>
            <a:spLocks noGrp="1"/>
          </p:cNvSpPr>
          <p:nvPr>
            <p:ph type="body" idx="1"/>
          </p:nvPr>
        </p:nvSpPr>
        <p:spPr>
          <a:xfrm>
            <a:off x="968830" y="152517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D9C3B93-DE63-498F-B01A-DFF97DA58CFD}"/>
              </a:ext>
            </a:extLst>
          </p:cNvPr>
          <p:cNvSpPr>
            <a:spLocks noGrp="1"/>
          </p:cNvSpPr>
          <p:nvPr>
            <p:ph type="dt" sz="half" idx="2"/>
          </p:nvPr>
        </p:nvSpPr>
        <p:spPr>
          <a:xfrm>
            <a:off x="915571"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45B3BB-67C6-4B16-9D04-4027926BCEFA}" type="datetime4">
              <a:rPr lang="en-US" smtClean="0"/>
              <a:t>May 28, 2020</a:t>
            </a:fld>
            <a:endParaRPr lang="en-US" dirty="0"/>
          </a:p>
        </p:txBody>
      </p:sp>
      <p:sp>
        <p:nvSpPr>
          <p:cNvPr id="5" name="Footer Placeholder 4">
            <a:extLst>
              <a:ext uri="{FF2B5EF4-FFF2-40B4-BE49-F238E27FC236}">
                <a16:creationId xmlns:a16="http://schemas.microsoft.com/office/drawing/2014/main" id="{8CDAF921-2E65-4E8C-BD36-66B483D400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50" b="1" i="1">
                <a:solidFill>
                  <a:schemeClr val="tx1"/>
                </a:solidFill>
              </a:defRPr>
            </a:lvl1pPr>
          </a:lstStyle>
          <a:p>
            <a:r>
              <a:rPr lang="en-US" dirty="0"/>
              <a:t>National Social Safety Nets Coordinating Office (NASSCO)</a:t>
            </a:r>
          </a:p>
        </p:txBody>
      </p:sp>
      <p:sp>
        <p:nvSpPr>
          <p:cNvPr id="6" name="Slide Number Placeholder 5">
            <a:extLst>
              <a:ext uri="{FF2B5EF4-FFF2-40B4-BE49-F238E27FC236}">
                <a16:creationId xmlns:a16="http://schemas.microsoft.com/office/drawing/2014/main" id="{5ADA59E9-0FEB-4B2D-B383-4FF255E88FB7}"/>
              </a:ext>
            </a:extLst>
          </p:cNvPr>
          <p:cNvSpPr>
            <a:spLocks noGrp="1"/>
          </p:cNvSpPr>
          <p:nvPr>
            <p:ph type="sldNum" sz="quarter" idx="4"/>
          </p:nvPr>
        </p:nvSpPr>
        <p:spPr>
          <a:xfrm>
            <a:off x="8610600" y="6356350"/>
            <a:ext cx="1111347"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503C29B-A6C2-4FE8-B77F-264ABB1A6F69}" type="slidenum">
              <a:rPr lang="en-US" smtClean="0"/>
              <a:pPr/>
              <a:t>‹#›</a:t>
            </a:fld>
            <a:endParaRPr lang="en-US" dirty="0"/>
          </a:p>
        </p:txBody>
      </p:sp>
      <p:sp>
        <p:nvSpPr>
          <p:cNvPr id="7" name="TextBox 6">
            <a:extLst>
              <a:ext uri="{FF2B5EF4-FFF2-40B4-BE49-F238E27FC236}">
                <a16:creationId xmlns:a16="http://schemas.microsoft.com/office/drawing/2014/main" id="{4CA3F7E3-E6B2-486F-AC3B-81840EF7AE24}"/>
              </a:ext>
            </a:extLst>
          </p:cNvPr>
          <p:cNvSpPr txBox="1"/>
          <p:nvPr userDrawn="1"/>
        </p:nvSpPr>
        <p:spPr>
          <a:xfrm>
            <a:off x="10537047" y="6203463"/>
            <a:ext cx="1884734" cy="184666"/>
          </a:xfrm>
          <a:prstGeom prst="rect">
            <a:avLst/>
          </a:prstGeom>
          <a:noFill/>
        </p:spPr>
        <p:txBody>
          <a:bodyPr wrap="square" rtlCol="0">
            <a:spAutoFit/>
          </a:bodyPr>
          <a:lstStyle/>
          <a:p>
            <a:r>
              <a:rPr lang="en-US" sz="600" b="1" i="1" dirty="0">
                <a:solidFill>
                  <a:schemeClr val="accent6">
                    <a:lumMod val="75000"/>
                  </a:schemeClr>
                </a:solidFill>
                <a:latin typeface="Arial" panose="020B0604020202020204" pitchFamily="34" charset="0"/>
                <a:cs typeface="Arial" panose="020B0604020202020204" pitchFamily="34" charset="0"/>
              </a:rPr>
              <a:t>Pillar for poor and vulnerable</a:t>
            </a:r>
          </a:p>
        </p:txBody>
      </p:sp>
      <p:pic>
        <p:nvPicPr>
          <p:cNvPr id="8" name="Picture 7">
            <a:extLst>
              <a:ext uri="{FF2B5EF4-FFF2-40B4-BE49-F238E27FC236}">
                <a16:creationId xmlns:a16="http://schemas.microsoft.com/office/drawing/2014/main" id="{ABDC8010-0222-4405-92D1-7260F5203F0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074793" y="6294226"/>
            <a:ext cx="1111347" cy="543853"/>
          </a:xfrm>
          <a:prstGeom prst="rect">
            <a:avLst/>
          </a:prstGeom>
        </p:spPr>
      </p:pic>
      <p:sp>
        <p:nvSpPr>
          <p:cNvPr id="9" name="Rectangle 8">
            <a:extLst>
              <a:ext uri="{FF2B5EF4-FFF2-40B4-BE49-F238E27FC236}">
                <a16:creationId xmlns:a16="http://schemas.microsoft.com/office/drawing/2014/main" id="{AA39F3A5-BFFF-4810-A1EE-19CA46137477}"/>
              </a:ext>
            </a:extLst>
          </p:cNvPr>
          <p:cNvSpPr/>
          <p:nvPr userDrawn="1"/>
        </p:nvSpPr>
        <p:spPr>
          <a:xfrm>
            <a:off x="-1" y="-19922"/>
            <a:ext cx="835017" cy="6877921"/>
          </a:xfrm>
          <a:prstGeom prst="rect">
            <a:avLst/>
          </a:prstGeom>
          <a:solidFill>
            <a:srgbClr val="535535"/>
          </a:solidFill>
          <a:ln>
            <a:solidFill>
              <a:srgbClr val="5355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479298F-2076-490B-99B3-069E9029AAAF}"/>
              </a:ext>
            </a:extLst>
          </p:cNvPr>
          <p:cNvSpPr/>
          <p:nvPr userDrawn="1"/>
        </p:nvSpPr>
        <p:spPr>
          <a:xfrm>
            <a:off x="0" y="117566"/>
            <a:ext cx="761666" cy="862148"/>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109EF25-26FB-405B-8D5A-BECCABFBE4DD}"/>
              </a:ext>
            </a:extLst>
          </p:cNvPr>
          <p:cNvPicPr>
            <a:picLocks noChangeAspect="1"/>
          </p:cNvPicPr>
          <p:nvPr userDrawn="1"/>
        </p:nvPicPr>
        <p:blipFill>
          <a:blip r:embed="rId15"/>
          <a:stretch>
            <a:fillRect/>
          </a:stretch>
        </p:blipFill>
        <p:spPr>
          <a:xfrm>
            <a:off x="115856" y="260620"/>
            <a:ext cx="531258" cy="551391"/>
          </a:xfrm>
          <a:prstGeom prst="rect">
            <a:avLst/>
          </a:prstGeom>
        </p:spPr>
      </p:pic>
      <p:pic>
        <p:nvPicPr>
          <p:cNvPr id="12" name="Picture 11">
            <a:extLst>
              <a:ext uri="{FF2B5EF4-FFF2-40B4-BE49-F238E27FC236}">
                <a16:creationId xmlns:a16="http://schemas.microsoft.com/office/drawing/2014/main" id="{0A4400EC-2AC5-4059-A26C-62E8448DAFC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960263" y="6294227"/>
            <a:ext cx="1111347" cy="543853"/>
          </a:xfrm>
          <a:prstGeom prst="rect">
            <a:avLst/>
          </a:prstGeom>
        </p:spPr>
      </p:pic>
    </p:spTree>
    <p:extLst>
      <p:ext uri="{BB962C8B-B14F-4D97-AF65-F5344CB8AC3E}">
        <p14:creationId xmlns:p14="http://schemas.microsoft.com/office/powerpoint/2010/main" val="3584065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emf"/><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FCE3E-1938-4FCE-B877-457C7C1DECB3}"/>
              </a:ext>
            </a:extLst>
          </p:cNvPr>
          <p:cNvSpPr>
            <a:spLocks noGrp="1"/>
          </p:cNvSpPr>
          <p:nvPr>
            <p:ph type="ctrTitle"/>
          </p:nvPr>
        </p:nvSpPr>
        <p:spPr/>
        <p:txBody>
          <a:bodyPr>
            <a:normAutofit/>
          </a:bodyPr>
          <a:lstStyle/>
          <a:p>
            <a:r>
              <a:rPr lang="en-US" sz="2400" dirty="0">
                <a:solidFill>
                  <a:schemeClr val="bg1"/>
                </a:solidFill>
                <a:highlight>
                  <a:srgbClr val="008000"/>
                </a:highlight>
              </a:rPr>
              <a:t>FEDERAL MINISTRY OF HUMANITARIAN AFFAIRS, DISASTER MANAGEMENT AND SOCIAL DEVELOPMENT </a:t>
            </a:r>
          </a:p>
        </p:txBody>
      </p:sp>
      <p:sp>
        <p:nvSpPr>
          <p:cNvPr id="3" name="Subtitle 2">
            <a:extLst>
              <a:ext uri="{FF2B5EF4-FFF2-40B4-BE49-F238E27FC236}">
                <a16:creationId xmlns:a16="http://schemas.microsoft.com/office/drawing/2014/main" id="{EE744535-CC90-4089-91CF-515743006004}"/>
              </a:ext>
            </a:extLst>
          </p:cNvPr>
          <p:cNvSpPr>
            <a:spLocks noGrp="1"/>
          </p:cNvSpPr>
          <p:nvPr>
            <p:ph type="subTitle" idx="1"/>
          </p:nvPr>
        </p:nvSpPr>
        <p:spPr>
          <a:xfrm>
            <a:off x="1524000" y="3602037"/>
            <a:ext cx="9144000" cy="2387599"/>
          </a:xfrm>
        </p:spPr>
        <p:txBody>
          <a:bodyPr>
            <a:noAutofit/>
          </a:bodyPr>
          <a:lstStyle/>
          <a:p>
            <a:r>
              <a:rPr lang="en-US" sz="2800" dirty="0">
                <a:highlight>
                  <a:srgbClr val="FFFF00"/>
                </a:highlight>
              </a:rPr>
              <a:t>ICPC &amp; OAGF Meeting: Delivering Palliatives Transparently: Cash Transfer in Focus</a:t>
            </a:r>
          </a:p>
          <a:p>
            <a:r>
              <a:rPr lang="en-US" sz="2800" dirty="0">
                <a:solidFill>
                  <a:schemeClr val="bg1"/>
                </a:solidFill>
                <a:highlight>
                  <a:srgbClr val="008000"/>
                </a:highlight>
              </a:rPr>
              <a:t>May 2020</a:t>
            </a:r>
          </a:p>
          <a:p>
            <a:r>
              <a:rPr lang="en-US" sz="2800" dirty="0" err="1">
                <a:solidFill>
                  <a:schemeClr val="bg1"/>
                </a:solidFill>
                <a:highlight>
                  <a:srgbClr val="008000"/>
                </a:highlight>
              </a:rPr>
              <a:t>Iorwa</a:t>
            </a:r>
            <a:r>
              <a:rPr lang="en-US" sz="2800" dirty="0">
                <a:solidFill>
                  <a:schemeClr val="bg1"/>
                </a:solidFill>
                <a:highlight>
                  <a:srgbClr val="008000"/>
                </a:highlight>
              </a:rPr>
              <a:t> </a:t>
            </a:r>
            <a:r>
              <a:rPr lang="en-US" sz="2800" dirty="0" err="1">
                <a:solidFill>
                  <a:schemeClr val="bg1"/>
                </a:solidFill>
                <a:highlight>
                  <a:srgbClr val="008000"/>
                </a:highlight>
              </a:rPr>
              <a:t>Apera</a:t>
            </a:r>
            <a:endParaRPr lang="en-US" sz="2800" dirty="0">
              <a:solidFill>
                <a:schemeClr val="bg1"/>
              </a:solidFill>
              <a:highlight>
                <a:srgbClr val="008000"/>
              </a:highlight>
            </a:endParaRPr>
          </a:p>
          <a:p>
            <a:r>
              <a:rPr lang="en-US" sz="2800" dirty="0">
                <a:solidFill>
                  <a:schemeClr val="bg1"/>
                </a:solidFill>
                <a:highlight>
                  <a:srgbClr val="008000"/>
                </a:highlight>
              </a:rPr>
              <a:t>National Coordinator</a:t>
            </a:r>
          </a:p>
        </p:txBody>
      </p:sp>
      <p:sp>
        <p:nvSpPr>
          <p:cNvPr id="4" name="Date Placeholder 3">
            <a:extLst>
              <a:ext uri="{FF2B5EF4-FFF2-40B4-BE49-F238E27FC236}">
                <a16:creationId xmlns:a16="http://schemas.microsoft.com/office/drawing/2014/main" id="{EA45A2D3-4F65-42F3-83EE-E2F5161F333A}"/>
              </a:ext>
            </a:extLst>
          </p:cNvPr>
          <p:cNvSpPr>
            <a:spLocks noGrp="1"/>
          </p:cNvSpPr>
          <p:nvPr>
            <p:ph type="dt" sz="half" idx="10"/>
          </p:nvPr>
        </p:nvSpPr>
        <p:spPr/>
        <p:txBody>
          <a:bodyPr/>
          <a:lstStyle/>
          <a:p>
            <a:fld id="{F166075B-A91F-4466-A944-E4E80650A7BB}" type="datetime4">
              <a:rPr lang="en-US" smtClean="0"/>
              <a:t>May 28, 2020</a:t>
            </a:fld>
            <a:endParaRPr lang="en-US" dirty="0"/>
          </a:p>
        </p:txBody>
      </p:sp>
      <p:sp>
        <p:nvSpPr>
          <p:cNvPr id="5" name="Footer Placeholder 4">
            <a:extLst>
              <a:ext uri="{FF2B5EF4-FFF2-40B4-BE49-F238E27FC236}">
                <a16:creationId xmlns:a16="http://schemas.microsoft.com/office/drawing/2014/main" id="{11D9F359-BDC6-4644-9D48-37D098D2C71B}"/>
              </a:ext>
            </a:extLst>
          </p:cNvPr>
          <p:cNvSpPr>
            <a:spLocks noGrp="1"/>
          </p:cNvSpPr>
          <p:nvPr>
            <p:ph type="ftr" sz="quarter" idx="11"/>
          </p:nvPr>
        </p:nvSpPr>
        <p:spPr/>
        <p:txBody>
          <a:bodyPr/>
          <a:lstStyle/>
          <a:p>
            <a:r>
              <a:rPr lang="en-US"/>
              <a:t>National Social Safety Nets Coordinating Office (NASSCO)</a:t>
            </a:r>
            <a:endParaRPr lang="en-US" dirty="0"/>
          </a:p>
        </p:txBody>
      </p:sp>
      <p:sp>
        <p:nvSpPr>
          <p:cNvPr id="6" name="Slide Number Placeholder 5">
            <a:extLst>
              <a:ext uri="{FF2B5EF4-FFF2-40B4-BE49-F238E27FC236}">
                <a16:creationId xmlns:a16="http://schemas.microsoft.com/office/drawing/2014/main" id="{C709A9AB-4BF3-4F3C-AB50-C7023F60F680}"/>
              </a:ext>
            </a:extLst>
          </p:cNvPr>
          <p:cNvSpPr>
            <a:spLocks noGrp="1"/>
          </p:cNvSpPr>
          <p:nvPr>
            <p:ph type="sldNum" sz="quarter" idx="12"/>
          </p:nvPr>
        </p:nvSpPr>
        <p:spPr/>
        <p:txBody>
          <a:bodyPr/>
          <a:lstStyle/>
          <a:p>
            <a:fld id="{C503C29B-A6C2-4FE8-B77F-264ABB1A6F69}" type="slidenum">
              <a:rPr lang="en-US" smtClean="0"/>
              <a:t>1</a:t>
            </a:fld>
            <a:endParaRPr lang="en-US"/>
          </a:p>
        </p:txBody>
      </p:sp>
    </p:spTree>
    <p:extLst>
      <p:ext uri="{BB962C8B-B14F-4D97-AF65-F5344CB8AC3E}">
        <p14:creationId xmlns:p14="http://schemas.microsoft.com/office/powerpoint/2010/main" val="615950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19B20-4F2A-4005-871E-3C6F8344C707}"/>
              </a:ext>
            </a:extLst>
          </p:cNvPr>
          <p:cNvSpPr>
            <a:spLocks noGrp="1"/>
          </p:cNvSpPr>
          <p:nvPr>
            <p:ph type="title"/>
          </p:nvPr>
        </p:nvSpPr>
        <p:spPr>
          <a:xfrm>
            <a:off x="3329507" y="178428"/>
            <a:ext cx="5948383" cy="681527"/>
          </a:xfrm>
        </p:spPr>
        <p:txBody>
          <a:bodyPr/>
          <a:lstStyle/>
          <a:p>
            <a:r>
              <a:rPr lang="en-US" dirty="0"/>
              <a:t>Third Party Monitoring</a:t>
            </a:r>
          </a:p>
        </p:txBody>
      </p:sp>
      <p:sp>
        <p:nvSpPr>
          <p:cNvPr id="3" name="Content Placeholder 2">
            <a:extLst>
              <a:ext uri="{FF2B5EF4-FFF2-40B4-BE49-F238E27FC236}">
                <a16:creationId xmlns:a16="http://schemas.microsoft.com/office/drawing/2014/main" id="{CE82E712-F09D-44D3-9DB4-A9DFA0661B75}"/>
              </a:ext>
            </a:extLst>
          </p:cNvPr>
          <p:cNvSpPr>
            <a:spLocks noGrp="1"/>
          </p:cNvSpPr>
          <p:nvPr>
            <p:ph idx="1"/>
          </p:nvPr>
        </p:nvSpPr>
        <p:spPr>
          <a:xfrm>
            <a:off x="794567" y="1401959"/>
            <a:ext cx="6438854" cy="4903751"/>
          </a:xfrm>
        </p:spPr>
        <p:txBody>
          <a:bodyPr>
            <a:normAutofit/>
          </a:bodyPr>
          <a:lstStyle/>
          <a:p>
            <a:r>
              <a:rPr lang="en-US" sz="1800" dirty="0"/>
              <a:t>Two Cycles of NASSP TPM exercise conducted</a:t>
            </a:r>
          </a:p>
          <a:p>
            <a:pPr lvl="1"/>
            <a:r>
              <a:rPr lang="en-US" sz="1600" dirty="0"/>
              <a:t>Q1 in 11 states – November 2019 across 133 LGAs</a:t>
            </a:r>
          </a:p>
          <a:p>
            <a:pPr lvl="1"/>
            <a:r>
              <a:rPr lang="en-US" sz="1600" dirty="0"/>
              <a:t>Q2 in 19 states – February 2020 across 256 LGAs</a:t>
            </a:r>
          </a:p>
          <a:p>
            <a:endParaRPr lang="en-GB" sz="1800" dirty="0"/>
          </a:p>
          <a:p>
            <a:r>
              <a:rPr lang="en-US" sz="1800" dirty="0"/>
              <a:t>A total of Four Hundred and Sixty-two Thousand, Nine Hundred and Ninety-three (462,993) Beneficiaries were sampled from 19 states </a:t>
            </a:r>
          </a:p>
          <a:p>
            <a:r>
              <a:rPr lang="en-US" sz="1800" dirty="0"/>
              <a:t>10% of the above total was selected for monitoring the monitoring cycles(s)</a:t>
            </a:r>
            <a:endParaRPr lang="en-GB" sz="1800" dirty="0"/>
          </a:p>
          <a:p>
            <a:r>
              <a:rPr lang="en-GB" sz="1800" dirty="0"/>
              <a:t>Mixed method instrumentation was used (Quan &amp; Qual) collect data</a:t>
            </a:r>
            <a:endParaRPr lang="en-US" sz="1800" dirty="0"/>
          </a:p>
          <a:p>
            <a:r>
              <a:rPr lang="en-US" sz="1800" dirty="0"/>
              <a:t>Findings &amp; recommendations from the two rounds (January &amp; March 2020) was presented and disseminated to NASSP and will be made public in about a week or two</a:t>
            </a:r>
          </a:p>
        </p:txBody>
      </p:sp>
      <p:sp>
        <p:nvSpPr>
          <p:cNvPr id="4" name="Date Placeholder 3">
            <a:extLst>
              <a:ext uri="{FF2B5EF4-FFF2-40B4-BE49-F238E27FC236}">
                <a16:creationId xmlns:a16="http://schemas.microsoft.com/office/drawing/2014/main" id="{5E7AD2C8-520C-4580-AC21-0AC742193AB9}"/>
              </a:ext>
            </a:extLst>
          </p:cNvPr>
          <p:cNvSpPr>
            <a:spLocks noGrp="1"/>
          </p:cNvSpPr>
          <p:nvPr>
            <p:ph type="dt" sz="half" idx="10"/>
          </p:nvPr>
        </p:nvSpPr>
        <p:spPr/>
        <p:txBody>
          <a:bodyPr/>
          <a:lstStyle/>
          <a:p>
            <a:fld id="{C7C99C1A-B36A-4061-BCD3-777E8F5C06DC}" type="datetime4">
              <a:rPr lang="en-US" smtClean="0"/>
              <a:t>May 28, 2020</a:t>
            </a:fld>
            <a:endParaRPr lang="en-US"/>
          </a:p>
        </p:txBody>
      </p:sp>
      <p:sp>
        <p:nvSpPr>
          <p:cNvPr id="5" name="Footer Placeholder 4">
            <a:extLst>
              <a:ext uri="{FF2B5EF4-FFF2-40B4-BE49-F238E27FC236}">
                <a16:creationId xmlns:a16="http://schemas.microsoft.com/office/drawing/2014/main" id="{3DDC7E88-5C1E-4D55-9227-0DB16C695193}"/>
              </a:ext>
            </a:extLst>
          </p:cNvPr>
          <p:cNvSpPr>
            <a:spLocks noGrp="1"/>
          </p:cNvSpPr>
          <p:nvPr>
            <p:ph type="ftr" sz="quarter" idx="11"/>
          </p:nvPr>
        </p:nvSpPr>
        <p:spPr/>
        <p:txBody>
          <a:bodyPr/>
          <a:lstStyle/>
          <a:p>
            <a:r>
              <a:rPr lang="en-US"/>
              <a:t>National Social Safety Nets Coordinating Office (NASSCO)</a:t>
            </a:r>
          </a:p>
        </p:txBody>
      </p:sp>
      <p:sp>
        <p:nvSpPr>
          <p:cNvPr id="6" name="Slide Number Placeholder 5">
            <a:extLst>
              <a:ext uri="{FF2B5EF4-FFF2-40B4-BE49-F238E27FC236}">
                <a16:creationId xmlns:a16="http://schemas.microsoft.com/office/drawing/2014/main" id="{F460FF32-75E0-4662-8B71-F55739A48C59}"/>
              </a:ext>
            </a:extLst>
          </p:cNvPr>
          <p:cNvSpPr>
            <a:spLocks noGrp="1"/>
          </p:cNvSpPr>
          <p:nvPr>
            <p:ph type="sldNum" sz="quarter" idx="12"/>
          </p:nvPr>
        </p:nvSpPr>
        <p:spPr/>
        <p:txBody>
          <a:bodyPr/>
          <a:lstStyle/>
          <a:p>
            <a:fld id="{C503C29B-A6C2-4FE8-B77F-264ABB1A6F69}" type="slidenum">
              <a:rPr lang="en-US" smtClean="0"/>
              <a:t>10</a:t>
            </a:fld>
            <a:endParaRPr lang="en-US"/>
          </a:p>
        </p:txBody>
      </p:sp>
      <p:pic>
        <p:nvPicPr>
          <p:cNvPr id="7" name="Picture 6">
            <a:extLst>
              <a:ext uri="{FF2B5EF4-FFF2-40B4-BE49-F238E27FC236}">
                <a16:creationId xmlns:a16="http://schemas.microsoft.com/office/drawing/2014/main" id="{014C2B9F-E02F-478A-808A-793FCD307765}"/>
              </a:ext>
            </a:extLst>
          </p:cNvPr>
          <p:cNvPicPr>
            <a:picLocks noChangeAspect="1"/>
          </p:cNvPicPr>
          <p:nvPr/>
        </p:nvPicPr>
        <p:blipFill>
          <a:blip r:embed="rId2"/>
          <a:stretch>
            <a:fillRect/>
          </a:stretch>
        </p:blipFill>
        <p:spPr>
          <a:xfrm>
            <a:off x="6412375" y="1401960"/>
            <a:ext cx="5678022" cy="4054080"/>
          </a:xfrm>
          <a:prstGeom prst="rect">
            <a:avLst/>
          </a:prstGeom>
        </p:spPr>
      </p:pic>
      <p:grpSp>
        <p:nvGrpSpPr>
          <p:cNvPr id="31" name="Group 30">
            <a:extLst>
              <a:ext uri="{FF2B5EF4-FFF2-40B4-BE49-F238E27FC236}">
                <a16:creationId xmlns:a16="http://schemas.microsoft.com/office/drawing/2014/main" id="{46C15259-AC9E-43BC-93E4-001FF92FACA3}"/>
              </a:ext>
            </a:extLst>
          </p:cNvPr>
          <p:cNvGrpSpPr/>
          <p:nvPr/>
        </p:nvGrpSpPr>
        <p:grpSpPr>
          <a:xfrm>
            <a:off x="7769598" y="996569"/>
            <a:ext cx="4001850" cy="4264602"/>
            <a:chOff x="8002103" y="996569"/>
            <a:chExt cx="3260256" cy="4264602"/>
          </a:xfrm>
        </p:grpSpPr>
        <p:sp>
          <p:nvSpPr>
            <p:cNvPr id="10" name="TextBox 9">
              <a:extLst>
                <a:ext uri="{FF2B5EF4-FFF2-40B4-BE49-F238E27FC236}">
                  <a16:creationId xmlns:a16="http://schemas.microsoft.com/office/drawing/2014/main" id="{47A8433F-0B39-4B95-B771-4EAE7B94C159}"/>
                </a:ext>
              </a:extLst>
            </p:cNvPr>
            <p:cNvSpPr txBox="1"/>
            <p:nvPr/>
          </p:nvSpPr>
          <p:spPr>
            <a:xfrm>
              <a:off x="8793933" y="996569"/>
              <a:ext cx="2468426" cy="369332"/>
            </a:xfrm>
            <a:prstGeom prst="rect">
              <a:avLst/>
            </a:prstGeom>
            <a:noFill/>
          </p:spPr>
          <p:txBody>
            <a:bodyPr wrap="square" rtlCol="0">
              <a:spAutoFit/>
            </a:bodyPr>
            <a:lstStyle/>
            <a:p>
              <a:r>
                <a:rPr lang="en-US" b="1" dirty="0">
                  <a:solidFill>
                    <a:srgbClr val="00B050"/>
                  </a:solidFill>
                </a:rPr>
                <a:t>NASSP TPM States (19)</a:t>
              </a:r>
            </a:p>
          </p:txBody>
        </p:sp>
        <p:sp>
          <p:nvSpPr>
            <p:cNvPr id="11" name="TextBox 10">
              <a:extLst>
                <a:ext uri="{FF2B5EF4-FFF2-40B4-BE49-F238E27FC236}">
                  <a16:creationId xmlns:a16="http://schemas.microsoft.com/office/drawing/2014/main" id="{9FB0A7DF-3C74-4CBF-8B14-56537EDFB13B}"/>
                </a:ext>
              </a:extLst>
            </p:cNvPr>
            <p:cNvSpPr txBox="1"/>
            <p:nvPr/>
          </p:nvSpPr>
          <p:spPr>
            <a:xfrm rot="16504346">
              <a:off x="8998860" y="1973943"/>
              <a:ext cx="696686" cy="276999"/>
            </a:xfrm>
            <a:prstGeom prst="rect">
              <a:avLst/>
            </a:prstGeom>
            <a:noFill/>
          </p:spPr>
          <p:txBody>
            <a:bodyPr wrap="square" rtlCol="0">
              <a:spAutoFit/>
            </a:bodyPr>
            <a:lstStyle/>
            <a:p>
              <a:r>
                <a:rPr lang="en-US" sz="1200" dirty="0"/>
                <a:t>Katsina</a:t>
              </a:r>
            </a:p>
          </p:txBody>
        </p:sp>
        <p:sp>
          <p:nvSpPr>
            <p:cNvPr id="12" name="TextBox 11">
              <a:extLst>
                <a:ext uri="{FF2B5EF4-FFF2-40B4-BE49-F238E27FC236}">
                  <a16:creationId xmlns:a16="http://schemas.microsoft.com/office/drawing/2014/main" id="{ACD36DB9-86CD-413E-9DD8-CACCB66E4564}"/>
                </a:ext>
              </a:extLst>
            </p:cNvPr>
            <p:cNvSpPr txBox="1"/>
            <p:nvPr/>
          </p:nvSpPr>
          <p:spPr>
            <a:xfrm>
              <a:off x="9422622" y="2194668"/>
              <a:ext cx="641253" cy="276999"/>
            </a:xfrm>
            <a:prstGeom prst="rect">
              <a:avLst/>
            </a:prstGeom>
            <a:noFill/>
          </p:spPr>
          <p:txBody>
            <a:bodyPr wrap="square" rtlCol="0">
              <a:spAutoFit/>
            </a:bodyPr>
            <a:lstStyle/>
            <a:p>
              <a:r>
                <a:rPr lang="en-US" sz="1200" dirty="0"/>
                <a:t>Kano</a:t>
              </a:r>
            </a:p>
          </p:txBody>
        </p:sp>
        <p:sp>
          <p:nvSpPr>
            <p:cNvPr id="13" name="TextBox 12">
              <a:extLst>
                <a:ext uri="{FF2B5EF4-FFF2-40B4-BE49-F238E27FC236}">
                  <a16:creationId xmlns:a16="http://schemas.microsoft.com/office/drawing/2014/main" id="{0F55EC2A-AB39-4BE5-8F13-DEADC6BCC5E9}"/>
                </a:ext>
              </a:extLst>
            </p:cNvPr>
            <p:cNvSpPr txBox="1"/>
            <p:nvPr/>
          </p:nvSpPr>
          <p:spPr>
            <a:xfrm>
              <a:off x="9752989" y="1899639"/>
              <a:ext cx="641253" cy="276999"/>
            </a:xfrm>
            <a:prstGeom prst="rect">
              <a:avLst/>
            </a:prstGeom>
            <a:noFill/>
          </p:spPr>
          <p:txBody>
            <a:bodyPr wrap="square" rtlCol="0">
              <a:spAutoFit/>
            </a:bodyPr>
            <a:lstStyle/>
            <a:p>
              <a:r>
                <a:rPr lang="en-US" sz="1200" dirty="0"/>
                <a:t>Jigawa</a:t>
              </a:r>
            </a:p>
          </p:txBody>
        </p:sp>
        <p:sp>
          <p:nvSpPr>
            <p:cNvPr id="14" name="TextBox 13">
              <a:extLst>
                <a:ext uri="{FF2B5EF4-FFF2-40B4-BE49-F238E27FC236}">
                  <a16:creationId xmlns:a16="http://schemas.microsoft.com/office/drawing/2014/main" id="{1DDC68E6-BE65-4B7F-A478-A7103FE82F62}"/>
                </a:ext>
              </a:extLst>
            </p:cNvPr>
            <p:cNvSpPr txBox="1"/>
            <p:nvPr/>
          </p:nvSpPr>
          <p:spPr>
            <a:xfrm>
              <a:off x="9067025" y="2622841"/>
              <a:ext cx="685964" cy="276999"/>
            </a:xfrm>
            <a:prstGeom prst="rect">
              <a:avLst/>
            </a:prstGeom>
            <a:noFill/>
          </p:spPr>
          <p:txBody>
            <a:bodyPr wrap="square" rtlCol="0">
              <a:spAutoFit/>
            </a:bodyPr>
            <a:lstStyle/>
            <a:p>
              <a:r>
                <a:rPr lang="en-US" sz="1200" dirty="0"/>
                <a:t>Kaduna</a:t>
              </a:r>
            </a:p>
          </p:txBody>
        </p:sp>
        <p:sp>
          <p:nvSpPr>
            <p:cNvPr id="15" name="TextBox 14">
              <a:extLst>
                <a:ext uri="{FF2B5EF4-FFF2-40B4-BE49-F238E27FC236}">
                  <a16:creationId xmlns:a16="http://schemas.microsoft.com/office/drawing/2014/main" id="{EBA2A663-5913-4C82-9473-DB34055683D5}"/>
                </a:ext>
              </a:extLst>
            </p:cNvPr>
            <p:cNvSpPr txBox="1"/>
            <p:nvPr/>
          </p:nvSpPr>
          <p:spPr>
            <a:xfrm rot="2751573">
              <a:off x="9656900" y="2727342"/>
              <a:ext cx="641253" cy="276999"/>
            </a:xfrm>
            <a:prstGeom prst="rect">
              <a:avLst/>
            </a:prstGeom>
            <a:noFill/>
          </p:spPr>
          <p:txBody>
            <a:bodyPr wrap="square" rtlCol="0">
              <a:spAutoFit/>
            </a:bodyPr>
            <a:lstStyle/>
            <a:p>
              <a:r>
                <a:rPr lang="en-US" sz="1200" dirty="0"/>
                <a:t>Bauchi</a:t>
              </a:r>
            </a:p>
          </p:txBody>
        </p:sp>
        <p:sp>
          <p:nvSpPr>
            <p:cNvPr id="16" name="TextBox 15">
              <a:extLst>
                <a:ext uri="{FF2B5EF4-FFF2-40B4-BE49-F238E27FC236}">
                  <a16:creationId xmlns:a16="http://schemas.microsoft.com/office/drawing/2014/main" id="{52899F3E-9C69-4203-B763-9B3248CA1A42}"/>
                </a:ext>
              </a:extLst>
            </p:cNvPr>
            <p:cNvSpPr txBox="1"/>
            <p:nvPr/>
          </p:nvSpPr>
          <p:spPr>
            <a:xfrm rot="4366479">
              <a:off x="10107470" y="2767690"/>
              <a:ext cx="641253" cy="276999"/>
            </a:xfrm>
            <a:prstGeom prst="rect">
              <a:avLst/>
            </a:prstGeom>
            <a:noFill/>
          </p:spPr>
          <p:txBody>
            <a:bodyPr wrap="square" rtlCol="0">
              <a:spAutoFit/>
            </a:bodyPr>
            <a:lstStyle/>
            <a:p>
              <a:r>
                <a:rPr lang="en-US" sz="1200" dirty="0"/>
                <a:t>Gombe</a:t>
              </a:r>
            </a:p>
          </p:txBody>
        </p:sp>
        <p:sp>
          <p:nvSpPr>
            <p:cNvPr id="17" name="TextBox 16">
              <a:extLst>
                <a:ext uri="{FF2B5EF4-FFF2-40B4-BE49-F238E27FC236}">
                  <a16:creationId xmlns:a16="http://schemas.microsoft.com/office/drawing/2014/main" id="{72197401-DB53-4E4D-A2D1-FD4A0C860283}"/>
                </a:ext>
              </a:extLst>
            </p:cNvPr>
            <p:cNvSpPr txBox="1"/>
            <p:nvPr/>
          </p:nvSpPr>
          <p:spPr>
            <a:xfrm rot="17968106">
              <a:off x="10440875" y="3130840"/>
              <a:ext cx="875268" cy="276999"/>
            </a:xfrm>
            <a:prstGeom prst="rect">
              <a:avLst/>
            </a:prstGeom>
            <a:noFill/>
          </p:spPr>
          <p:txBody>
            <a:bodyPr wrap="square" rtlCol="0">
              <a:spAutoFit/>
            </a:bodyPr>
            <a:lstStyle/>
            <a:p>
              <a:r>
                <a:rPr lang="en-US" sz="1200" dirty="0"/>
                <a:t>Adamawa</a:t>
              </a:r>
            </a:p>
          </p:txBody>
        </p:sp>
        <p:sp>
          <p:nvSpPr>
            <p:cNvPr id="18" name="TextBox 17">
              <a:extLst>
                <a:ext uri="{FF2B5EF4-FFF2-40B4-BE49-F238E27FC236}">
                  <a16:creationId xmlns:a16="http://schemas.microsoft.com/office/drawing/2014/main" id="{E6067264-13B4-48DF-8244-8C52457264CB}"/>
                </a:ext>
              </a:extLst>
            </p:cNvPr>
            <p:cNvSpPr txBox="1"/>
            <p:nvPr/>
          </p:nvSpPr>
          <p:spPr>
            <a:xfrm rot="2751573">
              <a:off x="9509618" y="3300981"/>
              <a:ext cx="731765" cy="276999"/>
            </a:xfrm>
            <a:prstGeom prst="rect">
              <a:avLst/>
            </a:prstGeom>
            <a:noFill/>
          </p:spPr>
          <p:txBody>
            <a:bodyPr wrap="square" rtlCol="0">
              <a:spAutoFit/>
            </a:bodyPr>
            <a:lstStyle/>
            <a:p>
              <a:r>
                <a:rPr lang="en-US" sz="1200" dirty="0"/>
                <a:t>Plateau</a:t>
              </a:r>
            </a:p>
          </p:txBody>
        </p:sp>
        <p:sp>
          <p:nvSpPr>
            <p:cNvPr id="19" name="TextBox 18">
              <a:extLst>
                <a:ext uri="{FF2B5EF4-FFF2-40B4-BE49-F238E27FC236}">
                  <a16:creationId xmlns:a16="http://schemas.microsoft.com/office/drawing/2014/main" id="{825B461A-39E8-4273-B0E6-694D9BD50A51}"/>
                </a:ext>
              </a:extLst>
            </p:cNvPr>
            <p:cNvSpPr txBox="1"/>
            <p:nvPr/>
          </p:nvSpPr>
          <p:spPr>
            <a:xfrm rot="2751573">
              <a:off x="9978386" y="3779624"/>
              <a:ext cx="641253" cy="276999"/>
            </a:xfrm>
            <a:prstGeom prst="rect">
              <a:avLst/>
            </a:prstGeom>
            <a:noFill/>
          </p:spPr>
          <p:txBody>
            <a:bodyPr wrap="square" rtlCol="0">
              <a:spAutoFit/>
            </a:bodyPr>
            <a:lstStyle/>
            <a:p>
              <a:r>
                <a:rPr lang="en-US" sz="1200" dirty="0"/>
                <a:t>Taraba</a:t>
              </a:r>
            </a:p>
          </p:txBody>
        </p:sp>
        <p:sp>
          <p:nvSpPr>
            <p:cNvPr id="20" name="TextBox 19">
              <a:extLst>
                <a:ext uri="{FF2B5EF4-FFF2-40B4-BE49-F238E27FC236}">
                  <a16:creationId xmlns:a16="http://schemas.microsoft.com/office/drawing/2014/main" id="{5517BF7A-1810-4AE1-8DE0-691C80DF1A2C}"/>
                </a:ext>
              </a:extLst>
            </p:cNvPr>
            <p:cNvSpPr txBox="1"/>
            <p:nvPr/>
          </p:nvSpPr>
          <p:spPr>
            <a:xfrm rot="2751573">
              <a:off x="8426058" y="3089652"/>
              <a:ext cx="641253" cy="276999"/>
            </a:xfrm>
            <a:prstGeom prst="rect">
              <a:avLst/>
            </a:prstGeom>
            <a:noFill/>
          </p:spPr>
          <p:txBody>
            <a:bodyPr wrap="square" rtlCol="0">
              <a:spAutoFit/>
            </a:bodyPr>
            <a:lstStyle/>
            <a:p>
              <a:r>
                <a:rPr lang="en-US" sz="1200" dirty="0"/>
                <a:t>Niger</a:t>
              </a:r>
            </a:p>
          </p:txBody>
        </p:sp>
        <p:sp>
          <p:nvSpPr>
            <p:cNvPr id="21" name="TextBox 20">
              <a:extLst>
                <a:ext uri="{FF2B5EF4-FFF2-40B4-BE49-F238E27FC236}">
                  <a16:creationId xmlns:a16="http://schemas.microsoft.com/office/drawing/2014/main" id="{E7939634-FAF5-449E-B910-9232308E40A9}"/>
                </a:ext>
              </a:extLst>
            </p:cNvPr>
            <p:cNvSpPr txBox="1"/>
            <p:nvPr/>
          </p:nvSpPr>
          <p:spPr>
            <a:xfrm rot="2751573">
              <a:off x="9221908" y="3536661"/>
              <a:ext cx="954896" cy="276999"/>
            </a:xfrm>
            <a:prstGeom prst="rect">
              <a:avLst/>
            </a:prstGeom>
            <a:noFill/>
          </p:spPr>
          <p:txBody>
            <a:bodyPr wrap="square" rtlCol="0">
              <a:spAutoFit/>
            </a:bodyPr>
            <a:lstStyle/>
            <a:p>
              <a:r>
                <a:rPr lang="en-US" sz="1200" dirty="0"/>
                <a:t>Nasarawa</a:t>
              </a:r>
            </a:p>
          </p:txBody>
        </p:sp>
        <p:sp>
          <p:nvSpPr>
            <p:cNvPr id="22" name="TextBox 21">
              <a:extLst>
                <a:ext uri="{FF2B5EF4-FFF2-40B4-BE49-F238E27FC236}">
                  <a16:creationId xmlns:a16="http://schemas.microsoft.com/office/drawing/2014/main" id="{F4147ABA-8768-4561-8F1C-F3FE54BCC61E}"/>
                </a:ext>
              </a:extLst>
            </p:cNvPr>
            <p:cNvSpPr txBox="1"/>
            <p:nvPr/>
          </p:nvSpPr>
          <p:spPr>
            <a:xfrm rot="264464">
              <a:off x="9444920" y="4033622"/>
              <a:ext cx="641253" cy="276999"/>
            </a:xfrm>
            <a:prstGeom prst="rect">
              <a:avLst/>
            </a:prstGeom>
            <a:noFill/>
          </p:spPr>
          <p:txBody>
            <a:bodyPr wrap="square" rtlCol="0">
              <a:spAutoFit/>
            </a:bodyPr>
            <a:lstStyle/>
            <a:p>
              <a:r>
                <a:rPr lang="en-US" sz="1200" dirty="0"/>
                <a:t>Benue</a:t>
              </a:r>
            </a:p>
          </p:txBody>
        </p:sp>
        <p:sp>
          <p:nvSpPr>
            <p:cNvPr id="23" name="TextBox 22">
              <a:extLst>
                <a:ext uri="{FF2B5EF4-FFF2-40B4-BE49-F238E27FC236}">
                  <a16:creationId xmlns:a16="http://schemas.microsoft.com/office/drawing/2014/main" id="{E16F1AAE-0035-4A5B-AF75-99AC7A206CBD}"/>
                </a:ext>
              </a:extLst>
            </p:cNvPr>
            <p:cNvSpPr txBox="1"/>
            <p:nvPr/>
          </p:nvSpPr>
          <p:spPr>
            <a:xfrm rot="2751573">
              <a:off x="8057335" y="3344199"/>
              <a:ext cx="641253" cy="276999"/>
            </a:xfrm>
            <a:prstGeom prst="rect">
              <a:avLst/>
            </a:prstGeom>
            <a:noFill/>
          </p:spPr>
          <p:txBody>
            <a:bodyPr wrap="square" rtlCol="0">
              <a:spAutoFit/>
            </a:bodyPr>
            <a:lstStyle/>
            <a:p>
              <a:r>
                <a:rPr lang="en-US" sz="1200" dirty="0"/>
                <a:t>Kwara</a:t>
              </a:r>
            </a:p>
          </p:txBody>
        </p:sp>
        <p:sp>
          <p:nvSpPr>
            <p:cNvPr id="24" name="TextBox 23">
              <a:extLst>
                <a:ext uri="{FF2B5EF4-FFF2-40B4-BE49-F238E27FC236}">
                  <a16:creationId xmlns:a16="http://schemas.microsoft.com/office/drawing/2014/main" id="{6BF6CAB0-2B81-4083-A38C-A8573356C1C6}"/>
                </a:ext>
              </a:extLst>
            </p:cNvPr>
            <p:cNvSpPr txBox="1"/>
            <p:nvPr/>
          </p:nvSpPr>
          <p:spPr>
            <a:xfrm rot="2751573">
              <a:off x="7819976" y="3763368"/>
              <a:ext cx="641253" cy="276999"/>
            </a:xfrm>
            <a:prstGeom prst="rect">
              <a:avLst/>
            </a:prstGeom>
            <a:noFill/>
          </p:spPr>
          <p:txBody>
            <a:bodyPr wrap="square" rtlCol="0">
              <a:spAutoFit/>
            </a:bodyPr>
            <a:lstStyle/>
            <a:p>
              <a:r>
                <a:rPr lang="en-US" sz="1200" dirty="0"/>
                <a:t>Oyo</a:t>
              </a:r>
            </a:p>
          </p:txBody>
        </p:sp>
        <p:sp>
          <p:nvSpPr>
            <p:cNvPr id="25" name="TextBox 24">
              <a:extLst>
                <a:ext uri="{FF2B5EF4-FFF2-40B4-BE49-F238E27FC236}">
                  <a16:creationId xmlns:a16="http://schemas.microsoft.com/office/drawing/2014/main" id="{D95D4EC6-291D-4352-956B-3DE4CD12C45A}"/>
                </a:ext>
              </a:extLst>
            </p:cNvPr>
            <p:cNvSpPr txBox="1"/>
            <p:nvPr/>
          </p:nvSpPr>
          <p:spPr>
            <a:xfrm rot="2751573">
              <a:off x="8044301" y="4011850"/>
              <a:ext cx="641253" cy="276999"/>
            </a:xfrm>
            <a:prstGeom prst="rect">
              <a:avLst/>
            </a:prstGeom>
            <a:noFill/>
          </p:spPr>
          <p:txBody>
            <a:bodyPr wrap="square" rtlCol="0">
              <a:spAutoFit/>
            </a:bodyPr>
            <a:lstStyle/>
            <a:p>
              <a:r>
                <a:rPr lang="en-US" sz="1200" dirty="0"/>
                <a:t>Osun</a:t>
              </a:r>
            </a:p>
          </p:txBody>
        </p:sp>
        <p:sp>
          <p:nvSpPr>
            <p:cNvPr id="26" name="TextBox 25">
              <a:extLst>
                <a:ext uri="{FF2B5EF4-FFF2-40B4-BE49-F238E27FC236}">
                  <a16:creationId xmlns:a16="http://schemas.microsoft.com/office/drawing/2014/main" id="{3352F7BE-FA8D-479F-91A8-43A5F540541C}"/>
                </a:ext>
              </a:extLst>
            </p:cNvPr>
            <p:cNvSpPr txBox="1"/>
            <p:nvPr/>
          </p:nvSpPr>
          <p:spPr>
            <a:xfrm rot="2751573">
              <a:off x="8333105" y="3976944"/>
              <a:ext cx="641253" cy="276999"/>
            </a:xfrm>
            <a:prstGeom prst="rect">
              <a:avLst/>
            </a:prstGeom>
            <a:noFill/>
          </p:spPr>
          <p:txBody>
            <a:bodyPr wrap="square" rtlCol="0">
              <a:spAutoFit/>
            </a:bodyPr>
            <a:lstStyle/>
            <a:p>
              <a:r>
                <a:rPr lang="en-US" sz="1200" dirty="0"/>
                <a:t>Ekiti</a:t>
              </a:r>
            </a:p>
          </p:txBody>
        </p:sp>
        <p:sp>
          <p:nvSpPr>
            <p:cNvPr id="27" name="TextBox 26">
              <a:extLst>
                <a:ext uri="{FF2B5EF4-FFF2-40B4-BE49-F238E27FC236}">
                  <a16:creationId xmlns:a16="http://schemas.microsoft.com/office/drawing/2014/main" id="{A028BDF0-598D-4309-A5EB-EA815DB21A35}"/>
                </a:ext>
              </a:extLst>
            </p:cNvPr>
            <p:cNvSpPr txBox="1"/>
            <p:nvPr/>
          </p:nvSpPr>
          <p:spPr>
            <a:xfrm rot="2751573">
              <a:off x="8733724" y="3873967"/>
              <a:ext cx="641253" cy="276999"/>
            </a:xfrm>
            <a:prstGeom prst="rect">
              <a:avLst/>
            </a:prstGeom>
            <a:noFill/>
          </p:spPr>
          <p:txBody>
            <a:bodyPr wrap="square" rtlCol="0">
              <a:spAutoFit/>
            </a:bodyPr>
            <a:lstStyle/>
            <a:p>
              <a:r>
                <a:rPr lang="en-US" sz="1200" dirty="0"/>
                <a:t>Kogi</a:t>
              </a:r>
            </a:p>
          </p:txBody>
        </p:sp>
        <p:sp>
          <p:nvSpPr>
            <p:cNvPr id="28" name="TextBox 27">
              <a:extLst>
                <a:ext uri="{FF2B5EF4-FFF2-40B4-BE49-F238E27FC236}">
                  <a16:creationId xmlns:a16="http://schemas.microsoft.com/office/drawing/2014/main" id="{BA805A00-164E-4528-9CB4-9342F4E61ECA}"/>
                </a:ext>
              </a:extLst>
            </p:cNvPr>
            <p:cNvSpPr txBox="1"/>
            <p:nvPr/>
          </p:nvSpPr>
          <p:spPr>
            <a:xfrm rot="4445161">
              <a:off x="8691392" y="4687998"/>
              <a:ext cx="900125" cy="246221"/>
            </a:xfrm>
            <a:prstGeom prst="rect">
              <a:avLst/>
            </a:prstGeom>
            <a:noFill/>
          </p:spPr>
          <p:txBody>
            <a:bodyPr wrap="square" rtlCol="0">
              <a:spAutoFit/>
            </a:bodyPr>
            <a:lstStyle/>
            <a:p>
              <a:r>
                <a:rPr lang="en-US" sz="1000" dirty="0"/>
                <a:t>Anambra</a:t>
              </a:r>
            </a:p>
          </p:txBody>
        </p:sp>
        <p:sp>
          <p:nvSpPr>
            <p:cNvPr id="29" name="TextBox 28">
              <a:extLst>
                <a:ext uri="{FF2B5EF4-FFF2-40B4-BE49-F238E27FC236}">
                  <a16:creationId xmlns:a16="http://schemas.microsoft.com/office/drawing/2014/main" id="{9388FB44-EE90-4004-8F21-B62F7150571A}"/>
                </a:ext>
              </a:extLst>
            </p:cNvPr>
            <p:cNvSpPr txBox="1"/>
            <p:nvPr/>
          </p:nvSpPr>
          <p:spPr>
            <a:xfrm rot="17416219">
              <a:off x="9372701" y="4568401"/>
              <a:ext cx="641253" cy="461665"/>
            </a:xfrm>
            <a:prstGeom prst="rect">
              <a:avLst/>
            </a:prstGeom>
            <a:noFill/>
          </p:spPr>
          <p:txBody>
            <a:bodyPr wrap="square" rtlCol="0">
              <a:spAutoFit/>
            </a:bodyPr>
            <a:lstStyle/>
            <a:p>
              <a:r>
                <a:rPr lang="en-US" sz="1200" dirty="0"/>
                <a:t>Cross Rivers</a:t>
              </a:r>
            </a:p>
          </p:txBody>
        </p:sp>
      </p:grpSp>
      <p:sp>
        <p:nvSpPr>
          <p:cNvPr id="32" name="Rectangle 31">
            <a:extLst>
              <a:ext uri="{FF2B5EF4-FFF2-40B4-BE49-F238E27FC236}">
                <a16:creationId xmlns:a16="http://schemas.microsoft.com/office/drawing/2014/main" id="{C1E0FF38-4264-4367-BB25-DD11D167D9A8}"/>
              </a:ext>
            </a:extLst>
          </p:cNvPr>
          <p:cNvSpPr/>
          <p:nvPr/>
        </p:nvSpPr>
        <p:spPr>
          <a:xfrm>
            <a:off x="7329519" y="4788858"/>
            <a:ext cx="243313" cy="24659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9731F6F-87E2-4CAE-9149-692FC69A6500}"/>
              </a:ext>
            </a:extLst>
          </p:cNvPr>
          <p:cNvSpPr/>
          <p:nvPr/>
        </p:nvSpPr>
        <p:spPr>
          <a:xfrm>
            <a:off x="7329519" y="5179975"/>
            <a:ext cx="243313" cy="253369"/>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935365-66BC-400B-9CC5-7FC7CC96BF3F}"/>
              </a:ext>
            </a:extLst>
          </p:cNvPr>
          <p:cNvSpPr txBox="1"/>
          <p:nvPr/>
        </p:nvSpPr>
        <p:spPr>
          <a:xfrm>
            <a:off x="7643099" y="4772064"/>
            <a:ext cx="1029998" cy="307777"/>
          </a:xfrm>
          <a:prstGeom prst="rect">
            <a:avLst/>
          </a:prstGeom>
          <a:noFill/>
        </p:spPr>
        <p:txBody>
          <a:bodyPr wrap="square" rtlCol="0">
            <a:spAutoFit/>
          </a:bodyPr>
          <a:lstStyle/>
          <a:p>
            <a:r>
              <a:rPr lang="en-US" sz="1400" b="1" dirty="0"/>
              <a:t>Covered</a:t>
            </a:r>
          </a:p>
        </p:txBody>
      </p:sp>
      <p:sp>
        <p:nvSpPr>
          <p:cNvPr id="35" name="TextBox 34">
            <a:extLst>
              <a:ext uri="{FF2B5EF4-FFF2-40B4-BE49-F238E27FC236}">
                <a16:creationId xmlns:a16="http://schemas.microsoft.com/office/drawing/2014/main" id="{57F41786-9338-4230-A1B8-3423F56284BC}"/>
              </a:ext>
            </a:extLst>
          </p:cNvPr>
          <p:cNvSpPr txBox="1"/>
          <p:nvPr/>
        </p:nvSpPr>
        <p:spPr>
          <a:xfrm>
            <a:off x="7638151" y="5198902"/>
            <a:ext cx="1229354" cy="307777"/>
          </a:xfrm>
          <a:prstGeom prst="rect">
            <a:avLst/>
          </a:prstGeom>
          <a:noFill/>
        </p:spPr>
        <p:txBody>
          <a:bodyPr wrap="square" rtlCol="0">
            <a:spAutoFit/>
          </a:bodyPr>
          <a:lstStyle/>
          <a:p>
            <a:r>
              <a:rPr lang="en-US" sz="1400" b="1" dirty="0"/>
              <a:t>Not Covered</a:t>
            </a:r>
          </a:p>
        </p:txBody>
      </p:sp>
    </p:spTree>
    <p:extLst>
      <p:ext uri="{BB962C8B-B14F-4D97-AF65-F5344CB8AC3E}">
        <p14:creationId xmlns:p14="http://schemas.microsoft.com/office/powerpoint/2010/main" val="2018414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0F088-2637-4C8E-969B-813516EE1523}"/>
              </a:ext>
            </a:extLst>
          </p:cNvPr>
          <p:cNvSpPr>
            <a:spLocks noGrp="1"/>
          </p:cNvSpPr>
          <p:nvPr>
            <p:ph type="title"/>
          </p:nvPr>
        </p:nvSpPr>
        <p:spPr>
          <a:xfrm>
            <a:off x="1351672" y="2855106"/>
            <a:ext cx="10515600" cy="888909"/>
          </a:xfrm>
          <a:solidFill>
            <a:schemeClr val="accent2"/>
          </a:solidFill>
        </p:spPr>
        <p:txBody>
          <a:bodyPr>
            <a:normAutofit fontScale="90000"/>
          </a:bodyPr>
          <a:lstStyle/>
          <a:p>
            <a:pPr algn="ctr"/>
            <a:r>
              <a:rPr lang="en-US" sz="6000" b="1" dirty="0">
                <a:solidFill>
                  <a:schemeClr val="bg1"/>
                </a:solidFill>
              </a:rPr>
              <a:t>THANK YOU</a:t>
            </a:r>
          </a:p>
        </p:txBody>
      </p:sp>
      <p:sp>
        <p:nvSpPr>
          <p:cNvPr id="4" name="Date Placeholder 3">
            <a:extLst>
              <a:ext uri="{FF2B5EF4-FFF2-40B4-BE49-F238E27FC236}">
                <a16:creationId xmlns:a16="http://schemas.microsoft.com/office/drawing/2014/main" id="{FE771AC4-9916-4459-BE51-DE5A95058EC7}"/>
              </a:ext>
            </a:extLst>
          </p:cNvPr>
          <p:cNvSpPr>
            <a:spLocks noGrp="1"/>
          </p:cNvSpPr>
          <p:nvPr>
            <p:ph type="dt" sz="half" idx="10"/>
          </p:nvPr>
        </p:nvSpPr>
        <p:spPr/>
        <p:txBody>
          <a:bodyPr/>
          <a:lstStyle/>
          <a:p>
            <a:fld id="{C7C99C1A-B36A-4061-BCD3-777E8F5C06DC}" type="datetime4">
              <a:rPr lang="en-US" smtClean="0"/>
              <a:t>May 28, 2020</a:t>
            </a:fld>
            <a:endParaRPr lang="en-US"/>
          </a:p>
        </p:txBody>
      </p:sp>
      <p:sp>
        <p:nvSpPr>
          <p:cNvPr id="5" name="Footer Placeholder 4">
            <a:extLst>
              <a:ext uri="{FF2B5EF4-FFF2-40B4-BE49-F238E27FC236}">
                <a16:creationId xmlns:a16="http://schemas.microsoft.com/office/drawing/2014/main" id="{6B843D4A-D6F5-49A0-90B8-29D265DE1B22}"/>
              </a:ext>
            </a:extLst>
          </p:cNvPr>
          <p:cNvSpPr>
            <a:spLocks noGrp="1"/>
          </p:cNvSpPr>
          <p:nvPr>
            <p:ph type="ftr" sz="quarter" idx="11"/>
          </p:nvPr>
        </p:nvSpPr>
        <p:spPr/>
        <p:txBody>
          <a:bodyPr/>
          <a:lstStyle/>
          <a:p>
            <a:r>
              <a:rPr lang="en-US"/>
              <a:t>National Social Safety Nets Coordinating Office (NASSCO)</a:t>
            </a:r>
          </a:p>
        </p:txBody>
      </p:sp>
      <p:sp>
        <p:nvSpPr>
          <p:cNvPr id="6" name="Slide Number Placeholder 5">
            <a:extLst>
              <a:ext uri="{FF2B5EF4-FFF2-40B4-BE49-F238E27FC236}">
                <a16:creationId xmlns:a16="http://schemas.microsoft.com/office/drawing/2014/main" id="{1F180A91-5491-4E8F-BDA1-737AB3FEA4A4}"/>
              </a:ext>
            </a:extLst>
          </p:cNvPr>
          <p:cNvSpPr>
            <a:spLocks noGrp="1"/>
          </p:cNvSpPr>
          <p:nvPr>
            <p:ph type="sldNum" sz="quarter" idx="12"/>
          </p:nvPr>
        </p:nvSpPr>
        <p:spPr/>
        <p:txBody>
          <a:bodyPr/>
          <a:lstStyle/>
          <a:p>
            <a:fld id="{C503C29B-A6C2-4FE8-B77F-264ABB1A6F69}" type="slidenum">
              <a:rPr lang="en-US" smtClean="0"/>
              <a:t>11</a:t>
            </a:fld>
            <a:endParaRPr lang="en-US"/>
          </a:p>
        </p:txBody>
      </p:sp>
    </p:spTree>
    <p:extLst>
      <p:ext uri="{BB962C8B-B14F-4D97-AF65-F5344CB8AC3E}">
        <p14:creationId xmlns:p14="http://schemas.microsoft.com/office/powerpoint/2010/main" val="2449005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5685E-5F4D-465D-9A84-32B07D60C11F}"/>
              </a:ext>
            </a:extLst>
          </p:cNvPr>
          <p:cNvSpPr>
            <a:spLocks noGrp="1"/>
          </p:cNvSpPr>
          <p:nvPr>
            <p:ph type="title"/>
          </p:nvPr>
        </p:nvSpPr>
        <p:spPr>
          <a:xfrm>
            <a:off x="1240153" y="183781"/>
            <a:ext cx="7885344" cy="805654"/>
          </a:xfrm>
        </p:spPr>
        <p:txBody>
          <a:bodyPr>
            <a:normAutofit/>
          </a:bodyPr>
          <a:lstStyle/>
          <a:p>
            <a:r>
              <a:rPr lang="en-US" dirty="0"/>
              <a:t>Background and Introduction</a:t>
            </a:r>
            <a:endParaRPr lang="en-NG" dirty="0"/>
          </a:p>
        </p:txBody>
      </p:sp>
      <p:grpSp>
        <p:nvGrpSpPr>
          <p:cNvPr id="3" name="Group 2">
            <a:extLst>
              <a:ext uri="{FF2B5EF4-FFF2-40B4-BE49-F238E27FC236}">
                <a16:creationId xmlns:a16="http://schemas.microsoft.com/office/drawing/2014/main" id="{1AD24580-220B-4AC4-864E-3A9395F50AF5}"/>
              </a:ext>
            </a:extLst>
          </p:cNvPr>
          <p:cNvGrpSpPr/>
          <p:nvPr/>
        </p:nvGrpSpPr>
        <p:grpSpPr>
          <a:xfrm>
            <a:off x="2899713" y="1244217"/>
            <a:ext cx="3863427" cy="1571293"/>
            <a:chOff x="-365369" y="713239"/>
            <a:chExt cx="5240915" cy="1571293"/>
          </a:xfrm>
        </p:grpSpPr>
        <p:sp>
          <p:nvSpPr>
            <p:cNvPr id="4" name="Rectangle 3">
              <a:extLst>
                <a:ext uri="{FF2B5EF4-FFF2-40B4-BE49-F238E27FC236}">
                  <a16:creationId xmlns:a16="http://schemas.microsoft.com/office/drawing/2014/main" id="{4B1D2EC1-9368-4D87-A78A-23741ED73BEE}"/>
                </a:ext>
              </a:extLst>
            </p:cNvPr>
            <p:cNvSpPr/>
            <p:nvPr/>
          </p:nvSpPr>
          <p:spPr>
            <a:xfrm>
              <a:off x="1915174" y="713239"/>
              <a:ext cx="2960372" cy="1113206"/>
            </a:xfrm>
            <a:prstGeom prst="rect">
              <a:avLst/>
            </a:prstGeom>
          </p:spPr>
          <p:style>
            <a:lnRef idx="0">
              <a:schemeClr val="dk2">
                <a:alpha val="0"/>
                <a:hueOff val="0"/>
                <a:satOff val="0"/>
                <a:lumOff val="0"/>
                <a:alphaOff val="0"/>
              </a:schemeClr>
            </a:lnRef>
            <a:fillRef idx="0">
              <a:schemeClr val="dk2">
                <a:alpha val="0"/>
                <a:hueOff val="0"/>
                <a:satOff val="0"/>
                <a:lumOff val="0"/>
                <a:alphaOff val="0"/>
              </a:schemeClr>
            </a:fillRef>
            <a:effectRef idx="0">
              <a:schemeClr val="dk2">
                <a:alpha val="0"/>
                <a:hueOff val="0"/>
                <a:satOff val="0"/>
                <a:lumOff val="0"/>
                <a:alphaOff val="0"/>
              </a:schemeClr>
            </a:effectRef>
            <a:fontRef idx="minor">
              <a:schemeClr val="dk2">
                <a:hueOff val="0"/>
                <a:satOff val="0"/>
                <a:lumOff val="0"/>
                <a:alphaOff val="0"/>
              </a:schemeClr>
            </a:fontRef>
          </p:style>
        </p:sp>
        <p:sp>
          <p:nvSpPr>
            <p:cNvPr id="5" name="TextBox 4">
              <a:extLst>
                <a:ext uri="{FF2B5EF4-FFF2-40B4-BE49-F238E27FC236}">
                  <a16:creationId xmlns:a16="http://schemas.microsoft.com/office/drawing/2014/main" id="{4B741272-A971-4EAE-BF6B-2EA1E9C09B8B}"/>
                </a:ext>
              </a:extLst>
            </p:cNvPr>
            <p:cNvSpPr txBox="1"/>
            <p:nvPr/>
          </p:nvSpPr>
          <p:spPr>
            <a:xfrm>
              <a:off x="-365369" y="1171326"/>
              <a:ext cx="4320480" cy="111320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defTabSz="711200">
                <a:spcBef>
                  <a:spcPct val="0"/>
                </a:spcBef>
                <a:spcAft>
                  <a:spcPct val="35000"/>
                </a:spcAft>
              </a:pPr>
              <a:r>
                <a:rPr lang="en-US" sz="1600" dirty="0">
                  <a:solidFill>
                    <a:schemeClr val="tx1"/>
                  </a:solidFill>
                </a:rPr>
                <a:t>The Federal Government of Nigeria of Nigeria (FGN) has prioritized social protection (SP) interventions as a key strategy towards reducing poverty and socio-economic vulnerabilities in the population. </a:t>
              </a:r>
            </a:p>
          </p:txBody>
        </p:sp>
      </p:grpSp>
      <p:sp>
        <p:nvSpPr>
          <p:cNvPr id="10" name="Oval 9">
            <a:extLst>
              <a:ext uri="{FF2B5EF4-FFF2-40B4-BE49-F238E27FC236}">
                <a16:creationId xmlns:a16="http://schemas.microsoft.com/office/drawing/2014/main" id="{120FCE18-AB32-4734-BF4A-94C293593712}"/>
              </a:ext>
            </a:extLst>
          </p:cNvPr>
          <p:cNvSpPr/>
          <p:nvPr/>
        </p:nvSpPr>
        <p:spPr>
          <a:xfrm>
            <a:off x="1079176" y="1332913"/>
            <a:ext cx="1698810" cy="1480907"/>
          </a:xfrm>
          <a:prstGeom prst="ellipse">
            <a:avLst/>
          </a:prstGeom>
          <a:solidFill>
            <a:schemeClr val="accent6">
              <a:lumMod val="75000"/>
            </a:schemeClr>
          </a:solidFill>
        </p:spPr>
        <p:style>
          <a:lnRef idx="0">
            <a:schemeClr val="lt2">
              <a:alpha val="0"/>
              <a:hueOff val="0"/>
              <a:satOff val="0"/>
              <a:lumOff val="0"/>
              <a:alphaOff val="0"/>
            </a:schemeClr>
          </a:lnRef>
          <a:fillRef idx="1">
            <a:scrgbClr r="0" g="0" b="0"/>
          </a:fillRef>
          <a:effectRef idx="2">
            <a:schemeClr val="dk2">
              <a:hueOff val="0"/>
              <a:satOff val="0"/>
              <a:lumOff val="0"/>
              <a:alphaOff val="0"/>
            </a:schemeClr>
          </a:effectRef>
          <a:fontRef idx="minor"/>
        </p:style>
        <p:txBody>
          <a:bodyPr/>
          <a:lstStyle/>
          <a:p>
            <a:endParaRPr lang="en-NG" dirty="0"/>
          </a:p>
        </p:txBody>
      </p:sp>
      <p:sp>
        <p:nvSpPr>
          <p:cNvPr id="11" name="Rectangle 10" descr="Group">
            <a:extLst>
              <a:ext uri="{FF2B5EF4-FFF2-40B4-BE49-F238E27FC236}">
                <a16:creationId xmlns:a16="http://schemas.microsoft.com/office/drawing/2014/main" id="{3B770FF2-C8F7-4825-9842-C32777F5E7EE}"/>
              </a:ext>
            </a:extLst>
          </p:cNvPr>
          <p:cNvSpPr/>
          <p:nvPr/>
        </p:nvSpPr>
        <p:spPr>
          <a:xfrm>
            <a:off x="1381217" y="1632351"/>
            <a:ext cx="971755" cy="768674"/>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sp>
      <p:sp>
        <p:nvSpPr>
          <p:cNvPr id="12" name="Oval 11">
            <a:extLst>
              <a:ext uri="{FF2B5EF4-FFF2-40B4-BE49-F238E27FC236}">
                <a16:creationId xmlns:a16="http://schemas.microsoft.com/office/drawing/2014/main" id="{48FDE26A-1EF8-4A4C-AD40-CC34956332DE}"/>
              </a:ext>
            </a:extLst>
          </p:cNvPr>
          <p:cNvSpPr/>
          <p:nvPr/>
        </p:nvSpPr>
        <p:spPr>
          <a:xfrm>
            <a:off x="6324188" y="1367815"/>
            <a:ext cx="1698810" cy="1474417"/>
          </a:xfrm>
          <a:prstGeom prst="ellipse">
            <a:avLst/>
          </a:prstGeom>
          <a:solidFill>
            <a:schemeClr val="accent6">
              <a:lumMod val="75000"/>
            </a:schemeClr>
          </a:solidFill>
        </p:spPr>
        <p:style>
          <a:lnRef idx="0">
            <a:schemeClr val="lt2">
              <a:alpha val="0"/>
              <a:hueOff val="0"/>
              <a:satOff val="0"/>
              <a:lumOff val="0"/>
              <a:alphaOff val="0"/>
            </a:schemeClr>
          </a:lnRef>
          <a:fillRef idx="1">
            <a:scrgbClr r="0" g="0" b="0"/>
          </a:fillRef>
          <a:effectRef idx="2">
            <a:schemeClr val="dk2">
              <a:hueOff val="0"/>
              <a:satOff val="0"/>
              <a:lumOff val="0"/>
              <a:alphaOff val="0"/>
            </a:schemeClr>
          </a:effectRef>
          <a:fontRef idx="minor"/>
        </p:style>
      </p:sp>
      <p:sp>
        <p:nvSpPr>
          <p:cNvPr id="13" name="Rectangle 12" descr="Handshake">
            <a:extLst>
              <a:ext uri="{FF2B5EF4-FFF2-40B4-BE49-F238E27FC236}">
                <a16:creationId xmlns:a16="http://schemas.microsoft.com/office/drawing/2014/main" id="{5DC674CE-D851-4F72-AC0E-F18B259083AA}"/>
              </a:ext>
            </a:extLst>
          </p:cNvPr>
          <p:cNvSpPr/>
          <p:nvPr/>
        </p:nvSpPr>
        <p:spPr>
          <a:xfrm>
            <a:off x="6672313" y="1663844"/>
            <a:ext cx="1002559" cy="855162"/>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sp>
      <p:grpSp>
        <p:nvGrpSpPr>
          <p:cNvPr id="14" name="Group 13">
            <a:extLst>
              <a:ext uri="{FF2B5EF4-FFF2-40B4-BE49-F238E27FC236}">
                <a16:creationId xmlns:a16="http://schemas.microsoft.com/office/drawing/2014/main" id="{76C7FEF0-899A-448D-9308-59F98530A01B}"/>
              </a:ext>
            </a:extLst>
          </p:cNvPr>
          <p:cNvGrpSpPr/>
          <p:nvPr/>
        </p:nvGrpSpPr>
        <p:grpSpPr>
          <a:xfrm>
            <a:off x="7706389" y="1501266"/>
            <a:ext cx="4207569" cy="1437842"/>
            <a:chOff x="8142520" y="757673"/>
            <a:chExt cx="3558707" cy="1437842"/>
          </a:xfrm>
        </p:grpSpPr>
        <p:sp>
          <p:nvSpPr>
            <p:cNvPr id="15" name="Rectangle 14">
              <a:extLst>
                <a:ext uri="{FF2B5EF4-FFF2-40B4-BE49-F238E27FC236}">
                  <a16:creationId xmlns:a16="http://schemas.microsoft.com/office/drawing/2014/main" id="{F1521090-1F24-4B23-BA58-8585DD8131D3}"/>
                </a:ext>
              </a:extLst>
            </p:cNvPr>
            <p:cNvSpPr/>
            <p:nvPr/>
          </p:nvSpPr>
          <p:spPr>
            <a:xfrm>
              <a:off x="8142520" y="757673"/>
              <a:ext cx="2854735" cy="1159365"/>
            </a:xfrm>
            <a:prstGeom prst="rect">
              <a:avLst/>
            </a:prstGeom>
          </p:spPr>
          <p:style>
            <a:lnRef idx="0">
              <a:schemeClr val="dk2">
                <a:alpha val="0"/>
                <a:hueOff val="0"/>
                <a:satOff val="0"/>
                <a:lumOff val="0"/>
                <a:alphaOff val="0"/>
              </a:schemeClr>
            </a:lnRef>
            <a:fillRef idx="0">
              <a:schemeClr val="dk2">
                <a:alpha val="0"/>
                <a:hueOff val="0"/>
                <a:satOff val="0"/>
                <a:lumOff val="0"/>
                <a:alphaOff val="0"/>
              </a:schemeClr>
            </a:fillRef>
            <a:effectRef idx="0">
              <a:schemeClr val="dk2">
                <a:alpha val="0"/>
                <a:hueOff val="0"/>
                <a:satOff val="0"/>
                <a:lumOff val="0"/>
                <a:alphaOff val="0"/>
              </a:schemeClr>
            </a:effectRef>
            <a:fontRef idx="minor">
              <a:schemeClr val="dk2">
                <a:hueOff val="0"/>
                <a:satOff val="0"/>
                <a:lumOff val="0"/>
                <a:alphaOff val="0"/>
              </a:schemeClr>
            </a:fontRef>
          </p:style>
        </p:sp>
        <p:sp>
          <p:nvSpPr>
            <p:cNvPr id="16" name="TextBox 15">
              <a:extLst>
                <a:ext uri="{FF2B5EF4-FFF2-40B4-BE49-F238E27FC236}">
                  <a16:creationId xmlns:a16="http://schemas.microsoft.com/office/drawing/2014/main" id="{B394A151-0F07-4E5E-84EC-637F9137759B}"/>
                </a:ext>
              </a:extLst>
            </p:cNvPr>
            <p:cNvSpPr txBox="1"/>
            <p:nvPr/>
          </p:nvSpPr>
          <p:spPr>
            <a:xfrm>
              <a:off x="8493234" y="1036150"/>
              <a:ext cx="3207993" cy="1159365"/>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defTabSz="711200">
                <a:spcBef>
                  <a:spcPct val="0"/>
                </a:spcBef>
                <a:spcAft>
                  <a:spcPct val="35000"/>
                </a:spcAft>
              </a:pPr>
              <a:r>
                <a:rPr lang="en-US" sz="1600" dirty="0">
                  <a:solidFill>
                    <a:schemeClr val="tx1"/>
                  </a:solidFill>
                </a:rPr>
                <a:t>In line with this, the government in partnership with the World Bank has designed the National Social Safety Net Project (NASSP); aimed at dedicating national resources to improve the lives of citizens and strengthen the role of social protection in helping to distribute resources more broadly. </a:t>
              </a:r>
            </a:p>
          </p:txBody>
        </p:sp>
      </p:grpSp>
      <p:grpSp>
        <p:nvGrpSpPr>
          <p:cNvPr id="18" name="Group 17">
            <a:extLst>
              <a:ext uri="{FF2B5EF4-FFF2-40B4-BE49-F238E27FC236}">
                <a16:creationId xmlns:a16="http://schemas.microsoft.com/office/drawing/2014/main" id="{3EF5BE9A-219B-4AAC-B13B-5784EDA00A3C}"/>
              </a:ext>
            </a:extLst>
          </p:cNvPr>
          <p:cNvGrpSpPr/>
          <p:nvPr/>
        </p:nvGrpSpPr>
        <p:grpSpPr>
          <a:xfrm>
            <a:off x="3410285" y="2466700"/>
            <a:ext cx="6927551" cy="3566424"/>
            <a:chOff x="4488255" y="2884604"/>
            <a:chExt cx="6927551" cy="3566424"/>
          </a:xfrm>
        </p:grpSpPr>
        <p:sp>
          <p:nvSpPr>
            <p:cNvPr id="19" name="Rectangle 18">
              <a:extLst>
                <a:ext uri="{FF2B5EF4-FFF2-40B4-BE49-F238E27FC236}">
                  <a16:creationId xmlns:a16="http://schemas.microsoft.com/office/drawing/2014/main" id="{E5DCDE57-5E00-4853-9957-FEAB65905899}"/>
                </a:ext>
              </a:extLst>
            </p:cNvPr>
            <p:cNvSpPr/>
            <p:nvPr/>
          </p:nvSpPr>
          <p:spPr>
            <a:xfrm>
              <a:off x="4488255" y="2884604"/>
              <a:ext cx="4786965" cy="1917167"/>
            </a:xfrm>
            <a:prstGeom prst="rect">
              <a:avLst/>
            </a:prstGeom>
          </p:spPr>
          <p:style>
            <a:lnRef idx="0">
              <a:schemeClr val="dk2">
                <a:alpha val="0"/>
                <a:hueOff val="0"/>
                <a:satOff val="0"/>
                <a:lumOff val="0"/>
                <a:alphaOff val="0"/>
              </a:schemeClr>
            </a:lnRef>
            <a:fillRef idx="0">
              <a:schemeClr val="dk2">
                <a:alpha val="0"/>
                <a:hueOff val="0"/>
                <a:satOff val="0"/>
                <a:lumOff val="0"/>
                <a:alphaOff val="0"/>
              </a:schemeClr>
            </a:fillRef>
            <a:effectRef idx="0">
              <a:schemeClr val="dk2">
                <a:alpha val="0"/>
                <a:hueOff val="0"/>
                <a:satOff val="0"/>
                <a:lumOff val="0"/>
                <a:alphaOff val="0"/>
              </a:schemeClr>
            </a:effectRef>
            <a:fontRef idx="minor">
              <a:schemeClr val="dk2">
                <a:hueOff val="0"/>
                <a:satOff val="0"/>
                <a:lumOff val="0"/>
                <a:alphaOff val="0"/>
              </a:schemeClr>
            </a:fontRef>
          </p:style>
        </p:sp>
        <p:sp>
          <p:nvSpPr>
            <p:cNvPr id="20" name="TextBox 19">
              <a:extLst>
                <a:ext uri="{FF2B5EF4-FFF2-40B4-BE49-F238E27FC236}">
                  <a16:creationId xmlns:a16="http://schemas.microsoft.com/office/drawing/2014/main" id="{4951BB48-8E69-43E9-B40C-A85D562BA8B4}"/>
                </a:ext>
              </a:extLst>
            </p:cNvPr>
            <p:cNvSpPr txBox="1"/>
            <p:nvPr/>
          </p:nvSpPr>
          <p:spPr>
            <a:xfrm>
              <a:off x="5392781" y="4533861"/>
              <a:ext cx="6023025" cy="1917167"/>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kern="1200" dirty="0">
                  <a:solidFill>
                    <a:schemeClr val="tx1"/>
                  </a:solidFill>
                </a:rPr>
                <a:t>To implement NASSP, the Government has established a National Social Safety Net Coordinating Office (NASSCO) Under the oversight and coordination of the Federal Ministry of Humanitarian Affairs , Disaster Management and Social Development. NASSCO supervises the implementation of the National Cash Transfer Programme, by the National Cash Transfer Office (NCTO)</a:t>
              </a:r>
              <a:endParaRPr lang="en-NG" sz="1600" kern="1200" dirty="0">
                <a:solidFill>
                  <a:schemeClr val="tx1"/>
                </a:solidFill>
              </a:endParaRPr>
            </a:p>
          </p:txBody>
        </p:sp>
      </p:grpSp>
      <p:sp>
        <p:nvSpPr>
          <p:cNvPr id="21" name="Oval 20">
            <a:extLst>
              <a:ext uri="{FF2B5EF4-FFF2-40B4-BE49-F238E27FC236}">
                <a16:creationId xmlns:a16="http://schemas.microsoft.com/office/drawing/2014/main" id="{CC578FEE-951A-46AF-9414-91A28A610B03}"/>
              </a:ext>
            </a:extLst>
          </p:cNvPr>
          <p:cNvSpPr/>
          <p:nvPr/>
        </p:nvSpPr>
        <p:spPr>
          <a:xfrm>
            <a:off x="2466458" y="4119674"/>
            <a:ext cx="1680086" cy="1660514"/>
          </a:xfrm>
          <a:prstGeom prst="ellipse">
            <a:avLst/>
          </a:prstGeom>
          <a:solidFill>
            <a:schemeClr val="accent6">
              <a:lumMod val="75000"/>
            </a:schemeClr>
          </a:solidFill>
        </p:spPr>
        <p:style>
          <a:lnRef idx="0">
            <a:schemeClr val="lt2">
              <a:alpha val="0"/>
              <a:hueOff val="0"/>
              <a:satOff val="0"/>
              <a:lumOff val="0"/>
              <a:alphaOff val="0"/>
            </a:schemeClr>
          </a:lnRef>
          <a:fillRef idx="1">
            <a:scrgbClr r="0" g="0" b="0"/>
          </a:fillRef>
          <a:effectRef idx="2">
            <a:schemeClr val="dk2">
              <a:hueOff val="0"/>
              <a:satOff val="0"/>
              <a:lumOff val="0"/>
              <a:alphaOff val="0"/>
            </a:schemeClr>
          </a:effectRef>
          <a:fontRef idx="minor"/>
        </p:style>
      </p:sp>
      <p:sp>
        <p:nvSpPr>
          <p:cNvPr id="22" name="Rectangle 21" descr="Books">
            <a:extLst>
              <a:ext uri="{FF2B5EF4-FFF2-40B4-BE49-F238E27FC236}">
                <a16:creationId xmlns:a16="http://schemas.microsoft.com/office/drawing/2014/main" id="{05033C06-4486-40E2-A9BC-8304AEDA626C}"/>
              </a:ext>
            </a:extLst>
          </p:cNvPr>
          <p:cNvSpPr/>
          <p:nvPr/>
        </p:nvSpPr>
        <p:spPr>
          <a:xfrm>
            <a:off x="2814120" y="4622811"/>
            <a:ext cx="898792" cy="743209"/>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style>
          <a:lnRef idx="0">
            <a:schemeClr val="lt2">
              <a:alpha val="0"/>
              <a:hueOff val="0"/>
              <a:satOff val="0"/>
              <a:lumOff val="0"/>
              <a:alphaOff val="0"/>
            </a:schemeClr>
          </a:lnRef>
          <a:fillRef idx="3">
            <a:scrgbClr r="0" g="0" b="0"/>
          </a:fillRef>
          <a:effectRef idx="2">
            <a:schemeClr val="bg1">
              <a:hueOff val="0"/>
              <a:satOff val="0"/>
              <a:lumOff val="0"/>
              <a:alphaOff val="0"/>
            </a:schemeClr>
          </a:effectRef>
          <a:fontRef idx="minor">
            <a:schemeClr val="dk1">
              <a:hueOff val="0"/>
              <a:satOff val="0"/>
              <a:lumOff val="0"/>
              <a:alphaOff val="0"/>
            </a:schemeClr>
          </a:fontRef>
        </p:style>
      </p:sp>
      <p:sp>
        <p:nvSpPr>
          <p:cNvPr id="24" name="Footer Placeholder 7">
            <a:extLst>
              <a:ext uri="{FF2B5EF4-FFF2-40B4-BE49-F238E27FC236}">
                <a16:creationId xmlns:a16="http://schemas.microsoft.com/office/drawing/2014/main" id="{BFB0E722-6B75-FA4E-9F92-0A492EA1C88D}"/>
              </a:ext>
            </a:extLst>
          </p:cNvPr>
          <p:cNvSpPr>
            <a:spLocks noGrp="1"/>
          </p:cNvSpPr>
          <p:nvPr>
            <p:ph type="ftr" sz="quarter" idx="11"/>
          </p:nvPr>
        </p:nvSpPr>
        <p:spPr>
          <a:xfrm>
            <a:off x="4038600" y="6356350"/>
            <a:ext cx="4114800" cy="365125"/>
          </a:xfrm>
        </p:spPr>
        <p:txBody>
          <a:bodyPr/>
          <a:lstStyle/>
          <a:p>
            <a:r>
              <a:rPr lang="en-US" dirty="0"/>
              <a:t>National Social Safety Nets Coordinating Office (NASSCO)</a:t>
            </a:r>
          </a:p>
        </p:txBody>
      </p:sp>
      <p:sp>
        <p:nvSpPr>
          <p:cNvPr id="25" name="Date Placeholder 4">
            <a:extLst>
              <a:ext uri="{FF2B5EF4-FFF2-40B4-BE49-F238E27FC236}">
                <a16:creationId xmlns:a16="http://schemas.microsoft.com/office/drawing/2014/main" id="{32ADB140-C545-1044-8D62-516F96BB5520}"/>
              </a:ext>
            </a:extLst>
          </p:cNvPr>
          <p:cNvSpPr>
            <a:spLocks noGrp="1"/>
          </p:cNvSpPr>
          <p:nvPr>
            <p:ph type="dt" sz="half" idx="10"/>
          </p:nvPr>
        </p:nvSpPr>
        <p:spPr>
          <a:xfrm>
            <a:off x="915571" y="6356350"/>
            <a:ext cx="2743200" cy="365125"/>
          </a:xfrm>
        </p:spPr>
        <p:txBody>
          <a:bodyPr/>
          <a:lstStyle/>
          <a:p>
            <a:fld id="{728B7213-80EE-4C08-99E0-AA9A2318F657}" type="datetime4">
              <a:rPr lang="en-US" smtClean="0"/>
              <a:t>May 28, 2020</a:t>
            </a:fld>
            <a:endParaRPr lang="en-US" dirty="0"/>
          </a:p>
        </p:txBody>
      </p:sp>
    </p:spTree>
    <p:extLst>
      <p:ext uri="{BB962C8B-B14F-4D97-AF65-F5344CB8AC3E}">
        <p14:creationId xmlns:p14="http://schemas.microsoft.com/office/powerpoint/2010/main" val="4040387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3A6A2AE-1C64-484F-BBCD-23C52368F7D8}"/>
              </a:ext>
            </a:extLst>
          </p:cNvPr>
          <p:cNvSpPr>
            <a:spLocks noGrp="1"/>
          </p:cNvSpPr>
          <p:nvPr>
            <p:ph type="title"/>
          </p:nvPr>
        </p:nvSpPr>
        <p:spPr>
          <a:xfrm>
            <a:off x="1009153" y="365125"/>
            <a:ext cx="10515600" cy="888909"/>
          </a:xfrm>
        </p:spPr>
        <p:txBody>
          <a:bodyPr/>
          <a:lstStyle/>
          <a:p>
            <a:r>
              <a:rPr lang="en-US" dirty="0"/>
              <a:t>NASSP Components</a:t>
            </a:r>
          </a:p>
        </p:txBody>
      </p:sp>
      <p:graphicFrame>
        <p:nvGraphicFramePr>
          <p:cNvPr id="2" name="Content Placeholder 1">
            <a:extLst>
              <a:ext uri="{FF2B5EF4-FFF2-40B4-BE49-F238E27FC236}">
                <a16:creationId xmlns:a16="http://schemas.microsoft.com/office/drawing/2014/main" id="{69763271-7ACB-40E2-ADF6-0222C75430C5}"/>
              </a:ext>
            </a:extLst>
          </p:cNvPr>
          <p:cNvGraphicFramePr>
            <a:graphicFrameLocks noGrp="1"/>
          </p:cNvGraphicFramePr>
          <p:nvPr>
            <p:ph idx="1"/>
            <p:extLst>
              <p:ext uri="{D42A27DB-BD31-4B8C-83A1-F6EECF244321}">
                <p14:modId xmlns:p14="http://schemas.microsoft.com/office/powerpoint/2010/main" val="3057156681"/>
              </p:ext>
            </p:extLst>
          </p:nvPr>
        </p:nvGraphicFramePr>
        <p:xfrm>
          <a:off x="968375" y="1525588"/>
          <a:ext cx="10018493"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ate Placeholder 4">
            <a:extLst>
              <a:ext uri="{FF2B5EF4-FFF2-40B4-BE49-F238E27FC236}">
                <a16:creationId xmlns:a16="http://schemas.microsoft.com/office/drawing/2014/main" id="{3B33282E-E05D-4768-B6E4-ACB0B9F8DBA2}"/>
              </a:ext>
            </a:extLst>
          </p:cNvPr>
          <p:cNvSpPr>
            <a:spLocks noGrp="1"/>
          </p:cNvSpPr>
          <p:nvPr>
            <p:ph type="dt" sz="half" idx="10"/>
          </p:nvPr>
        </p:nvSpPr>
        <p:spPr/>
        <p:txBody>
          <a:bodyPr/>
          <a:lstStyle/>
          <a:p>
            <a:fld id="{A3D7AE90-472A-4A24-BBD7-F053C0D8AC4A}" type="datetime4">
              <a:rPr lang="en-US" smtClean="0"/>
              <a:t>May 28, 2020</a:t>
            </a:fld>
            <a:endParaRPr lang="en-US"/>
          </a:p>
        </p:txBody>
      </p:sp>
      <p:sp>
        <p:nvSpPr>
          <p:cNvPr id="6" name="Footer Placeholder 5">
            <a:extLst>
              <a:ext uri="{FF2B5EF4-FFF2-40B4-BE49-F238E27FC236}">
                <a16:creationId xmlns:a16="http://schemas.microsoft.com/office/drawing/2014/main" id="{0A53B238-3CBB-4392-A229-CE243383E2A9}"/>
              </a:ext>
            </a:extLst>
          </p:cNvPr>
          <p:cNvSpPr>
            <a:spLocks noGrp="1"/>
          </p:cNvSpPr>
          <p:nvPr>
            <p:ph type="ftr" sz="quarter" idx="11"/>
          </p:nvPr>
        </p:nvSpPr>
        <p:spPr/>
        <p:txBody>
          <a:bodyPr/>
          <a:lstStyle/>
          <a:p>
            <a:r>
              <a:rPr lang="en-US"/>
              <a:t>National Social Safety Nets Coordinating Office (NASSCO)</a:t>
            </a:r>
          </a:p>
        </p:txBody>
      </p:sp>
      <p:sp>
        <p:nvSpPr>
          <p:cNvPr id="9" name="Slide Number Placeholder 8">
            <a:extLst>
              <a:ext uri="{FF2B5EF4-FFF2-40B4-BE49-F238E27FC236}">
                <a16:creationId xmlns:a16="http://schemas.microsoft.com/office/drawing/2014/main" id="{5C46C802-2628-4962-BB4E-C00266A6E681}"/>
              </a:ext>
            </a:extLst>
          </p:cNvPr>
          <p:cNvSpPr>
            <a:spLocks noGrp="1"/>
          </p:cNvSpPr>
          <p:nvPr>
            <p:ph type="sldNum" sz="quarter" idx="12"/>
          </p:nvPr>
        </p:nvSpPr>
        <p:spPr/>
        <p:txBody>
          <a:bodyPr/>
          <a:lstStyle/>
          <a:p>
            <a:fld id="{C503C29B-A6C2-4FE8-B77F-264ABB1A6F69}" type="slidenum">
              <a:rPr lang="en-US" smtClean="0"/>
              <a:t>3</a:t>
            </a:fld>
            <a:endParaRPr lang="en-US"/>
          </a:p>
        </p:txBody>
      </p:sp>
      <p:pic>
        <p:nvPicPr>
          <p:cNvPr id="4" name="Picture 3">
            <a:extLst>
              <a:ext uri="{FF2B5EF4-FFF2-40B4-BE49-F238E27FC236}">
                <a16:creationId xmlns:a16="http://schemas.microsoft.com/office/drawing/2014/main" id="{5DD46D28-16EB-41BE-AD08-C1DE07CAEB50}"/>
              </a:ext>
            </a:extLst>
          </p:cNvPr>
          <p:cNvPicPr>
            <a:picLocks noChangeAspect="1"/>
          </p:cNvPicPr>
          <p:nvPr/>
        </p:nvPicPr>
        <p:blipFill>
          <a:blip r:embed="rId7"/>
          <a:stretch>
            <a:fillRect/>
          </a:stretch>
        </p:blipFill>
        <p:spPr>
          <a:xfrm>
            <a:off x="10905775" y="3728980"/>
            <a:ext cx="1052082" cy="856469"/>
          </a:xfrm>
          <a:prstGeom prst="rect">
            <a:avLst/>
          </a:prstGeom>
        </p:spPr>
      </p:pic>
      <p:pic>
        <p:nvPicPr>
          <p:cNvPr id="10" name="Picture 9">
            <a:extLst>
              <a:ext uri="{FF2B5EF4-FFF2-40B4-BE49-F238E27FC236}">
                <a16:creationId xmlns:a16="http://schemas.microsoft.com/office/drawing/2014/main" id="{05040123-914E-4146-98F0-E3418A6C8D6D}"/>
              </a:ext>
            </a:extLst>
          </p:cNvPr>
          <p:cNvPicPr>
            <a:picLocks noChangeAspect="1"/>
          </p:cNvPicPr>
          <p:nvPr/>
        </p:nvPicPr>
        <p:blipFill>
          <a:blip r:embed="rId8"/>
          <a:stretch>
            <a:fillRect/>
          </a:stretch>
        </p:blipFill>
        <p:spPr>
          <a:xfrm>
            <a:off x="10905775" y="2736733"/>
            <a:ext cx="1032020" cy="856470"/>
          </a:xfrm>
          <a:prstGeom prst="rect">
            <a:avLst/>
          </a:prstGeom>
        </p:spPr>
      </p:pic>
    </p:spTree>
    <p:extLst>
      <p:ext uri="{BB962C8B-B14F-4D97-AF65-F5344CB8AC3E}">
        <p14:creationId xmlns:p14="http://schemas.microsoft.com/office/powerpoint/2010/main" val="3453184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D50C9-ADA4-CF44-BD9A-D64484D33EF6}"/>
              </a:ext>
            </a:extLst>
          </p:cNvPr>
          <p:cNvSpPr>
            <a:spLocks noGrp="1"/>
          </p:cNvSpPr>
          <p:nvPr>
            <p:ph type="title"/>
          </p:nvPr>
        </p:nvSpPr>
        <p:spPr>
          <a:xfrm>
            <a:off x="929641" y="134566"/>
            <a:ext cx="10515600" cy="888909"/>
          </a:xfrm>
        </p:spPr>
        <p:txBody>
          <a:bodyPr>
            <a:normAutofit/>
          </a:bodyPr>
          <a:lstStyle/>
          <a:p>
            <a:r>
              <a:rPr lang="en-NG" dirty="0"/>
              <a:t>Targeting Mechanisms</a:t>
            </a:r>
          </a:p>
        </p:txBody>
      </p:sp>
      <p:sp>
        <p:nvSpPr>
          <p:cNvPr id="3" name="Date Placeholder 2">
            <a:extLst>
              <a:ext uri="{FF2B5EF4-FFF2-40B4-BE49-F238E27FC236}">
                <a16:creationId xmlns:a16="http://schemas.microsoft.com/office/drawing/2014/main" id="{FD7D1AD1-CCD5-CB48-9952-6CA4B85397F6}"/>
              </a:ext>
            </a:extLst>
          </p:cNvPr>
          <p:cNvSpPr>
            <a:spLocks noGrp="1"/>
          </p:cNvSpPr>
          <p:nvPr>
            <p:ph type="dt" sz="half" idx="10"/>
          </p:nvPr>
        </p:nvSpPr>
        <p:spPr/>
        <p:txBody>
          <a:bodyPr/>
          <a:lstStyle/>
          <a:p>
            <a:fld id="{12E75746-13F8-485D-9484-D73D153D827F}" type="datetime4">
              <a:rPr lang="en-US" smtClean="0"/>
              <a:t>May 28, 2020</a:t>
            </a:fld>
            <a:endParaRPr lang="en-US"/>
          </a:p>
        </p:txBody>
      </p:sp>
      <p:sp>
        <p:nvSpPr>
          <p:cNvPr id="4" name="Footer Placeholder 3">
            <a:extLst>
              <a:ext uri="{FF2B5EF4-FFF2-40B4-BE49-F238E27FC236}">
                <a16:creationId xmlns:a16="http://schemas.microsoft.com/office/drawing/2014/main" id="{20FB4186-3BE8-4740-963E-E750CD53E60F}"/>
              </a:ext>
            </a:extLst>
          </p:cNvPr>
          <p:cNvSpPr>
            <a:spLocks noGrp="1"/>
          </p:cNvSpPr>
          <p:nvPr>
            <p:ph type="ftr" sz="quarter" idx="11"/>
          </p:nvPr>
        </p:nvSpPr>
        <p:spPr/>
        <p:txBody>
          <a:bodyPr/>
          <a:lstStyle/>
          <a:p>
            <a:r>
              <a:rPr lang="en-US"/>
              <a:t>National Social Safety Nets Coordinating Office (NASSCO)</a:t>
            </a:r>
          </a:p>
        </p:txBody>
      </p:sp>
      <p:sp>
        <p:nvSpPr>
          <p:cNvPr id="5" name="Slide Number Placeholder 4">
            <a:extLst>
              <a:ext uri="{FF2B5EF4-FFF2-40B4-BE49-F238E27FC236}">
                <a16:creationId xmlns:a16="http://schemas.microsoft.com/office/drawing/2014/main" id="{7B8CF7FD-54F6-654F-B230-C98663FFF1FC}"/>
              </a:ext>
            </a:extLst>
          </p:cNvPr>
          <p:cNvSpPr>
            <a:spLocks noGrp="1"/>
          </p:cNvSpPr>
          <p:nvPr>
            <p:ph type="sldNum" sz="quarter" idx="12"/>
          </p:nvPr>
        </p:nvSpPr>
        <p:spPr/>
        <p:txBody>
          <a:bodyPr/>
          <a:lstStyle/>
          <a:p>
            <a:fld id="{C503C29B-A6C2-4FE8-B77F-264ABB1A6F69}" type="slidenum">
              <a:rPr lang="en-US" smtClean="0"/>
              <a:t>4</a:t>
            </a:fld>
            <a:endParaRPr lang="en-US"/>
          </a:p>
        </p:txBody>
      </p:sp>
      <p:pic>
        <p:nvPicPr>
          <p:cNvPr id="6" name="Picture 5">
            <a:extLst>
              <a:ext uri="{FF2B5EF4-FFF2-40B4-BE49-F238E27FC236}">
                <a16:creationId xmlns:a16="http://schemas.microsoft.com/office/drawing/2014/main" id="{D680194F-EE82-3042-898E-37EAB8A62AC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29641" y="1023475"/>
            <a:ext cx="10929423" cy="4786482"/>
          </a:xfrm>
          <a:prstGeom prst="rect">
            <a:avLst/>
          </a:prstGeom>
          <a:noFill/>
        </p:spPr>
      </p:pic>
      <p:grpSp>
        <p:nvGrpSpPr>
          <p:cNvPr id="9" name="Group 8">
            <a:extLst>
              <a:ext uri="{FF2B5EF4-FFF2-40B4-BE49-F238E27FC236}">
                <a16:creationId xmlns:a16="http://schemas.microsoft.com/office/drawing/2014/main" id="{4962F634-6446-884A-B63E-9DB19A5B0F57}"/>
              </a:ext>
            </a:extLst>
          </p:cNvPr>
          <p:cNvGrpSpPr/>
          <p:nvPr/>
        </p:nvGrpSpPr>
        <p:grpSpPr>
          <a:xfrm>
            <a:off x="1478540" y="1266053"/>
            <a:ext cx="9783819" cy="646331"/>
            <a:chOff x="1478540" y="1543155"/>
            <a:chExt cx="9783819" cy="646331"/>
          </a:xfrm>
        </p:grpSpPr>
        <p:sp>
          <p:nvSpPr>
            <p:cNvPr id="8" name="TextBox 7">
              <a:extLst>
                <a:ext uri="{FF2B5EF4-FFF2-40B4-BE49-F238E27FC236}">
                  <a16:creationId xmlns:a16="http://schemas.microsoft.com/office/drawing/2014/main" id="{E63B57DD-8990-384C-99E5-040933D21888}"/>
                </a:ext>
              </a:extLst>
            </p:cNvPr>
            <p:cNvSpPr txBox="1"/>
            <p:nvPr/>
          </p:nvSpPr>
          <p:spPr>
            <a:xfrm>
              <a:off x="1478540" y="1681655"/>
              <a:ext cx="2560060" cy="369332"/>
            </a:xfrm>
            <a:prstGeom prst="rect">
              <a:avLst/>
            </a:prstGeom>
            <a:noFill/>
          </p:spPr>
          <p:txBody>
            <a:bodyPr wrap="none" rtlCol="0">
              <a:spAutoFit/>
            </a:bodyPr>
            <a:lstStyle/>
            <a:p>
              <a:r>
                <a:rPr lang="en-NG" dirty="0"/>
                <a:t>1. Geographical Selection</a:t>
              </a:r>
            </a:p>
          </p:txBody>
        </p:sp>
        <p:sp>
          <p:nvSpPr>
            <p:cNvPr id="10" name="TextBox 9">
              <a:extLst>
                <a:ext uri="{FF2B5EF4-FFF2-40B4-BE49-F238E27FC236}">
                  <a16:creationId xmlns:a16="http://schemas.microsoft.com/office/drawing/2014/main" id="{5DB529D0-F263-F847-91E2-62191DCEDC43}"/>
                </a:ext>
              </a:extLst>
            </p:cNvPr>
            <p:cNvSpPr txBox="1"/>
            <p:nvPr/>
          </p:nvSpPr>
          <p:spPr>
            <a:xfrm>
              <a:off x="6425643" y="1543155"/>
              <a:ext cx="2184957" cy="646331"/>
            </a:xfrm>
            <a:prstGeom prst="rect">
              <a:avLst/>
            </a:prstGeom>
            <a:noFill/>
          </p:spPr>
          <p:txBody>
            <a:bodyPr wrap="none" rtlCol="0">
              <a:spAutoFit/>
            </a:bodyPr>
            <a:lstStyle/>
            <a:p>
              <a:r>
                <a:rPr lang="en-NG" dirty="0"/>
                <a:t>2. Community-Based </a:t>
              </a:r>
            </a:p>
            <a:p>
              <a:r>
                <a:rPr lang="en-NG" dirty="0"/>
                <a:t>Targeting</a:t>
              </a:r>
            </a:p>
          </p:txBody>
        </p:sp>
        <p:sp>
          <p:nvSpPr>
            <p:cNvPr id="13" name="TextBox 12">
              <a:extLst>
                <a:ext uri="{FF2B5EF4-FFF2-40B4-BE49-F238E27FC236}">
                  <a16:creationId xmlns:a16="http://schemas.microsoft.com/office/drawing/2014/main" id="{E5322E84-6276-6A4A-A93D-CF4162CD8EDB}"/>
                </a:ext>
              </a:extLst>
            </p:cNvPr>
            <p:cNvSpPr txBox="1"/>
            <p:nvPr/>
          </p:nvSpPr>
          <p:spPr>
            <a:xfrm>
              <a:off x="9222249" y="1671144"/>
              <a:ext cx="2040110" cy="369332"/>
            </a:xfrm>
            <a:prstGeom prst="rect">
              <a:avLst/>
            </a:prstGeom>
            <a:noFill/>
          </p:spPr>
          <p:txBody>
            <a:bodyPr wrap="none" rtlCol="0">
              <a:spAutoFit/>
            </a:bodyPr>
            <a:lstStyle/>
            <a:p>
              <a:r>
                <a:rPr lang="en-NG" dirty="0"/>
                <a:t>3. Proxy Means Test</a:t>
              </a:r>
            </a:p>
          </p:txBody>
        </p:sp>
      </p:grpSp>
      <p:sp>
        <p:nvSpPr>
          <p:cNvPr id="14" name="TextBox 13">
            <a:extLst>
              <a:ext uri="{FF2B5EF4-FFF2-40B4-BE49-F238E27FC236}">
                <a16:creationId xmlns:a16="http://schemas.microsoft.com/office/drawing/2014/main" id="{364C8F6C-55EC-1E42-B1AB-5EACC7A33F30}"/>
              </a:ext>
            </a:extLst>
          </p:cNvPr>
          <p:cNvSpPr txBox="1"/>
          <p:nvPr/>
        </p:nvSpPr>
        <p:spPr>
          <a:xfrm>
            <a:off x="1098711" y="4991679"/>
            <a:ext cx="1413261" cy="369332"/>
          </a:xfrm>
          <a:prstGeom prst="rect">
            <a:avLst/>
          </a:prstGeom>
          <a:noFill/>
        </p:spPr>
        <p:txBody>
          <a:bodyPr wrap="square" rtlCol="0">
            <a:spAutoFit/>
          </a:bodyPr>
          <a:lstStyle/>
          <a:p>
            <a:r>
              <a:rPr lang="en-NG" dirty="0"/>
              <a:t>Outputs</a:t>
            </a:r>
          </a:p>
        </p:txBody>
      </p:sp>
      <p:sp>
        <p:nvSpPr>
          <p:cNvPr id="15" name="TextBox 14">
            <a:extLst>
              <a:ext uri="{FF2B5EF4-FFF2-40B4-BE49-F238E27FC236}">
                <a16:creationId xmlns:a16="http://schemas.microsoft.com/office/drawing/2014/main" id="{A7DDF7A2-8064-6B41-863C-BA9696E4A189}"/>
              </a:ext>
            </a:extLst>
          </p:cNvPr>
          <p:cNvSpPr txBox="1"/>
          <p:nvPr/>
        </p:nvSpPr>
        <p:spPr>
          <a:xfrm>
            <a:off x="2758570" y="4991678"/>
            <a:ext cx="1650132" cy="369332"/>
          </a:xfrm>
          <a:prstGeom prst="rect">
            <a:avLst/>
          </a:prstGeom>
          <a:noFill/>
        </p:spPr>
        <p:txBody>
          <a:bodyPr wrap="none" rtlCol="0">
            <a:spAutoFit/>
          </a:bodyPr>
          <a:lstStyle/>
          <a:p>
            <a:r>
              <a:rPr lang="en-NG" dirty="0"/>
              <a:t>Quotas by LGAs</a:t>
            </a:r>
          </a:p>
        </p:txBody>
      </p:sp>
      <p:sp>
        <p:nvSpPr>
          <p:cNvPr id="16" name="TextBox 15">
            <a:extLst>
              <a:ext uri="{FF2B5EF4-FFF2-40B4-BE49-F238E27FC236}">
                <a16:creationId xmlns:a16="http://schemas.microsoft.com/office/drawing/2014/main" id="{11405242-8686-034B-9A34-4DAB61B205D3}"/>
              </a:ext>
            </a:extLst>
          </p:cNvPr>
          <p:cNvSpPr txBox="1"/>
          <p:nvPr/>
        </p:nvSpPr>
        <p:spPr>
          <a:xfrm>
            <a:off x="5727938" y="4945513"/>
            <a:ext cx="1457579" cy="369332"/>
          </a:xfrm>
          <a:prstGeom prst="rect">
            <a:avLst/>
          </a:prstGeom>
          <a:noFill/>
        </p:spPr>
        <p:txBody>
          <a:bodyPr wrap="none" rtlCol="0">
            <a:spAutoFit/>
          </a:bodyPr>
          <a:lstStyle/>
          <a:p>
            <a:r>
              <a:rPr lang="en-NG" dirty="0"/>
              <a:t>Identified List</a:t>
            </a:r>
          </a:p>
        </p:txBody>
      </p:sp>
      <p:sp>
        <p:nvSpPr>
          <p:cNvPr id="17" name="TextBox 16">
            <a:extLst>
              <a:ext uri="{FF2B5EF4-FFF2-40B4-BE49-F238E27FC236}">
                <a16:creationId xmlns:a16="http://schemas.microsoft.com/office/drawing/2014/main" id="{6779AC01-D696-0A4B-9551-1754868C7DF2}"/>
              </a:ext>
            </a:extLst>
          </p:cNvPr>
          <p:cNvSpPr txBox="1"/>
          <p:nvPr/>
        </p:nvSpPr>
        <p:spPr>
          <a:xfrm>
            <a:off x="8510404" y="4980432"/>
            <a:ext cx="1675074" cy="369332"/>
          </a:xfrm>
          <a:prstGeom prst="rect">
            <a:avLst/>
          </a:prstGeom>
          <a:noFill/>
        </p:spPr>
        <p:txBody>
          <a:bodyPr wrap="none" rtlCol="0">
            <a:spAutoFit/>
          </a:bodyPr>
          <a:lstStyle/>
          <a:p>
            <a:r>
              <a:rPr lang="en-NG" dirty="0"/>
              <a:t>Ranked HHs List</a:t>
            </a:r>
          </a:p>
        </p:txBody>
      </p:sp>
    </p:spTree>
    <p:extLst>
      <p:ext uri="{BB962C8B-B14F-4D97-AF65-F5344CB8AC3E}">
        <p14:creationId xmlns:p14="http://schemas.microsoft.com/office/powerpoint/2010/main" val="2673933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24000" y="6406052"/>
            <a:ext cx="9144001" cy="45194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p:txBody>
          <a:bodyPr>
            <a:normAutofit fontScale="90000"/>
          </a:bodyPr>
          <a:lstStyle/>
          <a:p>
            <a:r>
              <a:rPr lang="en-US" dirty="0"/>
              <a:t>            </a:t>
            </a:r>
            <a:r>
              <a:rPr lang="en-US" dirty="0">
                <a:solidFill>
                  <a:prstClr val="black"/>
                </a:solidFill>
              </a:rPr>
              <a:t>              </a:t>
            </a:r>
            <a:br>
              <a:rPr lang="en-US" dirty="0">
                <a:solidFill>
                  <a:prstClr val="black"/>
                </a:solidFill>
              </a:rPr>
            </a:br>
            <a:r>
              <a:rPr lang="en-US" dirty="0">
                <a:solidFill>
                  <a:prstClr val="black"/>
                </a:solidFill>
              </a:rPr>
              <a:t>			</a:t>
            </a:r>
            <a:br>
              <a:rPr lang="en-US" dirty="0">
                <a:solidFill>
                  <a:prstClr val="black"/>
                </a:solidFill>
              </a:rPr>
            </a:br>
            <a:br>
              <a:rPr lang="en-US" dirty="0"/>
            </a:br>
            <a:endParaRPr lang="en-US" dirty="0">
              <a:latin typeface="Arial Black" pitchFamily="34" charset="0"/>
            </a:endParaRPr>
          </a:p>
        </p:txBody>
      </p:sp>
      <p:sp>
        <p:nvSpPr>
          <p:cNvPr id="4" name="TextBox 3"/>
          <p:cNvSpPr txBox="1"/>
          <p:nvPr/>
        </p:nvSpPr>
        <p:spPr>
          <a:xfrm>
            <a:off x="1682261" y="6406054"/>
            <a:ext cx="8883748" cy="461665"/>
          </a:xfrm>
          <a:prstGeom prst="rect">
            <a:avLst/>
          </a:prstGeom>
          <a:noFill/>
        </p:spPr>
        <p:txBody>
          <a:bodyPr wrap="square" rtlCol="0">
            <a:spAutoFit/>
          </a:bodyPr>
          <a:lstStyle/>
          <a:p>
            <a:pPr algn="ctr"/>
            <a:r>
              <a:rPr lang="en-US" sz="2400" b="1" dirty="0">
                <a:solidFill>
                  <a:srgbClr val="C00000"/>
                </a:solidFill>
              </a:rPr>
              <a:t>National Social Safety-Nets Coordinating Office (NASSCO)</a:t>
            </a:r>
          </a:p>
        </p:txBody>
      </p:sp>
      <p:sp>
        <p:nvSpPr>
          <p:cNvPr id="7" name="Subtitle 2"/>
          <p:cNvSpPr txBox="1">
            <a:spLocks/>
          </p:cNvSpPr>
          <p:nvPr/>
        </p:nvSpPr>
        <p:spPr>
          <a:xfrm>
            <a:off x="2543988" y="2058395"/>
            <a:ext cx="6634802" cy="11430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endParaRPr lang="en-US" sz="4000" dirty="0"/>
          </a:p>
        </p:txBody>
      </p:sp>
      <p:sp>
        <p:nvSpPr>
          <p:cNvPr id="3" name="Rectangle 2"/>
          <p:cNvSpPr/>
          <p:nvPr/>
        </p:nvSpPr>
        <p:spPr>
          <a:xfrm>
            <a:off x="2958241" y="356946"/>
            <a:ext cx="6275516" cy="477054"/>
          </a:xfrm>
          <a:prstGeom prst="rect">
            <a:avLst/>
          </a:prstGeom>
        </p:spPr>
        <p:txBody>
          <a:bodyPr wrap="square">
            <a:spAutoFit/>
          </a:bodyPr>
          <a:lstStyle/>
          <a:p>
            <a:pPr marL="365125" indent="-255588" algn="ctr" fontAlgn="base">
              <a:spcBef>
                <a:spcPts val="400"/>
              </a:spcBef>
              <a:spcAft>
                <a:spcPct val="0"/>
              </a:spcAft>
              <a:buClr>
                <a:srgbClr val="2DA2BF"/>
              </a:buClr>
              <a:buSzPct val="68000"/>
            </a:pPr>
            <a:r>
              <a:rPr lang="en-US" sz="2500" b="1" dirty="0">
                <a:effectLst>
                  <a:outerShdw blurRad="38100" dist="38100" dir="2700000" algn="tl">
                    <a:srgbClr val="000000">
                      <a:alpha val="43137"/>
                    </a:srgbClr>
                  </a:outerShdw>
                </a:effectLst>
                <a:latin typeface="Goudy Old Style" panose="02020502050305020303" pitchFamily="18" charset="0"/>
                <a:ea typeface="ＭＳ Ｐゴシック" pitchFamily="34" charset="-128"/>
              </a:rPr>
              <a:t>THE NSR Vs NBR</a:t>
            </a:r>
          </a:p>
        </p:txBody>
      </p:sp>
      <p:sp>
        <p:nvSpPr>
          <p:cNvPr id="8" name="Content Placeholder 7"/>
          <p:cNvSpPr>
            <a:spLocks noGrp="1"/>
          </p:cNvSpPr>
          <p:nvPr>
            <p:ph idx="1"/>
          </p:nvPr>
        </p:nvSpPr>
        <p:spPr/>
        <p:txBody>
          <a:bodyPr>
            <a:normAutofit/>
          </a:bodyPr>
          <a:lstStyle/>
          <a:p>
            <a:pPr marL="0" indent="0">
              <a:buNone/>
            </a:pPr>
            <a:r>
              <a:rPr lang="en-US" dirty="0"/>
              <a:t>.</a:t>
            </a:r>
          </a:p>
        </p:txBody>
      </p:sp>
      <p:graphicFrame>
        <p:nvGraphicFramePr>
          <p:cNvPr id="9" name="Table 8"/>
          <p:cNvGraphicFramePr>
            <a:graphicFrameLocks noGrp="1"/>
          </p:cNvGraphicFramePr>
          <p:nvPr>
            <p:extLst>
              <p:ext uri="{D42A27DB-BD31-4B8C-83A1-F6EECF244321}">
                <p14:modId xmlns:p14="http://schemas.microsoft.com/office/powerpoint/2010/main" val="1489606823"/>
              </p:ext>
            </p:extLst>
          </p:nvPr>
        </p:nvGraphicFramePr>
        <p:xfrm>
          <a:off x="968830" y="981483"/>
          <a:ext cx="11127039" cy="5281537"/>
        </p:xfrm>
        <a:graphic>
          <a:graphicData uri="http://schemas.openxmlformats.org/drawingml/2006/table">
            <a:tbl>
              <a:tblPr firstRow="1" bandRow="1">
                <a:tableStyleId>{5C22544A-7EE6-4342-B048-85BDC9FD1C3A}</a:tableStyleId>
              </a:tblPr>
              <a:tblGrid>
                <a:gridCol w="3202969">
                  <a:extLst>
                    <a:ext uri="{9D8B030D-6E8A-4147-A177-3AD203B41FA5}">
                      <a16:colId xmlns:a16="http://schemas.microsoft.com/office/drawing/2014/main" val="20000"/>
                    </a:ext>
                  </a:extLst>
                </a:gridCol>
                <a:gridCol w="3766986">
                  <a:extLst>
                    <a:ext uri="{9D8B030D-6E8A-4147-A177-3AD203B41FA5}">
                      <a16:colId xmlns:a16="http://schemas.microsoft.com/office/drawing/2014/main" val="20001"/>
                    </a:ext>
                  </a:extLst>
                </a:gridCol>
                <a:gridCol w="4157084">
                  <a:extLst>
                    <a:ext uri="{9D8B030D-6E8A-4147-A177-3AD203B41FA5}">
                      <a16:colId xmlns:a16="http://schemas.microsoft.com/office/drawing/2014/main" val="20002"/>
                    </a:ext>
                  </a:extLst>
                </a:gridCol>
              </a:tblGrid>
              <a:tr h="778993">
                <a:tc>
                  <a:txBody>
                    <a:bodyPr/>
                    <a:lstStyle/>
                    <a:p>
                      <a:endParaRPr lang="en-US" dirty="0"/>
                    </a:p>
                  </a:txBody>
                  <a:tcPr/>
                </a:tc>
                <a:tc>
                  <a:txBody>
                    <a:bodyPr/>
                    <a:lstStyle/>
                    <a:p>
                      <a:r>
                        <a:rPr lang="en-US" dirty="0"/>
                        <a:t>National Social Register</a:t>
                      </a:r>
                    </a:p>
                  </a:txBody>
                  <a:tcPr/>
                </a:tc>
                <a:tc>
                  <a:txBody>
                    <a:bodyPr/>
                    <a:lstStyle/>
                    <a:p>
                      <a:r>
                        <a:rPr lang="en-US" dirty="0"/>
                        <a:t>National Beneficiary Register</a:t>
                      </a:r>
                    </a:p>
                  </a:txBody>
                  <a:tcPr/>
                </a:tc>
                <a:extLst>
                  <a:ext uri="{0D108BD9-81ED-4DB2-BD59-A6C34878D82A}">
                    <a16:rowId xmlns:a16="http://schemas.microsoft.com/office/drawing/2014/main" val="10000"/>
                  </a:ext>
                </a:extLst>
              </a:tr>
              <a:tr h="1942995">
                <a:tc>
                  <a:txBody>
                    <a:bodyPr/>
                    <a:lstStyle/>
                    <a:p>
                      <a:r>
                        <a:rPr lang="en-US" dirty="0"/>
                        <a:t>Purpose</a:t>
                      </a:r>
                    </a:p>
                  </a:txBody>
                  <a:tcPr/>
                </a:tc>
                <a:tc>
                  <a:txBody>
                    <a:bodyPr/>
                    <a:lstStyle/>
                    <a:p>
                      <a:r>
                        <a:rPr lang="en-US" dirty="0"/>
                        <a:t>Registering</a:t>
                      </a:r>
                      <a:r>
                        <a:rPr lang="en-US" baseline="0" dirty="0"/>
                        <a:t> individuals, households and determining potential eligibility</a:t>
                      </a:r>
                      <a:endParaRPr lang="en-US" dirty="0"/>
                    </a:p>
                  </a:txBody>
                  <a:tcPr/>
                </a:tc>
                <a:tc>
                  <a:txBody>
                    <a:bodyPr/>
                    <a:lstStyle/>
                    <a:p>
                      <a:r>
                        <a:rPr lang="en-US" dirty="0"/>
                        <a:t>Tracking beneficiaries and underpinning program management including benefits administration payments, case management, conditionality monitoring.</a:t>
                      </a:r>
                    </a:p>
                  </a:txBody>
                  <a:tcPr/>
                </a:tc>
                <a:extLst>
                  <a:ext uri="{0D108BD9-81ED-4DB2-BD59-A6C34878D82A}">
                    <a16:rowId xmlns:a16="http://schemas.microsoft.com/office/drawing/2014/main" val="10001"/>
                  </a:ext>
                </a:extLst>
              </a:tr>
              <a:tr h="1446701">
                <a:tc>
                  <a:txBody>
                    <a:bodyPr/>
                    <a:lstStyle/>
                    <a:p>
                      <a:r>
                        <a:rPr lang="en-US" dirty="0"/>
                        <a:t>Population Covered</a:t>
                      </a:r>
                    </a:p>
                  </a:txBody>
                  <a:tcPr/>
                </a:tc>
                <a:tc>
                  <a:txBody>
                    <a:bodyPr/>
                    <a:lstStyle/>
                    <a:p>
                      <a:r>
                        <a:rPr lang="en-US" dirty="0"/>
                        <a:t>All applicants, whether or not deemed eligible for social programs</a:t>
                      </a:r>
                    </a:p>
                  </a:txBody>
                  <a:tcPr/>
                </a:tc>
                <a:tc>
                  <a:txBody>
                    <a:bodyPr/>
                    <a:lstStyle/>
                    <a:p>
                      <a:r>
                        <a:rPr lang="en-US" dirty="0"/>
                        <a:t>Beneficiaries only</a:t>
                      </a:r>
                    </a:p>
                  </a:txBody>
                  <a:tcPr/>
                </a:tc>
                <a:extLst>
                  <a:ext uri="{0D108BD9-81ED-4DB2-BD59-A6C34878D82A}">
                    <a16:rowId xmlns:a16="http://schemas.microsoft.com/office/drawing/2014/main" val="10002"/>
                  </a:ext>
                </a:extLst>
              </a:tr>
              <a:tr h="11128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With Multiple Programs</a:t>
                      </a:r>
                    </a:p>
                    <a:p>
                      <a:endParaRPr lang="en-US" dirty="0"/>
                    </a:p>
                  </a:txBody>
                  <a:tcPr/>
                </a:tc>
                <a:tc>
                  <a:txBody>
                    <a:bodyPr/>
                    <a:lstStyle/>
                    <a:p>
                      <a:r>
                        <a:rPr lang="en-US" dirty="0"/>
                        <a:t>A gateway for people to apply for multiple programs</a:t>
                      </a:r>
                    </a:p>
                  </a:txBody>
                  <a:tcPr/>
                </a:tc>
                <a:tc>
                  <a:txBody>
                    <a:bodyPr/>
                    <a:lstStyle/>
                    <a:p>
                      <a:r>
                        <a:rPr lang="en-US" dirty="0"/>
                        <a:t>Distinct program specific registers but could be integrated at the back-end.</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82136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B3D7-023F-E44E-A041-5A3323462ECA}"/>
              </a:ext>
            </a:extLst>
          </p:cNvPr>
          <p:cNvSpPr>
            <a:spLocks noGrp="1"/>
          </p:cNvSpPr>
          <p:nvPr>
            <p:ph type="title"/>
          </p:nvPr>
        </p:nvSpPr>
        <p:spPr>
          <a:xfrm>
            <a:off x="927759" y="55309"/>
            <a:ext cx="10515600" cy="888909"/>
          </a:xfrm>
        </p:spPr>
        <p:txBody>
          <a:bodyPr/>
          <a:lstStyle/>
          <a:p>
            <a:r>
              <a:rPr lang="en-US" dirty="0"/>
              <a:t> Targeted Cash Transfer Program</a:t>
            </a:r>
          </a:p>
        </p:txBody>
      </p:sp>
      <p:sp>
        <p:nvSpPr>
          <p:cNvPr id="3" name="Date Placeholder 2">
            <a:extLst>
              <a:ext uri="{FF2B5EF4-FFF2-40B4-BE49-F238E27FC236}">
                <a16:creationId xmlns:a16="http://schemas.microsoft.com/office/drawing/2014/main" id="{C10C745B-AEB9-C744-BFF6-96D34726FA2B}"/>
              </a:ext>
            </a:extLst>
          </p:cNvPr>
          <p:cNvSpPr>
            <a:spLocks noGrp="1"/>
          </p:cNvSpPr>
          <p:nvPr>
            <p:ph type="dt" sz="half" idx="10"/>
          </p:nvPr>
        </p:nvSpPr>
        <p:spPr/>
        <p:txBody>
          <a:bodyPr/>
          <a:lstStyle/>
          <a:p>
            <a:fld id="{12E75746-13F8-485D-9484-D73D153D827F}" type="datetime4">
              <a:rPr lang="en-US" smtClean="0"/>
              <a:t>May 28, 2020</a:t>
            </a:fld>
            <a:endParaRPr lang="en-US"/>
          </a:p>
        </p:txBody>
      </p:sp>
      <p:sp>
        <p:nvSpPr>
          <p:cNvPr id="4" name="Footer Placeholder 3">
            <a:extLst>
              <a:ext uri="{FF2B5EF4-FFF2-40B4-BE49-F238E27FC236}">
                <a16:creationId xmlns:a16="http://schemas.microsoft.com/office/drawing/2014/main" id="{B203F482-C512-474A-A1B7-EC75FFE2B3D1}"/>
              </a:ext>
            </a:extLst>
          </p:cNvPr>
          <p:cNvSpPr>
            <a:spLocks noGrp="1"/>
          </p:cNvSpPr>
          <p:nvPr>
            <p:ph type="ftr" sz="quarter" idx="11"/>
          </p:nvPr>
        </p:nvSpPr>
        <p:spPr/>
        <p:txBody>
          <a:bodyPr/>
          <a:lstStyle/>
          <a:p>
            <a:r>
              <a:rPr lang="en-US"/>
              <a:t>National Social Safety Nets Coordinating Office (NASSCO)</a:t>
            </a:r>
          </a:p>
        </p:txBody>
      </p:sp>
      <p:sp>
        <p:nvSpPr>
          <p:cNvPr id="5" name="Slide Number Placeholder 4">
            <a:extLst>
              <a:ext uri="{FF2B5EF4-FFF2-40B4-BE49-F238E27FC236}">
                <a16:creationId xmlns:a16="http://schemas.microsoft.com/office/drawing/2014/main" id="{D7935DB4-B263-8240-B994-6B3208951D8F}"/>
              </a:ext>
            </a:extLst>
          </p:cNvPr>
          <p:cNvSpPr>
            <a:spLocks noGrp="1"/>
          </p:cNvSpPr>
          <p:nvPr>
            <p:ph type="sldNum" sz="quarter" idx="12"/>
          </p:nvPr>
        </p:nvSpPr>
        <p:spPr/>
        <p:txBody>
          <a:bodyPr/>
          <a:lstStyle/>
          <a:p>
            <a:fld id="{C503C29B-A6C2-4FE8-B77F-264ABB1A6F69}" type="slidenum">
              <a:rPr lang="en-US" smtClean="0"/>
              <a:t>6</a:t>
            </a:fld>
            <a:endParaRPr lang="en-US"/>
          </a:p>
        </p:txBody>
      </p:sp>
      <p:pic>
        <p:nvPicPr>
          <p:cNvPr id="6" name="Picture 2" descr="Image result for cash transfer scheme in nigeria">
            <a:extLst>
              <a:ext uri="{FF2B5EF4-FFF2-40B4-BE49-F238E27FC236}">
                <a16:creationId xmlns:a16="http://schemas.microsoft.com/office/drawing/2014/main" id="{48F70D69-4BB9-6F4E-9E34-F936F87FC7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863" y="944219"/>
            <a:ext cx="3827137" cy="21476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D97B4AC-1B10-8745-975A-CF80C79BADB8}"/>
              </a:ext>
            </a:extLst>
          </p:cNvPr>
          <p:cNvPicPr>
            <a:picLocks noChangeAspect="1"/>
          </p:cNvPicPr>
          <p:nvPr/>
        </p:nvPicPr>
        <p:blipFill>
          <a:blip r:embed="rId3"/>
          <a:stretch>
            <a:fillRect/>
          </a:stretch>
        </p:blipFill>
        <p:spPr>
          <a:xfrm>
            <a:off x="8039579" y="438002"/>
            <a:ext cx="3673599" cy="3052180"/>
          </a:xfrm>
          <a:prstGeom prst="rect">
            <a:avLst/>
          </a:prstGeom>
        </p:spPr>
      </p:pic>
      <p:sp>
        <p:nvSpPr>
          <p:cNvPr id="15" name="Rounded Rectangle 14">
            <a:extLst>
              <a:ext uri="{FF2B5EF4-FFF2-40B4-BE49-F238E27FC236}">
                <a16:creationId xmlns:a16="http://schemas.microsoft.com/office/drawing/2014/main" id="{B88F486E-5E26-0F4E-AB19-439CCF7305BB}"/>
              </a:ext>
            </a:extLst>
          </p:cNvPr>
          <p:cNvSpPr/>
          <p:nvPr/>
        </p:nvSpPr>
        <p:spPr>
          <a:xfrm>
            <a:off x="1005667" y="4500749"/>
            <a:ext cx="10831729" cy="95002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TRAININGS</a:t>
            </a:r>
          </a:p>
          <a:p>
            <a:pPr algn="ctr"/>
            <a:r>
              <a:rPr lang="en-US" sz="1400" i="1" dirty="0"/>
              <a:t>Savings Group Mobilization, SBCC , Life-Skills, Micro-Business, Mentoring and Coaching</a:t>
            </a:r>
          </a:p>
        </p:txBody>
      </p:sp>
      <p:sp>
        <p:nvSpPr>
          <p:cNvPr id="13" name="Rectangle 12">
            <a:extLst>
              <a:ext uri="{FF2B5EF4-FFF2-40B4-BE49-F238E27FC236}">
                <a16:creationId xmlns:a16="http://schemas.microsoft.com/office/drawing/2014/main" id="{4217653A-CC06-E946-94EC-5F570620A06E}"/>
              </a:ext>
            </a:extLst>
          </p:cNvPr>
          <p:cNvSpPr/>
          <p:nvPr/>
        </p:nvSpPr>
        <p:spPr>
          <a:xfrm>
            <a:off x="8039579" y="3235980"/>
            <a:ext cx="4001857" cy="1477328"/>
          </a:xfrm>
          <a:prstGeom prst="rect">
            <a:avLst/>
          </a:prstGeom>
        </p:spPr>
        <p:txBody>
          <a:bodyPr wrap="square">
            <a:spAutoFit/>
          </a:bodyPr>
          <a:lstStyle/>
          <a:p>
            <a:pPr marR="0" lvl="0">
              <a:spcBef>
                <a:spcPts val="0"/>
              </a:spcBef>
              <a:spcAft>
                <a:spcPts val="0"/>
              </a:spcAft>
            </a:pPr>
            <a:r>
              <a:rPr lang="en-US" sz="1200" b="1" dirty="0">
                <a:latin typeface="Calibri" panose="020F0502020204030204" pitchFamily="34" charset="0"/>
                <a:ea typeface="Times New Roman" panose="02020603050405020304" pitchFamily="18" charset="0"/>
                <a:cs typeface="Calibri" panose="020F0502020204030204" pitchFamily="34" charset="0"/>
              </a:rPr>
              <a:t>Co-Responsibility/Cash Transfer Top-Up</a:t>
            </a:r>
          </a:p>
          <a:p>
            <a:pPr marR="0" lvl="0">
              <a:spcBef>
                <a:spcPts val="0"/>
              </a:spcBef>
              <a:spcAft>
                <a:spcPts val="0"/>
              </a:spcAft>
            </a:pPr>
            <a:r>
              <a:rPr lang="en-US" sz="1200" dirty="0">
                <a:latin typeface="Calibri" panose="020F0502020204030204" pitchFamily="34" charset="0"/>
                <a:ea typeface="Times New Roman" panose="02020603050405020304" pitchFamily="18" charset="0"/>
                <a:cs typeface="Calibri" panose="020F0502020204030204" pitchFamily="34" charset="0"/>
              </a:rPr>
              <a:t>Beneficiary households are eligible for an additional transfer of NGN 5000 per month if they satisfy a set of specified co-responsibilities linked to the use of public services. Beneficiaries will attend behavioral change training before they are asked to comply with using certain basic services.</a:t>
            </a:r>
          </a:p>
          <a:p>
            <a:pPr marR="0" lvl="0">
              <a:spcBef>
                <a:spcPts val="0"/>
              </a:spcBef>
              <a:spcAft>
                <a:spcPts val="0"/>
              </a:spcAft>
            </a:pPr>
            <a:endParaRPr lang="en-US" dirty="0">
              <a:latin typeface="Calibri" panose="020F0502020204030204" pitchFamily="34" charset="0"/>
              <a:ea typeface="Times New Roman" panose="02020603050405020304" pitchFamily="18" charset="0"/>
              <a:cs typeface="Calibri" panose="020F0502020204030204" pitchFamily="34" charset="0"/>
            </a:endParaRPr>
          </a:p>
        </p:txBody>
      </p:sp>
      <p:sp>
        <p:nvSpPr>
          <p:cNvPr id="14" name="Content Placeholder 2">
            <a:extLst>
              <a:ext uri="{FF2B5EF4-FFF2-40B4-BE49-F238E27FC236}">
                <a16:creationId xmlns:a16="http://schemas.microsoft.com/office/drawing/2014/main" id="{5A2FA68A-E58B-C349-A7BC-133C1825FD76}"/>
              </a:ext>
            </a:extLst>
          </p:cNvPr>
          <p:cNvSpPr txBox="1">
            <a:spLocks/>
          </p:cNvSpPr>
          <p:nvPr/>
        </p:nvSpPr>
        <p:spPr>
          <a:xfrm>
            <a:off x="994255" y="3235980"/>
            <a:ext cx="5329032" cy="104283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G" b="1" dirty="0">
                <a:solidFill>
                  <a:schemeClr val="tx1"/>
                </a:solidFill>
                <a:latin typeface="Calibri" panose="020F0502020204030204" pitchFamily="34" charset="0"/>
                <a:cs typeface="Calibri" panose="020F0502020204030204" pitchFamily="34" charset="0"/>
              </a:rPr>
              <a:t>Base Cash Transfer</a:t>
            </a:r>
          </a:p>
          <a:p>
            <a:r>
              <a:rPr lang="en-NG" dirty="0">
                <a:solidFill>
                  <a:schemeClr val="tx1"/>
                </a:solidFill>
                <a:latin typeface="Calibri" panose="020F0502020204030204" pitchFamily="34" charset="0"/>
                <a:cs typeface="Calibri" panose="020F0502020204030204" pitchFamily="34" charset="0"/>
              </a:rPr>
              <a:t>Households  (HHs) who fall within the 6th decile and above in the NSR, based on the PMT ranking, are eligible, and enrolled into the National Beneficiaries Register (NBR) for CCT payment.</a:t>
            </a:r>
          </a:p>
          <a:p>
            <a:endParaRPr lang="en-NG" dirty="0"/>
          </a:p>
        </p:txBody>
      </p:sp>
    </p:spTree>
    <p:extLst>
      <p:ext uri="{BB962C8B-B14F-4D97-AF65-F5344CB8AC3E}">
        <p14:creationId xmlns:p14="http://schemas.microsoft.com/office/powerpoint/2010/main" val="1331027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E8EB7C8-0697-4CEA-BE06-E38A2F143704}"/>
              </a:ext>
            </a:extLst>
          </p:cNvPr>
          <p:cNvSpPr>
            <a:spLocks noGrp="1"/>
          </p:cNvSpPr>
          <p:nvPr>
            <p:ph type="title"/>
          </p:nvPr>
        </p:nvSpPr>
        <p:spPr>
          <a:xfrm>
            <a:off x="1867401" y="209549"/>
            <a:ext cx="8439652" cy="603251"/>
          </a:xfrm>
        </p:spPr>
        <p:txBody>
          <a:bodyPr>
            <a:noAutofit/>
          </a:bodyPr>
          <a:lstStyle/>
          <a:p>
            <a:pPr algn="ctr"/>
            <a:r>
              <a:rPr lang="en-US" sz="2400" b="1" dirty="0">
                <a:solidFill>
                  <a:schemeClr val="tx1"/>
                </a:solidFill>
              </a:rPr>
              <a:t>Accountability and Transparency Mechanisms for Delivering the Cash Transfer</a:t>
            </a:r>
          </a:p>
        </p:txBody>
      </p:sp>
      <p:sp>
        <p:nvSpPr>
          <p:cNvPr id="9" name="Content Placeholder 8">
            <a:extLst>
              <a:ext uri="{FF2B5EF4-FFF2-40B4-BE49-F238E27FC236}">
                <a16:creationId xmlns:a16="http://schemas.microsoft.com/office/drawing/2014/main" id="{90C4B8BD-851D-4980-8A5B-464EFEA2A4BD}"/>
              </a:ext>
            </a:extLst>
          </p:cNvPr>
          <p:cNvSpPr>
            <a:spLocks noGrp="1"/>
          </p:cNvSpPr>
          <p:nvPr>
            <p:ph sz="quarter" idx="10"/>
          </p:nvPr>
        </p:nvSpPr>
        <p:spPr>
          <a:xfrm>
            <a:off x="1090669" y="812801"/>
            <a:ext cx="10884665" cy="5835650"/>
          </a:xfrm>
        </p:spPr>
        <p:txBody>
          <a:bodyPr>
            <a:normAutofit lnSpcReduction="10000"/>
          </a:bodyPr>
          <a:lstStyle/>
          <a:p>
            <a:pPr marL="0" indent="0">
              <a:buNone/>
            </a:pPr>
            <a:r>
              <a:rPr lang="en-US" b="1" dirty="0">
                <a:solidFill>
                  <a:schemeClr val="tx1"/>
                </a:solidFill>
              </a:rPr>
              <a:t>NASSP is built on strong Transparency, Social Accountability and Citizen Engagement principles including:</a:t>
            </a:r>
            <a:endParaRPr lang="en-US" b="1" dirty="0"/>
          </a:p>
          <a:p>
            <a:pPr lvl="2">
              <a:buFont typeface="Wingdings" panose="05000000000000000000" pitchFamily="2" charset="2"/>
              <a:buChar char="q"/>
            </a:pPr>
            <a:r>
              <a:rPr lang="en-GB" dirty="0"/>
              <a:t> Third-Party Monitoring by CSOs to ensure more transparency and accountability in the use of resources</a:t>
            </a:r>
          </a:p>
          <a:p>
            <a:pPr lvl="2">
              <a:buFont typeface="Wingdings" panose="05000000000000000000" pitchFamily="2" charset="2"/>
              <a:buChar char="q"/>
            </a:pPr>
            <a:endParaRPr lang="en-GB" dirty="0"/>
          </a:p>
          <a:p>
            <a:pPr lvl="2">
              <a:buFont typeface="Wingdings" panose="05000000000000000000" pitchFamily="2" charset="2"/>
              <a:buChar char="q"/>
            </a:pPr>
            <a:r>
              <a:rPr lang="en-GB" dirty="0"/>
              <a:t>Quarterly CCT Payment Audits by Office of the Auditor General of the Federation</a:t>
            </a:r>
          </a:p>
          <a:p>
            <a:pPr lvl="2">
              <a:buFont typeface="Wingdings" panose="05000000000000000000" pitchFamily="2" charset="2"/>
              <a:buChar char="q"/>
            </a:pPr>
            <a:endParaRPr lang="en-GB" dirty="0"/>
          </a:p>
          <a:p>
            <a:pPr lvl="2">
              <a:buFont typeface="Wingdings" panose="05000000000000000000" pitchFamily="2" charset="2"/>
              <a:buChar char="q"/>
            </a:pPr>
            <a:r>
              <a:rPr lang="en-GB" dirty="0"/>
              <a:t>Engagement of National External Audit Firm for semester payment output audit</a:t>
            </a:r>
          </a:p>
          <a:p>
            <a:pPr marL="329184" lvl="2" indent="0">
              <a:buNone/>
            </a:pPr>
            <a:endParaRPr lang="en-GB" dirty="0"/>
          </a:p>
          <a:p>
            <a:pPr lvl="2">
              <a:buFont typeface="Wingdings" panose="05000000000000000000" pitchFamily="2" charset="2"/>
              <a:buChar char="q"/>
            </a:pPr>
            <a:r>
              <a:rPr lang="en-GB" dirty="0"/>
              <a:t>Engagement of the ICPC and DSS in field monitoring of payments</a:t>
            </a:r>
          </a:p>
          <a:p>
            <a:pPr lvl="2">
              <a:buFont typeface="Wingdings" panose="05000000000000000000" pitchFamily="2" charset="2"/>
              <a:buChar char="q"/>
            </a:pPr>
            <a:endParaRPr lang="en-GB" dirty="0"/>
          </a:p>
          <a:p>
            <a:pPr lvl="2">
              <a:buFont typeface="Wingdings" panose="05000000000000000000" pitchFamily="2" charset="2"/>
              <a:buChar char="q"/>
            </a:pPr>
            <a:r>
              <a:rPr lang="en-GB" dirty="0"/>
              <a:t>Strong Financial management system and services provided by Office of the Accountant General of the federation</a:t>
            </a:r>
          </a:p>
          <a:p>
            <a:pPr lvl="2">
              <a:buFont typeface="Wingdings" panose="05000000000000000000" pitchFamily="2" charset="2"/>
              <a:buChar char="q"/>
            </a:pPr>
            <a:endParaRPr lang="en-GB" dirty="0"/>
          </a:p>
          <a:p>
            <a:pPr lvl="2">
              <a:buFont typeface="Wingdings" panose="05000000000000000000" pitchFamily="2" charset="2"/>
              <a:buChar char="q"/>
            </a:pPr>
            <a:r>
              <a:rPr lang="en-GB" dirty="0"/>
              <a:t>Grievance Redress Mechanism</a:t>
            </a:r>
          </a:p>
          <a:p>
            <a:pPr lvl="2">
              <a:buFont typeface="Wingdings" panose="05000000000000000000" pitchFamily="2" charset="2"/>
              <a:buChar char="q"/>
            </a:pPr>
            <a:endParaRPr lang="en-GB" dirty="0"/>
          </a:p>
          <a:p>
            <a:pPr lvl="2">
              <a:buFont typeface="Wingdings" panose="05000000000000000000" pitchFamily="2" charset="2"/>
              <a:buChar char="q"/>
            </a:pPr>
            <a:r>
              <a:rPr lang="en-GB" dirty="0"/>
              <a:t>Strong internal control system including World bank semester monitoring missions.</a:t>
            </a:r>
          </a:p>
          <a:p>
            <a:pPr lvl="2">
              <a:buFont typeface="Wingdings" panose="05000000000000000000" pitchFamily="2" charset="2"/>
              <a:buChar char="q"/>
            </a:pPr>
            <a:endParaRPr lang="en-GB" dirty="0"/>
          </a:p>
          <a:p>
            <a:pPr marL="329184" lvl="2" indent="0">
              <a:buNone/>
            </a:pPr>
            <a:endParaRPr lang="en-GB" dirty="0"/>
          </a:p>
          <a:p>
            <a:pPr marL="329184" lvl="2" indent="0">
              <a:buNone/>
            </a:pPr>
            <a:endParaRPr lang="en-GB" dirty="0"/>
          </a:p>
          <a:p>
            <a:pPr marL="0" indent="0">
              <a:buNone/>
            </a:pPr>
            <a:endParaRPr lang="en-US" dirty="0"/>
          </a:p>
        </p:txBody>
      </p:sp>
    </p:spTree>
    <p:extLst>
      <p:ext uri="{BB962C8B-B14F-4D97-AF65-F5344CB8AC3E}">
        <p14:creationId xmlns:p14="http://schemas.microsoft.com/office/powerpoint/2010/main" val="773671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C322443-487E-4CC3-92B1-C282F5B55A4A}"/>
              </a:ext>
            </a:extLst>
          </p:cNvPr>
          <p:cNvSpPr>
            <a:spLocks noGrp="1"/>
          </p:cNvSpPr>
          <p:nvPr>
            <p:ph type="dt" sz="half" idx="10"/>
          </p:nvPr>
        </p:nvSpPr>
        <p:spPr/>
        <p:txBody>
          <a:bodyPr/>
          <a:lstStyle/>
          <a:p>
            <a:fld id="{C7C99C1A-B36A-4061-BCD3-777E8F5C06DC}" type="datetime4">
              <a:rPr lang="en-US" smtClean="0"/>
              <a:t>May 28, 2020</a:t>
            </a:fld>
            <a:endParaRPr lang="en-US"/>
          </a:p>
        </p:txBody>
      </p:sp>
      <p:sp>
        <p:nvSpPr>
          <p:cNvPr id="5" name="Footer Placeholder 4">
            <a:extLst>
              <a:ext uri="{FF2B5EF4-FFF2-40B4-BE49-F238E27FC236}">
                <a16:creationId xmlns:a16="http://schemas.microsoft.com/office/drawing/2014/main" id="{DE7CB204-0C71-4DEC-A62B-429FC0435AE4}"/>
              </a:ext>
            </a:extLst>
          </p:cNvPr>
          <p:cNvSpPr>
            <a:spLocks noGrp="1"/>
          </p:cNvSpPr>
          <p:nvPr>
            <p:ph type="ftr" sz="quarter" idx="11"/>
          </p:nvPr>
        </p:nvSpPr>
        <p:spPr/>
        <p:txBody>
          <a:bodyPr/>
          <a:lstStyle/>
          <a:p>
            <a:r>
              <a:rPr lang="en-US"/>
              <a:t>National Social Safety Nets Coordinating Office (NASSCO)</a:t>
            </a:r>
          </a:p>
        </p:txBody>
      </p:sp>
      <p:sp>
        <p:nvSpPr>
          <p:cNvPr id="6" name="Slide Number Placeholder 5">
            <a:extLst>
              <a:ext uri="{FF2B5EF4-FFF2-40B4-BE49-F238E27FC236}">
                <a16:creationId xmlns:a16="http://schemas.microsoft.com/office/drawing/2014/main" id="{81A40A80-B919-4CB3-852D-C18EA6DFD676}"/>
              </a:ext>
            </a:extLst>
          </p:cNvPr>
          <p:cNvSpPr>
            <a:spLocks noGrp="1"/>
          </p:cNvSpPr>
          <p:nvPr>
            <p:ph type="sldNum" sz="quarter" idx="12"/>
          </p:nvPr>
        </p:nvSpPr>
        <p:spPr/>
        <p:txBody>
          <a:bodyPr/>
          <a:lstStyle/>
          <a:p>
            <a:fld id="{C503C29B-A6C2-4FE8-B77F-264ABB1A6F69}" type="slidenum">
              <a:rPr lang="en-US" smtClean="0"/>
              <a:t>8</a:t>
            </a:fld>
            <a:endParaRPr lang="en-US"/>
          </a:p>
        </p:txBody>
      </p:sp>
      <p:pic>
        <p:nvPicPr>
          <p:cNvPr id="7" name="Picture 6">
            <a:extLst>
              <a:ext uri="{FF2B5EF4-FFF2-40B4-BE49-F238E27FC236}">
                <a16:creationId xmlns:a16="http://schemas.microsoft.com/office/drawing/2014/main" id="{23DC9607-70AF-4C43-A131-2BA8539F83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904" y="1746312"/>
            <a:ext cx="933580" cy="1086002"/>
          </a:xfrm>
          <a:prstGeom prst="rect">
            <a:avLst/>
          </a:prstGeom>
        </p:spPr>
      </p:pic>
      <p:pic>
        <p:nvPicPr>
          <p:cNvPr id="8" name="Picture 7">
            <a:extLst>
              <a:ext uri="{FF2B5EF4-FFF2-40B4-BE49-F238E27FC236}">
                <a16:creationId xmlns:a16="http://schemas.microsoft.com/office/drawing/2014/main" id="{BC5F8908-9541-4610-9BBC-32A591F397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9404" y="1746312"/>
            <a:ext cx="933580" cy="1086002"/>
          </a:xfrm>
          <a:prstGeom prst="rect">
            <a:avLst/>
          </a:prstGeom>
        </p:spPr>
      </p:pic>
      <p:pic>
        <p:nvPicPr>
          <p:cNvPr id="9" name="Picture 8">
            <a:extLst>
              <a:ext uri="{FF2B5EF4-FFF2-40B4-BE49-F238E27FC236}">
                <a16:creationId xmlns:a16="http://schemas.microsoft.com/office/drawing/2014/main" id="{298148B9-6558-404D-ADA4-E27343750A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014" y="2220672"/>
            <a:ext cx="948721" cy="948721"/>
          </a:xfrm>
          <a:prstGeom prst="rect">
            <a:avLst/>
          </a:prstGeom>
        </p:spPr>
      </p:pic>
      <p:pic>
        <p:nvPicPr>
          <p:cNvPr id="10" name="Picture 9">
            <a:extLst>
              <a:ext uri="{FF2B5EF4-FFF2-40B4-BE49-F238E27FC236}">
                <a16:creationId xmlns:a16="http://schemas.microsoft.com/office/drawing/2014/main" id="{78A83B10-8647-4D8D-9CB2-B3D30B7060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3186" y="1746312"/>
            <a:ext cx="933580" cy="1086002"/>
          </a:xfrm>
          <a:prstGeom prst="rect">
            <a:avLst/>
          </a:prstGeom>
        </p:spPr>
      </p:pic>
      <p:pic>
        <p:nvPicPr>
          <p:cNvPr id="11" name="Picture 10">
            <a:extLst>
              <a:ext uri="{FF2B5EF4-FFF2-40B4-BE49-F238E27FC236}">
                <a16:creationId xmlns:a16="http://schemas.microsoft.com/office/drawing/2014/main" id="{8BD7425D-CB49-4DD4-8869-107A6CE8D0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1514" y="2236305"/>
            <a:ext cx="948721" cy="948721"/>
          </a:xfrm>
          <a:prstGeom prst="rect">
            <a:avLst/>
          </a:prstGeom>
        </p:spPr>
      </p:pic>
      <p:sp>
        <p:nvSpPr>
          <p:cNvPr id="12" name="TextBox 11">
            <a:extLst>
              <a:ext uri="{FF2B5EF4-FFF2-40B4-BE49-F238E27FC236}">
                <a16:creationId xmlns:a16="http://schemas.microsoft.com/office/drawing/2014/main" id="{619E4696-3A54-4914-9C5B-795C8C9377EE}"/>
              </a:ext>
            </a:extLst>
          </p:cNvPr>
          <p:cNvSpPr txBox="1"/>
          <p:nvPr/>
        </p:nvSpPr>
        <p:spPr>
          <a:xfrm>
            <a:off x="1310624" y="3121223"/>
            <a:ext cx="1558172" cy="261610"/>
          </a:xfrm>
          <a:prstGeom prst="rect">
            <a:avLst/>
          </a:prstGeom>
          <a:noFill/>
        </p:spPr>
        <p:txBody>
          <a:bodyPr wrap="square" rtlCol="0">
            <a:spAutoFit/>
          </a:bodyPr>
          <a:lstStyle/>
          <a:p>
            <a:r>
              <a:rPr lang="en-US" sz="1100" b="1" dirty="0"/>
              <a:t>Community</a:t>
            </a:r>
          </a:p>
        </p:txBody>
      </p:sp>
      <p:sp>
        <p:nvSpPr>
          <p:cNvPr id="13" name="TextBox 12">
            <a:extLst>
              <a:ext uri="{FF2B5EF4-FFF2-40B4-BE49-F238E27FC236}">
                <a16:creationId xmlns:a16="http://schemas.microsoft.com/office/drawing/2014/main" id="{9591FD8D-5BFF-42EB-AE31-07F1406147B9}"/>
              </a:ext>
            </a:extLst>
          </p:cNvPr>
          <p:cNvSpPr txBox="1"/>
          <p:nvPr/>
        </p:nvSpPr>
        <p:spPr>
          <a:xfrm>
            <a:off x="1617787" y="4181440"/>
            <a:ext cx="1670631" cy="261610"/>
          </a:xfrm>
          <a:prstGeom prst="rect">
            <a:avLst/>
          </a:prstGeom>
          <a:noFill/>
        </p:spPr>
        <p:txBody>
          <a:bodyPr wrap="square" rtlCol="0">
            <a:spAutoFit/>
          </a:bodyPr>
          <a:lstStyle/>
          <a:p>
            <a:pPr algn="ctr"/>
            <a:r>
              <a:rPr lang="en-US" sz="1100" b="1" dirty="0"/>
              <a:t>TPM Field Monitor(s)</a:t>
            </a:r>
          </a:p>
        </p:txBody>
      </p:sp>
      <p:sp>
        <p:nvSpPr>
          <p:cNvPr id="14" name="Arrow: Right 13">
            <a:extLst>
              <a:ext uri="{FF2B5EF4-FFF2-40B4-BE49-F238E27FC236}">
                <a16:creationId xmlns:a16="http://schemas.microsoft.com/office/drawing/2014/main" id="{9E56A00E-CC5E-4D72-AA71-7B81965E542F}"/>
              </a:ext>
            </a:extLst>
          </p:cNvPr>
          <p:cNvSpPr/>
          <p:nvPr/>
        </p:nvSpPr>
        <p:spPr>
          <a:xfrm>
            <a:off x="3518584" y="2279384"/>
            <a:ext cx="364427" cy="40087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A9AD8D5-6A20-402E-862F-D252E06D3334}"/>
              </a:ext>
            </a:extLst>
          </p:cNvPr>
          <p:cNvSpPr txBox="1"/>
          <p:nvPr/>
        </p:nvSpPr>
        <p:spPr>
          <a:xfrm>
            <a:off x="3666208" y="2779905"/>
            <a:ext cx="1128351" cy="600164"/>
          </a:xfrm>
          <a:prstGeom prst="rect">
            <a:avLst/>
          </a:prstGeom>
          <a:solidFill>
            <a:schemeClr val="bg1"/>
          </a:solidFill>
        </p:spPr>
        <p:txBody>
          <a:bodyPr wrap="square" rtlCol="0">
            <a:spAutoFit/>
          </a:bodyPr>
          <a:lstStyle/>
          <a:p>
            <a:pPr algn="ctr"/>
            <a:r>
              <a:rPr lang="en-US" sz="1100" b="1" dirty="0"/>
              <a:t>NASSP Implementation team</a:t>
            </a:r>
          </a:p>
        </p:txBody>
      </p:sp>
      <p:sp>
        <p:nvSpPr>
          <p:cNvPr id="16" name="TextBox 15">
            <a:extLst>
              <a:ext uri="{FF2B5EF4-FFF2-40B4-BE49-F238E27FC236}">
                <a16:creationId xmlns:a16="http://schemas.microsoft.com/office/drawing/2014/main" id="{B57BB612-275C-4836-95CF-79C7DEB28F34}"/>
              </a:ext>
            </a:extLst>
          </p:cNvPr>
          <p:cNvSpPr txBox="1"/>
          <p:nvPr/>
        </p:nvSpPr>
        <p:spPr>
          <a:xfrm>
            <a:off x="4745062" y="2843578"/>
            <a:ext cx="855069" cy="430887"/>
          </a:xfrm>
          <a:prstGeom prst="rect">
            <a:avLst/>
          </a:prstGeom>
          <a:noFill/>
        </p:spPr>
        <p:txBody>
          <a:bodyPr wrap="square" rtlCol="0">
            <a:spAutoFit/>
          </a:bodyPr>
          <a:lstStyle/>
          <a:p>
            <a:pPr algn="ctr"/>
            <a:r>
              <a:rPr lang="en-US" sz="1100" b="1" dirty="0"/>
              <a:t>TPM Field Monitor(s)</a:t>
            </a:r>
          </a:p>
        </p:txBody>
      </p:sp>
      <p:sp>
        <p:nvSpPr>
          <p:cNvPr id="17" name="TextBox 16">
            <a:extLst>
              <a:ext uri="{FF2B5EF4-FFF2-40B4-BE49-F238E27FC236}">
                <a16:creationId xmlns:a16="http://schemas.microsoft.com/office/drawing/2014/main" id="{D55834A7-92D3-45CD-ACF8-0B5D2106DD50}"/>
              </a:ext>
            </a:extLst>
          </p:cNvPr>
          <p:cNvSpPr txBox="1"/>
          <p:nvPr/>
        </p:nvSpPr>
        <p:spPr>
          <a:xfrm>
            <a:off x="883655" y="519255"/>
            <a:ext cx="4109918" cy="307777"/>
          </a:xfrm>
          <a:prstGeom prst="rect">
            <a:avLst/>
          </a:prstGeom>
          <a:solidFill>
            <a:schemeClr val="tx1"/>
          </a:solidFill>
        </p:spPr>
        <p:txBody>
          <a:bodyPr wrap="square" rtlCol="0">
            <a:spAutoFit/>
          </a:bodyPr>
          <a:lstStyle/>
          <a:p>
            <a:r>
              <a:rPr lang="en-US" sz="1400" b="1" dirty="0">
                <a:solidFill>
                  <a:schemeClr val="bg1"/>
                </a:solidFill>
              </a:rPr>
              <a:t>TPM Field Monitoring using standardized tools </a:t>
            </a:r>
          </a:p>
        </p:txBody>
      </p:sp>
      <p:pic>
        <p:nvPicPr>
          <p:cNvPr id="18" name="Picture 17">
            <a:extLst>
              <a:ext uri="{FF2B5EF4-FFF2-40B4-BE49-F238E27FC236}">
                <a16:creationId xmlns:a16="http://schemas.microsoft.com/office/drawing/2014/main" id="{6A9A1243-5C1B-4954-8310-005648EFBCA6}"/>
              </a:ext>
            </a:extLst>
          </p:cNvPr>
          <p:cNvPicPr>
            <a:picLocks noChangeAspect="1"/>
          </p:cNvPicPr>
          <p:nvPr/>
        </p:nvPicPr>
        <p:blipFill>
          <a:blip r:embed="rId4"/>
          <a:stretch>
            <a:fillRect/>
          </a:stretch>
        </p:blipFill>
        <p:spPr>
          <a:xfrm>
            <a:off x="5628198" y="1882439"/>
            <a:ext cx="1259480" cy="1322831"/>
          </a:xfrm>
          <a:prstGeom prst="rect">
            <a:avLst/>
          </a:prstGeom>
        </p:spPr>
      </p:pic>
      <p:cxnSp>
        <p:nvCxnSpPr>
          <p:cNvPr id="19" name="Straight Arrow Connector 18">
            <a:extLst>
              <a:ext uri="{FF2B5EF4-FFF2-40B4-BE49-F238E27FC236}">
                <a16:creationId xmlns:a16="http://schemas.microsoft.com/office/drawing/2014/main" id="{6DE24B6B-A5A5-4FDF-A512-23461FB21566}"/>
              </a:ext>
            </a:extLst>
          </p:cNvPr>
          <p:cNvCxnSpPr/>
          <p:nvPr/>
        </p:nvCxnSpPr>
        <p:spPr>
          <a:xfrm>
            <a:off x="6257938" y="3437025"/>
            <a:ext cx="0" cy="619082"/>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02B4B9E-4ADD-42E9-9501-40876D7583F9}"/>
              </a:ext>
            </a:extLst>
          </p:cNvPr>
          <p:cNvSpPr txBox="1"/>
          <p:nvPr/>
        </p:nvSpPr>
        <p:spPr>
          <a:xfrm>
            <a:off x="5422590" y="3220201"/>
            <a:ext cx="1997603" cy="261610"/>
          </a:xfrm>
          <a:prstGeom prst="rect">
            <a:avLst/>
          </a:prstGeom>
          <a:noFill/>
        </p:spPr>
        <p:txBody>
          <a:bodyPr wrap="square" rtlCol="0">
            <a:spAutoFit/>
          </a:bodyPr>
          <a:lstStyle/>
          <a:p>
            <a:r>
              <a:rPr lang="en-US" sz="1100" b="1" dirty="0"/>
              <a:t>TPM Implementation Report</a:t>
            </a:r>
          </a:p>
        </p:txBody>
      </p:sp>
      <p:pic>
        <p:nvPicPr>
          <p:cNvPr id="21" name="Picture 20">
            <a:extLst>
              <a:ext uri="{FF2B5EF4-FFF2-40B4-BE49-F238E27FC236}">
                <a16:creationId xmlns:a16="http://schemas.microsoft.com/office/drawing/2014/main" id="{3618344D-9919-4D8B-9700-CBE7D4B592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2314" y="4056107"/>
            <a:ext cx="847610" cy="840057"/>
          </a:xfrm>
          <a:prstGeom prst="rect">
            <a:avLst/>
          </a:prstGeom>
        </p:spPr>
      </p:pic>
      <p:sp>
        <p:nvSpPr>
          <p:cNvPr id="22" name="TextBox 21">
            <a:extLst>
              <a:ext uri="{FF2B5EF4-FFF2-40B4-BE49-F238E27FC236}">
                <a16:creationId xmlns:a16="http://schemas.microsoft.com/office/drawing/2014/main" id="{FBD3991C-9FB4-4C1D-9734-C67D3A0A54E1}"/>
              </a:ext>
            </a:extLst>
          </p:cNvPr>
          <p:cNvSpPr txBox="1"/>
          <p:nvPr/>
        </p:nvSpPr>
        <p:spPr>
          <a:xfrm>
            <a:off x="5600130" y="4920392"/>
            <a:ext cx="1241463" cy="600164"/>
          </a:xfrm>
          <a:prstGeom prst="rect">
            <a:avLst/>
          </a:prstGeom>
          <a:noFill/>
        </p:spPr>
        <p:txBody>
          <a:bodyPr wrap="square" rtlCol="0">
            <a:spAutoFit/>
          </a:bodyPr>
          <a:lstStyle/>
          <a:p>
            <a:pPr algn="ctr"/>
            <a:r>
              <a:rPr lang="en-US" sz="1100" b="1" dirty="0"/>
              <a:t>Monthly technical report Score card generated</a:t>
            </a:r>
          </a:p>
        </p:txBody>
      </p:sp>
      <p:cxnSp>
        <p:nvCxnSpPr>
          <p:cNvPr id="23" name="Straight Arrow Connector 22">
            <a:extLst>
              <a:ext uri="{FF2B5EF4-FFF2-40B4-BE49-F238E27FC236}">
                <a16:creationId xmlns:a16="http://schemas.microsoft.com/office/drawing/2014/main" id="{C1A25C57-35C3-408E-BB54-66A0DFC4E6FA}"/>
              </a:ext>
            </a:extLst>
          </p:cNvPr>
          <p:cNvCxnSpPr>
            <a:cxnSpLocks/>
          </p:cNvCxnSpPr>
          <p:nvPr/>
        </p:nvCxnSpPr>
        <p:spPr>
          <a:xfrm>
            <a:off x="6843203" y="2430571"/>
            <a:ext cx="368757"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7F408409-50C3-45F3-921F-BE2947AD31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65723" y="1882438"/>
            <a:ext cx="871892" cy="957311"/>
          </a:xfrm>
          <a:prstGeom prst="rect">
            <a:avLst/>
          </a:prstGeom>
        </p:spPr>
      </p:pic>
      <p:sp>
        <p:nvSpPr>
          <p:cNvPr id="25" name="TextBox 24">
            <a:extLst>
              <a:ext uri="{FF2B5EF4-FFF2-40B4-BE49-F238E27FC236}">
                <a16:creationId xmlns:a16="http://schemas.microsoft.com/office/drawing/2014/main" id="{8C59FA74-3DCE-42B6-BBD3-16739B66823E}"/>
              </a:ext>
            </a:extLst>
          </p:cNvPr>
          <p:cNvSpPr txBox="1"/>
          <p:nvPr/>
        </p:nvSpPr>
        <p:spPr>
          <a:xfrm>
            <a:off x="7072424" y="2836668"/>
            <a:ext cx="1370974" cy="261610"/>
          </a:xfrm>
          <a:prstGeom prst="rect">
            <a:avLst/>
          </a:prstGeom>
          <a:noFill/>
        </p:spPr>
        <p:txBody>
          <a:bodyPr wrap="square" rtlCol="0">
            <a:spAutoFit/>
          </a:bodyPr>
          <a:lstStyle/>
          <a:p>
            <a:r>
              <a:rPr lang="en-US" sz="1100" b="1" dirty="0"/>
              <a:t>Zonal Tech. Lead</a:t>
            </a:r>
          </a:p>
        </p:txBody>
      </p:sp>
      <p:sp>
        <p:nvSpPr>
          <p:cNvPr id="26" name="TextBox 25">
            <a:extLst>
              <a:ext uri="{FF2B5EF4-FFF2-40B4-BE49-F238E27FC236}">
                <a16:creationId xmlns:a16="http://schemas.microsoft.com/office/drawing/2014/main" id="{5184A2FC-D5CB-41D7-B33F-7E174CA5DAD3}"/>
              </a:ext>
            </a:extLst>
          </p:cNvPr>
          <p:cNvSpPr txBox="1"/>
          <p:nvPr/>
        </p:nvSpPr>
        <p:spPr>
          <a:xfrm>
            <a:off x="3910618" y="1488364"/>
            <a:ext cx="2898336" cy="307777"/>
          </a:xfrm>
          <a:prstGeom prst="rect">
            <a:avLst/>
          </a:prstGeom>
          <a:solidFill>
            <a:schemeClr val="tx1"/>
          </a:solidFill>
        </p:spPr>
        <p:txBody>
          <a:bodyPr wrap="square" rtlCol="0">
            <a:spAutoFit/>
          </a:bodyPr>
          <a:lstStyle/>
          <a:p>
            <a:r>
              <a:rPr lang="en-US" sz="1400" b="1" dirty="0">
                <a:solidFill>
                  <a:schemeClr val="bg1"/>
                </a:solidFill>
              </a:rPr>
              <a:t>TPM Implementation – State TPM</a:t>
            </a:r>
          </a:p>
        </p:txBody>
      </p:sp>
      <p:pic>
        <p:nvPicPr>
          <p:cNvPr id="27" name="Picture 26">
            <a:extLst>
              <a:ext uri="{FF2B5EF4-FFF2-40B4-BE49-F238E27FC236}">
                <a16:creationId xmlns:a16="http://schemas.microsoft.com/office/drawing/2014/main" id="{4CE531B0-67D6-4CD7-94E2-FDDEE1F1059D}"/>
              </a:ext>
            </a:extLst>
          </p:cNvPr>
          <p:cNvPicPr>
            <a:picLocks noChangeAspect="1"/>
          </p:cNvPicPr>
          <p:nvPr/>
        </p:nvPicPr>
        <p:blipFill>
          <a:blip r:embed="rId4"/>
          <a:stretch>
            <a:fillRect/>
          </a:stretch>
        </p:blipFill>
        <p:spPr>
          <a:xfrm>
            <a:off x="8538217" y="1796141"/>
            <a:ext cx="1259480" cy="1388885"/>
          </a:xfrm>
          <a:prstGeom prst="rect">
            <a:avLst/>
          </a:prstGeom>
        </p:spPr>
      </p:pic>
      <p:cxnSp>
        <p:nvCxnSpPr>
          <p:cNvPr id="28" name="Straight Arrow Connector 27">
            <a:extLst>
              <a:ext uri="{FF2B5EF4-FFF2-40B4-BE49-F238E27FC236}">
                <a16:creationId xmlns:a16="http://schemas.microsoft.com/office/drawing/2014/main" id="{B10C06A1-EA7E-44DE-9FAB-22F3746AA53F}"/>
              </a:ext>
            </a:extLst>
          </p:cNvPr>
          <p:cNvCxnSpPr>
            <a:cxnSpLocks/>
          </p:cNvCxnSpPr>
          <p:nvPr/>
        </p:nvCxnSpPr>
        <p:spPr>
          <a:xfrm>
            <a:off x="8218314" y="2430571"/>
            <a:ext cx="450167"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09BA248-1961-4E1E-B9FD-88C71BBBC01F}"/>
              </a:ext>
            </a:extLst>
          </p:cNvPr>
          <p:cNvSpPr txBox="1"/>
          <p:nvPr/>
        </p:nvSpPr>
        <p:spPr>
          <a:xfrm>
            <a:off x="8128738" y="1314199"/>
            <a:ext cx="2898336" cy="307777"/>
          </a:xfrm>
          <a:prstGeom prst="rect">
            <a:avLst/>
          </a:prstGeom>
          <a:solidFill>
            <a:schemeClr val="tx1"/>
          </a:solidFill>
        </p:spPr>
        <p:txBody>
          <a:bodyPr wrap="square" rtlCol="0">
            <a:spAutoFit/>
          </a:bodyPr>
          <a:lstStyle/>
          <a:p>
            <a:r>
              <a:rPr lang="en-US" sz="1400" b="1" dirty="0">
                <a:solidFill>
                  <a:schemeClr val="bg1"/>
                </a:solidFill>
              </a:rPr>
              <a:t>Report sharing and analysis</a:t>
            </a:r>
          </a:p>
        </p:txBody>
      </p:sp>
      <p:pic>
        <p:nvPicPr>
          <p:cNvPr id="30" name="Picture 29">
            <a:extLst>
              <a:ext uri="{FF2B5EF4-FFF2-40B4-BE49-F238E27FC236}">
                <a16:creationId xmlns:a16="http://schemas.microsoft.com/office/drawing/2014/main" id="{44991852-1876-4145-9FB4-8BD9108A0E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90480" y="1848650"/>
            <a:ext cx="984433" cy="1249628"/>
          </a:xfrm>
          <a:prstGeom prst="rect">
            <a:avLst/>
          </a:prstGeom>
        </p:spPr>
      </p:pic>
      <p:cxnSp>
        <p:nvCxnSpPr>
          <p:cNvPr id="31" name="Straight Arrow Connector 30">
            <a:extLst>
              <a:ext uri="{FF2B5EF4-FFF2-40B4-BE49-F238E27FC236}">
                <a16:creationId xmlns:a16="http://schemas.microsoft.com/office/drawing/2014/main" id="{30B1FC8C-A4C5-41B6-BEED-5726DE1E6C5A}"/>
              </a:ext>
            </a:extLst>
          </p:cNvPr>
          <p:cNvCxnSpPr>
            <a:cxnSpLocks/>
          </p:cNvCxnSpPr>
          <p:nvPr/>
        </p:nvCxnSpPr>
        <p:spPr>
          <a:xfrm>
            <a:off x="9629768" y="2402538"/>
            <a:ext cx="478852"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11C909C9-B9C3-4C91-8B4F-54996DA2B653}"/>
              </a:ext>
            </a:extLst>
          </p:cNvPr>
          <p:cNvCxnSpPr>
            <a:cxnSpLocks/>
          </p:cNvCxnSpPr>
          <p:nvPr/>
        </p:nvCxnSpPr>
        <p:spPr>
          <a:xfrm flipV="1">
            <a:off x="2643186" y="4500457"/>
            <a:ext cx="0" cy="109848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6945D69-8777-4DCC-B07C-6E38E0118E19}"/>
              </a:ext>
            </a:extLst>
          </p:cNvPr>
          <p:cNvCxnSpPr>
            <a:cxnSpLocks/>
          </p:cNvCxnSpPr>
          <p:nvPr/>
        </p:nvCxnSpPr>
        <p:spPr>
          <a:xfrm>
            <a:off x="2629118" y="5598942"/>
            <a:ext cx="507255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D4E1308-52CF-43FC-9F73-5E11B4680120}"/>
              </a:ext>
            </a:extLst>
          </p:cNvPr>
          <p:cNvCxnSpPr>
            <a:cxnSpLocks/>
          </p:cNvCxnSpPr>
          <p:nvPr/>
        </p:nvCxnSpPr>
        <p:spPr>
          <a:xfrm flipV="1">
            <a:off x="7701669" y="3079987"/>
            <a:ext cx="0" cy="250066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712945A-7B80-4836-9B5E-D4ADC93874D1}"/>
              </a:ext>
            </a:extLst>
          </p:cNvPr>
          <p:cNvSpPr txBox="1"/>
          <p:nvPr/>
        </p:nvSpPr>
        <p:spPr>
          <a:xfrm>
            <a:off x="8477833" y="3114435"/>
            <a:ext cx="1370974" cy="600164"/>
          </a:xfrm>
          <a:prstGeom prst="rect">
            <a:avLst/>
          </a:prstGeom>
          <a:noFill/>
        </p:spPr>
        <p:txBody>
          <a:bodyPr wrap="square" rtlCol="0">
            <a:spAutoFit/>
          </a:bodyPr>
          <a:lstStyle/>
          <a:p>
            <a:pPr algn="ctr"/>
            <a:r>
              <a:rPr lang="en-US" sz="1100" b="1" dirty="0"/>
              <a:t>Consolidated  monthly states TPM Monitoring  Report</a:t>
            </a:r>
          </a:p>
        </p:txBody>
      </p:sp>
      <p:sp>
        <p:nvSpPr>
          <p:cNvPr id="36" name="TextBox 35">
            <a:extLst>
              <a:ext uri="{FF2B5EF4-FFF2-40B4-BE49-F238E27FC236}">
                <a16:creationId xmlns:a16="http://schemas.microsoft.com/office/drawing/2014/main" id="{97D8B23F-08DD-44C1-80ED-11A3E40CEFED}"/>
              </a:ext>
            </a:extLst>
          </p:cNvPr>
          <p:cNvSpPr txBox="1"/>
          <p:nvPr/>
        </p:nvSpPr>
        <p:spPr>
          <a:xfrm>
            <a:off x="9841328" y="3069436"/>
            <a:ext cx="1370974" cy="261610"/>
          </a:xfrm>
          <a:prstGeom prst="rect">
            <a:avLst/>
          </a:prstGeom>
          <a:noFill/>
        </p:spPr>
        <p:txBody>
          <a:bodyPr wrap="square" rtlCol="0">
            <a:spAutoFit/>
          </a:bodyPr>
          <a:lstStyle/>
          <a:p>
            <a:pPr algn="ctr"/>
            <a:r>
              <a:rPr lang="en-US" sz="1100" b="1" dirty="0"/>
              <a:t>CHEERS Tech. Team</a:t>
            </a:r>
          </a:p>
        </p:txBody>
      </p:sp>
      <p:pic>
        <p:nvPicPr>
          <p:cNvPr id="37" name="Picture 36">
            <a:extLst>
              <a:ext uri="{FF2B5EF4-FFF2-40B4-BE49-F238E27FC236}">
                <a16:creationId xmlns:a16="http://schemas.microsoft.com/office/drawing/2014/main" id="{2D33A8E5-10C2-4106-ACF7-E00485FCD9B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88480" y="3724089"/>
            <a:ext cx="789540" cy="840057"/>
          </a:xfrm>
          <a:prstGeom prst="rect">
            <a:avLst/>
          </a:prstGeom>
        </p:spPr>
      </p:pic>
      <p:cxnSp>
        <p:nvCxnSpPr>
          <p:cNvPr id="38" name="Straight Arrow Connector 37">
            <a:extLst>
              <a:ext uri="{FF2B5EF4-FFF2-40B4-BE49-F238E27FC236}">
                <a16:creationId xmlns:a16="http://schemas.microsoft.com/office/drawing/2014/main" id="{1877123C-253A-4177-A551-EE35FC524C47}"/>
              </a:ext>
            </a:extLst>
          </p:cNvPr>
          <p:cNvCxnSpPr>
            <a:cxnSpLocks/>
          </p:cNvCxnSpPr>
          <p:nvPr/>
        </p:nvCxnSpPr>
        <p:spPr>
          <a:xfrm flipV="1">
            <a:off x="11643947" y="3481811"/>
            <a:ext cx="0" cy="85588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C50C0775-1A66-4F04-AF04-380E49F5ED54}"/>
              </a:ext>
            </a:extLst>
          </p:cNvPr>
          <p:cNvSpPr txBox="1"/>
          <p:nvPr/>
        </p:nvSpPr>
        <p:spPr>
          <a:xfrm>
            <a:off x="9743073" y="4692292"/>
            <a:ext cx="1369749" cy="600164"/>
          </a:xfrm>
          <a:prstGeom prst="rect">
            <a:avLst/>
          </a:prstGeom>
          <a:noFill/>
        </p:spPr>
        <p:txBody>
          <a:bodyPr wrap="square" rtlCol="0">
            <a:spAutoFit/>
          </a:bodyPr>
          <a:lstStyle/>
          <a:p>
            <a:pPr algn="ctr"/>
            <a:r>
              <a:rPr lang="en-US" sz="1100" b="1" dirty="0"/>
              <a:t>Quarterly technical report &amp; score card published</a:t>
            </a:r>
          </a:p>
        </p:txBody>
      </p:sp>
      <p:sp>
        <p:nvSpPr>
          <p:cNvPr id="40" name="TextBox 39">
            <a:extLst>
              <a:ext uri="{FF2B5EF4-FFF2-40B4-BE49-F238E27FC236}">
                <a16:creationId xmlns:a16="http://schemas.microsoft.com/office/drawing/2014/main" id="{0ACF78DB-EC87-4830-84FA-ED54EE8DD042}"/>
              </a:ext>
            </a:extLst>
          </p:cNvPr>
          <p:cNvSpPr txBox="1"/>
          <p:nvPr/>
        </p:nvSpPr>
        <p:spPr>
          <a:xfrm>
            <a:off x="7554354" y="182880"/>
            <a:ext cx="4525107" cy="369332"/>
          </a:xfrm>
          <a:prstGeom prst="rect">
            <a:avLst/>
          </a:prstGeom>
          <a:solidFill>
            <a:schemeClr val="tx1"/>
          </a:solidFill>
        </p:spPr>
        <p:txBody>
          <a:bodyPr wrap="square" rtlCol="0">
            <a:spAutoFit/>
          </a:bodyPr>
          <a:lstStyle/>
          <a:p>
            <a:pPr algn="ctr"/>
            <a:r>
              <a:rPr lang="en-US" b="1" dirty="0">
                <a:solidFill>
                  <a:schemeClr val="bg1"/>
                </a:solidFill>
              </a:rPr>
              <a:t>NASSP TPM Monitoring Flowchart </a:t>
            </a:r>
          </a:p>
        </p:txBody>
      </p:sp>
      <p:cxnSp>
        <p:nvCxnSpPr>
          <p:cNvPr id="41" name="Straight Connector 40">
            <a:extLst>
              <a:ext uri="{FF2B5EF4-FFF2-40B4-BE49-F238E27FC236}">
                <a16:creationId xmlns:a16="http://schemas.microsoft.com/office/drawing/2014/main" id="{6E53B4AE-084D-4F68-AB2A-313BED40158B}"/>
              </a:ext>
            </a:extLst>
          </p:cNvPr>
          <p:cNvCxnSpPr>
            <a:cxnSpLocks/>
          </p:cNvCxnSpPr>
          <p:nvPr/>
        </p:nvCxnSpPr>
        <p:spPr>
          <a:xfrm>
            <a:off x="887210" y="6145232"/>
            <a:ext cx="110773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DBBEC34-284E-4064-8480-98AABF8F504D}"/>
              </a:ext>
            </a:extLst>
          </p:cNvPr>
          <p:cNvSpPr txBox="1"/>
          <p:nvPr/>
        </p:nvSpPr>
        <p:spPr>
          <a:xfrm>
            <a:off x="4177935" y="5694700"/>
            <a:ext cx="7867661" cy="307777"/>
          </a:xfrm>
          <a:prstGeom prst="rect">
            <a:avLst/>
          </a:prstGeom>
          <a:solidFill>
            <a:schemeClr val="tx1"/>
          </a:solidFill>
        </p:spPr>
        <p:txBody>
          <a:bodyPr wrap="square" rtlCol="0">
            <a:spAutoFit/>
          </a:bodyPr>
          <a:lstStyle/>
          <a:p>
            <a:pPr algn="ctr"/>
            <a:r>
              <a:rPr lang="en-US" sz="1400" b="1" dirty="0">
                <a:solidFill>
                  <a:schemeClr val="bg1"/>
                </a:solidFill>
              </a:rPr>
              <a:t>Technical Support &amp; Oversight</a:t>
            </a:r>
          </a:p>
        </p:txBody>
      </p:sp>
      <p:cxnSp>
        <p:nvCxnSpPr>
          <p:cNvPr id="43" name="Straight Connector 42">
            <a:extLst>
              <a:ext uri="{FF2B5EF4-FFF2-40B4-BE49-F238E27FC236}">
                <a16:creationId xmlns:a16="http://schemas.microsoft.com/office/drawing/2014/main" id="{E7765B16-1A7B-4982-A75B-EA0603629EB7}"/>
              </a:ext>
            </a:extLst>
          </p:cNvPr>
          <p:cNvCxnSpPr>
            <a:cxnSpLocks/>
          </p:cNvCxnSpPr>
          <p:nvPr/>
        </p:nvCxnSpPr>
        <p:spPr>
          <a:xfrm>
            <a:off x="3883011" y="166469"/>
            <a:ext cx="554421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D2155162-91D4-4AC0-A4C9-AF19A09D6A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3046" y="2165064"/>
            <a:ext cx="608426" cy="668033"/>
          </a:xfrm>
          <a:prstGeom prst="rect">
            <a:avLst/>
          </a:prstGeom>
        </p:spPr>
      </p:pic>
      <p:cxnSp>
        <p:nvCxnSpPr>
          <p:cNvPr id="45" name="Straight Arrow Connector 44">
            <a:extLst>
              <a:ext uri="{FF2B5EF4-FFF2-40B4-BE49-F238E27FC236}">
                <a16:creationId xmlns:a16="http://schemas.microsoft.com/office/drawing/2014/main" id="{CEE910A6-D311-4E9F-ABB8-1C4D164FB33B}"/>
              </a:ext>
            </a:extLst>
          </p:cNvPr>
          <p:cNvCxnSpPr>
            <a:cxnSpLocks/>
          </p:cNvCxnSpPr>
          <p:nvPr/>
        </p:nvCxnSpPr>
        <p:spPr>
          <a:xfrm>
            <a:off x="5393889" y="2487582"/>
            <a:ext cx="368757"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18283B02-FE44-4BC5-B9C9-EBD60B5D347C}"/>
              </a:ext>
            </a:extLst>
          </p:cNvPr>
          <p:cNvGrpSpPr/>
          <p:nvPr/>
        </p:nvGrpSpPr>
        <p:grpSpPr>
          <a:xfrm>
            <a:off x="2200194" y="3624867"/>
            <a:ext cx="607048" cy="569199"/>
            <a:chOff x="4316439" y="4541447"/>
            <a:chExt cx="607048" cy="569199"/>
          </a:xfrm>
        </p:grpSpPr>
        <p:pic>
          <p:nvPicPr>
            <p:cNvPr id="47" name="Picture 46">
              <a:extLst>
                <a:ext uri="{FF2B5EF4-FFF2-40B4-BE49-F238E27FC236}">
                  <a16:creationId xmlns:a16="http://schemas.microsoft.com/office/drawing/2014/main" id="{1D797860-C4D7-4747-BA50-0A68E3B036F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16439" y="4570672"/>
              <a:ext cx="351464" cy="475629"/>
            </a:xfrm>
            <a:prstGeom prst="rect">
              <a:avLst/>
            </a:prstGeom>
          </p:spPr>
        </p:pic>
        <p:pic>
          <p:nvPicPr>
            <p:cNvPr id="48" name="Picture 47">
              <a:extLst>
                <a:ext uri="{FF2B5EF4-FFF2-40B4-BE49-F238E27FC236}">
                  <a16:creationId xmlns:a16="http://schemas.microsoft.com/office/drawing/2014/main" id="{14381433-0D9A-48B0-A49D-0EBC5F3C83D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44097" y="4541447"/>
              <a:ext cx="379390" cy="569199"/>
            </a:xfrm>
            <a:prstGeom prst="rect">
              <a:avLst/>
            </a:prstGeom>
          </p:spPr>
        </p:pic>
      </p:grpSp>
      <p:pic>
        <p:nvPicPr>
          <p:cNvPr id="49" name="Picture 48">
            <a:extLst>
              <a:ext uri="{FF2B5EF4-FFF2-40B4-BE49-F238E27FC236}">
                <a16:creationId xmlns:a16="http://schemas.microsoft.com/office/drawing/2014/main" id="{93D53BA5-A2BA-41BA-9408-726F941FE0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79440" y="2220672"/>
            <a:ext cx="351464" cy="537390"/>
          </a:xfrm>
          <a:prstGeom prst="rect">
            <a:avLst/>
          </a:prstGeom>
        </p:spPr>
      </p:pic>
      <p:pic>
        <p:nvPicPr>
          <p:cNvPr id="50" name="Picture 49">
            <a:extLst>
              <a:ext uri="{FF2B5EF4-FFF2-40B4-BE49-F238E27FC236}">
                <a16:creationId xmlns:a16="http://schemas.microsoft.com/office/drawing/2014/main" id="{063BF510-D607-4FCA-859E-30AD3032D70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40322" y="2188863"/>
            <a:ext cx="393713" cy="569199"/>
          </a:xfrm>
          <a:prstGeom prst="rect">
            <a:avLst/>
          </a:prstGeom>
        </p:spPr>
      </p:pic>
      <p:pic>
        <p:nvPicPr>
          <p:cNvPr id="51" name="Picture 50">
            <a:extLst>
              <a:ext uri="{FF2B5EF4-FFF2-40B4-BE49-F238E27FC236}">
                <a16:creationId xmlns:a16="http://schemas.microsoft.com/office/drawing/2014/main" id="{AF672DA5-C736-4B8B-B2FA-55FB38D2AFA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70328" y="3598295"/>
            <a:ext cx="379390" cy="569199"/>
          </a:xfrm>
          <a:prstGeom prst="rect">
            <a:avLst/>
          </a:prstGeom>
        </p:spPr>
      </p:pic>
      <p:pic>
        <p:nvPicPr>
          <p:cNvPr id="52" name="Picture 51">
            <a:extLst>
              <a:ext uri="{FF2B5EF4-FFF2-40B4-BE49-F238E27FC236}">
                <a16:creationId xmlns:a16="http://schemas.microsoft.com/office/drawing/2014/main" id="{75AC2604-BB9F-44F0-94C5-4D26C9AB838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84233" y="2191330"/>
            <a:ext cx="379390" cy="569199"/>
          </a:xfrm>
          <a:prstGeom prst="rect">
            <a:avLst/>
          </a:prstGeom>
        </p:spPr>
      </p:pic>
      <p:pic>
        <p:nvPicPr>
          <p:cNvPr id="53" name="Picture 52">
            <a:extLst>
              <a:ext uri="{FF2B5EF4-FFF2-40B4-BE49-F238E27FC236}">
                <a16:creationId xmlns:a16="http://schemas.microsoft.com/office/drawing/2014/main" id="{0C345459-9638-4CB3-8CC4-DE637857A50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173244" y="1789457"/>
            <a:ext cx="970930" cy="1373061"/>
          </a:xfrm>
          <a:prstGeom prst="rect">
            <a:avLst/>
          </a:prstGeom>
        </p:spPr>
      </p:pic>
      <p:cxnSp>
        <p:nvCxnSpPr>
          <p:cNvPr id="54" name="Straight Arrow Connector 53">
            <a:extLst>
              <a:ext uri="{FF2B5EF4-FFF2-40B4-BE49-F238E27FC236}">
                <a16:creationId xmlns:a16="http://schemas.microsoft.com/office/drawing/2014/main" id="{D8BBBA94-8BD2-47F9-99A9-2D9C6FB42B4D}"/>
              </a:ext>
            </a:extLst>
          </p:cNvPr>
          <p:cNvCxnSpPr>
            <a:cxnSpLocks/>
          </p:cNvCxnSpPr>
          <p:nvPr/>
        </p:nvCxnSpPr>
        <p:spPr>
          <a:xfrm flipH="1">
            <a:off x="10445494" y="3285730"/>
            <a:ext cx="4536" cy="40205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B525D425-20D0-4B6C-AB37-86902EB186B7}"/>
              </a:ext>
            </a:extLst>
          </p:cNvPr>
          <p:cNvSpPr txBox="1"/>
          <p:nvPr/>
        </p:nvSpPr>
        <p:spPr>
          <a:xfrm>
            <a:off x="11152673" y="3192692"/>
            <a:ext cx="989359" cy="261610"/>
          </a:xfrm>
          <a:prstGeom prst="rect">
            <a:avLst/>
          </a:prstGeom>
          <a:noFill/>
        </p:spPr>
        <p:txBody>
          <a:bodyPr wrap="square" rtlCol="0">
            <a:spAutoFit/>
          </a:bodyPr>
          <a:lstStyle/>
          <a:p>
            <a:pPr algn="ctr"/>
            <a:r>
              <a:rPr lang="en-US" sz="1100" b="1" dirty="0"/>
              <a:t>NASSCO </a:t>
            </a:r>
          </a:p>
        </p:txBody>
      </p:sp>
      <p:cxnSp>
        <p:nvCxnSpPr>
          <p:cNvPr id="56" name="Straight Connector 55">
            <a:extLst>
              <a:ext uri="{FF2B5EF4-FFF2-40B4-BE49-F238E27FC236}">
                <a16:creationId xmlns:a16="http://schemas.microsoft.com/office/drawing/2014/main" id="{EBC601F3-CC35-4A00-AD42-97D5842EEF48}"/>
              </a:ext>
            </a:extLst>
          </p:cNvPr>
          <p:cNvCxnSpPr>
            <a:cxnSpLocks/>
          </p:cNvCxnSpPr>
          <p:nvPr/>
        </p:nvCxnSpPr>
        <p:spPr>
          <a:xfrm flipV="1">
            <a:off x="10759856" y="4337695"/>
            <a:ext cx="884091" cy="1"/>
          </a:xfrm>
          <a:prstGeom prst="line">
            <a:avLst/>
          </a:prstGeom>
          <a:ln w="25400">
            <a:solidFill>
              <a:schemeClr val="tx1"/>
            </a:solidFill>
            <a:head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345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529F1-C156-40BC-B58A-ADFE2A1187F7}"/>
              </a:ext>
            </a:extLst>
          </p:cNvPr>
          <p:cNvSpPr>
            <a:spLocks noGrp="1"/>
          </p:cNvSpPr>
          <p:nvPr>
            <p:ph type="title"/>
          </p:nvPr>
        </p:nvSpPr>
        <p:spPr>
          <a:xfrm>
            <a:off x="1867401" y="-214313"/>
            <a:ext cx="8439652" cy="1031875"/>
          </a:xfrm>
        </p:spPr>
        <p:txBody>
          <a:bodyPr/>
          <a:lstStyle/>
          <a:p>
            <a:r>
              <a:rPr lang="en-US" dirty="0"/>
              <a:t>Validation of Actual Beneficiaries Paid </a:t>
            </a:r>
          </a:p>
        </p:txBody>
      </p:sp>
      <p:sp>
        <p:nvSpPr>
          <p:cNvPr id="3" name="Content Placeholder 2">
            <a:extLst>
              <a:ext uri="{FF2B5EF4-FFF2-40B4-BE49-F238E27FC236}">
                <a16:creationId xmlns:a16="http://schemas.microsoft.com/office/drawing/2014/main" id="{88D26CB9-9117-4940-A226-52619051E24F}"/>
              </a:ext>
            </a:extLst>
          </p:cNvPr>
          <p:cNvSpPr>
            <a:spLocks noGrp="1"/>
          </p:cNvSpPr>
          <p:nvPr>
            <p:ph sz="quarter" idx="10"/>
          </p:nvPr>
        </p:nvSpPr>
        <p:spPr>
          <a:xfrm>
            <a:off x="938260" y="1286524"/>
            <a:ext cx="10909183" cy="4600863"/>
          </a:xfrm>
        </p:spPr>
        <p:txBody>
          <a:bodyPr>
            <a:normAutofit fontScale="92500" lnSpcReduction="10000"/>
          </a:bodyPr>
          <a:lstStyle/>
          <a:p>
            <a:pPr marL="285750" indent="-285750">
              <a:buFont typeface="Wingdings" panose="05000000000000000000" pitchFamily="2" charset="2"/>
              <a:buChar char="q"/>
            </a:pPr>
            <a:r>
              <a:rPr lang="en-US" sz="1800" dirty="0"/>
              <a:t>Data collection is deployed to non-contiguous communities on the program. In this way that the reach and spread of information cuts across different communities and beneficiaries. </a:t>
            </a:r>
          </a:p>
          <a:p>
            <a:pPr marL="285750" indent="-285750">
              <a:buFont typeface="Wingdings" panose="05000000000000000000" pitchFamily="2" charset="2"/>
              <a:buChar char="q"/>
            </a:pPr>
            <a:r>
              <a:rPr lang="en-US" dirty="0"/>
              <a:t>NASSCO NSR has a unique NSR Number and each HH is geo-tagged </a:t>
            </a:r>
          </a:p>
          <a:p>
            <a:pPr marL="285750" indent="-285750">
              <a:buFont typeface="Wingdings" panose="05000000000000000000" pitchFamily="2" charset="2"/>
              <a:buChar char="q"/>
            </a:pPr>
            <a:r>
              <a:rPr lang="en-US" sz="1800" dirty="0"/>
              <a:t>Each HH has a barcode that can be scanned, and each barcode has all the detailed information for HH and alternates </a:t>
            </a:r>
          </a:p>
          <a:p>
            <a:pPr marL="285750" indent="-285750">
              <a:buFont typeface="Wingdings" panose="05000000000000000000" pitchFamily="2" charset="2"/>
              <a:buChar char="q"/>
            </a:pPr>
            <a:r>
              <a:rPr lang="en-US" dirty="0"/>
              <a:t>Data collectors used the GPS to locate the HHs independently </a:t>
            </a:r>
          </a:p>
          <a:p>
            <a:pPr marL="285750" indent="-285750">
              <a:buFont typeface="Wingdings" panose="05000000000000000000" pitchFamily="2" charset="2"/>
              <a:buChar char="q"/>
            </a:pPr>
            <a:r>
              <a:rPr lang="en-US" dirty="0"/>
              <a:t>The Barcode was scanned and all HH information popped up with pictures which was then confirmed by the monitors physically. If confirmed, the interview proceeds otherwise it is not validated </a:t>
            </a:r>
            <a:endParaRPr lang="en-US" sz="1800" dirty="0"/>
          </a:p>
          <a:p>
            <a:pPr marL="285750" indent="-285750">
              <a:buFont typeface="Wingdings" panose="05000000000000000000" pitchFamily="2" charset="2"/>
              <a:buChar char="q"/>
            </a:pPr>
            <a:r>
              <a:rPr lang="en-US" sz="1800" dirty="0"/>
              <a:t>Key Informant Interview (KII)/FGD tools were  deployed particularly to target beneficiary complaints and unresolved/lingering complaints on the program. </a:t>
            </a:r>
          </a:p>
          <a:p>
            <a:endParaRPr lang="en-US" dirty="0"/>
          </a:p>
        </p:txBody>
      </p:sp>
      <p:sp>
        <p:nvSpPr>
          <p:cNvPr id="4" name="Footer Placeholder 3">
            <a:extLst>
              <a:ext uri="{FF2B5EF4-FFF2-40B4-BE49-F238E27FC236}">
                <a16:creationId xmlns:a16="http://schemas.microsoft.com/office/drawing/2014/main" id="{12EDD24C-F5DE-4149-990E-E13D73997AFE}"/>
              </a:ext>
            </a:extLst>
          </p:cNvPr>
          <p:cNvSpPr>
            <a:spLocks noGrp="1"/>
          </p:cNvSpPr>
          <p:nvPr>
            <p:ph type="ftr" sz="quarter" idx="11"/>
          </p:nvPr>
        </p:nvSpPr>
        <p:spPr/>
        <p:txBody>
          <a:bodyPr/>
          <a:lstStyle/>
          <a:p>
            <a:pPr>
              <a:defRPr/>
            </a:pPr>
            <a:r>
              <a:rPr lang="en-US"/>
              <a:t>Footer Information</a:t>
            </a:r>
            <a:endParaRPr lang="en-US" dirty="0"/>
          </a:p>
        </p:txBody>
      </p:sp>
      <p:sp>
        <p:nvSpPr>
          <p:cNvPr id="5" name="Slide Number Placeholder 4">
            <a:extLst>
              <a:ext uri="{FF2B5EF4-FFF2-40B4-BE49-F238E27FC236}">
                <a16:creationId xmlns:a16="http://schemas.microsoft.com/office/drawing/2014/main" id="{7F02A640-32E2-4D9E-A629-201B64AF928A}"/>
              </a:ext>
            </a:extLst>
          </p:cNvPr>
          <p:cNvSpPr>
            <a:spLocks noGrp="1"/>
          </p:cNvSpPr>
          <p:nvPr>
            <p:ph type="sldNum" sz="quarter" idx="12"/>
          </p:nvPr>
        </p:nvSpPr>
        <p:spPr/>
        <p:txBody>
          <a:bodyPr/>
          <a:lstStyle/>
          <a:p>
            <a:fld id="{FD363E82-A3A7-411F-83DE-A11CE0B9C7B8}" type="slidenum">
              <a:rPr lang="en-US" altLang="en-US" smtClean="0"/>
              <a:pPr/>
              <a:t>9</a:t>
            </a:fld>
            <a:endParaRPr lang="en-US" altLang="en-US"/>
          </a:p>
        </p:txBody>
      </p:sp>
    </p:spTree>
    <p:extLst>
      <p:ext uri="{BB962C8B-B14F-4D97-AF65-F5344CB8AC3E}">
        <p14:creationId xmlns:p14="http://schemas.microsoft.com/office/powerpoint/2010/main" val="16008778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1682</TotalTime>
  <Words>1059</Words>
  <Application>Microsoft Macintosh PowerPoint</Application>
  <PresentationFormat>Widescreen</PresentationFormat>
  <Paragraphs>145</Paragraphs>
  <Slides>11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 Black</vt:lpstr>
      <vt:lpstr>Calibri</vt:lpstr>
      <vt:lpstr>Calibri Light</vt:lpstr>
      <vt:lpstr>Goudy Old Style</vt:lpstr>
      <vt:lpstr>Trebuchet MS</vt:lpstr>
      <vt:lpstr>Wingdings</vt:lpstr>
      <vt:lpstr>Office Theme</vt:lpstr>
      <vt:lpstr>FEDERAL MINISTRY OF HUMANITARIAN AFFAIRS, DISASTER MANAGEMENT AND SOCIAL DEVELOPMENT </vt:lpstr>
      <vt:lpstr>Background and Introduction</vt:lpstr>
      <vt:lpstr>NASSP Components</vt:lpstr>
      <vt:lpstr>Targeting Mechanisms</vt:lpstr>
      <vt:lpstr>                                </vt:lpstr>
      <vt:lpstr> Targeted Cash Transfer Program</vt:lpstr>
      <vt:lpstr>Accountability and Transparency Mechanisms for Delivering the Cash Transfer</vt:lpstr>
      <vt:lpstr>PowerPoint Presentation</vt:lpstr>
      <vt:lpstr>Validation of Actual Beneficiaries Paid </vt:lpstr>
      <vt:lpstr>Third Party Monitoring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Abdullahi Lawal</dc:creator>
  <cp:lastModifiedBy>Apera Iorwa</cp:lastModifiedBy>
  <cp:revision>203</cp:revision>
  <dcterms:created xsi:type="dcterms:W3CDTF">2019-04-05T10:13:49Z</dcterms:created>
  <dcterms:modified xsi:type="dcterms:W3CDTF">2020-05-27T23:33:17Z</dcterms:modified>
</cp:coreProperties>
</file>