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86" r:id="rId2"/>
    <p:sldId id="287" r:id="rId3"/>
    <p:sldId id="329" r:id="rId4"/>
    <p:sldId id="302" r:id="rId5"/>
    <p:sldId id="303" r:id="rId6"/>
    <p:sldId id="304" r:id="rId7"/>
    <p:sldId id="305" r:id="rId8"/>
    <p:sldId id="307" r:id="rId9"/>
    <p:sldId id="312" r:id="rId10"/>
    <p:sldId id="318" r:id="rId11"/>
    <p:sldId id="320" r:id="rId12"/>
    <p:sldId id="322" r:id="rId13"/>
    <p:sldId id="323" r:id="rId14"/>
    <p:sldId id="324" r:id="rId15"/>
    <p:sldId id="325" r:id="rId16"/>
    <p:sldId id="326" r:id="rId17"/>
    <p:sldId id="327" r:id="rId18"/>
    <p:sldId id="328" r:id="rId19"/>
    <p:sldId id="291" r:id="rId20"/>
    <p:sldId id="292" r:id="rId21"/>
    <p:sldId id="295" r:id="rId22"/>
    <p:sldId id="296" r:id="rId23"/>
    <p:sldId id="297" r:id="rId24"/>
    <p:sldId id="298" r:id="rId25"/>
    <p:sldId id="315" r:id="rId26"/>
    <p:sldId id="316" r:id="rId27"/>
    <p:sldId id="266" r:id="rId28"/>
    <p:sldId id="268" r:id="rId29"/>
    <p:sldId id="275" r:id="rId30"/>
    <p:sldId id="317" r:id="rId31"/>
    <p:sldId id="33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99" autoAdjust="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68FE9F-5680-4534-8376-63CBA470724F}" type="datetimeFigureOut">
              <a:rPr lang="en-US" smtClean="0"/>
              <a:pPr/>
              <a:t>5/19/2014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349881-DFAE-45AE-918E-8C9102E4B16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en-US" smtClean="0">
              <a:cs typeface="Arial" charset="0"/>
            </a:endParaRPr>
          </a:p>
        </p:txBody>
      </p:sp>
      <p:sp>
        <p:nvSpPr>
          <p:cNvPr id="13316" name="Slide Number Placeholder 3"/>
          <p:cNvSpPr>
            <a:spLocks noGrp="1"/>
          </p:cNvSpPr>
          <p:nvPr>
            <p:ph type="sldNum" sz="quarter" idx="5"/>
          </p:nvPr>
        </p:nvSpPr>
        <p:spPr>
          <a:noFill/>
        </p:spPr>
        <p:txBody>
          <a:bodyPr/>
          <a:lstStyle/>
          <a:p>
            <a:fld id="{1B06BBC5-C8C3-47D4-A201-258C7D9D2EBE}" type="slidenum">
              <a:rPr lang="en-US" smtClean="0">
                <a:cs typeface="Arial" charset="0"/>
              </a:rPr>
              <a:pPr/>
              <a:t>1</a:t>
            </a:fld>
            <a:endParaRPr lang="en-US"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pPr eaLnBrk="1" hangingPunct="1"/>
            <a:r>
              <a:rPr lang="en-US" smtClean="0"/>
              <a:t>Leadership requires Courage to make decisions that will benefit the next generation.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r>
              <a:rPr lang="en-US" smtClean="0"/>
              <a:t>I think we all have a little voice inside us that will guide us. It may be God, I don't know. But I think that if we shut out all the noise and clutter from our lives and listen to that voice, it will tell us the right thing to do. </a:t>
            </a:r>
          </a:p>
          <a:p>
            <a:r>
              <a:rPr lang="en-US" smtClean="0"/>
              <a:t/>
            </a:r>
            <a:br>
              <a:rPr lang="en-US" smtClean="0"/>
            </a:b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pPr eaLnBrk="1" hangingPunct="1"/>
            <a:r>
              <a:rPr lang="en-US" smtClean="0"/>
              <a:t>To put the world right in order, we must first put the nation in order; to put the nation in order, we must first put the family in order; to put the family in order, we must first cultivate our personal life; we must first set our hearts right.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pPr eaLnBrk="1" hangingPunct="1"/>
            <a:r>
              <a:rPr lang="en-US" sz="1800" b="1" dirty="0" smtClean="0"/>
              <a:t>DO THE RIGHT THING BECAUSE IT’S THE RIGHT THING TO DO</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CEEE38C4-E361-440F-B734-A7E0F08DFB1E}" type="slidenum">
              <a:rPr lang="en-US" smtClean="0"/>
              <a:pPr/>
              <a:t>26</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022E001-460B-4ECD-96E4-DB2A056DEC10}" type="slidenum">
              <a:rPr lang="en-US"/>
              <a:pPr/>
              <a:t>27</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DBF078A-6EA8-499A-83FB-1B0E854B94AD}" type="slidenum">
              <a:rPr lang="en-US"/>
              <a:pPr/>
              <a:t>28</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DCCE0DE-8B2A-4AF9-8C2B-A0CD9297E5C9}" type="slidenum">
              <a:rPr lang="en-US"/>
              <a:pPr/>
              <a:t>29</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6CD955B0-84F8-4CB2-A134-1BFD56273B15}" type="slidenum">
              <a:rPr lang="en-US"/>
              <a:pPr/>
              <a:t>2</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pPr eaLnBrk="1" hangingPunct="1"/>
            <a:r>
              <a:rPr lang="en-US" b="1" dirty="0" smtClean="0"/>
              <a:t>Ethics is essential to the functioning of a free society: 2nd U.S. President John Adams observed: “We have no government armed with power capable of contending with human passions unbridled by morality and religion. Our Constitution was made only for a moral and religious people. It is wholly inadequate to the government of any other.”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031"/>
          <p:cNvSpPr txBox="1">
            <a:spLocks noGrp="1" noChangeArrowheads="1"/>
          </p:cNvSpPr>
          <p:nvPr/>
        </p:nvSpPr>
        <p:spPr bwMode="auto">
          <a:xfrm>
            <a:off x="3885579" y="8686489"/>
            <a:ext cx="2972421" cy="457512"/>
          </a:xfrm>
          <a:prstGeom prst="rect">
            <a:avLst/>
          </a:prstGeom>
          <a:noFill/>
          <a:ln w="9525">
            <a:noFill/>
            <a:miter lim="800000"/>
            <a:headEnd/>
            <a:tailEnd/>
          </a:ln>
        </p:spPr>
        <p:txBody>
          <a:bodyPr lIns="91435" tIns="45718" rIns="91435" bIns="45718" anchor="b"/>
          <a:lstStyle/>
          <a:p>
            <a:pPr algn="r" defTabSz="914437"/>
            <a:fld id="{92BBF0CA-CE3D-4F48-B28B-28E09DB0FA93}" type="slidenum">
              <a:rPr lang="en-US" sz="1200">
                <a:latin typeface="Times New Roman" pitchFamily="18" charset="0"/>
              </a:rPr>
              <a:pPr algn="r" defTabSz="914437"/>
              <a:t>6</a:t>
            </a:fld>
            <a:endParaRPr lang="en-US" sz="1200" dirty="0">
              <a:latin typeface="Times New Roman" pitchFamily="18"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xfrm>
            <a:off x="914711" y="4344025"/>
            <a:ext cx="5028579" cy="4114488"/>
          </a:xfrm>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27F76B4-9B13-4323-B11F-6150BA669993}"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smtClean="0"/>
          </a:p>
        </p:txBody>
      </p:sp>
      <p:sp>
        <p:nvSpPr>
          <p:cNvPr id="72708" name="Slide Number Placeholder 3"/>
          <p:cNvSpPr>
            <a:spLocks noGrp="1"/>
          </p:cNvSpPr>
          <p:nvPr>
            <p:ph type="sldNum" sz="quarter" idx="5"/>
          </p:nvPr>
        </p:nvSpPr>
        <p:spPr>
          <a:noFill/>
        </p:spPr>
        <p:txBody>
          <a:bodyPr/>
          <a:lstStyle/>
          <a:p>
            <a:fld id="{1ABD9873-0CD5-431D-B588-2EAA09663595}" type="slidenum">
              <a:rPr lang="en-US" smtClean="0"/>
              <a:pPr/>
              <a:t>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8A95CB7-3308-4719-992F-D41E621A08FF}" type="datetimeFigureOut">
              <a:rPr lang="en-US" smtClean="0"/>
              <a:pPr/>
              <a:t>5/19/2014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6D61AD-7831-42CC-8D49-2DE3E33ED88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A95CB7-3308-4719-992F-D41E621A08FF}" type="datetimeFigureOut">
              <a:rPr lang="en-US" smtClean="0"/>
              <a:pPr/>
              <a:t>5/19/2014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6D61AD-7831-42CC-8D49-2DE3E33ED88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A95CB7-3308-4719-992F-D41E621A08FF}" type="datetimeFigureOut">
              <a:rPr lang="en-US" smtClean="0"/>
              <a:pPr/>
              <a:t>5/19/2014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6D61AD-7831-42CC-8D49-2DE3E33ED88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A95CB7-3308-4719-992F-D41E621A08FF}" type="datetimeFigureOut">
              <a:rPr lang="en-US" smtClean="0"/>
              <a:pPr/>
              <a:t>5/19/2014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6D61AD-7831-42CC-8D49-2DE3E33ED88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A95CB7-3308-4719-992F-D41E621A08FF}" type="datetimeFigureOut">
              <a:rPr lang="en-US" smtClean="0"/>
              <a:pPr/>
              <a:t>5/19/2014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6D61AD-7831-42CC-8D49-2DE3E33ED88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8A95CB7-3308-4719-992F-D41E621A08FF}" type="datetimeFigureOut">
              <a:rPr lang="en-US" smtClean="0"/>
              <a:pPr/>
              <a:t>5/19/2014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6D61AD-7831-42CC-8D49-2DE3E33ED88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8A95CB7-3308-4719-992F-D41E621A08FF}" type="datetimeFigureOut">
              <a:rPr lang="en-US" smtClean="0"/>
              <a:pPr/>
              <a:t>5/19/2014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6D61AD-7831-42CC-8D49-2DE3E33ED88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8A95CB7-3308-4719-992F-D41E621A08FF}" type="datetimeFigureOut">
              <a:rPr lang="en-US" smtClean="0"/>
              <a:pPr/>
              <a:t>5/19/2014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6D61AD-7831-42CC-8D49-2DE3E33ED88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95CB7-3308-4719-992F-D41E621A08FF}" type="datetimeFigureOut">
              <a:rPr lang="en-US" smtClean="0"/>
              <a:pPr/>
              <a:t>5/19/2014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6D61AD-7831-42CC-8D49-2DE3E33ED88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95CB7-3308-4719-992F-D41E621A08FF}" type="datetimeFigureOut">
              <a:rPr lang="en-US" smtClean="0"/>
              <a:pPr/>
              <a:t>5/19/2014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6D61AD-7831-42CC-8D49-2DE3E33ED88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95CB7-3308-4719-992F-D41E621A08FF}" type="datetimeFigureOut">
              <a:rPr lang="en-US" smtClean="0"/>
              <a:pPr/>
              <a:t>5/19/2014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6D61AD-7831-42CC-8D49-2DE3E33ED88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95CB7-3308-4719-992F-D41E621A08FF}" type="datetimeFigureOut">
              <a:rPr lang="en-US" smtClean="0"/>
              <a:pPr/>
              <a:t>5/19/2014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6D61AD-7831-42CC-8D49-2DE3E33ED88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thinkexist.com/quotation/it-s-not-what-we-eat-but-what-we-digest-that/397509.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1"/>
          <p:cNvSpPr>
            <a:spLocks noGrp="1" noChangeArrowheads="1"/>
          </p:cNvSpPr>
          <p:nvPr>
            <p:ph type="ctrTitle"/>
          </p:nvPr>
        </p:nvSpPr>
        <p:spPr/>
        <p:txBody>
          <a:bodyPr/>
          <a:lstStyle/>
          <a:p>
            <a:r>
              <a:rPr lang="en-US" sz="3600" i="0" dirty="0" smtClean="0">
                <a:latin typeface="Arial" charset="0"/>
              </a:rPr>
              <a:t>Ethics and Due Process Compliance in Public Procurement</a:t>
            </a:r>
            <a:endParaRPr lang="en-US" sz="3600" dirty="0" smtClean="0">
              <a:latin typeface="Georgia" pitchFamily="18" charset="0"/>
            </a:endParaRPr>
          </a:p>
        </p:txBody>
      </p:sp>
      <p:sp>
        <p:nvSpPr>
          <p:cNvPr id="3075" name="Rectangle 22"/>
          <p:cNvSpPr>
            <a:spLocks noGrp="1" noChangeArrowheads="1"/>
          </p:cNvSpPr>
          <p:nvPr>
            <p:ph type="subTitle" idx="1"/>
          </p:nvPr>
        </p:nvSpPr>
        <p:spPr>
          <a:xfrm>
            <a:off x="3357563" y="3429000"/>
            <a:ext cx="4824412" cy="2233613"/>
          </a:xfrm>
        </p:spPr>
        <p:txBody>
          <a:bodyPr/>
          <a:lstStyle/>
          <a:p>
            <a:pPr algn="ctr">
              <a:lnSpc>
                <a:spcPct val="80000"/>
              </a:lnSpc>
            </a:pPr>
            <a:endParaRPr lang="en-US" sz="2400" dirty="0" smtClean="0"/>
          </a:p>
          <a:p>
            <a:pPr algn="ctr">
              <a:lnSpc>
                <a:spcPct val="80000"/>
              </a:lnSpc>
            </a:pPr>
            <a:r>
              <a:rPr lang="en-US" sz="2400" dirty="0" err="1" smtClean="0"/>
              <a:t>Emeka</a:t>
            </a:r>
            <a:r>
              <a:rPr lang="en-US" sz="2400" dirty="0" smtClean="0"/>
              <a:t> M </a:t>
            </a:r>
            <a:r>
              <a:rPr lang="en-US" sz="2400" dirty="0" err="1" smtClean="0"/>
              <a:t>Ezeh</a:t>
            </a:r>
            <a:r>
              <a:rPr lang="en-US" sz="2400" dirty="0" smtClean="0"/>
              <a:t>, OFR</a:t>
            </a:r>
          </a:p>
          <a:p>
            <a:pPr algn="ctr">
              <a:lnSpc>
                <a:spcPct val="80000"/>
              </a:lnSpc>
            </a:pPr>
            <a:r>
              <a:rPr lang="en-US" sz="2400" dirty="0" smtClean="0"/>
              <a:t>&amp; </a:t>
            </a:r>
          </a:p>
          <a:p>
            <a:pPr algn="ctr">
              <a:lnSpc>
                <a:spcPct val="80000"/>
              </a:lnSpc>
            </a:pPr>
            <a:r>
              <a:rPr lang="en-US" sz="2400" dirty="0" smtClean="0"/>
              <a:t>James </a:t>
            </a:r>
            <a:r>
              <a:rPr lang="en-US" sz="2400" dirty="0" smtClean="0"/>
              <a:t>O Akanmu, PhD, FNSE</a:t>
            </a:r>
          </a:p>
          <a:p>
            <a:pPr algn="ctr">
              <a:lnSpc>
                <a:spcPct val="80000"/>
              </a:lnSpc>
            </a:pPr>
            <a:r>
              <a:rPr lang="en-US" sz="2400" dirty="0" smtClean="0"/>
              <a:t>Bureau of Public Procurement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DUE PROCESS in  Procurement is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 legal requirement that the Procuring Entity must respect all of the legal rights that are owed to the</a:t>
            </a:r>
          </a:p>
          <a:p>
            <a:pPr>
              <a:buNone/>
            </a:pPr>
            <a:r>
              <a:rPr lang="en-GB" dirty="0" smtClean="0"/>
              <a:t>		Staff, </a:t>
            </a:r>
          </a:p>
          <a:p>
            <a:pPr lvl="2"/>
            <a:r>
              <a:rPr lang="en-GB" dirty="0" smtClean="0"/>
              <a:t>Suppliers, contractors and service providers, and </a:t>
            </a:r>
          </a:p>
          <a:p>
            <a:pPr lvl="2"/>
            <a:r>
              <a:rPr lang="en-GB" dirty="0" smtClean="0"/>
              <a:t>the government.</a:t>
            </a:r>
          </a:p>
          <a:p>
            <a:r>
              <a:rPr lang="en-GB" dirty="0" smtClean="0"/>
              <a:t>a generic expression used to describe the combination of all the Laws, rules, regulations, standards and procedures which must be followed in the effective public procurement</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DUE PROCESS is NOT</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 wilful violation of the Law, laid down rules and regulations; it is not about circumventing the Law, rules and procedures; </a:t>
            </a:r>
          </a:p>
          <a:p>
            <a:r>
              <a:rPr lang="en-GB" dirty="0" smtClean="0"/>
              <a:t>driving on the wrong side of the road or driving against traffic or jumping traffic lights; </a:t>
            </a:r>
          </a:p>
          <a:p>
            <a:r>
              <a:rPr lang="en-GB" dirty="0" smtClean="0"/>
              <a:t>interfering with the bidding process</a:t>
            </a:r>
          </a:p>
          <a:p>
            <a:r>
              <a:rPr lang="en-GB" dirty="0" smtClean="0"/>
              <a:t>exerting undue influence on the public procurement process to manipulate and steer the award of contract to a preferred contractor and pre-determined winner of a tender. </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458107" y="762000"/>
            <a:ext cx="8382000" cy="5369201"/>
          </a:xfrm>
        </p:spPr>
        <p:txBody>
          <a:bodyPr/>
          <a:lstStyle/>
          <a:p>
            <a:pPr algn="ctr">
              <a:buNone/>
              <a:defRPr/>
            </a:pPr>
            <a:r>
              <a:rPr lang="en-US" sz="2100" b="1" dirty="0" smtClean="0">
                <a:solidFill>
                  <a:srgbClr val="000000"/>
                </a:solidFill>
                <a:effectLst>
                  <a:outerShdw blurRad="38100" dist="38100" dir="2700000" algn="tl">
                    <a:srgbClr val="FFFFFF"/>
                  </a:outerShdw>
                </a:effectLst>
                <a:latin typeface="Tahoma" charset="0"/>
                <a:cs typeface="Tahoma" charset="0"/>
              </a:rPr>
              <a:t>DUE PROCESS IN PUBLIC PROCUREMENT</a:t>
            </a:r>
            <a:endParaRPr lang="en-US" sz="2100" b="1" dirty="0">
              <a:solidFill>
                <a:srgbClr val="000000"/>
              </a:solidFill>
              <a:effectLst>
                <a:outerShdw blurRad="38100" dist="38100" dir="2700000" algn="tl">
                  <a:srgbClr val="FFFFFF"/>
                </a:outerShdw>
              </a:effectLst>
              <a:latin typeface="Tahoma" charset="0"/>
              <a:cs typeface="Tahoma" charset="0"/>
            </a:endParaRPr>
          </a:p>
        </p:txBody>
      </p:sp>
      <p:sp>
        <p:nvSpPr>
          <p:cNvPr id="32771" name="AutoShape 6"/>
          <p:cNvSpPr>
            <a:spLocks noChangeArrowheads="1"/>
          </p:cNvSpPr>
          <p:nvPr/>
        </p:nvSpPr>
        <p:spPr bwMode="auto">
          <a:xfrm>
            <a:off x="1143001" y="1677228"/>
            <a:ext cx="1675946" cy="989772"/>
          </a:xfrm>
          <a:prstGeom prst="rightArrowCallout">
            <a:avLst>
              <a:gd name="adj1" fmla="val 25000"/>
              <a:gd name="adj2" fmla="val 25000"/>
              <a:gd name="adj3" fmla="val 25767"/>
              <a:gd name="adj4" fmla="val 66667"/>
            </a:avLst>
          </a:prstGeom>
          <a:solidFill>
            <a:schemeClr val="accent1"/>
          </a:solidFill>
          <a:ln w="9525">
            <a:solidFill>
              <a:schemeClr val="tx1"/>
            </a:solidFill>
            <a:miter lim="800000"/>
            <a:headEnd/>
            <a:tailEnd/>
          </a:ln>
        </p:spPr>
        <p:txBody>
          <a:bodyPr wrap="none" lIns="91421" tIns="45711" rIns="91421" bIns="45711" anchor="ctr"/>
          <a:lstStyle/>
          <a:p>
            <a:pPr algn="ctr" defTabSz="915048"/>
            <a:r>
              <a:rPr lang="en-US" sz="1200" dirty="0" smtClean="0"/>
              <a:t>Need Assessment</a:t>
            </a:r>
          </a:p>
          <a:p>
            <a:pPr algn="ctr" defTabSz="915048"/>
            <a:r>
              <a:rPr lang="en-US" sz="1200" dirty="0" smtClean="0"/>
              <a:t> and </a:t>
            </a:r>
          </a:p>
          <a:p>
            <a:pPr algn="ctr" defTabSz="915048"/>
            <a:r>
              <a:rPr lang="en-US" sz="1200" dirty="0" smtClean="0"/>
              <a:t>Procurement Planning </a:t>
            </a:r>
            <a:endParaRPr lang="en-US" sz="1200" dirty="0"/>
          </a:p>
        </p:txBody>
      </p:sp>
      <p:sp>
        <p:nvSpPr>
          <p:cNvPr id="32772" name="AutoShape 8"/>
          <p:cNvSpPr>
            <a:spLocks noChangeArrowheads="1"/>
          </p:cNvSpPr>
          <p:nvPr/>
        </p:nvSpPr>
        <p:spPr bwMode="auto">
          <a:xfrm>
            <a:off x="2818947" y="1751772"/>
            <a:ext cx="1753054" cy="915228"/>
          </a:xfrm>
          <a:prstGeom prst="rightArrowCallout">
            <a:avLst>
              <a:gd name="adj1" fmla="val 25000"/>
              <a:gd name="adj2" fmla="val 25000"/>
              <a:gd name="adj3" fmla="val 29148"/>
              <a:gd name="adj4" fmla="val 66667"/>
            </a:avLst>
          </a:prstGeom>
          <a:solidFill>
            <a:schemeClr val="accent1"/>
          </a:solidFill>
          <a:ln w="9525">
            <a:solidFill>
              <a:schemeClr val="tx1"/>
            </a:solidFill>
            <a:miter lim="800000"/>
            <a:headEnd/>
            <a:tailEnd/>
          </a:ln>
        </p:spPr>
        <p:txBody>
          <a:bodyPr wrap="none" lIns="91421" tIns="45711" rIns="91421" bIns="45711" anchor="ctr"/>
          <a:lstStyle/>
          <a:p>
            <a:pPr algn="ctr" defTabSz="915048"/>
            <a:r>
              <a:rPr lang="en-US" sz="1400" dirty="0"/>
              <a:t>Prepare</a:t>
            </a:r>
          </a:p>
          <a:p>
            <a:pPr algn="ctr" defTabSz="915048"/>
            <a:r>
              <a:rPr lang="en-US" sz="1400" dirty="0" smtClean="0"/>
              <a:t>Bid </a:t>
            </a:r>
            <a:endParaRPr lang="en-US" sz="1400" dirty="0"/>
          </a:p>
          <a:p>
            <a:pPr algn="ctr" defTabSz="915048"/>
            <a:r>
              <a:rPr lang="en-US" sz="1400" dirty="0"/>
              <a:t>document</a:t>
            </a:r>
          </a:p>
        </p:txBody>
      </p:sp>
      <p:sp>
        <p:nvSpPr>
          <p:cNvPr id="32773" name="AutoShape 10"/>
          <p:cNvSpPr>
            <a:spLocks noChangeArrowheads="1"/>
          </p:cNvSpPr>
          <p:nvPr/>
        </p:nvSpPr>
        <p:spPr bwMode="auto">
          <a:xfrm>
            <a:off x="4494893" y="1677228"/>
            <a:ext cx="1905000" cy="989772"/>
          </a:xfrm>
          <a:prstGeom prst="rightArrowCallout">
            <a:avLst>
              <a:gd name="adj1" fmla="val 25000"/>
              <a:gd name="adj2" fmla="val 25000"/>
              <a:gd name="adj3" fmla="val 29289"/>
              <a:gd name="adj4" fmla="val 66667"/>
            </a:avLst>
          </a:prstGeom>
          <a:solidFill>
            <a:schemeClr val="accent1"/>
          </a:solidFill>
          <a:ln w="9525">
            <a:solidFill>
              <a:schemeClr val="tx1"/>
            </a:solidFill>
            <a:miter lim="800000"/>
            <a:headEnd/>
            <a:tailEnd/>
          </a:ln>
        </p:spPr>
        <p:txBody>
          <a:bodyPr wrap="none" lIns="91421" tIns="45711" rIns="91421" bIns="45711" anchor="ctr"/>
          <a:lstStyle/>
          <a:p>
            <a:pPr algn="ctr" defTabSz="915048"/>
            <a:r>
              <a:rPr lang="en-US" sz="1200" dirty="0" smtClean="0"/>
              <a:t>Advertisement</a:t>
            </a:r>
            <a:endParaRPr lang="en-US" sz="1200" dirty="0"/>
          </a:p>
        </p:txBody>
      </p:sp>
      <p:sp>
        <p:nvSpPr>
          <p:cNvPr id="32775" name="AutoShape 15"/>
          <p:cNvSpPr>
            <a:spLocks noChangeArrowheads="1"/>
          </p:cNvSpPr>
          <p:nvPr/>
        </p:nvSpPr>
        <p:spPr bwMode="auto">
          <a:xfrm>
            <a:off x="3857620" y="3286124"/>
            <a:ext cx="1827893" cy="1066386"/>
          </a:xfrm>
          <a:prstGeom prst="leftArrowCallout">
            <a:avLst>
              <a:gd name="adj1" fmla="val 25000"/>
              <a:gd name="adj2" fmla="val 25000"/>
              <a:gd name="adj3" fmla="val 26084"/>
              <a:gd name="adj4" fmla="val 66667"/>
            </a:avLst>
          </a:prstGeom>
          <a:solidFill>
            <a:schemeClr val="accent1"/>
          </a:solidFill>
          <a:ln w="9525">
            <a:solidFill>
              <a:schemeClr val="tx1"/>
            </a:solidFill>
            <a:miter lim="800000"/>
            <a:headEnd/>
            <a:tailEnd/>
          </a:ln>
        </p:spPr>
        <p:txBody>
          <a:bodyPr wrap="none" lIns="91421" tIns="45711" rIns="91421" bIns="45711" anchor="ctr"/>
          <a:lstStyle/>
          <a:p>
            <a:pPr algn="ctr" defTabSz="915048"/>
            <a:r>
              <a:rPr lang="en-US" sz="1200" dirty="0" smtClean="0"/>
              <a:t>Evaluation</a:t>
            </a:r>
            <a:r>
              <a:rPr lang="en-US" dirty="0" smtClean="0"/>
              <a:t> </a:t>
            </a:r>
            <a:endParaRPr lang="en-US" dirty="0"/>
          </a:p>
        </p:txBody>
      </p:sp>
      <p:sp>
        <p:nvSpPr>
          <p:cNvPr id="32776" name="AutoShape 16"/>
          <p:cNvSpPr>
            <a:spLocks noChangeArrowheads="1"/>
          </p:cNvSpPr>
          <p:nvPr/>
        </p:nvSpPr>
        <p:spPr bwMode="auto">
          <a:xfrm>
            <a:off x="6286512" y="1571612"/>
            <a:ext cx="2018381" cy="1095388"/>
          </a:xfrm>
          <a:prstGeom prst="rightArrowCallout">
            <a:avLst>
              <a:gd name="adj1" fmla="val 25000"/>
              <a:gd name="adj2" fmla="val 25000"/>
              <a:gd name="adj3" fmla="val 26084"/>
              <a:gd name="adj4" fmla="val 78446"/>
            </a:avLst>
          </a:prstGeom>
          <a:solidFill>
            <a:schemeClr val="accent1"/>
          </a:solidFill>
          <a:ln w="9525">
            <a:solidFill>
              <a:schemeClr val="tx1"/>
            </a:solidFill>
            <a:miter lim="800000"/>
            <a:headEnd/>
            <a:tailEnd/>
          </a:ln>
        </p:spPr>
        <p:txBody>
          <a:bodyPr wrap="none" lIns="91421" tIns="45711" rIns="91421" bIns="45711" anchor="ctr"/>
          <a:lstStyle/>
          <a:p>
            <a:pPr algn="ctr" defTabSz="915048"/>
            <a:r>
              <a:rPr lang="en-US" sz="1200" dirty="0" smtClean="0"/>
              <a:t>Collection &amp; </a:t>
            </a:r>
            <a:endParaRPr lang="en-US" sz="1200" dirty="0"/>
          </a:p>
          <a:p>
            <a:pPr algn="ctr" defTabSz="915048"/>
            <a:r>
              <a:rPr lang="en-US" sz="1200" dirty="0" smtClean="0"/>
              <a:t>Submission and  Opening of </a:t>
            </a:r>
          </a:p>
          <a:p>
            <a:pPr algn="ctr" defTabSz="915048"/>
            <a:r>
              <a:rPr lang="en-US" sz="1200" dirty="0" smtClean="0"/>
              <a:t>Bid</a:t>
            </a:r>
            <a:endParaRPr lang="en-US" sz="1200" dirty="0"/>
          </a:p>
        </p:txBody>
      </p:sp>
      <p:sp>
        <p:nvSpPr>
          <p:cNvPr id="32777" name="AutoShape 19"/>
          <p:cNvSpPr>
            <a:spLocks noChangeArrowheads="1"/>
          </p:cNvSpPr>
          <p:nvPr/>
        </p:nvSpPr>
        <p:spPr bwMode="auto">
          <a:xfrm rot="10649381">
            <a:off x="6010956" y="2422664"/>
            <a:ext cx="2750911" cy="1597508"/>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p:spPr>
        <p:txBody>
          <a:bodyPr wrap="none" lIns="62746" tIns="31373" rIns="62746" bIns="31373" anchor="ctr"/>
          <a:lstStyle/>
          <a:p>
            <a:endParaRPr lang="en-US"/>
          </a:p>
        </p:txBody>
      </p:sp>
      <p:sp>
        <p:nvSpPr>
          <p:cNvPr id="32778" name="AutoShape 21"/>
          <p:cNvSpPr>
            <a:spLocks noChangeArrowheads="1"/>
          </p:cNvSpPr>
          <p:nvPr/>
        </p:nvSpPr>
        <p:spPr bwMode="auto">
          <a:xfrm>
            <a:off x="1524000" y="4876386"/>
            <a:ext cx="1601107" cy="991842"/>
          </a:xfrm>
          <a:prstGeom prst="rightArrowCallout">
            <a:avLst>
              <a:gd name="adj1" fmla="val 25000"/>
              <a:gd name="adj2" fmla="val 25000"/>
              <a:gd name="adj3" fmla="val 24565"/>
              <a:gd name="adj4" fmla="val 66667"/>
            </a:avLst>
          </a:prstGeom>
          <a:solidFill>
            <a:schemeClr val="accent1"/>
          </a:solidFill>
          <a:ln w="9525">
            <a:solidFill>
              <a:schemeClr val="tx1"/>
            </a:solidFill>
            <a:miter lim="800000"/>
            <a:headEnd/>
            <a:tailEnd/>
          </a:ln>
        </p:spPr>
        <p:txBody>
          <a:bodyPr wrap="none" lIns="91421" tIns="45711" rIns="91421" bIns="45711" anchor="ctr"/>
          <a:lstStyle/>
          <a:p>
            <a:pPr algn="ctr" defTabSz="915048"/>
            <a:r>
              <a:rPr lang="en-US" sz="1200" dirty="0"/>
              <a:t>Contract</a:t>
            </a:r>
          </a:p>
          <a:p>
            <a:pPr algn="ctr" defTabSz="915048"/>
            <a:r>
              <a:rPr lang="en-US" sz="1200" dirty="0"/>
              <a:t>award</a:t>
            </a:r>
          </a:p>
        </p:txBody>
      </p:sp>
      <p:sp>
        <p:nvSpPr>
          <p:cNvPr id="32779" name="AutoShape 23"/>
          <p:cNvSpPr>
            <a:spLocks noChangeArrowheads="1"/>
          </p:cNvSpPr>
          <p:nvPr/>
        </p:nvSpPr>
        <p:spPr bwMode="auto">
          <a:xfrm>
            <a:off x="3125107" y="4876386"/>
            <a:ext cx="1524000" cy="991842"/>
          </a:xfrm>
          <a:prstGeom prst="rightArrowCallout">
            <a:avLst>
              <a:gd name="adj1" fmla="val 25000"/>
              <a:gd name="adj2" fmla="val 25000"/>
              <a:gd name="adj3" fmla="val 23382"/>
              <a:gd name="adj4" fmla="val 66667"/>
            </a:avLst>
          </a:prstGeom>
          <a:solidFill>
            <a:schemeClr val="accent1"/>
          </a:solidFill>
          <a:ln w="9525">
            <a:solidFill>
              <a:schemeClr val="tx1"/>
            </a:solidFill>
            <a:miter lim="800000"/>
            <a:headEnd/>
            <a:tailEnd/>
          </a:ln>
        </p:spPr>
        <p:txBody>
          <a:bodyPr wrap="none" lIns="91421" tIns="45711" rIns="91421" bIns="45711" anchor="ctr"/>
          <a:lstStyle/>
          <a:p>
            <a:pPr algn="ctr" defTabSz="915048"/>
            <a:r>
              <a:rPr lang="en-US" sz="1200" dirty="0"/>
              <a:t>Contract</a:t>
            </a:r>
          </a:p>
          <a:p>
            <a:pPr algn="ctr" defTabSz="915048"/>
            <a:r>
              <a:rPr lang="en-US" sz="1200" dirty="0"/>
              <a:t>Preparation </a:t>
            </a:r>
          </a:p>
        </p:txBody>
      </p:sp>
      <p:sp>
        <p:nvSpPr>
          <p:cNvPr id="32780" name="AutoShape 25"/>
          <p:cNvSpPr>
            <a:spLocks noChangeArrowheads="1"/>
          </p:cNvSpPr>
          <p:nvPr/>
        </p:nvSpPr>
        <p:spPr bwMode="auto">
          <a:xfrm>
            <a:off x="4723947" y="4953000"/>
            <a:ext cx="1675946" cy="989772"/>
          </a:xfrm>
          <a:prstGeom prst="rightArrowCallout">
            <a:avLst>
              <a:gd name="adj1" fmla="val 25000"/>
              <a:gd name="adj2" fmla="val 25000"/>
              <a:gd name="adj3" fmla="val 25767"/>
              <a:gd name="adj4" fmla="val 66667"/>
            </a:avLst>
          </a:prstGeom>
          <a:solidFill>
            <a:schemeClr val="accent1"/>
          </a:solidFill>
          <a:ln w="9525">
            <a:solidFill>
              <a:schemeClr val="tx1"/>
            </a:solidFill>
            <a:miter lim="800000"/>
            <a:headEnd/>
            <a:tailEnd/>
          </a:ln>
        </p:spPr>
        <p:txBody>
          <a:bodyPr wrap="none" lIns="91421" tIns="45711" rIns="91421" bIns="45711" anchor="ctr"/>
          <a:lstStyle/>
          <a:p>
            <a:pPr algn="ctr" defTabSz="915048"/>
            <a:r>
              <a:rPr lang="en-US" sz="1200" dirty="0"/>
              <a:t>Signing of </a:t>
            </a:r>
          </a:p>
          <a:p>
            <a:pPr algn="ctr" defTabSz="915048"/>
            <a:r>
              <a:rPr lang="en-US" sz="1200" dirty="0"/>
              <a:t>contract</a:t>
            </a:r>
          </a:p>
        </p:txBody>
      </p:sp>
      <p:sp>
        <p:nvSpPr>
          <p:cNvPr id="32781" name="Rectangle 28"/>
          <p:cNvSpPr>
            <a:spLocks noChangeArrowheads="1"/>
          </p:cNvSpPr>
          <p:nvPr/>
        </p:nvSpPr>
        <p:spPr bwMode="auto">
          <a:xfrm>
            <a:off x="6399893" y="4953000"/>
            <a:ext cx="1449161" cy="915228"/>
          </a:xfrm>
          <a:prstGeom prst="rect">
            <a:avLst/>
          </a:prstGeom>
          <a:solidFill>
            <a:schemeClr val="accent1"/>
          </a:solidFill>
          <a:ln w="9525">
            <a:solidFill>
              <a:schemeClr val="tx1"/>
            </a:solidFill>
            <a:miter lim="800000"/>
            <a:headEnd/>
            <a:tailEnd/>
          </a:ln>
        </p:spPr>
        <p:txBody>
          <a:bodyPr wrap="none" lIns="91421" tIns="45711" rIns="91421" bIns="45711" anchor="ctr"/>
          <a:lstStyle/>
          <a:p>
            <a:pPr algn="ctr" defTabSz="915048"/>
            <a:r>
              <a:rPr lang="en-US" sz="1200" dirty="0"/>
              <a:t>Performance </a:t>
            </a:r>
          </a:p>
          <a:p>
            <a:pPr algn="ctr" defTabSz="915048"/>
            <a:r>
              <a:rPr lang="en-US" sz="1200" dirty="0"/>
              <a:t>Of </a:t>
            </a:r>
          </a:p>
          <a:p>
            <a:pPr algn="ctr" defTabSz="915048"/>
            <a:r>
              <a:rPr lang="en-US" sz="1200" dirty="0"/>
              <a:t>contract</a:t>
            </a:r>
          </a:p>
        </p:txBody>
      </p:sp>
      <p:sp>
        <p:nvSpPr>
          <p:cNvPr id="32782" name="AutoShape 30"/>
          <p:cNvSpPr>
            <a:spLocks noChangeArrowheads="1"/>
          </p:cNvSpPr>
          <p:nvPr/>
        </p:nvSpPr>
        <p:spPr bwMode="auto">
          <a:xfrm rot="960795">
            <a:off x="448456" y="3537773"/>
            <a:ext cx="1521430" cy="1987808"/>
          </a:xfrm>
          <a:prstGeom prst="curvedRightArrow">
            <a:avLst>
              <a:gd name="adj1" fmla="val 46706"/>
              <a:gd name="adj2" fmla="val 93413"/>
              <a:gd name="adj3" fmla="val 33333"/>
            </a:avLst>
          </a:prstGeom>
          <a:solidFill>
            <a:schemeClr val="accent1"/>
          </a:solidFill>
          <a:ln w="9525">
            <a:solidFill>
              <a:schemeClr val="tx1"/>
            </a:solidFill>
            <a:miter lim="800000"/>
            <a:headEnd/>
            <a:tailEnd/>
          </a:ln>
        </p:spPr>
        <p:txBody>
          <a:bodyPr wrap="none" lIns="62746" tIns="31373" rIns="62746" bIns="31373" anchor="ctr"/>
          <a:lstStyle/>
          <a:p>
            <a:endParaRPr lang="en-US"/>
          </a:p>
        </p:txBody>
      </p:sp>
      <p:sp>
        <p:nvSpPr>
          <p:cNvPr id="32783" name="Text Box 31"/>
          <p:cNvSpPr txBox="1">
            <a:spLocks noChangeArrowheads="1"/>
          </p:cNvSpPr>
          <p:nvPr/>
        </p:nvSpPr>
        <p:spPr bwMode="auto">
          <a:xfrm>
            <a:off x="1446893" y="1363525"/>
            <a:ext cx="458107" cy="369314"/>
          </a:xfrm>
          <a:prstGeom prst="rect">
            <a:avLst/>
          </a:prstGeom>
          <a:noFill/>
          <a:ln w="9525">
            <a:noFill/>
            <a:miter lim="800000"/>
            <a:headEnd/>
            <a:tailEnd/>
          </a:ln>
        </p:spPr>
        <p:txBody>
          <a:bodyPr lIns="91421" tIns="45711" rIns="91421" bIns="45711">
            <a:spAutoFit/>
          </a:bodyPr>
          <a:lstStyle/>
          <a:p>
            <a:pPr defTabSz="915048">
              <a:spcBef>
                <a:spcPct val="50000"/>
              </a:spcBef>
            </a:pPr>
            <a:r>
              <a:rPr lang="en-US" dirty="0" smtClean="0"/>
              <a:t>1</a:t>
            </a:r>
            <a:endParaRPr lang="en-US" dirty="0"/>
          </a:p>
        </p:txBody>
      </p:sp>
      <p:sp>
        <p:nvSpPr>
          <p:cNvPr id="32784" name="Text Box 32"/>
          <p:cNvSpPr txBox="1">
            <a:spLocks noChangeArrowheads="1"/>
          </p:cNvSpPr>
          <p:nvPr/>
        </p:nvSpPr>
        <p:spPr bwMode="auto">
          <a:xfrm>
            <a:off x="3125107" y="1447386"/>
            <a:ext cx="381000" cy="369314"/>
          </a:xfrm>
          <a:prstGeom prst="rect">
            <a:avLst/>
          </a:prstGeom>
          <a:noFill/>
          <a:ln w="9525">
            <a:noFill/>
            <a:miter lim="800000"/>
            <a:headEnd/>
            <a:tailEnd/>
          </a:ln>
        </p:spPr>
        <p:txBody>
          <a:bodyPr lIns="91421" tIns="45711" rIns="91421" bIns="45711">
            <a:spAutoFit/>
          </a:bodyPr>
          <a:lstStyle/>
          <a:p>
            <a:pPr defTabSz="915048">
              <a:spcBef>
                <a:spcPct val="50000"/>
              </a:spcBef>
            </a:pPr>
            <a:r>
              <a:rPr lang="en-US" dirty="0" smtClean="0"/>
              <a:t>2</a:t>
            </a:r>
            <a:endParaRPr lang="en-US" dirty="0"/>
          </a:p>
        </p:txBody>
      </p:sp>
      <p:sp>
        <p:nvSpPr>
          <p:cNvPr id="32785" name="Text Box 33"/>
          <p:cNvSpPr txBox="1">
            <a:spLocks noChangeArrowheads="1"/>
          </p:cNvSpPr>
          <p:nvPr/>
        </p:nvSpPr>
        <p:spPr bwMode="auto">
          <a:xfrm>
            <a:off x="4649107" y="1370772"/>
            <a:ext cx="381000" cy="369314"/>
          </a:xfrm>
          <a:prstGeom prst="rect">
            <a:avLst/>
          </a:prstGeom>
          <a:noFill/>
          <a:ln w="9525">
            <a:noFill/>
            <a:miter lim="800000"/>
            <a:headEnd/>
            <a:tailEnd/>
          </a:ln>
        </p:spPr>
        <p:txBody>
          <a:bodyPr lIns="91421" tIns="45711" rIns="91421" bIns="45711">
            <a:spAutoFit/>
          </a:bodyPr>
          <a:lstStyle/>
          <a:p>
            <a:pPr defTabSz="915048">
              <a:spcBef>
                <a:spcPct val="50000"/>
              </a:spcBef>
            </a:pPr>
            <a:r>
              <a:rPr lang="en-US" dirty="0"/>
              <a:t>3</a:t>
            </a:r>
          </a:p>
        </p:txBody>
      </p:sp>
      <p:sp>
        <p:nvSpPr>
          <p:cNvPr id="32786" name="Text Box 34"/>
          <p:cNvSpPr txBox="1">
            <a:spLocks noChangeArrowheads="1"/>
          </p:cNvSpPr>
          <p:nvPr/>
        </p:nvSpPr>
        <p:spPr bwMode="auto">
          <a:xfrm>
            <a:off x="6858000" y="1296229"/>
            <a:ext cx="229054" cy="369314"/>
          </a:xfrm>
          <a:prstGeom prst="rect">
            <a:avLst/>
          </a:prstGeom>
          <a:noFill/>
          <a:ln w="9525">
            <a:noFill/>
            <a:miter lim="800000"/>
            <a:headEnd/>
            <a:tailEnd/>
          </a:ln>
        </p:spPr>
        <p:txBody>
          <a:bodyPr lIns="91421" tIns="45711" rIns="91421" bIns="45711">
            <a:spAutoFit/>
          </a:bodyPr>
          <a:lstStyle/>
          <a:p>
            <a:pPr defTabSz="915048">
              <a:spcBef>
                <a:spcPct val="50000"/>
              </a:spcBef>
            </a:pPr>
            <a:r>
              <a:rPr lang="en-US" dirty="0"/>
              <a:t>4</a:t>
            </a:r>
          </a:p>
        </p:txBody>
      </p:sp>
      <p:sp>
        <p:nvSpPr>
          <p:cNvPr id="32787" name="Text Box 35"/>
          <p:cNvSpPr txBox="1">
            <a:spLocks noChangeArrowheads="1"/>
          </p:cNvSpPr>
          <p:nvPr/>
        </p:nvSpPr>
        <p:spPr bwMode="auto">
          <a:xfrm>
            <a:off x="5030107" y="2820229"/>
            <a:ext cx="303893" cy="369314"/>
          </a:xfrm>
          <a:prstGeom prst="rect">
            <a:avLst/>
          </a:prstGeom>
          <a:noFill/>
          <a:ln w="9525">
            <a:noFill/>
            <a:miter lim="800000"/>
            <a:headEnd/>
            <a:tailEnd/>
          </a:ln>
        </p:spPr>
        <p:txBody>
          <a:bodyPr lIns="91421" tIns="45711" rIns="91421" bIns="45711">
            <a:spAutoFit/>
          </a:bodyPr>
          <a:lstStyle/>
          <a:p>
            <a:pPr defTabSz="915048">
              <a:spcBef>
                <a:spcPct val="50000"/>
              </a:spcBef>
            </a:pPr>
            <a:r>
              <a:rPr lang="en-US" dirty="0"/>
              <a:t>5</a:t>
            </a:r>
          </a:p>
        </p:txBody>
      </p:sp>
      <p:sp>
        <p:nvSpPr>
          <p:cNvPr id="32788" name="Text Box 38"/>
          <p:cNvSpPr txBox="1">
            <a:spLocks noChangeArrowheads="1"/>
          </p:cNvSpPr>
          <p:nvPr/>
        </p:nvSpPr>
        <p:spPr bwMode="auto">
          <a:xfrm>
            <a:off x="3351893" y="2894772"/>
            <a:ext cx="229054" cy="369314"/>
          </a:xfrm>
          <a:prstGeom prst="rect">
            <a:avLst/>
          </a:prstGeom>
          <a:noFill/>
          <a:ln w="9525">
            <a:noFill/>
            <a:miter lim="800000"/>
            <a:headEnd/>
            <a:tailEnd/>
          </a:ln>
        </p:spPr>
        <p:txBody>
          <a:bodyPr lIns="91421" tIns="45711" rIns="91421" bIns="45711">
            <a:spAutoFit/>
          </a:bodyPr>
          <a:lstStyle/>
          <a:p>
            <a:pPr defTabSz="915048">
              <a:spcBef>
                <a:spcPct val="50000"/>
              </a:spcBef>
            </a:pPr>
            <a:endParaRPr lang="en-US" dirty="0"/>
          </a:p>
        </p:txBody>
      </p:sp>
      <p:sp>
        <p:nvSpPr>
          <p:cNvPr id="32789" name="Text Box 40"/>
          <p:cNvSpPr txBox="1">
            <a:spLocks noChangeArrowheads="1"/>
          </p:cNvSpPr>
          <p:nvPr/>
        </p:nvSpPr>
        <p:spPr bwMode="auto">
          <a:xfrm>
            <a:off x="1905000" y="4572000"/>
            <a:ext cx="303893" cy="369314"/>
          </a:xfrm>
          <a:prstGeom prst="rect">
            <a:avLst/>
          </a:prstGeom>
          <a:noFill/>
          <a:ln w="9525">
            <a:noFill/>
            <a:miter lim="800000"/>
            <a:headEnd/>
            <a:tailEnd/>
          </a:ln>
        </p:spPr>
        <p:txBody>
          <a:bodyPr lIns="91421" tIns="45711" rIns="91421" bIns="45711">
            <a:spAutoFit/>
          </a:bodyPr>
          <a:lstStyle/>
          <a:p>
            <a:pPr defTabSz="915048">
              <a:spcBef>
                <a:spcPct val="50000"/>
              </a:spcBef>
            </a:pPr>
            <a:r>
              <a:rPr lang="en-US" dirty="0" smtClean="0"/>
              <a:t>6</a:t>
            </a:r>
            <a:endParaRPr lang="en-US" dirty="0"/>
          </a:p>
        </p:txBody>
      </p:sp>
      <p:sp>
        <p:nvSpPr>
          <p:cNvPr id="32790" name="Text Box 41"/>
          <p:cNvSpPr txBox="1">
            <a:spLocks noChangeArrowheads="1"/>
          </p:cNvSpPr>
          <p:nvPr/>
        </p:nvSpPr>
        <p:spPr bwMode="auto">
          <a:xfrm>
            <a:off x="3351893" y="4572000"/>
            <a:ext cx="306161" cy="369314"/>
          </a:xfrm>
          <a:prstGeom prst="rect">
            <a:avLst/>
          </a:prstGeom>
          <a:noFill/>
          <a:ln w="9525">
            <a:noFill/>
            <a:miter lim="800000"/>
            <a:headEnd/>
            <a:tailEnd/>
          </a:ln>
        </p:spPr>
        <p:txBody>
          <a:bodyPr lIns="91421" tIns="45711" rIns="91421" bIns="45711">
            <a:spAutoFit/>
          </a:bodyPr>
          <a:lstStyle/>
          <a:p>
            <a:pPr defTabSz="915048">
              <a:spcBef>
                <a:spcPct val="50000"/>
              </a:spcBef>
            </a:pPr>
            <a:r>
              <a:rPr lang="en-US" dirty="0" smtClean="0"/>
              <a:t>7</a:t>
            </a:r>
            <a:endParaRPr lang="en-US" dirty="0"/>
          </a:p>
        </p:txBody>
      </p:sp>
      <p:sp>
        <p:nvSpPr>
          <p:cNvPr id="32791" name="Text Box 42"/>
          <p:cNvSpPr txBox="1">
            <a:spLocks noChangeArrowheads="1"/>
          </p:cNvSpPr>
          <p:nvPr/>
        </p:nvSpPr>
        <p:spPr bwMode="auto">
          <a:xfrm>
            <a:off x="5030107" y="4648614"/>
            <a:ext cx="303893" cy="369314"/>
          </a:xfrm>
          <a:prstGeom prst="rect">
            <a:avLst/>
          </a:prstGeom>
          <a:noFill/>
          <a:ln w="9525">
            <a:noFill/>
            <a:miter lim="800000"/>
            <a:headEnd/>
            <a:tailEnd/>
          </a:ln>
        </p:spPr>
        <p:txBody>
          <a:bodyPr lIns="91421" tIns="45711" rIns="91421" bIns="45711">
            <a:spAutoFit/>
          </a:bodyPr>
          <a:lstStyle/>
          <a:p>
            <a:pPr defTabSz="915048">
              <a:spcBef>
                <a:spcPct val="50000"/>
              </a:spcBef>
            </a:pPr>
            <a:r>
              <a:rPr lang="en-US" dirty="0"/>
              <a:t>8</a:t>
            </a:r>
          </a:p>
        </p:txBody>
      </p:sp>
      <p:sp>
        <p:nvSpPr>
          <p:cNvPr id="32792" name="Text Box 43"/>
          <p:cNvSpPr txBox="1">
            <a:spLocks noChangeArrowheads="1"/>
          </p:cNvSpPr>
          <p:nvPr/>
        </p:nvSpPr>
        <p:spPr bwMode="auto">
          <a:xfrm>
            <a:off x="6706054" y="4648614"/>
            <a:ext cx="684893" cy="369314"/>
          </a:xfrm>
          <a:prstGeom prst="rect">
            <a:avLst/>
          </a:prstGeom>
          <a:noFill/>
          <a:ln w="9525">
            <a:noFill/>
            <a:miter lim="800000"/>
            <a:headEnd/>
            <a:tailEnd/>
          </a:ln>
        </p:spPr>
        <p:txBody>
          <a:bodyPr lIns="91421" tIns="45711" rIns="91421" bIns="45711">
            <a:spAutoFit/>
          </a:bodyPr>
          <a:lstStyle/>
          <a:p>
            <a:pPr defTabSz="915048">
              <a:spcBef>
                <a:spcPct val="50000"/>
              </a:spcBef>
            </a:pPr>
            <a:r>
              <a:rPr lang="en-US" dirty="0"/>
              <a:t>9</a:t>
            </a:r>
          </a:p>
        </p:txBody>
      </p:sp>
    </p:spTree>
  </p:cSld>
  <p:clrMapOvr>
    <a:masterClrMapping/>
  </p:clrMapOvr>
  <p:transition spd="slow">
    <p:wheel spokes="8"/>
    <p:sndAc>
      <p:stSnd>
        <p:snd r:embed="rId2" name="camera.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Advertisement</a:t>
            </a:r>
            <a:endParaRPr lang="en-GB" dirty="0"/>
          </a:p>
        </p:txBody>
      </p:sp>
      <p:sp>
        <p:nvSpPr>
          <p:cNvPr id="3" name="Content Placeholder 2"/>
          <p:cNvSpPr>
            <a:spLocks noGrp="1"/>
          </p:cNvSpPr>
          <p:nvPr>
            <p:ph idx="1"/>
          </p:nvPr>
        </p:nvSpPr>
        <p:spPr/>
        <p:txBody>
          <a:bodyPr/>
          <a:lstStyle/>
          <a:p>
            <a:r>
              <a:rPr lang="en-GB" dirty="0" smtClean="0"/>
              <a:t>Advertisement shall be in line with Section 25 and provisions of the regulations that guides the type of procurement</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Bid Opening, Examination and Evaluation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Section 30</a:t>
            </a:r>
          </a:p>
          <a:p>
            <a:pPr lvl="2"/>
            <a:r>
              <a:rPr lang="en-US" dirty="0" smtClean="0"/>
              <a:t>prescribes the due process required in Bid opening</a:t>
            </a:r>
          </a:p>
          <a:p>
            <a:r>
              <a:rPr lang="en-US" dirty="0" smtClean="0"/>
              <a:t>Section 31</a:t>
            </a:r>
          </a:p>
          <a:p>
            <a:pPr lvl="2"/>
            <a:r>
              <a:rPr lang="en-US" dirty="0" smtClean="0"/>
              <a:t>prescribes the due process required in Bid Examination	</a:t>
            </a:r>
          </a:p>
          <a:p>
            <a:r>
              <a:rPr lang="en-US" dirty="0" smtClean="0"/>
              <a:t>Section 32</a:t>
            </a:r>
          </a:p>
          <a:p>
            <a:pPr marL="342900" lvl="2" indent="-342900"/>
            <a:r>
              <a:rPr lang="en-US" dirty="0" smtClean="0"/>
              <a:t>specifies the due process required in Bid Evaluation</a:t>
            </a:r>
          </a:p>
          <a:p>
            <a:r>
              <a:rPr lang="en-US" dirty="0" smtClean="0"/>
              <a:t>Section 32 sub section 2</a:t>
            </a:r>
          </a:p>
          <a:p>
            <a:pPr lvl="1"/>
            <a:r>
              <a:rPr lang="en-US" dirty="0" smtClean="0"/>
              <a:t>The Objective of bid evaluation is to determine the Lowest Evaluated Responsive Bid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Award and Approving Authorities</a:t>
            </a:r>
            <a:endParaRPr lang="en-GB" dirty="0"/>
          </a:p>
        </p:txBody>
      </p:sp>
      <p:sp>
        <p:nvSpPr>
          <p:cNvPr id="3" name="Content Placeholder 2"/>
          <p:cNvSpPr>
            <a:spLocks noGrp="1"/>
          </p:cNvSpPr>
          <p:nvPr>
            <p:ph idx="1"/>
          </p:nvPr>
        </p:nvSpPr>
        <p:spPr/>
        <p:txBody>
          <a:bodyPr/>
          <a:lstStyle/>
          <a:p>
            <a:r>
              <a:rPr lang="en-GB" dirty="0" smtClean="0"/>
              <a:t>To award a contract, the approving authorities include the following:</a:t>
            </a:r>
          </a:p>
          <a:p>
            <a:pPr lvl="1"/>
            <a:r>
              <a:rPr lang="en-GB" dirty="0" smtClean="0"/>
              <a:t>Accounting Officer</a:t>
            </a:r>
          </a:p>
          <a:p>
            <a:pPr lvl="1"/>
            <a:r>
              <a:rPr lang="en-GB" dirty="0" smtClean="0"/>
              <a:t>Tenders Board</a:t>
            </a:r>
          </a:p>
          <a:p>
            <a:pPr lvl="1"/>
            <a:r>
              <a:rPr lang="en-GB" dirty="0" smtClean="0"/>
              <a:t>BPP for Certificate of No Objection</a:t>
            </a:r>
          </a:p>
          <a:p>
            <a:pPr lvl="1">
              <a:buNone/>
            </a:pPr>
            <a:r>
              <a:rPr lang="en-GB" dirty="0" smtClean="0">
                <a:solidFill>
                  <a:srgbClr val="FF0000"/>
                </a:solidFill>
              </a:rPr>
              <a:t>To award a contract, the approving authority is determined based on service wide approved threshold as given in the Circular</a:t>
            </a:r>
          </a:p>
          <a:p>
            <a:pPr lvl="1">
              <a:buNone/>
            </a:pP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p:txBody>
          <a:bodyPr>
            <a:normAutofit lnSpcReduction="10000"/>
          </a:bodyPr>
          <a:lstStyle/>
          <a:p>
            <a:pPr eaLnBrk="1" hangingPunct="1"/>
            <a:r>
              <a:rPr lang="en-US" sz="2800" dirty="0" smtClean="0"/>
              <a:t>All complaints must firsts be addressed to the Accounting Officer.</a:t>
            </a:r>
          </a:p>
          <a:p>
            <a:pPr eaLnBrk="1" hangingPunct="1"/>
            <a:r>
              <a:rPr lang="en-US" sz="2800" dirty="0" smtClean="0"/>
              <a:t>Accounting officer to decide complaint in writing addressed to complainant within 15 working days,</a:t>
            </a:r>
          </a:p>
          <a:p>
            <a:pPr eaLnBrk="1" hangingPunct="1"/>
            <a:r>
              <a:rPr lang="en-US" sz="2800" dirty="0" smtClean="0"/>
              <a:t>Provides right of appeal to Bureau if there  is ( failure to decide or if unsatisfied by decision).</a:t>
            </a:r>
          </a:p>
          <a:p>
            <a:pPr eaLnBrk="1" hangingPunct="1"/>
            <a:r>
              <a:rPr lang="en-US" sz="2800" dirty="0" smtClean="0"/>
              <a:t>Bureau has to decide in writing within 21 working days.</a:t>
            </a:r>
          </a:p>
          <a:p>
            <a:pPr eaLnBrk="1" hangingPunct="1"/>
            <a:r>
              <a:rPr lang="en-US" sz="2800" dirty="0" smtClean="0"/>
              <a:t>Provides access to Federal High court within 30 days of BPP decision if not satisfied with BPP decision</a:t>
            </a:r>
          </a:p>
          <a:p>
            <a:pPr eaLnBrk="1" hangingPunct="1"/>
            <a:endParaRPr lang="en-US" dirty="0" smtClean="0"/>
          </a:p>
        </p:txBody>
      </p:sp>
      <p:sp>
        <p:nvSpPr>
          <p:cNvPr id="43011"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881108B-32E2-4C3C-A269-B397C14FE52D}" type="slidenum">
              <a:rPr lang="en-US" smtClean="0"/>
              <a:pPr/>
              <a:t>16</a:t>
            </a:fld>
            <a:endParaRPr lang="en-US" smtClean="0"/>
          </a:p>
        </p:txBody>
      </p:sp>
      <p:sp>
        <p:nvSpPr>
          <p:cNvPr id="49154" name="Title 1"/>
          <p:cNvSpPr>
            <a:spLocks noGrp="1"/>
          </p:cNvSpPr>
          <p:nvPr>
            <p:ph type="title"/>
          </p:nvPr>
        </p:nvSpPr>
        <p:spPr>
          <a:xfrm>
            <a:off x="457200" y="274638"/>
            <a:ext cx="8229600" cy="1143000"/>
          </a:xfrm>
        </p:spPr>
        <p:txBody>
          <a:bodyPr>
            <a:normAutofit fontScale="90000"/>
          </a:bodyPr>
          <a:lstStyle/>
          <a:p>
            <a:pPr>
              <a:defRPr/>
            </a:pPr>
            <a:r>
              <a:rPr lang="en-US" dirty="0" smtClean="0"/>
              <a:t>Due Process in Complain Procedure: Section </a:t>
            </a:r>
            <a:r>
              <a:rPr lang="en-US" dirty="0"/>
              <a:t>54</a:t>
            </a:r>
            <a:br>
              <a:rPr lang="en-US" dirty="0"/>
            </a:b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Way Forward</a:t>
            </a:r>
            <a:endParaRPr lang="en-GB" dirty="0"/>
          </a:p>
        </p:txBody>
      </p:sp>
      <p:sp>
        <p:nvSpPr>
          <p:cNvPr id="3" name="Content Placeholder 2"/>
          <p:cNvSpPr>
            <a:spLocks noGrp="1"/>
          </p:cNvSpPr>
          <p:nvPr>
            <p:ph idx="1"/>
          </p:nvPr>
        </p:nvSpPr>
        <p:spPr/>
        <p:txBody>
          <a:bodyPr>
            <a:normAutofit/>
          </a:bodyPr>
          <a:lstStyle/>
          <a:p>
            <a:pPr>
              <a:buNone/>
            </a:pPr>
            <a:r>
              <a:rPr lang="en-GB" dirty="0" smtClean="0"/>
              <a:t>We must agree to have these core values in all our activities: </a:t>
            </a:r>
          </a:p>
          <a:p>
            <a:pPr lvl="2"/>
            <a:r>
              <a:rPr lang="en-GB" dirty="0" smtClean="0"/>
              <a:t>Integrity, Accountability and Transparency; </a:t>
            </a:r>
          </a:p>
          <a:p>
            <a:pPr lvl="2"/>
            <a:r>
              <a:rPr lang="en-GB" dirty="0" smtClean="0"/>
              <a:t>Respect; Meritocracy; </a:t>
            </a:r>
          </a:p>
          <a:p>
            <a:pPr lvl="2"/>
            <a:r>
              <a:rPr lang="en-GB" dirty="0" smtClean="0"/>
              <a:t> Creativity; Team Work; Open Mindedness; </a:t>
            </a:r>
          </a:p>
          <a:p>
            <a:pPr lvl="2"/>
            <a:r>
              <a:rPr lang="en-GB" dirty="0" smtClean="0"/>
              <a:t>Social Responsibility </a:t>
            </a:r>
          </a:p>
          <a:p>
            <a:pPr>
              <a:buNone/>
            </a:pPr>
            <a:endParaRPr lang="en-GB" dirty="0" smtClean="0"/>
          </a:p>
          <a:p>
            <a:endParaRPr lang="en-GB" dirty="0" smtClean="0"/>
          </a:p>
          <a:p>
            <a:endParaRPr lang="en-GB" dirty="0" smtClean="0"/>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295400"/>
          </a:xfrm>
        </p:spPr>
        <p:txBody>
          <a:bodyPr>
            <a:noAutofit/>
          </a:bodyPr>
          <a:lstStyle/>
          <a:p>
            <a:r>
              <a:rPr lang="en-GB" sz="3600" dirty="0" smtClean="0"/>
              <a:t>Way Forward</a:t>
            </a:r>
            <a:endParaRPr lang="en-GB" sz="3600"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 Code of Conduct for Officials, suppliers, contractor or service Provider, Tenders Board Member</a:t>
            </a:r>
          </a:p>
          <a:p>
            <a:r>
              <a:rPr lang="en-GB" dirty="0" smtClean="0"/>
              <a:t>Section 57  </a:t>
            </a:r>
          </a:p>
          <a:p>
            <a:pPr lvl="1"/>
            <a:r>
              <a:rPr lang="en-GB" dirty="0" smtClean="0"/>
              <a:t>Honesty</a:t>
            </a:r>
          </a:p>
          <a:p>
            <a:pPr lvl="1"/>
            <a:r>
              <a:rPr lang="en-GB" dirty="0" smtClean="0"/>
              <a:t>Accountability</a:t>
            </a:r>
          </a:p>
          <a:p>
            <a:pPr lvl="1"/>
            <a:r>
              <a:rPr lang="en-GB" dirty="0" smtClean="0"/>
              <a:t>Transparency</a:t>
            </a:r>
          </a:p>
          <a:p>
            <a:pPr lvl="1"/>
            <a:r>
              <a:rPr lang="en-GB" dirty="0" smtClean="0"/>
              <a:t>Fairness</a:t>
            </a:r>
          </a:p>
          <a:p>
            <a:pPr lvl="1"/>
            <a:r>
              <a:rPr lang="en-GB" dirty="0" smtClean="0"/>
              <a:t>Equity</a:t>
            </a:r>
          </a:p>
          <a:p>
            <a:pPr>
              <a:buNone/>
            </a:pPr>
            <a:r>
              <a:rPr lang="en-GB" dirty="0" smtClean="0">
                <a:solidFill>
                  <a:srgbClr val="FF0000"/>
                </a:solidFill>
              </a:rPr>
              <a:t>Can we agree that we shall follow the provision of Section 57 sub section 1 to 13?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2"/>
          <p:cNvSpPr>
            <a:spLocks noGrp="1" noChangeArrowheads="1"/>
          </p:cNvSpPr>
          <p:nvPr>
            <p:ph type="title"/>
          </p:nvPr>
        </p:nvSpPr>
        <p:spPr>
          <a:noFill/>
        </p:spPr>
        <p:txBody>
          <a:bodyPr/>
          <a:lstStyle/>
          <a:p>
            <a:r>
              <a:rPr lang="en-US" smtClean="0">
                <a:effectLst/>
              </a:rPr>
              <a:t>WAY FORWARD</a:t>
            </a:r>
          </a:p>
        </p:txBody>
      </p:sp>
      <p:sp>
        <p:nvSpPr>
          <p:cNvPr id="50181" name="Rectangle 3"/>
          <p:cNvSpPr>
            <a:spLocks noGrp="1" noChangeArrowheads="1"/>
          </p:cNvSpPr>
          <p:nvPr>
            <p:ph idx="1"/>
          </p:nvPr>
        </p:nvSpPr>
        <p:spPr>
          <a:noFill/>
        </p:spPr>
        <p:txBody>
          <a:bodyPr/>
          <a:lstStyle/>
          <a:p>
            <a:pPr>
              <a:lnSpc>
                <a:spcPct val="80000"/>
              </a:lnSpc>
            </a:pPr>
            <a:r>
              <a:rPr lang="en-US" sz="2000" dirty="0" smtClean="0">
                <a:effectLst/>
              </a:rPr>
              <a:t>   </a:t>
            </a:r>
            <a:br>
              <a:rPr lang="en-US" sz="2000" dirty="0" smtClean="0">
                <a:effectLst/>
              </a:rPr>
            </a:br>
            <a:r>
              <a:rPr lang="en-US" sz="2000" b="1" dirty="0" smtClean="0">
                <a:effectLst/>
              </a:rPr>
              <a:t>Selflessness:</a:t>
            </a:r>
            <a:r>
              <a:rPr lang="en-US" sz="2000" dirty="0" smtClean="0">
                <a:effectLst/>
              </a:rPr>
              <a:t>  Officials should take decisions solely in terms of the public interest. They </a:t>
            </a:r>
            <a:r>
              <a:rPr lang="en-US" sz="2000" b="1" dirty="0" smtClean="0">
                <a:effectLst/>
              </a:rPr>
              <a:t>should not</a:t>
            </a:r>
            <a:r>
              <a:rPr lang="en-US" sz="2000" dirty="0" smtClean="0">
                <a:effectLst/>
              </a:rPr>
              <a:t> do so in order to gain financial or other material benefits for themselves, their family, or their friends.</a:t>
            </a:r>
            <a:br>
              <a:rPr lang="en-US" sz="2000" dirty="0" smtClean="0">
                <a:effectLst/>
              </a:rPr>
            </a:br>
            <a:r>
              <a:rPr lang="en-US" sz="2000" dirty="0" smtClean="0">
                <a:effectLst/>
              </a:rPr>
              <a:t> </a:t>
            </a:r>
            <a:br>
              <a:rPr lang="en-US" sz="2000" dirty="0" smtClean="0">
                <a:effectLst/>
              </a:rPr>
            </a:br>
            <a:r>
              <a:rPr lang="en-US" sz="2000" b="1" dirty="0" smtClean="0">
                <a:effectLst/>
              </a:rPr>
              <a:t>Integrity:</a:t>
            </a:r>
            <a:r>
              <a:rPr lang="en-US" sz="2000" dirty="0" smtClean="0">
                <a:effectLst/>
              </a:rPr>
              <a:t> public official </a:t>
            </a:r>
            <a:r>
              <a:rPr lang="en-US" sz="2000" b="1" dirty="0" smtClean="0">
                <a:effectLst/>
              </a:rPr>
              <a:t>should not </a:t>
            </a:r>
            <a:r>
              <a:rPr lang="en-US" sz="2000" dirty="0" smtClean="0">
                <a:effectLst/>
              </a:rPr>
              <a:t>place themselves under any financial or other obligation to outside individuals or </a:t>
            </a:r>
            <a:r>
              <a:rPr lang="en-US" sz="2000" dirty="0" err="1" smtClean="0">
                <a:effectLst/>
              </a:rPr>
              <a:t>organisations</a:t>
            </a:r>
            <a:r>
              <a:rPr lang="en-US" sz="2000" dirty="0" smtClean="0">
                <a:effectLst/>
              </a:rPr>
              <a:t> that might influence them in the performance of their official duties.</a:t>
            </a:r>
            <a:br>
              <a:rPr lang="en-US" sz="2000" dirty="0" smtClean="0">
                <a:effectLst/>
              </a:rPr>
            </a:br>
            <a:r>
              <a:rPr lang="en-US" sz="2000" dirty="0" smtClean="0">
                <a:effectLst/>
              </a:rPr>
              <a:t> </a:t>
            </a:r>
            <a:br>
              <a:rPr lang="en-US" sz="2000" dirty="0" smtClean="0">
                <a:effectLst/>
              </a:rPr>
            </a:br>
            <a:r>
              <a:rPr lang="en-US" sz="2000" dirty="0" smtClean="0">
                <a:effectLst/>
              </a:rPr>
              <a:t>  </a:t>
            </a:r>
            <a:br>
              <a:rPr lang="en-US" sz="2000" dirty="0" smtClean="0">
                <a:effectLst/>
              </a:rPr>
            </a:br>
            <a:r>
              <a:rPr lang="en-US" sz="2000" b="1" dirty="0" smtClean="0">
                <a:effectLst/>
              </a:rPr>
              <a:t>Accountability:</a:t>
            </a:r>
            <a:r>
              <a:rPr lang="en-US" sz="2000" dirty="0" smtClean="0">
                <a:effectLst/>
              </a:rPr>
              <a:t> Public officials are accountable for their decisions and actions to the public and must submit themselves to whatever scrutiny is appropriate to their office </a:t>
            </a:r>
          </a:p>
        </p:txBody>
      </p:sp>
      <p:sp>
        <p:nvSpPr>
          <p:cNvPr id="5" name="Rectangle 18"/>
          <p:cNvSpPr>
            <a:spLocks noGrp="1" noChangeArrowheads="1"/>
          </p:cNvSpPr>
          <p:nvPr>
            <p:ph type="ftr" sz="quarter" idx="11"/>
          </p:nvPr>
        </p:nvSpPr>
        <p:spPr/>
        <p:txBody>
          <a:bodyPr/>
          <a:lstStyle/>
          <a:p>
            <a:pPr>
              <a:defRPr/>
            </a:pPr>
            <a:r>
              <a:rPr lang="en-US" smtClean="0"/>
              <a:t>DrJOAkanmu/ethics/nse/2011</a:t>
            </a:r>
            <a:endParaRPr lang="en-US"/>
          </a:p>
        </p:txBody>
      </p:sp>
      <p:sp>
        <p:nvSpPr>
          <p:cNvPr id="6" name="Rectangle 19"/>
          <p:cNvSpPr>
            <a:spLocks noGrp="1" noChangeArrowheads="1"/>
          </p:cNvSpPr>
          <p:nvPr>
            <p:ph type="sldNum" sz="quarter" idx="12"/>
          </p:nvPr>
        </p:nvSpPr>
        <p:spPr/>
        <p:txBody>
          <a:bodyPr/>
          <a:lstStyle/>
          <a:p>
            <a:pPr>
              <a:defRPr/>
            </a:pPr>
            <a:fld id="{ECABBB50-3CA0-4212-B4E5-A79BE35905EC}" type="slidenum">
              <a:rPr lang="en-US"/>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p>
            <a:fld id="{5E752590-D1F6-4783-8D5A-E3481C715E84}" type="slidenum">
              <a:rPr lang="en-US"/>
              <a:pPr/>
              <a:t>2</a:t>
            </a:fld>
            <a:endParaRPr lang="en-US"/>
          </a:p>
        </p:txBody>
      </p:sp>
      <p:sp>
        <p:nvSpPr>
          <p:cNvPr id="3075" name="Rectangle 2"/>
          <p:cNvSpPr>
            <a:spLocks noGrp="1" noChangeArrowheads="1"/>
          </p:cNvSpPr>
          <p:nvPr>
            <p:ph type="title"/>
          </p:nvPr>
        </p:nvSpPr>
        <p:spPr/>
        <p:txBody>
          <a:bodyPr/>
          <a:lstStyle/>
          <a:p>
            <a:r>
              <a:rPr lang="en-US" i="0" dirty="0" smtClean="0">
                <a:latin typeface="Arial" charset="0"/>
              </a:rPr>
              <a:t>Highl</a:t>
            </a:r>
            <a:r>
              <a:rPr lang="en-US" dirty="0" smtClean="0">
                <a:latin typeface="Arial" charset="0"/>
              </a:rPr>
              <a:t>ight</a:t>
            </a:r>
            <a:endParaRPr lang="en-US" i="0" dirty="0" smtClean="0">
              <a:latin typeface="Arial" charset="0"/>
            </a:endParaRPr>
          </a:p>
        </p:txBody>
      </p:sp>
      <p:sp>
        <p:nvSpPr>
          <p:cNvPr id="3076" name="Rectangle 3"/>
          <p:cNvSpPr>
            <a:spLocks noGrp="1" noChangeArrowheads="1"/>
          </p:cNvSpPr>
          <p:nvPr>
            <p:ph type="body" idx="1"/>
          </p:nvPr>
        </p:nvSpPr>
        <p:spPr/>
        <p:txBody>
          <a:bodyPr>
            <a:normAutofit fontScale="70000" lnSpcReduction="20000"/>
          </a:bodyPr>
          <a:lstStyle/>
          <a:p>
            <a:pPr>
              <a:lnSpc>
                <a:spcPct val="150000"/>
              </a:lnSpc>
              <a:buFontTx/>
              <a:buNone/>
            </a:pPr>
            <a:r>
              <a:rPr lang="en-US" dirty="0" smtClean="0">
                <a:latin typeface="Arial" charset="0"/>
              </a:rPr>
              <a:t>On the Marble</a:t>
            </a:r>
          </a:p>
          <a:p>
            <a:pPr>
              <a:lnSpc>
                <a:spcPct val="150000"/>
              </a:lnSpc>
              <a:buFontTx/>
              <a:buNone/>
            </a:pPr>
            <a:r>
              <a:rPr lang="en-US" dirty="0" smtClean="0">
                <a:latin typeface="Arial" charset="0"/>
              </a:rPr>
              <a:t>Ethics and Ethical Requirements in Public Procurement </a:t>
            </a:r>
          </a:p>
          <a:p>
            <a:pPr>
              <a:lnSpc>
                <a:spcPct val="150000"/>
              </a:lnSpc>
              <a:buFontTx/>
              <a:buNone/>
            </a:pPr>
            <a:r>
              <a:rPr lang="en-US" dirty="0" smtClean="0">
                <a:latin typeface="Arial" charset="0"/>
              </a:rPr>
              <a:t>The Due Process in Public Procurement</a:t>
            </a:r>
          </a:p>
          <a:p>
            <a:pPr>
              <a:lnSpc>
                <a:spcPct val="150000"/>
              </a:lnSpc>
              <a:buFontTx/>
              <a:buNone/>
            </a:pPr>
            <a:r>
              <a:rPr lang="en-US" dirty="0" smtClean="0">
                <a:latin typeface="Arial" charset="0"/>
              </a:rPr>
              <a:t>Offences</a:t>
            </a:r>
            <a:endParaRPr lang="en-US" dirty="0" smtClean="0">
              <a:latin typeface="Arial" charset="0"/>
            </a:endParaRPr>
          </a:p>
          <a:p>
            <a:pPr>
              <a:lnSpc>
                <a:spcPct val="150000"/>
              </a:lnSpc>
              <a:buFontTx/>
              <a:buNone/>
            </a:pPr>
            <a:r>
              <a:rPr lang="en-US" dirty="0" smtClean="0">
                <a:latin typeface="Arial" charset="0"/>
              </a:rPr>
              <a:t>Sanctions</a:t>
            </a:r>
          </a:p>
          <a:p>
            <a:pPr>
              <a:lnSpc>
                <a:spcPct val="150000"/>
              </a:lnSpc>
              <a:buNone/>
            </a:pPr>
            <a:r>
              <a:rPr lang="en-US" dirty="0" smtClean="0">
                <a:latin typeface="Arial" charset="0"/>
              </a:rPr>
              <a:t>Way Forward</a:t>
            </a:r>
          </a:p>
          <a:p>
            <a:pPr>
              <a:lnSpc>
                <a:spcPct val="150000"/>
              </a:lnSpc>
              <a:buFontTx/>
              <a:buNone/>
            </a:pPr>
            <a:r>
              <a:rPr lang="en-US" dirty="0" smtClean="0">
                <a:latin typeface="Arial" charset="0"/>
              </a:rPr>
              <a:t>Tools for Compliance</a:t>
            </a:r>
            <a:endParaRPr lang="en-US" dirty="0" smtClean="0">
              <a:latin typeface="Arial" charset="0"/>
            </a:endParaRPr>
          </a:p>
          <a:p>
            <a:pPr>
              <a:lnSpc>
                <a:spcPct val="150000"/>
              </a:lnSpc>
              <a:buFontTx/>
              <a:buNone/>
            </a:pPr>
            <a:r>
              <a:rPr lang="en-US" dirty="0" smtClean="0">
                <a:latin typeface="Arial" charset="0"/>
              </a:rPr>
              <a:t>Conclusion</a:t>
            </a:r>
          </a:p>
          <a:p>
            <a:pPr>
              <a:lnSpc>
                <a:spcPct val="150000"/>
              </a:lnSpc>
              <a:buFontTx/>
              <a:buNone/>
            </a:pPr>
            <a:endParaRPr lang="en-US" dirty="0" smtClean="0">
              <a:latin typeface="Arial" charset="0"/>
            </a:endParaRPr>
          </a:p>
        </p:txBody>
      </p:sp>
      <p:sp>
        <p:nvSpPr>
          <p:cNvPr id="3077" name="Rectangle 4"/>
          <p:cNvSpPr>
            <a:spLocks noChangeArrowheads="1"/>
          </p:cNvSpPr>
          <p:nvPr/>
        </p:nvSpPr>
        <p:spPr bwMode="auto">
          <a:xfrm>
            <a:off x="2071670" y="1142984"/>
            <a:ext cx="5715040" cy="176210"/>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a:noFill/>
        </p:spPr>
        <p:txBody>
          <a:bodyPr/>
          <a:lstStyle/>
          <a:p>
            <a:r>
              <a:rPr lang="en-US" smtClean="0">
                <a:effectLst/>
              </a:rPr>
              <a:t>Way forward…</a:t>
            </a:r>
          </a:p>
        </p:txBody>
      </p:sp>
      <p:sp>
        <p:nvSpPr>
          <p:cNvPr id="51205" name="Rectangle 3"/>
          <p:cNvSpPr>
            <a:spLocks noGrp="1" noChangeArrowheads="1"/>
          </p:cNvSpPr>
          <p:nvPr>
            <p:ph idx="1"/>
          </p:nvPr>
        </p:nvSpPr>
        <p:spPr>
          <a:noFill/>
        </p:spPr>
        <p:txBody>
          <a:bodyPr/>
          <a:lstStyle/>
          <a:p>
            <a:pPr>
              <a:lnSpc>
                <a:spcPct val="90000"/>
              </a:lnSpc>
            </a:pPr>
            <a:r>
              <a:rPr lang="en-US" sz="2400" b="1" dirty="0" smtClean="0">
                <a:effectLst/>
              </a:rPr>
              <a:t>Openness:</a:t>
            </a:r>
            <a:r>
              <a:rPr lang="en-US" sz="2400" dirty="0" smtClean="0">
                <a:effectLst/>
              </a:rPr>
              <a:t> Officials should be as open as possible about all the decisions and actions that they take. </a:t>
            </a:r>
          </a:p>
          <a:p>
            <a:pPr>
              <a:lnSpc>
                <a:spcPct val="90000"/>
              </a:lnSpc>
            </a:pPr>
            <a:r>
              <a:rPr lang="en-US" sz="2400" b="1" dirty="0" smtClean="0">
                <a:effectLst/>
              </a:rPr>
              <a:t>Honesty:</a:t>
            </a:r>
            <a:r>
              <a:rPr lang="en-US" sz="2400" dirty="0" smtClean="0">
                <a:effectLst/>
              </a:rPr>
              <a:t> Engineers and public officials have a duty to declare any private interest relating to their public duties and to take steps to resolve any conflicts arising in a way that protects the public interest.</a:t>
            </a:r>
            <a:br>
              <a:rPr lang="en-US" sz="2400" dirty="0" smtClean="0">
                <a:effectLst/>
              </a:rPr>
            </a:br>
            <a:endParaRPr lang="en-US" sz="2400" dirty="0" smtClean="0">
              <a:effectLst/>
            </a:endParaRPr>
          </a:p>
          <a:p>
            <a:pPr>
              <a:lnSpc>
                <a:spcPct val="90000"/>
              </a:lnSpc>
            </a:pPr>
            <a:r>
              <a:rPr lang="en-US" sz="2400" b="1" dirty="0" smtClean="0">
                <a:effectLst/>
              </a:rPr>
              <a:t>Leadership:</a:t>
            </a:r>
            <a:r>
              <a:rPr lang="en-US" sz="2400" dirty="0" smtClean="0">
                <a:effectLst/>
              </a:rPr>
              <a:t> Officials should promote and support these principles with leadership by example.</a:t>
            </a:r>
          </a:p>
          <a:p>
            <a:pPr>
              <a:lnSpc>
                <a:spcPct val="90000"/>
              </a:lnSpc>
            </a:pPr>
            <a:r>
              <a:rPr lang="en-US" sz="2400" dirty="0" smtClean="0"/>
              <a:t>Recognize the right of your contractors/consultants to make money too!</a:t>
            </a:r>
          </a:p>
          <a:p>
            <a:pPr>
              <a:lnSpc>
                <a:spcPct val="90000"/>
              </a:lnSpc>
            </a:pPr>
            <a:endParaRPr lang="en-US" sz="2400" dirty="0" smtClean="0">
              <a:effectLst/>
            </a:endParaRPr>
          </a:p>
        </p:txBody>
      </p:sp>
      <p:sp>
        <p:nvSpPr>
          <p:cNvPr id="5" name="Rectangle 18"/>
          <p:cNvSpPr>
            <a:spLocks noGrp="1" noChangeArrowheads="1"/>
          </p:cNvSpPr>
          <p:nvPr>
            <p:ph type="ftr" sz="quarter" idx="11"/>
          </p:nvPr>
        </p:nvSpPr>
        <p:spPr/>
        <p:txBody>
          <a:bodyPr/>
          <a:lstStyle/>
          <a:p>
            <a:pPr>
              <a:defRPr/>
            </a:pPr>
            <a:r>
              <a:rPr lang="en-US" smtClean="0"/>
              <a:t>DrJOAkanmu/ethics/nse/2011</a:t>
            </a:r>
            <a:endParaRPr lang="en-US"/>
          </a:p>
        </p:txBody>
      </p:sp>
      <p:sp>
        <p:nvSpPr>
          <p:cNvPr id="6" name="Rectangle 19"/>
          <p:cNvSpPr>
            <a:spLocks noGrp="1" noChangeArrowheads="1"/>
          </p:cNvSpPr>
          <p:nvPr>
            <p:ph type="sldNum" sz="quarter" idx="12"/>
          </p:nvPr>
        </p:nvSpPr>
        <p:spPr/>
        <p:txBody>
          <a:bodyPr/>
          <a:lstStyle/>
          <a:p>
            <a:pPr>
              <a:defRPr/>
            </a:pPr>
            <a:fld id="{78E312F0-1593-4012-9DD6-9E7483749E7B}" type="slidenum">
              <a:rPr lang="en-US"/>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2"/>
          <p:cNvSpPr>
            <a:spLocks noGrp="1" noChangeArrowheads="1"/>
          </p:cNvSpPr>
          <p:nvPr>
            <p:ph type="title"/>
          </p:nvPr>
        </p:nvSpPr>
        <p:spPr>
          <a:xfrm>
            <a:off x="304800" y="419100"/>
            <a:ext cx="8305800" cy="5676900"/>
          </a:xfrm>
          <a:noFill/>
          <a:ln w="76200" cmpd="tri">
            <a:solidFill>
              <a:srgbClr val="FFCC00"/>
            </a:solidFill>
          </a:ln>
        </p:spPr>
        <p:txBody>
          <a:bodyPr/>
          <a:lstStyle/>
          <a:p>
            <a:pPr algn="ctr"/>
            <a:r>
              <a:rPr lang="en-US" b="0" dirty="0" smtClean="0">
                <a:solidFill>
                  <a:srgbClr val="FFCC00"/>
                </a:solidFill>
                <a:effectLst/>
              </a:rPr>
              <a:t>In this world everything changes except good deeds and bad deeds; these follow you as the shadow follows the body.</a:t>
            </a:r>
            <a:r>
              <a:rPr lang="en-US" b="0" dirty="0" smtClean="0">
                <a:effectLst/>
              </a:rPr>
              <a:t/>
            </a:r>
            <a:br>
              <a:rPr lang="en-US" b="0" dirty="0" smtClean="0">
                <a:effectLst/>
              </a:rPr>
            </a:br>
            <a:r>
              <a:rPr lang="en-US" b="0" dirty="0" smtClean="0">
                <a:effectLst/>
              </a:rPr>
              <a:t/>
            </a:r>
            <a:br>
              <a:rPr lang="en-US" b="0" dirty="0" smtClean="0">
                <a:effectLst/>
              </a:rPr>
            </a:br>
            <a:r>
              <a:rPr lang="en-US" b="0" dirty="0" smtClean="0">
                <a:effectLst/>
              </a:rPr>
              <a:t/>
            </a:r>
            <a:br>
              <a:rPr lang="en-US" b="0" dirty="0" smtClean="0">
                <a:effectLst/>
              </a:rPr>
            </a:br>
            <a:r>
              <a:rPr lang="en-US" b="0" dirty="0" smtClean="0">
                <a:effectLst/>
              </a:rPr>
              <a:t>           </a:t>
            </a:r>
            <a:endParaRPr lang="en-US" b="0" dirty="0" smtClean="0">
              <a:solidFill>
                <a:srgbClr val="FFCC00"/>
              </a:solidFill>
              <a:effectLst/>
            </a:endParaRPr>
          </a:p>
        </p:txBody>
      </p:sp>
      <p:sp>
        <p:nvSpPr>
          <p:cNvPr id="4" name="Rectangle 18"/>
          <p:cNvSpPr>
            <a:spLocks noGrp="1" noChangeArrowheads="1"/>
          </p:cNvSpPr>
          <p:nvPr>
            <p:ph type="ftr" sz="quarter" idx="11"/>
          </p:nvPr>
        </p:nvSpPr>
        <p:spPr/>
        <p:txBody>
          <a:bodyPr/>
          <a:lstStyle/>
          <a:p>
            <a:pPr>
              <a:defRPr/>
            </a:pPr>
            <a:endParaRPr lang="en-US" dirty="0"/>
          </a:p>
        </p:txBody>
      </p:sp>
      <p:sp>
        <p:nvSpPr>
          <p:cNvPr id="5" name="Rectangle 19"/>
          <p:cNvSpPr>
            <a:spLocks noGrp="1" noChangeArrowheads="1"/>
          </p:cNvSpPr>
          <p:nvPr>
            <p:ph type="sldNum" sz="quarter" idx="12"/>
          </p:nvPr>
        </p:nvSpPr>
        <p:spPr/>
        <p:txBody>
          <a:bodyPr/>
          <a:lstStyle/>
          <a:p>
            <a:pPr>
              <a:defRPr/>
            </a:pPr>
            <a:fld id="{5FB29D65-FD35-4227-A3A3-D6CD0FB65631}" type="slidenum">
              <a:rPr lang="en-US"/>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2"/>
          <p:cNvSpPr>
            <a:spLocks noGrp="1" noChangeArrowheads="1"/>
          </p:cNvSpPr>
          <p:nvPr>
            <p:ph type="title"/>
          </p:nvPr>
        </p:nvSpPr>
        <p:spPr>
          <a:noFill/>
        </p:spPr>
        <p:txBody>
          <a:bodyPr/>
          <a:lstStyle/>
          <a:p>
            <a:r>
              <a:rPr lang="en-US" dirty="0" smtClean="0">
                <a:effectLst/>
              </a:rPr>
              <a:t>INTEGRITY</a:t>
            </a:r>
          </a:p>
        </p:txBody>
      </p:sp>
      <p:sp>
        <p:nvSpPr>
          <p:cNvPr id="55301" name="Rectangle 3"/>
          <p:cNvSpPr>
            <a:spLocks noGrp="1" noChangeArrowheads="1"/>
          </p:cNvSpPr>
          <p:nvPr>
            <p:ph idx="1"/>
          </p:nvPr>
        </p:nvSpPr>
        <p:spPr>
          <a:noFill/>
        </p:spPr>
        <p:txBody>
          <a:bodyPr/>
          <a:lstStyle/>
          <a:p>
            <a:r>
              <a:rPr lang="en-US" dirty="0" smtClean="0">
                <a:effectLst/>
              </a:rPr>
              <a:t>Guidelines, rules, and policies do not make us honest. They only mark the pathway we should follow. Each one of us must make our own decisions, based on our own values and courage. Only when we make ethical </a:t>
            </a:r>
            <a:r>
              <a:rPr lang="en-US" dirty="0" err="1" smtClean="0">
                <a:effectLst/>
              </a:rPr>
              <a:t>behaviour</a:t>
            </a:r>
            <a:r>
              <a:rPr lang="en-US" dirty="0" smtClean="0">
                <a:effectLst/>
              </a:rPr>
              <a:t> a reflex action as natural as breathing will we truly possess </a:t>
            </a:r>
            <a:r>
              <a:rPr lang="en-US" b="1" i="1" dirty="0" smtClean="0">
                <a:effectLst/>
              </a:rPr>
              <a:t>INTEGRITY</a:t>
            </a:r>
            <a:r>
              <a:rPr lang="en-US" dirty="0" smtClean="0">
                <a:effectLst/>
              </a:rPr>
              <a:t>.</a:t>
            </a:r>
          </a:p>
        </p:txBody>
      </p:sp>
      <p:sp>
        <p:nvSpPr>
          <p:cNvPr id="5" name="Rectangle 18"/>
          <p:cNvSpPr>
            <a:spLocks noGrp="1" noChangeArrowheads="1"/>
          </p:cNvSpPr>
          <p:nvPr>
            <p:ph type="ftr" sz="quarter" idx="11"/>
          </p:nvPr>
        </p:nvSpPr>
        <p:spPr/>
        <p:txBody>
          <a:bodyPr/>
          <a:lstStyle/>
          <a:p>
            <a:pPr>
              <a:defRPr/>
            </a:pPr>
            <a:endParaRPr lang="en-US" dirty="0"/>
          </a:p>
        </p:txBody>
      </p:sp>
      <p:sp>
        <p:nvSpPr>
          <p:cNvPr id="6" name="Rectangle 19"/>
          <p:cNvSpPr>
            <a:spLocks noGrp="1" noChangeArrowheads="1"/>
          </p:cNvSpPr>
          <p:nvPr>
            <p:ph type="sldNum" sz="quarter" idx="12"/>
          </p:nvPr>
        </p:nvSpPr>
        <p:spPr/>
        <p:txBody>
          <a:bodyPr/>
          <a:lstStyle/>
          <a:p>
            <a:pPr>
              <a:defRPr/>
            </a:pPr>
            <a:fld id="{E6B5C1D7-2C92-4FE8-ACF3-DB0C1DE8630D}" type="slidenum">
              <a:rPr lang="en-US"/>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2"/>
          <p:cNvSpPr>
            <a:spLocks noGrp="1" noChangeArrowheads="1"/>
          </p:cNvSpPr>
          <p:nvPr>
            <p:ph type="title"/>
          </p:nvPr>
        </p:nvSpPr>
        <p:spPr>
          <a:noFill/>
        </p:spPr>
        <p:txBody>
          <a:bodyPr>
            <a:normAutofit fontScale="90000"/>
          </a:bodyPr>
          <a:lstStyle/>
          <a:p>
            <a:r>
              <a:rPr lang="en-US" smtClean="0">
                <a:effectLst/>
              </a:rPr>
              <a:t>Can we proudly say Integrity works here?</a:t>
            </a:r>
          </a:p>
        </p:txBody>
      </p:sp>
      <p:sp>
        <p:nvSpPr>
          <p:cNvPr id="56325" name="Rectangle 3"/>
          <p:cNvSpPr>
            <a:spLocks noGrp="1" noChangeArrowheads="1"/>
          </p:cNvSpPr>
          <p:nvPr>
            <p:ph idx="1"/>
          </p:nvPr>
        </p:nvSpPr>
        <p:spPr>
          <a:noFill/>
        </p:spPr>
        <p:txBody>
          <a:bodyPr/>
          <a:lstStyle/>
          <a:p>
            <a:r>
              <a:rPr lang="en-US" dirty="0" smtClean="0">
                <a:effectLst/>
              </a:rPr>
              <a:t>Integrity is not easy.</a:t>
            </a:r>
          </a:p>
          <a:p>
            <a:r>
              <a:rPr lang="en-US" dirty="0" smtClean="0">
                <a:effectLst/>
              </a:rPr>
              <a:t> It doesn’t allow us to take shortcuts. </a:t>
            </a:r>
          </a:p>
          <a:p>
            <a:r>
              <a:rPr lang="en-US" dirty="0" smtClean="0">
                <a:effectLst/>
              </a:rPr>
              <a:t>It may mean accepting a short-term sacrifice to create a long-term benefit. </a:t>
            </a:r>
          </a:p>
          <a:p>
            <a:r>
              <a:rPr lang="en-US" dirty="0" smtClean="0">
                <a:effectLst/>
              </a:rPr>
              <a:t>Integrity can sometimes even make us temporarily unpopular. </a:t>
            </a:r>
          </a:p>
        </p:txBody>
      </p:sp>
      <p:sp>
        <p:nvSpPr>
          <p:cNvPr id="5" name="Rectangle 18"/>
          <p:cNvSpPr>
            <a:spLocks noGrp="1" noChangeArrowheads="1"/>
          </p:cNvSpPr>
          <p:nvPr>
            <p:ph type="ftr" sz="quarter" idx="11"/>
          </p:nvPr>
        </p:nvSpPr>
        <p:spPr/>
        <p:txBody>
          <a:bodyPr/>
          <a:lstStyle/>
          <a:p>
            <a:pPr>
              <a:defRPr/>
            </a:pPr>
            <a:endParaRPr lang="en-US" dirty="0"/>
          </a:p>
        </p:txBody>
      </p:sp>
      <p:sp>
        <p:nvSpPr>
          <p:cNvPr id="6" name="Rectangle 19"/>
          <p:cNvSpPr>
            <a:spLocks noGrp="1" noChangeArrowheads="1"/>
          </p:cNvSpPr>
          <p:nvPr>
            <p:ph type="sldNum" sz="quarter" idx="12"/>
          </p:nvPr>
        </p:nvSpPr>
        <p:spPr/>
        <p:txBody>
          <a:bodyPr/>
          <a:lstStyle/>
          <a:p>
            <a:pPr>
              <a:defRPr/>
            </a:pPr>
            <a:fld id="{27CEF4BF-1B12-4AC2-A7BF-5932B1C4F618}" type="slidenum">
              <a:rPr lang="en-US"/>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2"/>
          <p:cNvSpPr>
            <a:spLocks noGrp="1" noChangeArrowheads="1"/>
          </p:cNvSpPr>
          <p:nvPr>
            <p:ph type="title"/>
          </p:nvPr>
        </p:nvSpPr>
        <p:spPr>
          <a:noFill/>
        </p:spPr>
        <p:txBody>
          <a:bodyPr/>
          <a:lstStyle/>
          <a:p>
            <a:r>
              <a:rPr lang="en-US" smtClean="0">
                <a:effectLst/>
              </a:rPr>
              <a:t>Integrity…</a:t>
            </a:r>
          </a:p>
        </p:txBody>
      </p:sp>
      <p:sp>
        <p:nvSpPr>
          <p:cNvPr id="57349" name="Rectangle 3"/>
          <p:cNvSpPr>
            <a:spLocks noGrp="1" noChangeArrowheads="1"/>
          </p:cNvSpPr>
          <p:nvPr>
            <p:ph idx="1"/>
          </p:nvPr>
        </p:nvSpPr>
        <p:spPr>
          <a:noFill/>
        </p:spPr>
        <p:txBody>
          <a:bodyPr/>
          <a:lstStyle/>
          <a:p>
            <a:pPr>
              <a:lnSpc>
                <a:spcPct val="90000"/>
              </a:lnSpc>
            </a:pPr>
            <a:r>
              <a:rPr lang="en-US" smtClean="0">
                <a:effectLst/>
              </a:rPr>
              <a:t>When we encourage and support each other in making the right decisions, integrity is no longer difficult. </a:t>
            </a:r>
          </a:p>
          <a:p>
            <a:pPr>
              <a:lnSpc>
                <a:spcPct val="90000"/>
              </a:lnSpc>
            </a:pPr>
            <a:r>
              <a:rPr lang="en-US" smtClean="0">
                <a:effectLst/>
              </a:rPr>
              <a:t>It becomes the norm that we all follow and the bond that holds us together. </a:t>
            </a:r>
          </a:p>
          <a:p>
            <a:pPr>
              <a:lnSpc>
                <a:spcPct val="90000"/>
              </a:lnSpc>
            </a:pPr>
            <a:r>
              <a:rPr lang="en-US" smtClean="0">
                <a:effectLst/>
              </a:rPr>
              <a:t>It is up to each of us to create a place where we can proudly say, "INTEGRITY WORKS </a:t>
            </a:r>
            <a:r>
              <a:rPr lang="en-US" b="1" i="1" smtClean="0">
                <a:effectLst/>
              </a:rPr>
              <a:t>HERE</a:t>
            </a:r>
            <a:r>
              <a:rPr lang="en-US" smtClean="0">
                <a:effectLst/>
              </a:rPr>
              <a:t>.”</a:t>
            </a:r>
          </a:p>
        </p:txBody>
      </p:sp>
      <p:sp>
        <p:nvSpPr>
          <p:cNvPr id="5" name="Rectangle 18"/>
          <p:cNvSpPr>
            <a:spLocks noGrp="1" noChangeArrowheads="1"/>
          </p:cNvSpPr>
          <p:nvPr>
            <p:ph type="ftr" sz="quarter" idx="11"/>
          </p:nvPr>
        </p:nvSpPr>
        <p:spPr/>
        <p:txBody>
          <a:bodyPr/>
          <a:lstStyle/>
          <a:p>
            <a:pPr>
              <a:defRPr/>
            </a:pPr>
            <a:endParaRPr lang="en-US" dirty="0"/>
          </a:p>
        </p:txBody>
      </p:sp>
      <p:sp>
        <p:nvSpPr>
          <p:cNvPr id="6" name="Rectangle 19"/>
          <p:cNvSpPr>
            <a:spLocks noGrp="1" noChangeArrowheads="1"/>
          </p:cNvSpPr>
          <p:nvPr>
            <p:ph type="sldNum" sz="quarter" idx="12"/>
          </p:nvPr>
        </p:nvSpPr>
        <p:spPr/>
        <p:txBody>
          <a:bodyPr/>
          <a:lstStyle/>
          <a:p>
            <a:pPr>
              <a:defRPr/>
            </a:pPr>
            <a:fld id="{B9363788-34F3-4567-B3D2-5876D9A21011}" type="slidenum">
              <a:rPr lang="en-US"/>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5141"/>
            <a:ext cx="8229600" cy="4967288"/>
          </a:xfrm>
        </p:spPr>
        <p:txBody>
          <a:bodyPr/>
          <a:lstStyle/>
          <a:p>
            <a:pPr marL="609600" indent="-609600" eaLnBrk="1" hangingPunct="1">
              <a:defRPr/>
            </a:pPr>
            <a:r>
              <a:rPr lang="en-US" sz="2400" dirty="0" smtClean="0"/>
              <a:t>Some of the Offences</a:t>
            </a:r>
          </a:p>
          <a:p>
            <a:pPr marL="1009650" lvl="1" indent="-609600">
              <a:defRPr/>
            </a:pPr>
            <a:r>
              <a:rPr lang="en-US" sz="2000" dirty="0" smtClean="0"/>
              <a:t>Bid Rigging – Pre-arrangement of offers where winners have been predetermined</a:t>
            </a:r>
          </a:p>
          <a:p>
            <a:pPr marL="1009650" lvl="1" indent="-609600">
              <a:defRPr/>
            </a:pPr>
            <a:r>
              <a:rPr lang="en-US" sz="2000" dirty="0" smtClean="0"/>
              <a:t>Collusion</a:t>
            </a:r>
          </a:p>
          <a:p>
            <a:pPr marL="1009650" lvl="1" indent="-609600">
              <a:defRPr/>
            </a:pPr>
            <a:r>
              <a:rPr lang="en-US" sz="2000" dirty="0" smtClean="0"/>
              <a:t>Splitting of contracts</a:t>
            </a:r>
          </a:p>
          <a:p>
            <a:pPr marL="1009650" lvl="1" indent="-609600">
              <a:defRPr/>
            </a:pPr>
            <a:r>
              <a:rPr lang="en-US" sz="2000" dirty="0" smtClean="0"/>
              <a:t>Procurement Fraud using undue influence, </a:t>
            </a:r>
            <a:r>
              <a:rPr lang="en-US" sz="2000" dirty="0" err="1" smtClean="0"/>
              <a:t>favour</a:t>
            </a:r>
            <a:r>
              <a:rPr lang="en-US" sz="2000" dirty="0" smtClean="0"/>
              <a:t>, bribery,</a:t>
            </a:r>
          </a:p>
          <a:p>
            <a:pPr marL="1009650" lvl="1" indent="-609600">
              <a:defRPr/>
            </a:pPr>
            <a:r>
              <a:rPr lang="en-US" sz="2000" dirty="0" smtClean="0"/>
              <a:t>Altering procurement document</a:t>
            </a:r>
          </a:p>
          <a:p>
            <a:pPr marL="1009650" lvl="1" indent="-609600">
              <a:defRPr/>
            </a:pPr>
            <a:r>
              <a:rPr lang="en-US" sz="2000" dirty="0" smtClean="0"/>
              <a:t>Willful refusal to allow Bureau and its officers access to any procurement records</a:t>
            </a:r>
          </a:p>
          <a:p>
            <a:pPr marL="1009650" lvl="1" indent="-609600">
              <a:defRPr/>
            </a:pPr>
            <a:r>
              <a:rPr lang="en-US" sz="2000" dirty="0" smtClean="0"/>
              <a:t>Using fake documents like TCC, etc.</a:t>
            </a:r>
          </a:p>
          <a:p>
            <a:pPr>
              <a:defRPr/>
            </a:pPr>
            <a:endParaRPr lang="en-US" dirty="0"/>
          </a:p>
        </p:txBody>
      </p:sp>
      <p:sp>
        <p:nvSpPr>
          <p:cNvPr id="3" name="Title 2"/>
          <p:cNvSpPr>
            <a:spLocks noGrp="1"/>
          </p:cNvSpPr>
          <p:nvPr>
            <p:ph type="title"/>
          </p:nvPr>
        </p:nvSpPr>
        <p:spPr>
          <a:xfrm>
            <a:off x="457200" y="274639"/>
            <a:ext cx="8229600" cy="850106"/>
          </a:xfrm>
        </p:spPr>
        <p:txBody>
          <a:bodyPr/>
          <a:lstStyle/>
          <a:p>
            <a:pPr>
              <a:defRPr/>
            </a:pPr>
            <a:r>
              <a:rPr lang="en-US" dirty="0" smtClean="0"/>
              <a:t>Offences and Sanctions- Section 58</a:t>
            </a:r>
            <a:endParaRPr lang="en-US" dirty="0"/>
          </a:p>
        </p:txBody>
      </p:sp>
      <p:sp>
        <p:nvSpPr>
          <p:cNvPr id="4506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3878BDB-38FC-411B-9D8E-B03A70824C9F}" type="slidenum">
              <a:rPr lang="en-US" smtClean="0"/>
              <a:pPr/>
              <a:t>25</a:t>
            </a:fld>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idx="1"/>
          </p:nvPr>
        </p:nvSpPr>
        <p:spPr>
          <a:xfrm>
            <a:off x="429684" y="1285875"/>
            <a:ext cx="8229600" cy="5286375"/>
          </a:xfrm>
        </p:spPr>
        <p:txBody>
          <a:bodyPr>
            <a:normAutofit fontScale="70000" lnSpcReduction="20000"/>
          </a:bodyPr>
          <a:lstStyle/>
          <a:p>
            <a:pPr marL="609600" indent="-609600"/>
            <a:r>
              <a:rPr lang="en-US" b="1" dirty="0" smtClean="0">
                <a:solidFill>
                  <a:srgbClr val="00B050"/>
                </a:solidFill>
              </a:rPr>
              <a:t>For a natural person not being a public official</a:t>
            </a:r>
          </a:p>
          <a:p>
            <a:pPr marL="1009650" lvl="1" indent="-609600"/>
            <a:r>
              <a:rPr lang="en-US" b="1" dirty="0" smtClean="0"/>
              <a:t>Section 58 subsection 1</a:t>
            </a:r>
          </a:p>
          <a:p>
            <a:pPr marL="1009650" lvl="1" indent="-609600"/>
            <a:r>
              <a:rPr lang="en-US" dirty="0" smtClean="0"/>
              <a:t>Jail term of not less than 5 Calendar years and not exceeding 10 calendar years without option of fine</a:t>
            </a:r>
            <a:endParaRPr lang="en-US" b="1" dirty="0" smtClean="0"/>
          </a:p>
          <a:p>
            <a:pPr marL="609600" indent="-609600"/>
            <a:r>
              <a:rPr lang="en-US" b="1" dirty="0" smtClean="0">
                <a:solidFill>
                  <a:srgbClr val="FF0000"/>
                </a:solidFill>
              </a:rPr>
              <a:t>For officers of the Bureau, UNN, FME etc </a:t>
            </a:r>
          </a:p>
          <a:p>
            <a:pPr marL="1009650" lvl="1" indent="-609600"/>
            <a:r>
              <a:rPr lang="en-US" b="1" dirty="0" smtClean="0"/>
              <a:t>Section 58 subsection 5</a:t>
            </a:r>
          </a:p>
          <a:p>
            <a:pPr marL="990600" lvl="1" indent="-533400"/>
            <a:r>
              <a:rPr lang="en-US" dirty="0" smtClean="0"/>
              <a:t>Jail term of not less than 5 Calendar years without option of fine.</a:t>
            </a:r>
          </a:p>
          <a:p>
            <a:pPr marL="990600" lvl="1" indent="-533400"/>
            <a:r>
              <a:rPr lang="en-US" dirty="0" smtClean="0"/>
              <a:t>Summary Dismissal from Government Service,</a:t>
            </a:r>
          </a:p>
          <a:p>
            <a:pPr marL="609600" indent="-609600" algn="ctr" eaLnBrk="1" hangingPunct="1">
              <a:buFontTx/>
              <a:buNone/>
            </a:pPr>
            <a:endParaRPr lang="en-US" b="1" dirty="0" smtClean="0"/>
          </a:p>
          <a:p>
            <a:pPr marL="609600" indent="-609600" eaLnBrk="1" hangingPunct="1"/>
            <a:r>
              <a:rPr lang="en-US" b="1" dirty="0" smtClean="0">
                <a:solidFill>
                  <a:srgbClr val="00B0F0"/>
                </a:solidFill>
              </a:rPr>
              <a:t>Contractors, Suppliers or Service Providers</a:t>
            </a:r>
          </a:p>
          <a:p>
            <a:pPr marL="1009650" lvl="1" indent="-609600"/>
            <a:r>
              <a:rPr lang="en-US" b="1" dirty="0" smtClean="0"/>
              <a:t>Section 58 sub section 6</a:t>
            </a:r>
          </a:p>
          <a:p>
            <a:pPr marL="990600" lvl="1" indent="-533400" eaLnBrk="1" hangingPunct="1"/>
            <a:r>
              <a:rPr lang="en-US" dirty="0" smtClean="0"/>
              <a:t>Debarment</a:t>
            </a:r>
          </a:p>
          <a:p>
            <a:pPr marL="990600" lvl="1" indent="-533400" eaLnBrk="1" hangingPunct="1"/>
            <a:r>
              <a:rPr lang="en-US" dirty="0" smtClean="0"/>
              <a:t>A fine equivalent to 25% of the value of the procurement in issue</a:t>
            </a:r>
          </a:p>
          <a:p>
            <a:pPr marL="990600" lvl="1" indent="-533400" eaLnBrk="1" hangingPunct="1"/>
            <a:r>
              <a:rPr lang="en-US" dirty="0" smtClean="0"/>
              <a:t>Every Director of the Company is liable on conviction to Jail term of not less than 3 Calendar years but not more than 5 years without option of fine.</a:t>
            </a:r>
          </a:p>
          <a:p>
            <a:pPr marL="990600" lvl="1" indent="-533400" eaLnBrk="1" hangingPunct="1"/>
            <a:endParaRPr lang="en-US" dirty="0" smtClean="0"/>
          </a:p>
        </p:txBody>
      </p:sp>
      <p:sp>
        <p:nvSpPr>
          <p:cNvPr id="4608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5370796-8BB7-45CF-82A9-1B323303F131}" type="slidenum">
              <a:rPr lang="en-US" smtClean="0"/>
              <a:pPr/>
              <a:t>26</a:t>
            </a:fld>
            <a:endParaRPr lang="en-US" smtClean="0"/>
          </a:p>
        </p:txBody>
      </p:sp>
      <p:sp>
        <p:nvSpPr>
          <p:cNvPr id="29700" name="Rectangle 3"/>
          <p:cNvSpPr>
            <a:spLocks noGrp="1" noChangeArrowheads="1"/>
          </p:cNvSpPr>
          <p:nvPr>
            <p:ph type="title"/>
          </p:nvPr>
        </p:nvSpPr>
        <p:spPr>
          <a:xfrm>
            <a:off x="395288" y="0"/>
            <a:ext cx="8229600" cy="1143000"/>
          </a:xfrm>
        </p:spPr>
        <p:txBody>
          <a:bodyPr>
            <a:normAutofit fontScale="90000"/>
          </a:bodyPr>
          <a:lstStyle/>
          <a:p>
            <a:pPr eaLnBrk="1" fontAlgn="auto" hangingPunct="1">
              <a:spcAft>
                <a:spcPts val="0"/>
              </a:spcAft>
              <a:defRPr/>
            </a:pPr>
            <a:r>
              <a:rPr lang="en-US" sz="4000" dirty="0" smtClean="0"/>
              <a:t>Sanction or PENALTY FOR VIOLATORS</a:t>
            </a:r>
            <a:br>
              <a:rPr lang="en-US" sz="4000" dirty="0" smtClean="0"/>
            </a:br>
            <a:r>
              <a:rPr lang="en-US" sz="4000" dirty="0" smtClean="0"/>
              <a:t>Section 58</a:t>
            </a:r>
          </a:p>
        </p:txBody>
      </p:sp>
    </p:spTree>
  </p:cSld>
  <p:clrMapOvr>
    <a:masterClrMapping/>
  </p:clrMapOvr>
  <p:transition spd="slow">
    <p:checke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p:spPr>
        <p:txBody>
          <a:bodyPr/>
          <a:lstStyle/>
          <a:p>
            <a:fld id="{9AC48310-370C-420A-BCE0-D1CE51BA898A}" type="slidenum">
              <a:rPr lang="en-US"/>
              <a:pPr/>
              <a:t>27</a:t>
            </a:fld>
            <a:endParaRPr lang="en-US"/>
          </a:p>
        </p:txBody>
      </p:sp>
      <p:sp>
        <p:nvSpPr>
          <p:cNvPr id="11267" name="Rectangle 2"/>
          <p:cNvSpPr>
            <a:spLocks noChangeArrowheads="1"/>
          </p:cNvSpPr>
          <p:nvPr/>
        </p:nvSpPr>
        <p:spPr bwMode="auto">
          <a:xfrm>
            <a:off x="1371600" y="127000"/>
            <a:ext cx="6400800" cy="914400"/>
          </a:xfrm>
          <a:prstGeom prst="rect">
            <a:avLst/>
          </a:prstGeom>
          <a:noFill/>
          <a:ln w="12700">
            <a:noFill/>
            <a:miter lim="800000"/>
            <a:headEnd/>
            <a:tailEnd/>
          </a:ln>
        </p:spPr>
        <p:txBody>
          <a:bodyPr lIns="90478" tIns="44445" rIns="90478" bIns="44445" anchor="ctr"/>
          <a:lstStyle/>
          <a:p>
            <a:pPr algn="ctr"/>
            <a:r>
              <a:rPr lang="en-US" sz="3200" b="1" dirty="0" smtClean="0">
                <a:solidFill>
                  <a:schemeClr val="tx2"/>
                </a:solidFill>
                <a:latin typeface="Arial" charset="0"/>
              </a:rPr>
              <a:t>Think About this. Any Violation?</a:t>
            </a:r>
            <a:endParaRPr lang="en-US" sz="3200" b="1" dirty="0">
              <a:solidFill>
                <a:schemeClr val="tx2"/>
              </a:solidFill>
              <a:latin typeface="Arial" charset="0"/>
            </a:endParaRPr>
          </a:p>
        </p:txBody>
      </p:sp>
      <p:sp>
        <p:nvSpPr>
          <p:cNvPr id="378883" name="Rectangle 3"/>
          <p:cNvSpPr>
            <a:spLocks noChangeArrowheads="1"/>
          </p:cNvSpPr>
          <p:nvPr/>
        </p:nvSpPr>
        <p:spPr bwMode="auto">
          <a:xfrm>
            <a:off x="585788" y="1697038"/>
            <a:ext cx="7843837" cy="969962"/>
          </a:xfrm>
          <a:prstGeom prst="rect">
            <a:avLst/>
          </a:prstGeom>
          <a:noFill/>
          <a:ln w="9525">
            <a:noFill/>
            <a:miter lim="800000"/>
            <a:headEnd/>
            <a:tailEnd/>
          </a:ln>
        </p:spPr>
        <p:txBody>
          <a:bodyPr/>
          <a:lstStyle/>
          <a:p>
            <a:pPr marL="342900" indent="-342900">
              <a:spcBef>
                <a:spcPct val="20000"/>
              </a:spcBef>
              <a:buFontTx/>
              <a:buChar char="•"/>
            </a:pPr>
            <a:r>
              <a:rPr lang="en-US" dirty="0" smtClean="0">
                <a:solidFill>
                  <a:srgbClr val="000000"/>
                </a:solidFill>
                <a:latin typeface="Arial" charset="0"/>
                <a:cs typeface="Times New Roman" pitchFamily="18" charset="0"/>
              </a:rPr>
              <a:t>James </a:t>
            </a:r>
            <a:r>
              <a:rPr lang="en-US" dirty="0">
                <a:solidFill>
                  <a:srgbClr val="000000"/>
                </a:solidFill>
                <a:latin typeface="Arial" charset="0"/>
                <a:cs typeface="Times New Roman" pitchFamily="18" charset="0"/>
              </a:rPr>
              <a:t>is part of a team evaluating proposals for a competitive procurement for </a:t>
            </a:r>
            <a:r>
              <a:rPr lang="en-US" dirty="0" smtClean="0">
                <a:solidFill>
                  <a:srgbClr val="000000"/>
                </a:solidFill>
                <a:latin typeface="Arial" charset="0"/>
                <a:cs typeface="Times New Roman" pitchFamily="18" charset="0"/>
              </a:rPr>
              <a:t>a Procuring Entity.</a:t>
            </a:r>
            <a:endParaRPr lang="en-US" dirty="0">
              <a:solidFill>
                <a:srgbClr val="000000"/>
              </a:solidFill>
              <a:latin typeface="Arial" charset="0"/>
              <a:cs typeface="Times New Roman" pitchFamily="18" charset="0"/>
            </a:endParaRPr>
          </a:p>
        </p:txBody>
      </p:sp>
      <p:sp>
        <p:nvSpPr>
          <p:cNvPr id="378884" name="Rectangle 4"/>
          <p:cNvSpPr>
            <a:spLocks noChangeArrowheads="1"/>
          </p:cNvSpPr>
          <p:nvPr/>
        </p:nvSpPr>
        <p:spPr bwMode="auto">
          <a:xfrm>
            <a:off x="3581400" y="5256213"/>
            <a:ext cx="1903413" cy="519112"/>
          </a:xfrm>
          <a:prstGeom prst="rect">
            <a:avLst/>
          </a:prstGeom>
          <a:noFill/>
          <a:ln w="9525">
            <a:noFill/>
            <a:miter lim="800000"/>
            <a:headEnd/>
            <a:tailEnd/>
          </a:ln>
        </p:spPr>
        <p:txBody>
          <a:bodyPr wrap="none">
            <a:spAutoFit/>
          </a:bodyPr>
          <a:lstStyle/>
          <a:p>
            <a:pPr>
              <a:spcBef>
                <a:spcPct val="20000"/>
              </a:spcBef>
            </a:pPr>
            <a:r>
              <a:rPr lang="en-US" sz="2800" b="1">
                <a:solidFill>
                  <a:srgbClr val="FF0000"/>
                </a:solidFill>
                <a:latin typeface="Arial" charset="0"/>
                <a:cs typeface="Times New Roman" pitchFamily="18" charset="0"/>
              </a:rPr>
              <a:t>Violation?</a:t>
            </a:r>
          </a:p>
        </p:txBody>
      </p:sp>
      <p:sp>
        <p:nvSpPr>
          <p:cNvPr id="378885" name="Rectangle 5"/>
          <p:cNvSpPr>
            <a:spLocks noChangeArrowheads="1"/>
          </p:cNvSpPr>
          <p:nvPr/>
        </p:nvSpPr>
        <p:spPr bwMode="auto">
          <a:xfrm>
            <a:off x="609600" y="2819400"/>
            <a:ext cx="5257800" cy="1477328"/>
          </a:xfrm>
          <a:prstGeom prst="rect">
            <a:avLst/>
          </a:prstGeom>
          <a:noFill/>
          <a:ln w="9525">
            <a:noFill/>
            <a:miter lim="800000"/>
            <a:headEnd/>
            <a:tailEnd/>
          </a:ln>
        </p:spPr>
        <p:txBody>
          <a:bodyPr>
            <a:spAutoFit/>
          </a:bodyPr>
          <a:lstStyle/>
          <a:p>
            <a:pPr marL="342900" indent="-342900">
              <a:spcBef>
                <a:spcPct val="20000"/>
              </a:spcBef>
              <a:buFontTx/>
              <a:buChar char="•"/>
            </a:pPr>
            <a:r>
              <a:rPr lang="en-US" dirty="0">
                <a:solidFill>
                  <a:srgbClr val="000000"/>
                </a:solidFill>
                <a:latin typeface="Arial" charset="0"/>
                <a:cs typeface="Times New Roman" pitchFamily="18" charset="0"/>
              </a:rPr>
              <a:t>At dinner, after a week of evaluating proposals, </a:t>
            </a:r>
            <a:r>
              <a:rPr lang="en-US" dirty="0" smtClean="0">
                <a:solidFill>
                  <a:srgbClr val="000000"/>
                </a:solidFill>
                <a:latin typeface="Arial" charset="0"/>
                <a:cs typeface="Times New Roman" pitchFamily="18" charset="0"/>
              </a:rPr>
              <a:t>James </a:t>
            </a:r>
            <a:r>
              <a:rPr lang="en-US" dirty="0">
                <a:solidFill>
                  <a:srgbClr val="000000"/>
                </a:solidFill>
                <a:latin typeface="Arial" charset="0"/>
                <a:cs typeface="Times New Roman" pitchFamily="18" charset="0"/>
              </a:rPr>
              <a:t>shares his opinions and observations with his wife, a </a:t>
            </a:r>
            <a:r>
              <a:rPr lang="en-US" dirty="0" smtClean="0">
                <a:solidFill>
                  <a:srgbClr val="000000"/>
                </a:solidFill>
                <a:latin typeface="Arial" charset="0"/>
                <a:cs typeface="Times New Roman" pitchFamily="18" charset="0"/>
              </a:rPr>
              <a:t>professional colleague, </a:t>
            </a:r>
            <a:r>
              <a:rPr lang="en-US" dirty="0">
                <a:solidFill>
                  <a:srgbClr val="000000"/>
                </a:solidFill>
                <a:latin typeface="Arial" charset="0"/>
                <a:cs typeface="Times New Roman" pitchFamily="18" charset="0"/>
              </a:rPr>
              <a:t>about the differences between the proposals.</a:t>
            </a:r>
          </a:p>
        </p:txBody>
      </p:sp>
      <p:pic>
        <p:nvPicPr>
          <p:cNvPr id="378886" name="Picture 6" descr="PE03672_"/>
          <p:cNvPicPr>
            <a:picLocks noChangeAspect="1" noChangeArrowheads="1"/>
          </p:cNvPicPr>
          <p:nvPr/>
        </p:nvPicPr>
        <p:blipFill>
          <a:blip r:embed="rId3"/>
          <a:srcRect/>
          <a:stretch>
            <a:fillRect/>
          </a:stretch>
        </p:blipFill>
        <p:spPr bwMode="auto">
          <a:xfrm>
            <a:off x="5943600" y="2971800"/>
            <a:ext cx="2590800" cy="17414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883"/>
                                        </p:tgtEl>
                                        <p:attrNameLst>
                                          <p:attrName>style.visibility</p:attrName>
                                        </p:attrNameLst>
                                      </p:cBhvr>
                                      <p:to>
                                        <p:strVal val="visible"/>
                                      </p:to>
                                    </p:set>
                                    <p:anim calcmode="lin" valueType="num">
                                      <p:cBhvr additive="base">
                                        <p:cTn id="7" dur="500" fill="hold"/>
                                        <p:tgtEl>
                                          <p:spTgt spid="378883"/>
                                        </p:tgtEl>
                                        <p:attrNameLst>
                                          <p:attrName>ppt_x</p:attrName>
                                        </p:attrNameLst>
                                      </p:cBhvr>
                                      <p:tavLst>
                                        <p:tav tm="0">
                                          <p:val>
                                            <p:strVal val="0-#ppt_w/2"/>
                                          </p:val>
                                        </p:tav>
                                        <p:tav tm="100000">
                                          <p:val>
                                            <p:strVal val="#ppt_x"/>
                                          </p:val>
                                        </p:tav>
                                      </p:tavLst>
                                    </p:anim>
                                    <p:anim calcmode="lin" valueType="num">
                                      <p:cBhvr additive="base">
                                        <p:cTn id="8" dur="500" fill="hold"/>
                                        <p:tgtEl>
                                          <p:spTgt spid="37888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885"/>
                                        </p:tgtEl>
                                        <p:attrNameLst>
                                          <p:attrName>style.visibility</p:attrName>
                                        </p:attrNameLst>
                                      </p:cBhvr>
                                      <p:to>
                                        <p:strVal val="visible"/>
                                      </p:to>
                                    </p:set>
                                    <p:anim calcmode="lin" valueType="num">
                                      <p:cBhvr additive="base">
                                        <p:cTn id="13" dur="500" fill="hold"/>
                                        <p:tgtEl>
                                          <p:spTgt spid="378885"/>
                                        </p:tgtEl>
                                        <p:attrNameLst>
                                          <p:attrName>ppt_x</p:attrName>
                                        </p:attrNameLst>
                                      </p:cBhvr>
                                      <p:tavLst>
                                        <p:tav tm="0">
                                          <p:val>
                                            <p:strVal val="0-#ppt_w/2"/>
                                          </p:val>
                                        </p:tav>
                                        <p:tav tm="100000">
                                          <p:val>
                                            <p:strVal val="#ppt_x"/>
                                          </p:val>
                                        </p:tav>
                                      </p:tavLst>
                                    </p:anim>
                                    <p:anim calcmode="lin" valueType="num">
                                      <p:cBhvr additive="base">
                                        <p:cTn id="14" dur="500" fill="hold"/>
                                        <p:tgtEl>
                                          <p:spTgt spid="378885"/>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8" fill="hold" nodeType="afterEffect">
                                  <p:stCondLst>
                                    <p:cond delay="0"/>
                                  </p:stCondLst>
                                  <p:childTnLst>
                                    <p:set>
                                      <p:cBhvr>
                                        <p:cTn id="17" dur="1" fill="hold">
                                          <p:stCondLst>
                                            <p:cond delay="0"/>
                                          </p:stCondLst>
                                        </p:cTn>
                                        <p:tgtEl>
                                          <p:spTgt spid="378886"/>
                                        </p:tgtEl>
                                        <p:attrNameLst>
                                          <p:attrName>style.visibility</p:attrName>
                                        </p:attrNameLst>
                                      </p:cBhvr>
                                      <p:to>
                                        <p:strVal val="visible"/>
                                      </p:to>
                                    </p:set>
                                    <p:anim calcmode="lin" valueType="num">
                                      <p:cBhvr additive="base">
                                        <p:cTn id="18" dur="500" fill="hold"/>
                                        <p:tgtEl>
                                          <p:spTgt spid="378886"/>
                                        </p:tgtEl>
                                        <p:attrNameLst>
                                          <p:attrName>ppt_x</p:attrName>
                                        </p:attrNameLst>
                                      </p:cBhvr>
                                      <p:tavLst>
                                        <p:tav tm="0">
                                          <p:val>
                                            <p:strVal val="0-#ppt_w/2"/>
                                          </p:val>
                                        </p:tav>
                                        <p:tav tm="100000">
                                          <p:val>
                                            <p:strVal val="#ppt_x"/>
                                          </p:val>
                                        </p:tav>
                                      </p:tavLst>
                                    </p:anim>
                                    <p:anim calcmode="lin" valueType="num">
                                      <p:cBhvr additive="base">
                                        <p:cTn id="19" dur="500" fill="hold"/>
                                        <p:tgtEl>
                                          <p:spTgt spid="378886"/>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grpId="0" nodeType="clickEffect">
                                  <p:stCondLst>
                                    <p:cond delay="0"/>
                                  </p:stCondLst>
                                  <p:childTnLst>
                                    <p:set>
                                      <p:cBhvr>
                                        <p:cTn id="23" dur="1" fill="hold">
                                          <p:stCondLst>
                                            <p:cond delay="499"/>
                                          </p:stCondLst>
                                        </p:cTn>
                                        <p:tgtEl>
                                          <p:spTgt spid="378884"/>
                                        </p:tgtEl>
                                        <p:attrNameLst>
                                          <p:attrName>style.visibility</p:attrName>
                                        </p:attrNameLst>
                                      </p:cBhvr>
                                      <p:to>
                                        <p:strVal val="visible"/>
                                      </p:to>
                                    </p:set>
                                    <p:anim to="" calcmode="lin" valueType="num">
                                      <p:cBhvr>
                                        <p:cTn id="24" dur="1" fill="hold"/>
                                        <p:tgtEl>
                                          <p:spTgt spid="37888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83" grpId="0" autoUpdateAnimBg="0"/>
      <p:bldP spid="378884" grpId="0" autoUpdateAnimBg="0"/>
      <p:bldP spid="378885"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2"/>
          </p:nvPr>
        </p:nvSpPr>
        <p:spPr>
          <a:noFill/>
        </p:spPr>
        <p:txBody>
          <a:bodyPr/>
          <a:lstStyle/>
          <a:p>
            <a:fld id="{99A6C51A-6CDD-41A1-B9BF-37E2C651BB65}" type="slidenum">
              <a:rPr lang="en-US"/>
              <a:pPr/>
              <a:t>28</a:t>
            </a:fld>
            <a:endParaRPr lang="en-US"/>
          </a:p>
        </p:txBody>
      </p:sp>
      <p:sp>
        <p:nvSpPr>
          <p:cNvPr id="13315" name="Rectangle 2"/>
          <p:cNvSpPr>
            <a:spLocks noChangeArrowheads="1"/>
          </p:cNvSpPr>
          <p:nvPr/>
        </p:nvSpPr>
        <p:spPr bwMode="auto">
          <a:xfrm>
            <a:off x="1371600" y="127000"/>
            <a:ext cx="6400800" cy="914400"/>
          </a:xfrm>
          <a:prstGeom prst="rect">
            <a:avLst/>
          </a:prstGeom>
          <a:noFill/>
          <a:ln w="12700">
            <a:noFill/>
            <a:miter lim="800000"/>
            <a:headEnd/>
            <a:tailEnd/>
          </a:ln>
        </p:spPr>
        <p:txBody>
          <a:bodyPr lIns="90478" tIns="44445" rIns="90478" bIns="44445" anchor="ctr"/>
          <a:lstStyle/>
          <a:p>
            <a:pPr algn="ctr"/>
            <a:r>
              <a:rPr lang="en-US" sz="3200" b="1" dirty="0" smtClean="0">
                <a:solidFill>
                  <a:schemeClr val="tx2"/>
                </a:solidFill>
                <a:latin typeface="Arial" charset="0"/>
              </a:rPr>
              <a:t>Think About this. Any Violation?</a:t>
            </a:r>
            <a:endParaRPr lang="en-US" sz="3200" b="1" dirty="0">
              <a:solidFill>
                <a:schemeClr val="tx2"/>
              </a:solidFill>
              <a:latin typeface="Arial" charset="0"/>
            </a:endParaRPr>
          </a:p>
        </p:txBody>
      </p:sp>
      <p:sp>
        <p:nvSpPr>
          <p:cNvPr id="382979" name="Rectangle 3"/>
          <p:cNvSpPr>
            <a:spLocks noChangeArrowheads="1"/>
          </p:cNvSpPr>
          <p:nvPr/>
        </p:nvSpPr>
        <p:spPr bwMode="auto">
          <a:xfrm>
            <a:off x="585788" y="2667000"/>
            <a:ext cx="7843837" cy="1808163"/>
          </a:xfrm>
          <a:prstGeom prst="rect">
            <a:avLst/>
          </a:prstGeom>
          <a:noFill/>
          <a:ln w="9525">
            <a:noFill/>
            <a:miter lim="800000"/>
            <a:headEnd/>
            <a:tailEnd/>
          </a:ln>
        </p:spPr>
        <p:txBody>
          <a:bodyPr/>
          <a:lstStyle/>
          <a:p>
            <a:pPr marL="342900" indent="-342900">
              <a:spcBef>
                <a:spcPct val="20000"/>
              </a:spcBef>
            </a:pPr>
            <a:endParaRPr lang="en-US" dirty="0">
              <a:solidFill>
                <a:srgbClr val="000000"/>
              </a:solidFill>
              <a:cs typeface="Times New Roman" pitchFamily="18" charset="0"/>
            </a:endParaRPr>
          </a:p>
          <a:p>
            <a:pPr marL="342900" indent="-342900">
              <a:spcBef>
                <a:spcPct val="20000"/>
              </a:spcBef>
              <a:buFontTx/>
              <a:buChar char="•"/>
            </a:pPr>
            <a:r>
              <a:rPr lang="en-US" dirty="0" smtClean="0">
                <a:solidFill>
                  <a:srgbClr val="000000"/>
                </a:solidFill>
                <a:latin typeface="Arial" charset="0"/>
                <a:cs typeface="Times New Roman" pitchFamily="18" charset="0"/>
              </a:rPr>
              <a:t>Major </a:t>
            </a:r>
            <a:r>
              <a:rPr lang="en-US" dirty="0" err="1" smtClean="0">
                <a:solidFill>
                  <a:srgbClr val="000000"/>
                </a:solidFill>
                <a:latin typeface="Arial" charset="0"/>
                <a:cs typeface="Times New Roman" pitchFamily="18" charset="0"/>
              </a:rPr>
              <a:t>Ishaq’s</a:t>
            </a:r>
            <a:r>
              <a:rPr lang="en-US" dirty="0" smtClean="0">
                <a:solidFill>
                  <a:srgbClr val="000000"/>
                </a:solidFill>
                <a:latin typeface="Arial" charset="0"/>
                <a:cs typeface="Times New Roman" pitchFamily="18" charset="0"/>
              </a:rPr>
              <a:t> </a:t>
            </a:r>
            <a:r>
              <a:rPr lang="en-US" dirty="0">
                <a:solidFill>
                  <a:srgbClr val="000000"/>
                </a:solidFill>
                <a:latin typeface="Arial" charset="0"/>
                <a:cs typeface="Times New Roman" pitchFamily="18" charset="0"/>
              </a:rPr>
              <a:t>commanding officer asks for a brief on how the evaluations are going.  </a:t>
            </a:r>
            <a:r>
              <a:rPr lang="en-US" dirty="0" smtClean="0">
                <a:solidFill>
                  <a:srgbClr val="000000"/>
                </a:solidFill>
                <a:latin typeface="Arial" charset="0"/>
                <a:cs typeface="Times New Roman" pitchFamily="18" charset="0"/>
              </a:rPr>
              <a:t>Major </a:t>
            </a:r>
            <a:r>
              <a:rPr lang="en-US" dirty="0" err="1" smtClean="0">
                <a:solidFill>
                  <a:srgbClr val="000000"/>
                </a:solidFill>
                <a:latin typeface="Arial" charset="0"/>
                <a:cs typeface="Times New Roman" pitchFamily="18" charset="0"/>
              </a:rPr>
              <a:t>Ishaq</a:t>
            </a:r>
            <a:r>
              <a:rPr lang="en-US" dirty="0" smtClean="0">
                <a:solidFill>
                  <a:srgbClr val="000000"/>
                </a:solidFill>
                <a:latin typeface="Arial" charset="0"/>
                <a:cs typeface="Times New Roman" pitchFamily="18" charset="0"/>
              </a:rPr>
              <a:t> </a:t>
            </a:r>
            <a:r>
              <a:rPr lang="en-US" dirty="0">
                <a:solidFill>
                  <a:srgbClr val="000000"/>
                </a:solidFill>
                <a:latin typeface="Arial" charset="0"/>
                <a:cs typeface="Times New Roman" pitchFamily="18" charset="0"/>
              </a:rPr>
              <a:t>provides </a:t>
            </a:r>
            <a:r>
              <a:rPr lang="en-US" dirty="0" smtClean="0">
                <a:solidFill>
                  <a:srgbClr val="000000"/>
                </a:solidFill>
                <a:latin typeface="Arial" charset="0"/>
                <a:cs typeface="Times New Roman" pitchFamily="18" charset="0"/>
              </a:rPr>
              <a:t>him </a:t>
            </a:r>
            <a:r>
              <a:rPr lang="en-US" dirty="0">
                <a:solidFill>
                  <a:srgbClr val="000000"/>
                </a:solidFill>
                <a:latin typeface="Arial" charset="0"/>
                <a:cs typeface="Times New Roman" pitchFamily="18" charset="0"/>
              </a:rPr>
              <a:t>with an overview of the strengths and weaknesses of each </a:t>
            </a:r>
            <a:r>
              <a:rPr lang="en-US" dirty="0" smtClean="0">
                <a:solidFill>
                  <a:srgbClr val="000000"/>
                </a:solidFill>
                <a:latin typeface="Arial" charset="0"/>
                <a:cs typeface="Times New Roman" pitchFamily="18" charset="0"/>
              </a:rPr>
              <a:t>bidder.</a:t>
            </a:r>
            <a:endParaRPr lang="en-US" dirty="0">
              <a:solidFill>
                <a:srgbClr val="000000"/>
              </a:solidFill>
              <a:latin typeface="Arial" charset="0"/>
              <a:cs typeface="Times New Roman" pitchFamily="18" charset="0"/>
            </a:endParaRPr>
          </a:p>
          <a:p>
            <a:pPr marL="342900" indent="-342900">
              <a:spcBef>
                <a:spcPct val="20000"/>
              </a:spcBef>
            </a:pPr>
            <a:endParaRPr lang="en-US" dirty="0">
              <a:solidFill>
                <a:srgbClr val="000000"/>
              </a:solidFill>
              <a:cs typeface="Times New Roman" pitchFamily="18" charset="0"/>
            </a:endParaRPr>
          </a:p>
          <a:p>
            <a:pPr marL="342900" indent="-342900">
              <a:spcBef>
                <a:spcPct val="20000"/>
              </a:spcBef>
              <a:buFontTx/>
              <a:buChar char="•"/>
            </a:pPr>
            <a:endParaRPr lang="en-US" sz="1800" dirty="0"/>
          </a:p>
        </p:txBody>
      </p:sp>
      <p:sp>
        <p:nvSpPr>
          <p:cNvPr id="382980" name="Rectangle 4"/>
          <p:cNvSpPr>
            <a:spLocks noChangeArrowheads="1"/>
          </p:cNvSpPr>
          <p:nvPr/>
        </p:nvSpPr>
        <p:spPr bwMode="auto">
          <a:xfrm>
            <a:off x="3416300" y="5041900"/>
            <a:ext cx="184731" cy="523220"/>
          </a:xfrm>
          <a:prstGeom prst="rect">
            <a:avLst/>
          </a:prstGeom>
          <a:noFill/>
          <a:ln w="9525">
            <a:noFill/>
            <a:miter lim="800000"/>
            <a:headEnd/>
            <a:tailEnd/>
          </a:ln>
        </p:spPr>
        <p:txBody>
          <a:bodyPr wrap="none">
            <a:spAutoFit/>
          </a:bodyPr>
          <a:lstStyle/>
          <a:p>
            <a:endParaRPr lang="en-US" sz="2800" b="1" dirty="0">
              <a:solidFill>
                <a:srgbClr val="FF0000"/>
              </a:solidFill>
              <a:latin typeface="Arial" charset="0"/>
              <a:cs typeface="Times New Roman" pitchFamily="18" charset="0"/>
            </a:endParaRPr>
          </a:p>
        </p:txBody>
      </p:sp>
      <p:sp>
        <p:nvSpPr>
          <p:cNvPr id="382981" name="Rectangle 5"/>
          <p:cNvSpPr>
            <a:spLocks noChangeArrowheads="1"/>
          </p:cNvSpPr>
          <p:nvPr/>
        </p:nvSpPr>
        <p:spPr bwMode="auto">
          <a:xfrm>
            <a:off x="609600" y="1600200"/>
            <a:ext cx="7620000" cy="646331"/>
          </a:xfrm>
          <a:prstGeom prst="rect">
            <a:avLst/>
          </a:prstGeom>
          <a:noFill/>
          <a:ln w="9525">
            <a:noFill/>
            <a:miter lim="800000"/>
            <a:headEnd/>
            <a:tailEnd/>
          </a:ln>
        </p:spPr>
        <p:txBody>
          <a:bodyPr>
            <a:spAutoFit/>
          </a:bodyPr>
          <a:lstStyle/>
          <a:p>
            <a:pPr marL="342900" indent="-342900">
              <a:spcBef>
                <a:spcPct val="20000"/>
              </a:spcBef>
              <a:buFontTx/>
              <a:buChar char="•"/>
            </a:pPr>
            <a:r>
              <a:rPr lang="en-US" dirty="0" smtClean="0">
                <a:solidFill>
                  <a:srgbClr val="000000"/>
                </a:solidFill>
                <a:latin typeface="Arial" charset="0"/>
                <a:cs typeface="Times New Roman" pitchFamily="18" charset="0"/>
              </a:rPr>
              <a:t>Major </a:t>
            </a:r>
            <a:r>
              <a:rPr lang="en-US" dirty="0" err="1" smtClean="0">
                <a:solidFill>
                  <a:srgbClr val="000000"/>
                </a:solidFill>
                <a:latin typeface="Arial" charset="0"/>
                <a:cs typeface="Times New Roman" pitchFamily="18" charset="0"/>
              </a:rPr>
              <a:t>Ishaq</a:t>
            </a:r>
            <a:r>
              <a:rPr lang="en-US" dirty="0" smtClean="0">
                <a:solidFill>
                  <a:srgbClr val="000000"/>
                </a:solidFill>
                <a:latin typeface="Arial" charset="0"/>
                <a:cs typeface="Times New Roman" pitchFamily="18" charset="0"/>
              </a:rPr>
              <a:t>  </a:t>
            </a:r>
            <a:r>
              <a:rPr lang="en-US" dirty="0">
                <a:solidFill>
                  <a:srgbClr val="000000"/>
                </a:solidFill>
                <a:latin typeface="Arial" charset="0"/>
                <a:cs typeface="Times New Roman" pitchFamily="18" charset="0"/>
              </a:rPr>
              <a:t>is the Army representative to a team evaluating proposals for a competitive procurement for </a:t>
            </a:r>
            <a:r>
              <a:rPr lang="en-US" dirty="0" smtClean="0">
                <a:solidFill>
                  <a:srgbClr val="000000"/>
                </a:solidFill>
                <a:latin typeface="Arial" charset="0"/>
                <a:cs typeface="Times New Roman" pitchFamily="18" charset="0"/>
              </a:rPr>
              <a:t>Ministry of </a:t>
            </a:r>
            <a:r>
              <a:rPr lang="en-US" dirty="0" err="1" smtClean="0">
                <a:solidFill>
                  <a:srgbClr val="000000"/>
                </a:solidFill>
                <a:latin typeface="Arial" charset="0"/>
                <a:cs typeface="Times New Roman" pitchFamily="18" charset="0"/>
              </a:rPr>
              <a:t>Defence</a:t>
            </a:r>
            <a:r>
              <a:rPr lang="en-US" dirty="0" smtClean="0">
                <a:solidFill>
                  <a:srgbClr val="000000"/>
                </a:solidFill>
                <a:latin typeface="Arial" charset="0"/>
                <a:cs typeface="Times New Roman" pitchFamily="18" charset="0"/>
              </a:rPr>
              <a:t>.</a:t>
            </a:r>
            <a:endParaRPr lang="en-US" dirty="0">
              <a:solidFill>
                <a:srgbClr val="000000"/>
              </a:solidFill>
              <a:latin typeface="Arial"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2981"/>
                                        </p:tgtEl>
                                        <p:attrNameLst>
                                          <p:attrName>style.visibility</p:attrName>
                                        </p:attrNameLst>
                                      </p:cBhvr>
                                      <p:to>
                                        <p:strVal val="visible"/>
                                      </p:to>
                                    </p:set>
                                    <p:anim calcmode="lin" valueType="num">
                                      <p:cBhvr additive="base">
                                        <p:cTn id="7" dur="500" fill="hold"/>
                                        <p:tgtEl>
                                          <p:spTgt spid="382981"/>
                                        </p:tgtEl>
                                        <p:attrNameLst>
                                          <p:attrName>ppt_x</p:attrName>
                                        </p:attrNameLst>
                                      </p:cBhvr>
                                      <p:tavLst>
                                        <p:tav tm="0">
                                          <p:val>
                                            <p:strVal val="0-#ppt_w/2"/>
                                          </p:val>
                                        </p:tav>
                                        <p:tav tm="100000">
                                          <p:val>
                                            <p:strVal val="#ppt_x"/>
                                          </p:val>
                                        </p:tav>
                                      </p:tavLst>
                                    </p:anim>
                                    <p:anim calcmode="lin" valueType="num">
                                      <p:cBhvr additive="base">
                                        <p:cTn id="8" dur="500" fill="hold"/>
                                        <p:tgtEl>
                                          <p:spTgt spid="38298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2979"/>
                                        </p:tgtEl>
                                        <p:attrNameLst>
                                          <p:attrName>style.visibility</p:attrName>
                                        </p:attrNameLst>
                                      </p:cBhvr>
                                      <p:to>
                                        <p:strVal val="visible"/>
                                      </p:to>
                                    </p:set>
                                    <p:anim calcmode="lin" valueType="num">
                                      <p:cBhvr additive="base">
                                        <p:cTn id="13" dur="500" fill="hold"/>
                                        <p:tgtEl>
                                          <p:spTgt spid="382979"/>
                                        </p:tgtEl>
                                        <p:attrNameLst>
                                          <p:attrName>ppt_x</p:attrName>
                                        </p:attrNameLst>
                                      </p:cBhvr>
                                      <p:tavLst>
                                        <p:tav tm="0">
                                          <p:val>
                                            <p:strVal val="0-#ppt_w/2"/>
                                          </p:val>
                                        </p:tav>
                                        <p:tav tm="100000">
                                          <p:val>
                                            <p:strVal val="#ppt_x"/>
                                          </p:val>
                                        </p:tav>
                                      </p:tavLst>
                                    </p:anim>
                                    <p:anim calcmode="lin" valueType="num">
                                      <p:cBhvr additive="base">
                                        <p:cTn id="14" dur="500" fill="hold"/>
                                        <p:tgtEl>
                                          <p:spTgt spid="38297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5" presetClass="entr" presetSubtype="0" fill="hold" grpId="0" nodeType="clickEffect" nodePh="1">
                                  <p:stCondLst>
                                    <p:cond delay="0"/>
                                  </p:stCondLst>
                                  <p:endCondLst>
                                    <p:cond evt="begin" delay="0">
                                      <p:tn val="17"/>
                                    </p:cond>
                                  </p:endCondLst>
                                  <p:childTnLst>
                                    <p:set>
                                      <p:cBhvr>
                                        <p:cTn id="18" dur="1" fill="hold">
                                          <p:stCondLst>
                                            <p:cond delay="0"/>
                                          </p:stCondLst>
                                        </p:cTn>
                                        <p:tgtEl>
                                          <p:spTgt spid="382980"/>
                                        </p:tgtEl>
                                        <p:attrNameLst>
                                          <p:attrName>style.visibility</p:attrName>
                                        </p:attrNameLst>
                                      </p:cBhvr>
                                      <p:to>
                                        <p:strVal val="visible"/>
                                      </p:to>
                                    </p:set>
                                    <p:anim calcmode="lin" valueType="num">
                                      <p:cBhvr>
                                        <p:cTn id="19" dur="1000" fill="hold"/>
                                        <p:tgtEl>
                                          <p:spTgt spid="382980"/>
                                        </p:tgtEl>
                                        <p:attrNameLst>
                                          <p:attrName>ppt_w</p:attrName>
                                        </p:attrNameLst>
                                      </p:cBhvr>
                                      <p:tavLst>
                                        <p:tav tm="0">
                                          <p:val>
                                            <p:fltVal val="0"/>
                                          </p:val>
                                        </p:tav>
                                        <p:tav tm="100000">
                                          <p:val>
                                            <p:strVal val="#ppt_w"/>
                                          </p:val>
                                        </p:tav>
                                      </p:tavLst>
                                    </p:anim>
                                    <p:anim calcmode="lin" valueType="num">
                                      <p:cBhvr>
                                        <p:cTn id="20" dur="1000" fill="hold"/>
                                        <p:tgtEl>
                                          <p:spTgt spid="382980"/>
                                        </p:tgtEl>
                                        <p:attrNameLst>
                                          <p:attrName>ppt_h</p:attrName>
                                        </p:attrNameLst>
                                      </p:cBhvr>
                                      <p:tavLst>
                                        <p:tav tm="0">
                                          <p:val>
                                            <p:fltVal val="0"/>
                                          </p:val>
                                        </p:tav>
                                        <p:tav tm="100000">
                                          <p:val>
                                            <p:strVal val="#ppt_h"/>
                                          </p:val>
                                        </p:tav>
                                      </p:tavLst>
                                    </p:anim>
                                    <p:anim calcmode="lin" valueType="num">
                                      <p:cBhvr>
                                        <p:cTn id="21" dur="1000" fill="hold"/>
                                        <p:tgtEl>
                                          <p:spTgt spid="382980"/>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8298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79" grpId="0" autoUpdateAnimBg="0"/>
      <p:bldP spid="382980" grpId="0" autoUpdateAnimBg="0"/>
      <p:bldP spid="382981"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2"/>
          </p:nvPr>
        </p:nvSpPr>
        <p:spPr>
          <a:noFill/>
        </p:spPr>
        <p:txBody>
          <a:bodyPr/>
          <a:lstStyle/>
          <a:p>
            <a:fld id="{0735BB9A-CA68-49F1-80BC-C75ED418259F}" type="slidenum">
              <a:rPr lang="en-US"/>
              <a:pPr/>
              <a:t>29</a:t>
            </a:fld>
            <a:endParaRPr lang="en-US"/>
          </a:p>
        </p:txBody>
      </p:sp>
      <p:sp>
        <p:nvSpPr>
          <p:cNvPr id="20483" name="Rectangle 2"/>
          <p:cNvSpPr>
            <a:spLocks noChangeArrowheads="1"/>
          </p:cNvSpPr>
          <p:nvPr/>
        </p:nvSpPr>
        <p:spPr bwMode="auto">
          <a:xfrm>
            <a:off x="1371600" y="127000"/>
            <a:ext cx="6400800" cy="914400"/>
          </a:xfrm>
          <a:prstGeom prst="rect">
            <a:avLst/>
          </a:prstGeom>
          <a:noFill/>
          <a:ln w="12700">
            <a:noFill/>
            <a:miter lim="800000"/>
            <a:headEnd/>
            <a:tailEnd/>
          </a:ln>
        </p:spPr>
        <p:txBody>
          <a:bodyPr lIns="90478" tIns="44445" rIns="90478" bIns="44445" anchor="ctr"/>
          <a:lstStyle/>
          <a:p>
            <a:pPr algn="ctr"/>
            <a:r>
              <a:rPr lang="en-US" sz="3200" b="1" dirty="0" smtClean="0">
                <a:solidFill>
                  <a:schemeClr val="tx2"/>
                </a:solidFill>
                <a:latin typeface="Arial" charset="0"/>
              </a:rPr>
              <a:t>Ethics </a:t>
            </a:r>
            <a:r>
              <a:rPr lang="en-US" sz="3200" b="1" dirty="0">
                <a:solidFill>
                  <a:schemeClr val="tx2"/>
                </a:solidFill>
                <a:latin typeface="Arial" charset="0"/>
              </a:rPr>
              <a:t>Summary</a:t>
            </a:r>
          </a:p>
        </p:txBody>
      </p:sp>
      <p:sp>
        <p:nvSpPr>
          <p:cNvPr id="20484" name="Rectangle 3"/>
          <p:cNvSpPr>
            <a:spLocks noChangeArrowheads="1"/>
          </p:cNvSpPr>
          <p:nvPr/>
        </p:nvSpPr>
        <p:spPr bwMode="auto">
          <a:xfrm>
            <a:off x="685800" y="1981200"/>
            <a:ext cx="7772400" cy="4114800"/>
          </a:xfrm>
          <a:prstGeom prst="rect">
            <a:avLst/>
          </a:prstGeom>
          <a:noFill/>
          <a:ln w="9525">
            <a:noFill/>
            <a:miter lim="800000"/>
            <a:headEnd/>
            <a:tailEnd/>
          </a:ln>
        </p:spPr>
        <p:txBody>
          <a:bodyPr/>
          <a:lstStyle/>
          <a:p>
            <a:pPr marL="342900" indent="-342900">
              <a:spcBef>
                <a:spcPct val="20000"/>
              </a:spcBef>
              <a:buFontTx/>
              <a:buChar char="•"/>
            </a:pPr>
            <a:endParaRPr lang="en-US" sz="2800"/>
          </a:p>
          <a:p>
            <a:pPr marL="342900" indent="-342900">
              <a:spcBef>
                <a:spcPct val="20000"/>
              </a:spcBef>
              <a:buFontTx/>
              <a:buChar char="•"/>
            </a:pPr>
            <a:endParaRPr lang="en-US" sz="2800"/>
          </a:p>
        </p:txBody>
      </p:sp>
      <p:sp>
        <p:nvSpPr>
          <p:cNvPr id="20485" name="Rectangle 4"/>
          <p:cNvSpPr>
            <a:spLocks noChangeArrowheads="1"/>
          </p:cNvSpPr>
          <p:nvPr/>
        </p:nvSpPr>
        <p:spPr bwMode="auto">
          <a:xfrm>
            <a:off x="919163" y="1544638"/>
            <a:ext cx="7843837" cy="4102100"/>
          </a:xfrm>
          <a:prstGeom prst="rect">
            <a:avLst/>
          </a:prstGeom>
          <a:noFill/>
          <a:ln w="9525">
            <a:noFill/>
            <a:miter lim="800000"/>
            <a:headEnd/>
            <a:tailEnd/>
          </a:ln>
        </p:spPr>
        <p:txBody>
          <a:bodyPr/>
          <a:lstStyle/>
          <a:p>
            <a:pPr marL="342900" indent="-342900">
              <a:spcBef>
                <a:spcPct val="20000"/>
              </a:spcBef>
              <a:buFontTx/>
              <a:buChar char="•"/>
            </a:pPr>
            <a:endParaRPr lang="en-US" sz="2000"/>
          </a:p>
        </p:txBody>
      </p:sp>
      <p:sp>
        <p:nvSpPr>
          <p:cNvPr id="20486" name="Rectangle 5"/>
          <p:cNvSpPr>
            <a:spLocks noChangeArrowheads="1"/>
          </p:cNvSpPr>
          <p:nvPr/>
        </p:nvSpPr>
        <p:spPr bwMode="auto">
          <a:xfrm>
            <a:off x="762000" y="1568450"/>
            <a:ext cx="7696200" cy="4451350"/>
          </a:xfrm>
          <a:prstGeom prst="rect">
            <a:avLst/>
          </a:prstGeom>
          <a:noFill/>
          <a:ln w="9525">
            <a:noFill/>
            <a:miter lim="800000"/>
            <a:headEnd/>
            <a:tailEnd/>
          </a:ln>
        </p:spPr>
        <p:txBody>
          <a:bodyPr/>
          <a:lstStyle/>
          <a:p>
            <a:pPr marL="342900" indent="-342900">
              <a:spcBef>
                <a:spcPct val="20000"/>
              </a:spcBef>
              <a:buFontTx/>
              <a:buChar char="•"/>
            </a:pPr>
            <a:r>
              <a:rPr lang="en-US" dirty="0">
                <a:solidFill>
                  <a:srgbClr val="FF0000"/>
                </a:solidFill>
                <a:latin typeface="Arial" charset="0"/>
              </a:rPr>
              <a:t>Ethical behavior is your responsibility if you are involved with </a:t>
            </a:r>
            <a:r>
              <a:rPr lang="en-US" dirty="0" smtClean="0">
                <a:solidFill>
                  <a:srgbClr val="FF0000"/>
                </a:solidFill>
                <a:latin typeface="Arial" charset="0"/>
              </a:rPr>
              <a:t>Public Procurement</a:t>
            </a:r>
            <a:endParaRPr lang="en-US" dirty="0">
              <a:solidFill>
                <a:srgbClr val="FF0000"/>
              </a:solidFill>
              <a:latin typeface="Arial" charset="0"/>
            </a:endParaRPr>
          </a:p>
          <a:p>
            <a:pPr marL="342900" indent="-342900">
              <a:spcBef>
                <a:spcPct val="20000"/>
              </a:spcBef>
              <a:buFontTx/>
              <a:buChar char="•"/>
            </a:pPr>
            <a:r>
              <a:rPr lang="en-US" dirty="0">
                <a:latin typeface="Arial" charset="0"/>
              </a:rPr>
              <a:t>Rules are often complicated with many exceptions</a:t>
            </a:r>
          </a:p>
          <a:p>
            <a:pPr marL="342900" indent="-342900">
              <a:spcBef>
                <a:spcPct val="20000"/>
              </a:spcBef>
              <a:buFontTx/>
              <a:buChar char="•"/>
            </a:pPr>
            <a:r>
              <a:rPr lang="en-US" dirty="0">
                <a:solidFill>
                  <a:srgbClr val="FF0000"/>
                </a:solidFill>
                <a:latin typeface="Arial" charset="0"/>
              </a:rPr>
              <a:t>If you are not sure, seek guidance</a:t>
            </a:r>
          </a:p>
          <a:p>
            <a:pPr marL="742950" lvl="1" indent="-285750">
              <a:spcBef>
                <a:spcPct val="20000"/>
              </a:spcBef>
              <a:buFontTx/>
              <a:buChar char="–"/>
            </a:pPr>
            <a:r>
              <a:rPr lang="en-US" sz="2000" dirty="0" smtClean="0">
                <a:latin typeface="Arial" charset="0"/>
              </a:rPr>
              <a:t>Public Service Rules </a:t>
            </a:r>
          </a:p>
          <a:p>
            <a:pPr marL="742950" lvl="1" indent="-285750">
              <a:spcBef>
                <a:spcPct val="20000"/>
              </a:spcBef>
              <a:buFontTx/>
              <a:buChar char="–"/>
            </a:pPr>
            <a:r>
              <a:rPr lang="en-US" sz="2000" dirty="0" smtClean="0">
                <a:latin typeface="Arial" charset="0"/>
              </a:rPr>
              <a:t>Section 57, PPA, </a:t>
            </a:r>
            <a:r>
              <a:rPr lang="en-US" sz="2000" dirty="0" smtClean="0">
                <a:latin typeface="Arial" charset="0"/>
              </a:rPr>
              <a:t>2007</a:t>
            </a:r>
          </a:p>
          <a:p>
            <a:pPr marL="742950" lvl="1" indent="-285750">
              <a:spcBef>
                <a:spcPct val="20000"/>
              </a:spcBef>
              <a:buFontTx/>
              <a:buChar char="–"/>
            </a:pPr>
            <a:r>
              <a:rPr lang="en-US" sz="2000" dirty="0" smtClean="0">
                <a:latin typeface="Arial" charset="0"/>
              </a:rPr>
              <a:t>ICPC ACT</a:t>
            </a:r>
          </a:p>
          <a:p>
            <a:pPr marL="742950" lvl="1" indent="-285750">
              <a:spcBef>
                <a:spcPct val="20000"/>
              </a:spcBef>
              <a:buFontTx/>
              <a:buChar char="–"/>
            </a:pPr>
            <a:r>
              <a:rPr lang="en-US" sz="2000" dirty="0" smtClean="0">
                <a:latin typeface="Arial" charset="0"/>
              </a:rPr>
              <a:t>EFCC ACT</a:t>
            </a:r>
          </a:p>
          <a:p>
            <a:pPr marL="742950" lvl="1" indent="-285750">
              <a:spcBef>
                <a:spcPct val="20000"/>
              </a:spcBef>
              <a:buFontTx/>
              <a:buChar char="–"/>
            </a:pPr>
            <a:r>
              <a:rPr lang="en-US" sz="2000" dirty="0" smtClean="0">
                <a:latin typeface="Arial" charset="0"/>
              </a:rPr>
              <a:t>NIGERIAN CONSTITUTION</a:t>
            </a:r>
            <a:endParaRPr lang="en-US" sz="2000" dirty="0" smtClean="0">
              <a:latin typeface="Arial" charset="0"/>
            </a:endParaRPr>
          </a:p>
          <a:p>
            <a:pPr marL="342900" indent="-342900">
              <a:spcBef>
                <a:spcPct val="20000"/>
              </a:spcBef>
              <a:buFontTx/>
              <a:buChar char="•"/>
            </a:pPr>
            <a:r>
              <a:rPr lang="en-US" u="sng" dirty="0" smtClean="0">
                <a:solidFill>
                  <a:srgbClr val="FF0000"/>
                </a:solidFill>
                <a:latin typeface="Arial" charset="0"/>
              </a:rPr>
              <a:t>Document </a:t>
            </a:r>
            <a:r>
              <a:rPr lang="en-US" u="sng" dirty="0">
                <a:solidFill>
                  <a:srgbClr val="FF0000"/>
                </a:solidFill>
                <a:latin typeface="Arial" charset="0"/>
              </a:rPr>
              <a:t>your efforts to obtain clarification/ approval</a:t>
            </a:r>
            <a:endParaRPr lang="en-US" sz="2000" u="sng" dirty="0">
              <a:solidFill>
                <a:srgbClr val="FF0000"/>
              </a:solidFill>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 the Marble</a:t>
            </a:r>
            <a:endParaRPr lang="en-GB" dirty="0"/>
          </a:p>
        </p:txBody>
      </p:sp>
      <p:sp>
        <p:nvSpPr>
          <p:cNvPr id="3" name="Content Placeholder 2"/>
          <p:cNvSpPr>
            <a:spLocks noGrp="1"/>
          </p:cNvSpPr>
          <p:nvPr>
            <p:ph idx="1"/>
          </p:nvPr>
        </p:nvSpPr>
        <p:spPr/>
        <p:txBody>
          <a:bodyPr>
            <a:normAutofit/>
          </a:bodyPr>
          <a:lstStyle/>
          <a:p>
            <a:pPr algn="ctr">
              <a:buNone/>
            </a:pPr>
            <a:r>
              <a:rPr lang="en-US" dirty="0" smtClean="0">
                <a:solidFill>
                  <a:srgbClr val="002060"/>
                </a:solidFill>
                <a:hlinkClick r:id="rId2"/>
              </a:rPr>
              <a:t>NOTE THAT IT IS NOT</a:t>
            </a:r>
          </a:p>
          <a:p>
            <a:r>
              <a:rPr lang="en-US" b="1" dirty="0" smtClean="0">
                <a:hlinkClick r:id="rId2"/>
              </a:rPr>
              <a:t>What </a:t>
            </a:r>
            <a:r>
              <a:rPr lang="en-US" b="1" dirty="0" smtClean="0">
                <a:hlinkClick r:id="rId2"/>
              </a:rPr>
              <a:t>we eat but what we digest that makes us strong; </a:t>
            </a:r>
            <a:endParaRPr lang="en-US" b="1" dirty="0" smtClean="0">
              <a:hlinkClick r:id="rId2"/>
            </a:endParaRPr>
          </a:p>
          <a:p>
            <a:r>
              <a:rPr lang="en-US" b="1" dirty="0" smtClean="0">
                <a:hlinkClick r:id="rId2"/>
              </a:rPr>
              <a:t>What </a:t>
            </a:r>
            <a:r>
              <a:rPr lang="en-US" b="1" dirty="0" smtClean="0">
                <a:hlinkClick r:id="rId2"/>
              </a:rPr>
              <a:t>we read but what we remember that makes us learned; </a:t>
            </a:r>
            <a:endParaRPr lang="en-US" b="1" dirty="0" smtClean="0">
              <a:hlinkClick r:id="rId2"/>
            </a:endParaRPr>
          </a:p>
          <a:p>
            <a:r>
              <a:rPr lang="en-US" b="1" dirty="0" smtClean="0">
                <a:hlinkClick r:id="rId2"/>
              </a:rPr>
              <a:t>What </a:t>
            </a:r>
            <a:r>
              <a:rPr lang="en-US" b="1" dirty="0" smtClean="0">
                <a:hlinkClick r:id="rId2"/>
              </a:rPr>
              <a:t>we profess but what we practice that gives us integrity.</a:t>
            </a:r>
            <a:r>
              <a:rPr lang="en-US" dirty="0" smtClean="0"/>
              <a:t> </a:t>
            </a:r>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Compliance will become easier if you will:</a:t>
            </a:r>
            <a:endParaRPr lang="en-US" dirty="0"/>
          </a:p>
        </p:txBody>
      </p:sp>
      <p:sp>
        <p:nvSpPr>
          <p:cNvPr id="3" name="Content Placeholder 2"/>
          <p:cNvSpPr>
            <a:spLocks noGrp="1"/>
          </p:cNvSpPr>
          <p:nvPr>
            <p:ph idx="1"/>
          </p:nvPr>
        </p:nvSpPr>
        <p:spPr>
          <a:xfrm>
            <a:off x="1066800" y="1981200"/>
            <a:ext cx="7620000" cy="4495800"/>
          </a:xfrm>
        </p:spPr>
        <p:txBody>
          <a:bodyPr>
            <a:normAutofit lnSpcReduction="10000"/>
          </a:bodyPr>
          <a:lstStyle/>
          <a:p>
            <a:pPr>
              <a:defRPr/>
            </a:pPr>
            <a:r>
              <a:rPr lang="en-US" dirty="0" smtClean="0"/>
              <a:t>Promote Excellence in place of Mediocrity</a:t>
            </a:r>
          </a:p>
          <a:p>
            <a:pPr>
              <a:defRPr/>
            </a:pPr>
            <a:r>
              <a:rPr lang="en-US" dirty="0" smtClean="0"/>
              <a:t>Put Nation and the profession before self</a:t>
            </a:r>
          </a:p>
          <a:p>
            <a:pPr>
              <a:defRPr/>
            </a:pPr>
            <a:r>
              <a:rPr lang="en-US" dirty="0" smtClean="0"/>
              <a:t>Be an asset  not a liability</a:t>
            </a:r>
          </a:p>
          <a:p>
            <a:pPr>
              <a:defRPr/>
            </a:pPr>
            <a:r>
              <a:rPr lang="en-US" dirty="0" smtClean="0"/>
              <a:t>Provide solutions to problems</a:t>
            </a:r>
          </a:p>
          <a:p>
            <a:pPr>
              <a:defRPr/>
            </a:pPr>
            <a:r>
              <a:rPr lang="en-US" dirty="0" smtClean="0"/>
              <a:t>Keep promises</a:t>
            </a:r>
          </a:p>
          <a:p>
            <a:pPr>
              <a:defRPr/>
            </a:pPr>
            <a:r>
              <a:rPr lang="en-US" dirty="0" smtClean="0"/>
              <a:t>Not defraud the </a:t>
            </a:r>
            <a:r>
              <a:rPr lang="en-US" dirty="0" err="1" smtClean="0"/>
              <a:t>Govt</a:t>
            </a:r>
            <a:r>
              <a:rPr lang="en-US" dirty="0" smtClean="0"/>
              <a:t> and Contractors or service providers</a:t>
            </a:r>
            <a:endParaRPr lang="en-US" dirty="0" smtClean="0"/>
          </a:p>
          <a:p>
            <a:pPr>
              <a:defRPr/>
            </a:pPr>
            <a:r>
              <a:rPr lang="en-US" dirty="0" smtClean="0"/>
              <a:t>Follow Due Process in Public Procurement</a:t>
            </a:r>
          </a:p>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12928CBC-D681-40C0-A242-B6D853222F73}" type="slidenum">
              <a:rPr lang="en-US" smtClean="0"/>
              <a:pPr>
                <a:defRPr/>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Content Placeholder 2"/>
          <p:cNvSpPr>
            <a:spLocks noGrp="1"/>
          </p:cNvSpPr>
          <p:nvPr>
            <p:ph idx="1"/>
          </p:nvPr>
        </p:nvSpPr>
        <p:spPr/>
        <p:txBody>
          <a:bodyPr/>
          <a:lstStyle/>
          <a:p>
            <a:pPr>
              <a:buNone/>
            </a:pPr>
            <a:endParaRPr lang="en-GB" dirty="0" smtClean="0"/>
          </a:p>
          <a:p>
            <a:pPr>
              <a:buNone/>
            </a:pPr>
            <a:endParaRPr lang="en-GB" dirty="0" smtClean="0"/>
          </a:p>
          <a:p>
            <a:pPr algn="ctr">
              <a:buNone/>
            </a:pPr>
            <a:r>
              <a:rPr lang="en-GB" sz="5400" dirty="0" smtClean="0"/>
              <a:t>Thank You</a:t>
            </a:r>
            <a:endParaRPr lang="en-GB" sz="5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8"/>
          <p:cNvSpPr>
            <a:spLocks noGrp="1" noChangeArrowheads="1"/>
          </p:cNvSpPr>
          <p:nvPr>
            <p:ph type="ftr" sz="quarter" idx="11"/>
          </p:nvPr>
        </p:nvSpPr>
        <p:spPr>
          <a:xfrm>
            <a:off x="3429000" y="6400800"/>
            <a:ext cx="2895600" cy="457200"/>
          </a:xfrm>
        </p:spPr>
        <p:txBody>
          <a:bodyPr/>
          <a:lstStyle/>
          <a:p>
            <a:pPr>
              <a:defRPr/>
            </a:pPr>
            <a:endParaRPr lang="en-US" dirty="0"/>
          </a:p>
        </p:txBody>
      </p:sp>
      <p:sp>
        <p:nvSpPr>
          <p:cNvPr id="6" name="Rectangle 19"/>
          <p:cNvSpPr>
            <a:spLocks noGrp="1" noChangeArrowheads="1"/>
          </p:cNvSpPr>
          <p:nvPr>
            <p:ph type="sldNum" sz="quarter" idx="12"/>
          </p:nvPr>
        </p:nvSpPr>
        <p:spPr/>
        <p:txBody>
          <a:bodyPr/>
          <a:lstStyle/>
          <a:p>
            <a:pPr>
              <a:defRPr/>
            </a:pPr>
            <a:fld id="{0BC97050-BBFE-4202-8FA5-A6BC05B42108}" type="slidenum">
              <a:rPr lang="en-US"/>
              <a:pPr>
                <a:defRPr/>
              </a:pPr>
              <a:t>4</a:t>
            </a:fld>
            <a:endParaRPr lang="en-US" dirty="0"/>
          </a:p>
        </p:txBody>
      </p:sp>
      <p:sp>
        <p:nvSpPr>
          <p:cNvPr id="7170" name="Rectangle 2"/>
          <p:cNvSpPr>
            <a:spLocks noGrp="1" noChangeArrowheads="1"/>
          </p:cNvSpPr>
          <p:nvPr>
            <p:ph type="title" idx="4294967295"/>
          </p:nvPr>
        </p:nvSpPr>
        <p:spPr>
          <a:xfrm>
            <a:off x="1600200" y="304800"/>
            <a:ext cx="7543800" cy="1431925"/>
          </a:xfrm>
        </p:spPr>
        <p:txBody>
          <a:bodyPr/>
          <a:lstStyle/>
          <a:p>
            <a:pPr algn="ctr" eaLnBrk="1" hangingPunct="1">
              <a:defRPr/>
            </a:pPr>
            <a:r>
              <a:rPr lang="en-US" dirty="0" smtClean="0"/>
              <a:t>Ethics</a:t>
            </a:r>
          </a:p>
        </p:txBody>
      </p:sp>
      <p:sp>
        <p:nvSpPr>
          <p:cNvPr id="7171" name="Rectangle 3"/>
          <p:cNvSpPr>
            <a:spLocks noGrp="1" noChangeArrowheads="1"/>
          </p:cNvSpPr>
          <p:nvPr>
            <p:ph type="body" idx="4294967295"/>
          </p:nvPr>
        </p:nvSpPr>
        <p:spPr>
          <a:xfrm>
            <a:off x="1600200" y="1981200"/>
            <a:ext cx="7543800" cy="4114800"/>
          </a:xfrm>
        </p:spPr>
        <p:txBody>
          <a:bodyPr/>
          <a:lstStyle/>
          <a:p>
            <a:pPr marL="0" indent="0" eaLnBrk="1" hangingPunct="1">
              <a:lnSpc>
                <a:spcPct val="90000"/>
              </a:lnSpc>
              <a:defRPr/>
            </a:pPr>
            <a:r>
              <a:rPr lang="en-US" sz="2800" dirty="0" smtClean="0"/>
              <a:t>What are ethics?</a:t>
            </a:r>
          </a:p>
          <a:p>
            <a:pPr lvl="1" indent="-3175" eaLnBrk="1" hangingPunct="1">
              <a:lnSpc>
                <a:spcPct val="90000"/>
              </a:lnSpc>
              <a:buFontTx/>
              <a:buNone/>
              <a:defRPr/>
            </a:pPr>
            <a:r>
              <a:rPr lang="en-US" sz="2400" dirty="0" smtClean="0"/>
              <a:t>1: a discipline dealing with good and evil 		  and with </a:t>
            </a:r>
            <a:r>
              <a:rPr lang="en-US" b="1" dirty="0" smtClean="0"/>
              <a:t>moral</a:t>
            </a:r>
            <a:r>
              <a:rPr lang="en-US" sz="2400" dirty="0" smtClean="0"/>
              <a:t> duty </a:t>
            </a:r>
          </a:p>
          <a:p>
            <a:pPr lvl="1" indent="-3175" eaLnBrk="1" hangingPunct="1">
              <a:lnSpc>
                <a:spcPct val="90000"/>
              </a:lnSpc>
              <a:buFontTx/>
              <a:buNone/>
              <a:defRPr/>
            </a:pPr>
            <a:r>
              <a:rPr lang="en-US" sz="2400" dirty="0" smtClean="0"/>
              <a:t>2: moral principles or practices</a:t>
            </a:r>
          </a:p>
          <a:p>
            <a:pPr marL="0" indent="0" eaLnBrk="1" hangingPunct="1">
              <a:lnSpc>
                <a:spcPct val="90000"/>
              </a:lnSpc>
              <a:defRPr/>
            </a:pPr>
            <a:r>
              <a:rPr lang="en-US" sz="2800" dirty="0" smtClean="0"/>
              <a:t> </a:t>
            </a:r>
            <a:r>
              <a:rPr lang="en-US" sz="2800" b="1" dirty="0" smtClean="0">
                <a:effectLst/>
              </a:rPr>
              <a:t>Business ethics</a:t>
            </a:r>
            <a:r>
              <a:rPr lang="en-US" sz="2800" dirty="0" smtClean="0">
                <a:effectLst/>
              </a:rPr>
              <a:t> include practices and </a:t>
            </a:r>
            <a:r>
              <a:rPr lang="en-US" sz="2800" dirty="0" err="1" smtClean="0">
                <a:effectLst/>
              </a:rPr>
              <a:t>behaviours</a:t>
            </a:r>
            <a:r>
              <a:rPr lang="en-US" sz="2800" dirty="0" smtClean="0">
                <a:effectLst/>
              </a:rPr>
              <a:t> that are good or bad</a:t>
            </a:r>
            <a:endParaRPr lang="en-US" sz="2800" b="1" dirty="0" smtClean="0">
              <a:effectLst/>
            </a:endParaRPr>
          </a:p>
          <a:p>
            <a:pPr marL="0" indent="0" eaLnBrk="1" hangingPunct="1">
              <a:lnSpc>
                <a:spcPct val="90000"/>
              </a:lnSpc>
              <a:buFont typeface="Wingdings" pitchFamily="2" charset="2"/>
              <a:buNone/>
              <a:defRPr/>
            </a:pPr>
            <a:r>
              <a:rPr lang="en-US" sz="2800" dirty="0" smtClean="0"/>
              <a:t>OK, so what does “moral” mean?</a:t>
            </a:r>
          </a:p>
          <a:p>
            <a:pPr lvl="1" indent="-3175" eaLnBrk="1" hangingPunct="1">
              <a:lnSpc>
                <a:spcPct val="90000"/>
              </a:lnSpc>
              <a:buFontTx/>
              <a:buNone/>
              <a:defRPr/>
            </a:pPr>
            <a:r>
              <a:rPr lang="en-US" sz="2400" dirty="0" smtClean="0"/>
              <a:t>1: of or relating to principles of right and wrong </a:t>
            </a:r>
          </a:p>
          <a:p>
            <a:pPr lvl="1" indent="-3175" eaLnBrk="1" hangingPunct="1">
              <a:lnSpc>
                <a:spcPct val="90000"/>
              </a:lnSpc>
              <a:buFontTx/>
              <a:buNone/>
              <a:defRPr/>
            </a:pPr>
            <a:r>
              <a:rPr lang="en-US" sz="2400" dirty="0" smtClean="0"/>
              <a:t>2: conforming to a standard of right behavior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8"/>
          <p:cNvSpPr>
            <a:spLocks noGrp="1" noChangeArrowheads="1"/>
          </p:cNvSpPr>
          <p:nvPr>
            <p:ph type="ftr" sz="quarter" idx="11"/>
          </p:nvPr>
        </p:nvSpPr>
        <p:spPr/>
        <p:txBody>
          <a:bodyPr/>
          <a:lstStyle/>
          <a:p>
            <a:pPr>
              <a:defRPr/>
            </a:pPr>
            <a:endParaRPr lang="en-US" dirty="0"/>
          </a:p>
        </p:txBody>
      </p:sp>
      <p:sp>
        <p:nvSpPr>
          <p:cNvPr id="6" name="Rectangle 19"/>
          <p:cNvSpPr>
            <a:spLocks noGrp="1" noChangeArrowheads="1"/>
          </p:cNvSpPr>
          <p:nvPr>
            <p:ph type="sldNum" sz="quarter" idx="12"/>
          </p:nvPr>
        </p:nvSpPr>
        <p:spPr/>
        <p:txBody>
          <a:bodyPr/>
          <a:lstStyle/>
          <a:p>
            <a:pPr>
              <a:defRPr/>
            </a:pPr>
            <a:fld id="{4C65D37E-10D3-44E0-8F27-C40AEC278A6D}" type="slidenum">
              <a:rPr lang="en-US"/>
              <a:pPr>
                <a:defRPr/>
              </a:pPr>
              <a:t>5</a:t>
            </a:fld>
            <a:endParaRPr lang="en-US" dirty="0"/>
          </a:p>
        </p:txBody>
      </p:sp>
      <p:sp>
        <p:nvSpPr>
          <p:cNvPr id="8194" name="Rectangle 2"/>
          <p:cNvSpPr>
            <a:spLocks noGrp="1" noChangeArrowheads="1"/>
          </p:cNvSpPr>
          <p:nvPr>
            <p:ph type="title" idx="4294967295"/>
          </p:nvPr>
        </p:nvSpPr>
        <p:spPr>
          <a:xfrm>
            <a:off x="1600200" y="304800"/>
            <a:ext cx="7543800" cy="1431925"/>
          </a:xfrm>
        </p:spPr>
        <p:txBody>
          <a:bodyPr/>
          <a:lstStyle/>
          <a:p>
            <a:pPr eaLnBrk="1" hangingPunct="1">
              <a:defRPr/>
            </a:pPr>
            <a:r>
              <a:rPr lang="en-US" dirty="0" smtClean="0"/>
              <a:t>Right behaviour?</a:t>
            </a:r>
          </a:p>
        </p:txBody>
      </p:sp>
      <p:sp>
        <p:nvSpPr>
          <p:cNvPr id="8195" name="Rectangle 3"/>
          <p:cNvSpPr>
            <a:spLocks noGrp="1" noChangeArrowheads="1"/>
          </p:cNvSpPr>
          <p:nvPr>
            <p:ph type="body" idx="4294967295"/>
          </p:nvPr>
        </p:nvSpPr>
        <p:spPr>
          <a:xfrm>
            <a:off x="1600200" y="2000240"/>
            <a:ext cx="7543800" cy="4114800"/>
          </a:xfrm>
        </p:spPr>
        <p:txBody>
          <a:bodyPr/>
          <a:lstStyle/>
          <a:p>
            <a:pPr eaLnBrk="1" hangingPunct="1">
              <a:lnSpc>
                <a:spcPct val="90000"/>
              </a:lnSpc>
              <a:defRPr/>
            </a:pPr>
            <a:r>
              <a:rPr lang="en-US" dirty="0" smtClean="0"/>
              <a:t>So, who determines “right” behaviour?</a:t>
            </a:r>
          </a:p>
          <a:p>
            <a:pPr lvl="1" eaLnBrk="1" hangingPunct="1">
              <a:lnSpc>
                <a:spcPct val="90000"/>
              </a:lnSpc>
              <a:defRPr/>
            </a:pPr>
            <a:r>
              <a:rPr lang="en-US" dirty="0" smtClean="0"/>
              <a:t>Society?</a:t>
            </a:r>
          </a:p>
          <a:p>
            <a:pPr lvl="1" eaLnBrk="1" hangingPunct="1">
              <a:lnSpc>
                <a:spcPct val="90000"/>
              </a:lnSpc>
              <a:defRPr/>
            </a:pPr>
            <a:r>
              <a:rPr lang="en-US" dirty="0" smtClean="0"/>
              <a:t>The government?</a:t>
            </a:r>
          </a:p>
          <a:p>
            <a:pPr lvl="1" eaLnBrk="1" hangingPunct="1">
              <a:lnSpc>
                <a:spcPct val="90000"/>
              </a:lnSpc>
              <a:defRPr/>
            </a:pPr>
            <a:r>
              <a:rPr lang="en-US" dirty="0" smtClean="0"/>
              <a:t>God?</a:t>
            </a:r>
          </a:p>
          <a:p>
            <a:pPr lvl="1" eaLnBrk="1" hangingPunct="1">
              <a:lnSpc>
                <a:spcPct val="90000"/>
              </a:lnSpc>
              <a:defRPr/>
            </a:pPr>
            <a:r>
              <a:rPr lang="en-US" dirty="0" smtClean="0"/>
              <a:t>Basic human nature?</a:t>
            </a:r>
          </a:p>
          <a:p>
            <a:pPr lvl="1" eaLnBrk="1" hangingPunct="1">
              <a:lnSpc>
                <a:spcPct val="90000"/>
              </a:lnSpc>
              <a:defRPr/>
            </a:pPr>
            <a:r>
              <a:rPr lang="en-US" dirty="0" smtClean="0"/>
              <a:t>Profession</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8"/>
          <p:cNvSpPr>
            <a:spLocks noGrp="1" noChangeArrowheads="1"/>
          </p:cNvSpPr>
          <p:nvPr>
            <p:ph type="ftr" sz="quarter" idx="11"/>
          </p:nvPr>
        </p:nvSpPr>
        <p:spPr/>
        <p:txBody>
          <a:bodyPr/>
          <a:lstStyle/>
          <a:p>
            <a:pPr>
              <a:defRPr/>
            </a:pPr>
            <a:r>
              <a:rPr lang="en-US" smtClean="0"/>
              <a:t>DrJOAkanmu/ethics/nse/2011</a:t>
            </a:r>
            <a:endParaRPr lang="en-US"/>
          </a:p>
        </p:txBody>
      </p:sp>
      <p:sp>
        <p:nvSpPr>
          <p:cNvPr id="5" name="Rectangle 19"/>
          <p:cNvSpPr>
            <a:spLocks noGrp="1" noChangeArrowheads="1"/>
          </p:cNvSpPr>
          <p:nvPr>
            <p:ph type="sldNum" sz="quarter" idx="12"/>
          </p:nvPr>
        </p:nvSpPr>
        <p:spPr/>
        <p:txBody>
          <a:bodyPr/>
          <a:lstStyle/>
          <a:p>
            <a:pPr>
              <a:defRPr/>
            </a:pPr>
            <a:fld id="{FE5E5F13-E11A-4A55-8A5A-CEFA0043FEE2}" type="slidenum">
              <a:rPr lang="en-US"/>
              <a:pPr>
                <a:defRPr/>
              </a:pPr>
              <a:t>6</a:t>
            </a:fld>
            <a:endParaRPr lang="en-US" dirty="0"/>
          </a:p>
        </p:txBody>
      </p:sp>
      <p:sp>
        <p:nvSpPr>
          <p:cNvPr id="7172" name="Text Box 5"/>
          <p:cNvSpPr txBox="1">
            <a:spLocks noChangeArrowheads="1"/>
          </p:cNvSpPr>
          <p:nvPr/>
        </p:nvSpPr>
        <p:spPr bwMode="auto">
          <a:xfrm>
            <a:off x="381000" y="1143000"/>
            <a:ext cx="8382000" cy="7694414"/>
          </a:xfrm>
          <a:prstGeom prst="rect">
            <a:avLst/>
          </a:prstGeom>
          <a:noFill/>
          <a:ln w="9525">
            <a:noFill/>
            <a:miter lim="800000"/>
            <a:headEnd/>
            <a:tailEnd/>
          </a:ln>
        </p:spPr>
        <p:txBody>
          <a:bodyPr>
            <a:spAutoFit/>
          </a:bodyPr>
          <a:lstStyle/>
          <a:p>
            <a:pPr algn="ctr" eaLnBrk="1" hangingPunct="1">
              <a:spcBef>
                <a:spcPct val="50000"/>
              </a:spcBef>
            </a:pPr>
            <a:r>
              <a:rPr lang="en-US" sz="3200" b="1" dirty="0">
                <a:latin typeface="Garamond" pitchFamily="18" charset="0"/>
              </a:rPr>
              <a:t>Why talk about ethics and Integrity?</a:t>
            </a:r>
          </a:p>
          <a:p>
            <a:pPr algn="ctr" eaLnBrk="1" hangingPunct="1">
              <a:spcBef>
                <a:spcPct val="50000"/>
              </a:spcBef>
            </a:pPr>
            <a:endParaRPr lang="en-US" sz="2800" b="1" dirty="0">
              <a:latin typeface="Garamond" pitchFamily="18" charset="0"/>
            </a:endParaRPr>
          </a:p>
          <a:p>
            <a:pPr algn="ctr" eaLnBrk="1" hangingPunct="1">
              <a:spcBef>
                <a:spcPct val="50000"/>
              </a:spcBef>
            </a:pPr>
            <a:r>
              <a:rPr lang="en-US" sz="2800" b="1" dirty="0" smtClean="0">
                <a:latin typeface="Garamond" pitchFamily="18" charset="0"/>
              </a:rPr>
              <a:t>To Avoid: </a:t>
            </a:r>
          </a:p>
          <a:p>
            <a:pPr algn="ctr" eaLnBrk="1" hangingPunct="1">
              <a:spcBef>
                <a:spcPct val="50000"/>
              </a:spcBef>
              <a:buFontTx/>
              <a:buChar char="•"/>
            </a:pPr>
            <a:r>
              <a:rPr lang="en-US" sz="2800" b="1" dirty="0" smtClean="0">
                <a:latin typeface="Garamond" pitchFamily="18" charset="0"/>
              </a:rPr>
              <a:t>Corporate </a:t>
            </a:r>
            <a:r>
              <a:rPr lang="en-US" sz="2800" b="1" dirty="0">
                <a:latin typeface="Garamond" pitchFamily="18" charset="0"/>
              </a:rPr>
              <a:t>failures</a:t>
            </a:r>
          </a:p>
          <a:p>
            <a:pPr algn="ctr" eaLnBrk="1" hangingPunct="1">
              <a:spcBef>
                <a:spcPct val="50000"/>
              </a:spcBef>
              <a:buFontTx/>
              <a:buChar char="•"/>
            </a:pPr>
            <a:r>
              <a:rPr lang="en-US" sz="2800" b="1" dirty="0">
                <a:latin typeface="Garamond" pitchFamily="18" charset="0"/>
              </a:rPr>
              <a:t>Questionable professional  practices </a:t>
            </a:r>
            <a:endParaRPr lang="en-US" sz="2800" b="1" dirty="0" smtClean="0">
              <a:latin typeface="Garamond" pitchFamily="18" charset="0"/>
            </a:endParaRPr>
          </a:p>
          <a:p>
            <a:pPr algn="ctr" eaLnBrk="1" hangingPunct="1">
              <a:spcBef>
                <a:spcPct val="50000"/>
              </a:spcBef>
            </a:pPr>
            <a:r>
              <a:rPr lang="en-US" sz="2800" b="1" dirty="0" smtClean="0">
                <a:latin typeface="Garamond" pitchFamily="18" charset="0"/>
              </a:rPr>
              <a:t>To prevent:</a:t>
            </a:r>
            <a:endParaRPr lang="en-US" sz="2800" b="1" dirty="0">
              <a:latin typeface="Garamond" pitchFamily="18" charset="0"/>
            </a:endParaRPr>
          </a:p>
          <a:p>
            <a:pPr algn="ctr" eaLnBrk="1" hangingPunct="1">
              <a:spcBef>
                <a:spcPct val="50000"/>
              </a:spcBef>
              <a:buFontTx/>
              <a:buChar char="•"/>
            </a:pPr>
            <a:r>
              <a:rPr lang="en-US" sz="2800" b="1" dirty="0">
                <a:latin typeface="Garamond" pitchFamily="18" charset="0"/>
              </a:rPr>
              <a:t>Moral decadence</a:t>
            </a:r>
          </a:p>
          <a:p>
            <a:pPr algn="ctr" eaLnBrk="1" hangingPunct="1">
              <a:spcBef>
                <a:spcPct val="50000"/>
              </a:spcBef>
              <a:buFontTx/>
              <a:buChar char="•"/>
            </a:pPr>
            <a:r>
              <a:rPr lang="en-US" sz="2800" b="1" dirty="0">
                <a:latin typeface="Garamond" pitchFamily="18" charset="0"/>
              </a:rPr>
              <a:t>Corrupt practices</a:t>
            </a:r>
          </a:p>
          <a:p>
            <a:pPr algn="ctr" eaLnBrk="1" hangingPunct="1">
              <a:spcBef>
                <a:spcPct val="50000"/>
              </a:spcBef>
            </a:pPr>
            <a:r>
              <a:rPr lang="en-US" sz="2800" b="1" dirty="0">
                <a:latin typeface="Garamond" pitchFamily="18" charset="0"/>
              </a:rPr>
              <a:t>Fraudulent practices</a:t>
            </a:r>
          </a:p>
          <a:p>
            <a:pPr algn="ctr" eaLnBrk="1" hangingPunct="1">
              <a:spcBef>
                <a:spcPct val="50000"/>
              </a:spcBef>
              <a:buFontTx/>
              <a:buChar char="•"/>
            </a:pPr>
            <a:endParaRPr lang="en-US" sz="2800" b="1" dirty="0">
              <a:latin typeface="Garamond" pitchFamily="18" charset="0"/>
            </a:endParaRPr>
          </a:p>
          <a:p>
            <a:pPr algn="ctr" eaLnBrk="1" hangingPunct="1">
              <a:spcBef>
                <a:spcPct val="50000"/>
              </a:spcBef>
              <a:buFontTx/>
              <a:buChar char="•"/>
            </a:pPr>
            <a:endParaRPr lang="en-US" sz="2800" b="1" dirty="0">
              <a:latin typeface="Garamond" pitchFamily="18" charset="0"/>
            </a:endParaRPr>
          </a:p>
          <a:p>
            <a:pPr algn="ctr" eaLnBrk="1" hangingPunct="1">
              <a:spcBef>
                <a:spcPct val="50000"/>
              </a:spcBef>
              <a:buFontTx/>
              <a:buChar char="•"/>
            </a:pPr>
            <a:r>
              <a:rPr lang="en-US" sz="2800" b="1" dirty="0">
                <a:latin typeface="Garamond" pitchFamily="18"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1600200" y="685800"/>
            <a:ext cx="6889750" cy="668338"/>
          </a:xfrm>
          <a:noFill/>
        </p:spPr>
        <p:txBody>
          <a:bodyPr/>
          <a:lstStyle/>
          <a:p>
            <a:r>
              <a:rPr lang="en-US" sz="3600" dirty="0" smtClean="0">
                <a:effectLst/>
              </a:rPr>
              <a:t>Why  Leaders behave ethically </a:t>
            </a:r>
          </a:p>
        </p:txBody>
      </p:sp>
      <p:sp>
        <p:nvSpPr>
          <p:cNvPr id="7" name="Rectangle 18"/>
          <p:cNvSpPr>
            <a:spLocks noGrp="1" noChangeArrowheads="1"/>
          </p:cNvSpPr>
          <p:nvPr>
            <p:ph type="ftr" sz="quarter" idx="11"/>
          </p:nvPr>
        </p:nvSpPr>
        <p:spPr/>
        <p:txBody>
          <a:bodyPr/>
          <a:lstStyle/>
          <a:p>
            <a:pPr>
              <a:defRPr/>
            </a:pPr>
            <a:endParaRPr lang="en-US" dirty="0"/>
          </a:p>
        </p:txBody>
      </p:sp>
      <p:sp>
        <p:nvSpPr>
          <p:cNvPr id="8" name="Rectangle 19"/>
          <p:cNvSpPr>
            <a:spLocks noGrp="1" noChangeArrowheads="1"/>
          </p:cNvSpPr>
          <p:nvPr>
            <p:ph type="sldNum" sz="quarter" idx="12"/>
          </p:nvPr>
        </p:nvSpPr>
        <p:spPr/>
        <p:txBody>
          <a:bodyPr/>
          <a:lstStyle/>
          <a:p>
            <a:pPr>
              <a:defRPr/>
            </a:pPr>
            <a:fld id="{75E6138C-EDC8-4A5D-9982-4F692C518697}" type="slidenum">
              <a:rPr lang="en-US"/>
              <a:pPr>
                <a:defRPr/>
              </a:pPr>
              <a:t>7</a:t>
            </a:fld>
            <a:endParaRPr lang="en-US" dirty="0"/>
          </a:p>
        </p:txBody>
      </p:sp>
      <p:sp>
        <p:nvSpPr>
          <p:cNvPr id="11270" name="Text Box 4"/>
          <p:cNvSpPr txBox="1">
            <a:spLocks noChangeArrowheads="1"/>
          </p:cNvSpPr>
          <p:nvPr/>
        </p:nvSpPr>
        <p:spPr bwMode="auto">
          <a:xfrm flipH="1" flipV="1">
            <a:off x="8032750" y="6508750"/>
            <a:ext cx="1263650" cy="336550"/>
          </a:xfrm>
          <a:prstGeom prst="rect">
            <a:avLst/>
          </a:prstGeom>
          <a:noFill/>
          <a:ln w="12700">
            <a:noFill/>
            <a:miter lim="800000"/>
            <a:headEnd/>
            <a:tailEnd/>
          </a:ln>
        </p:spPr>
        <p:txBody>
          <a:bodyPr rot="10800000">
            <a:spAutoFit/>
          </a:bodyPr>
          <a:lstStyle/>
          <a:p>
            <a:endParaRPr lang="en-US" sz="1600" b="1">
              <a:solidFill>
                <a:srgbClr val="000000"/>
              </a:solidFill>
              <a:latin typeface="Garamond" pitchFamily="18" charset="0"/>
            </a:endParaRPr>
          </a:p>
        </p:txBody>
      </p:sp>
      <p:grpSp>
        <p:nvGrpSpPr>
          <p:cNvPr id="2" name="Group 36"/>
          <p:cNvGrpSpPr/>
          <p:nvPr/>
        </p:nvGrpSpPr>
        <p:grpSpPr>
          <a:xfrm>
            <a:off x="755576" y="2059360"/>
            <a:ext cx="8083624" cy="3960440"/>
            <a:chOff x="755576" y="548680"/>
            <a:chExt cx="7632848" cy="3960440"/>
          </a:xfrm>
        </p:grpSpPr>
        <p:sp>
          <p:nvSpPr>
            <p:cNvPr id="38" name="Rectangle 37"/>
            <p:cNvSpPr/>
            <p:nvPr/>
          </p:nvSpPr>
          <p:spPr>
            <a:xfrm>
              <a:off x="755576" y="908720"/>
              <a:ext cx="1876786" cy="648072"/>
            </a:xfrm>
            <a:prstGeom prst="rect">
              <a:avLst/>
            </a:prstGeom>
            <a:solidFill>
              <a:schemeClr val="tx1">
                <a:lumMod val="50000"/>
                <a:lumOff val="50000"/>
              </a:schemeClr>
            </a:solidFill>
            <a:ln/>
            <a:effectLst>
              <a:outerShdw blurRad="12700" dist="63500" dir="2400000" algn="ctr" rotWithShape="0">
                <a:srgbClr val="000000"/>
              </a:outerShdw>
            </a:effectLst>
            <a:scene3d>
              <a:camera prst="orthographicFront"/>
              <a:lightRig rig="threePt" dir="t">
                <a:rot lat="0" lon="0" rev="0"/>
              </a:lightRig>
            </a:scene3d>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solidFill>
                    <a:schemeClr val="bg1"/>
                  </a:solidFill>
                </a:rPr>
                <a:t>Most of Us</a:t>
              </a:r>
              <a:endParaRPr lang="en-US" dirty="0">
                <a:solidFill>
                  <a:schemeClr val="bg1"/>
                </a:solidFill>
              </a:endParaRPr>
            </a:p>
          </p:txBody>
        </p:sp>
        <p:sp>
          <p:nvSpPr>
            <p:cNvPr id="39" name="Rectangle 38"/>
            <p:cNvSpPr/>
            <p:nvPr/>
          </p:nvSpPr>
          <p:spPr>
            <a:xfrm>
              <a:off x="3347864" y="548680"/>
              <a:ext cx="5040560" cy="648072"/>
            </a:xfrm>
            <a:prstGeom prst="rect">
              <a:avLst/>
            </a:prstGeom>
            <a:ln/>
            <a:effectLst>
              <a:outerShdw dist="76200" dir="2400000" algn="tl" rotWithShape="0">
                <a:prstClr val="black"/>
              </a:outerShdw>
            </a:effectLst>
          </p:spPr>
          <p:style>
            <a:lnRef idx="2">
              <a:schemeClr val="dk1"/>
            </a:lnRef>
            <a:fillRef idx="1">
              <a:schemeClr val="lt1"/>
            </a:fillRef>
            <a:effectRef idx="0">
              <a:schemeClr val="dk1"/>
            </a:effectRef>
            <a:fontRef idx="minor">
              <a:schemeClr val="dk1"/>
            </a:fontRef>
          </p:style>
          <p:txBody>
            <a:bodyPr rtlCol="0" anchor="ctr"/>
            <a:lstStyle/>
            <a:p>
              <a:r>
                <a:rPr lang="en-GB" dirty="0" smtClean="0">
                  <a:solidFill>
                    <a:schemeClr val="bg1"/>
                  </a:solidFill>
                </a:rPr>
                <a:t>1.  To </a:t>
              </a:r>
              <a:r>
                <a:rPr lang="en-GB" dirty="0" smtClean="0">
                  <a:solidFill>
                    <a:schemeClr val="tx1"/>
                  </a:solidFill>
                </a:rPr>
                <a:t>avoid some punishment</a:t>
              </a:r>
              <a:endParaRPr lang="en-US" dirty="0">
                <a:solidFill>
                  <a:schemeClr val="tx1"/>
                </a:solidFill>
              </a:endParaRPr>
            </a:p>
          </p:txBody>
        </p:sp>
        <p:sp>
          <p:nvSpPr>
            <p:cNvPr id="40" name="Rectangle 39"/>
            <p:cNvSpPr/>
            <p:nvPr/>
          </p:nvSpPr>
          <p:spPr>
            <a:xfrm>
              <a:off x="3347864" y="1340768"/>
              <a:ext cx="5040560" cy="648072"/>
            </a:xfrm>
            <a:prstGeom prst="rect">
              <a:avLst/>
            </a:prstGeom>
            <a:ln/>
            <a:effectLst>
              <a:outerShdw dist="76200" dir="2400000" algn="tl" rotWithShape="0">
                <a:prstClr val="black"/>
              </a:outerShdw>
            </a:effectLst>
          </p:spPr>
          <p:style>
            <a:lnRef idx="2">
              <a:schemeClr val="dk1"/>
            </a:lnRef>
            <a:fillRef idx="1">
              <a:schemeClr val="lt1"/>
            </a:fillRef>
            <a:effectRef idx="0">
              <a:schemeClr val="dk1"/>
            </a:effectRef>
            <a:fontRef idx="minor">
              <a:schemeClr val="dk1"/>
            </a:fontRef>
          </p:style>
          <p:txBody>
            <a:bodyPr rtlCol="0" anchor="ctr"/>
            <a:lstStyle/>
            <a:p>
              <a:r>
                <a:rPr lang="en-GB" dirty="0">
                  <a:solidFill>
                    <a:schemeClr val="bg1"/>
                  </a:solidFill>
                </a:rPr>
                <a:t>2.  </a:t>
              </a:r>
              <a:r>
                <a:rPr lang="en-GB" dirty="0">
                  <a:solidFill>
                    <a:schemeClr val="tx1"/>
                  </a:solidFill>
                </a:rPr>
                <a:t>To avoid some punishment</a:t>
              </a:r>
              <a:endParaRPr lang="en-US" dirty="0">
                <a:solidFill>
                  <a:schemeClr val="tx1"/>
                </a:solidFill>
              </a:endParaRPr>
            </a:p>
          </p:txBody>
        </p:sp>
        <p:cxnSp>
          <p:nvCxnSpPr>
            <p:cNvPr id="41" name="Elbow Connector 40"/>
            <p:cNvCxnSpPr>
              <a:stCxn id="38" idx="3"/>
              <a:endCxn id="39" idx="1"/>
            </p:cNvCxnSpPr>
            <p:nvPr/>
          </p:nvCxnSpPr>
          <p:spPr>
            <a:xfrm flipV="1">
              <a:off x="2632362" y="872716"/>
              <a:ext cx="715502" cy="360040"/>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38" idx="3"/>
              <a:endCxn id="40" idx="1"/>
            </p:cNvCxnSpPr>
            <p:nvPr/>
          </p:nvCxnSpPr>
          <p:spPr>
            <a:xfrm>
              <a:off x="2632362" y="1232756"/>
              <a:ext cx="715502" cy="432048"/>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755576" y="2564904"/>
              <a:ext cx="1804835" cy="648072"/>
            </a:xfrm>
            <a:prstGeom prst="rect">
              <a:avLst/>
            </a:prstGeom>
            <a:solidFill>
              <a:schemeClr val="tx1">
                <a:lumMod val="50000"/>
                <a:lumOff val="50000"/>
              </a:schemeClr>
            </a:solidFill>
            <a:ln/>
            <a:effectLst>
              <a:outerShdw blurRad="12700" dist="63500" dir="2400000" algn="ctr" rotWithShape="0">
                <a:srgbClr val="000000"/>
              </a:outerShdw>
            </a:effectLst>
            <a:scene3d>
              <a:camera prst="orthographicFront"/>
              <a:lightRig rig="threePt" dir="t">
                <a:rot lat="0" lon="0" rev="0"/>
              </a:lightRig>
            </a:scene3d>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rPr>
                <a:t>Many of Us</a:t>
              </a:r>
              <a:endParaRPr lang="en-US" dirty="0">
                <a:solidFill>
                  <a:schemeClr val="bg1"/>
                </a:solidFill>
              </a:endParaRPr>
            </a:p>
          </p:txBody>
        </p:sp>
        <p:sp>
          <p:nvSpPr>
            <p:cNvPr id="44" name="Rectangle 43"/>
            <p:cNvSpPr/>
            <p:nvPr/>
          </p:nvSpPr>
          <p:spPr>
            <a:xfrm>
              <a:off x="3347864" y="2204864"/>
              <a:ext cx="5040560" cy="648072"/>
            </a:xfrm>
            <a:prstGeom prst="rect">
              <a:avLst/>
            </a:prstGeom>
            <a:ln/>
            <a:effectLst>
              <a:outerShdw dist="76200" dir="2400000" algn="tl" rotWithShape="0">
                <a:prstClr val="black"/>
              </a:outerShdw>
            </a:effectLst>
          </p:spPr>
          <p:style>
            <a:lnRef idx="2">
              <a:schemeClr val="dk1"/>
            </a:lnRef>
            <a:fillRef idx="1">
              <a:schemeClr val="lt1"/>
            </a:fillRef>
            <a:effectRef idx="0">
              <a:schemeClr val="dk1"/>
            </a:effectRef>
            <a:fontRef idx="minor">
              <a:schemeClr val="dk1"/>
            </a:fontRef>
          </p:style>
          <p:txBody>
            <a:bodyPr rtlCol="0" anchor="ctr"/>
            <a:lstStyle/>
            <a:p>
              <a:r>
                <a:rPr lang="en-GB" dirty="0">
                  <a:solidFill>
                    <a:schemeClr val="bg1"/>
                  </a:solidFill>
                </a:rPr>
                <a:t>3.  </a:t>
              </a:r>
              <a:r>
                <a:rPr lang="en-GB" dirty="0" smtClean="0">
                  <a:solidFill>
                    <a:schemeClr val="tx1"/>
                  </a:solidFill>
                </a:rPr>
                <a:t>To </a:t>
              </a:r>
              <a:r>
                <a:rPr lang="en-GB" dirty="0">
                  <a:solidFill>
                    <a:schemeClr val="tx1"/>
                  </a:solidFill>
                </a:rPr>
                <a:t>be Responsive to family, friends or Superiors</a:t>
              </a:r>
              <a:endParaRPr lang="en-US" dirty="0">
                <a:solidFill>
                  <a:schemeClr val="tx1"/>
                </a:solidFill>
              </a:endParaRPr>
            </a:p>
          </p:txBody>
        </p:sp>
        <p:sp>
          <p:nvSpPr>
            <p:cNvPr id="45" name="Rectangle 44"/>
            <p:cNvSpPr/>
            <p:nvPr/>
          </p:nvSpPr>
          <p:spPr>
            <a:xfrm>
              <a:off x="3347864" y="2996952"/>
              <a:ext cx="5040560" cy="648072"/>
            </a:xfrm>
            <a:prstGeom prst="rect">
              <a:avLst/>
            </a:prstGeom>
            <a:ln/>
            <a:effectLst>
              <a:outerShdw dist="76200" dir="2400000" algn="tl" rotWithShape="0">
                <a:prstClr val="black"/>
              </a:outerShdw>
            </a:effectLst>
          </p:spPr>
          <p:style>
            <a:lnRef idx="2">
              <a:schemeClr val="dk1"/>
            </a:lnRef>
            <a:fillRef idx="1">
              <a:schemeClr val="lt1"/>
            </a:fillRef>
            <a:effectRef idx="0">
              <a:schemeClr val="dk1"/>
            </a:effectRef>
            <a:fontRef idx="minor">
              <a:schemeClr val="dk1"/>
            </a:fontRef>
          </p:style>
          <p:txBody>
            <a:bodyPr rtlCol="0" anchor="ctr"/>
            <a:lstStyle/>
            <a:p>
              <a:r>
                <a:rPr lang="en-GB" dirty="0">
                  <a:solidFill>
                    <a:schemeClr val="bg1"/>
                  </a:solidFill>
                </a:rPr>
                <a:t>4.  </a:t>
              </a:r>
              <a:r>
                <a:rPr lang="en-GB" dirty="0" smtClean="0">
                  <a:solidFill>
                    <a:schemeClr val="tx1"/>
                  </a:solidFill>
                </a:rPr>
                <a:t>To </a:t>
              </a:r>
              <a:r>
                <a:rPr lang="en-GB" dirty="0">
                  <a:solidFill>
                    <a:schemeClr val="tx1"/>
                  </a:solidFill>
                </a:rPr>
                <a:t>be a good Citizen</a:t>
              </a:r>
              <a:endParaRPr lang="en-US" dirty="0">
                <a:solidFill>
                  <a:schemeClr val="tx1"/>
                </a:solidFill>
              </a:endParaRPr>
            </a:p>
          </p:txBody>
        </p:sp>
        <p:cxnSp>
          <p:nvCxnSpPr>
            <p:cNvPr id="46" name="Elbow Connector 45"/>
            <p:cNvCxnSpPr>
              <a:stCxn id="43" idx="3"/>
              <a:endCxn id="44" idx="1"/>
            </p:cNvCxnSpPr>
            <p:nvPr/>
          </p:nvCxnSpPr>
          <p:spPr>
            <a:xfrm flipV="1">
              <a:off x="2560411" y="2528900"/>
              <a:ext cx="787453" cy="360040"/>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43" idx="3"/>
              <a:endCxn id="45" idx="1"/>
            </p:cNvCxnSpPr>
            <p:nvPr/>
          </p:nvCxnSpPr>
          <p:spPr>
            <a:xfrm>
              <a:off x="2560411" y="2888940"/>
              <a:ext cx="787453" cy="432048"/>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755576" y="3861048"/>
              <a:ext cx="1732884" cy="648072"/>
            </a:xfrm>
            <a:prstGeom prst="rect">
              <a:avLst/>
            </a:prstGeom>
            <a:solidFill>
              <a:schemeClr val="tx1">
                <a:lumMod val="65000"/>
                <a:lumOff val="35000"/>
              </a:schemeClr>
            </a:solidFill>
            <a:ln/>
            <a:effectLst>
              <a:outerShdw dist="63500" dir="1200000" algn="ctr" rotWithShape="0">
                <a:srgbClr val="000000">
                  <a:alpha val="60000"/>
                </a:srgbClr>
              </a:outerShdw>
            </a:effectLst>
            <a:scene3d>
              <a:camera prst="orthographicFront"/>
              <a:lightRig rig="threePt" dir="t">
                <a:rot lat="0" lon="0" rev="0"/>
              </a:lightRig>
            </a:scene3d>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bg1"/>
                  </a:solidFill>
                </a:rPr>
                <a:t>Very Few of Us</a:t>
              </a:r>
              <a:endParaRPr lang="en-US" dirty="0">
                <a:solidFill>
                  <a:schemeClr val="bg1"/>
                </a:solidFill>
              </a:endParaRPr>
            </a:p>
          </p:txBody>
        </p:sp>
        <p:sp>
          <p:nvSpPr>
            <p:cNvPr id="49" name="Rectangle 48"/>
            <p:cNvSpPr/>
            <p:nvPr/>
          </p:nvSpPr>
          <p:spPr>
            <a:xfrm>
              <a:off x="3347864" y="3861048"/>
              <a:ext cx="5040560" cy="648072"/>
            </a:xfrm>
            <a:prstGeom prst="rect">
              <a:avLst/>
            </a:prstGeom>
            <a:ln/>
            <a:effectLst>
              <a:outerShdw dist="76200" dir="2400000" algn="tl" rotWithShape="0">
                <a:prstClr val="black"/>
              </a:outerShdw>
            </a:effectLst>
          </p:spPr>
          <p:style>
            <a:lnRef idx="2">
              <a:schemeClr val="dk1"/>
            </a:lnRef>
            <a:fillRef idx="1">
              <a:schemeClr val="lt1"/>
            </a:fillRef>
            <a:effectRef idx="0">
              <a:schemeClr val="dk1"/>
            </a:effectRef>
            <a:fontRef idx="minor">
              <a:schemeClr val="dk1"/>
            </a:fontRef>
          </p:style>
          <p:txBody>
            <a:bodyPr rtlCol="0" anchor="ctr"/>
            <a:lstStyle/>
            <a:p>
              <a:r>
                <a:rPr lang="en-GB" sz="1600" b="1" dirty="0">
                  <a:solidFill>
                    <a:schemeClr val="bg1"/>
                  </a:solidFill>
                </a:rPr>
                <a:t>5.  </a:t>
              </a:r>
              <a:r>
                <a:rPr lang="en-GB" sz="1600" b="1" dirty="0">
                  <a:solidFill>
                    <a:schemeClr val="tx1"/>
                  </a:solidFill>
                </a:rPr>
                <a:t>To do what is right, pursue </a:t>
              </a:r>
              <a:r>
                <a:rPr lang="en-GB" sz="1600" b="1" dirty="0" smtClean="0">
                  <a:solidFill>
                    <a:schemeClr val="tx1"/>
                  </a:solidFill>
                </a:rPr>
                <a:t> </a:t>
              </a:r>
              <a:r>
                <a:rPr lang="en-GB" sz="1600" b="1" dirty="0">
                  <a:solidFill>
                    <a:schemeClr val="tx1"/>
                  </a:solidFill>
                </a:rPr>
                <a:t>ideal, such as justice</a:t>
              </a:r>
              <a:endParaRPr lang="en-US" sz="1600" b="1" dirty="0">
                <a:solidFill>
                  <a:schemeClr val="tx1"/>
                </a:solidFill>
              </a:endParaRPr>
            </a:p>
          </p:txBody>
        </p:sp>
        <p:cxnSp>
          <p:nvCxnSpPr>
            <p:cNvPr id="50" name="Elbow Connector 49"/>
            <p:cNvCxnSpPr>
              <a:stCxn id="48" idx="3"/>
              <a:endCxn id="49" idx="1"/>
            </p:cNvCxnSpPr>
            <p:nvPr/>
          </p:nvCxnSpPr>
          <p:spPr>
            <a:xfrm>
              <a:off x="2488460" y="4185084"/>
              <a:ext cx="859404" cy="1588"/>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noFill/>
        </p:spPr>
        <p:txBody>
          <a:bodyPr/>
          <a:lstStyle/>
          <a:p>
            <a:r>
              <a:rPr lang="en-US" smtClean="0">
                <a:effectLst/>
              </a:rPr>
              <a:t>Ethics and the Law</a:t>
            </a:r>
          </a:p>
        </p:txBody>
      </p:sp>
      <p:sp>
        <p:nvSpPr>
          <p:cNvPr id="13317" name="Rectangle 3"/>
          <p:cNvSpPr>
            <a:spLocks noGrp="1" noChangeArrowheads="1"/>
          </p:cNvSpPr>
          <p:nvPr>
            <p:ph idx="1"/>
          </p:nvPr>
        </p:nvSpPr>
        <p:spPr>
          <a:noFill/>
        </p:spPr>
        <p:txBody>
          <a:bodyPr/>
          <a:lstStyle/>
          <a:p>
            <a:r>
              <a:rPr lang="en-US" smtClean="0">
                <a:effectLst/>
              </a:rPr>
              <a:t>Law often represents an ethical minimum</a:t>
            </a:r>
          </a:p>
          <a:p>
            <a:r>
              <a:rPr lang="en-US" smtClean="0">
                <a:effectLst/>
              </a:rPr>
              <a:t>Ethics often represents a standard that exceeds the legal minimum</a:t>
            </a:r>
          </a:p>
        </p:txBody>
      </p:sp>
      <p:sp>
        <p:nvSpPr>
          <p:cNvPr id="9" name="Rectangle 18"/>
          <p:cNvSpPr>
            <a:spLocks noGrp="1" noChangeArrowheads="1"/>
          </p:cNvSpPr>
          <p:nvPr>
            <p:ph type="ftr" sz="quarter" idx="11"/>
          </p:nvPr>
        </p:nvSpPr>
        <p:spPr/>
        <p:txBody>
          <a:bodyPr/>
          <a:lstStyle/>
          <a:p>
            <a:pPr>
              <a:defRPr/>
            </a:pPr>
            <a:endParaRPr lang="en-US" dirty="0"/>
          </a:p>
        </p:txBody>
      </p:sp>
      <p:sp>
        <p:nvSpPr>
          <p:cNvPr id="10" name="Rectangle 19"/>
          <p:cNvSpPr>
            <a:spLocks noGrp="1" noChangeArrowheads="1"/>
          </p:cNvSpPr>
          <p:nvPr>
            <p:ph type="sldNum" sz="quarter" idx="12"/>
          </p:nvPr>
        </p:nvSpPr>
        <p:spPr/>
        <p:txBody>
          <a:bodyPr/>
          <a:lstStyle/>
          <a:p>
            <a:pPr>
              <a:defRPr/>
            </a:pPr>
            <a:fld id="{098401E0-8595-4029-BC0C-69CA7E3D2171}" type="slidenum">
              <a:rPr lang="en-US"/>
              <a:pPr>
                <a:defRPr/>
              </a:pPr>
              <a:t>8</a:t>
            </a:fld>
            <a:endParaRPr lang="en-US" dirty="0"/>
          </a:p>
        </p:txBody>
      </p:sp>
      <p:sp>
        <p:nvSpPr>
          <p:cNvPr id="13318" name="Oval 4"/>
          <p:cNvSpPr>
            <a:spLocks noChangeArrowheads="1"/>
          </p:cNvSpPr>
          <p:nvPr/>
        </p:nvSpPr>
        <p:spPr bwMode="auto">
          <a:xfrm>
            <a:off x="2895600" y="4191000"/>
            <a:ext cx="1981200" cy="1828800"/>
          </a:xfrm>
          <a:prstGeom prst="ellipse">
            <a:avLst/>
          </a:prstGeom>
          <a:solidFill>
            <a:srgbClr val="FFFFFF"/>
          </a:solidFill>
          <a:ln w="12700">
            <a:solidFill>
              <a:schemeClr val="tx1"/>
            </a:solidFill>
            <a:round/>
            <a:headEnd/>
            <a:tailEnd/>
          </a:ln>
        </p:spPr>
        <p:txBody>
          <a:bodyPr wrap="none" anchor="ctr"/>
          <a:lstStyle/>
          <a:p>
            <a:pPr algn="ctr"/>
            <a:r>
              <a:rPr lang="en-US" sz="2400">
                <a:solidFill>
                  <a:schemeClr val="bg2"/>
                </a:solidFill>
                <a:latin typeface="Times New Roman" pitchFamily="18" charset="0"/>
              </a:rPr>
              <a:t>Ethics</a:t>
            </a:r>
          </a:p>
        </p:txBody>
      </p:sp>
      <p:sp>
        <p:nvSpPr>
          <p:cNvPr id="13319" name="Oval 5"/>
          <p:cNvSpPr>
            <a:spLocks noChangeArrowheads="1"/>
          </p:cNvSpPr>
          <p:nvPr/>
        </p:nvSpPr>
        <p:spPr bwMode="auto">
          <a:xfrm>
            <a:off x="4572000" y="4191000"/>
            <a:ext cx="1981200" cy="1828800"/>
          </a:xfrm>
          <a:prstGeom prst="ellipse">
            <a:avLst/>
          </a:prstGeom>
          <a:solidFill>
            <a:schemeClr val="accent1"/>
          </a:solidFill>
          <a:ln w="12700">
            <a:solidFill>
              <a:schemeClr val="tx1"/>
            </a:solidFill>
            <a:round/>
            <a:headEnd/>
            <a:tailEnd/>
          </a:ln>
        </p:spPr>
        <p:txBody>
          <a:bodyPr wrap="none" anchor="ctr"/>
          <a:lstStyle/>
          <a:p>
            <a:pPr algn="ctr"/>
            <a:r>
              <a:rPr lang="en-US" sz="2400">
                <a:latin typeface="Times New Roman" pitchFamily="18" charset="0"/>
              </a:rPr>
              <a:t>Law</a:t>
            </a:r>
          </a:p>
        </p:txBody>
      </p:sp>
      <p:cxnSp>
        <p:nvCxnSpPr>
          <p:cNvPr id="13320" name="AutoShape 6"/>
          <p:cNvCxnSpPr>
            <a:cxnSpLocks noChangeShapeType="1"/>
            <a:stCxn id="13318" idx="0"/>
            <a:endCxn id="13319" idx="0"/>
          </p:cNvCxnSpPr>
          <p:nvPr/>
        </p:nvCxnSpPr>
        <p:spPr bwMode="auto">
          <a:xfrm rot="5400000" flipV="1">
            <a:off x="4723606" y="3353594"/>
            <a:ext cx="1588" cy="1676400"/>
          </a:xfrm>
          <a:prstGeom prst="curvedConnector3">
            <a:avLst>
              <a:gd name="adj1" fmla="val -14400005"/>
            </a:avLst>
          </a:prstGeom>
          <a:noFill/>
          <a:ln w="12700">
            <a:solidFill>
              <a:schemeClr val="tx1"/>
            </a:solidFill>
            <a:round/>
            <a:headEnd type="triangle" w="med" len="med"/>
            <a:tailEnd type="triangle" w="med" len="med"/>
          </a:ln>
        </p:spPr>
      </p:cxnSp>
      <p:sp>
        <p:nvSpPr>
          <p:cNvPr id="13321" name="Text Box 7"/>
          <p:cNvSpPr txBox="1">
            <a:spLocks noChangeArrowheads="1"/>
          </p:cNvSpPr>
          <p:nvPr/>
        </p:nvSpPr>
        <p:spPr bwMode="auto">
          <a:xfrm>
            <a:off x="3810000" y="3886200"/>
            <a:ext cx="1714500" cy="915988"/>
          </a:xfrm>
          <a:prstGeom prst="rect">
            <a:avLst/>
          </a:prstGeom>
          <a:noFill/>
          <a:ln w="12700">
            <a:noFill/>
            <a:miter lim="800000"/>
            <a:headEnd/>
            <a:tailEnd/>
          </a:ln>
        </p:spPr>
        <p:txBody>
          <a:bodyPr>
            <a:spAutoFit/>
          </a:bodyPr>
          <a:lstStyle/>
          <a:p>
            <a:pPr algn="ctr"/>
            <a:r>
              <a:rPr lang="en-US">
                <a:latin typeface="Times New Roman" pitchFamily="18" charset="0"/>
              </a:rPr>
              <a:t>Frequent Overlap</a:t>
            </a:r>
          </a:p>
          <a:p>
            <a:endParaRPr lang="en-US">
              <a:latin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1905000"/>
          </a:xfrm>
        </p:spPr>
        <p:txBody>
          <a:bodyPr>
            <a:normAutofit/>
          </a:bodyPr>
          <a:lstStyle/>
          <a:p>
            <a:pPr>
              <a:defRPr/>
            </a:pPr>
            <a:r>
              <a:rPr lang="en-US" sz="5400" dirty="0" smtClean="0"/>
              <a:t>To be ethical, </a:t>
            </a:r>
            <a:endParaRPr lang="en-US" sz="5400" dirty="0"/>
          </a:p>
        </p:txBody>
      </p:sp>
      <p:sp>
        <p:nvSpPr>
          <p:cNvPr id="3" name="Text Placeholder 2"/>
          <p:cNvSpPr>
            <a:spLocks noGrp="1"/>
          </p:cNvSpPr>
          <p:nvPr>
            <p:ph type="body" idx="1"/>
          </p:nvPr>
        </p:nvSpPr>
        <p:spPr/>
        <p:txBody>
          <a:bodyPr/>
          <a:lstStyle/>
          <a:p>
            <a:pPr>
              <a:defRPr/>
            </a:pPr>
            <a:r>
              <a:rPr lang="en-US" dirty="0" smtClean="0"/>
              <a:t>You must</a:t>
            </a:r>
            <a:endParaRPr lang="en-US" dirty="0"/>
          </a:p>
        </p:txBody>
      </p:sp>
      <p:sp>
        <p:nvSpPr>
          <p:cNvPr id="4" name="Content Placeholder 3"/>
          <p:cNvSpPr>
            <a:spLocks noGrp="1"/>
          </p:cNvSpPr>
          <p:nvPr>
            <p:ph sz="half" idx="2"/>
          </p:nvPr>
        </p:nvSpPr>
        <p:spPr/>
        <p:txBody>
          <a:bodyPr>
            <a:normAutofit/>
          </a:bodyPr>
          <a:lstStyle/>
          <a:p>
            <a:pPr>
              <a:defRPr/>
            </a:pPr>
            <a:r>
              <a:rPr lang="en-US" sz="4800" dirty="0" smtClean="0"/>
              <a:t>Demonstrate Integrity</a:t>
            </a:r>
          </a:p>
          <a:p>
            <a:pPr>
              <a:defRPr/>
            </a:pPr>
            <a:r>
              <a:rPr lang="en-US" sz="4800" dirty="0" smtClean="0"/>
              <a:t>Exercise Leadership</a:t>
            </a:r>
            <a:endParaRPr lang="en-US" sz="4800" dirty="0"/>
          </a:p>
        </p:txBody>
      </p:sp>
      <p:sp>
        <p:nvSpPr>
          <p:cNvPr id="5" name="Text Placeholder 4"/>
          <p:cNvSpPr>
            <a:spLocks noGrp="1"/>
          </p:cNvSpPr>
          <p:nvPr>
            <p:ph type="body" sz="quarter" idx="3"/>
          </p:nvPr>
        </p:nvSpPr>
        <p:spPr/>
        <p:txBody>
          <a:bodyPr/>
          <a:lstStyle/>
          <a:p>
            <a:pPr>
              <a:defRPr/>
            </a:pPr>
            <a:r>
              <a:rPr lang="en-US" dirty="0" smtClean="0"/>
              <a:t>You must</a:t>
            </a:r>
            <a:endParaRPr lang="en-US" dirty="0"/>
          </a:p>
        </p:txBody>
      </p:sp>
      <p:sp>
        <p:nvSpPr>
          <p:cNvPr id="6" name="Content Placeholder 5"/>
          <p:cNvSpPr>
            <a:spLocks noGrp="1"/>
          </p:cNvSpPr>
          <p:nvPr>
            <p:ph sz="quarter" idx="4"/>
          </p:nvPr>
        </p:nvSpPr>
        <p:spPr/>
        <p:txBody>
          <a:bodyPr>
            <a:noAutofit/>
          </a:bodyPr>
          <a:lstStyle/>
          <a:p>
            <a:pPr>
              <a:defRPr/>
            </a:pPr>
            <a:r>
              <a:rPr lang="en-US" sz="4400" dirty="0" smtClean="0"/>
              <a:t>Practice Competently</a:t>
            </a:r>
          </a:p>
          <a:p>
            <a:pPr>
              <a:defRPr/>
            </a:pPr>
            <a:r>
              <a:rPr lang="en-US" sz="4400" dirty="0" smtClean="0"/>
              <a:t>Promote Sustainability</a:t>
            </a:r>
            <a:endParaRPr lang="en-US" sz="4400" dirty="0"/>
          </a:p>
        </p:txBody>
      </p:sp>
      <p:sp>
        <p:nvSpPr>
          <p:cNvPr id="7" name="Slide Number Placeholder 6"/>
          <p:cNvSpPr>
            <a:spLocks noGrp="1"/>
          </p:cNvSpPr>
          <p:nvPr>
            <p:ph type="sldNum" sz="quarter" idx="12"/>
          </p:nvPr>
        </p:nvSpPr>
        <p:spPr/>
        <p:txBody>
          <a:bodyPr/>
          <a:lstStyle/>
          <a:p>
            <a:pPr>
              <a:defRPr/>
            </a:pPr>
            <a:fld id="{5BDB8E1F-8DAD-4755-A2C7-02466908A2FC}" type="slidenum">
              <a:rPr lang="en-US" smtClean="0"/>
              <a:pPr>
                <a:defRPr/>
              </a:pPr>
              <a:t>9</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TotalTime>
  <Words>1533</Words>
  <Application>Microsoft Office PowerPoint</Application>
  <PresentationFormat>On-screen Show (4:3)</PresentationFormat>
  <Paragraphs>260</Paragraphs>
  <Slides>31</Slides>
  <Notes>17</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Ethics and Due Process Compliance in Public Procurement</vt:lpstr>
      <vt:lpstr>Highlight</vt:lpstr>
      <vt:lpstr>On the Marble</vt:lpstr>
      <vt:lpstr>Ethics</vt:lpstr>
      <vt:lpstr>Right behaviour?</vt:lpstr>
      <vt:lpstr>Slide 6</vt:lpstr>
      <vt:lpstr>Why  Leaders behave ethically </vt:lpstr>
      <vt:lpstr>Ethics and the Law</vt:lpstr>
      <vt:lpstr>To be ethical, </vt:lpstr>
      <vt:lpstr>DUE PROCESS in  Procurement is</vt:lpstr>
      <vt:lpstr>DUE PROCESS is NOT</vt:lpstr>
      <vt:lpstr>Slide 12</vt:lpstr>
      <vt:lpstr>Advertisement</vt:lpstr>
      <vt:lpstr>Bid Opening, Examination and Evaluation</vt:lpstr>
      <vt:lpstr>Award and Approving Authorities</vt:lpstr>
      <vt:lpstr>Due Process in Complain Procedure: Section 54 </vt:lpstr>
      <vt:lpstr>Way Forward</vt:lpstr>
      <vt:lpstr>Way Forward</vt:lpstr>
      <vt:lpstr>WAY FORWARD</vt:lpstr>
      <vt:lpstr>Way forward…</vt:lpstr>
      <vt:lpstr>In this world everything changes except good deeds and bad deeds; these follow you as the shadow follows the body.              </vt:lpstr>
      <vt:lpstr>INTEGRITY</vt:lpstr>
      <vt:lpstr>Can we proudly say Integrity works here?</vt:lpstr>
      <vt:lpstr>Integrity…</vt:lpstr>
      <vt:lpstr>Offences and Sanctions- Section 58</vt:lpstr>
      <vt:lpstr>Sanction or PENALTY FOR VIOLATORS Section 58</vt:lpstr>
      <vt:lpstr>Slide 27</vt:lpstr>
      <vt:lpstr>Slide 28</vt:lpstr>
      <vt:lpstr>Slide 29</vt:lpstr>
      <vt:lpstr>Compliance will become easier if you will:</vt:lpstr>
      <vt:lpstr>Thank You</vt:lpstr>
    </vt:vector>
  </TitlesOfParts>
  <Company>BPP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james.akanmu</dc:creator>
  <cp:lastModifiedBy>james.akanmu</cp:lastModifiedBy>
  <cp:revision>52</cp:revision>
  <dcterms:created xsi:type="dcterms:W3CDTF">2014-04-01T15:11:09Z</dcterms:created>
  <dcterms:modified xsi:type="dcterms:W3CDTF">2014-05-19T06:53:08Z</dcterms:modified>
</cp:coreProperties>
</file>