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1" r:id="rId7"/>
    <p:sldId id="262" r:id="rId8"/>
    <p:sldId id="264" r:id="rId9"/>
    <p:sldId id="265" r:id="rId10"/>
    <p:sldId id="266" r:id="rId11"/>
    <p:sldId id="267" r:id="rId12"/>
    <p:sldId id="268" r:id="rId13"/>
    <p:sldId id="269" r:id="rId14"/>
    <p:sldId id="271" r:id="rId15"/>
    <p:sldId id="273" r:id="rId16"/>
    <p:sldId id="272"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797" y="2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0F28C8-22FD-49A7-B8CF-E218680AFFF4}" type="datetimeFigureOut">
              <a:rPr lang="en-US" smtClean="0"/>
              <a:pPr/>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74EA8-9D5F-4A86-A531-D38D0279F690}" type="slidenum">
              <a:rPr lang="en-US" smtClean="0"/>
              <a:pPr/>
              <a:t>‹#›</a:t>
            </a:fld>
            <a:endParaRPr lang="en-US"/>
          </a:p>
        </p:txBody>
      </p:sp>
    </p:spTree>
    <p:extLst>
      <p:ext uri="{BB962C8B-B14F-4D97-AF65-F5344CB8AC3E}">
        <p14:creationId xmlns:p14="http://schemas.microsoft.com/office/powerpoint/2010/main" xmlns="" val="293707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F28C8-22FD-49A7-B8CF-E218680AFFF4}" type="datetimeFigureOut">
              <a:rPr lang="en-US" smtClean="0"/>
              <a:pPr/>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74EA8-9D5F-4A86-A531-D38D0279F690}" type="slidenum">
              <a:rPr lang="en-US" smtClean="0"/>
              <a:pPr/>
              <a:t>‹#›</a:t>
            </a:fld>
            <a:endParaRPr lang="en-US"/>
          </a:p>
        </p:txBody>
      </p:sp>
    </p:spTree>
    <p:extLst>
      <p:ext uri="{BB962C8B-B14F-4D97-AF65-F5344CB8AC3E}">
        <p14:creationId xmlns:p14="http://schemas.microsoft.com/office/powerpoint/2010/main" xmlns="" val="218075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F28C8-22FD-49A7-B8CF-E218680AFFF4}" type="datetimeFigureOut">
              <a:rPr lang="en-US" smtClean="0"/>
              <a:pPr/>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74EA8-9D5F-4A86-A531-D38D0279F690}" type="slidenum">
              <a:rPr lang="en-US" smtClean="0"/>
              <a:pPr/>
              <a:t>‹#›</a:t>
            </a:fld>
            <a:endParaRPr lang="en-US"/>
          </a:p>
        </p:txBody>
      </p:sp>
    </p:spTree>
    <p:extLst>
      <p:ext uri="{BB962C8B-B14F-4D97-AF65-F5344CB8AC3E}">
        <p14:creationId xmlns:p14="http://schemas.microsoft.com/office/powerpoint/2010/main" xmlns="" val="85061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F28C8-22FD-49A7-B8CF-E218680AFFF4}" type="datetimeFigureOut">
              <a:rPr lang="en-US" smtClean="0"/>
              <a:pPr/>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74EA8-9D5F-4A86-A531-D38D0279F690}" type="slidenum">
              <a:rPr lang="en-US" smtClean="0"/>
              <a:pPr/>
              <a:t>‹#›</a:t>
            </a:fld>
            <a:endParaRPr lang="en-US"/>
          </a:p>
        </p:txBody>
      </p:sp>
    </p:spTree>
    <p:extLst>
      <p:ext uri="{BB962C8B-B14F-4D97-AF65-F5344CB8AC3E}">
        <p14:creationId xmlns:p14="http://schemas.microsoft.com/office/powerpoint/2010/main" xmlns="" val="101860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F28C8-22FD-49A7-B8CF-E218680AFFF4}" type="datetimeFigureOut">
              <a:rPr lang="en-US" smtClean="0"/>
              <a:pPr/>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74EA8-9D5F-4A86-A531-D38D0279F690}" type="slidenum">
              <a:rPr lang="en-US" smtClean="0"/>
              <a:pPr/>
              <a:t>‹#›</a:t>
            </a:fld>
            <a:endParaRPr lang="en-US"/>
          </a:p>
        </p:txBody>
      </p:sp>
    </p:spTree>
    <p:extLst>
      <p:ext uri="{BB962C8B-B14F-4D97-AF65-F5344CB8AC3E}">
        <p14:creationId xmlns:p14="http://schemas.microsoft.com/office/powerpoint/2010/main" xmlns="" val="287875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0F28C8-22FD-49A7-B8CF-E218680AFFF4}" type="datetimeFigureOut">
              <a:rPr lang="en-US" smtClean="0"/>
              <a:pPr/>
              <a:t>5/18/2014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74EA8-9D5F-4A86-A531-D38D0279F690}" type="slidenum">
              <a:rPr lang="en-US" smtClean="0"/>
              <a:pPr/>
              <a:t>‹#›</a:t>
            </a:fld>
            <a:endParaRPr lang="en-US"/>
          </a:p>
        </p:txBody>
      </p:sp>
    </p:spTree>
    <p:extLst>
      <p:ext uri="{BB962C8B-B14F-4D97-AF65-F5344CB8AC3E}">
        <p14:creationId xmlns:p14="http://schemas.microsoft.com/office/powerpoint/2010/main" xmlns="" val="173492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0F28C8-22FD-49A7-B8CF-E218680AFFF4}" type="datetimeFigureOut">
              <a:rPr lang="en-US" smtClean="0"/>
              <a:pPr/>
              <a:t>5/18/2014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74EA8-9D5F-4A86-A531-D38D0279F690}" type="slidenum">
              <a:rPr lang="en-US" smtClean="0"/>
              <a:pPr/>
              <a:t>‹#›</a:t>
            </a:fld>
            <a:endParaRPr lang="en-US"/>
          </a:p>
        </p:txBody>
      </p:sp>
    </p:spTree>
    <p:extLst>
      <p:ext uri="{BB962C8B-B14F-4D97-AF65-F5344CB8AC3E}">
        <p14:creationId xmlns:p14="http://schemas.microsoft.com/office/powerpoint/2010/main" xmlns="" val="174197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0F28C8-22FD-49A7-B8CF-E218680AFFF4}" type="datetimeFigureOut">
              <a:rPr lang="en-US" smtClean="0"/>
              <a:pPr/>
              <a:t>5/18/2014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74EA8-9D5F-4A86-A531-D38D0279F690}" type="slidenum">
              <a:rPr lang="en-US" smtClean="0"/>
              <a:pPr/>
              <a:t>‹#›</a:t>
            </a:fld>
            <a:endParaRPr lang="en-US"/>
          </a:p>
        </p:txBody>
      </p:sp>
    </p:spTree>
    <p:extLst>
      <p:ext uri="{BB962C8B-B14F-4D97-AF65-F5344CB8AC3E}">
        <p14:creationId xmlns:p14="http://schemas.microsoft.com/office/powerpoint/2010/main" xmlns="" val="201069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28C8-22FD-49A7-B8CF-E218680AFFF4}" type="datetimeFigureOut">
              <a:rPr lang="en-US" smtClean="0"/>
              <a:pPr/>
              <a:t>5/18/2014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74EA8-9D5F-4A86-A531-D38D0279F690}" type="slidenum">
              <a:rPr lang="en-US" smtClean="0"/>
              <a:pPr/>
              <a:t>‹#›</a:t>
            </a:fld>
            <a:endParaRPr lang="en-US"/>
          </a:p>
        </p:txBody>
      </p:sp>
    </p:spTree>
    <p:extLst>
      <p:ext uri="{BB962C8B-B14F-4D97-AF65-F5344CB8AC3E}">
        <p14:creationId xmlns:p14="http://schemas.microsoft.com/office/powerpoint/2010/main" xmlns="" val="258289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F28C8-22FD-49A7-B8CF-E218680AFFF4}" type="datetimeFigureOut">
              <a:rPr lang="en-US" smtClean="0"/>
              <a:pPr/>
              <a:t>5/18/2014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74EA8-9D5F-4A86-A531-D38D0279F690}" type="slidenum">
              <a:rPr lang="en-US" smtClean="0"/>
              <a:pPr/>
              <a:t>‹#›</a:t>
            </a:fld>
            <a:endParaRPr lang="en-US"/>
          </a:p>
        </p:txBody>
      </p:sp>
    </p:spTree>
    <p:extLst>
      <p:ext uri="{BB962C8B-B14F-4D97-AF65-F5344CB8AC3E}">
        <p14:creationId xmlns:p14="http://schemas.microsoft.com/office/powerpoint/2010/main" xmlns="" val="23509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F28C8-22FD-49A7-B8CF-E218680AFFF4}" type="datetimeFigureOut">
              <a:rPr lang="en-US" smtClean="0"/>
              <a:pPr/>
              <a:t>5/18/2014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74EA8-9D5F-4A86-A531-D38D0279F690}" type="slidenum">
              <a:rPr lang="en-US" smtClean="0"/>
              <a:pPr/>
              <a:t>‹#›</a:t>
            </a:fld>
            <a:endParaRPr lang="en-US"/>
          </a:p>
        </p:txBody>
      </p:sp>
    </p:spTree>
    <p:extLst>
      <p:ext uri="{BB962C8B-B14F-4D97-AF65-F5344CB8AC3E}">
        <p14:creationId xmlns:p14="http://schemas.microsoft.com/office/powerpoint/2010/main" xmlns="" val="127234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F28C8-22FD-49A7-B8CF-E218680AFFF4}" type="datetimeFigureOut">
              <a:rPr lang="en-US" smtClean="0"/>
              <a:pPr/>
              <a:t>5/18/2014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74EA8-9D5F-4A86-A531-D38D0279F690}" type="slidenum">
              <a:rPr lang="en-US" smtClean="0"/>
              <a:pPr/>
              <a:t>‹#›</a:t>
            </a:fld>
            <a:endParaRPr lang="en-US"/>
          </a:p>
        </p:txBody>
      </p:sp>
    </p:spTree>
    <p:extLst>
      <p:ext uri="{BB962C8B-B14F-4D97-AF65-F5344CB8AC3E}">
        <p14:creationId xmlns:p14="http://schemas.microsoft.com/office/powerpoint/2010/main" xmlns="" val="58265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685800" y="1143000"/>
            <a:ext cx="7924800" cy="4524315"/>
          </a:xfrm>
          <a:prstGeom prst="rect">
            <a:avLst/>
          </a:prstGeom>
        </p:spPr>
        <p:txBody>
          <a:bodyPr wrap="square">
            <a:spAutoFit/>
          </a:bodyPr>
          <a:lstStyle/>
          <a:p>
            <a:pPr algn="ctr"/>
            <a:r>
              <a:rPr lang="en-US" b="1" dirty="0" smtClean="0">
                <a:latin typeface="Garamond" pitchFamily="18" charset="0"/>
              </a:rPr>
              <a:t>CURBING </a:t>
            </a:r>
            <a:r>
              <a:rPr lang="en-US" b="1" dirty="0">
                <a:latin typeface="Garamond" pitchFamily="18" charset="0"/>
              </a:rPr>
              <a:t>CORRUPT PRACTICES AND UNETHICAL VALUES IN NIGERIAN TERTIARY INSTITUTIONS: THE INFORMATION COMMUNICATIONS TECHNOLOGIES (ICT) APPROACH</a:t>
            </a:r>
            <a:endParaRPr lang="en-US" dirty="0">
              <a:latin typeface="Garamond" pitchFamily="18" charset="0"/>
            </a:endParaRPr>
          </a:p>
          <a:p>
            <a:pPr algn="ctr"/>
            <a:r>
              <a:rPr lang="en-US" b="1" dirty="0">
                <a:latin typeface="Garamond" pitchFamily="18" charset="0"/>
              </a:rPr>
              <a:t> </a:t>
            </a:r>
            <a:endParaRPr lang="en-US" dirty="0">
              <a:latin typeface="Garamond" pitchFamily="18" charset="0"/>
            </a:endParaRPr>
          </a:p>
          <a:p>
            <a:pPr algn="ctr"/>
            <a:endParaRPr lang="en-US" b="1" dirty="0" smtClean="0">
              <a:latin typeface="Garamond" pitchFamily="18" charset="0"/>
            </a:endParaRPr>
          </a:p>
          <a:p>
            <a:pPr algn="ctr"/>
            <a:r>
              <a:rPr lang="en-US" b="1" dirty="0">
                <a:latin typeface="Garamond" pitchFamily="18" charset="0"/>
              </a:rPr>
              <a:t> </a:t>
            </a:r>
            <a:endParaRPr lang="en-US" dirty="0">
              <a:latin typeface="Garamond" pitchFamily="18" charset="0"/>
            </a:endParaRPr>
          </a:p>
          <a:p>
            <a:pPr algn="ctr"/>
            <a:r>
              <a:rPr lang="en-US" b="1" dirty="0" smtClean="0">
                <a:latin typeface="Garamond" pitchFamily="18" charset="0"/>
              </a:rPr>
              <a:t>BY</a:t>
            </a:r>
            <a:endParaRPr lang="en-US" dirty="0">
              <a:latin typeface="Garamond" pitchFamily="18" charset="0"/>
            </a:endParaRPr>
          </a:p>
          <a:p>
            <a:pPr algn="ctr"/>
            <a:endParaRPr lang="en-US" b="1" dirty="0" smtClean="0">
              <a:latin typeface="Garamond" pitchFamily="18" charset="0"/>
            </a:endParaRPr>
          </a:p>
          <a:p>
            <a:pPr algn="ctr"/>
            <a:r>
              <a:rPr lang="en-US" b="1" dirty="0" smtClean="0">
                <a:latin typeface="Garamond" pitchFamily="18" charset="0"/>
              </a:rPr>
              <a:t>PROFESSOR </a:t>
            </a:r>
            <a:r>
              <a:rPr lang="en-US" b="1" dirty="0">
                <a:latin typeface="Garamond" pitchFamily="18" charset="0"/>
              </a:rPr>
              <a:t>GODWIN ONU</a:t>
            </a:r>
            <a:endParaRPr lang="en-US" dirty="0">
              <a:latin typeface="Garamond" pitchFamily="18" charset="0"/>
            </a:endParaRPr>
          </a:p>
          <a:p>
            <a:pPr algn="ctr"/>
            <a:r>
              <a:rPr lang="en-US" b="1" dirty="0">
                <a:latin typeface="Garamond" pitchFamily="18" charset="0"/>
              </a:rPr>
              <a:t>RECTOR</a:t>
            </a:r>
            <a:endParaRPr lang="en-US" dirty="0">
              <a:latin typeface="Garamond" pitchFamily="18" charset="0"/>
            </a:endParaRPr>
          </a:p>
          <a:p>
            <a:pPr algn="ctr"/>
            <a:endParaRPr lang="en-US" b="1" dirty="0" smtClean="0">
              <a:latin typeface="Garamond" pitchFamily="18" charset="0"/>
            </a:endParaRPr>
          </a:p>
          <a:p>
            <a:pPr algn="ctr"/>
            <a:r>
              <a:rPr lang="en-US" b="1" dirty="0" smtClean="0">
                <a:latin typeface="Garamond" pitchFamily="18" charset="0"/>
              </a:rPr>
              <a:t>FEDERAL </a:t>
            </a:r>
            <a:r>
              <a:rPr lang="en-US" b="1" dirty="0">
                <a:latin typeface="Garamond" pitchFamily="18" charset="0"/>
              </a:rPr>
              <a:t>POLYTECHNIC, OKO</a:t>
            </a:r>
            <a:endParaRPr lang="en-US" dirty="0">
              <a:latin typeface="Garamond" pitchFamily="18" charset="0"/>
            </a:endParaRPr>
          </a:p>
          <a:p>
            <a:pPr algn="ctr"/>
            <a:r>
              <a:rPr lang="en-US" b="1" dirty="0">
                <a:latin typeface="Garamond" pitchFamily="18" charset="0"/>
              </a:rPr>
              <a:t>ANAMBRA </a:t>
            </a:r>
            <a:r>
              <a:rPr lang="en-US" b="1" dirty="0" smtClean="0">
                <a:latin typeface="Garamond" pitchFamily="18" charset="0"/>
              </a:rPr>
              <a:t>STATE</a:t>
            </a:r>
          </a:p>
          <a:p>
            <a:pPr algn="ctr"/>
            <a:endParaRPr lang="en-US" b="1" dirty="0">
              <a:latin typeface="Garamond" pitchFamily="18" charset="0"/>
            </a:endParaRPr>
          </a:p>
          <a:p>
            <a:pPr algn="ctr"/>
            <a:endParaRPr lang="en-US" b="1" dirty="0" smtClean="0">
              <a:latin typeface="Garamond" pitchFamily="18" charset="0"/>
            </a:endParaRPr>
          </a:p>
          <a:p>
            <a:pPr algn="ctr"/>
            <a:r>
              <a:rPr lang="en-US" b="1" dirty="0">
                <a:latin typeface="Garamond" pitchFamily="18" charset="0"/>
              </a:rPr>
              <a:t>20</a:t>
            </a:r>
            <a:r>
              <a:rPr lang="en-US" b="1" baseline="30000" dirty="0">
                <a:latin typeface="Garamond" pitchFamily="18" charset="0"/>
              </a:rPr>
              <a:t>TH</a:t>
            </a:r>
            <a:r>
              <a:rPr lang="en-US" b="1" dirty="0">
                <a:latin typeface="Garamond" pitchFamily="18" charset="0"/>
              </a:rPr>
              <a:t> AND 21</a:t>
            </a:r>
            <a:r>
              <a:rPr lang="en-US" b="1" baseline="30000" dirty="0">
                <a:latin typeface="Garamond" pitchFamily="18" charset="0"/>
              </a:rPr>
              <a:t>ST</a:t>
            </a:r>
            <a:r>
              <a:rPr lang="en-US" b="1" dirty="0">
                <a:latin typeface="Garamond" pitchFamily="18" charset="0"/>
              </a:rPr>
              <a:t> OF MAY, 2014</a:t>
            </a:r>
            <a:endParaRPr lang="en-US" dirty="0">
              <a:latin typeface="Garamond" pitchFamily="18" charset="0"/>
            </a:endParaRPr>
          </a:p>
        </p:txBody>
      </p:sp>
      <p:pic>
        <p:nvPicPr>
          <p:cNvPr id="5" name="Picture 2" descr="C:\Users\Ugoo\Desktop\Ugo Backup\oko_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7600" y="5140574"/>
            <a:ext cx="1676400" cy="17241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514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r>
              <a:rPr lang="en-US" sz="2800" dirty="0">
                <a:solidFill>
                  <a:schemeClr val="bg1"/>
                </a:solidFill>
                <a:latin typeface="Garamond" pitchFamily="18" charset="0"/>
              </a:rPr>
              <a:t>The </a:t>
            </a:r>
            <a:r>
              <a:rPr lang="en-US" sz="2800" dirty="0" smtClean="0">
                <a:solidFill>
                  <a:schemeClr val="bg1"/>
                </a:solidFill>
                <a:latin typeface="Garamond" pitchFamily="18" charset="0"/>
              </a:rPr>
              <a:t>Merits </a:t>
            </a:r>
            <a:r>
              <a:rPr lang="en-US" sz="2800" dirty="0">
                <a:solidFill>
                  <a:schemeClr val="bg1"/>
                </a:solidFill>
                <a:latin typeface="Garamond" pitchFamily="18" charset="0"/>
              </a:rPr>
              <a:t>of CBT</a:t>
            </a: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62201" y="2133600"/>
            <a:ext cx="6784974" cy="3416320"/>
          </a:xfrm>
          <a:prstGeom prst="rect">
            <a:avLst/>
          </a:prstGeom>
        </p:spPr>
        <p:txBody>
          <a:bodyPr wrap="square">
            <a:spAutoFit/>
          </a:bodyPr>
          <a:lstStyle/>
          <a:p>
            <a:pPr marL="342900" lvl="0" indent="-342900" algn="just">
              <a:buFont typeface="Wingdings" pitchFamily="2" charset="2"/>
              <a:buChar char="ü"/>
            </a:pPr>
            <a:r>
              <a:rPr lang="en-US" dirty="0" smtClean="0">
                <a:latin typeface="Garamond" pitchFamily="18" charset="0"/>
              </a:rPr>
              <a:t>CBT </a:t>
            </a:r>
            <a:r>
              <a:rPr lang="en-US" dirty="0">
                <a:latin typeface="Garamond" pitchFamily="18" charset="0"/>
              </a:rPr>
              <a:t>guarantees efficiency in examination delivery, administration and </a:t>
            </a:r>
            <a:r>
              <a:rPr lang="en-US" dirty="0" smtClean="0">
                <a:latin typeface="Garamond" pitchFamily="18" charset="0"/>
              </a:rPr>
              <a:t>scoring</a:t>
            </a:r>
            <a:endParaRPr lang="en-US" dirty="0">
              <a:latin typeface="Garamond" pitchFamily="18" charset="0"/>
            </a:endParaRPr>
          </a:p>
          <a:p>
            <a:pPr marL="342900" lvl="0" indent="-342900" algn="just">
              <a:buFont typeface="Wingdings" pitchFamily="2" charset="2"/>
              <a:buChar char="ü"/>
            </a:pPr>
            <a:r>
              <a:rPr lang="en-US" dirty="0" smtClean="0">
                <a:latin typeface="Garamond" pitchFamily="18" charset="0"/>
              </a:rPr>
              <a:t>It </a:t>
            </a:r>
            <a:r>
              <a:rPr lang="en-US" dirty="0">
                <a:latin typeface="Garamond" pitchFamily="18" charset="0"/>
              </a:rPr>
              <a:t>also reduces the need for resources for many elements </a:t>
            </a:r>
            <a:r>
              <a:rPr lang="en-US" dirty="0" smtClean="0">
                <a:latin typeface="Garamond" pitchFamily="18" charset="0"/>
              </a:rPr>
              <a:t>in testing </a:t>
            </a:r>
          </a:p>
          <a:p>
            <a:pPr marL="342900" lvl="0" indent="-342900" algn="just">
              <a:buFont typeface="Wingdings" pitchFamily="2" charset="2"/>
              <a:buChar char="ü"/>
            </a:pPr>
            <a:r>
              <a:rPr lang="en-US" dirty="0" smtClean="0">
                <a:latin typeface="Garamond" pitchFamily="18" charset="0"/>
              </a:rPr>
              <a:t>CBT </a:t>
            </a:r>
            <a:r>
              <a:rPr lang="en-US" dirty="0">
                <a:latin typeface="Garamond" pitchFamily="18" charset="0"/>
              </a:rPr>
              <a:t>ensures that results are released almost immediately </a:t>
            </a:r>
            <a:endParaRPr lang="en-US" dirty="0" smtClean="0">
              <a:latin typeface="Garamond" pitchFamily="18" charset="0"/>
            </a:endParaRPr>
          </a:p>
          <a:p>
            <a:pPr marL="342900" lvl="0" indent="-342900" algn="just">
              <a:buFont typeface="Wingdings" pitchFamily="2" charset="2"/>
              <a:buChar char="ü"/>
            </a:pPr>
            <a:r>
              <a:rPr lang="en-US" dirty="0" smtClean="0">
                <a:latin typeface="Garamond" pitchFamily="18" charset="0"/>
              </a:rPr>
              <a:t>Allows constant </a:t>
            </a:r>
            <a:r>
              <a:rPr lang="en-US" dirty="0">
                <a:latin typeface="Garamond" pitchFamily="18" charset="0"/>
              </a:rPr>
              <a:t>continuous assessments and </a:t>
            </a:r>
            <a:r>
              <a:rPr lang="en-US" dirty="0" smtClean="0">
                <a:latin typeface="Garamond" pitchFamily="18" charset="0"/>
              </a:rPr>
              <a:t>better </a:t>
            </a:r>
            <a:r>
              <a:rPr lang="en-US" dirty="0">
                <a:latin typeface="Garamond" pitchFamily="18" charset="0"/>
              </a:rPr>
              <a:t>learning </a:t>
            </a:r>
            <a:r>
              <a:rPr lang="en-US" dirty="0" smtClean="0">
                <a:latin typeface="Garamond" pitchFamily="18" charset="0"/>
              </a:rPr>
              <a:t>outcomes</a:t>
            </a:r>
          </a:p>
          <a:p>
            <a:pPr marL="342900" lvl="0" indent="-342900" algn="just">
              <a:buFont typeface="Wingdings" pitchFamily="2" charset="2"/>
              <a:buChar char="ü"/>
            </a:pPr>
            <a:r>
              <a:rPr lang="en-US" dirty="0" smtClean="0">
                <a:latin typeface="Garamond" pitchFamily="18" charset="0"/>
              </a:rPr>
              <a:t>It </a:t>
            </a:r>
            <a:r>
              <a:rPr lang="en-US" dirty="0">
                <a:latin typeface="Garamond" pitchFamily="18" charset="0"/>
              </a:rPr>
              <a:t>will eliminate examination malpractices and </a:t>
            </a:r>
            <a:r>
              <a:rPr lang="en-US" dirty="0" smtClean="0">
                <a:latin typeface="Garamond" pitchFamily="18" charset="0"/>
              </a:rPr>
              <a:t>maladministration</a:t>
            </a:r>
          </a:p>
          <a:p>
            <a:pPr marL="285750" lvl="0" indent="-285750" algn="just">
              <a:buFont typeface="Wingdings" pitchFamily="2" charset="2"/>
              <a:buChar char="ü"/>
            </a:pPr>
            <a:r>
              <a:rPr lang="en-US" dirty="0" smtClean="0">
                <a:latin typeface="Garamond" pitchFamily="18" charset="0"/>
              </a:rPr>
              <a:t>Facilitates dedication and effective teaching and learning </a:t>
            </a:r>
          </a:p>
          <a:p>
            <a:pPr marL="285750" lvl="0" indent="-285750" algn="just">
              <a:buFont typeface="Wingdings" pitchFamily="2" charset="2"/>
              <a:buChar char="ü"/>
            </a:pPr>
            <a:r>
              <a:rPr lang="en-US" dirty="0" smtClean="0">
                <a:latin typeface="Garamond" pitchFamily="18" charset="0"/>
              </a:rPr>
              <a:t>Examination malpractices, low capacity examination venues, inadequate invigilators, inadequate examination materials, omission of students results  and human error(s) during the marking/grading process will be automatically eliminated </a:t>
            </a:r>
          </a:p>
          <a:p>
            <a:pPr marL="342900" lvl="0" indent="-342900" algn="just">
              <a:buFont typeface="Wingdings" pitchFamily="2" charset="2"/>
              <a:buChar char="ü"/>
            </a:pPr>
            <a:endParaRPr lang="en-US" dirty="0">
              <a:latin typeface="Garamond" pitchFamily="18" charset="0"/>
            </a:endParaRPr>
          </a:p>
        </p:txBody>
      </p:sp>
    </p:spTree>
    <p:extLst>
      <p:ext uri="{BB962C8B-B14F-4D97-AF65-F5344CB8AC3E}">
        <p14:creationId xmlns:p14="http://schemas.microsoft.com/office/powerpoint/2010/main" xmlns="" val="32852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pPr lvl="0"/>
            <a:r>
              <a:rPr lang="en-US" sz="2400" dirty="0">
                <a:solidFill>
                  <a:prstClr val="white"/>
                </a:solidFill>
                <a:latin typeface="Garamond" pitchFamily="18" charset="0"/>
              </a:rPr>
              <a:t>The Federal Polytechnic Oko Experience</a:t>
            </a: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Users\Fed.Poly Oko\Desktop\SA File\CBT Orientation\DSC_3723.JPG"/>
          <p:cNvPicPr/>
          <p:nvPr/>
        </p:nvPicPr>
        <p:blipFill>
          <a:blip r:embed="rId3" cstate="print"/>
          <a:srcRect/>
          <a:stretch>
            <a:fillRect/>
          </a:stretch>
        </p:blipFill>
        <p:spPr bwMode="auto">
          <a:xfrm>
            <a:off x="1739334" y="1678895"/>
            <a:ext cx="5772467" cy="4206240"/>
          </a:xfrm>
          <a:prstGeom prst="rect">
            <a:avLst/>
          </a:prstGeom>
          <a:noFill/>
          <a:ln w="9525">
            <a:noFill/>
            <a:miter lim="800000"/>
            <a:headEnd/>
            <a:tailEnd/>
          </a:ln>
        </p:spPr>
      </p:pic>
      <p:sp>
        <p:nvSpPr>
          <p:cNvPr id="2" name="Rectangle 1"/>
          <p:cNvSpPr/>
          <p:nvPr/>
        </p:nvSpPr>
        <p:spPr>
          <a:xfrm>
            <a:off x="2957944" y="5929266"/>
            <a:ext cx="4572000" cy="307777"/>
          </a:xfrm>
          <a:prstGeom prst="rect">
            <a:avLst/>
          </a:prstGeom>
        </p:spPr>
        <p:txBody>
          <a:bodyPr>
            <a:spAutoFit/>
          </a:bodyPr>
          <a:lstStyle/>
          <a:p>
            <a:r>
              <a:rPr lang="en-US" sz="1400" dirty="0" smtClean="0">
                <a:latin typeface="Garamond" pitchFamily="18" charset="0"/>
              </a:rPr>
              <a:t>Orientation Course on CBT for students</a:t>
            </a:r>
            <a:endParaRPr lang="en-US" sz="1400" dirty="0">
              <a:latin typeface="Garamond" pitchFamily="18" charset="0"/>
            </a:endParaRPr>
          </a:p>
        </p:txBody>
      </p:sp>
    </p:spTree>
    <p:extLst>
      <p:ext uri="{BB962C8B-B14F-4D97-AF65-F5344CB8AC3E}">
        <p14:creationId xmlns:p14="http://schemas.microsoft.com/office/powerpoint/2010/main" xmlns="" val="32852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pPr lvl="0"/>
            <a:r>
              <a:rPr lang="en-US" sz="2400" dirty="0">
                <a:solidFill>
                  <a:prstClr val="white"/>
                </a:solidFill>
                <a:latin typeface="Garamond" pitchFamily="18" charset="0"/>
              </a:rPr>
              <a:t>The Federal Polytechnic Oko Experience</a:t>
            </a: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Users\kELLy1\Desktop\medical centre and masscomm building\DSC_6534.JPG"/>
          <p:cNvPicPr/>
          <p:nvPr/>
        </p:nvPicPr>
        <p:blipFill>
          <a:blip r:embed="rId3" cstate="print"/>
          <a:srcRect/>
          <a:stretch>
            <a:fillRect/>
          </a:stretch>
        </p:blipFill>
        <p:spPr bwMode="auto">
          <a:xfrm>
            <a:off x="1371600" y="1607820"/>
            <a:ext cx="6629400" cy="3954780"/>
          </a:xfrm>
          <a:prstGeom prst="rect">
            <a:avLst/>
          </a:prstGeom>
          <a:noFill/>
          <a:ln w="9525">
            <a:noFill/>
            <a:miter lim="800000"/>
            <a:headEnd/>
            <a:tailEnd/>
          </a:ln>
        </p:spPr>
      </p:pic>
      <p:sp>
        <p:nvSpPr>
          <p:cNvPr id="2" name="Rectangle 1"/>
          <p:cNvSpPr/>
          <p:nvPr/>
        </p:nvSpPr>
        <p:spPr>
          <a:xfrm>
            <a:off x="2406830" y="5636449"/>
            <a:ext cx="4742542" cy="523220"/>
          </a:xfrm>
          <a:prstGeom prst="rect">
            <a:avLst/>
          </a:prstGeom>
        </p:spPr>
        <p:txBody>
          <a:bodyPr wrap="square">
            <a:spAutoFit/>
          </a:bodyPr>
          <a:lstStyle/>
          <a:p>
            <a:r>
              <a:rPr lang="en-US" sz="1400" dirty="0">
                <a:latin typeface="Garamond" pitchFamily="18" charset="0"/>
              </a:rPr>
              <a:t>Prospective candidates for admission into the Polytechnic during the Post Unified Tertiary Matriculation Examination (PUTME)</a:t>
            </a:r>
          </a:p>
        </p:txBody>
      </p:sp>
    </p:spTree>
    <p:extLst>
      <p:ext uri="{BB962C8B-B14F-4D97-AF65-F5344CB8AC3E}">
        <p14:creationId xmlns:p14="http://schemas.microsoft.com/office/powerpoint/2010/main" xmlns="" val="32852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pPr lvl="0"/>
            <a:r>
              <a:rPr lang="en-US" sz="2400" dirty="0">
                <a:solidFill>
                  <a:prstClr val="white"/>
                </a:solidFill>
                <a:latin typeface="Garamond" pitchFamily="18" charset="0"/>
              </a:rPr>
              <a:t>The Federal Polytechnic Oko Experience</a:t>
            </a: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E:\jioking\new masscommunication building,built and interlock (1).JPG"/>
          <p:cNvPicPr/>
          <p:nvPr/>
        </p:nvPicPr>
        <p:blipFill>
          <a:blip r:embed="rId3" cstate="print"/>
          <a:srcRect/>
          <a:stretch>
            <a:fillRect/>
          </a:stretch>
        </p:blipFill>
        <p:spPr bwMode="auto">
          <a:xfrm>
            <a:off x="1371600" y="1671638"/>
            <a:ext cx="6821830" cy="3814762"/>
          </a:xfrm>
          <a:prstGeom prst="rect">
            <a:avLst/>
          </a:prstGeom>
          <a:noFill/>
          <a:ln w="9525">
            <a:noFill/>
            <a:miter lim="800000"/>
            <a:headEnd/>
            <a:tailEnd/>
          </a:ln>
        </p:spPr>
      </p:pic>
      <p:sp>
        <p:nvSpPr>
          <p:cNvPr id="2" name="Rectangle 1"/>
          <p:cNvSpPr/>
          <p:nvPr/>
        </p:nvSpPr>
        <p:spPr>
          <a:xfrm>
            <a:off x="1934029" y="5624423"/>
            <a:ext cx="5867400" cy="523220"/>
          </a:xfrm>
          <a:prstGeom prst="rect">
            <a:avLst/>
          </a:prstGeom>
        </p:spPr>
        <p:txBody>
          <a:bodyPr wrap="square">
            <a:spAutoFit/>
          </a:bodyPr>
          <a:lstStyle/>
          <a:p>
            <a:r>
              <a:rPr lang="en-US" sz="1400" dirty="0">
                <a:latin typeface="Garamond" pitchFamily="18" charset="0"/>
              </a:rPr>
              <a:t>New Mass Communication Complex (</a:t>
            </a:r>
            <a:r>
              <a:rPr lang="en-US" sz="1400" b="1" dirty="0" err="1">
                <a:latin typeface="Garamond" pitchFamily="18" charset="0"/>
              </a:rPr>
              <a:t>Tetfund</a:t>
            </a:r>
            <a:r>
              <a:rPr lang="en-US" sz="1400" dirty="0">
                <a:latin typeface="Garamond" pitchFamily="18" charset="0"/>
              </a:rPr>
              <a:t> </a:t>
            </a:r>
            <a:r>
              <a:rPr lang="en-US" sz="1400" b="1" dirty="0">
                <a:latin typeface="Garamond" pitchFamily="18" charset="0"/>
              </a:rPr>
              <a:t>Special Intervention</a:t>
            </a:r>
            <a:r>
              <a:rPr lang="en-US" sz="1400" dirty="0">
                <a:latin typeface="Garamond" pitchFamily="18" charset="0"/>
              </a:rPr>
              <a:t>) that houses one of the Polytechnic Electronic Examination </a:t>
            </a:r>
            <a:r>
              <a:rPr lang="en-US" sz="1400" dirty="0" err="1">
                <a:latin typeface="Garamond" pitchFamily="18" charset="0"/>
              </a:rPr>
              <a:t>Centres</a:t>
            </a:r>
            <a:r>
              <a:rPr lang="en-US" sz="1400" dirty="0">
                <a:latin typeface="Garamond" pitchFamily="18" charset="0"/>
              </a:rPr>
              <a:t> at the moment</a:t>
            </a:r>
          </a:p>
        </p:txBody>
      </p:sp>
    </p:spTree>
    <p:extLst>
      <p:ext uri="{BB962C8B-B14F-4D97-AF65-F5344CB8AC3E}">
        <p14:creationId xmlns:p14="http://schemas.microsoft.com/office/powerpoint/2010/main" xmlns="" val="328520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r>
              <a:rPr lang="en-US" sz="1600" b="1" dirty="0" smtClean="0">
                <a:solidFill>
                  <a:schemeClr val="bg1"/>
                </a:solidFill>
                <a:latin typeface="Garamond" pitchFamily="18" charset="0"/>
              </a:rPr>
              <a:t>Some Institutions that have adopted CBT partially or fully in Nigeria to our knowledge</a:t>
            </a:r>
            <a:endParaRPr lang="en-US" sz="1600" b="1" dirty="0">
              <a:solidFill>
                <a:schemeClr val="bg1"/>
              </a:solidFill>
              <a:latin typeface="Garamond" pitchFamily="18" charset="0"/>
            </a:endParaRP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674257" y="1905313"/>
            <a:ext cx="6400800" cy="3416320"/>
          </a:xfrm>
          <a:prstGeom prst="rect">
            <a:avLst/>
          </a:prstGeom>
        </p:spPr>
        <p:txBody>
          <a:bodyPr wrap="square">
            <a:spAutoFit/>
          </a:bodyPr>
          <a:lstStyle/>
          <a:p>
            <a:pPr marL="285750" indent="-285750">
              <a:buFont typeface="Wingdings" pitchFamily="2" charset="2"/>
              <a:buChar char="q"/>
            </a:pPr>
            <a:r>
              <a:rPr lang="en-US" dirty="0" smtClean="0">
                <a:latin typeface="Garamond" pitchFamily="18" charset="0"/>
              </a:rPr>
              <a:t>University </a:t>
            </a:r>
            <a:r>
              <a:rPr lang="en-US" dirty="0">
                <a:latin typeface="Garamond" pitchFamily="18" charset="0"/>
              </a:rPr>
              <a:t>of Ilorin, </a:t>
            </a:r>
            <a:r>
              <a:rPr lang="en-US" dirty="0" err="1">
                <a:latin typeface="Garamond" pitchFamily="18" charset="0"/>
              </a:rPr>
              <a:t>Kwara</a:t>
            </a:r>
            <a:r>
              <a:rPr lang="en-US" dirty="0">
                <a:latin typeface="Garamond" pitchFamily="18" charset="0"/>
              </a:rPr>
              <a:t> State</a:t>
            </a:r>
          </a:p>
          <a:p>
            <a:pPr marL="285750" indent="-285750">
              <a:buFont typeface="Wingdings" pitchFamily="2" charset="2"/>
              <a:buChar char="q"/>
            </a:pPr>
            <a:r>
              <a:rPr lang="en-US" dirty="0">
                <a:latin typeface="Garamond" pitchFamily="18" charset="0"/>
              </a:rPr>
              <a:t>National Open University of Nigeria (NOUN)</a:t>
            </a:r>
          </a:p>
          <a:p>
            <a:pPr marL="285750" indent="-285750">
              <a:buFont typeface="Wingdings" pitchFamily="2" charset="2"/>
              <a:buChar char="q"/>
            </a:pPr>
            <a:r>
              <a:rPr lang="en-US" dirty="0">
                <a:latin typeface="Garamond" pitchFamily="18" charset="0"/>
              </a:rPr>
              <a:t>Federal University of Technology, </a:t>
            </a:r>
            <a:r>
              <a:rPr lang="en-US" dirty="0" err="1">
                <a:latin typeface="Garamond" pitchFamily="18" charset="0"/>
              </a:rPr>
              <a:t>Minna</a:t>
            </a:r>
            <a:endParaRPr lang="en-US" dirty="0">
              <a:latin typeface="Garamond" pitchFamily="18" charset="0"/>
            </a:endParaRPr>
          </a:p>
          <a:p>
            <a:pPr marL="285750" indent="-285750">
              <a:buFont typeface="Wingdings" pitchFamily="2" charset="2"/>
              <a:buChar char="q"/>
            </a:pPr>
            <a:r>
              <a:rPr lang="en-US" dirty="0">
                <a:latin typeface="Garamond" pitchFamily="18" charset="0"/>
              </a:rPr>
              <a:t>Federal University of Technology, </a:t>
            </a:r>
            <a:r>
              <a:rPr lang="en-US" dirty="0" err="1">
                <a:latin typeface="Garamond" pitchFamily="18" charset="0"/>
              </a:rPr>
              <a:t>Akure</a:t>
            </a:r>
            <a:endParaRPr lang="en-US" dirty="0">
              <a:latin typeface="Garamond" pitchFamily="18" charset="0"/>
            </a:endParaRPr>
          </a:p>
          <a:p>
            <a:pPr marL="285750" indent="-285750">
              <a:buFont typeface="Wingdings" pitchFamily="2" charset="2"/>
              <a:buChar char="q"/>
            </a:pPr>
            <a:r>
              <a:rPr lang="en-US" dirty="0">
                <a:latin typeface="Garamond" pitchFamily="18" charset="0"/>
              </a:rPr>
              <a:t>University of Lagos, Lagos State</a:t>
            </a:r>
          </a:p>
          <a:p>
            <a:pPr marL="285750" indent="-285750">
              <a:buFont typeface="Wingdings" pitchFamily="2" charset="2"/>
              <a:buChar char="q"/>
            </a:pPr>
            <a:r>
              <a:rPr lang="en-US" dirty="0">
                <a:latin typeface="Garamond" pitchFamily="18" charset="0"/>
              </a:rPr>
              <a:t>University of Agriculture, </a:t>
            </a:r>
            <a:r>
              <a:rPr lang="en-US" dirty="0" err="1">
                <a:latin typeface="Garamond" pitchFamily="18" charset="0"/>
              </a:rPr>
              <a:t>Makurdi</a:t>
            </a:r>
            <a:endParaRPr lang="en-US" dirty="0">
              <a:latin typeface="Garamond" pitchFamily="18" charset="0"/>
            </a:endParaRPr>
          </a:p>
          <a:p>
            <a:pPr marL="285750" indent="-285750">
              <a:buFont typeface="Wingdings" pitchFamily="2" charset="2"/>
              <a:buChar char="q"/>
            </a:pPr>
            <a:r>
              <a:rPr lang="en-US" dirty="0">
                <a:latin typeface="Garamond" pitchFamily="18" charset="0"/>
              </a:rPr>
              <a:t>University of Maiduguri, </a:t>
            </a:r>
            <a:r>
              <a:rPr lang="en-US" dirty="0" err="1">
                <a:latin typeface="Garamond" pitchFamily="18" charset="0"/>
              </a:rPr>
              <a:t>Borno</a:t>
            </a:r>
            <a:r>
              <a:rPr lang="en-US" dirty="0">
                <a:latin typeface="Garamond" pitchFamily="18" charset="0"/>
              </a:rPr>
              <a:t> State</a:t>
            </a:r>
          </a:p>
          <a:p>
            <a:pPr marL="285750" indent="-285750">
              <a:buFont typeface="Wingdings" pitchFamily="2" charset="2"/>
              <a:buChar char="q"/>
            </a:pPr>
            <a:r>
              <a:rPr lang="en-US" dirty="0">
                <a:latin typeface="Garamond" pitchFamily="18" charset="0"/>
              </a:rPr>
              <a:t>University of Ibadan, Oyo State</a:t>
            </a:r>
          </a:p>
          <a:p>
            <a:pPr marL="285750" indent="-285750">
              <a:buFont typeface="Wingdings" pitchFamily="2" charset="2"/>
              <a:buChar char="q"/>
            </a:pPr>
            <a:r>
              <a:rPr lang="en-US" dirty="0">
                <a:latin typeface="Garamond" pitchFamily="18" charset="0"/>
              </a:rPr>
              <a:t>University of Nigeria, </a:t>
            </a:r>
            <a:r>
              <a:rPr lang="en-US" dirty="0" err="1">
                <a:latin typeface="Garamond" pitchFamily="18" charset="0"/>
              </a:rPr>
              <a:t>Nsukka</a:t>
            </a:r>
            <a:endParaRPr lang="en-US" dirty="0">
              <a:latin typeface="Garamond" pitchFamily="18" charset="0"/>
            </a:endParaRPr>
          </a:p>
          <a:p>
            <a:pPr marL="285750" indent="-285750">
              <a:buFont typeface="Wingdings" pitchFamily="2" charset="2"/>
              <a:buChar char="q"/>
            </a:pPr>
            <a:r>
              <a:rPr lang="en-US" dirty="0">
                <a:latin typeface="Garamond" pitchFamily="18" charset="0"/>
              </a:rPr>
              <a:t>Covenant University, Ota</a:t>
            </a:r>
          </a:p>
          <a:p>
            <a:pPr marL="285750" indent="-285750">
              <a:buFont typeface="Wingdings" pitchFamily="2" charset="2"/>
              <a:buChar char="q"/>
            </a:pPr>
            <a:r>
              <a:rPr lang="en-US" dirty="0">
                <a:latin typeface="Garamond" pitchFamily="18" charset="0"/>
              </a:rPr>
              <a:t>Federal Polytechnic, Oko</a:t>
            </a:r>
          </a:p>
          <a:p>
            <a:pPr marL="285750" indent="-285750">
              <a:buFont typeface="Wingdings" pitchFamily="2" charset="2"/>
              <a:buChar char="q"/>
            </a:pPr>
            <a:r>
              <a:rPr lang="en-US" dirty="0">
                <a:latin typeface="Garamond" pitchFamily="18" charset="0"/>
              </a:rPr>
              <a:t>Joint Admission and Matriculation Board (JAMB</a:t>
            </a:r>
            <a:r>
              <a:rPr lang="en-US" dirty="0" smtClean="0">
                <a:latin typeface="Garamond" pitchFamily="18" charset="0"/>
              </a:rPr>
              <a:t>)</a:t>
            </a:r>
            <a:endParaRPr lang="en-US" dirty="0">
              <a:latin typeface="Garamond" pitchFamily="18" charset="0"/>
            </a:endParaRPr>
          </a:p>
        </p:txBody>
      </p:sp>
    </p:spTree>
    <p:extLst>
      <p:ext uri="{BB962C8B-B14F-4D97-AF65-F5344CB8AC3E}">
        <p14:creationId xmlns:p14="http://schemas.microsoft.com/office/powerpoint/2010/main" xmlns="" val="420228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r>
              <a:rPr lang="en-US" sz="2800" dirty="0" smtClean="0">
                <a:solidFill>
                  <a:schemeClr val="bg1"/>
                </a:solidFill>
                <a:latin typeface="Garamond" pitchFamily="18" charset="0"/>
              </a:rPr>
              <a:t>Recommendations</a:t>
            </a:r>
            <a:endParaRPr lang="en-GB" sz="2500" dirty="0">
              <a:solidFill>
                <a:schemeClr val="bg1"/>
              </a:solidFill>
              <a:latin typeface="Garamond" pitchFamily="18" charset="0"/>
            </a:endParaRP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743200" y="2362200"/>
            <a:ext cx="6306457" cy="3416320"/>
          </a:xfrm>
          <a:prstGeom prst="rect">
            <a:avLst/>
          </a:prstGeom>
        </p:spPr>
        <p:txBody>
          <a:bodyPr wrap="square">
            <a:spAutoFit/>
          </a:bodyPr>
          <a:lstStyle/>
          <a:p>
            <a:pPr marL="342900" indent="-342900">
              <a:buFont typeface="+mj-lt"/>
              <a:buAutoNum type="arabicPeriod"/>
            </a:pPr>
            <a:r>
              <a:rPr lang="en-US" dirty="0" smtClean="0">
                <a:latin typeface="Garamond" pitchFamily="18" charset="0"/>
              </a:rPr>
              <a:t>The establishment of </a:t>
            </a:r>
            <a:r>
              <a:rPr lang="en-US" dirty="0">
                <a:latin typeface="Garamond" pitchFamily="18" charset="0"/>
              </a:rPr>
              <a:t>a National Committee to work out modalities and framework for the adoption of computer based testing (CBT) method of examination in all schools, colleges, polytechnics and universities in Nigeria as a panacea to examination malpractice and re-building quality education in Nigeria. </a:t>
            </a:r>
            <a:endParaRPr lang="en-US" dirty="0" smtClean="0">
              <a:latin typeface="Garamond" pitchFamily="18" charset="0"/>
            </a:endParaRPr>
          </a:p>
          <a:p>
            <a:pPr marL="342900" indent="-342900">
              <a:buFont typeface="+mj-lt"/>
              <a:buAutoNum type="arabicPeriod"/>
            </a:pPr>
            <a:endParaRPr lang="en-US" dirty="0" smtClean="0">
              <a:latin typeface="Garamond" pitchFamily="18" charset="0"/>
            </a:endParaRPr>
          </a:p>
          <a:p>
            <a:pPr marL="342900" indent="-342900">
              <a:buFont typeface="+mj-lt"/>
              <a:buAutoNum type="arabicPeriod"/>
            </a:pPr>
            <a:r>
              <a:rPr lang="en-US" dirty="0" smtClean="0">
                <a:latin typeface="Garamond" pitchFamily="18" charset="0"/>
              </a:rPr>
              <a:t>It </a:t>
            </a:r>
            <a:r>
              <a:rPr lang="en-US" dirty="0">
                <a:latin typeface="Garamond" pitchFamily="18" charset="0"/>
              </a:rPr>
              <a:t>is further recommended that a national policy on Information Communication Technology and Computer-Based Test (ICT-CBT) method of teaching-learning-examination management and administration be developed to provide ICTs in tertiary institutions for improved standard of education.</a:t>
            </a:r>
          </a:p>
        </p:txBody>
      </p:sp>
    </p:spTree>
    <p:extLst>
      <p:ext uri="{BB962C8B-B14F-4D97-AF65-F5344CB8AC3E}">
        <p14:creationId xmlns:p14="http://schemas.microsoft.com/office/powerpoint/2010/main" xmlns="" val="2985557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r>
              <a:rPr lang="en-GB" sz="2500" dirty="0" smtClean="0">
                <a:solidFill>
                  <a:schemeClr val="bg1"/>
                </a:solidFill>
                <a:latin typeface="Book Antiqua" pitchFamily="18" charset="0"/>
              </a:rPr>
              <a:t>Conclusion</a:t>
            </a:r>
            <a:endParaRPr lang="en-GB" sz="2500" dirty="0">
              <a:solidFill>
                <a:schemeClr val="bg1"/>
              </a:solidFill>
              <a:latin typeface="Book Antiqua" pitchFamily="18" charset="0"/>
            </a:endParaRP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895600" y="2362200"/>
            <a:ext cx="6248400" cy="2031325"/>
          </a:xfrm>
          <a:prstGeom prst="rect">
            <a:avLst/>
          </a:prstGeom>
        </p:spPr>
        <p:txBody>
          <a:bodyPr wrap="square">
            <a:spAutoFit/>
          </a:bodyPr>
          <a:lstStyle/>
          <a:p>
            <a:r>
              <a:rPr lang="en-US" dirty="0" smtClean="0">
                <a:latin typeface="Garamond" pitchFamily="18" charset="0"/>
              </a:rPr>
              <a:t>Even </a:t>
            </a:r>
            <a:r>
              <a:rPr lang="en-US" dirty="0">
                <a:latin typeface="Garamond" pitchFamily="18" charset="0"/>
              </a:rPr>
              <a:t>though it might be expensive to install ICT technology, it could be used with almost zero marginal cost. ICT has also improved the quality of tertiary education because it provides new innovative methods of interaction and sharing of information. To benefit  from  the numerous  opportunities  offered  by  the  adoption  and  use  of  ICT  in  carrying  out  tertiary institution’s functions, institutions must be e-ready. </a:t>
            </a:r>
          </a:p>
        </p:txBody>
      </p:sp>
    </p:spTree>
    <p:extLst>
      <p:ext uri="{BB962C8B-B14F-4D97-AF65-F5344CB8AC3E}">
        <p14:creationId xmlns:p14="http://schemas.microsoft.com/office/powerpoint/2010/main" xmlns="" val="1268962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r>
              <a:rPr lang="en-GB" sz="2500" dirty="0" smtClean="0">
                <a:solidFill>
                  <a:schemeClr val="bg1"/>
                </a:solidFill>
                <a:latin typeface="Book Antiqua" pitchFamily="18" charset="0"/>
              </a:rPr>
              <a:t>Thank You</a:t>
            </a:r>
            <a:endParaRPr lang="en-GB" sz="2500" dirty="0">
              <a:solidFill>
                <a:schemeClr val="bg1"/>
              </a:solidFill>
              <a:latin typeface="Book Antiqua" pitchFamily="18" charset="0"/>
            </a:endParaRP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questionmark"/>
          <p:cNvPicPr>
            <a:picLocks noChangeAspect="1" noChangeArrowheads="1"/>
          </p:cNvPicPr>
          <p:nvPr/>
        </p:nvPicPr>
        <p:blipFill>
          <a:blip r:embed="rId3" cstate="print">
            <a:duotone>
              <a:schemeClr val="accent1">
                <a:shade val="45000"/>
                <a:satMod val="135000"/>
              </a:schemeClr>
              <a:prstClr val="white"/>
            </a:duotone>
          </a:blip>
          <a:srcRect l="23189" r="14777"/>
          <a:stretch>
            <a:fillRect/>
          </a:stretch>
        </p:blipFill>
        <p:spPr bwMode="auto">
          <a:xfrm>
            <a:off x="3203848" y="1728913"/>
            <a:ext cx="2862505" cy="4614317"/>
          </a:xfrm>
          <a:prstGeom prst="rect">
            <a:avLst/>
          </a:prstGeom>
          <a:solidFill>
            <a:schemeClr val="bg1"/>
          </a:solidFill>
          <a:ln w="9525">
            <a:noFill/>
            <a:miter lim="800000"/>
            <a:headEnd/>
            <a:tailEnd/>
          </a:ln>
        </p:spPr>
      </p:pic>
    </p:spTree>
    <p:extLst>
      <p:ext uri="{BB962C8B-B14F-4D97-AF65-F5344CB8AC3E}">
        <p14:creationId xmlns:p14="http://schemas.microsoft.com/office/powerpoint/2010/main" xmlns="" val="3285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2/3*#ppt_w"/>
                                          </p:val>
                                        </p:tav>
                                        <p:tav tm="100000">
                                          <p:val>
                                            <p:strVal val="#ppt_w"/>
                                          </p:val>
                                        </p:tav>
                                      </p:tavLst>
                                    </p:anim>
                                    <p:anim calcmode="lin" valueType="num">
                                      <p:cBhvr>
                                        <p:cTn id="8" dur="5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r>
              <a:rPr lang="en-GB" sz="2500" b="1" dirty="0" smtClean="0">
                <a:solidFill>
                  <a:schemeClr val="bg1"/>
                </a:solidFill>
                <a:latin typeface="Book Antiqua" pitchFamily="18" charset="0"/>
              </a:rPr>
              <a:t>Introduction</a:t>
            </a:r>
            <a:endParaRPr lang="en-GB" sz="2500" b="1" dirty="0">
              <a:solidFill>
                <a:schemeClr val="bg1"/>
              </a:solidFill>
              <a:latin typeface="Book Antiqua" pitchFamily="18" charset="0"/>
            </a:endParaRP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5300" y="2514600"/>
            <a:ext cx="8305800" cy="2585323"/>
          </a:xfrm>
          <a:prstGeom prst="rect">
            <a:avLst/>
          </a:prstGeom>
        </p:spPr>
        <p:txBody>
          <a:bodyPr wrap="square">
            <a:spAutoFit/>
          </a:bodyPr>
          <a:lstStyle/>
          <a:p>
            <a:r>
              <a:rPr lang="en-US" dirty="0" smtClean="0">
                <a:latin typeface="Garamond" pitchFamily="18" charset="0"/>
              </a:rPr>
              <a:t>Ordinarily </a:t>
            </a:r>
            <a:r>
              <a:rPr lang="en-US" dirty="0">
                <a:latin typeface="Garamond" pitchFamily="18" charset="0"/>
              </a:rPr>
              <a:t>education is expected to have the </a:t>
            </a:r>
            <a:r>
              <a:rPr lang="en-US" dirty="0" smtClean="0">
                <a:latin typeface="Garamond" pitchFamily="18" charset="0"/>
              </a:rPr>
              <a:t>capacity to  </a:t>
            </a:r>
            <a:r>
              <a:rPr lang="en-US" dirty="0">
                <a:latin typeface="Garamond" pitchFamily="18" charset="0"/>
              </a:rPr>
              <a:t>incorporate sustainable development values and practices into core activities of teaching and research, institutional management and operational systems. By sustainable development, we mean “Development which meets the needs of the current generation without compromising the ability of future generations to meet their needs” (UN, 1989). </a:t>
            </a:r>
          </a:p>
          <a:p>
            <a:endParaRPr lang="en-US" dirty="0" smtClean="0">
              <a:latin typeface="Garamond" pitchFamily="18" charset="0"/>
            </a:endParaRPr>
          </a:p>
          <a:p>
            <a:r>
              <a:rPr lang="en-US" dirty="0" smtClean="0">
                <a:latin typeface="Garamond" pitchFamily="18" charset="0"/>
              </a:rPr>
              <a:t>Overtime, unethical practices have affected the fortunes of our educational system in Nigeria, which (though controversial) is perhaps on its lowest ebb now. </a:t>
            </a:r>
          </a:p>
          <a:p>
            <a:endParaRPr lang="en-US" dirty="0" smtClean="0">
              <a:latin typeface="Garamond" pitchFamily="18" charset="0"/>
            </a:endParaRPr>
          </a:p>
        </p:txBody>
      </p:sp>
    </p:spTree>
    <p:extLst>
      <p:ext uri="{BB962C8B-B14F-4D97-AF65-F5344CB8AC3E}">
        <p14:creationId xmlns:p14="http://schemas.microsoft.com/office/powerpoint/2010/main" xmlns="" val="110669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r>
              <a:rPr lang="en-US" sz="2200" b="1" dirty="0">
                <a:solidFill>
                  <a:schemeClr val="bg1"/>
                </a:solidFill>
                <a:latin typeface="Garamond" pitchFamily="18" charset="0"/>
              </a:rPr>
              <a:t>Corrupt Practices in </a:t>
            </a:r>
            <a:r>
              <a:rPr lang="en-US" sz="2200" b="1" dirty="0" smtClean="0">
                <a:solidFill>
                  <a:schemeClr val="bg1"/>
                </a:solidFill>
                <a:latin typeface="Garamond" pitchFamily="18" charset="0"/>
              </a:rPr>
              <a:t>Tertiary </a:t>
            </a:r>
            <a:r>
              <a:rPr lang="en-US" sz="2200" b="1" dirty="0">
                <a:solidFill>
                  <a:schemeClr val="bg1"/>
                </a:solidFill>
                <a:latin typeface="Garamond" pitchFamily="18" charset="0"/>
              </a:rPr>
              <a:t>Institutions</a:t>
            </a:r>
            <a:endParaRPr lang="en-GB" sz="2200" b="1" dirty="0">
              <a:solidFill>
                <a:schemeClr val="bg1"/>
              </a:solidFill>
              <a:latin typeface="Garamond" pitchFamily="18" charset="0"/>
            </a:endParaRP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00100" y="2209800"/>
            <a:ext cx="7848600" cy="3139321"/>
          </a:xfrm>
          <a:prstGeom prst="rect">
            <a:avLst/>
          </a:prstGeom>
        </p:spPr>
        <p:txBody>
          <a:bodyPr wrap="square">
            <a:spAutoFit/>
          </a:bodyPr>
          <a:lstStyle/>
          <a:p>
            <a:pPr marL="342900" lvl="0" indent="-342900">
              <a:buFont typeface="+mj-lt"/>
              <a:buAutoNum type="alphaLcPeriod"/>
            </a:pPr>
            <a:r>
              <a:rPr lang="en-US" dirty="0" smtClean="0">
                <a:latin typeface="Garamond" pitchFamily="18" charset="0"/>
              </a:rPr>
              <a:t>Extortion </a:t>
            </a:r>
            <a:r>
              <a:rPr lang="en-US" dirty="0">
                <a:latin typeface="Garamond" pitchFamily="18" charset="0"/>
              </a:rPr>
              <a:t>of students by staff</a:t>
            </a:r>
          </a:p>
          <a:p>
            <a:pPr marL="342900" lvl="0" indent="-342900">
              <a:buFont typeface="+mj-lt"/>
              <a:buAutoNum type="alphaLcPeriod"/>
            </a:pPr>
            <a:r>
              <a:rPr lang="en-US" dirty="0">
                <a:latin typeface="Garamond" pitchFamily="18" charset="0"/>
              </a:rPr>
              <a:t>Underserved of award of scores after examination</a:t>
            </a:r>
          </a:p>
          <a:p>
            <a:pPr marL="342900" lvl="0" indent="-342900">
              <a:buFont typeface="+mj-lt"/>
              <a:buAutoNum type="alphaLcPeriod"/>
            </a:pPr>
            <a:r>
              <a:rPr lang="en-US" dirty="0">
                <a:latin typeface="Garamond" pitchFamily="18" charset="0"/>
              </a:rPr>
              <a:t>Gratification </a:t>
            </a:r>
          </a:p>
          <a:p>
            <a:pPr marL="342900" lvl="0" indent="-342900">
              <a:buFont typeface="+mj-lt"/>
              <a:buAutoNum type="alphaLcPeriod"/>
            </a:pPr>
            <a:r>
              <a:rPr lang="en-US" dirty="0">
                <a:latin typeface="Garamond" pitchFamily="18" charset="0"/>
              </a:rPr>
              <a:t>Indecent dressing</a:t>
            </a:r>
          </a:p>
          <a:p>
            <a:pPr marL="342900" lvl="0" indent="-342900">
              <a:buFont typeface="+mj-lt"/>
              <a:buAutoNum type="alphaLcPeriod"/>
            </a:pPr>
            <a:r>
              <a:rPr lang="en-US" dirty="0">
                <a:latin typeface="Garamond" pitchFamily="18" charset="0"/>
              </a:rPr>
              <a:t>Political interference in management of Institutions</a:t>
            </a:r>
          </a:p>
          <a:p>
            <a:pPr marL="342900" lvl="0" indent="-342900">
              <a:buFont typeface="+mj-lt"/>
              <a:buAutoNum type="alphaLcPeriod"/>
            </a:pPr>
            <a:r>
              <a:rPr lang="en-US" dirty="0">
                <a:latin typeface="Garamond" pitchFamily="18" charset="0"/>
              </a:rPr>
              <a:t>Godfatherism</a:t>
            </a:r>
          </a:p>
          <a:p>
            <a:pPr marL="342900" lvl="0" indent="-342900">
              <a:buFont typeface="+mj-lt"/>
              <a:buAutoNum type="alphaLcPeriod"/>
            </a:pPr>
            <a:r>
              <a:rPr lang="en-US" dirty="0">
                <a:latin typeface="Garamond" pitchFamily="18" charset="0"/>
              </a:rPr>
              <a:t>Special requests for admission and employment</a:t>
            </a:r>
          </a:p>
          <a:p>
            <a:pPr marL="342900" lvl="0" indent="-342900">
              <a:buFont typeface="+mj-lt"/>
              <a:buAutoNum type="alphaLcPeriod"/>
            </a:pPr>
            <a:r>
              <a:rPr lang="en-US" dirty="0">
                <a:latin typeface="Garamond" pitchFamily="18" charset="0"/>
              </a:rPr>
              <a:t>Value system and orientation on part of staff and students</a:t>
            </a:r>
          </a:p>
          <a:p>
            <a:pPr marL="342900" lvl="0" indent="-342900">
              <a:buFont typeface="+mj-lt"/>
              <a:buAutoNum type="alphaLcPeriod"/>
            </a:pPr>
            <a:r>
              <a:rPr lang="en-US" dirty="0">
                <a:latin typeface="Garamond" pitchFamily="18" charset="0"/>
              </a:rPr>
              <a:t>Social media</a:t>
            </a:r>
          </a:p>
          <a:p>
            <a:pPr marL="342900" lvl="0" indent="-342900">
              <a:buFont typeface="+mj-lt"/>
              <a:buAutoNum type="alphaLcPeriod"/>
            </a:pPr>
            <a:r>
              <a:rPr lang="en-US" dirty="0">
                <a:latin typeface="Garamond" pitchFamily="18" charset="0"/>
              </a:rPr>
              <a:t>Overcrowding during examinations and inadequate facilities for examinations</a:t>
            </a:r>
          </a:p>
          <a:p>
            <a:pPr marL="342900" lvl="0" indent="-342900">
              <a:buFont typeface="+mj-lt"/>
              <a:buAutoNum type="alphaLcPeriod"/>
            </a:pPr>
            <a:r>
              <a:rPr lang="en-US" dirty="0">
                <a:latin typeface="Garamond" pitchFamily="18" charset="0"/>
              </a:rPr>
              <a:t>Channeling greed towards public </a:t>
            </a:r>
            <a:r>
              <a:rPr lang="en-US" dirty="0" smtClean="0">
                <a:latin typeface="Garamond" pitchFamily="18" charset="0"/>
              </a:rPr>
              <a:t>office</a:t>
            </a:r>
            <a:endParaRPr lang="en-US" dirty="0">
              <a:latin typeface="Garamond" pitchFamily="18" charset="0"/>
            </a:endParaRPr>
          </a:p>
        </p:txBody>
      </p:sp>
    </p:spTree>
    <p:extLst>
      <p:ext uri="{BB962C8B-B14F-4D97-AF65-F5344CB8AC3E}">
        <p14:creationId xmlns:p14="http://schemas.microsoft.com/office/powerpoint/2010/main" xmlns="" val="46677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r>
              <a:rPr lang="en-US" sz="2200" b="1" dirty="0">
                <a:solidFill>
                  <a:schemeClr val="bg1"/>
                </a:solidFill>
                <a:latin typeface="Garamond" pitchFamily="18" charset="0"/>
              </a:rPr>
              <a:t>Other </a:t>
            </a:r>
            <a:r>
              <a:rPr lang="en-US" sz="2200" b="1" dirty="0" smtClean="0">
                <a:solidFill>
                  <a:schemeClr val="bg1"/>
                </a:solidFill>
                <a:latin typeface="Garamond" pitchFamily="18" charset="0"/>
              </a:rPr>
              <a:t>Challenges… </a:t>
            </a:r>
            <a:endParaRPr lang="en-GB" sz="2200" dirty="0">
              <a:solidFill>
                <a:schemeClr val="bg1"/>
              </a:solidFill>
              <a:latin typeface="Garamond" pitchFamily="18" charset="0"/>
            </a:endParaRP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469945" y="2133600"/>
            <a:ext cx="6691744" cy="2862322"/>
          </a:xfrm>
          <a:prstGeom prst="rect">
            <a:avLst/>
          </a:prstGeom>
        </p:spPr>
        <p:txBody>
          <a:bodyPr wrap="square">
            <a:spAutoFit/>
          </a:bodyPr>
          <a:lstStyle/>
          <a:p>
            <a:pPr marL="342900" lvl="0" indent="-342900">
              <a:buFont typeface="+mj-lt"/>
              <a:buAutoNum type="alphaLcPeriod"/>
            </a:pPr>
            <a:r>
              <a:rPr lang="en-US" dirty="0" smtClean="0">
                <a:latin typeface="Garamond" pitchFamily="18" charset="0"/>
              </a:rPr>
              <a:t>Funding</a:t>
            </a:r>
          </a:p>
          <a:p>
            <a:pPr marL="342900" lvl="0" indent="-342900">
              <a:buFont typeface="+mj-lt"/>
              <a:buAutoNum type="alphaLcPeriod"/>
            </a:pPr>
            <a:r>
              <a:rPr lang="en-US" dirty="0" smtClean="0">
                <a:latin typeface="Garamond" pitchFamily="18" charset="0"/>
              </a:rPr>
              <a:t>Poor infrastructure</a:t>
            </a:r>
          </a:p>
          <a:p>
            <a:pPr marL="342900" lvl="0" indent="-342900">
              <a:buFont typeface="+mj-lt"/>
              <a:buAutoNum type="alphaLcPeriod"/>
            </a:pPr>
            <a:r>
              <a:rPr lang="en-US" dirty="0" smtClean="0">
                <a:latin typeface="Garamond" pitchFamily="18" charset="0"/>
              </a:rPr>
              <a:t>Incessant strike by labour unions</a:t>
            </a:r>
          </a:p>
          <a:p>
            <a:pPr marL="342900" lvl="0" indent="-342900">
              <a:buFont typeface="+mj-lt"/>
              <a:buAutoNum type="alphaLcPeriod"/>
            </a:pPr>
            <a:r>
              <a:rPr lang="en-US" dirty="0" smtClean="0">
                <a:latin typeface="Garamond" pitchFamily="18" charset="0"/>
              </a:rPr>
              <a:t>Host community interference in the management of tertiary institutions</a:t>
            </a:r>
          </a:p>
          <a:p>
            <a:pPr marL="342900" lvl="0" indent="-342900">
              <a:buFont typeface="+mj-lt"/>
              <a:buAutoNum type="alphaLcPeriod"/>
            </a:pPr>
            <a:r>
              <a:rPr lang="en-US" dirty="0" smtClean="0">
                <a:latin typeface="Garamond" pitchFamily="18" charset="0"/>
              </a:rPr>
              <a:t>Religious dichotomy</a:t>
            </a:r>
          </a:p>
          <a:p>
            <a:pPr marL="342900" lvl="0" indent="-342900">
              <a:buFont typeface="+mj-lt"/>
              <a:buAutoNum type="alphaLcPeriod"/>
            </a:pPr>
            <a:r>
              <a:rPr lang="en-US" dirty="0" smtClean="0">
                <a:latin typeface="Garamond" pitchFamily="18" charset="0"/>
              </a:rPr>
              <a:t>Ethnicity</a:t>
            </a:r>
          </a:p>
          <a:p>
            <a:pPr marL="342900" lvl="0" indent="-342900">
              <a:buFont typeface="+mj-lt"/>
              <a:buAutoNum type="alphaLcPeriod"/>
            </a:pPr>
            <a:r>
              <a:rPr lang="en-US" dirty="0" smtClean="0">
                <a:latin typeface="Garamond" pitchFamily="18" charset="0"/>
              </a:rPr>
              <a:t>We versus them dichotomy</a:t>
            </a:r>
          </a:p>
          <a:p>
            <a:pPr marL="342900" lvl="0" indent="-342900">
              <a:buFont typeface="+mj-lt"/>
              <a:buAutoNum type="alphaLcPeriod"/>
            </a:pPr>
            <a:r>
              <a:rPr lang="en-US" dirty="0" smtClean="0">
                <a:latin typeface="Garamond" pitchFamily="18" charset="0"/>
              </a:rPr>
              <a:t>Cultism.</a:t>
            </a:r>
          </a:p>
          <a:p>
            <a:pPr marL="342900" lvl="0" indent="-342900">
              <a:buFont typeface="+mj-lt"/>
              <a:buAutoNum type="alphaLcPeriod"/>
            </a:pPr>
            <a:r>
              <a:rPr lang="en-US" dirty="0" smtClean="0">
                <a:latin typeface="Garamond" pitchFamily="18" charset="0"/>
              </a:rPr>
              <a:t>Labour Unions and inherent abuses</a:t>
            </a:r>
            <a:endParaRPr lang="en-US" dirty="0">
              <a:latin typeface="Garamond" pitchFamily="18" charset="0"/>
            </a:endParaRPr>
          </a:p>
        </p:txBody>
      </p:sp>
    </p:spTree>
    <p:extLst>
      <p:ext uri="{BB962C8B-B14F-4D97-AF65-F5344CB8AC3E}">
        <p14:creationId xmlns:p14="http://schemas.microsoft.com/office/powerpoint/2010/main" xmlns="" val="46677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r>
              <a:rPr lang="en-GB" sz="2200" dirty="0" smtClean="0">
                <a:solidFill>
                  <a:schemeClr val="bg1"/>
                </a:solidFill>
                <a:latin typeface="Book Antiqua" pitchFamily="18" charset="0"/>
              </a:rPr>
              <a:t>Our Solution: The ICT Approach</a:t>
            </a:r>
            <a:endParaRPr lang="en-GB" sz="2200" dirty="0">
              <a:solidFill>
                <a:schemeClr val="bg1"/>
              </a:solidFill>
              <a:latin typeface="Book Antiqua" pitchFamily="18" charset="0"/>
            </a:endParaRP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1684792"/>
            <a:ext cx="8763000" cy="4801314"/>
          </a:xfrm>
          <a:prstGeom prst="rect">
            <a:avLst/>
          </a:prstGeom>
        </p:spPr>
        <p:txBody>
          <a:bodyPr wrap="square">
            <a:spAutoFit/>
          </a:bodyPr>
          <a:lstStyle/>
          <a:p>
            <a:r>
              <a:rPr lang="en-US" dirty="0" smtClean="0">
                <a:latin typeface="Garamond" pitchFamily="18" charset="0"/>
              </a:rPr>
              <a:t>Most if not all the areas of infractions identified at tertiary institutions in Nigeria could be addressed by the instrumentalities of information communications technologies as portrayed in the following analyses:</a:t>
            </a:r>
          </a:p>
          <a:p>
            <a:r>
              <a:rPr lang="en-US" dirty="0" smtClean="0">
                <a:latin typeface="Garamond" pitchFamily="18" charset="0"/>
              </a:rPr>
              <a:t> </a:t>
            </a:r>
          </a:p>
          <a:p>
            <a:pPr marL="285750" indent="-285750">
              <a:buFont typeface="Wingdings" pitchFamily="2" charset="2"/>
              <a:buChar char="§"/>
            </a:pPr>
            <a:r>
              <a:rPr lang="en-US" dirty="0" smtClean="0">
                <a:latin typeface="Garamond" pitchFamily="18" charset="0"/>
              </a:rPr>
              <a:t>Sexual harassment and sale of academic handouts could be squarely addressed with flexible learning where learners are offered a variety of options for personalizing the learning experience based on their specific needs and preferences. To increase flexibility, therefore, means essentially to overcome obstacles emerging from the rigidity of traditional forms of education by enabling learners to select what is best for them with respect to key dimensions of learning (Collis &amp; </a:t>
            </a:r>
            <a:r>
              <a:rPr lang="en-US" dirty="0" err="1" smtClean="0">
                <a:latin typeface="Garamond" pitchFamily="18" charset="0"/>
              </a:rPr>
              <a:t>Moonen</a:t>
            </a:r>
            <a:r>
              <a:rPr lang="en-US" dirty="0" smtClean="0">
                <a:latin typeface="Garamond" pitchFamily="18" charset="0"/>
              </a:rPr>
              <a:t>, 2001) through digital lectures and e-lectures that minimize contact between students and lectures.</a:t>
            </a:r>
            <a:r>
              <a:rPr lang="en-US" b="1" dirty="0" smtClean="0">
                <a:latin typeface="Garamond" pitchFamily="18" charset="0"/>
              </a:rPr>
              <a:t> </a:t>
            </a:r>
            <a:r>
              <a:rPr lang="en-US" dirty="0" smtClean="0">
                <a:latin typeface="Garamond" pitchFamily="18" charset="0"/>
              </a:rPr>
              <a:t> </a:t>
            </a:r>
          </a:p>
          <a:p>
            <a:pPr marL="285750" indent="-285750">
              <a:buFont typeface="Wingdings" pitchFamily="2" charset="2"/>
              <a:buChar char="§"/>
            </a:pPr>
            <a:endParaRPr lang="en-US" dirty="0" smtClean="0">
              <a:latin typeface="Garamond" pitchFamily="18" charset="0"/>
            </a:endParaRPr>
          </a:p>
          <a:p>
            <a:pPr marL="285750" indent="-285750">
              <a:buFont typeface="Wingdings" pitchFamily="2" charset="2"/>
              <a:buChar char="§"/>
            </a:pPr>
            <a:r>
              <a:rPr lang="en-US" dirty="0" smtClean="0">
                <a:latin typeface="Garamond" pitchFamily="18" charset="0"/>
              </a:rPr>
              <a:t>Setting of tough examination questions, admission syndicates and racketeering financial inducement and gratification, examination malpractices at the tertiary level of education and massive churn out of first class degrees could be checked through Computer-Based Testing (CBT) or e-examination. It is a method of administering tests in which the responses are electronically recorded, assessed, or both.</a:t>
            </a:r>
            <a:endParaRPr lang="en-US" dirty="0">
              <a:latin typeface="Garamond" pitchFamily="18" charset="0"/>
            </a:endParaRPr>
          </a:p>
        </p:txBody>
      </p:sp>
    </p:spTree>
    <p:extLst>
      <p:ext uri="{BB962C8B-B14F-4D97-AF65-F5344CB8AC3E}">
        <p14:creationId xmlns:p14="http://schemas.microsoft.com/office/powerpoint/2010/main" xmlns="" val="46677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r>
              <a:rPr lang="en-GB" sz="2100" dirty="0" smtClean="0">
                <a:solidFill>
                  <a:schemeClr val="bg1"/>
                </a:solidFill>
                <a:latin typeface="Book Antiqua" pitchFamily="18" charset="0"/>
              </a:rPr>
              <a:t>Our Solution: The ICT Approach Contd.</a:t>
            </a:r>
            <a:endParaRPr lang="en-GB" sz="2100" dirty="0">
              <a:solidFill>
                <a:schemeClr val="bg1"/>
              </a:solidFill>
              <a:latin typeface="Book Antiqua" pitchFamily="18" charset="0"/>
            </a:endParaRP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24114" y="2286000"/>
            <a:ext cx="8077200" cy="3416320"/>
          </a:xfrm>
          <a:prstGeom prst="rect">
            <a:avLst/>
          </a:prstGeom>
        </p:spPr>
        <p:txBody>
          <a:bodyPr wrap="square">
            <a:spAutoFit/>
          </a:bodyPr>
          <a:lstStyle/>
          <a:p>
            <a:r>
              <a:rPr lang="en-GB" dirty="0" smtClean="0">
                <a:latin typeface="Garamond" pitchFamily="18" charset="0"/>
              </a:rPr>
              <a:t>With digitalized processes and procedures at tertiary institutions in the country:</a:t>
            </a:r>
          </a:p>
          <a:p>
            <a:endParaRPr lang="en-US" dirty="0" smtClean="0">
              <a:latin typeface="Garamond" pitchFamily="18" charset="0"/>
            </a:endParaRPr>
          </a:p>
          <a:p>
            <a:pPr marL="285750" indent="-285750">
              <a:buFont typeface="Wingdings" pitchFamily="2" charset="2"/>
              <a:buChar char="ü"/>
            </a:pPr>
            <a:r>
              <a:rPr lang="en-GB" dirty="0" smtClean="0">
                <a:latin typeface="Garamond" pitchFamily="18" charset="0"/>
              </a:rPr>
              <a:t>Students’ records in school databases can be easily accessed, managed and updated as at when due</a:t>
            </a:r>
            <a:endParaRPr lang="en-US" dirty="0" smtClean="0">
              <a:latin typeface="Garamond" pitchFamily="18" charset="0"/>
            </a:endParaRPr>
          </a:p>
          <a:p>
            <a:pPr marL="285750" indent="-285750">
              <a:buFont typeface="Wingdings" pitchFamily="2" charset="2"/>
              <a:buChar char="ü"/>
            </a:pPr>
            <a:r>
              <a:rPr lang="en-GB" dirty="0" smtClean="0">
                <a:latin typeface="Garamond" pitchFamily="18" charset="0"/>
              </a:rPr>
              <a:t>Also computing and retrieving result of students for issuance of certificates would be carried out on real time basis</a:t>
            </a:r>
            <a:endParaRPr lang="en-US" dirty="0" smtClean="0">
              <a:latin typeface="Garamond" pitchFamily="18" charset="0"/>
            </a:endParaRPr>
          </a:p>
          <a:p>
            <a:pPr marL="285750" indent="-285750">
              <a:buFont typeface="Wingdings" pitchFamily="2" charset="2"/>
              <a:buChar char="ü"/>
            </a:pPr>
            <a:r>
              <a:rPr lang="en-GB" dirty="0" smtClean="0">
                <a:latin typeface="Garamond" pitchFamily="18" charset="0"/>
              </a:rPr>
              <a:t>Information about students would be accurate since it is usually updated every semester and the tracking of student files, cumulative assessments, scores of assignments as well as examinations would be recorded effectively and efficiently</a:t>
            </a:r>
            <a:endParaRPr lang="en-US" dirty="0" smtClean="0">
              <a:latin typeface="Garamond" pitchFamily="18" charset="0"/>
            </a:endParaRPr>
          </a:p>
          <a:p>
            <a:pPr marL="285750" indent="-285750">
              <a:buFont typeface="Wingdings" pitchFamily="2" charset="2"/>
              <a:buChar char="ü"/>
            </a:pPr>
            <a:r>
              <a:rPr lang="en-GB" dirty="0" smtClean="0">
                <a:latin typeface="Garamond" pitchFamily="18" charset="0"/>
              </a:rPr>
              <a:t>The databases would enable the students to check their performances at the end of each semester at will and on demand, such that they would have access to their results and comments from their lectures, including their grades</a:t>
            </a:r>
            <a:endParaRPr lang="en-US" dirty="0">
              <a:latin typeface="Garamond" pitchFamily="18" charset="0"/>
            </a:endParaRPr>
          </a:p>
        </p:txBody>
      </p:sp>
    </p:spTree>
    <p:extLst>
      <p:ext uri="{BB962C8B-B14F-4D97-AF65-F5344CB8AC3E}">
        <p14:creationId xmlns:p14="http://schemas.microsoft.com/office/powerpoint/2010/main" xmlns="" val="46677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r>
              <a:rPr lang="en-GB" sz="2100" dirty="0" smtClean="0">
                <a:solidFill>
                  <a:schemeClr val="bg1"/>
                </a:solidFill>
                <a:latin typeface="Book Antiqua" pitchFamily="18" charset="0"/>
              </a:rPr>
              <a:t>Practical Solutions</a:t>
            </a:r>
            <a:endParaRPr lang="en-GB" sz="2100" dirty="0">
              <a:solidFill>
                <a:schemeClr val="bg1"/>
              </a:solidFill>
              <a:latin typeface="Book Antiqua" pitchFamily="18" charset="0"/>
            </a:endParaRP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740150" y="2667000"/>
            <a:ext cx="5403850" cy="2308324"/>
          </a:xfrm>
          <a:prstGeom prst="rect">
            <a:avLst/>
          </a:prstGeom>
        </p:spPr>
        <p:txBody>
          <a:bodyPr wrap="square">
            <a:spAutoFit/>
          </a:bodyPr>
          <a:lstStyle/>
          <a:p>
            <a:pPr marL="342900" indent="-342900">
              <a:buAutoNum type="arabicPeriod"/>
            </a:pPr>
            <a:r>
              <a:rPr lang="en-US" sz="2400" b="1" dirty="0" smtClean="0">
                <a:latin typeface="Garamond" pitchFamily="18" charset="0"/>
              </a:rPr>
              <a:t>Biometric Time Clocks </a:t>
            </a:r>
            <a:r>
              <a:rPr lang="en-US" sz="2400" dirty="0" smtClean="0">
                <a:latin typeface="Garamond" pitchFamily="18" charset="0"/>
              </a:rPr>
              <a:t>(also known as Fingerprint Readers) </a:t>
            </a:r>
          </a:p>
          <a:p>
            <a:pPr marL="342900" indent="-342900">
              <a:buAutoNum type="arabicPeriod"/>
            </a:pPr>
            <a:endParaRPr lang="en-US" sz="2400" dirty="0">
              <a:latin typeface="Garamond" pitchFamily="18" charset="0"/>
            </a:endParaRPr>
          </a:p>
          <a:p>
            <a:pPr marL="342900" indent="-342900">
              <a:buAutoNum type="arabicPeriod"/>
            </a:pPr>
            <a:r>
              <a:rPr lang="en-US" sz="2400" b="1" dirty="0" smtClean="0">
                <a:latin typeface="Garamond" pitchFamily="18" charset="0"/>
              </a:rPr>
              <a:t>Time and Attendance Software </a:t>
            </a:r>
          </a:p>
          <a:p>
            <a:pPr marL="342900" indent="-342900">
              <a:buAutoNum type="arabicPeriod"/>
            </a:pPr>
            <a:endParaRPr lang="en-US" sz="2400" b="1" dirty="0" smtClean="0">
              <a:latin typeface="Garamond" pitchFamily="18" charset="0"/>
            </a:endParaRPr>
          </a:p>
          <a:p>
            <a:pPr marL="342900" indent="-342900">
              <a:buAutoNum type="arabicPeriod"/>
            </a:pPr>
            <a:r>
              <a:rPr lang="en-US" sz="2400" b="1" dirty="0" smtClean="0">
                <a:latin typeface="Garamond" pitchFamily="18" charset="0"/>
              </a:rPr>
              <a:t>Online fee Collections</a:t>
            </a:r>
            <a:endParaRPr lang="en-US" sz="2400" b="1" dirty="0">
              <a:latin typeface="Garamond" pitchFamily="18" charset="0"/>
            </a:endParaRPr>
          </a:p>
        </p:txBody>
      </p:sp>
    </p:spTree>
    <p:extLst>
      <p:ext uri="{BB962C8B-B14F-4D97-AF65-F5344CB8AC3E}">
        <p14:creationId xmlns:p14="http://schemas.microsoft.com/office/powerpoint/2010/main" xmlns="" val="46677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r>
              <a:rPr lang="en-GB" sz="2400" dirty="0" smtClean="0">
                <a:solidFill>
                  <a:schemeClr val="bg1"/>
                </a:solidFill>
                <a:latin typeface="Garamond" pitchFamily="18" charset="0"/>
              </a:rPr>
              <a:t>Other forms of Corruption</a:t>
            </a:r>
            <a:endParaRPr lang="en-GB" sz="2400" dirty="0">
              <a:solidFill>
                <a:schemeClr val="bg1"/>
              </a:solidFill>
              <a:latin typeface="Garamond" pitchFamily="18" charset="0"/>
            </a:endParaRP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31030" y="2362200"/>
            <a:ext cx="7242860" cy="1200329"/>
          </a:xfrm>
          <a:prstGeom prst="rect">
            <a:avLst/>
          </a:prstGeom>
          <a:noFill/>
        </p:spPr>
        <p:txBody>
          <a:bodyPr wrap="square" rtlCol="0">
            <a:spAutoFit/>
          </a:bodyPr>
          <a:lstStyle/>
          <a:p>
            <a:pPr marL="342900" indent="-342900">
              <a:buFont typeface="Wingdings" pitchFamily="2" charset="2"/>
              <a:buChar char="Ø"/>
            </a:pPr>
            <a:r>
              <a:rPr lang="en-US" sz="2400" dirty="0" smtClean="0">
                <a:latin typeface="Garamond" pitchFamily="18" charset="0"/>
              </a:rPr>
              <a:t>Pre Examination Malpractice</a:t>
            </a:r>
          </a:p>
          <a:p>
            <a:pPr marL="342900" indent="-342900">
              <a:buFont typeface="Wingdings" pitchFamily="2" charset="2"/>
              <a:buChar char="Ø"/>
            </a:pPr>
            <a:r>
              <a:rPr lang="en-US" sz="2400" dirty="0" smtClean="0">
                <a:latin typeface="Garamond" pitchFamily="18" charset="0"/>
              </a:rPr>
              <a:t>Examination Malpractice</a:t>
            </a:r>
          </a:p>
          <a:p>
            <a:pPr marL="342900" indent="-342900">
              <a:buFont typeface="Wingdings" pitchFamily="2" charset="2"/>
              <a:buChar char="Ø"/>
            </a:pPr>
            <a:r>
              <a:rPr lang="en-US" sz="2400" dirty="0" smtClean="0">
                <a:latin typeface="Garamond" pitchFamily="18" charset="0"/>
              </a:rPr>
              <a:t>Post Examination Malpractice</a:t>
            </a:r>
          </a:p>
        </p:txBody>
      </p:sp>
      <p:sp>
        <p:nvSpPr>
          <p:cNvPr id="3" name="Rectangle 2"/>
          <p:cNvSpPr/>
          <p:nvPr/>
        </p:nvSpPr>
        <p:spPr>
          <a:xfrm>
            <a:off x="381000" y="3916060"/>
            <a:ext cx="4621971" cy="461665"/>
          </a:xfrm>
          <a:prstGeom prst="rect">
            <a:avLst/>
          </a:prstGeom>
        </p:spPr>
        <p:txBody>
          <a:bodyPr wrap="none">
            <a:spAutoFit/>
          </a:bodyPr>
          <a:lstStyle/>
          <a:p>
            <a:pPr marL="342900" indent="-342900">
              <a:buFont typeface="Wingdings" pitchFamily="2" charset="2"/>
              <a:buChar char="Ø"/>
            </a:pPr>
            <a:r>
              <a:rPr lang="en-US" sz="2400" dirty="0" smtClean="0">
                <a:latin typeface="Garamond" pitchFamily="18" charset="0"/>
              </a:rPr>
              <a:t>Corruption during Staff Appraisal</a:t>
            </a:r>
            <a:endParaRPr lang="en-US" sz="2400" dirty="0">
              <a:latin typeface="Garamond" pitchFamily="18" charset="0"/>
            </a:endParaRPr>
          </a:p>
        </p:txBody>
      </p:sp>
    </p:spTree>
    <p:extLst>
      <p:ext uri="{BB962C8B-B14F-4D97-AF65-F5344CB8AC3E}">
        <p14:creationId xmlns:p14="http://schemas.microsoft.com/office/powerpoint/2010/main" xmlns="" val="46677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goo\Desktop\Ugo Backup\oko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7429" y="336777"/>
            <a:ext cx="645031" cy="6634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72400" y="786665"/>
            <a:ext cx="1752600" cy="246221"/>
          </a:xfrm>
          <a:prstGeom prst="rect">
            <a:avLst/>
          </a:prstGeom>
          <a:noFill/>
        </p:spPr>
        <p:txBody>
          <a:bodyPr wrap="square" rtlCol="0">
            <a:spAutoFit/>
          </a:bodyPr>
          <a:lstStyle/>
          <a:p>
            <a:r>
              <a:rPr lang="en-US" sz="1000" dirty="0" smtClean="0">
                <a:solidFill>
                  <a:schemeClr val="tx2"/>
                </a:solidFill>
              </a:rPr>
              <a:t>Creativity and Service…</a:t>
            </a:r>
            <a:endParaRPr lang="en-US" sz="1000" dirty="0">
              <a:solidFill>
                <a:schemeClr val="tx2"/>
              </a:solidFill>
            </a:endParaRPr>
          </a:p>
        </p:txBody>
      </p:sp>
      <p:sp>
        <p:nvSpPr>
          <p:cNvPr id="7" name="Rectangle 2"/>
          <p:cNvSpPr>
            <a:spLocks noChangeArrowheads="1"/>
          </p:cNvSpPr>
          <p:nvPr/>
        </p:nvSpPr>
        <p:spPr bwMode="auto">
          <a:xfrm>
            <a:off x="4041775" y="1039813"/>
            <a:ext cx="5105400" cy="631825"/>
          </a:xfrm>
          <a:prstGeom prst="rect">
            <a:avLst/>
          </a:prstGeom>
          <a:solidFill>
            <a:schemeClr val="tx2"/>
          </a:solidFill>
          <a:ln>
            <a:noFill/>
          </a:ln>
        </p:spPr>
        <p:txBody>
          <a:bodyPr anchor="ctr"/>
          <a:lstStyle/>
          <a:p>
            <a:r>
              <a:rPr lang="en-US" sz="2400" dirty="0">
                <a:solidFill>
                  <a:schemeClr val="bg1"/>
                </a:solidFill>
                <a:latin typeface="Garamond" pitchFamily="18" charset="0"/>
              </a:rPr>
              <a:t>The </a:t>
            </a:r>
            <a:r>
              <a:rPr lang="en-US" sz="2400" dirty="0" smtClean="0">
                <a:solidFill>
                  <a:schemeClr val="bg1"/>
                </a:solidFill>
                <a:latin typeface="Garamond" pitchFamily="18" charset="0"/>
              </a:rPr>
              <a:t>Federal </a:t>
            </a:r>
            <a:r>
              <a:rPr lang="en-US" sz="2400" dirty="0">
                <a:solidFill>
                  <a:schemeClr val="bg1"/>
                </a:solidFill>
                <a:latin typeface="Garamond" pitchFamily="18" charset="0"/>
              </a:rPr>
              <a:t>Polytechnic Oko Experience</a:t>
            </a:r>
          </a:p>
        </p:txBody>
      </p:sp>
      <p:sp>
        <p:nvSpPr>
          <p:cNvPr id="6" name="TextBox 5"/>
          <p:cNvSpPr txBox="1"/>
          <p:nvPr/>
        </p:nvSpPr>
        <p:spPr>
          <a:xfrm>
            <a:off x="4648200" y="5943600"/>
            <a:ext cx="4419600" cy="369332"/>
          </a:xfrm>
          <a:prstGeom prst="rect">
            <a:avLst/>
          </a:prstGeom>
          <a:noFill/>
        </p:spPr>
        <p:txBody>
          <a:bodyPr wrap="square" rtlCol="0">
            <a:spAutoFit/>
          </a:bodyPr>
          <a:lstStyle/>
          <a:p>
            <a:endParaRPr lang="en-US" dirty="0"/>
          </a:p>
        </p:txBody>
      </p:sp>
      <p:sp>
        <p:nvSpPr>
          <p:cNvPr id="8" name="TextBox 7"/>
          <p:cNvSpPr txBox="1"/>
          <p:nvPr/>
        </p:nvSpPr>
        <p:spPr>
          <a:xfrm>
            <a:off x="5524500" y="6152630"/>
            <a:ext cx="4495800" cy="246221"/>
          </a:xfrm>
          <a:prstGeom prst="rect">
            <a:avLst/>
          </a:prstGeom>
          <a:noFill/>
        </p:spPr>
        <p:txBody>
          <a:bodyPr wrap="square" rtlCol="0">
            <a:spAutoFit/>
          </a:bodyPr>
          <a:lstStyle/>
          <a:p>
            <a:r>
              <a:rPr lang="en-US" sz="1000" dirty="0" smtClean="0">
                <a:solidFill>
                  <a:schemeClr val="tx2"/>
                </a:solidFill>
              </a:rPr>
              <a:t>rector@federalpoloko.edu.ng                www.federalpolyoko.edu.ng</a:t>
            </a:r>
            <a:endParaRPr lang="en-US" sz="1000" dirty="0">
              <a:solidFill>
                <a:schemeClr val="tx2"/>
              </a:solidFill>
            </a:endParaRPr>
          </a:p>
        </p:txBody>
      </p:sp>
      <p:sp>
        <p:nvSpPr>
          <p:cNvPr id="9" name="Rectangle 8"/>
          <p:cNvSpPr/>
          <p:nvPr/>
        </p:nvSpPr>
        <p:spPr>
          <a:xfrm>
            <a:off x="7315200" y="6275740"/>
            <a:ext cx="762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1600" y="1802266"/>
            <a:ext cx="6759575" cy="374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654175" y="5681990"/>
            <a:ext cx="6477000" cy="523220"/>
          </a:xfrm>
          <a:prstGeom prst="rect">
            <a:avLst/>
          </a:prstGeom>
        </p:spPr>
        <p:txBody>
          <a:bodyPr wrap="square">
            <a:spAutoFit/>
          </a:bodyPr>
          <a:lstStyle/>
          <a:p>
            <a:r>
              <a:rPr lang="en-US" sz="1400" dirty="0">
                <a:latin typeface="Garamond" pitchFamily="18" charset="0"/>
              </a:rPr>
              <a:t>Petroleum Development Trust Fund (PDTF) ICT/E-Examination Centre where Public Administration department students did their first semester CBT examination.</a:t>
            </a:r>
          </a:p>
        </p:txBody>
      </p:sp>
    </p:spTree>
    <p:extLst>
      <p:ext uri="{BB962C8B-B14F-4D97-AF65-F5344CB8AC3E}">
        <p14:creationId xmlns:p14="http://schemas.microsoft.com/office/powerpoint/2010/main" xmlns="" val="466773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905</Words>
  <Application>Microsoft Office PowerPoint</Application>
  <PresentationFormat>On-screen Show (4:3)</PresentationFormat>
  <Paragraphs>132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Ugoo</dc:creator>
  <cp:lastModifiedBy>Godwin</cp:lastModifiedBy>
  <cp:revision>10</cp:revision>
  <dcterms:created xsi:type="dcterms:W3CDTF">2014-05-18T14:27:08Z</dcterms:created>
  <dcterms:modified xsi:type="dcterms:W3CDTF">2014-05-18T11:18:14Z</dcterms:modified>
</cp:coreProperties>
</file>