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sldIdLst>
    <p:sldId id="266" r:id="rId2"/>
    <p:sldId id="267" r:id="rId3"/>
    <p:sldId id="269" r:id="rId4"/>
    <p:sldId id="268" r:id="rId5"/>
    <p:sldId id="290" r:id="rId6"/>
    <p:sldId id="291" r:id="rId7"/>
    <p:sldId id="292" r:id="rId8"/>
    <p:sldId id="299" r:id="rId9"/>
    <p:sldId id="301" r:id="rId10"/>
    <p:sldId id="293" r:id="rId11"/>
    <p:sldId id="294" r:id="rId12"/>
    <p:sldId id="295" r:id="rId13"/>
    <p:sldId id="296" r:id="rId14"/>
    <p:sldId id="297" r:id="rId15"/>
    <p:sldId id="298" r:id="rId16"/>
    <p:sldId id="302" r:id="rId17"/>
    <p:sldId id="324" r:id="rId18"/>
    <p:sldId id="319" r:id="rId19"/>
    <p:sldId id="303" r:id="rId20"/>
    <p:sldId id="314" r:id="rId21"/>
    <p:sldId id="271" r:id="rId22"/>
    <p:sldId id="272" r:id="rId23"/>
    <p:sldId id="273" r:id="rId24"/>
    <p:sldId id="316" r:id="rId25"/>
    <p:sldId id="275" r:id="rId26"/>
    <p:sldId id="305" r:id="rId27"/>
    <p:sldId id="306" r:id="rId28"/>
    <p:sldId id="307" r:id="rId29"/>
    <p:sldId id="317" r:id="rId30"/>
    <p:sldId id="320" r:id="rId31"/>
    <p:sldId id="321" r:id="rId32"/>
    <p:sldId id="322" r:id="rId33"/>
    <p:sldId id="32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0" autoAdjust="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36393-21EC-43B6-9588-27599334C863}" type="datetimeFigureOut">
              <a:rPr lang="en-GB" smtClean="0"/>
              <a:pPr/>
              <a:t>20/05/2014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C14E2-E176-420D-8F4F-824009AB26A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EC14E2-E176-420D-8F4F-824009AB26A8}"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Pattern of growth of Nigerian Universities: Source NUC Report on Sustainable Funding of Universities 2010</a:t>
            </a:r>
            <a:endParaRPr lang="en-GB" dirty="0"/>
          </a:p>
        </p:txBody>
      </p:sp>
      <p:sp>
        <p:nvSpPr>
          <p:cNvPr id="4" name="Slide Number Placeholder 3"/>
          <p:cNvSpPr>
            <a:spLocks noGrp="1"/>
          </p:cNvSpPr>
          <p:nvPr>
            <p:ph type="sldNum" sz="quarter" idx="10"/>
          </p:nvPr>
        </p:nvSpPr>
        <p:spPr/>
        <p:txBody>
          <a:bodyPr/>
          <a:lstStyle/>
          <a:p>
            <a:fld id="{44E014DB-5A41-4197-8A6B-1395AD9EC7C5}" type="slidenum">
              <a:rPr lang="en-GB" smtClean="0"/>
              <a:pPr/>
              <a:t>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Local income </a:t>
            </a:r>
            <a:r>
              <a:rPr lang="en-US" dirty="0" err="1" smtClean="0"/>
              <a:t>vs</a:t>
            </a:r>
            <a:r>
              <a:rPr lang="en-US" baseline="0" dirty="0" smtClean="0"/>
              <a:t> Government allocation in Nigerian universities 1991-1998</a:t>
            </a:r>
            <a:endParaRPr lang="en-GB" dirty="0"/>
          </a:p>
        </p:txBody>
      </p:sp>
      <p:sp>
        <p:nvSpPr>
          <p:cNvPr id="4" name="Slide Number Placeholder 3"/>
          <p:cNvSpPr>
            <a:spLocks noGrp="1"/>
          </p:cNvSpPr>
          <p:nvPr>
            <p:ph type="sldNum" sz="quarter" idx="10"/>
          </p:nvPr>
        </p:nvSpPr>
        <p:spPr/>
        <p:txBody>
          <a:bodyPr/>
          <a:lstStyle/>
          <a:p>
            <a:fld id="{44E014DB-5A41-4197-8A6B-1395AD9EC7C5}" type="slidenum">
              <a:rPr lang="en-GB" smtClean="0"/>
              <a:pPr/>
              <a:t>21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145A9-4038-48F5-8DD4-7D521FD0CA49}" type="slidenum">
              <a:rPr lang="en-US"/>
              <a:pPr/>
              <a:t>23</a:t>
            </a:fld>
            <a:endParaRPr lang="en-US"/>
          </a:p>
        </p:txBody>
      </p:sp>
      <p:sp>
        <p:nvSpPr>
          <p:cNvPr id="108546" name="Rectangle 2"/>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
        <p:nvSpPr>
          <p:cNvPr id="108547" name="Rectangle 3"/>
          <p:cNvSpPr>
            <a:spLocks noGrp="1" noChangeArrowheads="1"/>
          </p:cNvSpPr>
          <p:nvPr>
            <p:ph type="body" idx="1"/>
          </p:nvPr>
        </p:nvSpPr>
        <p:spPr bwMode="auto">
          <a:xfrm>
            <a:off x="914400" y="4343400"/>
            <a:ext cx="5029200" cy="4113213"/>
          </a:xfrm>
          <a:prstGeom prst="rect">
            <a:avLst/>
          </a:prstGeom>
          <a:noFill/>
          <a:ln>
            <a:miter lim="800000"/>
            <a:headEnd/>
            <a:tailEnd/>
          </a:ln>
        </p:spPr>
        <p:txBody>
          <a:bodyPr lIns="92075" tIns="46038" rIns="92075" bIns="46038"/>
          <a:lstStyle/>
          <a:p>
            <a:pPr eaLnBrk="0" hangingPunct="0"/>
            <a:r>
              <a:rPr lang="en-US" dirty="0">
                <a:latin typeface="Arial" charset="0"/>
              </a:rPr>
              <a:t> Some progress has been made by universities, to locally generate funds.</a:t>
            </a:r>
          </a:p>
          <a:p>
            <a:pPr eaLnBrk="0" hangingPunct="0"/>
            <a:r>
              <a:rPr lang="en-US" dirty="0">
                <a:latin typeface="Arial" charset="0"/>
              </a:rPr>
              <a:t>	</a:t>
            </a:r>
          </a:p>
          <a:p>
            <a:pPr eaLnBrk="0" hangingPunct="0"/>
            <a:r>
              <a:rPr lang="en-US" dirty="0">
                <a:latin typeface="Arial" charset="0"/>
              </a:rPr>
              <a:t> However, the average percentage of their total income generated locally  by </a:t>
            </a:r>
            <a:r>
              <a:rPr lang="en-US" dirty="0" err="1">
                <a:latin typeface="Arial" charset="0"/>
              </a:rPr>
              <a:t>unversities</a:t>
            </a:r>
            <a:r>
              <a:rPr lang="en-US" dirty="0">
                <a:latin typeface="Arial" charset="0"/>
              </a:rPr>
              <a:t> is 11% with a wide system SD (14%)  	</a:t>
            </a:r>
          </a:p>
          <a:p>
            <a:pPr eaLnBrk="0" hangingPunct="0"/>
            <a:r>
              <a:rPr lang="en-US" dirty="0">
                <a:latin typeface="Arial" charset="0"/>
              </a:rPr>
              <a:t> and a range of from as low as 1%, to as high as 60%. 	</a:t>
            </a:r>
          </a:p>
          <a:p>
            <a:pPr eaLnBrk="0" hangingPunct="0"/>
            <a:endParaRPr 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Major items of expenditure in the universities. Source: </a:t>
            </a:r>
            <a:r>
              <a:rPr lang="en-US" dirty="0" err="1" smtClean="0"/>
              <a:t>Bamiro</a:t>
            </a:r>
            <a:r>
              <a:rPr lang="en-US" dirty="0" smtClean="0"/>
              <a:t> &amp; </a:t>
            </a:r>
            <a:r>
              <a:rPr lang="en-US" dirty="0" err="1" smtClean="0"/>
              <a:t>Adedeji</a:t>
            </a:r>
            <a:r>
              <a:rPr lang="en-US" dirty="0" smtClean="0"/>
              <a:t> 2010</a:t>
            </a:r>
            <a:endParaRPr lang="en-GB" dirty="0"/>
          </a:p>
        </p:txBody>
      </p:sp>
      <p:sp>
        <p:nvSpPr>
          <p:cNvPr id="4" name="Slide Number Placeholder 3"/>
          <p:cNvSpPr>
            <a:spLocks noGrp="1"/>
          </p:cNvSpPr>
          <p:nvPr>
            <p:ph type="sldNum" sz="quarter" idx="10"/>
          </p:nvPr>
        </p:nvSpPr>
        <p:spPr/>
        <p:txBody>
          <a:bodyPr/>
          <a:lstStyle/>
          <a:p>
            <a:fld id="{44E014DB-5A41-4197-8A6B-1395AD9EC7C5}" type="slidenum">
              <a:rPr lang="en-GB" smtClean="0"/>
              <a:pPr/>
              <a:t>24</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Major items</a:t>
            </a:r>
            <a:r>
              <a:rPr lang="en-US" baseline="0" dirty="0" smtClean="0"/>
              <a:t> of expenditure</a:t>
            </a:r>
            <a:r>
              <a:rPr lang="en-US" dirty="0" smtClean="0"/>
              <a:t> for universities.</a:t>
            </a:r>
            <a:r>
              <a:rPr lang="en-US" baseline="0" dirty="0" smtClean="0"/>
              <a:t> Source: </a:t>
            </a:r>
            <a:r>
              <a:rPr lang="en-US" baseline="0" dirty="0" err="1" smtClean="0"/>
              <a:t>Bamiro</a:t>
            </a:r>
            <a:r>
              <a:rPr lang="en-US" baseline="0" dirty="0" smtClean="0"/>
              <a:t> &amp; </a:t>
            </a:r>
            <a:r>
              <a:rPr lang="en-US" baseline="0" dirty="0" err="1" smtClean="0"/>
              <a:t>Adedeji</a:t>
            </a:r>
            <a:r>
              <a:rPr lang="en-US" baseline="0" dirty="0" smtClean="0"/>
              <a:t> 2010</a:t>
            </a:r>
            <a:endParaRPr lang="en-GB" dirty="0"/>
          </a:p>
        </p:txBody>
      </p:sp>
      <p:sp>
        <p:nvSpPr>
          <p:cNvPr id="4" name="Slide Number Placeholder 3"/>
          <p:cNvSpPr>
            <a:spLocks noGrp="1"/>
          </p:cNvSpPr>
          <p:nvPr>
            <p:ph type="sldNum" sz="quarter" idx="10"/>
          </p:nvPr>
        </p:nvSpPr>
        <p:spPr/>
        <p:txBody>
          <a:bodyPr/>
          <a:lstStyle/>
          <a:p>
            <a:fld id="{44E014DB-5A41-4197-8A6B-1395AD9EC7C5}" type="slidenum">
              <a:rPr lang="en-GB" smtClean="0"/>
              <a:pPr/>
              <a:t>25</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C11B60-E40E-4D11-B24C-E738B698718F}"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113A45-3BDF-4DED-9A75-59D7C08D45AA}"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295BF4-BCF9-4FDF-A441-F332EFBBD44F}" type="slidenum">
              <a:rPr lang="en-US" smtClean="0"/>
              <a:pPr fontAlgn="base">
                <a:spcBef>
                  <a:spcPct val="0"/>
                </a:spcBef>
                <a:spcAft>
                  <a:spcPct val="0"/>
                </a:spcAft>
                <a:defRPr/>
              </a:pPr>
              <a:t>28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endParaRPr lang="en-GB"/>
          </a:p>
        </p:txBody>
      </p:sp>
      <p:sp>
        <p:nvSpPr>
          <p:cNvPr id="4" name="Date Placeholder 3"/>
          <p:cNvSpPr>
            <a:spLocks noGrp="1"/>
          </p:cNvSpPr>
          <p:nvPr>
            <p:ph type="dt" sz="half" idx="10"/>
          </p:nvPr>
        </p:nvSpPr>
        <p:spPr>
          <a:xfrm>
            <a:off x="685800" y="6248400"/>
            <a:ext cx="1905000" cy="457200"/>
          </a:xfrm>
        </p:spPr>
        <p:txBody>
          <a:bodyPr/>
          <a:lstStyle>
            <a:lvl1pPr>
              <a:defRPr/>
            </a:lvl1pPr>
          </a:lstStyle>
          <a:p>
            <a:r>
              <a:rPr lang="en-US"/>
              <a:t>Prof Munzali Jibril</a:t>
            </a: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t>CVC Seminar Keynote Address</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4F484A68-C99D-4A12-B903-822FDC50689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dirty="0" smtClean="0"/>
              <a:t>NATIONAL CONFERENCE ON TRANSPARENCY, ACCOUNTABILITY AND ETHICAL VALUES IN TERITARY INSTITUTIONS</a:t>
            </a:r>
            <a:br>
              <a:rPr lang="en-GB" sz="3600" dirty="0" smtClean="0"/>
            </a:br>
            <a:r>
              <a:rPr lang="en-GB" sz="3600" dirty="0" smtClean="0"/>
              <a:t>SHERATON HOTEL, ABUJA</a:t>
            </a:r>
            <a:br>
              <a:rPr lang="en-GB" sz="3600" dirty="0" smtClean="0"/>
            </a:br>
            <a:r>
              <a:rPr lang="en-GB" sz="3600" dirty="0" smtClean="0"/>
              <a:t>MAY 21-22 2014</a:t>
            </a: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92500" lnSpcReduction="20000"/>
          </a:bodyPr>
          <a:lstStyle/>
          <a:p>
            <a:r>
              <a:rPr lang="en-GB" i="1" dirty="0" smtClean="0"/>
              <a:t>CHALLENGES IN THE MANAGEMENT AND FUNDING OF TERTIARY INSTITUTIONS</a:t>
            </a:r>
          </a:p>
          <a:p>
            <a:r>
              <a:rPr lang="en-GB" i="1" dirty="0" smtClean="0"/>
              <a:t>PROF MUNZALI JIBRIL, FNAL, FNESA, FNIM, FLAN, OFR</a:t>
            </a:r>
          </a:p>
          <a:p>
            <a:r>
              <a:rPr lang="en-GB" i="1" dirty="0" smtClean="0"/>
              <a:t>COORDINATOR POLICE ACADEMY, WUDIL, KANO STATE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UNIVERSITIES-1</a:t>
            </a:r>
            <a:endParaRPr lang="en-GB" dirty="0"/>
          </a:p>
        </p:txBody>
      </p:sp>
      <p:sp>
        <p:nvSpPr>
          <p:cNvPr id="3" name="Content Placeholder 2"/>
          <p:cNvSpPr>
            <a:spLocks noGrp="1"/>
          </p:cNvSpPr>
          <p:nvPr>
            <p:ph idx="1"/>
          </p:nvPr>
        </p:nvSpPr>
        <p:spPr/>
        <p:txBody>
          <a:bodyPr>
            <a:normAutofit lnSpcReduction="10000"/>
          </a:bodyPr>
          <a:lstStyle/>
          <a:p>
            <a:r>
              <a:rPr lang="en-GB" dirty="0" smtClean="0"/>
              <a:t>As in </a:t>
            </a:r>
            <a:r>
              <a:rPr lang="en-GB" dirty="0" err="1" smtClean="0"/>
              <a:t>Polys</a:t>
            </a:r>
            <a:r>
              <a:rPr lang="en-GB" dirty="0" smtClean="0"/>
              <a:t> and COE’s, there is hardly any formal management training for academic leaders with consequent disastrous impact on the management of the institutions</a:t>
            </a:r>
          </a:p>
          <a:p>
            <a:r>
              <a:rPr lang="en-GB" dirty="0" smtClean="0"/>
              <a:t>Areas of training need include financial and resource management, fund-raising skills, crisis avoidance and crisis management skills and legal issues in higher education management</a:t>
            </a:r>
          </a:p>
          <a:p>
            <a:r>
              <a:rPr lang="en-GB" dirty="0" smtClean="0"/>
              <a:t>Federal and State Universities are under continuous pressure to expand enrolment without corresponding expansion in facilities and this leads to loss of quality</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UNIVERSITIES-2</a:t>
            </a:r>
            <a:endParaRPr lang="en-GB" dirty="0"/>
          </a:p>
        </p:txBody>
      </p:sp>
      <p:sp>
        <p:nvSpPr>
          <p:cNvPr id="3" name="Content Placeholder 2"/>
          <p:cNvSpPr>
            <a:spLocks noGrp="1"/>
          </p:cNvSpPr>
          <p:nvPr>
            <p:ph idx="1"/>
          </p:nvPr>
        </p:nvSpPr>
        <p:spPr/>
        <p:txBody>
          <a:bodyPr>
            <a:normAutofit lnSpcReduction="10000"/>
          </a:bodyPr>
          <a:lstStyle/>
          <a:p>
            <a:r>
              <a:rPr lang="en-GB" dirty="0" smtClean="0"/>
              <a:t>Cultism is a major challenge especially in areas of the country where similar practices are part of the traditional culture.</a:t>
            </a:r>
          </a:p>
          <a:p>
            <a:r>
              <a:rPr lang="en-GB" dirty="0" smtClean="0"/>
              <a:t>In most public universities, few, if any, new student hostels have been built in the last 30 years thereby worsening the congestions in the hostels; poor living conditions tend to create uncouth students who behave irresponsibly</a:t>
            </a:r>
          </a:p>
          <a:p>
            <a:r>
              <a:rPr lang="en-GB" dirty="0" smtClean="0"/>
              <a:t>As in the </a:t>
            </a:r>
            <a:r>
              <a:rPr lang="en-GB" dirty="0" err="1" smtClean="0"/>
              <a:t>Polys</a:t>
            </a:r>
            <a:r>
              <a:rPr lang="en-GB" dirty="0" smtClean="0"/>
              <a:t> and COE’s, Governing Councils tend to be an additional financial burden on the universities in public universities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UNIVERSITIES-3</a:t>
            </a:r>
            <a:endParaRPr lang="en-GB" dirty="0"/>
          </a:p>
        </p:txBody>
      </p:sp>
      <p:sp>
        <p:nvSpPr>
          <p:cNvPr id="3" name="Content Placeholder 2"/>
          <p:cNvSpPr>
            <a:spLocks noGrp="1"/>
          </p:cNvSpPr>
          <p:nvPr>
            <p:ph idx="1"/>
          </p:nvPr>
        </p:nvSpPr>
        <p:spPr/>
        <p:txBody>
          <a:bodyPr>
            <a:noAutofit/>
          </a:bodyPr>
          <a:lstStyle/>
          <a:p>
            <a:r>
              <a:rPr lang="en-GB" sz="1800" dirty="0" smtClean="0"/>
              <a:t>Administrative autonomy has been granted to the Federal universities to appoint their VC’s etc but this is posing new challenges of accountability in the corrupt Nigerian environment</a:t>
            </a:r>
          </a:p>
          <a:p>
            <a:r>
              <a:rPr lang="en-GB" sz="1800" dirty="0" smtClean="0"/>
              <a:t>As in the </a:t>
            </a:r>
            <a:r>
              <a:rPr lang="en-GB" sz="1800" dirty="0" err="1" smtClean="0"/>
              <a:t>Polys</a:t>
            </a:r>
            <a:r>
              <a:rPr lang="en-GB" sz="1800" dirty="0" smtClean="0"/>
              <a:t> and COE’s. the implementation of the Procurement Act  has been hampered by the insistence of some Councils to be involved in the procurement process</a:t>
            </a:r>
          </a:p>
          <a:p>
            <a:r>
              <a:rPr lang="en-GB" sz="1800" dirty="0" smtClean="0"/>
              <a:t>The </a:t>
            </a:r>
            <a:r>
              <a:rPr lang="en-GB" sz="1800" i="1" dirty="0" smtClean="0"/>
              <a:t>Education Roadmap</a:t>
            </a:r>
            <a:r>
              <a:rPr lang="en-GB" sz="1800" dirty="0" smtClean="0"/>
              <a:t> estimates that there is a shortfall of up to 42% in academic staffing  in the universities with the Federal Universities being better endowed than the State Universities which are in turn better endowed than the private ones</a:t>
            </a:r>
          </a:p>
          <a:p>
            <a:r>
              <a:rPr lang="en-GB" sz="1800" dirty="0" smtClean="0"/>
              <a:t>The </a:t>
            </a:r>
            <a:r>
              <a:rPr lang="en-GB" sz="1800" i="1" dirty="0" smtClean="0"/>
              <a:t> Roadmap</a:t>
            </a:r>
            <a:r>
              <a:rPr lang="en-GB" sz="1800" dirty="0" smtClean="0"/>
              <a:t> also estimates that up to 50% of university lecturers  do not possess the doctorate degree  </a:t>
            </a:r>
          </a:p>
          <a:p>
            <a:r>
              <a:rPr lang="en-GB" sz="1800" dirty="0" smtClean="0"/>
              <a:t>The academic calendar in  public universities has become a toy in the hands of the trade unions, especially the Academic  Staff Union of Universities because, as stated earlier, the only language Government appears to understand is that of strikes</a:t>
            </a:r>
          </a:p>
          <a:p>
            <a:pPr>
              <a:buNone/>
            </a:pPr>
            <a:r>
              <a:rPr lang="en-GB" sz="1800" dirty="0" smtClean="0"/>
              <a:t/>
            </a:r>
            <a:br>
              <a:rPr lang="en-GB" sz="1800" dirty="0" smtClean="0"/>
            </a:br>
            <a:r>
              <a:rPr lang="en-GB" sz="1800" dirty="0" smtClean="0"/>
              <a:t/>
            </a:r>
            <a:br>
              <a:rPr lang="en-GB" sz="1800" dirty="0" smtClean="0"/>
            </a:br>
            <a:endParaRPr lang="en-GB" sz="1800" dirty="0" smtClean="0"/>
          </a:p>
          <a:p>
            <a:endParaRPr lang="en-GB" sz="1800" i="1" dirty="0" smtClean="0"/>
          </a:p>
          <a:p>
            <a:endParaRPr lang="en-GB" sz="1800" i="1" dirty="0" smtClean="0"/>
          </a:p>
          <a:p>
            <a:endParaRPr lang="en-GB" sz="1800" i="1" dirty="0" smtClean="0"/>
          </a:p>
          <a:p>
            <a:pPr>
              <a:buNone/>
            </a:pPr>
            <a:endParaRPr lang="en-GB" sz="1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UNIVERSITIES-4</a:t>
            </a:r>
            <a:endParaRPr lang="en-GB" dirty="0"/>
          </a:p>
        </p:txBody>
      </p:sp>
      <p:sp>
        <p:nvSpPr>
          <p:cNvPr id="3" name="Content Placeholder 2"/>
          <p:cNvSpPr>
            <a:spLocks noGrp="1"/>
          </p:cNvSpPr>
          <p:nvPr>
            <p:ph idx="1"/>
          </p:nvPr>
        </p:nvSpPr>
        <p:spPr>
          <a:xfrm>
            <a:off x="457200" y="1905000"/>
            <a:ext cx="8229600" cy="4389120"/>
          </a:xfrm>
        </p:spPr>
        <p:txBody>
          <a:bodyPr>
            <a:normAutofit lnSpcReduction="10000"/>
          </a:bodyPr>
          <a:lstStyle/>
          <a:p>
            <a:r>
              <a:rPr lang="en-GB" dirty="0" smtClean="0"/>
              <a:t>Quality is low generally, especially when Nigerian universities are benchmarked against the gold standard in international rankings.</a:t>
            </a:r>
          </a:p>
          <a:p>
            <a:r>
              <a:rPr lang="en-GB" dirty="0" smtClean="0"/>
              <a:t>There is a new  fraudulent way of publishing using good quality printers in Europe who can turn a manuscript into a book  on glossy paper complete with ISBN and other marks of authenticity for a fee in a matter of weeks </a:t>
            </a:r>
          </a:p>
          <a:p>
            <a:r>
              <a:rPr lang="en-GB" dirty="0" smtClean="0"/>
              <a:t>Research infrastructure is generally poor and academics have to devise ingenious ways to publish in order not to be damned!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UNIVERSITIES-5</a:t>
            </a:r>
            <a:endParaRPr lang="en-GB" dirty="0"/>
          </a:p>
        </p:txBody>
      </p:sp>
      <p:sp>
        <p:nvSpPr>
          <p:cNvPr id="3" name="Content Placeholder 2"/>
          <p:cNvSpPr>
            <a:spLocks noGrp="1"/>
          </p:cNvSpPr>
          <p:nvPr>
            <p:ph idx="1"/>
          </p:nvPr>
        </p:nvSpPr>
        <p:spPr/>
        <p:txBody>
          <a:bodyPr>
            <a:normAutofit lnSpcReduction="10000"/>
          </a:bodyPr>
          <a:lstStyle/>
          <a:p>
            <a:r>
              <a:rPr lang="en-GB" dirty="0" smtClean="0"/>
              <a:t>In private universities, the management challenges are enormous.</a:t>
            </a:r>
          </a:p>
          <a:p>
            <a:r>
              <a:rPr lang="en-GB" dirty="0" smtClean="0"/>
              <a:t>In those that have a single individual as Proprietor, even where the entity that owns the university is nominally a corporate body, this individual, who is usually male and a religious leader or entrepreneur, assumes the title of Chancellor and  operates from a full-time office on campus.</a:t>
            </a:r>
          </a:p>
          <a:p>
            <a:r>
              <a:rPr lang="en-GB" dirty="0" smtClean="0"/>
              <a:t>This Patriarch usurps the functions of the most important organs of the university and renders the Vice-Chancellor ineffective and a mere figurehead</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UNIVERSITIES-6</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Private universities also tend to have an unacceptably bottom heavy academic structure with up to 80% of their academic staff being junior lecturers</a:t>
            </a:r>
          </a:p>
          <a:p>
            <a:r>
              <a:rPr lang="en-GB" dirty="0" smtClean="0"/>
              <a:t>Most private universities cannot match Federal remuneration packages and few have any training policy for their academic staff with the consequence that their staff have no long-term commitment to stay with them</a:t>
            </a:r>
          </a:p>
          <a:p>
            <a:r>
              <a:rPr lang="en-GB" dirty="0" smtClean="0"/>
              <a:t>Some of the faith-based private universities are able to raise funds from their parent bodies and use such funds to provide academic infrastructure  and generally subsidize the university. They tend to be  as well endowed as the best Federal universities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FUNDING CHALLENGES IN TERTIARY INSTITUTIONS-1</a:t>
            </a:r>
            <a:endParaRPr lang="en-GB" dirty="0"/>
          </a:p>
        </p:txBody>
      </p:sp>
      <p:sp>
        <p:nvSpPr>
          <p:cNvPr id="3" name="Content Placeholder 2"/>
          <p:cNvSpPr>
            <a:spLocks noGrp="1"/>
          </p:cNvSpPr>
          <p:nvPr>
            <p:ph idx="1"/>
          </p:nvPr>
        </p:nvSpPr>
        <p:spPr/>
        <p:txBody>
          <a:bodyPr/>
          <a:lstStyle/>
          <a:p>
            <a:pPr lvl="1"/>
            <a:r>
              <a:rPr lang="en-GB" dirty="0" smtClean="0"/>
              <a:t>According to an NUC Board document on </a:t>
            </a:r>
            <a:r>
              <a:rPr lang="en-GB" i="1" dirty="0" smtClean="0"/>
              <a:t>Sustainable Funding for Nigerian Universities (</a:t>
            </a:r>
            <a:r>
              <a:rPr lang="en-GB" dirty="0" smtClean="0"/>
              <a:t>2010) in 2007  the Federal Government only funded its universities to the tune of 55% of their optimum requirements  to meet accreditation standards.</a:t>
            </a:r>
          </a:p>
          <a:p>
            <a:pPr lvl="1"/>
            <a:r>
              <a:rPr lang="en-GB" dirty="0" smtClean="0"/>
              <a:t>While the actual  recurrent funding  per student was $1084, the optimum required was $1975 </a:t>
            </a:r>
          </a:p>
          <a:p>
            <a:pPr lvl="1"/>
            <a:r>
              <a:rPr lang="en-GB" dirty="0" smtClean="0"/>
              <a:t>Because of decline in student numbers in COE’s, and because Nigerian budgeting  tends to be incremental, per student spending in COE’s is sometimes higher than in the universities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Funding of Education in Some Club of 20 Countries</a:t>
            </a:r>
            <a:endParaRPr lang="en-US" dirty="0"/>
          </a:p>
        </p:txBody>
      </p:sp>
      <p:graphicFrame>
        <p:nvGraphicFramePr>
          <p:cNvPr id="4" name="Content Placeholder 3"/>
          <p:cNvGraphicFramePr>
            <a:graphicFrameLocks noGrp="1"/>
          </p:cNvGraphicFramePr>
          <p:nvPr>
            <p:ph sz="quarter" idx="1"/>
          </p:nvPr>
        </p:nvGraphicFramePr>
        <p:xfrm>
          <a:off x="457200" y="1935163"/>
          <a:ext cx="8504238" cy="360680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Country</a:t>
                      </a:r>
                      <a:endParaRPr lang="en-US" dirty="0"/>
                    </a:p>
                  </a:txBody>
                  <a:tcPr/>
                </a:tc>
                <a:tc>
                  <a:txBody>
                    <a:bodyPr/>
                    <a:lstStyle/>
                    <a:p>
                      <a:r>
                        <a:rPr lang="en-US" dirty="0" err="1" smtClean="0"/>
                        <a:t>Govt</a:t>
                      </a:r>
                      <a:r>
                        <a:rPr lang="en-US" dirty="0" smtClean="0"/>
                        <a:t> Exp on </a:t>
                      </a:r>
                      <a:r>
                        <a:rPr lang="en-US" dirty="0" err="1" smtClean="0"/>
                        <a:t>Educ</a:t>
                      </a:r>
                      <a:r>
                        <a:rPr lang="en-US" dirty="0" smtClean="0"/>
                        <a:t> as % of GDP</a:t>
                      </a:r>
                      <a:endParaRPr lang="en-US" dirty="0"/>
                    </a:p>
                  </a:txBody>
                  <a:tcPr/>
                </a:tc>
                <a:tc>
                  <a:txBody>
                    <a:bodyPr/>
                    <a:lstStyle/>
                    <a:p>
                      <a:r>
                        <a:rPr lang="en-US" dirty="0" err="1" smtClean="0"/>
                        <a:t>Govt</a:t>
                      </a:r>
                      <a:r>
                        <a:rPr lang="en-US" dirty="0" smtClean="0"/>
                        <a:t> Exp on </a:t>
                      </a:r>
                      <a:r>
                        <a:rPr lang="en-US" dirty="0" err="1" smtClean="0"/>
                        <a:t>Educ</a:t>
                      </a:r>
                      <a:r>
                        <a:rPr lang="en-US" dirty="0" smtClean="0"/>
                        <a:t> as % of Budget</a:t>
                      </a:r>
                      <a:endParaRPr lang="en-US" dirty="0"/>
                    </a:p>
                  </a:txBody>
                  <a:tcPr/>
                </a:tc>
              </a:tr>
              <a:tr h="370840">
                <a:tc>
                  <a:txBody>
                    <a:bodyPr/>
                    <a:lstStyle/>
                    <a:p>
                      <a:r>
                        <a:rPr lang="en-US" dirty="0" smtClean="0"/>
                        <a:t>Japan</a:t>
                      </a:r>
                      <a:endParaRPr lang="en-US" dirty="0"/>
                    </a:p>
                  </a:txBody>
                  <a:tcPr/>
                </a:tc>
                <a:tc>
                  <a:txBody>
                    <a:bodyPr/>
                    <a:lstStyle/>
                    <a:p>
                      <a:r>
                        <a:rPr lang="en-US" dirty="0" smtClean="0"/>
                        <a:t>3.6</a:t>
                      </a:r>
                      <a:endParaRPr lang="en-US" dirty="0"/>
                    </a:p>
                  </a:txBody>
                  <a:tcPr/>
                </a:tc>
                <a:tc>
                  <a:txBody>
                    <a:bodyPr/>
                    <a:lstStyle/>
                    <a:p>
                      <a:r>
                        <a:rPr lang="en-US" dirty="0" smtClean="0"/>
                        <a:t>9.8</a:t>
                      </a:r>
                      <a:endParaRPr lang="en-US" dirty="0"/>
                    </a:p>
                  </a:txBody>
                  <a:tcPr/>
                </a:tc>
              </a:tr>
              <a:tr h="370840">
                <a:tc>
                  <a:txBody>
                    <a:bodyPr/>
                    <a:lstStyle/>
                    <a:p>
                      <a:r>
                        <a:rPr lang="en-US" dirty="0" smtClean="0"/>
                        <a:t>USA</a:t>
                      </a:r>
                      <a:endParaRPr lang="en-US" dirty="0"/>
                    </a:p>
                  </a:txBody>
                  <a:tcPr/>
                </a:tc>
                <a:tc>
                  <a:txBody>
                    <a:bodyPr/>
                    <a:lstStyle/>
                    <a:p>
                      <a:r>
                        <a:rPr lang="en-US" dirty="0" smtClean="0"/>
                        <a:t>5.9</a:t>
                      </a:r>
                      <a:endParaRPr lang="en-US" dirty="0"/>
                    </a:p>
                  </a:txBody>
                  <a:tcPr/>
                </a:tc>
                <a:tc>
                  <a:txBody>
                    <a:bodyPr/>
                    <a:lstStyle/>
                    <a:p>
                      <a:r>
                        <a:rPr lang="en-US" dirty="0" smtClean="0"/>
                        <a:t>15.3</a:t>
                      </a:r>
                      <a:endParaRPr lang="en-US" dirty="0"/>
                    </a:p>
                  </a:txBody>
                  <a:tcPr/>
                </a:tc>
              </a:tr>
              <a:tr h="370840">
                <a:tc>
                  <a:txBody>
                    <a:bodyPr/>
                    <a:lstStyle/>
                    <a:p>
                      <a:r>
                        <a:rPr lang="en-US" dirty="0" smtClean="0"/>
                        <a:t>UK</a:t>
                      </a:r>
                      <a:endParaRPr lang="en-US" dirty="0"/>
                    </a:p>
                  </a:txBody>
                  <a:tcPr/>
                </a:tc>
                <a:tc>
                  <a:txBody>
                    <a:bodyPr/>
                    <a:lstStyle/>
                    <a:p>
                      <a:r>
                        <a:rPr lang="en-US" dirty="0" smtClean="0"/>
                        <a:t>5.4</a:t>
                      </a:r>
                      <a:endParaRPr lang="en-US" dirty="0"/>
                    </a:p>
                  </a:txBody>
                  <a:tcPr/>
                </a:tc>
                <a:tc>
                  <a:txBody>
                    <a:bodyPr/>
                    <a:lstStyle/>
                    <a:p>
                      <a:r>
                        <a:rPr lang="en-US" dirty="0" smtClean="0"/>
                        <a:t>12.1</a:t>
                      </a:r>
                      <a:endParaRPr lang="en-US" dirty="0"/>
                    </a:p>
                  </a:txBody>
                  <a:tcPr/>
                </a:tc>
              </a:tr>
              <a:tr h="370840">
                <a:tc>
                  <a:txBody>
                    <a:bodyPr/>
                    <a:lstStyle/>
                    <a:p>
                      <a:r>
                        <a:rPr lang="en-US" dirty="0" smtClean="0"/>
                        <a:t>Germany</a:t>
                      </a:r>
                      <a:endParaRPr lang="en-US" dirty="0"/>
                    </a:p>
                  </a:txBody>
                  <a:tcPr/>
                </a:tc>
                <a:tc>
                  <a:txBody>
                    <a:bodyPr/>
                    <a:lstStyle/>
                    <a:p>
                      <a:r>
                        <a:rPr lang="en-US" dirty="0" smtClean="0"/>
                        <a:t>4.6</a:t>
                      </a:r>
                      <a:endParaRPr lang="en-US" dirty="0"/>
                    </a:p>
                  </a:txBody>
                  <a:tcPr/>
                </a:tc>
                <a:tc>
                  <a:txBody>
                    <a:bodyPr/>
                    <a:lstStyle/>
                    <a:p>
                      <a:r>
                        <a:rPr lang="en-US" dirty="0" smtClean="0"/>
                        <a:t>9.8</a:t>
                      </a:r>
                      <a:endParaRPr lang="en-US" dirty="0"/>
                    </a:p>
                  </a:txBody>
                  <a:tcPr/>
                </a:tc>
              </a:tr>
              <a:tr h="370840">
                <a:tc>
                  <a:txBody>
                    <a:bodyPr/>
                    <a:lstStyle/>
                    <a:p>
                      <a:r>
                        <a:rPr lang="en-US" dirty="0" smtClean="0"/>
                        <a:t>Brazil</a:t>
                      </a:r>
                      <a:endParaRPr lang="en-US" dirty="0"/>
                    </a:p>
                  </a:txBody>
                  <a:tcPr/>
                </a:tc>
                <a:tc>
                  <a:txBody>
                    <a:bodyPr/>
                    <a:lstStyle/>
                    <a:p>
                      <a:r>
                        <a:rPr lang="en-US" dirty="0" smtClean="0"/>
                        <a:t>4.4</a:t>
                      </a:r>
                      <a:endParaRPr lang="en-US" dirty="0"/>
                    </a:p>
                  </a:txBody>
                  <a:tcPr/>
                </a:tc>
                <a:tc>
                  <a:txBody>
                    <a:bodyPr/>
                    <a:lstStyle/>
                    <a:p>
                      <a:r>
                        <a:rPr lang="en-US" dirty="0" smtClean="0"/>
                        <a:t>10.9</a:t>
                      </a:r>
                      <a:endParaRPr lang="en-US" dirty="0"/>
                    </a:p>
                  </a:txBody>
                  <a:tcPr/>
                </a:tc>
              </a:tr>
              <a:tr h="370840">
                <a:tc>
                  <a:txBody>
                    <a:bodyPr/>
                    <a:lstStyle/>
                    <a:p>
                      <a:r>
                        <a:rPr lang="en-US" dirty="0" smtClean="0"/>
                        <a:t>Korea</a:t>
                      </a:r>
                      <a:endParaRPr lang="en-US" dirty="0"/>
                    </a:p>
                  </a:txBody>
                  <a:tcPr/>
                </a:tc>
                <a:tc>
                  <a:txBody>
                    <a:bodyPr/>
                    <a:lstStyle/>
                    <a:p>
                      <a:r>
                        <a:rPr lang="en-US" dirty="0" smtClean="0"/>
                        <a:t>4.6</a:t>
                      </a:r>
                      <a:endParaRPr lang="en-US" dirty="0"/>
                    </a:p>
                  </a:txBody>
                  <a:tcPr/>
                </a:tc>
                <a:tc>
                  <a:txBody>
                    <a:bodyPr/>
                    <a:lstStyle/>
                    <a:p>
                      <a:r>
                        <a:rPr lang="en-US" dirty="0" smtClean="0"/>
                        <a:t>16.5</a:t>
                      </a:r>
                      <a:endParaRPr lang="en-US" dirty="0"/>
                    </a:p>
                  </a:txBody>
                  <a:tcPr/>
                </a:tc>
              </a:tr>
              <a:tr h="370840">
                <a:tc>
                  <a:txBody>
                    <a:bodyPr/>
                    <a:lstStyle/>
                    <a:p>
                      <a:r>
                        <a:rPr lang="en-US" dirty="0" smtClean="0">
                          <a:solidFill>
                            <a:srgbClr val="FF0000"/>
                          </a:solidFill>
                        </a:rPr>
                        <a:t>Nigeria</a:t>
                      </a:r>
                      <a:endParaRPr lang="en-US" dirty="0">
                        <a:solidFill>
                          <a:srgbClr val="FF0000"/>
                        </a:solidFill>
                      </a:endParaRPr>
                    </a:p>
                  </a:txBody>
                  <a:tcPr/>
                </a:tc>
                <a:tc>
                  <a:txBody>
                    <a:bodyPr/>
                    <a:lstStyle/>
                    <a:p>
                      <a:r>
                        <a:rPr lang="en-US" dirty="0" smtClean="0">
                          <a:solidFill>
                            <a:srgbClr val="FF0000"/>
                          </a:solidFill>
                        </a:rPr>
                        <a:t>0.9</a:t>
                      </a:r>
                      <a:endParaRPr lang="en-US" dirty="0">
                        <a:solidFill>
                          <a:srgbClr val="FF0000"/>
                        </a:solidFill>
                      </a:endParaRPr>
                    </a:p>
                  </a:txBody>
                  <a:tcPr/>
                </a:tc>
                <a:tc>
                  <a:txBody>
                    <a:bodyPr/>
                    <a:lstStyle/>
                    <a:p>
                      <a:r>
                        <a:rPr lang="en-US" dirty="0" smtClean="0">
                          <a:solidFill>
                            <a:srgbClr val="FF0000"/>
                          </a:solidFill>
                        </a:rPr>
                        <a:t>3.8</a:t>
                      </a:r>
                      <a:endParaRPr lang="en-US"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62100" y="1861820"/>
          <a:ext cx="6019799" cy="3134360"/>
        </p:xfrm>
        <a:graphic>
          <a:graphicData uri="http://schemas.openxmlformats.org/drawingml/2006/table">
            <a:tbl>
              <a:tblPr/>
              <a:tblGrid>
                <a:gridCol w="1510187"/>
                <a:gridCol w="751602"/>
                <a:gridCol w="751602"/>
                <a:gridCol w="751602"/>
                <a:gridCol w="751602"/>
                <a:gridCol w="751602"/>
                <a:gridCol w="751602"/>
              </a:tblGrid>
              <a:tr h="242570">
                <a:tc rowSpan="2">
                  <a:txBody>
                    <a:bodyPr/>
                    <a:lstStyle/>
                    <a:p>
                      <a:pPr algn="ctr">
                        <a:lnSpc>
                          <a:spcPct val="115000"/>
                        </a:lnSpc>
                        <a:spcAft>
                          <a:spcPts val="0"/>
                        </a:spcAft>
                      </a:pPr>
                      <a:r>
                        <a:rPr lang="en-GB" sz="1100" b="1" dirty="0">
                          <a:solidFill>
                            <a:srgbClr val="000000"/>
                          </a:solidFill>
                          <a:latin typeface="Times New Roman"/>
                          <a:ea typeface="Times New Roman"/>
                          <a:cs typeface="Times New Roman"/>
                        </a:rPr>
                        <a:t>Discipline</a:t>
                      </a:r>
                      <a:endParaRPr lang="en-GB" sz="11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tcPr>
                </a:tc>
                <a:tc gridSpan="2">
                  <a:txBody>
                    <a:bodyPr/>
                    <a:lstStyle/>
                    <a:p>
                      <a:pPr algn="ctr">
                        <a:lnSpc>
                          <a:spcPct val="115000"/>
                        </a:lnSpc>
                        <a:spcAft>
                          <a:spcPts val="0"/>
                        </a:spcAft>
                      </a:pPr>
                      <a:r>
                        <a:rPr lang="en-GB" sz="1100" b="1">
                          <a:solidFill>
                            <a:srgbClr val="000000"/>
                          </a:solidFill>
                          <a:latin typeface="Times New Roman"/>
                          <a:ea typeface="Times New Roman"/>
                          <a:cs typeface="Times New Roman"/>
                        </a:rPr>
                        <a:t>Unit Cost  2001*</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28575" cap="flat" cmpd="sng" algn="ctr">
                      <a:solidFill>
                        <a:srgbClr val="8064A2"/>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1100" b="1">
                          <a:solidFill>
                            <a:srgbClr val="000000"/>
                          </a:solidFill>
                          <a:latin typeface="Times New Roman"/>
                          <a:ea typeface="Times New Roman"/>
                          <a:cs typeface="Times New Roman"/>
                        </a:rPr>
                        <a:t>Unit Cost       2007**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28575" cap="flat" cmpd="sng" algn="ctr">
                      <a:solidFill>
                        <a:srgbClr val="8064A2"/>
                      </a:solidFill>
                      <a:prstDash val="solid"/>
                      <a:round/>
                      <a:headEnd type="none" w="med" len="med"/>
                      <a:tailEnd type="none" w="med" len="med"/>
                    </a:lnB>
                  </a:tcPr>
                </a:tc>
                <a:tc hMerge="1">
                  <a:txBody>
                    <a:bodyPr/>
                    <a:lstStyle/>
                    <a:p>
                      <a:endParaRPr lang="en-GB"/>
                    </a:p>
                  </a:txBody>
                  <a:tcPr/>
                </a:tc>
                <a:tc gridSpan="2">
                  <a:txBody>
                    <a:bodyPr/>
                    <a:lstStyle/>
                    <a:p>
                      <a:pPr algn="ctr">
                        <a:lnSpc>
                          <a:spcPct val="115000"/>
                        </a:lnSpc>
                        <a:spcAft>
                          <a:spcPts val="0"/>
                        </a:spcAft>
                      </a:pPr>
                      <a:r>
                        <a:rPr lang="en-GB" sz="1100" b="1">
                          <a:solidFill>
                            <a:srgbClr val="000000"/>
                          </a:solidFill>
                          <a:latin typeface="Times New Roman"/>
                          <a:ea typeface="Times New Roman"/>
                          <a:cs typeface="Times New Roman"/>
                        </a:rPr>
                        <a:t>Unit Cost 2010**                       </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28575" cap="flat" cmpd="sng" algn="ctr">
                      <a:solidFill>
                        <a:srgbClr val="8064A2"/>
                      </a:solidFill>
                      <a:prstDash val="solid"/>
                      <a:round/>
                      <a:headEnd type="none" w="med" len="med"/>
                      <a:tailEnd type="none" w="med" len="med"/>
                    </a:lnB>
                  </a:tcPr>
                </a:tc>
                <a:tc hMerge="1">
                  <a:txBody>
                    <a:bodyPr/>
                    <a:lstStyle/>
                    <a:p>
                      <a:endParaRPr lang="en-GB"/>
                    </a:p>
                  </a:txBody>
                  <a:tcPr/>
                </a:tc>
              </a:tr>
              <a:tr h="190500">
                <a:tc vMerge="1">
                  <a:txBody>
                    <a:bodyPr/>
                    <a:lstStyle/>
                    <a:p>
                      <a:endParaRPr lang="en-GB"/>
                    </a:p>
                  </a:txBody>
                  <a:tcPr/>
                </a:tc>
                <a:tc>
                  <a:txBody>
                    <a:bodyPr/>
                    <a:lstStyle/>
                    <a:p>
                      <a:pPr algn="ctr">
                        <a:lnSpc>
                          <a:spcPct val="115000"/>
                        </a:lnSpc>
                        <a:spcAft>
                          <a:spcPts val="0"/>
                        </a:spcAft>
                      </a:pPr>
                      <a:r>
                        <a:rPr lang="en-GB" sz="1100" b="1" strike="sngStrike">
                          <a:solidFill>
                            <a:srgbClr val="000000"/>
                          </a:solidFill>
                          <a:latin typeface="Times New Roman"/>
                          <a:ea typeface="Times New Roman"/>
                          <a:cs typeface="Times New Roman"/>
                        </a:rPr>
                        <a:t>N</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a:solidFill>
                            <a:srgbClr val="000000"/>
                          </a:solidFill>
                          <a:latin typeface="Times New Roman"/>
                          <a:ea typeface="Times New Roman"/>
                          <a:cs typeface="Times New Roman"/>
                        </a:rPr>
                        <a:t>US $ </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strike="sngStrike">
                          <a:solidFill>
                            <a:srgbClr val="000000"/>
                          </a:solidFill>
                          <a:latin typeface="Times New Roman"/>
                          <a:ea typeface="Times New Roman"/>
                          <a:cs typeface="Times New Roman"/>
                        </a:rPr>
                        <a:t>N</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a:solidFill>
                            <a:srgbClr val="000000"/>
                          </a:solidFill>
                          <a:latin typeface="Times New Roman"/>
                          <a:ea typeface="Times New Roman"/>
                          <a:cs typeface="Times New Roman"/>
                        </a:rPr>
                        <a:t>$ (US)</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strike="sngStrike">
                          <a:solidFill>
                            <a:srgbClr val="000000"/>
                          </a:solidFill>
                          <a:latin typeface="Times New Roman"/>
                          <a:ea typeface="Times New Roman"/>
                          <a:cs typeface="Times New Roman"/>
                        </a:rPr>
                        <a:t>N</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a:solidFill>
                            <a:srgbClr val="000000"/>
                          </a:solidFill>
                          <a:latin typeface="Times New Roman"/>
                          <a:ea typeface="Times New Roman"/>
                          <a:cs typeface="Times New Roman"/>
                        </a:rPr>
                        <a:t>US $</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381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Administration</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240,000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2,308</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190,097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1,259</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311,977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2,066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381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Agriculture</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305,000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2,933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327,953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2,172</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564,783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3,740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Arts</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252,000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2,423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190,097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1,259</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311,977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2,066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Dentistry</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endParaRPr lang="en-GB" sz="1100">
                        <a:solidFill>
                          <a:srgbClr val="000000"/>
                        </a:solidFill>
                        <a:latin typeface="Times New Roman"/>
                        <a:ea typeface="Times New Roman"/>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449,320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2,976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774,618</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5,130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Education</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250,000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dirty="0">
                          <a:solidFill>
                            <a:srgbClr val="000000"/>
                          </a:solidFill>
                          <a:latin typeface="Times New Roman"/>
                          <a:ea typeface="Times New Roman"/>
                          <a:cs typeface="Times New Roman"/>
                        </a:rPr>
                        <a:t>2,404</a:t>
                      </a:r>
                      <a:endParaRPr lang="en-GB" sz="11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190,097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1,259</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311,977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2,066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Engineering</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285,000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2,740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327,953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2,172</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564,783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3,740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Environmental</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340,000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3,269</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327,953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2,172</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564,783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3,740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Law</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270,000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dirty="0">
                          <a:solidFill>
                            <a:srgbClr val="000000"/>
                          </a:solidFill>
                          <a:latin typeface="Times New Roman"/>
                          <a:ea typeface="Times New Roman"/>
                          <a:cs typeface="Times New Roman"/>
                        </a:rPr>
                        <a:t>2,596</a:t>
                      </a:r>
                      <a:endParaRPr lang="en-GB" sz="11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190,097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1,259</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311,977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2,066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Medicine</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425,000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dirty="0">
                          <a:solidFill>
                            <a:srgbClr val="000000"/>
                          </a:solidFill>
                          <a:latin typeface="Times New Roman"/>
                          <a:ea typeface="Times New Roman"/>
                          <a:cs typeface="Times New Roman"/>
                        </a:rPr>
                        <a:t>4,087</a:t>
                      </a:r>
                      <a:endParaRPr lang="en-GB" sz="11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449,320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2,976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774,618</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5,130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Pharmacy</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330,000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3,173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dirty="0">
                          <a:solidFill>
                            <a:srgbClr val="000000"/>
                          </a:solidFill>
                          <a:latin typeface="Times New Roman"/>
                          <a:ea typeface="Times New Roman"/>
                          <a:cs typeface="Times New Roman"/>
                        </a:rPr>
                        <a:t>327,953</a:t>
                      </a:r>
                      <a:endParaRPr lang="en-GB" sz="11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2,172</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564,783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3,740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Science</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275,000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2,644</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267,270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1,770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459,866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3,045</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Social Science</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248,000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2,385</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190,097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1,259</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311,977</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2,066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0500">
                <a:tc>
                  <a:txBody>
                    <a:bodyPr/>
                    <a:lstStyle/>
                    <a:p>
                      <a:pPr>
                        <a:lnSpc>
                          <a:spcPct val="115000"/>
                        </a:lnSpc>
                        <a:spcAft>
                          <a:spcPts val="0"/>
                        </a:spcAft>
                      </a:pPr>
                      <a:r>
                        <a:rPr lang="en-GB" sz="1100" b="1">
                          <a:solidFill>
                            <a:srgbClr val="000000"/>
                          </a:solidFill>
                          <a:latin typeface="Times New Roman"/>
                          <a:ea typeface="Times New Roman"/>
                          <a:cs typeface="Times New Roman"/>
                        </a:rPr>
                        <a:t>Vet Medicine</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330,000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latin typeface="Times New Roman"/>
                          <a:ea typeface="Times New Roman"/>
                          <a:cs typeface="Times New Roman"/>
                        </a:rPr>
                        <a:t>3,173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449,320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2,976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774,618</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latin typeface="Times New Roman"/>
                          <a:ea typeface="Times New Roman"/>
                          <a:cs typeface="Times New Roman"/>
                        </a:rPr>
                        <a:t>5,130</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55575">
                <a:tc>
                  <a:txBody>
                    <a:bodyPr/>
                    <a:lstStyle/>
                    <a:p>
                      <a:pPr>
                        <a:lnSpc>
                          <a:spcPct val="115000"/>
                        </a:lnSpc>
                        <a:spcAft>
                          <a:spcPts val="0"/>
                        </a:spcAft>
                      </a:pPr>
                      <a:r>
                        <a:rPr lang="en-GB" sz="1100" b="1">
                          <a:solidFill>
                            <a:srgbClr val="000000"/>
                          </a:solidFill>
                          <a:latin typeface="Times New Roman"/>
                          <a:ea typeface="Times New Roman"/>
                          <a:cs typeface="Times New Roman"/>
                        </a:rPr>
                        <a:t>Average Unit Cost</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b="1">
                          <a:solidFill>
                            <a:srgbClr val="000000"/>
                          </a:solidFill>
                          <a:latin typeface="Times New Roman"/>
                          <a:ea typeface="Times New Roman"/>
                          <a:cs typeface="Times New Roman"/>
                        </a:rPr>
                        <a:t>295,833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r">
                        <a:lnSpc>
                          <a:spcPct val="115000"/>
                        </a:lnSpc>
                        <a:spcAft>
                          <a:spcPts val="0"/>
                        </a:spcAft>
                      </a:pPr>
                      <a:r>
                        <a:rPr lang="en-GB" sz="1100" b="1">
                          <a:solidFill>
                            <a:srgbClr val="000000"/>
                          </a:solidFill>
                          <a:latin typeface="Times New Roman"/>
                          <a:ea typeface="Times New Roman"/>
                          <a:cs typeface="Times New Roman"/>
                        </a:rPr>
                        <a:t>2,626</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a:solidFill>
                            <a:srgbClr val="000000"/>
                          </a:solidFill>
                          <a:latin typeface="Times New Roman"/>
                          <a:ea typeface="Times New Roman"/>
                          <a:cs typeface="Times New Roman"/>
                        </a:rPr>
                        <a:t>298,271</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a:solidFill>
                            <a:srgbClr val="000000"/>
                          </a:solidFill>
                          <a:latin typeface="Times New Roman"/>
                          <a:ea typeface="Times New Roman"/>
                          <a:cs typeface="Times New Roman"/>
                        </a:rPr>
                        <a:t>1,975</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a:solidFill>
                            <a:srgbClr val="000000"/>
                          </a:solidFill>
                          <a:latin typeface="Times New Roman"/>
                          <a:ea typeface="Times New Roman"/>
                          <a:cs typeface="Times New Roman"/>
                        </a:rPr>
                        <a:t>507,903</a:t>
                      </a:r>
                      <a:endParaRPr lang="en-GB" sz="110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n-GB" sz="1100" b="1" dirty="0">
                          <a:solidFill>
                            <a:srgbClr val="000000"/>
                          </a:solidFill>
                          <a:latin typeface="Times New Roman"/>
                          <a:ea typeface="Times New Roman"/>
                          <a:cs typeface="Times New Roman"/>
                        </a:rPr>
                        <a:t>3,364</a:t>
                      </a:r>
                      <a:endParaRPr lang="en-GB" sz="1100" dirty="0">
                        <a:latin typeface="Calibri"/>
                        <a:ea typeface="Calibri"/>
                        <a:cs typeface="Times New Roman"/>
                      </a:endParaRPr>
                    </a:p>
                  </a:txBody>
                  <a:tcPr marL="68580" marR="68580"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bl>
          </a:graphicData>
        </a:graphic>
      </p:graphicFrame>
      <p:sp>
        <p:nvSpPr>
          <p:cNvPr id="64513" name="Rectangle 1"/>
          <p:cNvSpPr>
            <a:spLocks noChangeArrowheads="1"/>
          </p:cNvSpPr>
          <p:nvPr/>
        </p:nvSpPr>
        <p:spPr bwMode="auto">
          <a:xfrm>
            <a:off x="0" y="-833226"/>
            <a:ext cx="9026958"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600" b="1"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600" b="1"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600" b="1"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Unit Cost per Discipline with all Programmes at Full Accreditation Status</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335088" y="5381735"/>
            <a:ext cx="2286000" cy="1200329"/>
          </a:xfrm>
          <a:prstGeom prst="rect">
            <a:avLst/>
          </a:prstGeom>
        </p:spPr>
        <p:txBody>
          <a:bodyPr>
            <a:spAutoFit/>
          </a:bodyPr>
          <a:lstStyle/>
          <a:p>
            <a:pPr lvl="0" algn="ctr" eaLnBrk="0" fontAlgn="base" hangingPunct="0">
              <a:spcBef>
                <a:spcPct val="0"/>
              </a:spcBef>
              <a:spcAft>
                <a:spcPct val="0"/>
              </a:spcAft>
            </a:pPr>
            <a:r>
              <a:rPr lang="en-US" sz="1200" dirty="0" smtClean="0">
                <a:solidFill>
                  <a:srgbClr val="000000"/>
                </a:solidFill>
                <a:latin typeface="Times New Roman" pitchFamily="18" charset="0"/>
                <a:ea typeface="Calibri" pitchFamily="34" charset="0"/>
                <a:cs typeface="Times New Roman" pitchFamily="18" charset="0"/>
              </a:rPr>
              <a:t>Note: * Unit cost consists of Total Recurrent Cost and Student Living Expenses</a:t>
            </a:r>
          </a:p>
          <a:p>
            <a:pPr lvl="0" eaLnBrk="0" fontAlgn="base" hangingPunct="0">
              <a:spcBef>
                <a:spcPct val="0"/>
              </a:spcBef>
              <a:spcAft>
                <a:spcPct val="0"/>
              </a:spcAft>
            </a:pPr>
            <a:r>
              <a:rPr lang="en-US" sz="1200" dirty="0" smtClean="0">
                <a:solidFill>
                  <a:srgbClr val="000000"/>
                </a:solidFill>
                <a:latin typeface="Times New Roman" pitchFamily="18" charset="0"/>
                <a:ea typeface="Calibri" pitchFamily="34" charset="0"/>
                <a:cs typeface="Times New Roman" pitchFamily="18" charset="0"/>
              </a:rPr>
              <a:t>          ** Unit cost consists of Total Recurrent Cost only Source: NUC</a:t>
            </a:r>
            <a:endParaRPr lang="en-GB"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FUNDING CHALLENGES IN TERIARY INSTITUTIONS-2</a:t>
            </a:r>
            <a:endParaRPr lang="en-GB" dirty="0"/>
          </a:p>
        </p:txBody>
      </p:sp>
      <p:sp>
        <p:nvSpPr>
          <p:cNvPr id="3" name="Content Placeholder 2"/>
          <p:cNvSpPr>
            <a:spLocks noGrp="1"/>
          </p:cNvSpPr>
          <p:nvPr>
            <p:ph idx="1"/>
          </p:nvPr>
        </p:nvSpPr>
        <p:spPr/>
        <p:txBody>
          <a:bodyPr/>
          <a:lstStyle/>
          <a:p>
            <a:r>
              <a:rPr lang="en-GB" dirty="0" smtClean="0"/>
              <a:t>Owing to out-dated Government policies, universities are often restrained from exploring legitimate options to improve their revenue base and decrease their dependence on the public treasury</a:t>
            </a:r>
          </a:p>
          <a:p>
            <a:r>
              <a:rPr lang="en-GB" dirty="0" smtClean="0"/>
              <a:t>Internally generated revenue also tends to form only an insignificant proportion of the total income of the institutions.</a:t>
            </a:r>
          </a:p>
          <a:p>
            <a:r>
              <a:rPr lang="en-GB" dirty="0" smtClean="0"/>
              <a:t>In 1997, the University of Lagos was able to generate 60% of its total income from internally generated revenue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ABSTRACT-1</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paper explores the challenges of managing and funding tertiary institutions in Nigeria: Polytechnics, Colleges of Education and Universities which are owned by the Federal Government, State Governments and private entities.</a:t>
            </a:r>
          </a:p>
          <a:p>
            <a:r>
              <a:rPr lang="en-GB" dirty="0" smtClean="0"/>
              <a:t>The management challenges include lack of formal training in management on the part of the academic leaders and mangers of these institutions. In public institutions, the existence of Governing Councils which add no value but become a burden on the institutions sucking up the little that is allocated by Government is a major challenge. In private institutions, the existence of an overbearing proprietor who usurps the powers of Council and Management is the most serious management challenge</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UNILAG CASE STUDY</a:t>
            </a:r>
            <a:endParaRPr lang="en-GB" dirty="0"/>
          </a:p>
        </p:txBody>
      </p:sp>
      <p:sp>
        <p:nvSpPr>
          <p:cNvPr id="3" name="Content Placeholder 2"/>
          <p:cNvSpPr>
            <a:spLocks noGrp="1"/>
          </p:cNvSpPr>
          <p:nvPr>
            <p:ph idx="1"/>
          </p:nvPr>
        </p:nvSpPr>
        <p:spPr/>
        <p:txBody>
          <a:bodyPr/>
          <a:lstStyle/>
          <a:p>
            <a:r>
              <a:rPr lang="en-US" dirty="0" smtClean="0"/>
              <a:t>60% of recurrent revenue generated internally in 1997</a:t>
            </a:r>
          </a:p>
          <a:p>
            <a:r>
              <a:rPr lang="en-US" dirty="0" smtClean="0"/>
              <a:t>Car parking fees for visitors</a:t>
            </a:r>
          </a:p>
          <a:p>
            <a:r>
              <a:rPr lang="en-US" dirty="0" smtClean="0"/>
              <a:t>UNILAG bottled water</a:t>
            </a:r>
          </a:p>
          <a:p>
            <a:r>
              <a:rPr lang="en-US" dirty="0" smtClean="0"/>
              <a:t>UNILAG bakery</a:t>
            </a:r>
          </a:p>
          <a:p>
            <a:r>
              <a:rPr lang="en-US" dirty="0" smtClean="0"/>
              <a:t>Commercialization of prime residential buildings</a:t>
            </a:r>
          </a:p>
          <a:p>
            <a:r>
              <a:rPr lang="en-US" dirty="0" smtClean="0"/>
              <a:t>Remedial &amp; distance learning </a:t>
            </a:r>
            <a:r>
              <a:rPr lang="en-US" dirty="0" err="1" smtClean="0"/>
              <a:t>programmes</a:t>
            </a:r>
            <a:endParaRPr lang="en-US" dirty="0" smtClean="0"/>
          </a:p>
          <a:p>
            <a:endParaRPr lang="en-GB" dirty="0"/>
          </a:p>
        </p:txBody>
      </p:sp>
      <p:sp>
        <p:nvSpPr>
          <p:cNvPr id="4" name="Slide Number Placeholder 3"/>
          <p:cNvSpPr>
            <a:spLocks noGrp="1"/>
          </p:cNvSpPr>
          <p:nvPr>
            <p:ph type="sldNum" sz="quarter" idx="12"/>
          </p:nvPr>
        </p:nvSpPr>
        <p:spPr/>
        <p:txBody>
          <a:bodyPr/>
          <a:lstStyle/>
          <a:p>
            <a:fld id="{259B96A1-445B-410C-A20B-0BEEB358BD6B}"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sp>
        <p:nvSpPr>
          <p:cNvPr id="5" name="Slide Number Placeholder 4"/>
          <p:cNvSpPr>
            <a:spLocks noGrp="1"/>
          </p:cNvSpPr>
          <p:nvPr>
            <p:ph type="sldNum" sz="quarter" idx="12"/>
          </p:nvPr>
        </p:nvSpPr>
        <p:spPr/>
        <p:txBody>
          <a:bodyPr/>
          <a:lstStyle/>
          <a:p>
            <a:fld id="{259B96A1-445B-410C-A20B-0BEEB358BD6B}" type="slidenum">
              <a:rPr lang="en-GB" smtClean="0"/>
              <a:pPr/>
              <a:t>21</a:t>
            </a:fld>
            <a:endParaRPr lang="en-GB"/>
          </a:p>
        </p:txBody>
      </p:sp>
      <p:graphicFrame>
        <p:nvGraphicFramePr>
          <p:cNvPr id="1026" name="Object 2"/>
          <p:cNvGraphicFramePr>
            <a:graphicFrameLocks/>
          </p:cNvGraphicFramePr>
          <p:nvPr/>
        </p:nvGraphicFramePr>
        <p:xfrm>
          <a:off x="0" y="1"/>
          <a:ext cx="9144000" cy="6858000"/>
        </p:xfrm>
        <a:graphic>
          <a:graphicData uri="http://schemas.openxmlformats.org/presentationml/2006/ole">
            <p:oleObj spid="_x0000_s1026" name="Chart" r:id="rId4" imgW="9305942" imgH="5715034" progId="Excel.Sheet.8">
              <p:embed followColorScheme="full"/>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2800" dirty="0" smtClean="0"/>
              <a:t>IGR: </a:t>
            </a:r>
            <a:r>
              <a:rPr lang="en-US" sz="2800" dirty="0"/>
              <a:t>Federal Universities 1999/2000</a:t>
            </a:r>
          </a:p>
        </p:txBody>
      </p:sp>
      <p:graphicFrame>
        <p:nvGraphicFramePr>
          <p:cNvPr id="8229" name="Group 37"/>
          <p:cNvGraphicFramePr>
            <a:graphicFrameLocks noGrp="1"/>
          </p:cNvGraphicFramePr>
          <p:nvPr>
            <p:ph type="tbl" idx="1"/>
          </p:nvPr>
        </p:nvGraphicFramePr>
        <p:xfrm>
          <a:off x="539552" y="1704960"/>
          <a:ext cx="7488832" cy="5153040"/>
        </p:xfrm>
        <a:graphic>
          <a:graphicData uri="http://schemas.openxmlformats.org/drawingml/2006/table">
            <a:tbl>
              <a:tblPr/>
              <a:tblGrid>
                <a:gridCol w="3744416"/>
                <a:gridCol w="3744416"/>
              </a:tblGrid>
              <a:tr h="58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Students’ Fees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N965,766,035.00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Students’ 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54,967,192.00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Rent on </a:t>
                      </a:r>
                      <a:r>
                        <a:rPr kumimoji="0" lang="en-US" sz="2800" b="0" i="0" u="none" strike="noStrike" cap="none" normalizeH="0" baseline="0" dirty="0" err="1" smtClean="0">
                          <a:ln>
                            <a:noFill/>
                          </a:ln>
                          <a:solidFill>
                            <a:schemeClr val="tx1"/>
                          </a:solidFill>
                          <a:effectLst/>
                          <a:latin typeface="Times New Roman" charset="0"/>
                        </a:rPr>
                        <a:t>Univ</a:t>
                      </a:r>
                      <a:r>
                        <a:rPr kumimoji="0" lang="en-US" sz="2800" b="0" i="0" u="none" strike="noStrike" cap="none" normalizeH="0" baseline="0" dirty="0" smtClean="0">
                          <a:ln>
                            <a:noFill/>
                          </a:ln>
                          <a:solidFill>
                            <a:schemeClr val="tx1"/>
                          </a:solidFill>
                          <a:effectLst/>
                          <a:latin typeface="Times New Roman" charset="0"/>
                        </a:rPr>
                        <a:t> Property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42,551,145.00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Interest Earnings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57,373,558.00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Consultancies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93,221,545.00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Investment Income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360,778,607.00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Gifts and Donations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74,106,588.00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Others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  201,726,933.00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N1,850,491,603.00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fld id="{5A1A6E0D-E52C-454F-AC5C-6BD3A1FBFE8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noFill/>
          <a:ln/>
        </p:spPr>
        <p:txBody>
          <a:bodyPr lIns="92075" tIns="46038" rIns="92075" bIns="46038">
            <a:normAutofit fontScale="90000"/>
          </a:bodyPr>
          <a:lstStyle/>
          <a:p>
            <a:pPr eaLnBrk="0" hangingPunct="0"/>
            <a:r>
              <a:rPr lang="en-US"/>
              <a:t>Local Income In Nigerian Federal Universities 1997</a:t>
            </a:r>
          </a:p>
        </p:txBody>
      </p:sp>
      <p:sp>
        <p:nvSpPr>
          <p:cNvPr id="6" name="Slide Number Placeholder 5"/>
          <p:cNvSpPr>
            <a:spLocks noGrp="1"/>
          </p:cNvSpPr>
          <p:nvPr>
            <p:ph type="sldNum" sz="quarter" idx="12"/>
          </p:nvPr>
        </p:nvSpPr>
        <p:spPr/>
        <p:txBody>
          <a:bodyPr/>
          <a:lstStyle/>
          <a:p>
            <a:fld id="{588E9540-C298-414F-AAE6-03E70802F7FE}" type="slidenum">
              <a:rPr lang="en-US"/>
              <a:pPr/>
              <a:t>23</a:t>
            </a:fld>
            <a:endParaRPr lang="en-US"/>
          </a:p>
        </p:txBody>
      </p:sp>
      <p:graphicFrame>
        <p:nvGraphicFramePr>
          <p:cNvPr id="107523" name="Object 3"/>
          <p:cNvGraphicFramePr>
            <a:graphicFrameLocks/>
          </p:cNvGraphicFramePr>
          <p:nvPr/>
        </p:nvGraphicFramePr>
        <p:xfrm>
          <a:off x="984250" y="1952625"/>
          <a:ext cx="7539038" cy="3944938"/>
        </p:xfrm>
        <a:graphic>
          <a:graphicData uri="http://schemas.openxmlformats.org/presentationml/2006/ole">
            <p:oleObj spid="_x0000_s2050" name="Worksheet" r:id="rId4" imgW="5507280" imgH="4038480" progId="Excel.Sheet.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59B96A1-445B-410C-A20B-0BEEB358BD6B}" type="slidenum">
              <a:rPr lang="en-GB" smtClean="0"/>
              <a:pPr/>
              <a:t>24</a:t>
            </a:fld>
            <a:endParaRPr lang="en-GB"/>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2529" name="Object 1"/>
          <p:cNvGraphicFramePr>
            <a:graphicFrameLocks noChangeAspect="1"/>
          </p:cNvGraphicFramePr>
          <p:nvPr/>
        </p:nvGraphicFramePr>
        <p:xfrm>
          <a:off x="36753" y="0"/>
          <a:ext cx="9107247" cy="6858000"/>
        </p:xfrm>
        <a:graphic>
          <a:graphicData uri="http://schemas.openxmlformats.org/presentationml/2006/ole">
            <p:oleObj spid="_x0000_s35842" r:id="rId4" imgW="5316855" imgH="3996055" progId="">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59B96A1-445B-410C-A20B-0BEEB358BD6B}" type="slidenum">
              <a:rPr lang="en-GB" smtClean="0"/>
              <a:pPr/>
              <a:t>25</a:t>
            </a:fld>
            <a:endParaRPr lang="en-GB"/>
          </a:p>
        </p:txBody>
      </p:sp>
      <p:pic>
        <p:nvPicPr>
          <p:cNvPr id="22530" name="Picture 45"/>
          <p:cNvPicPr>
            <a:picLocks noChangeAspect="1" noChangeArrowheads="1"/>
          </p:cNvPicPr>
          <p:nvPr/>
        </p:nvPicPr>
        <p:blipFill>
          <a:blip r:embed="rId3" cstate="print"/>
          <a:srcRect/>
          <a:stretch>
            <a:fillRect/>
          </a:stretch>
        </p:blipFill>
        <p:spPr bwMode="auto">
          <a:xfrm>
            <a:off x="899592" y="565717"/>
            <a:ext cx="7776864" cy="5242439"/>
          </a:xfrm>
          <a:prstGeom prst="rect">
            <a:avLst/>
          </a:prstGeom>
          <a:noFill/>
          <a:ln w="9525">
            <a:noFill/>
            <a:miter lim="800000"/>
            <a:headEnd/>
            <a:tailEnd/>
          </a:ln>
        </p:spPr>
      </p:pic>
      <p:pic>
        <p:nvPicPr>
          <p:cNvPr id="4" name="C 10"/>
          <p:cNvPicPr>
            <a:picLocks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Challenges of Funding State Universities-1</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There are presently 39 State Universities in Nigeria with all States except </a:t>
            </a:r>
            <a:r>
              <a:rPr lang="en-US" b="1" dirty="0" smtClean="0"/>
              <a:t> Borno, and </a:t>
            </a:r>
            <a:r>
              <a:rPr lang="en-US" b="1" dirty="0" err="1" smtClean="0"/>
              <a:t>Zamfara</a:t>
            </a:r>
            <a:r>
              <a:rPr lang="en-US" dirty="0" smtClean="0"/>
              <a:t> having one and with some States (</a:t>
            </a:r>
            <a:r>
              <a:rPr lang="en-US" b="1" dirty="0" smtClean="0"/>
              <a:t>Ekiti, </a:t>
            </a:r>
            <a:r>
              <a:rPr lang="en-US" b="1" dirty="0" err="1" smtClean="0"/>
              <a:t>Ogun</a:t>
            </a:r>
            <a:r>
              <a:rPr lang="en-US" b="1" dirty="0" smtClean="0"/>
              <a:t>, </a:t>
            </a:r>
            <a:r>
              <a:rPr lang="en-US" b="1" dirty="0" err="1" smtClean="0"/>
              <a:t>Ondo</a:t>
            </a:r>
            <a:r>
              <a:rPr lang="en-US" b="1" dirty="0" smtClean="0"/>
              <a:t>, Rivers and Kano) </a:t>
            </a:r>
            <a:r>
              <a:rPr lang="en-US" dirty="0" smtClean="0"/>
              <a:t>having two each.</a:t>
            </a:r>
          </a:p>
          <a:p>
            <a:pPr marL="274320" indent="-274320" eaLnBrk="1" fontAlgn="auto" hangingPunct="1">
              <a:spcAft>
                <a:spcPts val="0"/>
              </a:spcAft>
              <a:buClr>
                <a:schemeClr val="accent3"/>
              </a:buClr>
              <a:buFont typeface="Wingdings 2"/>
              <a:buChar char=""/>
              <a:defRPr/>
            </a:pPr>
            <a:r>
              <a:rPr lang="en-US" dirty="0" smtClean="0"/>
              <a:t>Although States appear to be eager to set up their own Universities, they are not as enthusiastic  when it comes to funding them.</a:t>
            </a:r>
          </a:p>
          <a:p>
            <a:pPr marL="274320" indent="-274320" eaLnBrk="1" fontAlgn="auto" hangingPunct="1">
              <a:spcAft>
                <a:spcPts val="0"/>
              </a:spcAft>
              <a:buClr>
                <a:schemeClr val="accent3"/>
              </a:buClr>
              <a:buFont typeface="Wingdings 2"/>
              <a:buChar char=""/>
              <a:defRPr/>
            </a:pPr>
            <a:r>
              <a:rPr lang="en-US" dirty="0" smtClean="0"/>
              <a:t>In most States, the University operates from a sub-standard Campus, usually a converted secondary school and the State Government only pays the wage bill of the University and then makes funds available only on a fire brigade approach basis, </a:t>
            </a:r>
            <a:r>
              <a:rPr lang="en-US" dirty="0" err="1" smtClean="0"/>
              <a:t>eg</a:t>
            </a:r>
            <a:r>
              <a:rPr lang="en-US" dirty="0" smtClean="0"/>
              <a:t> for accreditation.</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Challenges of Funding State Unviersities-2</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Consequently, the University often has to resort to self-help to survive, leading to the charging of illegal fees, lack of transparency in financial management and academic corruption on the part of academic staff</a:t>
            </a:r>
          </a:p>
          <a:p>
            <a:pPr marL="274320" indent="-274320" eaLnBrk="1" fontAlgn="auto" hangingPunct="1">
              <a:spcAft>
                <a:spcPts val="0"/>
              </a:spcAft>
              <a:buClr>
                <a:schemeClr val="accent3"/>
              </a:buClr>
              <a:buFont typeface="Wingdings 2"/>
              <a:buChar char=""/>
              <a:defRPr/>
            </a:pPr>
            <a:r>
              <a:rPr lang="en-US" dirty="0" smtClean="0"/>
              <a:t>State Universities consistently fall behind Federal Universities in terms of funding and performance in accreditation.</a:t>
            </a:r>
          </a:p>
          <a:p>
            <a:pPr marL="274320" indent="-274320" eaLnBrk="1" fontAlgn="auto" hangingPunct="1">
              <a:spcAft>
                <a:spcPts val="0"/>
              </a:spcAft>
              <a:buClr>
                <a:schemeClr val="accent3"/>
              </a:buClr>
              <a:buFont typeface="Wingdings 2"/>
              <a:buChar char=""/>
              <a:defRPr/>
            </a:pPr>
            <a:r>
              <a:rPr lang="en-US" dirty="0" smtClean="0"/>
              <a:t>Indeed, overall, even Private Universities appear to be better off in accreditation performance than State Universities, and this is directly traceable to the State Universities’ poorer resource base.</a:t>
            </a:r>
          </a:p>
          <a:p>
            <a:pPr marL="274320" indent="-274320" eaLnBrk="1" fontAlgn="auto" hangingPunct="1">
              <a:spcAft>
                <a:spcPts val="0"/>
              </a:spcAft>
              <a:buClr>
                <a:schemeClr val="accent3"/>
              </a:buClr>
              <a:buFont typeface="Wingdings 2"/>
              <a:buChar char=""/>
              <a:defRPr/>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Challenges of Funding State Unviersities-3: Take-Off Funds</a:t>
            </a:r>
            <a:endParaRPr lang="en-US" dirty="0"/>
          </a:p>
        </p:txBody>
      </p:sp>
      <p:sp>
        <p:nvSpPr>
          <p:cNvPr id="6147" name="Content Placeholder 2"/>
          <p:cNvSpPr>
            <a:spLocks noGrp="1"/>
          </p:cNvSpPr>
          <p:nvPr>
            <p:ph idx="1"/>
          </p:nvPr>
        </p:nvSpPr>
        <p:spPr/>
        <p:txBody>
          <a:bodyPr>
            <a:normAutofit/>
          </a:bodyPr>
          <a:lstStyle/>
          <a:p>
            <a:pPr eaLnBrk="1" hangingPunct="1"/>
            <a:r>
              <a:rPr lang="en-US" dirty="0" smtClean="0"/>
              <a:t>The quantum of funds needed for the take-off of a new State University is truly mind-boggling.</a:t>
            </a:r>
          </a:p>
          <a:p>
            <a:pPr eaLnBrk="1" hangingPunct="1"/>
            <a:r>
              <a:rPr lang="en-US" dirty="0" err="1" smtClean="0"/>
              <a:t>Katsina</a:t>
            </a:r>
            <a:r>
              <a:rPr lang="en-US" dirty="0" smtClean="0"/>
              <a:t> State spent </a:t>
            </a:r>
            <a:r>
              <a:rPr lang="en-US" b="1" dirty="0" smtClean="0"/>
              <a:t>N11 billion</a:t>
            </a:r>
            <a:r>
              <a:rPr lang="en-US" dirty="0" smtClean="0"/>
              <a:t> to provide state-of-the art buildings and equipment and meet initial staff development costs in its first three years.</a:t>
            </a:r>
          </a:p>
          <a:p>
            <a:pPr eaLnBrk="1" hangingPunct="1"/>
            <a:r>
              <a:rPr lang="en-US" dirty="0" smtClean="0"/>
              <a:t>This is a unique and ideal model which is without precedent and is worthy of emulation.</a:t>
            </a:r>
          </a:p>
          <a:p>
            <a:pPr eaLnBrk="1" hangingPunct="1">
              <a:buFont typeface="Wingdings 2" pitchFamily="18" charset="2"/>
              <a:buNone/>
            </a:pPr>
            <a:r>
              <a:rPr lang="en-US" dirty="0" smtClean="0"/>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Role of TETFUND in Funding Tertiary Institutions</a:t>
            </a:r>
            <a:endParaRPr lang="en-GB" dirty="0"/>
          </a:p>
        </p:txBody>
      </p:sp>
      <p:sp>
        <p:nvSpPr>
          <p:cNvPr id="3" name="Content Placeholder 2"/>
          <p:cNvSpPr>
            <a:spLocks noGrp="1"/>
          </p:cNvSpPr>
          <p:nvPr>
            <p:ph idx="1"/>
          </p:nvPr>
        </p:nvSpPr>
        <p:spPr/>
        <p:txBody>
          <a:bodyPr/>
          <a:lstStyle/>
          <a:p>
            <a:r>
              <a:rPr lang="en-GB" dirty="0" smtClean="0"/>
              <a:t>TETFUND has become much more than an intervention agency in Nigerian tertiary education: it is now the main provider of capital funds for the public tertiary institutions</a:t>
            </a:r>
          </a:p>
          <a:p>
            <a:r>
              <a:rPr lang="en-GB" dirty="0" smtClean="0"/>
              <a:t>Between 2006 and 2010, TETFUND allocated N48.5 billion to public universities, polytechnics, </a:t>
            </a:r>
            <a:r>
              <a:rPr lang="en-GB" dirty="0" err="1" smtClean="0"/>
              <a:t>monotechnics</a:t>
            </a:r>
            <a:r>
              <a:rPr lang="en-GB" dirty="0" smtClean="0"/>
              <a:t> and colleges of education</a:t>
            </a:r>
          </a:p>
          <a:p>
            <a:r>
              <a:rPr lang="en-GB" dirty="0" smtClean="0"/>
              <a:t>This came to an average of N2.76 billion per annum for all the polytechnics, N2.08 per annum for all colleges of education and N4.26 per annum for all universities</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ABSTRACT-2</a:t>
            </a:r>
            <a:endParaRPr lang="en-GB" dirty="0"/>
          </a:p>
        </p:txBody>
      </p:sp>
      <p:sp>
        <p:nvSpPr>
          <p:cNvPr id="3" name="Content Placeholder 2"/>
          <p:cNvSpPr>
            <a:spLocks noGrp="1"/>
          </p:cNvSpPr>
          <p:nvPr>
            <p:ph idx="1"/>
          </p:nvPr>
        </p:nvSpPr>
        <p:spPr/>
        <p:txBody>
          <a:bodyPr/>
          <a:lstStyle/>
          <a:p>
            <a:r>
              <a:rPr lang="en-GB" dirty="0" smtClean="0"/>
              <a:t>The funding challenges across all institutions and regardless of proprietor are similar but differ in degree. All the tertiary institutions tend to be chronically under-funded but the Federal institutions and top-of the-range private institutions tend to be relatively  well resourced. The least resourced institutions tend to be State Government-owned and the struggling private institutions where the profit motive is paramount.</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FUNDING IN PRIVATE UNIVERSITIES-1</a:t>
            </a:r>
            <a:endParaRPr lang="en-GB" dirty="0"/>
          </a:p>
        </p:txBody>
      </p:sp>
      <p:sp>
        <p:nvSpPr>
          <p:cNvPr id="3" name="Content Placeholder 2"/>
          <p:cNvSpPr>
            <a:spLocks noGrp="1"/>
          </p:cNvSpPr>
          <p:nvPr>
            <p:ph idx="1"/>
          </p:nvPr>
        </p:nvSpPr>
        <p:spPr/>
        <p:txBody>
          <a:bodyPr/>
          <a:lstStyle/>
          <a:p>
            <a:r>
              <a:rPr lang="en-GB" dirty="0" smtClean="0"/>
              <a:t>Private universities in Nigeria generate their funds mainly through tuition fees and other charges which range from about N200,000 to N3,000,000 per student per annum</a:t>
            </a:r>
          </a:p>
          <a:p>
            <a:r>
              <a:rPr lang="en-GB" dirty="0" smtClean="0"/>
              <a:t>In the best of the private universities, the American University of Nigeria, which is also the most expensive, the  Proprietor, who does not interfere with the management of the University, provides an annual subsidy to make up for the funding shortfall and  help to balance the University’s account.</a:t>
            </a:r>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FUNDING PRIVATE UNIVERSITES-2</a:t>
            </a:r>
            <a:endParaRPr lang="en-GB" dirty="0"/>
          </a:p>
        </p:txBody>
      </p:sp>
      <p:sp>
        <p:nvSpPr>
          <p:cNvPr id="3" name="Content Placeholder 2"/>
          <p:cNvSpPr>
            <a:spLocks noGrp="1"/>
          </p:cNvSpPr>
          <p:nvPr>
            <p:ph idx="1"/>
          </p:nvPr>
        </p:nvSpPr>
        <p:spPr/>
        <p:txBody>
          <a:bodyPr>
            <a:normAutofit lnSpcReduction="10000"/>
          </a:bodyPr>
          <a:lstStyle/>
          <a:p>
            <a:r>
              <a:rPr lang="en-GB" dirty="0" smtClean="0"/>
              <a:t>In the worst of them, the Proprietor is the sole signatory to all the University’s revenue accounts and while paying staff  salaries promptly, exercises capricious discretion in the way he provides funds for the running of the University, most of the time over the head or behind the back of the Vice-Chancellor and the Bursar who become helpless onlookers as the Patriarch runs his financial empire</a:t>
            </a:r>
          </a:p>
          <a:p>
            <a:r>
              <a:rPr lang="en-GB" dirty="0" smtClean="0"/>
              <a:t>Consequently academic consumables are almost non-existent and there is chronic under-staffing and deep-seated discontent on the part of the staff</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Conclusion-1</a:t>
            </a:r>
            <a:endParaRPr lang="en-GB" dirty="0"/>
          </a:p>
        </p:txBody>
      </p:sp>
      <p:sp>
        <p:nvSpPr>
          <p:cNvPr id="3" name="Content Placeholder 2"/>
          <p:cNvSpPr>
            <a:spLocks noGrp="1"/>
          </p:cNvSpPr>
          <p:nvPr>
            <p:ph idx="1"/>
          </p:nvPr>
        </p:nvSpPr>
        <p:spPr/>
        <p:txBody>
          <a:bodyPr>
            <a:normAutofit/>
          </a:bodyPr>
          <a:lstStyle/>
          <a:p>
            <a:r>
              <a:rPr lang="en-GB" dirty="0" smtClean="0"/>
              <a:t>Federal and State tertiary institutions should enjoy not only administrative autonomy but financial autonomy as well. They should receive  recurrent grants that meet the optimum requirements of accreditation and capital grants that can guarantee the provision of world-class teaching and learning facilities</a:t>
            </a:r>
          </a:p>
          <a:p>
            <a:r>
              <a:rPr lang="en-GB" dirty="0" smtClean="0"/>
              <a:t>Private institutions, especially universities, need to be more closely monitored to tackle the serious issues of corporate governance that are capable of destroying some of them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Conclusion-2</a:t>
            </a:r>
            <a:endParaRPr lang="en-GB" dirty="0"/>
          </a:p>
        </p:txBody>
      </p:sp>
      <p:sp>
        <p:nvSpPr>
          <p:cNvPr id="3" name="Content Placeholder 2"/>
          <p:cNvSpPr>
            <a:spLocks noGrp="1"/>
          </p:cNvSpPr>
          <p:nvPr>
            <p:ph idx="1"/>
          </p:nvPr>
        </p:nvSpPr>
        <p:spPr/>
        <p:txBody>
          <a:bodyPr>
            <a:normAutofit fontScale="92500"/>
          </a:bodyPr>
          <a:lstStyle/>
          <a:p>
            <a:r>
              <a:rPr lang="en-GB" dirty="0" smtClean="0"/>
              <a:t>Management training should be </a:t>
            </a:r>
            <a:r>
              <a:rPr lang="en-GB" smtClean="0"/>
              <a:t>institutionalized </a:t>
            </a:r>
            <a:r>
              <a:rPr lang="en-GB" smtClean="0"/>
              <a:t>for </a:t>
            </a:r>
            <a:r>
              <a:rPr lang="en-GB" dirty="0" smtClean="0"/>
              <a:t>academic leaders in the tertiary institutions.</a:t>
            </a:r>
          </a:p>
          <a:p>
            <a:r>
              <a:rPr lang="en-GB" dirty="0" smtClean="0"/>
              <a:t>Tuition fees should be re-introduced in Federal universities along with appropriate safety nets to protect the vulnerable</a:t>
            </a:r>
          </a:p>
          <a:p>
            <a:r>
              <a:rPr lang="en-GB" dirty="0" smtClean="0"/>
              <a:t>In view of some of the anomalies highlighted in this presentation, the mechanism for institutional accreditation by NUC should be strengthened to include a detailed verification of management and funding performance indicators which can be used to impose appropriate sanctions on those which fail to meet the minimum prescribed management and funding standards.</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ABSTRACT-3</a:t>
            </a:r>
            <a:endParaRPr lang="en-GB" dirty="0"/>
          </a:p>
        </p:txBody>
      </p:sp>
      <p:sp>
        <p:nvSpPr>
          <p:cNvPr id="3" name="Content Placeholder 2"/>
          <p:cNvSpPr>
            <a:spLocks noGrp="1"/>
          </p:cNvSpPr>
          <p:nvPr>
            <p:ph idx="1"/>
          </p:nvPr>
        </p:nvSpPr>
        <p:spPr>
          <a:xfrm>
            <a:off x="533400" y="1905000"/>
            <a:ext cx="8229600" cy="4389120"/>
          </a:xfrm>
        </p:spPr>
        <p:txBody>
          <a:bodyPr/>
          <a:lstStyle/>
          <a:p>
            <a:r>
              <a:rPr lang="en-GB" dirty="0" smtClean="0"/>
              <a:t>The paper recommends that the mechanism for institutional accreditation by NUC be strengthened to include a detailed verification of management and funding performance indicators which can be used to impose appropriate sanctions on those which fail to meet the minimum prescribed management and funding standards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POLYTECHNICS AND COLLEGES OF EDUCATION</a:t>
            </a:r>
            <a:endParaRPr lang="en-GB" dirty="0"/>
          </a:p>
        </p:txBody>
      </p:sp>
      <p:sp>
        <p:nvSpPr>
          <p:cNvPr id="3" name="Content Placeholder 2"/>
          <p:cNvSpPr>
            <a:spLocks noGrp="1"/>
          </p:cNvSpPr>
          <p:nvPr>
            <p:ph idx="1"/>
          </p:nvPr>
        </p:nvSpPr>
        <p:spPr/>
        <p:txBody>
          <a:bodyPr/>
          <a:lstStyle/>
          <a:p>
            <a:r>
              <a:rPr lang="en-GB" dirty="0" smtClean="0"/>
              <a:t>Lack of formal management training for HOD’s. Deans and Principal Officers</a:t>
            </a:r>
          </a:p>
          <a:p>
            <a:r>
              <a:rPr lang="en-GB" dirty="0" smtClean="0"/>
              <a:t>Slow growth in student enrolment at an average of 5% between 2006 and 2009 in Colleges of Education and decline in student enrolment in Polytechnics over the same period of about 5% annually</a:t>
            </a:r>
          </a:p>
          <a:p>
            <a:r>
              <a:rPr lang="en-GB" dirty="0" smtClean="0"/>
              <a:t>Critical teacher shortages of up to 57% in Polytechnics and Colleges of Education</a:t>
            </a:r>
          </a:p>
          <a:p>
            <a:r>
              <a:rPr lang="en-GB" dirty="0" smtClean="0"/>
              <a:t>60% of Lecturers in Polytechnics do not possess a higher degree</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POLYTECHNICS AND COLLEGES OF EDUCATION-2</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55% of Lecturers in Colleges of Education do not possess a higher degree; only 5% possess the PhD and only 40% possess the Master’s degree</a:t>
            </a:r>
          </a:p>
          <a:p>
            <a:r>
              <a:rPr lang="en-GB" dirty="0" smtClean="0"/>
              <a:t>In public </a:t>
            </a:r>
            <a:r>
              <a:rPr lang="en-GB" dirty="0" err="1" smtClean="0"/>
              <a:t>Polys</a:t>
            </a:r>
            <a:r>
              <a:rPr lang="en-GB" dirty="0" smtClean="0"/>
              <a:t> and COE’s, Governing Councils often become part of the problem by increasing the financial burden of the institutions instead of attracting financial support and facilitating endowments</a:t>
            </a:r>
          </a:p>
          <a:p>
            <a:r>
              <a:rPr lang="en-GB" dirty="0" smtClean="0"/>
              <a:t>In State </a:t>
            </a:r>
            <a:r>
              <a:rPr lang="en-GB" dirty="0" err="1" smtClean="0"/>
              <a:t>Polys</a:t>
            </a:r>
            <a:r>
              <a:rPr lang="en-GB" dirty="0" smtClean="0"/>
              <a:t> and COE’s, interference  in management from the State Government is a major inhibiting factor</a:t>
            </a:r>
          </a:p>
          <a:p>
            <a:r>
              <a:rPr lang="en-GB" dirty="0" smtClean="0"/>
              <a:t>The implementation of the Procurement Act is hampered in some Federal institutions by the insistence of Councils to get involved in the procurement process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 CHALLENGES IN POLYTECHNICS AND COLLEGES OF EDUCATION-3</a:t>
            </a:r>
            <a:endParaRPr lang="en-GB" dirty="0"/>
          </a:p>
        </p:txBody>
      </p:sp>
      <p:sp>
        <p:nvSpPr>
          <p:cNvPr id="3" name="Content Placeholder 2"/>
          <p:cNvSpPr>
            <a:spLocks noGrp="1"/>
          </p:cNvSpPr>
          <p:nvPr>
            <p:ph idx="1"/>
          </p:nvPr>
        </p:nvSpPr>
        <p:spPr/>
        <p:txBody>
          <a:bodyPr>
            <a:normAutofit fontScale="92500"/>
          </a:bodyPr>
          <a:lstStyle/>
          <a:p>
            <a:r>
              <a:rPr lang="en-GB" dirty="0" smtClean="0"/>
              <a:t>Militant unionism, and the consequent distortion of the academic calendar, have crept into </a:t>
            </a:r>
            <a:r>
              <a:rPr lang="en-GB" dirty="0" err="1" smtClean="0"/>
              <a:t>Polys</a:t>
            </a:r>
            <a:r>
              <a:rPr lang="en-GB" dirty="0" smtClean="0"/>
              <a:t> and COE’s from the Universities since the only language  Government appears to understand is that of strikes</a:t>
            </a:r>
          </a:p>
          <a:p>
            <a:r>
              <a:rPr lang="en-GB" dirty="0" smtClean="0"/>
              <a:t>Federal </a:t>
            </a:r>
            <a:r>
              <a:rPr lang="en-GB" dirty="0" err="1" smtClean="0"/>
              <a:t>Polys</a:t>
            </a:r>
            <a:r>
              <a:rPr lang="en-GB" dirty="0" smtClean="0"/>
              <a:t> and COE’s tend to be better resourced than State ones and these in turn tend to be better resourced than private ones</a:t>
            </a:r>
          </a:p>
          <a:p>
            <a:r>
              <a:rPr lang="en-GB" dirty="0" smtClean="0"/>
              <a:t>State </a:t>
            </a:r>
            <a:r>
              <a:rPr lang="en-GB" dirty="0" err="1" smtClean="0"/>
              <a:t>Polys</a:t>
            </a:r>
            <a:r>
              <a:rPr lang="en-GB" dirty="0" smtClean="0"/>
              <a:t> and COE’s tend to have a fire brigade approach to  accreditation: they hurriedly mobilize to provide resources at the last minute only when an accreditation visit from the regulatory agency is imminent</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GROWTH OF NIGERIAN UNIVERSITIES</a:t>
            </a:r>
            <a:endParaRPr lang="en-GB" dirty="0"/>
          </a:p>
        </p:txBody>
      </p:sp>
      <p:sp>
        <p:nvSpPr>
          <p:cNvPr id="3" name="Content Placeholder 2"/>
          <p:cNvSpPr>
            <a:spLocks noGrp="1"/>
          </p:cNvSpPr>
          <p:nvPr>
            <p:ph idx="1"/>
          </p:nvPr>
        </p:nvSpPr>
        <p:spPr/>
        <p:txBody>
          <a:bodyPr/>
          <a:lstStyle/>
          <a:p>
            <a:r>
              <a:rPr lang="en-GB" dirty="0" smtClean="0"/>
              <a:t>Presently there are 129 universities in Nigeria consisting of 40 Federal, 39 State and 50 private.</a:t>
            </a:r>
          </a:p>
          <a:p>
            <a:r>
              <a:rPr lang="en-GB" dirty="0" smtClean="0"/>
              <a:t>In terms of enrolment, the Federal universities tend to  dominate with an average enrolment of 20,000 followed by the State universities. Private universities, though more numerous, tend to have enrolment in the region of 3000-5000. Owing to high fees charged by them, no private university has attained the 10,000 enrolment mark; their share of total enrolment is below 5%</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59B96A1-445B-410C-A20B-0BEEB358BD6B}" type="slidenum">
              <a:rPr lang="en-GB" smtClean="0"/>
              <a:pPr/>
              <a:t>9</a:t>
            </a:fld>
            <a:endParaRPr lang="en-GB"/>
          </a:p>
        </p:txBody>
      </p:sp>
      <p:pic>
        <p:nvPicPr>
          <p:cNvPr id="21506" name="Chart 1"/>
          <p:cNvPicPr>
            <a:picLocks noChangeArrowheads="1"/>
          </p:cNvPicPr>
          <p:nvPr/>
        </p:nvPicPr>
        <p:blipFill>
          <a:blip r:embed="rId3" cstate="print"/>
          <a:srcRect b="-69"/>
          <a:stretch>
            <a:fillRect/>
          </a:stretch>
        </p:blipFill>
        <p:spPr bwMode="auto">
          <a:xfrm>
            <a:off x="0" y="0"/>
            <a:ext cx="8748464" cy="68580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417</TotalTime>
  <Words>2474</Words>
  <Application>Microsoft Office PowerPoint</Application>
  <PresentationFormat>On-screen Show (4:3)</PresentationFormat>
  <Paragraphs>289</Paragraphs>
  <Slides>33</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Flow</vt:lpstr>
      <vt:lpstr>Chart</vt:lpstr>
      <vt:lpstr>Worksheet</vt:lpstr>
      <vt:lpstr>NATIONAL CONFERENCE ON TRANSPARENCY, ACCOUNTABILITY AND ETHICAL VALUES IN TERITARY INSTITUTIONS SHERATON HOTEL, ABUJA MAY 21-22 2014 </vt:lpstr>
      <vt:lpstr>ABSTRACT-1</vt:lpstr>
      <vt:lpstr>ABSTRACT-2</vt:lpstr>
      <vt:lpstr>ABSTRACT-3</vt:lpstr>
      <vt:lpstr>MANAGEMENT CHALLENGES IN POLYTECHNICS AND COLLEGES OF EDUCATION</vt:lpstr>
      <vt:lpstr>MANAGEMENT CHALLENGES IN POLYTECHNICS AND COLLEGES OF EDUCATION-2</vt:lpstr>
      <vt:lpstr>MANAGEMENT CHALLENGES IN POLYTECHNICS AND COLLEGES OF EDUCATION-3</vt:lpstr>
      <vt:lpstr>GROWTH OF NIGERIAN UNIVERSITIES</vt:lpstr>
      <vt:lpstr>Slide 9</vt:lpstr>
      <vt:lpstr>MANAGEMENT CHALLENGES IN UNIVERSITIES-1</vt:lpstr>
      <vt:lpstr>MANAGEMENT CHALLENGES IN UNIVERSITIES-2</vt:lpstr>
      <vt:lpstr>MANAGEMENT CHALLENGES IN UNIVERSITIES-3</vt:lpstr>
      <vt:lpstr>MANAGEMENT CHALLENGES IN UNIVERSITIES-4</vt:lpstr>
      <vt:lpstr>MANAGEMENT CHALLENGES IN UNIVERSITIES-5</vt:lpstr>
      <vt:lpstr>MANAGEMENT CHALLENGES IN UNIVERSITIES-6</vt:lpstr>
      <vt:lpstr>FUNDING CHALLENGES IN TERTIARY INSTITUTIONS-1</vt:lpstr>
      <vt:lpstr>Funding of Education in Some Club of 20 Countries</vt:lpstr>
      <vt:lpstr>Slide 18</vt:lpstr>
      <vt:lpstr>FUNDING CHALLENGES IN TERIARY INSTITUTIONS-2</vt:lpstr>
      <vt:lpstr>UNILAG CASE STUDY</vt:lpstr>
      <vt:lpstr>Slide 21</vt:lpstr>
      <vt:lpstr>IGR: Federal Universities 1999/2000</vt:lpstr>
      <vt:lpstr>Local Income In Nigerian Federal Universities 1997</vt:lpstr>
      <vt:lpstr>Slide 24</vt:lpstr>
      <vt:lpstr>Slide 25</vt:lpstr>
      <vt:lpstr>Challenges of Funding State Universities-1</vt:lpstr>
      <vt:lpstr>Challenges of Funding State Unviersities-2</vt:lpstr>
      <vt:lpstr>Challenges of Funding State Unviersities-3: Take-Off Funds</vt:lpstr>
      <vt:lpstr>The Role of TETFUND in Funding Tertiary Institutions</vt:lpstr>
      <vt:lpstr>FUNDING IN PRIVATE UNIVERSITIES-1</vt:lpstr>
      <vt:lpstr>FUNDING PRIVATE UNIVERSITES-2</vt:lpstr>
      <vt:lpstr>Conclusion-1</vt:lpstr>
      <vt:lpstr>Conclusion-2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of Funding State Unviersities-6:Revenue Generation Strategies-2</dc:title>
  <dc:creator>Guest</dc:creator>
  <cp:lastModifiedBy>GINA</cp:lastModifiedBy>
  <cp:revision>42</cp:revision>
  <dcterms:created xsi:type="dcterms:W3CDTF">2006-08-16T00:00:00Z</dcterms:created>
  <dcterms:modified xsi:type="dcterms:W3CDTF">2014-05-20T12:47:25Z</dcterms:modified>
</cp:coreProperties>
</file>