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80" r:id="rId2"/>
    <p:sldId id="257" r:id="rId3"/>
    <p:sldId id="258" r:id="rId4"/>
    <p:sldId id="259" r:id="rId5"/>
    <p:sldId id="289" r:id="rId6"/>
    <p:sldId id="273" r:id="rId7"/>
    <p:sldId id="291" r:id="rId8"/>
    <p:sldId id="290" r:id="rId9"/>
    <p:sldId id="272" r:id="rId10"/>
    <p:sldId id="266" r:id="rId11"/>
    <p:sldId id="263" r:id="rId12"/>
    <p:sldId id="292" r:id="rId13"/>
    <p:sldId id="265" r:id="rId14"/>
    <p:sldId id="271" r:id="rId15"/>
    <p:sldId id="274" r:id="rId16"/>
    <p:sldId id="293" r:id="rId17"/>
    <p:sldId id="276" r:id="rId18"/>
    <p:sldId id="277" r:id="rId19"/>
    <p:sldId id="286" r:id="rId20"/>
    <p:sldId id="281" r:id="rId21"/>
    <p:sldId id="295" r:id="rId22"/>
    <p:sldId id="279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3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65B9746-6AE2-47C9-B5B7-0DA96E220934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831"/>
            <a:ext cx="5438140" cy="4466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72"/>
            <a:ext cx="2945659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272"/>
            <a:ext cx="2945659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86E8F3-F990-4B1F-8962-934C01D05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624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82FDA9-0181-44BC-B87D-9A30E03AC2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9548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8899E-B575-4744-B1CD-4750490208C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671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697F64-C0DD-4DDB-AFA7-4DA2C0EA76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175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E2A86B-9013-44E0-8EF0-58A3100557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241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EED8AA-442D-47B9-BEC6-C1200200FB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991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EED8AA-442D-47B9-BEC6-C1200200FB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450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6209C3-26AC-416D-80F4-C1FB1D6D9D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905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112C46-1065-414F-A508-781EDDD6B3F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11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F0B5E3-451D-4730-857A-3C493CBE7C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69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9BC643-D71E-44B1-949A-97B9737917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4069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D9EF22-0F15-4C00-9761-578ACC77F0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298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E4F1BA-C063-4BD9-9DDA-A0C610BFD6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9980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F6CF79-BB02-4028-8C5C-322233A9D3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1996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1C874A-08ED-4ABD-90FB-1548864826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9008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1C874A-08ED-4ABD-90FB-1548864826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618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1ACE-1487-470D-8A42-A2E6AE597C3F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506C-574C-4103-804D-104E65A15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102E-D938-4570-842B-606D8D5B68EC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7D23-9277-46CD-8216-CE2FE0E77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A60A9-E812-4354-8434-CF388EEBD5E3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5C4CB-D04D-4BC8-AFD0-FDAC5861B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312A1-5624-443C-9859-3EA32DF7F546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A02B9-3DA5-478F-BC5E-CDEB55248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40F14-E561-4F0A-ABEF-8C4637FA0B89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D0997-8017-4356-8EAD-1E1FF43B3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BBA1-8B02-4C76-9F8E-3B02DAAFCA23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9273E-F6FC-467B-AFB7-610835FA3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34476-A808-44E9-888C-BBE99EE23156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92608-C544-4646-A044-14D5BB9D5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E79A-C4C0-4E1B-8ECA-65B26F3E263D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D1C8B-327E-487D-84C5-881F71A07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78FC9-BEFA-4463-A591-F5DBA0A17DEF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D0273-8E5A-43E9-9967-9D4936BA4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C79F9-E9B4-42BB-9432-07B8030CFBC9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A8051-542D-4D54-A3D8-0069CC776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442B-E96B-47FC-B0A7-6699F72396EC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E84A9-3974-4834-A345-9CBE4E5FF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57FC11-EFF9-4315-AC76-242FE96314AD}" type="datetimeFigureOut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161B9C-DE0C-4F2A-A43E-B9B10CF49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National </a:t>
            </a:r>
            <a:r>
              <a:rPr lang="en-US" sz="3200" dirty="0" smtClean="0"/>
              <a:t>Conference on Transparency, Accountability and Ethical Values in Tertiary Institutions for Sustainable </a:t>
            </a:r>
            <a:r>
              <a:rPr lang="en-US" sz="3200" dirty="0" smtClean="0"/>
              <a:t>Development</a:t>
            </a:r>
            <a:br>
              <a:rPr lang="en-US" sz="3200" dirty="0" smtClean="0"/>
            </a:br>
            <a:r>
              <a:rPr lang="en-US" sz="3200" dirty="0" smtClean="0"/>
              <a:t>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-21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May, 2014 </a:t>
            </a:r>
            <a:r>
              <a:rPr lang="en-US" sz="3200" dirty="0" err="1" smtClean="0"/>
              <a:t>Ladi</a:t>
            </a:r>
            <a:r>
              <a:rPr lang="en-US" sz="3200" dirty="0" smtClean="0"/>
              <a:t> </a:t>
            </a:r>
            <a:r>
              <a:rPr lang="en-US" sz="3200" dirty="0" err="1" smtClean="0"/>
              <a:t>Kwali</a:t>
            </a:r>
            <a:r>
              <a:rPr lang="en-US" sz="3200" dirty="0" smtClean="0"/>
              <a:t> Hall, Sheraton Hotel Abuja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 smtClean="0">
                <a:solidFill>
                  <a:srgbClr val="C00000"/>
                </a:solidFill>
              </a:rPr>
              <a:t>PRESENTATION OF THE FINDINGS OF THE UNIVERSITY SYSTEM STUDY AND REVIEW (USSR) REPORT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7854950" cy="1752600"/>
          </a:xfrm>
        </p:spPr>
        <p:txBody>
          <a:bodyPr/>
          <a:lstStyle/>
          <a:p>
            <a:pPr marR="0" algn="ctr"/>
            <a:r>
              <a:rPr lang="en-US" sz="2800" b="1" dirty="0" smtClean="0"/>
              <a:t>Presented</a:t>
            </a:r>
            <a:endParaRPr lang="en-US" sz="2800" b="1" dirty="0" smtClean="0"/>
          </a:p>
          <a:p>
            <a:pPr marR="0" algn="ctr"/>
            <a:r>
              <a:rPr lang="en-US" sz="2800" b="1" dirty="0" smtClean="0"/>
              <a:t>By</a:t>
            </a:r>
          </a:p>
          <a:p>
            <a:pPr marR="0" algn="ctr"/>
            <a:r>
              <a:rPr lang="en-US" sz="2800" b="1" dirty="0" smtClean="0"/>
              <a:t>Prof. </a:t>
            </a:r>
            <a:r>
              <a:rPr lang="en-US" sz="2800" b="1" dirty="0" err="1" smtClean="0"/>
              <a:t>Olu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Aina</a:t>
            </a:r>
            <a:r>
              <a:rPr lang="en-US" sz="2800" b="1" dirty="0" smtClean="0"/>
              <a:t> OFR</a:t>
            </a:r>
          </a:p>
          <a:p>
            <a:pPr marR="0" algn="ctr"/>
            <a:r>
              <a:rPr lang="en-US" sz="2800" b="1" dirty="0" smtClean="0"/>
              <a:t>Hon. </a:t>
            </a:r>
            <a:r>
              <a:rPr lang="en-US" sz="2800" b="1" dirty="0" smtClean="0"/>
              <a:t>Member </a:t>
            </a:r>
            <a:r>
              <a:rPr lang="en-US" sz="2800" b="1" dirty="0" smtClean="0"/>
              <a:t>ICPC</a:t>
            </a:r>
          </a:p>
        </p:txBody>
      </p:sp>
      <p:pic>
        <p:nvPicPr>
          <p:cNvPr id="5124" name="Picture 5" descr="Screen Shot 2012-04-20 at 11.53.57 A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  <a:latin typeface="Constantia"/>
              </a:rPr>
              <a:t>Corrupt Practices identified in </a:t>
            </a:r>
            <a:r>
              <a:rPr lang="en-US" sz="2800" dirty="0" smtClean="0">
                <a:solidFill>
                  <a:srgbClr val="002060"/>
                </a:solidFill>
                <a:latin typeface="Constantia"/>
              </a:rPr>
              <a:t>Relation to Appointments, Promotion and Discipline of Staff</a:t>
            </a:r>
            <a:endParaRPr lang="en-US" sz="4400" dirty="0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Gratification</a:t>
            </a:r>
            <a:r>
              <a:rPr lang="en-GB" sz="2000" dirty="0"/>
              <a:t>, victimisation, favouritism, nepotism, arising from ethnic, religious and other sentiments </a:t>
            </a:r>
            <a:r>
              <a:rPr lang="en-GB" sz="2000" dirty="0" smtClean="0"/>
              <a:t>by the authorities and parties concerned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Lack </a:t>
            </a:r>
            <a:r>
              <a:rPr lang="en-GB" sz="2000" dirty="0"/>
              <a:t>of due process and consistency in </a:t>
            </a:r>
            <a:r>
              <a:rPr lang="en-GB" sz="2000" dirty="0" smtClean="0"/>
              <a:t>the procedures for appointments </a:t>
            </a:r>
            <a:r>
              <a:rPr lang="en-GB" sz="2000" dirty="0"/>
              <a:t>and </a:t>
            </a:r>
            <a:r>
              <a:rPr lang="en-GB" sz="2000" dirty="0" smtClean="0"/>
              <a:t>promotion e.g. some employees being interviewed well after they have resumed work only to fulfil all righteousness; irregular conversion of part-time employees to full-time</a:t>
            </a:r>
            <a:endParaRPr lang="en-US" sz="2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Lack </a:t>
            </a:r>
            <a:r>
              <a:rPr lang="en-GB" sz="2000" dirty="0"/>
              <a:t>of policy on </a:t>
            </a:r>
            <a:r>
              <a:rPr lang="en-GB" sz="2000" dirty="0" smtClean="0"/>
              <a:t>deployment </a:t>
            </a:r>
            <a:r>
              <a:rPr lang="en-GB" sz="2000" dirty="0"/>
              <a:t>of staff to check staff overstaying in one position which encourages corruption</a:t>
            </a:r>
            <a:endParaRPr lang="en-US" sz="2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Abuse </a:t>
            </a:r>
            <a:r>
              <a:rPr lang="en-GB" sz="2000" dirty="0"/>
              <a:t>of promotion and transfer </a:t>
            </a:r>
            <a:r>
              <a:rPr lang="en-GB" sz="2000" dirty="0" smtClean="0"/>
              <a:t>criteria based on favouritism or vendetta</a:t>
            </a:r>
            <a:endParaRPr lang="en-US" sz="2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Forgery </a:t>
            </a:r>
            <a:r>
              <a:rPr lang="en-GB" sz="2000" dirty="0"/>
              <a:t>of certificates and other credentials </a:t>
            </a:r>
            <a:r>
              <a:rPr lang="en-GB" sz="2000" dirty="0" smtClean="0"/>
              <a:t>by officials to </a:t>
            </a:r>
            <a:r>
              <a:rPr lang="en-GB" sz="2000" dirty="0"/>
              <a:t>secure appointment including </a:t>
            </a:r>
            <a:r>
              <a:rPr lang="en-GB" sz="2000" dirty="0" smtClean="0"/>
              <a:t>plagiarism </a:t>
            </a:r>
            <a:r>
              <a:rPr lang="en-GB" sz="2000" dirty="0"/>
              <a:t>and false claim to </a:t>
            </a:r>
            <a:r>
              <a:rPr lang="en-GB" sz="2000" dirty="0" smtClean="0"/>
              <a:t>publications- due to lack of due diligence or connivance.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143000"/>
          </a:xfrm>
        </p:spPr>
        <p:txBody>
          <a:bodyPr/>
          <a:lstStyle/>
          <a:p>
            <a:r>
              <a:rPr lang="en-US" sz="3600" dirty="0">
                <a:solidFill>
                  <a:prstClr val="black"/>
                </a:solidFill>
                <a:latin typeface="Constantia"/>
              </a:rPr>
              <a:t>Corrupt Practices identified </a:t>
            </a:r>
            <a:r>
              <a:rPr lang="en-US" sz="3600" dirty="0" smtClean="0">
                <a:solidFill>
                  <a:prstClr val="black"/>
                </a:solidFill>
                <a:latin typeface="Constantia"/>
              </a:rPr>
              <a:t>in Relation to Admissions, Enrolment &amp; Registration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GB" sz="2400" dirty="0" smtClean="0"/>
              <a:t>Non-adherence </a:t>
            </a:r>
            <a:r>
              <a:rPr lang="en-GB" sz="2400" dirty="0"/>
              <a:t>to approved carrying capacity as set by the National Universities Commission (NUC</a:t>
            </a:r>
            <a:r>
              <a:rPr lang="en-GB" sz="2400" dirty="0" smtClean="0"/>
              <a:t>) - with the consequences of over-stretching facilities, leading to crises</a:t>
            </a:r>
            <a:endParaRPr lang="en-US" sz="2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/>
              <a:t>Non-adherence to rules and regulations guiding admission leading to admission of </a:t>
            </a:r>
            <a:r>
              <a:rPr lang="en-GB" sz="2400" dirty="0" smtClean="0"/>
              <a:t>unqualified and less </a:t>
            </a:r>
            <a:r>
              <a:rPr lang="en-GB" sz="2400" dirty="0"/>
              <a:t>qualified </a:t>
            </a:r>
            <a:r>
              <a:rPr lang="en-GB" sz="2400" dirty="0" smtClean="0"/>
              <a:t>candidates  (leading to poor and unemployable graduates)</a:t>
            </a:r>
            <a:endParaRPr lang="en-US" sz="2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/>
              <a:t>Political </a:t>
            </a:r>
            <a:r>
              <a:rPr lang="en-GB" sz="2400" dirty="0"/>
              <a:t>interference in the admission </a:t>
            </a:r>
            <a:r>
              <a:rPr lang="en-GB" sz="2400" dirty="0" smtClean="0"/>
              <a:t>process-  a major reason for which some more qualified candidates but without “god-fathers “ are marginalised</a:t>
            </a:r>
            <a:endParaRPr lang="en-US" sz="2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/>
              <a:t>Inadequate </a:t>
            </a:r>
            <a:r>
              <a:rPr lang="en-GB" sz="2400" dirty="0"/>
              <a:t>funding which encourages Universities to engage in over enrolment of students in order to generate funds to run the </a:t>
            </a:r>
            <a:r>
              <a:rPr lang="en-GB" sz="2400" dirty="0" smtClean="0"/>
              <a:t>institution- low quality turn out resulting</a:t>
            </a:r>
            <a:r>
              <a:rPr lang="en-GB" sz="2400" dirty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1430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Constantia"/>
              </a:rPr>
              <a:t>Corrupt Practices identified </a:t>
            </a:r>
            <a:r>
              <a:rPr lang="en-US" sz="3200" b="1" dirty="0" smtClean="0">
                <a:solidFill>
                  <a:prstClr val="black"/>
                </a:solidFill>
                <a:latin typeface="Constantia"/>
              </a:rPr>
              <a:t>in Relation to Admissions, Enrolment &amp; Registration</a:t>
            </a:r>
            <a:endParaRPr lang="en-US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3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6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6400" dirty="0" smtClean="0"/>
              <a:t>Use of forged credentials, including admission letters and SSCE results with connivance of unscrupulous university officials.</a:t>
            </a:r>
            <a:endParaRPr lang="en-US" sz="6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6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6400" dirty="0" smtClean="0"/>
              <a:t>Lack </a:t>
            </a:r>
            <a:r>
              <a:rPr lang="en-GB" sz="6400" dirty="0"/>
              <a:t>of proper monitoring and the absence of punitive measures taken against the University by </a:t>
            </a:r>
            <a:r>
              <a:rPr lang="en-GB" sz="6400" dirty="0" smtClean="0"/>
              <a:t>NUC and FME</a:t>
            </a:r>
            <a:endParaRPr lang="en-US" sz="6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6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6400" dirty="0" smtClean="0"/>
              <a:t>Cheating </a:t>
            </a:r>
            <a:r>
              <a:rPr lang="en-GB" sz="6400" dirty="0"/>
              <a:t>in the UTME and post-UTME</a:t>
            </a:r>
            <a:endParaRPr lang="en-US" sz="6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6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6400" dirty="0" smtClean="0"/>
              <a:t>Registration </a:t>
            </a:r>
            <a:r>
              <a:rPr lang="en-GB" sz="6400" dirty="0"/>
              <a:t>without payment of appropriate fees</a:t>
            </a:r>
            <a:endParaRPr lang="en-US" sz="6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6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6400" dirty="0" smtClean="0"/>
              <a:t>Offering of un-accredited courses and Registration </a:t>
            </a:r>
            <a:r>
              <a:rPr lang="en-GB" sz="6400" dirty="0"/>
              <a:t>of illegal </a:t>
            </a:r>
            <a:r>
              <a:rPr lang="en-GB" sz="6400" dirty="0" smtClean="0"/>
              <a:t>students for same</a:t>
            </a:r>
            <a:endParaRPr lang="en-US" sz="6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6400" dirty="0"/>
              <a:t> </a:t>
            </a:r>
            <a:endParaRPr lang="en-US" sz="6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73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-228600"/>
            <a:ext cx="8305800" cy="1143000"/>
          </a:xfrm>
        </p:spPr>
        <p:txBody>
          <a:bodyPr/>
          <a:lstStyle/>
          <a:p>
            <a:r>
              <a:rPr lang="en-US" sz="2800" dirty="0">
                <a:solidFill>
                  <a:prstClr val="black"/>
                </a:solidFill>
                <a:latin typeface="Constantia"/>
              </a:rPr>
              <a:t>Corrupt Practices identified </a:t>
            </a:r>
            <a:r>
              <a:rPr lang="en-US" sz="2800" dirty="0" smtClean="0">
                <a:solidFill>
                  <a:prstClr val="black"/>
                </a:solidFill>
                <a:latin typeface="Constantia"/>
              </a:rPr>
              <a:t>in Relation to Examination Administration &amp; Award of Degrees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Sale </a:t>
            </a:r>
            <a:r>
              <a:rPr lang="en-GB" sz="2000" dirty="0"/>
              <a:t>of examination questions and other examination-related </a:t>
            </a:r>
            <a:r>
              <a:rPr lang="en-GB" sz="2000" dirty="0" smtClean="0"/>
              <a:t>information by officials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Gratification </a:t>
            </a:r>
            <a:r>
              <a:rPr lang="en-GB" sz="2000" dirty="0"/>
              <a:t>and </a:t>
            </a:r>
            <a:r>
              <a:rPr lang="en-GB" sz="2000" dirty="0" smtClean="0"/>
              <a:t>inducement of officials </a:t>
            </a:r>
            <a:r>
              <a:rPr lang="en-GB" sz="2000" dirty="0"/>
              <a:t>to manipulate award of </a:t>
            </a:r>
            <a:r>
              <a:rPr lang="en-GB" sz="2000" dirty="0" smtClean="0"/>
              <a:t>marks/grades </a:t>
            </a:r>
            <a:r>
              <a:rPr lang="en-GB" sz="2000" dirty="0" err="1" smtClean="0"/>
              <a:t>e.g</a:t>
            </a:r>
            <a:r>
              <a:rPr lang="en-GB" sz="2000" dirty="0" smtClean="0"/>
              <a:t> Swapping </a:t>
            </a:r>
            <a:r>
              <a:rPr lang="en-GB" sz="2000" dirty="0"/>
              <a:t>of </a:t>
            </a:r>
            <a:r>
              <a:rPr lang="en-GB" sz="2000" dirty="0" smtClean="0"/>
              <a:t>grades in favour of students that did “sorting”</a:t>
            </a:r>
            <a:endParaRPr lang="en-US" sz="2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0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Students writing examination </a:t>
            </a:r>
            <a:r>
              <a:rPr lang="en-GB" sz="2000" dirty="0"/>
              <a:t>by </a:t>
            </a:r>
            <a:r>
              <a:rPr lang="en-GB" sz="2000" dirty="0" smtClean="0"/>
              <a:t>proxy and Direct </a:t>
            </a:r>
            <a:r>
              <a:rPr lang="en-GB" sz="2000" dirty="0"/>
              <a:t>cheating in </a:t>
            </a:r>
            <a:r>
              <a:rPr lang="en-GB" sz="2000" dirty="0" smtClean="0"/>
              <a:t>examinations</a:t>
            </a:r>
            <a:endParaRPr lang="en-US" sz="2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0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Delay </a:t>
            </a:r>
            <a:r>
              <a:rPr lang="en-GB" sz="2000" dirty="0"/>
              <a:t>of students from graduating due to poor </a:t>
            </a:r>
            <a:r>
              <a:rPr lang="en-GB" sz="2000" dirty="0" smtClean="0"/>
              <a:t>record-keeping/management, delay in the release of examination results and </a:t>
            </a:r>
            <a:r>
              <a:rPr lang="en-GB" sz="2000" dirty="0"/>
              <a:t>deliberate victimisation by officials</a:t>
            </a:r>
            <a:endParaRPr lang="en-US" sz="2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0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Manipulation </a:t>
            </a:r>
            <a:r>
              <a:rPr lang="en-GB" sz="2000" dirty="0"/>
              <a:t>of internal examination </a:t>
            </a:r>
            <a:r>
              <a:rPr lang="en-GB" sz="2000" dirty="0" smtClean="0"/>
              <a:t>processes  leading to graduation of unqualified students and their enrolment </a:t>
            </a:r>
            <a:r>
              <a:rPr lang="en-GB" sz="2000" dirty="0"/>
              <a:t>for National </a:t>
            </a:r>
            <a:r>
              <a:rPr lang="en-GB" sz="2000" dirty="0" smtClean="0"/>
              <a:t>Service.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onstantia"/>
              </a:rPr>
              <a:t>Corrupt Practices identified </a:t>
            </a:r>
            <a:r>
              <a:rPr lang="en-US" sz="2400" b="1" dirty="0" smtClean="0">
                <a:solidFill>
                  <a:prstClr val="black"/>
                </a:solidFill>
                <a:latin typeface="Constantia"/>
              </a:rPr>
              <a:t>in Relation to Departmental Administration &amp; Faculty Governance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Undue interference in Departmental affairs and imposition by management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0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Appointment </a:t>
            </a:r>
            <a:r>
              <a:rPr lang="en-GB" sz="2000" dirty="0"/>
              <a:t>of HODs </a:t>
            </a:r>
            <a:r>
              <a:rPr lang="en-GB" sz="2000" dirty="0" smtClean="0"/>
              <a:t>(and in some cases, Deans) </a:t>
            </a:r>
            <a:r>
              <a:rPr lang="en-GB" sz="2000" dirty="0"/>
              <a:t>on the basis of nepotism and ethnic/religious affiliations, without following laid-down rules and </a:t>
            </a:r>
            <a:r>
              <a:rPr lang="en-GB" sz="2000" dirty="0" smtClean="0"/>
              <a:t>policies by VCs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1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Inability </a:t>
            </a:r>
            <a:r>
              <a:rPr lang="en-GB" sz="2000" dirty="0"/>
              <a:t>to hold regular departmental and faculty meetings </a:t>
            </a:r>
            <a:r>
              <a:rPr lang="en-GB" sz="2000" dirty="0" smtClean="0"/>
              <a:t>leading </a:t>
            </a:r>
            <a:r>
              <a:rPr lang="en-GB" sz="2000" dirty="0"/>
              <a:t>to dictatorial tendencies by the Dean and </a:t>
            </a:r>
            <a:r>
              <a:rPr lang="en-GB" sz="2000" dirty="0" smtClean="0"/>
              <a:t>HODs; quality of service delivery is thus affected</a:t>
            </a:r>
            <a:endParaRPr lang="en-US" sz="2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1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Distribution </a:t>
            </a:r>
            <a:r>
              <a:rPr lang="en-GB" sz="2000" dirty="0"/>
              <a:t>of teaching load and other faculty assignments on the basis of friendship and patronage</a:t>
            </a:r>
            <a:r>
              <a:rPr lang="en-GB" sz="2000" dirty="0" smtClean="0"/>
              <a:t>. In other instances, there are resort </a:t>
            </a:r>
            <a:r>
              <a:rPr lang="en-GB" sz="2000" dirty="0"/>
              <a:t>to vendetta in the allocation of courses and other workload</a:t>
            </a:r>
            <a:endParaRPr lang="en-US" sz="2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1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/>
              <a:t>Falsification </a:t>
            </a:r>
            <a:r>
              <a:rPr lang="en-GB" sz="2000" dirty="0"/>
              <a:t>of </a:t>
            </a:r>
            <a:r>
              <a:rPr lang="en-GB" sz="2000" dirty="0" smtClean="0"/>
              <a:t>personal and records and/or deliberate </a:t>
            </a:r>
            <a:r>
              <a:rPr lang="en-GB" sz="2000" dirty="0"/>
              <a:t>failure to keep </a:t>
            </a:r>
            <a:r>
              <a:rPr lang="en-GB" sz="2000" dirty="0" smtClean="0"/>
              <a:t>records, including those relating to students.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382000" cy="93345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Constantia"/>
              </a:rPr>
              <a:t>Corrupt Practices identified in </a:t>
            </a:r>
            <a:r>
              <a:rPr lang="en-US" sz="3200" b="1" dirty="0" smtClean="0">
                <a:solidFill>
                  <a:prstClr val="black"/>
                </a:solidFill>
                <a:latin typeface="Constantia"/>
              </a:rPr>
              <a:t>Relation to Research &amp; Research Administration</a:t>
            </a:r>
            <a:endParaRPr lang="en-US" sz="3200" b="1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/>
            <a:r>
              <a:rPr lang="en-GB" sz="2800" dirty="0" smtClean="0"/>
              <a:t>Plagiarism and fraudulent citation by researchers, mainly for the purpose of promotion</a:t>
            </a:r>
          </a:p>
          <a:p>
            <a:pPr algn="just"/>
            <a:endParaRPr lang="en-GB" sz="1400" dirty="0" smtClean="0"/>
          </a:p>
          <a:p>
            <a:pPr algn="just"/>
            <a:r>
              <a:rPr lang="en-GB" sz="2800" dirty="0" smtClean="0"/>
              <a:t>Diversion of research funds to other uses either by the authorities of the researchers</a:t>
            </a:r>
            <a:endParaRPr lang="en-US" sz="2800" dirty="0" smtClean="0"/>
          </a:p>
          <a:p>
            <a:pPr algn="just"/>
            <a:endParaRPr lang="en-GB" sz="1400" dirty="0" smtClean="0"/>
          </a:p>
          <a:p>
            <a:pPr algn="just"/>
            <a:r>
              <a:rPr lang="en-GB" sz="2800" dirty="0" smtClean="0"/>
              <a:t>Poor fund allocation to research head and diversion of even the poor allocation to other heads</a:t>
            </a:r>
            <a:endParaRPr lang="en-US" sz="2800" dirty="0" smtClean="0"/>
          </a:p>
          <a:p>
            <a:pPr algn="just"/>
            <a:endParaRPr lang="en-GB" sz="1400" dirty="0" smtClean="0"/>
          </a:p>
          <a:p>
            <a:pPr algn="just"/>
            <a:r>
              <a:rPr lang="en-GB" sz="2800" dirty="0" smtClean="0"/>
              <a:t>Ghost-writing of students’ research project works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1143000"/>
          </a:xfrm>
        </p:spPr>
        <p:txBody>
          <a:bodyPr/>
          <a:lstStyle/>
          <a:p>
            <a:r>
              <a:rPr lang="en-US" sz="3600" dirty="0">
                <a:solidFill>
                  <a:prstClr val="black"/>
                </a:solidFill>
                <a:latin typeface="Constantia"/>
              </a:rPr>
              <a:t>Corrupt Practices identified in </a:t>
            </a:r>
            <a:r>
              <a:rPr lang="en-US" sz="3600" dirty="0" smtClean="0">
                <a:solidFill>
                  <a:prstClr val="black"/>
                </a:solidFill>
                <a:latin typeface="Constantia"/>
              </a:rPr>
              <a:t>Relation to Teaching and Learning Services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/>
              <a:t>Delay </a:t>
            </a:r>
            <a:r>
              <a:rPr lang="en-GB" sz="2400" dirty="0"/>
              <a:t>in take-off </a:t>
            </a:r>
            <a:r>
              <a:rPr lang="en-GB" sz="2400" dirty="0" smtClean="0"/>
              <a:t>of Semester </a:t>
            </a:r>
            <a:r>
              <a:rPr lang="en-GB" sz="2400" dirty="0"/>
              <a:t>lectures and non-completion of syllabus by lecturers</a:t>
            </a:r>
            <a:endParaRPr lang="en-US" sz="2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/>
              <a:t>over-crowding of classrooms  and Non-adherence </a:t>
            </a:r>
            <a:r>
              <a:rPr lang="en-GB" sz="2400" dirty="0"/>
              <a:t>to students/lecturer ratio results </a:t>
            </a:r>
            <a:endParaRPr lang="en-US" sz="2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/>
              <a:t>Lack </a:t>
            </a:r>
            <a:r>
              <a:rPr lang="en-GB" sz="2400" dirty="0"/>
              <a:t>of commitment to work by the lecturers, leading to absenteeism and non-preparation for </a:t>
            </a:r>
            <a:r>
              <a:rPr lang="en-GB" sz="2400" dirty="0" smtClean="0"/>
              <a:t>lectures</a:t>
            </a:r>
            <a:endParaRPr lang="en-US" sz="2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/>
              <a:t>Continued </a:t>
            </a:r>
            <a:r>
              <a:rPr lang="en-GB" sz="2400" dirty="0"/>
              <a:t>defiance </a:t>
            </a:r>
            <a:r>
              <a:rPr lang="en-GB" sz="2400" dirty="0" smtClean="0"/>
              <a:t>to NUC’s ban on satellite campuses and programmes with impunity by institutions</a:t>
            </a:r>
            <a:endParaRPr lang="en-US" sz="2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/>
              <a:t>Frequent </a:t>
            </a:r>
            <a:r>
              <a:rPr lang="en-GB" sz="2400" dirty="0"/>
              <a:t>strike action by staff and students interrupting the academic calendar</a:t>
            </a:r>
            <a:endParaRPr lang="en-US" sz="24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/>
              <a:t>Defiance of ban on Sales </a:t>
            </a:r>
            <a:r>
              <a:rPr lang="en-GB" sz="2400" dirty="0"/>
              <a:t>of lecture notes, hand-outs and </a:t>
            </a:r>
            <a:r>
              <a:rPr lang="en-GB" sz="2400" dirty="0" smtClean="0"/>
              <a:t>“textbooks” hurried put together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/>
              <a:t>Non-provision </a:t>
            </a:r>
            <a:r>
              <a:rPr lang="en-GB" sz="2400" dirty="0"/>
              <a:t>of adequate and appropriate practical apparatus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837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11430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onstantia"/>
              </a:rPr>
              <a:t>Corrupt Practices identified in </a:t>
            </a:r>
            <a:r>
              <a:rPr lang="en-US" sz="3600" b="1" dirty="0" smtClean="0">
                <a:solidFill>
                  <a:srgbClr val="FF0000"/>
                </a:solidFill>
                <a:latin typeface="Constantia"/>
              </a:rPr>
              <a:t>Relation to Teaching and Learning Services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Late </a:t>
            </a:r>
            <a:r>
              <a:rPr lang="en-GB" sz="3100" dirty="0"/>
              <a:t>opening and early closing of </a:t>
            </a:r>
            <a:r>
              <a:rPr lang="en-GB" sz="3100" dirty="0" smtClean="0"/>
              <a:t>library, especially non-residential institutions</a:t>
            </a:r>
            <a:endParaRPr lang="en-US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Stealing </a:t>
            </a:r>
            <a:r>
              <a:rPr lang="en-GB" sz="3100" dirty="0"/>
              <a:t>and mutilation of library </a:t>
            </a:r>
            <a:r>
              <a:rPr lang="en-GB" sz="3100" dirty="0" smtClean="0"/>
              <a:t>books/materials by students, with impunity.</a:t>
            </a:r>
            <a:endParaRPr lang="en-US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Inadequate/irrelevant </a:t>
            </a:r>
            <a:r>
              <a:rPr lang="en-GB" sz="3100" dirty="0"/>
              <a:t>(outdated) textbooks</a:t>
            </a:r>
            <a:endParaRPr lang="en-US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Inadequate </a:t>
            </a:r>
            <a:r>
              <a:rPr lang="en-GB" sz="3100" dirty="0"/>
              <a:t>reading tables and </a:t>
            </a:r>
            <a:r>
              <a:rPr lang="en-GB" sz="3100" dirty="0" smtClean="0"/>
              <a:t>chairs in classrooms and libraries</a:t>
            </a:r>
            <a:endParaRPr lang="en-US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Corruption </a:t>
            </a:r>
            <a:r>
              <a:rPr lang="en-GB" sz="3100" dirty="0"/>
              <a:t>in the allocation of official bed spaces </a:t>
            </a:r>
            <a:r>
              <a:rPr lang="en-GB" sz="3100" dirty="0" smtClean="0"/>
              <a:t>to students in hostels </a:t>
            </a:r>
            <a:r>
              <a:rPr lang="en-GB" sz="3100" dirty="0"/>
              <a:t>by the managers</a:t>
            </a:r>
            <a:endParaRPr lang="en-US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Gratification and bribery  to influence allocation of hostels accommodation by </a:t>
            </a:r>
            <a:r>
              <a:rPr lang="en-GB" sz="3100" dirty="0"/>
              <a:t>students </a:t>
            </a:r>
            <a:endParaRPr lang="en-US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Sale </a:t>
            </a:r>
            <a:r>
              <a:rPr lang="en-GB" sz="3100" dirty="0"/>
              <a:t>of accommodation spaces by </a:t>
            </a:r>
            <a:r>
              <a:rPr lang="en-GB" sz="3100" dirty="0" smtClean="0"/>
              <a:t>official-occupants </a:t>
            </a:r>
            <a:r>
              <a:rPr lang="en-GB" sz="3100" dirty="0"/>
              <a:t>to highest bidders by </a:t>
            </a:r>
            <a:r>
              <a:rPr lang="en-GB" sz="3100" dirty="0" smtClean="0"/>
              <a:t>students without any repercussion</a:t>
            </a:r>
            <a:endParaRPr lang="en-US" sz="3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334000" cy="533400"/>
          </a:xfrm>
        </p:spPr>
        <p:txBody>
          <a:bodyPr/>
          <a:lstStyle/>
          <a:p>
            <a:pPr algn="ctr"/>
            <a:r>
              <a:rPr lang="en-US" sz="2800" dirty="0" smtClean="0"/>
              <a:t>General Comments/Observations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Identified corrupt practices pervade the whole gamut of the academia affecting teaching and non-teaching staff as well as students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corrupt practices call into question the integrity of the system and of the products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Corrupt practices hinder the attainment of the strategic objectives of most of these institutions and of the nation’s tertiary institution system in general.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b="1" dirty="0" smtClean="0"/>
              <a:t>1. Development of institutional responses:</a:t>
            </a:r>
          </a:p>
          <a:p>
            <a:pPr algn="just"/>
            <a:r>
              <a:rPr lang="en-US" dirty="0" smtClean="0"/>
              <a:t>The Report of the pilot University System Study and Review (USSR) exercise conducted is being shared with the affected universities, who would be required to come up with a 5-year Integrity Plan to tackle the identified corruption related challenges within their system and upon which ICPC/NUC and other stakeholders will constantly monitor and evaluate them. Universities are being benchmarked/evaluated based on their own set parameters.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4419600" cy="1143000"/>
          </a:xfrm>
        </p:spPr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I</a:t>
            </a:r>
            <a:r>
              <a:rPr lang="en-US" sz="2800" dirty="0" smtClean="0"/>
              <a:t>nundated daily with petitions from students, staff, unions, and other stakeholders of our tertiary institutions, alleging all manner of corrupt practices and abuses, the Independent </a:t>
            </a:r>
            <a:r>
              <a:rPr lang="en-US" sz="2800" dirty="0"/>
              <a:t>Corrupt Practices </a:t>
            </a:r>
            <a:r>
              <a:rPr lang="en-US" sz="2800" dirty="0" smtClean="0"/>
              <a:t>&amp; Other </a:t>
            </a:r>
            <a:r>
              <a:rPr lang="en-US" sz="2800" dirty="0"/>
              <a:t>Related Offences Commission (ICPC) </a:t>
            </a:r>
            <a:r>
              <a:rPr lang="en-US" sz="2800" dirty="0" smtClean="0"/>
              <a:t>decided to invoke the </a:t>
            </a:r>
            <a:r>
              <a:rPr lang="en-US" sz="2800" dirty="0"/>
              <a:t>statutory mandate derived from Section 6 (b)-(d) of its enabling law to undertake a comprehensive Systems Study and Review of the Nigerian University system with the principal aim of identifying and correcting corruption-prone processes. </a:t>
            </a: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However, ICPC was careful in making the intervention specific in a way that did not conflict </a:t>
            </a:r>
            <a:r>
              <a:rPr lang="en-US" sz="2800" dirty="0"/>
              <a:t>with the regulatory, supervisory and/auditing roles of the Visitor, Ministry of Education, Councils and indeed the Nigerian Universities Commission (NUC)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389437"/>
          </a:xfrm>
        </p:spPr>
        <p:txBody>
          <a:bodyPr/>
          <a:lstStyle/>
          <a:p>
            <a:pPr marL="0" indent="0" algn="just">
              <a:buNone/>
            </a:pPr>
            <a:r>
              <a:rPr lang="en-GB" sz="3200" b="1" dirty="0" smtClean="0"/>
              <a:t>2. Extension of Study to other institutions:</a:t>
            </a:r>
          </a:p>
          <a:p>
            <a:pPr algn="just"/>
            <a:r>
              <a:rPr lang="en-GB" sz="3200" dirty="0" smtClean="0"/>
              <a:t>Further Study of the remaining institutions in the Nigerian tertiary education system: the Template for the Conduct of University Systems Study and Review is however to be applied to all Nigerian universities, Polytechnics and Colleges of Education irrespective of the proprietorship.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389437"/>
          </a:xfrm>
        </p:spPr>
        <p:txBody>
          <a:bodyPr/>
          <a:lstStyle/>
          <a:p>
            <a:pPr marL="0" indent="0" algn="just">
              <a:buNone/>
            </a:pPr>
            <a:r>
              <a:rPr lang="en-GB" sz="3200" b="1" dirty="0" smtClean="0"/>
              <a:t>3. Capacity Building to Tackle Corruption</a:t>
            </a:r>
            <a:r>
              <a:rPr lang="en-GB" sz="2800" dirty="0" smtClean="0"/>
              <a:t>:</a:t>
            </a:r>
          </a:p>
          <a:p>
            <a:pPr algn="just"/>
            <a:r>
              <a:rPr lang="en-GB" sz="2800" dirty="0" smtClean="0"/>
              <a:t>Working with the regulatory authorities in the higher education sector, viz., the </a:t>
            </a:r>
            <a:r>
              <a:rPr lang="en-GB" sz="2800" dirty="0" err="1" smtClean="0"/>
              <a:t>NUC</a:t>
            </a:r>
            <a:r>
              <a:rPr lang="en-GB" sz="2800" dirty="0" smtClean="0"/>
              <a:t>, the </a:t>
            </a:r>
            <a:r>
              <a:rPr lang="en-GB" sz="2800" dirty="0" err="1" smtClean="0"/>
              <a:t>NBTE</a:t>
            </a:r>
            <a:r>
              <a:rPr lang="en-GB" sz="2800" dirty="0" smtClean="0"/>
              <a:t> and the </a:t>
            </a:r>
            <a:r>
              <a:rPr lang="en-GB" sz="2800" dirty="0" err="1" smtClean="0"/>
              <a:t>NCCE</a:t>
            </a:r>
            <a:r>
              <a:rPr lang="en-GB" sz="2800" dirty="0" smtClean="0"/>
              <a:t>, the ICPC would be engaging in capacity-building for the principal officers and other managers of our higher institutions as we seek a concerted effort to stamp out this menace that is hindering the development of the country’s higher education sector. </a:t>
            </a:r>
            <a:r>
              <a:rPr lang="en-GB" sz="2800" b="1" dirty="0" smtClean="0"/>
              <a:t>This conference is the first step in that direction. It is expected to become an annual event.</a:t>
            </a:r>
            <a:endParaRPr lang="en-US" sz="2800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4555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81600"/>
          </a:xfrm>
        </p:spPr>
        <p:txBody>
          <a:bodyPr/>
          <a:lstStyle/>
          <a:p>
            <a:pPr marL="844550" indent="-571500" algn="just"/>
            <a:r>
              <a:rPr lang="en-US" sz="3200" dirty="0" smtClean="0"/>
              <a:t>The struggle to eradicate corruption in our tertiary institutions requires concerted efforts from all stakeholders.</a:t>
            </a:r>
          </a:p>
          <a:p>
            <a:pPr marL="844550" indent="-571500" algn="just"/>
            <a:endParaRPr lang="en-US" sz="3200" dirty="0" smtClean="0"/>
          </a:p>
          <a:p>
            <a:pPr marL="844550" indent="-571500" algn="just"/>
            <a:r>
              <a:rPr lang="en-US" sz="3200" dirty="0" smtClean="0"/>
              <a:t>We have already taken the first step.</a:t>
            </a:r>
          </a:p>
          <a:p>
            <a:pPr marL="844550" indent="-571500" algn="just"/>
            <a:endParaRPr lang="en-US" sz="3200" dirty="0" smtClean="0"/>
          </a:p>
          <a:p>
            <a:pPr marL="844550" indent="-571500" algn="just"/>
            <a:r>
              <a:rPr lang="en-US" sz="3200" dirty="0" smtClean="0"/>
              <a:t>YOU should be part of the effort too.</a:t>
            </a:r>
          </a:p>
          <a:p>
            <a:pPr marL="844550" indent="-571500" algn="just"/>
            <a:endParaRPr lang="en-US" sz="3200" dirty="0" smtClean="0"/>
          </a:p>
          <a:p>
            <a:pPr marL="844550" indent="-571500" algn="just"/>
            <a:r>
              <a:rPr lang="en-US" sz="3200" dirty="0" smtClean="0"/>
              <a:t>Thank you for your attention!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Study Objectives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dirty="0" smtClean="0"/>
              <a:t>A key objective of the USSR was :</a:t>
            </a:r>
          </a:p>
          <a:p>
            <a:pPr algn="just"/>
            <a:r>
              <a:rPr lang="en-US" sz="3200" dirty="0" smtClean="0"/>
              <a:t>To examine the practices, systems and procedures of the Universities and ascertain which of such practices, systems or procedures aid or facilitate fraud or corruption; impede on quality of service delivery, or open to manipulation and circumvention for personal gains and creating situation of deliberate or inadvertent victimization of students and staff.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4267200" cy="914400"/>
          </a:xfrm>
        </p:spPr>
        <p:txBody>
          <a:bodyPr/>
          <a:lstStyle/>
          <a:p>
            <a:r>
              <a:rPr lang="en-US" smtClean="0"/>
              <a:t>Study Design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algn="just"/>
            <a:r>
              <a:rPr lang="en-US" sz="2800" dirty="0" smtClean="0"/>
              <a:t>The Study was intended as a Fact-finding and Problem-solving exercise that involved the administration of Survey Questionnaires, receipt of memoranda and oral interviews/public hearings.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Three (3) Universities, were selected for a pilot Study on the basis of the 3 types of proprietorship and the geography of Nigeria (samples reflecting the Federal/State/Private University ownership as well as the North/West/East characteristics)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dirty="0" smtClean="0"/>
              <a:t>Key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r>
              <a:rPr lang="en-GB" dirty="0" smtClean="0"/>
              <a:t>There are eight key issue areas in the findings: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Management </a:t>
            </a:r>
            <a:r>
              <a:rPr lang="en-GB" dirty="0"/>
              <a:t>of </a:t>
            </a:r>
            <a:r>
              <a:rPr lang="en-GB" dirty="0" smtClean="0"/>
              <a:t>Funds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Contract awards and contract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Appointments, Promotion and Discipline of </a:t>
            </a:r>
            <a:r>
              <a:rPr lang="en-GB" dirty="0" smtClean="0"/>
              <a:t>Staff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Admissions, Enrolment and Registration of </a:t>
            </a:r>
            <a:r>
              <a:rPr lang="en-GB" dirty="0" smtClean="0"/>
              <a:t>Courses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Examination </a:t>
            </a:r>
            <a:r>
              <a:rPr lang="en-GB" dirty="0" smtClean="0"/>
              <a:t>Administration and </a:t>
            </a:r>
            <a:r>
              <a:rPr lang="en-GB" dirty="0"/>
              <a:t>Award of </a:t>
            </a:r>
            <a:r>
              <a:rPr lang="en-GB" dirty="0" smtClean="0"/>
              <a:t>Degrees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Departmental Administration and Faculty </a:t>
            </a:r>
            <a:r>
              <a:rPr lang="en-GB" dirty="0" smtClean="0"/>
              <a:t>Governance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Research and Research </a:t>
            </a:r>
            <a:r>
              <a:rPr lang="en-GB" dirty="0" smtClean="0"/>
              <a:t>Administration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Teaching and Learning Services and Facilities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2166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096000" cy="10096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Corrupt Practices identified in the Management of Funds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Diversion/</a:t>
            </a:r>
            <a:r>
              <a:rPr lang="en-GB" sz="3100" dirty="0" err="1" smtClean="0"/>
              <a:t>virement</a:t>
            </a:r>
            <a:r>
              <a:rPr lang="en-GB" sz="3100" dirty="0" smtClean="0"/>
              <a:t>/misapplication </a:t>
            </a:r>
            <a:r>
              <a:rPr lang="en-GB" sz="3100" dirty="0"/>
              <a:t>of funds to meet other needs without recourse to </a:t>
            </a:r>
            <a:r>
              <a:rPr lang="en-GB" sz="3100" dirty="0" smtClean="0"/>
              <a:t>procedure in appropriation</a:t>
            </a:r>
            <a:endParaRPr lang="en-US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Non-payment </a:t>
            </a:r>
            <a:r>
              <a:rPr lang="en-GB" sz="3100" dirty="0"/>
              <a:t>of salary as at when due and inability to pay the arrears owed to staff </a:t>
            </a:r>
            <a:r>
              <a:rPr lang="en-GB" sz="3100" dirty="0" smtClean="0"/>
              <a:t>, leading low morale and disruption of calendar.</a:t>
            </a:r>
            <a:endParaRPr lang="en-US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Lack </a:t>
            </a:r>
            <a:r>
              <a:rPr lang="en-GB" sz="3100" dirty="0"/>
              <a:t>of transparency in the constitution of the budget monitoring committee by the </a:t>
            </a:r>
            <a:r>
              <a:rPr lang="en-GB" sz="3100" dirty="0" smtClean="0"/>
              <a:t>authorities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100" dirty="0" smtClean="0"/>
              <a:t>Non-remittance </a:t>
            </a:r>
            <a:r>
              <a:rPr lang="en-GB" sz="3100" dirty="0"/>
              <a:t>of </a:t>
            </a:r>
            <a:r>
              <a:rPr lang="en-GB" sz="3100" dirty="0" smtClean="0"/>
              <a:t>pension, taxes and other deductions leading low income generation and industrial acrimonies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prstClr val="black"/>
                </a:solidFill>
                <a:latin typeface="Constantia"/>
              </a:rPr>
              <a:t>Corrupt Practices identified in the Management of </a:t>
            </a:r>
            <a:r>
              <a:rPr lang="en-US" sz="3600" b="1" dirty="0" smtClean="0">
                <a:solidFill>
                  <a:prstClr val="black"/>
                </a:solidFill>
                <a:latin typeface="Constantia"/>
              </a:rPr>
              <a:t>Funds 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437"/>
          </a:xfrm>
        </p:spPr>
        <p:txBody>
          <a:bodyPr/>
          <a:lstStyle/>
          <a:p>
            <a:r>
              <a:rPr lang="en-GB" sz="2400" dirty="0"/>
              <a:t>Lack of accountability; </a:t>
            </a:r>
            <a:r>
              <a:rPr lang="en-GB" sz="2400" dirty="0" smtClean="0"/>
              <a:t>Misapplication, misappropriation </a:t>
            </a:r>
            <a:r>
              <a:rPr lang="en-GB" sz="2400" dirty="0"/>
              <a:t>regarding Internally Generated Revenues</a:t>
            </a:r>
          </a:p>
          <a:p>
            <a:endParaRPr lang="en-GB" sz="2400" dirty="0" smtClean="0"/>
          </a:p>
          <a:p>
            <a:r>
              <a:rPr lang="en-GB" sz="2400" dirty="0" smtClean="0"/>
              <a:t>Lack </a:t>
            </a:r>
            <a:r>
              <a:rPr lang="en-GB" sz="2400" dirty="0"/>
              <a:t>of accountability in the management of  refundable caution deposit, which are generally not refunded to students upon graduation</a:t>
            </a:r>
          </a:p>
          <a:p>
            <a:endParaRPr lang="en-GB" sz="2400" dirty="0" smtClean="0"/>
          </a:p>
          <a:p>
            <a:r>
              <a:rPr lang="en-GB" sz="2400" dirty="0" smtClean="0"/>
              <a:t>Inadequate </a:t>
            </a:r>
            <a:r>
              <a:rPr lang="en-GB" sz="2400" dirty="0"/>
              <a:t>documentation of sources of income</a:t>
            </a:r>
          </a:p>
          <a:p>
            <a:endParaRPr lang="en-GB" sz="2400" dirty="0" smtClean="0"/>
          </a:p>
          <a:p>
            <a:r>
              <a:rPr lang="en-GB" sz="2400" dirty="0" smtClean="0"/>
              <a:t>Lodging </a:t>
            </a:r>
            <a:r>
              <a:rPr lang="en-GB" sz="2400" dirty="0"/>
              <a:t>of official funds in personal accounts yielding interest for account holder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924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300" b="1" i="1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en-GB" sz="3300" b="1" i="1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en-GB" sz="3300" b="1" i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en-GB" sz="3300" b="1" i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en-GB" sz="3300" b="1" i="1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en-GB" sz="3300" b="1" i="1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en-GB" sz="3300" b="1" i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en-GB" sz="3300" b="1" i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en-GB" sz="2800" b="1" i="1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Corrupt Practices identified in the</a:t>
            </a:r>
            <a:r>
              <a:rPr lang="en-US" sz="28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Management of Funds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/>
          <a:lstStyle/>
          <a:p>
            <a:pPr marL="274320" lvl="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Over-invoicing </a:t>
            </a:r>
            <a:r>
              <a:rPr lang="en-GB" sz="2000" dirty="0">
                <a:solidFill>
                  <a:prstClr val="black"/>
                </a:solidFill>
              </a:rPr>
              <a:t>and falsification of document such as receipts, and alteration of figures</a:t>
            </a:r>
            <a:endParaRPr lang="en-US" sz="2000" dirty="0">
              <a:solidFill>
                <a:prstClr val="black"/>
              </a:solidFill>
            </a:endParaRPr>
          </a:p>
          <a:p>
            <a:pPr marL="274320" lvl="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2000" dirty="0" smtClean="0">
              <a:solidFill>
                <a:prstClr val="black"/>
              </a:solidFill>
            </a:endParaRPr>
          </a:p>
          <a:p>
            <a:pPr marL="274320" lvl="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Fictitious </a:t>
            </a:r>
            <a:r>
              <a:rPr lang="en-GB" sz="2000" dirty="0">
                <a:solidFill>
                  <a:prstClr val="black"/>
                </a:solidFill>
              </a:rPr>
              <a:t>expenditure and padding of expenses, as well as disregard for audit queries</a:t>
            </a:r>
            <a:endParaRPr lang="en-US" sz="2000" dirty="0">
              <a:solidFill>
                <a:prstClr val="black"/>
              </a:solidFill>
            </a:endParaRPr>
          </a:p>
          <a:p>
            <a:pPr marL="274320" lvl="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2000" dirty="0" smtClean="0">
              <a:solidFill>
                <a:prstClr val="black"/>
              </a:solidFill>
            </a:endParaRPr>
          </a:p>
          <a:p>
            <a:pPr marL="274320" lvl="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Converting </a:t>
            </a:r>
            <a:r>
              <a:rPr lang="en-GB" sz="2000" dirty="0">
                <a:solidFill>
                  <a:prstClr val="black"/>
                </a:solidFill>
              </a:rPr>
              <a:t>of official funds  and university resources to private use</a:t>
            </a:r>
            <a:endParaRPr lang="en-US" sz="2000" dirty="0">
              <a:solidFill>
                <a:prstClr val="black"/>
              </a:solidFill>
            </a:endParaRPr>
          </a:p>
          <a:p>
            <a:pPr marL="274320" lvl="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2000" dirty="0" smtClean="0">
              <a:solidFill>
                <a:prstClr val="black"/>
              </a:solidFill>
            </a:endParaRPr>
          </a:p>
          <a:p>
            <a:pPr marL="274320" lvl="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Fraudulent </a:t>
            </a:r>
            <a:r>
              <a:rPr lang="en-GB" sz="2000" dirty="0">
                <a:solidFill>
                  <a:prstClr val="black"/>
                </a:solidFill>
              </a:rPr>
              <a:t>allocation of funds to inappropriate  heads during budgeting process </a:t>
            </a:r>
            <a:endParaRPr lang="en-US" sz="2000" dirty="0">
              <a:solidFill>
                <a:prstClr val="black"/>
              </a:solidFill>
            </a:endParaRPr>
          </a:p>
          <a:p>
            <a:pPr marL="274320" lvl="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2000" dirty="0" smtClean="0">
              <a:solidFill>
                <a:prstClr val="black"/>
              </a:solidFill>
            </a:endParaRPr>
          </a:p>
          <a:p>
            <a:pPr marL="274320" lvl="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Payment </a:t>
            </a:r>
            <a:r>
              <a:rPr lang="en-GB" sz="2000" dirty="0">
                <a:solidFill>
                  <a:prstClr val="black"/>
                </a:solidFill>
              </a:rPr>
              <a:t>of salaries to ghost workers/inflation of staff nominal </a:t>
            </a:r>
            <a:r>
              <a:rPr lang="en-GB" sz="2000" dirty="0" smtClean="0">
                <a:solidFill>
                  <a:prstClr val="black"/>
                </a:solidFill>
              </a:rPr>
              <a:t>roll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924800" cy="1143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Constantia"/>
              </a:rPr>
              <a:t>Corrupt Practices identified in </a:t>
            </a:r>
            <a:r>
              <a:rPr lang="en-US" sz="3600" dirty="0" smtClean="0">
                <a:solidFill>
                  <a:prstClr val="black"/>
                </a:solidFill>
                <a:latin typeface="Constantia"/>
              </a:rPr>
              <a:t>Relation to Contract Awards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6629400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000" b="1" i="1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8000" dirty="0" smtClean="0"/>
              <a:t>Regular </a:t>
            </a:r>
            <a:r>
              <a:rPr lang="en-GB" sz="8000" dirty="0"/>
              <a:t>and occasional contract “cornering” by Council </a:t>
            </a:r>
            <a:r>
              <a:rPr lang="en-GB" sz="8000" dirty="0" smtClean="0"/>
              <a:t>members; these compromise </a:t>
            </a:r>
            <a:r>
              <a:rPr lang="en-GB" sz="8000" dirty="0"/>
              <a:t>the integrity of the University and </a:t>
            </a:r>
            <a:r>
              <a:rPr lang="en-GB" sz="8000" dirty="0" smtClean="0"/>
              <a:t>the quality </a:t>
            </a:r>
            <a:r>
              <a:rPr lang="en-GB" sz="8000" dirty="0"/>
              <a:t>of project execution</a:t>
            </a:r>
            <a:endParaRPr lang="en-US" sz="8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80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8000" dirty="0" smtClean="0"/>
              <a:t>Contract splitting in order to bypass approval limit or favour specific contractors</a:t>
            </a:r>
            <a:endParaRPr lang="en-US" sz="8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80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8000" dirty="0" smtClean="0"/>
              <a:t>Non-adherence </a:t>
            </a:r>
            <a:r>
              <a:rPr lang="en-GB" sz="8000" dirty="0"/>
              <a:t>to rules and policies regarding contracts leading to award of contracts to corrupt and incompetent firms and suppliers;</a:t>
            </a:r>
            <a:endParaRPr lang="en-US" sz="8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80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8000" dirty="0" smtClean="0"/>
              <a:t>Selection </a:t>
            </a:r>
            <a:r>
              <a:rPr lang="en-GB" sz="8000" dirty="0"/>
              <a:t>of projects on the basis of personal interests and opportunity of personal </a:t>
            </a:r>
            <a:r>
              <a:rPr lang="en-GB" sz="8000" dirty="0" smtClean="0"/>
              <a:t>benefit- end users of project not carried along and project ending up abandoned </a:t>
            </a:r>
            <a:endParaRPr lang="en-US" sz="8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80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8000" dirty="0" smtClean="0"/>
              <a:t>Bribery </a:t>
            </a:r>
            <a:r>
              <a:rPr lang="en-GB" sz="8000" dirty="0"/>
              <a:t>and other forms of gratification to secure </a:t>
            </a:r>
            <a:r>
              <a:rPr lang="en-GB" sz="8000" dirty="0" smtClean="0"/>
              <a:t>contracts or deliver substandard project/supplies</a:t>
            </a:r>
            <a:endParaRPr lang="en-US" sz="80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80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8000" dirty="0" smtClean="0"/>
              <a:t>Inadequate/dishonest </a:t>
            </a:r>
            <a:r>
              <a:rPr lang="en-GB" sz="8000" dirty="0"/>
              <a:t>project monitoring and evaluation</a:t>
            </a:r>
            <a:endParaRPr lang="en-US" sz="8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8000" dirty="0"/>
              <a:t> </a:t>
            </a:r>
            <a:endParaRPr lang="en-US" sz="8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1418</TotalTime>
  <Words>1740</Words>
  <Application>Microsoft Office PowerPoint</Application>
  <PresentationFormat>On-screen Show (4:3)</PresentationFormat>
  <Paragraphs>183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            National Conference on Transparency, Accountability and Ethical Values in Tertiary Institutions for Sustainable Development 20th-21st May, 2014 Ladi Kwali Hall, Sheraton Hotel Abuja PRESENTATION OF THE FINDINGS OF THE UNIVERSITY SYSTEM STUDY AND REVIEW (USSR) REPORT</vt:lpstr>
      <vt:lpstr>Background</vt:lpstr>
      <vt:lpstr>Study Objectives</vt:lpstr>
      <vt:lpstr>Study Design</vt:lpstr>
      <vt:lpstr>Key Findings</vt:lpstr>
      <vt:lpstr>Corrupt Practices identified in the Management of Funds</vt:lpstr>
      <vt:lpstr>Corrupt Practices identified in the Management of Funds (cont.)</vt:lpstr>
      <vt:lpstr>    Corrupt Practices identified in the Management of Funds</vt:lpstr>
      <vt:lpstr>Corrupt Practices identified in Relation to Contract Awards</vt:lpstr>
      <vt:lpstr>Corrupt Practices identified in Relation to Appointments, Promotion and Discipline of Staff</vt:lpstr>
      <vt:lpstr>Corrupt Practices identified in Relation to Admissions, Enrolment &amp; Registration</vt:lpstr>
      <vt:lpstr>Corrupt Practices identified in Relation to Admissions, Enrolment &amp; Registration</vt:lpstr>
      <vt:lpstr>Corrupt Practices identified in Relation to Examination Administration &amp; Award of Degrees</vt:lpstr>
      <vt:lpstr>Corrupt Practices identified in Relation to Departmental Administration &amp; Faculty Governance</vt:lpstr>
      <vt:lpstr>Corrupt Practices identified in Relation to Research &amp; Research Administration</vt:lpstr>
      <vt:lpstr>Corrupt Practices identified in Relation to Teaching and Learning Services</vt:lpstr>
      <vt:lpstr>Corrupt Practices identified in Relation to Teaching and Learning Services</vt:lpstr>
      <vt:lpstr>General Comments/Observations</vt:lpstr>
      <vt:lpstr>What Next?</vt:lpstr>
      <vt:lpstr>What Next?</vt:lpstr>
      <vt:lpstr>What Next?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of  University System Study and Review Exercise</dc:title>
  <dc:creator>DELL</dc:creator>
  <cp:lastModifiedBy>GINA</cp:lastModifiedBy>
  <cp:revision>153</cp:revision>
  <cp:lastPrinted>2014-05-20T09:09:22Z</cp:lastPrinted>
  <dcterms:created xsi:type="dcterms:W3CDTF">2013-01-08T09:19:52Z</dcterms:created>
  <dcterms:modified xsi:type="dcterms:W3CDTF">2014-05-20T10:55:13Z</dcterms:modified>
</cp:coreProperties>
</file>