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8" r:id="rId3"/>
    <p:sldId id="257" r:id="rId4"/>
    <p:sldId id="282" r:id="rId5"/>
    <p:sldId id="258" r:id="rId6"/>
    <p:sldId id="259" r:id="rId7"/>
    <p:sldId id="260" r:id="rId8"/>
    <p:sldId id="261" r:id="rId9"/>
    <p:sldId id="263" r:id="rId10"/>
    <p:sldId id="264" r:id="rId11"/>
    <p:sldId id="266" r:id="rId12"/>
    <p:sldId id="265" r:id="rId13"/>
    <p:sldId id="262" r:id="rId14"/>
    <p:sldId id="268" r:id="rId15"/>
    <p:sldId id="269" r:id="rId16"/>
    <p:sldId id="283" r:id="rId17"/>
    <p:sldId id="288" r:id="rId18"/>
    <p:sldId id="284" r:id="rId19"/>
    <p:sldId id="285" r:id="rId20"/>
    <p:sldId id="289" r:id="rId21"/>
    <p:sldId id="287" r:id="rId22"/>
    <p:sldId id="297" r:id="rId23"/>
    <p:sldId id="286" r:id="rId24"/>
    <p:sldId id="291" r:id="rId25"/>
    <p:sldId id="292" r:id="rId26"/>
    <p:sldId id="293" r:id="rId27"/>
    <p:sldId id="290" r:id="rId28"/>
    <p:sldId id="279" r:id="rId29"/>
    <p:sldId id="294" r:id="rId30"/>
    <p:sldId id="280" r:id="rId31"/>
    <p:sldId id="270" r:id="rId32"/>
    <p:sldId id="295" r:id="rId33"/>
    <p:sldId id="296" r:id="rId34"/>
    <p:sldId id="27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0" d="100"/>
          <a:sy n="80" d="100"/>
        </p:scale>
        <p:origin x="-1296"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7/7/15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7/7/15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7/7/15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7/7/15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7/7/15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7/7/15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7/7/15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7/7/15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7/7/15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7/7/15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7/7/15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7/7/15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wo.ca/tsc/resources/pdf/CAI-fundamental-value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400298"/>
          </a:xfrm>
        </p:spPr>
        <p:txBody>
          <a:bodyPr>
            <a:noAutofit/>
          </a:bodyPr>
          <a:lstStyle/>
          <a:p>
            <a:pPr algn="ctr"/>
            <a:r>
              <a:rPr lang="en-US" sz="4400" dirty="0" smtClean="0"/>
              <a:t>ANTI-CORRUPTION ACADEMY OF NIGERIA</a:t>
            </a:r>
            <a:br>
              <a:rPr lang="en-US" sz="4400" dirty="0" smtClean="0"/>
            </a:br>
            <a:r>
              <a:rPr lang="en-US" sz="2400" dirty="0" smtClean="0"/>
              <a:t>INDEPENDENT CORRUPT PRACTICES &amp; OTHER RELATED OFFENCES COMMISSION</a:t>
            </a:r>
            <a:br>
              <a:rPr lang="en-US" sz="2400" dirty="0" smtClean="0"/>
            </a:br>
            <a:r>
              <a:rPr lang="en-US" sz="2400" dirty="0" smtClean="0"/>
              <a:t/>
            </a:r>
            <a:br>
              <a:rPr lang="en-US" sz="2400" dirty="0" smtClean="0"/>
            </a:br>
            <a:r>
              <a:rPr lang="en-US" sz="4400" dirty="0" smtClean="0"/>
              <a:t>Workshop </a:t>
            </a:r>
            <a:r>
              <a:rPr lang="en-US" sz="4400" dirty="0"/>
              <a:t>on Academic Integrity in Tertiary Institutions in Nigeria, </a:t>
            </a:r>
            <a:br>
              <a:rPr lang="en-US" sz="4400" dirty="0"/>
            </a:br>
            <a:r>
              <a:rPr lang="en-US" sz="4400" dirty="0" smtClean="0"/>
              <a:t> July </a:t>
            </a:r>
            <a:r>
              <a:rPr lang="en-US" sz="4400" dirty="0"/>
              <a:t>6-7, 2015</a:t>
            </a:r>
          </a:p>
        </p:txBody>
      </p:sp>
      <p:sp>
        <p:nvSpPr>
          <p:cNvPr id="3" name="Subtitle 2"/>
          <p:cNvSpPr>
            <a:spLocks noGrp="1"/>
          </p:cNvSpPr>
          <p:nvPr>
            <p:ph type="subTitle" idx="1"/>
          </p:nvPr>
        </p:nvSpPr>
        <p:spPr>
          <a:xfrm>
            <a:off x="1100051" y="4455620"/>
            <a:ext cx="10058400" cy="1751505"/>
          </a:xfrm>
        </p:spPr>
        <p:txBody>
          <a:bodyPr>
            <a:normAutofit lnSpcReduction="10000"/>
          </a:bodyPr>
          <a:lstStyle/>
          <a:p>
            <a:pPr algn="ctr"/>
            <a:r>
              <a:rPr lang="en-US" sz="3600" b="1" dirty="0" smtClean="0"/>
              <a:t>THOUGHTS ON MOVING </a:t>
            </a:r>
            <a:r>
              <a:rPr lang="en-US" sz="3600" b="1" dirty="0" smtClean="0"/>
              <a:t>FORWARD</a:t>
            </a:r>
          </a:p>
          <a:p>
            <a:pPr algn="ctr"/>
            <a:r>
              <a:rPr lang="en-US" sz="3600" b="1" dirty="0" smtClean="0"/>
              <a:t>PROFESSOR SOLA AKINRINADE, FNAL, FHSN</a:t>
            </a:r>
          </a:p>
          <a:p>
            <a:pPr algn="ctr"/>
            <a:r>
              <a:rPr lang="en-US" sz="3000" b="1" dirty="0" smtClean="0"/>
              <a:t>PROVOST, ANTI-CORRUPTION ACADEMY OF NIGERIA</a:t>
            </a:r>
            <a:endParaRPr lang="en-US" sz="3000" b="1" dirty="0"/>
          </a:p>
        </p:txBody>
      </p:sp>
    </p:spTree>
    <p:extLst>
      <p:ext uri="{BB962C8B-B14F-4D97-AF65-F5344CB8AC3E}">
        <p14:creationId xmlns:p14="http://schemas.microsoft.com/office/powerpoint/2010/main" val="1523264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Contextualising Moving Forward</a:t>
            </a:r>
          </a:p>
        </p:txBody>
      </p:sp>
      <p:sp>
        <p:nvSpPr>
          <p:cNvPr id="3" name="Content Placeholder 2"/>
          <p:cNvSpPr>
            <a:spLocks noGrp="1"/>
          </p:cNvSpPr>
          <p:nvPr>
            <p:ph idx="1"/>
          </p:nvPr>
        </p:nvSpPr>
        <p:spPr>
          <a:xfrm>
            <a:off x="1097279" y="1845734"/>
            <a:ext cx="10300971" cy="4023360"/>
          </a:xfrm>
        </p:spPr>
        <p:txBody>
          <a:bodyPr>
            <a:noAutofit/>
          </a:bodyPr>
          <a:lstStyle/>
          <a:p>
            <a:pPr indent="-228600">
              <a:lnSpc>
                <a:spcPct val="100000"/>
              </a:lnSpc>
              <a:spcBef>
                <a:spcPts val="0"/>
              </a:spcBef>
              <a:buFont typeface="Wingdings" panose="05000000000000000000" pitchFamily="2" charset="2"/>
              <a:buChar char="§"/>
            </a:pPr>
            <a:r>
              <a:rPr lang="en-US" sz="3600" dirty="0" smtClean="0"/>
              <a:t>A SECOND KEY DECISION OF THE CONFERENCE IS THE CALL ON THE </a:t>
            </a:r>
            <a:r>
              <a:rPr lang="en-US" sz="3600" dirty="0" err="1" smtClean="0"/>
              <a:t>ICPC</a:t>
            </a:r>
            <a:r>
              <a:rPr lang="en-US" sz="3600" dirty="0" smtClean="0"/>
              <a:t> TO CONDUCT MANAGEMENT LEVEL TRAINING FOR OUR TERTIARY INSTITUTIONS ON AREAS OF INFRACTION IDENTIFIED IN THE USSR REPORT. HENCE, THIS WORKSHOP.</a:t>
            </a:r>
            <a:endParaRPr lang="en-US" sz="3600" dirty="0"/>
          </a:p>
        </p:txBody>
      </p:sp>
    </p:spTree>
    <p:extLst>
      <p:ext uri="{BB962C8B-B14F-4D97-AF65-F5344CB8AC3E}">
        <p14:creationId xmlns:p14="http://schemas.microsoft.com/office/powerpoint/2010/main" val="446004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indent="-228600" algn="ctr">
              <a:lnSpc>
                <a:spcPct val="100000"/>
              </a:lnSpc>
              <a:spcBef>
                <a:spcPts val="0"/>
              </a:spcBef>
              <a:buFont typeface="Wingdings" panose="05000000000000000000" pitchFamily="2" charset="2"/>
              <a:buChar char="§"/>
            </a:pPr>
            <a:r>
              <a:rPr lang="en-US" sz="6000" dirty="0" smtClean="0"/>
              <a:t>THE NEXT QUESTION NOW IS: WHAT NEXT?</a:t>
            </a:r>
            <a:endParaRPr lang="en-US" sz="6000" dirty="0"/>
          </a:p>
        </p:txBody>
      </p:sp>
    </p:spTree>
    <p:extLst>
      <p:ext uri="{BB962C8B-B14F-4D97-AF65-F5344CB8AC3E}">
        <p14:creationId xmlns:p14="http://schemas.microsoft.com/office/powerpoint/2010/main" val="36730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normAutofit/>
          </a:bodyPr>
          <a:lstStyle/>
          <a:p>
            <a:r>
              <a:rPr lang="en-US" sz="3200" dirty="0" smtClean="0"/>
              <a:t>THE KEYNOTE SPEAKER, PROFESSOR PETER OKEBUKOLA, OFR, HAS PARTLY SET AN AGENDA FOR US:</a:t>
            </a:r>
          </a:p>
          <a:p>
            <a:r>
              <a:rPr lang="en-US" sz="3200" dirty="0" smtClean="0"/>
              <a:t>1. AGREE ON A WORKING DEFINITION OF ACADEMIC INTEGRITY AND </a:t>
            </a:r>
            <a:r>
              <a:rPr lang="en-GB" sz="3200" dirty="0" smtClean="0"/>
              <a:t>DERIVE </a:t>
            </a:r>
            <a:r>
              <a:rPr lang="en-GB" sz="3200" dirty="0"/>
              <a:t>BY CONSENSUS AMONG STAKEHOLDERS, </a:t>
            </a:r>
            <a:r>
              <a:rPr lang="en-GB" sz="3200" b="1" dirty="0"/>
              <a:t>A SET OF INDICATORS FROM WHICH ALL HIGHER EDUCATION INSTITUTIONS IN NIGERIA ARE </a:t>
            </a:r>
            <a:r>
              <a:rPr lang="en-GB" sz="3200" b="1" dirty="0" smtClean="0"/>
              <a:t>MEASURED</a:t>
            </a:r>
            <a:r>
              <a:rPr lang="en-GB" sz="3200" dirty="0" smtClean="0"/>
              <a:t>.</a:t>
            </a:r>
            <a:endParaRPr lang="en-US" sz="3200" dirty="0"/>
          </a:p>
        </p:txBody>
      </p:sp>
    </p:spTree>
    <p:extLst>
      <p:ext uri="{BB962C8B-B14F-4D97-AF65-F5344CB8AC3E}">
        <p14:creationId xmlns:p14="http://schemas.microsoft.com/office/powerpoint/2010/main" val="3055298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normAutofit fontScale="92500" lnSpcReduction="10000"/>
          </a:bodyPr>
          <a:lstStyle/>
          <a:p>
            <a:pPr indent="-228600">
              <a:lnSpc>
                <a:spcPct val="100000"/>
              </a:lnSpc>
              <a:spcBef>
                <a:spcPts val="0"/>
              </a:spcBef>
              <a:buFont typeface="Wingdings" panose="05000000000000000000" pitchFamily="2" charset="2"/>
              <a:buChar char="§"/>
            </a:pPr>
            <a:r>
              <a:rPr lang="en-US" sz="3200" dirty="0" smtClean="0"/>
              <a:t>WE’VE HAD A NUMBER OF DEFINITIONS PROPOSED FOR ACADEMIC INTEGRITY.</a:t>
            </a:r>
          </a:p>
          <a:p>
            <a:pPr indent="-228600">
              <a:lnSpc>
                <a:spcPct val="100000"/>
              </a:lnSpc>
              <a:spcBef>
                <a:spcPts val="0"/>
              </a:spcBef>
              <a:buFont typeface="Wingdings" panose="05000000000000000000" pitchFamily="2" charset="2"/>
              <a:buChar char="§"/>
            </a:pPr>
            <a:endParaRPr lang="en-US" sz="3200" dirty="0" smtClean="0"/>
          </a:p>
          <a:p>
            <a:pPr indent="-228600">
              <a:lnSpc>
                <a:spcPct val="100000"/>
              </a:lnSpc>
              <a:spcBef>
                <a:spcPts val="0"/>
              </a:spcBef>
              <a:buFont typeface="Wingdings" panose="05000000000000000000" pitchFamily="2" charset="2"/>
              <a:buChar char="§"/>
            </a:pPr>
            <a:r>
              <a:rPr lang="en-US" sz="3200" dirty="0" smtClean="0"/>
              <a:t>THE KEYNOTE SPEAKER, PROFESSOR OKEBUKOLA DEFINES ACADEMIC INTEGRITY AS “</a:t>
            </a:r>
            <a:r>
              <a:rPr lang="en-US" sz="3200" i="1" dirty="0" smtClean="0"/>
              <a:t>ADHERENCE TO A STATE OF HIGH MORAL PRINCIPLES AND PROFESSIONAL STANDARDS AND VALUES IN SCHOLARSHIP ESPECIALLY IN TEACHING, LEARNING AND RESEARCH</a:t>
            </a:r>
            <a:r>
              <a:rPr lang="en-US" sz="3200" dirty="0" smtClean="0"/>
              <a:t>.” EMBODIED IN THIS DEFINITION IS HONESTY AND RESPONSIBILITY IN SCHOLARSHIP.</a:t>
            </a:r>
          </a:p>
          <a:p>
            <a:pPr indent="-228600">
              <a:lnSpc>
                <a:spcPct val="100000"/>
              </a:lnSpc>
              <a:spcBef>
                <a:spcPts val="0"/>
              </a:spcBef>
              <a:buFont typeface="Wingdings" panose="05000000000000000000" pitchFamily="2" charset="2"/>
              <a:buChar char="§"/>
            </a:pPr>
            <a:endParaRPr lang="en-US" dirty="0"/>
          </a:p>
        </p:txBody>
      </p:sp>
    </p:spTree>
    <p:extLst>
      <p:ext uri="{BB962C8B-B14F-4D97-AF65-F5344CB8AC3E}">
        <p14:creationId xmlns:p14="http://schemas.microsoft.com/office/powerpoint/2010/main" val="411461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NEXT?</a:t>
            </a:r>
          </a:p>
        </p:txBody>
      </p:sp>
      <p:sp>
        <p:nvSpPr>
          <p:cNvPr id="3" name="Content Placeholder 2"/>
          <p:cNvSpPr>
            <a:spLocks noGrp="1"/>
          </p:cNvSpPr>
          <p:nvPr>
            <p:ph idx="1"/>
          </p:nvPr>
        </p:nvSpPr>
        <p:spPr/>
        <p:txBody>
          <a:bodyPr>
            <a:normAutofit fontScale="92500" lnSpcReduction="10000"/>
          </a:bodyPr>
          <a:lstStyle/>
          <a:p>
            <a:pPr indent="-228600">
              <a:lnSpc>
                <a:spcPct val="100000"/>
              </a:lnSpc>
              <a:spcBef>
                <a:spcPts val="0"/>
              </a:spcBef>
              <a:buFont typeface="Wingdings" panose="05000000000000000000" pitchFamily="2" charset="2"/>
              <a:buChar char="§"/>
            </a:pPr>
            <a:r>
              <a:rPr lang="en-US" sz="3600" dirty="0" smtClean="0"/>
              <a:t>PROFESSOR ADESEGUN FATUSI PROVIDES US WITH THE DEFINITION BY ALISON KIRK</a:t>
            </a:r>
          </a:p>
          <a:p>
            <a:pPr indent="-228600">
              <a:lnSpc>
                <a:spcPct val="100000"/>
              </a:lnSpc>
              <a:spcBef>
                <a:spcPts val="0"/>
              </a:spcBef>
              <a:buFont typeface="Wingdings" panose="05000000000000000000" pitchFamily="2" charset="2"/>
              <a:buChar char="§"/>
            </a:pPr>
            <a:r>
              <a:rPr lang="en-US" sz="3600" dirty="0" smtClean="0"/>
              <a:t>ACADEMIC INTEGRITY IS THE MORAL CODE OR ETHICAL POLICY OF ACADEMIA THIS INCLUDES:</a:t>
            </a:r>
          </a:p>
          <a:p>
            <a:pPr marL="441198" lvl="1" indent="-285750">
              <a:lnSpc>
                <a:spcPct val="100000"/>
              </a:lnSpc>
              <a:spcBef>
                <a:spcPts val="0"/>
              </a:spcBef>
              <a:buFont typeface="Wingdings" panose="05000000000000000000" pitchFamily="2" charset="2"/>
              <a:buChar char="ü"/>
            </a:pPr>
            <a:r>
              <a:rPr lang="en-US" sz="3200" dirty="0" smtClean="0"/>
              <a:t>AVOIDANCE OF CHEATING OR PLAGIARISM</a:t>
            </a:r>
          </a:p>
          <a:p>
            <a:pPr marL="441198" lvl="1" indent="-285750">
              <a:lnSpc>
                <a:spcPct val="100000"/>
              </a:lnSpc>
              <a:spcBef>
                <a:spcPts val="0"/>
              </a:spcBef>
              <a:buFont typeface="Wingdings" panose="05000000000000000000" pitchFamily="2" charset="2"/>
              <a:buChar char="ü"/>
            </a:pPr>
            <a:r>
              <a:rPr lang="en-US" sz="3200" dirty="0" smtClean="0"/>
              <a:t>MAINTENANCE OF ACADEMIC STANDARDS</a:t>
            </a:r>
          </a:p>
          <a:p>
            <a:pPr marL="441198" lvl="1" indent="-285750">
              <a:lnSpc>
                <a:spcPct val="100000"/>
              </a:lnSpc>
              <a:spcBef>
                <a:spcPts val="0"/>
              </a:spcBef>
              <a:buFont typeface="Wingdings" panose="05000000000000000000" pitchFamily="2" charset="2"/>
              <a:buChar char="ü"/>
            </a:pPr>
            <a:r>
              <a:rPr lang="en-US" sz="3200" dirty="0" smtClean="0"/>
              <a:t>HONESTY AND RIGOR IN RESEARCH AND ACADEMIC PUBLISHING</a:t>
            </a:r>
          </a:p>
          <a:p>
            <a:pPr indent="-228600">
              <a:lnSpc>
                <a:spcPct val="100000"/>
              </a:lnSpc>
              <a:spcBef>
                <a:spcPts val="0"/>
              </a:spcBef>
              <a:buFont typeface="Wingdings" panose="05000000000000000000" pitchFamily="2" charset="2"/>
              <a:buChar char="§"/>
            </a:pPr>
            <a:endParaRPr lang="en-US" dirty="0"/>
          </a:p>
        </p:txBody>
      </p:sp>
    </p:spTree>
    <p:extLst>
      <p:ext uri="{BB962C8B-B14F-4D97-AF65-F5344CB8AC3E}">
        <p14:creationId xmlns:p14="http://schemas.microsoft.com/office/powerpoint/2010/main" val="272293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NEXT?</a:t>
            </a:r>
          </a:p>
        </p:txBody>
      </p:sp>
      <p:sp>
        <p:nvSpPr>
          <p:cNvPr id="3" name="Content Placeholder 2"/>
          <p:cNvSpPr>
            <a:spLocks noGrp="1"/>
          </p:cNvSpPr>
          <p:nvPr>
            <p:ph idx="1"/>
          </p:nvPr>
        </p:nvSpPr>
        <p:spPr/>
        <p:txBody>
          <a:bodyPr>
            <a:normAutofit fontScale="92500" lnSpcReduction="20000"/>
          </a:bodyPr>
          <a:lstStyle/>
          <a:p>
            <a:pPr>
              <a:lnSpc>
                <a:spcPct val="100000"/>
              </a:lnSpc>
              <a:spcBef>
                <a:spcPts val="0"/>
              </a:spcBef>
              <a:buFont typeface="Wingdings" panose="05000000000000000000" pitchFamily="2" charset="2"/>
              <a:buChar char="§"/>
            </a:pPr>
            <a:r>
              <a:rPr lang="en-US" sz="3500" dirty="0" smtClean="0"/>
              <a:t>PROFESSOR FATUSI ALSO REMINDS US THAT ACADEMIC INTEGRITY EQUALS COMMITMENT TO FIVE FUNDAMENTAL VALUES: </a:t>
            </a:r>
          </a:p>
          <a:p>
            <a:pPr lvl="1">
              <a:lnSpc>
                <a:spcPct val="100000"/>
              </a:lnSpc>
              <a:spcBef>
                <a:spcPts val="0"/>
              </a:spcBef>
              <a:buFont typeface="Wingdings" panose="05000000000000000000" pitchFamily="2" charset="2"/>
              <a:buChar char="ü"/>
            </a:pPr>
            <a:r>
              <a:rPr lang="en-US" sz="3000" dirty="0" smtClean="0"/>
              <a:t>HONESTY, </a:t>
            </a:r>
          </a:p>
          <a:p>
            <a:pPr lvl="1">
              <a:lnSpc>
                <a:spcPct val="100000"/>
              </a:lnSpc>
              <a:spcBef>
                <a:spcPts val="0"/>
              </a:spcBef>
              <a:buFont typeface="Wingdings" panose="05000000000000000000" pitchFamily="2" charset="2"/>
              <a:buChar char="ü"/>
            </a:pPr>
            <a:r>
              <a:rPr lang="en-US" sz="3000" dirty="0" smtClean="0"/>
              <a:t>TRUST, </a:t>
            </a:r>
          </a:p>
          <a:p>
            <a:pPr lvl="1">
              <a:lnSpc>
                <a:spcPct val="100000"/>
              </a:lnSpc>
              <a:spcBef>
                <a:spcPts val="0"/>
              </a:spcBef>
              <a:buFont typeface="Wingdings" panose="05000000000000000000" pitchFamily="2" charset="2"/>
              <a:buChar char="ü"/>
            </a:pPr>
            <a:r>
              <a:rPr lang="en-US" sz="3000" dirty="0" smtClean="0"/>
              <a:t>FAIRNESS, </a:t>
            </a:r>
          </a:p>
          <a:p>
            <a:pPr lvl="1">
              <a:lnSpc>
                <a:spcPct val="100000"/>
              </a:lnSpc>
              <a:spcBef>
                <a:spcPts val="0"/>
              </a:spcBef>
              <a:buFont typeface="Wingdings" panose="05000000000000000000" pitchFamily="2" charset="2"/>
              <a:buChar char="ü"/>
            </a:pPr>
            <a:r>
              <a:rPr lang="en-US" sz="3000" dirty="0" smtClean="0"/>
              <a:t>RESPECT, AND </a:t>
            </a:r>
          </a:p>
          <a:p>
            <a:pPr lvl="1">
              <a:lnSpc>
                <a:spcPct val="100000"/>
              </a:lnSpc>
              <a:spcBef>
                <a:spcPts val="0"/>
              </a:spcBef>
              <a:buFont typeface="Wingdings" panose="05000000000000000000" pitchFamily="2" charset="2"/>
              <a:buChar char="ü"/>
            </a:pPr>
            <a:r>
              <a:rPr lang="en-US" sz="3000" dirty="0" smtClean="0"/>
              <a:t>RESPONSIBILITY. …</a:t>
            </a:r>
          </a:p>
          <a:p>
            <a:pPr>
              <a:buFontTx/>
              <a:buChar char="-"/>
            </a:pPr>
            <a:r>
              <a:rPr lang="en-US" sz="1600" dirty="0" smtClean="0"/>
              <a:t>INT’L CENTER FOR ACADEMIC INTEGRITY</a:t>
            </a:r>
          </a:p>
          <a:p>
            <a:pPr marL="0" indent="0">
              <a:buNone/>
            </a:pPr>
            <a:r>
              <a:rPr lang="en-GB" sz="1600" dirty="0" smtClean="0">
                <a:hlinkClick r:id="rId2"/>
              </a:rPr>
              <a:t>http</a:t>
            </a:r>
            <a:r>
              <a:rPr lang="en-GB" sz="1600" dirty="0">
                <a:hlinkClick r:id="rId2"/>
              </a:rPr>
              <a:t>://</a:t>
            </a:r>
            <a:r>
              <a:rPr lang="en-GB" sz="1600" dirty="0" err="1">
                <a:hlinkClick r:id="rId2"/>
              </a:rPr>
              <a:t>www.uwo.ca</a:t>
            </a:r>
            <a:r>
              <a:rPr lang="en-GB" sz="1600" dirty="0">
                <a:hlinkClick r:id="rId2"/>
              </a:rPr>
              <a:t>/</a:t>
            </a:r>
            <a:r>
              <a:rPr lang="en-GB" sz="1600" dirty="0" err="1">
                <a:hlinkClick r:id="rId2"/>
              </a:rPr>
              <a:t>tsc</a:t>
            </a:r>
            <a:r>
              <a:rPr lang="en-GB" sz="1600" dirty="0">
                <a:hlinkClick r:id="rId2"/>
              </a:rPr>
              <a:t>/resources/pdf/CAI-fundamental-</a:t>
            </a:r>
            <a:r>
              <a:rPr lang="en-GB" sz="1600" dirty="0" err="1">
                <a:hlinkClick r:id="rId2"/>
              </a:rPr>
              <a:t>values.pdf</a:t>
            </a:r>
            <a:endParaRPr lang="en-GB" sz="1600" dirty="0"/>
          </a:p>
          <a:p>
            <a:endParaRPr lang="en-US" dirty="0"/>
          </a:p>
        </p:txBody>
      </p:sp>
    </p:spTree>
    <p:extLst>
      <p:ext uri="{BB962C8B-B14F-4D97-AF65-F5344CB8AC3E}">
        <p14:creationId xmlns:p14="http://schemas.microsoft.com/office/powerpoint/2010/main" val="1798609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0" indent="0">
              <a:buNone/>
            </a:pPr>
            <a:endParaRPr lang="en-US" sz="3200" dirty="0"/>
          </a:p>
          <a:p>
            <a:r>
              <a:rPr lang="en-US" sz="4800" dirty="0" smtClean="0"/>
              <a:t>WE WANT TO POSE A FEW QUESTIONS THAT WOULD GUIDE OUR REFLECTION ON MOVING FORWARD AS INSTITUTIONS AND AS A SYSTEM.</a:t>
            </a:r>
          </a:p>
        </p:txBody>
      </p:sp>
    </p:spTree>
    <p:extLst>
      <p:ext uri="{BB962C8B-B14F-4D97-AF65-F5344CB8AC3E}">
        <p14:creationId xmlns:p14="http://schemas.microsoft.com/office/powerpoint/2010/main" val="289867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742950" indent="-742950">
              <a:buFont typeface="+mj-lt"/>
              <a:buAutoNum type="arabicPeriod"/>
            </a:pPr>
            <a:endParaRPr lang="en-US" sz="3600" dirty="0" smtClean="0"/>
          </a:p>
          <a:p>
            <a:pPr marL="742950" indent="-742950">
              <a:buFont typeface="+mj-lt"/>
              <a:buAutoNum type="arabicPeriod"/>
            </a:pPr>
            <a:r>
              <a:rPr lang="en-US" sz="3600" dirty="0" smtClean="0"/>
              <a:t>WHAT IS OUR WORKING DEFINITION OF ACADEMIC INTEGRITY AND WHAT ARE THE IMPLICATIONS OF THIS DEFINITION FOR THE IDENTIFICATION OF AREAS OF INFRACTION?</a:t>
            </a:r>
            <a:endParaRPr lang="en-US" sz="3600" dirty="0"/>
          </a:p>
        </p:txBody>
      </p:sp>
    </p:spTree>
    <p:extLst>
      <p:ext uri="{BB962C8B-B14F-4D97-AF65-F5344CB8AC3E}">
        <p14:creationId xmlns:p14="http://schemas.microsoft.com/office/powerpoint/2010/main" val="281786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sz="3600" dirty="0" smtClean="0"/>
          </a:p>
          <a:p>
            <a:pPr marL="742950" indent="-742950">
              <a:buFont typeface="+mj-lt"/>
              <a:buAutoNum type="arabicPeriod" startAt="2"/>
            </a:pPr>
            <a:r>
              <a:rPr lang="en-US" sz="4000" dirty="0" smtClean="0"/>
              <a:t>IS THERE A GENERAL ACCEPTANCE OF THE RELEVANCE OF THE CHALLENGES IDENTIFIED DURING THIS WORKSHOP AS APPLICABLE IN OUR INDIVIDUAL INSTITUTIONS?</a:t>
            </a:r>
          </a:p>
          <a:p>
            <a:pPr marL="514350" indent="-514350">
              <a:buFont typeface="+mj-lt"/>
              <a:buAutoNum type="arabicPeriod" startAt="2"/>
            </a:pPr>
            <a:endParaRPr lang="en-US" sz="3200" dirty="0"/>
          </a:p>
        </p:txBody>
      </p:sp>
    </p:spTree>
    <p:extLst>
      <p:ext uri="{BB962C8B-B14F-4D97-AF65-F5344CB8AC3E}">
        <p14:creationId xmlns:p14="http://schemas.microsoft.com/office/powerpoint/2010/main" val="962051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742950" indent="-742950">
              <a:buFont typeface="+mj-lt"/>
              <a:buAutoNum type="arabicPeriod" startAt="3"/>
            </a:pPr>
            <a:r>
              <a:rPr lang="en-US" sz="4000" dirty="0" smtClean="0"/>
              <a:t>IF WE AGREE THAT THE PROBLEMS EXIST AND CHANGE IS REQUIRED, HOW DO WE BUILD STAKEHOLDER SUPPORT FOR CHANGE IN OUR RESPECTIVE INSTITUTIONS?</a:t>
            </a:r>
          </a:p>
          <a:p>
            <a:pPr marL="0" indent="0">
              <a:buNone/>
            </a:pPr>
            <a:r>
              <a:rPr lang="en-US" sz="3600" dirty="0" smtClean="0"/>
              <a:t>NOTE: USUAL RESISTANCE TO CHANGE AND THE NEED TO OVERCOME THE RESISTANCE.</a:t>
            </a:r>
            <a:endParaRPr lang="en-US" sz="3600" dirty="0"/>
          </a:p>
        </p:txBody>
      </p:sp>
    </p:spTree>
    <p:extLst>
      <p:ext uri="{BB962C8B-B14F-4D97-AF65-F5344CB8AC3E}">
        <p14:creationId xmlns:p14="http://schemas.microsoft.com/office/powerpoint/2010/main" val="264967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pPr marL="457200" indent="-457200">
              <a:lnSpc>
                <a:spcPct val="100000"/>
              </a:lnSpc>
              <a:buFont typeface="+mj-lt"/>
              <a:buAutoNum type="arabicPeriod"/>
            </a:pPr>
            <a:r>
              <a:rPr lang="en-US" sz="2800" dirty="0" err="1" smtClean="0"/>
              <a:t>Contextualising</a:t>
            </a:r>
            <a:r>
              <a:rPr lang="en-US" sz="2800" dirty="0" smtClean="0"/>
              <a:t> Moving Forward</a:t>
            </a:r>
          </a:p>
          <a:p>
            <a:pPr marL="457200" indent="-457200">
              <a:lnSpc>
                <a:spcPct val="100000"/>
              </a:lnSpc>
              <a:buFont typeface="+mj-lt"/>
              <a:buAutoNum type="arabicPeriod"/>
            </a:pPr>
            <a:r>
              <a:rPr lang="en-US" sz="2800" dirty="0" smtClean="0"/>
              <a:t>What Next:</a:t>
            </a:r>
          </a:p>
          <a:p>
            <a:pPr marL="0" indent="0">
              <a:lnSpc>
                <a:spcPct val="100000"/>
              </a:lnSpc>
              <a:buNone/>
            </a:pPr>
            <a:r>
              <a:rPr lang="en-US" sz="2800" dirty="0"/>
              <a:t>	</a:t>
            </a:r>
            <a:r>
              <a:rPr lang="en-US" sz="2800" dirty="0" smtClean="0"/>
              <a:t>Defining Academic Integrity</a:t>
            </a:r>
          </a:p>
          <a:p>
            <a:pPr marL="457200" indent="-457200">
              <a:lnSpc>
                <a:spcPct val="100000"/>
              </a:lnSpc>
              <a:buFont typeface="+mj-lt"/>
              <a:buAutoNum type="arabicPeriod" startAt="3"/>
            </a:pPr>
            <a:r>
              <a:rPr lang="en-US" sz="2800" dirty="0" smtClean="0"/>
              <a:t>Moving Forward:</a:t>
            </a:r>
          </a:p>
          <a:p>
            <a:pPr marL="749808" lvl="1" indent="-457200">
              <a:lnSpc>
                <a:spcPct val="100000"/>
              </a:lnSpc>
              <a:buFont typeface="+mj-lt"/>
              <a:buAutoNum type="romanLcPeriod"/>
            </a:pPr>
            <a:r>
              <a:rPr lang="en-US" sz="2400" dirty="0" smtClean="0"/>
              <a:t>Issues to Considers</a:t>
            </a:r>
          </a:p>
          <a:p>
            <a:pPr marL="749808" lvl="1" indent="-457200">
              <a:lnSpc>
                <a:spcPct val="100000"/>
              </a:lnSpc>
              <a:buFont typeface="+mj-lt"/>
              <a:buAutoNum type="romanLcPeriod"/>
            </a:pPr>
            <a:r>
              <a:rPr lang="en-US" sz="2400" dirty="0" smtClean="0"/>
              <a:t>Questions to Ponder</a:t>
            </a:r>
          </a:p>
          <a:p>
            <a:pPr marL="749808" lvl="1" indent="-457200">
              <a:lnSpc>
                <a:spcPct val="100000"/>
              </a:lnSpc>
              <a:buFont typeface="+mj-lt"/>
              <a:buAutoNum type="romanLcPeriod"/>
            </a:pPr>
            <a:r>
              <a:rPr lang="en-US" sz="2400" dirty="0" smtClean="0"/>
              <a:t>Proposals for Moving Forward</a:t>
            </a:r>
          </a:p>
          <a:p>
            <a:pPr marL="457200" indent="-457200">
              <a:lnSpc>
                <a:spcPct val="100000"/>
              </a:lnSpc>
              <a:buFont typeface="+mj-lt"/>
              <a:buAutoNum type="arabicPeriod" startAt="3"/>
            </a:pPr>
            <a:r>
              <a:rPr lang="en-US" sz="2800" dirty="0" smtClean="0"/>
              <a:t>Concluding Remarks</a:t>
            </a:r>
            <a:endParaRPr lang="en-US" sz="2800" dirty="0"/>
          </a:p>
        </p:txBody>
      </p:sp>
    </p:spTree>
    <p:extLst>
      <p:ext uri="{BB962C8B-B14F-4D97-AF65-F5344CB8AC3E}">
        <p14:creationId xmlns:p14="http://schemas.microsoft.com/office/powerpoint/2010/main" val="1487798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0" indent="0">
              <a:buNone/>
            </a:pPr>
            <a:r>
              <a:rPr lang="en-US" sz="4000" dirty="0" smtClean="0"/>
              <a:t>IDENTIFICATION OF STAKEHOLDERS:</a:t>
            </a:r>
          </a:p>
          <a:p>
            <a:pPr marL="742950" indent="-742950">
              <a:buFont typeface="+mj-lt"/>
              <a:buAutoNum type="arabicPeriod" startAt="4"/>
            </a:pPr>
            <a:r>
              <a:rPr lang="en-US" sz="4000" dirty="0" smtClean="0"/>
              <a:t>WHO ARE THE RELEVANT STAKEHOLDERS IN THE CONTEXT OF ENTHRONING ACADEMIC INTEGRITY IN OUR INSTITUTIONS?</a:t>
            </a:r>
          </a:p>
        </p:txBody>
      </p:sp>
    </p:spTree>
    <p:extLst>
      <p:ext uri="{BB962C8B-B14F-4D97-AF65-F5344CB8AC3E}">
        <p14:creationId xmlns:p14="http://schemas.microsoft.com/office/powerpoint/2010/main" val="2647253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0" indent="0">
              <a:buNone/>
            </a:pPr>
            <a:r>
              <a:rPr lang="en-US" sz="4000" dirty="0"/>
              <a:t>ON SEQUENCE OF SECURING CHANGE</a:t>
            </a:r>
            <a:r>
              <a:rPr lang="en-US" sz="4000" dirty="0" smtClean="0"/>
              <a:t>:</a:t>
            </a:r>
          </a:p>
          <a:p>
            <a:pPr marL="742950" indent="-742950">
              <a:buFont typeface="+mj-lt"/>
              <a:buAutoNum type="arabicPeriod" startAt="5"/>
            </a:pPr>
            <a:r>
              <a:rPr lang="en-US" sz="4000" dirty="0" smtClean="0"/>
              <a:t>WHAT IS THE ROLE OF AWARENESS, CAPACITY BUILDING AND ENFORCEMENT IN SECURING CHANGE AND MOVING FORWARD?</a:t>
            </a:r>
            <a:endParaRPr lang="en-US" sz="3600" dirty="0"/>
          </a:p>
        </p:txBody>
      </p:sp>
    </p:spTree>
    <p:extLst>
      <p:ext uri="{BB962C8B-B14F-4D97-AF65-F5344CB8AC3E}">
        <p14:creationId xmlns:p14="http://schemas.microsoft.com/office/powerpoint/2010/main" val="3955763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457200" indent="-457200">
              <a:buFont typeface="+mj-lt"/>
              <a:buAutoNum type="arabicPeriod" startAt="6"/>
            </a:pPr>
            <a:r>
              <a:rPr lang="en-US" sz="4000" dirty="0" smtClean="0"/>
              <a:t>HOW DO WE CARRY THE STUDENTS ALONG PARTICULARLY IN RELATIONS TO INTEGRITY ISSUES AFFECTING STUDENTS?</a:t>
            </a:r>
            <a:endParaRPr lang="en-US" sz="4000" dirty="0"/>
          </a:p>
        </p:txBody>
      </p:sp>
    </p:spTree>
    <p:extLst>
      <p:ext uri="{BB962C8B-B14F-4D97-AF65-F5344CB8AC3E}">
        <p14:creationId xmlns:p14="http://schemas.microsoft.com/office/powerpoint/2010/main" val="482597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0" indent="0">
              <a:buNone/>
            </a:pPr>
            <a:r>
              <a:rPr lang="en-US" sz="4000" dirty="0" smtClean="0"/>
              <a:t>CLEANING UP THE MESS:</a:t>
            </a:r>
          </a:p>
          <a:p>
            <a:pPr marL="742950" indent="-742950">
              <a:buFont typeface="+mj-lt"/>
              <a:buAutoNum type="arabicPeriod" startAt="7"/>
            </a:pPr>
            <a:r>
              <a:rPr lang="en-US" sz="4000" dirty="0" smtClean="0"/>
              <a:t>WHAT ARE THE CHALLENGES TO SANCTIONING AND ENFORCEMENT IN RELATION TO EXISTING INFRACTIONS?</a:t>
            </a:r>
            <a:endParaRPr lang="en-US" sz="4000" dirty="0"/>
          </a:p>
        </p:txBody>
      </p:sp>
    </p:spTree>
    <p:extLst>
      <p:ext uri="{BB962C8B-B14F-4D97-AF65-F5344CB8AC3E}">
        <p14:creationId xmlns:p14="http://schemas.microsoft.com/office/powerpoint/2010/main" val="2879383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lstStyle/>
          <a:p>
            <a:pPr marL="514350" indent="-514350">
              <a:buFont typeface="+mj-lt"/>
              <a:buAutoNum type="arabicPeriod" startAt="6"/>
            </a:pPr>
            <a:endParaRPr lang="en-US" sz="3200" dirty="0" smtClean="0"/>
          </a:p>
          <a:p>
            <a:pPr marL="742950" indent="-742950">
              <a:buFont typeface="+mj-lt"/>
              <a:buAutoNum type="arabicPeriod" startAt="8"/>
            </a:pPr>
            <a:r>
              <a:rPr lang="en-US" sz="3600" dirty="0" smtClean="0"/>
              <a:t>HOW DO WE PROPOSE TO REPLICATE THIS PROGRAMME AT INSTITUTIONAL LEVEL AND BUILD INTERNAL CAPACITY FOR UNDERSTANDING AND TACKLING THE ISSUES AT OUR VARIOUS INSTITUTIONS?</a:t>
            </a:r>
          </a:p>
          <a:p>
            <a:endParaRPr lang="en-US" dirty="0"/>
          </a:p>
        </p:txBody>
      </p:sp>
    </p:spTree>
    <p:extLst>
      <p:ext uri="{BB962C8B-B14F-4D97-AF65-F5344CB8AC3E}">
        <p14:creationId xmlns:p14="http://schemas.microsoft.com/office/powerpoint/2010/main" val="4178700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r>
              <a:rPr lang="en-US" sz="4000" dirty="0" smtClean="0"/>
              <a:t>BUILDING SYSTEMIC INTEGRITY</a:t>
            </a:r>
          </a:p>
          <a:p>
            <a:pPr marL="742950" indent="-742950">
              <a:buFont typeface="+mj-lt"/>
              <a:buAutoNum type="arabicPeriod" startAt="9"/>
            </a:pPr>
            <a:r>
              <a:rPr lang="en-US" sz="4000" dirty="0" smtClean="0"/>
              <a:t>IS THERE A PLACE FOR INSTITUTING AN INTEGRITY INDEX SYSTEM-WIDE? AND,</a:t>
            </a:r>
          </a:p>
          <a:p>
            <a:pPr marL="457200" indent="-457200">
              <a:buFont typeface="+mj-lt"/>
              <a:buAutoNum type="arabicPeriod" startAt="9"/>
            </a:pPr>
            <a:r>
              <a:rPr lang="en-US" sz="4000" dirty="0" smtClean="0"/>
              <a:t>HOW DO WE GO ABOUT DEVELOPING THE INTEGRITY INDEX?</a:t>
            </a:r>
            <a:endParaRPr lang="en-US" sz="4000" dirty="0"/>
          </a:p>
        </p:txBody>
      </p:sp>
    </p:spTree>
    <p:extLst>
      <p:ext uri="{BB962C8B-B14F-4D97-AF65-F5344CB8AC3E}">
        <p14:creationId xmlns:p14="http://schemas.microsoft.com/office/powerpoint/2010/main" val="3856599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Autofit/>
          </a:bodyPr>
          <a:lstStyle/>
          <a:p>
            <a:r>
              <a:rPr lang="en-US" sz="3200" dirty="0" smtClean="0"/>
              <a:t>BUILDING SYSTEMIC INTEGRITY</a:t>
            </a:r>
          </a:p>
          <a:p>
            <a:pPr marL="514350" indent="-514350">
              <a:buFont typeface="+mj-lt"/>
              <a:buAutoNum type="arabicPeriod" startAt="11"/>
            </a:pPr>
            <a:r>
              <a:rPr lang="en-US" sz="3200" dirty="0" smtClean="0"/>
              <a:t>WHAT ROLE SHOULD BE PLAYED BY THE FOLLOWING IN BUILDING SYSTEMIC INTEGRITY?</a:t>
            </a:r>
          </a:p>
          <a:p>
            <a:pPr marL="749808" lvl="1" indent="-457200">
              <a:buFont typeface="+mj-lt"/>
              <a:buAutoNum type="romanLcPeriod"/>
            </a:pPr>
            <a:r>
              <a:rPr lang="en-US" sz="2800" dirty="0" smtClean="0"/>
              <a:t>THE ICPC</a:t>
            </a:r>
          </a:p>
          <a:p>
            <a:pPr marL="749808" lvl="1" indent="-457200">
              <a:buFont typeface="+mj-lt"/>
              <a:buAutoNum type="romanLcPeriod"/>
            </a:pPr>
            <a:r>
              <a:rPr lang="en-US" sz="2800" dirty="0" smtClean="0"/>
              <a:t>REGULATORY AUTHORITIES: NUC, NBTE, NCCE, JAMB</a:t>
            </a:r>
          </a:p>
          <a:p>
            <a:pPr marL="749808" lvl="1" indent="-457200">
              <a:buFont typeface="+mj-lt"/>
              <a:buAutoNum type="romanLcPeriod"/>
            </a:pPr>
            <a:r>
              <a:rPr lang="en-US" sz="2800" dirty="0" smtClean="0"/>
              <a:t>OUR INSTITUTIONS: GOVERNING COUNCILS, MANAGEMENT, SENATE, ACADEMIC STAFF, NON-TEACHING STAFF, STUDENTS</a:t>
            </a:r>
          </a:p>
          <a:p>
            <a:pPr marL="749808" lvl="1" indent="-457200">
              <a:buFont typeface="+mj-lt"/>
              <a:buAutoNum type="romanLcPeriod"/>
            </a:pPr>
            <a:r>
              <a:rPr lang="en-US" sz="2800" dirty="0" smtClean="0"/>
              <a:t>OTHER STAKEHOLDERS: PARENTS, PROFESSIONAL REGULATORY BODIES</a:t>
            </a:r>
            <a:endParaRPr lang="en-US" sz="2800" dirty="0"/>
          </a:p>
        </p:txBody>
      </p:sp>
    </p:spTree>
    <p:extLst>
      <p:ext uri="{BB962C8B-B14F-4D97-AF65-F5344CB8AC3E}">
        <p14:creationId xmlns:p14="http://schemas.microsoft.com/office/powerpoint/2010/main" val="630763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indent="-450000">
              <a:buFont typeface="Wingdings" charset="2"/>
              <a:buChar char="§"/>
            </a:pPr>
            <a:r>
              <a:rPr lang="en-US" sz="3600" dirty="0"/>
              <a:t>ON MOVING FORWARD, </a:t>
            </a:r>
            <a:r>
              <a:rPr lang="en-US" sz="3600" u="sng" dirty="0"/>
              <a:t>FACILITATORS HAVE IDENTIFIED A NUMBER OF PROPOSALS</a:t>
            </a:r>
            <a:r>
              <a:rPr lang="en-US" sz="3600" dirty="0"/>
              <a:t> WHICH, IF IMPLEMENTED WILL SET OUR INSTITUTIONS ON THE PATH TO INTEGRITY IN ACADEMIC PROCESSES. IMPORTANT ONES WHICH WE SHOULD TAKE WITH US INCLUDE</a:t>
            </a:r>
            <a:r>
              <a:rPr lang="en-US" sz="3600" dirty="0" smtClean="0"/>
              <a:t>:</a:t>
            </a:r>
            <a:endParaRPr lang="en-US" sz="3600" dirty="0"/>
          </a:p>
        </p:txBody>
      </p:sp>
    </p:spTree>
    <p:extLst>
      <p:ext uri="{BB962C8B-B14F-4D97-AF65-F5344CB8AC3E}">
        <p14:creationId xmlns:p14="http://schemas.microsoft.com/office/powerpoint/2010/main" val="2876339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a:xfrm>
            <a:off x="682625" y="1845734"/>
            <a:ext cx="11017250" cy="4440766"/>
          </a:xfrm>
        </p:spPr>
        <p:txBody>
          <a:bodyPr>
            <a:noAutofit/>
          </a:bodyPr>
          <a:lstStyle/>
          <a:p>
            <a:pPr marL="612648" lvl="1" indent="-457200">
              <a:lnSpc>
                <a:spcPct val="100000"/>
              </a:lnSpc>
              <a:spcBef>
                <a:spcPts val="0"/>
              </a:spcBef>
              <a:buFont typeface="+mj-lt"/>
              <a:buAutoNum type="arabicPeriod"/>
            </a:pPr>
            <a:r>
              <a:rPr lang="en-US" sz="3200" dirty="0" smtClean="0"/>
              <a:t>INDIVIDUAL </a:t>
            </a:r>
            <a:r>
              <a:rPr lang="en-US" sz="3200" b="1" u="sng" dirty="0" smtClean="0"/>
              <a:t>INSTITUTIONS TO ASSESS AND DOCUMENT THE INTEGRITY CHALLENGE </a:t>
            </a:r>
            <a:r>
              <a:rPr lang="en-US" sz="3200" dirty="0" smtClean="0"/>
              <a:t>IN THE CONTEXT OF INSTITUTIONAL PECULIARITIES AND NOTED CHALLENGES. THE ICPC/NUC STUDY HAS GIVEN US A TEMPLATE. WHILE THE ICPC/NUC TEAM MAY NOT BE ABLE TO VISIT EVERY HIGHER INSTITUTION IN THE NIGERIAN TERTIARY INSTITUTION NETWORK, EACH INSTITUTION CAN – AND SHOULD – ENGAGE IN SELF-ASSESSMENT, AKIN TO THE SELF-ASSESSMENT THAT PRECEDE ACCREDITATION.</a:t>
            </a:r>
          </a:p>
        </p:txBody>
      </p:sp>
    </p:spTree>
    <p:extLst>
      <p:ext uri="{BB962C8B-B14F-4D97-AF65-F5344CB8AC3E}">
        <p14:creationId xmlns:p14="http://schemas.microsoft.com/office/powerpoint/2010/main" val="2091126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a:xfrm>
            <a:off x="952500" y="1845734"/>
            <a:ext cx="10382250" cy="4023360"/>
          </a:xfrm>
        </p:spPr>
        <p:txBody>
          <a:bodyPr>
            <a:noAutofit/>
          </a:bodyPr>
          <a:lstStyle/>
          <a:p>
            <a:pPr marL="155448" lvl="1" indent="0">
              <a:lnSpc>
                <a:spcPct val="100000"/>
              </a:lnSpc>
              <a:spcBef>
                <a:spcPts val="0"/>
              </a:spcBef>
              <a:buNone/>
            </a:pPr>
            <a:endParaRPr lang="en-US" sz="2800" dirty="0" smtClean="0"/>
          </a:p>
          <a:p>
            <a:pPr marL="155448" lvl="1" indent="0">
              <a:lnSpc>
                <a:spcPct val="100000"/>
              </a:lnSpc>
              <a:spcBef>
                <a:spcPts val="0"/>
              </a:spcBef>
              <a:buNone/>
            </a:pPr>
            <a:r>
              <a:rPr lang="en-US" sz="3600" dirty="0" smtClean="0"/>
              <a:t>THE SELF ASSESSMENT SHOULD BE AS HONEST AS POSSIBLE IN ORDER TO PERMIT THE DEVELOPMENT OF APPROPRIATE RESPONSES AT INSTITUTIONAL LEVEL.</a:t>
            </a:r>
            <a:endParaRPr lang="en-US" sz="3600" dirty="0"/>
          </a:p>
        </p:txBody>
      </p:sp>
    </p:spTree>
    <p:extLst>
      <p:ext uri="{BB962C8B-B14F-4D97-AF65-F5344CB8AC3E}">
        <p14:creationId xmlns:p14="http://schemas.microsoft.com/office/powerpoint/2010/main" val="43560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Contextualising Moving Forward</a:t>
            </a:r>
            <a:endParaRPr lang="en-US" dirty="0"/>
          </a:p>
        </p:txBody>
      </p:sp>
      <p:sp>
        <p:nvSpPr>
          <p:cNvPr id="3" name="Content Placeholder 2"/>
          <p:cNvSpPr>
            <a:spLocks noGrp="1"/>
          </p:cNvSpPr>
          <p:nvPr>
            <p:ph idx="1"/>
          </p:nvPr>
        </p:nvSpPr>
        <p:spPr/>
        <p:txBody>
          <a:bodyPr>
            <a:noAutofit/>
          </a:bodyPr>
          <a:lstStyle/>
          <a:p>
            <a:pPr indent="-228600">
              <a:lnSpc>
                <a:spcPct val="100000"/>
              </a:lnSpc>
              <a:spcBef>
                <a:spcPts val="0"/>
              </a:spcBef>
              <a:buFont typeface="Wingdings" panose="05000000000000000000" pitchFamily="2" charset="2"/>
              <a:buChar char="§"/>
            </a:pPr>
            <a:r>
              <a:rPr lang="en-US" sz="2800" dirty="0" smtClean="0"/>
              <a:t>THE BACKGROUND TO THIS WORKSHOP IS THE UNIVERSITY SYSTEMS STUDY AND REVIEW (USSR) OF 2012, WHOSE KEY FINDINGS WERE PRESENTED TO THE PUBLIC EARLY IN 2013 AND SHARED WITH TERTIARY INSTITUTIONS CHIEF EXECUTIVES AND REGULATORY AUTHORITIES DURING THE NATIONAL CONFERENCE ON TRANSPARENCY, ACCOUNTABILITY AND ETHICAL VALUES IN TERTIARY INSTITUTIONS FOR SUSTAINABLE DEVELOPMENT HELD IN MAY 2014.</a:t>
            </a:r>
          </a:p>
          <a:p>
            <a:pPr indent="-228600">
              <a:lnSpc>
                <a:spcPct val="100000"/>
              </a:lnSpc>
              <a:spcBef>
                <a:spcPts val="0"/>
              </a:spcBef>
              <a:buFont typeface="Wingdings" panose="05000000000000000000" pitchFamily="2" charset="2"/>
              <a:buChar char="§"/>
            </a:pPr>
            <a:r>
              <a:rPr lang="en-US" sz="2800" dirty="0" smtClean="0"/>
              <a:t>THE FINDINGS WERE ALSO SHARED WITH PARTICIPANTS DURING THE OPENING SESSION OF THIS WORKSHOP.</a:t>
            </a:r>
          </a:p>
        </p:txBody>
      </p:sp>
    </p:spTree>
    <p:extLst>
      <p:ext uri="{BB962C8B-B14F-4D97-AF65-F5344CB8AC3E}">
        <p14:creationId xmlns:p14="http://schemas.microsoft.com/office/powerpoint/2010/main" val="306754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a:bodyPr>
          <a:lstStyle/>
          <a:p>
            <a:pPr marL="742950" indent="-742950">
              <a:buFont typeface="+mj-lt"/>
              <a:buAutoNum type="arabicPeriod" startAt="2"/>
            </a:pPr>
            <a:endParaRPr lang="en-US" sz="3600" dirty="0" smtClean="0"/>
          </a:p>
          <a:p>
            <a:pPr marL="742950" indent="-742950">
              <a:buFont typeface="+mj-lt"/>
              <a:buAutoNum type="arabicPeriod" startAt="2"/>
            </a:pPr>
            <a:r>
              <a:rPr lang="en-US" sz="3600" dirty="0" smtClean="0"/>
              <a:t>UPON COMPLETION OF INDIVIDUAL SELF-ASSESSMENT, BUILD &amp; IMPLEMENT EVIDENCE-BASED &amp; ROBUST INTERVENTIONS.</a:t>
            </a:r>
          </a:p>
          <a:p>
            <a:pPr marL="742950" indent="-742950">
              <a:buFont typeface="+mj-lt"/>
              <a:buAutoNum type="arabicPeriod" startAt="2"/>
            </a:pPr>
            <a:r>
              <a:rPr lang="en-US" sz="3600" dirty="0" smtClean="0">
                <a:solidFill>
                  <a:prstClr val="black">
                    <a:lumMod val="75000"/>
                    <a:lumOff val="25000"/>
                  </a:prstClr>
                </a:solidFill>
              </a:rPr>
              <a:t>CULTIVATE THE CULTURE OF INTEGRITY</a:t>
            </a:r>
            <a:endParaRPr lang="en-US" sz="3600" dirty="0" smtClean="0"/>
          </a:p>
        </p:txBody>
      </p:sp>
    </p:spTree>
    <p:extLst>
      <p:ext uri="{BB962C8B-B14F-4D97-AF65-F5344CB8AC3E}">
        <p14:creationId xmlns:p14="http://schemas.microsoft.com/office/powerpoint/2010/main" val="1192876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MOVING FORWARD</a:t>
            </a:r>
            <a:endParaRPr lang="en-US" dirty="0"/>
          </a:p>
        </p:txBody>
      </p:sp>
      <p:sp>
        <p:nvSpPr>
          <p:cNvPr id="3" name="Content Placeholder 2"/>
          <p:cNvSpPr>
            <a:spLocks noGrp="1"/>
          </p:cNvSpPr>
          <p:nvPr>
            <p:ph idx="1"/>
          </p:nvPr>
        </p:nvSpPr>
        <p:spPr/>
        <p:txBody>
          <a:bodyPr>
            <a:normAutofit/>
          </a:bodyPr>
          <a:lstStyle/>
          <a:p>
            <a:pPr marL="205740" indent="-342900">
              <a:lnSpc>
                <a:spcPct val="100000"/>
              </a:lnSpc>
              <a:spcBef>
                <a:spcPts val="0"/>
              </a:spcBef>
              <a:buFont typeface="Wingdings" panose="05000000000000000000" pitchFamily="2" charset="2"/>
              <a:buChar char="§"/>
            </a:pPr>
            <a:r>
              <a:rPr lang="en-US" sz="3000" dirty="0" smtClean="0"/>
              <a:t>IN ADDITION, THE KEYNOTE SPEAKER SET US A TEN-POINT AGENDA FOR CONSIDERATION:</a:t>
            </a:r>
          </a:p>
          <a:p>
            <a:pPr marL="514350" indent="-514350">
              <a:lnSpc>
                <a:spcPct val="100000"/>
              </a:lnSpc>
              <a:spcBef>
                <a:spcPts val="0"/>
              </a:spcBef>
              <a:buFont typeface="+mj-lt"/>
              <a:buAutoNum type="arabicPeriod"/>
            </a:pPr>
            <a:r>
              <a:rPr lang="en-GB" sz="3200" dirty="0" smtClean="0"/>
              <a:t>DEVELOP A UNIVERSITY POLICY/CODE ON ACADEMIC INTEGRITY.</a:t>
            </a:r>
          </a:p>
          <a:p>
            <a:pPr marL="514350" lvl="0" indent="-514350">
              <a:buFont typeface="+mj-lt"/>
              <a:buAutoNum type="arabicPeriod"/>
            </a:pPr>
            <a:r>
              <a:rPr lang="en-GB" sz="3200" dirty="0" smtClean="0"/>
              <a:t>WIDE DISSEMINATION OF THE POLICY.</a:t>
            </a:r>
            <a:endParaRPr lang="en-US" sz="3200" dirty="0" smtClean="0"/>
          </a:p>
          <a:p>
            <a:pPr marL="514350" indent="-514350">
              <a:buFont typeface="+mj-lt"/>
              <a:buAutoNum type="arabicPeriod"/>
            </a:pPr>
            <a:r>
              <a:rPr lang="en-GB" sz="3200" dirty="0" smtClean="0"/>
              <a:t>CONDUCT UNIVERSITY-WIDE WORKSHOPS ON THE POLICY.</a:t>
            </a:r>
            <a:endParaRPr lang="en-US" sz="3200" dirty="0" smtClean="0"/>
          </a:p>
          <a:p>
            <a:pPr marL="612648" lvl="1" indent="-457200">
              <a:lnSpc>
                <a:spcPct val="100000"/>
              </a:lnSpc>
              <a:spcBef>
                <a:spcPts val="0"/>
              </a:spcBef>
              <a:buFont typeface="+mj-lt"/>
              <a:buAutoNum type="arabicPeriod"/>
            </a:pPr>
            <a:endParaRPr lang="en-GB" sz="2800" dirty="0"/>
          </a:p>
          <a:p>
            <a:pPr marL="612648" lvl="1" indent="-457200">
              <a:lnSpc>
                <a:spcPct val="100000"/>
              </a:lnSpc>
              <a:spcBef>
                <a:spcPts val="0"/>
              </a:spcBef>
              <a:buFont typeface="+mj-lt"/>
              <a:buAutoNum type="arabicPeriod"/>
            </a:pPr>
            <a:endParaRPr lang="en-US" dirty="0"/>
          </a:p>
          <a:p>
            <a:pPr marL="320040" indent="-457200">
              <a:lnSpc>
                <a:spcPct val="100000"/>
              </a:lnSpc>
              <a:spcBef>
                <a:spcPts val="0"/>
              </a:spcBef>
              <a:buFont typeface="+mj-lt"/>
              <a:buAutoNum type="arabicPeriod"/>
            </a:pPr>
            <a:endParaRPr lang="en-US" dirty="0"/>
          </a:p>
        </p:txBody>
      </p:sp>
    </p:spTree>
    <p:extLst>
      <p:ext uri="{BB962C8B-B14F-4D97-AF65-F5344CB8AC3E}">
        <p14:creationId xmlns:p14="http://schemas.microsoft.com/office/powerpoint/2010/main" val="2189709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MOVING FORWARD</a:t>
            </a:r>
            <a:endParaRPr lang="en-US" dirty="0"/>
          </a:p>
        </p:txBody>
      </p:sp>
      <p:sp>
        <p:nvSpPr>
          <p:cNvPr id="3" name="Content Placeholder 2"/>
          <p:cNvSpPr>
            <a:spLocks noGrp="1"/>
          </p:cNvSpPr>
          <p:nvPr>
            <p:ph idx="1"/>
          </p:nvPr>
        </p:nvSpPr>
        <p:spPr/>
        <p:txBody>
          <a:bodyPr>
            <a:normAutofit lnSpcReduction="10000"/>
          </a:bodyPr>
          <a:lstStyle/>
          <a:p>
            <a:pPr marL="514350" indent="-514350">
              <a:lnSpc>
                <a:spcPct val="100000"/>
              </a:lnSpc>
              <a:spcBef>
                <a:spcPts val="0"/>
              </a:spcBef>
              <a:buFont typeface="+mj-lt"/>
              <a:buAutoNum type="arabicPeriod" startAt="4"/>
            </a:pPr>
            <a:r>
              <a:rPr lang="en-US" sz="3200" dirty="0" smtClean="0"/>
              <a:t>SECURE SIGNATURES OF STAFF AND STUDENTS AS ENDORSEMENT AND </a:t>
            </a:r>
            <a:r>
              <a:rPr lang="en-GB" sz="3200" dirty="0" smtClean="0"/>
              <a:t>AGREEMENT WITH THE PROVISIONS OF THE POLICY.</a:t>
            </a:r>
          </a:p>
          <a:p>
            <a:pPr marL="514350" lvl="0" indent="-514350">
              <a:lnSpc>
                <a:spcPct val="100000"/>
              </a:lnSpc>
              <a:spcBef>
                <a:spcPts val="0"/>
              </a:spcBef>
              <a:buFont typeface="+mj-lt"/>
              <a:buAutoNum type="arabicPeriod" startAt="4"/>
            </a:pPr>
            <a:r>
              <a:rPr lang="en-GB" sz="3200" dirty="0" smtClean="0"/>
              <a:t>SET UP A UNIT ON ACADEMIC INTEGRITY.</a:t>
            </a:r>
          </a:p>
          <a:p>
            <a:pPr marL="514350" lvl="0" indent="-514350">
              <a:lnSpc>
                <a:spcPct val="100000"/>
              </a:lnSpc>
              <a:spcBef>
                <a:spcPts val="0"/>
              </a:spcBef>
              <a:buFont typeface="+mj-lt"/>
              <a:buAutoNum type="arabicPeriod" startAt="4"/>
            </a:pPr>
            <a:r>
              <a:rPr lang="en-GB" sz="3200" dirty="0" smtClean="0"/>
              <a:t>REWARD AND CELEBRATE EXEMPLARY STAFF AND STUDENTS.</a:t>
            </a:r>
          </a:p>
          <a:p>
            <a:pPr marL="514350" lvl="0" indent="-514350">
              <a:lnSpc>
                <a:spcPct val="100000"/>
              </a:lnSpc>
              <a:spcBef>
                <a:spcPts val="0"/>
              </a:spcBef>
              <a:buFont typeface="+mj-lt"/>
              <a:buAutoNum type="arabicPeriod" startAt="4"/>
            </a:pPr>
            <a:r>
              <a:rPr lang="en-GB" sz="3200" dirty="0" smtClean="0"/>
              <a:t>PROCURE, PERIODICALLY UPDATE AND WIDELY USE PLAGIARISM SOFTWARE.</a:t>
            </a:r>
          </a:p>
          <a:p>
            <a:pPr marL="514350" lvl="0" indent="-514350">
              <a:lnSpc>
                <a:spcPct val="100000"/>
              </a:lnSpc>
              <a:spcBef>
                <a:spcPts val="0"/>
              </a:spcBef>
              <a:buFont typeface="+mj-lt"/>
              <a:buAutoNum type="arabicPeriod" startAt="4"/>
            </a:pPr>
            <a:endParaRPr lang="en-US" sz="3200" dirty="0" smtClean="0"/>
          </a:p>
          <a:p>
            <a:pPr marL="612648" lvl="1" indent="-457200">
              <a:lnSpc>
                <a:spcPct val="100000"/>
              </a:lnSpc>
              <a:spcBef>
                <a:spcPts val="0"/>
              </a:spcBef>
              <a:buFont typeface="+mj-lt"/>
              <a:buAutoNum type="arabicPeriod"/>
            </a:pPr>
            <a:endParaRPr lang="en-GB" sz="2800" dirty="0"/>
          </a:p>
          <a:p>
            <a:pPr marL="612648" lvl="1" indent="-457200">
              <a:lnSpc>
                <a:spcPct val="100000"/>
              </a:lnSpc>
              <a:spcBef>
                <a:spcPts val="0"/>
              </a:spcBef>
              <a:buFont typeface="+mj-lt"/>
              <a:buAutoNum type="arabicPeriod"/>
            </a:pPr>
            <a:endParaRPr lang="en-US" dirty="0"/>
          </a:p>
          <a:p>
            <a:pPr marL="320040" indent="-457200">
              <a:lnSpc>
                <a:spcPct val="100000"/>
              </a:lnSpc>
              <a:spcBef>
                <a:spcPts val="0"/>
              </a:spcBef>
              <a:buFont typeface="+mj-lt"/>
              <a:buAutoNum type="arabicPeriod" startAt="4"/>
            </a:pPr>
            <a:endParaRPr lang="en-US" dirty="0"/>
          </a:p>
        </p:txBody>
      </p:sp>
    </p:spTree>
    <p:extLst>
      <p:ext uri="{BB962C8B-B14F-4D97-AF65-F5344CB8AC3E}">
        <p14:creationId xmlns:p14="http://schemas.microsoft.com/office/powerpoint/2010/main" val="221846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MOVING FORWARD</a:t>
            </a:r>
            <a:endParaRPr lang="en-US" dirty="0"/>
          </a:p>
        </p:txBody>
      </p:sp>
      <p:sp>
        <p:nvSpPr>
          <p:cNvPr id="3" name="Content Placeholder 2"/>
          <p:cNvSpPr>
            <a:spLocks noGrp="1"/>
          </p:cNvSpPr>
          <p:nvPr>
            <p:ph idx="1"/>
          </p:nvPr>
        </p:nvSpPr>
        <p:spPr/>
        <p:txBody>
          <a:bodyPr>
            <a:normAutofit/>
          </a:bodyPr>
          <a:lstStyle/>
          <a:p>
            <a:pPr marL="514350" lvl="0" indent="-457200">
              <a:lnSpc>
                <a:spcPct val="100000"/>
              </a:lnSpc>
              <a:spcBef>
                <a:spcPts val="0"/>
              </a:spcBef>
              <a:buFont typeface="+mj-lt"/>
              <a:buAutoNum type="arabicPeriod" startAt="8"/>
            </a:pPr>
            <a:r>
              <a:rPr lang="en-GB" sz="3200" dirty="0" smtClean="0"/>
              <a:t>CONFIRMATION OF NON-PLAGIARISM</a:t>
            </a:r>
            <a:endParaRPr lang="en-US" sz="3200" dirty="0" smtClean="0"/>
          </a:p>
          <a:p>
            <a:pPr marL="514350" lvl="0" indent="-457200">
              <a:lnSpc>
                <a:spcPct val="100000"/>
              </a:lnSpc>
              <a:spcBef>
                <a:spcPts val="0"/>
              </a:spcBef>
              <a:buFont typeface="+mj-lt"/>
              <a:buAutoNum type="arabicPeriod" startAt="8"/>
            </a:pPr>
            <a:r>
              <a:rPr lang="en-GB" sz="3200" dirty="0" smtClean="0"/>
              <a:t>INCLUDE CONCEPTS ON ACADEMIC INTEGRITY IN THE GENERAL STUDIES PROGRAMME. </a:t>
            </a:r>
            <a:endParaRPr lang="en-US" sz="3200" dirty="0" smtClean="0"/>
          </a:p>
          <a:p>
            <a:pPr marL="514350" indent="-457200">
              <a:lnSpc>
                <a:spcPct val="100000"/>
              </a:lnSpc>
              <a:spcBef>
                <a:spcPts val="0"/>
              </a:spcBef>
              <a:buFont typeface="+mj-lt"/>
              <a:buAutoNum type="arabicPeriod" startAt="8"/>
            </a:pPr>
            <a:r>
              <a:rPr lang="en-GB" sz="3200" dirty="0" smtClean="0"/>
              <a:t>SANCTION ERRING STUDENTS AND STAFF.</a:t>
            </a:r>
          </a:p>
          <a:p>
            <a:pPr marL="514350" lvl="0" indent="-514350">
              <a:lnSpc>
                <a:spcPct val="100000"/>
              </a:lnSpc>
              <a:spcBef>
                <a:spcPts val="0"/>
              </a:spcBef>
              <a:buFont typeface="+mj-lt"/>
              <a:buAutoNum type="arabicPeriod" startAt="4"/>
            </a:pPr>
            <a:endParaRPr lang="en-US" sz="3200" dirty="0" smtClean="0"/>
          </a:p>
          <a:p>
            <a:pPr marL="612648" lvl="1" indent="-457200">
              <a:lnSpc>
                <a:spcPct val="100000"/>
              </a:lnSpc>
              <a:spcBef>
                <a:spcPts val="0"/>
              </a:spcBef>
              <a:buFont typeface="+mj-lt"/>
              <a:buAutoNum type="arabicPeriod"/>
            </a:pPr>
            <a:endParaRPr lang="en-GB" sz="2800" dirty="0"/>
          </a:p>
          <a:p>
            <a:pPr marL="612648" lvl="1" indent="-457200">
              <a:lnSpc>
                <a:spcPct val="100000"/>
              </a:lnSpc>
              <a:spcBef>
                <a:spcPts val="0"/>
              </a:spcBef>
              <a:buFont typeface="+mj-lt"/>
              <a:buAutoNum type="arabicPeriod"/>
            </a:pPr>
            <a:endParaRPr lang="en-US" dirty="0"/>
          </a:p>
          <a:p>
            <a:pPr marL="320040" indent="-457200">
              <a:lnSpc>
                <a:spcPct val="100000"/>
              </a:lnSpc>
              <a:spcBef>
                <a:spcPts val="0"/>
              </a:spcBef>
              <a:buFont typeface="+mj-lt"/>
              <a:buAutoNum type="arabicPeriod" startAt="4"/>
            </a:pPr>
            <a:endParaRPr lang="en-US" dirty="0"/>
          </a:p>
        </p:txBody>
      </p:sp>
    </p:spTree>
    <p:extLst>
      <p:ext uri="{BB962C8B-B14F-4D97-AF65-F5344CB8AC3E}">
        <p14:creationId xmlns:p14="http://schemas.microsoft.com/office/powerpoint/2010/main" val="23235026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smtClean="0"/>
              <a:t>THE RESPONSIBIITY FOR EFFECTING CHANGE IS PRIMARILY THAT OF OUR INDIVIDUAL INSTITTIONS AND ULTIMATELY THE SYSTEM AT LARGE.</a:t>
            </a:r>
          </a:p>
          <a:p>
            <a:pPr marL="457200" indent="-457200">
              <a:buFont typeface="+mj-lt"/>
              <a:buAutoNum type="arabicPeriod"/>
            </a:pPr>
            <a:r>
              <a:rPr lang="en-US" sz="3200" dirty="0" smtClean="0"/>
              <a:t>WE CAN MAKE A LOT OF PROGRESS IF WE ALL MAKE UP OUR MINDS TO MAKE A DIFFERENCE IN OUR VARIOUS CORNERS.</a:t>
            </a:r>
            <a:endParaRPr lang="en-US" sz="3200" dirty="0"/>
          </a:p>
        </p:txBody>
      </p:sp>
    </p:spTree>
    <p:extLst>
      <p:ext uri="{BB962C8B-B14F-4D97-AF65-F5344CB8AC3E}">
        <p14:creationId xmlns:p14="http://schemas.microsoft.com/office/powerpoint/2010/main" val="7421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Contextualising Moving Forward</a:t>
            </a:r>
            <a:endParaRPr lang="en-US" dirty="0"/>
          </a:p>
        </p:txBody>
      </p:sp>
      <p:sp>
        <p:nvSpPr>
          <p:cNvPr id="3" name="Content Placeholder 2"/>
          <p:cNvSpPr>
            <a:spLocks noGrp="1"/>
          </p:cNvSpPr>
          <p:nvPr>
            <p:ph idx="1"/>
          </p:nvPr>
        </p:nvSpPr>
        <p:spPr>
          <a:xfrm>
            <a:off x="841375" y="1845734"/>
            <a:ext cx="10541000" cy="4023360"/>
          </a:xfrm>
        </p:spPr>
        <p:txBody>
          <a:bodyPr>
            <a:noAutofit/>
          </a:bodyPr>
          <a:lstStyle/>
          <a:p>
            <a:pPr indent="-228600">
              <a:lnSpc>
                <a:spcPct val="100000"/>
              </a:lnSpc>
              <a:spcBef>
                <a:spcPts val="0"/>
              </a:spcBef>
              <a:buFont typeface="Wingdings" panose="05000000000000000000" pitchFamily="2" charset="2"/>
              <a:buChar char="§"/>
            </a:pPr>
            <a:r>
              <a:rPr lang="en-US" sz="3200" dirty="0" smtClean="0"/>
              <a:t>THE USSR REPORT WAS IN THREE VOLUMES:</a:t>
            </a:r>
          </a:p>
          <a:p>
            <a:pPr lvl="1" indent="-228600">
              <a:lnSpc>
                <a:spcPct val="100000"/>
              </a:lnSpc>
              <a:spcBef>
                <a:spcPts val="0"/>
              </a:spcBef>
              <a:buFont typeface="Wingdings" panose="05000000000000000000" pitchFamily="2" charset="2"/>
              <a:buChar char="§"/>
            </a:pPr>
            <a:r>
              <a:rPr lang="en-US" sz="2800" dirty="0" smtClean="0"/>
              <a:t>THE MAIN REPORT – THAT DISCUSSED THE KEY FINDINGS AS THEY RELATE TO THE PILOT INSTITUTIONS STUDIED;</a:t>
            </a:r>
          </a:p>
          <a:p>
            <a:pPr lvl="1" indent="-228600">
              <a:lnSpc>
                <a:spcPct val="100000"/>
              </a:lnSpc>
              <a:spcBef>
                <a:spcPts val="0"/>
              </a:spcBef>
              <a:buFont typeface="Wingdings" panose="05000000000000000000" pitchFamily="2" charset="2"/>
              <a:buChar char="§"/>
            </a:pPr>
            <a:r>
              <a:rPr lang="en-US" sz="2800" dirty="0" smtClean="0"/>
              <a:t>THE PROCESS TEMPLATE – A DOCUMENTATION OF THE PROCESS OF CONDUCTING THE CORRUPTION RISK ASSESSMENT OR SYSTEMS STUDY WHEN EXTENDING THE STUDY TO OTHER INSTITUTIONS; AND</a:t>
            </a:r>
          </a:p>
          <a:p>
            <a:pPr lvl="1" indent="-228600">
              <a:lnSpc>
                <a:spcPct val="100000"/>
              </a:lnSpc>
              <a:spcBef>
                <a:spcPts val="0"/>
              </a:spcBef>
              <a:buFont typeface="Wingdings" panose="05000000000000000000" pitchFamily="2" charset="2"/>
              <a:buChar char="§"/>
            </a:pPr>
            <a:r>
              <a:rPr lang="en-US" sz="2800" dirty="0" smtClean="0"/>
              <a:t>THE PREVENTION TEMPLATE – IDENTIFIES AND DISCUSSES VARIOUS STEPS TO BE TAKEN TO PREVENT CORRUPTION IN THE KEY AREAS NOTED IN THE MAIN REPORT.</a:t>
            </a:r>
          </a:p>
        </p:txBody>
      </p:sp>
    </p:spTree>
    <p:extLst>
      <p:ext uri="{BB962C8B-B14F-4D97-AF65-F5344CB8AC3E}">
        <p14:creationId xmlns:p14="http://schemas.microsoft.com/office/powerpoint/2010/main" val="136176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Contextualising Moving Forward</a:t>
            </a:r>
          </a:p>
        </p:txBody>
      </p:sp>
      <p:sp>
        <p:nvSpPr>
          <p:cNvPr id="3" name="Content Placeholder 2"/>
          <p:cNvSpPr>
            <a:spLocks noGrp="1"/>
          </p:cNvSpPr>
          <p:nvPr>
            <p:ph idx="1"/>
          </p:nvPr>
        </p:nvSpPr>
        <p:spPr/>
        <p:txBody>
          <a:bodyPr>
            <a:normAutofit/>
          </a:bodyPr>
          <a:lstStyle/>
          <a:p>
            <a:pPr indent="-228600">
              <a:lnSpc>
                <a:spcPct val="100000"/>
              </a:lnSpc>
              <a:spcBef>
                <a:spcPts val="0"/>
              </a:spcBef>
              <a:buFont typeface="Wingdings" panose="05000000000000000000" pitchFamily="2" charset="2"/>
              <a:buChar char="§"/>
            </a:pPr>
            <a:r>
              <a:rPr lang="en-US" sz="2800" dirty="0" smtClean="0"/>
              <a:t>A NUMBER OF FACILITATORS HAVE MADE COPIOUS REFERENCES TO THE FINDINGS OF THE USSR IN IDENTIFYING AREAS OF INFRACTIONS.</a:t>
            </a:r>
          </a:p>
          <a:p>
            <a:pPr indent="-228600">
              <a:lnSpc>
                <a:spcPct val="100000"/>
              </a:lnSpc>
              <a:spcBef>
                <a:spcPts val="0"/>
              </a:spcBef>
              <a:buFont typeface="Wingdings" panose="05000000000000000000" pitchFamily="2" charset="2"/>
              <a:buChar char="§"/>
            </a:pPr>
            <a:r>
              <a:rPr lang="en-US" sz="2800" dirty="0" smtClean="0"/>
              <a:t>HOWEVER, A DOCUMENT THAT IS PROBABLY MORE IMPORTANT IS THE PREVENTION TEMPLATE</a:t>
            </a:r>
          </a:p>
          <a:p>
            <a:pPr indent="-228600">
              <a:lnSpc>
                <a:spcPct val="100000"/>
              </a:lnSpc>
              <a:spcBef>
                <a:spcPts val="0"/>
              </a:spcBef>
              <a:buFont typeface="Wingdings" panose="05000000000000000000" pitchFamily="2" charset="2"/>
              <a:buChar char="§"/>
            </a:pPr>
            <a:r>
              <a:rPr lang="en-US" sz="2800" dirty="0" smtClean="0"/>
              <a:t>THE PREVENTION TEMPLATE CONTAINS RECOMMENDATIONS ON STEPS TO BE TAKEN BY KEY STAKEHOLDERS IN THE TERTIARY EDUCATION SYSTEM.</a:t>
            </a:r>
          </a:p>
          <a:p>
            <a:pPr indent="-228600">
              <a:lnSpc>
                <a:spcPct val="100000"/>
              </a:lnSpc>
              <a:spcBef>
                <a:spcPts val="0"/>
              </a:spcBef>
              <a:buFont typeface="Wingdings" panose="05000000000000000000" pitchFamily="2" charset="2"/>
              <a:buChar char="§"/>
            </a:pPr>
            <a:endParaRPr lang="en-US" sz="2200" dirty="0"/>
          </a:p>
        </p:txBody>
      </p:sp>
    </p:spTree>
    <p:extLst>
      <p:ext uri="{BB962C8B-B14F-4D97-AF65-F5344CB8AC3E}">
        <p14:creationId xmlns:p14="http://schemas.microsoft.com/office/powerpoint/2010/main" val="421562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Contextualising Moving Forward</a:t>
            </a:r>
          </a:p>
        </p:txBody>
      </p:sp>
      <p:sp>
        <p:nvSpPr>
          <p:cNvPr id="3" name="Content Placeholder 2"/>
          <p:cNvSpPr>
            <a:spLocks noGrp="1"/>
          </p:cNvSpPr>
          <p:nvPr>
            <p:ph idx="1"/>
          </p:nvPr>
        </p:nvSpPr>
        <p:spPr>
          <a:xfrm>
            <a:off x="920750" y="1845734"/>
            <a:ext cx="10234930" cy="4023360"/>
          </a:xfrm>
        </p:spPr>
        <p:txBody>
          <a:bodyPr>
            <a:noAutofit/>
          </a:bodyPr>
          <a:lstStyle/>
          <a:p>
            <a:pPr indent="-228600">
              <a:lnSpc>
                <a:spcPct val="100000"/>
              </a:lnSpc>
              <a:spcBef>
                <a:spcPts val="0"/>
              </a:spcBef>
              <a:buFont typeface="Wingdings" panose="05000000000000000000" pitchFamily="2" charset="2"/>
              <a:buChar char="§"/>
            </a:pPr>
            <a:r>
              <a:rPr lang="en-US" sz="3200" dirty="0" smtClean="0"/>
              <a:t>KEY STAKEHOLDERS IDENTIFIED INCLUDE:</a:t>
            </a:r>
          </a:p>
          <a:p>
            <a:pPr lvl="1" indent="-228600">
              <a:lnSpc>
                <a:spcPct val="100000"/>
              </a:lnSpc>
              <a:spcBef>
                <a:spcPts val="0"/>
              </a:spcBef>
              <a:buFont typeface="Wingdings" panose="05000000000000000000" pitchFamily="2" charset="2"/>
              <a:buChar char="§"/>
            </a:pPr>
            <a:r>
              <a:rPr lang="en-US" sz="2800" dirty="0" smtClean="0"/>
              <a:t>THE UNIVERSITIES: MANAGEMENT, STAFF, STUDENTS</a:t>
            </a:r>
          </a:p>
          <a:p>
            <a:pPr lvl="1" indent="-228600">
              <a:lnSpc>
                <a:spcPct val="100000"/>
              </a:lnSpc>
              <a:spcBef>
                <a:spcPts val="0"/>
              </a:spcBef>
              <a:buFont typeface="Wingdings" panose="05000000000000000000" pitchFamily="2" charset="2"/>
              <a:buChar char="§"/>
            </a:pPr>
            <a:r>
              <a:rPr lang="en-US" sz="2800" dirty="0" smtClean="0"/>
              <a:t>THE ICPC</a:t>
            </a:r>
          </a:p>
          <a:p>
            <a:pPr lvl="1" indent="-228600">
              <a:lnSpc>
                <a:spcPct val="100000"/>
              </a:lnSpc>
              <a:spcBef>
                <a:spcPts val="0"/>
              </a:spcBef>
              <a:buFont typeface="Wingdings" panose="05000000000000000000" pitchFamily="2" charset="2"/>
              <a:buChar char="§"/>
            </a:pPr>
            <a:r>
              <a:rPr lang="en-US" sz="2800" dirty="0" smtClean="0"/>
              <a:t>THE NUC, NBTE &amp; NCCE</a:t>
            </a:r>
            <a:endParaRPr lang="en-US" sz="2800" dirty="0"/>
          </a:p>
          <a:p>
            <a:pPr lvl="1" indent="-228600">
              <a:lnSpc>
                <a:spcPct val="100000"/>
              </a:lnSpc>
              <a:spcBef>
                <a:spcPts val="0"/>
              </a:spcBef>
              <a:buFont typeface="Wingdings" panose="05000000000000000000" pitchFamily="2" charset="2"/>
              <a:buChar char="§"/>
            </a:pPr>
            <a:r>
              <a:rPr lang="en-US" sz="2800" dirty="0" smtClean="0"/>
              <a:t>THE JOINT ADMISSIONS AND MATRICULATION BOARD</a:t>
            </a:r>
          </a:p>
          <a:p>
            <a:pPr lvl="1" indent="-228600">
              <a:lnSpc>
                <a:spcPct val="100000"/>
              </a:lnSpc>
              <a:spcBef>
                <a:spcPts val="0"/>
              </a:spcBef>
              <a:buFont typeface="Wingdings" panose="05000000000000000000" pitchFamily="2" charset="2"/>
              <a:buChar char="§"/>
            </a:pPr>
            <a:r>
              <a:rPr lang="en-US" sz="2800" dirty="0" smtClean="0"/>
              <a:t>OTHER STAKEHOLDERS INCLUDING PROFESSIONAL BODIES (E.G. MDCN, COUNCIL OF LEGAL EDUCATION, COREN, ARCON, ETC.; PARENTS, FEDERAL &amp; STATE MINISTRIES OF EDUCATION, ETC.</a:t>
            </a:r>
            <a:endParaRPr lang="en-US" sz="2800" dirty="0"/>
          </a:p>
        </p:txBody>
      </p:sp>
    </p:spTree>
    <p:extLst>
      <p:ext uri="{BB962C8B-B14F-4D97-AF65-F5344CB8AC3E}">
        <p14:creationId xmlns:p14="http://schemas.microsoft.com/office/powerpoint/2010/main" val="248289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Contextualising Moving Forward</a:t>
            </a:r>
          </a:p>
        </p:txBody>
      </p:sp>
      <p:sp>
        <p:nvSpPr>
          <p:cNvPr id="3" name="Content Placeholder 2"/>
          <p:cNvSpPr>
            <a:spLocks noGrp="1"/>
          </p:cNvSpPr>
          <p:nvPr>
            <p:ph idx="1"/>
          </p:nvPr>
        </p:nvSpPr>
        <p:spPr/>
        <p:txBody>
          <a:bodyPr>
            <a:normAutofit/>
          </a:bodyPr>
          <a:lstStyle/>
          <a:p>
            <a:pPr indent="-228600">
              <a:lnSpc>
                <a:spcPct val="100000"/>
              </a:lnSpc>
              <a:spcBef>
                <a:spcPts val="0"/>
              </a:spcBef>
              <a:buFont typeface="Wingdings" panose="05000000000000000000" pitchFamily="2" charset="2"/>
              <a:buChar char="§"/>
            </a:pPr>
            <a:r>
              <a:rPr lang="en-US" sz="3200" dirty="0" smtClean="0"/>
              <a:t>ANOTHER NOTABLE FEATURE OF THE SYSTEMS REVIEW PROCESS IS THE REQUIREMENT FOR TARGET AGENCIES TO </a:t>
            </a:r>
            <a:r>
              <a:rPr lang="en-US" sz="3200" b="1" u="sng" dirty="0" smtClean="0"/>
              <a:t>DEVELOP AN INTEGRITY PLAN`</a:t>
            </a:r>
            <a:r>
              <a:rPr lang="en-US" sz="3200" dirty="0" smtClean="0"/>
              <a:t>, THAT IS, HOW THE INSTITUTION (IN THIS CASE THE INSTITUTIONS THAT WERE STUDIED) WOULD ADDRESS THE VARIOUS AREAS OF INFRACTIONS IDENTIFIED IN RELATION TO THEIR INSTITUTION.</a:t>
            </a:r>
          </a:p>
        </p:txBody>
      </p:sp>
    </p:spTree>
    <p:extLst>
      <p:ext uri="{BB962C8B-B14F-4D97-AF65-F5344CB8AC3E}">
        <p14:creationId xmlns:p14="http://schemas.microsoft.com/office/powerpoint/2010/main" val="272279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Contextualising Moving Forward</a:t>
            </a:r>
          </a:p>
        </p:txBody>
      </p:sp>
      <p:sp>
        <p:nvSpPr>
          <p:cNvPr id="3" name="Content Placeholder 2"/>
          <p:cNvSpPr>
            <a:spLocks noGrp="1"/>
          </p:cNvSpPr>
          <p:nvPr>
            <p:ph idx="1"/>
          </p:nvPr>
        </p:nvSpPr>
        <p:spPr>
          <a:xfrm>
            <a:off x="920750" y="1845734"/>
            <a:ext cx="10541000" cy="4023360"/>
          </a:xfrm>
        </p:spPr>
        <p:txBody>
          <a:bodyPr>
            <a:noAutofit/>
          </a:bodyPr>
          <a:lstStyle/>
          <a:p>
            <a:pPr indent="-228600">
              <a:lnSpc>
                <a:spcPct val="100000"/>
              </a:lnSpc>
              <a:spcBef>
                <a:spcPts val="0"/>
              </a:spcBef>
              <a:buFont typeface="Wingdings" panose="05000000000000000000" pitchFamily="2" charset="2"/>
              <a:buChar char="§"/>
            </a:pPr>
            <a:r>
              <a:rPr lang="en-US" sz="3200" dirty="0" smtClean="0"/>
              <a:t>THE MAY 2014 NATIONAL CONFERENCE ON TRANSPARENCY, ACCOUNTABILITY AND ETHICAL VALUES IN TERTIARY INSTITUTIONS FOR SUSTAINABLE DEVELOPMENT WHICH HAD THE CHIEF EXECUTIVES OF OUR TERTIARY INSTITUTIONS PARTICIPATING ALONG WITH THEIR PRINCIPAL OFFICERS HAD AGREED THAT THE FINDINGS OF THE USSR WERE APPLICABLE ACROSS BOARD THE NIGERIAN TERTIARY INSTITUTION SYSTEM WITH ALLOWANCE FOR A FEW INSTITUTIONAL PECULIARITIES.</a:t>
            </a:r>
            <a:endParaRPr lang="en-US" sz="3200" dirty="0"/>
          </a:p>
        </p:txBody>
      </p:sp>
    </p:spTree>
    <p:extLst>
      <p:ext uri="{BB962C8B-B14F-4D97-AF65-F5344CB8AC3E}">
        <p14:creationId xmlns:p14="http://schemas.microsoft.com/office/powerpoint/2010/main" val="148472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Contextualising Moving Forward</a:t>
            </a:r>
          </a:p>
        </p:txBody>
      </p:sp>
      <p:sp>
        <p:nvSpPr>
          <p:cNvPr id="3" name="Content Placeholder 2"/>
          <p:cNvSpPr>
            <a:spLocks noGrp="1"/>
          </p:cNvSpPr>
          <p:nvPr>
            <p:ph idx="1"/>
          </p:nvPr>
        </p:nvSpPr>
        <p:spPr/>
        <p:txBody>
          <a:bodyPr>
            <a:noAutofit/>
          </a:bodyPr>
          <a:lstStyle/>
          <a:p>
            <a:pPr indent="-228600">
              <a:lnSpc>
                <a:spcPct val="100000"/>
              </a:lnSpc>
              <a:spcBef>
                <a:spcPts val="0"/>
              </a:spcBef>
              <a:buFont typeface="Wingdings" panose="05000000000000000000" pitchFamily="2" charset="2"/>
              <a:buChar char="§"/>
            </a:pPr>
            <a:r>
              <a:rPr lang="en-US" sz="3200" dirty="0" smtClean="0"/>
              <a:t>THAT CONFERENCE HAD RECOMMENDED AS ONE OF THE WAYS FORWARD THE EXTENSION OF THE SYSTEMS STUDY AND REVIEW TO OTHER TERTIARY INSTITUTIONS IN THE NIGERIAN HIGHER EDUCATION SYSTEM, FIRST TO OTHER UNIVERSITIES THAT WERE YET TO BE COVERED AND THEN TO THE POLYTECHNICS AND COLLEGES OF EDUCATION.</a:t>
            </a:r>
            <a:endParaRPr lang="en-US" sz="3200" dirty="0"/>
          </a:p>
        </p:txBody>
      </p:sp>
    </p:spTree>
    <p:extLst>
      <p:ext uri="{BB962C8B-B14F-4D97-AF65-F5344CB8AC3E}">
        <p14:creationId xmlns:p14="http://schemas.microsoft.com/office/powerpoint/2010/main" val="1828533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373</TotalTime>
  <Words>1378</Words>
  <Application>Microsoft Macintosh PowerPoint</Application>
  <PresentationFormat>Custom</PresentationFormat>
  <Paragraphs>133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Retrospect</vt:lpstr>
      <vt:lpstr>ANTI-CORRUPTION ACADEMY OF NIGERIA INDEPENDENT CORRUPT PRACTICES &amp; OTHER RELATED OFFENCES COMMISSION  Workshop on Academic Integrity in Tertiary Institutions in Nigeria,   July 6-7, 2015</vt:lpstr>
      <vt:lpstr>Outline</vt:lpstr>
      <vt:lpstr>Contextualising Moving Forward</vt:lpstr>
      <vt:lpstr>Contextualising Moving Forward</vt:lpstr>
      <vt:lpstr>Contextualising Moving Forward</vt:lpstr>
      <vt:lpstr>Contextualising Moving Forward</vt:lpstr>
      <vt:lpstr>Contextualising Moving Forward</vt:lpstr>
      <vt:lpstr>Contextualising Moving Forward</vt:lpstr>
      <vt:lpstr>Contextualising Moving Forward</vt:lpstr>
      <vt:lpstr>Contextualising Moving Forward</vt:lpstr>
      <vt:lpstr>PowerPoint Presentation</vt:lpstr>
      <vt:lpstr>WHAT NEXT?</vt:lpstr>
      <vt:lpstr>WHAT NEXT?</vt:lpstr>
      <vt:lpstr>WHAT NEXT?</vt:lpstr>
      <vt:lpstr>WHAT NEXT?</vt:lpstr>
      <vt:lpstr>MOVING FORWARD</vt:lpstr>
      <vt:lpstr>MOVING FORWARD</vt:lpstr>
      <vt:lpstr>MOVING FORWARD</vt:lpstr>
      <vt:lpstr>MOVING FORWARD</vt:lpstr>
      <vt:lpstr>MOVING FORWARD</vt:lpstr>
      <vt:lpstr>MOVING FORWARD</vt:lpstr>
      <vt:lpstr>MOVING FORWARD</vt:lpstr>
      <vt:lpstr>MOVING FORWARD</vt:lpstr>
      <vt:lpstr>MOVING FORWARD</vt:lpstr>
      <vt:lpstr>MOVING FORWARD</vt:lpstr>
      <vt:lpstr>MOVING FORWARD</vt:lpstr>
      <vt:lpstr>MOVING FORWARD</vt:lpstr>
      <vt:lpstr>MOVING FORWARD</vt:lpstr>
      <vt:lpstr>MOVING FORWARD</vt:lpstr>
      <vt:lpstr>MOVING FORWARD</vt:lpstr>
      <vt:lpstr>ON MOVING FORWARD</vt:lpstr>
      <vt:lpstr>ON MOVING FORWARD</vt:lpstr>
      <vt:lpstr>ON MOVING FORWARD</vt:lpstr>
      <vt:lpstr>CONCLUDING REMARKS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ANTI-CORRUPTION ACADEMY OF NIGERIA Workshop on Academic Integrity in Tertiary Institutions in Nigeria,  Held at the Anti-Corruption Academy of Nigeria July 6-7, 2015</dc:title>
  <dc:creator>Sola Akinrinade</dc:creator>
  <cp:lastModifiedBy>OLUSOLA AKINRINADE</cp:lastModifiedBy>
  <cp:revision>30</cp:revision>
  <dcterms:created xsi:type="dcterms:W3CDTF">2015-07-06T20:58:32Z</dcterms:created>
  <dcterms:modified xsi:type="dcterms:W3CDTF">2015-07-07T12:47:18Z</dcterms:modified>
</cp:coreProperties>
</file>