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sldIdLst>
    <p:sldId id="256" r:id="rId2"/>
    <p:sldId id="257" r:id="rId3"/>
    <p:sldId id="258" r:id="rId4"/>
    <p:sldId id="259" r:id="rId5"/>
    <p:sldId id="260" r:id="rId6"/>
    <p:sldId id="261" r:id="rId7"/>
    <p:sldId id="262" r:id="rId8"/>
    <p:sldId id="263" r:id="rId9"/>
    <p:sldId id="283" r:id="rId10"/>
    <p:sldId id="264" r:id="rId11"/>
    <p:sldId id="265" r:id="rId12"/>
    <p:sldId id="266" r:id="rId13"/>
    <p:sldId id="267" r:id="rId14"/>
    <p:sldId id="284"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37932-4CF6-491F-AE63-F5CD1B252557}" type="datetimeFigureOut">
              <a:rPr lang="en-US" smtClean="0"/>
              <a:pPr/>
              <a:t>7/3/2015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F5DA1-753E-412B-AC3E-D04C48687A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1F5DA1-753E-412B-AC3E-D04C48687A9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28A5737-183D-400E-A280-656C0E036BBE}" type="datetimeFigureOut">
              <a:rPr lang="en-US" smtClean="0"/>
              <a:pPr/>
              <a:t>7/3/2015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3C6333-719F-4CF2-8D82-2620EEE3F8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A5737-183D-400E-A280-656C0E036BBE}" type="datetimeFigureOut">
              <a:rPr lang="en-US" smtClean="0"/>
              <a:pPr/>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6333-719F-4CF2-8D82-2620EEE3F81C}" type="slidenum">
              <a:rPr lang="en-US" smtClean="0"/>
              <a:pPr/>
              <a:t>‹#›</a:t>
            </a:fld>
            <a:endParaRPr lang="en-US"/>
          </a:p>
        </p:txBody>
      </p:sp>
    </p:spTree>
  </p:cSld>
  <p:clrMapOvr>
    <a:masterClrMapping/>
  </p:clrMapOvr>
  <p:transition spd="slow">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A5737-183D-400E-A280-656C0E036BBE}" type="datetimeFigureOut">
              <a:rPr lang="en-US" smtClean="0"/>
              <a:pPr/>
              <a:t>7/3/2015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C6333-719F-4CF2-8D82-2620EEE3F81C}" type="slidenum">
              <a:rPr lang="en-US" smtClean="0"/>
              <a:pPr/>
              <a:t>‹#›</a:t>
            </a:fld>
            <a:endParaRPr lang="en-US"/>
          </a:p>
        </p:txBody>
      </p:sp>
    </p:spTree>
  </p:cSld>
  <p:clrMapOvr>
    <a:masterClrMapping/>
  </p:clrMapOvr>
  <p:transition spd="slow">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28A5737-183D-400E-A280-656C0E036BBE}" type="datetimeFigureOut">
              <a:rPr lang="en-US" smtClean="0"/>
              <a:pPr/>
              <a:t>7/3/2015</a:t>
            </a:fld>
            <a:endParaRPr lang="en-US"/>
          </a:p>
        </p:txBody>
      </p:sp>
      <p:sp>
        <p:nvSpPr>
          <p:cNvPr id="9" name="Slide Number Placeholder 8"/>
          <p:cNvSpPr>
            <a:spLocks noGrp="1"/>
          </p:cNvSpPr>
          <p:nvPr>
            <p:ph type="sldNum" sz="quarter" idx="15"/>
          </p:nvPr>
        </p:nvSpPr>
        <p:spPr/>
        <p:txBody>
          <a:bodyPr rtlCol="0"/>
          <a:lstStyle/>
          <a:p>
            <a:fld id="{FC3C6333-719F-4CF2-8D82-2620EEE3F81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28A5737-183D-400E-A280-656C0E036BBE}" type="datetimeFigureOut">
              <a:rPr lang="en-US" smtClean="0"/>
              <a:pPr/>
              <a:t>7/3/2015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3C6333-719F-4CF2-8D82-2620EEE3F8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28A5737-183D-400E-A280-656C0E036BBE}" type="datetimeFigureOut">
              <a:rPr lang="en-US" smtClean="0"/>
              <a:pPr/>
              <a:t>7/3/2015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C6333-719F-4CF2-8D82-2620EEE3F8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28A5737-183D-400E-A280-656C0E036BBE}" type="datetimeFigureOut">
              <a:rPr lang="en-US" smtClean="0"/>
              <a:pPr/>
              <a:t>7/3/2015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C6333-719F-4CF2-8D82-2620EEE3F81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28A5737-183D-400E-A280-656C0E036BBE}" type="datetimeFigureOut">
              <a:rPr lang="en-US" smtClean="0"/>
              <a:pPr/>
              <a:t>7/3/2015</a:t>
            </a:fld>
            <a:endParaRPr lang="en-US"/>
          </a:p>
        </p:txBody>
      </p:sp>
      <p:sp>
        <p:nvSpPr>
          <p:cNvPr id="7" name="Slide Number Placeholder 6"/>
          <p:cNvSpPr>
            <a:spLocks noGrp="1"/>
          </p:cNvSpPr>
          <p:nvPr>
            <p:ph type="sldNum" sz="quarter" idx="11"/>
          </p:nvPr>
        </p:nvSpPr>
        <p:spPr/>
        <p:txBody>
          <a:bodyPr rtlCol="0"/>
          <a:lstStyle/>
          <a:p>
            <a:fld id="{FC3C6333-719F-4CF2-8D82-2620EEE3F81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A5737-183D-400E-A280-656C0E036BBE}" type="datetimeFigureOut">
              <a:rPr lang="en-US" smtClean="0"/>
              <a:pPr/>
              <a:t>7/3/2015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C6333-719F-4CF2-8D82-2620EEE3F81C}" type="slidenum">
              <a:rPr lang="en-US" smtClean="0"/>
              <a:pPr/>
              <a:t>‹#›</a:t>
            </a:fld>
            <a:endParaRPr lang="en-US"/>
          </a:p>
        </p:txBody>
      </p:sp>
    </p:spTree>
  </p:cSld>
  <p:clrMapOvr>
    <a:masterClrMapping/>
  </p:clrMapOvr>
  <p:transition spd="slow">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28A5737-183D-400E-A280-656C0E036BBE}" type="datetimeFigureOut">
              <a:rPr lang="en-US" smtClean="0"/>
              <a:pPr/>
              <a:t>7/3/2015</a:t>
            </a:fld>
            <a:endParaRPr lang="en-US"/>
          </a:p>
        </p:txBody>
      </p:sp>
      <p:sp>
        <p:nvSpPr>
          <p:cNvPr id="22" name="Slide Number Placeholder 21"/>
          <p:cNvSpPr>
            <a:spLocks noGrp="1"/>
          </p:cNvSpPr>
          <p:nvPr>
            <p:ph type="sldNum" sz="quarter" idx="15"/>
          </p:nvPr>
        </p:nvSpPr>
        <p:spPr/>
        <p:txBody>
          <a:bodyPr rtlCol="0"/>
          <a:lstStyle/>
          <a:p>
            <a:fld id="{FC3C6333-719F-4CF2-8D82-2620EEE3F81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28A5737-183D-400E-A280-656C0E036BBE}" type="datetimeFigureOut">
              <a:rPr lang="en-US" smtClean="0"/>
              <a:pPr/>
              <a:t>7/3/2015</a:t>
            </a:fld>
            <a:endParaRPr lang="en-US"/>
          </a:p>
        </p:txBody>
      </p:sp>
      <p:sp>
        <p:nvSpPr>
          <p:cNvPr id="18" name="Slide Number Placeholder 17"/>
          <p:cNvSpPr>
            <a:spLocks noGrp="1"/>
          </p:cNvSpPr>
          <p:nvPr>
            <p:ph type="sldNum" sz="quarter" idx="11"/>
          </p:nvPr>
        </p:nvSpPr>
        <p:spPr/>
        <p:txBody>
          <a:bodyPr rtlCol="0"/>
          <a:lstStyle/>
          <a:p>
            <a:fld id="{FC3C6333-719F-4CF2-8D82-2620EEE3F81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28A5737-183D-400E-A280-656C0E036BBE}" type="datetimeFigureOut">
              <a:rPr lang="en-US" smtClean="0"/>
              <a:pPr/>
              <a:t>7/3/2015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3C6333-719F-4CF2-8D82-2620EEE3F8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pull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09800"/>
            <a:ext cx="6934200" cy="3352800"/>
          </a:xfrm>
        </p:spPr>
        <p:txBody>
          <a:bodyPr>
            <a:normAutofit fontScale="90000"/>
          </a:bodyPr>
          <a:lstStyle/>
          <a:p>
            <a:r>
              <a:rPr lang="en-US" sz="3100" b="1" dirty="0" smtClean="0">
                <a:solidFill>
                  <a:schemeClr val="tx1"/>
                </a:solidFill>
                <a:ea typeface="Tahoma" pitchFamily="34" charset="0"/>
                <a:cs typeface="Tahoma" pitchFamily="34" charset="0"/>
              </a:rPr>
              <a:t>ANTI –CORRUPTION ACADEMY OF NIGERIA</a:t>
            </a:r>
            <a:r>
              <a:rPr lang="en-US" sz="3100" dirty="0" smtClean="0">
                <a:solidFill>
                  <a:schemeClr val="tx1"/>
                </a:solidFill>
                <a:latin typeface="Tahoma" pitchFamily="34" charset="0"/>
                <a:ea typeface="Tahoma" pitchFamily="34" charset="0"/>
                <a:cs typeface="Tahoma" pitchFamily="34" charset="0"/>
              </a:rPr>
              <a:t/>
            </a:r>
            <a:br>
              <a:rPr lang="en-US" sz="3100" dirty="0" smtClean="0">
                <a:solidFill>
                  <a:schemeClr val="tx1"/>
                </a:solidFill>
                <a:latin typeface="Tahoma" pitchFamily="34" charset="0"/>
                <a:ea typeface="Tahoma" pitchFamily="34" charset="0"/>
                <a:cs typeface="Tahoma" pitchFamily="34" charset="0"/>
              </a:rPr>
            </a:br>
            <a:r>
              <a:rPr lang="en-US" dirty="0" smtClean="0">
                <a:solidFill>
                  <a:schemeClr val="tx1"/>
                </a:solidFill>
              </a:rPr>
              <a:t/>
            </a:r>
            <a:br>
              <a:rPr lang="en-US" dirty="0" smtClean="0">
                <a:solidFill>
                  <a:schemeClr val="tx1"/>
                </a:solidFill>
              </a:rPr>
            </a:br>
            <a:r>
              <a:rPr lang="en-US" sz="3600" b="1" dirty="0" smtClean="0">
                <a:solidFill>
                  <a:schemeClr val="tx1"/>
                </a:solidFill>
                <a:latin typeface="Tahoma" pitchFamily="34" charset="0"/>
                <a:ea typeface="Tahoma" pitchFamily="34" charset="0"/>
                <a:cs typeface="Tahoma" pitchFamily="34" charset="0"/>
              </a:rPr>
              <a:t>Academic Integrity </a:t>
            </a:r>
            <a:r>
              <a:rPr lang="en-US" sz="3600" b="1" dirty="0" err="1" smtClean="0">
                <a:solidFill>
                  <a:schemeClr val="tx1"/>
                </a:solidFill>
                <a:latin typeface="Tahoma" pitchFamily="34" charset="0"/>
                <a:ea typeface="Tahoma" pitchFamily="34" charset="0"/>
                <a:cs typeface="Tahoma" pitchFamily="34" charset="0"/>
              </a:rPr>
              <a:t>Programme</a:t>
            </a:r>
            <a:r>
              <a:rPr lang="en-US" sz="3600" b="1" dirty="0" smtClean="0">
                <a:solidFill>
                  <a:schemeClr val="tx1"/>
                </a:solidFill>
                <a:latin typeface="Tahoma" pitchFamily="34" charset="0"/>
                <a:ea typeface="Tahoma" pitchFamily="34" charset="0"/>
                <a:cs typeface="Tahoma" pitchFamily="34" charset="0"/>
              </a:rPr>
              <a:t> For Tertiary Institutions.</a:t>
            </a:r>
            <a:r>
              <a:rPr lang="en-US" sz="3600" dirty="0" smtClean="0">
                <a:solidFill>
                  <a:schemeClr val="tx1"/>
                </a:solidFill>
                <a:latin typeface="Tahoma" pitchFamily="34" charset="0"/>
                <a:ea typeface="Tahoma" pitchFamily="34" charset="0"/>
                <a:cs typeface="Tahoma" pitchFamily="34" charset="0"/>
              </a:rPr>
              <a:t/>
            </a:r>
            <a:br>
              <a:rPr lang="en-US" sz="3600" dirty="0" smtClean="0">
                <a:solidFill>
                  <a:schemeClr val="tx1"/>
                </a:solidFill>
                <a:latin typeface="Tahoma" pitchFamily="34" charset="0"/>
                <a:ea typeface="Tahoma" pitchFamily="34" charset="0"/>
                <a:cs typeface="Tahoma" pitchFamily="34" charset="0"/>
              </a:rPr>
            </a:br>
            <a:r>
              <a:rPr lang="en-US" dirty="0" smtClean="0">
                <a:solidFill>
                  <a:schemeClr val="tx1"/>
                </a:solidFill>
              </a:rPr>
              <a:t/>
            </a:r>
            <a:br>
              <a:rPr lang="en-US" dirty="0" smtClean="0">
                <a:solidFill>
                  <a:schemeClr val="tx1"/>
                </a:solidFill>
              </a:rPr>
            </a:br>
            <a:r>
              <a:rPr lang="en-US" sz="3100" b="1" dirty="0">
                <a:solidFill>
                  <a:schemeClr val="tx1"/>
                </a:solidFill>
                <a:latin typeface="Tahoma" pitchFamily="34" charset="0"/>
                <a:ea typeface="Tahoma" pitchFamily="34" charset="0"/>
                <a:cs typeface="Tahoma" pitchFamily="34" charset="0"/>
              </a:rPr>
              <a:t> </a:t>
            </a:r>
            <a:r>
              <a:rPr lang="en-US" sz="3100" b="1" dirty="0" smtClean="0">
                <a:solidFill>
                  <a:schemeClr val="tx1"/>
                </a:solidFill>
                <a:latin typeface="Tahoma" pitchFamily="34" charset="0"/>
                <a:ea typeface="Tahoma" pitchFamily="34" charset="0"/>
                <a:cs typeface="Tahoma" pitchFamily="34" charset="0"/>
              </a:rPr>
              <a:t> </a:t>
            </a:r>
            <a:r>
              <a:rPr lang="en-US" sz="3100" b="1" dirty="0" smtClean="0">
                <a:solidFill>
                  <a:schemeClr val="tx1"/>
                </a:solidFill>
                <a:latin typeface="Bodoni MT" pitchFamily="18" charset="0"/>
                <a:ea typeface="Tahoma" pitchFamily="34" charset="0"/>
                <a:cs typeface="Tahoma" pitchFamily="34" charset="0"/>
              </a:rPr>
              <a:t>AUDITORIM,ICPC HEAD QUARTERS</a:t>
            </a:r>
            <a:br>
              <a:rPr lang="en-US" sz="3100" b="1" dirty="0" smtClean="0">
                <a:solidFill>
                  <a:schemeClr val="tx1"/>
                </a:solidFill>
                <a:latin typeface="Bodoni MT" pitchFamily="18" charset="0"/>
                <a:ea typeface="Tahoma" pitchFamily="34" charset="0"/>
                <a:cs typeface="Tahoma" pitchFamily="34" charset="0"/>
              </a:rPr>
            </a:br>
            <a:r>
              <a:rPr lang="en-US" sz="3100" b="1" dirty="0" smtClean="0">
                <a:solidFill>
                  <a:schemeClr val="tx1"/>
                </a:solidFill>
                <a:latin typeface="Bodoni MT" pitchFamily="18" charset="0"/>
                <a:ea typeface="Tahoma" pitchFamily="34" charset="0"/>
                <a:cs typeface="Tahoma" pitchFamily="34" charset="0"/>
              </a:rPr>
              <a:t>ABUJA.</a:t>
            </a:r>
            <a:endParaRPr lang="en-US" sz="3100" b="1" dirty="0">
              <a:solidFill>
                <a:schemeClr val="tx1"/>
              </a:solidFill>
              <a:latin typeface="Bodoni MT" pitchFamily="18" charset="0"/>
              <a:ea typeface="Tahoma" pitchFamily="34" charset="0"/>
              <a:cs typeface="Tahoma" pitchFamily="34" charset="0"/>
            </a:endParaRPr>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324600"/>
          </a:xfrm>
        </p:spPr>
        <p:txBody>
          <a:bodyPr>
            <a:normAutofit fontScale="92500" lnSpcReduction="10000"/>
          </a:bodyPr>
          <a:lstStyle/>
          <a:p>
            <a:pPr algn="just"/>
            <a:r>
              <a:rPr lang="en-US" sz="2000" dirty="0" smtClean="0">
                <a:latin typeface="Tahoma" pitchFamily="34" charset="0"/>
                <a:ea typeface="Tahoma" pitchFamily="34" charset="0"/>
                <a:cs typeface="Tahoma" pitchFamily="34" charset="0"/>
              </a:rPr>
              <a:t>Self discipline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Sound moral character</a:t>
            </a:r>
          </a:p>
          <a:p>
            <a:pPr algn="just"/>
            <a:r>
              <a:rPr lang="en-US" sz="2000" dirty="0" smtClean="0">
                <a:latin typeface="Tahoma" pitchFamily="34" charset="0"/>
                <a:ea typeface="Tahoma" pitchFamily="34" charset="0"/>
                <a:cs typeface="Tahoma" pitchFamily="34" charset="0"/>
              </a:rPr>
              <a:t>Commitment  </a:t>
            </a:r>
            <a:r>
              <a:rPr lang="en-US" sz="2000" dirty="0" smtClean="0">
                <a:latin typeface="Tahoma" pitchFamily="34" charset="0"/>
                <a:ea typeface="Tahoma" pitchFamily="34" charset="0"/>
                <a:cs typeface="Tahoma" pitchFamily="34" charset="0"/>
              </a:rPr>
              <a:t>to work </a:t>
            </a:r>
          </a:p>
          <a:p>
            <a:pPr algn="just"/>
            <a:r>
              <a:rPr lang="en-US" sz="2000" dirty="0" smtClean="0">
                <a:latin typeface="Tahoma" pitchFamily="34" charset="0"/>
                <a:ea typeface="Tahoma" pitchFamily="34" charset="0"/>
                <a:cs typeface="Tahoma" pitchFamily="34" charset="0"/>
              </a:rPr>
              <a:t>Adherence to rules and regulations</a:t>
            </a:r>
          </a:p>
          <a:p>
            <a:pPr algn="just"/>
            <a:r>
              <a:rPr lang="en-US" sz="2000" dirty="0" smtClean="0">
                <a:latin typeface="Tahoma" pitchFamily="34" charset="0"/>
                <a:ea typeface="Tahoma" pitchFamily="34" charset="0"/>
                <a:cs typeface="Tahoma" pitchFamily="34" charset="0"/>
              </a:rPr>
              <a:t>Discipline, and above all </a:t>
            </a:r>
          </a:p>
          <a:p>
            <a:pPr algn="just"/>
            <a:r>
              <a:rPr lang="en-US" sz="2000" dirty="0" smtClean="0">
                <a:latin typeface="Tahoma" pitchFamily="34" charset="0"/>
                <a:ea typeface="Tahoma" pitchFamily="34" charset="0"/>
                <a:cs typeface="Tahoma" pitchFamily="34" charset="0"/>
              </a:rPr>
              <a:t>Integrity </a:t>
            </a:r>
          </a:p>
          <a:p>
            <a:pPr algn="just"/>
            <a:r>
              <a:rPr lang="en-US" sz="2000" dirty="0" smtClean="0">
                <a:latin typeface="Tahoma" pitchFamily="34" charset="0"/>
                <a:ea typeface="Tahoma" pitchFamily="34" charset="0"/>
                <a:cs typeface="Tahoma" pitchFamily="34" charset="0"/>
              </a:rPr>
              <a:t>Candidates </a:t>
            </a:r>
            <a:r>
              <a:rPr lang="en-US" sz="2000" dirty="0" smtClean="0">
                <a:latin typeface="Tahoma" pitchFamily="34" charset="0"/>
                <a:ea typeface="Tahoma" pitchFamily="34" charset="0"/>
                <a:cs typeface="Tahoma" pitchFamily="34" charset="0"/>
              </a:rPr>
              <a:t>applying </a:t>
            </a:r>
            <a:r>
              <a:rPr lang="en-US" sz="2000" dirty="0" smtClean="0">
                <a:latin typeface="Tahoma" pitchFamily="34" charset="0"/>
                <a:ea typeface="Tahoma" pitchFamily="34" charset="0"/>
                <a:cs typeface="Tahoma" pitchFamily="34" charset="0"/>
              </a:rPr>
              <a:t>for these positions are known to reach out </a:t>
            </a:r>
            <a:r>
              <a:rPr lang="en-US" sz="2000" dirty="0" smtClean="0">
                <a:latin typeface="Tahoma" pitchFamily="34" charset="0"/>
                <a:ea typeface="Tahoma" pitchFamily="34" charset="0"/>
                <a:cs typeface="Tahoma" pitchFamily="34" charset="0"/>
              </a:rPr>
              <a:t>to highly politically placed persons </a:t>
            </a:r>
            <a:r>
              <a:rPr lang="en-US" sz="2000" dirty="0" err="1" smtClean="0">
                <a:latin typeface="Tahoma" pitchFamily="34" charset="0"/>
                <a:ea typeface="Tahoma" pitchFamily="34" charset="0"/>
                <a:cs typeface="Tahoma" pitchFamily="34" charset="0"/>
              </a:rPr>
              <a:t>e.g</a:t>
            </a:r>
            <a:r>
              <a:rPr lang="en-US" sz="2000" dirty="0" smtClean="0">
                <a:latin typeface="Tahoma" pitchFamily="34" charset="0"/>
                <a:ea typeface="Tahoma" pitchFamily="34" charset="0"/>
                <a:cs typeface="Tahoma" pitchFamily="34" charset="0"/>
              </a:rPr>
              <a:t> Governors, </a:t>
            </a:r>
            <a:r>
              <a:rPr lang="en-US" sz="2000" dirty="0" smtClean="0">
                <a:latin typeface="Tahoma" pitchFamily="34" charset="0"/>
                <a:ea typeface="Tahoma" pitchFamily="34" charset="0"/>
                <a:cs typeface="Tahoma" pitchFamily="34" charset="0"/>
              </a:rPr>
              <a:t>M</a:t>
            </a:r>
            <a:r>
              <a:rPr lang="en-US" sz="2000" dirty="0" smtClean="0">
                <a:latin typeface="Tahoma" pitchFamily="34" charset="0"/>
                <a:ea typeface="Tahoma" pitchFamily="34" charset="0"/>
                <a:cs typeface="Tahoma" pitchFamily="34" charset="0"/>
              </a:rPr>
              <a:t>embers </a:t>
            </a:r>
            <a:r>
              <a:rPr lang="en-US" sz="2000" dirty="0" smtClean="0">
                <a:latin typeface="Tahoma" pitchFamily="34" charset="0"/>
                <a:ea typeface="Tahoma" pitchFamily="34" charset="0"/>
                <a:cs typeface="Tahoma" pitchFamily="34" charset="0"/>
              </a:rPr>
              <a:t>of </a:t>
            </a:r>
            <a:r>
              <a:rPr lang="en-US" sz="2000" dirty="0" smtClean="0">
                <a:latin typeface="Tahoma" pitchFamily="34" charset="0"/>
                <a:ea typeface="Tahoma" pitchFamily="34" charset="0"/>
                <a:cs typeface="Tahoma" pitchFamily="34" charset="0"/>
              </a:rPr>
              <a:t>H</a:t>
            </a:r>
            <a:r>
              <a:rPr lang="en-US" sz="2000" dirty="0" smtClean="0">
                <a:latin typeface="Tahoma" pitchFamily="34" charset="0"/>
                <a:ea typeface="Tahoma" pitchFamily="34" charset="0"/>
                <a:cs typeface="Tahoma" pitchFamily="34" charset="0"/>
              </a:rPr>
              <a:t>ouse of representatives, </a:t>
            </a:r>
            <a:r>
              <a:rPr lang="en-US" sz="2000" dirty="0" smtClean="0">
                <a:latin typeface="Tahoma" pitchFamily="34" charset="0"/>
                <a:ea typeface="Tahoma" pitchFamily="34" charset="0"/>
                <a:cs typeface="Tahoma" pitchFamily="34" charset="0"/>
              </a:rPr>
              <a:t>Se</a:t>
            </a:r>
            <a:r>
              <a:rPr lang="en-US" sz="2000" dirty="0" smtClean="0">
                <a:latin typeface="Tahoma" pitchFamily="34" charset="0"/>
                <a:ea typeface="Tahoma" pitchFamily="34" charset="0"/>
                <a:cs typeface="Tahoma" pitchFamily="34" charset="0"/>
              </a:rPr>
              <a:t>nate </a:t>
            </a:r>
            <a:r>
              <a:rPr lang="en-US" sz="2000" dirty="0" smtClean="0">
                <a:latin typeface="Tahoma" pitchFamily="34" charset="0"/>
                <a:ea typeface="Tahoma" pitchFamily="34" charset="0"/>
                <a:cs typeface="Tahoma" pitchFamily="34" charset="0"/>
              </a:rPr>
              <a:t>and any other </a:t>
            </a:r>
            <a:r>
              <a:rPr lang="en-US" sz="2000" dirty="0" smtClean="0">
                <a:latin typeface="Tahoma" pitchFamily="34" charset="0"/>
                <a:ea typeface="Tahoma" pitchFamily="34" charset="0"/>
                <a:cs typeface="Tahoma" pitchFamily="34" charset="0"/>
              </a:rPr>
              <a:t>persons </a:t>
            </a:r>
            <a:r>
              <a:rPr lang="en-US" sz="2000" dirty="0" smtClean="0">
                <a:latin typeface="Tahoma" pitchFamily="34" charset="0"/>
                <a:ea typeface="Tahoma" pitchFamily="34" charset="0"/>
                <a:cs typeface="Tahoma" pitchFamily="34" charset="0"/>
              </a:rPr>
              <a:t>with strong political connection </a:t>
            </a:r>
          </a:p>
          <a:p>
            <a:pPr algn="just"/>
            <a:r>
              <a:rPr lang="en-US" sz="2000" dirty="0" smtClean="0">
                <a:latin typeface="Tahoma" pitchFamily="34" charset="0"/>
                <a:ea typeface="Tahoma" pitchFamily="34" charset="0"/>
                <a:cs typeface="Tahoma" pitchFamily="34" charset="0"/>
              </a:rPr>
              <a:t>In </a:t>
            </a:r>
            <a:r>
              <a:rPr lang="en-US" sz="2000" dirty="0" smtClean="0">
                <a:latin typeface="Tahoma" pitchFamily="34" charset="0"/>
                <a:ea typeface="Tahoma" pitchFamily="34" charset="0"/>
                <a:cs typeface="Tahoma" pitchFamily="34" charset="0"/>
              </a:rPr>
              <a:t>some </a:t>
            </a:r>
            <a:r>
              <a:rPr lang="en-US" sz="2000" dirty="0" smtClean="0">
                <a:latin typeface="Tahoma" pitchFamily="34" charset="0"/>
                <a:ea typeface="Tahoma" pitchFamily="34" charset="0"/>
                <a:cs typeface="Tahoma" pitchFamily="34" charset="0"/>
              </a:rPr>
              <a:t>cases they </a:t>
            </a:r>
            <a:r>
              <a:rPr lang="en-US" sz="2000" dirty="0" smtClean="0">
                <a:latin typeface="Tahoma" pitchFamily="34" charset="0"/>
                <a:ea typeface="Tahoma" pitchFamily="34" charset="0"/>
                <a:cs typeface="Tahoma" pitchFamily="34" charset="0"/>
              </a:rPr>
              <a:t>succeed in influencing </a:t>
            </a:r>
            <a:r>
              <a:rPr lang="en-US" sz="2000" dirty="0" smtClean="0">
                <a:latin typeface="Tahoma" pitchFamily="34" charset="0"/>
                <a:ea typeface="Tahoma" pitchFamily="34" charset="0"/>
                <a:cs typeface="Tahoma" pitchFamily="34" charset="0"/>
              </a:rPr>
              <a:t>the appointment and </a:t>
            </a:r>
            <a:r>
              <a:rPr lang="en-US" sz="2000" dirty="0" smtClean="0">
                <a:latin typeface="Tahoma" pitchFamily="34" charset="0"/>
                <a:ea typeface="Tahoma" pitchFamily="34" charset="0"/>
                <a:cs typeface="Tahoma" pitchFamily="34" charset="0"/>
              </a:rPr>
              <a:t>millions </a:t>
            </a:r>
            <a:r>
              <a:rPr lang="en-US" sz="2000" dirty="0" smtClean="0">
                <a:latin typeface="Tahoma" pitchFamily="34" charset="0"/>
                <a:ea typeface="Tahoma" pitchFamily="34" charset="0"/>
                <a:cs typeface="Tahoma" pitchFamily="34" charset="0"/>
              </a:rPr>
              <a:t>of Naira exchange hands. </a:t>
            </a:r>
          </a:p>
          <a:p>
            <a:pPr algn="just"/>
            <a:r>
              <a:rPr lang="en-US" sz="2000" dirty="0" smtClean="0">
                <a:latin typeface="Tahoma" pitchFamily="34" charset="0"/>
                <a:ea typeface="Tahoma" pitchFamily="34" charset="0"/>
                <a:cs typeface="Tahoma" pitchFamily="34" charset="0"/>
              </a:rPr>
              <a:t>The </a:t>
            </a:r>
            <a:r>
              <a:rPr lang="en-US" sz="2000" dirty="0" smtClean="0">
                <a:latin typeface="Tahoma" pitchFamily="34" charset="0"/>
                <a:ea typeface="Tahoma" pitchFamily="34" charset="0"/>
                <a:cs typeface="Tahoma" pitchFamily="34" charset="0"/>
              </a:rPr>
              <a:t>Councils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Boards </a:t>
            </a:r>
            <a:r>
              <a:rPr lang="en-US" sz="2000" dirty="0" smtClean="0">
                <a:latin typeface="Tahoma" pitchFamily="34" charset="0"/>
                <a:ea typeface="Tahoma" pitchFamily="34" charset="0"/>
                <a:cs typeface="Tahoma" pitchFamily="34" charset="0"/>
              </a:rPr>
              <a:t>are sometimes compromised and use their selection </a:t>
            </a:r>
            <a:r>
              <a:rPr lang="en-US" sz="2000" dirty="0" smtClean="0">
                <a:latin typeface="Tahoma" pitchFamily="34" charset="0"/>
                <a:ea typeface="Tahoma" pitchFamily="34" charset="0"/>
                <a:cs typeface="Tahoma" pitchFamily="34" charset="0"/>
              </a:rPr>
              <a:t>committees </a:t>
            </a:r>
            <a:r>
              <a:rPr lang="en-US" sz="2000" dirty="0" smtClean="0">
                <a:latin typeface="Tahoma" pitchFamily="34" charset="0"/>
                <a:ea typeface="Tahoma" pitchFamily="34" charset="0"/>
                <a:cs typeface="Tahoma" pitchFamily="34" charset="0"/>
              </a:rPr>
              <a:t>to </a:t>
            </a:r>
            <a:r>
              <a:rPr lang="en-US" sz="2000" dirty="0" smtClean="0">
                <a:latin typeface="Tahoma" pitchFamily="34" charset="0"/>
                <a:ea typeface="Tahoma" pitchFamily="34" charset="0"/>
                <a:cs typeface="Tahoma" pitchFamily="34" charset="0"/>
              </a:rPr>
              <a:t>skew  </a:t>
            </a:r>
            <a:r>
              <a:rPr lang="en-US" sz="2000" dirty="0" smtClean="0">
                <a:latin typeface="Tahoma" pitchFamily="34" charset="0"/>
                <a:ea typeface="Tahoma" pitchFamily="34" charset="0"/>
                <a:cs typeface="Tahoma" pitchFamily="34" charset="0"/>
              </a:rPr>
              <a:t>the scorning in </a:t>
            </a:r>
            <a:r>
              <a:rPr lang="en-US" sz="2000" dirty="0" err="1" smtClean="0">
                <a:latin typeface="Tahoma" pitchFamily="34" charset="0"/>
                <a:ea typeface="Tahoma" pitchFamily="34" charset="0"/>
                <a:cs typeface="Tahoma" pitchFamily="34" charset="0"/>
              </a:rPr>
              <a:t>favour</a:t>
            </a:r>
            <a:r>
              <a:rPr lang="en-US" sz="2000" dirty="0" smtClean="0">
                <a:latin typeface="Tahoma" pitchFamily="34" charset="0"/>
                <a:ea typeface="Tahoma" pitchFamily="34" charset="0"/>
                <a:cs typeface="Tahoma" pitchFamily="34" charset="0"/>
              </a:rPr>
              <a:t> of the anointed </a:t>
            </a:r>
            <a:r>
              <a:rPr lang="en-US" sz="2000" dirty="0" smtClean="0">
                <a:latin typeface="Tahoma" pitchFamily="34" charset="0"/>
                <a:ea typeface="Tahoma" pitchFamily="34" charset="0"/>
                <a:cs typeface="Tahoma" pitchFamily="34" charset="0"/>
              </a:rPr>
              <a:t>candidate.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Even </a:t>
            </a:r>
            <a:r>
              <a:rPr lang="en-US" sz="2000" dirty="0" smtClean="0">
                <a:latin typeface="Tahoma" pitchFamily="34" charset="0"/>
                <a:ea typeface="Tahoma" pitchFamily="34" charset="0"/>
                <a:cs typeface="Tahoma" pitchFamily="34" charset="0"/>
              </a:rPr>
              <a:t>advertisements </a:t>
            </a:r>
            <a:r>
              <a:rPr lang="en-US" sz="2000" dirty="0" smtClean="0">
                <a:latin typeface="Tahoma" pitchFamily="34" charset="0"/>
                <a:ea typeface="Tahoma" pitchFamily="34" charset="0"/>
                <a:cs typeface="Tahoma" pitchFamily="34" charset="0"/>
              </a:rPr>
              <a:t>for such  high </a:t>
            </a:r>
            <a:r>
              <a:rPr lang="en-US" sz="2000" dirty="0" smtClean="0">
                <a:latin typeface="Tahoma" pitchFamily="34" charset="0"/>
                <a:ea typeface="Tahoma" pitchFamily="34" charset="0"/>
                <a:cs typeface="Tahoma" pitchFamily="34" charset="0"/>
              </a:rPr>
              <a:t>positions </a:t>
            </a:r>
            <a:r>
              <a:rPr lang="en-US" sz="2000" dirty="0" smtClean="0">
                <a:latin typeface="Tahoma" pitchFamily="34" charset="0"/>
                <a:ea typeface="Tahoma" pitchFamily="34" charset="0"/>
                <a:cs typeface="Tahoma" pitchFamily="34" charset="0"/>
              </a:rPr>
              <a:t>have </a:t>
            </a:r>
            <a:r>
              <a:rPr lang="en-US" sz="2000" dirty="0" smtClean="0">
                <a:latin typeface="Tahoma" pitchFamily="34" charset="0"/>
                <a:ea typeface="Tahoma" pitchFamily="34" charset="0"/>
                <a:cs typeface="Tahoma" pitchFamily="34" charset="0"/>
              </a:rPr>
              <a:t>been  couched  </a:t>
            </a:r>
            <a:r>
              <a:rPr lang="en-US" sz="2000" dirty="0" smtClean="0">
                <a:latin typeface="Tahoma" pitchFamily="34" charset="0"/>
                <a:ea typeface="Tahoma" pitchFamily="34" charset="0"/>
                <a:cs typeface="Tahoma" pitchFamily="34" charset="0"/>
              </a:rPr>
              <a:t>in such a way as to </a:t>
            </a: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favour</a:t>
            </a:r>
            <a:r>
              <a:rPr lang="en-US" sz="2000" dirty="0" smtClean="0">
                <a:latin typeface="Tahoma" pitchFamily="34" charset="0"/>
                <a:ea typeface="Tahoma" pitchFamily="34" charset="0"/>
                <a:cs typeface="Tahoma" pitchFamily="34" charset="0"/>
              </a:rPr>
              <a:t> the anointed </a:t>
            </a:r>
            <a:r>
              <a:rPr lang="en-US" sz="2000" dirty="0" smtClean="0">
                <a:latin typeface="Tahoma" pitchFamily="34" charset="0"/>
                <a:ea typeface="Tahoma" pitchFamily="34" charset="0"/>
                <a:cs typeface="Tahoma" pitchFamily="34" charset="0"/>
              </a:rPr>
              <a:t>candidate </a:t>
            </a:r>
            <a:r>
              <a:rPr lang="en-US" sz="2000" dirty="0" smtClean="0">
                <a:latin typeface="Tahoma" pitchFamily="34" charset="0"/>
                <a:ea typeface="Tahoma" pitchFamily="34" charset="0"/>
                <a:cs typeface="Tahoma" pitchFamily="34" charset="0"/>
              </a:rPr>
              <a:t>who  </a:t>
            </a:r>
            <a:r>
              <a:rPr lang="en-US" sz="2000" dirty="0" smtClean="0">
                <a:latin typeface="Tahoma" pitchFamily="34" charset="0"/>
                <a:ea typeface="Tahoma" pitchFamily="34" charset="0"/>
                <a:cs typeface="Tahoma" pitchFamily="34" charset="0"/>
              </a:rPr>
              <a:t>may</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otherwise not have qualified to be shortlisted </a:t>
            </a:r>
          </a:p>
          <a:p>
            <a:pPr algn="just"/>
            <a:r>
              <a:rPr lang="en-US" sz="2000" dirty="0" smtClean="0">
                <a:latin typeface="Tahoma" pitchFamily="34" charset="0"/>
                <a:ea typeface="Tahoma" pitchFamily="34" charset="0"/>
                <a:cs typeface="Tahoma" pitchFamily="34" charset="0"/>
              </a:rPr>
              <a:t>A  chief executive appointed in such circumstances is </a:t>
            </a:r>
            <a:r>
              <a:rPr lang="en-US" sz="2000" dirty="0" smtClean="0">
                <a:latin typeface="Tahoma" pitchFamily="34" charset="0"/>
                <a:ea typeface="Tahoma" pitchFamily="34" charset="0"/>
                <a:cs typeface="Tahoma" pitchFamily="34" charset="0"/>
              </a:rPr>
              <a:t>likely </a:t>
            </a:r>
            <a:r>
              <a:rPr lang="en-US" sz="2000" dirty="0" smtClean="0">
                <a:latin typeface="Tahoma" pitchFamily="34" charset="0"/>
                <a:ea typeface="Tahoma" pitchFamily="34" charset="0"/>
                <a:cs typeface="Tahoma" pitchFamily="34" charset="0"/>
              </a:rPr>
              <a:t>to be  </a:t>
            </a:r>
            <a:r>
              <a:rPr lang="en-US" sz="2000" dirty="0" smtClean="0">
                <a:latin typeface="Tahoma" pitchFamily="34" charset="0"/>
                <a:ea typeface="Tahoma" pitchFamily="34" charset="0"/>
                <a:cs typeface="Tahoma" pitchFamily="34" charset="0"/>
              </a:rPr>
              <a:t>autocratic   </a:t>
            </a:r>
            <a:r>
              <a:rPr lang="en-US" sz="2000" dirty="0" smtClean="0">
                <a:latin typeface="Tahoma" pitchFamily="34" charset="0"/>
                <a:ea typeface="Tahoma" pitchFamily="34" charset="0"/>
                <a:cs typeface="Tahoma" pitchFamily="34" charset="0"/>
              </a:rPr>
              <a:t>and acts with </a:t>
            </a:r>
            <a:r>
              <a:rPr lang="en-US" sz="2000" dirty="0" smtClean="0">
                <a:latin typeface="Tahoma" pitchFamily="34" charset="0"/>
                <a:ea typeface="Tahoma" pitchFamily="34" charset="0"/>
                <a:cs typeface="Tahoma" pitchFamily="34" charset="0"/>
              </a:rPr>
              <a:t>impunity </a:t>
            </a:r>
            <a:endParaRPr lang="en-US" sz="2000"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458200" cy="6248400"/>
          </a:xfrm>
        </p:spPr>
        <p:txBody>
          <a:bodyPr>
            <a:normAutofit/>
          </a:bodyPr>
          <a:lstStyle/>
          <a:p>
            <a:pPr algn="just"/>
            <a:r>
              <a:rPr lang="en-US" sz="2000" dirty="0" smtClean="0">
                <a:latin typeface="Tahoma" pitchFamily="34" charset="0"/>
                <a:ea typeface="Tahoma" pitchFamily="34" charset="0"/>
                <a:cs typeface="Tahoma" pitchFamily="34" charset="0"/>
              </a:rPr>
              <a:t>It was hoped that the autonomy sought and got by universities </a:t>
            </a:r>
            <a:r>
              <a:rPr lang="en-US" sz="2000" dirty="0" smtClean="0">
                <a:latin typeface="Tahoma" pitchFamily="34" charset="0"/>
                <a:ea typeface="Tahoma" pitchFamily="34" charset="0"/>
                <a:cs typeface="Tahoma" pitchFamily="34" charset="0"/>
              </a:rPr>
              <a:t>would </a:t>
            </a:r>
            <a:r>
              <a:rPr lang="en-US" sz="2000" dirty="0" smtClean="0">
                <a:latin typeface="Tahoma" pitchFamily="34" charset="0"/>
                <a:ea typeface="Tahoma" pitchFamily="34" charset="0"/>
                <a:cs typeface="Tahoma" pitchFamily="34" charset="0"/>
              </a:rPr>
              <a:t>give institutions free  hand to appoint their chief </a:t>
            </a:r>
            <a:r>
              <a:rPr lang="en-US" sz="2000" dirty="0" smtClean="0">
                <a:latin typeface="Tahoma" pitchFamily="34" charset="0"/>
                <a:ea typeface="Tahoma" pitchFamily="34" charset="0"/>
                <a:cs typeface="Tahoma" pitchFamily="34" charset="0"/>
              </a:rPr>
              <a:t>executives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However, most council members are political appointees </a:t>
            </a:r>
            <a:r>
              <a:rPr lang="en-US" sz="2000" dirty="0" smtClean="0">
                <a:latin typeface="Tahoma" pitchFamily="34" charset="0"/>
                <a:ea typeface="Tahoma" pitchFamily="34" charset="0"/>
                <a:cs typeface="Tahoma" pitchFamily="34" charset="0"/>
              </a:rPr>
              <a:t>who see </a:t>
            </a:r>
            <a:r>
              <a:rPr lang="en-US" sz="2000" dirty="0" smtClean="0">
                <a:latin typeface="Tahoma" pitchFamily="34" charset="0"/>
                <a:ea typeface="Tahoma" pitchFamily="34" charset="0"/>
                <a:cs typeface="Tahoma" pitchFamily="34" charset="0"/>
              </a:rPr>
              <a:t>their appointments as political reward through which to </a:t>
            </a:r>
            <a:r>
              <a:rPr lang="en-US" sz="2000" dirty="0" smtClean="0">
                <a:latin typeface="Tahoma" pitchFamily="34" charset="0"/>
                <a:ea typeface="Tahoma" pitchFamily="34" charset="0"/>
                <a:cs typeface="Tahoma" pitchFamily="34" charset="0"/>
              </a:rPr>
              <a:t>seek </a:t>
            </a:r>
            <a:r>
              <a:rPr lang="en-US" sz="2000" dirty="0" smtClean="0">
                <a:latin typeface="Tahoma" pitchFamily="34" charset="0"/>
                <a:ea typeface="Tahoma" pitchFamily="34" charset="0"/>
                <a:cs typeface="Tahoma" pitchFamily="34" charset="0"/>
              </a:rPr>
              <a:t>their rewards </a:t>
            </a:r>
          </a:p>
          <a:p>
            <a:pPr algn="just"/>
            <a:endParaRPr lang="en-US" sz="2000" dirty="0">
              <a:latin typeface="Tahoma" pitchFamily="34" charset="0"/>
              <a:ea typeface="Tahoma" pitchFamily="34" charset="0"/>
              <a:cs typeface="Tahoma" pitchFamily="34" charset="0"/>
            </a:endParaRPr>
          </a:p>
          <a:p>
            <a:pPr algn="ctr">
              <a:buNone/>
            </a:pPr>
            <a:r>
              <a:rPr lang="en-US" sz="2000" b="1" dirty="0" smtClean="0">
                <a:latin typeface="Tahoma" pitchFamily="34" charset="0"/>
                <a:ea typeface="Tahoma" pitchFamily="34" charset="0"/>
                <a:cs typeface="Tahoma" pitchFamily="34" charset="0"/>
              </a:rPr>
              <a:t>APPOINTMENT OF ACADEMIC STAFF</a:t>
            </a:r>
          </a:p>
          <a:p>
            <a:pPr algn="just">
              <a:buNone/>
            </a:pPr>
            <a:endParaRPr lang="en-US" sz="2000" b="1" dirty="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Institutions </a:t>
            </a:r>
            <a:r>
              <a:rPr lang="en-US" sz="2000" dirty="0" smtClean="0">
                <a:latin typeface="Tahoma" pitchFamily="34" charset="0"/>
                <a:ea typeface="Tahoma" pitchFamily="34" charset="0"/>
                <a:cs typeface="Tahoma" pitchFamily="34" charset="0"/>
              </a:rPr>
              <a:t>have </a:t>
            </a:r>
            <a:r>
              <a:rPr lang="en-US" sz="2000" dirty="0" smtClean="0">
                <a:latin typeface="Tahoma" pitchFamily="34" charset="0"/>
                <a:ea typeface="Tahoma" pitchFamily="34" charset="0"/>
                <a:cs typeface="Tahoma" pitchFamily="34" charset="0"/>
              </a:rPr>
              <a:t>laid down </a:t>
            </a:r>
            <a:r>
              <a:rPr lang="en-US" sz="2000" dirty="0" smtClean="0">
                <a:latin typeface="Tahoma" pitchFamily="34" charset="0"/>
                <a:ea typeface="Tahoma" pitchFamily="34" charset="0"/>
                <a:cs typeface="Tahoma" pitchFamily="34" charset="0"/>
              </a:rPr>
              <a:t>rules for appointment of staff which would </a:t>
            </a:r>
            <a:r>
              <a:rPr lang="en-US" sz="2000" dirty="0" smtClean="0">
                <a:latin typeface="Tahoma" pitchFamily="34" charset="0"/>
                <a:ea typeface="Tahoma" pitchFamily="34" charset="0"/>
                <a:cs typeface="Tahoma" pitchFamily="34" charset="0"/>
              </a:rPr>
              <a:t>include</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Identifying vacancies and evaluating the need </a:t>
            </a:r>
          </a:p>
          <a:p>
            <a:pPr algn="just"/>
            <a:r>
              <a:rPr lang="en-US" sz="2000" dirty="0" smtClean="0">
                <a:latin typeface="Tahoma" pitchFamily="34" charset="0"/>
                <a:ea typeface="Tahoma" pitchFamily="34" charset="0"/>
                <a:cs typeface="Tahoma" pitchFamily="34" charset="0"/>
              </a:rPr>
              <a:t>The positions description exist in the schemes of service of the institution </a:t>
            </a:r>
          </a:p>
          <a:p>
            <a:pPr algn="just"/>
            <a:r>
              <a:rPr lang="en-US" sz="2000" dirty="0" smtClean="0">
                <a:latin typeface="Tahoma" pitchFamily="34" charset="0"/>
                <a:ea typeface="Tahoma" pitchFamily="34" charset="0"/>
                <a:cs typeface="Tahoma" pitchFamily="34" charset="0"/>
              </a:rPr>
              <a:t>Developing a recruitment plan</a:t>
            </a:r>
          </a:p>
          <a:p>
            <a:pPr algn="just"/>
            <a:r>
              <a:rPr lang="en-US" sz="2000" dirty="0" smtClean="0">
                <a:latin typeface="Tahoma" pitchFamily="34" charset="0"/>
                <a:ea typeface="Tahoma" pitchFamily="34" charset="0"/>
                <a:cs typeface="Tahoma" pitchFamily="34" charset="0"/>
              </a:rPr>
              <a:t>Advertisement of vacancies internally and /or externally </a:t>
            </a:r>
          </a:p>
          <a:p>
            <a:pPr algn="just"/>
            <a:r>
              <a:rPr lang="en-US" sz="2000" dirty="0" smtClean="0">
                <a:latin typeface="Tahoma" pitchFamily="34" charset="0"/>
                <a:ea typeface="Tahoma" pitchFamily="34" charset="0"/>
                <a:cs typeface="Tahoma" pitchFamily="34" charset="0"/>
              </a:rPr>
              <a:t>Review applications and </a:t>
            </a:r>
            <a:r>
              <a:rPr lang="en-US" sz="2000" dirty="0" smtClean="0">
                <a:latin typeface="Tahoma" pitchFamily="34" charset="0"/>
                <a:ea typeface="Tahoma" pitchFamily="34" charset="0"/>
                <a:cs typeface="Tahoma" pitchFamily="34" charset="0"/>
              </a:rPr>
              <a:t>develop </a:t>
            </a:r>
            <a:r>
              <a:rPr lang="en-US" sz="2000" dirty="0" smtClean="0">
                <a:latin typeface="Tahoma" pitchFamily="34" charset="0"/>
                <a:ea typeface="Tahoma" pitchFamily="34" charset="0"/>
                <a:cs typeface="Tahoma" pitchFamily="34" charset="0"/>
              </a:rPr>
              <a:t>a </a:t>
            </a:r>
            <a:r>
              <a:rPr lang="en-US" sz="2000" dirty="0" smtClean="0">
                <a:latin typeface="Tahoma" pitchFamily="34" charset="0"/>
                <a:ea typeface="Tahoma" pitchFamily="34" charset="0"/>
                <a:cs typeface="Tahoma" pitchFamily="34" charset="0"/>
              </a:rPr>
              <a:t>long and  </a:t>
            </a:r>
            <a:r>
              <a:rPr lang="en-US" sz="2000" dirty="0" smtClean="0">
                <a:latin typeface="Tahoma" pitchFamily="34" charset="0"/>
                <a:ea typeface="Tahoma" pitchFamily="34" charset="0"/>
                <a:cs typeface="Tahoma" pitchFamily="34" charset="0"/>
              </a:rPr>
              <a:t>short list </a:t>
            </a:r>
          </a:p>
          <a:p>
            <a:pPr algn="just"/>
            <a:r>
              <a:rPr lang="en-US" sz="2000" dirty="0" smtClean="0">
                <a:latin typeface="Tahoma" pitchFamily="34" charset="0"/>
                <a:ea typeface="Tahoma" pitchFamily="34" charset="0"/>
                <a:cs typeface="Tahoma" pitchFamily="34" charset="0"/>
              </a:rPr>
              <a:t>Conduct </a:t>
            </a:r>
            <a:r>
              <a:rPr lang="en-US" sz="2000" dirty="0" smtClean="0">
                <a:latin typeface="Tahoma" pitchFamily="34" charset="0"/>
                <a:ea typeface="Tahoma" pitchFamily="34" charset="0"/>
                <a:cs typeface="Tahoma" pitchFamily="34" charset="0"/>
              </a:rPr>
              <a:t>interview</a:t>
            </a:r>
            <a:endParaRPr lang="en-US" sz="2000" dirty="0" smtClean="0">
              <a:latin typeface="Tahoma" pitchFamily="34" charset="0"/>
              <a:ea typeface="Tahoma" pitchFamily="34" charset="0"/>
              <a:cs typeface="Tahoma" pitchFamily="34" charset="0"/>
            </a:endParaRPr>
          </a:p>
        </p:txBody>
      </p:sp>
    </p:spTree>
  </p:cSld>
  <p:clrMapOvr>
    <a:masterClrMapping/>
  </p:clrMapOvr>
  <p:transition spd="slow">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10600" cy="6553200"/>
          </a:xfrm>
        </p:spPr>
        <p:txBody>
          <a:bodyPr>
            <a:normAutofit fontScale="92500" lnSpcReduction="10000"/>
          </a:bodyPr>
          <a:lstStyle/>
          <a:p>
            <a:r>
              <a:rPr lang="en-US" sz="2000" dirty="0" smtClean="0">
                <a:latin typeface="Tahoma" pitchFamily="34" charset="0"/>
                <a:ea typeface="Tahoma" pitchFamily="34" charset="0"/>
                <a:cs typeface="Tahoma" pitchFamily="34" charset="0"/>
              </a:rPr>
              <a:t>Select hire and finalize recruitment </a:t>
            </a:r>
          </a:p>
          <a:p>
            <a:r>
              <a:rPr lang="en-US" sz="2000" dirty="0" smtClean="0">
                <a:latin typeface="Tahoma" pitchFamily="34" charset="0"/>
                <a:ea typeface="Tahoma" pitchFamily="34" charset="0"/>
                <a:cs typeface="Tahoma" pitchFamily="34" charset="0"/>
              </a:rPr>
              <a:t>Institutions have </a:t>
            </a:r>
            <a:r>
              <a:rPr lang="en-US" sz="2000" dirty="0" smtClean="0">
                <a:latin typeface="Tahoma" pitchFamily="34" charset="0"/>
                <a:ea typeface="Tahoma" pitchFamily="34" charset="0"/>
                <a:cs typeface="Tahoma" pitchFamily="34" charset="0"/>
              </a:rPr>
              <a:t>clearly  </a:t>
            </a:r>
            <a:r>
              <a:rPr lang="en-US" sz="2000" dirty="0" smtClean="0">
                <a:latin typeface="Tahoma" pitchFamily="34" charset="0"/>
                <a:ea typeface="Tahoma" pitchFamily="34" charset="0"/>
                <a:cs typeface="Tahoma" pitchFamily="34" charset="0"/>
              </a:rPr>
              <a:t>defined  </a:t>
            </a:r>
            <a:r>
              <a:rPr lang="en-US" sz="2000" dirty="0" smtClean="0">
                <a:latin typeface="Tahoma" pitchFamily="34" charset="0"/>
                <a:ea typeface="Tahoma" pitchFamily="34" charset="0"/>
                <a:cs typeface="Tahoma" pitchFamily="34" charset="0"/>
              </a:rPr>
              <a:t>guidelines  </a:t>
            </a:r>
            <a:r>
              <a:rPr lang="en-US" sz="2000" dirty="0" smtClean="0">
                <a:latin typeface="Tahoma" pitchFamily="34" charset="0"/>
                <a:ea typeface="Tahoma" pitchFamily="34" charset="0"/>
                <a:cs typeface="Tahoma" pitchFamily="34" charset="0"/>
              </a:rPr>
              <a:t>and procedures </a:t>
            </a:r>
          </a:p>
          <a:p>
            <a:r>
              <a:rPr lang="en-US" sz="2000" dirty="0" smtClean="0">
                <a:latin typeface="Tahoma" pitchFamily="34" charset="0"/>
                <a:ea typeface="Tahoma" pitchFamily="34" charset="0"/>
                <a:cs typeface="Tahoma" pitchFamily="34" charset="0"/>
              </a:rPr>
              <a:t>There </a:t>
            </a:r>
            <a:r>
              <a:rPr lang="en-US" sz="2000" dirty="0" smtClean="0">
                <a:latin typeface="Tahoma" pitchFamily="34" charset="0"/>
                <a:ea typeface="Tahoma" pitchFamily="34" charset="0"/>
                <a:cs typeface="Tahoma" pitchFamily="34" charset="0"/>
              </a:rPr>
              <a:t>are </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standing </a:t>
            </a:r>
            <a:r>
              <a:rPr lang="en-US" sz="2000" dirty="0" smtClean="0">
                <a:latin typeface="Tahoma" pitchFamily="34" charset="0"/>
                <a:ea typeface="Tahoma" pitchFamily="34" charset="0"/>
                <a:cs typeface="Tahoma" pitchFamily="34" charset="0"/>
              </a:rPr>
              <a:t>Appointments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P</a:t>
            </a:r>
            <a:r>
              <a:rPr lang="en-US" sz="2000" dirty="0" smtClean="0">
                <a:latin typeface="Tahoma" pitchFamily="34" charset="0"/>
                <a:ea typeface="Tahoma" pitchFamily="34" charset="0"/>
                <a:cs typeface="Tahoma" pitchFamily="34" charset="0"/>
              </a:rPr>
              <a:t>romotions committees </a:t>
            </a:r>
            <a:r>
              <a:rPr lang="en-US" sz="2000" dirty="0" smtClean="0">
                <a:latin typeface="Tahoma" pitchFamily="34" charset="0"/>
                <a:ea typeface="Tahoma" pitchFamily="34" charset="0"/>
                <a:cs typeface="Tahoma" pitchFamily="34" charset="0"/>
              </a:rPr>
              <a:t>at </a:t>
            </a:r>
            <a:r>
              <a:rPr lang="en-US" sz="2000" dirty="0" smtClean="0">
                <a:latin typeface="Tahoma" pitchFamily="34" charset="0"/>
                <a:ea typeface="Tahoma" pitchFamily="34" charset="0"/>
                <a:cs typeface="Tahoma" pitchFamily="34" charset="0"/>
              </a:rPr>
              <a:t>department and faulty  levels </a:t>
            </a:r>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Departments </a:t>
            </a:r>
            <a:r>
              <a:rPr lang="en-US" sz="2000" dirty="0" smtClean="0">
                <a:latin typeface="Tahoma" pitchFamily="34" charset="0"/>
                <a:ea typeface="Tahoma" pitchFamily="34" charset="0"/>
                <a:cs typeface="Tahoma" pitchFamily="34" charset="0"/>
              </a:rPr>
              <a:t>initiate </a:t>
            </a:r>
            <a:r>
              <a:rPr lang="en-US" sz="2000" dirty="0" smtClean="0">
                <a:latin typeface="Tahoma" pitchFamily="34" charset="0"/>
                <a:ea typeface="Tahoma" pitchFamily="34" charset="0"/>
                <a:cs typeface="Tahoma" pitchFamily="34" charset="0"/>
              </a:rPr>
              <a:t>the request  for  hire of the staff they need or based on call circular from </a:t>
            </a:r>
            <a:r>
              <a:rPr lang="en-US" sz="2000" dirty="0" smtClean="0">
                <a:latin typeface="Tahoma" pitchFamily="34" charset="0"/>
                <a:ea typeface="Tahoma" pitchFamily="34" charset="0"/>
                <a:cs typeface="Tahoma" pitchFamily="34" charset="0"/>
              </a:rPr>
              <a:t>establishment </a:t>
            </a:r>
            <a:r>
              <a:rPr lang="en-US" sz="2000" dirty="0" smtClean="0">
                <a:latin typeface="Tahoma" pitchFamily="34" charset="0"/>
                <a:ea typeface="Tahoma" pitchFamily="34" charset="0"/>
                <a:cs typeface="Tahoma" pitchFamily="34" charset="0"/>
              </a:rPr>
              <a:t>or personnel </a:t>
            </a:r>
            <a:r>
              <a:rPr lang="en-US" sz="2000" dirty="0" smtClean="0">
                <a:latin typeface="Tahoma" pitchFamily="34" charset="0"/>
                <a:ea typeface="Tahoma" pitchFamily="34" charset="0"/>
                <a:cs typeface="Tahoma" pitchFamily="34" charset="0"/>
              </a:rPr>
              <a:t>units. </a:t>
            </a:r>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Application </a:t>
            </a:r>
            <a:r>
              <a:rPr lang="en-US" sz="2000" dirty="0" smtClean="0">
                <a:latin typeface="Tahoma" pitchFamily="34" charset="0"/>
                <a:ea typeface="Tahoma" pitchFamily="34" charset="0"/>
                <a:cs typeface="Tahoma" pitchFamily="34" charset="0"/>
              </a:rPr>
              <a:t>received </a:t>
            </a:r>
            <a:r>
              <a:rPr lang="en-US" sz="2000" dirty="0" smtClean="0">
                <a:latin typeface="Tahoma" pitchFamily="34" charset="0"/>
                <a:ea typeface="Tahoma" pitchFamily="34" charset="0"/>
                <a:cs typeface="Tahoma" pitchFamily="34" charset="0"/>
              </a:rPr>
              <a:t>from </a:t>
            </a:r>
            <a:r>
              <a:rPr lang="en-US" sz="2000" dirty="0" smtClean="0">
                <a:latin typeface="Tahoma" pitchFamily="34" charset="0"/>
                <a:ea typeface="Tahoma" pitchFamily="34" charset="0"/>
                <a:cs typeface="Tahoma" pitchFamily="34" charset="0"/>
              </a:rPr>
              <a:t>departments </a:t>
            </a:r>
            <a:r>
              <a:rPr lang="en-US" sz="2000" dirty="0" smtClean="0">
                <a:latin typeface="Tahoma" pitchFamily="34" charset="0"/>
                <a:ea typeface="Tahoma" pitchFamily="34" charset="0"/>
                <a:cs typeface="Tahoma" pitchFamily="34" charset="0"/>
              </a:rPr>
              <a:t>are processes and sent to </a:t>
            </a:r>
            <a:r>
              <a:rPr lang="en-US" sz="2000" dirty="0" smtClean="0">
                <a:latin typeface="Tahoma" pitchFamily="34" charset="0"/>
                <a:ea typeface="Tahoma" pitchFamily="34" charset="0"/>
                <a:cs typeface="Tahoma" pitchFamily="34" charset="0"/>
              </a:rPr>
              <a:t>faculty </a:t>
            </a:r>
            <a:r>
              <a:rPr lang="en-US" sz="2000" dirty="0" smtClean="0">
                <a:latin typeface="Tahoma" pitchFamily="34" charset="0"/>
                <a:ea typeface="Tahoma" pitchFamily="34" charset="0"/>
                <a:cs typeface="Tahoma" pitchFamily="34" charset="0"/>
              </a:rPr>
              <a:t>A</a:t>
            </a:r>
            <a:r>
              <a:rPr lang="en-US" sz="2000" dirty="0" smtClean="0">
                <a:latin typeface="Tahoma" pitchFamily="34" charset="0"/>
                <a:ea typeface="Tahoma" pitchFamily="34" charset="0"/>
                <a:cs typeface="Tahoma" pitchFamily="34" charset="0"/>
              </a:rPr>
              <a:t>ppointments and Promotions committees </a:t>
            </a:r>
            <a:endParaRPr lang="en-US" sz="2000" dirty="0" smtClean="0">
              <a:latin typeface="Tahoma" pitchFamily="34" charset="0"/>
              <a:ea typeface="Tahoma" pitchFamily="34" charset="0"/>
              <a:cs typeface="Tahoma" pitchFamily="34" charset="0"/>
            </a:endParaRPr>
          </a:p>
          <a:p>
            <a:r>
              <a:rPr lang="en-US" sz="2000" dirty="0" smtClean="0">
                <a:latin typeface="Tahoma" pitchFamily="34" charset="0"/>
                <a:ea typeface="Tahoma" pitchFamily="34" charset="0"/>
                <a:cs typeface="Tahoma" pitchFamily="34" charset="0"/>
              </a:rPr>
              <a:t>Recommendations </a:t>
            </a:r>
            <a:r>
              <a:rPr lang="en-US" sz="2000" dirty="0" smtClean="0">
                <a:latin typeface="Tahoma" pitchFamily="34" charset="0"/>
                <a:ea typeface="Tahoma" pitchFamily="34" charset="0"/>
                <a:cs typeface="Tahoma" pitchFamily="34" charset="0"/>
              </a:rPr>
              <a:t>from faculty </a:t>
            </a:r>
            <a:r>
              <a:rPr lang="en-US" sz="2000" dirty="0" smtClean="0">
                <a:latin typeface="Tahoma" pitchFamily="34" charset="0"/>
                <a:ea typeface="Tahoma" pitchFamily="34" charset="0"/>
                <a:cs typeface="Tahoma" pitchFamily="34" charset="0"/>
              </a:rPr>
              <a:t>Appointments and  </a:t>
            </a:r>
            <a:r>
              <a:rPr lang="en-US" sz="2000" dirty="0" smtClean="0">
                <a:latin typeface="Tahoma" pitchFamily="34" charset="0"/>
                <a:ea typeface="Tahoma" pitchFamily="34" charset="0"/>
                <a:cs typeface="Tahoma" pitchFamily="34" charset="0"/>
              </a:rPr>
              <a:t>P</a:t>
            </a:r>
            <a:r>
              <a:rPr lang="en-US" sz="2000" dirty="0" smtClean="0">
                <a:latin typeface="Tahoma" pitchFamily="34" charset="0"/>
                <a:ea typeface="Tahoma" pitchFamily="34" charset="0"/>
                <a:cs typeface="Tahoma" pitchFamily="34" charset="0"/>
              </a:rPr>
              <a:t>romotions committees </a:t>
            </a:r>
            <a:r>
              <a:rPr lang="en-US" sz="2000" dirty="0" smtClean="0">
                <a:latin typeface="Tahoma" pitchFamily="34" charset="0"/>
                <a:ea typeface="Tahoma" pitchFamily="34" charset="0"/>
                <a:cs typeface="Tahoma" pitchFamily="34" charset="0"/>
              </a:rPr>
              <a:t>are sent to the </a:t>
            </a:r>
            <a:r>
              <a:rPr lang="en-US" sz="2000" dirty="0" smtClean="0">
                <a:latin typeface="Tahoma" pitchFamily="34" charset="0"/>
                <a:ea typeface="Tahoma" pitchFamily="34" charset="0"/>
                <a:cs typeface="Tahoma" pitchFamily="34" charset="0"/>
              </a:rPr>
              <a:t>C</a:t>
            </a:r>
            <a:r>
              <a:rPr lang="en-US" sz="2000" dirty="0" smtClean="0">
                <a:latin typeface="Tahoma" pitchFamily="34" charset="0"/>
                <a:ea typeface="Tahoma" pitchFamily="34" charset="0"/>
                <a:cs typeface="Tahoma" pitchFamily="34" charset="0"/>
              </a:rPr>
              <a:t>ouncils </a:t>
            </a:r>
            <a:r>
              <a:rPr lang="en-US" sz="2000" dirty="0" smtClean="0">
                <a:latin typeface="Tahoma" pitchFamily="34" charset="0"/>
                <a:ea typeface="Tahoma" pitchFamily="34" charset="0"/>
                <a:cs typeface="Tahoma" pitchFamily="34" charset="0"/>
              </a:rPr>
              <a:t>or </a:t>
            </a:r>
            <a:r>
              <a:rPr lang="en-US" sz="2000" dirty="0" smtClean="0">
                <a:latin typeface="Tahoma" pitchFamily="34" charset="0"/>
                <a:ea typeface="Tahoma" pitchFamily="34" charset="0"/>
                <a:cs typeface="Tahoma" pitchFamily="34" charset="0"/>
              </a:rPr>
              <a:t>Boards </a:t>
            </a:r>
            <a:endParaRPr lang="en-US" sz="2000" dirty="0" smtClean="0">
              <a:latin typeface="Tahoma" pitchFamily="34" charset="0"/>
              <a:ea typeface="Tahoma" pitchFamily="34" charset="0"/>
              <a:cs typeface="Tahoma" pitchFamily="34" charset="0"/>
            </a:endParaRPr>
          </a:p>
          <a:p>
            <a:pPr>
              <a:buNone/>
            </a:pPr>
            <a:r>
              <a:rPr lang="en-US" sz="2000" b="1" dirty="0" smtClean="0">
                <a:latin typeface="Tahoma" pitchFamily="34" charset="0"/>
                <a:ea typeface="Tahoma" pitchFamily="34" charset="0"/>
                <a:cs typeface="Tahoma" pitchFamily="34" charset="0"/>
              </a:rPr>
              <a:t>ARE THESE PROCEDURES FREE FROM CORRUPTION</a:t>
            </a:r>
            <a:r>
              <a:rPr lang="en-US" sz="2000" dirty="0" smtClean="0">
                <a:latin typeface="Tahoma" pitchFamily="34" charset="0"/>
                <a:ea typeface="Tahoma" pitchFamily="34" charset="0"/>
                <a:cs typeface="Tahoma" pitchFamily="34" charset="0"/>
              </a:rPr>
              <a:t> </a:t>
            </a:r>
          </a:p>
          <a:p>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Ordinarily </a:t>
            </a:r>
            <a:r>
              <a:rPr lang="en-US" sz="2000" dirty="0" smtClean="0">
                <a:latin typeface="Tahoma" pitchFamily="34" charset="0"/>
                <a:ea typeface="Tahoma" pitchFamily="34" charset="0"/>
                <a:cs typeface="Tahoma" pitchFamily="34" charset="0"/>
              </a:rPr>
              <a:t>the procedure should ensures that </a:t>
            </a:r>
            <a:r>
              <a:rPr lang="en-US" sz="2000" dirty="0" smtClean="0">
                <a:latin typeface="Tahoma" pitchFamily="34" charset="0"/>
                <a:ea typeface="Tahoma" pitchFamily="34" charset="0"/>
                <a:cs typeface="Tahoma" pitchFamily="34" charset="0"/>
              </a:rPr>
              <a:t>appointments </a:t>
            </a:r>
            <a:r>
              <a:rPr lang="en-US" sz="2000" dirty="0" smtClean="0">
                <a:latin typeface="Tahoma" pitchFamily="34" charset="0"/>
                <a:ea typeface="Tahoma" pitchFamily="34" charset="0"/>
                <a:cs typeface="Tahoma" pitchFamily="34" charset="0"/>
              </a:rPr>
              <a:t>are not lacking in integrity.</a:t>
            </a:r>
          </a:p>
          <a:p>
            <a:r>
              <a:rPr lang="en-US" sz="2000" dirty="0" smtClean="0">
                <a:latin typeface="Tahoma" pitchFamily="34" charset="0"/>
                <a:ea typeface="Tahoma" pitchFamily="34" charset="0"/>
                <a:cs typeface="Tahoma" pitchFamily="34" charset="0"/>
              </a:rPr>
              <a:t>But the </a:t>
            </a:r>
            <a:r>
              <a:rPr lang="en-US" sz="2000" dirty="0" smtClean="0">
                <a:latin typeface="Tahoma" pitchFamily="34" charset="0"/>
                <a:ea typeface="Tahoma" pitchFamily="34" charset="0"/>
                <a:cs typeface="Tahoma" pitchFamily="34" charset="0"/>
              </a:rPr>
              <a:t>politicization </a:t>
            </a:r>
            <a:r>
              <a:rPr lang="en-US" sz="2000" dirty="0" smtClean="0">
                <a:latin typeface="Tahoma" pitchFamily="34" charset="0"/>
                <a:ea typeface="Tahoma" pitchFamily="34" charset="0"/>
                <a:cs typeface="Tahoma" pitchFamily="34" charset="0"/>
              </a:rPr>
              <a:t>of the office of the chief executive has resulted in circumstance  to lack of integrity in this process. </a:t>
            </a:r>
          </a:p>
          <a:p>
            <a:r>
              <a:rPr lang="en-US" sz="2000" dirty="0" smtClean="0">
                <a:latin typeface="Tahoma" pitchFamily="34" charset="0"/>
                <a:ea typeface="Tahoma" pitchFamily="34" charset="0"/>
                <a:cs typeface="Tahoma" pitchFamily="34" charset="0"/>
              </a:rPr>
              <a:t>Temporary appointments become a tool to violet the </a:t>
            </a:r>
            <a:r>
              <a:rPr lang="en-US" sz="2000" dirty="0" smtClean="0">
                <a:latin typeface="Tahoma" pitchFamily="34" charset="0"/>
                <a:ea typeface="Tahoma" pitchFamily="34" charset="0"/>
                <a:cs typeface="Tahoma" pitchFamily="34" charset="0"/>
              </a:rPr>
              <a:t>laid </a:t>
            </a:r>
            <a:r>
              <a:rPr lang="en-US" sz="2000" dirty="0" smtClean="0">
                <a:latin typeface="Tahoma" pitchFamily="34" charset="0"/>
                <a:ea typeface="Tahoma" pitchFamily="34" charset="0"/>
                <a:cs typeface="Tahoma" pitchFamily="34" charset="0"/>
              </a:rPr>
              <a:t>down process</a:t>
            </a:r>
          </a:p>
          <a:p>
            <a:r>
              <a:rPr lang="en-US" sz="2000" dirty="0" smtClean="0">
                <a:latin typeface="Tahoma" pitchFamily="34" charset="0"/>
                <a:ea typeface="Tahoma" pitchFamily="34" charset="0"/>
                <a:cs typeface="Tahoma" pitchFamily="34" charset="0"/>
              </a:rPr>
              <a:t>The process where abused is a violation of the federal character principle enshrined in the constitution. </a:t>
            </a:r>
          </a:p>
          <a:p>
            <a:r>
              <a:rPr lang="en-US" sz="2000" dirty="0" smtClean="0">
                <a:latin typeface="Tahoma" pitchFamily="34" charset="0"/>
                <a:ea typeface="Tahoma" pitchFamily="34" charset="0"/>
                <a:cs typeface="Tahoma" pitchFamily="34" charset="0"/>
              </a:rPr>
              <a:t>Sometimes jobs are advertised but no interviews are held but hiring takes place.</a:t>
            </a:r>
          </a:p>
        </p:txBody>
      </p:sp>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chemeClr val="tx1"/>
                </a:solidFill>
                <a:latin typeface="Tahoma" pitchFamily="34" charset="0"/>
                <a:ea typeface="Tahoma" pitchFamily="34" charset="0"/>
                <a:cs typeface="Tahoma" pitchFamily="34" charset="0"/>
              </a:rPr>
              <a:t>APPOINTMENT OF ADMINISTRATIVE AND TECHNICAL STAFF </a:t>
            </a:r>
            <a:r>
              <a:rPr lang="en-US" sz="2000" dirty="0" smtClean="0">
                <a:latin typeface="Tahoma" pitchFamily="34" charset="0"/>
                <a:ea typeface="Tahoma" pitchFamily="34" charset="0"/>
                <a:cs typeface="Tahoma" pitchFamily="34" charset="0"/>
              </a:rPr>
              <a:t/>
            </a:r>
            <a:br>
              <a:rPr lang="en-US" sz="2000" dirty="0" smtClean="0">
                <a:latin typeface="Tahoma" pitchFamily="34" charset="0"/>
                <a:ea typeface="Tahoma" pitchFamily="34" charset="0"/>
                <a:cs typeface="Tahoma" pitchFamily="34" charset="0"/>
              </a:rPr>
            </a:br>
            <a:endParaRPr lang="en-US" sz="2000"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en-US" sz="2000" dirty="0" smtClean="0">
                <a:latin typeface="Tahoma" pitchFamily="34" charset="0"/>
                <a:ea typeface="Tahoma" pitchFamily="34" charset="0"/>
                <a:cs typeface="Tahoma" pitchFamily="34" charset="0"/>
              </a:rPr>
              <a:t> Some Chief executives </a:t>
            </a:r>
            <a:r>
              <a:rPr lang="en-US" sz="2000" dirty="0" smtClean="0">
                <a:latin typeface="Tahoma" pitchFamily="34" charset="0"/>
                <a:ea typeface="Tahoma" pitchFamily="34" charset="0"/>
                <a:cs typeface="Tahoma" pitchFamily="34" charset="0"/>
              </a:rPr>
              <a:t>have shown </a:t>
            </a:r>
            <a:r>
              <a:rPr lang="en-US" sz="2000" dirty="0" smtClean="0">
                <a:latin typeface="Tahoma" pitchFamily="34" charset="0"/>
                <a:ea typeface="Tahoma" pitchFamily="34" charset="0"/>
                <a:cs typeface="Tahoma" pitchFamily="34" charset="0"/>
              </a:rPr>
              <a:t>gross lack  </a:t>
            </a:r>
            <a:r>
              <a:rPr lang="en-US" sz="2000" dirty="0" smtClean="0">
                <a:latin typeface="Tahoma" pitchFamily="34" charset="0"/>
                <a:ea typeface="Tahoma" pitchFamily="34" charset="0"/>
                <a:cs typeface="Tahoma" pitchFamily="34" charset="0"/>
              </a:rPr>
              <a:t>of integrity in this area</a:t>
            </a:r>
          </a:p>
          <a:p>
            <a:pPr algn="just"/>
            <a:r>
              <a:rPr lang="en-US" sz="2000" dirty="0" smtClean="0">
                <a:latin typeface="Tahoma" pitchFamily="34" charset="0"/>
                <a:ea typeface="Tahoma" pitchFamily="34" charset="0"/>
                <a:cs typeface="Tahoma" pitchFamily="34" charset="0"/>
              </a:rPr>
              <a:t>Jobs have a general administrative  and technical description that makes hire easy for chief  </a:t>
            </a:r>
            <a:r>
              <a:rPr lang="en-US" sz="2000" dirty="0" smtClean="0">
                <a:latin typeface="Tahoma" pitchFamily="34" charset="0"/>
                <a:ea typeface="Tahoma" pitchFamily="34" charset="0"/>
                <a:cs typeface="Tahoma" pitchFamily="34" charset="0"/>
              </a:rPr>
              <a:t>executives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Any </a:t>
            </a:r>
            <a:r>
              <a:rPr lang="en-US" sz="2000" dirty="0" smtClean="0">
                <a:latin typeface="Tahoma" pitchFamily="34" charset="0"/>
                <a:ea typeface="Tahoma" pitchFamily="34" charset="0"/>
                <a:cs typeface="Tahoma" pitchFamily="34" charset="0"/>
              </a:rPr>
              <a:t>applicant fitting into the general description and qualification </a:t>
            </a:r>
            <a:r>
              <a:rPr lang="en-US" sz="2000" dirty="0" smtClean="0">
                <a:latin typeface="Tahoma" pitchFamily="34" charset="0"/>
                <a:ea typeface="Tahoma" pitchFamily="34" charset="0"/>
                <a:cs typeface="Tahoma" pitchFamily="34" charset="0"/>
              </a:rPr>
              <a:t>is given the job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W</a:t>
            </a:r>
            <a:r>
              <a:rPr lang="en-US" sz="2000" dirty="0" smtClean="0">
                <a:latin typeface="Tahoma" pitchFamily="34" charset="0"/>
                <a:ea typeface="Tahoma" pitchFamily="34" charset="0"/>
                <a:cs typeface="Tahoma" pitchFamily="34" charset="0"/>
              </a:rPr>
              <a:t>hen </a:t>
            </a:r>
            <a:r>
              <a:rPr lang="en-US" sz="2000" dirty="0" smtClean="0">
                <a:latin typeface="Tahoma" pitchFamily="34" charset="0"/>
                <a:ea typeface="Tahoma" pitchFamily="34" charset="0"/>
                <a:cs typeface="Tahoma" pitchFamily="34" charset="0"/>
              </a:rPr>
              <a:t>jobs are not </a:t>
            </a:r>
            <a:r>
              <a:rPr lang="en-US" sz="2000" dirty="0" smtClean="0">
                <a:latin typeface="Tahoma" pitchFamily="34" charset="0"/>
                <a:ea typeface="Tahoma" pitchFamily="34" charset="0"/>
                <a:cs typeface="Tahoma" pitchFamily="34" charset="0"/>
              </a:rPr>
              <a:t>advertized </a:t>
            </a:r>
            <a:r>
              <a:rPr lang="en-US" sz="2000" dirty="0" smtClean="0">
                <a:latin typeface="Tahoma" pitchFamily="34" charset="0"/>
                <a:ea typeface="Tahoma" pitchFamily="34" charset="0"/>
                <a:cs typeface="Tahoma" pitchFamily="34" charset="0"/>
              </a:rPr>
              <a:t>the entire selection process, could be </a:t>
            </a:r>
            <a:r>
              <a:rPr lang="en-US" sz="2000" dirty="0" smtClean="0">
                <a:latin typeface="Tahoma" pitchFamily="34" charset="0"/>
                <a:ea typeface="Tahoma" pitchFamily="34" charset="0"/>
                <a:cs typeface="Tahoma" pitchFamily="34" charset="0"/>
              </a:rPr>
              <a:t>excluded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The process violates the federal  character principle enshrined in the </a:t>
            </a:r>
            <a:r>
              <a:rPr lang="en-US" sz="2000" dirty="0" smtClean="0">
                <a:latin typeface="Tahoma" pitchFamily="34" charset="0"/>
                <a:ea typeface="Tahoma" pitchFamily="34" charset="0"/>
                <a:cs typeface="Tahoma" pitchFamily="34" charset="0"/>
              </a:rPr>
              <a:t>constitution.</a:t>
            </a:r>
          </a:p>
          <a:p>
            <a:pPr algn="just"/>
            <a:r>
              <a:rPr lang="en-US" sz="2000" dirty="0" smtClean="0">
                <a:latin typeface="Tahoma" pitchFamily="34" charset="0"/>
                <a:ea typeface="Tahoma" pitchFamily="34" charset="0"/>
                <a:cs typeface="Tahoma" pitchFamily="34" charset="0"/>
              </a:rPr>
              <a:t>O</a:t>
            </a:r>
            <a:r>
              <a:rPr lang="en-US" sz="2000" dirty="0" smtClean="0">
                <a:latin typeface="Tahoma" pitchFamily="34" charset="0"/>
                <a:ea typeface="Tahoma" pitchFamily="34" charset="0"/>
                <a:cs typeface="Tahoma" pitchFamily="34" charset="0"/>
              </a:rPr>
              <a:t>ther </a:t>
            </a:r>
            <a:r>
              <a:rPr lang="en-US" sz="2000" dirty="0" smtClean="0">
                <a:latin typeface="Tahoma" pitchFamily="34" charset="0"/>
                <a:ea typeface="Tahoma" pitchFamily="34" charset="0"/>
                <a:cs typeface="Tahoma" pitchFamily="34" charset="0"/>
              </a:rPr>
              <a:t>states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other sectional groups are naturally </a:t>
            </a:r>
            <a:r>
              <a:rPr lang="en-US" sz="2000" dirty="0" smtClean="0">
                <a:latin typeface="Tahoma" pitchFamily="34" charset="0"/>
                <a:ea typeface="Tahoma" pitchFamily="34" charset="0"/>
                <a:cs typeface="Tahoma" pitchFamily="34" charset="0"/>
              </a:rPr>
              <a:t>excluded </a:t>
            </a:r>
            <a:endParaRPr lang="en-US" sz="2000" dirty="0" smtClean="0">
              <a:latin typeface="Tahoma" pitchFamily="34" charset="0"/>
              <a:ea typeface="Tahoma" pitchFamily="34" charset="0"/>
              <a:cs typeface="Tahoma" pitchFamily="34" charset="0"/>
            </a:endParaRP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sz="3600" dirty="0" smtClean="0">
                <a:latin typeface="AR BLANCA" pitchFamily="2" charset="0"/>
                <a:ea typeface="Tahoma" pitchFamily="34" charset="0"/>
                <a:cs typeface="Tahoma" pitchFamily="34" charset="0"/>
              </a:rPr>
              <a:t>THE CHIEF EXECUTIVES  ARE THE SENTINELS AT THE GATES OF THE IVORY TOWER. IF HE LET DOWN THE GUARD OR OPEN THE GATES THEN CORRUPTION AND LACK OF INTEGRITY FLOODS THE INSTITUTIONS. </a:t>
            </a:r>
          </a:p>
          <a:p>
            <a:pPr algn="just"/>
            <a:endParaRPr lang="en-US" dirty="0">
              <a:latin typeface="AR BLANCA" pitchFamily="2" charset="0"/>
            </a:endParaRPr>
          </a:p>
        </p:txBody>
      </p:sp>
    </p:spTree>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INTEGRITY IN STAFF PROMOTION</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447800"/>
            <a:ext cx="8229600" cy="4953000"/>
          </a:xfrm>
        </p:spPr>
        <p:txBody>
          <a:bodyPr>
            <a:normAutofit/>
          </a:bodyPr>
          <a:lstStyle/>
          <a:p>
            <a:pPr algn="just"/>
            <a:r>
              <a:rPr lang="en-US" sz="2400" dirty="0" smtClean="0">
                <a:latin typeface="Tahoma" pitchFamily="34" charset="0"/>
                <a:ea typeface="Tahoma" pitchFamily="34" charset="0"/>
                <a:cs typeface="Tahoma" pitchFamily="34" charset="0"/>
              </a:rPr>
              <a:t>Staff performance appraisal is a systematic evaluation of the employee with regard to his job performance.</a:t>
            </a:r>
          </a:p>
          <a:p>
            <a:pPr algn="just"/>
            <a:r>
              <a:rPr lang="en-US" sz="2400" dirty="0" smtClean="0">
                <a:latin typeface="Tahoma" pitchFamily="34" charset="0"/>
                <a:ea typeface="Tahoma" pitchFamily="34" charset="0"/>
                <a:cs typeface="Tahoma" pitchFamily="34" charset="0"/>
              </a:rPr>
              <a:t>It can inform a decision on the performance or contribution related pay increases through a rating system</a:t>
            </a:r>
          </a:p>
          <a:p>
            <a:pPr algn="just"/>
            <a:r>
              <a:rPr lang="en-US" sz="2400" dirty="0" smtClean="0">
                <a:latin typeface="Tahoma" pitchFamily="34" charset="0"/>
                <a:ea typeface="Tahoma" pitchFamily="34" charset="0"/>
                <a:cs typeface="Tahoma" pitchFamily="34" charset="0"/>
              </a:rPr>
              <a:t>It is a method of stock taking that provides opportunity to review individual performance quarterly, half </a:t>
            </a:r>
            <a:r>
              <a:rPr lang="en-US" sz="2400" dirty="0" smtClean="0">
                <a:latin typeface="Tahoma" pitchFamily="34" charset="0"/>
                <a:ea typeface="Tahoma" pitchFamily="34" charset="0"/>
                <a:cs typeface="Tahoma" pitchFamily="34" charset="0"/>
              </a:rPr>
              <a:t>yearly </a:t>
            </a:r>
            <a:r>
              <a:rPr lang="en-US" sz="2400" dirty="0" smtClean="0">
                <a:latin typeface="Tahoma" pitchFamily="34" charset="0"/>
                <a:ea typeface="Tahoma" pitchFamily="34" charset="0"/>
                <a:cs typeface="Tahoma" pitchFamily="34" charset="0"/>
              </a:rPr>
              <a:t>or annually.</a:t>
            </a:r>
            <a:endParaRPr lang="en-US" sz="2400" dirty="0">
              <a:latin typeface="Tahoma" pitchFamily="34" charset="0"/>
              <a:ea typeface="Tahoma" pitchFamily="34" charset="0"/>
              <a:cs typeface="Tahoma" pitchFamily="34" charset="0"/>
            </a:endParaRPr>
          </a:p>
        </p:txBody>
      </p:sp>
    </p:spTree>
  </p:cSld>
  <p:clrMapOvr>
    <a:masterClrMapping/>
  </p:clrMapOvr>
  <p:transition spd="slow">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ACADEMIC STAFF PROMOTION</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533400" y="1371600"/>
            <a:ext cx="7467600" cy="4873752"/>
          </a:xfrm>
        </p:spPr>
        <p:txBody>
          <a:bodyPr>
            <a:noAutofit/>
          </a:bodyPr>
          <a:lstStyle/>
          <a:p>
            <a:r>
              <a:rPr lang="en-US" sz="2200" dirty="0" smtClean="0">
                <a:latin typeface="Tahoma" pitchFamily="34" charset="0"/>
                <a:ea typeface="Tahoma" pitchFamily="34" charset="0"/>
                <a:cs typeface="Tahoma" pitchFamily="34" charset="0"/>
              </a:rPr>
              <a:t>As with academic staff recruitment, there is a structured and defined process for assessment, appraisal or promotion.</a:t>
            </a:r>
          </a:p>
          <a:p>
            <a:r>
              <a:rPr lang="en-US" sz="2200" dirty="0" smtClean="0">
                <a:latin typeface="Tahoma" pitchFamily="34" charset="0"/>
                <a:ea typeface="Tahoma" pitchFamily="34" charset="0"/>
                <a:cs typeface="Tahoma" pitchFamily="34" charset="0"/>
              </a:rPr>
              <a:t>A call circular from the establishment/ personnel unit kick starts the process.</a:t>
            </a:r>
          </a:p>
          <a:p>
            <a:r>
              <a:rPr lang="en-US" sz="2200" dirty="0" smtClean="0">
                <a:latin typeface="Tahoma" pitchFamily="34" charset="0"/>
                <a:ea typeface="Tahoma" pitchFamily="34" charset="0"/>
                <a:cs typeface="Tahoma" pitchFamily="34" charset="0"/>
              </a:rPr>
              <a:t>Apart from other parameters for assessment, teaching, conferences and community service, there is a strong bias towards research</a:t>
            </a:r>
          </a:p>
          <a:p>
            <a:r>
              <a:rPr lang="en-US" sz="2200" dirty="0" smtClean="0">
                <a:latin typeface="Tahoma" pitchFamily="34" charset="0"/>
                <a:ea typeface="Tahoma" pitchFamily="34" charset="0"/>
                <a:cs typeface="Tahoma" pitchFamily="34" charset="0"/>
              </a:rPr>
              <a:t>Assessment of research publications, innovations is a very technical process carried out by a specialist in the area</a:t>
            </a:r>
          </a:p>
          <a:p>
            <a:r>
              <a:rPr lang="en-US" sz="2200" dirty="0" smtClean="0">
                <a:latin typeface="Tahoma" pitchFamily="34" charset="0"/>
                <a:ea typeface="Tahoma" pitchFamily="34" charset="0"/>
                <a:cs typeface="Tahoma" pitchFamily="34" charset="0"/>
              </a:rPr>
              <a:t>It does not lend itself easily to lack of integrity unless the </a:t>
            </a:r>
            <a:r>
              <a:rPr lang="en-US" sz="2200" dirty="0" smtClean="0">
                <a:latin typeface="Tahoma" pitchFamily="34" charset="0"/>
                <a:ea typeface="Tahoma" pitchFamily="34" charset="0"/>
                <a:cs typeface="Tahoma" pitchFamily="34" charset="0"/>
              </a:rPr>
              <a:t>assessors </a:t>
            </a:r>
            <a:r>
              <a:rPr lang="en-US" sz="2200" dirty="0" smtClean="0">
                <a:latin typeface="Tahoma" pitchFamily="34" charset="0"/>
                <a:ea typeface="Tahoma" pitchFamily="34" charset="0"/>
                <a:cs typeface="Tahoma" pitchFamily="34" charset="0"/>
              </a:rPr>
              <a:t>academic background is not very sound or he is a product of a </a:t>
            </a:r>
            <a:r>
              <a:rPr lang="en-US" sz="2200" dirty="0" smtClean="0">
                <a:latin typeface="Tahoma" pitchFamily="34" charset="0"/>
                <a:ea typeface="Tahoma" pitchFamily="34" charset="0"/>
                <a:cs typeface="Tahoma" pitchFamily="34" charset="0"/>
              </a:rPr>
              <a:t>questionable </a:t>
            </a:r>
            <a:r>
              <a:rPr lang="en-US" sz="2200" dirty="0" smtClean="0">
                <a:latin typeface="Tahoma" pitchFamily="34" charset="0"/>
                <a:ea typeface="Tahoma" pitchFamily="34" charset="0"/>
                <a:cs typeface="Tahoma" pitchFamily="34" charset="0"/>
              </a:rPr>
              <a:t>recruitment process</a:t>
            </a:r>
            <a:endParaRPr lang="en-US" sz="2200" dirty="0">
              <a:latin typeface="Tahoma" pitchFamily="34" charset="0"/>
              <a:ea typeface="Tahoma" pitchFamily="34" charset="0"/>
              <a:cs typeface="Tahoma" pitchFamily="34" charset="0"/>
            </a:endParaRPr>
          </a:p>
        </p:txBody>
      </p:sp>
    </p:spTree>
  </p:cSld>
  <p:clrMapOvr>
    <a:masterClrMapping/>
  </p:clrMapOvr>
  <p:transition spd="slow">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ahoma" pitchFamily="34" charset="0"/>
                <a:ea typeface="Tahoma" pitchFamily="34" charset="0"/>
                <a:cs typeface="Tahoma" pitchFamily="34" charset="0"/>
              </a:rPr>
              <a:t>PROCESS OF EVALUATION</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r>
              <a:rPr lang="en-US" sz="2200" dirty="0" smtClean="0">
                <a:latin typeface="Tahoma" pitchFamily="34" charset="0"/>
                <a:ea typeface="Tahoma" pitchFamily="34" charset="0"/>
                <a:cs typeface="Tahoma" pitchFamily="34" charset="0"/>
              </a:rPr>
              <a:t>Departments arrange for internal assessment of staff where</a:t>
            </a:r>
          </a:p>
          <a:p>
            <a:r>
              <a:rPr lang="en-US" sz="2200" dirty="0" smtClean="0">
                <a:latin typeface="Tahoma" pitchFamily="34" charset="0"/>
                <a:ea typeface="Tahoma" pitchFamily="34" charset="0"/>
                <a:cs typeface="Tahoma" pitchFamily="34" charset="0"/>
              </a:rPr>
              <a:t>Departmental appraisal reports go to the faculty </a:t>
            </a:r>
            <a:r>
              <a:rPr lang="en-US" sz="2200" dirty="0" smtClean="0">
                <a:latin typeface="Tahoma" pitchFamily="34" charset="0"/>
                <a:ea typeface="Tahoma" pitchFamily="34" charset="0"/>
                <a:cs typeface="Tahoma" pitchFamily="34" charset="0"/>
              </a:rPr>
              <a:t>Appointments </a:t>
            </a:r>
            <a:r>
              <a:rPr lang="en-US" sz="2200" dirty="0" smtClean="0">
                <a:latin typeface="Tahoma" pitchFamily="34" charset="0"/>
                <a:ea typeface="Tahoma" pitchFamily="34" charset="0"/>
                <a:cs typeface="Tahoma" pitchFamily="34" charset="0"/>
              </a:rPr>
              <a:t>&amp; </a:t>
            </a:r>
            <a:r>
              <a:rPr lang="en-US" sz="2200" dirty="0" smtClean="0">
                <a:latin typeface="Tahoma" pitchFamily="34" charset="0"/>
                <a:ea typeface="Tahoma" pitchFamily="34" charset="0"/>
                <a:cs typeface="Tahoma" pitchFamily="34" charset="0"/>
              </a:rPr>
              <a:t>Promotions committee </a:t>
            </a:r>
            <a:endParaRPr lang="en-US" sz="2200" dirty="0" smtClean="0">
              <a:latin typeface="Tahoma" pitchFamily="34" charset="0"/>
              <a:ea typeface="Tahoma" pitchFamily="34" charset="0"/>
              <a:cs typeface="Tahoma" pitchFamily="34" charset="0"/>
            </a:endParaRPr>
          </a:p>
          <a:p>
            <a:r>
              <a:rPr lang="en-US" sz="2200" dirty="0" smtClean="0">
                <a:latin typeface="Tahoma" pitchFamily="34" charset="0"/>
                <a:ea typeface="Tahoma" pitchFamily="34" charset="0"/>
                <a:cs typeface="Tahoma" pitchFamily="34" charset="0"/>
              </a:rPr>
              <a:t>Faculty </a:t>
            </a:r>
            <a:r>
              <a:rPr lang="en-US" sz="2200" dirty="0" smtClean="0">
                <a:latin typeface="Tahoma" pitchFamily="34" charset="0"/>
                <a:ea typeface="Tahoma" pitchFamily="34" charset="0"/>
                <a:cs typeface="Tahoma" pitchFamily="34" charset="0"/>
              </a:rPr>
              <a:t>Appointments &amp; Promotions committee </a:t>
            </a:r>
            <a:r>
              <a:rPr lang="en-US" sz="2200" dirty="0" smtClean="0">
                <a:latin typeface="Tahoma" pitchFamily="34" charset="0"/>
                <a:ea typeface="Tahoma" pitchFamily="34" charset="0"/>
                <a:cs typeface="Tahoma" pitchFamily="34" charset="0"/>
              </a:rPr>
              <a:t>reports go to the </a:t>
            </a:r>
            <a:r>
              <a:rPr lang="en-US" sz="2200" dirty="0" smtClean="0">
                <a:latin typeface="Tahoma" pitchFamily="34" charset="0"/>
                <a:ea typeface="Tahoma" pitchFamily="34" charset="0"/>
                <a:cs typeface="Tahoma" pitchFamily="34" charset="0"/>
              </a:rPr>
              <a:t>C</a:t>
            </a:r>
            <a:r>
              <a:rPr lang="en-US" sz="2200" dirty="0" smtClean="0">
                <a:latin typeface="Tahoma" pitchFamily="34" charset="0"/>
                <a:ea typeface="Tahoma" pitchFamily="34" charset="0"/>
                <a:cs typeface="Tahoma" pitchFamily="34" charset="0"/>
              </a:rPr>
              <a:t>ouncil </a:t>
            </a:r>
            <a:r>
              <a:rPr lang="en-US" sz="2200" dirty="0" smtClean="0">
                <a:latin typeface="Tahoma" pitchFamily="34" charset="0"/>
                <a:ea typeface="Tahoma" pitchFamily="34" charset="0"/>
                <a:cs typeface="Tahoma" pitchFamily="34" charset="0"/>
              </a:rPr>
              <a:t>Appointments &amp; Promotions committee which </a:t>
            </a:r>
            <a:r>
              <a:rPr lang="en-US" sz="2200" dirty="0" smtClean="0">
                <a:latin typeface="Tahoma" pitchFamily="34" charset="0"/>
                <a:ea typeface="Tahoma" pitchFamily="34" charset="0"/>
                <a:cs typeface="Tahoma" pitchFamily="34" charset="0"/>
              </a:rPr>
              <a:t>ratifies such recommendation</a:t>
            </a:r>
          </a:p>
          <a:p>
            <a:r>
              <a:rPr lang="en-US" sz="2200" dirty="0" smtClean="0">
                <a:latin typeface="Tahoma" pitchFamily="34" charset="0"/>
                <a:ea typeface="Tahoma" pitchFamily="34" charset="0"/>
                <a:cs typeface="Tahoma" pitchFamily="34" charset="0"/>
              </a:rPr>
              <a:t>Assessment </a:t>
            </a:r>
            <a:r>
              <a:rPr lang="en-US" sz="2200" dirty="0" smtClean="0">
                <a:latin typeface="Tahoma" pitchFamily="34" charset="0"/>
                <a:ea typeface="Tahoma" pitchFamily="34" charset="0"/>
                <a:cs typeface="Tahoma" pitchFamily="34" charset="0"/>
              </a:rPr>
              <a:t> for recommendation </a:t>
            </a:r>
            <a:r>
              <a:rPr lang="en-US" sz="2200" dirty="0" smtClean="0">
                <a:latin typeface="Tahoma" pitchFamily="34" charset="0"/>
                <a:ea typeface="Tahoma" pitchFamily="34" charset="0"/>
                <a:cs typeface="Tahoma" pitchFamily="34" charset="0"/>
              </a:rPr>
              <a:t>for promotion to the rank of </a:t>
            </a:r>
            <a:r>
              <a:rPr lang="en-US" sz="2200" dirty="0" smtClean="0">
                <a:latin typeface="Tahoma" pitchFamily="34" charset="0"/>
                <a:ea typeface="Tahoma" pitchFamily="34" charset="0"/>
                <a:cs typeface="Tahoma" pitchFamily="34" charset="0"/>
              </a:rPr>
              <a:t>professor </a:t>
            </a:r>
            <a:r>
              <a:rPr lang="en-US" sz="2200" dirty="0" smtClean="0">
                <a:latin typeface="Tahoma" pitchFamily="34" charset="0"/>
                <a:ea typeface="Tahoma" pitchFamily="34" charset="0"/>
                <a:cs typeface="Tahoma" pitchFamily="34" charset="0"/>
              </a:rPr>
              <a:t>goes beyond the faculty and department</a:t>
            </a:r>
          </a:p>
          <a:p>
            <a:r>
              <a:rPr lang="en-US" sz="2200" dirty="0" smtClean="0">
                <a:latin typeface="Tahoma" pitchFamily="34" charset="0"/>
                <a:ea typeface="Tahoma" pitchFamily="34" charset="0"/>
                <a:cs typeface="Tahoma" pitchFamily="34" charset="0"/>
              </a:rPr>
              <a:t>The process of academic staff appraisal and promotion </a:t>
            </a:r>
            <a:r>
              <a:rPr lang="en-US" sz="2200" dirty="0" smtClean="0">
                <a:latin typeface="Tahoma" pitchFamily="34" charset="0"/>
                <a:ea typeface="Tahoma" pitchFamily="34" charset="0"/>
                <a:cs typeface="Tahoma" pitchFamily="34" charset="0"/>
              </a:rPr>
              <a:t>are </a:t>
            </a:r>
            <a:r>
              <a:rPr lang="en-US" sz="2200" dirty="0" smtClean="0">
                <a:latin typeface="Tahoma" pitchFamily="34" charset="0"/>
                <a:ea typeface="Tahoma" pitchFamily="34" charset="0"/>
                <a:cs typeface="Tahoma" pitchFamily="34" charset="0"/>
              </a:rPr>
              <a:t>sufficiently sound to ensure integrity</a:t>
            </a:r>
            <a:endParaRPr lang="en-US" sz="2200" dirty="0">
              <a:latin typeface="Tahoma" pitchFamily="34" charset="0"/>
              <a:ea typeface="Tahoma" pitchFamily="34" charset="0"/>
              <a:cs typeface="Tahoma" pitchFamily="34" charset="0"/>
            </a:endParaRPr>
          </a:p>
        </p:txBody>
      </p: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ahoma" pitchFamily="34" charset="0"/>
                <a:ea typeface="Tahoma" pitchFamily="34" charset="0"/>
                <a:cs typeface="Tahoma" pitchFamily="34" charset="0"/>
              </a:rPr>
              <a:t>PROMOTION OF SENIOR ADMINISTRATIVE &amp; TECHNICAL STAFF</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r>
              <a:rPr lang="en-US" dirty="0" smtClean="0">
                <a:latin typeface="Tahoma" pitchFamily="34" charset="0"/>
                <a:ea typeface="Tahoma" pitchFamily="34" charset="0"/>
                <a:cs typeface="Tahoma" pitchFamily="34" charset="0"/>
              </a:rPr>
              <a:t>The structured staff performance appraisal is general and tailored to almost all jobs </a:t>
            </a:r>
          </a:p>
          <a:p>
            <a:r>
              <a:rPr lang="en-US" dirty="0" smtClean="0">
                <a:latin typeface="Tahoma" pitchFamily="34" charset="0"/>
                <a:ea typeface="Tahoma" pitchFamily="34" charset="0"/>
                <a:cs typeface="Tahoma" pitchFamily="34" charset="0"/>
              </a:rPr>
              <a:t>The performance evaluation report is intended to provide full record of each officer’s work, conduct and capabilities and determine suitability for promotion</a:t>
            </a:r>
          </a:p>
          <a:p>
            <a:r>
              <a:rPr lang="en-US" dirty="0" smtClean="0">
                <a:latin typeface="Tahoma" pitchFamily="34" charset="0"/>
                <a:ea typeface="Tahoma" pitchFamily="34" charset="0"/>
                <a:cs typeface="Tahoma" pitchFamily="34" charset="0"/>
              </a:rPr>
              <a:t>Factors for performance are structural and performance is rated out of 100</a:t>
            </a:r>
          </a:p>
          <a:p>
            <a:r>
              <a:rPr lang="en-US" dirty="0" smtClean="0">
                <a:latin typeface="Tahoma" pitchFamily="34" charset="0"/>
                <a:ea typeface="Tahoma" pitchFamily="34" charset="0"/>
                <a:cs typeface="Tahoma" pitchFamily="34" charset="0"/>
              </a:rPr>
              <a:t>Factors include punctuality, regularity, quantity and quality of output etc</a:t>
            </a:r>
          </a:p>
          <a:p>
            <a:endParaRPr lang="en-US" sz="2200" dirty="0">
              <a:latin typeface="Tahoma" pitchFamily="34" charset="0"/>
              <a:ea typeface="Tahoma" pitchFamily="34" charset="0"/>
              <a:cs typeface="Tahoma" pitchFamily="34" charset="0"/>
            </a:endParaRPr>
          </a:p>
        </p:txBody>
      </p:sp>
    </p:spTree>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ahoma" pitchFamily="34" charset="0"/>
                <a:ea typeface="Tahoma" pitchFamily="34" charset="0"/>
                <a:cs typeface="Tahoma" pitchFamily="34" charset="0"/>
              </a:rPr>
              <a:t>PROBLEMS OF RATING</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r>
              <a:rPr lang="en-US" sz="2200" dirty="0" smtClean="0">
                <a:latin typeface="Tahoma" pitchFamily="34" charset="0"/>
                <a:ea typeface="Tahoma" pitchFamily="34" charset="0"/>
                <a:cs typeface="Tahoma" pitchFamily="34" charset="0"/>
              </a:rPr>
              <a:t>Assessment is largely with hindsight and could therefore be subjective</a:t>
            </a:r>
          </a:p>
          <a:p>
            <a:r>
              <a:rPr lang="en-US" sz="2200" dirty="0" smtClean="0">
                <a:latin typeface="Tahoma" pitchFamily="34" charset="0"/>
                <a:ea typeface="Tahoma" pitchFamily="34" charset="0"/>
                <a:cs typeface="Tahoma" pitchFamily="34" charset="0"/>
              </a:rPr>
              <a:t>Assessor may be carried away by one particular trait that influences other parameters while a recent unfavorable incident could becloud a staff’s earlier good performance</a:t>
            </a:r>
          </a:p>
          <a:p>
            <a:r>
              <a:rPr lang="en-US" sz="2200" dirty="0" smtClean="0">
                <a:latin typeface="Tahoma" pitchFamily="34" charset="0"/>
                <a:ea typeface="Tahoma" pitchFamily="34" charset="0"/>
                <a:cs typeface="Tahoma" pitchFamily="34" charset="0"/>
              </a:rPr>
              <a:t>Some assessors could be strict while others are liberal. Coming from different departments to a central pool, equal treatment is difficult</a:t>
            </a:r>
          </a:p>
          <a:p>
            <a:r>
              <a:rPr lang="en-US" sz="2200" dirty="0" smtClean="0">
                <a:latin typeface="Tahoma" pitchFamily="34" charset="0"/>
                <a:ea typeface="Tahoma" pitchFamily="34" charset="0"/>
                <a:cs typeface="Tahoma" pitchFamily="34" charset="0"/>
              </a:rPr>
              <a:t>There is tendency of many assessors to be liberal in order not to hurt their staff. This </a:t>
            </a:r>
            <a:r>
              <a:rPr lang="en-US" sz="2200" dirty="0" smtClean="0">
                <a:latin typeface="Tahoma" pitchFamily="34" charset="0"/>
                <a:ea typeface="Tahoma" pitchFamily="34" charset="0"/>
                <a:cs typeface="Tahoma" pitchFamily="34" charset="0"/>
              </a:rPr>
              <a:t>defeats the </a:t>
            </a:r>
            <a:r>
              <a:rPr lang="en-US" sz="2200" dirty="0" smtClean="0">
                <a:latin typeface="Tahoma" pitchFamily="34" charset="0"/>
                <a:ea typeface="Tahoma" pitchFamily="34" charset="0"/>
                <a:cs typeface="Tahoma" pitchFamily="34" charset="0"/>
              </a:rPr>
              <a:t>purpose of achievement and rewards.</a:t>
            </a:r>
          </a:p>
          <a:p>
            <a:r>
              <a:rPr lang="en-US" sz="2200" dirty="0" smtClean="0">
                <a:latin typeface="Tahoma" pitchFamily="34" charset="0"/>
                <a:ea typeface="Tahoma" pitchFamily="34" charset="0"/>
                <a:cs typeface="Tahoma" pitchFamily="34" charset="0"/>
              </a:rPr>
              <a:t>Interpersonal relationships could also affect objectivity.</a:t>
            </a:r>
            <a:endParaRPr lang="en-US" sz="2200" dirty="0">
              <a:latin typeface="Tahoma" pitchFamily="34" charset="0"/>
              <a:ea typeface="Tahoma" pitchFamily="34" charset="0"/>
              <a:cs typeface="Tahoma" pitchFamily="34"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solidFill>
                  <a:schemeClr val="tx1"/>
                </a:solidFill>
                <a:latin typeface="Tahoma" pitchFamily="34" charset="0"/>
                <a:ea typeface="Tahoma" pitchFamily="34" charset="0"/>
                <a:cs typeface="Tahoma" pitchFamily="34" charset="0"/>
              </a:rPr>
              <a:t>WORKSHOP ON ACADEMIC INTEGRITY  FOR NIGERIA TERTIARY INSTITUTIONS.</a:t>
            </a:r>
            <a:br>
              <a:rPr lang="en-US" sz="3600" dirty="0" smtClean="0">
                <a:solidFill>
                  <a:schemeClr val="tx1"/>
                </a:solidFill>
                <a:latin typeface="Tahoma" pitchFamily="34" charset="0"/>
                <a:ea typeface="Tahoma" pitchFamily="34" charset="0"/>
                <a:cs typeface="Tahoma" pitchFamily="34" charset="0"/>
              </a:rPr>
            </a:br>
            <a:r>
              <a:rPr lang="en-US" dirty="0" smtClean="0">
                <a:solidFill>
                  <a:schemeClr val="tx1"/>
                </a:solidFill>
              </a:rPr>
              <a:t/>
            </a:r>
            <a:br>
              <a:rPr lang="en-US" dirty="0" smtClean="0">
                <a:solidFill>
                  <a:schemeClr val="tx1"/>
                </a:solidFill>
              </a:rPr>
            </a:br>
            <a:r>
              <a:rPr lang="en-US" sz="3100" b="1" dirty="0" smtClean="0">
                <a:solidFill>
                  <a:schemeClr val="tx1"/>
                </a:solidFill>
                <a:latin typeface="+mn-lt"/>
                <a:ea typeface="Tahoma" pitchFamily="34" charset="0"/>
                <a:cs typeface="Tahoma" pitchFamily="34" charset="0"/>
              </a:rPr>
              <a:t>INTEGRITY IN APPIONMENTS, PROMOTIONS AND STAFF DISCIPLINARY MATTERS.</a:t>
            </a:r>
            <a:r>
              <a:rPr lang="en-US" sz="3100" b="1" dirty="0" smtClean="0">
                <a:solidFill>
                  <a:schemeClr val="tx1"/>
                </a:solidFill>
                <a:latin typeface="Tahoma" pitchFamily="34" charset="0"/>
                <a:ea typeface="Tahoma" pitchFamily="34" charset="0"/>
                <a:cs typeface="Tahoma" pitchFamily="34" charset="0"/>
              </a:rPr>
              <a:t/>
            </a:r>
            <a:br>
              <a:rPr lang="en-US" sz="3100" b="1" dirty="0" smtClean="0">
                <a:solidFill>
                  <a:schemeClr val="tx1"/>
                </a:solidFill>
                <a:latin typeface="Tahoma" pitchFamily="34" charset="0"/>
                <a:ea typeface="Tahoma" pitchFamily="34" charset="0"/>
                <a:cs typeface="Tahoma" pitchFamily="34" charset="0"/>
              </a:rPr>
            </a:br>
            <a:r>
              <a:rPr lang="en-US" dirty="0" smtClean="0">
                <a:solidFill>
                  <a:schemeClr val="tx1"/>
                </a:solidFill>
              </a:rPr>
              <a:t/>
            </a:r>
            <a:br>
              <a:rPr lang="en-US" dirty="0" smtClean="0">
                <a:solidFill>
                  <a:schemeClr val="tx1"/>
                </a:solidFill>
              </a:rPr>
            </a:br>
            <a:r>
              <a:rPr lang="en-US" sz="4000" b="1" i="1" dirty="0" smtClean="0">
                <a:solidFill>
                  <a:schemeClr val="tx1"/>
                </a:solidFill>
                <a:latin typeface="AR CENA" pitchFamily="2" charset="0"/>
                <a:ea typeface="Tahoma" pitchFamily="34" charset="0"/>
                <a:cs typeface="Tahoma" pitchFamily="34" charset="0"/>
              </a:rPr>
              <a:t>BARR.PLACID .C. DIOKA</a:t>
            </a:r>
            <a:r>
              <a:rPr lang="en-US" sz="4000" b="1" i="1" dirty="0" smtClean="0">
                <a:solidFill>
                  <a:schemeClr val="tx1"/>
                </a:solidFill>
                <a:latin typeface="AR CENA" pitchFamily="2" charset="0"/>
                <a:ea typeface="Tahoma" pitchFamily="34" charset="0"/>
                <a:cs typeface="Tahoma" pitchFamily="34" charset="0"/>
              </a:rPr>
              <a:t>.</a:t>
            </a:r>
            <a:endParaRPr lang="en-US" sz="4000" b="1" i="1" dirty="0">
              <a:solidFill>
                <a:schemeClr val="tx1"/>
              </a:solidFill>
              <a:latin typeface="AR CENA" pitchFamily="2" charset="0"/>
              <a:ea typeface="Tahoma" pitchFamily="34" charset="0"/>
              <a:cs typeface="Tahoma" pitchFamily="34" charset="0"/>
            </a:endParaRPr>
          </a:p>
        </p:txBody>
      </p:sp>
      <p:sp>
        <p:nvSpPr>
          <p:cNvPr id="3" name="Subtitle 2"/>
          <p:cNvSpPr>
            <a:spLocks noGrp="1"/>
          </p:cNvSpPr>
          <p:nvPr>
            <p:ph type="subTitle" idx="1"/>
          </p:nvPr>
        </p:nvSpPr>
        <p:spPr>
          <a:xfrm>
            <a:off x="1524000" y="5105400"/>
            <a:ext cx="7010400" cy="1752600"/>
          </a:xfrm>
        </p:spPr>
        <p:txBody>
          <a:bodyPr/>
          <a:lstStyle/>
          <a:p>
            <a:r>
              <a:rPr lang="en-US" dirty="0" smtClean="0"/>
              <a:t> </a:t>
            </a:r>
          </a:p>
          <a:p>
            <a:endParaRPr lang="en-US"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THE INTEGRITY </a:t>
            </a:r>
            <a:r>
              <a:rPr lang="en-US" sz="2800" b="1" dirty="0" smtClean="0">
                <a:solidFill>
                  <a:schemeClr val="tx1"/>
                </a:solidFill>
                <a:latin typeface="Tahoma" pitchFamily="34" charset="0"/>
                <a:ea typeface="Tahoma" pitchFamily="34" charset="0"/>
                <a:cs typeface="Tahoma" pitchFamily="34" charset="0"/>
              </a:rPr>
              <a:t>PROCESS IN PROMOTIONS</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600200"/>
            <a:ext cx="7924800" cy="4873752"/>
          </a:xfrm>
        </p:spPr>
        <p:txBody>
          <a:bodyPr>
            <a:normAutofit/>
          </a:bodyPr>
          <a:lstStyle/>
          <a:p>
            <a:r>
              <a:rPr lang="en-US" sz="2200" dirty="0" smtClean="0">
                <a:latin typeface="Tahoma" pitchFamily="34" charset="0"/>
                <a:ea typeface="Tahoma" pitchFamily="34" charset="0"/>
                <a:cs typeface="Tahoma" pitchFamily="34" charset="0"/>
              </a:rPr>
              <a:t>Notwithstanding the problems of rating discussed the system is largely insulated from corruption</a:t>
            </a:r>
          </a:p>
          <a:p>
            <a:r>
              <a:rPr lang="en-US" sz="2200" dirty="0" smtClean="0">
                <a:latin typeface="Tahoma" pitchFamily="34" charset="0"/>
                <a:ea typeface="Tahoma" pitchFamily="34" charset="0"/>
                <a:cs typeface="Tahoma" pitchFamily="34" charset="0"/>
              </a:rPr>
              <a:t>First, </a:t>
            </a:r>
            <a:r>
              <a:rPr lang="en-US" sz="2200" dirty="0" smtClean="0">
                <a:latin typeface="Tahoma" pitchFamily="34" charset="0"/>
                <a:ea typeface="Tahoma" pitchFamily="34" charset="0"/>
                <a:cs typeface="Tahoma" pitchFamily="34" charset="0"/>
              </a:rPr>
              <a:t>scoring is done by immediate supervisor.</a:t>
            </a:r>
          </a:p>
          <a:p>
            <a:r>
              <a:rPr lang="en-US" sz="2200" dirty="0" smtClean="0">
                <a:latin typeface="Tahoma" pitchFamily="34" charset="0"/>
                <a:ea typeface="Tahoma" pitchFamily="34" charset="0"/>
                <a:cs typeface="Tahoma" pitchFamily="34" charset="0"/>
              </a:rPr>
              <a:t>The </a:t>
            </a:r>
            <a:r>
              <a:rPr lang="en-US" sz="2200" dirty="0" err="1" smtClean="0">
                <a:latin typeface="Tahoma" pitchFamily="34" charset="0"/>
                <a:ea typeface="Tahoma" pitchFamily="34" charset="0"/>
                <a:cs typeface="Tahoma" pitchFamily="34" charset="0"/>
              </a:rPr>
              <a:t>appraisee</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is expected to see the scores and comment on them</a:t>
            </a:r>
          </a:p>
          <a:p>
            <a:r>
              <a:rPr lang="en-US" sz="2200" dirty="0" smtClean="0">
                <a:latin typeface="Tahoma" pitchFamily="34" charset="0"/>
                <a:ea typeface="Tahoma" pitchFamily="34" charset="0"/>
                <a:cs typeface="Tahoma" pitchFamily="34" charset="0"/>
              </a:rPr>
              <a:t>The head of </a:t>
            </a:r>
            <a:r>
              <a:rPr lang="en-US" sz="2200" dirty="0" smtClean="0">
                <a:latin typeface="Tahoma" pitchFamily="34" charset="0"/>
                <a:ea typeface="Tahoma" pitchFamily="34" charset="0"/>
                <a:cs typeface="Tahoma" pitchFamily="34" charset="0"/>
              </a:rPr>
              <a:t>department </a:t>
            </a:r>
            <a:r>
              <a:rPr lang="en-US" sz="2200" dirty="0" smtClean="0">
                <a:latin typeface="Tahoma" pitchFamily="34" charset="0"/>
                <a:ea typeface="Tahoma" pitchFamily="34" charset="0"/>
                <a:cs typeface="Tahoma" pitchFamily="34" charset="0"/>
              </a:rPr>
              <a:t>is expected to make the departmental recommendation after a departmental appraisal meeting</a:t>
            </a:r>
          </a:p>
          <a:p>
            <a:r>
              <a:rPr lang="en-US" sz="2200" dirty="0" smtClean="0">
                <a:latin typeface="Tahoma" pitchFamily="34" charset="0"/>
                <a:ea typeface="Tahoma" pitchFamily="34" charset="0"/>
                <a:cs typeface="Tahoma" pitchFamily="34" charset="0"/>
              </a:rPr>
              <a:t>At the </a:t>
            </a:r>
            <a:r>
              <a:rPr lang="en-US" sz="2200" dirty="0" smtClean="0">
                <a:latin typeface="Tahoma" pitchFamily="34" charset="0"/>
                <a:ea typeface="Tahoma" pitchFamily="34" charset="0"/>
                <a:cs typeface="Tahoma" pitchFamily="34" charset="0"/>
              </a:rPr>
              <a:t>Departmental Appointments &amp; Promotions committee </a:t>
            </a:r>
            <a:r>
              <a:rPr lang="en-US" sz="2200" dirty="0" smtClean="0">
                <a:latin typeface="Tahoma" pitchFamily="34" charset="0"/>
                <a:ea typeface="Tahoma" pitchFamily="34" charset="0"/>
                <a:cs typeface="Tahoma" pitchFamily="34" charset="0"/>
              </a:rPr>
              <a:t>any staff </a:t>
            </a:r>
            <a:r>
              <a:rPr lang="en-US" sz="2200" dirty="0" smtClean="0">
                <a:latin typeface="Tahoma" pitchFamily="34" charset="0"/>
                <a:ea typeface="Tahoma" pitchFamily="34" charset="0"/>
                <a:cs typeface="Tahoma" pitchFamily="34" charset="0"/>
              </a:rPr>
              <a:t>who </a:t>
            </a:r>
            <a:r>
              <a:rPr lang="en-US" sz="2200" dirty="0" smtClean="0">
                <a:latin typeface="Tahoma" pitchFamily="34" charset="0"/>
                <a:ea typeface="Tahoma" pitchFamily="34" charset="0"/>
                <a:cs typeface="Tahoma" pitchFamily="34" charset="0"/>
              </a:rPr>
              <a:t>knows </a:t>
            </a:r>
            <a:r>
              <a:rPr lang="en-US" sz="2200" dirty="0" smtClean="0">
                <a:latin typeface="Tahoma" pitchFamily="34" charset="0"/>
                <a:ea typeface="Tahoma" pitchFamily="34" charset="0"/>
                <a:cs typeface="Tahoma" pitchFamily="34" charset="0"/>
              </a:rPr>
              <a:t>the </a:t>
            </a:r>
            <a:r>
              <a:rPr lang="en-US" sz="2200" dirty="0" err="1" smtClean="0">
                <a:latin typeface="Tahoma" pitchFamily="34" charset="0"/>
                <a:ea typeface="Tahoma" pitchFamily="34" charset="0"/>
                <a:cs typeface="Tahoma" pitchFamily="34" charset="0"/>
              </a:rPr>
              <a:t>appraisee</a:t>
            </a:r>
            <a:r>
              <a:rPr lang="en-US" sz="2200" dirty="0" smtClean="0">
                <a:latin typeface="Tahoma" pitchFamily="34" charset="0"/>
                <a:ea typeface="Tahoma" pitchFamily="34" charset="0"/>
                <a:cs typeface="Tahoma" pitchFamily="34" charset="0"/>
              </a:rPr>
              <a:t> can make input on the scores</a:t>
            </a:r>
          </a:p>
          <a:p>
            <a:r>
              <a:rPr lang="en-US" sz="2200" dirty="0" smtClean="0">
                <a:latin typeface="Tahoma" pitchFamily="34" charset="0"/>
                <a:ea typeface="Tahoma" pitchFamily="34" charset="0"/>
                <a:cs typeface="Tahoma" pitchFamily="34" charset="0"/>
              </a:rPr>
              <a:t>A representative of the personnel or establishment unit is always at the meeting to guide on regulations</a:t>
            </a:r>
          </a:p>
          <a:p>
            <a:endParaRPr lang="en-US" sz="2000" dirty="0">
              <a:latin typeface="Tahoma" pitchFamily="34" charset="0"/>
              <a:ea typeface="Tahoma" pitchFamily="34" charset="0"/>
              <a:cs typeface="Tahoma" pitchFamily="34" charset="0"/>
            </a:endParaRP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ahoma" pitchFamily="34" charset="0"/>
                <a:ea typeface="Tahoma" pitchFamily="34" charset="0"/>
                <a:cs typeface="Tahoma" pitchFamily="34" charset="0"/>
              </a:rPr>
              <a:t>INTEGRITY IN STAFF DISCIPLINARY MATTERS</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en-US" sz="2800" dirty="0" smtClean="0">
                <a:latin typeface="Tahoma" pitchFamily="34" charset="0"/>
                <a:ea typeface="Tahoma" pitchFamily="34" charset="0"/>
                <a:cs typeface="Tahoma" pitchFamily="34" charset="0"/>
              </a:rPr>
              <a:t>Disciplinary process are enshrined in the laws establishing tertiary institutions in Nigeria.</a:t>
            </a:r>
          </a:p>
          <a:p>
            <a:pPr algn="just"/>
            <a:r>
              <a:rPr lang="en-US" sz="2800" dirty="0" smtClean="0">
                <a:latin typeface="Tahoma" pitchFamily="34" charset="0"/>
                <a:ea typeface="Tahoma" pitchFamily="34" charset="0"/>
                <a:cs typeface="Tahoma" pitchFamily="34" charset="0"/>
              </a:rPr>
              <a:t>The acts of the various universities for instance have a section on discipline of staff and students</a:t>
            </a:r>
          </a:p>
          <a:p>
            <a:pPr algn="just"/>
            <a:r>
              <a:rPr lang="en-US" sz="2800" dirty="0" smtClean="0">
                <a:latin typeface="Tahoma" pitchFamily="34" charset="0"/>
                <a:ea typeface="Tahoma" pitchFamily="34" charset="0"/>
                <a:cs typeface="Tahoma" pitchFamily="34" charset="0"/>
              </a:rPr>
              <a:t>Institutions also develop rules and regulations on discipline from the enabling laws to ensure orderly conduct in the institutions</a:t>
            </a:r>
          </a:p>
          <a:p>
            <a:endParaRPr lang="en-US" sz="2800" dirty="0">
              <a:latin typeface="Tahoma" pitchFamily="34" charset="0"/>
              <a:ea typeface="Tahoma" pitchFamily="34" charset="0"/>
              <a:cs typeface="Tahoma" pitchFamily="34" charset="0"/>
            </a:endParaRPr>
          </a:p>
        </p:txBody>
      </p:sp>
    </p:spTree>
  </p:cSld>
  <p:clrMapOvr>
    <a:masterClrMapping/>
  </p:clrMapOvr>
  <p:transition spd="slow">
    <p:comb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Tahoma" pitchFamily="34" charset="0"/>
                <a:ea typeface="Tahoma" pitchFamily="34" charset="0"/>
                <a:cs typeface="Tahoma" pitchFamily="34" charset="0"/>
              </a:rPr>
              <a:t>INTSITUTIONAL </a:t>
            </a:r>
            <a:r>
              <a:rPr lang="en-US" sz="2800" b="1" dirty="0" smtClean="0">
                <a:solidFill>
                  <a:schemeClr val="tx1"/>
                </a:solidFill>
                <a:latin typeface="Tahoma" pitchFamily="34" charset="0"/>
                <a:ea typeface="Tahoma" pitchFamily="34" charset="0"/>
                <a:cs typeface="Tahoma" pitchFamily="34" charset="0"/>
              </a:rPr>
              <a:t>STRUCTURES FOR ENFORCEMENT OF DISCIPLINE</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600200"/>
            <a:ext cx="8153400" cy="4873752"/>
          </a:xfrm>
        </p:spPr>
        <p:txBody>
          <a:bodyPr>
            <a:noAutofit/>
          </a:bodyPr>
          <a:lstStyle/>
          <a:p>
            <a:r>
              <a:rPr lang="en-US" sz="2200" b="1" dirty="0" smtClean="0">
                <a:latin typeface="Tahoma" pitchFamily="34" charset="0"/>
                <a:ea typeface="Tahoma" pitchFamily="34" charset="0"/>
                <a:cs typeface="Tahoma" pitchFamily="34" charset="0"/>
              </a:rPr>
              <a:t>THE VISITOR:  </a:t>
            </a:r>
            <a:r>
              <a:rPr lang="en-US" sz="2200" dirty="0" smtClean="0">
                <a:latin typeface="Tahoma" pitchFamily="34" charset="0"/>
                <a:ea typeface="Tahoma" pitchFamily="34" charset="0"/>
                <a:cs typeface="Tahoma" pitchFamily="34" charset="0"/>
              </a:rPr>
              <a:t>Sets up visitation at least once every five years to assess the functioning of the institution. The governing council and administration are obliged to give </a:t>
            </a:r>
            <a:r>
              <a:rPr lang="en-US" sz="2200" dirty="0" smtClean="0">
                <a:latin typeface="Tahoma" pitchFamily="34" charset="0"/>
                <a:ea typeface="Tahoma" pitchFamily="34" charset="0"/>
                <a:cs typeface="Tahoma" pitchFamily="34" charset="0"/>
              </a:rPr>
              <a:t>effect </a:t>
            </a:r>
            <a:r>
              <a:rPr lang="en-US" sz="2200" dirty="0" smtClean="0">
                <a:latin typeface="Tahoma" pitchFamily="34" charset="0"/>
                <a:ea typeface="Tahoma" pitchFamily="34" charset="0"/>
                <a:cs typeface="Tahoma" pitchFamily="34" charset="0"/>
              </a:rPr>
              <a:t>to the directions of the visitor in the visitation panels report</a:t>
            </a:r>
          </a:p>
          <a:p>
            <a:r>
              <a:rPr lang="en-US" sz="2200" b="1" dirty="0" smtClean="0">
                <a:latin typeface="Tahoma" pitchFamily="34" charset="0"/>
                <a:ea typeface="Tahoma" pitchFamily="34" charset="0"/>
                <a:cs typeface="Tahoma" pitchFamily="34" charset="0"/>
              </a:rPr>
              <a:t>THE </a:t>
            </a:r>
            <a:r>
              <a:rPr lang="en-US" sz="2200" b="1" dirty="0" smtClean="0">
                <a:latin typeface="Tahoma" pitchFamily="34" charset="0"/>
                <a:ea typeface="Tahoma" pitchFamily="34" charset="0"/>
                <a:cs typeface="Tahoma" pitchFamily="34" charset="0"/>
              </a:rPr>
              <a:t>COUNCIL OR GOVERNING </a:t>
            </a:r>
            <a:r>
              <a:rPr lang="en-US" sz="2200" b="1" dirty="0" smtClean="0">
                <a:latin typeface="Tahoma" pitchFamily="34" charset="0"/>
                <a:ea typeface="Tahoma" pitchFamily="34" charset="0"/>
                <a:cs typeface="Tahoma" pitchFamily="34" charset="0"/>
              </a:rPr>
              <a:t>BOARD: </a:t>
            </a:r>
            <a:r>
              <a:rPr lang="en-US" sz="2200" dirty="0" smtClean="0">
                <a:latin typeface="Tahoma" pitchFamily="34" charset="0"/>
                <a:ea typeface="Tahoma" pitchFamily="34" charset="0"/>
                <a:cs typeface="Tahoma" pitchFamily="34" charset="0"/>
              </a:rPr>
              <a:t>This is the ultimate authority in the enforcement of discipline and final appeal lies with it.</a:t>
            </a:r>
          </a:p>
          <a:p>
            <a:r>
              <a:rPr lang="en-US" sz="2200" dirty="0" smtClean="0">
                <a:latin typeface="Tahoma" pitchFamily="34" charset="0"/>
                <a:ea typeface="Tahoma" pitchFamily="34" charset="0"/>
                <a:cs typeface="Tahoma" pitchFamily="34" charset="0"/>
              </a:rPr>
              <a:t>The statutes of universities clearly outlines the process of the disciplinary process</a:t>
            </a:r>
          </a:p>
          <a:p>
            <a:r>
              <a:rPr lang="en-US" sz="2200" dirty="0" smtClean="0">
                <a:latin typeface="Tahoma" pitchFamily="34" charset="0"/>
                <a:ea typeface="Tahoma" pitchFamily="34" charset="0"/>
                <a:cs typeface="Tahoma" pitchFamily="34" charset="0"/>
              </a:rPr>
              <a:t>If it appears to council that any academics or administrative staff should be removed from office</a:t>
            </a:r>
          </a:p>
          <a:p>
            <a:r>
              <a:rPr lang="en-US" sz="2200" dirty="0" smtClean="0">
                <a:latin typeface="Tahoma" pitchFamily="34" charset="0"/>
                <a:ea typeface="Tahoma" pitchFamily="34" charset="0"/>
                <a:cs typeface="Tahoma" pitchFamily="34" charset="0"/>
              </a:rPr>
              <a:t>A procedure for enquiry and for hearing is initiated</a:t>
            </a:r>
          </a:p>
          <a:p>
            <a:r>
              <a:rPr lang="en-US" sz="2200" dirty="0" smtClean="0">
                <a:latin typeface="Tahoma" pitchFamily="34" charset="0"/>
                <a:ea typeface="Tahoma" pitchFamily="34" charset="0"/>
                <a:cs typeface="Tahoma" pitchFamily="34" charset="0"/>
              </a:rPr>
              <a:t>Final action is taken only on the completion of process</a:t>
            </a:r>
            <a:endParaRPr lang="en-US" sz="2200" dirty="0">
              <a:latin typeface="Tahoma" pitchFamily="34" charset="0"/>
              <a:ea typeface="Tahoma" pitchFamily="34" charset="0"/>
              <a:cs typeface="Tahoma" pitchFamily="34" charset="0"/>
            </a:endParaRPr>
          </a:p>
        </p:txBody>
      </p:sp>
    </p:spTree>
  </p:cSld>
  <p:clrMapOvr>
    <a:masterClrMapping/>
  </p:clrMapOvr>
  <p:transition spd="slow">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sz="2800" b="1" dirty="0" smtClean="0">
                <a:solidFill>
                  <a:schemeClr val="tx1"/>
                </a:solidFill>
                <a:latin typeface="Tahoma" pitchFamily="34" charset="0"/>
                <a:ea typeface="Tahoma" pitchFamily="34" charset="0"/>
                <a:cs typeface="Tahoma" pitchFamily="34" charset="0"/>
              </a:rPr>
              <a:t>THE VICE CHANCELLOR</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762000"/>
            <a:ext cx="8229600" cy="5638800"/>
          </a:xfrm>
        </p:spPr>
        <p:txBody>
          <a:bodyPr>
            <a:noAutofit/>
          </a:bodyPr>
          <a:lstStyle/>
          <a:p>
            <a:r>
              <a:rPr lang="en-US" sz="2200" dirty="0" smtClean="0">
                <a:latin typeface="Tahoma" pitchFamily="34" charset="0"/>
                <a:ea typeface="Tahoma" pitchFamily="34" charset="0"/>
                <a:cs typeface="Tahoma" pitchFamily="34" charset="0"/>
              </a:rPr>
              <a:t>As chief executive, the statutes empower him to suspend any staff who in his opinion has committed a misconduct </a:t>
            </a:r>
            <a:r>
              <a:rPr lang="en-US" sz="2200" dirty="0" smtClean="0">
                <a:latin typeface="Tahoma" pitchFamily="34" charset="0"/>
                <a:ea typeface="Tahoma" pitchFamily="34" charset="0"/>
                <a:cs typeface="Tahoma" pitchFamily="34" charset="0"/>
              </a:rPr>
              <a:t>prejudicial </a:t>
            </a:r>
            <a:r>
              <a:rPr lang="en-US" sz="2200" dirty="0" smtClean="0">
                <a:latin typeface="Tahoma" pitchFamily="34" charset="0"/>
                <a:ea typeface="Tahoma" pitchFamily="34" charset="0"/>
                <a:cs typeface="Tahoma" pitchFamily="34" charset="0"/>
              </a:rPr>
              <a:t>to the interest of the university.</a:t>
            </a:r>
          </a:p>
          <a:p>
            <a:r>
              <a:rPr lang="en-US" sz="2200" dirty="0" smtClean="0">
                <a:latin typeface="Tahoma" pitchFamily="34" charset="0"/>
                <a:ea typeface="Tahoma" pitchFamily="34" charset="0"/>
                <a:cs typeface="Tahoma" pitchFamily="34" charset="0"/>
              </a:rPr>
              <a:t>But the suspension shall </a:t>
            </a:r>
            <a:r>
              <a:rPr lang="en-US" sz="2200" dirty="0" smtClean="0">
                <a:latin typeface="Tahoma" pitchFamily="34" charset="0"/>
                <a:ea typeface="Tahoma" pitchFamily="34" charset="0"/>
                <a:cs typeface="Tahoma" pitchFamily="34" charset="0"/>
              </a:rPr>
              <a:t> forthwith be </a:t>
            </a:r>
            <a:r>
              <a:rPr lang="en-US" sz="2200" dirty="0" smtClean="0">
                <a:latin typeface="Tahoma" pitchFamily="34" charset="0"/>
                <a:ea typeface="Tahoma" pitchFamily="34" charset="0"/>
                <a:cs typeface="Tahoma" pitchFamily="34" charset="0"/>
              </a:rPr>
              <a:t>reported to </a:t>
            </a:r>
            <a:r>
              <a:rPr lang="en-US" sz="2200" dirty="0" smtClean="0">
                <a:latin typeface="Tahoma" pitchFamily="34" charset="0"/>
                <a:ea typeface="Tahoma" pitchFamily="34" charset="0"/>
                <a:cs typeface="Tahoma" pitchFamily="34" charset="0"/>
              </a:rPr>
              <a:t> the council</a:t>
            </a:r>
            <a:endParaRPr lang="en-US" sz="2200" dirty="0" smtClean="0">
              <a:latin typeface="Tahoma" pitchFamily="34" charset="0"/>
              <a:ea typeface="Tahoma" pitchFamily="34" charset="0"/>
              <a:cs typeface="Tahoma" pitchFamily="34" charset="0"/>
            </a:endParaRPr>
          </a:p>
          <a:p>
            <a:endParaRPr lang="en-US" sz="2200" dirty="0" smtClean="0">
              <a:latin typeface="Tahoma" pitchFamily="34" charset="0"/>
              <a:ea typeface="Tahoma" pitchFamily="34" charset="0"/>
              <a:cs typeface="Tahoma" pitchFamily="34" charset="0"/>
            </a:endParaRPr>
          </a:p>
          <a:p>
            <a:pPr>
              <a:buNone/>
            </a:pPr>
            <a:r>
              <a:rPr lang="en-US" sz="2200" dirty="0" smtClean="0">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REASONS FOR WHICH THE PROCESS OF DISCIPLINE MAY BE </a:t>
            </a:r>
            <a:r>
              <a:rPr lang="en-US" sz="2200" b="1" dirty="0" smtClean="0">
                <a:latin typeface="Tahoma" pitchFamily="34" charset="0"/>
                <a:ea typeface="Tahoma" pitchFamily="34" charset="0"/>
                <a:cs typeface="Tahoma" pitchFamily="34" charset="0"/>
              </a:rPr>
              <a:t>ACTIVATED</a:t>
            </a:r>
            <a:endParaRPr lang="en-US" sz="2200" b="1" dirty="0" smtClean="0">
              <a:latin typeface="Tahoma" pitchFamily="34" charset="0"/>
              <a:ea typeface="Tahoma" pitchFamily="34" charset="0"/>
              <a:cs typeface="Tahoma" pitchFamily="34" charset="0"/>
            </a:endParaRPr>
          </a:p>
          <a:p>
            <a:r>
              <a:rPr lang="en-US" sz="2200" dirty="0" smtClean="0">
                <a:latin typeface="Tahoma" pitchFamily="34" charset="0"/>
                <a:ea typeface="Tahoma" pitchFamily="34" charset="0"/>
                <a:cs typeface="Tahoma" pitchFamily="34" charset="0"/>
              </a:rPr>
              <a:t>A staff could be removed from office for </a:t>
            </a:r>
            <a:r>
              <a:rPr lang="en-US" sz="2200" dirty="0" smtClean="0">
                <a:latin typeface="Tahoma" pitchFamily="34" charset="0"/>
                <a:ea typeface="Tahoma" pitchFamily="34" charset="0"/>
                <a:cs typeface="Tahoma" pitchFamily="34" charset="0"/>
              </a:rPr>
              <a:t>“good </a:t>
            </a:r>
            <a:r>
              <a:rPr lang="en-US" sz="2200" dirty="0" smtClean="0">
                <a:latin typeface="Tahoma" pitchFamily="34" charset="0"/>
                <a:ea typeface="Tahoma" pitchFamily="34" charset="0"/>
                <a:cs typeface="Tahoma" pitchFamily="34" charset="0"/>
              </a:rPr>
              <a:t>cause</a:t>
            </a:r>
            <a:r>
              <a:rPr lang="en-US" sz="2200" dirty="0" smtClean="0">
                <a:latin typeface="Tahoma" pitchFamily="34" charset="0"/>
                <a:ea typeface="Tahoma" pitchFamily="34" charset="0"/>
                <a:cs typeface="Tahoma" pitchFamily="34" charset="0"/>
              </a:rPr>
              <a:t>” </a:t>
            </a:r>
          </a:p>
          <a:p>
            <a:r>
              <a:rPr lang="en-US" sz="2200" dirty="0" smtClean="0">
                <a:latin typeface="Tahoma" pitchFamily="34" charset="0"/>
                <a:ea typeface="Tahoma" pitchFamily="34" charset="0"/>
                <a:cs typeface="Tahoma" pitchFamily="34" charset="0"/>
              </a:rPr>
              <a:t>Good cause is defined as ; </a:t>
            </a:r>
            <a:endParaRPr lang="en-US" sz="2200" dirty="0" smtClean="0">
              <a:latin typeface="Tahoma" pitchFamily="34" charset="0"/>
              <a:ea typeface="Tahoma" pitchFamily="34" charset="0"/>
              <a:cs typeface="Tahoma" pitchFamily="34" charset="0"/>
            </a:endParaRPr>
          </a:p>
          <a:p>
            <a:r>
              <a:rPr lang="en-US" sz="2200" dirty="0" smtClean="0">
                <a:latin typeface="Tahoma" pitchFamily="34" charset="0"/>
                <a:ea typeface="Tahoma" pitchFamily="34" charset="0"/>
                <a:cs typeface="Tahoma" pitchFamily="34" charset="0"/>
              </a:rPr>
              <a:t>Conviction for a criminal offence</a:t>
            </a:r>
          </a:p>
          <a:p>
            <a:r>
              <a:rPr lang="en-US" sz="2200" dirty="0" smtClean="0">
                <a:latin typeface="Tahoma" pitchFamily="34" charset="0"/>
                <a:ea typeface="Tahoma" pitchFamily="34" charset="0"/>
                <a:cs typeface="Tahoma" pitchFamily="34" charset="0"/>
              </a:rPr>
              <a:t>Any physical or mental incapacity</a:t>
            </a:r>
          </a:p>
          <a:p>
            <a:r>
              <a:rPr lang="en-US" sz="2200" dirty="0" smtClean="0">
                <a:latin typeface="Tahoma" pitchFamily="34" charset="0"/>
                <a:ea typeface="Tahoma" pitchFamily="34" charset="0"/>
                <a:cs typeface="Tahoma" pitchFamily="34" charset="0"/>
              </a:rPr>
              <a:t>Conduct scandalous or other disgraceful </a:t>
            </a:r>
            <a:r>
              <a:rPr lang="en-US" sz="2200" dirty="0" smtClean="0">
                <a:latin typeface="Tahoma" pitchFamily="34" charset="0"/>
                <a:ea typeface="Tahoma" pitchFamily="34" charset="0"/>
                <a:cs typeface="Tahoma" pitchFamily="34" charset="0"/>
              </a:rPr>
              <a:t>in nature</a:t>
            </a:r>
            <a:endParaRPr lang="en-US" sz="2200" dirty="0" smtClean="0">
              <a:latin typeface="Tahoma" pitchFamily="34" charset="0"/>
              <a:ea typeface="Tahoma" pitchFamily="34" charset="0"/>
              <a:cs typeface="Tahoma" pitchFamily="34" charset="0"/>
            </a:endParaRPr>
          </a:p>
          <a:p>
            <a:r>
              <a:rPr lang="en-US" sz="2200" dirty="0" smtClean="0">
                <a:latin typeface="Tahoma" pitchFamily="34" charset="0"/>
                <a:ea typeface="Tahoma" pitchFamily="34" charset="0"/>
                <a:cs typeface="Tahoma" pitchFamily="34" charset="0"/>
              </a:rPr>
              <a:t>Conduct that constitutes failure or inability to discharge the functions of </a:t>
            </a:r>
            <a:r>
              <a:rPr lang="en-US" sz="2200" dirty="0" smtClean="0">
                <a:latin typeface="Tahoma" pitchFamily="34" charset="0"/>
                <a:ea typeface="Tahoma" pitchFamily="34" charset="0"/>
                <a:cs typeface="Tahoma" pitchFamily="34" charset="0"/>
              </a:rPr>
              <a:t>one’s</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office or to comply with the terms and conditions of </a:t>
            </a:r>
            <a:r>
              <a:rPr lang="en-US" sz="2200" dirty="0" smtClean="0">
                <a:latin typeface="Tahoma" pitchFamily="34" charset="0"/>
                <a:ea typeface="Tahoma" pitchFamily="34" charset="0"/>
                <a:cs typeface="Tahoma" pitchFamily="34" charset="0"/>
              </a:rPr>
              <a:t>one’s</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employment</a:t>
            </a:r>
            <a:endParaRPr lang="en-US" sz="2200" dirty="0">
              <a:latin typeface="Tahoma" pitchFamily="34" charset="0"/>
              <a:ea typeface="Tahoma" pitchFamily="34" charset="0"/>
              <a:cs typeface="Tahoma" pitchFamily="34" charset="0"/>
            </a:endParaRPr>
          </a:p>
        </p:txBody>
      </p:sp>
    </p:spTree>
  </p:cSld>
  <p:clrMapOvr>
    <a:masterClrMapping/>
  </p:clrMapOvr>
  <p:transition spd="slow">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CONDITIONS ATTACHING TO SUSPENSION</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en-US" sz="2200" dirty="0" smtClean="0">
                <a:latin typeface="Tahoma" pitchFamily="34" charset="0"/>
                <a:ea typeface="Tahoma" pitchFamily="34" charset="0"/>
                <a:cs typeface="Tahoma" pitchFamily="34" charset="0"/>
              </a:rPr>
              <a:t>The staff is placed on half pay</a:t>
            </a:r>
          </a:p>
          <a:p>
            <a:pPr algn="just"/>
            <a:r>
              <a:rPr lang="en-US" sz="2200" dirty="0" smtClean="0">
                <a:latin typeface="Tahoma" pitchFamily="34" charset="0"/>
                <a:ea typeface="Tahoma" pitchFamily="34" charset="0"/>
                <a:cs typeface="Tahoma" pitchFamily="34" charset="0"/>
              </a:rPr>
              <a:t>Council should before the expiration of three months: make final determination on the </a:t>
            </a:r>
            <a:r>
              <a:rPr lang="en-US" sz="2200" dirty="0" smtClean="0">
                <a:latin typeface="Tahoma" pitchFamily="34" charset="0"/>
                <a:ea typeface="Tahoma" pitchFamily="34" charset="0"/>
                <a:cs typeface="Tahoma" pitchFamily="34" charset="0"/>
              </a:rPr>
              <a:t>case; </a:t>
            </a:r>
            <a:r>
              <a:rPr lang="en-US" sz="2200" dirty="0" err="1" smtClean="0">
                <a:latin typeface="Tahoma" pitchFamily="34" charset="0"/>
                <a:ea typeface="Tahoma" pitchFamily="34" charset="0"/>
                <a:cs typeface="Tahoma" pitchFamily="34" charset="0"/>
              </a:rPr>
              <a:t>i.e</a:t>
            </a:r>
            <a:r>
              <a:rPr lang="en-US" sz="2200" dirty="0" smtClean="0">
                <a:latin typeface="Tahoma" pitchFamily="34" charset="0"/>
                <a:ea typeface="Tahoma" pitchFamily="34" charset="0"/>
                <a:cs typeface="Tahoma" pitchFamily="34" charset="0"/>
              </a:rPr>
              <a:t> </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To continue </a:t>
            </a:r>
            <a:r>
              <a:rPr lang="en-US" sz="2200" dirty="0" smtClean="0">
                <a:latin typeface="Tahoma" pitchFamily="34" charset="0"/>
                <a:ea typeface="Tahoma" pitchFamily="34" charset="0"/>
                <a:cs typeface="Tahoma" pitchFamily="34" charset="0"/>
              </a:rPr>
              <a:t>the suspension and on </a:t>
            </a:r>
            <a:r>
              <a:rPr lang="en-US" sz="2200" dirty="0" smtClean="0">
                <a:latin typeface="Tahoma" pitchFamily="34" charset="0"/>
                <a:ea typeface="Tahoma" pitchFamily="34" charset="0"/>
                <a:cs typeface="Tahoma" pitchFamily="34" charset="0"/>
              </a:rPr>
              <a:t>what </a:t>
            </a:r>
            <a:r>
              <a:rPr lang="en-US" sz="2200" dirty="0" smtClean="0">
                <a:latin typeface="Tahoma" pitchFamily="34" charset="0"/>
                <a:ea typeface="Tahoma" pitchFamily="34" charset="0"/>
                <a:cs typeface="Tahoma" pitchFamily="34" charset="0"/>
              </a:rPr>
              <a:t>conditions</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Terminate the </a:t>
            </a:r>
            <a:r>
              <a:rPr lang="en-US" sz="2200" dirty="0" smtClean="0">
                <a:latin typeface="Tahoma" pitchFamily="34" charset="0"/>
                <a:ea typeface="Tahoma" pitchFamily="34" charset="0"/>
                <a:cs typeface="Tahoma" pitchFamily="34" charset="0"/>
              </a:rPr>
              <a:t>appointment, and</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proportion </a:t>
            </a:r>
            <a:r>
              <a:rPr lang="en-US" sz="2200" dirty="0" smtClean="0">
                <a:latin typeface="Tahoma" pitchFamily="34" charset="0"/>
                <a:ea typeface="Tahoma" pitchFamily="34" charset="0"/>
                <a:cs typeface="Tahoma" pitchFamily="34" charset="0"/>
              </a:rPr>
              <a:t>of </a:t>
            </a:r>
            <a:r>
              <a:rPr lang="en-US" sz="2200" dirty="0" smtClean="0">
                <a:latin typeface="Tahoma" pitchFamily="34" charset="0"/>
                <a:ea typeface="Tahoma" pitchFamily="34" charset="0"/>
                <a:cs typeface="Tahoma" pitchFamily="34" charset="0"/>
              </a:rPr>
              <a:t>emolument of </a:t>
            </a:r>
            <a:r>
              <a:rPr lang="en-US" sz="2200" dirty="0" smtClean="0">
                <a:latin typeface="Tahoma" pitchFamily="34" charset="0"/>
                <a:ea typeface="Tahoma" pitchFamily="34" charset="0"/>
                <a:cs typeface="Tahoma" pitchFamily="34" charset="0"/>
              </a:rPr>
              <a:t>appointee </a:t>
            </a:r>
            <a:r>
              <a:rPr lang="en-US" sz="2200" dirty="0" smtClean="0">
                <a:latin typeface="Tahoma" pitchFamily="34" charset="0"/>
                <a:ea typeface="Tahoma" pitchFamily="34" charset="0"/>
                <a:cs typeface="Tahoma" pitchFamily="34" charset="0"/>
              </a:rPr>
              <a:t>withheld, will </a:t>
            </a:r>
            <a:r>
              <a:rPr lang="en-US" sz="2200" dirty="0" smtClean="0">
                <a:latin typeface="Tahoma" pitchFamily="34" charset="0"/>
                <a:ea typeface="Tahoma" pitchFamily="34" charset="0"/>
                <a:cs typeface="Tahoma" pitchFamily="34" charset="0"/>
              </a:rPr>
              <a:t>not be </a:t>
            </a:r>
            <a:r>
              <a:rPr lang="en-US" sz="2200" dirty="0" smtClean="0">
                <a:latin typeface="Tahoma" pitchFamily="34" charset="0"/>
                <a:ea typeface="Tahoma" pitchFamily="34" charset="0"/>
                <a:cs typeface="Tahoma" pitchFamily="34" charset="0"/>
              </a:rPr>
              <a:t>paid</a:t>
            </a:r>
            <a:r>
              <a:rPr lang="en-US" sz="2200" dirty="0" smtClean="0">
                <a:latin typeface="Tahoma" pitchFamily="34" charset="0"/>
                <a:ea typeface="Tahoma" pitchFamily="34" charset="0"/>
                <a:cs typeface="Tahoma" pitchFamily="34" charset="0"/>
              </a:rPr>
              <a:t> </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Take lesser disciplinary action</a:t>
            </a:r>
          </a:p>
          <a:p>
            <a:pPr algn="just"/>
            <a:r>
              <a:rPr lang="en-US" sz="2200" dirty="0" smtClean="0">
                <a:latin typeface="Tahoma" pitchFamily="34" charset="0"/>
                <a:ea typeface="Tahoma" pitchFamily="34" charset="0"/>
                <a:cs typeface="Tahoma" pitchFamily="34" charset="0"/>
              </a:rPr>
              <a:t>If council decides to continue suspension or further disciplinary action, it must come to a final decision before the expiration of three months from such decision</a:t>
            </a:r>
          </a:p>
          <a:p>
            <a:pPr algn="just"/>
            <a:endParaRPr lang="en-US" sz="2000" dirty="0">
              <a:latin typeface="Tahoma" pitchFamily="34" charset="0"/>
              <a:ea typeface="Tahoma" pitchFamily="34" charset="0"/>
              <a:cs typeface="Tahoma" pitchFamily="34" charset="0"/>
            </a:endParaRPr>
          </a:p>
        </p:txBody>
      </p:sp>
    </p:spTree>
  </p:cSld>
  <p:clrMapOvr>
    <a:masterClrMapping/>
  </p:clrMapOvr>
  <p:transition spd="slow">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fontScale="90000"/>
          </a:bodyPr>
          <a:lstStyle/>
          <a:p>
            <a:r>
              <a:rPr lang="en-US" sz="2800" b="1" dirty="0" smtClean="0">
                <a:solidFill>
                  <a:schemeClr val="tx1"/>
                </a:solidFill>
                <a:latin typeface="Tahoma" pitchFamily="34" charset="0"/>
                <a:ea typeface="Tahoma" pitchFamily="34" charset="0"/>
                <a:cs typeface="Tahoma" pitchFamily="34" charset="0"/>
              </a:rPr>
              <a:t>INSTITUTIONAL REGULATIONS ON DISCIPLINE</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077200" cy="5257800"/>
          </a:xfrm>
        </p:spPr>
        <p:txBody>
          <a:bodyPr>
            <a:noAutofit/>
          </a:bodyPr>
          <a:lstStyle/>
          <a:p>
            <a:pPr algn="just"/>
            <a:r>
              <a:rPr lang="en-US" sz="2200" dirty="0" smtClean="0">
                <a:latin typeface="Tahoma" pitchFamily="34" charset="0"/>
                <a:ea typeface="Tahoma" pitchFamily="34" charset="0"/>
                <a:cs typeface="Tahoma" pitchFamily="34" charset="0"/>
              </a:rPr>
              <a:t>Institutions have distilled regulations on discipline from the enabling </a:t>
            </a:r>
            <a:r>
              <a:rPr lang="en-US" sz="2200" dirty="0" smtClean="0">
                <a:latin typeface="Tahoma" pitchFamily="34" charset="0"/>
                <a:ea typeface="Tahoma" pitchFamily="34" charset="0"/>
                <a:cs typeface="Tahoma" pitchFamily="34" charset="0"/>
              </a:rPr>
              <a:t>laws </a:t>
            </a:r>
            <a:r>
              <a:rPr lang="en-US" sz="2200" dirty="0" smtClean="0">
                <a:latin typeface="Tahoma" pitchFamily="34" charset="0"/>
                <a:ea typeface="Tahoma" pitchFamily="34" charset="0"/>
                <a:cs typeface="Tahoma" pitchFamily="34" charset="0"/>
              </a:rPr>
              <a:t>and incorporated these in their regulations guiding conditions of </a:t>
            </a:r>
            <a:r>
              <a:rPr lang="en-US" sz="2200" dirty="0" smtClean="0">
                <a:latin typeface="Tahoma" pitchFamily="34" charset="0"/>
                <a:ea typeface="Tahoma" pitchFamily="34" charset="0"/>
                <a:cs typeface="Tahoma" pitchFamily="34" charset="0"/>
              </a:rPr>
              <a:t>service. </a:t>
            </a:r>
            <a:r>
              <a:rPr lang="en-US" sz="2200" dirty="0" smtClean="0">
                <a:latin typeface="Tahoma" pitchFamily="34" charset="0"/>
                <a:ea typeface="Tahoma" pitchFamily="34" charset="0"/>
                <a:cs typeface="Tahoma" pitchFamily="34" charset="0"/>
              </a:rPr>
              <a:t>A</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staff could be disciplined </a:t>
            </a:r>
            <a:r>
              <a:rPr lang="en-US" sz="2200" dirty="0" smtClean="0">
                <a:latin typeface="Tahoma" pitchFamily="34" charset="0"/>
                <a:ea typeface="Tahoma" pitchFamily="34" charset="0"/>
                <a:cs typeface="Tahoma" pitchFamily="34" charset="0"/>
              </a:rPr>
              <a:t>for: </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Conduct of scandalous and disgraceful nature such as dishonesty, fraud, falsification and suppression of records, abuse of office, foul language etc.</a:t>
            </a:r>
          </a:p>
          <a:p>
            <a:pPr algn="just"/>
            <a:r>
              <a:rPr lang="en-US" sz="2200" dirty="0" smtClean="0">
                <a:latin typeface="Tahoma" pitchFamily="34" charset="0"/>
                <a:ea typeface="Tahoma" pitchFamily="34" charset="0"/>
                <a:cs typeface="Tahoma" pitchFamily="34" charset="0"/>
              </a:rPr>
              <a:t>General inefficiency consisting of series of acts of omission or incompetence which cumulative effect shows he is not capable of discharging efficiently the duties of his office</a:t>
            </a:r>
          </a:p>
          <a:p>
            <a:pPr algn="just"/>
            <a:r>
              <a:rPr lang="en-US" sz="2200" dirty="0" smtClean="0">
                <a:latin typeface="Tahoma" pitchFamily="34" charset="0"/>
                <a:ea typeface="Tahoma" pitchFamily="34" charset="0"/>
                <a:cs typeface="Tahoma" pitchFamily="34" charset="0"/>
              </a:rPr>
              <a:t>Conduct prejudicial to discipline and good government </a:t>
            </a:r>
            <a:r>
              <a:rPr lang="en-US" sz="2200" dirty="0" err="1" smtClean="0">
                <a:latin typeface="Tahoma" pitchFamily="34" charset="0"/>
                <a:ea typeface="Tahoma" pitchFamily="34" charset="0"/>
                <a:cs typeface="Tahoma" pitchFamily="34" charset="0"/>
              </a:rPr>
              <a:t>e.g</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insubordination, unruly </a:t>
            </a:r>
            <a:r>
              <a:rPr lang="en-US" sz="2200" dirty="0" smtClean="0">
                <a:latin typeface="Tahoma" pitchFamily="34" charset="0"/>
                <a:ea typeface="Tahoma" pitchFamily="34" charset="0"/>
                <a:cs typeface="Tahoma" pitchFamily="34" charset="0"/>
              </a:rPr>
              <a:t>behavior , disobedience over lawful order, negligence of duty, absence from duty without </a:t>
            </a:r>
            <a:r>
              <a:rPr lang="en-US" sz="2200" dirty="0" smtClean="0">
                <a:latin typeface="Tahoma" pitchFamily="34" charset="0"/>
                <a:ea typeface="Tahoma" pitchFamily="34" charset="0"/>
                <a:cs typeface="Tahoma" pitchFamily="34" charset="0"/>
              </a:rPr>
              <a:t>authority etc</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Conviction for criminal offence other than minor traffic or sanitary offence</a:t>
            </a:r>
            <a:endParaRPr lang="en-US" sz="2200" dirty="0">
              <a:latin typeface="Tahoma" pitchFamily="34" charset="0"/>
              <a:ea typeface="Tahoma" pitchFamily="34" charset="0"/>
              <a:cs typeface="Tahoma" pitchFamily="34" charset="0"/>
            </a:endParaRPr>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Autofit/>
          </a:bodyPr>
          <a:lstStyle/>
          <a:p>
            <a:pPr algn="just"/>
            <a:r>
              <a:rPr lang="en-US" sz="2200" dirty="0" smtClean="0">
                <a:latin typeface="Tahoma" pitchFamily="34" charset="0"/>
                <a:ea typeface="Tahoma" pitchFamily="34" charset="0"/>
                <a:cs typeface="Tahoma" pitchFamily="34" charset="0"/>
              </a:rPr>
              <a:t>Conduct constituting failure or inability to discharge the functions of one’s office or to comply with the terms and conditions of service</a:t>
            </a:r>
          </a:p>
          <a:p>
            <a:pPr algn="just"/>
            <a:r>
              <a:rPr lang="en-US" sz="2200" dirty="0" smtClean="0">
                <a:latin typeface="Tahoma" pitchFamily="34" charset="0"/>
                <a:ea typeface="Tahoma" pitchFamily="34" charset="0"/>
                <a:cs typeface="Tahoma" pitchFamily="34" charset="0"/>
              </a:rPr>
              <a:t>Disclosure of confidential information</a:t>
            </a:r>
          </a:p>
          <a:p>
            <a:pPr algn="just"/>
            <a:r>
              <a:rPr lang="en-US" sz="2200" dirty="0" smtClean="0">
                <a:latin typeface="Tahoma" pitchFamily="34" charset="0"/>
                <a:ea typeface="Tahoma" pitchFamily="34" charset="0"/>
                <a:cs typeface="Tahoma" pitchFamily="34" charset="0"/>
              </a:rPr>
              <a:t>Engaging personally in trade or business without authority etc</a:t>
            </a:r>
          </a:p>
          <a:p>
            <a:pPr algn="just"/>
            <a:endParaRPr lang="en-US" sz="2200" dirty="0" smtClean="0">
              <a:latin typeface="Tahoma" pitchFamily="34" charset="0"/>
              <a:ea typeface="Tahoma" pitchFamily="34" charset="0"/>
              <a:cs typeface="Tahoma" pitchFamily="34" charset="0"/>
            </a:endParaRPr>
          </a:p>
          <a:p>
            <a:pPr algn="just">
              <a:buNone/>
            </a:pPr>
            <a:r>
              <a:rPr lang="en-US" sz="2200" dirty="0" smtClean="0">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NATURE OF DISCIPLINARY ACTION</a:t>
            </a:r>
          </a:p>
          <a:p>
            <a:pPr algn="just">
              <a:buNone/>
            </a:pPr>
            <a:r>
              <a:rPr lang="en-US" sz="2200" dirty="0" smtClean="0">
                <a:latin typeface="Tahoma" pitchFamily="34" charset="0"/>
                <a:ea typeface="Tahoma" pitchFamily="34" charset="0"/>
                <a:cs typeface="Tahoma" pitchFamily="34" charset="0"/>
              </a:rPr>
              <a:t>The following disciplinary actions could be imposed on erring staff among others:</a:t>
            </a:r>
          </a:p>
          <a:p>
            <a:pPr algn="just"/>
            <a:r>
              <a:rPr lang="en-US" sz="2200" dirty="0" smtClean="0">
                <a:latin typeface="Tahoma" pitchFamily="34" charset="0"/>
                <a:ea typeface="Tahoma" pitchFamily="34" charset="0"/>
                <a:cs typeface="Tahoma" pitchFamily="34" charset="0"/>
              </a:rPr>
              <a:t>Warning- Written or oral</a:t>
            </a:r>
          </a:p>
          <a:p>
            <a:pPr algn="just"/>
            <a:r>
              <a:rPr lang="en-US" sz="2200" dirty="0" smtClean="0">
                <a:latin typeface="Tahoma" pitchFamily="34" charset="0"/>
                <a:ea typeface="Tahoma" pitchFamily="34" charset="0"/>
                <a:cs typeface="Tahoma" pitchFamily="34" charset="0"/>
              </a:rPr>
              <a:t>Denial of salary or increment</a:t>
            </a:r>
          </a:p>
          <a:p>
            <a:pPr algn="just"/>
            <a:r>
              <a:rPr lang="en-US" sz="2200" dirty="0" smtClean="0">
                <a:latin typeface="Tahoma" pitchFamily="34" charset="0"/>
                <a:ea typeface="Tahoma" pitchFamily="34" charset="0"/>
                <a:cs typeface="Tahoma" pitchFamily="34" charset="0"/>
              </a:rPr>
              <a:t>Suspension from duty with conditions specified</a:t>
            </a:r>
          </a:p>
          <a:p>
            <a:pPr algn="just"/>
            <a:r>
              <a:rPr lang="en-US" sz="2200" dirty="0" smtClean="0">
                <a:latin typeface="Tahoma" pitchFamily="34" charset="0"/>
                <a:ea typeface="Tahoma" pitchFamily="34" charset="0"/>
                <a:cs typeface="Tahoma" pitchFamily="34" charset="0"/>
              </a:rPr>
              <a:t>Denial of promotion for a period of time</a:t>
            </a:r>
          </a:p>
          <a:p>
            <a:pPr algn="just"/>
            <a:r>
              <a:rPr lang="en-US" sz="2200" dirty="0" smtClean="0">
                <a:latin typeface="Tahoma" pitchFamily="34" charset="0"/>
                <a:ea typeface="Tahoma" pitchFamily="34" charset="0"/>
                <a:cs typeface="Tahoma" pitchFamily="34" charset="0"/>
              </a:rPr>
              <a:t>Denial of other benefits as may be deemed appropriate </a:t>
            </a:r>
            <a:r>
              <a:rPr lang="en-US" sz="2200" dirty="0" err="1" smtClean="0">
                <a:latin typeface="Tahoma" pitchFamily="34" charset="0"/>
                <a:ea typeface="Tahoma" pitchFamily="34" charset="0"/>
                <a:cs typeface="Tahoma" pitchFamily="34" charset="0"/>
              </a:rPr>
              <a:t>e.g</a:t>
            </a:r>
            <a:r>
              <a:rPr lang="en-US" sz="2200" dirty="0" smtClean="0">
                <a:latin typeface="Tahoma" pitchFamily="34" charset="0"/>
                <a:ea typeface="Tahoma" pitchFamily="34" charset="0"/>
                <a:cs typeface="Tahoma" pitchFamily="34" charset="0"/>
              </a:rPr>
              <a:t> study leave etc</a:t>
            </a:r>
          </a:p>
          <a:p>
            <a:pPr algn="just"/>
            <a:r>
              <a:rPr lang="en-US" sz="2200" dirty="0" smtClean="0">
                <a:latin typeface="Tahoma" pitchFamily="34" charset="0"/>
                <a:ea typeface="Tahoma" pitchFamily="34" charset="0"/>
                <a:cs typeface="Tahoma" pitchFamily="34" charset="0"/>
              </a:rPr>
              <a:t>Removal from office</a:t>
            </a:r>
            <a:endParaRPr lang="en-US" sz="2200" dirty="0">
              <a:latin typeface="Tahoma" pitchFamily="34" charset="0"/>
              <a:ea typeface="Tahoma" pitchFamily="34" charset="0"/>
              <a:cs typeface="Tahoma" pitchFamily="34" charset="0"/>
            </a:endParaRPr>
          </a:p>
        </p:txBody>
      </p:sp>
    </p:spTree>
  </p:cSld>
  <p:clrMapOvr>
    <a:masterClrMapping/>
  </p:clrMapOvr>
  <p:transition spd="slow">
    <p:cover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DISCIPLINARY AUTHORITY</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8077200" cy="5330952"/>
          </a:xfrm>
        </p:spPr>
        <p:txBody>
          <a:bodyPr>
            <a:noAutofit/>
          </a:bodyPr>
          <a:lstStyle/>
          <a:p>
            <a:pPr algn="just"/>
            <a:r>
              <a:rPr lang="en-US" sz="2200" dirty="0" smtClean="0">
                <a:latin typeface="Tahoma" pitchFamily="34" charset="0"/>
                <a:ea typeface="Tahoma" pitchFamily="34" charset="0"/>
                <a:cs typeface="Tahoma" pitchFamily="34" charset="0"/>
              </a:rPr>
              <a:t>The Visitor</a:t>
            </a:r>
          </a:p>
          <a:p>
            <a:pPr algn="just"/>
            <a:r>
              <a:rPr lang="en-US" sz="2200" dirty="0" smtClean="0">
                <a:latin typeface="Tahoma" pitchFamily="34" charset="0"/>
                <a:ea typeface="Tahoma" pitchFamily="34" charset="0"/>
                <a:cs typeface="Tahoma" pitchFamily="34" charset="0"/>
              </a:rPr>
              <a:t>The council</a:t>
            </a:r>
          </a:p>
          <a:p>
            <a:pPr algn="just"/>
            <a:r>
              <a:rPr lang="en-US" sz="2200" dirty="0" smtClean="0">
                <a:latin typeface="Tahoma" pitchFamily="34" charset="0"/>
                <a:ea typeface="Tahoma" pitchFamily="34" charset="0"/>
                <a:cs typeface="Tahoma" pitchFamily="34" charset="0"/>
              </a:rPr>
              <a:t>The vice chancellor, Provost, Rector</a:t>
            </a:r>
          </a:p>
          <a:p>
            <a:pPr algn="just"/>
            <a:r>
              <a:rPr lang="en-US" sz="2200" dirty="0" smtClean="0">
                <a:latin typeface="Tahoma" pitchFamily="34" charset="0"/>
                <a:ea typeface="Tahoma" pitchFamily="34" charset="0"/>
                <a:cs typeface="Tahoma" pitchFamily="34" charset="0"/>
              </a:rPr>
              <a:t>Deans- Warn erring heads of academic department (Oral or written)</a:t>
            </a:r>
          </a:p>
          <a:p>
            <a:pPr algn="just"/>
            <a:r>
              <a:rPr lang="en-US" sz="2200" dirty="0" smtClean="0">
                <a:latin typeface="Tahoma" pitchFamily="34" charset="0"/>
                <a:ea typeface="Tahoma" pitchFamily="34" charset="0"/>
                <a:cs typeface="Tahoma" pitchFamily="34" charset="0"/>
              </a:rPr>
              <a:t>Heads of Department- Warn erring staff and draw attention of dean</a:t>
            </a:r>
          </a:p>
          <a:p>
            <a:pPr algn="just"/>
            <a:r>
              <a:rPr lang="en-US" sz="2200" dirty="0" smtClean="0">
                <a:latin typeface="Tahoma" pitchFamily="34" charset="0"/>
                <a:ea typeface="Tahoma" pitchFamily="34" charset="0"/>
                <a:cs typeface="Tahoma" pitchFamily="34" charset="0"/>
              </a:rPr>
              <a:t>Heads of administrative units warn subordinate unit heads</a:t>
            </a:r>
          </a:p>
          <a:p>
            <a:pPr algn="just"/>
            <a:r>
              <a:rPr lang="en-US" sz="2200" dirty="0" smtClean="0">
                <a:latin typeface="Tahoma" pitchFamily="34" charset="0"/>
                <a:ea typeface="Tahoma" pitchFamily="34" charset="0"/>
                <a:cs typeface="Tahoma" pitchFamily="34" charset="0"/>
              </a:rPr>
              <a:t>Senior Admin and technical staff below CONTISS 12 could be warned by immediate supervisor</a:t>
            </a:r>
          </a:p>
          <a:p>
            <a:pPr algn="just"/>
            <a:r>
              <a:rPr lang="en-US" sz="2200" dirty="0" smtClean="0">
                <a:latin typeface="Tahoma" pitchFamily="34" charset="0"/>
                <a:ea typeface="Tahoma" pitchFamily="34" charset="0"/>
                <a:cs typeface="Tahoma" pitchFamily="34" charset="0"/>
              </a:rPr>
              <a:t>In all cases except council, process could be escalated upwards</a:t>
            </a:r>
          </a:p>
          <a:p>
            <a:pPr algn="just"/>
            <a:r>
              <a:rPr lang="en-US" sz="2200" dirty="0" smtClean="0">
                <a:latin typeface="Tahoma" pitchFamily="34" charset="0"/>
                <a:ea typeface="Tahoma" pitchFamily="34" charset="0"/>
                <a:cs typeface="Tahoma" pitchFamily="34" charset="0"/>
              </a:rPr>
              <a:t>A written warning is preferably followed by an oral warning, a query and in cases some investigation</a:t>
            </a:r>
            <a:endParaRPr lang="en-US" sz="2200" dirty="0">
              <a:latin typeface="Tahoma" pitchFamily="34" charset="0"/>
              <a:ea typeface="Tahoma" pitchFamily="34" charset="0"/>
              <a:cs typeface="Tahoma" pitchFamily="34" charset="0"/>
            </a:endParaRPr>
          </a:p>
        </p:txBody>
      </p:sp>
    </p:spTree>
  </p:cSld>
  <p:clrMapOvr>
    <a:masterClrMapping/>
  </p:clrMapOvr>
  <p:transition spd="slow">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INTEGRITY IN STAFF DISCIPLINARY PROCESS</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04800" y="1371600"/>
            <a:ext cx="8458200" cy="4754563"/>
          </a:xfrm>
        </p:spPr>
        <p:txBody>
          <a:bodyPr>
            <a:noAutofit/>
          </a:bodyPr>
          <a:lstStyle/>
          <a:p>
            <a:pPr algn="just"/>
            <a:r>
              <a:rPr lang="en-US" sz="2200" dirty="0" smtClean="0">
                <a:latin typeface="Tahoma" pitchFamily="34" charset="0"/>
                <a:ea typeface="Tahoma" pitchFamily="34" charset="0"/>
                <a:cs typeface="Tahoma" pitchFamily="34" charset="0"/>
              </a:rPr>
              <a:t>The painstaking procedures in the laws, rules and regulations should ensure integrity and lack of discipline in the process</a:t>
            </a:r>
          </a:p>
          <a:p>
            <a:pPr algn="just"/>
            <a:r>
              <a:rPr lang="en-US" sz="2200" dirty="0" smtClean="0">
                <a:latin typeface="Tahoma" pitchFamily="34" charset="0"/>
                <a:ea typeface="Tahoma" pitchFamily="34" charset="0"/>
                <a:cs typeface="Tahoma" pitchFamily="34" charset="0"/>
              </a:rPr>
              <a:t>This is not always the case. The power to discipline which is always vested in the highest authority in a unit or institution could suffer abuse</a:t>
            </a:r>
          </a:p>
          <a:p>
            <a:pPr algn="just"/>
            <a:r>
              <a:rPr lang="en-US" sz="2200" dirty="0" smtClean="0">
                <a:latin typeface="Tahoma" pitchFamily="34" charset="0"/>
                <a:ea typeface="Tahoma" pitchFamily="34" charset="0"/>
                <a:cs typeface="Tahoma" pitchFamily="34" charset="0"/>
              </a:rPr>
              <a:t>The breech of rules and regulations on staff discipline emanates from the highest authority that has the powers of compulsion and enforcement</a:t>
            </a:r>
          </a:p>
          <a:p>
            <a:pPr algn="just"/>
            <a:r>
              <a:rPr lang="en-US" sz="2200" dirty="0" smtClean="0">
                <a:latin typeface="Tahoma" pitchFamily="34" charset="0"/>
                <a:ea typeface="Tahoma" pitchFamily="34" charset="0"/>
                <a:cs typeface="Tahoma" pitchFamily="34" charset="0"/>
              </a:rPr>
              <a:t>The power to suspend, vested in the vice chancellor has been known to be abused in some institutions where staff remained on suspension for upwards of two years</a:t>
            </a:r>
          </a:p>
          <a:p>
            <a:pPr algn="just"/>
            <a:r>
              <a:rPr lang="en-US" sz="2200" dirty="0" smtClean="0">
                <a:latin typeface="Tahoma" pitchFamily="34" charset="0"/>
                <a:ea typeface="Tahoma" pitchFamily="34" charset="0"/>
                <a:cs typeface="Tahoma" pitchFamily="34" charset="0"/>
              </a:rPr>
              <a:t>Such cases were not reported to council and council refused to act on the pretext that the matters were </a:t>
            </a:r>
            <a:r>
              <a:rPr lang="en-US" sz="2200" dirty="0" smtClean="0">
                <a:latin typeface="Tahoma" pitchFamily="34" charset="0"/>
                <a:ea typeface="Tahoma" pitchFamily="34" charset="0"/>
                <a:cs typeface="Tahoma" pitchFamily="34" charset="0"/>
              </a:rPr>
              <a:t>not officially </a:t>
            </a:r>
            <a:r>
              <a:rPr lang="en-US" sz="2200" dirty="0" smtClean="0">
                <a:latin typeface="Tahoma" pitchFamily="34" charset="0"/>
                <a:ea typeface="Tahoma" pitchFamily="34" charset="0"/>
                <a:cs typeface="Tahoma" pitchFamily="34" charset="0"/>
              </a:rPr>
              <a:t>before it</a:t>
            </a:r>
            <a:endParaRPr lang="en-US" sz="2200" dirty="0">
              <a:latin typeface="Tahoma" pitchFamily="34" charset="0"/>
              <a:ea typeface="Tahoma" pitchFamily="34" charset="0"/>
              <a:cs typeface="Tahoma" pitchFamily="34" charset="0"/>
            </a:endParaRPr>
          </a:p>
        </p:txBody>
      </p:sp>
    </p:spTree>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CONCLUSION</a:t>
            </a:r>
            <a:endParaRPr lang="en-US" sz="28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143000"/>
            <a:ext cx="7467600" cy="5330952"/>
          </a:xfrm>
        </p:spPr>
        <p:txBody>
          <a:bodyPr>
            <a:normAutofit/>
          </a:bodyPr>
          <a:lstStyle/>
          <a:p>
            <a:pPr algn="just"/>
            <a:r>
              <a:rPr lang="en-US" sz="2200" dirty="0" smtClean="0">
                <a:latin typeface="Tahoma" pitchFamily="34" charset="0"/>
                <a:ea typeface="Tahoma" pitchFamily="34" charset="0"/>
                <a:cs typeface="Tahoma" pitchFamily="34" charset="0"/>
              </a:rPr>
              <a:t>Integrity </a:t>
            </a:r>
            <a:r>
              <a:rPr lang="en-US" sz="2200" dirty="0" smtClean="0">
                <a:latin typeface="Tahoma" pitchFamily="34" charset="0"/>
                <a:ea typeface="Tahoma" pitchFamily="34" charset="0"/>
                <a:cs typeface="Tahoma" pitchFamily="34" charset="0"/>
              </a:rPr>
              <a:t>in appointments</a:t>
            </a:r>
            <a:r>
              <a:rPr lang="en-US" sz="22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promotions </a:t>
            </a:r>
            <a:r>
              <a:rPr lang="en-US" sz="2200" dirty="0" smtClean="0">
                <a:latin typeface="Tahoma" pitchFamily="34" charset="0"/>
                <a:ea typeface="Tahoma" pitchFamily="34" charset="0"/>
                <a:cs typeface="Tahoma" pitchFamily="34" charset="0"/>
              </a:rPr>
              <a:t>and staff discipline has been called to </a:t>
            </a:r>
            <a:r>
              <a:rPr lang="en-US" sz="2200" dirty="0" smtClean="0">
                <a:latin typeface="Tahoma" pitchFamily="34" charset="0"/>
                <a:ea typeface="Tahoma" pitchFamily="34" charset="0"/>
                <a:cs typeface="Tahoma" pitchFamily="34" charset="0"/>
              </a:rPr>
              <a:t>question </a:t>
            </a:r>
            <a:r>
              <a:rPr lang="en-US" sz="2200" dirty="0" smtClean="0">
                <a:latin typeface="Tahoma" pitchFamily="34" charset="0"/>
                <a:ea typeface="Tahoma" pitchFamily="34" charset="0"/>
                <a:cs typeface="Tahoma" pitchFamily="34" charset="0"/>
              </a:rPr>
              <a:t>in our tertiary </a:t>
            </a:r>
            <a:r>
              <a:rPr lang="en-US" sz="2200" dirty="0" smtClean="0">
                <a:latin typeface="Tahoma" pitchFamily="34" charset="0"/>
                <a:ea typeface="Tahoma" pitchFamily="34" charset="0"/>
                <a:cs typeface="Tahoma" pitchFamily="34" charset="0"/>
              </a:rPr>
              <a:t>institutions</a:t>
            </a:r>
            <a:endParaRPr lang="en-US" sz="2200" dirty="0" smtClean="0">
              <a:latin typeface="Tahoma" pitchFamily="34" charset="0"/>
              <a:ea typeface="Tahoma" pitchFamily="34" charset="0"/>
              <a:cs typeface="Tahoma" pitchFamily="34" charset="0"/>
            </a:endParaRPr>
          </a:p>
          <a:p>
            <a:pPr algn="just"/>
            <a:r>
              <a:rPr lang="en-US" sz="2200" dirty="0" smtClean="0">
                <a:latin typeface="Tahoma" pitchFamily="34" charset="0"/>
                <a:ea typeface="Tahoma" pitchFamily="34" charset="0"/>
                <a:cs typeface="Tahoma" pitchFamily="34" charset="0"/>
              </a:rPr>
              <a:t>Hitherto, such </a:t>
            </a:r>
            <a:r>
              <a:rPr lang="en-US" sz="2200" dirty="0" smtClean="0">
                <a:latin typeface="Tahoma" pitchFamily="34" charset="0"/>
                <a:ea typeface="Tahoma" pitchFamily="34" charset="0"/>
                <a:cs typeface="Tahoma" pitchFamily="34" charset="0"/>
              </a:rPr>
              <a:t>breaches </a:t>
            </a:r>
            <a:r>
              <a:rPr lang="en-US" sz="2200" dirty="0" smtClean="0">
                <a:latin typeface="Tahoma" pitchFamily="34" charset="0"/>
                <a:ea typeface="Tahoma" pitchFamily="34" charset="0"/>
                <a:cs typeface="Tahoma" pitchFamily="34" charset="0"/>
              </a:rPr>
              <a:t>or violations </a:t>
            </a:r>
            <a:r>
              <a:rPr lang="en-US" sz="2200" dirty="0" smtClean="0">
                <a:latin typeface="Tahoma" pitchFamily="34" charset="0"/>
                <a:ea typeface="Tahoma" pitchFamily="34" charset="0"/>
                <a:cs typeface="Tahoma" pitchFamily="34" charset="0"/>
              </a:rPr>
              <a:t>have </a:t>
            </a:r>
            <a:r>
              <a:rPr lang="en-US" sz="2200" dirty="0" smtClean="0">
                <a:latin typeface="Tahoma" pitchFamily="34" charset="0"/>
                <a:ea typeface="Tahoma" pitchFamily="34" charset="0"/>
                <a:cs typeface="Tahoma" pitchFamily="34" charset="0"/>
              </a:rPr>
              <a:t>been easily treated as internal matters of the institutions that need not concern the public</a:t>
            </a:r>
          </a:p>
          <a:p>
            <a:pPr algn="just"/>
            <a:r>
              <a:rPr lang="en-US" sz="2200" b="1" u="sng" dirty="0" smtClean="0">
                <a:latin typeface="Tahoma" pitchFamily="34" charset="0"/>
                <a:ea typeface="Tahoma" pitchFamily="34" charset="0"/>
                <a:cs typeface="Tahoma" pitchFamily="34" charset="0"/>
              </a:rPr>
              <a:t>We have however been enlightened </a:t>
            </a:r>
            <a:r>
              <a:rPr lang="en-US" sz="2200" b="1" u="sng" dirty="0" smtClean="0">
                <a:latin typeface="Tahoma" pitchFamily="34" charset="0"/>
                <a:ea typeface="Tahoma" pitchFamily="34" charset="0"/>
                <a:cs typeface="Tahoma" pitchFamily="34" charset="0"/>
              </a:rPr>
              <a:t>at</a:t>
            </a:r>
            <a:r>
              <a:rPr lang="en-US" sz="2200" b="1" u="sng" dirty="0" smtClean="0">
                <a:latin typeface="Tahoma" pitchFamily="34" charset="0"/>
                <a:ea typeface="Tahoma" pitchFamily="34" charset="0"/>
                <a:cs typeface="Tahoma" pitchFamily="34" charset="0"/>
              </a:rPr>
              <a:t> </a:t>
            </a:r>
            <a:r>
              <a:rPr lang="en-US" sz="2200" b="1" u="sng" dirty="0" smtClean="0">
                <a:latin typeface="Tahoma" pitchFamily="34" charset="0"/>
                <a:ea typeface="Tahoma" pitchFamily="34" charset="0"/>
                <a:cs typeface="Tahoma" pitchFamily="34" charset="0"/>
              </a:rPr>
              <a:t>these workshops that lack of integrity is actually an act of corruption punishable by law </a:t>
            </a:r>
          </a:p>
          <a:p>
            <a:pPr algn="just"/>
            <a:r>
              <a:rPr lang="en-US" sz="2200" dirty="0" smtClean="0">
                <a:latin typeface="Tahoma" pitchFamily="34" charset="0"/>
                <a:ea typeface="Tahoma" pitchFamily="34" charset="0"/>
                <a:cs typeface="Tahoma" pitchFamily="34" charset="0"/>
              </a:rPr>
              <a:t>Institutions have been lucky to get a soft landing from ANAN and ICPC through these workshops and should be thankful and guard their domains</a:t>
            </a:r>
          </a:p>
          <a:p>
            <a:pPr algn="just">
              <a:buNone/>
            </a:pPr>
            <a:r>
              <a:rPr lang="en-US" sz="2200" dirty="0" smtClean="0">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	THANK YOU</a:t>
            </a:r>
            <a:endParaRPr lang="en-US" sz="2200" b="1" dirty="0">
              <a:latin typeface="Tahoma" pitchFamily="34" charset="0"/>
              <a:ea typeface="Tahoma" pitchFamily="34" charset="0"/>
              <a:cs typeface="Tahoma" pitchFamily="34" charset="0"/>
            </a:endParaRPr>
          </a:p>
        </p:txBody>
      </p:sp>
    </p:spTree>
  </p:cSld>
  <p:clrMapOvr>
    <a:masterClrMapping/>
  </p:clrMapOvr>
  <p:transition spd="slow">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96000"/>
          </a:xfrm>
        </p:spPr>
        <p:txBody>
          <a:bodyPr>
            <a:normAutofit fontScale="92500"/>
          </a:bodyPr>
          <a:lstStyle/>
          <a:p>
            <a:pPr algn="ctr">
              <a:buNone/>
            </a:pPr>
            <a:r>
              <a:rPr lang="en-US" sz="2000" dirty="0" smtClean="0">
                <a:latin typeface="Tahoma" pitchFamily="34" charset="0"/>
                <a:ea typeface="Tahoma" pitchFamily="34" charset="0"/>
                <a:cs typeface="Tahoma" pitchFamily="34" charset="0"/>
              </a:rPr>
              <a:t> </a:t>
            </a:r>
            <a:r>
              <a:rPr lang="en-US" sz="2000" b="1" u="sng" dirty="0" smtClean="0">
                <a:latin typeface="Tahoma" pitchFamily="34" charset="0"/>
                <a:ea typeface="Tahoma" pitchFamily="34" charset="0"/>
                <a:cs typeface="Tahoma" pitchFamily="34" charset="0"/>
              </a:rPr>
              <a:t>INTRODUCTION</a:t>
            </a:r>
            <a:r>
              <a:rPr lang="en-US" sz="2000" dirty="0" smtClean="0">
                <a:latin typeface="Tahoma" pitchFamily="34" charset="0"/>
                <a:ea typeface="Tahoma" pitchFamily="34" charset="0"/>
                <a:cs typeface="Tahoma" pitchFamily="34" charset="0"/>
              </a:rPr>
              <a:t> </a:t>
            </a:r>
          </a:p>
          <a:p>
            <a:pPr algn="ctr">
              <a:buNone/>
            </a:pPr>
            <a:r>
              <a:rPr lang="en-US" sz="2000" b="1" dirty="0" smtClean="0">
                <a:latin typeface="Tahoma" pitchFamily="34" charset="0"/>
                <a:ea typeface="Tahoma" pitchFamily="34" charset="0"/>
                <a:cs typeface="Tahoma" pitchFamily="34" charset="0"/>
              </a:rPr>
              <a:t>THE CONCEPT OF IVORY TOWER AND EGGHEAD</a:t>
            </a:r>
          </a:p>
          <a:p>
            <a:pPr algn="just">
              <a:buFont typeface="Wingdings" pitchFamily="2" charset="2"/>
              <a:buChar char="v"/>
            </a:pPr>
            <a:r>
              <a:rPr lang="en-US" sz="2000" dirty="0" smtClean="0">
                <a:latin typeface="Tahoma" pitchFamily="34" charset="0"/>
                <a:ea typeface="Tahoma" pitchFamily="34" charset="0"/>
                <a:cs typeface="Tahoma" pitchFamily="34" charset="0"/>
              </a:rPr>
              <a:t>Tertiary institutions world wide especially universities are referred to ivory towers</a:t>
            </a:r>
          </a:p>
          <a:p>
            <a:pPr algn="just">
              <a:buFont typeface="Wingdings" pitchFamily="2" charset="2"/>
              <a:buChar char="v"/>
            </a:pPr>
            <a:r>
              <a:rPr lang="en-US" sz="2000" dirty="0" smtClean="0">
                <a:latin typeface="Tahoma" pitchFamily="34" charset="0"/>
                <a:ea typeface="Tahoma" pitchFamily="34" charset="0"/>
                <a:cs typeface="Tahoma" pitchFamily="34" charset="0"/>
              </a:rPr>
              <a:t>It is commonly a disparaging term that refers to </a:t>
            </a:r>
            <a:r>
              <a:rPr lang="en-US" sz="2000" dirty="0" smtClean="0">
                <a:latin typeface="Tahoma" pitchFamily="34" charset="0"/>
                <a:ea typeface="Tahoma" pitchFamily="34" charset="0"/>
                <a:cs typeface="Tahoma" pitchFamily="34" charset="0"/>
              </a:rPr>
              <a:t>elitist </a:t>
            </a:r>
            <a:r>
              <a:rPr lang="en-US" sz="2000" dirty="0" smtClean="0">
                <a:latin typeface="Tahoma" pitchFamily="34" charset="0"/>
                <a:ea typeface="Tahoma" pitchFamily="34" charset="0"/>
                <a:cs typeface="Tahoma" pitchFamily="34" charset="0"/>
              </a:rPr>
              <a:t>detachment from and especially crisis of the every day world of common sense behalf </a:t>
            </a:r>
          </a:p>
          <a:p>
            <a:pPr algn="just">
              <a:buFont typeface="Wingdings" pitchFamily="2" charset="2"/>
              <a:buChar char="v"/>
            </a:pPr>
            <a:r>
              <a:rPr lang="en-US" sz="2000" dirty="0" smtClean="0">
                <a:latin typeface="Tahoma" pitchFamily="34" charset="0"/>
                <a:ea typeface="Tahoma" pitchFamily="34" charset="0"/>
                <a:cs typeface="Tahoma" pitchFamily="34" charset="0"/>
              </a:rPr>
              <a:t>It is also said to refer to a state of sheltered and unworldly intellectual isolation </a:t>
            </a:r>
          </a:p>
          <a:p>
            <a:pPr algn="just">
              <a:buFont typeface="Wingdings" pitchFamily="2" charset="2"/>
              <a:buChar char="v"/>
            </a:pPr>
            <a:r>
              <a:rPr lang="en-US" sz="2000" dirty="0" smtClean="0">
                <a:latin typeface="Tahoma" pitchFamily="34" charset="0"/>
                <a:ea typeface="Tahoma" pitchFamily="34" charset="0"/>
                <a:cs typeface="Tahoma" pitchFamily="34" charset="0"/>
              </a:rPr>
              <a:t>Notwithstanding the jealous disparaging  definition the ivory tower stands tall as a tower not only of ivory but also integrity. </a:t>
            </a:r>
          </a:p>
          <a:p>
            <a:pPr algn="just">
              <a:buFont typeface="Wingdings" pitchFamily="2" charset="2"/>
              <a:buChar char="v"/>
            </a:pPr>
            <a:r>
              <a:rPr lang="en-US" sz="2000" dirty="0" smtClean="0">
                <a:latin typeface="Tahoma" pitchFamily="34" charset="0"/>
                <a:ea typeface="Tahoma" pitchFamily="34" charset="0"/>
                <a:cs typeface="Tahoma" pitchFamily="34" charset="0"/>
              </a:rPr>
              <a:t>Eggheads is another term used to refer to intellectuals especially  repressor or the protégé of a professor in the tertiary education system </a:t>
            </a:r>
          </a:p>
          <a:p>
            <a:pPr algn="just">
              <a:buFont typeface="Wingdings" pitchFamily="2" charset="2"/>
              <a:buChar char="v"/>
            </a:pPr>
            <a:r>
              <a:rPr lang="en-US" sz="2000" dirty="0" smtClean="0">
                <a:latin typeface="Tahoma" pitchFamily="34" charset="0"/>
                <a:ea typeface="Tahoma" pitchFamily="34" charset="0"/>
                <a:cs typeface="Tahoma" pitchFamily="34" charset="0"/>
              </a:rPr>
              <a:t>It is an American English slang, an anti-intellectual </a:t>
            </a:r>
            <a:r>
              <a:rPr lang="en-US" sz="2000" dirty="0" smtClean="0">
                <a:latin typeface="Tahoma" pitchFamily="34" charset="0"/>
                <a:ea typeface="Tahoma" pitchFamily="34" charset="0"/>
                <a:cs typeface="Tahoma" pitchFamily="34" charset="0"/>
              </a:rPr>
              <a:t>epithet </a:t>
            </a:r>
            <a:r>
              <a:rPr lang="en-US" sz="2000" dirty="0" smtClean="0">
                <a:latin typeface="Tahoma" pitchFamily="34" charset="0"/>
                <a:ea typeface="Tahoma" pitchFamily="34" charset="0"/>
                <a:cs typeface="Tahoma" pitchFamily="34" charset="0"/>
              </a:rPr>
              <a:t>used to </a:t>
            </a:r>
            <a:r>
              <a:rPr lang="en-US" sz="2000" dirty="0" smtClean="0">
                <a:latin typeface="Tahoma" pitchFamily="34" charset="0"/>
                <a:ea typeface="Tahoma" pitchFamily="34" charset="0"/>
                <a:cs typeface="Tahoma" pitchFamily="34" charset="0"/>
              </a:rPr>
              <a:t>refer to </a:t>
            </a:r>
            <a:r>
              <a:rPr lang="en-US" sz="2000" dirty="0" smtClean="0">
                <a:latin typeface="Tahoma" pitchFamily="34" charset="0"/>
                <a:ea typeface="Tahoma" pitchFamily="34" charset="0"/>
                <a:cs typeface="Tahoma" pitchFamily="34" charset="0"/>
              </a:rPr>
              <a:t>intellectuals or people considered too much out of touch with ordinary people and too lacking in realism, common sense, </a:t>
            </a:r>
            <a:r>
              <a:rPr lang="en-US" sz="2000" dirty="0" err="1" smtClean="0">
                <a:latin typeface="Tahoma" pitchFamily="34" charset="0"/>
                <a:ea typeface="Tahoma" pitchFamily="34" charset="0"/>
                <a:cs typeface="Tahoma" pitchFamily="34" charset="0"/>
              </a:rPr>
              <a:t>virtuality</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etc.</a:t>
            </a:r>
          </a:p>
          <a:p>
            <a:pPr algn="just">
              <a:buNone/>
            </a:pPr>
            <a:r>
              <a:rPr lang="en-US" sz="2000" dirty="0" smtClean="0">
                <a:latin typeface="Tahoma" pitchFamily="34" charset="0"/>
                <a:ea typeface="Tahoma" pitchFamily="34" charset="0"/>
                <a:cs typeface="Tahoma" pitchFamily="34" charset="0"/>
              </a:rPr>
              <a:t>    Like </a:t>
            </a:r>
            <a:r>
              <a:rPr lang="en-US" sz="2000" dirty="0" smtClean="0">
                <a:latin typeface="Tahoma" pitchFamily="34" charset="0"/>
                <a:ea typeface="Tahoma" pitchFamily="34" charset="0"/>
                <a:cs typeface="Tahoma" pitchFamily="34" charset="0"/>
              </a:rPr>
              <a:t>its counterpart figures of speech ivory tower the disparaging definition from anti  intellectual. </a:t>
            </a:r>
          </a:p>
          <a:p>
            <a:pPr>
              <a:buNone/>
            </a:pPr>
            <a:r>
              <a:rPr lang="en-US" sz="2000" dirty="0" smtClean="0">
                <a:latin typeface="Tahoma" pitchFamily="34" charset="0"/>
                <a:ea typeface="Tahoma" pitchFamily="34" charset="0"/>
                <a:cs typeface="Tahoma" pitchFamily="34" charset="0"/>
              </a:rPr>
              <a:t> </a:t>
            </a:r>
          </a:p>
          <a:p>
            <a:pPr>
              <a:buNone/>
            </a:pPr>
            <a:endParaRPr lang="en-US" sz="2000" dirty="0" smtClean="0">
              <a:latin typeface="Tahoma" pitchFamily="34" charset="0"/>
              <a:ea typeface="Tahoma" pitchFamily="34" charset="0"/>
              <a:cs typeface="Tahoma" pitchFamily="34" charset="0"/>
            </a:endParaRPr>
          </a:p>
          <a:p>
            <a:pPr>
              <a:buNone/>
            </a:pPr>
            <a:endParaRPr lang="en-US" sz="2000" dirty="0">
              <a:latin typeface="Tahoma" pitchFamily="34" charset="0"/>
              <a:ea typeface="Tahoma" pitchFamily="34" charset="0"/>
              <a:cs typeface="Tahoma" pitchFamily="34" charset="0"/>
            </a:endParaRPr>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77000"/>
          </a:xfrm>
        </p:spPr>
        <p:txBody>
          <a:bodyPr>
            <a:normAutofit/>
          </a:bodyPr>
          <a:lstStyle/>
          <a:p>
            <a:pPr>
              <a:buNone/>
            </a:pPr>
            <a:endParaRPr lang="en-US" sz="2000" dirty="0" smtClean="0">
              <a:latin typeface="Tahoma" pitchFamily="34" charset="0"/>
              <a:ea typeface="Tahoma" pitchFamily="34" charset="0"/>
              <a:cs typeface="Tahoma" pitchFamily="34" charset="0"/>
            </a:endParaRPr>
          </a:p>
          <a:p>
            <a:pPr>
              <a:buNone/>
            </a:pPr>
            <a:r>
              <a:rPr lang="en-US" sz="2000" dirty="0" smtClean="0">
                <a:latin typeface="Tahoma" pitchFamily="34" charset="0"/>
                <a:ea typeface="Tahoma" pitchFamily="34" charset="0"/>
                <a:cs typeface="Tahoma" pitchFamily="34" charset="0"/>
              </a:rPr>
              <a:t>Movements that were eggheads, delicately full of integrity. </a:t>
            </a:r>
          </a:p>
          <a:p>
            <a:pPr>
              <a:buFont typeface="Wingdings" pitchFamily="2" charset="2"/>
              <a:buChar char="v"/>
            </a:pPr>
            <a:r>
              <a:rPr lang="en-US" sz="2000" dirty="0" smtClean="0">
                <a:latin typeface="Tahoma" pitchFamily="34" charset="0"/>
                <a:ea typeface="Tahoma" pitchFamily="34" charset="0"/>
                <a:cs typeface="Tahoma" pitchFamily="34" charset="0"/>
              </a:rPr>
              <a:t>The ivory tower </a:t>
            </a:r>
            <a:r>
              <a:rPr lang="en-US" sz="2000" dirty="0" smtClean="0">
                <a:latin typeface="Tahoma" pitchFamily="34" charset="0"/>
                <a:ea typeface="Tahoma" pitchFamily="34" charset="0"/>
                <a:cs typeface="Tahoma" pitchFamily="34" charset="0"/>
              </a:rPr>
              <a:t>had its </a:t>
            </a:r>
            <a:r>
              <a:rPr lang="en-US" sz="2000" dirty="0" smtClean="0">
                <a:latin typeface="Tahoma" pitchFamily="34" charset="0"/>
                <a:ea typeface="Tahoma" pitchFamily="34" charset="0"/>
                <a:cs typeface="Tahoma" pitchFamily="34" charset="0"/>
              </a:rPr>
              <a:t>moral </a:t>
            </a:r>
            <a:r>
              <a:rPr lang="en-US" sz="2000" dirty="0" smtClean="0">
                <a:latin typeface="Tahoma" pitchFamily="34" charset="0"/>
                <a:ea typeface="Tahoma" pitchFamily="34" charset="0"/>
                <a:cs typeface="Tahoma" pitchFamily="34" charset="0"/>
              </a:rPr>
              <a:t>precepts culturally </a:t>
            </a:r>
            <a:r>
              <a:rPr lang="en-US" sz="2000" dirty="0" smtClean="0">
                <a:latin typeface="Tahoma" pitchFamily="34" charset="0"/>
                <a:ea typeface="Tahoma" pitchFamily="34" charset="0"/>
                <a:cs typeface="Tahoma" pitchFamily="34" charset="0"/>
              </a:rPr>
              <a:t>as a direct </a:t>
            </a:r>
            <a:r>
              <a:rPr lang="en-US" sz="2000" dirty="0" smtClean="0">
                <a:latin typeface="Tahoma" pitchFamily="34" charset="0"/>
                <a:ea typeface="Tahoma" pitchFamily="34" charset="0"/>
                <a:cs typeface="Tahoma" pitchFamily="34" charset="0"/>
              </a:rPr>
              <a:t>influence </a:t>
            </a:r>
            <a:r>
              <a:rPr lang="en-US" sz="2000" dirty="0" smtClean="0">
                <a:latin typeface="Tahoma" pitchFamily="34" charset="0"/>
                <a:ea typeface="Tahoma" pitchFamily="34" charset="0"/>
                <a:cs typeface="Tahoma" pitchFamily="34" charset="0"/>
              </a:rPr>
              <a:t>of the egg </a:t>
            </a:r>
            <a:r>
              <a:rPr lang="en-US" sz="2000" dirty="0" smtClean="0">
                <a:latin typeface="Tahoma" pitchFamily="34" charset="0"/>
                <a:ea typeface="Tahoma" pitchFamily="34" charset="0"/>
                <a:cs typeface="Tahoma" pitchFamily="34" charset="0"/>
              </a:rPr>
              <a:t>heads </a:t>
            </a:r>
            <a:endParaRPr lang="en-US" sz="2000" dirty="0" smtClean="0">
              <a:latin typeface="Tahoma" pitchFamily="34" charset="0"/>
              <a:ea typeface="Tahoma" pitchFamily="34" charset="0"/>
              <a:cs typeface="Tahoma" pitchFamily="34" charset="0"/>
            </a:endParaRPr>
          </a:p>
          <a:p>
            <a:pPr>
              <a:buFont typeface="Wingdings" pitchFamily="2" charset="2"/>
              <a:buChar char="v"/>
            </a:pPr>
            <a:r>
              <a:rPr lang="en-US" sz="2000" dirty="0" smtClean="0">
                <a:latin typeface="Tahoma" pitchFamily="34" charset="0"/>
                <a:ea typeface="Tahoma" pitchFamily="34" charset="0"/>
                <a:cs typeface="Tahoma" pitchFamily="34" charset="0"/>
              </a:rPr>
              <a:t>The town and gown concept or commonly service as it is called is one of the major function of the </a:t>
            </a:r>
            <a:r>
              <a:rPr lang="en-US" sz="2000" dirty="0" smtClean="0">
                <a:latin typeface="Tahoma" pitchFamily="34" charset="0"/>
                <a:ea typeface="Tahoma" pitchFamily="34" charset="0"/>
                <a:cs typeface="Tahoma" pitchFamily="34" charset="0"/>
              </a:rPr>
              <a:t>academic/intellectual </a:t>
            </a:r>
            <a:r>
              <a:rPr lang="en-US" sz="2000" dirty="0" smtClean="0">
                <a:latin typeface="Tahoma" pitchFamily="34" charset="0"/>
                <a:ea typeface="Tahoma" pitchFamily="34" charset="0"/>
                <a:cs typeface="Tahoma" pitchFamily="34" charset="0"/>
              </a:rPr>
              <a:t>aside from teaching and research.</a:t>
            </a:r>
          </a:p>
          <a:p>
            <a:pPr>
              <a:buFont typeface="Wingdings" pitchFamily="2" charset="2"/>
              <a:buChar char="v"/>
            </a:pPr>
            <a:r>
              <a:rPr lang="en-US" sz="2000" dirty="0" smtClean="0">
                <a:latin typeface="Tahoma" pitchFamily="34" charset="0"/>
                <a:ea typeface="Tahoma" pitchFamily="34" charset="0"/>
                <a:cs typeface="Tahoma" pitchFamily="34" charset="0"/>
              </a:rPr>
              <a:t>It serves as a tool to bring to the common man, the uncommon intellectual attitudes and high moral credential and </a:t>
            </a:r>
            <a:r>
              <a:rPr lang="en-US" sz="2000" dirty="0" smtClean="0">
                <a:latin typeface="Tahoma" pitchFamily="34" charset="0"/>
                <a:ea typeface="Tahoma" pitchFamily="34" charset="0"/>
                <a:cs typeface="Tahoma" pitchFamily="34" charset="0"/>
              </a:rPr>
              <a:t>integrity of the ivory </a:t>
            </a:r>
            <a:r>
              <a:rPr lang="en-US" sz="2000" dirty="0" smtClean="0">
                <a:latin typeface="Tahoma" pitchFamily="34" charset="0"/>
                <a:ea typeface="Tahoma" pitchFamily="34" charset="0"/>
                <a:cs typeface="Tahoma" pitchFamily="34" charset="0"/>
              </a:rPr>
              <a:t>tower through which societal change could be achieved.</a:t>
            </a:r>
          </a:p>
          <a:p>
            <a:pPr>
              <a:buFont typeface="Wingdings" pitchFamily="2" charset="2"/>
              <a:buChar char="v"/>
            </a:pPr>
            <a:r>
              <a:rPr lang="en-US" sz="2000" dirty="0" smtClean="0">
                <a:latin typeface="Tahoma" pitchFamily="34" charset="0"/>
                <a:ea typeface="Tahoma" pitchFamily="34" charset="0"/>
                <a:cs typeface="Tahoma" pitchFamily="34" charset="0"/>
              </a:rPr>
              <a:t>However, today corruption and lack of integrity a  </a:t>
            </a:r>
            <a:r>
              <a:rPr lang="en-US" sz="2000" dirty="0" smtClean="0">
                <a:latin typeface="Tahoma" pitchFamily="34" charset="0"/>
                <a:ea typeface="Tahoma" pitchFamily="34" charset="0"/>
                <a:cs typeface="Tahoma" pitchFamily="34" charset="0"/>
              </a:rPr>
              <a:t>appear </a:t>
            </a:r>
            <a:r>
              <a:rPr lang="en-US" sz="2000" dirty="0" smtClean="0">
                <a:latin typeface="Tahoma" pitchFamily="34" charset="0"/>
                <a:ea typeface="Tahoma" pitchFamily="34" charset="0"/>
                <a:cs typeface="Tahoma" pitchFamily="34" charset="0"/>
              </a:rPr>
              <a:t>to </a:t>
            </a:r>
            <a:r>
              <a:rPr lang="en-US" sz="2000" dirty="0" smtClean="0">
                <a:latin typeface="Tahoma" pitchFamily="34" charset="0"/>
                <a:ea typeface="Tahoma" pitchFamily="34" charset="0"/>
                <a:cs typeface="Tahoma" pitchFamily="34" charset="0"/>
              </a:rPr>
              <a:t>pervade </a:t>
            </a:r>
            <a:r>
              <a:rPr lang="en-US" sz="2000" dirty="0" smtClean="0">
                <a:latin typeface="Tahoma" pitchFamily="34" charset="0"/>
                <a:ea typeface="Tahoma" pitchFamily="34" charset="0"/>
                <a:cs typeface="Tahoma" pitchFamily="34" charset="0"/>
              </a:rPr>
              <a:t>the ivory tower.</a:t>
            </a:r>
          </a:p>
          <a:p>
            <a:pPr>
              <a:buFont typeface="Wingdings" pitchFamily="2" charset="2"/>
              <a:buChar char="v"/>
            </a:pPr>
            <a:r>
              <a:rPr lang="en-US" sz="2000" dirty="0" smtClean="0">
                <a:latin typeface="Tahoma" pitchFamily="34" charset="0"/>
                <a:ea typeface="Tahoma" pitchFamily="34" charset="0"/>
                <a:cs typeface="Tahoma" pitchFamily="34" charset="0"/>
              </a:rPr>
              <a:t>The </a:t>
            </a:r>
            <a:r>
              <a:rPr lang="en-US" sz="2000" dirty="0" smtClean="0">
                <a:latin typeface="Tahoma" pitchFamily="34" charset="0"/>
                <a:ea typeface="Tahoma" pitchFamily="34" charset="0"/>
                <a:cs typeface="Tahoma" pitchFamily="34" charset="0"/>
              </a:rPr>
              <a:t>Town </a:t>
            </a:r>
            <a:r>
              <a:rPr lang="en-US" sz="2000" dirty="0" smtClean="0">
                <a:latin typeface="Tahoma" pitchFamily="34" charset="0"/>
                <a:ea typeface="Tahoma" pitchFamily="34" charset="0"/>
                <a:cs typeface="Tahoma" pitchFamily="34" charset="0"/>
              </a:rPr>
              <a:t>appears to have gone to the </a:t>
            </a:r>
            <a:r>
              <a:rPr lang="en-US" sz="2000" dirty="0" smtClean="0">
                <a:latin typeface="Tahoma" pitchFamily="34" charset="0"/>
                <a:ea typeface="Tahoma" pitchFamily="34" charset="0"/>
                <a:cs typeface="Tahoma" pitchFamily="34" charset="0"/>
              </a:rPr>
              <a:t>Gown </a:t>
            </a:r>
            <a:r>
              <a:rPr lang="en-US" sz="2000" dirty="0" smtClean="0">
                <a:latin typeface="Tahoma" pitchFamily="34" charset="0"/>
                <a:ea typeface="Tahoma" pitchFamily="34" charset="0"/>
                <a:cs typeface="Tahoma" pitchFamily="34" charset="0"/>
              </a:rPr>
              <a:t>and corrupted it instead of the  other way round. </a:t>
            </a:r>
            <a:endParaRPr lang="en-US" sz="2000" dirty="0">
              <a:latin typeface="Tahoma" pitchFamily="34" charset="0"/>
              <a:ea typeface="Tahoma" pitchFamily="34" charset="0"/>
              <a:cs typeface="Tahoma" pitchFamily="34" charset="0"/>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chemeClr val="tx1"/>
                </a:solidFill>
                <a:latin typeface="Tahoma" pitchFamily="34" charset="0"/>
                <a:ea typeface="Tahoma" pitchFamily="34" charset="0"/>
                <a:cs typeface="Tahoma" pitchFamily="34" charset="0"/>
              </a:rPr>
              <a:t>LEGAL AND INSTITUTIONAL FRAME WORK AS DRIVERS OF INTEGRITY </a:t>
            </a:r>
            <a:endParaRPr lang="en-US" sz="20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228600" y="1295400"/>
            <a:ext cx="8458200" cy="5257800"/>
          </a:xfrm>
        </p:spPr>
        <p:txBody>
          <a:bodyPr>
            <a:normAutofit/>
          </a:bodyPr>
          <a:lstStyle/>
          <a:p>
            <a:pPr algn="just"/>
            <a:r>
              <a:rPr lang="en-US" sz="2000" dirty="0" smtClean="0">
                <a:latin typeface="Tahoma" pitchFamily="34" charset="0"/>
                <a:ea typeface="Tahoma" pitchFamily="34" charset="0"/>
                <a:cs typeface="Tahoma" pitchFamily="34" charset="0"/>
              </a:rPr>
              <a:t>LAWS, RULES AND REGULATIONS </a:t>
            </a:r>
          </a:p>
          <a:p>
            <a:pPr algn="just"/>
            <a:r>
              <a:rPr lang="en-US" sz="2000" dirty="0" smtClean="0">
                <a:latin typeface="Tahoma" pitchFamily="34" charset="0"/>
                <a:ea typeface="Tahoma" pitchFamily="34" charset="0"/>
                <a:cs typeface="Tahoma" pitchFamily="34" charset="0"/>
              </a:rPr>
              <a:t>Institutions </a:t>
            </a:r>
            <a:r>
              <a:rPr lang="en-US" sz="2000" dirty="0" smtClean="0">
                <a:latin typeface="Tahoma" pitchFamily="34" charset="0"/>
                <a:ea typeface="Tahoma" pitchFamily="34" charset="0"/>
                <a:cs typeface="Tahoma" pitchFamily="34" charset="0"/>
              </a:rPr>
              <a:t>the world over are </a:t>
            </a:r>
            <a:r>
              <a:rPr lang="en-US" sz="2000" dirty="0" smtClean="0">
                <a:latin typeface="Tahoma" pitchFamily="34" charset="0"/>
                <a:ea typeface="Tahoma" pitchFamily="34" charset="0"/>
                <a:cs typeface="Tahoma" pitchFamily="34" charset="0"/>
              </a:rPr>
              <a:t>products </a:t>
            </a:r>
            <a:r>
              <a:rPr lang="en-US" sz="2000" dirty="0" smtClean="0">
                <a:latin typeface="Tahoma" pitchFamily="34" charset="0"/>
                <a:ea typeface="Tahoma" pitchFamily="34" charset="0"/>
                <a:cs typeface="Tahoma" pitchFamily="34" charset="0"/>
              </a:rPr>
              <a:t>of government </a:t>
            </a:r>
            <a:r>
              <a:rPr lang="en-US" sz="2000" dirty="0" smtClean="0">
                <a:latin typeface="Tahoma" pitchFamily="34" charset="0"/>
                <a:ea typeface="Tahoma" pitchFamily="34" charset="0"/>
                <a:cs typeface="Tahoma" pitchFamily="34" charset="0"/>
              </a:rPr>
              <a:t>La</a:t>
            </a:r>
            <a:r>
              <a:rPr lang="en-US" sz="2000" dirty="0" smtClean="0">
                <a:latin typeface="Tahoma" pitchFamily="34" charset="0"/>
                <a:ea typeface="Tahoma" pitchFamily="34" charset="0"/>
                <a:cs typeface="Tahoma" pitchFamily="34" charset="0"/>
              </a:rPr>
              <a:t>ws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regulations </a:t>
            </a:r>
            <a:r>
              <a:rPr lang="en-US" sz="2000" dirty="0" smtClean="0">
                <a:latin typeface="Tahoma" pitchFamily="34" charset="0"/>
                <a:ea typeface="Tahoma" pitchFamily="34" charset="0"/>
                <a:cs typeface="Tahoma" pitchFamily="34" charset="0"/>
              </a:rPr>
              <a:t>that set </a:t>
            </a:r>
            <a:r>
              <a:rPr lang="en-US" sz="2000" dirty="0" smtClean="0">
                <a:latin typeface="Tahoma" pitchFamily="34" charset="0"/>
                <a:ea typeface="Tahoma" pitchFamily="34" charset="0"/>
                <a:cs typeface="Tahoma" pitchFamily="34" charset="0"/>
              </a:rPr>
              <a:t>them </a:t>
            </a:r>
            <a:r>
              <a:rPr lang="en-US" sz="2000" dirty="0" smtClean="0">
                <a:latin typeface="Tahoma" pitchFamily="34" charset="0"/>
                <a:ea typeface="Tahoma" pitchFamily="34" charset="0"/>
                <a:cs typeface="Tahoma" pitchFamily="34" charset="0"/>
              </a:rPr>
              <a:t>up and determine how they operate </a:t>
            </a:r>
          </a:p>
          <a:p>
            <a:pPr algn="just"/>
            <a:r>
              <a:rPr lang="en-US" sz="2000" dirty="0" smtClean="0">
                <a:latin typeface="Tahoma" pitchFamily="34" charset="0"/>
                <a:ea typeface="Tahoma" pitchFamily="34" charset="0"/>
                <a:cs typeface="Tahoma" pitchFamily="34" charset="0"/>
              </a:rPr>
              <a:t>Tertiary </a:t>
            </a:r>
            <a:r>
              <a:rPr lang="en-US" sz="2000" dirty="0" smtClean="0">
                <a:latin typeface="Tahoma" pitchFamily="34" charset="0"/>
                <a:ea typeface="Tahoma" pitchFamily="34" charset="0"/>
                <a:cs typeface="Tahoma" pitchFamily="34" charset="0"/>
              </a:rPr>
              <a:t>institutions </a:t>
            </a:r>
            <a:r>
              <a:rPr lang="en-US" sz="2000" dirty="0" smtClean="0">
                <a:latin typeface="Tahoma" pitchFamily="34" charset="0"/>
                <a:ea typeface="Tahoma" pitchFamily="34" charset="0"/>
                <a:cs typeface="Tahoma" pitchFamily="34" charset="0"/>
              </a:rPr>
              <a:t>in Nigeria are no exception </a:t>
            </a:r>
          </a:p>
          <a:p>
            <a:pPr algn="just"/>
            <a:r>
              <a:rPr lang="en-US" sz="2000" dirty="0" smtClean="0">
                <a:latin typeface="Tahoma" pitchFamily="34" charset="0"/>
                <a:ea typeface="Tahoma" pitchFamily="34" charset="0"/>
                <a:cs typeface="Tahoma" pitchFamily="34" charset="0"/>
              </a:rPr>
              <a:t>There are </a:t>
            </a:r>
            <a:r>
              <a:rPr lang="en-US" sz="2000" dirty="0" smtClean="0">
                <a:latin typeface="Tahoma" pitchFamily="34" charset="0"/>
                <a:ea typeface="Tahoma" pitchFamily="34" charset="0"/>
                <a:cs typeface="Tahoma" pitchFamily="34" charset="0"/>
              </a:rPr>
              <a:t>Federal </a:t>
            </a:r>
            <a:r>
              <a:rPr lang="en-US" sz="2000" dirty="0" smtClean="0">
                <a:latin typeface="Tahoma" pitchFamily="34" charset="0"/>
                <a:ea typeface="Tahoma" pitchFamily="34" charset="0"/>
                <a:cs typeface="Tahoma" pitchFamily="34" charset="0"/>
              </a:rPr>
              <a:t>Acts and </a:t>
            </a:r>
            <a:r>
              <a:rPr lang="en-US" sz="2000" dirty="0" smtClean="0">
                <a:latin typeface="Tahoma" pitchFamily="34" charset="0"/>
                <a:ea typeface="Tahoma" pitchFamily="34" charset="0"/>
                <a:cs typeface="Tahoma" pitchFamily="34" charset="0"/>
              </a:rPr>
              <a:t>State Edits </a:t>
            </a:r>
            <a:r>
              <a:rPr lang="en-US" sz="2000" dirty="0" smtClean="0">
                <a:latin typeface="Tahoma" pitchFamily="34" charset="0"/>
                <a:ea typeface="Tahoma" pitchFamily="34" charset="0"/>
                <a:cs typeface="Tahoma" pitchFamily="34" charset="0"/>
              </a:rPr>
              <a:t>for the various federal and state </a:t>
            </a:r>
            <a:r>
              <a:rPr lang="en-US" sz="2000" dirty="0" smtClean="0">
                <a:latin typeface="Tahoma" pitchFamily="34" charset="0"/>
                <a:ea typeface="Tahoma" pitchFamily="34" charset="0"/>
                <a:cs typeface="Tahoma" pitchFamily="34" charset="0"/>
              </a:rPr>
              <a:t>institutions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approvals </a:t>
            </a:r>
            <a:r>
              <a:rPr lang="en-US" sz="2000" dirty="0" smtClean="0">
                <a:latin typeface="Tahoma" pitchFamily="34" charset="0"/>
                <a:ea typeface="Tahoma" pitchFamily="34" charset="0"/>
                <a:cs typeface="Tahoma" pitchFamily="34" charset="0"/>
              </a:rPr>
              <a:t>by appropriate authorities establishing private  </a:t>
            </a:r>
            <a:r>
              <a:rPr lang="en-US" sz="2000" dirty="0" smtClean="0">
                <a:latin typeface="Tahoma" pitchFamily="34" charset="0"/>
                <a:ea typeface="Tahoma" pitchFamily="34" charset="0"/>
                <a:cs typeface="Tahoma" pitchFamily="34" charset="0"/>
              </a:rPr>
              <a:t>universities</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and colleges </a:t>
            </a:r>
          </a:p>
          <a:p>
            <a:pPr algn="just"/>
            <a:r>
              <a:rPr lang="en-US" sz="2000" dirty="0" smtClean="0">
                <a:latin typeface="Tahoma" pitchFamily="34" charset="0"/>
                <a:ea typeface="Tahoma" pitchFamily="34" charset="0"/>
                <a:cs typeface="Tahoma" pitchFamily="34" charset="0"/>
              </a:rPr>
              <a:t>The various Acts, Edits etc </a:t>
            </a:r>
            <a:r>
              <a:rPr lang="en-US" sz="2000" dirty="0" smtClean="0">
                <a:latin typeface="Tahoma" pitchFamily="34" charset="0"/>
                <a:ea typeface="Tahoma" pitchFamily="34" charset="0"/>
                <a:cs typeface="Tahoma" pitchFamily="34" charset="0"/>
              </a:rPr>
              <a:t>make provisions for subsidiary rules and regulations  </a:t>
            </a:r>
            <a:r>
              <a:rPr lang="en-US" sz="2000" dirty="0" smtClean="0">
                <a:latin typeface="Tahoma" pitchFamily="34" charset="0"/>
                <a:ea typeface="Tahoma" pitchFamily="34" charset="0"/>
                <a:cs typeface="Tahoma" pitchFamily="34" charset="0"/>
              </a:rPr>
              <a:t>that have the force of </a:t>
            </a:r>
            <a:r>
              <a:rPr lang="en-US" sz="2000" dirty="0" smtClean="0">
                <a:latin typeface="Tahoma" pitchFamily="34" charset="0"/>
                <a:ea typeface="Tahoma" pitchFamily="34" charset="0"/>
                <a:cs typeface="Tahoma" pitchFamily="34" charset="0"/>
              </a:rPr>
              <a:t>law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The issue of integrity is  not </a:t>
            </a:r>
            <a:r>
              <a:rPr lang="en-US" sz="2000" dirty="0" smtClean="0">
                <a:latin typeface="Tahoma" pitchFamily="34" charset="0"/>
                <a:ea typeface="Tahoma" pitchFamily="34" charset="0"/>
                <a:cs typeface="Tahoma" pitchFamily="34" charset="0"/>
              </a:rPr>
              <a:t>left</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at the level of moral precepts but are further </a:t>
            </a:r>
            <a:r>
              <a:rPr lang="en-US" sz="2000" dirty="0" smtClean="0">
                <a:latin typeface="Tahoma" pitchFamily="34" charset="0"/>
                <a:ea typeface="Tahoma" pitchFamily="34" charset="0"/>
                <a:cs typeface="Tahoma" pitchFamily="34" charset="0"/>
              </a:rPr>
              <a:t>strengthened </a:t>
            </a:r>
            <a:r>
              <a:rPr lang="en-US" sz="2000" dirty="0" smtClean="0">
                <a:latin typeface="Tahoma" pitchFamily="34" charset="0"/>
                <a:ea typeface="Tahoma" pitchFamily="34" charset="0"/>
                <a:cs typeface="Tahoma" pitchFamily="34" charset="0"/>
              </a:rPr>
              <a:t>by laws, </a:t>
            </a:r>
            <a:r>
              <a:rPr lang="en-US" sz="2000" dirty="0" smtClean="0">
                <a:latin typeface="Tahoma" pitchFamily="34" charset="0"/>
                <a:ea typeface="Tahoma" pitchFamily="34" charset="0"/>
                <a:cs typeface="Tahoma" pitchFamily="34" charset="0"/>
              </a:rPr>
              <a:t>rules, </a:t>
            </a:r>
            <a:r>
              <a:rPr lang="en-US" sz="2000" dirty="0" smtClean="0">
                <a:latin typeface="Tahoma" pitchFamily="34" charset="0"/>
                <a:ea typeface="Tahoma" pitchFamily="34" charset="0"/>
                <a:cs typeface="Tahoma" pitchFamily="34" charset="0"/>
              </a:rPr>
              <a:t>regulations and </a:t>
            </a:r>
            <a:r>
              <a:rPr lang="en-US" sz="2000" dirty="0" err="1" smtClean="0">
                <a:latin typeface="Tahoma" pitchFamily="34" charset="0"/>
                <a:ea typeface="Tahoma" pitchFamily="34" charset="0"/>
                <a:cs typeface="Tahoma" pitchFamily="34" charset="0"/>
              </a:rPr>
              <a:t>guidlines</a:t>
            </a:r>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which </a:t>
            </a:r>
            <a:r>
              <a:rPr lang="en-US" sz="2000" dirty="0" smtClean="0">
                <a:latin typeface="Tahoma" pitchFamily="34" charset="0"/>
                <a:ea typeface="Tahoma" pitchFamily="34" charset="0"/>
                <a:cs typeface="Tahoma" pitchFamily="34" charset="0"/>
              </a:rPr>
              <a:t>institutions </a:t>
            </a:r>
            <a:r>
              <a:rPr lang="en-US" sz="2000" dirty="0" smtClean="0">
                <a:latin typeface="Tahoma" pitchFamily="34" charset="0"/>
                <a:ea typeface="Tahoma" pitchFamily="34" charset="0"/>
                <a:cs typeface="Tahoma" pitchFamily="34" charset="0"/>
              </a:rPr>
              <a:t>are enabled by law to formulate</a:t>
            </a:r>
            <a:endParaRPr lang="en-US" sz="2000" dirty="0">
              <a:latin typeface="Tahoma" pitchFamily="34" charset="0"/>
              <a:ea typeface="Tahoma" pitchFamily="34" charset="0"/>
              <a:cs typeface="Tahoma" pitchFamily="34" charset="0"/>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sz="2000" b="1" dirty="0" smtClean="0">
                <a:solidFill>
                  <a:schemeClr val="tx1"/>
                </a:solidFill>
                <a:latin typeface="Tahoma" pitchFamily="34" charset="0"/>
                <a:ea typeface="Tahoma" pitchFamily="34" charset="0"/>
                <a:cs typeface="Tahoma" pitchFamily="34" charset="0"/>
              </a:rPr>
              <a:t>INSTITUTIONAL FRAME WORK FOR INTEGRITY </a:t>
            </a:r>
            <a:endParaRPr lang="en-US" sz="2000" b="1"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pPr algn="just"/>
            <a:r>
              <a:rPr lang="en-US" sz="2000" dirty="0" smtClean="0">
                <a:latin typeface="Tahoma" pitchFamily="34" charset="0"/>
                <a:ea typeface="Tahoma" pitchFamily="34" charset="0"/>
                <a:cs typeface="Tahoma" pitchFamily="34" charset="0"/>
              </a:rPr>
              <a:t> Aside from the laws, rules and regulations the laws provide for clearly </a:t>
            </a:r>
            <a:r>
              <a:rPr lang="en-US" sz="2000" dirty="0" smtClean="0">
                <a:latin typeface="Tahoma" pitchFamily="34" charset="0"/>
                <a:ea typeface="Tahoma" pitchFamily="34" charset="0"/>
                <a:cs typeface="Tahoma" pitchFamily="34" charset="0"/>
              </a:rPr>
              <a:t>defined </a:t>
            </a:r>
            <a:r>
              <a:rPr lang="en-US" sz="2000" dirty="0" smtClean="0">
                <a:latin typeface="Tahoma" pitchFamily="34" charset="0"/>
                <a:ea typeface="Tahoma" pitchFamily="34" charset="0"/>
                <a:cs typeface="Tahoma" pitchFamily="34" charset="0"/>
              </a:rPr>
              <a:t>administrative structures </a:t>
            </a:r>
            <a:r>
              <a:rPr lang="en-US" sz="2000" dirty="0" smtClean="0">
                <a:latin typeface="Tahoma" pitchFamily="34" charset="0"/>
                <a:ea typeface="Tahoma" pitchFamily="34" charset="0"/>
                <a:cs typeface="Tahoma" pitchFamily="34" charset="0"/>
              </a:rPr>
              <a:t>with </a:t>
            </a:r>
            <a:r>
              <a:rPr lang="en-US" sz="2000" dirty="0" smtClean="0">
                <a:latin typeface="Tahoma" pitchFamily="34" charset="0"/>
                <a:ea typeface="Tahoma" pitchFamily="34" charset="0"/>
                <a:cs typeface="Tahoma" pitchFamily="34" charset="0"/>
              </a:rPr>
              <a:t>defined </a:t>
            </a:r>
            <a:r>
              <a:rPr lang="en-US" sz="2000" dirty="0" smtClean="0">
                <a:latin typeface="Tahoma" pitchFamily="34" charset="0"/>
                <a:ea typeface="Tahoma" pitchFamily="34" charset="0"/>
                <a:cs typeface="Tahoma" pitchFamily="34" charset="0"/>
              </a:rPr>
              <a:t>functions </a:t>
            </a:r>
            <a:r>
              <a:rPr lang="en-US" sz="2000" dirty="0" smtClean="0">
                <a:latin typeface="Tahoma" pitchFamily="34" charset="0"/>
                <a:ea typeface="Tahoma" pitchFamily="34" charset="0"/>
                <a:cs typeface="Tahoma" pitchFamily="34" charset="0"/>
              </a:rPr>
              <a:t>and authority </a:t>
            </a:r>
            <a:r>
              <a:rPr lang="en-US" sz="2000" dirty="0" smtClean="0">
                <a:latin typeface="Tahoma" pitchFamily="34" charset="0"/>
                <a:ea typeface="Tahoma" pitchFamily="34" charset="0"/>
                <a:cs typeface="Tahoma" pitchFamily="34" charset="0"/>
              </a:rPr>
              <a:t>at respective levels</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Laws </a:t>
            </a:r>
            <a:r>
              <a:rPr lang="en-US" sz="2000" dirty="0" smtClean="0">
                <a:latin typeface="Tahoma" pitchFamily="34" charset="0"/>
                <a:ea typeface="Tahoma" pitchFamily="34" charset="0"/>
                <a:cs typeface="Tahoma" pitchFamily="34" charset="0"/>
              </a:rPr>
              <a:t>provide </a:t>
            </a:r>
            <a:r>
              <a:rPr lang="en-US" sz="2000" dirty="0" smtClean="0">
                <a:latin typeface="Tahoma" pitchFamily="34" charset="0"/>
                <a:ea typeface="Tahoma" pitchFamily="34" charset="0"/>
                <a:cs typeface="Tahoma" pitchFamily="34" charset="0"/>
              </a:rPr>
              <a:t>for  principal officers of the </a:t>
            </a:r>
            <a:r>
              <a:rPr lang="en-US" sz="2000" dirty="0" smtClean="0">
                <a:latin typeface="Tahoma" pitchFamily="34" charset="0"/>
                <a:ea typeface="Tahoma" pitchFamily="34" charset="0"/>
                <a:cs typeface="Tahoma" pitchFamily="34" charset="0"/>
              </a:rPr>
              <a:t>institutions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Chancellor, </a:t>
            </a:r>
            <a:r>
              <a:rPr lang="en-US" sz="2000" dirty="0" smtClean="0">
                <a:latin typeface="Tahoma" pitchFamily="34" charset="0"/>
                <a:ea typeface="Tahoma" pitchFamily="34" charset="0"/>
                <a:cs typeface="Tahoma" pitchFamily="34" charset="0"/>
              </a:rPr>
              <a:t>Pro- </a:t>
            </a:r>
            <a:r>
              <a:rPr lang="en-US" sz="2000" dirty="0" smtClean="0">
                <a:latin typeface="Tahoma" pitchFamily="34" charset="0"/>
                <a:ea typeface="Tahoma" pitchFamily="34" charset="0"/>
                <a:cs typeface="Tahoma" pitchFamily="34" charset="0"/>
              </a:rPr>
              <a:t>chancellor and </a:t>
            </a:r>
            <a:r>
              <a:rPr lang="en-US" sz="2000" dirty="0" smtClean="0">
                <a:latin typeface="Tahoma" pitchFamily="34" charset="0"/>
                <a:ea typeface="Tahoma" pitchFamily="34" charset="0"/>
                <a:cs typeface="Tahoma" pitchFamily="34" charset="0"/>
              </a:rPr>
              <a:t>Council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Vice chancellor and </a:t>
            </a:r>
            <a:r>
              <a:rPr lang="en-US" sz="2000" dirty="0" smtClean="0">
                <a:latin typeface="Tahoma" pitchFamily="34" charset="0"/>
                <a:ea typeface="Tahoma" pitchFamily="34" charset="0"/>
                <a:cs typeface="Tahoma" pitchFamily="34" charset="0"/>
              </a:rPr>
              <a:t>Senate</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Congregation, Convocation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 Other Principal </a:t>
            </a:r>
            <a:r>
              <a:rPr lang="en-US" sz="2000" dirty="0" smtClean="0">
                <a:latin typeface="Tahoma" pitchFamily="34" charset="0"/>
                <a:ea typeface="Tahoma" pitchFamily="34" charset="0"/>
                <a:cs typeface="Tahoma" pitchFamily="34" charset="0"/>
              </a:rPr>
              <a:t>officers </a:t>
            </a:r>
            <a:r>
              <a:rPr lang="en-US" sz="2000" dirty="0" smtClean="0">
                <a:latin typeface="Tahoma" pitchFamily="34" charset="0"/>
                <a:ea typeface="Tahoma" pitchFamily="34" charset="0"/>
                <a:cs typeface="Tahoma" pitchFamily="34" charset="0"/>
              </a:rPr>
              <a:t>etc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Laws further provides for institutional </a:t>
            </a:r>
            <a:r>
              <a:rPr lang="en-US" sz="2000" dirty="0" smtClean="0">
                <a:latin typeface="Tahoma" pitchFamily="34" charset="0"/>
                <a:ea typeface="Tahoma" pitchFamily="34" charset="0"/>
                <a:cs typeface="Tahoma" pitchFamily="34" charset="0"/>
              </a:rPr>
              <a:t>policies </a:t>
            </a:r>
            <a:r>
              <a:rPr lang="en-US" sz="2000" dirty="0" smtClean="0">
                <a:latin typeface="Tahoma" pitchFamily="34" charset="0"/>
                <a:ea typeface="Tahoma" pitchFamily="34" charset="0"/>
                <a:cs typeface="Tahoma" pitchFamily="34" charset="0"/>
              </a:rPr>
              <a:t>of appointment and removal etc</a:t>
            </a:r>
          </a:p>
          <a:p>
            <a:pPr algn="just"/>
            <a:r>
              <a:rPr lang="en-US" sz="2000" dirty="0" smtClean="0">
                <a:latin typeface="Tahoma" pitchFamily="34" charset="0"/>
                <a:ea typeface="Tahoma" pitchFamily="34" charset="0"/>
                <a:cs typeface="Tahoma" pitchFamily="34" charset="0"/>
              </a:rPr>
              <a:t>Similar </a:t>
            </a:r>
            <a:r>
              <a:rPr lang="en-US" sz="2000" dirty="0" smtClean="0">
                <a:latin typeface="Tahoma" pitchFamily="34" charset="0"/>
                <a:ea typeface="Tahoma" pitchFamily="34" charset="0"/>
                <a:cs typeface="Tahoma" pitchFamily="34" charset="0"/>
              </a:rPr>
              <a:t>provisions </a:t>
            </a:r>
            <a:r>
              <a:rPr lang="en-US" sz="2000" dirty="0" smtClean="0">
                <a:latin typeface="Tahoma" pitchFamily="34" charset="0"/>
                <a:ea typeface="Tahoma" pitchFamily="34" charset="0"/>
                <a:cs typeface="Tahoma" pitchFamily="34" charset="0"/>
              </a:rPr>
              <a:t>are made </a:t>
            </a:r>
            <a:r>
              <a:rPr lang="en-US" sz="2000" dirty="0" smtClean="0">
                <a:latin typeface="Tahoma" pitchFamily="34" charset="0"/>
                <a:ea typeface="Tahoma" pitchFamily="34" charset="0"/>
                <a:cs typeface="Tahoma" pitchFamily="34" charset="0"/>
              </a:rPr>
              <a:t>for polytechnics, colleges of education </a:t>
            </a:r>
            <a:r>
              <a:rPr lang="en-US" sz="2000" dirty="0" smtClean="0">
                <a:latin typeface="Tahoma" pitchFamily="34" charset="0"/>
                <a:ea typeface="Tahoma" pitchFamily="34" charset="0"/>
                <a:cs typeface="Tahoma" pitchFamily="34" charset="0"/>
              </a:rPr>
              <a:t>etc for appointment of chancellors, chairman of boards, academics boards etc</a:t>
            </a:r>
          </a:p>
          <a:p>
            <a:pPr algn="just"/>
            <a:r>
              <a:rPr lang="en-US" sz="2000" dirty="0" smtClean="0">
                <a:latin typeface="Tahoma" pitchFamily="34" charset="0"/>
                <a:ea typeface="Tahoma" pitchFamily="34" charset="0"/>
                <a:cs typeface="Tahoma" pitchFamily="34" charset="0"/>
              </a:rPr>
              <a:t>Agencies for oversight </a:t>
            </a:r>
            <a:r>
              <a:rPr lang="en-US" sz="2000" dirty="0" smtClean="0">
                <a:latin typeface="Tahoma" pitchFamily="34" charset="0"/>
                <a:ea typeface="Tahoma" pitchFamily="34" charset="0"/>
                <a:cs typeface="Tahoma" pitchFamily="34" charset="0"/>
              </a:rPr>
              <a:t>functions are also </a:t>
            </a:r>
            <a:r>
              <a:rPr lang="en-US" sz="2000" dirty="0" smtClean="0">
                <a:latin typeface="Tahoma" pitchFamily="34" charset="0"/>
                <a:ea typeface="Tahoma" pitchFamily="34" charset="0"/>
                <a:cs typeface="Tahoma" pitchFamily="34" charset="0"/>
              </a:rPr>
              <a:t>established by government </a:t>
            </a:r>
          </a:p>
          <a:p>
            <a:pPr algn="just"/>
            <a:endParaRPr lang="en-US" sz="2000"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458200" cy="6400800"/>
          </a:xfrm>
        </p:spPr>
        <p:txBody>
          <a:bodyPr>
            <a:normAutofit lnSpcReduction="10000"/>
          </a:bodyPr>
          <a:lstStyle/>
          <a:p>
            <a:pPr algn="just"/>
            <a:r>
              <a:rPr lang="en-US" sz="2000" dirty="0" smtClean="0">
                <a:latin typeface="Tahoma" pitchFamily="34" charset="0"/>
                <a:ea typeface="Tahoma" pitchFamily="34" charset="0"/>
                <a:cs typeface="Tahoma" pitchFamily="34" charset="0"/>
              </a:rPr>
              <a:t>National </a:t>
            </a:r>
            <a:r>
              <a:rPr lang="en-US" sz="2000" dirty="0" smtClean="0">
                <a:latin typeface="Tahoma" pitchFamily="34" charset="0"/>
                <a:ea typeface="Tahoma" pitchFamily="34" charset="0"/>
                <a:cs typeface="Tahoma" pitchFamily="34" charset="0"/>
              </a:rPr>
              <a:t>Universities </a:t>
            </a:r>
            <a:r>
              <a:rPr lang="en-US" sz="2000" dirty="0" smtClean="0">
                <a:latin typeface="Tahoma" pitchFamily="34" charset="0"/>
                <a:ea typeface="Tahoma" pitchFamily="34" charset="0"/>
                <a:cs typeface="Tahoma" pitchFamily="34" charset="0"/>
              </a:rPr>
              <a:t>C</a:t>
            </a:r>
            <a:r>
              <a:rPr lang="en-US" sz="2000" dirty="0" smtClean="0">
                <a:latin typeface="Tahoma" pitchFamily="34" charset="0"/>
                <a:ea typeface="Tahoma" pitchFamily="34" charset="0"/>
                <a:cs typeface="Tahoma" pitchFamily="34" charset="0"/>
              </a:rPr>
              <a:t>ommission  for universities</a:t>
            </a:r>
          </a:p>
          <a:p>
            <a:pPr algn="just"/>
            <a:r>
              <a:rPr lang="en-US" sz="2000" dirty="0" smtClean="0">
                <a:latin typeface="Tahoma" pitchFamily="34" charset="0"/>
                <a:ea typeface="Tahoma" pitchFamily="34" charset="0"/>
                <a:cs typeface="Tahoma" pitchFamily="34" charset="0"/>
              </a:rPr>
              <a:t>National </a:t>
            </a:r>
            <a:r>
              <a:rPr lang="en-US" sz="2000" dirty="0" smtClean="0">
                <a:latin typeface="Tahoma" pitchFamily="34" charset="0"/>
                <a:ea typeface="Tahoma" pitchFamily="34" charset="0"/>
                <a:cs typeface="Tahoma" pitchFamily="34" charset="0"/>
              </a:rPr>
              <a:t> Commission  </a:t>
            </a:r>
            <a:r>
              <a:rPr lang="en-US" sz="2000" dirty="0" smtClean="0">
                <a:latin typeface="Tahoma" pitchFamily="34" charset="0"/>
                <a:ea typeface="Tahoma" pitchFamily="34" charset="0"/>
                <a:cs typeface="Tahoma" pitchFamily="34" charset="0"/>
              </a:rPr>
              <a:t>for P</a:t>
            </a:r>
            <a:r>
              <a:rPr lang="en-US" sz="2000" dirty="0" smtClean="0">
                <a:latin typeface="Tahoma" pitchFamily="34" charset="0"/>
                <a:ea typeface="Tahoma" pitchFamily="34" charset="0"/>
                <a:cs typeface="Tahoma" pitchFamily="34" charset="0"/>
              </a:rPr>
              <a:t>olytechnics</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National </a:t>
            </a:r>
            <a:r>
              <a:rPr lang="en-US" sz="2000" dirty="0" smtClean="0">
                <a:latin typeface="Tahoma" pitchFamily="34" charset="0"/>
                <a:ea typeface="Tahoma" pitchFamily="34" charset="0"/>
                <a:cs typeface="Tahoma" pitchFamily="34" charset="0"/>
              </a:rPr>
              <a:t>Commission </a:t>
            </a:r>
            <a:r>
              <a:rPr lang="en-US" sz="2000" dirty="0" smtClean="0">
                <a:latin typeface="Tahoma" pitchFamily="34" charset="0"/>
                <a:ea typeface="Tahoma" pitchFamily="34" charset="0"/>
                <a:cs typeface="Tahoma" pitchFamily="34" charset="0"/>
              </a:rPr>
              <a:t>for </a:t>
            </a:r>
            <a:r>
              <a:rPr lang="en-US" sz="2000" dirty="0" smtClean="0">
                <a:latin typeface="Tahoma" pitchFamily="34" charset="0"/>
                <a:ea typeface="Tahoma" pitchFamily="34" charset="0"/>
                <a:cs typeface="Tahoma" pitchFamily="34" charset="0"/>
              </a:rPr>
              <a:t>Colleges </a:t>
            </a:r>
            <a:r>
              <a:rPr lang="en-US" sz="2000" dirty="0" smtClean="0">
                <a:latin typeface="Tahoma" pitchFamily="34" charset="0"/>
                <a:ea typeface="Tahoma" pitchFamily="34" charset="0"/>
                <a:cs typeface="Tahoma" pitchFamily="34" charset="0"/>
              </a:rPr>
              <a:t>of Education </a:t>
            </a:r>
          </a:p>
          <a:p>
            <a:pPr algn="just">
              <a:buNone/>
            </a:pPr>
            <a:endParaRPr lang="en-US" sz="2000" dirty="0">
              <a:latin typeface="Tahoma" pitchFamily="34" charset="0"/>
              <a:ea typeface="Tahoma" pitchFamily="34" charset="0"/>
              <a:cs typeface="Tahoma" pitchFamily="34" charset="0"/>
            </a:endParaRPr>
          </a:p>
          <a:p>
            <a:pPr algn="just">
              <a:buNone/>
            </a:pPr>
            <a:r>
              <a:rPr lang="en-US" sz="2000" b="1" dirty="0" smtClean="0">
                <a:latin typeface="Tahoma" pitchFamily="34" charset="0"/>
                <a:ea typeface="Tahoma" pitchFamily="34" charset="0"/>
                <a:cs typeface="Tahoma" pitchFamily="34" charset="0"/>
              </a:rPr>
              <a:t>ADEDUACY OF FRAME  WORK </a:t>
            </a:r>
            <a:r>
              <a:rPr lang="en-US" sz="2000" b="1" dirty="0" smtClean="0">
                <a:latin typeface="Tahoma" pitchFamily="34" charset="0"/>
                <a:ea typeface="Tahoma" pitchFamily="34" charset="0"/>
                <a:cs typeface="Tahoma" pitchFamily="34" charset="0"/>
              </a:rPr>
              <a:t>FOR  </a:t>
            </a:r>
            <a:r>
              <a:rPr lang="en-US" sz="2000" b="1" dirty="0" smtClean="0">
                <a:latin typeface="Tahoma" pitchFamily="34" charset="0"/>
                <a:ea typeface="Tahoma" pitchFamily="34" charset="0"/>
                <a:cs typeface="Tahoma" pitchFamily="34" charset="0"/>
              </a:rPr>
              <a:t>INTEGRITY </a:t>
            </a:r>
          </a:p>
          <a:p>
            <a:pPr algn="just"/>
            <a:r>
              <a:rPr lang="en-US" sz="2000" dirty="0" smtClean="0">
                <a:latin typeface="Tahoma" pitchFamily="34" charset="0"/>
                <a:ea typeface="Tahoma" pitchFamily="34" charset="0"/>
                <a:cs typeface="Tahoma" pitchFamily="34" charset="0"/>
              </a:rPr>
              <a:t>The laws, rules and regulations and other </a:t>
            </a:r>
            <a:r>
              <a:rPr lang="en-US" sz="2000" dirty="0" smtClean="0">
                <a:latin typeface="Tahoma" pitchFamily="34" charset="0"/>
                <a:ea typeface="Tahoma" pitchFamily="34" charset="0"/>
                <a:cs typeface="Tahoma" pitchFamily="34" charset="0"/>
              </a:rPr>
              <a:t>regulatory  </a:t>
            </a:r>
            <a:r>
              <a:rPr lang="en-US" sz="2000" dirty="0" smtClean="0">
                <a:latin typeface="Tahoma" pitchFamily="34" charset="0"/>
                <a:ea typeface="Tahoma" pitchFamily="34" charset="0"/>
                <a:cs typeface="Tahoma" pitchFamily="34" charset="0"/>
              </a:rPr>
              <a:t>structures should provide adequate </a:t>
            </a:r>
            <a:r>
              <a:rPr lang="en-US" sz="2000" dirty="0" smtClean="0">
                <a:latin typeface="Tahoma" pitchFamily="34" charset="0"/>
                <a:ea typeface="Tahoma" pitchFamily="34" charset="0"/>
                <a:cs typeface="Tahoma" pitchFamily="34" charset="0"/>
              </a:rPr>
              <a:t>institutional capacity </a:t>
            </a:r>
            <a:r>
              <a:rPr lang="en-US" sz="2000" dirty="0" smtClean="0">
                <a:latin typeface="Tahoma" pitchFamily="34" charset="0"/>
                <a:ea typeface="Tahoma" pitchFamily="34" charset="0"/>
                <a:cs typeface="Tahoma" pitchFamily="34" charset="0"/>
              </a:rPr>
              <a:t>for integrity. </a:t>
            </a:r>
          </a:p>
          <a:p>
            <a:pPr algn="just"/>
            <a:r>
              <a:rPr lang="en-US" sz="2000" dirty="0" smtClean="0">
                <a:latin typeface="Tahoma" pitchFamily="34" charset="0"/>
                <a:ea typeface="Tahoma" pitchFamily="34" charset="0"/>
                <a:cs typeface="Tahoma" pitchFamily="34" charset="0"/>
              </a:rPr>
              <a:t>WHAT WENT WRONG? </a:t>
            </a:r>
          </a:p>
          <a:p>
            <a:pPr algn="just"/>
            <a:r>
              <a:rPr lang="en-US" sz="2000" dirty="0" smtClean="0">
                <a:latin typeface="Tahoma" pitchFamily="34" charset="0"/>
                <a:ea typeface="Tahoma" pitchFamily="34" charset="0"/>
                <a:cs typeface="Tahoma" pitchFamily="34" charset="0"/>
              </a:rPr>
              <a:t>The University System Study and  Review (USSR)  has </a:t>
            </a:r>
            <a:r>
              <a:rPr lang="en-US" sz="2000" dirty="0" smtClean="0">
                <a:latin typeface="Tahoma" pitchFamily="34" charset="0"/>
                <a:ea typeface="Tahoma" pitchFamily="34" charset="0"/>
                <a:cs typeface="Tahoma" pitchFamily="34" charset="0"/>
              </a:rPr>
              <a:t>shown that corruption and </a:t>
            </a:r>
            <a:r>
              <a:rPr lang="en-US" sz="2000" dirty="0" smtClean="0">
                <a:latin typeface="Tahoma" pitchFamily="34" charset="0"/>
                <a:ea typeface="Tahoma" pitchFamily="34" charset="0"/>
                <a:cs typeface="Tahoma" pitchFamily="34" charset="0"/>
              </a:rPr>
              <a:t>lack </a:t>
            </a:r>
            <a:r>
              <a:rPr lang="en-US" sz="2000" dirty="0" smtClean="0">
                <a:latin typeface="Tahoma" pitchFamily="34" charset="0"/>
                <a:ea typeface="Tahoma" pitchFamily="34" charset="0"/>
                <a:cs typeface="Tahoma" pitchFamily="34" charset="0"/>
              </a:rPr>
              <a:t>of integrity has permeated the </a:t>
            </a:r>
            <a:r>
              <a:rPr lang="en-US" sz="2000" dirty="0" smtClean="0">
                <a:latin typeface="Tahoma" pitchFamily="34" charset="0"/>
                <a:ea typeface="Tahoma" pitchFamily="34" charset="0"/>
                <a:cs typeface="Tahoma" pitchFamily="34" charset="0"/>
              </a:rPr>
              <a:t>fabrics </a:t>
            </a:r>
            <a:r>
              <a:rPr lang="en-US" sz="2000" dirty="0" smtClean="0">
                <a:latin typeface="Tahoma" pitchFamily="34" charset="0"/>
                <a:ea typeface="Tahoma" pitchFamily="34" charset="0"/>
                <a:cs typeface="Tahoma" pitchFamily="34" charset="0"/>
              </a:rPr>
              <a:t>of </a:t>
            </a:r>
            <a:r>
              <a:rPr lang="en-US" sz="2000" dirty="0" smtClean="0">
                <a:latin typeface="Tahoma" pitchFamily="34" charset="0"/>
                <a:ea typeface="Tahoma" pitchFamily="34" charset="0"/>
                <a:cs typeface="Tahoma" pitchFamily="34" charset="0"/>
              </a:rPr>
              <a:t>some of our </a:t>
            </a:r>
            <a:r>
              <a:rPr lang="en-US" sz="2000" dirty="0" smtClean="0">
                <a:latin typeface="Tahoma" pitchFamily="34" charset="0"/>
                <a:ea typeface="Tahoma" pitchFamily="34" charset="0"/>
                <a:cs typeface="Tahoma" pitchFamily="34" charset="0"/>
              </a:rPr>
              <a:t>tertiary</a:t>
            </a:r>
            <a:r>
              <a:rPr lang="en-US" sz="2000" dirty="0" smtClean="0">
                <a:latin typeface="Tahoma" pitchFamily="34" charset="0"/>
                <a:ea typeface="Tahoma" pitchFamily="34" charset="0"/>
                <a:cs typeface="Tahoma" pitchFamily="34" charset="0"/>
              </a:rPr>
              <a:t>  institutions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Our attention as inhabitants of the ivory tower is being politely </a:t>
            </a:r>
            <a:r>
              <a:rPr lang="en-US" sz="2000" dirty="0" smtClean="0">
                <a:latin typeface="Tahoma" pitchFamily="34" charset="0"/>
                <a:ea typeface="Tahoma" pitchFamily="34" charset="0"/>
                <a:cs typeface="Tahoma" pitchFamily="34" charset="0"/>
              </a:rPr>
              <a:t>drawn to  </a:t>
            </a:r>
            <a:r>
              <a:rPr lang="en-US" sz="2000" dirty="0" smtClean="0">
                <a:latin typeface="Tahoma" pitchFamily="34" charset="0"/>
                <a:ea typeface="Tahoma" pitchFamily="34" charset="0"/>
                <a:cs typeface="Tahoma" pitchFamily="34" charset="0"/>
              </a:rPr>
              <a:t>other “integrity laws”  which are indeed </a:t>
            </a:r>
            <a:r>
              <a:rPr lang="en-US" sz="2000" dirty="0" smtClean="0">
                <a:latin typeface="Tahoma" pitchFamily="34" charset="0"/>
                <a:ea typeface="Tahoma" pitchFamily="34" charset="0"/>
                <a:cs typeface="Tahoma" pitchFamily="34" charset="0"/>
              </a:rPr>
              <a:t>criminal laws </a:t>
            </a:r>
            <a:r>
              <a:rPr lang="en-US" sz="2000" dirty="0" smtClean="0">
                <a:latin typeface="Tahoma" pitchFamily="34" charset="0"/>
                <a:ea typeface="Tahoma" pitchFamily="34" charset="0"/>
                <a:cs typeface="Tahoma" pitchFamily="34" charset="0"/>
              </a:rPr>
              <a:t>against </a:t>
            </a:r>
            <a:r>
              <a:rPr lang="en-US" sz="2000" dirty="0" smtClean="0">
                <a:latin typeface="Tahoma" pitchFamily="34" charset="0"/>
                <a:ea typeface="Tahoma" pitchFamily="34" charset="0"/>
                <a:cs typeface="Tahoma" pitchFamily="34" charset="0"/>
              </a:rPr>
              <a:t>corruption.</a:t>
            </a:r>
          </a:p>
          <a:p>
            <a:pPr algn="just"/>
            <a:r>
              <a:rPr lang="en-US" sz="2000" dirty="0" smtClean="0">
                <a:latin typeface="Tahoma" pitchFamily="34" charset="0"/>
                <a:ea typeface="Tahoma" pitchFamily="34" charset="0"/>
                <a:cs typeface="Tahoma" pitchFamily="34" charset="0"/>
              </a:rPr>
              <a:t>T</a:t>
            </a:r>
            <a:r>
              <a:rPr lang="en-US" sz="2000" dirty="0" smtClean="0">
                <a:latin typeface="Tahoma" pitchFamily="34" charset="0"/>
                <a:ea typeface="Tahoma" pitchFamily="34" charset="0"/>
                <a:cs typeface="Tahoma" pitchFamily="34" charset="0"/>
              </a:rPr>
              <a:t>ertiary institutions </a:t>
            </a:r>
            <a:r>
              <a:rPr lang="en-US" sz="2000" dirty="0" smtClean="0">
                <a:latin typeface="Tahoma" pitchFamily="34" charset="0"/>
                <a:ea typeface="Tahoma" pitchFamily="34" charset="0"/>
                <a:cs typeface="Tahoma" pitchFamily="34" charset="0"/>
              </a:rPr>
              <a:t>are lucky that  </a:t>
            </a:r>
            <a:r>
              <a:rPr lang="en-US" sz="2000" dirty="0" smtClean="0">
                <a:latin typeface="Tahoma" pitchFamily="34" charset="0"/>
                <a:ea typeface="Tahoma" pitchFamily="34" charset="0"/>
                <a:cs typeface="Tahoma" pitchFamily="34" charset="0"/>
              </a:rPr>
              <a:t>colleagues </a:t>
            </a:r>
            <a:r>
              <a:rPr lang="en-US" sz="2000" dirty="0" smtClean="0">
                <a:latin typeface="Tahoma" pitchFamily="34" charset="0"/>
                <a:ea typeface="Tahoma" pitchFamily="34" charset="0"/>
                <a:cs typeface="Tahoma" pitchFamily="34" charset="0"/>
              </a:rPr>
              <a:t>in the </a:t>
            </a:r>
            <a:r>
              <a:rPr lang="en-US" sz="2000" dirty="0" smtClean="0">
                <a:latin typeface="Tahoma" pitchFamily="34" charset="0"/>
                <a:ea typeface="Tahoma" pitchFamily="34" charset="0"/>
                <a:cs typeface="Tahoma" pitchFamily="34" charset="0"/>
              </a:rPr>
              <a:t>academia </a:t>
            </a:r>
            <a:r>
              <a:rPr lang="en-US" sz="2000" dirty="0" smtClean="0">
                <a:latin typeface="Tahoma" pitchFamily="34" charset="0"/>
                <a:ea typeface="Tahoma" pitchFamily="34" charset="0"/>
                <a:cs typeface="Tahoma" pitchFamily="34" charset="0"/>
              </a:rPr>
              <a:t>who have found their way into the </a:t>
            </a:r>
            <a:r>
              <a:rPr lang="en-US" sz="2000" dirty="0" smtClean="0">
                <a:latin typeface="Tahoma" pitchFamily="34" charset="0"/>
                <a:ea typeface="Tahoma" pitchFamily="34" charset="0"/>
                <a:cs typeface="Tahoma" pitchFamily="34" charset="0"/>
              </a:rPr>
              <a:t>anti-graft </a:t>
            </a:r>
            <a:r>
              <a:rPr lang="en-US" sz="2000" dirty="0" smtClean="0">
                <a:latin typeface="Tahoma" pitchFamily="34" charset="0"/>
                <a:ea typeface="Tahoma" pitchFamily="34" charset="0"/>
                <a:cs typeface="Tahoma" pitchFamily="34" charset="0"/>
              </a:rPr>
              <a:t>agencies like the ICPC are extending   the olive branch through a workshop   rather than summons.  </a:t>
            </a:r>
          </a:p>
          <a:p>
            <a:pPr algn="just"/>
            <a:r>
              <a:rPr lang="en-US" sz="2000" dirty="0" smtClean="0">
                <a:latin typeface="Tahoma" pitchFamily="34" charset="0"/>
                <a:ea typeface="Tahoma" pitchFamily="34" charset="0"/>
                <a:cs typeface="Tahoma" pitchFamily="34" charset="0"/>
              </a:rPr>
              <a:t>We should thank the NUC </a:t>
            </a:r>
            <a:r>
              <a:rPr lang="en-US" sz="2000" dirty="0" smtClean="0">
                <a:latin typeface="Tahoma" pitchFamily="34" charset="0"/>
                <a:ea typeface="Tahoma" pitchFamily="34" charset="0"/>
                <a:cs typeface="Tahoma" pitchFamily="34" charset="0"/>
              </a:rPr>
              <a:t>and </a:t>
            </a:r>
            <a:r>
              <a:rPr lang="en-US" sz="2000" dirty="0" smtClean="0">
                <a:latin typeface="Tahoma" pitchFamily="34" charset="0"/>
                <a:ea typeface="Tahoma" pitchFamily="34" charset="0"/>
                <a:cs typeface="Tahoma" pitchFamily="34" charset="0"/>
              </a:rPr>
              <a:t>other  </a:t>
            </a:r>
            <a:r>
              <a:rPr lang="en-US" sz="2000" dirty="0" smtClean="0">
                <a:latin typeface="Tahoma" pitchFamily="34" charset="0"/>
                <a:ea typeface="Tahoma" pitchFamily="34" charset="0"/>
                <a:cs typeface="Tahoma" pitchFamily="34" charset="0"/>
              </a:rPr>
              <a:t>stakeholders </a:t>
            </a:r>
            <a:r>
              <a:rPr lang="en-US" sz="2000" dirty="0" smtClean="0">
                <a:latin typeface="Tahoma" pitchFamily="34" charset="0"/>
                <a:ea typeface="Tahoma" pitchFamily="34" charset="0"/>
                <a:cs typeface="Tahoma" pitchFamily="34" charset="0"/>
              </a:rPr>
              <a:t>in tertiary education who took the initiative to give tertiary institutions a </a:t>
            </a:r>
            <a:r>
              <a:rPr lang="en-US" sz="2000" dirty="0" smtClean="0">
                <a:latin typeface="Tahoma" pitchFamily="34" charset="0"/>
                <a:ea typeface="Tahoma" pitchFamily="34" charset="0"/>
                <a:cs typeface="Tahoma" pitchFamily="34" charset="0"/>
              </a:rPr>
              <a:t>soft landing</a:t>
            </a:r>
            <a:endParaRPr lang="en-US" sz="2000" dirty="0">
              <a:latin typeface="Tahoma" pitchFamily="34" charset="0"/>
              <a:ea typeface="Tahoma" pitchFamily="34" charset="0"/>
              <a:cs typeface="Tahoma" pitchFamily="34" charset="0"/>
            </a:endParaRPr>
          </a:p>
        </p:txBody>
      </p:sp>
    </p:spTree>
  </p:cSld>
  <p:clrMapOvr>
    <a:masterClrMapping/>
  </p:clrMapOvr>
  <p:transition spd="slow">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324600"/>
          </a:xfrm>
        </p:spPr>
        <p:txBody>
          <a:bodyPr>
            <a:normAutofit/>
          </a:bodyPr>
          <a:lstStyle/>
          <a:p>
            <a:pPr algn="just">
              <a:buNone/>
            </a:pPr>
            <a:r>
              <a:rPr lang="en-US" sz="2000" dirty="0" smtClean="0">
                <a:latin typeface="Tahoma" pitchFamily="34" charset="0"/>
                <a:ea typeface="Tahoma" pitchFamily="34" charset="0"/>
                <a:cs typeface="Tahoma" pitchFamily="34" charset="0"/>
              </a:rPr>
              <a:t> by starting the Anti- Corruption Academy of Nigeria (ACAN) with an egghead from the  ivory tower (a professor)  as Provost </a:t>
            </a:r>
          </a:p>
          <a:p>
            <a:pPr algn="just">
              <a:buNone/>
            </a:pPr>
            <a:endParaRPr lang="en-US" sz="2000" dirty="0">
              <a:latin typeface="Tahoma" pitchFamily="34" charset="0"/>
              <a:ea typeface="Tahoma" pitchFamily="34" charset="0"/>
              <a:cs typeface="Tahoma" pitchFamily="34" charset="0"/>
            </a:endParaRPr>
          </a:p>
        </p:txBody>
      </p:sp>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sz="2800" b="1" dirty="0" smtClean="0">
                <a:solidFill>
                  <a:schemeClr val="tx1"/>
                </a:solidFill>
                <a:latin typeface="Tahoma" pitchFamily="34" charset="0"/>
                <a:ea typeface="Tahoma" pitchFamily="34" charset="0"/>
                <a:cs typeface="Tahoma" pitchFamily="34" charset="0"/>
              </a:rPr>
              <a:t>INTEGRITY IN STAFF APPOINTMENT</a:t>
            </a:r>
            <a:br>
              <a:rPr lang="en-US" sz="2800" b="1" dirty="0" smtClean="0">
                <a:solidFill>
                  <a:schemeClr val="tx1"/>
                </a:solidFill>
                <a:latin typeface="Tahoma" pitchFamily="34" charset="0"/>
                <a:ea typeface="Tahoma" pitchFamily="34" charset="0"/>
                <a:cs typeface="Tahoma" pitchFamily="34" charset="0"/>
              </a:rPr>
            </a:br>
            <a:endParaRPr lang="en-US" sz="2800" dirty="0">
              <a:solidFill>
                <a:schemeClr val="tx1"/>
              </a:solidFill>
            </a:endParaRPr>
          </a:p>
        </p:txBody>
      </p:sp>
      <p:sp>
        <p:nvSpPr>
          <p:cNvPr id="3" name="Content Placeholder 2"/>
          <p:cNvSpPr>
            <a:spLocks noGrp="1"/>
          </p:cNvSpPr>
          <p:nvPr>
            <p:ph sz="quarter" idx="1"/>
          </p:nvPr>
        </p:nvSpPr>
        <p:spPr>
          <a:xfrm>
            <a:off x="457200" y="1219200"/>
            <a:ext cx="7772400" cy="5254752"/>
          </a:xfrm>
        </p:spPr>
        <p:txBody>
          <a:bodyPr>
            <a:normAutofit/>
          </a:bodyPr>
          <a:lstStyle/>
          <a:p>
            <a:pPr algn="just"/>
            <a:r>
              <a:rPr lang="en-US" sz="2000" dirty="0" smtClean="0">
                <a:latin typeface="Tahoma" pitchFamily="34" charset="0"/>
                <a:ea typeface="Tahoma" pitchFamily="34" charset="0"/>
                <a:cs typeface="Tahoma" pitchFamily="34" charset="0"/>
              </a:rPr>
              <a:t>Staff appointments should involve  </a:t>
            </a:r>
            <a:r>
              <a:rPr lang="en-US" sz="2000" dirty="0" smtClean="0">
                <a:latin typeface="Tahoma" pitchFamily="34" charset="0"/>
                <a:ea typeface="Tahoma" pitchFamily="34" charset="0"/>
                <a:cs typeface="Tahoma" pitchFamily="34" charset="0"/>
              </a:rPr>
              <a:t>recruitment and selection </a:t>
            </a:r>
          </a:p>
          <a:p>
            <a:pPr algn="just"/>
            <a:r>
              <a:rPr lang="en-US" sz="2000" dirty="0" smtClean="0">
                <a:latin typeface="Tahoma" pitchFamily="34" charset="0"/>
                <a:ea typeface="Tahoma" pitchFamily="34" charset="0"/>
                <a:cs typeface="Tahoma" pitchFamily="34" charset="0"/>
              </a:rPr>
              <a:t>The goal should be to </a:t>
            </a:r>
            <a:r>
              <a:rPr lang="en-US" sz="2000" dirty="0" smtClean="0">
                <a:latin typeface="Tahoma" pitchFamily="34" charset="0"/>
                <a:ea typeface="Tahoma" pitchFamily="34" charset="0"/>
                <a:cs typeface="Tahoma" pitchFamily="34" charset="0"/>
              </a:rPr>
              <a:t>attract </a:t>
            </a:r>
            <a:r>
              <a:rPr lang="en-US" sz="2000" dirty="0" smtClean="0">
                <a:latin typeface="Tahoma" pitchFamily="34" charset="0"/>
                <a:ea typeface="Tahoma" pitchFamily="34" charset="0"/>
                <a:cs typeface="Tahoma" pitchFamily="34" charset="0"/>
              </a:rPr>
              <a:t>and retain diverse and talented workforce who </a:t>
            </a:r>
            <a:r>
              <a:rPr lang="en-US" sz="2000" dirty="0" smtClean="0">
                <a:latin typeface="Tahoma" pitchFamily="34" charset="0"/>
                <a:ea typeface="Tahoma" pitchFamily="34" charset="0"/>
                <a:cs typeface="Tahoma" pitchFamily="34" charset="0"/>
              </a:rPr>
              <a:t>will </a:t>
            </a:r>
            <a:r>
              <a:rPr lang="en-US" sz="2000" dirty="0" smtClean="0">
                <a:latin typeface="Tahoma" pitchFamily="34" charset="0"/>
                <a:ea typeface="Tahoma" pitchFamily="34" charset="0"/>
                <a:cs typeface="Tahoma" pitchFamily="34" charset="0"/>
              </a:rPr>
              <a:t>contribute to the institutional goals </a:t>
            </a:r>
            <a:r>
              <a:rPr lang="en-US" sz="2000" dirty="0" smtClean="0">
                <a:latin typeface="Tahoma" pitchFamily="34" charset="0"/>
                <a:ea typeface="Tahoma" pitchFamily="34" charset="0"/>
                <a:cs typeface="Tahoma" pitchFamily="34" charset="0"/>
              </a:rPr>
              <a:t>and mission. </a:t>
            </a:r>
            <a:endParaRPr lang="en-US" sz="2000"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Hiring is not a </a:t>
            </a:r>
            <a:r>
              <a:rPr lang="en-US" sz="2000" dirty="0" smtClean="0">
                <a:latin typeface="Tahoma" pitchFamily="34" charset="0"/>
                <a:ea typeface="Tahoma" pitchFamily="34" charset="0"/>
                <a:cs typeface="Tahoma" pitchFamily="34" charset="0"/>
              </a:rPr>
              <a:t>simple </a:t>
            </a:r>
            <a:r>
              <a:rPr lang="en-US" sz="2000" dirty="0" smtClean="0">
                <a:latin typeface="Tahoma" pitchFamily="34" charset="0"/>
                <a:ea typeface="Tahoma" pitchFamily="34" charset="0"/>
                <a:cs typeface="Tahoma" pitchFamily="34" charset="0"/>
              </a:rPr>
              <a:t>task </a:t>
            </a:r>
          </a:p>
          <a:p>
            <a:pPr algn="just"/>
            <a:r>
              <a:rPr lang="en-US" sz="2000" dirty="0" smtClean="0">
                <a:latin typeface="Tahoma" pitchFamily="34" charset="0"/>
                <a:ea typeface="Tahoma" pitchFamily="34" charset="0"/>
                <a:cs typeface="Tahoma" pitchFamily="34" charset="0"/>
              </a:rPr>
              <a:t>An efficient and effective recruitment and selection process ensures hiring of qualified and  diverse </a:t>
            </a:r>
            <a:r>
              <a:rPr lang="en-US" sz="2000" dirty="0" smtClean="0">
                <a:latin typeface="Tahoma" pitchFamily="34" charset="0"/>
                <a:ea typeface="Tahoma" pitchFamily="34" charset="0"/>
                <a:cs typeface="Tahoma" pitchFamily="34" charset="0"/>
              </a:rPr>
              <a:t>individuals who should reflect the positive image </a:t>
            </a:r>
            <a:r>
              <a:rPr lang="en-US" sz="2000" dirty="0" smtClean="0">
                <a:latin typeface="Tahoma" pitchFamily="34" charset="0"/>
                <a:ea typeface="Tahoma" pitchFamily="34" charset="0"/>
                <a:cs typeface="Tahoma" pitchFamily="34" charset="0"/>
              </a:rPr>
              <a:t>of the institution </a:t>
            </a:r>
          </a:p>
          <a:p>
            <a:pPr algn="just"/>
            <a:r>
              <a:rPr lang="en-US" sz="2000" dirty="0" smtClean="0">
                <a:latin typeface="Tahoma" pitchFamily="34" charset="0"/>
                <a:ea typeface="Tahoma" pitchFamily="34" charset="0"/>
                <a:cs typeface="Tahoma" pitchFamily="34" charset="0"/>
              </a:rPr>
              <a:t>Emphasis should </a:t>
            </a:r>
            <a:r>
              <a:rPr lang="en-US" sz="2000" dirty="0" smtClean="0">
                <a:latin typeface="Tahoma" pitchFamily="34" charset="0"/>
                <a:ea typeface="Tahoma" pitchFamily="34" charset="0"/>
                <a:cs typeface="Tahoma" pitchFamily="34" charset="0"/>
              </a:rPr>
              <a:t>focus on  </a:t>
            </a:r>
            <a:r>
              <a:rPr lang="en-US" sz="2000" dirty="0" smtClean="0">
                <a:latin typeface="Tahoma" pitchFamily="34" charset="0"/>
                <a:ea typeface="Tahoma" pitchFamily="34" charset="0"/>
                <a:cs typeface="Tahoma" pitchFamily="34" charset="0"/>
              </a:rPr>
              <a:t>fulfilling the goals of the institution and what positive contribution the individual can make to the growth of the institution </a:t>
            </a:r>
          </a:p>
          <a:p>
            <a:pPr algn="just"/>
            <a:r>
              <a:rPr lang="en-US" sz="2000" b="1" dirty="0" smtClean="0">
                <a:latin typeface="Tahoma" pitchFamily="34" charset="0"/>
                <a:ea typeface="Tahoma" pitchFamily="34" charset="0"/>
                <a:cs typeface="Tahoma" pitchFamily="34" charset="0"/>
              </a:rPr>
              <a:t>APPOINTMENT OF VICE  </a:t>
            </a:r>
            <a:r>
              <a:rPr lang="en-US" sz="2000" b="1" dirty="0" smtClean="0">
                <a:latin typeface="Tahoma" pitchFamily="34" charset="0"/>
                <a:ea typeface="Tahoma" pitchFamily="34" charset="0"/>
                <a:cs typeface="Tahoma" pitchFamily="34" charset="0"/>
              </a:rPr>
              <a:t>CHANCELLORS </a:t>
            </a:r>
            <a:r>
              <a:rPr lang="en-US" sz="2000" b="1" dirty="0" smtClean="0">
                <a:latin typeface="Tahoma" pitchFamily="34" charset="0"/>
                <a:ea typeface="Tahoma" pitchFamily="34" charset="0"/>
                <a:cs typeface="Tahoma" pitchFamily="34" charset="0"/>
              </a:rPr>
              <a:t>/</a:t>
            </a:r>
            <a:r>
              <a:rPr lang="en-US" sz="2000" b="1" dirty="0" smtClean="0">
                <a:latin typeface="Tahoma" pitchFamily="34" charset="0"/>
                <a:ea typeface="Tahoma" pitchFamily="34" charset="0"/>
                <a:cs typeface="Tahoma" pitchFamily="34" charset="0"/>
              </a:rPr>
              <a:t>PROVOSTS ETC</a:t>
            </a:r>
            <a:endParaRPr lang="en-US" sz="2000" b="1" dirty="0" smtClean="0">
              <a:latin typeface="Tahoma" pitchFamily="34" charset="0"/>
              <a:ea typeface="Tahoma" pitchFamily="34" charset="0"/>
              <a:cs typeface="Tahoma" pitchFamily="34" charset="0"/>
            </a:endParaRPr>
          </a:p>
          <a:p>
            <a:pPr algn="just"/>
            <a:r>
              <a:rPr lang="en-US" sz="2000" dirty="0" smtClean="0">
                <a:latin typeface="Tahoma" pitchFamily="34" charset="0"/>
                <a:ea typeface="Tahoma" pitchFamily="34" charset="0"/>
                <a:cs typeface="Tahoma" pitchFamily="34" charset="0"/>
              </a:rPr>
              <a:t>Selection of such </a:t>
            </a:r>
            <a:r>
              <a:rPr lang="en-US" sz="2000" dirty="0" smtClean="0">
                <a:latin typeface="Tahoma" pitchFamily="34" charset="0"/>
                <a:ea typeface="Tahoma" pitchFamily="34" charset="0"/>
                <a:cs typeface="Tahoma" pitchFamily="34" charset="0"/>
              </a:rPr>
              <a:t>officers </a:t>
            </a:r>
            <a:r>
              <a:rPr lang="en-US" sz="2000" dirty="0" smtClean="0">
                <a:latin typeface="Tahoma" pitchFamily="34" charset="0"/>
                <a:ea typeface="Tahoma" pitchFamily="34" charset="0"/>
                <a:cs typeface="Tahoma" pitchFamily="34" charset="0"/>
              </a:rPr>
              <a:t>should be seeking  to appoint a good leader with ethnical  and moral qualities including </a:t>
            </a:r>
            <a:r>
              <a:rPr lang="en-US" sz="2000" dirty="0" smtClean="0">
                <a:latin typeface="Tahoma" pitchFamily="34" charset="0"/>
                <a:ea typeface="Tahoma" pitchFamily="34" charset="0"/>
                <a:cs typeface="Tahoma" pitchFamily="34" charset="0"/>
              </a:rPr>
              <a:t>:</a:t>
            </a:r>
            <a:endParaRPr lang="en-US" sz="2000" dirty="0" smtClean="0">
              <a:latin typeface="Tahoma" pitchFamily="34" charset="0"/>
              <a:ea typeface="Tahoma" pitchFamily="34" charset="0"/>
              <a:cs typeface="Tahoma" pitchFamily="34" charset="0"/>
            </a:endParaRPr>
          </a:p>
          <a:p>
            <a:endParaRPr lang="en-US" sz="2000" dirty="0"/>
          </a:p>
        </p:txBody>
      </p:sp>
    </p:spTree>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967</TotalTime>
  <Words>2604</Words>
  <Application>Microsoft Office PowerPoint</Application>
  <PresentationFormat>On-screen Show (4:3)</PresentationFormat>
  <Paragraphs>204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ANTI –CORRUPTION ACADEMY OF NIGERIA  Academic Integrity Programme For Tertiary Institutions.    AUDITORIM,ICPC HEAD QUARTERS ABUJA.</vt:lpstr>
      <vt:lpstr>WORKSHOP ON ACADEMIC INTEGRITY  FOR NIGERIA TERTIARY INSTITUTIONS.  INTEGRITY IN APPIONMENTS, PROMOTIONS AND STAFF DISCIPLINARY MATTERS.  BARR.PLACID .C. DIOKA.</vt:lpstr>
      <vt:lpstr>Slide 3</vt:lpstr>
      <vt:lpstr>Slide 4</vt:lpstr>
      <vt:lpstr>LEGAL AND INSTITUTIONAL FRAME WORK AS DRIVERS OF INTEGRITY </vt:lpstr>
      <vt:lpstr>INSTITUTIONAL FRAME WORK FOR INTEGRITY </vt:lpstr>
      <vt:lpstr>Slide 7</vt:lpstr>
      <vt:lpstr>Slide 8</vt:lpstr>
      <vt:lpstr>INTEGRITY IN STAFF APPOINTMENT </vt:lpstr>
      <vt:lpstr>Slide 10</vt:lpstr>
      <vt:lpstr>Slide 11</vt:lpstr>
      <vt:lpstr>Slide 12</vt:lpstr>
      <vt:lpstr>APPOINTMENT OF ADMINISTRATIVE AND TECHNICAL STAFF  </vt:lpstr>
      <vt:lpstr>Slide 14</vt:lpstr>
      <vt:lpstr>INTEGRITY IN STAFF PROMOTION</vt:lpstr>
      <vt:lpstr>ACADEMIC STAFF PROMOTION</vt:lpstr>
      <vt:lpstr>PROCESS OF EVALUATION</vt:lpstr>
      <vt:lpstr>PROMOTION OF SENIOR ADMINISTRATIVE &amp; TECHNICAL STAFF</vt:lpstr>
      <vt:lpstr>PROBLEMS OF RATING</vt:lpstr>
      <vt:lpstr>THE INTEGRITY PROCESS IN PROMOTIONS</vt:lpstr>
      <vt:lpstr>INTEGRITY IN STAFF DISCIPLINARY MATTERS</vt:lpstr>
      <vt:lpstr>INTSITUTIONAL STRUCTURES FOR ENFORCEMENT OF DISCIPLINE</vt:lpstr>
      <vt:lpstr>THE VICE CHANCELLOR</vt:lpstr>
      <vt:lpstr>CONDITIONS ATTACHING TO SUSPENSION</vt:lpstr>
      <vt:lpstr>INSTITUTIONAL REGULATIONS ON DISCIPLINE</vt:lpstr>
      <vt:lpstr>Slide 26</vt:lpstr>
      <vt:lpstr>DISCIPLINARY AUTHORITY</vt:lpstr>
      <vt:lpstr>INTEGRITY IN STAFF DISCIPLINARY PROCESS</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–CORRUPTION ACADEMY OF NIGERIA ACADEMIC INTEGRITY PROGRAMME FOR TERTIARY INSTITUTIONS.   AUDITORIM,ICPC HEAD QUARTERS ABUJA.</dc:title>
  <dc:creator>barrister dioka</dc:creator>
  <cp:lastModifiedBy>UNN</cp:lastModifiedBy>
  <cp:revision>60</cp:revision>
  <dcterms:created xsi:type="dcterms:W3CDTF">2015-07-01T07:34:49Z</dcterms:created>
  <dcterms:modified xsi:type="dcterms:W3CDTF">2015-07-03T18:30:01Z</dcterms:modified>
</cp:coreProperties>
</file>