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382" r:id="rId2"/>
    <p:sldId id="257" r:id="rId3"/>
    <p:sldId id="326" r:id="rId4"/>
    <p:sldId id="258" r:id="rId5"/>
    <p:sldId id="300" r:id="rId6"/>
    <p:sldId id="340" r:id="rId7"/>
    <p:sldId id="341" r:id="rId8"/>
    <p:sldId id="310" r:id="rId9"/>
    <p:sldId id="259" r:id="rId10"/>
    <p:sldId id="311" r:id="rId11"/>
    <p:sldId id="327" r:id="rId12"/>
    <p:sldId id="299" r:id="rId13"/>
    <p:sldId id="312" r:id="rId14"/>
    <p:sldId id="328" r:id="rId15"/>
    <p:sldId id="260" r:id="rId16"/>
    <p:sldId id="315" r:id="rId17"/>
    <p:sldId id="330" r:id="rId18"/>
    <p:sldId id="329" r:id="rId19"/>
    <p:sldId id="316" r:id="rId20"/>
    <p:sldId id="331" r:id="rId21"/>
    <p:sldId id="334" r:id="rId22"/>
    <p:sldId id="333" r:id="rId23"/>
    <p:sldId id="332" r:id="rId24"/>
    <p:sldId id="335" r:id="rId25"/>
    <p:sldId id="336" r:id="rId26"/>
    <p:sldId id="337" r:id="rId27"/>
    <p:sldId id="319" r:id="rId28"/>
    <p:sldId id="320" r:id="rId29"/>
    <p:sldId id="321" r:id="rId30"/>
    <p:sldId id="338" r:id="rId31"/>
    <p:sldId id="339" r:id="rId32"/>
    <p:sldId id="322" r:id="rId33"/>
    <p:sldId id="376" r:id="rId34"/>
    <p:sldId id="342" r:id="rId35"/>
    <p:sldId id="323" r:id="rId36"/>
    <p:sldId id="325" r:id="rId37"/>
    <p:sldId id="365" r:id="rId38"/>
    <p:sldId id="366" r:id="rId39"/>
    <p:sldId id="367" r:id="rId40"/>
    <p:sldId id="369" r:id="rId41"/>
    <p:sldId id="368" r:id="rId42"/>
    <p:sldId id="370" r:id="rId43"/>
    <p:sldId id="364" r:id="rId44"/>
  </p:sldIdLst>
  <p:sldSz cx="9144000" cy="6858000" type="screen4x3"/>
  <p:notesSz cx="7016750" cy="93091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F977"/>
    <a:srgbClr val="ECB2BE"/>
    <a:srgbClr val="07A1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6460" autoAdjust="0"/>
    <p:restoredTop sz="94027" autoAdjust="0"/>
  </p:normalViewPr>
  <p:slideViewPr>
    <p:cSldViewPr>
      <p:cViewPr>
        <p:scale>
          <a:sx n="100" d="100"/>
          <a:sy n="100" d="100"/>
        </p:scale>
        <p:origin x="-1668" y="-72"/>
      </p:cViewPr>
      <p:guideLst>
        <p:guide orient="horz" pos="2160"/>
        <p:guide pos="2880"/>
      </p:guideLst>
    </p:cSldViewPr>
  </p:slideViewPr>
  <p:outlineViewPr>
    <p:cViewPr>
      <p:scale>
        <a:sx n="33" d="100"/>
        <a:sy n="33" d="100"/>
      </p:scale>
      <p:origin x="0" y="25974"/>
    </p:cViewPr>
  </p:outlineViewPr>
  <p:notesTextViewPr>
    <p:cViewPr>
      <p:scale>
        <a:sx n="100" d="100"/>
        <a:sy n="100" d="100"/>
      </p:scale>
      <p:origin x="0" y="0"/>
    </p:cViewPr>
  </p:notesTextViewPr>
  <p:sorterViewPr>
    <p:cViewPr>
      <p:scale>
        <a:sx n="94" d="100"/>
        <a:sy n="94" d="100"/>
      </p:scale>
      <p:origin x="0" y="0"/>
    </p:cViewPr>
  </p:sorterViewPr>
  <p:notesViewPr>
    <p:cSldViewPr>
      <p:cViewPr varScale="1">
        <p:scale>
          <a:sx n="55" d="100"/>
          <a:sy n="55" d="100"/>
        </p:scale>
        <p:origin x="-2616" y="-96"/>
      </p:cViewPr>
      <p:guideLst>
        <p:guide orient="horz" pos="2932"/>
        <p:guide pos="221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1" y="0"/>
            <a:ext cx="3041227" cy="46577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54275" name="Rectangle 3"/>
          <p:cNvSpPr>
            <a:spLocks noGrp="1" noChangeArrowheads="1"/>
          </p:cNvSpPr>
          <p:nvPr>
            <p:ph type="dt" sz="quarter" idx="1"/>
          </p:nvPr>
        </p:nvSpPr>
        <p:spPr bwMode="auto">
          <a:xfrm>
            <a:off x="3973935" y="0"/>
            <a:ext cx="3041227" cy="46577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54276" name="Rectangle 4"/>
          <p:cNvSpPr>
            <a:spLocks noGrp="1" noChangeArrowheads="1"/>
          </p:cNvSpPr>
          <p:nvPr>
            <p:ph type="ftr" sz="quarter" idx="2"/>
          </p:nvPr>
        </p:nvSpPr>
        <p:spPr bwMode="auto">
          <a:xfrm>
            <a:off x="1" y="8841738"/>
            <a:ext cx="3041227" cy="46577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54277" name="Rectangle 5"/>
          <p:cNvSpPr>
            <a:spLocks noGrp="1" noChangeArrowheads="1"/>
          </p:cNvSpPr>
          <p:nvPr>
            <p:ph type="sldNum" sz="quarter" idx="3"/>
          </p:nvPr>
        </p:nvSpPr>
        <p:spPr bwMode="auto">
          <a:xfrm>
            <a:off x="3973935" y="8841738"/>
            <a:ext cx="3041227" cy="46577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5E8F3F27-D651-45A2-9F92-F5DFB5DE9D41}" type="slidenum">
              <a:rPr lang="en-US"/>
              <a:pPr>
                <a:defRPr/>
              </a:pPr>
              <a:t>‹#›</a:t>
            </a:fld>
            <a:endParaRPr lang="en-US" dirty="0"/>
          </a:p>
        </p:txBody>
      </p:sp>
    </p:spTree>
    <p:extLst>
      <p:ext uri="{BB962C8B-B14F-4D97-AF65-F5344CB8AC3E}">
        <p14:creationId xmlns:p14="http://schemas.microsoft.com/office/powerpoint/2010/main" val="2053721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1" y="0"/>
            <a:ext cx="3041227" cy="46577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2531" name="Rectangle 3"/>
          <p:cNvSpPr>
            <a:spLocks noGrp="1" noChangeArrowheads="1"/>
          </p:cNvSpPr>
          <p:nvPr>
            <p:ph type="dt" idx="1"/>
          </p:nvPr>
        </p:nvSpPr>
        <p:spPr bwMode="auto">
          <a:xfrm>
            <a:off x="3973935" y="0"/>
            <a:ext cx="3041227" cy="46577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9513" y="696913"/>
            <a:ext cx="4657725" cy="3494087"/>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702313" y="4422461"/>
            <a:ext cx="5612128" cy="418877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1" y="8841738"/>
            <a:ext cx="3041227" cy="46577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2535" name="Rectangle 7"/>
          <p:cNvSpPr>
            <a:spLocks noGrp="1" noChangeArrowheads="1"/>
          </p:cNvSpPr>
          <p:nvPr>
            <p:ph type="sldNum" sz="quarter" idx="5"/>
          </p:nvPr>
        </p:nvSpPr>
        <p:spPr bwMode="auto">
          <a:xfrm>
            <a:off x="3973935" y="8841738"/>
            <a:ext cx="3041227" cy="46577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9CEF5816-7755-439A-B637-A84AA9D02B7D}" type="slidenum">
              <a:rPr lang="en-US"/>
              <a:pPr>
                <a:defRPr/>
              </a:pPr>
              <a:t>‹#›</a:t>
            </a:fld>
            <a:endParaRPr lang="en-US" dirty="0"/>
          </a:p>
        </p:txBody>
      </p:sp>
    </p:spTree>
    <p:extLst>
      <p:ext uri="{BB962C8B-B14F-4D97-AF65-F5344CB8AC3E}">
        <p14:creationId xmlns:p14="http://schemas.microsoft.com/office/powerpoint/2010/main" val="20389633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CEF5816-7755-439A-B637-A84AA9D02B7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1417A478-FD76-428D-9013-1A2E0947F999}" type="slidenum">
              <a:rPr lang="en-US" smtClean="0">
                <a:latin typeface="Arial" pitchFamily="34" charset="0"/>
              </a:rPr>
              <a:pPr/>
              <a:t>10</a:t>
            </a:fld>
            <a:endParaRPr lang="en-US" smtClean="0">
              <a:latin typeface="Arial"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A9E20A0-2C3D-41FE-955E-91BA07247D38}" type="slidenum">
              <a:rPr lang="en-US" smtClean="0">
                <a:latin typeface="Arial" pitchFamily="34" charset="0"/>
              </a:rPr>
              <a:pPr/>
              <a:t>11</a:t>
            </a:fld>
            <a:endParaRPr lang="en-US" smtClean="0">
              <a:latin typeface="Arial"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60C31A0C-D63B-4398-8B4D-FC761263DB6C}" type="slidenum">
              <a:rPr lang="en-US" smtClean="0">
                <a:latin typeface="Arial" pitchFamily="34" charset="0"/>
              </a:rPr>
              <a:pPr/>
              <a:t>12</a:t>
            </a:fld>
            <a:endParaRPr lang="en-US" smtClean="0">
              <a:latin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64DACB13-AF01-47E6-8AC5-2319D75CB460}" type="slidenum">
              <a:rPr lang="en-US" smtClean="0">
                <a:latin typeface="Arial" pitchFamily="34" charset="0"/>
              </a:rPr>
              <a:pPr/>
              <a:t>13</a:t>
            </a:fld>
            <a:endParaRPr lang="en-US" smtClean="0">
              <a:latin typeface="Arial" pitchFamily="34"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6E8D58F5-D304-49A7-9C50-C643E1198961}" type="slidenum">
              <a:rPr lang="en-US" smtClean="0">
                <a:latin typeface="Arial" pitchFamily="34" charset="0"/>
              </a:rPr>
              <a:pPr/>
              <a:t>14</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1365FC1-9587-4F12-B2D9-809C4568CE39}" type="slidenum">
              <a:rPr lang="en-US" smtClean="0">
                <a:latin typeface="Arial" pitchFamily="34" charset="0"/>
              </a:rPr>
              <a:pPr/>
              <a:t>15</a:t>
            </a:fld>
            <a:endParaRPr lang="en-US" smtClean="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CBC9BE0C-4A3B-4A6D-A9B0-C459F088EC47}" type="slidenum">
              <a:rPr lang="en-US" smtClean="0">
                <a:latin typeface="Arial" pitchFamily="34" charset="0"/>
              </a:rPr>
              <a:pPr/>
              <a:t>16</a:t>
            </a:fld>
            <a:endParaRPr lang="en-US" smtClean="0">
              <a:latin typeface="Arial"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F74AA2F9-D94A-44DF-B69E-D291C19F18FA}" type="slidenum">
              <a:rPr lang="en-US" smtClean="0">
                <a:latin typeface="Arial" pitchFamily="34" charset="0"/>
              </a:rPr>
              <a:pPr/>
              <a:t>17</a:t>
            </a:fld>
            <a:endParaRPr lang="en-US" smtClean="0">
              <a:latin typeface="Arial" pitchFamily="3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711F574A-2506-45A2-A0F0-693C90A7E257}" type="slidenum">
              <a:rPr lang="en-US" smtClean="0">
                <a:latin typeface="Arial" pitchFamily="34" charset="0"/>
              </a:rPr>
              <a:pPr/>
              <a:t>18</a:t>
            </a:fld>
            <a:endParaRPr lang="en-US" smtClean="0">
              <a:latin typeface="Arial" pitchFamily="34"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7CF52BF9-4B66-4DFE-8F28-85BDDB5B456A}" type="slidenum">
              <a:rPr lang="en-US" smtClean="0">
                <a:latin typeface="Arial" pitchFamily="34" charset="0"/>
              </a:rPr>
              <a:pPr/>
              <a:t>19</a:t>
            </a:fld>
            <a:endParaRPr lang="en-US" smtClean="0">
              <a:latin typeface="Arial"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54AC803-FC9E-4A21-B249-E4FD8B7E623C}" type="slidenum">
              <a:rPr lang="en-US" smtClean="0">
                <a:latin typeface="Arial" pitchFamily="34" charset="0"/>
              </a:rPr>
              <a:pPr/>
              <a:t>2</a:t>
            </a:fld>
            <a:endParaRPr lang="en-US" dirty="0" smtClean="0">
              <a:latin typeface="Arial"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GB" smtClean="0">
              <a:latin typeface="Arial" pitchFamily="34" charset="0"/>
            </a:endParaRPr>
          </a:p>
        </p:txBody>
      </p:sp>
      <p:sp>
        <p:nvSpPr>
          <p:cNvPr id="71684" name="Slide Number Placeholder 3"/>
          <p:cNvSpPr>
            <a:spLocks noGrp="1"/>
          </p:cNvSpPr>
          <p:nvPr>
            <p:ph type="sldNum" sz="quarter" idx="5"/>
          </p:nvPr>
        </p:nvSpPr>
        <p:spPr>
          <a:noFill/>
        </p:spPr>
        <p:txBody>
          <a:bodyPr/>
          <a:lstStyle/>
          <a:p>
            <a:fld id="{57B1164E-992C-4A92-BF57-1053B19CC1EF}" type="slidenum">
              <a:rPr lang="en-US" smtClean="0">
                <a:latin typeface="Arial" pitchFamily="34" charset="0"/>
              </a:rPr>
              <a:pPr/>
              <a:t>20</a:t>
            </a:fld>
            <a:endParaRPr 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GB" smtClean="0">
              <a:latin typeface="Arial" pitchFamily="34" charset="0"/>
            </a:endParaRPr>
          </a:p>
        </p:txBody>
      </p:sp>
      <p:sp>
        <p:nvSpPr>
          <p:cNvPr id="72708" name="Slide Number Placeholder 3"/>
          <p:cNvSpPr>
            <a:spLocks noGrp="1"/>
          </p:cNvSpPr>
          <p:nvPr>
            <p:ph type="sldNum" sz="quarter" idx="5"/>
          </p:nvPr>
        </p:nvSpPr>
        <p:spPr>
          <a:noFill/>
        </p:spPr>
        <p:txBody>
          <a:bodyPr/>
          <a:lstStyle/>
          <a:p>
            <a:fld id="{CD03B40D-0FC5-418C-B974-2D2099AE0960}" type="slidenum">
              <a:rPr lang="en-US" smtClean="0">
                <a:latin typeface="Arial" pitchFamily="34" charset="0"/>
              </a:rPr>
              <a:pPr/>
              <a:t>21</a:t>
            </a:fld>
            <a:endParaRPr 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GB" smtClean="0">
              <a:latin typeface="Arial" pitchFamily="34" charset="0"/>
            </a:endParaRPr>
          </a:p>
        </p:txBody>
      </p:sp>
      <p:sp>
        <p:nvSpPr>
          <p:cNvPr id="73732" name="Slide Number Placeholder 3"/>
          <p:cNvSpPr>
            <a:spLocks noGrp="1"/>
          </p:cNvSpPr>
          <p:nvPr>
            <p:ph type="sldNum" sz="quarter" idx="5"/>
          </p:nvPr>
        </p:nvSpPr>
        <p:spPr>
          <a:noFill/>
        </p:spPr>
        <p:txBody>
          <a:bodyPr/>
          <a:lstStyle/>
          <a:p>
            <a:fld id="{FDEC5B38-F225-4FDB-8B63-C0800AE7AFBA}" type="slidenum">
              <a:rPr lang="en-US" smtClean="0">
                <a:latin typeface="Arial" pitchFamily="34" charset="0"/>
              </a:rPr>
              <a:pPr/>
              <a:t>22</a:t>
            </a:fld>
            <a:endParaRPr lang="en-US"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GB" smtClean="0">
              <a:latin typeface="Arial" pitchFamily="34" charset="0"/>
            </a:endParaRPr>
          </a:p>
        </p:txBody>
      </p:sp>
      <p:sp>
        <p:nvSpPr>
          <p:cNvPr id="74756" name="Slide Number Placeholder 3"/>
          <p:cNvSpPr>
            <a:spLocks noGrp="1"/>
          </p:cNvSpPr>
          <p:nvPr>
            <p:ph type="sldNum" sz="quarter" idx="5"/>
          </p:nvPr>
        </p:nvSpPr>
        <p:spPr>
          <a:noFill/>
        </p:spPr>
        <p:txBody>
          <a:bodyPr/>
          <a:lstStyle/>
          <a:p>
            <a:fld id="{F42F63C2-B39B-4494-BBEF-D5E931DD0DBE}" type="slidenum">
              <a:rPr lang="en-US" smtClean="0">
                <a:latin typeface="Arial" pitchFamily="34" charset="0"/>
              </a:rPr>
              <a:pPr/>
              <a:t>23</a:t>
            </a:fld>
            <a:endParaRPr lang="en-US"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GB" smtClean="0">
              <a:latin typeface="Arial" pitchFamily="34" charset="0"/>
            </a:endParaRPr>
          </a:p>
        </p:txBody>
      </p:sp>
      <p:sp>
        <p:nvSpPr>
          <p:cNvPr id="75780" name="Slide Number Placeholder 3"/>
          <p:cNvSpPr>
            <a:spLocks noGrp="1"/>
          </p:cNvSpPr>
          <p:nvPr>
            <p:ph type="sldNum" sz="quarter" idx="5"/>
          </p:nvPr>
        </p:nvSpPr>
        <p:spPr>
          <a:noFill/>
        </p:spPr>
        <p:txBody>
          <a:bodyPr/>
          <a:lstStyle/>
          <a:p>
            <a:fld id="{441A7AE9-6F30-435E-B2E5-209C9078EDF9}" type="slidenum">
              <a:rPr lang="en-US" smtClean="0">
                <a:latin typeface="Arial" pitchFamily="34" charset="0"/>
              </a:rPr>
              <a:pPr/>
              <a:t>24</a:t>
            </a:fld>
            <a:endParaRPr lang="en-US"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GB" smtClean="0">
              <a:latin typeface="Arial" pitchFamily="34" charset="0"/>
            </a:endParaRPr>
          </a:p>
        </p:txBody>
      </p:sp>
      <p:sp>
        <p:nvSpPr>
          <p:cNvPr id="76804" name="Slide Number Placeholder 3"/>
          <p:cNvSpPr>
            <a:spLocks noGrp="1"/>
          </p:cNvSpPr>
          <p:nvPr>
            <p:ph type="sldNum" sz="quarter" idx="5"/>
          </p:nvPr>
        </p:nvSpPr>
        <p:spPr>
          <a:noFill/>
        </p:spPr>
        <p:txBody>
          <a:bodyPr/>
          <a:lstStyle/>
          <a:p>
            <a:fld id="{B0346ED9-67C9-40E3-BD96-A554E8293409}" type="slidenum">
              <a:rPr lang="en-US" smtClean="0">
                <a:latin typeface="Arial" pitchFamily="34" charset="0"/>
              </a:rPr>
              <a:pPr/>
              <a:t>25</a:t>
            </a:fld>
            <a:endParaRPr lang="en-US"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GB" smtClean="0">
              <a:latin typeface="Arial" pitchFamily="34" charset="0"/>
            </a:endParaRPr>
          </a:p>
        </p:txBody>
      </p:sp>
      <p:sp>
        <p:nvSpPr>
          <p:cNvPr id="77828" name="Slide Number Placeholder 3"/>
          <p:cNvSpPr>
            <a:spLocks noGrp="1"/>
          </p:cNvSpPr>
          <p:nvPr>
            <p:ph type="sldNum" sz="quarter" idx="5"/>
          </p:nvPr>
        </p:nvSpPr>
        <p:spPr>
          <a:noFill/>
        </p:spPr>
        <p:txBody>
          <a:bodyPr/>
          <a:lstStyle/>
          <a:p>
            <a:fld id="{09F19B85-8577-423A-92F9-C7C475EE26E7}" type="slidenum">
              <a:rPr lang="en-US" smtClean="0">
                <a:latin typeface="Arial" pitchFamily="34" charset="0"/>
              </a:rPr>
              <a:pPr/>
              <a:t>26</a:t>
            </a:fld>
            <a:endParaRPr lang="en-US"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1AEBB089-1FF2-4D75-BE89-E3EED139229D}" type="slidenum">
              <a:rPr lang="en-US" smtClean="0">
                <a:latin typeface="Arial" pitchFamily="34" charset="0"/>
              </a:rPr>
              <a:pPr/>
              <a:t>27</a:t>
            </a:fld>
            <a:endParaRPr lang="en-US" smtClean="0">
              <a:latin typeface="Arial" pitchFamily="34"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F3B849B5-E328-4809-BF35-1B92A3E8FD5A}" type="slidenum">
              <a:rPr lang="en-US" smtClean="0">
                <a:latin typeface="Arial" pitchFamily="34" charset="0"/>
              </a:rPr>
              <a:pPr/>
              <a:t>28</a:t>
            </a:fld>
            <a:endParaRPr lang="en-US" smtClean="0">
              <a:latin typeface="Arial"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9242471D-5328-4627-ACF7-5B5B3CF371FB}" type="slidenum">
              <a:rPr lang="en-US" smtClean="0">
                <a:latin typeface="Arial" pitchFamily="34" charset="0"/>
              </a:rPr>
              <a:pPr/>
              <a:t>29</a:t>
            </a:fld>
            <a:endParaRPr lang="en-US" smtClean="0">
              <a:latin typeface="Arial" pitchFamily="3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endParaRPr lang="en-US" dirty="0" smtClean="0">
              <a:latin typeface="Arial" pitchFamily="34" charset="0"/>
            </a:endParaRPr>
          </a:p>
        </p:txBody>
      </p:sp>
      <p:sp>
        <p:nvSpPr>
          <p:cNvPr id="54276" name="Slide Number Placeholder 3"/>
          <p:cNvSpPr>
            <a:spLocks noGrp="1"/>
          </p:cNvSpPr>
          <p:nvPr>
            <p:ph type="sldNum" sz="quarter" idx="5"/>
          </p:nvPr>
        </p:nvSpPr>
        <p:spPr>
          <a:noFill/>
        </p:spPr>
        <p:txBody>
          <a:bodyPr/>
          <a:lstStyle/>
          <a:p>
            <a:fld id="{D7FCAECB-27CD-4583-B654-DA79FDB67289}" type="slidenum">
              <a:rPr lang="en-US" smtClean="0">
                <a:latin typeface="Arial" pitchFamily="34" charset="0"/>
              </a:rPr>
              <a:pPr/>
              <a:t>3</a:t>
            </a:fld>
            <a:endParaRPr lang="en-US" dirty="0"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E3CA5EF3-9656-412E-945C-38956AAE6BC4}" type="slidenum">
              <a:rPr lang="en-US" smtClean="0">
                <a:latin typeface="Arial" pitchFamily="34" charset="0"/>
              </a:rPr>
              <a:pPr/>
              <a:t>30</a:t>
            </a:fld>
            <a:endParaRPr lang="en-US" smtClean="0">
              <a:latin typeface="Arial" pitchFamily="34"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5E1124CE-1680-4D9F-89F3-96F0E9D69F06}" type="slidenum">
              <a:rPr lang="en-US" smtClean="0">
                <a:latin typeface="Arial" pitchFamily="34" charset="0"/>
              </a:rPr>
              <a:pPr/>
              <a:t>31</a:t>
            </a:fld>
            <a:endParaRPr lang="en-US" smtClean="0">
              <a:latin typeface="Arial" pitchFamily="34"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14BF2D3D-537A-4990-BB43-B199380D1181}" type="slidenum">
              <a:rPr lang="en-US" smtClean="0">
                <a:latin typeface="Arial" pitchFamily="34" charset="0"/>
              </a:rPr>
              <a:pPr/>
              <a:t>32</a:t>
            </a:fld>
            <a:endParaRPr lang="en-US" smtClean="0">
              <a:latin typeface="Arial" pitchFamily="34"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72BC6FA0-9B4F-4436-9876-0C5A5F6F43DF}" type="slidenum">
              <a:rPr lang="en-US" smtClean="0">
                <a:latin typeface="Arial" pitchFamily="34" charset="0"/>
              </a:rPr>
              <a:pPr/>
              <a:t>34</a:t>
            </a:fld>
            <a:endParaRPr lang="en-US" smtClean="0">
              <a:latin typeface="Arial"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93464207-4F35-40D9-B553-43C61AC5458A}" type="slidenum">
              <a:rPr lang="en-US" smtClean="0">
                <a:latin typeface="Arial" pitchFamily="34" charset="0"/>
              </a:rPr>
              <a:pPr/>
              <a:t>35</a:t>
            </a:fld>
            <a:endParaRPr lang="en-US" smtClean="0">
              <a:latin typeface="Arial" pitchFamily="34"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718DB565-8E08-412E-925C-E967818EF1B4}" type="slidenum">
              <a:rPr lang="en-US" smtClean="0">
                <a:latin typeface="Arial" pitchFamily="34" charset="0"/>
              </a:rPr>
              <a:pPr/>
              <a:t>36</a:t>
            </a:fld>
            <a:endParaRPr lang="en-US" smtClean="0">
              <a:latin typeface="Arial" pitchFamily="34"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CEF5816-7755-439A-B637-A84AA9D02B7D}" type="slidenum">
              <a:rPr lang="en-US" smtClean="0"/>
              <a:pPr>
                <a:defRPr/>
              </a:pPr>
              <a:t>43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B092734-8796-4A20-AA0F-E83C15ADB099}" type="slidenum">
              <a:rPr lang="en-US" smtClean="0">
                <a:latin typeface="Arial" pitchFamily="34" charset="0"/>
              </a:rPr>
              <a:pPr/>
              <a:t>4</a:t>
            </a:fld>
            <a:endParaRPr lang="en-US" dirty="0" smtClean="0">
              <a:latin typeface="Arial" pitchFamily="34"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52ACFE9-3E03-4482-8007-4FBF88ABE7C2}" type="slidenum">
              <a:rPr lang="en-US" smtClean="0">
                <a:latin typeface="Arial" pitchFamily="34" charset="0"/>
              </a:rPr>
              <a:pPr/>
              <a:t>5</a:t>
            </a:fld>
            <a:endParaRPr lang="en-US" dirty="0" smtClean="0">
              <a:latin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95685EAE-1AAB-4200-B348-94352140C31C}" type="slidenum">
              <a:rPr lang="en-US" smtClean="0">
                <a:latin typeface="Arial" pitchFamily="34" charset="0"/>
              </a:rPr>
              <a:pPr/>
              <a:t>6</a:t>
            </a:fld>
            <a:endParaRPr lang="en-US" dirty="0" smtClean="0">
              <a:latin typeface="Arial"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B9FCC1C3-4713-4D92-97C0-22D9CF3C12B8}" type="slidenum">
              <a:rPr lang="en-US" smtClean="0">
                <a:latin typeface="Arial" pitchFamily="34" charset="0"/>
              </a:rPr>
              <a:pPr/>
              <a:t>7</a:t>
            </a:fld>
            <a:endParaRPr lang="en-US" smtClean="0">
              <a:latin typeface="Arial"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249EA2EE-9020-4A12-AD71-F56080AA1EAE}" type="slidenum">
              <a:rPr lang="en-US" smtClean="0">
                <a:latin typeface="Arial" pitchFamily="34" charset="0"/>
              </a:rPr>
              <a:pPr/>
              <a:t>8</a:t>
            </a:fld>
            <a:endParaRPr lang="en-US" smtClean="0">
              <a:latin typeface="Arial" pitchFamily="34"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B2C659C1-88FA-46BE-93A4-5296C5DE75E5}" type="slidenum">
              <a:rPr lang="en-US" smtClean="0">
                <a:latin typeface="Arial" pitchFamily="34" charset="0"/>
              </a:rPr>
              <a:pPr/>
              <a:t>9</a:t>
            </a:fld>
            <a:endParaRPr lang="en-US" smtClean="0">
              <a:latin typeface="Arial" pitchFamily="34"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B97547-02E8-435A-8B76-3390332C7AF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DD35246-7648-40DB-934F-B20B9A427CA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28341C3-4F08-4368-BA9A-2748218F931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7F9B707-A299-4013-86E1-404D2B74A5B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E73141B-924B-4B66-9E4F-253424200A3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3B70C0B-1986-4F88-893B-80E02F15E2F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09C0317E-15BB-4CE9-B143-96AD9F1045B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3A0E208-B043-41B1-A807-80ACFFA9510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4A37F4E-398E-45EB-83D2-1091A94CF97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BCD21B-366E-4243-82F0-1201950FB67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B1C4E5F-C1AA-4F02-8C53-F1326AFEF07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825FCAD5-12D5-49F3-92B8-45B254DDABAE}" type="slidenum">
              <a:rPr lang="en-US"/>
              <a:pPr>
                <a:defRPr/>
              </a:pPr>
              <a:t>‹#›</a:t>
            </a:fld>
            <a:endParaRPr lang="en-US" dirty="0"/>
          </a:p>
        </p:txBody>
      </p:sp>
      <p:sp>
        <p:nvSpPr>
          <p:cNvPr id="1032" name="Rectangle 8"/>
          <p:cNvSpPr>
            <a:spLocks noChangeArrowheads="1"/>
          </p:cNvSpPr>
          <p:nvPr/>
        </p:nvSpPr>
        <p:spPr bwMode="auto">
          <a:xfrm>
            <a:off x="144463" y="1143000"/>
            <a:ext cx="106362" cy="5710238"/>
          </a:xfrm>
          <a:prstGeom prst="rect">
            <a:avLst/>
          </a:prstGeom>
          <a:solidFill>
            <a:srgbClr val="07A121"/>
          </a:solidFill>
          <a:ln w="9525" algn="ctr">
            <a:solidFill>
              <a:schemeClr val="tx1"/>
            </a:solidFill>
            <a:miter lim="800000"/>
            <a:headEnd/>
            <a:tailEnd/>
          </a:ln>
          <a:effectLst/>
        </p:spPr>
        <p:txBody>
          <a:bodyPr wrap="none" anchor="ctr"/>
          <a:lstStyle/>
          <a:p>
            <a:pPr>
              <a:defRPr/>
            </a:pPr>
            <a:endParaRPr lang="en-US" dirty="0">
              <a:latin typeface="Arial" charset="0"/>
              <a:cs typeface="+mn-cs"/>
            </a:endParaRPr>
          </a:p>
        </p:txBody>
      </p:sp>
      <p:sp>
        <p:nvSpPr>
          <p:cNvPr id="1033" name="Rectangle 9"/>
          <p:cNvSpPr>
            <a:spLocks noChangeArrowheads="1"/>
          </p:cNvSpPr>
          <p:nvPr/>
        </p:nvSpPr>
        <p:spPr bwMode="auto">
          <a:xfrm>
            <a:off x="395288" y="1147763"/>
            <a:ext cx="106362" cy="5710237"/>
          </a:xfrm>
          <a:prstGeom prst="rect">
            <a:avLst/>
          </a:prstGeom>
          <a:solidFill>
            <a:srgbClr val="07A121"/>
          </a:solidFill>
          <a:ln w="9525">
            <a:solidFill>
              <a:schemeClr val="tx1"/>
            </a:solidFill>
            <a:miter lim="800000"/>
            <a:headEnd/>
            <a:tailEnd/>
          </a:ln>
          <a:effectLst/>
        </p:spPr>
        <p:txBody>
          <a:bodyPr wrap="none" anchor="ctr"/>
          <a:lstStyle/>
          <a:p>
            <a:pPr>
              <a:defRPr/>
            </a:pPr>
            <a:endParaRPr lang="en-US" dirty="0">
              <a:latin typeface="Arial" charset="0"/>
              <a:cs typeface="+mn-cs"/>
            </a:endParaRPr>
          </a:p>
        </p:txBody>
      </p:sp>
      <p:sp>
        <p:nvSpPr>
          <p:cNvPr id="1035" name="Rectangle 11"/>
          <p:cNvSpPr>
            <a:spLocks noChangeArrowheads="1"/>
          </p:cNvSpPr>
          <p:nvPr/>
        </p:nvSpPr>
        <p:spPr bwMode="auto">
          <a:xfrm>
            <a:off x="179388" y="1089025"/>
            <a:ext cx="8496300" cy="107950"/>
          </a:xfrm>
          <a:prstGeom prst="rect">
            <a:avLst/>
          </a:prstGeom>
          <a:solidFill>
            <a:srgbClr val="07A121"/>
          </a:solidFill>
          <a:ln w="9525" algn="ctr">
            <a:solidFill>
              <a:schemeClr val="tx1"/>
            </a:solidFill>
            <a:miter lim="800000"/>
            <a:headEnd/>
            <a:tailEnd/>
          </a:ln>
          <a:effectLst/>
        </p:spPr>
        <p:txBody>
          <a:bodyPr wrap="none" anchor="ctr"/>
          <a:lstStyle/>
          <a:p>
            <a:pPr>
              <a:defRPr/>
            </a:pPr>
            <a:endParaRPr lang="en-US" dirty="0">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1400" b="1" dirty="0" smtClean="0"/>
              <a:t>ENTRENCHING INTEGRITY IN PROCUREMENT PROCESS OF NIGERIAN TERTIARY INSTITUTIONS </a:t>
            </a:r>
            <a:r>
              <a:rPr lang="en-US" sz="1400" dirty="0" smtClean="0"/>
              <a:t/>
            </a:r>
            <a:br>
              <a:rPr lang="en-US" sz="1400" dirty="0" smtClean="0"/>
            </a:br>
            <a:r>
              <a:rPr lang="en-US" sz="1400" dirty="0" smtClean="0"/>
              <a:t>BEING A PAPER PRESENTED </a:t>
            </a:r>
            <a:br>
              <a:rPr lang="en-US" sz="1400" dirty="0" smtClean="0"/>
            </a:br>
            <a:r>
              <a:rPr lang="en-US" sz="1400" dirty="0" smtClean="0"/>
              <a:t/>
            </a:r>
            <a:br>
              <a:rPr lang="en-US" sz="1400" dirty="0" smtClean="0"/>
            </a:br>
            <a:r>
              <a:rPr lang="en-US" sz="1400" dirty="0" smtClean="0"/>
              <a:t>BY </a:t>
            </a:r>
            <a:br>
              <a:rPr lang="en-US" sz="1400" dirty="0" smtClean="0"/>
            </a:br>
            <a:r>
              <a:rPr lang="en-US" sz="1400" dirty="0" smtClean="0"/>
              <a:t>DR  ANTHONY ONYECHI ONYILIMBA</a:t>
            </a:r>
            <a:br>
              <a:rPr lang="en-US" sz="1400" dirty="0" smtClean="0"/>
            </a:br>
            <a:r>
              <a:rPr lang="en-US" sz="1400" dirty="0" smtClean="0"/>
              <a:t>DEPUTY COMMISSIONER (PROCUREMENT)</a:t>
            </a:r>
            <a:br>
              <a:rPr lang="en-US" sz="1400" dirty="0" smtClean="0"/>
            </a:br>
            <a:r>
              <a:rPr lang="en-US" sz="1400" dirty="0" smtClean="0"/>
              <a:t>INDEPENDENT CORRUPT PRACTICES AND OTHER RELATED OFFENCES COMMISSION</a:t>
            </a:r>
            <a:br>
              <a:rPr lang="en-US" sz="1400" dirty="0" smtClean="0"/>
            </a:br>
            <a:r>
              <a:rPr lang="en-US" sz="1400" dirty="0" smtClean="0"/>
              <a:t/>
            </a:r>
            <a:br>
              <a:rPr lang="en-US" sz="1400" dirty="0" smtClean="0"/>
            </a:br>
            <a:r>
              <a:rPr lang="en-US" sz="1400" dirty="0" smtClean="0"/>
              <a:t>AT </a:t>
            </a:r>
            <a:br>
              <a:rPr lang="en-US" sz="1400" dirty="0" smtClean="0"/>
            </a:br>
            <a:r>
              <a:rPr lang="en-US" sz="1400" dirty="0" smtClean="0"/>
              <a:t>A 2 DAY WORKSHOP FOR  THE MANAGEMENT OFFICIALS  IN TERTIARY INSTITUTIONS IN NIGERIA.</a:t>
            </a:r>
            <a:br>
              <a:rPr lang="en-US" sz="1400" dirty="0" smtClean="0"/>
            </a:br>
            <a:r>
              <a:rPr lang="en-US" sz="1400" dirty="0" smtClean="0"/>
              <a:t/>
            </a:r>
            <a:br>
              <a:rPr lang="en-US" sz="1400" dirty="0" smtClean="0"/>
            </a:br>
            <a:r>
              <a:rPr lang="en-US" sz="1400" dirty="0" smtClean="0"/>
              <a:t>ORGANIZED BY</a:t>
            </a:r>
            <a:br>
              <a:rPr lang="en-US" sz="1400" dirty="0" smtClean="0"/>
            </a:br>
            <a:r>
              <a:rPr lang="en-US" sz="1400" dirty="0" smtClean="0"/>
              <a:t/>
            </a:r>
            <a:br>
              <a:rPr lang="en-US" sz="1400" dirty="0" smtClean="0"/>
            </a:br>
            <a:r>
              <a:rPr lang="en-US" sz="1400" dirty="0" smtClean="0"/>
              <a:t>ANTI-CORRUPTION ACADEMY OF NIGERIA (ACAN</a:t>
            </a:r>
            <a:r>
              <a:rPr lang="en-US" sz="1400" dirty="0"/>
              <a:t>)</a:t>
            </a:r>
            <a:br>
              <a:rPr lang="en-US" sz="1400" dirty="0"/>
            </a:br>
            <a:r>
              <a:rPr lang="en-US" sz="1400" dirty="0"/>
              <a:t>AN INSTITUTION OF ICPC</a:t>
            </a:r>
            <a:r>
              <a:rPr lang="en-US" sz="1400" dirty="0" smtClean="0"/>
              <a:t>, ABUJA</a:t>
            </a:r>
            <a:r>
              <a:rPr lang="en-US" sz="1400" dirty="0"/>
              <a:t>.</a:t>
            </a:r>
            <a:br>
              <a:rPr lang="en-US" sz="1400" dirty="0"/>
            </a:br>
            <a:r>
              <a:rPr lang="en-US" sz="1400" dirty="0" smtClean="0"/>
              <a:t/>
            </a:r>
            <a:br>
              <a:rPr lang="en-US" sz="1400" dirty="0" smtClean="0"/>
            </a:br>
            <a:r>
              <a:rPr lang="en-US" sz="1400" dirty="0" smtClean="0"/>
              <a:t/>
            </a:r>
            <a:br>
              <a:rPr lang="en-US" sz="1400" dirty="0" smtClean="0"/>
            </a:br>
            <a:r>
              <a:rPr lang="en-US" sz="1400" dirty="0" smtClean="0"/>
              <a:t>DATE:10</a:t>
            </a:r>
            <a:r>
              <a:rPr lang="en-US" sz="1400" baseline="30000" dirty="0" smtClean="0"/>
              <a:t>TH</a:t>
            </a:r>
            <a:r>
              <a:rPr lang="en-US" sz="1400" dirty="0" smtClean="0"/>
              <a:t>  JULY,2015</a:t>
            </a:r>
            <a:br>
              <a:rPr lang="en-US" sz="1400" dirty="0" smtClean="0"/>
            </a:br>
            <a:r>
              <a:rPr lang="en-US" sz="1400" dirty="0" smtClean="0"/>
              <a:t>VENUE: AUDITORIUM, ICPC  HEADQUARTERS , ABUJA.</a:t>
            </a:r>
            <a:endParaRPr lang="en-US" sz="1400" dirty="0"/>
          </a:p>
        </p:txBody>
      </p:sp>
      <p:sp>
        <p:nvSpPr>
          <p:cNvPr id="3" name="Slide Number Placeholder 2"/>
          <p:cNvSpPr>
            <a:spLocks noGrp="1"/>
          </p:cNvSpPr>
          <p:nvPr>
            <p:ph type="sldNum" sz="quarter" idx="12"/>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3315DB84-B971-48F6-ADB8-5681576C769F}" type="slidenum">
              <a:rPr lang="en-US" smtClean="0">
                <a:latin typeface="Arial" pitchFamily="34" charset="0"/>
              </a:rPr>
              <a:pPr/>
              <a:t>10</a:t>
            </a:fld>
            <a:endParaRPr lang="en-US" smtClean="0">
              <a:latin typeface="Arial" pitchFamily="34" charset="0"/>
            </a:endParaRPr>
          </a:p>
        </p:txBody>
      </p:sp>
      <p:sp>
        <p:nvSpPr>
          <p:cNvPr id="11267" name="Rectangle 2"/>
          <p:cNvSpPr>
            <a:spLocks noGrp="1" noChangeArrowheads="1"/>
          </p:cNvSpPr>
          <p:nvPr>
            <p:ph type="body" idx="1"/>
          </p:nvPr>
        </p:nvSpPr>
        <p:spPr>
          <a:xfrm>
            <a:off x="251520" y="838200"/>
            <a:ext cx="8517632" cy="6019800"/>
          </a:xfrm>
        </p:spPr>
        <p:txBody>
          <a:bodyPr/>
          <a:lstStyle/>
          <a:p>
            <a:pPr marL="3657600" lvl="8" indent="0">
              <a:buNone/>
            </a:pPr>
            <a:endParaRPr lang="en-US" dirty="0" smtClean="0"/>
          </a:p>
          <a:p>
            <a:pPr algn="just"/>
            <a:r>
              <a:rPr lang="en-US" sz="2000" dirty="0" smtClean="0"/>
              <a:t>Over Invoicing, Non  execution of contracts, Short supply of items ordered , Full payment made for contracts not completely executed, Connivance of Officers in government bureaucracy, Fictitious allocation of Import Licenses, Absence of transparency and accountability, None recognition of professionals in this field of Endeavour, Non availability of any law to guide Procurement practice</a:t>
            </a:r>
          </a:p>
          <a:p>
            <a:pPr algn="just"/>
            <a:r>
              <a:rPr lang="en-US" sz="2000" dirty="0" smtClean="0"/>
              <a:t>   CPAR recommendations include the carrying out of significant economic, financial management and public Procurement reforms aimed at reducing poverty and promoting economic growth.</a:t>
            </a:r>
          </a:p>
          <a:p>
            <a:pPr algn="just"/>
            <a:r>
              <a:rPr lang="en-US" sz="2000" dirty="0" smtClean="0"/>
              <a:t>       Major implementation of the recommendation include the revising of procurement procedures with the Federal Government, to make it more efficient and effective and also the establishment in 2001 of the Budget Monitoring and Price Intelligent Unit (BMPIU)  which was heading procurement reforms agenda, including ensuring compliance with Government laid down process.</a:t>
            </a:r>
          </a:p>
          <a:p>
            <a:pPr algn="just"/>
            <a:r>
              <a:rPr lang="en-US" sz="2000" dirty="0"/>
              <a:t>The content of the report assisted the Federal Government and as a result, an executive </a:t>
            </a:r>
            <a:r>
              <a:rPr lang="en-US" sz="2000" dirty="0" smtClean="0"/>
              <a:t>bill</a:t>
            </a:r>
            <a:r>
              <a:rPr lang="en-US" sz="2000" dirty="0"/>
              <a:t> ,”Public Procurement Bill” was sent </a:t>
            </a:r>
            <a:r>
              <a:rPr lang="en-US" sz="2000" dirty="0" smtClean="0"/>
              <a:t>the National</a:t>
            </a:r>
            <a:r>
              <a:rPr lang="en-US" sz="2000" dirty="0"/>
              <a:t> </a:t>
            </a:r>
            <a:r>
              <a:rPr lang="en-US" sz="2000" dirty="0" smtClean="0"/>
              <a:t>Assembly</a:t>
            </a:r>
            <a:r>
              <a:rPr lang="en-US" sz="2000" dirty="0"/>
              <a:t> by President </a:t>
            </a:r>
            <a:r>
              <a:rPr lang="en-US" sz="2000" dirty="0" err="1"/>
              <a:t>Olusegun</a:t>
            </a:r>
            <a:r>
              <a:rPr lang="en-US" sz="2000" dirty="0"/>
              <a:t> in December 2004.</a:t>
            </a:r>
          </a:p>
        </p:txBody>
      </p:sp>
      <p:sp>
        <p:nvSpPr>
          <p:cNvPr id="11268" name="Rectangle 3"/>
          <p:cNvSpPr>
            <a:spLocks noGrp="1" noChangeArrowheads="1"/>
          </p:cNvSpPr>
          <p:nvPr>
            <p:ph type="title"/>
          </p:nvPr>
        </p:nvSpPr>
        <p:spPr>
          <a:xfrm>
            <a:off x="468313" y="0"/>
            <a:ext cx="8229600" cy="1143000"/>
          </a:xfrm>
        </p:spPr>
        <p:txBody>
          <a:bodyPr/>
          <a:lstStyle/>
          <a:p>
            <a:pPr algn="l" eaLnBrk="1" hangingPunct="1"/>
            <a:r>
              <a:rPr lang="en-US" sz="2400" b="1" dirty="0"/>
              <a:t>BACKGROUND OF PUBLIC SECTOR PROCUREMENT REFORMS (CONT’D)</a:t>
            </a:r>
            <a:endParaRPr lang="en-US" sz="2400" b="1" dirty="0" smtClean="0"/>
          </a:p>
        </p:txBody>
      </p:sp>
    </p:spTree>
  </p:cSld>
  <p:clrMapOvr>
    <a:masterClrMapping/>
  </p:clrMapOvr>
  <p:transition spd="slow">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8468D864-018E-48DE-9575-F327DB272269}" type="slidenum">
              <a:rPr lang="en-US" smtClean="0">
                <a:latin typeface="Arial" pitchFamily="34" charset="0"/>
              </a:rPr>
              <a:pPr/>
              <a:t>11</a:t>
            </a:fld>
            <a:endParaRPr lang="en-US" smtClean="0">
              <a:latin typeface="Arial" pitchFamily="34" charset="0"/>
            </a:endParaRPr>
          </a:p>
        </p:txBody>
      </p:sp>
      <p:sp>
        <p:nvSpPr>
          <p:cNvPr id="12291" name="Rectangle 2"/>
          <p:cNvSpPr>
            <a:spLocks noGrp="1" noChangeArrowheads="1"/>
          </p:cNvSpPr>
          <p:nvPr>
            <p:ph type="body" idx="1"/>
          </p:nvPr>
        </p:nvSpPr>
        <p:spPr>
          <a:xfrm>
            <a:off x="611560" y="1196752"/>
            <a:ext cx="8229600" cy="5661248"/>
          </a:xfrm>
        </p:spPr>
        <p:txBody>
          <a:bodyPr/>
          <a:lstStyle/>
          <a:p>
            <a:pPr algn="just"/>
            <a:r>
              <a:rPr lang="en-US" sz="2000" dirty="0" smtClean="0"/>
              <a:t>The Bill was aimed at curbing endemic corruption in Public Procurement, since the Finance Act of 1958,the only law being used was obsolete and has fallen short of international standards.</a:t>
            </a:r>
          </a:p>
          <a:p>
            <a:pPr algn="just"/>
            <a:r>
              <a:rPr lang="en-US" sz="2000" dirty="0" smtClean="0"/>
              <a:t>      After the passage of the bill, President </a:t>
            </a:r>
            <a:r>
              <a:rPr lang="en-US" sz="2000" dirty="0" err="1" smtClean="0"/>
              <a:t>Umaru</a:t>
            </a:r>
            <a:r>
              <a:rPr lang="en-US" sz="2000" dirty="0" smtClean="0"/>
              <a:t> </a:t>
            </a:r>
            <a:r>
              <a:rPr lang="en-US" sz="2000" dirty="0" err="1" smtClean="0"/>
              <a:t>Yar’Adua</a:t>
            </a:r>
            <a:r>
              <a:rPr lang="en-US" sz="2000" dirty="0" smtClean="0"/>
              <a:t>  signed it into law on June 4,2007,as “Public Procurement Act 2007”,the first bill to be signed into Law since assumption of office by the then President.</a:t>
            </a:r>
          </a:p>
          <a:p>
            <a:pPr algn="just"/>
            <a:r>
              <a:rPr lang="en-US" sz="2000" dirty="0" smtClean="0"/>
              <a:t>       In fact, about 60% of corruption cases are procurement oriented. Besides, procurement is one of the indices used by the Transparency International in assessing countries, hence the need to understand why the administration of President </a:t>
            </a:r>
            <a:r>
              <a:rPr lang="en-US" sz="2000" dirty="0" err="1" smtClean="0"/>
              <a:t>Olusegun</a:t>
            </a:r>
            <a:r>
              <a:rPr lang="en-US" sz="2000" dirty="0" smtClean="0"/>
              <a:t> </a:t>
            </a:r>
            <a:r>
              <a:rPr lang="en-US" sz="2000" dirty="0" err="1" smtClean="0"/>
              <a:t>Obasanjo</a:t>
            </a:r>
            <a:r>
              <a:rPr lang="en-US" sz="2000" dirty="0" smtClean="0"/>
              <a:t> in an attempt to fight corruption, established Integrity institutions like the Independent Corrupt Practices and Other Related Offences Commission (ICPC) , Budget Monitoring and Price Intelligence Unit (BMPIU),now Bureau of Public Procurement(BPP) and Economic and Financial Crimes Commission (EFCC), as part of reform process.</a:t>
            </a:r>
          </a:p>
          <a:p>
            <a:pPr algn="just"/>
            <a:r>
              <a:rPr lang="en-US" sz="2000" dirty="0" smtClean="0"/>
              <a:t> </a:t>
            </a:r>
          </a:p>
          <a:p>
            <a:pPr algn="just"/>
            <a:endParaRPr lang="en-US" sz="2000" dirty="0" smtClean="0"/>
          </a:p>
          <a:p>
            <a:pPr algn="just"/>
            <a:r>
              <a:rPr lang="en-US" sz="2000" dirty="0" smtClean="0"/>
              <a:t> </a:t>
            </a:r>
            <a:endParaRPr lang="en-US" sz="2000" dirty="0"/>
          </a:p>
        </p:txBody>
      </p:sp>
      <p:sp>
        <p:nvSpPr>
          <p:cNvPr id="12292" name="Rectangle 3"/>
          <p:cNvSpPr>
            <a:spLocks noGrp="1" noChangeArrowheads="1"/>
          </p:cNvSpPr>
          <p:nvPr>
            <p:ph type="title"/>
          </p:nvPr>
        </p:nvSpPr>
        <p:spPr>
          <a:xfrm>
            <a:off x="457200" y="0"/>
            <a:ext cx="8229600" cy="1000125"/>
          </a:xfrm>
        </p:spPr>
        <p:txBody>
          <a:bodyPr/>
          <a:lstStyle/>
          <a:p>
            <a:pPr algn="l" eaLnBrk="1" hangingPunct="1"/>
            <a:r>
              <a:rPr lang="en-US" sz="2000" b="1" dirty="0"/>
              <a:t>BACKGROUND OF PUBLIC SECTOR PROCUREMENT REFORMS (CONT’D)</a:t>
            </a:r>
            <a:endParaRPr lang="en-US" sz="2000" b="1" dirty="0" smtClean="0"/>
          </a:p>
        </p:txBody>
      </p:sp>
    </p:spTree>
  </p:cSld>
  <p:clrMapOvr>
    <a:masterClrMapping/>
  </p:clrMapOvr>
  <p:transition spd="slow">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6A26EBAE-6ACE-4E27-A369-3402A4EF68A3}" type="slidenum">
              <a:rPr lang="en-US" smtClean="0">
                <a:latin typeface="Arial" pitchFamily="34" charset="0"/>
              </a:rPr>
              <a:pPr/>
              <a:t>12</a:t>
            </a:fld>
            <a:endParaRPr lang="en-US" smtClean="0">
              <a:latin typeface="Arial" pitchFamily="34" charset="0"/>
            </a:endParaRPr>
          </a:p>
        </p:txBody>
      </p:sp>
      <p:sp>
        <p:nvSpPr>
          <p:cNvPr id="11267" name="Rectangle 3"/>
          <p:cNvSpPr>
            <a:spLocks noGrp="1" noChangeArrowheads="1"/>
          </p:cNvSpPr>
          <p:nvPr>
            <p:ph type="body" idx="1"/>
          </p:nvPr>
        </p:nvSpPr>
        <p:spPr>
          <a:xfrm>
            <a:off x="533400" y="1143000"/>
            <a:ext cx="8375650" cy="5243512"/>
          </a:xfrm>
        </p:spPr>
        <p:txBody>
          <a:bodyPr>
            <a:noAutofit/>
          </a:bodyPr>
          <a:lstStyle/>
          <a:p>
            <a:pPr algn="just"/>
            <a:r>
              <a:rPr lang="en-US" sz="2000" dirty="0" smtClean="0"/>
              <a:t>The scope of the application of the provisions of the Public procurement Act include all procurement of goods, works and services carried out by the Federal Government of Nigeria and all procurement entities;</a:t>
            </a:r>
          </a:p>
          <a:p>
            <a:pPr lvl="0" algn="just"/>
            <a:r>
              <a:rPr lang="en-US" sz="2000" dirty="0" smtClean="0"/>
              <a:t> all entities outside the foregoing description which derive at least 35% of the funds appropriated or proposed  to be appropriated for any type of procurement from the Federation share of Consolidated Revenue Fund.</a:t>
            </a:r>
          </a:p>
          <a:p>
            <a:pPr algn="just"/>
            <a:r>
              <a:rPr lang="en-US" sz="2000" dirty="0" smtClean="0"/>
              <a:t>   The Federal Government is by no means stating that the State and Local Governments must adopt the Public Procurement Act lime, hook and sinker ,because there is Fiscal Federalism in Nigeria ,which makes the three tiers of governments almost autonomous ,but to ensure that through moral suasion the other tiers of Governments should ensure judicious use of the Nation’s scarce resources and are therefore encouraged to adopt the Public Procurement Act, which would reduce Corruption in Public Procurement through Openness, Competition ,Accountability and ensure value for money spent.  </a:t>
            </a:r>
          </a:p>
          <a:p>
            <a:pPr marL="609600" indent="-609600" algn="just" eaLnBrk="1" hangingPunct="1">
              <a:defRPr/>
            </a:pPr>
            <a:endParaRPr lang="en-US" sz="2000" dirty="0" smtClean="0"/>
          </a:p>
        </p:txBody>
      </p:sp>
      <p:sp>
        <p:nvSpPr>
          <p:cNvPr id="13316" name="Rectangle 14"/>
          <p:cNvSpPr>
            <a:spLocks noGrp="1" noChangeArrowheads="1"/>
          </p:cNvSpPr>
          <p:nvPr>
            <p:ph type="title"/>
          </p:nvPr>
        </p:nvSpPr>
        <p:spPr>
          <a:xfrm>
            <a:off x="457200" y="0"/>
            <a:ext cx="8229600" cy="1143000"/>
          </a:xfrm>
        </p:spPr>
        <p:txBody>
          <a:bodyPr/>
          <a:lstStyle/>
          <a:p>
            <a:pPr algn="l" eaLnBrk="1" hangingPunct="1"/>
            <a:r>
              <a:rPr lang="en-US" sz="3600" b="1" dirty="0" smtClean="0"/>
              <a:t>SCOPE OF APPLICATION OF THE ACT</a:t>
            </a:r>
          </a:p>
        </p:txBody>
      </p:sp>
    </p:spTree>
  </p:cSld>
  <p:clrMapOvr>
    <a:masterClrMapping/>
  </p:clrMapOvr>
  <p:transition spd="slow">
    <p:comb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761C433A-5299-40D0-A765-5212B6FF032A}" type="slidenum">
              <a:rPr lang="en-US" smtClean="0">
                <a:latin typeface="Arial" pitchFamily="34" charset="0"/>
              </a:rPr>
              <a:pPr/>
              <a:t>13</a:t>
            </a:fld>
            <a:endParaRPr lang="en-US" smtClean="0">
              <a:latin typeface="Arial" pitchFamily="34" charset="0"/>
            </a:endParaRPr>
          </a:p>
        </p:txBody>
      </p:sp>
      <p:sp>
        <p:nvSpPr>
          <p:cNvPr id="14339" name="Rectangle 2"/>
          <p:cNvSpPr>
            <a:spLocks noGrp="1" noChangeArrowheads="1"/>
          </p:cNvSpPr>
          <p:nvPr>
            <p:ph type="body" idx="1"/>
          </p:nvPr>
        </p:nvSpPr>
        <p:spPr>
          <a:xfrm>
            <a:off x="381000" y="1143000"/>
            <a:ext cx="8458200" cy="5214937"/>
          </a:xfrm>
        </p:spPr>
        <p:txBody>
          <a:bodyPr/>
          <a:lstStyle/>
          <a:p>
            <a:pPr algn="just"/>
            <a:r>
              <a:rPr lang="en-US" sz="2000" dirty="0" smtClean="0"/>
              <a:t>This is the initiation of the process of effecting procurement up to award of a procurement contract.</a:t>
            </a:r>
          </a:p>
          <a:p>
            <a:pPr algn="just"/>
            <a:r>
              <a:rPr lang="en-US" sz="2000" b="1" dirty="0" smtClean="0"/>
              <a:t> </a:t>
            </a:r>
            <a:r>
              <a:rPr lang="en-US" sz="2000" dirty="0" smtClean="0"/>
              <a:t>There are nine essential steps in Public procurement. They include:</a:t>
            </a:r>
          </a:p>
          <a:p>
            <a:pPr algn="just"/>
            <a:r>
              <a:rPr lang="en-US" sz="2000" dirty="0" err="1" smtClean="0"/>
              <a:t>i</a:t>
            </a:r>
            <a:r>
              <a:rPr lang="en-US" sz="1800" dirty="0" smtClean="0"/>
              <a:t>. Efficient procurement plan driven by needs Assessment     ii. Appropriation iii. Advertisement iv. Transparent Pre-qualification   v. Bid </a:t>
            </a:r>
            <a:r>
              <a:rPr lang="en-US" sz="1800" dirty="0"/>
              <a:t>Submission vi. Bid </a:t>
            </a:r>
            <a:r>
              <a:rPr lang="en-US" sz="1800" dirty="0" smtClean="0"/>
              <a:t>Opening  vii. Bid Evaluation- Technical &amp; Financial      viii. Tender Board/Federal Executive Council(FEC) Approval    ix. Contract Execution     </a:t>
            </a:r>
          </a:p>
          <a:p>
            <a:pPr algn="just"/>
            <a:r>
              <a:rPr lang="en-US" sz="2000" u="sng" dirty="0" smtClean="0"/>
              <a:t>Advertisement:</a:t>
            </a:r>
            <a:r>
              <a:rPr lang="en-US" sz="2000" dirty="0" smtClean="0"/>
              <a:t>  This is the major step in ensuring that any public procurement system derives the benefit of effectiveness, efficiency and value-for-money. Equal access to information by all possible participants in the market of public contracts is fundamental to a free and fair competition. This explains why the advertisement requirement is very important for passing the Due Process Compliance rule for openness and provision of level playing field for fair competition through an Open Tender. A procuring entity is responsible for advertising directly; all invitations for pre-qualification or invitations to tender for goods, works and services. </a:t>
            </a:r>
          </a:p>
          <a:p>
            <a:pPr marL="609600" indent="-609600" algn="just" eaLnBrk="1" hangingPunct="1">
              <a:defRPr/>
            </a:pPr>
            <a:endParaRPr lang="en-US" sz="2000" dirty="0" smtClean="0"/>
          </a:p>
        </p:txBody>
      </p:sp>
      <p:sp>
        <p:nvSpPr>
          <p:cNvPr id="6" name="Rectangle 14"/>
          <p:cNvSpPr txBox="1">
            <a:spLocks noChangeArrowheads="1"/>
          </p:cNvSpPr>
          <p:nvPr/>
        </p:nvSpPr>
        <p:spPr bwMode="auto">
          <a:xfrm>
            <a:off x="457200" y="-76200"/>
            <a:ext cx="8229600" cy="1143000"/>
          </a:xfrm>
          <a:prstGeom prst="rect">
            <a:avLst/>
          </a:prstGeom>
          <a:noFill/>
          <a:ln w="9525">
            <a:noFill/>
            <a:miter lim="800000"/>
            <a:headEnd/>
            <a:tailEnd/>
          </a:ln>
        </p:spPr>
        <p:txBody>
          <a:bodyPr anchor="ctr"/>
          <a:lstStyle/>
          <a:p>
            <a:pPr>
              <a:defRPr/>
            </a:pPr>
            <a:r>
              <a:rPr lang="en-US" sz="3600" b="1" dirty="0" smtClean="0"/>
              <a:t>PROCUREMENT PROCESS</a:t>
            </a:r>
            <a:endParaRPr lang="en-US" sz="3600" b="1" kern="0" dirty="0">
              <a:solidFill>
                <a:schemeClr val="tx2"/>
              </a:solidFill>
              <a:latin typeface="+mj-lt"/>
              <a:ea typeface="+mj-ea"/>
              <a:cs typeface="+mj-cs"/>
            </a:endParaRPr>
          </a:p>
        </p:txBody>
      </p:sp>
    </p:spTree>
  </p:cSld>
  <p:clrMapOvr>
    <a:masterClrMapping/>
  </p:clrMapOvr>
  <p:transition spd="slow">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EE6B594B-B140-48A1-AF03-139B66ED3859}" type="slidenum">
              <a:rPr lang="en-US" smtClean="0">
                <a:latin typeface="Arial" pitchFamily="34" charset="0"/>
              </a:rPr>
              <a:pPr/>
              <a:t>14</a:t>
            </a:fld>
            <a:endParaRPr lang="en-US" smtClean="0">
              <a:latin typeface="Arial" pitchFamily="34" charset="0"/>
            </a:endParaRPr>
          </a:p>
        </p:txBody>
      </p:sp>
      <p:sp>
        <p:nvSpPr>
          <p:cNvPr id="12291" name="Rectangle 2"/>
          <p:cNvSpPr>
            <a:spLocks noGrp="1" noChangeArrowheads="1"/>
          </p:cNvSpPr>
          <p:nvPr>
            <p:ph type="body" idx="1"/>
          </p:nvPr>
        </p:nvSpPr>
        <p:spPr>
          <a:xfrm>
            <a:off x="539750" y="1214438"/>
            <a:ext cx="8375650" cy="5214937"/>
          </a:xfrm>
        </p:spPr>
        <p:txBody>
          <a:bodyPr>
            <a:normAutofit/>
          </a:bodyPr>
          <a:lstStyle/>
          <a:p>
            <a:pPr algn="just"/>
            <a:r>
              <a:rPr lang="en-US" sz="1800" dirty="0" smtClean="0"/>
              <a:t>It is noteworthy to state that effort should always be made to ensure that the tender documents , engineering Drawings and Bill of Quantities are ready before </a:t>
            </a:r>
            <a:r>
              <a:rPr lang="en-US" sz="1800" b="1" dirty="0" smtClean="0"/>
              <a:t>advertisement,</a:t>
            </a:r>
            <a:r>
              <a:rPr lang="en-US" sz="1800" dirty="0" smtClean="0"/>
              <a:t> so as to avoid delay in issuing Tender Documents to the interested and competent Contractors or to the pre- qualified Contractors.</a:t>
            </a:r>
          </a:p>
          <a:p>
            <a:pPr algn="just"/>
            <a:r>
              <a:rPr lang="en-US" sz="1800" dirty="0" smtClean="0"/>
              <a:t>Tender Document and Drawings are usually prepared by experts or consultants in a case where there is no capacity.</a:t>
            </a:r>
          </a:p>
          <a:p>
            <a:pPr algn="just"/>
            <a:r>
              <a:rPr lang="en-US" sz="1800" dirty="0" smtClean="0"/>
              <a:t>The advertisement for open competitive bidding must be placed on the notice Board, any official </a:t>
            </a:r>
            <a:r>
              <a:rPr lang="en-US" sz="1800" dirty="0"/>
              <a:t>website of the procuring </a:t>
            </a:r>
            <a:r>
              <a:rPr lang="en-US" sz="1800" dirty="0" smtClean="0"/>
              <a:t>entity, at least two National Newspapers and a procurement journal, not less than six weeks before the deadline for bids submission for goods and works and not less than 30days for services. As for the Federal Government organizations, advertisement is to be published in the </a:t>
            </a:r>
            <a:r>
              <a:rPr lang="en-US" sz="1800" b="1" dirty="0" smtClean="0"/>
              <a:t>Federal Tenders Journal</a:t>
            </a:r>
            <a:r>
              <a:rPr lang="en-US" sz="1800" dirty="0" smtClean="0"/>
              <a:t>, a new publication of the Federal Government, which carries only adverts of contract opportunities of the Federal Government of Nigeria. It is available at News-stands in every State of the Federation for purchase at a very affordable cost of N200 to all interested individuals and firms.</a:t>
            </a:r>
          </a:p>
          <a:p>
            <a:pPr algn="just"/>
            <a:r>
              <a:rPr lang="en-US" sz="1800" dirty="0" smtClean="0"/>
              <a:t>For International  Competitive Bidding, the invitation for bids must also </a:t>
            </a:r>
            <a:r>
              <a:rPr lang="en-US" sz="1800" smtClean="0"/>
              <a:t>be </a:t>
            </a:r>
            <a:r>
              <a:rPr lang="en-US" sz="1800" dirty="0" err="1" smtClean="0"/>
              <a:t>advertized</a:t>
            </a:r>
            <a:r>
              <a:rPr lang="en-US" sz="1800" dirty="0" smtClean="0"/>
              <a:t> in an internationally recognized publication.</a:t>
            </a:r>
          </a:p>
        </p:txBody>
      </p:sp>
      <p:sp>
        <p:nvSpPr>
          <p:cNvPr id="6" name="Rectangle 14"/>
          <p:cNvSpPr txBox="1">
            <a:spLocks noChangeArrowheads="1"/>
          </p:cNvSpPr>
          <p:nvPr/>
        </p:nvSpPr>
        <p:spPr bwMode="auto">
          <a:xfrm>
            <a:off x="457200" y="0"/>
            <a:ext cx="8229600" cy="1143000"/>
          </a:xfrm>
          <a:prstGeom prst="rect">
            <a:avLst/>
          </a:prstGeom>
          <a:noFill/>
          <a:ln w="9525">
            <a:noFill/>
            <a:miter lim="800000"/>
            <a:headEnd/>
            <a:tailEnd/>
          </a:ln>
        </p:spPr>
        <p:txBody>
          <a:bodyPr anchor="ctr"/>
          <a:lstStyle/>
          <a:p>
            <a:pPr>
              <a:defRPr/>
            </a:pPr>
            <a:r>
              <a:rPr lang="en-US" sz="3600" b="1" dirty="0"/>
              <a:t>PROCUREMENT </a:t>
            </a:r>
            <a:r>
              <a:rPr lang="en-US" sz="3600" b="1" dirty="0" smtClean="0"/>
              <a:t>PROCESS (CONT’D)</a:t>
            </a:r>
            <a:endParaRPr lang="en-US" sz="3600" b="1" kern="0" dirty="0">
              <a:solidFill>
                <a:schemeClr val="tx2"/>
              </a:solidFill>
            </a:endParaRPr>
          </a:p>
        </p:txBody>
      </p:sp>
    </p:spTree>
  </p:cSld>
  <p:clrMapOvr>
    <a:masterClrMapping/>
  </p:clrMapOvr>
  <p:transition spd="slow">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8B095798-30CF-4047-90DB-AF8F245F4F9F}" type="slidenum">
              <a:rPr lang="en-US" smtClean="0">
                <a:latin typeface="Arial" pitchFamily="34" charset="0"/>
              </a:rPr>
              <a:pPr/>
              <a:t>15</a:t>
            </a:fld>
            <a:endParaRPr lang="en-US" smtClean="0">
              <a:latin typeface="Arial" pitchFamily="34" charset="0"/>
            </a:endParaRPr>
          </a:p>
        </p:txBody>
      </p:sp>
      <p:sp>
        <p:nvSpPr>
          <p:cNvPr id="13315" name="Rectangle 3"/>
          <p:cNvSpPr>
            <a:spLocks noGrp="1" noChangeArrowheads="1"/>
          </p:cNvSpPr>
          <p:nvPr>
            <p:ph type="body" idx="1"/>
          </p:nvPr>
        </p:nvSpPr>
        <p:spPr>
          <a:xfrm>
            <a:off x="500063" y="1285875"/>
            <a:ext cx="8229600" cy="5143500"/>
          </a:xfrm>
        </p:spPr>
        <p:txBody>
          <a:bodyPr>
            <a:normAutofit fontScale="92500" lnSpcReduction="20000"/>
          </a:bodyPr>
          <a:lstStyle/>
          <a:p>
            <a:pPr algn="just"/>
            <a:r>
              <a:rPr lang="en-US" sz="2000" dirty="0" smtClean="0"/>
              <a:t>The </a:t>
            </a:r>
            <a:r>
              <a:rPr lang="en-US" sz="2000" dirty="0"/>
              <a:t>standard format for the advert invitation should consist of the following basic information:</a:t>
            </a:r>
          </a:p>
          <a:p>
            <a:pPr lvl="0" algn="just"/>
            <a:r>
              <a:rPr lang="en-US" sz="2000" dirty="0"/>
              <a:t>The name and address of the procuring Entity</a:t>
            </a:r>
          </a:p>
          <a:p>
            <a:pPr lvl="0" algn="just"/>
            <a:r>
              <a:rPr lang="en-US" sz="2000" dirty="0"/>
              <a:t>Brief description of the objectives of the procurement and technical specifications of the project</a:t>
            </a:r>
          </a:p>
          <a:p>
            <a:pPr lvl="0" algn="just"/>
            <a:r>
              <a:rPr lang="en-US" sz="2000" dirty="0"/>
              <a:t>The summary of the required qualifications criteria and category of contractors expected to bid</a:t>
            </a:r>
          </a:p>
          <a:p>
            <a:pPr lvl="0" algn="just"/>
            <a:r>
              <a:rPr lang="en-US" sz="2000" dirty="0"/>
              <a:t>Date by which documents must be returned</a:t>
            </a:r>
          </a:p>
          <a:p>
            <a:pPr lvl="0" algn="just"/>
            <a:r>
              <a:rPr lang="en-US" sz="2000" dirty="0"/>
              <a:t>Place and time for the documents to be returned including labeling of </a:t>
            </a:r>
            <a:r>
              <a:rPr lang="en-US" sz="2000" dirty="0" smtClean="0"/>
              <a:t>documents</a:t>
            </a:r>
          </a:p>
          <a:p>
            <a:pPr lvl="0" algn="just"/>
            <a:r>
              <a:rPr lang="en-US" sz="2000" dirty="0" smtClean="0"/>
              <a:t>Place and time of Tender Opening</a:t>
            </a:r>
          </a:p>
          <a:p>
            <a:pPr algn="just"/>
            <a:r>
              <a:rPr lang="en-US" sz="2000" dirty="0" smtClean="0"/>
              <a:t> Any contract above N100m for Goods and Services and more that N1Billion for Works require advertisement calling for </a:t>
            </a:r>
            <a:r>
              <a:rPr lang="en-US" sz="2000" b="1" i="1" dirty="0" smtClean="0"/>
              <a:t>pre-qualification</a:t>
            </a:r>
            <a:r>
              <a:rPr lang="en-US" sz="2000" dirty="0" smtClean="0"/>
              <a:t> of contractors, which must be placed in at least two National Newspapers and the Federal Tenders Journal. </a:t>
            </a:r>
          </a:p>
          <a:p>
            <a:pPr algn="just"/>
            <a:r>
              <a:rPr lang="en-US" sz="2000" dirty="0" smtClean="0"/>
              <a:t>It is noteworthy to state that a</a:t>
            </a:r>
            <a:r>
              <a:rPr lang="en-US" sz="2000" i="1" dirty="0" smtClean="0"/>
              <a:t>ny contract up to N2.5m should be advertised.</a:t>
            </a:r>
            <a:endParaRPr lang="en-US" sz="2000" dirty="0" smtClean="0"/>
          </a:p>
          <a:p>
            <a:r>
              <a:rPr lang="en-US" sz="1400" dirty="0"/>
              <a:t> </a:t>
            </a:r>
          </a:p>
          <a:p>
            <a:pPr lvl="8"/>
            <a:endParaRPr lang="en-US" sz="1400" dirty="0" smtClean="0"/>
          </a:p>
        </p:txBody>
      </p:sp>
      <p:sp>
        <p:nvSpPr>
          <p:cNvPr id="16388" name="Rectangle 5"/>
          <p:cNvSpPr>
            <a:spLocks noGrp="1" noChangeArrowheads="1"/>
          </p:cNvSpPr>
          <p:nvPr>
            <p:ph type="title"/>
          </p:nvPr>
        </p:nvSpPr>
        <p:spPr>
          <a:xfrm>
            <a:off x="395288" y="0"/>
            <a:ext cx="8229600" cy="1143000"/>
          </a:xfrm>
        </p:spPr>
        <p:txBody>
          <a:bodyPr/>
          <a:lstStyle/>
          <a:p>
            <a:pPr algn="l" eaLnBrk="1" hangingPunct="1"/>
            <a:r>
              <a:rPr lang="en-US" sz="3600" b="1" dirty="0"/>
              <a:t>PROCUREMENT PROCESS (CONT’D)</a:t>
            </a:r>
            <a:br>
              <a:rPr lang="en-US" sz="3600" b="1" dirty="0"/>
            </a:br>
            <a:endParaRPr lang="en-US" sz="3600" b="1" dirty="0" smtClean="0"/>
          </a:p>
        </p:txBody>
      </p: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2C6BC91A-8E89-4E45-88AA-444DEB840079}" type="slidenum">
              <a:rPr lang="en-US" smtClean="0">
                <a:latin typeface="Arial" pitchFamily="34" charset="0"/>
              </a:rPr>
              <a:pPr/>
              <a:t>16</a:t>
            </a:fld>
            <a:endParaRPr lang="en-US" smtClean="0">
              <a:latin typeface="Arial" pitchFamily="34" charset="0"/>
            </a:endParaRPr>
          </a:p>
        </p:txBody>
      </p:sp>
      <p:sp>
        <p:nvSpPr>
          <p:cNvPr id="17411" name="Rectangle 2"/>
          <p:cNvSpPr>
            <a:spLocks noGrp="1" noChangeArrowheads="1"/>
          </p:cNvSpPr>
          <p:nvPr>
            <p:ph type="body" idx="1"/>
          </p:nvPr>
        </p:nvSpPr>
        <p:spPr>
          <a:xfrm>
            <a:off x="428625" y="1628775"/>
            <a:ext cx="8207375" cy="4608513"/>
          </a:xfrm>
        </p:spPr>
        <p:txBody>
          <a:bodyPr/>
          <a:lstStyle/>
          <a:p>
            <a:pPr algn="just"/>
            <a:r>
              <a:rPr lang="en-US" sz="2000" u="sng" dirty="0" smtClean="0"/>
              <a:t>Pre-Qualification</a:t>
            </a:r>
            <a:r>
              <a:rPr lang="en-US" sz="2000" dirty="0"/>
              <a:t>:  Pre-qualification is usually for large complex specialized civil works. It is carried out to save time and also to establish a short list of respondents to an advert, who are judged technically qualified or competent to participate on the commercial/financial bid, based on the analysis of submission of bidders. This is expected to be carried out transparently and diligently in line with the original advertisements. The criteria for pre-qualification would usually include scores totaling 100% for the following:</a:t>
            </a:r>
          </a:p>
          <a:p>
            <a:pPr lvl="0"/>
            <a:r>
              <a:rPr lang="en-US" sz="1800" dirty="0"/>
              <a:t>Evidence of Incorporation or Business Name Registration </a:t>
            </a:r>
            <a:r>
              <a:rPr lang="en-US" sz="1800" dirty="0" smtClean="0"/>
              <a:t>with CAC  = </a:t>
            </a:r>
            <a:r>
              <a:rPr lang="en-US" sz="1800" dirty="0"/>
              <a:t>0</a:t>
            </a:r>
            <a:r>
              <a:rPr lang="en-US" sz="1800" dirty="0" smtClean="0"/>
              <a:t>%</a:t>
            </a:r>
          </a:p>
          <a:p>
            <a:pPr lvl="0"/>
            <a:r>
              <a:rPr lang="en-US" sz="1800" dirty="0" smtClean="0"/>
              <a:t>Company Audited Account for 3 years		                            = 0%</a:t>
            </a:r>
          </a:p>
          <a:p>
            <a:pPr lvl="0"/>
            <a:r>
              <a:rPr lang="en-US" sz="1800" dirty="0" smtClean="0"/>
              <a:t>Tax Clearance Certificate for the last 3 years	                            = 0%</a:t>
            </a:r>
          </a:p>
          <a:p>
            <a:pPr lvl="0"/>
            <a:endParaRPr lang="en-US" sz="2000" dirty="0"/>
          </a:p>
          <a:p>
            <a:pPr marL="609600" indent="-609600" eaLnBrk="1" hangingPunct="1">
              <a:defRPr/>
            </a:pPr>
            <a:endParaRPr lang="en-US" sz="1400" dirty="0"/>
          </a:p>
          <a:p>
            <a:pPr lvl="8"/>
            <a:endParaRPr lang="en-US" sz="1400" dirty="0" smtClean="0"/>
          </a:p>
        </p:txBody>
      </p:sp>
      <p:sp>
        <p:nvSpPr>
          <p:cNvPr id="17412" name="Rectangle 3"/>
          <p:cNvSpPr>
            <a:spLocks noGrp="1" noChangeArrowheads="1"/>
          </p:cNvSpPr>
          <p:nvPr>
            <p:ph type="title"/>
          </p:nvPr>
        </p:nvSpPr>
        <p:spPr>
          <a:xfrm>
            <a:off x="468313" y="0"/>
            <a:ext cx="8229600" cy="1143000"/>
          </a:xfrm>
        </p:spPr>
        <p:txBody>
          <a:bodyPr/>
          <a:lstStyle/>
          <a:p>
            <a:pPr algn="l" eaLnBrk="1" hangingPunct="1"/>
            <a:r>
              <a:rPr lang="en-US" sz="3600" b="1" dirty="0"/>
              <a:t>PROCUREMENT PROCESS (CONT’D)</a:t>
            </a:r>
            <a:br>
              <a:rPr lang="en-US" sz="3600" b="1" dirty="0"/>
            </a:br>
            <a:endParaRPr lang="en-US" sz="3600" b="1" dirty="0" smtClean="0"/>
          </a:p>
        </p:txBody>
      </p:sp>
    </p:spTree>
  </p:cSld>
  <p:clrMapOvr>
    <a:masterClrMapping/>
  </p:clrMapOvr>
  <p:transition spd="slow">
    <p:pull dir="l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EECA6F71-E2E5-4095-8D0F-4A3998ABE442}" type="slidenum">
              <a:rPr lang="en-US" smtClean="0">
                <a:latin typeface="Arial" pitchFamily="34" charset="0"/>
              </a:rPr>
              <a:pPr/>
              <a:t>17</a:t>
            </a:fld>
            <a:endParaRPr lang="en-US" smtClean="0">
              <a:latin typeface="Arial" pitchFamily="34" charset="0"/>
            </a:endParaRPr>
          </a:p>
        </p:txBody>
      </p:sp>
      <p:sp>
        <p:nvSpPr>
          <p:cNvPr id="14339" name="Rectangle 2"/>
          <p:cNvSpPr>
            <a:spLocks noGrp="1" noChangeArrowheads="1"/>
          </p:cNvSpPr>
          <p:nvPr>
            <p:ph type="body" idx="1"/>
          </p:nvPr>
        </p:nvSpPr>
        <p:spPr>
          <a:xfrm>
            <a:off x="468313" y="1268413"/>
            <a:ext cx="8207375" cy="5160962"/>
          </a:xfrm>
        </p:spPr>
        <p:txBody>
          <a:bodyPr>
            <a:normAutofit fontScale="77500" lnSpcReduction="20000"/>
          </a:bodyPr>
          <a:lstStyle/>
          <a:p>
            <a:pPr algn="just"/>
            <a:r>
              <a:rPr lang="en-US" sz="2300" dirty="0" smtClean="0"/>
              <a:t>Evidence </a:t>
            </a:r>
            <a:r>
              <a:rPr lang="en-US" sz="2300" dirty="0"/>
              <a:t>of Financial Capability and </a:t>
            </a:r>
            <a:r>
              <a:rPr lang="en-US" sz="2300" dirty="0" smtClean="0"/>
              <a:t>Banking Support	          = 15%</a:t>
            </a:r>
          </a:p>
          <a:p>
            <a:pPr lvl="0" algn="just"/>
            <a:r>
              <a:rPr lang="en-US" sz="2300" dirty="0" smtClean="0"/>
              <a:t>Evidence/Technical </a:t>
            </a:r>
            <a:r>
              <a:rPr lang="en-US" sz="2300" dirty="0"/>
              <a:t>Qualification and Experience of Key </a:t>
            </a:r>
            <a:r>
              <a:rPr lang="en-US" sz="2300" dirty="0" smtClean="0"/>
              <a:t>Personnel =25</a:t>
            </a:r>
            <a:r>
              <a:rPr lang="en-US" sz="2300" dirty="0"/>
              <a:t>%</a:t>
            </a:r>
          </a:p>
          <a:p>
            <a:pPr algn="just"/>
            <a:r>
              <a:rPr lang="en-US" sz="2300" dirty="0" smtClean="0"/>
              <a:t>Equipment </a:t>
            </a:r>
            <a:r>
              <a:rPr lang="en-US" sz="2300" dirty="0"/>
              <a:t>and Technology Capacity			</a:t>
            </a:r>
            <a:r>
              <a:rPr lang="en-US" sz="2300" dirty="0" smtClean="0"/>
              <a:t>            =</a:t>
            </a:r>
            <a:r>
              <a:rPr lang="en-US" sz="2300" dirty="0"/>
              <a:t>20%</a:t>
            </a:r>
          </a:p>
          <a:p>
            <a:pPr lvl="0" algn="just"/>
            <a:r>
              <a:rPr lang="en-US" sz="2300" dirty="0"/>
              <a:t>Annual Turnover					</a:t>
            </a:r>
            <a:r>
              <a:rPr lang="en-US" sz="2300" dirty="0" smtClean="0"/>
              <a:t>            = </a:t>
            </a:r>
            <a:r>
              <a:rPr lang="en-US" sz="2300" dirty="0"/>
              <a:t>5%</a:t>
            </a:r>
          </a:p>
          <a:p>
            <a:pPr lvl="0" algn="just"/>
            <a:r>
              <a:rPr lang="en-US" sz="2300" dirty="0"/>
              <a:t>Similar projects executed and evidence of </a:t>
            </a:r>
            <a:r>
              <a:rPr lang="en-US" sz="2300" dirty="0" smtClean="0"/>
              <a:t>knowledge </a:t>
            </a:r>
            <a:r>
              <a:rPr lang="en-US" sz="2300" dirty="0"/>
              <a:t>of the </a:t>
            </a:r>
            <a:r>
              <a:rPr lang="en-US" sz="2300" dirty="0" smtClean="0"/>
              <a:t>industry =20</a:t>
            </a:r>
            <a:r>
              <a:rPr lang="en-US" sz="2300" dirty="0"/>
              <a:t>%</a:t>
            </a:r>
          </a:p>
          <a:p>
            <a:pPr algn="just"/>
            <a:r>
              <a:rPr lang="en-US" sz="2300" dirty="0"/>
              <a:t> </a:t>
            </a:r>
            <a:r>
              <a:rPr lang="en-US" sz="2300" dirty="0" smtClean="0"/>
              <a:t>VAT </a:t>
            </a:r>
            <a:r>
              <a:rPr lang="en-US" sz="2300" dirty="0"/>
              <a:t>Registration and evidence of </a:t>
            </a:r>
            <a:r>
              <a:rPr lang="en-US" sz="2300" dirty="0" smtClean="0"/>
              <a:t>past </a:t>
            </a:r>
            <a:r>
              <a:rPr lang="en-US" sz="2300" dirty="0"/>
              <a:t>VAT remittances	</a:t>
            </a:r>
            <a:r>
              <a:rPr lang="en-US" sz="2300" dirty="0" smtClean="0"/>
              <a:t>              = </a:t>
            </a:r>
            <a:r>
              <a:rPr lang="en-US" sz="2300" dirty="0"/>
              <a:t>5%</a:t>
            </a:r>
          </a:p>
          <a:p>
            <a:pPr algn="just"/>
            <a:r>
              <a:rPr lang="en-US" sz="2300" dirty="0" smtClean="0"/>
              <a:t>In </a:t>
            </a:r>
            <a:r>
              <a:rPr lang="en-US" sz="2300" dirty="0"/>
              <a:t>furtherance of the Federal Government Local Content Policy for building indigenous capacity a bonus score of 5% is available for respondent showing a history of such local emphasis. Another bonus of 5% shall be assignable for a history of community social responsibility.</a:t>
            </a:r>
          </a:p>
          <a:p>
            <a:pPr marL="609600" indent="-609600" algn="just" eaLnBrk="1" hangingPunct="1"/>
            <a:endParaRPr lang="en-US" sz="1400" b="1" dirty="0"/>
          </a:p>
          <a:p>
            <a:pPr marL="609600" indent="-609600" algn="just" eaLnBrk="1" hangingPunct="1">
              <a:defRPr/>
            </a:pPr>
            <a:r>
              <a:rPr lang="en-US" sz="2300" dirty="0" smtClean="0"/>
              <a:t>All parameters with the zero scores are considered responsive. The absence of any one would automatically disqualify an applicant for pre-qualification. </a:t>
            </a:r>
          </a:p>
          <a:p>
            <a:pPr marL="609600" indent="-609600" algn="just" eaLnBrk="1" hangingPunct="1">
              <a:defRPr/>
            </a:pPr>
            <a:r>
              <a:rPr lang="en-US" sz="2300" dirty="0" smtClean="0"/>
              <a:t>Best practice in contracting, establishes that the pre-qualification benchmark score within and above which respondents can be considered to be competent is a score of 70% and above.</a:t>
            </a:r>
          </a:p>
          <a:p>
            <a:pPr marL="609600" indent="-609600" algn="just" eaLnBrk="1" hangingPunct="1">
              <a:defRPr/>
            </a:pPr>
            <a:endParaRPr lang="en-US" sz="1400" dirty="0" smtClean="0"/>
          </a:p>
        </p:txBody>
      </p:sp>
      <p:sp>
        <p:nvSpPr>
          <p:cNvPr id="18436" name="Rectangle 3"/>
          <p:cNvSpPr>
            <a:spLocks noGrp="1" noChangeArrowheads="1"/>
          </p:cNvSpPr>
          <p:nvPr>
            <p:ph type="title"/>
          </p:nvPr>
        </p:nvSpPr>
        <p:spPr>
          <a:xfrm>
            <a:off x="468313" y="0"/>
            <a:ext cx="8229600" cy="1143000"/>
          </a:xfrm>
        </p:spPr>
        <p:txBody>
          <a:bodyPr/>
          <a:lstStyle/>
          <a:p>
            <a:pPr algn="l" eaLnBrk="1" hangingPunct="1"/>
            <a:r>
              <a:rPr lang="en-US" sz="3600" b="1" dirty="0"/>
              <a:t>PROCUREMENT PROCESS (CONT’D)</a:t>
            </a:r>
            <a:br>
              <a:rPr lang="en-US" sz="3600" b="1" dirty="0"/>
            </a:br>
            <a:endParaRPr lang="en-US" sz="3600" b="1" dirty="0" smtClean="0"/>
          </a:p>
        </p:txBody>
      </p:sp>
    </p:spTree>
  </p:cSld>
  <p:clrMapOvr>
    <a:masterClrMapping/>
  </p:clrMapOvr>
  <p:transition spd="slow">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D15C2521-875A-438E-9000-B0A8957D169C}" type="slidenum">
              <a:rPr lang="en-US" smtClean="0">
                <a:latin typeface="Arial" pitchFamily="34" charset="0"/>
              </a:rPr>
              <a:pPr/>
              <a:t>18</a:t>
            </a:fld>
            <a:endParaRPr lang="en-US" smtClean="0">
              <a:latin typeface="Arial" pitchFamily="34" charset="0"/>
            </a:endParaRPr>
          </a:p>
        </p:txBody>
      </p:sp>
      <p:sp>
        <p:nvSpPr>
          <p:cNvPr id="19459" name="Rectangle 2"/>
          <p:cNvSpPr>
            <a:spLocks noGrp="1" noChangeArrowheads="1"/>
          </p:cNvSpPr>
          <p:nvPr>
            <p:ph type="body" idx="1"/>
          </p:nvPr>
        </p:nvSpPr>
        <p:spPr>
          <a:xfrm>
            <a:off x="468313" y="1268412"/>
            <a:ext cx="8207375" cy="4032795"/>
          </a:xfrm>
        </p:spPr>
        <p:txBody>
          <a:bodyPr/>
          <a:lstStyle/>
          <a:p>
            <a:pPr algn="just"/>
            <a:r>
              <a:rPr lang="en-US" sz="2000" dirty="0" smtClean="0"/>
              <a:t>The </a:t>
            </a:r>
            <a:r>
              <a:rPr lang="en-US" sz="2000" dirty="0"/>
              <a:t>next stage is to draw up a list of all the respondents above the 70% acceptable pre-qualification score to be known as the “</a:t>
            </a:r>
            <a:r>
              <a:rPr lang="en-US" sz="2000" b="1" dirty="0"/>
              <a:t>list of pre-qualified bidders” or “Competent Bidders</a:t>
            </a:r>
            <a:r>
              <a:rPr lang="en-US" sz="2000" dirty="0"/>
              <a:t>” and all of whom are issued an invitation to tender or bid.</a:t>
            </a:r>
            <a:r>
              <a:rPr lang="en-US" sz="2000" b="1" dirty="0"/>
              <a:t> </a:t>
            </a:r>
            <a:endParaRPr lang="en-US" sz="2000" b="1" dirty="0" smtClean="0"/>
          </a:p>
          <a:p>
            <a:pPr algn="just"/>
            <a:r>
              <a:rPr lang="en-US" sz="2000" dirty="0" smtClean="0"/>
              <a:t>It </a:t>
            </a:r>
            <a:r>
              <a:rPr lang="en-US" sz="2000" dirty="0"/>
              <a:t>is noteworthy to state that only projects in excess of N300M for  works and N100M for goods and services qualify for pre-qualification.</a:t>
            </a:r>
          </a:p>
          <a:p>
            <a:pPr algn="just"/>
            <a:r>
              <a:rPr lang="en-US" sz="2000" dirty="0" smtClean="0"/>
              <a:t> </a:t>
            </a:r>
            <a:r>
              <a:rPr lang="en-US" sz="2000" dirty="0"/>
              <a:t>In order words MDAs should go straight to invite tenders for projects costing less than N100M for goods ( Supply items) and N300M for  works (Construction). </a:t>
            </a:r>
          </a:p>
          <a:p>
            <a:endParaRPr lang="en-US" sz="1400" dirty="0"/>
          </a:p>
        </p:txBody>
      </p:sp>
      <p:sp>
        <p:nvSpPr>
          <p:cNvPr id="19460" name="Rectangle 3"/>
          <p:cNvSpPr>
            <a:spLocks noGrp="1" noChangeArrowheads="1"/>
          </p:cNvSpPr>
          <p:nvPr>
            <p:ph type="title"/>
          </p:nvPr>
        </p:nvSpPr>
        <p:spPr>
          <a:xfrm>
            <a:off x="468313" y="0"/>
            <a:ext cx="8229600" cy="1143000"/>
          </a:xfrm>
        </p:spPr>
        <p:txBody>
          <a:bodyPr/>
          <a:lstStyle/>
          <a:p>
            <a:pPr algn="l" eaLnBrk="1" hangingPunct="1"/>
            <a:r>
              <a:rPr lang="en-US" sz="3600" b="1" dirty="0"/>
              <a:t>PROCUREMENT PROCESS (CONT’D)</a:t>
            </a:r>
            <a:br>
              <a:rPr lang="en-US" sz="3600" b="1" dirty="0"/>
            </a:br>
            <a:endParaRPr lang="en-US" sz="3600" b="1" dirty="0" smtClean="0"/>
          </a:p>
        </p:txBody>
      </p:sp>
    </p:spTree>
  </p:cSld>
  <p:clrMapOvr>
    <a:masterClrMapping/>
  </p:clrMapOvr>
  <p:transition spd="slow">
    <p:pull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ABF40B3C-28A0-451D-8489-1CB3B03CC4CF}" type="slidenum">
              <a:rPr lang="en-US" smtClean="0">
                <a:latin typeface="Arial" pitchFamily="34" charset="0"/>
              </a:rPr>
              <a:pPr/>
              <a:t>19</a:t>
            </a:fld>
            <a:endParaRPr lang="en-US" smtClean="0">
              <a:latin typeface="Arial" pitchFamily="34" charset="0"/>
            </a:endParaRPr>
          </a:p>
        </p:txBody>
      </p:sp>
      <p:sp>
        <p:nvSpPr>
          <p:cNvPr id="20483" name="Rectangle 2"/>
          <p:cNvSpPr>
            <a:spLocks noGrp="1" noChangeArrowheads="1"/>
          </p:cNvSpPr>
          <p:nvPr>
            <p:ph type="body" idx="1"/>
          </p:nvPr>
        </p:nvSpPr>
        <p:spPr>
          <a:xfrm>
            <a:off x="468313" y="1371601"/>
            <a:ext cx="8207375" cy="4914900"/>
          </a:xfrm>
        </p:spPr>
        <p:txBody>
          <a:bodyPr/>
          <a:lstStyle/>
          <a:p>
            <a:pPr marL="342900" lvl="8" indent="-342900" algn="just" eaLnBrk="0" hangingPunct="0">
              <a:lnSpc>
                <a:spcPct val="150000"/>
              </a:lnSpc>
              <a:buFontTx/>
              <a:buChar char="•"/>
            </a:pPr>
            <a:r>
              <a:rPr lang="en-US" u="sng" dirty="0" smtClean="0"/>
              <a:t>Invitation to Tender/Bid</a:t>
            </a:r>
            <a:r>
              <a:rPr lang="en-US" dirty="0" smtClean="0"/>
              <a:t>:  The tender(invitation) documents to be issued the pre-qualified bidders shall follow the format of the standard tender document appropriate to goods, works and services to be procured. It should contain sufficient information to enable competition among the bidders to take place on the basis of complete, neutral and objective terms. The tender document shall be for Commercial (Financial) bidding only, but where there was no pre-qualification, the tender document may be in two parts:  Technical and Commercial (Financial) and shall be submitted not more than six weeks after the bid documents were issued. The bid documents are sold in order to cover administrative charges. The fees should be reasonable so as not to discourage potential bidders.</a:t>
            </a:r>
          </a:p>
          <a:p>
            <a:pPr algn="just">
              <a:lnSpc>
                <a:spcPct val="150000"/>
              </a:lnSpc>
            </a:pPr>
            <a:endParaRPr lang="en-US" sz="2000" dirty="0" smtClean="0"/>
          </a:p>
          <a:p>
            <a:pPr lvl="1"/>
            <a:endParaRPr lang="en-US" sz="1400" dirty="0" smtClean="0"/>
          </a:p>
        </p:txBody>
      </p:sp>
      <p:sp>
        <p:nvSpPr>
          <p:cNvPr id="20484" name="Rectangle 3"/>
          <p:cNvSpPr>
            <a:spLocks noGrp="1" noChangeArrowheads="1"/>
          </p:cNvSpPr>
          <p:nvPr>
            <p:ph type="title"/>
          </p:nvPr>
        </p:nvSpPr>
        <p:spPr>
          <a:xfrm>
            <a:off x="468313" y="0"/>
            <a:ext cx="8229600" cy="1143000"/>
          </a:xfrm>
        </p:spPr>
        <p:txBody>
          <a:bodyPr/>
          <a:lstStyle/>
          <a:p>
            <a:pPr algn="l" eaLnBrk="1" hangingPunct="1"/>
            <a:r>
              <a:rPr lang="en-US" sz="3600" b="1" dirty="0"/>
              <a:t>PROCUREMENT PROCESS (CONT’D)</a:t>
            </a:r>
            <a:br>
              <a:rPr lang="en-US" sz="3600" b="1" dirty="0"/>
            </a:br>
            <a:endParaRPr lang="en-US" sz="3600" b="1" dirty="0" smtClean="0"/>
          </a:p>
        </p:txBody>
      </p:sp>
    </p:spTree>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1CF62590-36A1-406F-A2E6-8873EC6022A0}" type="slidenum">
              <a:rPr lang="en-US" smtClean="0">
                <a:latin typeface="Arial" pitchFamily="34" charset="0"/>
              </a:rPr>
              <a:pPr/>
              <a:t>2</a:t>
            </a:fld>
            <a:endParaRPr lang="en-US" dirty="0" smtClean="0">
              <a:latin typeface="Arial" pitchFamily="34" charset="0"/>
            </a:endParaRPr>
          </a:p>
        </p:txBody>
      </p:sp>
      <p:sp>
        <p:nvSpPr>
          <p:cNvPr id="3076" name="Rectangle 3"/>
          <p:cNvSpPr>
            <a:spLocks noGrp="1" noChangeArrowheads="1"/>
          </p:cNvSpPr>
          <p:nvPr>
            <p:ph type="body" idx="1"/>
          </p:nvPr>
        </p:nvSpPr>
        <p:spPr>
          <a:xfrm>
            <a:off x="611188" y="1268413"/>
            <a:ext cx="8075612" cy="5160962"/>
          </a:xfrm>
        </p:spPr>
        <p:txBody>
          <a:bodyPr/>
          <a:lstStyle/>
          <a:p>
            <a:pPr algn="just"/>
            <a:r>
              <a:rPr lang="en-US" sz="2000" dirty="0"/>
              <a:t>May I on behalf of the chairman , members and staff of  the Independent Corrupt Practices And Other Related Offences  commission (ICPC),express my appreciation of the efforts of the </a:t>
            </a:r>
            <a:r>
              <a:rPr lang="en-US" sz="2000" dirty="0" smtClean="0"/>
              <a:t>Anti-Corruption Academy of Nigeria(ACAN) in </a:t>
            </a:r>
            <a:r>
              <a:rPr lang="en-US" sz="2000" dirty="0"/>
              <a:t>organizing this </a:t>
            </a:r>
            <a:r>
              <a:rPr lang="en-US" sz="2000" dirty="0" smtClean="0"/>
              <a:t>workshop which the main theme is “ Academic and </a:t>
            </a:r>
            <a:r>
              <a:rPr lang="en-US" sz="2000" dirty="0"/>
              <a:t>Procurement Integrity Workshop for Tertiary </a:t>
            </a:r>
            <a:r>
              <a:rPr lang="en-US" sz="2000" dirty="0" smtClean="0"/>
              <a:t>Institutions”.</a:t>
            </a:r>
          </a:p>
          <a:p>
            <a:pPr algn="just"/>
            <a:r>
              <a:rPr lang="en-US" sz="2000" dirty="0"/>
              <a:t>It is also a great pleasure and </a:t>
            </a:r>
            <a:r>
              <a:rPr lang="en-US" sz="2000" dirty="0" err="1"/>
              <a:t>honour</a:t>
            </a:r>
            <a:r>
              <a:rPr lang="en-US" sz="2000" dirty="0"/>
              <a:t> for me to be given the opportunity to deliver this paper on</a:t>
            </a:r>
            <a:r>
              <a:rPr lang="en-US" sz="2000" dirty="0" smtClean="0"/>
              <a:t> “ Entrenching Integrity In Procurement Process </a:t>
            </a:r>
            <a:r>
              <a:rPr lang="en-US" sz="2000" dirty="0"/>
              <a:t>For Management </a:t>
            </a:r>
            <a:r>
              <a:rPr lang="en-US" sz="2000" dirty="0" smtClean="0"/>
              <a:t>Officials In Nigerian Tertiary Institutions</a:t>
            </a:r>
            <a:r>
              <a:rPr lang="en-US" sz="2000" dirty="0"/>
              <a:t>” to this august gathering.</a:t>
            </a:r>
          </a:p>
          <a:p>
            <a:pPr algn="just"/>
            <a:r>
              <a:rPr lang="en-US" sz="2000" dirty="0" smtClean="0"/>
              <a:t>In </a:t>
            </a:r>
            <a:r>
              <a:rPr lang="en-US" sz="2000" dirty="0"/>
              <a:t>addressing this </a:t>
            </a:r>
            <a:r>
              <a:rPr lang="en-US" sz="2000" dirty="0" smtClean="0"/>
              <a:t>topic which </a:t>
            </a:r>
            <a:r>
              <a:rPr lang="en-US" sz="2000" dirty="0"/>
              <a:t>is expected to be practical oriented, highly interactive and incorporating field experiences, it </a:t>
            </a:r>
            <a:r>
              <a:rPr lang="en-US" sz="2000" dirty="0" smtClean="0"/>
              <a:t>would </a:t>
            </a:r>
            <a:r>
              <a:rPr lang="en-US" sz="2000" dirty="0"/>
              <a:t>be beneficial to state briefly what Public Sector procurement is all about, its reforms and the importance of </a:t>
            </a:r>
            <a:r>
              <a:rPr lang="en-US" sz="2000" dirty="0" smtClean="0"/>
              <a:t>applying Integrity in </a:t>
            </a:r>
            <a:r>
              <a:rPr lang="en-US" sz="2000" dirty="0"/>
              <a:t>Public Sector procurement.</a:t>
            </a:r>
          </a:p>
          <a:p>
            <a:pPr eaLnBrk="1" hangingPunct="1">
              <a:buFontTx/>
              <a:buNone/>
            </a:pPr>
            <a:endParaRPr lang="en-US" sz="2000" dirty="0" smtClean="0"/>
          </a:p>
        </p:txBody>
      </p:sp>
      <p:sp>
        <p:nvSpPr>
          <p:cNvPr id="6" name="Rectangle 2"/>
          <p:cNvSpPr>
            <a:spLocks noGrp="1" noChangeArrowheads="1"/>
          </p:cNvSpPr>
          <p:nvPr>
            <p:ph type="title"/>
          </p:nvPr>
        </p:nvSpPr>
        <p:spPr>
          <a:xfrm>
            <a:off x="533400" y="274638"/>
            <a:ext cx="8153400" cy="1020762"/>
          </a:xfrm>
        </p:spPr>
        <p:txBody>
          <a:bodyPr/>
          <a:lstStyle/>
          <a:p>
            <a:pPr algn="l" eaLnBrk="1" hangingPunct="1"/>
            <a:r>
              <a:rPr lang="en-US" sz="4000" b="1" dirty="0" smtClean="0"/>
              <a:t>INTRODUCTION</a:t>
            </a:r>
          </a:p>
        </p:txBody>
      </p:sp>
    </p:spTree>
  </p:cSld>
  <p:clrMapOvr>
    <a:masterClrMapping/>
  </p:clrMapOvr>
  <p:transition spd="slow">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71438"/>
            <a:ext cx="8229600" cy="1143000"/>
          </a:xfrm>
        </p:spPr>
        <p:txBody>
          <a:bodyPr/>
          <a:lstStyle/>
          <a:p>
            <a:pPr algn="l"/>
            <a:r>
              <a:rPr lang="en-US" sz="3600" b="1" dirty="0"/>
              <a:t>PROCUREMENT PROCESS (CONT’D)</a:t>
            </a:r>
            <a:br>
              <a:rPr lang="en-US" sz="3600" b="1" dirty="0"/>
            </a:br>
            <a:endParaRPr lang="en-GB" sz="3600" b="1" dirty="0" smtClean="0"/>
          </a:p>
        </p:txBody>
      </p:sp>
      <p:sp>
        <p:nvSpPr>
          <p:cNvPr id="21507" name="Content Placeholder 2"/>
          <p:cNvSpPr>
            <a:spLocks noGrp="1"/>
          </p:cNvSpPr>
          <p:nvPr>
            <p:ph idx="1"/>
          </p:nvPr>
        </p:nvSpPr>
        <p:spPr>
          <a:xfrm>
            <a:off x="457200" y="1600200"/>
            <a:ext cx="8229600" cy="4614863"/>
          </a:xfrm>
        </p:spPr>
        <p:txBody>
          <a:bodyPr/>
          <a:lstStyle/>
          <a:p>
            <a:pPr algn="just"/>
            <a:r>
              <a:rPr lang="en-US" sz="2000" u="sng" dirty="0" smtClean="0"/>
              <a:t>The Bid Opening</a:t>
            </a:r>
            <a:r>
              <a:rPr lang="en-US" sz="2000" dirty="0" smtClean="0"/>
              <a:t>:  Bids are to be opened immediately after submission in the presence of bidders or their representatives, the Press or any member of the Public that is interested to attend, members of the Civil Society and Professional Bodies as observes, to ensure transparency and to minimize the risks of bid tampering. The bid price, bid security and other conditions as stated in the document should be read out openly. Register is taken of names and addresses of attendees present at the bid opening and the organization they represent. Minutes of the bid opening are to be produced immediately.</a:t>
            </a:r>
          </a:p>
          <a:p>
            <a:pPr algn="just"/>
            <a:r>
              <a:rPr lang="en-US" sz="2000" dirty="0" smtClean="0"/>
              <a:t>Call-over to the hearing of all those present, the names and addresses of each bidder, the total amount of each bid, the bid currency which shall be recorded by the Secretary of the Tenders Board.</a:t>
            </a:r>
          </a:p>
          <a:p>
            <a:pPr algn="just"/>
            <a:endParaRPr lang="en-GB" sz="2000" dirty="0" smtClean="0"/>
          </a:p>
        </p:txBody>
      </p:sp>
      <p:sp>
        <p:nvSpPr>
          <p:cNvPr id="21508" name="Slide Number Placeholder 3"/>
          <p:cNvSpPr>
            <a:spLocks noGrp="1"/>
          </p:cNvSpPr>
          <p:nvPr>
            <p:ph type="sldNum" sz="quarter" idx="12"/>
          </p:nvPr>
        </p:nvSpPr>
        <p:spPr>
          <a:noFill/>
        </p:spPr>
        <p:txBody>
          <a:bodyPr/>
          <a:lstStyle/>
          <a:p>
            <a:fld id="{C8D1F4CD-E82D-447C-B3C6-329A18B3BBEB}" type="slidenum">
              <a:rPr lang="en-US" smtClean="0">
                <a:latin typeface="Arial" pitchFamily="34" charset="0"/>
              </a:rPr>
              <a:pPr/>
              <a:t>20</a:t>
            </a:fld>
            <a:endParaRPr lang="en-US" smtClean="0">
              <a:latin typeface="Arial" pitchFamily="34" charset="0"/>
            </a:endParaRPr>
          </a:p>
        </p:txBody>
      </p:sp>
    </p:spTree>
  </p:cSld>
  <p:clrMapOvr>
    <a:masterClrMapping/>
  </p:clrMapOvr>
  <p:transition spd="slow">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71438"/>
            <a:ext cx="8229600" cy="1143000"/>
          </a:xfrm>
        </p:spPr>
        <p:txBody>
          <a:bodyPr/>
          <a:lstStyle/>
          <a:p>
            <a:pPr algn="l"/>
            <a:r>
              <a:rPr lang="en-US" sz="3600" b="1" dirty="0"/>
              <a:t>PROCUREMENT PROCESS (CONT’D)</a:t>
            </a:r>
            <a:br>
              <a:rPr lang="en-US" sz="3600" b="1" dirty="0"/>
            </a:br>
            <a:endParaRPr lang="en-GB" sz="3600" b="1" dirty="0" smtClean="0"/>
          </a:p>
        </p:txBody>
      </p:sp>
      <p:sp>
        <p:nvSpPr>
          <p:cNvPr id="22531" name="Content Placeholder 2"/>
          <p:cNvSpPr>
            <a:spLocks noGrp="1"/>
          </p:cNvSpPr>
          <p:nvPr>
            <p:ph idx="1"/>
          </p:nvPr>
        </p:nvSpPr>
        <p:spPr>
          <a:xfrm>
            <a:off x="457200" y="1357313"/>
            <a:ext cx="8229600" cy="4114800"/>
          </a:xfrm>
        </p:spPr>
        <p:txBody>
          <a:bodyPr/>
          <a:lstStyle/>
          <a:p>
            <a:pPr marL="342900" lvl="8" indent="-342900" algn="just" eaLnBrk="0" hangingPunct="0">
              <a:buFontTx/>
              <a:buChar char="•"/>
            </a:pPr>
            <a:r>
              <a:rPr lang="en-US" u="sng" dirty="0" smtClean="0"/>
              <a:t>Bid Evaluation</a:t>
            </a:r>
            <a:r>
              <a:rPr lang="en-US" dirty="0" smtClean="0"/>
              <a:t>: The bid/tender submission by the pre-qualified bidders having been made in two parts, the technical, commercial/financial shall be evaluated by the Evaluation Team of the procuring entity. The procuring entity shall appoint a Tender Evaluation Committee (TEC) which is to examine, evaluate and prepare a report with recommendations for award, for submission to the approving authority. The Bid Evaluation Committee usually consist five members of which at least three shall be experienced in procurement.</a:t>
            </a:r>
          </a:p>
          <a:p>
            <a:pPr lvl="0" algn="just"/>
            <a:r>
              <a:rPr lang="en-US" sz="2000" dirty="0" smtClean="0"/>
              <a:t>The Technical Bid:  The submission of Technical Bid by only pre-qualified contractors further establishes scope and depth of their understanding of the specific assignment under consideration. During the evaluation of the Technical Bid, it is rare but sometimes possible for a pre-qualified firm to be dropped for showing less than desirable technical competency and capability of delivery on contract.</a:t>
            </a:r>
            <a:endParaRPr lang="en-US" sz="2000" dirty="0"/>
          </a:p>
        </p:txBody>
      </p:sp>
      <p:sp>
        <p:nvSpPr>
          <p:cNvPr id="22532" name="Slide Number Placeholder 3"/>
          <p:cNvSpPr>
            <a:spLocks noGrp="1"/>
          </p:cNvSpPr>
          <p:nvPr>
            <p:ph type="sldNum" sz="quarter" idx="12"/>
          </p:nvPr>
        </p:nvSpPr>
        <p:spPr>
          <a:noFill/>
        </p:spPr>
        <p:txBody>
          <a:bodyPr/>
          <a:lstStyle/>
          <a:p>
            <a:fld id="{79473C0E-76B5-4D5B-B2A0-5A5C82B8D0BC}" type="slidenum">
              <a:rPr lang="en-US" smtClean="0">
                <a:latin typeface="Arial" pitchFamily="34" charset="0"/>
              </a:rPr>
              <a:pPr/>
              <a:t>21</a:t>
            </a:fld>
            <a:endParaRPr lang="en-US" smtClean="0">
              <a:latin typeface="Arial" pitchFamily="34" charset="0"/>
            </a:endParaRPr>
          </a:p>
        </p:txBody>
      </p:sp>
    </p:spTree>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00063" y="71438"/>
            <a:ext cx="8229600" cy="1000125"/>
          </a:xfrm>
        </p:spPr>
        <p:txBody>
          <a:bodyPr/>
          <a:lstStyle/>
          <a:p>
            <a:pPr algn="l"/>
            <a:r>
              <a:rPr lang="en-US" sz="3600" b="1" dirty="0"/>
              <a:t>PROCUREMENT PROCESS (CONT’D)</a:t>
            </a:r>
            <a:br>
              <a:rPr lang="en-US" sz="3600" b="1" dirty="0"/>
            </a:br>
            <a:endParaRPr lang="en-GB" sz="3600" b="1" dirty="0" smtClean="0"/>
          </a:p>
        </p:txBody>
      </p:sp>
      <p:sp>
        <p:nvSpPr>
          <p:cNvPr id="23555" name="Content Placeholder 2"/>
          <p:cNvSpPr>
            <a:spLocks noGrp="1"/>
          </p:cNvSpPr>
          <p:nvPr>
            <p:ph idx="1"/>
          </p:nvPr>
        </p:nvSpPr>
        <p:spPr>
          <a:xfrm>
            <a:off x="571500" y="1285875"/>
            <a:ext cx="8229600" cy="4857750"/>
          </a:xfrm>
        </p:spPr>
        <p:txBody>
          <a:bodyPr/>
          <a:lstStyle/>
          <a:p>
            <a:pPr lvl="0" algn="just"/>
            <a:r>
              <a:rPr lang="en-US" sz="2000" dirty="0" smtClean="0"/>
              <a:t>The </a:t>
            </a:r>
            <a:r>
              <a:rPr lang="en-US" sz="2000" dirty="0"/>
              <a:t>Financial Bid:  The submission of Financial Bid by all firms that scaled the technical bid evaluation is the final stage in a public procurement competition. This is the stage where the pre-qualified bidders found competent in all areas now make submission on the cost at which they are ready to undertake the </a:t>
            </a:r>
            <a:r>
              <a:rPr lang="en-US" sz="2000" dirty="0" smtClean="0"/>
              <a:t>job.</a:t>
            </a:r>
          </a:p>
          <a:p>
            <a:pPr lvl="0" algn="just"/>
            <a:endParaRPr lang="en-US" sz="2000" dirty="0" smtClean="0"/>
          </a:p>
          <a:p>
            <a:pPr lvl="0" algn="just"/>
            <a:r>
              <a:rPr lang="en-US" sz="2000" u="sng" dirty="0" smtClean="0"/>
              <a:t>Determining </a:t>
            </a:r>
            <a:r>
              <a:rPr lang="en-US" sz="2000" u="sng" dirty="0"/>
              <a:t>the Winner- Contract Award</a:t>
            </a:r>
            <a:r>
              <a:rPr lang="en-US" sz="2000" dirty="0"/>
              <a:t>:  The right winner or best responsive bidder in a competitive bid process, that is  competent bidder (that is, a pre-qualified and technically evaluated bidder) that comes out of the financial competition offering the lowest price for the execution of the contract. The successful bidder is usually notified in writing (through an award letter) informing him/her and signs a Contract Agreement with the organization.</a:t>
            </a:r>
          </a:p>
          <a:p>
            <a:pPr lvl="0" algn="just"/>
            <a:endParaRPr lang="en-GB" sz="1400" dirty="0" smtClean="0"/>
          </a:p>
        </p:txBody>
      </p:sp>
      <p:sp>
        <p:nvSpPr>
          <p:cNvPr id="23556" name="Slide Number Placeholder 3"/>
          <p:cNvSpPr>
            <a:spLocks noGrp="1"/>
          </p:cNvSpPr>
          <p:nvPr>
            <p:ph type="sldNum" sz="quarter" idx="12"/>
          </p:nvPr>
        </p:nvSpPr>
        <p:spPr>
          <a:noFill/>
        </p:spPr>
        <p:txBody>
          <a:bodyPr/>
          <a:lstStyle/>
          <a:p>
            <a:fld id="{A63553F8-A10A-41BD-8C97-56D87047756F}" type="slidenum">
              <a:rPr lang="en-US" smtClean="0">
                <a:latin typeface="Arial" pitchFamily="34" charset="0"/>
              </a:rPr>
              <a:pPr/>
              <a:t>22</a:t>
            </a:fld>
            <a:endParaRPr lang="en-US" smtClean="0">
              <a:latin typeface="Arial" pitchFamily="34" charset="0"/>
            </a:endParaRPr>
          </a:p>
        </p:txBody>
      </p:sp>
    </p:spTree>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500063" y="1285875"/>
            <a:ext cx="8229600" cy="4525963"/>
          </a:xfrm>
        </p:spPr>
        <p:txBody>
          <a:bodyPr/>
          <a:lstStyle/>
          <a:p>
            <a:pPr algn="just"/>
            <a:r>
              <a:rPr lang="en-US" sz="2000" dirty="0"/>
              <a:t>The under-listed are some of the major issues involved in the Administration of contract. They   include   : </a:t>
            </a:r>
          </a:p>
          <a:p>
            <a:pPr algn="just"/>
            <a:r>
              <a:rPr lang="en-US" sz="2000" b="1" dirty="0"/>
              <a:t>a.	</a:t>
            </a:r>
            <a:r>
              <a:rPr lang="en-US" sz="2000" b="1" u="sng" dirty="0"/>
              <a:t>Mobilization Fee</a:t>
            </a:r>
            <a:endParaRPr lang="en-US" sz="2000" dirty="0"/>
          </a:p>
          <a:p>
            <a:pPr algn="just"/>
            <a:r>
              <a:rPr lang="en-US" sz="2000" dirty="0"/>
              <a:t>Mobilization fee, where necessary and appropriate shall not exceed 15% of the contract sum, as it relates to Federal Government.</a:t>
            </a:r>
          </a:p>
          <a:p>
            <a:pPr algn="just"/>
            <a:r>
              <a:rPr lang="en-US" sz="2000" dirty="0"/>
              <a:t>However, payment of such mobilization fee shall be effected upon written application and an unconditional Bank Guarantee for equivalent amount valid until the goods are supplied or until the mobilization fee has been repaid in the case of works contract. Only unconditional Bank Guarantee issued by reputable Banks should be accepted.</a:t>
            </a:r>
          </a:p>
          <a:p>
            <a:pPr algn="just"/>
            <a:r>
              <a:rPr lang="en-US" sz="2000" dirty="0" smtClean="0"/>
              <a:t>b.</a:t>
            </a:r>
            <a:r>
              <a:rPr lang="en-US" sz="2000" dirty="0"/>
              <a:t> </a:t>
            </a:r>
            <a:r>
              <a:rPr lang="en-US" sz="2000" b="1" u="sng" dirty="0" smtClean="0"/>
              <a:t>Bid </a:t>
            </a:r>
            <a:r>
              <a:rPr lang="en-US" sz="2000" b="1" u="sng" dirty="0"/>
              <a:t>Security</a:t>
            </a:r>
            <a:endParaRPr lang="en-US" sz="2000" dirty="0"/>
          </a:p>
          <a:p>
            <a:pPr algn="just"/>
            <a:r>
              <a:rPr lang="en-US" sz="2000" dirty="0"/>
              <a:t>All contracts estimated to cost N10 Million and above should attract a Bids Security in an amount of not less than 2% of bid price in form of Bank Guarantee issued by reputable Banks.</a:t>
            </a:r>
          </a:p>
          <a:p>
            <a:pPr algn="just"/>
            <a:r>
              <a:rPr lang="en-US" sz="2000" dirty="0"/>
              <a:t> </a:t>
            </a:r>
          </a:p>
          <a:p>
            <a:endParaRPr lang="en-GB" sz="1400" dirty="0" smtClean="0"/>
          </a:p>
        </p:txBody>
      </p:sp>
      <p:sp>
        <p:nvSpPr>
          <p:cNvPr id="24579" name="Slide Number Placeholder 3"/>
          <p:cNvSpPr>
            <a:spLocks noGrp="1"/>
          </p:cNvSpPr>
          <p:nvPr>
            <p:ph type="sldNum" sz="quarter" idx="12"/>
          </p:nvPr>
        </p:nvSpPr>
        <p:spPr>
          <a:noFill/>
        </p:spPr>
        <p:txBody>
          <a:bodyPr/>
          <a:lstStyle/>
          <a:p>
            <a:fld id="{307F36C9-C645-4502-8556-AD1BAFF7E68E}" type="slidenum">
              <a:rPr lang="en-US" smtClean="0">
                <a:latin typeface="Arial" pitchFamily="34" charset="0"/>
              </a:rPr>
              <a:pPr/>
              <a:t>23</a:t>
            </a:fld>
            <a:endParaRPr lang="en-US" smtClean="0">
              <a:latin typeface="Arial" pitchFamily="34" charset="0"/>
            </a:endParaRPr>
          </a:p>
        </p:txBody>
      </p:sp>
      <p:sp>
        <p:nvSpPr>
          <p:cNvPr id="24580" name="Title 1"/>
          <p:cNvSpPr>
            <a:spLocks noGrp="1"/>
          </p:cNvSpPr>
          <p:nvPr>
            <p:ph type="title"/>
          </p:nvPr>
        </p:nvSpPr>
        <p:spPr>
          <a:xfrm>
            <a:off x="500063" y="71438"/>
            <a:ext cx="8229600" cy="1000125"/>
          </a:xfrm>
        </p:spPr>
        <p:txBody>
          <a:bodyPr/>
          <a:lstStyle/>
          <a:p>
            <a:pPr algn="l"/>
            <a:r>
              <a:rPr lang="en-US" sz="3600" b="1" dirty="0" smtClean="0"/>
              <a:t>ADMINISTRATION OF CONTRACT</a:t>
            </a:r>
            <a:endParaRPr lang="en-GB" sz="3600" b="1" dirty="0" smtClean="0"/>
          </a:p>
        </p:txBody>
      </p:sp>
    </p:spTree>
  </p:cSld>
  <p:clrMapOvr>
    <a:masterClrMapping/>
  </p:clrMapOvr>
  <p:transition spd="slow">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81000" y="152400"/>
            <a:ext cx="8229600" cy="1143000"/>
          </a:xfrm>
        </p:spPr>
        <p:txBody>
          <a:bodyPr/>
          <a:lstStyle/>
          <a:p>
            <a:pPr algn="l"/>
            <a:r>
              <a:rPr lang="en-US" sz="3200" dirty="0"/>
              <a:t>ADMINISTRATION OF </a:t>
            </a:r>
            <a:r>
              <a:rPr lang="en-US" sz="3200" dirty="0" smtClean="0"/>
              <a:t>CONTRACT (CONT’D)</a:t>
            </a:r>
            <a:endParaRPr lang="en-GB" sz="3200" b="1" dirty="0" smtClean="0"/>
          </a:p>
        </p:txBody>
      </p:sp>
      <p:sp>
        <p:nvSpPr>
          <p:cNvPr id="25603" name="Content Placeholder 2"/>
          <p:cNvSpPr>
            <a:spLocks noGrp="1"/>
          </p:cNvSpPr>
          <p:nvPr>
            <p:ph idx="1"/>
          </p:nvPr>
        </p:nvSpPr>
        <p:spPr>
          <a:xfrm>
            <a:off x="457200" y="1357313"/>
            <a:ext cx="8229600" cy="4525962"/>
          </a:xfrm>
        </p:spPr>
        <p:txBody>
          <a:bodyPr/>
          <a:lstStyle/>
          <a:p>
            <a:pPr lvl="1" algn="just"/>
            <a:r>
              <a:rPr lang="en-US" sz="2000" b="1" u="sng" dirty="0" smtClean="0"/>
              <a:t>c. Performance Bank Guarantee</a:t>
            </a:r>
            <a:endParaRPr lang="en-US" sz="2000" dirty="0"/>
          </a:p>
          <a:p>
            <a:pPr algn="just"/>
            <a:r>
              <a:rPr lang="en-US" sz="2000" dirty="0"/>
              <a:t>Performance Bank Guarantee in an amount not less than 10% of contract value should be obtained for all contracts in the sum of N10 Million and above, upon which mobilization fee is to be paid.</a:t>
            </a:r>
          </a:p>
          <a:p>
            <a:pPr algn="just"/>
            <a:r>
              <a:rPr lang="en-US" sz="2000" dirty="0"/>
              <a:t> </a:t>
            </a:r>
            <a:r>
              <a:rPr lang="en-US" sz="2000" dirty="0" smtClean="0"/>
              <a:t>d.  </a:t>
            </a:r>
            <a:r>
              <a:rPr lang="en-US" sz="2000" b="1" u="sng" dirty="0" smtClean="0"/>
              <a:t>Contract </a:t>
            </a:r>
            <a:r>
              <a:rPr lang="en-US" sz="2000" b="1" u="sng" dirty="0"/>
              <a:t>Variation</a:t>
            </a:r>
            <a:endParaRPr lang="en-US" sz="2000" dirty="0"/>
          </a:p>
          <a:p>
            <a:pPr algn="just"/>
            <a:r>
              <a:rPr lang="en-US" sz="2000" dirty="0"/>
              <a:t>Contract should be properly planned so as to avoid or minimize variations. Contract variations should not be allowed except where it is absolutely necessary subject to approval and/or the recommendations of Tenders Board. The method of determining price variation during contract execution must be incorporated into the contract. Such price variation shall be for contract extended for more than 18 months.</a:t>
            </a:r>
          </a:p>
          <a:p>
            <a:pPr lvl="1" algn="just"/>
            <a:r>
              <a:rPr lang="en-US" sz="2000" b="1" u="sng" dirty="0" err="1" smtClean="0"/>
              <a:t>e.Payment</a:t>
            </a:r>
            <a:r>
              <a:rPr lang="en-US" sz="2000" b="1" u="sng" dirty="0" smtClean="0"/>
              <a:t> </a:t>
            </a:r>
            <a:r>
              <a:rPr lang="en-US" sz="2000" b="1" u="sng" dirty="0"/>
              <a:t>of Contractors</a:t>
            </a:r>
            <a:endParaRPr lang="en-US" sz="2000" dirty="0"/>
          </a:p>
          <a:p>
            <a:pPr algn="just"/>
            <a:r>
              <a:rPr lang="en-US" sz="2000" dirty="0"/>
              <a:t>Contractors should be paid within 60 days from the date of submission of the invoice, valuation certificate, confirmation or authentication. Any </a:t>
            </a:r>
            <a:r>
              <a:rPr lang="en-US" sz="2000" dirty="0" smtClean="0"/>
              <a:t>delayed payment after 60 days attracts interest at the prevailing rate.</a:t>
            </a:r>
            <a:r>
              <a:rPr lang="en-US" sz="2000" dirty="0"/>
              <a:t> </a:t>
            </a:r>
          </a:p>
          <a:p>
            <a:pPr algn="just"/>
            <a:endParaRPr lang="en-GB" sz="1400" dirty="0" smtClean="0"/>
          </a:p>
        </p:txBody>
      </p:sp>
      <p:sp>
        <p:nvSpPr>
          <p:cNvPr id="25604" name="Slide Number Placeholder 3"/>
          <p:cNvSpPr>
            <a:spLocks noGrp="1"/>
          </p:cNvSpPr>
          <p:nvPr>
            <p:ph type="sldNum" sz="quarter" idx="12"/>
          </p:nvPr>
        </p:nvSpPr>
        <p:spPr>
          <a:noFill/>
        </p:spPr>
        <p:txBody>
          <a:bodyPr/>
          <a:lstStyle/>
          <a:p>
            <a:fld id="{33256E5C-4B22-4EF8-A034-84C6AF933CE1}" type="slidenum">
              <a:rPr lang="en-US" smtClean="0">
                <a:latin typeface="Arial" pitchFamily="34" charset="0"/>
              </a:rPr>
              <a:pPr/>
              <a:t>24</a:t>
            </a:fld>
            <a:endParaRPr lang="en-US" smtClean="0">
              <a:latin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l"/>
            <a:r>
              <a:rPr lang="en-US" sz="2800" dirty="0"/>
              <a:t>ADMINISTRATION OF </a:t>
            </a:r>
            <a:r>
              <a:rPr lang="en-US" sz="2800" dirty="0" smtClean="0"/>
              <a:t>CONTRACT(CONT’D)</a:t>
            </a:r>
            <a:endParaRPr lang="en-GB" sz="2800" b="1" dirty="0" smtClean="0"/>
          </a:p>
        </p:txBody>
      </p:sp>
      <p:sp>
        <p:nvSpPr>
          <p:cNvPr id="26627" name="Content Placeholder 2"/>
          <p:cNvSpPr>
            <a:spLocks noGrp="1"/>
          </p:cNvSpPr>
          <p:nvPr>
            <p:ph idx="1"/>
          </p:nvPr>
        </p:nvSpPr>
        <p:spPr/>
        <p:txBody>
          <a:bodyPr/>
          <a:lstStyle/>
          <a:p>
            <a:pPr algn="just"/>
            <a:r>
              <a:rPr lang="en-US" sz="2000" b="1" dirty="0" smtClean="0"/>
              <a:t>f</a:t>
            </a:r>
            <a:r>
              <a:rPr lang="en-US" sz="2000" u="sng" dirty="0"/>
              <a:t>. </a:t>
            </a:r>
            <a:r>
              <a:rPr lang="en-US" sz="2000" b="1" u="sng" dirty="0"/>
              <a:t>Retention   Fees</a:t>
            </a:r>
            <a:endParaRPr lang="en-US" sz="2000" dirty="0"/>
          </a:p>
          <a:p>
            <a:pPr algn="just"/>
            <a:r>
              <a:rPr lang="en-US" sz="2000" dirty="0"/>
              <a:t>Retention fund/ fee is the sum of money, equivalent  to certain percentage of the contract sum, withheld by the employer for about six months after the issuance of final certificate of completion ,so as to ensure that there is no defects in the work done by the contractor . The fund retained is released to the Contractor at the expiration of the </a:t>
            </a:r>
            <a:r>
              <a:rPr lang="en-US" sz="2000" b="1" dirty="0"/>
              <a:t>Defects </a:t>
            </a:r>
            <a:r>
              <a:rPr lang="en-US" sz="2000" b="1" dirty="0" smtClean="0"/>
              <a:t>Liability </a:t>
            </a:r>
            <a:r>
              <a:rPr lang="en-US" sz="2000" b="1" dirty="0"/>
              <a:t>Period;</a:t>
            </a:r>
            <a:r>
              <a:rPr lang="en-US" sz="2000" dirty="0"/>
              <a:t> if there were no defects or upon making good the defects in respect of the relevant part, whichever is the later. Currently, the retention fee at the Federal Level is 5% of the contract sum. </a:t>
            </a:r>
          </a:p>
          <a:p>
            <a:pPr algn="just"/>
            <a:r>
              <a:rPr lang="en-US" sz="2000" dirty="0" smtClean="0"/>
              <a:t>g.   </a:t>
            </a:r>
            <a:r>
              <a:rPr lang="en-US" sz="2000" b="1" u="sng" dirty="0"/>
              <a:t>Certificate of No Objection-  </a:t>
            </a:r>
            <a:r>
              <a:rPr lang="en-US" sz="2000" dirty="0"/>
              <a:t>Under restrictive or special Procurement, Not withstanding the provisions of the Act, the Bureau of Public </a:t>
            </a:r>
            <a:r>
              <a:rPr lang="en-US" sz="2000" dirty="0" smtClean="0"/>
              <a:t>Procurement(BPP) </a:t>
            </a:r>
            <a:r>
              <a:rPr lang="en-US" sz="2000" dirty="0"/>
              <a:t>may issue Certificate of No Objection in certain situations where it is not feasible for a procuring entity to formulate detailed </a:t>
            </a:r>
            <a:r>
              <a:rPr lang="en-US" sz="2000" dirty="0" smtClean="0"/>
              <a:t>goods </a:t>
            </a:r>
            <a:r>
              <a:rPr lang="en-US" sz="2000" dirty="0"/>
              <a:t>and works or in the case of services where the procuring entity seeks tenders, proposals on </a:t>
            </a:r>
            <a:r>
              <a:rPr lang="en-US" sz="2000" dirty="0" smtClean="0"/>
              <a:t>various</a:t>
            </a:r>
            <a:endParaRPr lang="en-GB" sz="2000" dirty="0"/>
          </a:p>
        </p:txBody>
      </p:sp>
      <p:sp>
        <p:nvSpPr>
          <p:cNvPr id="26628" name="Slide Number Placeholder 3"/>
          <p:cNvSpPr>
            <a:spLocks noGrp="1"/>
          </p:cNvSpPr>
          <p:nvPr>
            <p:ph type="sldNum" sz="quarter" idx="12"/>
          </p:nvPr>
        </p:nvSpPr>
        <p:spPr>
          <a:noFill/>
        </p:spPr>
        <p:txBody>
          <a:bodyPr/>
          <a:lstStyle/>
          <a:p>
            <a:fld id="{6D908192-BC67-496B-B5A1-77B95F6AE2B8}" type="slidenum">
              <a:rPr lang="en-US" smtClean="0">
                <a:latin typeface="Arial" pitchFamily="34" charset="0"/>
              </a:rPr>
              <a:pPr/>
              <a:t>25</a:t>
            </a:fld>
            <a:endParaRPr lang="en-US" smtClean="0">
              <a:latin typeface="Arial" pitchFamily="34" charset="0"/>
            </a:endParaRPr>
          </a:p>
        </p:txBody>
      </p:sp>
    </p:spTree>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0"/>
            <a:ext cx="8229600" cy="914400"/>
          </a:xfrm>
        </p:spPr>
        <p:txBody>
          <a:bodyPr/>
          <a:lstStyle/>
          <a:p>
            <a:pPr algn="l"/>
            <a:r>
              <a:rPr lang="en-US" sz="3600" dirty="0"/>
              <a:t>ADMINISTRATION OF CONTRACT(CONT’D)</a:t>
            </a:r>
            <a:endParaRPr lang="en-GB" sz="3600" dirty="0" smtClean="0"/>
          </a:p>
        </p:txBody>
      </p:sp>
      <p:sp>
        <p:nvSpPr>
          <p:cNvPr id="27651" name="Content Placeholder 2"/>
          <p:cNvSpPr>
            <a:spLocks noGrp="1"/>
          </p:cNvSpPr>
          <p:nvPr>
            <p:ph idx="1"/>
          </p:nvPr>
        </p:nvSpPr>
        <p:spPr>
          <a:xfrm>
            <a:off x="381000" y="1371600"/>
            <a:ext cx="8153400" cy="4876800"/>
          </a:xfrm>
        </p:spPr>
        <p:txBody>
          <a:bodyPr/>
          <a:lstStyle/>
          <a:p>
            <a:pPr algn="just"/>
            <a:r>
              <a:rPr lang="en-US" sz="2000" dirty="0" smtClean="0"/>
              <a:t>means of meeting its needs in order to obtain the most satisfactory solution to its procurement needs.  Others are where the procuring entity seeks to enter into a contract of research, experiment, study or development except where it involves the production of goods in sufficient quantities to establish their commercial  viability or to recover research and development costs. Again  the procurement entity may </a:t>
            </a:r>
            <a:r>
              <a:rPr lang="en-US" sz="2000" dirty="0"/>
              <a:t>apply for and </a:t>
            </a:r>
            <a:r>
              <a:rPr lang="en-US" sz="2000" dirty="0" smtClean="0"/>
              <a:t>obtain a Certificate of No Objection on matters of National Security. </a:t>
            </a:r>
          </a:p>
          <a:p>
            <a:pPr algn="just"/>
            <a:r>
              <a:rPr lang="en-US" sz="2000" dirty="0" smtClean="0"/>
              <a:t>Contract </a:t>
            </a:r>
            <a:r>
              <a:rPr lang="en-US" sz="2000" dirty="0"/>
              <a:t>of N100 Million and above for goods and services and N1 Billion and above for </a:t>
            </a:r>
            <a:r>
              <a:rPr lang="en-US" sz="2000" dirty="0" smtClean="0"/>
              <a:t>works  require </a:t>
            </a:r>
            <a:r>
              <a:rPr lang="en-US" sz="2000" dirty="0"/>
              <a:t>Certificate of No Objection </a:t>
            </a:r>
            <a:r>
              <a:rPr lang="en-US" sz="2000" dirty="0" smtClean="0"/>
              <a:t>from BPP after completion of the procurement process, before forwarding it for FEC approval.</a:t>
            </a:r>
            <a:endParaRPr lang="en-US" sz="2000" dirty="0"/>
          </a:p>
          <a:p>
            <a:pPr algn="just"/>
            <a:r>
              <a:rPr lang="en-US" sz="2000" dirty="0" smtClean="0"/>
              <a:t>Moreover, </a:t>
            </a:r>
            <a:r>
              <a:rPr lang="en-US" sz="2000" dirty="0"/>
              <a:t>Certificate of No Objection </a:t>
            </a:r>
            <a:r>
              <a:rPr lang="en-US" sz="2000" dirty="0" smtClean="0"/>
              <a:t>can be applied for where a competitive bidding failed to produce a winner ,through rejection or otherwise and embarking on a new one may not likely result in procurement contract. </a:t>
            </a:r>
          </a:p>
          <a:p>
            <a:pPr algn="just"/>
            <a:r>
              <a:rPr lang="en-US" sz="2000" dirty="0" smtClean="0"/>
              <a:t> </a:t>
            </a:r>
          </a:p>
        </p:txBody>
      </p:sp>
      <p:sp>
        <p:nvSpPr>
          <p:cNvPr id="27652" name="Slide Number Placeholder 3"/>
          <p:cNvSpPr>
            <a:spLocks noGrp="1"/>
          </p:cNvSpPr>
          <p:nvPr>
            <p:ph type="sldNum" sz="quarter" idx="12"/>
          </p:nvPr>
        </p:nvSpPr>
        <p:spPr>
          <a:noFill/>
        </p:spPr>
        <p:txBody>
          <a:bodyPr/>
          <a:lstStyle/>
          <a:p>
            <a:fld id="{36CE312B-B2D6-412B-B9EF-97C3D454088E}" type="slidenum">
              <a:rPr lang="en-US" smtClean="0">
                <a:latin typeface="Arial" pitchFamily="34" charset="0"/>
              </a:rPr>
              <a:pPr/>
              <a:t>26</a:t>
            </a:fld>
            <a:endParaRPr lang="en-US" smtClean="0">
              <a:latin typeface="Arial" pitchFamily="34" charset="0"/>
            </a:endParaRPr>
          </a:p>
        </p:txBody>
      </p:sp>
    </p:spTree>
  </p:cSld>
  <p:clrMapOvr>
    <a:masterClrMapping/>
  </p:clrMapOvr>
  <p:transition spd="slow">
    <p:split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p>
            <a:fld id="{DA62F1BC-08C4-46B1-A63D-69B2BFAA714D}" type="slidenum">
              <a:rPr lang="en-US" smtClean="0">
                <a:latin typeface="Arial" pitchFamily="34" charset="0"/>
              </a:rPr>
              <a:pPr/>
              <a:t>27</a:t>
            </a:fld>
            <a:endParaRPr lang="en-US" smtClean="0">
              <a:latin typeface="Arial" pitchFamily="34" charset="0"/>
            </a:endParaRPr>
          </a:p>
        </p:txBody>
      </p:sp>
      <p:sp>
        <p:nvSpPr>
          <p:cNvPr id="28675" name="Rectangle 2"/>
          <p:cNvSpPr>
            <a:spLocks noGrp="1" noChangeArrowheads="1"/>
          </p:cNvSpPr>
          <p:nvPr>
            <p:ph type="body" idx="1"/>
          </p:nvPr>
        </p:nvSpPr>
        <p:spPr>
          <a:xfrm>
            <a:off x="468313" y="1268413"/>
            <a:ext cx="8229600" cy="5113337"/>
          </a:xfrm>
        </p:spPr>
        <p:txBody>
          <a:bodyPr/>
          <a:lstStyle/>
          <a:p>
            <a:r>
              <a:rPr lang="en-US" sz="2000" dirty="0"/>
              <a:t>There are </a:t>
            </a:r>
            <a:r>
              <a:rPr lang="en-US" sz="2000" b="1" dirty="0"/>
              <a:t>three approval Thresholds</a:t>
            </a:r>
            <a:r>
              <a:rPr lang="en-US" sz="2000" dirty="0"/>
              <a:t>: Accounting Officer’s </a:t>
            </a:r>
            <a:r>
              <a:rPr lang="en-US" sz="2000" dirty="0" smtClean="0"/>
              <a:t>,</a:t>
            </a:r>
            <a:r>
              <a:rPr lang="en-US" sz="2000" dirty="0" err="1" smtClean="0"/>
              <a:t>Parastatals</a:t>
            </a:r>
            <a:r>
              <a:rPr lang="en-US" sz="2000" dirty="0" smtClean="0"/>
              <a:t> (PTB)/Ministerial </a:t>
            </a:r>
            <a:r>
              <a:rPr lang="en-US" sz="2000" dirty="0"/>
              <a:t>Tenders </a:t>
            </a:r>
            <a:r>
              <a:rPr lang="en-US" sz="2000" dirty="0" smtClean="0"/>
              <a:t>Board(MTB) </a:t>
            </a:r>
            <a:r>
              <a:rPr lang="en-US" sz="2000" dirty="0"/>
              <a:t>&amp; Fed .Executive Council’s threshold</a:t>
            </a:r>
          </a:p>
          <a:p>
            <a:pPr lvl="0"/>
            <a:r>
              <a:rPr lang="en-US" sz="2000" dirty="0"/>
              <a:t>Presently, Perm. Sec. of a  Min. approves Contracts below N5 Million  for Goods &amp; all Services and N10 M for works ,while the CEO of a </a:t>
            </a:r>
            <a:r>
              <a:rPr lang="en-US" sz="2000" dirty="0" err="1"/>
              <a:t>parastatal</a:t>
            </a:r>
            <a:r>
              <a:rPr lang="en-US" sz="2000" dirty="0"/>
              <a:t>  approves  Contracts below  N2.5M for Goods &amp; all Services  and N5M for Works .</a:t>
            </a:r>
          </a:p>
          <a:p>
            <a:pPr lvl="0"/>
            <a:r>
              <a:rPr lang="en-US" sz="2000" dirty="0"/>
              <a:t>The MTB approves Contracts above N5 Million but below N100 Million for goods &amp; all Services and </a:t>
            </a:r>
            <a:r>
              <a:rPr lang="en-US" sz="2000" dirty="0" smtClean="0"/>
              <a:t>contracts  of N10M and above but below N1 </a:t>
            </a:r>
            <a:r>
              <a:rPr lang="en-US" sz="2000" dirty="0"/>
              <a:t>Billion for works </a:t>
            </a:r>
            <a:r>
              <a:rPr lang="en-US" sz="2000" dirty="0" smtClean="0"/>
              <a:t>; </a:t>
            </a:r>
            <a:r>
              <a:rPr lang="en-US" sz="2000" dirty="0"/>
              <a:t>while the </a:t>
            </a:r>
            <a:r>
              <a:rPr lang="en-US" sz="2000" dirty="0" smtClean="0"/>
              <a:t>PTB </a:t>
            </a:r>
            <a:r>
              <a:rPr lang="en-US" sz="2000" dirty="0"/>
              <a:t>approves contracts  above N2.5M to less than N50M for goods &amp; all Services and N5M and above but less than N250M for </a:t>
            </a:r>
            <a:r>
              <a:rPr lang="en-US" sz="2000" dirty="0" smtClean="0"/>
              <a:t>works. </a:t>
            </a:r>
          </a:p>
          <a:p>
            <a:pPr lvl="0"/>
            <a:r>
              <a:rPr lang="en-US" sz="2000" dirty="0" smtClean="0"/>
              <a:t>Where the contract is above N50M for goods </a:t>
            </a:r>
            <a:r>
              <a:rPr lang="en-US" sz="2000" dirty="0"/>
              <a:t>&amp; </a:t>
            </a:r>
            <a:r>
              <a:rPr lang="en-US" sz="2000" dirty="0" smtClean="0"/>
              <a:t>Services and N250M for works, the concerned </a:t>
            </a:r>
            <a:r>
              <a:rPr lang="en-US" sz="2000" dirty="0" err="1" smtClean="0"/>
              <a:t>parastatal</a:t>
            </a:r>
            <a:r>
              <a:rPr lang="en-US" sz="2000" dirty="0" smtClean="0"/>
              <a:t> forwards it to the Tenders Board </a:t>
            </a:r>
            <a:r>
              <a:rPr lang="en-US" sz="2000" smtClean="0"/>
              <a:t>of the supervising </a:t>
            </a:r>
            <a:r>
              <a:rPr lang="en-US" sz="2000" dirty="0" smtClean="0"/>
              <a:t>Ministry for approval or further necessary action. </a:t>
            </a:r>
            <a:endParaRPr lang="en-US" sz="2000" dirty="0"/>
          </a:p>
        </p:txBody>
      </p:sp>
      <p:sp>
        <p:nvSpPr>
          <p:cNvPr id="28676" name="Rectangle 3"/>
          <p:cNvSpPr>
            <a:spLocks noGrp="1" noChangeArrowheads="1"/>
          </p:cNvSpPr>
          <p:nvPr>
            <p:ph type="title"/>
          </p:nvPr>
        </p:nvSpPr>
        <p:spPr>
          <a:xfrm>
            <a:off x="468313" y="0"/>
            <a:ext cx="8229600" cy="1143000"/>
          </a:xfrm>
        </p:spPr>
        <p:txBody>
          <a:bodyPr/>
          <a:lstStyle/>
          <a:p>
            <a:pPr algn="l" eaLnBrk="1" hangingPunct="1"/>
            <a:r>
              <a:rPr lang="en-US" sz="3600" b="1" u="sng" dirty="0" smtClean="0"/>
              <a:t>APPROVAL THRESHOLDS</a:t>
            </a:r>
            <a:endParaRPr lang="en-US" sz="3600" b="1" dirty="0" smtClean="0"/>
          </a:p>
        </p:txBody>
      </p:sp>
    </p:spTree>
  </p:cSld>
  <p:clrMapOvr>
    <a:masterClrMapping/>
  </p:clrMapOvr>
  <p:transition spd="slow">
    <p:spli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AB958185-0541-4B2F-A39B-DE617884E5A6}" type="slidenum">
              <a:rPr lang="en-US" smtClean="0">
                <a:latin typeface="Arial" pitchFamily="34" charset="0"/>
              </a:rPr>
              <a:pPr/>
              <a:t>28</a:t>
            </a:fld>
            <a:endParaRPr lang="en-US" smtClean="0">
              <a:latin typeface="Arial" pitchFamily="34" charset="0"/>
            </a:endParaRPr>
          </a:p>
        </p:txBody>
      </p:sp>
      <p:sp>
        <p:nvSpPr>
          <p:cNvPr id="29699" name="Rectangle 2"/>
          <p:cNvSpPr>
            <a:spLocks noGrp="1" noChangeArrowheads="1"/>
          </p:cNvSpPr>
          <p:nvPr>
            <p:ph type="body" idx="1"/>
          </p:nvPr>
        </p:nvSpPr>
        <p:spPr>
          <a:xfrm>
            <a:off x="228600" y="1143000"/>
            <a:ext cx="8229600" cy="4897437"/>
          </a:xfrm>
        </p:spPr>
        <p:txBody>
          <a:bodyPr/>
          <a:lstStyle/>
          <a:p>
            <a:pPr algn="just"/>
            <a:r>
              <a:rPr lang="en-US" sz="2000" dirty="0"/>
              <a:t> </a:t>
            </a:r>
            <a:r>
              <a:rPr lang="en-US" sz="2000" dirty="0" smtClean="0"/>
              <a:t>For </a:t>
            </a:r>
            <a:r>
              <a:rPr lang="en-US" sz="2000" dirty="0"/>
              <a:t>Contracts of N100M and above for Goods&amp; all Services -Consultancy &amp; Non–Consultancy and N1 Billion and above for </a:t>
            </a:r>
            <a:r>
              <a:rPr lang="en-US" sz="2000" dirty="0" smtClean="0"/>
              <a:t>Works.</a:t>
            </a:r>
            <a:endParaRPr lang="en-US" sz="2000" dirty="0"/>
          </a:p>
          <a:p>
            <a:pPr algn="just"/>
            <a:r>
              <a:rPr lang="en-US" sz="2000" b="1" dirty="0" smtClean="0"/>
              <a:t>     </a:t>
            </a:r>
            <a:r>
              <a:rPr lang="en-US" sz="2000" b="1" dirty="0"/>
              <a:t> </a:t>
            </a:r>
            <a:r>
              <a:rPr lang="en-US" sz="2000" dirty="0" smtClean="0"/>
              <a:t>These </a:t>
            </a:r>
            <a:r>
              <a:rPr lang="en-US" sz="2000" dirty="0"/>
              <a:t>categories of contracts are to be processed by the Ministry and upon conclusion of the contract procedures, the Ministerial Tenders Board shall then forward their conclusions and all relevant supporting documentation to Bureau of Public Procurement (BPP) for Due Process Compliance Review and Certification.</a:t>
            </a:r>
          </a:p>
          <a:p>
            <a:pPr algn="just"/>
            <a:r>
              <a:rPr lang="en-US" sz="2000" dirty="0" smtClean="0"/>
              <a:t>      It </a:t>
            </a:r>
            <a:r>
              <a:rPr lang="en-US" sz="2000" dirty="0"/>
              <a:t>is only after Due Process </a:t>
            </a:r>
            <a:r>
              <a:rPr lang="en-US" sz="2000" dirty="0" smtClean="0"/>
              <a:t>‘Certificate </a:t>
            </a:r>
            <a:r>
              <a:rPr lang="en-US" sz="2000" dirty="0"/>
              <a:t>of no </a:t>
            </a:r>
            <a:r>
              <a:rPr lang="en-US" sz="2000" dirty="0" smtClean="0"/>
              <a:t>objection’ to award is </a:t>
            </a:r>
            <a:r>
              <a:rPr lang="en-US" sz="2000" dirty="0"/>
              <a:t>obtained from BPP that the Ministry </a:t>
            </a:r>
            <a:r>
              <a:rPr lang="en-US" sz="2000" dirty="0" smtClean="0"/>
              <a:t>can </a:t>
            </a:r>
            <a:r>
              <a:rPr lang="en-US" sz="2000" dirty="0"/>
              <a:t>forward the project to the Federal Executive Council for final approval to award the contract.</a:t>
            </a:r>
          </a:p>
          <a:p>
            <a:pPr algn="just"/>
            <a:r>
              <a:rPr lang="en-US" sz="2000" dirty="0"/>
              <a:t> </a:t>
            </a:r>
          </a:p>
          <a:p>
            <a:pPr algn="just"/>
            <a:r>
              <a:rPr lang="en-US" sz="1400" b="1" dirty="0"/>
              <a:t>	</a:t>
            </a:r>
            <a:endParaRPr lang="en-US" sz="2000" dirty="0"/>
          </a:p>
          <a:p>
            <a:pPr marL="1009650" lvl="1" indent="-609600" algn="just" eaLnBrk="1" hangingPunct="1">
              <a:buNone/>
              <a:defRPr/>
            </a:pPr>
            <a:endParaRPr lang="en-US" sz="2000" dirty="0"/>
          </a:p>
          <a:p>
            <a:endParaRPr lang="en-US" sz="1400" dirty="0" smtClean="0"/>
          </a:p>
        </p:txBody>
      </p:sp>
      <p:sp>
        <p:nvSpPr>
          <p:cNvPr id="29700" name="Rectangle 3"/>
          <p:cNvSpPr>
            <a:spLocks noGrp="1" noChangeArrowheads="1"/>
          </p:cNvSpPr>
          <p:nvPr>
            <p:ph type="title"/>
          </p:nvPr>
        </p:nvSpPr>
        <p:spPr>
          <a:xfrm>
            <a:off x="468313" y="0"/>
            <a:ext cx="8229600" cy="1143000"/>
          </a:xfrm>
        </p:spPr>
        <p:txBody>
          <a:bodyPr/>
          <a:lstStyle/>
          <a:p>
            <a:pPr algn="l" eaLnBrk="1" hangingPunct="1"/>
            <a:r>
              <a:rPr lang="en-US" sz="3600" b="1" u="sng" dirty="0"/>
              <a:t>APPROVAL </a:t>
            </a:r>
            <a:r>
              <a:rPr lang="en-US" sz="3600" b="1" u="sng" dirty="0" smtClean="0"/>
              <a:t>THRESHOLDS (CONT’D)</a:t>
            </a:r>
            <a:endParaRPr lang="en-US" sz="3600" b="1" dirty="0" smtClean="0"/>
          </a:p>
        </p:txBody>
      </p:sp>
    </p:spTree>
  </p:cSld>
  <p:clrMapOvr>
    <a:masterClrMapping/>
  </p:clrMapOvr>
  <p:transition spd="slow">
    <p:split orient="vert"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p>
            <a:fld id="{F798609E-C839-402D-AA09-DC2E61755BF0}" type="slidenum">
              <a:rPr lang="en-US" smtClean="0">
                <a:latin typeface="Arial" pitchFamily="34" charset="0"/>
              </a:rPr>
              <a:pPr/>
              <a:t>29</a:t>
            </a:fld>
            <a:endParaRPr lang="en-US" smtClean="0">
              <a:latin typeface="Arial" pitchFamily="34" charset="0"/>
            </a:endParaRPr>
          </a:p>
        </p:txBody>
      </p:sp>
      <p:sp>
        <p:nvSpPr>
          <p:cNvPr id="30723" name="Rectangle 2"/>
          <p:cNvSpPr>
            <a:spLocks noGrp="1" noChangeArrowheads="1"/>
          </p:cNvSpPr>
          <p:nvPr>
            <p:ph type="body" idx="1"/>
          </p:nvPr>
        </p:nvSpPr>
        <p:spPr>
          <a:xfrm>
            <a:off x="468313" y="1268412"/>
            <a:ext cx="8229600" cy="5970587"/>
          </a:xfrm>
        </p:spPr>
        <p:txBody>
          <a:bodyPr/>
          <a:lstStyle/>
          <a:p>
            <a:r>
              <a:rPr lang="en-US" sz="2000" b="1" u="sng" dirty="0" smtClean="0"/>
              <a:t>1.    Single </a:t>
            </a:r>
            <a:r>
              <a:rPr lang="en-US" sz="2000" b="1" u="sng" dirty="0"/>
              <a:t>Source/Direct Contracting</a:t>
            </a:r>
            <a:endParaRPr lang="en-US" sz="2000" dirty="0"/>
          </a:p>
          <a:p>
            <a:pPr algn="just"/>
            <a:r>
              <a:rPr lang="en-US" sz="2000" dirty="0"/>
              <a:t>Government has approved Single Source/Direct Contracting as part of its determination to facilitate the full implementation of projects and </a:t>
            </a:r>
            <a:r>
              <a:rPr lang="en-US" sz="2000" dirty="0" err="1"/>
              <a:t>programmes</a:t>
            </a:r>
            <a:r>
              <a:rPr lang="en-US" sz="2000" dirty="0"/>
              <a:t> in the budget and </a:t>
            </a:r>
            <a:r>
              <a:rPr lang="en-US" sz="2000" dirty="0" smtClean="0"/>
              <a:t>enhance </a:t>
            </a:r>
            <a:r>
              <a:rPr lang="en-US" sz="2000" dirty="0"/>
              <a:t>economic activities. However, this is just for procurement of minor values of less than N250,000 for goods, works and consultancy and non-consultancy services. </a:t>
            </a:r>
          </a:p>
          <a:p>
            <a:pPr algn="just"/>
            <a:r>
              <a:rPr lang="en-US" sz="2000" b="1" dirty="0" smtClean="0"/>
              <a:t>2</a:t>
            </a:r>
            <a:r>
              <a:rPr lang="en-US" sz="2000" b="1" dirty="0"/>
              <a:t>.	</a:t>
            </a:r>
            <a:r>
              <a:rPr lang="en-US" sz="2000" b="1" u="sng" dirty="0"/>
              <a:t>National Shopping (market Survey)</a:t>
            </a:r>
            <a:endParaRPr lang="en-US" sz="2000" dirty="0"/>
          </a:p>
          <a:p>
            <a:pPr algn="just"/>
            <a:r>
              <a:rPr lang="en-US" sz="2000" dirty="0"/>
              <a:t>This involves requests for proposal where at least three different contractors are required to submit proposals for consideration for a contract. This method applies for contracts of less than N2.5 Million for goods, works and services.</a:t>
            </a:r>
          </a:p>
          <a:p>
            <a:pPr algn="just"/>
            <a:r>
              <a:rPr lang="en-US" sz="2000" b="1" dirty="0"/>
              <a:t>3.	</a:t>
            </a:r>
            <a:r>
              <a:rPr lang="en-US" sz="2000" b="1" u="sng" dirty="0"/>
              <a:t>National Competitive Bidding</a:t>
            </a:r>
            <a:endParaRPr lang="en-US" sz="2000" dirty="0"/>
          </a:p>
          <a:p>
            <a:pPr algn="just"/>
            <a:r>
              <a:rPr lang="en-US" sz="2000" dirty="0"/>
              <a:t>This involves open invitation through advertisement, of competitive and experienced contractors to tender. This method is for contracts of N2.5 Million and above, but less than N100 Million for goods and non-consultancy services and N2.5 Million and above but less than N1 Billion for works.</a:t>
            </a:r>
          </a:p>
          <a:p>
            <a:pPr algn="just"/>
            <a:r>
              <a:rPr lang="en-US" sz="2000" dirty="0"/>
              <a:t> </a:t>
            </a:r>
          </a:p>
          <a:p>
            <a:pPr marL="609600" indent="-609600" algn="just" eaLnBrk="1" hangingPunct="1"/>
            <a:endParaRPr lang="en-US" sz="1400" dirty="0"/>
          </a:p>
          <a:p>
            <a:pPr marL="609600" indent="-609600" algn="just" eaLnBrk="1" hangingPunct="1"/>
            <a:endParaRPr lang="en-US" sz="1400" dirty="0" smtClean="0"/>
          </a:p>
        </p:txBody>
      </p:sp>
      <p:sp>
        <p:nvSpPr>
          <p:cNvPr id="30724" name="Rectangle 3"/>
          <p:cNvSpPr>
            <a:spLocks noGrp="1" noChangeArrowheads="1"/>
          </p:cNvSpPr>
          <p:nvPr>
            <p:ph type="title"/>
          </p:nvPr>
        </p:nvSpPr>
        <p:spPr>
          <a:xfrm>
            <a:off x="468313" y="0"/>
            <a:ext cx="8229600" cy="1143000"/>
          </a:xfrm>
        </p:spPr>
        <p:txBody>
          <a:bodyPr/>
          <a:lstStyle/>
          <a:p>
            <a:pPr algn="l" eaLnBrk="1" hangingPunct="1"/>
            <a:r>
              <a:rPr lang="en-US" sz="3600" b="1" dirty="0"/>
              <a:t>5.0	</a:t>
            </a:r>
            <a:r>
              <a:rPr lang="en-US" sz="3600" b="1" u="sng" dirty="0"/>
              <a:t>PROCUREMENT METHODS AND THRESHOLDS OF APPLICATION</a:t>
            </a:r>
            <a:r>
              <a:rPr lang="en-US" sz="3600" dirty="0"/>
              <a:t/>
            </a:r>
            <a:br>
              <a:rPr lang="en-US" sz="3600" dirty="0"/>
            </a:br>
            <a:endParaRPr lang="en-US" sz="3600" b="1" dirty="0" smtClean="0"/>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l" eaLnBrk="1" hangingPunct="1"/>
            <a:r>
              <a:rPr lang="en-US" b="1" dirty="0" smtClean="0"/>
              <a:t>INTRODUCTION (Cont’d)</a:t>
            </a:r>
            <a:endParaRPr lang="en-US" dirty="0" smtClean="0"/>
          </a:p>
        </p:txBody>
      </p:sp>
      <p:sp>
        <p:nvSpPr>
          <p:cNvPr id="4099" name="Content Placeholder 2"/>
          <p:cNvSpPr>
            <a:spLocks noGrp="1"/>
          </p:cNvSpPr>
          <p:nvPr>
            <p:ph idx="1"/>
          </p:nvPr>
        </p:nvSpPr>
        <p:spPr>
          <a:xfrm>
            <a:off x="457200" y="1357313"/>
            <a:ext cx="8229600" cy="5000625"/>
          </a:xfrm>
        </p:spPr>
        <p:txBody>
          <a:bodyPr/>
          <a:lstStyle/>
          <a:p>
            <a:r>
              <a:rPr lang="en-US" sz="2000" b="1" dirty="0"/>
              <a:t>What is Procurement?</a:t>
            </a:r>
            <a:endParaRPr lang="en-US" sz="2000" dirty="0"/>
          </a:p>
          <a:p>
            <a:pPr algn="just"/>
            <a:r>
              <a:rPr lang="en-US" sz="2000" dirty="0" smtClean="0"/>
              <a:t>          Procurement </a:t>
            </a:r>
            <a:r>
              <a:rPr lang="en-US" sz="2000" dirty="0"/>
              <a:t>simply means </a:t>
            </a:r>
            <a:r>
              <a:rPr lang="en-US" sz="2000" dirty="0" smtClean="0"/>
              <a:t>acquisition of goods, works and services. </a:t>
            </a:r>
            <a:r>
              <a:rPr lang="en-US" sz="2000" dirty="0"/>
              <a:t>Public Sector procurement is the process by which government contracts infrastructure, supplies and contracts professional services.</a:t>
            </a:r>
          </a:p>
          <a:p>
            <a:pPr algn="just"/>
            <a:r>
              <a:rPr lang="en-US" sz="2000" dirty="0"/>
              <a:t>	It is at the heart of delivering public services. It also involves the management of large amounts of money and is the largest single cause of allegations of corruption and government inefficiency. Procurement is </a:t>
            </a:r>
            <a:r>
              <a:rPr lang="en-US" sz="2000" dirty="0" smtClean="0"/>
              <a:t>therefore central </a:t>
            </a:r>
            <a:r>
              <a:rPr lang="en-US" sz="2000" dirty="0"/>
              <a:t>to expenditure management.</a:t>
            </a:r>
          </a:p>
          <a:p>
            <a:pPr algn="just"/>
            <a:r>
              <a:rPr lang="en-US" sz="2000" dirty="0" smtClean="0"/>
              <a:t>      Sound </a:t>
            </a:r>
            <a:r>
              <a:rPr lang="en-US" sz="2000" dirty="0"/>
              <a:t>public procurement policies and practices are among the essential elements of good governance. Good practices reduce cost and produce timely </a:t>
            </a:r>
            <a:r>
              <a:rPr lang="en-US" sz="2000" dirty="0" smtClean="0"/>
              <a:t>results, </a:t>
            </a:r>
            <a:r>
              <a:rPr lang="en-US" sz="2000" dirty="0"/>
              <a:t>by ensuring the efficient and effective utilization of resources and value for money, while poor practices lead to waste and delays.</a:t>
            </a:r>
          </a:p>
          <a:p>
            <a:pPr algn="just" eaLnBrk="1" hangingPunct="1"/>
            <a:endParaRPr lang="en-US" sz="1800" dirty="0" smtClean="0"/>
          </a:p>
        </p:txBody>
      </p:sp>
      <p:sp>
        <p:nvSpPr>
          <p:cNvPr id="4100" name="Slide Number Placeholder 3"/>
          <p:cNvSpPr>
            <a:spLocks noGrp="1"/>
          </p:cNvSpPr>
          <p:nvPr>
            <p:ph type="sldNum" sz="quarter" idx="12"/>
          </p:nvPr>
        </p:nvSpPr>
        <p:spPr>
          <a:noFill/>
        </p:spPr>
        <p:txBody>
          <a:bodyPr/>
          <a:lstStyle/>
          <a:p>
            <a:fld id="{1B64A693-8312-438C-A7B6-953A9D003464}" type="slidenum">
              <a:rPr lang="en-US" smtClean="0">
                <a:latin typeface="Arial" pitchFamily="34" charset="0"/>
              </a:rPr>
              <a:pPr/>
              <a:t>3</a:t>
            </a:fld>
            <a:endParaRPr lang="en-US" dirty="0" smtClean="0">
              <a:latin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fld id="{19A444AD-61E9-47A6-9543-5EBA548C378C}" type="slidenum">
              <a:rPr lang="en-US" smtClean="0">
                <a:latin typeface="Arial" pitchFamily="34" charset="0"/>
              </a:rPr>
              <a:pPr/>
              <a:t>30</a:t>
            </a:fld>
            <a:endParaRPr lang="en-US" smtClean="0">
              <a:latin typeface="Arial" pitchFamily="34" charset="0"/>
            </a:endParaRPr>
          </a:p>
        </p:txBody>
      </p:sp>
      <p:sp>
        <p:nvSpPr>
          <p:cNvPr id="28675" name="Rectangle 2"/>
          <p:cNvSpPr>
            <a:spLocks noGrp="1" noChangeArrowheads="1"/>
          </p:cNvSpPr>
          <p:nvPr>
            <p:ph type="body" idx="1"/>
          </p:nvPr>
        </p:nvSpPr>
        <p:spPr>
          <a:xfrm>
            <a:off x="468313" y="1268413"/>
            <a:ext cx="8229600" cy="5089525"/>
          </a:xfrm>
        </p:spPr>
        <p:txBody>
          <a:bodyPr/>
          <a:lstStyle/>
          <a:p>
            <a:pPr algn="just"/>
            <a:r>
              <a:rPr lang="en-US" sz="1800" b="1" dirty="0" smtClean="0"/>
              <a:t>4.     </a:t>
            </a:r>
            <a:r>
              <a:rPr lang="en-US" sz="1800" b="1" u="sng" dirty="0" smtClean="0"/>
              <a:t>International </a:t>
            </a:r>
            <a:r>
              <a:rPr lang="en-US" sz="1800" b="1" u="sng" dirty="0"/>
              <a:t>Competitive Bidding</a:t>
            </a:r>
            <a:endParaRPr lang="en-US" sz="1800" dirty="0"/>
          </a:p>
          <a:p>
            <a:pPr algn="just"/>
            <a:r>
              <a:rPr lang="en-US" sz="1800" dirty="0"/>
              <a:t>This method involves contracts of N100 Million and above for goods and non-consultancy services and N1 Billion and above for works.</a:t>
            </a:r>
          </a:p>
          <a:p>
            <a:pPr algn="just"/>
            <a:r>
              <a:rPr lang="en-US" sz="1800" b="1" dirty="0"/>
              <a:t>5.	</a:t>
            </a:r>
            <a:r>
              <a:rPr lang="en-US" sz="1800" b="1" u="sng" dirty="0" smtClean="0"/>
              <a:t>Quality </a:t>
            </a:r>
            <a:r>
              <a:rPr lang="en-US" sz="1800" b="1" u="sng" dirty="0"/>
              <a:t>and Cost Based</a:t>
            </a:r>
            <a:endParaRPr lang="en-US" sz="1800" dirty="0"/>
          </a:p>
          <a:p>
            <a:pPr algn="just"/>
            <a:r>
              <a:rPr lang="en-US" sz="1800" dirty="0"/>
              <a:t>This is applicable to only consultancy services and is meant for contracts of N25 Million and above.</a:t>
            </a:r>
          </a:p>
          <a:p>
            <a:pPr algn="just"/>
            <a:r>
              <a:rPr lang="en-US" sz="1800" b="1" dirty="0"/>
              <a:t>6.	</a:t>
            </a:r>
            <a:r>
              <a:rPr lang="en-US" sz="1800" b="1" u="sng" dirty="0"/>
              <a:t>Consultants </a:t>
            </a:r>
            <a:r>
              <a:rPr lang="en-US" sz="1800" b="1" u="sng" dirty="0" smtClean="0"/>
              <a:t>Qualifications</a:t>
            </a:r>
            <a:endParaRPr lang="en-US" sz="1800" dirty="0"/>
          </a:p>
          <a:p>
            <a:pPr algn="just"/>
            <a:r>
              <a:rPr lang="en-US" sz="1800" dirty="0"/>
              <a:t>This is applicable to consultancy services of contract value of less than N25 Million</a:t>
            </a:r>
            <a:r>
              <a:rPr lang="en-US" sz="1800" dirty="0" smtClean="0"/>
              <a:t>.</a:t>
            </a:r>
          </a:p>
          <a:p>
            <a:pPr algn="just"/>
            <a:r>
              <a:rPr lang="en-US" sz="1800" b="1" dirty="0" smtClean="0"/>
              <a:t> 7.     </a:t>
            </a:r>
            <a:r>
              <a:rPr lang="en-US" sz="1800" b="1" u="sng" dirty="0" smtClean="0"/>
              <a:t>Least </a:t>
            </a:r>
            <a:r>
              <a:rPr lang="en-US" sz="1800" b="1" u="sng" dirty="0"/>
              <a:t>Cost</a:t>
            </a:r>
            <a:endParaRPr lang="en-US" sz="1800" dirty="0"/>
          </a:p>
          <a:p>
            <a:pPr algn="just"/>
            <a:r>
              <a:rPr lang="en-US" sz="1800" dirty="0"/>
              <a:t>This is applicable to consultancy services of contract value of less than N25 Million.</a:t>
            </a:r>
          </a:p>
          <a:p>
            <a:pPr algn="just"/>
            <a:r>
              <a:rPr lang="en-US" sz="1800" b="1" dirty="0" smtClean="0"/>
              <a:t>8.</a:t>
            </a:r>
            <a:r>
              <a:rPr lang="en-US" sz="1800" b="1" dirty="0"/>
              <a:t>	</a:t>
            </a:r>
            <a:r>
              <a:rPr lang="en-US" sz="1800" b="1" u="sng" dirty="0"/>
              <a:t>Pre-Qualification</a:t>
            </a:r>
            <a:endParaRPr lang="en-US" sz="1800" dirty="0"/>
          </a:p>
          <a:p>
            <a:pPr algn="just"/>
            <a:r>
              <a:rPr lang="en-US" sz="1800" dirty="0"/>
              <a:t>Pre-qualification is necessary only for contracts in excess of N100 Million for goods and non-consultancy services; and N300 Million for works. In other words, Ministries, Departments and Agencies (MDAs) should go straight to invite Bids for Tender for projects costing less than N100 Million for goods (supply items) and N300 Million for works (construction).</a:t>
            </a:r>
          </a:p>
          <a:p>
            <a:pPr algn="just"/>
            <a:r>
              <a:rPr lang="en-US" sz="1800" dirty="0"/>
              <a:t> </a:t>
            </a:r>
          </a:p>
        </p:txBody>
      </p:sp>
      <p:sp>
        <p:nvSpPr>
          <p:cNvPr id="31748" name="Rectangle 3"/>
          <p:cNvSpPr>
            <a:spLocks noGrp="1" noChangeArrowheads="1"/>
          </p:cNvSpPr>
          <p:nvPr>
            <p:ph type="title"/>
          </p:nvPr>
        </p:nvSpPr>
        <p:spPr>
          <a:xfrm>
            <a:off x="468313" y="0"/>
            <a:ext cx="8229600" cy="1143000"/>
          </a:xfrm>
        </p:spPr>
        <p:txBody>
          <a:bodyPr/>
          <a:lstStyle/>
          <a:p>
            <a:pPr algn="l" eaLnBrk="1" hangingPunct="1"/>
            <a:r>
              <a:rPr lang="en-US" sz="2400" b="1" u="sng" dirty="0"/>
              <a:t>PROCUREMENT METHODS AND THRESHOLDS OF </a:t>
            </a:r>
            <a:r>
              <a:rPr lang="en-US" sz="2400" b="1" u="sng" dirty="0" smtClean="0"/>
              <a:t>APPLICATION(CONT”D)</a:t>
            </a:r>
            <a:r>
              <a:rPr lang="en-US" sz="2400" dirty="0"/>
              <a:t/>
            </a:r>
            <a:br>
              <a:rPr lang="en-US" sz="2400" dirty="0"/>
            </a:br>
            <a:endParaRPr lang="en-US" sz="2400" b="1" dirty="0" smtClean="0"/>
          </a:p>
        </p:txBody>
      </p:sp>
    </p:spTree>
  </p:cSld>
  <p:clrMapOvr>
    <a:masterClrMapping/>
  </p:clrMapOvr>
  <p:transition spd="slow">
    <p:circl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p>
            <a:fld id="{EEC1CD04-E474-40D9-ABC1-B6C1E8ABBCE9}" type="slidenum">
              <a:rPr lang="en-US" smtClean="0">
                <a:latin typeface="Arial" pitchFamily="34" charset="0"/>
              </a:rPr>
              <a:pPr/>
              <a:t>31</a:t>
            </a:fld>
            <a:endParaRPr lang="en-US" smtClean="0">
              <a:latin typeface="Arial" pitchFamily="34" charset="0"/>
            </a:endParaRPr>
          </a:p>
        </p:txBody>
      </p:sp>
      <p:sp>
        <p:nvSpPr>
          <p:cNvPr id="32771" name="Rectangle 2"/>
          <p:cNvSpPr>
            <a:spLocks noGrp="1" noChangeArrowheads="1"/>
          </p:cNvSpPr>
          <p:nvPr>
            <p:ph type="body" idx="1"/>
          </p:nvPr>
        </p:nvSpPr>
        <p:spPr>
          <a:xfrm>
            <a:off x="457200" y="1295400"/>
            <a:ext cx="8229600" cy="5089525"/>
          </a:xfrm>
        </p:spPr>
        <p:txBody>
          <a:bodyPr/>
          <a:lstStyle/>
          <a:p>
            <a:pPr algn="just"/>
            <a:r>
              <a:rPr lang="en-US" sz="2000" dirty="0"/>
              <a:t>The Procurement Planning Committee (PPC) established each financial year by the Accounting Officer of the Ministry or Extra-Ministerial entity handles the Due Process Compliance Review of all such contracts.</a:t>
            </a:r>
          </a:p>
          <a:p>
            <a:pPr algn="just"/>
            <a:r>
              <a:rPr lang="en-US" sz="2000" dirty="0"/>
              <a:t> </a:t>
            </a:r>
          </a:p>
          <a:p>
            <a:pPr algn="just"/>
            <a:r>
              <a:rPr lang="en-US" sz="2000" dirty="0"/>
              <a:t>The contracts within this threshold are therefore certified in-house by the Ministry through its own PPC. The membership of PPC shall consist of:</a:t>
            </a:r>
          </a:p>
          <a:p>
            <a:pPr lvl="0" algn="just"/>
            <a:r>
              <a:rPr lang="en-US" sz="2000" dirty="0"/>
              <a:t>The Accounting Officer of the procuring entity or his representative who shall chair the Committee.</a:t>
            </a:r>
          </a:p>
          <a:p>
            <a:pPr lvl="0" algn="just"/>
            <a:r>
              <a:rPr lang="en-US" sz="2000" dirty="0"/>
              <a:t>A representative of:</a:t>
            </a:r>
          </a:p>
          <a:p>
            <a:pPr lvl="0" algn="just"/>
            <a:endParaRPr lang="en-US" sz="2000" dirty="0"/>
          </a:p>
          <a:p>
            <a:pPr lvl="0" algn="just"/>
            <a:r>
              <a:rPr lang="en-US" sz="2000" dirty="0"/>
              <a:t>The Procurement Unit of the procurement entity who shall be the Secretary;</a:t>
            </a:r>
          </a:p>
          <a:p>
            <a:pPr lvl="0" algn="just"/>
            <a:r>
              <a:rPr lang="en-US" sz="2000" dirty="0"/>
              <a:t>The Unit directly in requirement of the procurement</a:t>
            </a:r>
            <a:r>
              <a:rPr lang="en-US" sz="2000" dirty="0" smtClean="0"/>
              <a:t>;</a:t>
            </a:r>
            <a:endParaRPr lang="en-US" sz="2000" dirty="0"/>
          </a:p>
        </p:txBody>
      </p:sp>
      <p:sp>
        <p:nvSpPr>
          <p:cNvPr id="32772" name="Rectangle 3"/>
          <p:cNvSpPr>
            <a:spLocks noGrp="1" noChangeArrowheads="1"/>
          </p:cNvSpPr>
          <p:nvPr>
            <p:ph type="title"/>
          </p:nvPr>
        </p:nvSpPr>
        <p:spPr>
          <a:xfrm>
            <a:off x="468313" y="0"/>
            <a:ext cx="8229600" cy="1143000"/>
          </a:xfrm>
        </p:spPr>
        <p:txBody>
          <a:bodyPr/>
          <a:lstStyle/>
          <a:p>
            <a:pPr eaLnBrk="1" hangingPunct="1"/>
            <a:r>
              <a:rPr lang="en-US" sz="3600" b="1" dirty="0"/>
              <a:t>THE PROCUREMENT PLANNING COMMITTEE (PPC) </a:t>
            </a:r>
            <a:endParaRPr lang="en-US" sz="3600" b="1" dirty="0" smtClean="0"/>
          </a:p>
        </p:txBody>
      </p:sp>
    </p:spTree>
  </p:cSld>
  <p:clrMapOvr>
    <a:masterClrMapping/>
  </p:clrMapOvr>
  <p:transition spd="slow">
    <p:circl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p>
            <a:fld id="{18712200-477C-40AA-A448-4BD8FEAA4A9C}" type="slidenum">
              <a:rPr lang="en-US" smtClean="0">
                <a:latin typeface="Arial" pitchFamily="34" charset="0"/>
              </a:rPr>
              <a:pPr/>
              <a:t>32</a:t>
            </a:fld>
            <a:endParaRPr lang="en-US" smtClean="0">
              <a:latin typeface="Arial" pitchFamily="34" charset="0"/>
            </a:endParaRPr>
          </a:p>
        </p:txBody>
      </p:sp>
      <p:sp>
        <p:nvSpPr>
          <p:cNvPr id="29699" name="Rectangle 2"/>
          <p:cNvSpPr>
            <a:spLocks noGrp="1" noChangeArrowheads="1"/>
          </p:cNvSpPr>
          <p:nvPr>
            <p:ph type="body" idx="1"/>
          </p:nvPr>
        </p:nvSpPr>
        <p:spPr>
          <a:xfrm>
            <a:off x="571500" y="1214438"/>
            <a:ext cx="8015288" cy="5143500"/>
          </a:xfrm>
        </p:spPr>
        <p:txBody>
          <a:bodyPr>
            <a:noAutofit/>
          </a:bodyPr>
          <a:lstStyle/>
          <a:p>
            <a:endParaRPr lang="en-US" sz="1400" dirty="0" smtClean="0"/>
          </a:p>
          <a:p>
            <a:pPr lvl="0" algn="just"/>
            <a:r>
              <a:rPr lang="en-US" sz="2000" dirty="0"/>
              <a:t>The Financial Unit of the procuring entity;</a:t>
            </a:r>
          </a:p>
          <a:p>
            <a:pPr lvl="0" algn="just"/>
            <a:r>
              <a:rPr lang="en-US" sz="2000" dirty="0"/>
              <a:t>The Planning, Research and Review (Statistics) Unit in the procuring entity;</a:t>
            </a:r>
          </a:p>
          <a:p>
            <a:pPr lvl="0" algn="just"/>
            <a:r>
              <a:rPr lang="en-US" sz="2000" dirty="0"/>
              <a:t>The technical personnel of the procuring entity with expertise in the subject matter for each particular procurement, and</a:t>
            </a:r>
          </a:p>
          <a:p>
            <a:pPr lvl="0" algn="just"/>
            <a:r>
              <a:rPr lang="en-US" sz="2000" dirty="0"/>
              <a:t>The Legal Unit of the procuring entity.</a:t>
            </a:r>
          </a:p>
          <a:p>
            <a:pPr algn="just"/>
            <a:r>
              <a:rPr lang="en-US" sz="2000" dirty="0" smtClean="0"/>
              <a:t>It should be noted that PPC is a Standing Committee with at least seven members, five of which are permanent while the other two are based on need and empanelled from year to year.</a:t>
            </a:r>
          </a:p>
        </p:txBody>
      </p:sp>
      <p:sp>
        <p:nvSpPr>
          <p:cNvPr id="33796" name="Rectangle 3"/>
          <p:cNvSpPr>
            <a:spLocks noGrp="1" noChangeArrowheads="1"/>
          </p:cNvSpPr>
          <p:nvPr>
            <p:ph type="title"/>
          </p:nvPr>
        </p:nvSpPr>
        <p:spPr>
          <a:xfrm>
            <a:off x="-104775" y="-76200"/>
            <a:ext cx="9220200" cy="1295400"/>
          </a:xfrm>
        </p:spPr>
        <p:txBody>
          <a:bodyPr/>
          <a:lstStyle/>
          <a:p>
            <a:pPr algn="l" eaLnBrk="1" hangingPunct="1"/>
            <a:r>
              <a:rPr lang="en-US" sz="3600" dirty="0" smtClean="0"/>
              <a:t>THE PROCUREMENT PLANNING COMMITTEE (</a:t>
            </a:r>
            <a:r>
              <a:rPr lang="en-US" sz="3600" dirty="0"/>
              <a:t>PPC</a:t>
            </a:r>
            <a:r>
              <a:rPr lang="en-US" sz="3600" dirty="0" smtClean="0"/>
              <a:t>) (CONT’D)</a:t>
            </a:r>
            <a:endParaRPr lang="en-US" sz="3600" b="1" dirty="0" smtClean="0"/>
          </a:p>
        </p:txBody>
      </p:sp>
    </p:spTree>
  </p:cSld>
  <p:clrMapOvr>
    <a:masterClrMapping/>
  </p:clrMapOvr>
  <p:transition spd="slow">
    <p:checke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TENDERS BOARD</a:t>
            </a:r>
            <a:endParaRPr lang="en-GB" dirty="0"/>
          </a:p>
        </p:txBody>
      </p:sp>
      <p:sp>
        <p:nvSpPr>
          <p:cNvPr id="3" name="Content Placeholder 2"/>
          <p:cNvSpPr>
            <a:spLocks noGrp="1"/>
          </p:cNvSpPr>
          <p:nvPr>
            <p:ph idx="1"/>
          </p:nvPr>
        </p:nvSpPr>
        <p:spPr/>
        <p:txBody>
          <a:bodyPr/>
          <a:lstStyle/>
          <a:p>
            <a:pPr algn="just"/>
            <a:r>
              <a:rPr lang="en-US" sz="2000" dirty="0"/>
              <a:t>The Tenders Board shall be responsible for the award of procurement of goods, works and services within the threshold set in the regulations.</a:t>
            </a:r>
          </a:p>
          <a:p>
            <a:pPr algn="just"/>
            <a:r>
              <a:rPr lang="en-US" sz="2000" dirty="0"/>
              <a:t>The Bureau of Public Procurement shall from time to time, prescribe guidelines for the membership of Tenders Board subject to the approval of the National Council on Public Procurement.</a:t>
            </a:r>
          </a:p>
          <a:p>
            <a:pPr algn="just"/>
            <a:r>
              <a:rPr lang="en-US" sz="2000" dirty="0"/>
              <a:t> </a:t>
            </a:r>
            <a:r>
              <a:rPr lang="en-US" sz="2000" dirty="0" smtClean="0"/>
              <a:t>Currently</a:t>
            </a:r>
            <a:r>
              <a:rPr lang="en-US" sz="2000" dirty="0"/>
              <a:t>, the membership of the Tenders Board as approved by the government is as follows:</a:t>
            </a:r>
          </a:p>
          <a:p>
            <a:pPr algn="just"/>
            <a:r>
              <a:rPr lang="en-US" sz="2000" dirty="0" smtClean="0"/>
              <a:t>Ministry</a:t>
            </a:r>
            <a:r>
              <a:rPr lang="en-US" sz="2000" dirty="0"/>
              <a:t>:		Chairman	-	Permanent Secretary</a:t>
            </a:r>
          </a:p>
          <a:p>
            <a:pPr algn="just"/>
            <a:r>
              <a:rPr lang="en-US" sz="2000" dirty="0"/>
              <a:t>			Members	-	Heads of Department</a:t>
            </a:r>
          </a:p>
          <a:p>
            <a:pPr algn="just"/>
            <a:r>
              <a:rPr lang="en-US" sz="2000" dirty="0"/>
              <a:t>			Secretary	-	Head of Procurement</a:t>
            </a:r>
          </a:p>
          <a:p>
            <a:pPr algn="just"/>
            <a:r>
              <a:rPr lang="en-US" sz="2000" dirty="0"/>
              <a:t> </a:t>
            </a:r>
            <a:r>
              <a:rPr lang="en-US" sz="2000" dirty="0" err="1" smtClean="0"/>
              <a:t>Parastatals</a:t>
            </a:r>
            <a:r>
              <a:rPr lang="en-US" sz="2000" dirty="0"/>
              <a:t>:	</a:t>
            </a:r>
            <a:r>
              <a:rPr lang="en-US" sz="2000" dirty="0" smtClean="0"/>
              <a:t>           Chairman            -           Chief </a:t>
            </a:r>
            <a:r>
              <a:rPr lang="en-US" sz="2000" dirty="0"/>
              <a:t>Executive </a:t>
            </a:r>
            <a:r>
              <a:rPr lang="en-US" sz="2000" dirty="0" smtClean="0"/>
              <a:t>Officer</a:t>
            </a:r>
            <a:endParaRPr lang="en-US" sz="2000" dirty="0"/>
          </a:p>
          <a:p>
            <a:pPr algn="just"/>
            <a:r>
              <a:rPr lang="en-US" sz="2000" dirty="0"/>
              <a:t>			Members	-	Heads of Departments</a:t>
            </a:r>
          </a:p>
          <a:p>
            <a:pPr algn="just"/>
            <a:r>
              <a:rPr lang="en-US" sz="2000" dirty="0"/>
              <a:t>			Secretary	-	Head of Procurement</a:t>
            </a:r>
          </a:p>
          <a:p>
            <a:pPr algn="just"/>
            <a:r>
              <a:rPr lang="en-US" sz="2000" dirty="0"/>
              <a:t> </a:t>
            </a:r>
          </a:p>
          <a:p>
            <a:pPr algn="just"/>
            <a:r>
              <a:rPr lang="en-US" sz="1400" dirty="0"/>
              <a:t> </a:t>
            </a:r>
          </a:p>
          <a:p>
            <a:pPr marL="1009650" lvl="1" indent="-609600" algn="just" eaLnBrk="1" hangingPunct="1">
              <a:defRPr/>
            </a:pPr>
            <a:endParaRPr lang="en-US" sz="1400" dirty="0" smtClean="0"/>
          </a:p>
        </p:txBody>
      </p:sp>
      <p:sp>
        <p:nvSpPr>
          <p:cNvPr id="4" name="Slide Number Placeholder 3"/>
          <p:cNvSpPr>
            <a:spLocks noGrp="1"/>
          </p:cNvSpPr>
          <p:nvPr>
            <p:ph type="sldNum" sz="quarter" idx="12"/>
          </p:nvPr>
        </p:nvSpPr>
        <p:spPr/>
        <p:txBody>
          <a:bodyPr/>
          <a:lstStyle/>
          <a:p>
            <a:pPr>
              <a:defRPr/>
            </a:pPr>
            <a:fld id="{E7F9B707-A299-4013-86E1-404D2B74A5BD}" type="slidenum">
              <a:rPr lang="en-US"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p>
            <a:fld id="{5DE9C032-93F6-4DCC-9312-C292861414E6}" type="slidenum">
              <a:rPr lang="en-US" smtClean="0">
                <a:latin typeface="Arial" pitchFamily="34" charset="0"/>
              </a:rPr>
              <a:pPr/>
              <a:t>34</a:t>
            </a:fld>
            <a:endParaRPr lang="en-US" smtClean="0">
              <a:latin typeface="Arial" pitchFamily="34" charset="0"/>
            </a:endParaRPr>
          </a:p>
        </p:txBody>
      </p:sp>
      <p:sp>
        <p:nvSpPr>
          <p:cNvPr id="34819" name="Rectangle 2"/>
          <p:cNvSpPr>
            <a:spLocks noGrp="1" noChangeArrowheads="1"/>
          </p:cNvSpPr>
          <p:nvPr>
            <p:ph type="body" idx="1"/>
          </p:nvPr>
        </p:nvSpPr>
        <p:spPr>
          <a:xfrm>
            <a:off x="428625" y="1285875"/>
            <a:ext cx="8229600" cy="5286375"/>
          </a:xfrm>
        </p:spPr>
        <p:txBody>
          <a:bodyPr/>
          <a:lstStyle/>
          <a:p>
            <a:pPr algn="just"/>
            <a:r>
              <a:rPr lang="en-US" sz="2000" dirty="0"/>
              <a:t>These are some abuses which negate the smooth operation of the due process in procurement  and corruption takes place when a laid down process in a given system is circumvented  or vitiated,  thereby conferring undue advantage on the individual(s) involved in the act. Such abuses which have some legal implications include:</a:t>
            </a:r>
          </a:p>
          <a:p>
            <a:pPr algn="just"/>
            <a:r>
              <a:rPr lang="en-US" sz="2000" dirty="0"/>
              <a:t>(a</a:t>
            </a:r>
            <a:r>
              <a:rPr lang="en-US" sz="2000" u="sng" dirty="0"/>
              <a:t>)   </a:t>
            </a:r>
            <a:r>
              <a:rPr lang="en-US" sz="2000" b="1" u="sng" dirty="0"/>
              <a:t>Contracts of goods,  works , and services</a:t>
            </a:r>
            <a:endParaRPr lang="en-US" sz="2000" dirty="0"/>
          </a:p>
          <a:p>
            <a:pPr algn="just"/>
            <a:r>
              <a:rPr lang="en-US" sz="2000" dirty="0"/>
              <a:t>        The guidelines for procurement requires that any procurement whose value does not exceed, say N1 million, can be approved by the Permanent Secretary/ Chief Executive without open competitive tendering. However, at least three relevant written quotations should be obtained from suitably qualified contractors or suppliers. </a:t>
            </a:r>
          </a:p>
          <a:p>
            <a:pPr algn="just"/>
            <a:r>
              <a:rPr lang="en-US" sz="2000" dirty="0"/>
              <a:t>     But what is usually noticed is that contractors the officials want to give the job would be asked to bring three quotations, one of the three would be in the company’s registered name and the other two, most of the time, are just fake and prices quoted higher, thereby giving the impression that the quotations were from three different contractors.</a:t>
            </a:r>
          </a:p>
          <a:p>
            <a:pPr marL="609600" indent="-609600" algn="just" eaLnBrk="1" hangingPunct="1"/>
            <a:endParaRPr lang="en-US" sz="2000" dirty="0"/>
          </a:p>
          <a:p>
            <a:pPr marL="609600" indent="-609600" algn="just" eaLnBrk="1" hangingPunct="1"/>
            <a:endParaRPr lang="en-US" sz="2000" dirty="0"/>
          </a:p>
        </p:txBody>
      </p:sp>
      <p:sp>
        <p:nvSpPr>
          <p:cNvPr id="29700" name="Rectangle 3"/>
          <p:cNvSpPr>
            <a:spLocks noGrp="1" noChangeArrowheads="1"/>
          </p:cNvSpPr>
          <p:nvPr>
            <p:ph type="title"/>
          </p:nvPr>
        </p:nvSpPr>
        <p:spPr>
          <a:xfrm>
            <a:off x="395288" y="0"/>
            <a:ext cx="8229600" cy="1143000"/>
          </a:xfrm>
        </p:spPr>
        <p:txBody>
          <a:bodyPr>
            <a:normAutofit fontScale="90000"/>
          </a:bodyPr>
          <a:lstStyle/>
          <a:p>
            <a:pPr algn="l" eaLnBrk="1" hangingPunct="1">
              <a:defRPr/>
            </a:pPr>
            <a:r>
              <a:rPr lang="en-US" sz="3600" b="1" u="sng" dirty="0" smtClean="0"/>
              <a:t>ABUSES </a:t>
            </a:r>
            <a:r>
              <a:rPr lang="en-US" sz="3600" b="1" u="sng" dirty="0"/>
              <a:t>OF DUE PROCESS IN THE AWARD OF </a:t>
            </a:r>
            <a:r>
              <a:rPr lang="en-US" sz="3600" b="1" u="sng" dirty="0" smtClean="0"/>
              <a:t>CONTRACTS</a:t>
            </a:r>
            <a:endParaRPr lang="en-US" sz="4000" b="1" dirty="0" smtClean="0"/>
          </a:p>
        </p:txBody>
      </p:sp>
    </p:spTree>
  </p:cSld>
  <p:clrMapOvr>
    <a:masterClrMapping/>
  </p:clrMapOvr>
  <p:transition spd="slow">
    <p:checke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797AC758-39E5-4705-8CC4-5928880B6B86}" type="slidenum">
              <a:rPr lang="en-US" smtClean="0">
                <a:latin typeface="Arial" pitchFamily="34" charset="0"/>
              </a:rPr>
              <a:pPr/>
              <a:t>35</a:t>
            </a:fld>
            <a:endParaRPr lang="en-US" smtClean="0">
              <a:latin typeface="Arial" pitchFamily="34" charset="0"/>
            </a:endParaRPr>
          </a:p>
        </p:txBody>
      </p:sp>
      <p:sp>
        <p:nvSpPr>
          <p:cNvPr id="35843" name="Rectangle 2"/>
          <p:cNvSpPr>
            <a:spLocks noGrp="1" noChangeArrowheads="1"/>
          </p:cNvSpPr>
          <p:nvPr>
            <p:ph type="body" idx="1"/>
          </p:nvPr>
        </p:nvSpPr>
        <p:spPr>
          <a:xfrm>
            <a:off x="571500" y="1341438"/>
            <a:ext cx="8053388" cy="5111750"/>
          </a:xfrm>
        </p:spPr>
        <p:txBody>
          <a:bodyPr/>
          <a:lstStyle/>
          <a:p>
            <a:pPr algn="just"/>
            <a:r>
              <a:rPr lang="en-US" sz="2000" dirty="0"/>
              <a:t>At the end of the day, the company with the least price, which was pre-determined, would be given the job as the true winner.</a:t>
            </a:r>
          </a:p>
          <a:p>
            <a:pPr algn="just"/>
            <a:r>
              <a:rPr lang="en-US" sz="2000" b="1" u="sng" dirty="0"/>
              <a:t>(b) Advertisement/Notification</a:t>
            </a:r>
            <a:endParaRPr lang="en-US" sz="2000" dirty="0"/>
          </a:p>
          <a:p>
            <a:pPr algn="just"/>
            <a:r>
              <a:rPr lang="en-US" sz="2000" dirty="0"/>
              <a:t>Abuses are usually noticed in projects and </a:t>
            </a:r>
            <a:r>
              <a:rPr lang="en-US" sz="2000" dirty="0" err="1"/>
              <a:t>programmes</a:t>
            </a:r>
            <a:r>
              <a:rPr lang="en-US" sz="2000" dirty="0"/>
              <a:t>   less than N10m which are supposed to be conspicuously places on the notice boards of the procuring entities. Most of the Ministries ,Departments and Agencies (MDAs),fail to comply with the mandatory  two weeks period or in most cases the notifications are backdated  and placed on the Notice Boards on a Friday ,for the procurement invitation that would end the following Monday. It is obvious that in such situations only those who the officials wanted to bid would have been informed ahead of time.</a:t>
            </a:r>
          </a:p>
          <a:p>
            <a:pPr lvl="0" algn="just"/>
            <a:r>
              <a:rPr lang="en-US" sz="2000" b="1" u="sng" dirty="0" smtClean="0"/>
              <a:t>(c) Pre-qualifications</a:t>
            </a:r>
            <a:endParaRPr lang="en-US" sz="2000" dirty="0"/>
          </a:p>
          <a:p>
            <a:pPr algn="just"/>
            <a:r>
              <a:rPr lang="en-US" sz="2000" dirty="0"/>
              <a:t>     Some MDAs do not state clearly the requirements  for pre-qualification. Responsive requirements such as Registration Certificates from Corporate Affairs Commission (CAC),Tax Clearance Certificate, VAT registration Certificate, are not indicated thereby disqualifying some bidders </a:t>
            </a:r>
            <a:r>
              <a:rPr lang="en-US" sz="2000" dirty="0" err="1"/>
              <a:t>ab</a:t>
            </a:r>
            <a:r>
              <a:rPr lang="en-US" sz="2000" dirty="0"/>
              <a:t>-initio.</a:t>
            </a:r>
          </a:p>
          <a:p>
            <a:pPr algn="just"/>
            <a:r>
              <a:rPr lang="en-US" sz="2000" dirty="0"/>
              <a:t> </a:t>
            </a:r>
          </a:p>
          <a:p>
            <a:pPr marL="609600" indent="-609600" algn="just" eaLnBrk="1" hangingPunct="1"/>
            <a:endParaRPr lang="en-US" sz="2000" dirty="0"/>
          </a:p>
          <a:p>
            <a:pPr marL="609600" indent="-609600" algn="just" eaLnBrk="1" hangingPunct="1"/>
            <a:endParaRPr lang="en-US" sz="2000" dirty="0" smtClean="0"/>
          </a:p>
        </p:txBody>
      </p:sp>
      <p:sp>
        <p:nvSpPr>
          <p:cNvPr id="35844" name="Rectangle 3"/>
          <p:cNvSpPr>
            <a:spLocks noGrp="1" noChangeArrowheads="1"/>
          </p:cNvSpPr>
          <p:nvPr>
            <p:ph type="title"/>
          </p:nvPr>
        </p:nvSpPr>
        <p:spPr>
          <a:xfrm>
            <a:off x="395288" y="0"/>
            <a:ext cx="8229600" cy="1143000"/>
          </a:xfrm>
        </p:spPr>
        <p:txBody>
          <a:bodyPr/>
          <a:lstStyle/>
          <a:p>
            <a:pPr algn="l" eaLnBrk="1" hangingPunct="1"/>
            <a:r>
              <a:rPr lang="en-US" sz="3600" b="1" u="sng" dirty="0"/>
              <a:t>ABUSES OF DUE PROCESS IN THE AWARD OF </a:t>
            </a:r>
            <a:r>
              <a:rPr lang="en-US" sz="3600" b="1" u="sng" dirty="0" smtClean="0"/>
              <a:t>CONTRACTS (CONT’D)</a:t>
            </a:r>
            <a:endParaRPr lang="en-US" sz="3600" b="1" dirty="0" smtClean="0"/>
          </a:p>
        </p:txBody>
      </p:sp>
    </p:spTree>
  </p:cSld>
  <p:clrMapOvr>
    <a:masterClrMapping/>
  </p:clrMapOvr>
  <p:transition spd="slow">
    <p:blinds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p>
            <a:fld id="{8B84495B-9E91-437F-97D2-479CE106D267}" type="slidenum">
              <a:rPr lang="en-US" smtClean="0">
                <a:latin typeface="Arial" pitchFamily="34" charset="0"/>
              </a:rPr>
              <a:pPr/>
              <a:t>36</a:t>
            </a:fld>
            <a:endParaRPr lang="en-US" smtClean="0">
              <a:latin typeface="Arial" pitchFamily="34" charset="0"/>
            </a:endParaRPr>
          </a:p>
        </p:txBody>
      </p:sp>
      <p:sp>
        <p:nvSpPr>
          <p:cNvPr id="36867" name="Rectangle 2"/>
          <p:cNvSpPr>
            <a:spLocks noGrp="1" noChangeArrowheads="1"/>
          </p:cNvSpPr>
          <p:nvPr>
            <p:ph type="body" idx="1"/>
          </p:nvPr>
        </p:nvSpPr>
        <p:spPr>
          <a:xfrm>
            <a:off x="571500" y="1341438"/>
            <a:ext cx="8053388" cy="5040312"/>
          </a:xfrm>
        </p:spPr>
        <p:txBody>
          <a:bodyPr/>
          <a:lstStyle/>
          <a:p>
            <a:pPr marL="0" indent="0" eaLnBrk="1" hangingPunct="1">
              <a:buNone/>
            </a:pPr>
            <a:r>
              <a:rPr lang="en-US" sz="1400" dirty="0" smtClean="0"/>
              <a:t>     </a:t>
            </a:r>
            <a:r>
              <a:rPr lang="en-US" sz="2000" dirty="0" smtClean="0"/>
              <a:t>(</a:t>
            </a:r>
            <a:r>
              <a:rPr lang="en-US" sz="2000" dirty="0"/>
              <a:t>d</a:t>
            </a:r>
            <a:r>
              <a:rPr lang="en-US" sz="2000" b="1" u="sng" dirty="0"/>
              <a:t>)  Bids Opening</a:t>
            </a:r>
            <a:endParaRPr lang="en-US" sz="2000" dirty="0"/>
          </a:p>
          <a:p>
            <a:r>
              <a:rPr lang="en-US" sz="2000" dirty="0"/>
              <a:t>Some MDAs often times open the bids received months after close of submission , which gives room for manipulation  of all kinds. It is  mandatory for bids to be opened immediately after close of submission in the presence of the representatives of the tenderers and other interested public.</a:t>
            </a:r>
          </a:p>
          <a:p>
            <a:r>
              <a:rPr lang="en-US" sz="2000" dirty="0"/>
              <a:t>(e</a:t>
            </a:r>
            <a:r>
              <a:rPr lang="en-US" sz="2000" b="1" u="sng" dirty="0"/>
              <a:t>) Bid Evaluation </a:t>
            </a:r>
            <a:endParaRPr lang="en-US" sz="2000" dirty="0"/>
          </a:p>
          <a:p>
            <a:r>
              <a:rPr lang="en-US" sz="2000" dirty="0"/>
              <a:t> It has been established that greater abuse of the process occurs at the stage of bids evaluation. When the transparent process is in </a:t>
            </a:r>
            <a:r>
              <a:rPr lang="en-US" sz="2000" dirty="0" err="1"/>
              <a:t>favour</a:t>
            </a:r>
            <a:r>
              <a:rPr lang="en-US" sz="2000" dirty="0"/>
              <a:t> of a company not considered </a:t>
            </a:r>
            <a:r>
              <a:rPr lang="en-US" sz="2000" dirty="0" err="1"/>
              <a:t>favourable</a:t>
            </a:r>
            <a:r>
              <a:rPr lang="en-US" sz="2000" dirty="0"/>
              <a:t>  by the MDA ,other criteria are factored to disqualify the best responsive bid.</a:t>
            </a:r>
          </a:p>
          <a:p>
            <a:r>
              <a:rPr lang="en-US" sz="2000" dirty="0"/>
              <a:t>(f)  </a:t>
            </a:r>
            <a:r>
              <a:rPr lang="en-US" sz="2000" b="1" u="sng" dirty="0"/>
              <a:t>Tender Splitting</a:t>
            </a:r>
            <a:endParaRPr lang="en-US" sz="2000" dirty="0"/>
          </a:p>
          <a:p>
            <a:r>
              <a:rPr lang="en-US" sz="2000" dirty="0"/>
              <a:t>It is a serious offence for any officer to deliberately split contracts of goods, works and services in order to circumvent the provision of the procurement guidelines. It has been noticed that some MDAs do engage in such illegal practice  and such breach of the rules is subject to disciplinary action.</a:t>
            </a:r>
          </a:p>
          <a:p>
            <a:r>
              <a:rPr lang="en-US" sz="2000" dirty="0"/>
              <a:t> </a:t>
            </a:r>
          </a:p>
          <a:p>
            <a:r>
              <a:rPr lang="en-US" sz="1400" dirty="0"/>
              <a:t> </a:t>
            </a:r>
            <a:endParaRPr lang="en-US" sz="1400" dirty="0" smtClean="0"/>
          </a:p>
        </p:txBody>
      </p:sp>
      <p:sp>
        <p:nvSpPr>
          <p:cNvPr id="36868" name="Rectangle 3"/>
          <p:cNvSpPr>
            <a:spLocks noGrp="1" noChangeArrowheads="1"/>
          </p:cNvSpPr>
          <p:nvPr>
            <p:ph type="title"/>
          </p:nvPr>
        </p:nvSpPr>
        <p:spPr>
          <a:xfrm>
            <a:off x="395288" y="0"/>
            <a:ext cx="8229600" cy="1143000"/>
          </a:xfrm>
        </p:spPr>
        <p:txBody>
          <a:bodyPr/>
          <a:lstStyle/>
          <a:p>
            <a:pPr algn="l" eaLnBrk="1" hangingPunct="1"/>
            <a:r>
              <a:rPr lang="en-US" sz="3600" b="1" u="sng" dirty="0"/>
              <a:t>ABUSES OF DUE PROCESS IN THE AWARD OF </a:t>
            </a:r>
            <a:r>
              <a:rPr lang="en-US" sz="3600" b="1" u="sng" dirty="0" smtClean="0"/>
              <a:t>CONTRACTS(CONT’D)</a:t>
            </a:r>
            <a:endParaRPr lang="en-US" sz="3600" b="1" dirty="0" smtClean="0"/>
          </a:p>
        </p:txBody>
      </p:sp>
    </p:spTree>
  </p:cSld>
  <p:clrMapOvr>
    <a:masterClrMapping/>
  </p:clrMapOvr>
  <p:transition spd="slow">
    <p:comb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142875"/>
            <a:ext cx="8229600" cy="928688"/>
          </a:xfrm>
        </p:spPr>
        <p:txBody>
          <a:bodyPr/>
          <a:lstStyle/>
          <a:p>
            <a:r>
              <a:rPr lang="en-US" sz="3600" b="1" u="sng" dirty="0"/>
              <a:t>ABUSES OF DUE PROCESS IN THE AWARD OF </a:t>
            </a:r>
            <a:r>
              <a:rPr lang="en-US" sz="3600" b="1" u="sng" dirty="0" smtClean="0"/>
              <a:t>CONTRACTS (CONT’D)</a:t>
            </a:r>
            <a:endParaRPr lang="en-US" sz="3600" b="1" dirty="0" smtClean="0"/>
          </a:p>
        </p:txBody>
      </p:sp>
      <p:sp>
        <p:nvSpPr>
          <p:cNvPr id="37891" name="Content Placeholder 2"/>
          <p:cNvSpPr>
            <a:spLocks noGrp="1"/>
          </p:cNvSpPr>
          <p:nvPr>
            <p:ph idx="1"/>
          </p:nvPr>
        </p:nvSpPr>
        <p:spPr>
          <a:xfrm>
            <a:off x="457200" y="1214438"/>
            <a:ext cx="8229600" cy="4525962"/>
          </a:xfrm>
        </p:spPr>
        <p:txBody>
          <a:bodyPr/>
          <a:lstStyle/>
          <a:p>
            <a:endParaRPr lang="en-US" sz="1400" dirty="0"/>
          </a:p>
          <a:p>
            <a:pPr lvl="0" algn="just"/>
            <a:r>
              <a:rPr lang="en-US" sz="2000" b="1" u="sng" dirty="0" err="1"/>
              <a:t>Virement</a:t>
            </a:r>
            <a:endParaRPr lang="en-US" sz="2000" dirty="0"/>
          </a:p>
          <a:p>
            <a:pPr algn="just"/>
            <a:r>
              <a:rPr lang="en-US" sz="2000" dirty="0"/>
              <a:t>This refers to a transfer of savings on one or more sub-heads to meet expenditure on another sub </a:t>
            </a:r>
            <a:r>
              <a:rPr lang="en-US" sz="2000" dirty="0" smtClean="0"/>
              <a:t>–head.</a:t>
            </a:r>
            <a:endParaRPr lang="en-US" sz="2000" dirty="0"/>
          </a:p>
          <a:p>
            <a:pPr algn="just"/>
            <a:r>
              <a:rPr lang="en-US" sz="2000" dirty="0"/>
              <a:t>  The authority for </a:t>
            </a:r>
            <a:r>
              <a:rPr lang="en-US" sz="2000" dirty="0" err="1"/>
              <a:t>virement</a:t>
            </a:r>
            <a:r>
              <a:rPr lang="en-US" sz="2000" dirty="0"/>
              <a:t>   approval is vested in the hands of the Minister of </a:t>
            </a:r>
            <a:r>
              <a:rPr lang="en-US" sz="2000" dirty="0" smtClean="0"/>
              <a:t>Finance, </a:t>
            </a:r>
            <a:r>
              <a:rPr lang="en-US" sz="2000" dirty="0"/>
              <a:t>who can authorize re-allocation between sub-heads, provided he/she is satisfied that sound reasons exist for additional expenditure.</a:t>
            </a:r>
          </a:p>
          <a:p>
            <a:pPr algn="just"/>
            <a:r>
              <a:rPr lang="en-US" sz="2000" dirty="0"/>
              <a:t>   Such approval which is not automatic is  usually conveyed  by a </a:t>
            </a:r>
            <a:r>
              <a:rPr lang="en-US" sz="2000" dirty="0" err="1"/>
              <a:t>Virement</a:t>
            </a:r>
            <a:r>
              <a:rPr lang="en-US" sz="2000" dirty="0"/>
              <a:t> Warrant, with a proviso  that the additional expenditure comes from the head of  the estimates concerned and that the re-allocation is not for the provision of a new service that was not appropriated for or from Overhead to Capital or vice versa. </a:t>
            </a:r>
          </a:p>
          <a:p>
            <a:pPr>
              <a:buFontTx/>
              <a:buNone/>
            </a:pPr>
            <a:endParaRPr lang="en-US" sz="2000" dirty="0" smtClean="0"/>
          </a:p>
        </p:txBody>
      </p:sp>
      <p:sp>
        <p:nvSpPr>
          <p:cNvPr id="37892" name="Slide Number Placeholder 3"/>
          <p:cNvSpPr>
            <a:spLocks noGrp="1"/>
          </p:cNvSpPr>
          <p:nvPr>
            <p:ph type="sldNum" sz="quarter" idx="12"/>
          </p:nvPr>
        </p:nvSpPr>
        <p:spPr>
          <a:noFill/>
        </p:spPr>
        <p:txBody>
          <a:bodyPr/>
          <a:lstStyle/>
          <a:p>
            <a:fld id="{A672F17E-F9CD-4B54-9BF5-E590B41E2B4D}" type="slidenum">
              <a:rPr lang="en-US" smtClean="0">
                <a:latin typeface="Arial" pitchFamily="34" charset="0"/>
              </a:rPr>
              <a:pPr/>
              <a:t>37</a:t>
            </a:fld>
            <a:endParaRPr lang="en-US" smtClean="0">
              <a:latin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457200" y="1214438"/>
            <a:ext cx="8229600" cy="4525962"/>
          </a:xfrm>
        </p:spPr>
        <p:txBody>
          <a:bodyPr/>
          <a:lstStyle/>
          <a:p>
            <a:pPr algn="just"/>
            <a:r>
              <a:rPr lang="en-US" sz="2000" dirty="0"/>
              <a:t>But some times we witness transfer of money from one vote to another in the MDAs without </a:t>
            </a:r>
            <a:r>
              <a:rPr lang="en-US" sz="2000" dirty="0" err="1" smtClean="0"/>
              <a:t>aproval</a:t>
            </a:r>
            <a:r>
              <a:rPr lang="en-US" sz="2000" dirty="0" smtClean="0"/>
              <a:t>.</a:t>
            </a:r>
            <a:endParaRPr lang="en-US" sz="2000" dirty="0"/>
          </a:p>
          <a:p>
            <a:pPr algn="just"/>
            <a:r>
              <a:rPr lang="en-US" sz="2000" dirty="0" smtClean="0"/>
              <a:t>It </a:t>
            </a:r>
            <a:r>
              <a:rPr lang="en-US" sz="2000" dirty="0"/>
              <a:t>is therefore obvious from the above that any official who vires without authority has committed a criminal offence punishable under the Law</a:t>
            </a:r>
            <a:r>
              <a:rPr lang="en-US" sz="2000" dirty="0" smtClean="0"/>
              <a:t>.</a:t>
            </a:r>
          </a:p>
          <a:p>
            <a:pPr marL="609600" indent="-609600" eaLnBrk="1" hangingPunct="1">
              <a:defRPr/>
            </a:pPr>
            <a:endParaRPr lang="en-US" sz="1400" dirty="0"/>
          </a:p>
          <a:p>
            <a:pPr>
              <a:buFontTx/>
              <a:buChar char="-"/>
            </a:pPr>
            <a:endParaRPr lang="en-US" sz="1400" dirty="0" smtClean="0"/>
          </a:p>
        </p:txBody>
      </p:sp>
      <p:sp>
        <p:nvSpPr>
          <p:cNvPr id="38915" name="Slide Number Placeholder 3"/>
          <p:cNvSpPr>
            <a:spLocks noGrp="1"/>
          </p:cNvSpPr>
          <p:nvPr>
            <p:ph type="sldNum" sz="quarter" idx="12"/>
          </p:nvPr>
        </p:nvSpPr>
        <p:spPr>
          <a:noFill/>
        </p:spPr>
        <p:txBody>
          <a:bodyPr/>
          <a:lstStyle/>
          <a:p>
            <a:fld id="{AFAE8D84-636E-414F-9230-C4C32065AB0E}" type="slidenum">
              <a:rPr lang="en-US" smtClean="0">
                <a:latin typeface="Arial" pitchFamily="34" charset="0"/>
              </a:rPr>
              <a:pPr/>
              <a:t>38</a:t>
            </a:fld>
            <a:endParaRPr lang="en-US" smtClean="0">
              <a:latin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609600" y="1219200"/>
            <a:ext cx="8229600" cy="4525963"/>
          </a:xfrm>
        </p:spPr>
        <p:txBody>
          <a:bodyPr/>
          <a:lstStyle/>
          <a:p>
            <a:pPr algn="just"/>
            <a:r>
              <a:rPr lang="en-US" sz="2000" dirty="0"/>
              <a:t>It is necessary to emphasize that enforcing the due process in the Award of Contracts will lead to fairness, competition, cost effectiveness, accountability and transparency. There is need for officials saddled with the responsibility of procurement to discharge their duties with high sense of responsibility, honesty and due diligence.</a:t>
            </a:r>
          </a:p>
          <a:p>
            <a:pPr algn="just"/>
            <a:r>
              <a:rPr lang="en-US" sz="2000" dirty="0"/>
              <a:t>     Indeed, we all have a duty to support the </a:t>
            </a:r>
            <a:r>
              <a:rPr lang="en-US" sz="2000" dirty="0" smtClean="0"/>
              <a:t>entrench integrity in procurement process </a:t>
            </a:r>
            <a:r>
              <a:rPr lang="en-US" sz="2000" dirty="0"/>
              <a:t>by restoring the culture of transparency, accountability, competition, merit and value for money in the procurement of goods, works and services in the public sector.</a:t>
            </a:r>
          </a:p>
          <a:p>
            <a:pPr algn="just"/>
            <a:r>
              <a:rPr lang="en-US" sz="2000" dirty="0"/>
              <a:t>        It is our duty to raise alarm when we notice </a:t>
            </a:r>
            <a:r>
              <a:rPr lang="en-US" sz="2000" dirty="0" smtClean="0"/>
              <a:t>lack of integrity or any </a:t>
            </a:r>
            <a:r>
              <a:rPr lang="en-US" sz="2000" dirty="0"/>
              <a:t>deviation in the procedures for procurement.</a:t>
            </a:r>
          </a:p>
          <a:p>
            <a:pPr algn="just"/>
            <a:r>
              <a:rPr lang="en-US" sz="2000" dirty="0"/>
              <a:t>		It is our hope that the participants will go back to their respective   schedules better informed on the need to </a:t>
            </a:r>
            <a:r>
              <a:rPr lang="en-US" sz="2000" dirty="0" smtClean="0"/>
              <a:t>ensure</a:t>
            </a:r>
            <a:endParaRPr lang="en-US" sz="1400" dirty="0" smtClean="0"/>
          </a:p>
        </p:txBody>
      </p:sp>
      <p:sp>
        <p:nvSpPr>
          <p:cNvPr id="39939" name="Slide Number Placeholder 3"/>
          <p:cNvSpPr>
            <a:spLocks noGrp="1"/>
          </p:cNvSpPr>
          <p:nvPr>
            <p:ph type="sldNum" sz="quarter" idx="12"/>
          </p:nvPr>
        </p:nvSpPr>
        <p:spPr>
          <a:noFill/>
        </p:spPr>
        <p:txBody>
          <a:bodyPr/>
          <a:lstStyle/>
          <a:p>
            <a:fld id="{F1D8F035-AA99-4B80-99B3-1D664071EC05}" type="slidenum">
              <a:rPr lang="en-US" smtClean="0">
                <a:latin typeface="Arial" pitchFamily="34" charset="0"/>
              </a:rPr>
              <a:pPr/>
              <a:t>39</a:t>
            </a:fld>
            <a:endParaRPr lang="en-US" dirty="0" smtClean="0">
              <a:latin typeface="Arial" pitchFamily="34" charset="0"/>
            </a:endParaRPr>
          </a:p>
        </p:txBody>
      </p:sp>
      <p:sp>
        <p:nvSpPr>
          <p:cNvPr id="4" name="Rectangle 3"/>
          <p:cNvSpPr/>
          <p:nvPr/>
        </p:nvSpPr>
        <p:spPr>
          <a:xfrm>
            <a:off x="1295400" y="455955"/>
            <a:ext cx="6934200" cy="1446550"/>
          </a:xfrm>
          <a:prstGeom prst="rect">
            <a:avLst/>
          </a:prstGeom>
        </p:spPr>
        <p:txBody>
          <a:bodyPr wrap="square">
            <a:spAutoFit/>
          </a:bodyPr>
          <a:lstStyle/>
          <a:p>
            <a:pPr algn="ctr"/>
            <a:r>
              <a:rPr lang="en-US" sz="4400" b="1" dirty="0"/>
              <a:t>CONCLUSION</a:t>
            </a:r>
          </a:p>
          <a:p>
            <a:pPr algn="ctr"/>
            <a:endParaRPr lang="en-GB" sz="4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58120EC8-D120-499A-A2C3-F9082A801174}" type="slidenum">
              <a:rPr lang="en-US" smtClean="0">
                <a:latin typeface="Arial" pitchFamily="34" charset="0"/>
              </a:rPr>
              <a:pPr/>
              <a:t>4</a:t>
            </a:fld>
            <a:endParaRPr lang="en-US" dirty="0" smtClean="0">
              <a:latin typeface="Arial" pitchFamily="34" charset="0"/>
            </a:endParaRPr>
          </a:p>
        </p:txBody>
      </p:sp>
      <p:sp>
        <p:nvSpPr>
          <p:cNvPr id="5123" name="Rectangle 2"/>
          <p:cNvSpPr>
            <a:spLocks noGrp="1" noChangeArrowheads="1"/>
          </p:cNvSpPr>
          <p:nvPr>
            <p:ph type="title"/>
          </p:nvPr>
        </p:nvSpPr>
        <p:spPr>
          <a:xfrm>
            <a:off x="457200" y="0"/>
            <a:ext cx="8686800" cy="1143000"/>
          </a:xfrm>
        </p:spPr>
        <p:txBody>
          <a:bodyPr/>
          <a:lstStyle/>
          <a:p>
            <a:pPr algn="l" eaLnBrk="1" hangingPunct="1"/>
            <a:r>
              <a:rPr lang="en-US" sz="3600" b="1" dirty="0"/>
              <a:t>INTRODUCTION (Cont’d)</a:t>
            </a:r>
            <a:endParaRPr lang="en-US" sz="3600" b="1" dirty="0" smtClean="0"/>
          </a:p>
        </p:txBody>
      </p:sp>
      <p:sp>
        <p:nvSpPr>
          <p:cNvPr id="5124" name="Rectangle 3"/>
          <p:cNvSpPr>
            <a:spLocks noGrp="1" noChangeArrowheads="1"/>
          </p:cNvSpPr>
          <p:nvPr>
            <p:ph type="body" idx="1"/>
          </p:nvPr>
        </p:nvSpPr>
        <p:spPr>
          <a:xfrm>
            <a:off x="468313" y="1268413"/>
            <a:ext cx="8229600" cy="4946650"/>
          </a:xfrm>
        </p:spPr>
        <p:txBody>
          <a:bodyPr/>
          <a:lstStyle/>
          <a:p>
            <a:pPr algn="just"/>
            <a:r>
              <a:rPr lang="en-US" sz="2400" dirty="0"/>
              <a:t>Therefore, in line with the principles of good governance, accountability and transparency in government business, government has set up certain procedures to be followed, criteria that must be fulfilled, steps to be taken and conditions that must be met before public funds could be released from the Treasury for payment to contractors. These set of criteria, steps or conditions are the Due Process</a:t>
            </a:r>
            <a:r>
              <a:rPr lang="en-US" sz="2400" dirty="0" smtClean="0"/>
              <a:t>.</a:t>
            </a:r>
          </a:p>
          <a:p>
            <a:pPr algn="just"/>
            <a:r>
              <a:rPr lang="en-US" sz="2400" dirty="0"/>
              <a:t>By Due Process, Government is stressing that there must be strict compliance with the provisions of the Public Procurement Act 2007, </a:t>
            </a:r>
            <a:r>
              <a:rPr lang="en-US" sz="2400" dirty="0" smtClean="0"/>
              <a:t>Financial Regulations </a:t>
            </a:r>
            <a:r>
              <a:rPr lang="en-US" sz="2400" dirty="0"/>
              <a:t>and relevant </a:t>
            </a:r>
            <a:r>
              <a:rPr lang="en-US" sz="2400" dirty="0" smtClean="0"/>
              <a:t>extant circulars </a:t>
            </a:r>
            <a:r>
              <a:rPr lang="en-US" sz="2400" dirty="0"/>
              <a:t>in the award of </a:t>
            </a:r>
            <a:r>
              <a:rPr lang="en-US" sz="2400" dirty="0" smtClean="0"/>
              <a:t>contract.</a:t>
            </a:r>
            <a:endParaRPr lang="en-US" sz="2400" dirty="0"/>
          </a:p>
          <a:p>
            <a:pPr algn="just"/>
            <a:endParaRPr lang="en-US" sz="2400" dirty="0"/>
          </a:p>
          <a:p>
            <a:pPr marL="609600" indent="-609600" algn="just" eaLnBrk="1" hangingPunct="1">
              <a:lnSpc>
                <a:spcPct val="90000"/>
              </a:lnSpc>
            </a:pPr>
            <a:endParaRPr lang="en-US" sz="1600" b="1" dirty="0" smtClean="0"/>
          </a:p>
        </p:txBody>
      </p:sp>
    </p:spTree>
  </p:cSld>
  <p:clrMapOvr>
    <a:masterClrMapping/>
  </p:clrMapOvr>
  <p:transition spd="slow">
    <p:wheel spokes="8"/>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1066800" y="-533400"/>
            <a:ext cx="7543800" cy="2362200"/>
          </a:xfrm>
        </p:spPr>
        <p:txBody>
          <a:bodyPr/>
          <a:lstStyle/>
          <a:p>
            <a:r>
              <a:rPr lang="en-US" b="1" dirty="0" smtClean="0"/>
              <a:t>CONCLUSION (CONT’D)</a:t>
            </a:r>
            <a:r>
              <a:rPr lang="en-US" b="1" dirty="0"/>
              <a:t/>
            </a:r>
            <a:br>
              <a:rPr lang="en-US" b="1" dirty="0"/>
            </a:br>
            <a:endParaRPr lang="en-US" dirty="0"/>
          </a:p>
        </p:txBody>
      </p:sp>
      <p:sp>
        <p:nvSpPr>
          <p:cNvPr id="40962" name="Content Placeholder 2"/>
          <p:cNvSpPr>
            <a:spLocks noGrp="1"/>
          </p:cNvSpPr>
          <p:nvPr>
            <p:ph type="subTitle" idx="1"/>
          </p:nvPr>
        </p:nvSpPr>
        <p:spPr>
          <a:xfrm>
            <a:off x="838200" y="1143000"/>
            <a:ext cx="7620000" cy="5181600"/>
          </a:xfrm>
        </p:spPr>
        <p:txBody>
          <a:bodyPr/>
          <a:lstStyle/>
          <a:p>
            <a:pPr algn="just">
              <a:lnSpc>
                <a:spcPct val="150000"/>
              </a:lnSpc>
            </a:pPr>
            <a:r>
              <a:rPr lang="en-US" sz="2000" dirty="0"/>
              <a:t>transparency, probity, accountability, openness and competition in public procurement and all government transactions. This will curb wastages, eradicate corruption and block the leakages in the </a:t>
            </a:r>
            <a:r>
              <a:rPr lang="en-US" sz="2000" dirty="0" smtClean="0"/>
              <a:t>public treasury</a:t>
            </a:r>
            <a:r>
              <a:rPr lang="en-US" sz="2000" dirty="0"/>
              <a:t>, which will eventually lead to overall economic development through better standard of living, improved educational standards and </a:t>
            </a:r>
            <a:r>
              <a:rPr lang="en-US" sz="2000"/>
              <a:t>more </a:t>
            </a:r>
            <a:r>
              <a:rPr lang="en-US" sz="2000" smtClean="0"/>
              <a:t>importantly; </a:t>
            </a:r>
            <a:r>
              <a:rPr lang="en-US" sz="2000" dirty="0"/>
              <a:t>embracing integrity in the practice of </a:t>
            </a:r>
            <a:r>
              <a:rPr lang="en-US" sz="2000"/>
              <a:t>our </a:t>
            </a:r>
            <a:r>
              <a:rPr lang="en-US" sz="2000" smtClean="0"/>
              <a:t>professions, </a:t>
            </a:r>
            <a:r>
              <a:rPr lang="en-US" sz="2000" dirty="0"/>
              <a:t>so as to realize Nigeria’s dream of becoming one of the top twenty economies in the world by the year 2020.</a:t>
            </a:r>
          </a:p>
          <a:p>
            <a:pPr algn="just">
              <a:lnSpc>
                <a:spcPct val="150000"/>
              </a:lnSpc>
            </a:pPr>
            <a:r>
              <a:rPr lang="en-US" sz="2000" dirty="0" smtClean="0"/>
              <a:t>      On </a:t>
            </a:r>
            <a:r>
              <a:rPr lang="en-US" sz="2000" dirty="0"/>
              <a:t>behalf of the Commission, I wish you God’s guidance.</a:t>
            </a:r>
          </a:p>
          <a:p>
            <a:pPr algn="just">
              <a:lnSpc>
                <a:spcPct val="150000"/>
              </a:lnSpc>
            </a:pPr>
            <a:r>
              <a:rPr lang="en-US" sz="2000" dirty="0"/>
              <a:t>      </a:t>
            </a:r>
            <a:r>
              <a:rPr lang="en-US" sz="2000" dirty="0" smtClean="0"/>
              <a:t>        </a:t>
            </a:r>
            <a:r>
              <a:rPr lang="en-US" sz="2000" dirty="0"/>
              <a:t>Thank you for listening.</a:t>
            </a:r>
          </a:p>
          <a:p>
            <a:pPr algn="just"/>
            <a:r>
              <a:rPr lang="en-US" sz="2000" dirty="0"/>
              <a:t> </a:t>
            </a:r>
          </a:p>
          <a:p>
            <a:endParaRPr lang="en-US" dirty="0" smtClean="0"/>
          </a:p>
        </p:txBody>
      </p:sp>
      <p:sp>
        <p:nvSpPr>
          <p:cNvPr id="40963" name="Slide Number Placeholder 3"/>
          <p:cNvSpPr>
            <a:spLocks noGrp="1"/>
          </p:cNvSpPr>
          <p:nvPr>
            <p:ph type="sldNum" sz="quarter" idx="12"/>
          </p:nvPr>
        </p:nvSpPr>
        <p:spPr/>
        <p:txBody>
          <a:bodyPr/>
          <a:lstStyle/>
          <a:p>
            <a:fld id="{F182CE8A-69DD-4251-B20C-87CEBF9A3795}" type="slidenum">
              <a:rPr lang="en-US" smtClean="0"/>
              <a:pPr/>
              <a:t>40</a:t>
            </a:fld>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457200" y="1214438"/>
            <a:ext cx="8401050" cy="4525962"/>
          </a:xfrm>
        </p:spPr>
        <p:txBody>
          <a:bodyPr/>
          <a:lstStyle/>
          <a:p>
            <a:pPr>
              <a:buFontTx/>
              <a:buNone/>
            </a:pPr>
            <a:r>
              <a:rPr lang="en-US" dirty="0" smtClean="0"/>
              <a:t>   </a:t>
            </a:r>
          </a:p>
        </p:txBody>
      </p:sp>
      <p:sp>
        <p:nvSpPr>
          <p:cNvPr id="41987" name="Slide Number Placeholder 3"/>
          <p:cNvSpPr>
            <a:spLocks noGrp="1"/>
          </p:cNvSpPr>
          <p:nvPr>
            <p:ph type="sldNum" sz="quarter" idx="12"/>
          </p:nvPr>
        </p:nvSpPr>
        <p:spPr>
          <a:noFill/>
        </p:spPr>
        <p:txBody>
          <a:bodyPr/>
          <a:lstStyle/>
          <a:p>
            <a:fld id="{92E5C154-4052-4FFF-AADB-F4A1F72E80C2}" type="slidenum">
              <a:rPr lang="en-US" smtClean="0">
                <a:latin typeface="Arial" pitchFamily="34" charset="0"/>
              </a:rPr>
              <a:pPr/>
              <a:t>41</a:t>
            </a:fld>
            <a:endParaRPr lang="en-US" dirty="0" smtClean="0">
              <a:latin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457200" y="1428750"/>
            <a:ext cx="8329613" cy="4525963"/>
          </a:xfrm>
        </p:spPr>
        <p:txBody>
          <a:bodyPr/>
          <a:lstStyle/>
          <a:p>
            <a:endParaRPr lang="en-US" sz="2000" dirty="0"/>
          </a:p>
        </p:txBody>
      </p:sp>
      <p:sp>
        <p:nvSpPr>
          <p:cNvPr id="43011" name="Slide Number Placeholder 3"/>
          <p:cNvSpPr>
            <a:spLocks noGrp="1"/>
          </p:cNvSpPr>
          <p:nvPr>
            <p:ph type="sldNum" sz="quarter" idx="12"/>
          </p:nvPr>
        </p:nvSpPr>
        <p:spPr>
          <a:noFill/>
        </p:spPr>
        <p:txBody>
          <a:bodyPr/>
          <a:lstStyle/>
          <a:p>
            <a:fld id="{54FCE048-3325-4223-94BA-4323D94298BF}" type="slidenum">
              <a:rPr lang="en-US" smtClean="0">
                <a:latin typeface="Arial" pitchFamily="34" charset="0"/>
              </a:rPr>
              <a:pPr/>
              <a:t>42</a:t>
            </a:fld>
            <a:endParaRPr lang="en-US" smtClean="0">
              <a:latin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571500" y="1600200"/>
            <a:ext cx="8115300" cy="4525963"/>
          </a:xfrm>
        </p:spPr>
        <p:txBody>
          <a:bodyPr/>
          <a:lstStyle/>
          <a:p>
            <a:pPr algn="just"/>
            <a:r>
              <a:rPr lang="en-US" sz="2400" dirty="0"/>
              <a:t> </a:t>
            </a:r>
            <a:endParaRPr lang="en-US" sz="2400" dirty="0" smtClean="0"/>
          </a:p>
        </p:txBody>
      </p:sp>
      <p:sp>
        <p:nvSpPr>
          <p:cNvPr id="49155" name="Slide Number Placeholder 3"/>
          <p:cNvSpPr>
            <a:spLocks noGrp="1"/>
          </p:cNvSpPr>
          <p:nvPr>
            <p:ph type="sldNum" sz="quarter" idx="12"/>
          </p:nvPr>
        </p:nvSpPr>
        <p:spPr>
          <a:noFill/>
        </p:spPr>
        <p:txBody>
          <a:bodyPr/>
          <a:lstStyle/>
          <a:p>
            <a:fld id="{72E308B9-F2E6-43B8-A499-34141420711D}" type="slidenum">
              <a:rPr lang="en-US" smtClean="0">
                <a:latin typeface="Arial" pitchFamily="34" charset="0"/>
              </a:rPr>
              <a:pPr/>
              <a:t>43</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759DBA90-4656-4AF4-8481-A23284207D3F}" type="slidenum">
              <a:rPr lang="en-US" smtClean="0">
                <a:latin typeface="Arial" pitchFamily="34" charset="0"/>
              </a:rPr>
              <a:pPr/>
              <a:t>5</a:t>
            </a:fld>
            <a:endParaRPr lang="en-US" dirty="0" smtClean="0">
              <a:latin typeface="Arial" pitchFamily="34" charset="0"/>
            </a:endParaRPr>
          </a:p>
        </p:txBody>
      </p:sp>
      <p:sp>
        <p:nvSpPr>
          <p:cNvPr id="6147" name="Rectangle 2"/>
          <p:cNvSpPr>
            <a:spLocks noGrp="1" noChangeArrowheads="1"/>
          </p:cNvSpPr>
          <p:nvPr>
            <p:ph type="title"/>
          </p:nvPr>
        </p:nvSpPr>
        <p:spPr>
          <a:xfrm>
            <a:off x="457200" y="0"/>
            <a:ext cx="8686800" cy="1143000"/>
          </a:xfrm>
        </p:spPr>
        <p:txBody>
          <a:bodyPr/>
          <a:lstStyle/>
          <a:p>
            <a:pPr algn="l" eaLnBrk="1" hangingPunct="1"/>
            <a:r>
              <a:rPr lang="en-US" sz="3600" b="1" dirty="0" smtClean="0"/>
              <a:t>INTRODUCTION (Cont’d)</a:t>
            </a:r>
          </a:p>
        </p:txBody>
      </p:sp>
      <p:sp>
        <p:nvSpPr>
          <p:cNvPr id="6148" name="Rectangle 3"/>
          <p:cNvSpPr>
            <a:spLocks noGrp="1" noChangeArrowheads="1"/>
          </p:cNvSpPr>
          <p:nvPr>
            <p:ph type="body" idx="1"/>
          </p:nvPr>
        </p:nvSpPr>
        <p:spPr>
          <a:xfrm>
            <a:off x="539552" y="1124744"/>
            <a:ext cx="8229600" cy="5657056"/>
          </a:xfrm>
        </p:spPr>
        <p:txBody>
          <a:bodyPr/>
          <a:lstStyle/>
          <a:p>
            <a:pPr>
              <a:buNone/>
            </a:pPr>
            <a:r>
              <a:rPr lang="en-US" sz="1800" b="1" u="sng" dirty="0"/>
              <a:t>WHAT IS </a:t>
            </a:r>
            <a:r>
              <a:rPr lang="en-US" sz="1800" b="1" u="sng" dirty="0" smtClean="0"/>
              <a:t>INTEGRITY AND  WHY IS IT NECESSARY TO APPLY INTEGRITY IN PROCUREMENT PROCESS?</a:t>
            </a:r>
          </a:p>
          <a:p>
            <a:pPr algn="just">
              <a:buNone/>
            </a:pPr>
            <a:r>
              <a:rPr lang="en-US" sz="1800" dirty="0" smtClean="0"/>
              <a:t> Integrity simply means doing what is right, obeying the laid-down rules, adhering to ethics  of one’s profession.</a:t>
            </a:r>
          </a:p>
          <a:p>
            <a:pPr algn="just">
              <a:buNone/>
            </a:pPr>
            <a:r>
              <a:rPr lang="en-US" sz="1800" dirty="0" smtClean="0"/>
              <a:t>You practice integrity</a:t>
            </a:r>
            <a:r>
              <a:rPr lang="en-US" sz="1800" b="1" i="1" dirty="0" smtClean="0"/>
              <a:t> </a:t>
            </a:r>
            <a:r>
              <a:rPr lang="en-US" sz="1800" dirty="0" smtClean="0"/>
              <a:t>when the discharge of your duties is governed by the principles of honesty, accountability, transparency, fairness and equity. Therefore the quantum of sound moral </a:t>
            </a:r>
            <a:r>
              <a:rPr lang="en-US" sz="1800" dirty="0" err="1" smtClean="0"/>
              <a:t>behaviour</a:t>
            </a:r>
            <a:r>
              <a:rPr lang="en-US" sz="1800" dirty="0" smtClean="0"/>
              <a:t> built on self </a:t>
            </a:r>
            <a:r>
              <a:rPr lang="en-US" sz="1800" dirty="0"/>
              <a:t>discipline, </a:t>
            </a:r>
            <a:r>
              <a:rPr lang="en-US" sz="1800" dirty="0" smtClean="0"/>
              <a:t>probity</a:t>
            </a:r>
            <a:r>
              <a:rPr lang="en-US" sz="1800" dirty="0"/>
              <a:t>, accountability, transparency, fairness and equity </a:t>
            </a:r>
            <a:r>
              <a:rPr lang="en-US" sz="1800" dirty="0" smtClean="0"/>
              <a:t>is </a:t>
            </a:r>
            <a:r>
              <a:rPr lang="en-US" sz="1800" dirty="0"/>
              <a:t>called </a:t>
            </a:r>
            <a:r>
              <a:rPr lang="en-US" sz="1800" b="1" i="1" dirty="0" smtClean="0"/>
              <a:t>Integrity</a:t>
            </a:r>
            <a:r>
              <a:rPr lang="en-US" sz="1800" dirty="0" smtClean="0"/>
              <a:t>.</a:t>
            </a:r>
          </a:p>
          <a:p>
            <a:pPr algn="just">
              <a:buNone/>
            </a:pPr>
            <a:r>
              <a:rPr lang="en-US" sz="1800" dirty="0" smtClean="0"/>
              <a:t> The reality of lack of National Integrity and development of culture of corruption in our National Institutions must be tackled more holistically than hitherto, because corruption robs Democracy of its dividends. Action must replace rhetoric and mere sentiments.</a:t>
            </a:r>
          </a:p>
          <a:p>
            <a:pPr algn="just">
              <a:buNone/>
            </a:pPr>
            <a:r>
              <a:rPr lang="en-US" sz="1800" dirty="0" smtClean="0"/>
              <a:t>Integrity has to take root in  the hearts of most Nigerians and corruption must be shunned for the country to progress and attain a sustainable development.</a:t>
            </a:r>
            <a:endParaRPr lang="en-US" sz="1800" b="1" dirty="0" smtClean="0"/>
          </a:p>
          <a:p>
            <a:pPr algn="just">
              <a:buFontTx/>
              <a:buNone/>
            </a:pPr>
            <a:r>
              <a:rPr lang="en-US" sz="1800" dirty="0" smtClean="0"/>
              <a:t>By </a:t>
            </a:r>
            <a:r>
              <a:rPr lang="en-US" sz="1800" dirty="0"/>
              <a:t>the time more and more people and institutions embrace integrity in the practice of their professions and trades, there would not be a hiding place for the corrupt and that would lead to the eradication </a:t>
            </a:r>
            <a:r>
              <a:rPr lang="en-US" sz="1800" dirty="0" smtClean="0"/>
              <a:t>of </a:t>
            </a:r>
            <a:r>
              <a:rPr lang="en-US" sz="1800" dirty="0"/>
              <a:t>Corruption</a:t>
            </a:r>
            <a:r>
              <a:rPr lang="en-US" sz="1800" dirty="0" smtClean="0"/>
              <a:t>.</a:t>
            </a:r>
            <a:endParaRPr lang="en-US" sz="1800" dirty="0"/>
          </a:p>
          <a:p>
            <a:pPr algn="just"/>
            <a:endParaRPr lang="en-US" sz="1800" dirty="0" smtClean="0"/>
          </a:p>
        </p:txBody>
      </p:sp>
    </p:spTree>
  </p:cSld>
  <p:clrMapOvr>
    <a:masterClrMapping/>
  </p:clrMapOvr>
  <p:transition spd="slow">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74BBFDB2-EFA0-4305-85AC-0C8C24370648}" type="slidenum">
              <a:rPr lang="en-US" smtClean="0">
                <a:latin typeface="Arial" pitchFamily="34" charset="0"/>
              </a:rPr>
              <a:pPr/>
              <a:t>6</a:t>
            </a:fld>
            <a:endParaRPr lang="en-US" dirty="0" smtClean="0">
              <a:latin typeface="Arial" pitchFamily="34" charset="0"/>
            </a:endParaRPr>
          </a:p>
        </p:txBody>
      </p:sp>
      <p:sp>
        <p:nvSpPr>
          <p:cNvPr id="7171" name="Rectangle 2"/>
          <p:cNvSpPr>
            <a:spLocks noGrp="1" noChangeArrowheads="1"/>
          </p:cNvSpPr>
          <p:nvPr>
            <p:ph type="title"/>
          </p:nvPr>
        </p:nvSpPr>
        <p:spPr>
          <a:xfrm>
            <a:off x="457200" y="0"/>
            <a:ext cx="8686800" cy="1143000"/>
          </a:xfrm>
        </p:spPr>
        <p:txBody>
          <a:bodyPr/>
          <a:lstStyle/>
          <a:p>
            <a:pPr algn="l" eaLnBrk="1" hangingPunct="1"/>
            <a:r>
              <a:rPr lang="en-US" sz="3600" b="1" dirty="0" smtClean="0"/>
              <a:t>INTRODUCTION (Cont’d)</a:t>
            </a:r>
          </a:p>
        </p:txBody>
      </p:sp>
      <p:sp>
        <p:nvSpPr>
          <p:cNvPr id="7172" name="Rectangle 3"/>
          <p:cNvSpPr>
            <a:spLocks noGrp="1" noChangeArrowheads="1"/>
          </p:cNvSpPr>
          <p:nvPr>
            <p:ph type="body" idx="1"/>
          </p:nvPr>
        </p:nvSpPr>
        <p:spPr>
          <a:xfrm>
            <a:off x="228600" y="1066800"/>
            <a:ext cx="8229600" cy="4946650"/>
          </a:xfrm>
        </p:spPr>
        <p:txBody>
          <a:bodyPr/>
          <a:lstStyle/>
          <a:p>
            <a:pPr marL="609600" indent="-609600" eaLnBrk="1" hangingPunct="1">
              <a:lnSpc>
                <a:spcPct val="90000"/>
              </a:lnSpc>
            </a:pPr>
            <a:endParaRPr lang="en-US" sz="2400" dirty="0" smtClean="0"/>
          </a:p>
          <a:p>
            <a:pPr marL="609600" indent="-609600" algn="just" eaLnBrk="1" hangingPunct="1">
              <a:lnSpc>
                <a:spcPct val="90000"/>
              </a:lnSpc>
            </a:pPr>
            <a:r>
              <a:rPr lang="en-US" sz="2400" dirty="0" smtClean="0"/>
              <a:t>Integrity demands for instance, that in a situation where a conflict of interest exists, such that an Officer who is a member of </a:t>
            </a:r>
            <a:r>
              <a:rPr lang="en-US" sz="2400" dirty="0"/>
              <a:t>Ad-hoc Committee </a:t>
            </a:r>
            <a:r>
              <a:rPr lang="en-US" sz="2400" dirty="0" smtClean="0"/>
              <a:t>on Bids Evaluation, possesses direct or indirect relationship with a Bidder, Supplier or Contractor, that is inherently unethical or that may be implied or construed to be, or make possible personal gain due to the person’s ability to influence dealings which give a pecuniary or other advantage to a contractor, such an Officer has to indicate and decline from serving in the Committee.</a:t>
            </a:r>
          </a:p>
          <a:p>
            <a:pPr marL="609600" indent="-609600" eaLnBrk="1" hangingPunct="1">
              <a:lnSpc>
                <a:spcPct val="90000"/>
              </a:lnSpc>
            </a:pPr>
            <a:endParaRPr lang="en-US" sz="1400" dirty="0" smtClean="0"/>
          </a:p>
        </p:txBody>
      </p:sp>
    </p:spTree>
  </p:cSld>
  <p:clrMapOvr>
    <a:masterClrMapping/>
  </p:clrMapOvr>
  <p:transition spd="slow">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9462CA4F-7641-4996-A0C8-0404F7FCCF42}" type="slidenum">
              <a:rPr lang="en-US" smtClean="0">
                <a:latin typeface="Arial" pitchFamily="34" charset="0"/>
              </a:rPr>
              <a:pPr/>
              <a:t>7</a:t>
            </a:fld>
            <a:endParaRPr lang="en-US" dirty="0" smtClean="0">
              <a:latin typeface="Arial" pitchFamily="34" charset="0"/>
            </a:endParaRPr>
          </a:p>
        </p:txBody>
      </p:sp>
      <p:sp>
        <p:nvSpPr>
          <p:cNvPr id="8195" name="Rectangle 2"/>
          <p:cNvSpPr>
            <a:spLocks noGrp="1" noChangeArrowheads="1"/>
          </p:cNvSpPr>
          <p:nvPr>
            <p:ph type="title"/>
          </p:nvPr>
        </p:nvSpPr>
        <p:spPr>
          <a:xfrm>
            <a:off x="457200" y="0"/>
            <a:ext cx="8686800" cy="1143000"/>
          </a:xfrm>
        </p:spPr>
        <p:txBody>
          <a:bodyPr/>
          <a:lstStyle/>
          <a:p>
            <a:pPr algn="l" eaLnBrk="1" hangingPunct="1"/>
            <a:r>
              <a:rPr lang="en-US" sz="3600" b="1" dirty="0" smtClean="0"/>
              <a:t>WHAT OCCASSIONED THE WORKSHOP?</a:t>
            </a:r>
          </a:p>
        </p:txBody>
      </p:sp>
      <p:sp>
        <p:nvSpPr>
          <p:cNvPr id="8196" name="Rectangle 3"/>
          <p:cNvSpPr>
            <a:spLocks noGrp="1" noChangeArrowheads="1"/>
          </p:cNvSpPr>
          <p:nvPr>
            <p:ph type="body" idx="1"/>
          </p:nvPr>
        </p:nvSpPr>
        <p:spPr>
          <a:xfrm>
            <a:off x="228600" y="1066800"/>
            <a:ext cx="8469313" cy="6019800"/>
          </a:xfrm>
        </p:spPr>
        <p:txBody>
          <a:bodyPr/>
          <a:lstStyle/>
          <a:p>
            <a:pPr marL="1009650" lvl="1" indent="-609600" algn="just" eaLnBrk="1" hangingPunct="1">
              <a:defRPr/>
            </a:pPr>
            <a:r>
              <a:rPr lang="en-US" sz="2000" dirty="0" smtClean="0"/>
              <a:t>     Sequel to the National Conference on Transparency, Accountability and Ethical Values in tertiary Institutions For Sustainable Development, jointly convened by ICPC ,TETFUND and the Office of the Special Adviser to the President on Ethics and Values at </a:t>
            </a:r>
            <a:r>
              <a:rPr lang="en-US" sz="2000" dirty="0" err="1" smtClean="0"/>
              <a:t>Ladi</a:t>
            </a:r>
            <a:r>
              <a:rPr lang="en-US" sz="2000" dirty="0" smtClean="0"/>
              <a:t> </a:t>
            </a:r>
            <a:r>
              <a:rPr lang="en-US" sz="2000" dirty="0" err="1" smtClean="0"/>
              <a:t>Kwali</a:t>
            </a:r>
            <a:r>
              <a:rPr lang="en-US" sz="2000" dirty="0" smtClean="0"/>
              <a:t> </a:t>
            </a:r>
            <a:r>
              <a:rPr lang="en-US" sz="2000" dirty="0" err="1" smtClean="0"/>
              <a:t>Conferene</a:t>
            </a:r>
            <a:r>
              <a:rPr lang="en-US" sz="2000" dirty="0" smtClean="0"/>
              <a:t> Centre, Sheraton Hotel and Towers, Abuja on 20</a:t>
            </a:r>
            <a:r>
              <a:rPr lang="en-US" sz="2000" baseline="30000" dirty="0" smtClean="0"/>
              <a:t>th</a:t>
            </a:r>
            <a:r>
              <a:rPr lang="en-US" sz="2000" dirty="0" smtClean="0"/>
              <a:t> and 21</a:t>
            </a:r>
            <a:r>
              <a:rPr lang="en-US" sz="2000" baseline="30000" dirty="0" smtClean="0"/>
              <a:t>st</a:t>
            </a:r>
            <a:r>
              <a:rPr lang="en-US" sz="2000" dirty="0" smtClean="0"/>
              <a:t> May,2014; which was occasioned by the findings of the pilot ICPC/NUC University System Study and Review (USSR); where it was discovered among others that lack of probity, transparency and accountability in tertiary institutions is greatly hindering the progress and development of the institutions and the country at  large, even with the intervention of TETFUND. </a:t>
            </a:r>
          </a:p>
          <a:p>
            <a:pPr marL="1009650" lvl="1" indent="-609600" algn="just" eaLnBrk="1" hangingPunct="1">
              <a:defRPr/>
            </a:pPr>
            <a:r>
              <a:rPr lang="en-US" sz="2000" dirty="0"/>
              <a:t> </a:t>
            </a:r>
            <a:r>
              <a:rPr lang="en-US" sz="2000" dirty="0" smtClean="0"/>
              <a:t>   The conference agreed that the findings of the USSR should be applicable to other Tertiary Institutions including Polytechnics  and Colleges of Education. The conference further decided that the ICPC should take steps to conduct management level training for the leadership of Nigeria Tertiary Institutions in the key areas of infractions identified in the USSR report. </a:t>
            </a:r>
          </a:p>
          <a:p>
            <a:pPr marL="609600" indent="-609600" eaLnBrk="1" hangingPunct="1">
              <a:lnSpc>
                <a:spcPct val="90000"/>
              </a:lnSpc>
            </a:pPr>
            <a:endParaRPr lang="en-US" sz="1400" dirty="0" smtClean="0"/>
          </a:p>
          <a:p>
            <a:pPr marL="609600" indent="-609600" eaLnBrk="1" hangingPunct="1">
              <a:lnSpc>
                <a:spcPct val="90000"/>
              </a:lnSpc>
            </a:pPr>
            <a:endParaRPr lang="en-US" sz="1400" b="1" i="1" dirty="0" smtClean="0"/>
          </a:p>
        </p:txBody>
      </p:sp>
    </p:spTree>
  </p:cSld>
  <p:clrMapOvr>
    <a:masterClrMapping/>
  </p:clrMapOvr>
  <p:transition spd="slow">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4A502556-6F74-46A2-BA33-FA42514D7399}" type="slidenum">
              <a:rPr lang="en-US" smtClean="0">
                <a:latin typeface="Arial" pitchFamily="34" charset="0"/>
              </a:rPr>
              <a:pPr/>
              <a:t>8</a:t>
            </a:fld>
            <a:endParaRPr lang="en-US" smtClean="0">
              <a:latin typeface="Arial" pitchFamily="34" charset="0"/>
            </a:endParaRPr>
          </a:p>
        </p:txBody>
      </p:sp>
      <p:sp>
        <p:nvSpPr>
          <p:cNvPr id="9219" name="Rectangle 2"/>
          <p:cNvSpPr>
            <a:spLocks noGrp="1" noChangeArrowheads="1"/>
          </p:cNvSpPr>
          <p:nvPr>
            <p:ph type="title"/>
          </p:nvPr>
        </p:nvSpPr>
        <p:spPr>
          <a:xfrm>
            <a:off x="219075" y="-76200"/>
            <a:ext cx="8686800" cy="1143000"/>
          </a:xfrm>
        </p:spPr>
        <p:txBody>
          <a:bodyPr/>
          <a:lstStyle/>
          <a:p>
            <a:pPr algn="l" eaLnBrk="1" hangingPunct="1"/>
            <a:r>
              <a:rPr lang="en-US" sz="3600" b="1" dirty="0"/>
              <a:t>BACKGROUND OF PUBLIC SECTOR PROCUREMENT REFORMS</a:t>
            </a:r>
            <a:endParaRPr lang="en-US" sz="3600" b="1" dirty="0" smtClean="0"/>
          </a:p>
        </p:txBody>
      </p:sp>
      <p:sp>
        <p:nvSpPr>
          <p:cNvPr id="9220" name="Rectangle 3"/>
          <p:cNvSpPr>
            <a:spLocks noGrp="1" noChangeArrowheads="1"/>
          </p:cNvSpPr>
          <p:nvPr>
            <p:ph type="body" idx="1"/>
          </p:nvPr>
        </p:nvSpPr>
        <p:spPr>
          <a:xfrm>
            <a:off x="609600" y="1143000"/>
            <a:ext cx="8229600" cy="5113337"/>
          </a:xfrm>
        </p:spPr>
        <p:txBody>
          <a:bodyPr/>
          <a:lstStyle/>
          <a:p>
            <a:pPr algn="just"/>
            <a:r>
              <a:rPr lang="en-US" sz="2800" dirty="0" smtClean="0"/>
              <a:t>“</a:t>
            </a:r>
            <a:r>
              <a:rPr lang="en-US" sz="2000" dirty="0" smtClean="0"/>
              <a:t>Faced with the bitter consequences of corruption which had permeated every aspect of Nigeria life, especially in government transactions at various levels, the then administration of former President </a:t>
            </a:r>
            <a:r>
              <a:rPr lang="en-US" sz="2000" dirty="0" err="1" smtClean="0"/>
              <a:t>Olusegun</a:t>
            </a:r>
            <a:r>
              <a:rPr lang="en-US" sz="2000" dirty="0" smtClean="0"/>
              <a:t> </a:t>
            </a:r>
            <a:r>
              <a:rPr lang="en-US" sz="2000" dirty="0" err="1" smtClean="0"/>
              <a:t>Obasanjo</a:t>
            </a:r>
            <a:r>
              <a:rPr lang="en-US" sz="2000" dirty="0" smtClean="0"/>
              <a:t> left no one in doubt when he assumed office in 1999, that his administration was going to wage a relentless war against the pervasive corruption in the system using all the arsenals that can be justified in a democratic society.</a:t>
            </a:r>
          </a:p>
          <a:p>
            <a:pPr algn="just"/>
            <a:r>
              <a:rPr lang="en-US" sz="2000" dirty="0" smtClean="0"/>
              <a:t>     In essence, it was realized that there was need for the mobilization of all citizens of the country for national consciousness and collective action against corruption, so as to bequeath a rich legacy to generations yet unborn.</a:t>
            </a:r>
          </a:p>
          <a:p>
            <a:pPr algn="just"/>
            <a:r>
              <a:rPr lang="en-US" sz="2000" dirty="0" smtClean="0"/>
              <a:t> </a:t>
            </a:r>
            <a:r>
              <a:rPr lang="en-US" sz="2000" dirty="0"/>
              <a:t>Undeterred by the failure of the previous efforts at checking corruption by successive administrations in Nigeria ,President </a:t>
            </a:r>
            <a:r>
              <a:rPr lang="en-US" sz="2000" dirty="0" err="1"/>
              <a:t>Olusegun</a:t>
            </a:r>
            <a:r>
              <a:rPr lang="en-US" sz="2000" dirty="0"/>
              <a:t> </a:t>
            </a:r>
            <a:r>
              <a:rPr lang="en-US" sz="2000" dirty="0" err="1"/>
              <a:t>Obasanjo</a:t>
            </a:r>
            <a:r>
              <a:rPr lang="en-US" sz="2000" dirty="0"/>
              <a:t> went ahead to send an executive bill and indeed the first executive bill to the National Assembly, in July 1999,two months into his administration, for a law to prohibit </a:t>
            </a:r>
            <a:r>
              <a:rPr lang="en-US" sz="2000" dirty="0" smtClean="0"/>
              <a:t>and</a:t>
            </a:r>
            <a:endParaRPr lang="en-US" sz="2000" dirty="0"/>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AAF61675-B157-41B9-833B-8FCD10153E00}" type="slidenum">
              <a:rPr lang="en-US" smtClean="0">
                <a:latin typeface="Arial" pitchFamily="34" charset="0"/>
              </a:rPr>
              <a:pPr/>
              <a:t>9</a:t>
            </a:fld>
            <a:endParaRPr lang="en-US" smtClean="0">
              <a:latin typeface="Arial" pitchFamily="34" charset="0"/>
            </a:endParaRPr>
          </a:p>
        </p:txBody>
      </p:sp>
      <p:sp>
        <p:nvSpPr>
          <p:cNvPr id="10243" name="Rectangle 3"/>
          <p:cNvSpPr>
            <a:spLocks noGrp="1" noChangeArrowheads="1"/>
          </p:cNvSpPr>
          <p:nvPr>
            <p:ph type="body" idx="1"/>
          </p:nvPr>
        </p:nvSpPr>
        <p:spPr>
          <a:xfrm>
            <a:off x="251520" y="1124744"/>
            <a:ext cx="8424168" cy="5256460"/>
          </a:xfrm>
        </p:spPr>
        <p:txBody>
          <a:bodyPr/>
          <a:lstStyle/>
          <a:p>
            <a:pPr algn="just"/>
            <a:r>
              <a:rPr lang="en-US" sz="2000" dirty="0" smtClean="0"/>
              <a:t>and punish bribery and corruption by public officers and other persons.</a:t>
            </a:r>
          </a:p>
          <a:p>
            <a:pPr algn="just"/>
            <a:r>
              <a:rPr lang="en-US" sz="2000" dirty="0" smtClean="0"/>
              <a:t>       Thus, the stage was eventually set for the mobilization of Nigerians for collective action against corruption, and on June 13, 2000 ,President </a:t>
            </a:r>
            <a:r>
              <a:rPr lang="en-US" sz="2000" dirty="0" err="1" smtClean="0"/>
              <a:t>Olusegun</a:t>
            </a:r>
            <a:r>
              <a:rPr lang="en-US" sz="2000" dirty="0" smtClean="0"/>
              <a:t> </a:t>
            </a:r>
            <a:r>
              <a:rPr lang="en-US" sz="2000" dirty="0" err="1" smtClean="0"/>
              <a:t>Obasanjo</a:t>
            </a:r>
            <a:r>
              <a:rPr lang="en-US" sz="2000" dirty="0" smtClean="0"/>
              <a:t> signed  the Corrupt Practices and Other Related Offences Act 2000 into law ,after its passage by the National assembly.</a:t>
            </a:r>
          </a:p>
          <a:p>
            <a:pPr algn="just"/>
            <a:r>
              <a:rPr lang="en-US" sz="2000" dirty="0" smtClean="0"/>
              <a:t>        Similarly, in pursuance of the drive to ensure accountability, efficiency, probity and transparency in all facets of governance and an attempt to fight corruption from all fronts and Institutionalize Integrity in Public  Procurement, that administration in year 2000 engaged the World Bank Consultants to conduct the Country  Procurement  Assessment Review (CPAR).</a:t>
            </a:r>
          </a:p>
          <a:p>
            <a:pPr marL="0" indent="0" algn="just" eaLnBrk="1" hangingPunct="1">
              <a:lnSpc>
                <a:spcPct val="90000"/>
              </a:lnSpc>
              <a:buNone/>
            </a:pPr>
            <a:r>
              <a:rPr lang="en-US" sz="2000" dirty="0" smtClean="0"/>
              <a:t>             The </a:t>
            </a:r>
            <a:r>
              <a:rPr lang="en-US" sz="2000" dirty="0"/>
              <a:t>study group discovered that the country needed to adopt the     Internationally  known and accepted practice in order to address issues of fraudulent practices and corruption in procurement that has </a:t>
            </a:r>
            <a:r>
              <a:rPr lang="en-US" sz="2000" dirty="0" smtClean="0"/>
              <a:t>attained an</a:t>
            </a:r>
            <a:r>
              <a:rPr lang="en-US" sz="1400" dirty="0" smtClean="0"/>
              <a:t> </a:t>
            </a:r>
            <a:r>
              <a:rPr lang="en-US" sz="2000" dirty="0"/>
              <a:t>alarming dimension in the country due to the following:</a:t>
            </a:r>
          </a:p>
          <a:p>
            <a:pPr marL="0" indent="0" algn="just" eaLnBrk="1" hangingPunct="1">
              <a:lnSpc>
                <a:spcPct val="90000"/>
              </a:lnSpc>
              <a:buNone/>
            </a:pPr>
            <a:endParaRPr lang="en-US" sz="1400" dirty="0"/>
          </a:p>
          <a:p>
            <a:pPr algn="just"/>
            <a:endParaRPr lang="en-US" sz="2000" dirty="0" smtClean="0"/>
          </a:p>
          <a:p>
            <a:pPr marL="0" indent="0" algn="just" eaLnBrk="1" hangingPunct="1">
              <a:lnSpc>
                <a:spcPct val="90000"/>
              </a:lnSpc>
              <a:buNone/>
            </a:pPr>
            <a:r>
              <a:rPr lang="en-US" sz="2000" dirty="0" smtClean="0"/>
              <a:t>           </a:t>
            </a:r>
            <a:endParaRPr lang="en-US" sz="1400" dirty="0" smtClean="0"/>
          </a:p>
        </p:txBody>
      </p:sp>
      <p:sp>
        <p:nvSpPr>
          <p:cNvPr id="10244" name="Rectangle 5"/>
          <p:cNvSpPr>
            <a:spLocks noGrp="1" noChangeArrowheads="1"/>
          </p:cNvSpPr>
          <p:nvPr>
            <p:ph type="title"/>
          </p:nvPr>
        </p:nvSpPr>
        <p:spPr>
          <a:xfrm>
            <a:off x="467544" y="-243408"/>
            <a:ext cx="8229600" cy="1143000"/>
          </a:xfrm>
        </p:spPr>
        <p:txBody>
          <a:bodyPr/>
          <a:lstStyle/>
          <a:p>
            <a:pPr algn="l" eaLnBrk="1" hangingPunct="1"/>
            <a:r>
              <a:rPr lang="en-US" sz="2400" b="1" dirty="0"/>
              <a:t>BACKGROUND OF PUBLIC SECTOR PROCUREMENT </a:t>
            </a:r>
            <a:r>
              <a:rPr lang="en-US" sz="2400" b="1" dirty="0" smtClean="0"/>
              <a:t>REFORMS (CONT’D)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4687</TotalTime>
  <Words>4709</Words>
  <Application>Microsoft Office PowerPoint</Application>
  <PresentationFormat>On-screen Show (4:3)</PresentationFormat>
  <Paragraphs>311</Paragraphs>
  <Slides>43</Slides>
  <Notes>36</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Default Design</vt:lpstr>
      <vt:lpstr>         ENTRENCHING INTEGRITY IN PROCUREMENT PROCESS OF NIGERIAN TERTIARY INSTITUTIONS  BEING A PAPER PRESENTED   BY  DR  ANTHONY ONYECHI ONYILIMBA DEPUTY COMMISSIONER (PROCUREMENT) INDEPENDENT CORRUPT PRACTICES AND OTHER RELATED OFFENCES COMMISSION  AT  A 2 DAY WORKSHOP FOR  THE MANAGEMENT OFFICIALS  IN TERTIARY INSTITUTIONS IN NIGERIA.  ORGANIZED BY  ANTI-CORRUPTION ACADEMY OF NIGERIA (ACAN) AN INSTITUTION OF ICPC, ABUJA.   DATE:10TH  JULY,2015 VENUE: AUDITORIUM, ICPC  HEADQUARTERS , ABUJA.</vt:lpstr>
      <vt:lpstr>INTRODUCTION</vt:lpstr>
      <vt:lpstr>INTRODUCTION (Cont’d)</vt:lpstr>
      <vt:lpstr>INTRODUCTION (Cont’d)</vt:lpstr>
      <vt:lpstr>INTRODUCTION (Cont’d)</vt:lpstr>
      <vt:lpstr>INTRODUCTION (Cont’d)</vt:lpstr>
      <vt:lpstr>WHAT OCCASSIONED THE WORKSHOP?</vt:lpstr>
      <vt:lpstr>BACKGROUND OF PUBLIC SECTOR PROCUREMENT REFORMS</vt:lpstr>
      <vt:lpstr>BACKGROUND OF PUBLIC SECTOR PROCUREMENT REFORMS (CONT’D)</vt:lpstr>
      <vt:lpstr>BACKGROUND OF PUBLIC SECTOR PROCUREMENT REFORMS (CONT’D)</vt:lpstr>
      <vt:lpstr>BACKGROUND OF PUBLIC SECTOR PROCUREMENT REFORMS (CONT’D)</vt:lpstr>
      <vt:lpstr>SCOPE OF APPLICATION OF THE ACT</vt:lpstr>
      <vt:lpstr>PowerPoint Presentation</vt:lpstr>
      <vt:lpstr>PowerPoint Presentation</vt:lpstr>
      <vt:lpstr>PROCUREMENT PROCESS (CONT’D) </vt:lpstr>
      <vt:lpstr>PROCUREMENT PROCESS (CONT’D) </vt:lpstr>
      <vt:lpstr>PROCUREMENT PROCESS (CONT’D) </vt:lpstr>
      <vt:lpstr>PROCUREMENT PROCESS (CONT’D) </vt:lpstr>
      <vt:lpstr>PROCUREMENT PROCESS (CONT’D) </vt:lpstr>
      <vt:lpstr>PROCUREMENT PROCESS (CONT’D) </vt:lpstr>
      <vt:lpstr>PROCUREMENT PROCESS (CONT’D) </vt:lpstr>
      <vt:lpstr>PROCUREMENT PROCESS (CONT’D) </vt:lpstr>
      <vt:lpstr>ADMINISTRATION OF CONTRACT</vt:lpstr>
      <vt:lpstr>ADMINISTRATION OF CONTRACT (CONT’D)</vt:lpstr>
      <vt:lpstr>ADMINISTRATION OF CONTRACT(CONT’D)</vt:lpstr>
      <vt:lpstr>ADMINISTRATION OF CONTRACT(CONT’D)</vt:lpstr>
      <vt:lpstr>APPROVAL THRESHOLDS</vt:lpstr>
      <vt:lpstr>APPROVAL THRESHOLDS (CONT’D)</vt:lpstr>
      <vt:lpstr>5.0 PROCUREMENT METHODS AND THRESHOLDS OF APPLICATION </vt:lpstr>
      <vt:lpstr>PROCUREMENT METHODS AND THRESHOLDS OF APPLICATION(CONT”D) </vt:lpstr>
      <vt:lpstr>THE PROCUREMENT PLANNING COMMITTEE (PPC) </vt:lpstr>
      <vt:lpstr>THE PROCUREMENT PLANNING COMMITTEE (PPC) (CONT’D)</vt:lpstr>
      <vt:lpstr>THE TENDERS BOARD</vt:lpstr>
      <vt:lpstr>ABUSES OF DUE PROCESS IN THE AWARD OF CONTRACTS</vt:lpstr>
      <vt:lpstr>ABUSES OF DUE PROCESS IN THE AWARD OF CONTRACTS (CONT’D)</vt:lpstr>
      <vt:lpstr>ABUSES OF DUE PROCESS IN THE AWARD OF CONTRACTS(CONT’D)</vt:lpstr>
      <vt:lpstr>ABUSES OF DUE PROCESS IN THE AWARD OF CONTRACTS (CONT’D)</vt:lpstr>
      <vt:lpstr>PowerPoint Presentation</vt:lpstr>
      <vt:lpstr>PowerPoint Presentation</vt:lpstr>
      <vt:lpstr>CONCLUSION (CONT’D) </vt:lpstr>
      <vt:lpstr>PowerPoint Presentation</vt:lpstr>
      <vt:lpstr>PowerPoint Presentation</vt:lpstr>
      <vt:lpstr>PowerPoint Presentation</vt:lpstr>
    </vt:vector>
  </TitlesOfParts>
  <Company>BMPIU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BMPUI</dc:creator>
  <cp:lastModifiedBy>ONYILIMBA</cp:lastModifiedBy>
  <cp:revision>310</cp:revision>
  <cp:lastPrinted>2015-07-09T08:29:23Z</cp:lastPrinted>
  <dcterms:created xsi:type="dcterms:W3CDTF">2006-04-29T02:02:32Z</dcterms:created>
  <dcterms:modified xsi:type="dcterms:W3CDTF">2015-07-09T09:02:27Z</dcterms:modified>
</cp:coreProperties>
</file>