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0"/>
  </p:notesMasterIdLst>
  <p:sldIdLst>
    <p:sldId id="257" r:id="rId2"/>
    <p:sldId id="280" r:id="rId3"/>
    <p:sldId id="281" r:id="rId4"/>
    <p:sldId id="316" r:id="rId5"/>
    <p:sldId id="282" r:id="rId6"/>
    <p:sldId id="317" r:id="rId7"/>
    <p:sldId id="284" r:id="rId8"/>
    <p:sldId id="318" r:id="rId9"/>
    <p:sldId id="285" r:id="rId10"/>
    <p:sldId id="319" r:id="rId11"/>
    <p:sldId id="309" r:id="rId12"/>
    <p:sldId id="320" r:id="rId13"/>
    <p:sldId id="311" r:id="rId14"/>
    <p:sldId id="321" r:id="rId15"/>
    <p:sldId id="313" r:id="rId16"/>
    <p:sldId id="308" r:id="rId17"/>
    <p:sldId id="307" r:id="rId18"/>
    <p:sldId id="323" r:id="rId19"/>
    <p:sldId id="288" r:id="rId20"/>
    <p:sldId id="289" r:id="rId21"/>
    <p:sldId id="297" r:id="rId22"/>
    <p:sldId id="290" r:id="rId23"/>
    <p:sldId id="291" r:id="rId24"/>
    <p:sldId id="298" r:id="rId25"/>
    <p:sldId id="292" r:id="rId26"/>
    <p:sldId id="293" r:id="rId27"/>
    <p:sldId id="303" r:id="rId28"/>
    <p:sldId id="30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168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C74D14-28AE-42F7-BAAA-23C327E95428}" type="datetimeFigureOut">
              <a:rPr lang="en-US" smtClean="0"/>
              <a:pPr/>
              <a:t>7/16/2015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D39674-4AC6-482A-A278-37A65EE50A0F}" type="slidenum">
              <a:rPr lang="en-US" smtClean="0"/>
              <a:pPr/>
              <a:t>‹#›</a:t>
            </a:fld>
            <a:endParaRPr lang="en-US"/>
          </a:p>
        </p:txBody>
      </p:sp>
    </p:spTree>
    <p:extLst>
      <p:ext uri="{BB962C8B-B14F-4D97-AF65-F5344CB8AC3E}">
        <p14:creationId xmlns:p14="http://schemas.microsoft.com/office/powerpoint/2010/main" val="39720422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smtClean="0"/>
              <a:t>1. Suppression of Record; False Claims; Corruption; Embezzlement; Dishonesty; Falsification of Records.</a:t>
            </a:r>
          </a:p>
          <a:p>
            <a:pPr>
              <a:spcBef>
                <a:spcPct val="0"/>
              </a:spcBef>
            </a:pPr>
            <a:r>
              <a:rPr lang="en-GB" smtClean="0"/>
              <a:t>2. Examine the practices, systems and procedures of public bodies.....where they aid or facilitate fraud or corruption, to direct and supervise a review of them.</a:t>
            </a:r>
            <a:endParaRPr lang="en-US"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7CA8832-D1FF-44C7-8104-E5EBC7B2A59D}"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52E27E2-C57A-42DB-92D6-142D75CB56D4}" type="datetimeFigureOut">
              <a:rPr lang="en-US" smtClean="0"/>
              <a:pPr/>
              <a:t>7/16/2015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F2ABF0C-EAE3-4A6A-B0D3-5838AABF4BA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2E27E2-C57A-42DB-92D6-142D75CB56D4}" type="datetimeFigureOut">
              <a:rPr lang="en-US" smtClean="0"/>
              <a:pPr/>
              <a:t>7/16/2015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F2ABF0C-EAE3-4A6A-B0D3-5838AABF4B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2E27E2-C57A-42DB-92D6-142D75CB56D4}" type="datetimeFigureOut">
              <a:rPr lang="en-US" smtClean="0"/>
              <a:pPr/>
              <a:t>7/16/2015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F2ABF0C-EAE3-4A6A-B0D3-5838AABF4BA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2E27E2-C57A-42DB-92D6-142D75CB56D4}" type="datetimeFigureOut">
              <a:rPr lang="en-US" smtClean="0"/>
              <a:pPr/>
              <a:t>7/16/2015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F2ABF0C-EAE3-4A6A-B0D3-5838AABF4BA1}"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52E27E2-C57A-42DB-92D6-142D75CB56D4}" type="datetimeFigureOut">
              <a:rPr lang="en-US" smtClean="0"/>
              <a:pPr/>
              <a:t>7/16/2015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F2ABF0C-EAE3-4A6A-B0D3-5838AABF4BA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52E27E2-C57A-42DB-92D6-142D75CB56D4}" type="datetimeFigureOut">
              <a:rPr lang="en-US" smtClean="0"/>
              <a:pPr/>
              <a:t>7/16/2015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F2ABF0C-EAE3-4A6A-B0D3-5838AABF4BA1}"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52E27E2-C57A-42DB-92D6-142D75CB56D4}" type="datetimeFigureOut">
              <a:rPr lang="en-US" smtClean="0"/>
              <a:pPr/>
              <a:t>7/16/2015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F2ABF0C-EAE3-4A6A-B0D3-5838AABF4BA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52E27E2-C57A-42DB-92D6-142D75CB56D4}" type="datetimeFigureOut">
              <a:rPr lang="en-US" smtClean="0"/>
              <a:pPr/>
              <a:t>7/16/2015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F2ABF0C-EAE3-4A6A-B0D3-5838AABF4BA1}"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52E27E2-C57A-42DB-92D6-142D75CB56D4}" type="datetimeFigureOut">
              <a:rPr lang="en-US" smtClean="0"/>
              <a:pPr/>
              <a:t>7/16/2015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F2ABF0C-EAE3-4A6A-B0D3-5838AABF4BA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52E27E2-C57A-42DB-92D6-142D75CB56D4}" type="datetimeFigureOut">
              <a:rPr lang="en-US" smtClean="0"/>
              <a:pPr/>
              <a:t>7/16/2015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F2ABF0C-EAE3-4A6A-B0D3-5838AABF4BA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52E27E2-C57A-42DB-92D6-142D75CB56D4}" type="datetimeFigureOut">
              <a:rPr lang="en-US" smtClean="0"/>
              <a:pPr/>
              <a:t>7/16/2015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F2ABF0C-EAE3-4A6A-B0D3-5838AABF4BA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52E27E2-C57A-42DB-92D6-142D75CB56D4}" type="datetimeFigureOut">
              <a:rPr lang="en-US" smtClean="0"/>
              <a:pPr/>
              <a:t>7/16/2015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F2ABF0C-EAE3-4A6A-B0D3-5838AABF4BA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Content Placeholder 2"/>
          <p:cNvSpPr>
            <a:spLocks noGrp="1"/>
          </p:cNvSpPr>
          <p:nvPr>
            <p:ph idx="1"/>
          </p:nvPr>
        </p:nvSpPr>
        <p:spPr>
          <a:xfrm>
            <a:off x="457200" y="381000"/>
            <a:ext cx="8229600" cy="6248400"/>
          </a:xfrm>
        </p:spPr>
        <p:txBody>
          <a:bodyPr>
            <a:normAutofit fontScale="92500" lnSpcReduction="10000"/>
          </a:bodyPr>
          <a:lstStyle/>
          <a:p>
            <a:pPr>
              <a:buFont typeface="Arial" charset="0"/>
              <a:buNone/>
            </a:pPr>
            <a:endParaRPr lang="en-US" b="1" dirty="0" smtClean="0"/>
          </a:p>
          <a:p>
            <a:pPr>
              <a:buFont typeface="Arial" charset="0"/>
              <a:buNone/>
            </a:pPr>
            <a:r>
              <a:rPr lang="en-US" b="1" dirty="0" smtClean="0"/>
              <a:t>    AN OVERVIEW  OF THE ESTABLISHMENT AND RESPONSIBILITIES OF THE ANTI-CORRUPTION AND TRANSPARENCY UNIT</a:t>
            </a:r>
          </a:p>
          <a:p>
            <a:pPr>
              <a:buFont typeface="Arial" charset="0"/>
              <a:buNone/>
            </a:pPr>
            <a:r>
              <a:rPr lang="en-GB" sz="2800" dirty="0" smtClean="0"/>
              <a:t>    </a:t>
            </a:r>
          </a:p>
          <a:p>
            <a:pPr>
              <a:buFont typeface="Arial" charset="0"/>
              <a:buNone/>
            </a:pPr>
            <a:r>
              <a:rPr lang="en-GB" sz="2800" dirty="0"/>
              <a:t> </a:t>
            </a:r>
            <a:r>
              <a:rPr lang="en-GB" sz="2800" dirty="0" smtClean="0"/>
              <a:t>                           </a:t>
            </a:r>
            <a:endParaRPr lang="en-US" sz="2400" dirty="0" smtClean="0"/>
          </a:p>
          <a:p>
            <a:pPr>
              <a:buNone/>
            </a:pPr>
            <a:r>
              <a:rPr lang="en-GB" sz="3000" b="1" dirty="0" smtClean="0"/>
              <a:t>     </a:t>
            </a:r>
            <a:r>
              <a:rPr lang="en-US" sz="2800" b="1" dirty="0"/>
              <a:t>A Paper Presentation </a:t>
            </a:r>
            <a:r>
              <a:rPr lang="en-US" sz="2800" b="1" dirty="0" smtClean="0"/>
              <a:t>at:</a:t>
            </a:r>
            <a:endParaRPr lang="en-US" sz="2800" b="1" dirty="0"/>
          </a:p>
          <a:p>
            <a:pPr>
              <a:buFont typeface="Arial" charset="0"/>
              <a:buNone/>
            </a:pPr>
            <a:r>
              <a:rPr lang="en-GB" sz="3000" b="1" dirty="0" smtClean="0"/>
              <a:t>     Inauguration/Induction of the ACTU of  Federal Road </a:t>
            </a:r>
            <a:r>
              <a:rPr lang="en-GB" sz="3000" b="1" smtClean="0"/>
              <a:t>Safety </a:t>
            </a:r>
            <a:r>
              <a:rPr lang="en-GB" sz="3000" b="1" smtClean="0"/>
              <a:t>Corps</a:t>
            </a:r>
            <a:endParaRPr lang="en-GB" sz="3000" b="1" dirty="0" smtClean="0"/>
          </a:p>
          <a:p>
            <a:pPr>
              <a:buNone/>
            </a:pPr>
            <a:r>
              <a:rPr lang="en-GB" sz="2400" dirty="0" smtClean="0"/>
              <a:t> </a:t>
            </a:r>
          </a:p>
          <a:p>
            <a:pPr>
              <a:buNone/>
            </a:pPr>
            <a:r>
              <a:rPr lang="en-GB" sz="2400" dirty="0" smtClean="0"/>
              <a:t>                               By</a:t>
            </a:r>
            <a:r>
              <a:rPr lang="en-US" sz="2400" dirty="0" smtClean="0"/>
              <a:t> </a:t>
            </a:r>
          </a:p>
          <a:p>
            <a:pPr>
              <a:buNone/>
            </a:pPr>
            <a:r>
              <a:rPr lang="en-US" sz="2400" dirty="0"/>
              <a:t> </a:t>
            </a:r>
            <a:r>
              <a:rPr lang="en-US" sz="2400" dirty="0" smtClean="0"/>
              <a:t>                        </a:t>
            </a:r>
          </a:p>
          <a:p>
            <a:pPr>
              <a:buNone/>
            </a:pPr>
            <a:r>
              <a:rPr lang="en-US" sz="2400" dirty="0"/>
              <a:t> </a:t>
            </a:r>
            <a:r>
              <a:rPr lang="en-US" sz="2400" dirty="0" smtClean="0"/>
              <a:t>                      </a:t>
            </a:r>
            <a:r>
              <a:rPr lang="en-US" sz="2400" b="1" dirty="0" smtClean="0"/>
              <a:t>Kuatsea </a:t>
            </a:r>
            <a:r>
              <a:rPr lang="en-US" sz="2400" b="1" dirty="0"/>
              <a:t>Justin </a:t>
            </a:r>
          </a:p>
          <a:p>
            <a:pPr>
              <a:buFont typeface="Arial" charset="0"/>
              <a:buNone/>
            </a:pPr>
            <a:endParaRPr lang="en-GB" dirty="0" smtClean="0"/>
          </a:p>
          <a:p>
            <a:pPr>
              <a:buFont typeface="Arial" charset="0"/>
              <a:buNone/>
            </a:pPr>
            <a:r>
              <a:rPr lang="en-GB" dirty="0" smtClean="0"/>
              <a:t>                                          </a:t>
            </a:r>
          </a:p>
          <a:p>
            <a:pPr>
              <a:buFont typeface="Arial" charset="0"/>
              <a:buNone/>
            </a:pPr>
            <a:r>
              <a:rPr lang="en-GB" b="1" dirty="0" smtClean="0"/>
              <a:t>    </a:t>
            </a:r>
            <a:endParaRPr lang="en-US" sz="2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20688"/>
            <a:ext cx="8229600" cy="4525963"/>
          </a:xfrm>
        </p:spPr>
        <p:txBody>
          <a:bodyPr/>
          <a:lstStyle/>
          <a:p>
            <a:pPr>
              <a:buFont typeface="Wingdings" pitchFamily="2" charset="2"/>
              <a:buChar char="§"/>
            </a:pPr>
            <a:endParaRPr lang="en-US" dirty="0" smtClean="0"/>
          </a:p>
          <a:p>
            <a:pPr>
              <a:buFont typeface="Wingdings" pitchFamily="2" charset="2"/>
              <a:buChar char="§"/>
            </a:pPr>
            <a:r>
              <a:rPr lang="en-US" dirty="0" smtClean="0"/>
              <a:t>Education </a:t>
            </a:r>
            <a:r>
              <a:rPr lang="en-US" dirty="0"/>
              <a:t>and Enlightenment  </a:t>
            </a:r>
          </a:p>
          <a:p>
            <a:pPr>
              <a:buFont typeface="Wingdings" pitchFamily="2" charset="2"/>
              <a:buChar char="§"/>
            </a:pPr>
            <a:r>
              <a:rPr lang="en-US" dirty="0"/>
              <a:t>Monitor Budget Implementation</a:t>
            </a:r>
          </a:p>
          <a:p>
            <a:pPr>
              <a:buFont typeface="Wingdings" pitchFamily="2" charset="2"/>
              <a:buChar char="§"/>
            </a:pPr>
            <a:r>
              <a:rPr lang="en-US" dirty="0"/>
              <a:t>Promote Ethics and enforce Integrity  through compliance with Ethical Codes.</a:t>
            </a:r>
          </a:p>
          <a:p>
            <a:pPr marL="0" indent="0">
              <a:buNone/>
            </a:pPr>
            <a:endParaRPr lang="en-GB" dirty="0"/>
          </a:p>
        </p:txBody>
      </p:sp>
    </p:spTree>
    <p:extLst>
      <p:ext uri="{BB962C8B-B14F-4D97-AF65-F5344CB8AC3E}">
        <p14:creationId xmlns:p14="http://schemas.microsoft.com/office/powerpoint/2010/main" val="22017456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normAutofit/>
          </a:bodyPr>
          <a:lstStyle/>
          <a:p>
            <a:pPr>
              <a:buFont typeface="Wingdings" pitchFamily="2" charset="2"/>
              <a:buChar char="§"/>
            </a:pPr>
            <a:r>
              <a:rPr lang="en-GB" dirty="0" smtClean="0"/>
              <a:t>Monitor and oversee Compliance with certain categories of Civil Service Rules: </a:t>
            </a:r>
          </a:p>
          <a:p>
            <a:pPr marL="0" indent="0">
              <a:buNone/>
            </a:pPr>
            <a:endParaRPr lang="en-GB" dirty="0"/>
          </a:p>
          <a:p>
            <a:pPr marL="514350" indent="-514350">
              <a:buFont typeface="+mj-lt"/>
              <a:buAutoNum type="alphaLcPeriod"/>
            </a:pPr>
            <a:r>
              <a:rPr lang="en-GB" b="1" dirty="0" smtClean="0"/>
              <a:t>Suppression </a:t>
            </a:r>
            <a:r>
              <a:rPr lang="en-GB" b="1" dirty="0"/>
              <a:t>of Record:</a:t>
            </a:r>
            <a:r>
              <a:rPr lang="en-GB" dirty="0"/>
              <a:t> If the suppression is to cover up fraud or to cover up “corruption”, vide Section 15 of the Corrupt Practices and Other Related Offences Act, 2000, hereinafter referred to as the Anti-Corruption Law.</a:t>
            </a:r>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28846307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92500" lnSpcReduction="10000"/>
          </a:bodyPr>
          <a:lstStyle/>
          <a:p>
            <a:pPr marL="514350" indent="-514350">
              <a:buFont typeface="+mj-lt"/>
              <a:buAutoNum type="alphaLcPeriod"/>
            </a:pPr>
            <a:endParaRPr lang="en-GB" b="1" dirty="0" smtClean="0"/>
          </a:p>
          <a:p>
            <a:pPr marL="514350" indent="-514350">
              <a:buFont typeface="+mj-lt"/>
              <a:buAutoNum type="alphaLcPeriod"/>
            </a:pPr>
            <a:r>
              <a:rPr lang="en-GB" b="1" dirty="0" smtClean="0"/>
              <a:t>False </a:t>
            </a:r>
            <a:r>
              <a:rPr lang="en-GB" b="1" dirty="0"/>
              <a:t>Claim:</a:t>
            </a:r>
            <a:r>
              <a:rPr lang="en-GB" dirty="0"/>
              <a:t> The false claim provided in Public Service Rule 04401 becomes a crime under the Anti-Corruption Law if it was made by an officer in the course of his duty and against the Government or any of its Agencies.</a:t>
            </a:r>
          </a:p>
          <a:p>
            <a:pPr marL="514350" indent="-514350">
              <a:buFont typeface="+mj-lt"/>
              <a:buAutoNum type="alphaLcPeriod"/>
            </a:pPr>
            <a:r>
              <a:rPr lang="en-GB" dirty="0"/>
              <a:t> </a:t>
            </a:r>
            <a:r>
              <a:rPr lang="en-GB" b="1" dirty="0"/>
              <a:t>Corruption:</a:t>
            </a:r>
            <a:r>
              <a:rPr lang="en-GB" dirty="0"/>
              <a:t> Public Service Rules 04401 defines “corruption” as a serious misconduct and by virtue of Section 2 of the Anti-Corruption Law that acts includes “bribery, fraud and other related offences”. This, therefore, amounts to misconduct under the Public Service Rules and is a crime under the Anti-Corruption Law.</a:t>
            </a:r>
          </a:p>
          <a:p>
            <a:pPr marL="0" indent="0">
              <a:buNone/>
            </a:pPr>
            <a:r>
              <a:rPr lang="en-GB" dirty="0" smtClean="0"/>
              <a:t> </a:t>
            </a:r>
            <a:endParaRPr lang="en-GB" dirty="0"/>
          </a:p>
        </p:txBody>
      </p:sp>
    </p:spTree>
    <p:extLst>
      <p:ext uri="{BB962C8B-B14F-4D97-AF65-F5344CB8AC3E}">
        <p14:creationId xmlns:p14="http://schemas.microsoft.com/office/powerpoint/2010/main" val="1716031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fontScale="92500" lnSpcReduction="10000"/>
          </a:bodyPr>
          <a:lstStyle/>
          <a:p>
            <a:pPr marL="0" indent="0">
              <a:buNone/>
            </a:pPr>
            <a:r>
              <a:rPr lang="en-GB" dirty="0" smtClean="0"/>
              <a:t> </a:t>
            </a:r>
          </a:p>
          <a:p>
            <a:pPr marL="0" indent="0">
              <a:buNone/>
            </a:pPr>
            <a:r>
              <a:rPr lang="en-GB" b="1" dirty="0" smtClean="0"/>
              <a:t>e.    Embezzlement</a:t>
            </a:r>
            <a:r>
              <a:rPr lang="en-GB" b="1" dirty="0"/>
              <a:t>:</a:t>
            </a:r>
            <a:r>
              <a:rPr lang="en-GB" dirty="0"/>
              <a:t> By virtue of Section 12 of the Anti- </a:t>
            </a:r>
            <a:r>
              <a:rPr lang="en-GB" dirty="0" smtClean="0"/>
              <a:t>  </a:t>
            </a:r>
          </a:p>
          <a:p>
            <a:pPr marL="0" indent="0">
              <a:buNone/>
            </a:pPr>
            <a:r>
              <a:rPr lang="en-GB" dirty="0"/>
              <a:t> </a:t>
            </a:r>
            <a:r>
              <a:rPr lang="en-GB" dirty="0" smtClean="0"/>
              <a:t>      Corruption </a:t>
            </a:r>
            <a:r>
              <a:rPr lang="en-GB" dirty="0"/>
              <a:t>Law, embezzlement, recognized as a </a:t>
            </a:r>
            <a:endParaRPr lang="en-GB" dirty="0" smtClean="0"/>
          </a:p>
          <a:p>
            <a:pPr marL="0" indent="0">
              <a:buNone/>
            </a:pPr>
            <a:r>
              <a:rPr lang="en-GB" dirty="0"/>
              <a:t> </a:t>
            </a:r>
            <a:r>
              <a:rPr lang="en-GB" dirty="0" smtClean="0"/>
              <a:t>      serious </a:t>
            </a:r>
            <a:r>
              <a:rPr lang="en-GB" dirty="0"/>
              <a:t>misconduct in PSR 04401, is equally a </a:t>
            </a:r>
            <a:r>
              <a:rPr lang="en-GB" dirty="0" smtClean="0"/>
              <a:t>crime.</a:t>
            </a:r>
          </a:p>
          <a:p>
            <a:pPr marL="514350" indent="-514350">
              <a:buAutoNum type="alphaLcPeriod" startAt="6"/>
            </a:pPr>
            <a:r>
              <a:rPr lang="en-GB" b="1" dirty="0" smtClean="0"/>
              <a:t>Dishonesty:</a:t>
            </a:r>
            <a:r>
              <a:rPr lang="en-GB" dirty="0" smtClean="0"/>
              <a:t> Dishonesty is a serious misconduct in the </a:t>
            </a:r>
          </a:p>
          <a:p>
            <a:pPr marL="0" indent="0">
              <a:buNone/>
            </a:pPr>
            <a:r>
              <a:rPr lang="en-GB" dirty="0" smtClean="0"/>
              <a:t>       Service under PSR 04401. The import of the  </a:t>
            </a:r>
          </a:p>
          <a:p>
            <a:pPr marL="0" indent="0">
              <a:buNone/>
            </a:pPr>
            <a:r>
              <a:rPr lang="en-GB" dirty="0"/>
              <a:t> </a:t>
            </a:r>
            <a:r>
              <a:rPr lang="en-GB" dirty="0" smtClean="0"/>
              <a:t>      provisions of Sections 19 and 25 of the Anti-</a:t>
            </a:r>
          </a:p>
          <a:p>
            <a:pPr marL="0" indent="0">
              <a:buNone/>
            </a:pPr>
            <a:r>
              <a:rPr lang="en-GB" dirty="0"/>
              <a:t> </a:t>
            </a:r>
            <a:r>
              <a:rPr lang="en-GB" dirty="0" smtClean="0"/>
              <a:t>       Corruption Law is that dishonesty in the discharge of  </a:t>
            </a:r>
          </a:p>
          <a:p>
            <a:pPr marL="0" indent="0">
              <a:buNone/>
            </a:pPr>
            <a:r>
              <a:rPr lang="en-GB" dirty="0"/>
              <a:t> </a:t>
            </a:r>
            <a:r>
              <a:rPr lang="en-GB" dirty="0" smtClean="0"/>
              <a:t>      official duty, which may cause the Government    </a:t>
            </a:r>
          </a:p>
          <a:p>
            <a:pPr marL="0" indent="0">
              <a:buNone/>
            </a:pPr>
            <a:r>
              <a:rPr lang="en-GB" dirty="0"/>
              <a:t> </a:t>
            </a:r>
            <a:r>
              <a:rPr lang="en-GB" dirty="0" smtClean="0"/>
              <a:t>       financial or proprietary loss, is also a crime.</a:t>
            </a:r>
          </a:p>
          <a:p>
            <a:pPr marL="0" indent="0">
              <a:buNone/>
            </a:pPr>
            <a:endParaRPr lang="en-GB" dirty="0"/>
          </a:p>
        </p:txBody>
      </p:sp>
    </p:spTree>
    <p:extLst>
      <p:ext uri="{BB962C8B-B14F-4D97-AF65-F5344CB8AC3E}">
        <p14:creationId xmlns:p14="http://schemas.microsoft.com/office/powerpoint/2010/main" val="35120036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8229600" cy="4525963"/>
          </a:xfrm>
        </p:spPr>
        <p:txBody>
          <a:bodyPr>
            <a:normAutofit/>
          </a:bodyPr>
          <a:lstStyle/>
          <a:p>
            <a:pPr marL="0" indent="0">
              <a:buNone/>
            </a:pPr>
            <a:endParaRPr lang="en-GB" b="1" dirty="0" smtClean="0"/>
          </a:p>
          <a:p>
            <a:pPr marL="0" indent="0">
              <a:buNone/>
            </a:pPr>
            <a:r>
              <a:rPr lang="en-GB" b="1" dirty="0" smtClean="0"/>
              <a:t>g</a:t>
            </a:r>
            <a:r>
              <a:rPr lang="en-GB" b="1" dirty="0"/>
              <a:t>.    Falsification of Records:</a:t>
            </a:r>
            <a:r>
              <a:rPr lang="en-GB" dirty="0"/>
              <a:t> Falsification of records </a:t>
            </a:r>
            <a:r>
              <a:rPr lang="en-GB" dirty="0" smtClean="0"/>
              <a:t>  of any </a:t>
            </a:r>
            <a:r>
              <a:rPr lang="en-GB" dirty="0"/>
              <a:t>nature is a serious misconduct under Chapter 4 of the </a:t>
            </a:r>
            <a:r>
              <a:rPr lang="en-GB" dirty="0" smtClean="0"/>
              <a:t>Public </a:t>
            </a:r>
            <a:r>
              <a:rPr lang="en-GB" dirty="0"/>
              <a:t>Service Rules. However, the falsification of </a:t>
            </a:r>
            <a:r>
              <a:rPr lang="en-GB" dirty="0" smtClean="0"/>
              <a:t>records becomes </a:t>
            </a:r>
            <a:r>
              <a:rPr lang="en-GB" dirty="0"/>
              <a:t>a crime by virtue of Section 16 and 25 of </a:t>
            </a:r>
            <a:r>
              <a:rPr lang="en-GB" dirty="0" smtClean="0"/>
              <a:t>the Anticorruption </a:t>
            </a:r>
            <a:r>
              <a:rPr lang="en-GB" dirty="0"/>
              <a:t>Law, if the “falsification of records” is with </a:t>
            </a:r>
            <a:r>
              <a:rPr lang="en-GB" dirty="0" smtClean="0"/>
              <a:t>respect </a:t>
            </a:r>
            <a:r>
              <a:rPr lang="en-GB" dirty="0"/>
              <a:t>to government finances or government proprietary interests</a:t>
            </a:r>
            <a:r>
              <a:rPr lang="en-GB" dirty="0" smtClean="0"/>
              <a:t>.  </a:t>
            </a:r>
            <a:endParaRPr lang="en-GB" dirty="0"/>
          </a:p>
          <a:p>
            <a:pPr marL="0" indent="0">
              <a:buNone/>
            </a:pPr>
            <a:endParaRPr lang="en-GB" dirty="0"/>
          </a:p>
        </p:txBody>
      </p:sp>
    </p:spTree>
    <p:extLst>
      <p:ext uri="{BB962C8B-B14F-4D97-AF65-F5344CB8AC3E}">
        <p14:creationId xmlns:p14="http://schemas.microsoft.com/office/powerpoint/2010/main" val="17394090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normAutofit/>
          </a:bodyPr>
          <a:lstStyle/>
          <a:p>
            <a:pPr>
              <a:buFont typeface="Wingdings" pitchFamily="2" charset="2"/>
              <a:buChar char="§"/>
            </a:pPr>
            <a:endParaRPr lang="en-GB" sz="2800" dirty="0" smtClean="0"/>
          </a:p>
          <a:p>
            <a:pPr>
              <a:buFont typeface="Wingdings" pitchFamily="2" charset="2"/>
              <a:buChar char="§"/>
            </a:pPr>
            <a:r>
              <a:rPr lang="en-GB" sz="2800" dirty="0" smtClean="0"/>
              <a:t>Presentation of </a:t>
            </a:r>
            <a:r>
              <a:rPr lang="en-GB" sz="2800" dirty="0"/>
              <a:t>awards, commendations and appreciation to staff of the organization who consistently demonstrate integrity in professional conduct and service delivery. </a:t>
            </a:r>
          </a:p>
        </p:txBody>
      </p:sp>
    </p:spTree>
    <p:extLst>
      <p:ext uri="{BB962C8B-B14F-4D97-AF65-F5344CB8AC3E}">
        <p14:creationId xmlns:p14="http://schemas.microsoft.com/office/powerpoint/2010/main" val="31641676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612775" y="1600200"/>
            <a:ext cx="8153400" cy="4495800"/>
          </a:xfrm>
        </p:spPr>
        <p:txBody>
          <a:bodyPr/>
          <a:lstStyle/>
          <a:p>
            <a:pPr eaLnBrk="1" hangingPunct="1">
              <a:buFont typeface="Wingdings" pitchFamily="2" charset="2"/>
              <a:buChar char="§"/>
            </a:pPr>
            <a:r>
              <a:rPr lang="en-US" sz="2800" dirty="0" smtClean="0"/>
              <a:t>Units are to be established in </a:t>
            </a:r>
            <a:r>
              <a:rPr lang="en-US" sz="2800" b="1" u="sng" dirty="0" smtClean="0"/>
              <a:t>all </a:t>
            </a:r>
            <a:r>
              <a:rPr lang="en-US" sz="2800" dirty="0" smtClean="0"/>
              <a:t>Ministries, Departments and Agencies(MDAs) of Government. </a:t>
            </a:r>
          </a:p>
          <a:p>
            <a:pPr eaLnBrk="1" hangingPunct="1">
              <a:buFont typeface="Arial" charset="0"/>
              <a:buNone/>
            </a:pPr>
            <a:endParaRPr lang="en-US" dirty="0" smtClean="0"/>
          </a:p>
        </p:txBody>
      </p:sp>
      <p:sp>
        <p:nvSpPr>
          <p:cNvPr id="8194" name="Tit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US" dirty="0" smtClean="0"/>
              <a:t>WHERE SHOULD ACTUS OPERATE ?</a:t>
            </a:r>
          </a:p>
        </p:txBody>
      </p:sp>
    </p:spTree>
    <p:extLst>
      <p:ext uri="{BB962C8B-B14F-4D97-AF65-F5344CB8AC3E}">
        <p14:creationId xmlns:p14="http://schemas.microsoft.com/office/powerpoint/2010/main" val="1665347610"/>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775" y="1447800"/>
            <a:ext cx="8153400" cy="5257800"/>
          </a:xfrm>
        </p:spPr>
        <p:txBody>
          <a:bodyPr rtlCol="0">
            <a:noAutofit/>
          </a:bodyPr>
          <a:lstStyle/>
          <a:p>
            <a:pPr marL="548640" indent="-411480" eaLnBrk="1" fontAlgn="auto" hangingPunct="1">
              <a:spcAft>
                <a:spcPts val="0"/>
              </a:spcAft>
              <a:buClr>
                <a:schemeClr val="tx1">
                  <a:shade val="95000"/>
                </a:schemeClr>
              </a:buClr>
              <a:buFont typeface="Wingdings" pitchFamily="2" charset="2"/>
              <a:buChar char="§"/>
              <a:defRPr/>
            </a:pPr>
            <a:r>
              <a:rPr lang="en-US" sz="2800" dirty="0" smtClean="0"/>
              <a:t>The membership of the Unit in each MDA  shall not be less </a:t>
            </a:r>
            <a:r>
              <a:rPr lang="en-US" sz="2800" dirty="0"/>
              <a:t>than five (</a:t>
            </a:r>
            <a:r>
              <a:rPr lang="en-US" sz="2800" dirty="0" smtClean="0"/>
              <a:t>5) in number. </a:t>
            </a:r>
          </a:p>
          <a:p>
            <a:pPr marL="548640" indent="-411480" eaLnBrk="1" fontAlgn="auto" hangingPunct="1">
              <a:spcAft>
                <a:spcPts val="0"/>
              </a:spcAft>
              <a:buClr>
                <a:schemeClr val="tx1">
                  <a:shade val="95000"/>
                </a:schemeClr>
              </a:buClr>
              <a:buFont typeface="Wingdings" pitchFamily="2" charset="2"/>
              <a:buChar char="§"/>
              <a:defRPr/>
            </a:pPr>
            <a:r>
              <a:rPr lang="en-US" sz="2800" dirty="0" smtClean="0"/>
              <a:t>The  head of the Unit shall be an officer of Management level, and may be appointed from an MDA other than his/her parent organization.</a:t>
            </a:r>
          </a:p>
          <a:p>
            <a:pPr marL="137160" indent="0" eaLnBrk="1" fontAlgn="auto" hangingPunct="1">
              <a:spcAft>
                <a:spcPts val="0"/>
              </a:spcAft>
              <a:buClr>
                <a:schemeClr val="tx1">
                  <a:shade val="95000"/>
                </a:schemeClr>
              </a:buClr>
              <a:buNone/>
              <a:defRPr/>
            </a:pPr>
            <a:endParaRPr lang="en-US" sz="2800" i="1" dirty="0" smtClean="0"/>
          </a:p>
          <a:p>
            <a:pPr marL="548640" indent="-411480" eaLnBrk="1" fontAlgn="auto" hangingPunct="1">
              <a:spcAft>
                <a:spcPts val="0"/>
              </a:spcAft>
              <a:buClr>
                <a:schemeClr val="tx1">
                  <a:shade val="95000"/>
                </a:schemeClr>
              </a:buClr>
              <a:buFont typeface="Wingdings" pitchFamily="2" charset="2"/>
              <a:buChar char="§"/>
              <a:defRPr/>
            </a:pPr>
            <a:endParaRPr lang="en-US" sz="2800" i="1" dirty="0" smtClean="0"/>
          </a:p>
          <a:p>
            <a:pPr marL="548640" indent="-411480" eaLnBrk="1" fontAlgn="auto" hangingPunct="1">
              <a:spcAft>
                <a:spcPts val="0"/>
              </a:spcAft>
              <a:buClr>
                <a:schemeClr val="tx1">
                  <a:shade val="95000"/>
                </a:schemeClr>
              </a:buClr>
              <a:buFont typeface="Arial" pitchFamily="34" charset="0"/>
              <a:buNone/>
              <a:defRPr/>
            </a:pPr>
            <a:endParaRPr lang="en-US" sz="2000" dirty="0"/>
          </a:p>
        </p:txBody>
      </p:sp>
      <p:sp>
        <p:nvSpPr>
          <p:cNvPr id="19458" name="Title 1"/>
          <p:cNvSpPr>
            <a:spLocks noGrp="1"/>
          </p:cNvSpPr>
          <p:nvPr>
            <p:ph type="title"/>
          </p:nvPr>
        </p:nvSpPr>
        <p:spPr>
          <a:xfrm>
            <a:off x="611560" y="260648"/>
            <a:ext cx="8153400" cy="990600"/>
          </a:xfrm>
        </p:spPr>
        <p:txBody>
          <a:bodyPr/>
          <a:lstStyle/>
          <a:p>
            <a:pPr eaLnBrk="1" hangingPunct="1"/>
            <a:r>
              <a:rPr lang="en-US" sz="3600" dirty="0" smtClean="0"/>
              <a:t>MEMBERSHIP OF THE UNIT</a:t>
            </a:r>
          </a:p>
        </p:txBody>
      </p:sp>
    </p:spTree>
    <p:extLst>
      <p:ext uri="{BB962C8B-B14F-4D97-AF65-F5344CB8AC3E}">
        <p14:creationId xmlns:p14="http://schemas.microsoft.com/office/powerpoint/2010/main" val="308871587"/>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48640" indent="-411480">
              <a:buClr>
                <a:schemeClr val="tx1">
                  <a:shade val="95000"/>
                </a:schemeClr>
              </a:buClr>
              <a:buFont typeface="Wingdings" pitchFamily="2" charset="2"/>
              <a:buChar char="§"/>
              <a:defRPr/>
            </a:pPr>
            <a:r>
              <a:rPr lang="en-US" dirty="0"/>
              <a:t>Membership shall spread over relevant </a:t>
            </a:r>
            <a:r>
              <a:rPr lang="en-US" i="1" dirty="0"/>
              <a:t>professional skills </a:t>
            </a:r>
            <a:r>
              <a:rPr lang="en-US" dirty="0"/>
              <a:t>and </a:t>
            </a:r>
            <a:r>
              <a:rPr lang="en-US" i="1" dirty="0"/>
              <a:t>special interests </a:t>
            </a:r>
            <a:r>
              <a:rPr lang="en-US" dirty="0"/>
              <a:t> within the organization</a:t>
            </a:r>
            <a:r>
              <a:rPr lang="en-US" i="1" dirty="0"/>
              <a:t>.</a:t>
            </a:r>
          </a:p>
          <a:p>
            <a:pPr marL="548640" indent="-411480">
              <a:buClr>
                <a:schemeClr val="tx1">
                  <a:shade val="95000"/>
                </a:schemeClr>
              </a:buClr>
              <a:buFont typeface="Wingdings" pitchFamily="2" charset="2"/>
              <a:buChar char="§"/>
              <a:defRPr/>
            </a:pPr>
            <a:r>
              <a:rPr lang="en-US" dirty="0"/>
              <a:t> Each Unit shall have a Chairman and  Secretary; and the most senior officer shall be the Chairman</a:t>
            </a:r>
            <a:r>
              <a:rPr lang="en-US" sz="2800" dirty="0"/>
              <a:t>.</a:t>
            </a:r>
          </a:p>
          <a:p>
            <a:pPr marL="0" indent="0">
              <a:buNone/>
            </a:pPr>
            <a:endParaRPr lang="en-GB" dirty="0"/>
          </a:p>
        </p:txBody>
      </p:sp>
    </p:spTree>
    <p:extLst>
      <p:ext uri="{BB962C8B-B14F-4D97-AF65-F5344CB8AC3E}">
        <p14:creationId xmlns:p14="http://schemas.microsoft.com/office/powerpoint/2010/main" val="17232151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p:txBody>
          <a:bodyPr/>
          <a:lstStyle/>
          <a:p>
            <a:endParaRPr lang="en-US" dirty="0" smtClean="0"/>
          </a:p>
          <a:p>
            <a:pPr>
              <a:buFont typeface="Wingdings" pitchFamily="2" charset="2"/>
              <a:buChar char="§"/>
            </a:pPr>
            <a:r>
              <a:rPr lang="en-US" dirty="0" smtClean="0"/>
              <a:t>Ensure that the Unit is fully established </a:t>
            </a:r>
          </a:p>
          <a:p>
            <a:pPr>
              <a:buFont typeface="Wingdings" pitchFamily="2" charset="2"/>
              <a:buChar char="§"/>
            </a:pPr>
            <a:r>
              <a:rPr lang="en-US" dirty="0" smtClean="0"/>
              <a:t>Give full support to the Unit </a:t>
            </a:r>
          </a:p>
          <a:p>
            <a:pPr>
              <a:buFont typeface="Wingdings" pitchFamily="2" charset="2"/>
              <a:buChar char="§"/>
            </a:pPr>
            <a:r>
              <a:rPr lang="en-US" dirty="0" smtClean="0"/>
              <a:t>Exemplify and demonstrate zero tolerance for corruption</a:t>
            </a:r>
          </a:p>
          <a:p>
            <a:pPr>
              <a:buFont typeface="Wingdings" pitchFamily="2" charset="2"/>
              <a:buChar char="§"/>
            </a:pPr>
            <a:r>
              <a:rPr lang="en-US" dirty="0" smtClean="0"/>
              <a:t>Ensure conducive environment for transparency and accountability. </a:t>
            </a:r>
          </a:p>
          <a:p>
            <a:endParaRPr lang="en-US" dirty="0" smtClean="0"/>
          </a:p>
        </p:txBody>
      </p:sp>
      <p:sp>
        <p:nvSpPr>
          <p:cNvPr id="12290" name="Title 1"/>
          <p:cNvSpPr>
            <a:spLocks noGrp="1"/>
          </p:cNvSpPr>
          <p:nvPr>
            <p:ph type="title"/>
          </p:nvPr>
        </p:nvSpPr>
        <p:spPr/>
        <p:txBody>
          <a:bodyPr/>
          <a:lstStyle/>
          <a:p>
            <a:r>
              <a:rPr lang="en-US" dirty="0" smtClean="0"/>
              <a:t>ROLE OF ORGANISATION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p:txBody>
          <a:bodyPr>
            <a:normAutofit/>
          </a:bodyPr>
          <a:lstStyle/>
          <a:p>
            <a:pPr>
              <a:buFont typeface="Arial" charset="0"/>
              <a:buNone/>
            </a:pPr>
            <a:r>
              <a:rPr lang="en-US" dirty="0" smtClean="0"/>
              <a:t>To:</a:t>
            </a:r>
          </a:p>
          <a:p>
            <a:pPr>
              <a:buFont typeface="Wingdings" pitchFamily="2" charset="2"/>
              <a:buChar char="§"/>
            </a:pPr>
            <a:r>
              <a:rPr lang="en-US" dirty="0" smtClean="0"/>
              <a:t>Enlighten Staff  of FRSC on the origins and  responsibilities of the ACTU.</a:t>
            </a:r>
          </a:p>
          <a:p>
            <a:pPr>
              <a:buFont typeface="Wingdings" pitchFamily="2" charset="2"/>
              <a:buChar char="§"/>
            </a:pPr>
            <a:r>
              <a:rPr lang="en-GB" dirty="0" smtClean="0"/>
              <a:t>Encourage </a:t>
            </a:r>
            <a:r>
              <a:rPr lang="en-US" dirty="0" smtClean="0"/>
              <a:t>Staff to work for the success of the Unit</a:t>
            </a:r>
          </a:p>
          <a:p>
            <a:pPr lvl="0">
              <a:buFont typeface="Wingdings" pitchFamily="2" charset="2"/>
              <a:buChar char="§"/>
            </a:pPr>
            <a:r>
              <a:rPr lang="en-GB" dirty="0" smtClean="0"/>
              <a:t>Galvanise Staff to focus on elimination of corrupt practices through the ACTU of the Organisation. [</a:t>
            </a:r>
            <a:r>
              <a:rPr lang="en-GB" sz="2400" i="1" dirty="0" smtClean="0"/>
              <a:t>ICPC Act 2000 enjoins the </a:t>
            </a:r>
            <a:r>
              <a:rPr lang="en-GB" sz="2400" i="1" dirty="0"/>
              <a:t>Commission </a:t>
            </a:r>
            <a:r>
              <a:rPr lang="en-GB" sz="2400" i="1" dirty="0" smtClean="0"/>
              <a:t>in Sect.6(f) “to </a:t>
            </a:r>
            <a:r>
              <a:rPr lang="en-GB" sz="2400" i="1" dirty="0"/>
              <a:t>enlist and foster public support in combating </a:t>
            </a:r>
            <a:r>
              <a:rPr lang="en-GB" sz="2400" i="1" dirty="0" smtClean="0"/>
              <a:t>corruption”].</a:t>
            </a:r>
            <a:endParaRPr lang="en-US" dirty="0" smtClean="0"/>
          </a:p>
        </p:txBody>
      </p:sp>
      <p:sp>
        <p:nvSpPr>
          <p:cNvPr id="3074" name="Title 1"/>
          <p:cNvSpPr>
            <a:spLocks noGrp="1"/>
          </p:cNvSpPr>
          <p:nvPr>
            <p:ph type="title"/>
          </p:nvPr>
        </p:nvSpPr>
        <p:spPr/>
        <p:txBody>
          <a:bodyPr/>
          <a:lstStyle/>
          <a:p>
            <a:r>
              <a:rPr lang="en-US" dirty="0" smtClean="0"/>
              <a:t>AIM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548640" indent="-411480">
              <a:buClr>
                <a:schemeClr val="tx1">
                  <a:shade val="95000"/>
                </a:schemeClr>
              </a:buClr>
              <a:buFont typeface="Wingdings" pitchFamily="2" charset="2"/>
              <a:buChar char="§"/>
              <a:defRPr/>
            </a:pPr>
            <a:r>
              <a:rPr lang="en-US" sz="3300" dirty="0" smtClean="0"/>
              <a:t>Protection of the Unit and its members</a:t>
            </a:r>
          </a:p>
          <a:p>
            <a:pPr marL="548640" indent="-411480">
              <a:buClr>
                <a:schemeClr val="tx1">
                  <a:shade val="95000"/>
                </a:schemeClr>
              </a:buClr>
              <a:buFont typeface="Wingdings" pitchFamily="2" charset="2"/>
              <a:buChar char="§"/>
              <a:defRPr/>
            </a:pPr>
            <a:r>
              <a:rPr lang="en-US" sz="3300" dirty="0" smtClean="0"/>
              <a:t>Organize joint meeting of the Commission,  with Chief Executives of MDAs, to review the performance.</a:t>
            </a:r>
          </a:p>
          <a:p>
            <a:pPr marL="548640" indent="-411480">
              <a:buClr>
                <a:schemeClr val="tx1">
                  <a:shade val="95000"/>
                </a:schemeClr>
              </a:buClr>
              <a:buFont typeface="Wingdings" pitchFamily="2" charset="2"/>
              <a:buChar char="§"/>
              <a:defRPr/>
            </a:pPr>
            <a:r>
              <a:rPr lang="en-US" sz="3300" dirty="0" smtClean="0"/>
              <a:t>Conduct a yearly Compliance Evaluation and Performance Assessment of each Unit.</a:t>
            </a:r>
          </a:p>
          <a:p>
            <a:pPr marL="548640" indent="-411480">
              <a:buClr>
                <a:schemeClr val="tx1">
                  <a:shade val="95000"/>
                </a:schemeClr>
              </a:buClr>
              <a:buFont typeface="Wingdings" pitchFamily="2" charset="2"/>
              <a:buChar char="§"/>
              <a:defRPr/>
            </a:pPr>
            <a:r>
              <a:rPr lang="en-US" sz="3300" dirty="0" smtClean="0"/>
              <a:t>Organize a yearly conference for all the Chairmen and Secretaries of the Units to review their activities.</a:t>
            </a:r>
            <a:endParaRPr lang="en-US" dirty="0"/>
          </a:p>
        </p:txBody>
      </p:sp>
      <p:sp>
        <p:nvSpPr>
          <p:cNvPr id="2" name="Title 1"/>
          <p:cNvSpPr>
            <a:spLocks noGrp="1"/>
          </p:cNvSpPr>
          <p:nvPr>
            <p:ph type="title"/>
          </p:nvPr>
        </p:nvSpPr>
        <p:spPr/>
        <p:txBody>
          <a:bodyPr/>
          <a:lstStyle/>
          <a:p>
            <a:r>
              <a:rPr lang="en-US" dirty="0" smtClean="0"/>
              <a:t>ROLE OF ICPC</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a:xfrm>
            <a:off x="457200" y="1066800"/>
            <a:ext cx="8229600" cy="5181600"/>
          </a:xfrm>
        </p:spPr>
        <p:txBody>
          <a:bodyPr/>
          <a:lstStyle/>
          <a:p>
            <a:endParaRPr lang="en-GB" sz="2400" dirty="0" smtClean="0"/>
          </a:p>
          <a:p>
            <a:pPr>
              <a:buFont typeface="Wingdings" pitchFamily="2" charset="2"/>
              <a:buChar char="§"/>
            </a:pPr>
            <a:r>
              <a:rPr lang="en-GB" sz="2800" dirty="0" smtClean="0"/>
              <a:t>Existence of 403 Units in different MDAs</a:t>
            </a:r>
          </a:p>
          <a:p>
            <a:pPr>
              <a:buFont typeface="Wingdings" pitchFamily="2" charset="2"/>
              <a:buChar char="§"/>
            </a:pPr>
            <a:r>
              <a:rPr lang="en-GB" sz="2800" dirty="0" smtClean="0"/>
              <a:t>Appointment of Assistant Directors and Deputy Directors to head Units</a:t>
            </a:r>
          </a:p>
          <a:p>
            <a:pPr>
              <a:buFont typeface="Wingdings" pitchFamily="2" charset="2"/>
              <a:buChar char="§"/>
            </a:pPr>
            <a:r>
              <a:rPr lang="en-GB" sz="2800" dirty="0" smtClean="0"/>
              <a:t>Appointment of Desk Officers from ICPC  for closer monitoring</a:t>
            </a:r>
          </a:p>
          <a:p>
            <a:pPr>
              <a:buFont typeface="Wingdings" pitchFamily="2" charset="2"/>
              <a:buChar char="§"/>
            </a:pPr>
            <a:r>
              <a:rPr lang="en-GB" sz="2800" dirty="0" smtClean="0"/>
              <a:t>Increased level of cooperation and funding by MDAs</a:t>
            </a:r>
          </a:p>
          <a:p>
            <a:endParaRPr lang="en-GB" sz="2800" dirty="0" smtClean="0"/>
          </a:p>
          <a:p>
            <a:pPr>
              <a:buFont typeface="Arial" charset="0"/>
              <a:buNone/>
            </a:pPr>
            <a:endParaRPr lang="en-GB" sz="2800" dirty="0" smtClean="0"/>
          </a:p>
        </p:txBody>
      </p:sp>
      <p:sp>
        <p:nvSpPr>
          <p:cNvPr id="4" name="Slide Number Placeholder 3"/>
          <p:cNvSpPr>
            <a:spLocks noGrp="1"/>
          </p:cNvSpPr>
          <p:nvPr>
            <p:ph type="sldNum" sz="quarter" idx="12"/>
          </p:nvPr>
        </p:nvSpPr>
        <p:spPr/>
        <p:txBody>
          <a:bodyPr/>
          <a:lstStyle/>
          <a:p>
            <a:pPr>
              <a:defRPr/>
            </a:pPr>
            <a:fld id="{0A02412E-94AD-47A8-8100-9666A54454EA}" type="slidenum">
              <a:rPr lang="en-US"/>
              <a:pPr>
                <a:defRPr/>
              </a:pPr>
              <a:t>21</a:t>
            </a:fld>
            <a:endParaRPr lang="en-US"/>
          </a:p>
        </p:txBody>
      </p:sp>
      <p:sp>
        <p:nvSpPr>
          <p:cNvPr id="10242" name="Title 1"/>
          <p:cNvSpPr>
            <a:spLocks noGrp="1"/>
          </p:cNvSpPr>
          <p:nvPr>
            <p:ph type="title"/>
          </p:nvPr>
        </p:nvSpPr>
        <p:spPr>
          <a:xfrm>
            <a:off x="457200" y="274638"/>
            <a:ext cx="8229600" cy="944562"/>
          </a:xfrm>
        </p:spPr>
        <p:txBody>
          <a:bodyPr/>
          <a:lstStyle/>
          <a:p>
            <a:r>
              <a:rPr lang="en-US" sz="3200" smtClean="0"/>
              <a:t>HOW  IT IS WORKING</a:t>
            </a:r>
          </a:p>
        </p:txBody>
      </p:sp>
    </p:spTree>
    <p:extLst>
      <p:ext uri="{BB962C8B-B14F-4D97-AF65-F5344CB8AC3E}">
        <p14:creationId xmlns:p14="http://schemas.microsoft.com/office/powerpoint/2010/main" val="33201014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p:txBody>
          <a:bodyPr>
            <a:normAutofit/>
          </a:bodyPr>
          <a:lstStyle/>
          <a:p>
            <a:pPr>
              <a:buNone/>
            </a:pPr>
            <a:endParaRPr lang="en-GB" sz="2800" dirty="0" smtClean="0"/>
          </a:p>
          <a:p>
            <a:pPr>
              <a:buFont typeface="Wingdings" pitchFamily="2" charset="2"/>
              <a:buChar char="§"/>
            </a:pPr>
            <a:r>
              <a:rPr lang="en-GB" sz="2800" dirty="0" smtClean="0"/>
              <a:t>Understand that corruption does not pay</a:t>
            </a:r>
          </a:p>
          <a:p>
            <a:pPr>
              <a:buFont typeface="Wingdings" pitchFamily="2" charset="2"/>
              <a:buChar char="§"/>
            </a:pPr>
            <a:r>
              <a:rPr lang="en-GB" sz="2800" dirty="0" smtClean="0"/>
              <a:t>Personal commitment to shun corrupt practices.</a:t>
            </a:r>
            <a:endParaRPr lang="en-US" sz="2800" dirty="0" smtClean="0"/>
          </a:p>
          <a:p>
            <a:pPr>
              <a:buFont typeface="Wingdings" pitchFamily="2" charset="2"/>
              <a:buChar char="§"/>
            </a:pPr>
            <a:r>
              <a:rPr lang="en-GB" sz="2800" dirty="0" smtClean="0"/>
              <a:t>Report on corruption. </a:t>
            </a:r>
            <a:endParaRPr lang="en-US" sz="2800" dirty="0" smtClean="0"/>
          </a:p>
          <a:p>
            <a:pPr>
              <a:buFont typeface="Wingdings" pitchFamily="2" charset="2"/>
              <a:buChar char="§"/>
            </a:pPr>
            <a:r>
              <a:rPr lang="en-GB" sz="2800" dirty="0" smtClean="0"/>
              <a:t>Support the ACTU of the organisation.</a:t>
            </a:r>
          </a:p>
          <a:p>
            <a:pPr>
              <a:buFont typeface="Wingdings" pitchFamily="2" charset="2"/>
              <a:buChar char="§"/>
            </a:pPr>
            <a:r>
              <a:rPr lang="en-GB" sz="2800" dirty="0" smtClean="0"/>
              <a:t>Support  a  corruption-free FRSC. </a:t>
            </a:r>
            <a:endParaRPr lang="en-US" sz="2800" dirty="0" smtClean="0"/>
          </a:p>
          <a:p>
            <a:pPr>
              <a:buFont typeface="Arial" charset="0"/>
              <a:buNone/>
            </a:pPr>
            <a:endParaRPr lang="en-US" sz="2800" dirty="0" smtClean="0"/>
          </a:p>
        </p:txBody>
      </p:sp>
      <p:sp>
        <p:nvSpPr>
          <p:cNvPr id="13314" name="Title 1"/>
          <p:cNvSpPr>
            <a:spLocks noGrp="1"/>
          </p:cNvSpPr>
          <p:nvPr>
            <p:ph type="title"/>
          </p:nvPr>
        </p:nvSpPr>
        <p:spPr/>
        <p:txBody>
          <a:bodyPr/>
          <a:lstStyle/>
          <a:p>
            <a:r>
              <a:rPr lang="en-US" smtClean="0"/>
              <a:t>ROLE OF EVERYONE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p:txBody>
          <a:bodyPr/>
          <a:lstStyle/>
          <a:p>
            <a:endParaRPr lang="en-US" sz="2800" dirty="0" smtClean="0"/>
          </a:p>
          <a:p>
            <a:pPr>
              <a:buFont typeface="Wingdings" pitchFamily="2" charset="2"/>
              <a:buChar char="§"/>
            </a:pPr>
            <a:r>
              <a:rPr lang="en-US" sz="2800" dirty="0" smtClean="0"/>
              <a:t>Budgetary allocations</a:t>
            </a:r>
          </a:p>
          <a:p>
            <a:pPr>
              <a:buFont typeface="Wingdings" pitchFamily="2" charset="2"/>
              <a:buChar char="§"/>
            </a:pPr>
            <a:r>
              <a:rPr lang="en-US" sz="2800" dirty="0" smtClean="0"/>
              <a:t> Operational autonomy</a:t>
            </a:r>
          </a:p>
          <a:p>
            <a:pPr>
              <a:buFont typeface="Wingdings" pitchFamily="2" charset="2"/>
              <a:buChar char="§"/>
            </a:pPr>
            <a:r>
              <a:rPr lang="en-US" sz="2800" dirty="0" smtClean="0"/>
              <a:t> Office accommodation and facilities </a:t>
            </a:r>
          </a:p>
          <a:p>
            <a:pPr>
              <a:buFont typeface="Wingdings" pitchFamily="2" charset="2"/>
              <a:buChar char="§"/>
            </a:pPr>
            <a:r>
              <a:rPr lang="en-US" sz="2800" dirty="0" smtClean="0"/>
              <a:t>Access to relevant documents </a:t>
            </a:r>
          </a:p>
        </p:txBody>
      </p:sp>
      <p:sp>
        <p:nvSpPr>
          <p:cNvPr id="15362" name="Title 1"/>
          <p:cNvSpPr>
            <a:spLocks noGrp="1"/>
          </p:cNvSpPr>
          <p:nvPr>
            <p:ph type="title"/>
          </p:nvPr>
        </p:nvSpPr>
        <p:spPr/>
        <p:txBody>
          <a:bodyPr>
            <a:normAutofit fontScale="90000"/>
          </a:bodyPr>
          <a:lstStyle/>
          <a:p>
            <a:r>
              <a:rPr lang="en-US" sz="2800" smtClean="0"/>
              <a:t/>
            </a:r>
            <a:br>
              <a:rPr lang="en-US" sz="2800" smtClean="0"/>
            </a:br>
            <a:r>
              <a:rPr lang="en-US" sz="3200" smtClean="0"/>
              <a:t>CHALLENGES </a:t>
            </a:r>
            <a:br>
              <a:rPr lang="en-US" sz="3200" smtClean="0"/>
            </a:br>
            <a:endParaRPr lang="en-US" sz="28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endParaRPr lang="en-US" dirty="0" smtClean="0"/>
          </a:p>
          <a:p>
            <a:pPr>
              <a:buFont typeface="Wingdings" pitchFamily="2" charset="2"/>
              <a:buChar char="§"/>
            </a:pPr>
            <a:r>
              <a:rPr lang="en-US" dirty="0" smtClean="0"/>
              <a:t>Non inclusion </a:t>
            </a:r>
            <a:r>
              <a:rPr lang="en-US" dirty="0"/>
              <a:t>in relevant operational committees</a:t>
            </a:r>
          </a:p>
          <a:p>
            <a:pPr>
              <a:buFont typeface="Wingdings" pitchFamily="2" charset="2"/>
              <a:buChar char="§"/>
            </a:pPr>
            <a:r>
              <a:rPr lang="en-US" dirty="0"/>
              <a:t>Inactive members </a:t>
            </a:r>
            <a:endParaRPr lang="en-US" dirty="0" smtClean="0"/>
          </a:p>
          <a:p>
            <a:pPr>
              <a:buFont typeface="Wingdings" pitchFamily="2" charset="2"/>
              <a:buChar char="§"/>
            </a:pPr>
            <a:r>
              <a:rPr lang="en-US" dirty="0" smtClean="0"/>
              <a:t>Non cooperative members of Staff</a:t>
            </a:r>
            <a:endParaRPr lang="en-US" dirty="0"/>
          </a:p>
          <a:p>
            <a:pPr>
              <a:buFont typeface="Wingdings" pitchFamily="2" charset="2"/>
              <a:buChar char="§"/>
            </a:pPr>
            <a:r>
              <a:rPr lang="en-US" dirty="0"/>
              <a:t>Victimization, etc. </a:t>
            </a:r>
          </a:p>
          <a:p>
            <a:pPr marL="0" indent="0">
              <a:buNone/>
            </a:pPr>
            <a:endParaRPr lang="en-GB" dirty="0"/>
          </a:p>
        </p:txBody>
      </p:sp>
    </p:spTree>
    <p:extLst>
      <p:ext uri="{BB962C8B-B14F-4D97-AF65-F5344CB8AC3E}">
        <p14:creationId xmlns:p14="http://schemas.microsoft.com/office/powerpoint/2010/main" val="11234476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smtClean="0"/>
          </a:p>
          <a:p>
            <a:pPr>
              <a:buFont typeface="Wingdings" pitchFamily="2" charset="2"/>
              <a:buChar char="§"/>
            </a:pPr>
            <a:r>
              <a:rPr lang="en-US" dirty="0" smtClean="0"/>
              <a:t>The ACTU is there to work for the success of the organization</a:t>
            </a:r>
          </a:p>
          <a:p>
            <a:pPr>
              <a:buFont typeface="Wingdings" pitchFamily="2" charset="2"/>
              <a:buChar char="§"/>
            </a:pPr>
            <a:r>
              <a:rPr lang="en-US" dirty="0" smtClean="0"/>
              <a:t>Members of the Unit should be focused in carrying out their assignment</a:t>
            </a:r>
          </a:p>
          <a:p>
            <a:pPr>
              <a:buFont typeface="Wingdings" pitchFamily="2" charset="2"/>
              <a:buChar char="§"/>
            </a:pPr>
            <a:r>
              <a:rPr lang="en-US" dirty="0" smtClean="0"/>
              <a:t>ICPC is committed to supporting the Unit </a:t>
            </a:r>
          </a:p>
          <a:p>
            <a:pPr>
              <a:buFont typeface="Wingdings" pitchFamily="2" charset="2"/>
              <a:buChar char="§"/>
            </a:pPr>
            <a:r>
              <a:rPr lang="en-US" dirty="0" smtClean="0"/>
              <a:t>Ensure the success of war against corruption from your Table! </a:t>
            </a:r>
          </a:p>
          <a:p>
            <a:pPr marL="0" indent="0">
              <a:buNone/>
            </a:pPr>
            <a:endParaRPr lang="en-US" dirty="0" smtClean="0"/>
          </a:p>
        </p:txBody>
      </p:sp>
      <p:sp>
        <p:nvSpPr>
          <p:cNvPr id="2" name="Title 1"/>
          <p:cNvSpPr>
            <a:spLocks noGrp="1"/>
          </p:cNvSpPr>
          <p:nvPr>
            <p:ph type="title"/>
          </p:nvPr>
        </p:nvSpPr>
        <p:spPr/>
        <p:txBody>
          <a:bodyPr>
            <a:normAutofit/>
          </a:bodyPr>
          <a:lstStyle/>
          <a:p>
            <a:r>
              <a:rPr lang="en-US" sz="3200" dirty="0" smtClean="0"/>
              <a:t>CONCLUSION</a:t>
            </a:r>
            <a:endParaRPr lang="en-US" sz="32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1"/>
          </p:nvPr>
        </p:nvSpPr>
        <p:spPr/>
        <p:txBody>
          <a:bodyPr/>
          <a:lstStyle/>
          <a:p>
            <a:pPr>
              <a:buFont typeface="Arial" charset="0"/>
              <a:buNone/>
            </a:pPr>
            <a:endParaRPr lang="en-US" dirty="0" smtClean="0"/>
          </a:p>
          <a:p>
            <a:pPr>
              <a:buFont typeface="Wingdings" pitchFamily="2" charset="2"/>
              <a:buChar char="§"/>
            </a:pPr>
            <a:r>
              <a:rPr lang="en-US" dirty="0" smtClean="0"/>
              <a:t>Work for success of ACTU</a:t>
            </a:r>
          </a:p>
          <a:p>
            <a:pPr>
              <a:buFont typeface="Wingdings" pitchFamily="2" charset="2"/>
              <a:buChar char="§"/>
            </a:pPr>
            <a:r>
              <a:rPr lang="en-US" dirty="0" smtClean="0"/>
              <a:t>Work for success of  FRSC</a:t>
            </a:r>
          </a:p>
          <a:p>
            <a:pPr>
              <a:buFont typeface="Wingdings" pitchFamily="2" charset="2"/>
              <a:buChar char="§"/>
            </a:pPr>
            <a:r>
              <a:rPr lang="en-US" dirty="0" smtClean="0"/>
              <a:t>Support ICPC</a:t>
            </a:r>
          </a:p>
          <a:p>
            <a:pPr>
              <a:buFont typeface="Wingdings" pitchFamily="2" charset="2"/>
              <a:buChar char="§"/>
            </a:pPr>
            <a:r>
              <a:rPr lang="en-US" dirty="0" smtClean="0"/>
              <a:t>Support fight against corruption in Nigeria </a:t>
            </a:r>
          </a:p>
          <a:p>
            <a:pPr>
              <a:buFont typeface="Arial" charset="0"/>
              <a:buNone/>
            </a:pPr>
            <a:endParaRPr lang="en-US" dirty="0" smtClean="0"/>
          </a:p>
        </p:txBody>
      </p:sp>
      <p:sp>
        <p:nvSpPr>
          <p:cNvPr id="17410" name="Title 1"/>
          <p:cNvSpPr>
            <a:spLocks noGrp="1"/>
          </p:cNvSpPr>
          <p:nvPr>
            <p:ph type="title"/>
          </p:nvPr>
        </p:nvSpPr>
        <p:spPr/>
        <p:txBody>
          <a:bodyPr/>
          <a:lstStyle/>
          <a:p>
            <a:r>
              <a:rPr lang="en-US" sz="3200" smtClean="0"/>
              <a:t>CONCLUSION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2" name="Title 1"/>
          <p:cNvSpPr>
            <a:spLocks noGrp="1"/>
          </p:cNvSpPr>
          <p:nvPr>
            <p:ph type="title"/>
          </p:nvPr>
        </p:nvSpPr>
        <p:spPr/>
        <p:txBody>
          <a:bodyPr/>
          <a:lstStyle/>
          <a:p>
            <a:endParaRPr lang="en-US"/>
          </a:p>
        </p:txBody>
      </p:sp>
      <p:pic>
        <p:nvPicPr>
          <p:cNvPr id="4" name="Picture 2" descr="C:\Users\User\Pictures\2014-10-09 001\IMG_3557381876766.jpeg"/>
          <p:cNvPicPr>
            <a:picLocks noChangeAspect="1" noChangeArrowheads="1"/>
          </p:cNvPicPr>
          <p:nvPr/>
        </p:nvPicPr>
        <p:blipFill>
          <a:blip r:embed="rId2"/>
          <a:srcRect/>
          <a:stretch>
            <a:fillRect/>
          </a:stretch>
        </p:blipFill>
        <p:spPr bwMode="auto">
          <a:xfrm>
            <a:off x="0" y="228600"/>
            <a:ext cx="9144000" cy="6019800"/>
          </a:xfrm>
          <a:prstGeom prst="rect">
            <a:avLst/>
          </a:prstGeom>
          <a:noFill/>
        </p:spPr>
      </p:pic>
    </p:spTree>
    <p:extLst>
      <p:ext uri="{BB962C8B-B14F-4D97-AF65-F5344CB8AC3E}">
        <p14:creationId xmlns:p14="http://schemas.microsoft.com/office/powerpoint/2010/main" val="9540023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rtlCol="0">
            <a:normAutofit lnSpcReduction="10000"/>
          </a:bodyPr>
          <a:lstStyle/>
          <a:p>
            <a:pPr>
              <a:buNone/>
              <a:defRPr/>
            </a:pPr>
            <a:r>
              <a:rPr lang="en-US" sz="3600" dirty="0" smtClean="0"/>
              <a:t>             </a:t>
            </a:r>
          </a:p>
          <a:p>
            <a:pPr>
              <a:buNone/>
              <a:defRPr/>
            </a:pPr>
            <a:r>
              <a:rPr lang="en-US" sz="3600" dirty="0"/>
              <a:t> </a:t>
            </a:r>
            <a:r>
              <a:rPr lang="en-US" sz="3600" dirty="0" smtClean="0"/>
              <a:t>   </a:t>
            </a:r>
            <a:r>
              <a:rPr lang="en-US" sz="2800" dirty="0"/>
              <a:t>Quote: </a:t>
            </a:r>
            <a:endParaRPr lang="en-US" sz="2800" dirty="0" smtClean="0"/>
          </a:p>
          <a:p>
            <a:pPr>
              <a:buNone/>
              <a:defRPr/>
            </a:pPr>
            <a:r>
              <a:rPr lang="en-US" sz="2800" b="1" i="1" dirty="0"/>
              <a:t> </a:t>
            </a:r>
            <a:r>
              <a:rPr lang="en-US" sz="2800" b="1" i="1" dirty="0" smtClean="0"/>
              <a:t>                  “Believe you can, and you’re    </a:t>
            </a:r>
          </a:p>
          <a:p>
            <a:pPr fontAlgn="auto">
              <a:spcAft>
                <a:spcPts val="0"/>
              </a:spcAft>
              <a:buFont typeface="Arial" pitchFamily="34" charset="0"/>
              <a:buNone/>
              <a:defRPr/>
            </a:pPr>
            <a:r>
              <a:rPr lang="en-US" sz="2800" b="1" i="1" dirty="0" smtClean="0"/>
              <a:t>                    halfway there”</a:t>
            </a:r>
            <a:r>
              <a:rPr lang="en-US" sz="2800" dirty="0" smtClean="0"/>
              <a:t>  - Theodore Roosevelt</a:t>
            </a:r>
          </a:p>
          <a:p>
            <a:pPr fontAlgn="auto">
              <a:spcAft>
                <a:spcPts val="0"/>
              </a:spcAft>
              <a:buFont typeface="Arial" pitchFamily="34" charset="0"/>
              <a:buNone/>
              <a:defRPr/>
            </a:pPr>
            <a:endParaRPr lang="en-US" sz="2800" dirty="0"/>
          </a:p>
          <a:p>
            <a:pPr>
              <a:buNone/>
              <a:defRPr/>
            </a:pPr>
            <a:r>
              <a:rPr lang="en-US" sz="2800" dirty="0"/>
              <a:t> </a:t>
            </a:r>
            <a:r>
              <a:rPr lang="en-US" sz="2800" dirty="0" smtClean="0"/>
              <a:t>                  </a:t>
            </a:r>
            <a:r>
              <a:rPr lang="en-US" sz="2800" b="1" i="1" dirty="0" smtClean="0"/>
              <a:t>Thank </a:t>
            </a:r>
            <a:r>
              <a:rPr lang="en-US" sz="2800" b="1" i="1" dirty="0"/>
              <a:t>you very much for listening !</a:t>
            </a:r>
            <a:br>
              <a:rPr lang="en-US" sz="2800" b="1" i="1" dirty="0"/>
            </a:br>
            <a:r>
              <a:rPr lang="en-US" sz="2800" b="1" dirty="0"/>
              <a:t> </a:t>
            </a:r>
            <a:r>
              <a:rPr lang="en-US" sz="2800" dirty="0"/>
              <a:t/>
            </a:r>
            <a:br>
              <a:rPr lang="en-US" sz="2800" dirty="0"/>
            </a:br>
            <a:r>
              <a:rPr lang="en-US" sz="2800" dirty="0" smtClean="0"/>
              <a:t> </a:t>
            </a:r>
          </a:p>
          <a:p>
            <a:pPr fontAlgn="auto">
              <a:spcAft>
                <a:spcPts val="0"/>
              </a:spcAft>
              <a:buFont typeface="Arial" pitchFamily="34" charset="0"/>
              <a:buNone/>
              <a:defRPr/>
            </a:pPr>
            <a:endParaRPr lang="en-US" sz="2800" dirty="0" smtClean="0"/>
          </a:p>
          <a:p>
            <a:pPr fontAlgn="auto">
              <a:spcAft>
                <a:spcPts val="0"/>
              </a:spcAft>
              <a:buFont typeface="Arial" pitchFamily="34" charset="0"/>
              <a:buNone/>
              <a:defRPr/>
            </a:pPr>
            <a:r>
              <a:rPr lang="en-US" sz="3600" dirty="0" smtClean="0"/>
              <a:t>                         </a:t>
            </a:r>
            <a:endParaRPr lang="en-US" sz="3600" b="1" i="1" dirty="0"/>
          </a:p>
        </p:txBody>
      </p:sp>
    </p:spTree>
    <p:extLst>
      <p:ext uri="{BB962C8B-B14F-4D97-AF65-F5344CB8AC3E}">
        <p14:creationId xmlns:p14="http://schemas.microsoft.com/office/powerpoint/2010/main" val="38509795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457200" y="1371600"/>
            <a:ext cx="8229600" cy="5029200"/>
          </a:xfrm>
        </p:spPr>
        <p:txBody>
          <a:bodyPr/>
          <a:lstStyle/>
          <a:p>
            <a:endParaRPr lang="en-US" sz="2400" dirty="0" smtClean="0"/>
          </a:p>
          <a:p>
            <a:pPr>
              <a:buFont typeface="Wingdings" pitchFamily="2" charset="2"/>
              <a:buChar char="§"/>
            </a:pPr>
            <a:r>
              <a:rPr lang="en-US" sz="2400" dirty="0" smtClean="0"/>
              <a:t>An Acronym for Anti-Corruption and Transparency  Unit</a:t>
            </a:r>
          </a:p>
          <a:p>
            <a:pPr>
              <a:buFont typeface="Wingdings" pitchFamily="2" charset="2"/>
              <a:buChar char="§"/>
            </a:pPr>
            <a:r>
              <a:rPr lang="en-US" sz="2400" dirty="0" smtClean="0"/>
              <a:t>Serves as </a:t>
            </a:r>
            <a:r>
              <a:rPr lang="en-US" sz="2400" u="sng" dirty="0" smtClean="0"/>
              <a:t>one of the implementation mechanisms</a:t>
            </a:r>
            <a:r>
              <a:rPr lang="en-US" sz="2400" dirty="0" smtClean="0"/>
              <a:t> for the corruption prohibition and prevention mandates of the ICPC</a:t>
            </a:r>
          </a:p>
          <a:p>
            <a:pPr>
              <a:buFont typeface="Wingdings" pitchFamily="2" charset="2"/>
              <a:buChar char="§"/>
            </a:pPr>
            <a:r>
              <a:rPr lang="en-US" sz="2400" dirty="0" smtClean="0"/>
              <a:t>The ACTU in each organization shall operate as an autonomous outfit , with </a:t>
            </a:r>
            <a:r>
              <a:rPr lang="en-US" sz="2400" u="sng" dirty="0" smtClean="0"/>
              <a:t>functional linkages </a:t>
            </a:r>
            <a:r>
              <a:rPr lang="en-US" sz="2400" dirty="0" smtClean="0"/>
              <a:t>to the office of the Chief Executive of the respective establishment. </a:t>
            </a:r>
          </a:p>
          <a:p>
            <a:pPr>
              <a:buFont typeface="Arial" charset="0"/>
              <a:buNone/>
            </a:pPr>
            <a:endParaRPr lang="en-US" sz="1800" dirty="0" smtClean="0"/>
          </a:p>
        </p:txBody>
      </p:sp>
      <p:sp>
        <p:nvSpPr>
          <p:cNvPr id="4" name="Slide Number Placeholder 3"/>
          <p:cNvSpPr>
            <a:spLocks noGrp="1"/>
          </p:cNvSpPr>
          <p:nvPr>
            <p:ph type="sldNum" sz="quarter" idx="12"/>
          </p:nvPr>
        </p:nvSpPr>
        <p:spPr/>
        <p:txBody>
          <a:bodyPr/>
          <a:lstStyle/>
          <a:p>
            <a:pPr>
              <a:defRPr/>
            </a:pPr>
            <a:fld id="{75378138-0DE6-46F6-A47D-B69F3315B6AA}" type="slidenum">
              <a:rPr lang="en-US"/>
              <a:pPr>
                <a:defRPr/>
              </a:pPr>
              <a:t>3</a:t>
            </a:fld>
            <a:endParaRPr lang="en-US"/>
          </a:p>
        </p:txBody>
      </p:sp>
      <p:sp>
        <p:nvSpPr>
          <p:cNvPr id="5122" name="Title 1"/>
          <p:cNvSpPr>
            <a:spLocks noGrp="1"/>
          </p:cNvSpPr>
          <p:nvPr>
            <p:ph type="title"/>
          </p:nvPr>
        </p:nvSpPr>
        <p:spPr/>
        <p:txBody>
          <a:bodyPr/>
          <a:lstStyle/>
          <a:p>
            <a:r>
              <a:rPr lang="en-US" sz="4000" dirty="0" smtClean="0"/>
              <a:t>WHAT IS ACTU?</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824" y="404664"/>
            <a:ext cx="8229600" cy="1143000"/>
          </a:xfrm>
        </p:spPr>
        <p:txBody>
          <a:bodyPr>
            <a:normAutofit fontScale="90000"/>
          </a:bodyPr>
          <a:lstStyle/>
          <a:p>
            <a:r>
              <a:rPr lang="en-GB" dirty="0" smtClean="0"/>
              <a:t>Where does </a:t>
            </a:r>
            <a:r>
              <a:rPr lang="en-GB" sz="3600" dirty="0" smtClean="0"/>
              <a:t>the</a:t>
            </a:r>
            <a:r>
              <a:rPr lang="en-GB" dirty="0" smtClean="0"/>
              <a:t> ACTU derive its powers?</a:t>
            </a:r>
            <a:endParaRPr lang="en-GB" dirty="0"/>
          </a:p>
        </p:txBody>
      </p:sp>
      <p:sp>
        <p:nvSpPr>
          <p:cNvPr id="5" name="Title 1"/>
          <p:cNvSpPr txBox="1">
            <a:spLocks/>
          </p:cNvSpPr>
          <p:nvPr/>
        </p:nvSpPr>
        <p:spPr>
          <a:xfrm>
            <a:off x="179512" y="1630883"/>
            <a:ext cx="8229600" cy="25202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2800" dirty="0" smtClean="0"/>
          </a:p>
          <a:p>
            <a:pPr marL="457200" indent="-457200">
              <a:buFont typeface="Wingdings" pitchFamily="2" charset="2"/>
              <a:buChar char="§"/>
            </a:pPr>
            <a:r>
              <a:rPr lang="en-US" sz="2800" dirty="0" smtClean="0"/>
              <a:t>The Unit derives its </a:t>
            </a:r>
            <a:r>
              <a:rPr lang="en-US" sz="2800" dirty="0"/>
              <a:t>powers</a:t>
            </a:r>
            <a:r>
              <a:rPr lang="en-US" sz="2800" dirty="0" smtClean="0"/>
              <a:t> </a:t>
            </a:r>
            <a:r>
              <a:rPr lang="en-US" sz="2800" dirty="0"/>
              <a:t>from Section 7(1) </a:t>
            </a:r>
            <a:r>
              <a:rPr lang="en-US" sz="2800" dirty="0" smtClean="0"/>
              <a:t>of the </a:t>
            </a:r>
            <a:r>
              <a:rPr lang="en-US" sz="2800" dirty="0"/>
              <a:t>ICPC Act 2000 - powers of Chairman of the </a:t>
            </a:r>
            <a:r>
              <a:rPr lang="en-US" sz="2800" dirty="0" smtClean="0"/>
              <a:t> </a:t>
            </a:r>
          </a:p>
          <a:p>
            <a:r>
              <a:rPr lang="en-US" sz="2800" dirty="0"/>
              <a:t> </a:t>
            </a:r>
            <a:r>
              <a:rPr lang="en-US" sz="2800" dirty="0" smtClean="0"/>
              <a:t>    Commission </a:t>
            </a:r>
            <a:r>
              <a:rPr lang="en-US" sz="2800" dirty="0"/>
              <a:t>to make “</a:t>
            </a:r>
            <a:r>
              <a:rPr lang="en-US" sz="2800" b="1" dirty="0"/>
              <a:t>Standing Orders”</a:t>
            </a:r>
            <a:r>
              <a:rPr lang="en-US" sz="2800" dirty="0"/>
              <a:t>; </a:t>
            </a:r>
            <a:r>
              <a:rPr lang="en-US" sz="2800" dirty="0" smtClean="0"/>
              <a:t>and</a:t>
            </a:r>
            <a:endParaRPr lang="en-GB" sz="2800" dirty="0"/>
          </a:p>
        </p:txBody>
      </p:sp>
      <p:sp>
        <p:nvSpPr>
          <p:cNvPr id="6" name="Title 1"/>
          <p:cNvSpPr txBox="1">
            <a:spLocks/>
          </p:cNvSpPr>
          <p:nvPr/>
        </p:nvSpPr>
        <p:spPr>
          <a:xfrm>
            <a:off x="611560" y="4339739"/>
            <a:ext cx="8229600" cy="218560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buFont typeface="Wingdings" pitchFamily="2" charset="2"/>
              <a:buChar char="§"/>
            </a:pPr>
            <a:endParaRPr lang="en-US" sz="2800" dirty="0" smtClean="0"/>
          </a:p>
          <a:p>
            <a:pPr marL="457200" indent="-457200">
              <a:buFont typeface="Wingdings" pitchFamily="2" charset="2"/>
              <a:buChar char="§"/>
            </a:pPr>
            <a:r>
              <a:rPr lang="en-US" sz="2800" dirty="0" smtClean="0"/>
              <a:t>Section </a:t>
            </a:r>
            <a:r>
              <a:rPr lang="en-US" sz="2800" dirty="0"/>
              <a:t>70” of the same Act – “</a:t>
            </a:r>
            <a:r>
              <a:rPr lang="en-US" sz="2800" b="1" dirty="0"/>
              <a:t>Commission’s powers to make rules”</a:t>
            </a:r>
            <a:r>
              <a:rPr lang="en-US" sz="2800" dirty="0"/>
              <a:t>,  for giving effect to its provisions.   </a:t>
            </a:r>
          </a:p>
          <a:p>
            <a:r>
              <a:rPr lang="en-US" sz="2800" dirty="0" smtClean="0"/>
              <a:t>  </a:t>
            </a:r>
            <a:endParaRPr lang="en-US" sz="2800" dirty="0"/>
          </a:p>
          <a:p>
            <a:endParaRPr lang="en-GB" sz="2800" dirty="0"/>
          </a:p>
        </p:txBody>
      </p:sp>
    </p:spTree>
    <p:extLst>
      <p:ext uri="{BB962C8B-B14F-4D97-AF65-F5344CB8AC3E}">
        <p14:creationId xmlns:p14="http://schemas.microsoft.com/office/powerpoint/2010/main" val="20087011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76800"/>
          </a:xfrm>
        </p:spPr>
        <p:txBody>
          <a:bodyPr rtlCol="0">
            <a:normAutofit/>
          </a:bodyPr>
          <a:lstStyle/>
          <a:p>
            <a:pPr fontAlgn="auto">
              <a:spcAft>
                <a:spcPts val="0"/>
              </a:spcAft>
              <a:buFont typeface="Arial" pitchFamily="34" charset="0"/>
              <a:buChar char="•"/>
              <a:defRPr/>
            </a:pPr>
            <a:endParaRPr lang="en-GB" dirty="0"/>
          </a:p>
          <a:p>
            <a:pPr fontAlgn="auto">
              <a:spcAft>
                <a:spcPts val="0"/>
              </a:spcAft>
              <a:buFont typeface="Wingdings" pitchFamily="2" charset="2"/>
              <a:buChar char="§"/>
              <a:defRPr/>
            </a:pPr>
            <a:r>
              <a:rPr lang="en-US" dirty="0" smtClean="0"/>
              <a:t>Communiqué point where stakeholders and Nigerians requested for establishment  of the Unit.</a:t>
            </a:r>
          </a:p>
          <a:p>
            <a:pPr fontAlgn="auto">
              <a:spcAft>
                <a:spcPts val="0"/>
              </a:spcAft>
              <a:buFont typeface="Wingdings" pitchFamily="2" charset="2"/>
              <a:buChar char="§"/>
              <a:defRPr/>
            </a:pPr>
            <a:r>
              <a:rPr lang="en-US" dirty="0" smtClean="0"/>
              <a:t>Request by ICPC to Executive arm of Government for the establishment of ACTUs in MDAs.</a:t>
            </a:r>
          </a:p>
          <a:p>
            <a:pPr fontAlgn="auto">
              <a:spcAft>
                <a:spcPts val="0"/>
              </a:spcAft>
              <a:buFont typeface="Arial" charset="0"/>
              <a:buNone/>
              <a:defRPr/>
            </a:pPr>
            <a:endParaRPr lang="en-GB" dirty="0" smtClean="0"/>
          </a:p>
          <a:p>
            <a:pPr marL="0" indent="0" fontAlgn="auto">
              <a:spcAft>
                <a:spcPts val="0"/>
              </a:spcAft>
              <a:buNone/>
              <a:defRPr/>
            </a:pPr>
            <a:endParaRPr lang="en-US" dirty="0"/>
          </a:p>
        </p:txBody>
      </p:sp>
      <p:sp>
        <p:nvSpPr>
          <p:cNvPr id="4" name="Slide Number Placeholder 3"/>
          <p:cNvSpPr>
            <a:spLocks noGrp="1"/>
          </p:cNvSpPr>
          <p:nvPr>
            <p:ph type="sldNum" sz="quarter" idx="12"/>
          </p:nvPr>
        </p:nvSpPr>
        <p:spPr/>
        <p:txBody>
          <a:bodyPr/>
          <a:lstStyle/>
          <a:p>
            <a:pPr>
              <a:defRPr/>
            </a:pPr>
            <a:fld id="{0E1E902F-13AD-434D-A08A-1ECCFB8928DD}" type="slidenum">
              <a:rPr lang="en-US"/>
              <a:pPr>
                <a:defRPr/>
              </a:pPr>
              <a:t>5</a:t>
            </a:fld>
            <a:endParaRPr lang="en-US"/>
          </a:p>
        </p:txBody>
      </p:sp>
      <p:sp>
        <p:nvSpPr>
          <p:cNvPr id="2" name="Title 1"/>
          <p:cNvSpPr>
            <a:spLocks noGrp="1"/>
          </p:cNvSpPr>
          <p:nvPr>
            <p:ph type="title"/>
          </p:nvPr>
        </p:nvSpPr>
        <p:spPr>
          <a:xfrm>
            <a:off x="457200" y="0"/>
            <a:ext cx="8229600" cy="1676400"/>
          </a:xfrm>
        </p:spPr>
        <p:txBody>
          <a:bodyPr rtlCol="0">
            <a:normAutofit fontScale="90000"/>
          </a:bodyPr>
          <a:lstStyle/>
          <a:p>
            <a:pPr fontAlgn="auto">
              <a:spcAft>
                <a:spcPts val="0"/>
              </a:spcAft>
              <a:defRPr/>
            </a:pPr>
            <a:r>
              <a:rPr lang="en-US" sz="3600" dirty="0" smtClean="0"/>
              <a:t/>
            </a:r>
            <a:br>
              <a:rPr lang="en-US" sz="3600" dirty="0" smtClean="0"/>
            </a:br>
            <a:r>
              <a:rPr lang="en-US" sz="3600" dirty="0" smtClean="0"/>
              <a:t>HISTORICAL PERSPECTIVE OF THE</a:t>
            </a:r>
            <a:br>
              <a:rPr lang="en-US" sz="3600" dirty="0" smtClean="0"/>
            </a:br>
            <a:r>
              <a:rPr lang="en-US" sz="3600" dirty="0" smtClean="0"/>
              <a:t> ACTU:</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6632"/>
            <a:ext cx="8229600" cy="3456384"/>
          </a:xfrm>
        </p:spPr>
        <p:txBody>
          <a:bodyPr>
            <a:noAutofit/>
          </a:bodyPr>
          <a:lstStyle/>
          <a:p>
            <a:pPr fontAlgn="auto">
              <a:spcAft>
                <a:spcPts val="0"/>
              </a:spcAft>
              <a:defRPr/>
            </a:pPr>
            <a:r>
              <a:rPr lang="en-US" sz="3200" dirty="0" smtClean="0"/>
              <a:t/>
            </a:r>
            <a:br>
              <a:rPr lang="en-US" sz="3200" dirty="0" smtClean="0"/>
            </a:br>
            <a:r>
              <a:rPr lang="en-US" sz="3200" dirty="0" smtClean="0"/>
              <a:t>       Directives </a:t>
            </a:r>
            <a:r>
              <a:rPr lang="en-US" sz="3200" dirty="0"/>
              <a:t>of the Head of Civil Service of the Federation, via the following circulars:</a:t>
            </a:r>
            <a:br>
              <a:rPr lang="en-US" sz="3200" dirty="0"/>
            </a:br>
            <a:r>
              <a:rPr lang="en-US" sz="3200" dirty="0" smtClean="0"/>
              <a:t>          </a:t>
            </a:r>
            <a:br>
              <a:rPr lang="en-US" sz="3200" dirty="0" smtClean="0"/>
            </a:br>
            <a:r>
              <a:rPr lang="en-US" sz="3200" dirty="0" smtClean="0"/>
              <a:t> 1. </a:t>
            </a:r>
            <a:r>
              <a:rPr lang="en-US" sz="3200" dirty="0"/>
              <a:t>OHCSF/MSO/192/94 dated 2</a:t>
            </a:r>
            <a:r>
              <a:rPr lang="en-US" sz="3200" baseline="30000" dirty="0"/>
              <a:t>nd</a:t>
            </a:r>
            <a:r>
              <a:rPr lang="en-US" sz="3200" dirty="0"/>
              <a:t> </a:t>
            </a:r>
            <a:r>
              <a:rPr lang="en-US" sz="3200" dirty="0" smtClean="0"/>
              <a:t>October,</a:t>
            </a:r>
            <a:br>
              <a:rPr lang="en-US" sz="3200" dirty="0" smtClean="0"/>
            </a:br>
            <a:r>
              <a:rPr lang="en-US" sz="3200" dirty="0" smtClean="0"/>
              <a:t>2001 </a:t>
            </a:r>
            <a:r>
              <a:rPr lang="en-US" sz="3200" dirty="0"/>
              <a:t>(Establishment Circular); and</a:t>
            </a:r>
            <a:br>
              <a:rPr lang="en-US" sz="3200" dirty="0"/>
            </a:br>
            <a:endParaRPr lang="en-GB" sz="3200" dirty="0"/>
          </a:p>
        </p:txBody>
      </p:sp>
      <p:sp>
        <p:nvSpPr>
          <p:cNvPr id="5" name="Title 1"/>
          <p:cNvSpPr txBox="1">
            <a:spLocks/>
          </p:cNvSpPr>
          <p:nvPr/>
        </p:nvSpPr>
        <p:spPr>
          <a:xfrm>
            <a:off x="728809" y="3645024"/>
            <a:ext cx="8229600" cy="23042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2800" dirty="0" smtClean="0"/>
              <a:t/>
            </a:r>
            <a:br>
              <a:rPr lang="en-US" sz="2800" dirty="0" smtClean="0"/>
            </a:br>
            <a:r>
              <a:rPr lang="en-US" sz="2800" dirty="0" smtClean="0"/>
              <a:t>   2. </a:t>
            </a:r>
            <a:r>
              <a:rPr lang="en-US" sz="3200" dirty="0"/>
              <a:t>OE/MS/MSO/196/S.1/7 dated 16</a:t>
            </a:r>
            <a:r>
              <a:rPr lang="en-US" sz="3200" baseline="30000" dirty="0"/>
              <a:t>th</a:t>
            </a:r>
            <a:r>
              <a:rPr lang="en-US" sz="3200" dirty="0"/>
              <a:t>  April 2003     (Funding Circular).</a:t>
            </a:r>
          </a:p>
          <a:p>
            <a:pPr>
              <a:defRPr/>
            </a:pPr>
            <a:r>
              <a:rPr lang="en-US" sz="2800" dirty="0" smtClean="0"/>
              <a:t/>
            </a:r>
            <a:br>
              <a:rPr lang="en-US" sz="2800" dirty="0" smtClean="0"/>
            </a:br>
            <a:endParaRPr lang="en-GB" sz="2800" dirty="0"/>
          </a:p>
        </p:txBody>
      </p:sp>
    </p:spTree>
    <p:extLst>
      <p:ext uri="{BB962C8B-B14F-4D97-AF65-F5344CB8AC3E}">
        <p14:creationId xmlns:p14="http://schemas.microsoft.com/office/powerpoint/2010/main" val="3451300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p:txBody>
          <a:bodyPr/>
          <a:lstStyle/>
          <a:p>
            <a:pPr marL="0" indent="0">
              <a:buNone/>
            </a:pPr>
            <a:endParaRPr lang="en-US" sz="2800" dirty="0" smtClean="0"/>
          </a:p>
          <a:p>
            <a:pPr>
              <a:buFont typeface="Wingdings" pitchFamily="2" charset="2"/>
              <a:buChar char="§"/>
            </a:pPr>
            <a:r>
              <a:rPr lang="en-US" sz="2800" dirty="0" smtClean="0"/>
              <a:t>ICPC needs support of others in fight against corruption </a:t>
            </a:r>
          </a:p>
          <a:p>
            <a:pPr>
              <a:buFont typeface="Wingdings" pitchFamily="2" charset="2"/>
              <a:buChar char="§"/>
            </a:pPr>
            <a:r>
              <a:rPr lang="en-US" sz="2800" dirty="0" smtClean="0"/>
              <a:t>Desire for transparent and accountable public institutions</a:t>
            </a:r>
          </a:p>
          <a:p>
            <a:pPr>
              <a:buFont typeface="Arial" charset="0"/>
              <a:buNone/>
            </a:pPr>
            <a:endParaRPr lang="en-US" sz="2400" dirty="0" smtClean="0"/>
          </a:p>
        </p:txBody>
      </p:sp>
      <p:sp>
        <p:nvSpPr>
          <p:cNvPr id="4" name="Slide Number Placeholder 3"/>
          <p:cNvSpPr>
            <a:spLocks noGrp="1"/>
          </p:cNvSpPr>
          <p:nvPr>
            <p:ph type="sldNum" sz="quarter" idx="12"/>
          </p:nvPr>
        </p:nvSpPr>
        <p:spPr/>
        <p:txBody>
          <a:bodyPr/>
          <a:lstStyle/>
          <a:p>
            <a:pPr>
              <a:defRPr/>
            </a:pPr>
            <a:fld id="{692E9953-0CEA-4099-918B-8A8DC71BD677}" type="slidenum">
              <a:rPr lang="en-US"/>
              <a:pPr>
                <a:defRPr/>
              </a:pPr>
              <a:t>7</a:t>
            </a:fld>
            <a:endParaRPr lang="en-US"/>
          </a:p>
        </p:txBody>
      </p:sp>
      <p:sp>
        <p:nvSpPr>
          <p:cNvPr id="7170" name="Title 1"/>
          <p:cNvSpPr>
            <a:spLocks noGrp="1"/>
          </p:cNvSpPr>
          <p:nvPr>
            <p:ph type="title"/>
          </p:nvPr>
        </p:nvSpPr>
        <p:spPr/>
        <p:txBody>
          <a:bodyPr>
            <a:normAutofit fontScale="90000"/>
          </a:bodyPr>
          <a:lstStyle/>
          <a:p>
            <a:r>
              <a:rPr lang="en-US" sz="3200" dirty="0" smtClean="0"/>
              <a:t>FUNDAMENTAL PRINCIPLES UNDERPINNING </a:t>
            </a:r>
            <a:br>
              <a:rPr lang="en-US" sz="3200" dirty="0" smtClean="0"/>
            </a:br>
            <a:r>
              <a:rPr lang="en-US" sz="3200" dirty="0" smtClean="0"/>
              <a:t>THE ESTABLISHMENT OF THE ACTU</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7"/>
            <a:ext cx="8229600" cy="2448271"/>
          </a:xfrm>
        </p:spPr>
        <p:txBody>
          <a:bodyPr/>
          <a:lstStyle/>
          <a:p>
            <a:pPr>
              <a:buFont typeface="Wingdings" pitchFamily="2" charset="2"/>
              <a:buChar char="§"/>
            </a:pPr>
            <a:r>
              <a:rPr lang="en-US" dirty="0"/>
              <a:t>Adherence to basic ethical standards in Public Service</a:t>
            </a:r>
          </a:p>
          <a:p>
            <a:pPr>
              <a:buFont typeface="Wingdings" pitchFamily="2" charset="2"/>
              <a:buChar char="§"/>
            </a:pPr>
            <a:r>
              <a:rPr lang="en-US" dirty="0"/>
              <a:t>Strong and effective institutions  devoid of corruptive tendencies</a:t>
            </a:r>
          </a:p>
          <a:p>
            <a:pPr marL="0" indent="0">
              <a:buNone/>
            </a:pPr>
            <a:endParaRPr lang="en-GB" dirty="0"/>
          </a:p>
        </p:txBody>
      </p:sp>
      <p:sp>
        <p:nvSpPr>
          <p:cNvPr id="4" name="Content Placeholder 2"/>
          <p:cNvSpPr txBox="1">
            <a:spLocks/>
          </p:cNvSpPr>
          <p:nvPr/>
        </p:nvSpPr>
        <p:spPr>
          <a:xfrm>
            <a:off x="596647" y="2708920"/>
            <a:ext cx="8229600"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smtClean="0"/>
              <a:t> </a:t>
            </a:r>
            <a:endParaRPr lang="en-GB" dirty="0"/>
          </a:p>
        </p:txBody>
      </p:sp>
    </p:spTree>
    <p:extLst>
      <p:ext uri="{BB962C8B-B14F-4D97-AF65-F5344CB8AC3E}">
        <p14:creationId xmlns:p14="http://schemas.microsoft.com/office/powerpoint/2010/main" val="15172043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457200" y="1295400"/>
            <a:ext cx="8229600" cy="5105400"/>
          </a:xfrm>
        </p:spPr>
        <p:txBody>
          <a:bodyPr/>
          <a:lstStyle/>
          <a:p>
            <a:pPr>
              <a:buFont typeface="Arial" charset="0"/>
              <a:buNone/>
            </a:pPr>
            <a:r>
              <a:rPr lang="en-GB" sz="3000" dirty="0" smtClean="0"/>
              <a:t>  </a:t>
            </a:r>
          </a:p>
          <a:p>
            <a:pPr>
              <a:buFont typeface="Arial" charset="0"/>
              <a:buNone/>
            </a:pPr>
            <a:r>
              <a:rPr lang="en-GB" sz="3000" dirty="0" smtClean="0"/>
              <a:t>    </a:t>
            </a:r>
            <a:r>
              <a:rPr lang="en-GB" sz="2800" b="1" dirty="0" smtClean="0"/>
              <a:t>Undertakes these functions:</a:t>
            </a:r>
            <a:endParaRPr lang="en-US" sz="2800" b="1" dirty="0" smtClean="0"/>
          </a:p>
          <a:p>
            <a:pPr>
              <a:buFont typeface="Wingdings" pitchFamily="2" charset="2"/>
              <a:buChar char="§"/>
            </a:pPr>
            <a:endParaRPr lang="en-US" sz="3000" u="sng" dirty="0" smtClean="0"/>
          </a:p>
          <a:p>
            <a:pPr>
              <a:buFont typeface="Wingdings" pitchFamily="2" charset="2"/>
              <a:buChar char="§"/>
            </a:pPr>
            <a:r>
              <a:rPr lang="en-US" sz="3000" u="sng" dirty="0" smtClean="0"/>
              <a:t>Preliminary</a:t>
            </a:r>
            <a:r>
              <a:rPr lang="en-US" sz="3000" dirty="0" smtClean="0"/>
              <a:t> Investigation </a:t>
            </a:r>
          </a:p>
          <a:p>
            <a:pPr>
              <a:buFont typeface="Wingdings" pitchFamily="2" charset="2"/>
              <a:buChar char="§"/>
            </a:pPr>
            <a:endParaRPr lang="en-US" sz="3000" b="1" dirty="0" smtClean="0"/>
          </a:p>
          <a:p>
            <a:pPr>
              <a:buFont typeface="Wingdings" pitchFamily="2" charset="2"/>
              <a:buChar char="§"/>
            </a:pPr>
            <a:r>
              <a:rPr lang="en-US" sz="3000" b="1" dirty="0" smtClean="0"/>
              <a:t>Study</a:t>
            </a:r>
            <a:r>
              <a:rPr lang="en-US" sz="3000" dirty="0" smtClean="0"/>
              <a:t> and R</a:t>
            </a:r>
            <a:r>
              <a:rPr lang="en-US" sz="3000" b="1" dirty="0" smtClean="0"/>
              <a:t>eview</a:t>
            </a:r>
            <a:r>
              <a:rPr lang="en-US" sz="3000" dirty="0" smtClean="0"/>
              <a:t> of operational systems </a:t>
            </a:r>
          </a:p>
          <a:p>
            <a:pPr>
              <a:buFont typeface="Arial" charset="0"/>
              <a:buNone/>
            </a:pPr>
            <a:endParaRPr lang="en-US" dirty="0" smtClean="0"/>
          </a:p>
        </p:txBody>
      </p:sp>
      <p:sp>
        <p:nvSpPr>
          <p:cNvPr id="4" name="Slide Number Placeholder 3"/>
          <p:cNvSpPr>
            <a:spLocks noGrp="1"/>
          </p:cNvSpPr>
          <p:nvPr>
            <p:ph type="sldNum" sz="quarter" idx="12"/>
          </p:nvPr>
        </p:nvSpPr>
        <p:spPr/>
        <p:txBody>
          <a:bodyPr/>
          <a:lstStyle/>
          <a:p>
            <a:pPr>
              <a:defRPr/>
            </a:pPr>
            <a:fld id="{9CB94E15-CF83-40C4-9DCE-1612219D6470}" type="slidenum">
              <a:rPr lang="en-US"/>
              <a:pPr>
                <a:defRPr/>
              </a:pPr>
              <a:t>9</a:t>
            </a:fld>
            <a:endParaRPr lang="en-US"/>
          </a:p>
        </p:txBody>
      </p:sp>
      <p:sp>
        <p:nvSpPr>
          <p:cNvPr id="8194" name="Title 1"/>
          <p:cNvSpPr>
            <a:spLocks noGrp="1"/>
          </p:cNvSpPr>
          <p:nvPr>
            <p:ph type="title"/>
          </p:nvPr>
        </p:nvSpPr>
        <p:spPr/>
        <p:txBody>
          <a:bodyPr/>
          <a:lstStyle/>
          <a:p>
            <a:r>
              <a:rPr lang="en-US" dirty="0" smtClean="0"/>
              <a:t>Role of ACTU in MDAs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735</TotalTime>
  <Words>1095</Words>
  <Application>Microsoft Office PowerPoint</Application>
  <PresentationFormat>On-screen Show (4:3)</PresentationFormat>
  <Paragraphs>147</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Concourse</vt:lpstr>
      <vt:lpstr>PowerPoint Presentation</vt:lpstr>
      <vt:lpstr>AIM</vt:lpstr>
      <vt:lpstr>WHAT IS ACTU?</vt:lpstr>
      <vt:lpstr>Where does the ACTU derive its powers?</vt:lpstr>
      <vt:lpstr> HISTORICAL PERSPECTIVE OF THE  ACTU: </vt:lpstr>
      <vt:lpstr>        Directives of the Head of Civil Service of the Federation, via the following circulars:             1. OHCSF/MSO/192/94 dated 2nd October, 2001 (Establishment Circular); and </vt:lpstr>
      <vt:lpstr>FUNDAMENTAL PRINCIPLES UNDERPINNING  THE ESTABLISHMENT OF THE ACTU</vt:lpstr>
      <vt:lpstr>PowerPoint Presentation</vt:lpstr>
      <vt:lpstr>Role of ACTU in MDAs</vt:lpstr>
      <vt:lpstr>PowerPoint Presentation</vt:lpstr>
      <vt:lpstr>PowerPoint Presentation</vt:lpstr>
      <vt:lpstr>PowerPoint Presentation</vt:lpstr>
      <vt:lpstr>PowerPoint Presentation</vt:lpstr>
      <vt:lpstr>PowerPoint Presentation</vt:lpstr>
      <vt:lpstr>PowerPoint Presentation</vt:lpstr>
      <vt:lpstr>WHERE SHOULD ACTUS OPERATE ?</vt:lpstr>
      <vt:lpstr>MEMBERSHIP OF THE UNIT</vt:lpstr>
      <vt:lpstr>PowerPoint Presentation</vt:lpstr>
      <vt:lpstr>ROLE OF ORGANISATION</vt:lpstr>
      <vt:lpstr>ROLE OF ICPC</vt:lpstr>
      <vt:lpstr>HOW  IT IS WORKING</vt:lpstr>
      <vt:lpstr>ROLE OF EVERYONE</vt:lpstr>
      <vt:lpstr> CHALLENGES  </vt:lpstr>
      <vt:lpstr>PowerPoint Presentation</vt:lpstr>
      <vt:lpstr>CONCLUSION</vt:lpstr>
      <vt:lpstr>CONCLUSION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Justin Kuatsta</dc:creator>
  <cp:lastModifiedBy>VICTORIA</cp:lastModifiedBy>
  <cp:revision>49</cp:revision>
  <dcterms:created xsi:type="dcterms:W3CDTF">2015-07-06T15:05:07Z</dcterms:created>
  <dcterms:modified xsi:type="dcterms:W3CDTF">2015-07-16T08:43:07Z</dcterms:modified>
</cp:coreProperties>
</file>