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256" r:id="rId2"/>
    <p:sldId id="284" r:id="rId3"/>
    <p:sldId id="273" r:id="rId4"/>
    <p:sldId id="276" r:id="rId5"/>
    <p:sldId id="272" r:id="rId6"/>
    <p:sldId id="259" r:id="rId7"/>
    <p:sldId id="261" r:id="rId8"/>
    <p:sldId id="281" r:id="rId9"/>
    <p:sldId id="290" r:id="rId10"/>
    <p:sldId id="282" r:id="rId11"/>
    <p:sldId id="279" r:id="rId12"/>
    <p:sldId id="266" r:id="rId13"/>
    <p:sldId id="267" r:id="rId14"/>
    <p:sldId id="268" r:id="rId15"/>
    <p:sldId id="270" r:id="rId16"/>
    <p:sldId id="269" r:id="rId17"/>
    <p:sldId id="271" r:id="rId18"/>
    <p:sldId id="291" r:id="rId19"/>
    <p:sldId id="283" r:id="rId20"/>
    <p:sldId id="277" r:id="rId21"/>
    <p:sldId id="28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AD2E0-E660-40DE-8636-76C74E07E17A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D24A3-9583-4B8D-8D9C-8BA01CDD3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20E709-5A2B-4DE4-A048-E81DFB10A5F0}" type="slidenum">
              <a:rPr lang="en-US" smtClean="0">
                <a:latin typeface="Arial" pitchFamily="34" charset="0"/>
              </a:rPr>
              <a:pPr>
                <a:defRPr/>
              </a:pPr>
              <a:t>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EF3527C-4DCD-41F2-ABA3-0EA4D9AC3537}" type="slidenum">
              <a:rPr lang="en-US"/>
              <a:pPr/>
              <a:t>8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419F7-E208-4F77-AC80-86607F71CF2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9548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D24A3-9583-4B8D-8D9C-8BA01CDD39F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4E10B3-7DA7-478B-AFDF-9A82D6AA152C}" type="slidenum">
              <a:rPr lang="en-US"/>
              <a:pPr/>
              <a:t>12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C5819-993C-45AB-971A-01678964866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/>
            <a:endParaRPr lang="en-US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80900" name="Slide Number Placeholder 3"/>
          <p:cNvSpPr txBox="1">
            <a:spLocks noChangeArrowheads="1"/>
          </p:cNvSpPr>
          <p:nvPr/>
        </p:nvSpPr>
        <p:spPr bwMode="auto">
          <a:xfrm>
            <a:off x="3883852" y="8684900"/>
            <a:ext cx="2972547" cy="459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3229982-99E9-403E-9727-DF0ABECCB09F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/>
              <a:t>21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2FA77-540D-46FF-B3C9-0C3F2375934F}" type="datetime1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E4FA-B06C-4544-A905-033A888567A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F5E3-8389-45C1-9823-376789ED9180}" type="datetime1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E4FA-B06C-4544-A905-033A88856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8"/>
            <a:ext cx="5800725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746F-8CE2-4377-87DC-2B2B0B489D21}" type="datetime1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E4FA-B06C-4544-A905-033A88856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7C09-4C8F-4AC1-A9C6-A36612E53989}" type="datetime1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E4FA-B06C-4544-A905-033A88856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9B87B-BF83-4DC7-AE6D-0026112FC8E2}" type="datetime1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E4FA-B06C-4544-A905-033A888567A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CCC1-7AFC-49E0-9D47-FEED93E0D44E}" type="datetime1">
              <a:rPr lang="en-US" smtClean="0"/>
              <a:pPr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E4FA-B06C-4544-A905-033A88856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1B5C-A759-4A20-BEC1-FD2E89A4D9F5}" type="datetime1">
              <a:rPr lang="en-US" smtClean="0"/>
              <a:pPr/>
              <a:t>7/2/2015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E4FA-B06C-4544-A905-033A88856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A0D6-F452-4101-B94F-62E79C92D233}" type="datetime1">
              <a:rPr lang="en-US" smtClean="0"/>
              <a:pPr/>
              <a:t>7/2/2015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E4FA-B06C-4544-A905-033A88856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78F24-1C7E-42CB-ABEF-2BA86F502BA0}" type="datetime1">
              <a:rPr lang="en-US" smtClean="0"/>
              <a:pPr/>
              <a:t>7/2/2015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UNCLASSIFIED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E4FA-B06C-4544-A905-033A88856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C0D9B49-8DC5-4CEB-8CE3-7CF69FCA7435}" type="datetime1">
              <a:rPr lang="en-US" smtClean="0"/>
              <a:pPr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UNCLASSIFIED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9BE4FA-B06C-4544-A905-033A88856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4948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accent3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3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C0FA-14A5-4033-BD16-7F57C1EA109F}" type="datetime1">
              <a:rPr lang="en-US" smtClean="0"/>
              <a:pPr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E4FA-B06C-4544-A905-033A88856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9A4460F-C9A3-490A-8249-9E4D5CA42894}" type="datetime1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UNCLASSIFIED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C9BE4FA-B06C-4544-A905-033A888567A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faborode@yahoo.co.uk" TargetMode="External"/><Relationship Id="rId2" Type="http://schemas.openxmlformats.org/officeDocument/2006/relationships/hyperlink" Target="mailto:mofaborode@cvcnigeria.or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ct.ac.za/" TargetMode="External"/><Relationship Id="rId13" Type="http://schemas.openxmlformats.org/officeDocument/2006/relationships/hyperlink" Target="http://www.uwc.ac.za/" TargetMode="External"/><Relationship Id="rId3" Type="http://schemas.openxmlformats.org/officeDocument/2006/relationships/hyperlink" Target="http://www.webometrics.info/en/Africa?sort=asc&amp;order=University" TargetMode="External"/><Relationship Id="rId7" Type="http://schemas.openxmlformats.org/officeDocument/2006/relationships/hyperlink" Target="http://cu.edu.eg/" TargetMode="External"/><Relationship Id="rId12" Type="http://schemas.openxmlformats.org/officeDocument/2006/relationships/hyperlink" Target="http://www.wits.ac.za/" TargetMode="External"/><Relationship Id="rId2" Type="http://schemas.openxmlformats.org/officeDocument/2006/relationships/hyperlink" Target="http://www.webometrics.info/en/Africa?sort=desc&amp;order=World%20Ra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ebometrics.info/en/Africa?sort=asc&amp;order=Openness%20Rank*" TargetMode="External"/><Relationship Id="rId11" Type="http://schemas.openxmlformats.org/officeDocument/2006/relationships/hyperlink" Target="http://www.ukzn.ac.za/" TargetMode="External"/><Relationship Id="rId5" Type="http://schemas.openxmlformats.org/officeDocument/2006/relationships/hyperlink" Target="http://www.webometrics.info/en/Africa?sort=asc&amp;order=Impact%20Rank*" TargetMode="External"/><Relationship Id="rId15" Type="http://schemas.openxmlformats.org/officeDocument/2006/relationships/hyperlink" Target="http://www.uonbi.ac.ke/" TargetMode="External"/><Relationship Id="rId10" Type="http://schemas.openxmlformats.org/officeDocument/2006/relationships/hyperlink" Target="http://web.up.ac.za/" TargetMode="External"/><Relationship Id="rId4" Type="http://schemas.openxmlformats.org/officeDocument/2006/relationships/hyperlink" Target="http://www.webometrics.info/en/Africa?sort=asc&amp;order=Presence%20Rank*" TargetMode="External"/><Relationship Id="rId9" Type="http://schemas.openxmlformats.org/officeDocument/2006/relationships/hyperlink" Target="http://www.sun.ac.za/" TargetMode="External"/><Relationship Id="rId14" Type="http://schemas.openxmlformats.org/officeDocument/2006/relationships/hyperlink" Target="http://www.ru.ac.za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343400"/>
            <a:ext cx="8305800" cy="190500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endParaRPr lang="en-US" sz="1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Prof Mike Faborode</a:t>
            </a:r>
            <a:r>
              <a:rPr lang="en-US" sz="1800" b="1" i="1" cap="none" spc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b="1" i="1" cap="none" spc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Secretary General, Committee Of Vice Chancellors</a:t>
            </a:r>
            <a:endParaRPr lang="en-US" sz="1800" b="1" cap="none" spc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b="1" cap="none" dirty="0" smtClean="0">
                <a:hlinkClick r:id="rId2"/>
              </a:rPr>
              <a:t>mofaborode@cvcnigeria.org</a:t>
            </a:r>
            <a:r>
              <a:rPr lang="en-US" sz="1200" b="1" cap="none" dirty="0" smtClean="0"/>
              <a:t>; </a:t>
            </a:r>
            <a:r>
              <a:rPr lang="en-US" sz="1200" b="1" cap="none" dirty="0" smtClean="0">
                <a:hlinkClick r:id="rId3"/>
              </a:rPr>
              <a:t>mfaborode@yahoo.co.uk</a:t>
            </a:r>
            <a:r>
              <a:rPr lang="en-US" sz="1800" b="1" dirty="0" smtClean="0"/>
              <a:t>  </a:t>
            </a:r>
          </a:p>
          <a:p>
            <a:endParaRPr lang="en-US" sz="1800" b="1" i="1" spc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91000" y="533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cvc_lo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304800"/>
            <a:ext cx="1295400" cy="126175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00" y="1600200"/>
            <a:ext cx="6477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5400" b="1" dirty="0" smtClean="0">
              <a:solidFill>
                <a:srgbClr val="FF0000"/>
              </a:solidFill>
            </a:endParaRPr>
          </a:p>
          <a:p>
            <a:r>
              <a:rPr lang="en-US" sz="5400" b="1" dirty="0" smtClean="0">
                <a:solidFill>
                  <a:srgbClr val="C00000"/>
                </a:solidFill>
              </a:rPr>
              <a:t>Integrity in Research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096000" y="228600"/>
            <a:ext cx="2667000" cy="1165225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ICPC/ACAN </a:t>
            </a:r>
            <a:br>
              <a:rPr lang="en-US" sz="2400" b="1" dirty="0" smtClean="0"/>
            </a:br>
            <a:r>
              <a:rPr lang="en-US" sz="2400" b="1" dirty="0" smtClean="0"/>
              <a:t>Academic Integrity Workshop</a:t>
            </a:r>
            <a:br>
              <a:rPr lang="en-US" sz="2400" b="1" dirty="0" smtClean="0"/>
            </a:br>
            <a:r>
              <a:rPr lang="en-US" sz="1800" b="1" dirty="0" smtClean="0"/>
              <a:t>July 2015</a:t>
            </a:r>
            <a:endParaRPr lang="en-US" sz="1800" dirty="0"/>
          </a:p>
        </p:txBody>
      </p:sp>
      <p:pic>
        <p:nvPicPr>
          <p:cNvPr id="1026" name="Picture 2" descr="C:\Users\mfaborode\Desktop\ICPC 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304800"/>
            <a:ext cx="1228725" cy="1228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 Black" pitchFamily="34" charset="0"/>
              </a:rPr>
              <a:t>SCHOLARLY PUBLISHING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381000" y="685800"/>
            <a:ext cx="8305800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CA" sz="2000" b="1" dirty="0" smtClean="0">
                <a:latin typeface="Arial Black" pitchFamily="34" charset="0"/>
              </a:rPr>
              <a:t> </a:t>
            </a:r>
            <a:r>
              <a:rPr lang="en-CA" b="1" dirty="0" smtClean="0">
                <a:latin typeface="Arial Black" pitchFamily="34" charset="0"/>
              </a:rPr>
              <a:t>High impact publications; citation as a </a:t>
            </a:r>
            <a:r>
              <a:rPr lang="en-CA" b="1" dirty="0" smtClean="0">
                <a:latin typeface="Arial Black" pitchFamily="34" charset="0"/>
              </a:rPr>
              <a:t>tool</a:t>
            </a:r>
            <a:endParaRPr lang="en-US" b="1" dirty="0" smtClean="0">
              <a:latin typeface="Arial Black" pitchFamily="34" charset="0"/>
            </a:endParaRPr>
          </a:p>
          <a:p>
            <a:pPr algn="just">
              <a:buNone/>
            </a:pPr>
            <a:endParaRPr lang="en-CA" sz="900" b="1" dirty="0" smtClean="0">
              <a:latin typeface="Arial Black" pitchFamily="34" charset="0"/>
            </a:endParaRPr>
          </a:p>
          <a:p>
            <a:pPr algn="just">
              <a:buNone/>
            </a:pPr>
            <a:r>
              <a:rPr lang="en-CA" sz="2000" b="1" dirty="0" smtClean="0">
                <a:solidFill>
                  <a:srgbClr val="FF0000"/>
                </a:solidFill>
                <a:latin typeface="Arial Black" pitchFamily="34" charset="0"/>
              </a:rPr>
              <a:t>Indexed Journals:</a:t>
            </a:r>
            <a:r>
              <a:rPr lang="en-CA" sz="2000" b="1" dirty="0" smtClean="0">
                <a:latin typeface="Arial Black" pitchFamily="34" charset="0"/>
              </a:rPr>
              <a:t> Journals rated according to citation impact. Prominent rating indexes include: Science Citation Index (SCI), Social Science Citation Index (SSCI), Scopus, etc</a:t>
            </a:r>
            <a:endParaRPr lang="en-US" sz="1000" b="1" dirty="0">
              <a:latin typeface="Arial Black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CA" sz="2000" b="1" dirty="0" smtClean="0">
                <a:solidFill>
                  <a:srgbClr val="FF0000"/>
                </a:solidFill>
                <a:latin typeface="Arial Black" pitchFamily="34" charset="0"/>
              </a:rPr>
              <a:t> High Impact Publishing (HIJ):</a:t>
            </a:r>
            <a:r>
              <a:rPr lang="en-CA" sz="2000" b="1" dirty="0" smtClean="0">
                <a:latin typeface="Arial Black" pitchFamily="34" charset="0"/>
              </a:rPr>
              <a:t> Identify the leading journals in your field and target them for publishing.</a:t>
            </a:r>
          </a:p>
          <a:p>
            <a:pPr algn="just">
              <a:buFont typeface="Arial" charset="0"/>
              <a:buChar char="•"/>
            </a:pPr>
            <a:r>
              <a:rPr lang="en-US" sz="2000" b="1" dirty="0" smtClean="0">
                <a:latin typeface="Arial Black" pitchFamily="34" charset="0"/>
              </a:rPr>
              <a:t> Examples of HIJ: </a:t>
            </a:r>
            <a:r>
              <a:rPr lang="en-US" sz="2000" b="1" dirty="0" smtClean="0">
                <a:solidFill>
                  <a:srgbClr val="00B050"/>
                </a:solidFill>
                <a:latin typeface="Arial Black" pitchFamily="34" charset="0"/>
              </a:rPr>
              <a:t>Nature, Lancet, Scientific American, etc</a:t>
            </a:r>
            <a:endParaRPr lang="en-CA" sz="10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CA" sz="2000" b="1" dirty="0" smtClean="0">
                <a:solidFill>
                  <a:srgbClr val="FF0000"/>
                </a:solidFill>
                <a:latin typeface="Arial Black" pitchFamily="34" charset="0"/>
              </a:rPr>
              <a:t>Citation:</a:t>
            </a:r>
            <a:r>
              <a:rPr lang="en-CA" sz="2000" b="1" dirty="0" smtClean="0">
                <a:latin typeface="Arial Black" pitchFamily="34" charset="0"/>
              </a:rPr>
              <a:t> Relates to how often a publication is referenced or used; An un-cited reference connotes irrelevance to knowledge. Citation has become a powerful tool for scientific analysis in research management, using </a:t>
            </a:r>
            <a:r>
              <a:rPr lang="en-CA" sz="2000" b="1" dirty="0" err="1" smtClean="0">
                <a:solidFill>
                  <a:srgbClr val="FF0000"/>
                </a:solidFill>
                <a:latin typeface="Arial Black" pitchFamily="34" charset="0"/>
              </a:rPr>
              <a:t>SciVal</a:t>
            </a:r>
            <a:r>
              <a:rPr lang="en-CA" sz="2000" b="1" dirty="0" smtClean="0">
                <a:solidFill>
                  <a:srgbClr val="FF0000"/>
                </a:solidFill>
                <a:latin typeface="Arial Black" pitchFamily="34" charset="0"/>
              </a:rPr>
              <a:t>.</a:t>
            </a:r>
            <a:endParaRPr lang="en-US" sz="900" b="1" dirty="0"/>
          </a:p>
          <a:p>
            <a:pPr algn="just">
              <a:buFont typeface="Arial" charset="0"/>
              <a:buChar char="•"/>
            </a:pPr>
            <a:r>
              <a:rPr lang="en-CA" sz="2000" b="1" dirty="0" smtClean="0">
                <a:solidFill>
                  <a:srgbClr val="FF0000"/>
                </a:solidFill>
                <a:latin typeface="Arial Black" pitchFamily="34" charset="0"/>
              </a:rPr>
              <a:t>Monitoring Citations:</a:t>
            </a:r>
            <a:r>
              <a:rPr lang="en-CA" sz="2000" b="1" dirty="0" smtClean="0">
                <a:latin typeface="Arial Black" pitchFamily="34" charset="0"/>
              </a:rPr>
              <a:t> Use of search tools such as Google scholar, </a:t>
            </a:r>
            <a:r>
              <a:rPr lang="en-CA" sz="2000" b="1" dirty="0" err="1" smtClean="0">
                <a:latin typeface="Arial Black" pitchFamily="34" charset="0"/>
              </a:rPr>
              <a:t>Embase</a:t>
            </a:r>
            <a:r>
              <a:rPr lang="en-CA" sz="2000" b="1" dirty="0" smtClean="0">
                <a:latin typeface="Arial Black" pitchFamily="34" charset="0"/>
              </a:rPr>
              <a:t>, </a:t>
            </a:r>
            <a:r>
              <a:rPr lang="en-CA" sz="2000" b="1" dirty="0" smtClean="0">
                <a:latin typeface="Arial Black" pitchFamily="34" charset="0"/>
              </a:rPr>
              <a:t>Science Direct</a:t>
            </a:r>
            <a:r>
              <a:rPr lang="en-CA" sz="2000" b="1" dirty="0" smtClean="0">
                <a:latin typeface="Arial Black" pitchFamily="34" charset="0"/>
              </a:rPr>
              <a:t>, </a:t>
            </a:r>
            <a:r>
              <a:rPr lang="en-CA" sz="2000" b="1" dirty="0" err="1" smtClean="0">
                <a:latin typeface="Arial Black" pitchFamily="34" charset="0"/>
              </a:rPr>
              <a:t>PubMed</a:t>
            </a:r>
            <a:r>
              <a:rPr lang="en-CA" sz="2000" b="1" dirty="0" smtClean="0">
                <a:latin typeface="Arial Black" pitchFamily="34" charset="0"/>
              </a:rPr>
              <a:t>, etc. Use citation alerts to stay current and competitive.</a:t>
            </a:r>
            <a:endParaRPr lang="en-US" sz="20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301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 txBox="1">
            <a:spLocks noGrp="1"/>
          </p:cNvSpPr>
          <p:nvPr/>
        </p:nvSpPr>
        <p:spPr bwMode="auto">
          <a:xfrm>
            <a:off x="-76200" y="6381750"/>
            <a:ext cx="762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000" b="1" dirty="0">
              <a:solidFill>
                <a:schemeClr val="bg1"/>
              </a:solidFill>
              <a:latin typeface="+mn-lt"/>
              <a:cs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E4FA-B06C-4544-A905-033A888567A1}" type="slidenum">
              <a:rPr lang="en-US" b="1" smtClean="0"/>
              <a:pPr/>
              <a:t>11</a:t>
            </a:fld>
            <a:endParaRPr lang="en-US" b="1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0"/>
            <a:ext cx="79248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FFFF99"/>
                </a:solidFill>
              </a:rPr>
              <a:t/>
            </a:r>
            <a:br>
              <a:rPr lang="en-US" sz="3600" b="1" dirty="0" smtClean="0">
                <a:solidFill>
                  <a:srgbClr val="FFFF99"/>
                </a:solidFill>
              </a:rPr>
            </a:br>
            <a:endParaRPr lang="en-US" sz="3600" b="1" dirty="0" smtClean="0">
              <a:solidFill>
                <a:srgbClr val="FFFF99"/>
              </a:solidFill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371600" y="0"/>
            <a:ext cx="6934200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 Black" pitchFamily="34" charset="0"/>
              </a:rPr>
              <a:t>RESEARCH MANAGEMENT WITH </a:t>
            </a:r>
            <a:r>
              <a:rPr lang="en-US" sz="2800" b="1" dirty="0" err="1" smtClean="0">
                <a:solidFill>
                  <a:srgbClr val="C00000"/>
                </a:solidFill>
                <a:latin typeface="Arial Black" pitchFamily="34" charset="0"/>
              </a:rPr>
              <a:t>SciVal</a:t>
            </a:r>
            <a:r>
              <a:rPr lang="en-US" sz="2800" b="1" dirty="0" smtClean="0">
                <a:solidFill>
                  <a:srgbClr val="C00000"/>
                </a:solidFill>
                <a:latin typeface="Arial Black" pitchFamily="34" charset="0"/>
              </a:rPr>
              <a:t> &amp; Pure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2400" y="914400"/>
            <a:ext cx="88392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800" dirty="0">
              <a:latin typeface="Arial Black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CA" sz="2000" b="1" dirty="0">
                <a:latin typeface="Arial Black" pitchFamily="34" charset="0"/>
              </a:rPr>
              <a:t> </a:t>
            </a:r>
            <a:r>
              <a:rPr lang="en-CA" sz="2000" b="1" dirty="0" smtClean="0">
                <a:solidFill>
                  <a:srgbClr val="FF0000"/>
                </a:solidFill>
                <a:latin typeface="Arial Black" pitchFamily="34" charset="0"/>
              </a:rPr>
              <a:t>Performance &amp; Evaluation:</a:t>
            </a:r>
            <a:r>
              <a:rPr lang="en-CA" sz="2000" b="1" dirty="0" smtClean="0">
                <a:latin typeface="Arial Black" pitchFamily="34" charset="0"/>
              </a:rPr>
              <a:t> </a:t>
            </a:r>
          </a:p>
          <a:p>
            <a:pPr algn="just">
              <a:buFont typeface="Arial" charset="0"/>
              <a:buChar char="•"/>
            </a:pPr>
            <a:r>
              <a:rPr lang="en-CA" sz="1600" b="1" dirty="0" smtClean="0">
                <a:latin typeface="Arial Black" pitchFamily="34" charset="0"/>
              </a:rPr>
              <a:t> What are my interdisciplinary research strength</a:t>
            </a:r>
          </a:p>
          <a:p>
            <a:pPr algn="just">
              <a:buFont typeface="Arial" charset="0"/>
              <a:buChar char="•"/>
            </a:pPr>
            <a:r>
              <a:rPr lang="en-CA" sz="1600" b="1" dirty="0" smtClean="0">
                <a:latin typeface="Arial Black" pitchFamily="34" charset="0"/>
              </a:rPr>
              <a:t> How are my researchers performing relative to their peers</a:t>
            </a:r>
          </a:p>
          <a:p>
            <a:pPr algn="just">
              <a:buFont typeface="Arial" charset="0"/>
              <a:buChar char="•"/>
            </a:pPr>
            <a:endParaRPr lang="en-US" sz="1600" b="1" dirty="0">
              <a:latin typeface="Arial Black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CA" sz="2000" b="1" dirty="0" smtClean="0">
                <a:solidFill>
                  <a:srgbClr val="FF0000"/>
                </a:solidFill>
                <a:latin typeface="Arial Black" pitchFamily="34" charset="0"/>
              </a:rPr>
              <a:t> Demonstration of Capabilities:</a:t>
            </a:r>
            <a:r>
              <a:rPr lang="en-CA" sz="2000" b="1" dirty="0" smtClean="0">
                <a:latin typeface="Arial Black" pitchFamily="34" charset="0"/>
              </a:rPr>
              <a:t> </a:t>
            </a:r>
          </a:p>
          <a:p>
            <a:pPr algn="just">
              <a:buFont typeface="Arial" charset="0"/>
              <a:buChar char="•"/>
            </a:pPr>
            <a:r>
              <a:rPr lang="en-CA" sz="1600" b="1" dirty="0" smtClean="0">
                <a:latin typeface="Arial Black" pitchFamily="34" charset="0"/>
              </a:rPr>
              <a:t> Identification of institutional research expertise and strategic importance, </a:t>
            </a:r>
          </a:p>
          <a:p>
            <a:pPr algn="just"/>
            <a:r>
              <a:rPr lang="en-CA" sz="1600" b="1" dirty="0" smtClean="0">
                <a:latin typeface="Arial Black" pitchFamily="34" charset="0"/>
              </a:rPr>
              <a:t>  &amp; </a:t>
            </a:r>
            <a:r>
              <a:rPr lang="en-US" sz="1600" b="1" dirty="0" smtClean="0">
                <a:solidFill>
                  <a:srgbClr val="00B050"/>
                </a:solidFill>
                <a:latin typeface="Arial Black" pitchFamily="34" charset="0"/>
              </a:rPr>
              <a:t>how do we showcase our expertise to the world</a:t>
            </a:r>
            <a:endParaRPr lang="en-CA" sz="1600" b="1" dirty="0" smtClean="0">
              <a:latin typeface="Arial Black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US" sz="1600" b="1" dirty="0" smtClean="0">
                <a:latin typeface="Arial Black" pitchFamily="34" charset="0"/>
              </a:rPr>
              <a:t> Identify researchers in other disciplines within my institution &amp; others with </a:t>
            </a:r>
          </a:p>
          <a:p>
            <a:pPr algn="just"/>
            <a:r>
              <a:rPr lang="en-US" sz="1600" b="1" dirty="0" smtClean="0">
                <a:latin typeface="Arial Black" pitchFamily="34" charset="0"/>
              </a:rPr>
              <a:t>  whom I can collaborate</a:t>
            </a:r>
          </a:p>
          <a:p>
            <a:pPr algn="just">
              <a:buFont typeface="Arial" charset="0"/>
              <a:buChar char="•"/>
            </a:pPr>
            <a:r>
              <a:rPr lang="en-US" sz="1600" b="1" dirty="0" smtClean="0">
                <a:solidFill>
                  <a:srgbClr val="00B050"/>
                </a:solidFill>
                <a:latin typeface="Arial Black" pitchFamily="34" charset="0"/>
              </a:rPr>
              <a:t> Who are our major competitors</a:t>
            </a:r>
          </a:p>
          <a:p>
            <a:pPr algn="just">
              <a:buFont typeface="Arial" charset="0"/>
              <a:buChar char="•"/>
            </a:pPr>
            <a:endParaRPr lang="en-CA" sz="16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CA" sz="2000" b="1" dirty="0" smtClean="0">
                <a:solidFill>
                  <a:srgbClr val="FF0000"/>
                </a:solidFill>
                <a:latin typeface="Arial Black" pitchFamily="34" charset="0"/>
              </a:rPr>
              <a:t>Research Enhancement:</a:t>
            </a:r>
            <a:r>
              <a:rPr lang="en-CA" sz="2000" b="1" dirty="0" smtClean="0">
                <a:latin typeface="Arial Black" pitchFamily="34" charset="0"/>
              </a:rPr>
              <a:t> </a:t>
            </a:r>
          </a:p>
          <a:p>
            <a:pPr algn="just">
              <a:buFont typeface="Arial" charset="0"/>
              <a:buChar char="•"/>
            </a:pPr>
            <a:r>
              <a:rPr lang="en-CA" sz="1600" b="1" dirty="0" smtClean="0">
                <a:latin typeface="Arial Black" pitchFamily="34" charset="0"/>
              </a:rPr>
              <a:t> Where are the right funding opportunities</a:t>
            </a:r>
          </a:p>
          <a:p>
            <a:pPr algn="just">
              <a:buFont typeface="Arial" charset="0"/>
              <a:buChar char="•"/>
            </a:pPr>
            <a:r>
              <a:rPr lang="en-CA" sz="1600" b="1" dirty="0" smtClean="0">
                <a:latin typeface="Arial Black" pitchFamily="34" charset="0"/>
              </a:rPr>
              <a:t> Which are the most cited articles and authors within our research area</a:t>
            </a:r>
          </a:p>
          <a:p>
            <a:pPr algn="just"/>
            <a:endParaRPr lang="en-US" sz="1600" b="1" dirty="0">
              <a:latin typeface="Arial Black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CA" sz="2000" b="1" dirty="0" smtClean="0">
                <a:solidFill>
                  <a:srgbClr val="FF0000"/>
                </a:solidFill>
                <a:latin typeface="Arial Black" pitchFamily="34" charset="0"/>
              </a:rPr>
              <a:t>Dynamic Research Management:</a:t>
            </a:r>
            <a:r>
              <a:rPr lang="en-CA" sz="2000" b="1" dirty="0" smtClean="0">
                <a:latin typeface="Arial Black" pitchFamily="34" charset="0"/>
              </a:rPr>
              <a:t> </a:t>
            </a:r>
          </a:p>
          <a:p>
            <a:pPr algn="just">
              <a:buFont typeface="Arial" charset="0"/>
              <a:buChar char="•"/>
            </a:pPr>
            <a:r>
              <a:rPr lang="en-CA" sz="1600" b="1" dirty="0" smtClean="0">
                <a:latin typeface="Arial Black" pitchFamily="34" charset="0"/>
              </a:rPr>
              <a:t> Visualize research competencies</a:t>
            </a:r>
          </a:p>
          <a:p>
            <a:pPr algn="just">
              <a:buFont typeface="Arial" charset="0"/>
              <a:buChar char="•"/>
            </a:pPr>
            <a:r>
              <a:rPr lang="en-CA" sz="1600" b="1" dirty="0" smtClean="0">
                <a:latin typeface="Arial Black" pitchFamily="34" charset="0"/>
              </a:rPr>
              <a:t> Navigate expertise networks</a:t>
            </a:r>
          </a:p>
          <a:p>
            <a:pPr algn="just">
              <a:buFont typeface="Arial" charset="0"/>
              <a:buChar char="•"/>
            </a:pPr>
            <a:r>
              <a:rPr lang="en-CA" sz="1600" b="1" dirty="0" smtClean="0">
                <a:latin typeface="Arial Black" pitchFamily="34" charset="0"/>
              </a:rPr>
              <a:t> Survey award history and discover new funding opportunities</a:t>
            </a:r>
            <a:endParaRPr lang="en-US" sz="1600" b="1" dirty="0"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499350" cy="6096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3200" b="1" dirty="0" smtClean="0">
                <a:solidFill>
                  <a:srgbClr val="C00000"/>
                </a:solidFill>
              </a:rPr>
              <a:t>Research output &amp; Growth</a:t>
            </a:r>
            <a:endParaRPr lang="en-US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46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57200" y="10668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914400" y="609600"/>
            <a:ext cx="7239000" cy="2908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35000"/>
              </a:lnSpc>
            </a:pPr>
            <a:r>
              <a:rPr lang="en-US" sz="1400" kern="800" dirty="0">
                <a:solidFill>
                  <a:schemeClr val="accent1"/>
                </a:solidFill>
              </a:rPr>
              <a:t>Publications:</a:t>
            </a:r>
            <a:r>
              <a:rPr lang="en-GB" sz="1400" dirty="0">
                <a:solidFill>
                  <a:schemeClr val="accent1"/>
                </a:solidFill>
              </a:rPr>
              <a:t>Publications with at least one author affiliated to an institution in that country. </a:t>
            </a:r>
            <a:endParaRPr lang="en-US" sz="1400" kern="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543800" cy="746761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GB" sz="3600" b="1" dirty="0" smtClean="0">
                <a:solidFill>
                  <a:srgbClr val="C00000"/>
                </a:solidFill>
              </a:rPr>
              <a:t>Research output &amp; Growth</a:t>
            </a:r>
            <a:endParaRPr lang="en-US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71600"/>
            <a:ext cx="7086600" cy="4876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14400" y="838200"/>
            <a:ext cx="7239000" cy="2908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35000"/>
              </a:lnSpc>
            </a:pPr>
            <a:r>
              <a:rPr lang="en-US" sz="1400" kern="800" dirty="0">
                <a:solidFill>
                  <a:schemeClr val="accent1"/>
                </a:solidFill>
              </a:rPr>
              <a:t>Publications:</a:t>
            </a:r>
            <a:r>
              <a:rPr lang="en-GB" sz="1400" dirty="0">
                <a:solidFill>
                  <a:schemeClr val="accent1"/>
                </a:solidFill>
              </a:rPr>
              <a:t>Publications with at least one author affiliated to an institution in that country. </a:t>
            </a:r>
            <a:endParaRPr lang="en-US" sz="1400" kern="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38319" cy="418645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>
                <a:solidFill>
                  <a:srgbClr val="C00000"/>
                </a:solidFill>
              </a:rPr>
              <a:t>Field-weighted citation </a:t>
            </a:r>
            <a:r>
              <a:rPr lang="en-GB" sz="3200" b="1" dirty="0" smtClean="0">
                <a:solidFill>
                  <a:srgbClr val="C00000"/>
                </a:solidFill>
              </a:rPr>
              <a:t>impact</a:t>
            </a:r>
            <a:endParaRPr lang="en-US" sz="3200" b="1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839200" cy="4648200"/>
          </a:xfrm>
          <a:prstGeom prst="rect">
            <a:avLst/>
          </a:prstGeom>
          <a:noFill/>
        </p:spPr>
      </p:pic>
      <p:sp>
        <p:nvSpPr>
          <p:cNvPr id="7" name="Content Placeholder 5"/>
          <p:cNvSpPr txBox="1">
            <a:spLocks/>
          </p:cNvSpPr>
          <p:nvPr/>
        </p:nvSpPr>
        <p:spPr>
          <a:xfrm>
            <a:off x="152400" y="5410200"/>
            <a:ext cx="8791970" cy="838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20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36600" indent="-341313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Galaxie Polaris Book" pitchFamily="50" charset="0"/>
              <a:buChar char="►"/>
              <a:tabLst>
                <a:tab pos="715963" algn="l"/>
              </a:tabLst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080000" indent="-341313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Galaxie Polaris Book" pitchFamily="50" charset="0"/>
              <a:buChar char="►"/>
              <a:tabLst>
                <a:tab pos="1080000" algn="l"/>
              </a:tabLst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68000" indent="-288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Galaxie Polaris Book" pitchFamily="50" charset="0"/>
              <a:buChar char="►"/>
              <a:tabLst>
                <a:tab pos="1368000" algn="l"/>
              </a:tabLst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620000" indent="-252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Galaxie Polaris Book" pitchFamily="50" charset="0"/>
              <a:buChar char="►"/>
              <a:tabLst>
                <a:tab pos="1620000" algn="l"/>
              </a:tabLst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95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en-GB" sz="1000" b="1" kern="800" dirty="0" smtClean="0">
                <a:solidFill>
                  <a:srgbClr val="FF0000"/>
                </a:solidFill>
              </a:rPr>
              <a:t>= 1: the </a:t>
            </a:r>
            <a:r>
              <a:rPr lang="en-GB" sz="1000" b="1" kern="800" dirty="0">
                <a:solidFill>
                  <a:srgbClr val="FF0000"/>
                </a:solidFill>
              </a:rPr>
              <a:t>output performs just as expected for the global average</a:t>
            </a:r>
          </a:p>
          <a:p>
            <a:pPr marL="10795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en-GB" sz="1000" b="1" kern="800" dirty="0">
                <a:solidFill>
                  <a:srgbClr val="FF0000"/>
                </a:solidFill>
              </a:rPr>
              <a:t>&gt; 1 </a:t>
            </a:r>
            <a:r>
              <a:rPr lang="en-GB" sz="1000" b="1" kern="800" dirty="0" smtClean="0">
                <a:solidFill>
                  <a:srgbClr val="FF0000"/>
                </a:solidFill>
              </a:rPr>
              <a:t>: the </a:t>
            </a:r>
            <a:r>
              <a:rPr lang="en-GB" sz="1000" b="1" kern="800" dirty="0">
                <a:solidFill>
                  <a:srgbClr val="FF0000"/>
                </a:solidFill>
              </a:rPr>
              <a:t>output is more cited than expected according to the global average; for example, 1.48 means 48% more cited than expected</a:t>
            </a:r>
          </a:p>
          <a:p>
            <a:pPr marL="10795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en-GB" sz="1000" b="1" kern="800" dirty="0">
                <a:solidFill>
                  <a:srgbClr val="FF0000"/>
                </a:solidFill>
              </a:rPr>
              <a:t>&lt; </a:t>
            </a:r>
            <a:r>
              <a:rPr lang="en-GB" sz="1000" b="1" kern="800" dirty="0" smtClean="0">
                <a:solidFill>
                  <a:srgbClr val="FF0000"/>
                </a:solidFill>
              </a:rPr>
              <a:t>1: the </a:t>
            </a:r>
            <a:r>
              <a:rPr lang="en-GB" sz="1000" b="1" kern="800" dirty="0">
                <a:solidFill>
                  <a:srgbClr val="FF0000"/>
                </a:solidFill>
              </a:rPr>
              <a:t>output is cited less than expected according to the global average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endParaRPr lang="en-US" sz="1000" kern="8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8968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0" y="152400"/>
            <a:ext cx="89820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</a:t>
            </a: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Production - documents per subject </a:t>
            </a:r>
            <a:b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area: 2007 - 2011</a:t>
            </a:r>
            <a:endParaRPr lang="en-US" sz="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066800"/>
            <a:ext cx="8763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27376" y="5943600"/>
            <a:ext cx="5616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 smtClean="0">
                <a:solidFill>
                  <a:prstClr val="black"/>
                </a:solidFill>
                <a:latin typeface="Calibri" pitchFamily="34" charset="0"/>
                <a:ea typeface="ＭＳ Ｐゴシック" charset="-128"/>
              </a:rPr>
              <a:t>Source:  </a:t>
            </a:r>
            <a:r>
              <a:rPr lang="en-US" sz="1600" b="1" i="1" dirty="0" err="1" smtClean="0">
                <a:solidFill>
                  <a:prstClr val="black"/>
                </a:solidFill>
                <a:latin typeface="Calibri" pitchFamily="34" charset="0"/>
                <a:ea typeface="ＭＳ Ｐゴシック" charset="-128"/>
              </a:rPr>
              <a:t>SciVal</a:t>
            </a:r>
            <a:r>
              <a:rPr lang="en-US" sz="1600" b="1" i="1" dirty="0" smtClean="0">
                <a:solidFill>
                  <a:prstClr val="black"/>
                </a:solidFill>
                <a:latin typeface="Calibri" pitchFamily="34" charset="0"/>
                <a:ea typeface="ＭＳ Ｐゴシック" charset="-128"/>
              </a:rPr>
              <a:t> Spotlight – Map of Cairo University, 2007-2011</a:t>
            </a:r>
            <a:endParaRPr lang="en-US" sz="1600" b="1" i="1" dirty="0">
              <a:solidFill>
                <a:prstClr val="black"/>
              </a:solidFill>
              <a:latin typeface="Calibri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65516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228600"/>
            <a:ext cx="883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Impact - Normalized Citation Index (NCI)</a:t>
            </a:r>
            <a:endParaRPr lang="en-US" sz="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762000"/>
            <a:ext cx="7315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ontent Placeholder 6"/>
          <p:cNvSpPr txBox="1">
            <a:spLocks/>
          </p:cNvSpPr>
          <p:nvPr/>
        </p:nvSpPr>
        <p:spPr>
          <a:xfrm>
            <a:off x="6696075" y="1765300"/>
            <a:ext cx="2447925" cy="4808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Average number of citations per year, normalized per subject area against world’s average.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Allows one to do comparisons between different fields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NCI &gt; 1: institution is having more impact than the world’s average in the field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96323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52403"/>
          <a:ext cx="8305800" cy="5943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225"/>
                <a:gridCol w="1038225"/>
                <a:gridCol w="1038225"/>
                <a:gridCol w="1038225"/>
                <a:gridCol w="1038225"/>
                <a:gridCol w="1038225"/>
                <a:gridCol w="1038225"/>
                <a:gridCol w="1038225"/>
              </a:tblGrid>
              <a:tr h="726188">
                <a:tc grid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February 2014 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Webometrics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Ranking for Africa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</a:tr>
              <a:tr h="4866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Ranking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u="none" strike="noStrike" dirty="0">
                          <a:latin typeface="Calibri"/>
                          <a:ea typeface="Calibri"/>
                          <a:cs typeface="Arial"/>
                          <a:hlinkClick r:id="rId2" tooltip="sort by World Rank"/>
                        </a:rPr>
                        <a:t>World Rank 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u="none" strike="noStrike" dirty="0">
                          <a:latin typeface="Calibri"/>
                          <a:ea typeface="Calibri"/>
                          <a:cs typeface="Arial"/>
                          <a:hlinkClick r:id="rId3" tooltip="sort by University"/>
                        </a:rPr>
                        <a:t>University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Det.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Country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u="none" strike="noStrike" dirty="0">
                          <a:latin typeface="Calibri"/>
                          <a:ea typeface="Calibri"/>
                          <a:cs typeface="Arial"/>
                          <a:hlinkClick r:id="rId4" tooltip="sort by Presence Rank*"/>
                        </a:rPr>
                        <a:t>Presence Rank*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u="none" strike="noStrike" dirty="0">
                          <a:latin typeface="Calibri"/>
                          <a:ea typeface="Calibri"/>
                          <a:cs typeface="Arial"/>
                          <a:hlinkClick r:id="rId5" tooltip="sort by Impact Rank*"/>
                        </a:rPr>
                        <a:t>Impact Rank*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u="none" strike="noStrike" dirty="0">
                          <a:latin typeface="Calibri"/>
                          <a:ea typeface="Calibri"/>
                          <a:cs typeface="Arial"/>
                          <a:hlinkClick r:id="rId6" tooltip="sort by Openness Rank*"/>
                        </a:rPr>
                        <a:t>Openness Rank*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</a:tr>
              <a:tr h="4050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299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u="none" strike="noStrike">
                          <a:latin typeface="Calibri"/>
                          <a:ea typeface="Calibri"/>
                          <a:cs typeface="Arial"/>
                          <a:hlinkClick r:id="rId7"/>
                        </a:rPr>
                        <a:t>Cairo University</a:t>
                      </a: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Egypt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886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76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1325</a:t>
                      </a:r>
                    </a:p>
                  </a:txBody>
                  <a:tcPr marL="30480" marR="60960" marT="24130" marB="24130" anchor="ctr"/>
                </a:tc>
              </a:tr>
              <a:tr h="567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391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u="none" strike="noStrike">
                          <a:latin typeface="Calibri"/>
                          <a:ea typeface="Calibri"/>
                          <a:cs typeface="Arial"/>
                          <a:hlinkClick r:id="rId8"/>
                        </a:rPr>
                        <a:t>University of Cape Town</a:t>
                      </a: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South Africa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760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556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655</a:t>
                      </a:r>
                    </a:p>
                  </a:txBody>
                  <a:tcPr marL="30480" marR="60960" marT="24130" marB="24130" anchor="ctr"/>
                </a:tc>
              </a:tr>
              <a:tr h="567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504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u="none" strike="noStrike">
                          <a:latin typeface="Calibri"/>
                          <a:ea typeface="Calibri"/>
                          <a:cs typeface="Arial"/>
                          <a:hlinkClick r:id="rId9"/>
                        </a:rPr>
                        <a:t>Stellenbosch University</a:t>
                      </a: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Calibri"/>
                          <a:cs typeface="Arial"/>
                        </a:rPr>
                        <a:t>South Africa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327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981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419</a:t>
                      </a:r>
                    </a:p>
                  </a:txBody>
                  <a:tcPr marL="30480" marR="60960" marT="24130" marB="24130" anchor="ctr"/>
                </a:tc>
              </a:tr>
              <a:tr h="567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549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u="none" strike="noStrike">
                          <a:latin typeface="Calibri"/>
                          <a:ea typeface="Calibri"/>
                          <a:cs typeface="Arial"/>
                          <a:hlinkClick r:id="rId10"/>
                        </a:rPr>
                        <a:t>University of Pretoria</a:t>
                      </a: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Calibri"/>
                          <a:cs typeface="Arial"/>
                        </a:rPr>
                        <a:t>South Africa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340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1154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196</a:t>
                      </a:r>
                    </a:p>
                  </a:txBody>
                  <a:tcPr marL="30480" marR="60960" marT="24130" marB="24130" anchor="ctr"/>
                </a:tc>
              </a:tr>
              <a:tr h="567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632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u="none" strike="noStrike">
                          <a:latin typeface="Calibri"/>
                          <a:ea typeface="Calibri"/>
                          <a:cs typeface="Arial"/>
                          <a:hlinkClick r:id="rId11"/>
                        </a:rPr>
                        <a:t>University of Kwazulu Natal</a:t>
                      </a: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Calibri"/>
                          <a:cs typeface="Arial"/>
                        </a:rPr>
                        <a:t>South Africa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1181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886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677</a:t>
                      </a:r>
                    </a:p>
                  </a:txBody>
                  <a:tcPr marL="30480" marR="60960" marT="24130" marB="24130" anchor="ctr"/>
                </a:tc>
              </a:tr>
              <a:tr h="567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690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u="none" strike="noStrike" dirty="0">
                          <a:latin typeface="Calibri"/>
                          <a:ea typeface="Calibri"/>
                          <a:cs typeface="Arial"/>
                          <a:hlinkClick r:id="rId12"/>
                        </a:rPr>
                        <a:t>University of </a:t>
                      </a:r>
                      <a:r>
                        <a:rPr lang="en-US" sz="1100" b="1" u="none" strike="noStrike" dirty="0" smtClean="0">
                          <a:latin typeface="Calibri"/>
                          <a:ea typeface="Calibri"/>
                          <a:cs typeface="Arial"/>
                          <a:hlinkClick r:id="rId12"/>
                        </a:rPr>
                        <a:t>Witwatersrand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Calibri"/>
                          <a:cs typeface="Arial"/>
                        </a:rPr>
                        <a:t>South Africa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1600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1310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468</a:t>
                      </a:r>
                    </a:p>
                  </a:txBody>
                  <a:tcPr marL="30480" marR="60960" marT="24130" marB="24130" anchor="ctr"/>
                </a:tc>
              </a:tr>
              <a:tr h="4609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885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u="none" strike="noStrike" dirty="0">
                          <a:latin typeface="Calibri"/>
                          <a:ea typeface="Calibri"/>
                          <a:cs typeface="Arial"/>
                          <a:hlinkClick r:id="rId13"/>
                        </a:rPr>
                        <a:t>University of </a:t>
                      </a:r>
                      <a:r>
                        <a:rPr lang="en-US" sz="1100" b="1" u="none" strike="noStrike" dirty="0" smtClean="0">
                          <a:latin typeface="Calibri"/>
                          <a:ea typeface="Calibri"/>
                          <a:cs typeface="Arial"/>
                          <a:hlinkClick r:id="rId13"/>
                        </a:rPr>
                        <a:t>Western </a:t>
                      </a:r>
                      <a:r>
                        <a:rPr lang="en-US" sz="1100" b="1" u="none" strike="noStrike" dirty="0">
                          <a:latin typeface="Calibri"/>
                          <a:ea typeface="Calibri"/>
                          <a:cs typeface="Arial"/>
                          <a:hlinkClick r:id="rId13"/>
                        </a:rPr>
                        <a:t>Cape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Calibri"/>
                          <a:cs typeface="Arial"/>
                        </a:rPr>
                        <a:t>South Africa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1941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606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2287</a:t>
                      </a:r>
                    </a:p>
                  </a:txBody>
                  <a:tcPr marL="30480" marR="60960" marT="24130" marB="24130" anchor="ctr"/>
                </a:tc>
              </a:tr>
              <a:tr h="5673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1060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u="none" strike="noStrike">
                          <a:latin typeface="Calibri"/>
                          <a:ea typeface="Calibri"/>
                          <a:cs typeface="Arial"/>
                          <a:hlinkClick r:id="rId14"/>
                        </a:rPr>
                        <a:t>Rhodes University</a:t>
                      </a: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Calibri"/>
                          <a:cs typeface="Arial"/>
                        </a:rPr>
                        <a:t>South Africa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1039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1880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871</a:t>
                      </a:r>
                    </a:p>
                  </a:txBody>
                  <a:tcPr marL="30480" marR="60960" marT="24130" marB="24130" anchor="ctr"/>
                </a:tc>
              </a:tr>
              <a:tr h="4609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9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1167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u="none" strike="noStrike">
                          <a:latin typeface="Calibri"/>
                          <a:ea typeface="Calibri"/>
                          <a:cs typeface="Arial"/>
                          <a:hlinkClick r:id="rId15"/>
                        </a:rPr>
                        <a:t>University of Nairobi</a:t>
                      </a: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Kenya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1828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1898</a:t>
                      </a:r>
                    </a:p>
                  </a:txBody>
                  <a:tcPr marL="30480" marR="60960" marT="24130" marB="2413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774</a:t>
                      </a:r>
                    </a:p>
                  </a:txBody>
                  <a:tcPr marL="30480" marR="60960" marT="24130" marB="2413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46291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381000" y="533400"/>
            <a:ext cx="8763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Top-Level Research Governance Structure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charset="0"/>
              <a:buChar char="•"/>
            </a:pPr>
            <a:endParaRPr lang="en-GB" sz="9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" y="1447800"/>
            <a:ext cx="8839200" cy="4546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48000" y="1676400"/>
            <a:ext cx="1676400" cy="914400"/>
          </a:xfrm>
          <a:prstGeom prst="round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Vice Chancellor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3276600" y="2895600"/>
            <a:ext cx="1219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DVC (RDI)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28600" y="5410200"/>
            <a:ext cx="16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Grants and Proposals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3200400" y="4038600"/>
            <a:ext cx="1447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CSDO/</a:t>
            </a:r>
          </a:p>
          <a:p>
            <a:pPr algn="ctr"/>
            <a:r>
              <a:rPr lang="en-US" b="1" dirty="0" smtClean="0"/>
              <a:t>Director of Research</a:t>
            </a:r>
            <a:endParaRPr lang="en-US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2209800" y="5410200"/>
            <a:ext cx="1524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Training and Capacity</a:t>
            </a:r>
            <a:endParaRPr lang="en-US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4038600" y="5410200"/>
            <a:ext cx="1524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Intellectual property/ Patents</a:t>
            </a:r>
            <a:endParaRPr lang="en-US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5715000" y="5410200"/>
            <a:ext cx="1524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Research uptake </a:t>
            </a:r>
            <a:endParaRPr lang="en-US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7391400" y="5410200"/>
            <a:ext cx="1600200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Research Administrator (DR) </a:t>
            </a:r>
            <a:endParaRPr lang="en-US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7543799" y="4038600"/>
            <a:ext cx="137160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Director, COR &amp; ICT</a:t>
            </a:r>
            <a:endParaRPr lang="en-US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7543800" y="2819400"/>
            <a:ext cx="1219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Registrar</a:t>
            </a:r>
            <a:endParaRPr lang="en-US" b="1" dirty="0"/>
          </a:p>
        </p:txBody>
      </p:sp>
      <p:cxnSp>
        <p:nvCxnSpPr>
          <p:cNvPr id="17" name="Straight Arrow Connector 16"/>
          <p:cNvCxnSpPr>
            <a:endCxn id="7" idx="0"/>
          </p:cNvCxnSpPr>
          <p:nvPr/>
        </p:nvCxnSpPr>
        <p:spPr>
          <a:xfrm>
            <a:off x="3886200" y="2590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2"/>
            <a:endCxn id="9" idx="0"/>
          </p:cNvCxnSpPr>
          <p:nvPr/>
        </p:nvCxnSpPr>
        <p:spPr>
          <a:xfrm>
            <a:off x="3886200" y="3810000"/>
            <a:ext cx="381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9" idx="2"/>
          </p:cNvCxnSpPr>
          <p:nvPr/>
        </p:nvCxnSpPr>
        <p:spPr>
          <a:xfrm flipH="1">
            <a:off x="3886200" y="4953000"/>
            <a:ext cx="381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90600" y="5257800"/>
            <a:ext cx="701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8" idx="0"/>
          </p:cNvCxnSpPr>
          <p:nvPr/>
        </p:nvCxnSpPr>
        <p:spPr>
          <a:xfrm>
            <a:off x="990600" y="5257800"/>
            <a:ext cx="381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0" idx="0"/>
          </p:cNvCxnSpPr>
          <p:nvPr/>
        </p:nvCxnSpPr>
        <p:spPr>
          <a:xfrm>
            <a:off x="2971800" y="52578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1" idx="0"/>
          </p:cNvCxnSpPr>
          <p:nvPr/>
        </p:nvCxnSpPr>
        <p:spPr>
          <a:xfrm>
            <a:off x="4800600" y="52578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2" idx="0"/>
          </p:cNvCxnSpPr>
          <p:nvPr/>
        </p:nvCxnSpPr>
        <p:spPr>
          <a:xfrm>
            <a:off x="6477000" y="52578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924800" y="52578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5" idx="2"/>
          </p:cNvCxnSpPr>
          <p:nvPr/>
        </p:nvCxnSpPr>
        <p:spPr>
          <a:xfrm>
            <a:off x="8153400" y="3733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4" idx="2"/>
          </p:cNvCxnSpPr>
          <p:nvPr/>
        </p:nvCxnSpPr>
        <p:spPr>
          <a:xfrm>
            <a:off x="8229600" y="4953000"/>
            <a:ext cx="1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886200" y="2667000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15" idx="0"/>
          </p:cNvCxnSpPr>
          <p:nvPr/>
        </p:nvCxnSpPr>
        <p:spPr>
          <a:xfrm>
            <a:off x="8153400" y="26670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543800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RESEARCH GOVERNANCE STRUCTURES</a:t>
            </a:r>
            <a:endParaRPr lang="en-GB" sz="9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762000" y="914400"/>
            <a:ext cx="7543800" cy="504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1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There should be a Central Office of Research, with an Intellectual Property Unit: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to coordinate all research groups. It must be equipped with necessary research management tools, including bibliographic/citation management tools and linked to the University Library Repository; </a:t>
            </a:r>
          </a:p>
          <a:p>
            <a:pPr algn="just">
              <a:buFont typeface="Wingdings" pitchFamily="2" charset="2"/>
              <a:buChar char="v"/>
            </a:pPr>
            <a:r>
              <a:rPr lang="en-US" sz="1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There should be a Research Policy for every institution: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to ensure that the research function is well coordinated.</a:t>
            </a:r>
          </a:p>
          <a:p>
            <a:pPr algn="just">
              <a:buFont typeface="Wingdings" pitchFamily="2" charset="2"/>
              <a:buChar char="v"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There is need to build institutional capacity in Research management, Uptake &amp; Intellectual property  Management,: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to ensure conformity with the institution’s research policy </a:t>
            </a:r>
          </a:p>
          <a:p>
            <a:pPr algn="just">
              <a:buFont typeface="Wingdings" pitchFamily="2" charset="2"/>
              <a:buChar char="v"/>
            </a:pPr>
            <a:r>
              <a:rPr lang="en-US" sz="1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Faculties and Departments should have Research Coordinators/Committees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NOTE: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 Many universities already have an admin unit for research, but this needs to be strengthened with a DR and combined with ICT to be a substantive Directorate, with a Director. This new structures are necessary to reposition our universities for research and ICT governance excellence.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Research is pivotal to economic growth and </a:t>
            </a:r>
            <a:b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addressing societal challenges</a:t>
            </a:r>
          </a:p>
        </p:txBody>
      </p:sp>
      <p:sp>
        <p:nvSpPr>
          <p:cNvPr id="6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914400" y="1143001"/>
            <a:ext cx="7543800" cy="3040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CA" sz="2400" b="1" dirty="0" smtClean="0">
                <a:latin typeface="Calibri" pitchFamily="34" charset="0"/>
              </a:rPr>
              <a:t> </a:t>
            </a:r>
            <a:r>
              <a:rPr lang="en-CA" sz="2400" b="1" dirty="0" smtClean="0">
                <a:latin typeface="Calibri" pitchFamily="34" charset="0"/>
              </a:rPr>
              <a:t>“</a:t>
            </a:r>
            <a:r>
              <a:rPr lang="en-GB" sz="2400" b="1" baseline="-25000" dirty="0" smtClean="0">
                <a:solidFill>
                  <a:srgbClr val="333333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Research</a:t>
            </a:r>
            <a:r>
              <a:rPr lang="en-GB" sz="2400" b="1" baseline="-25000" dirty="0" smtClean="0">
                <a:solidFill>
                  <a:srgbClr val="333333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GB" sz="2400" b="1" baseline="-25000" dirty="0" smtClean="0">
                <a:solidFill>
                  <a:srgbClr val="333333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is not a luxury which is the preserve of developed countries... Technology and innovation are key to achieving long-term economic and </a:t>
            </a:r>
            <a:r>
              <a:rPr lang="en-GB" sz="2400" b="1" u="sng" baseline="-25000" dirty="0" smtClean="0">
                <a:solidFill>
                  <a:srgbClr val="333333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social development</a:t>
            </a:r>
          </a:p>
          <a:p>
            <a:pPr marL="173038" indent="-173038" fontAlgn="base">
              <a:spcBef>
                <a:spcPct val="0"/>
              </a:spcBef>
              <a:spcAft>
                <a:spcPct val="0"/>
              </a:spcAft>
            </a:pPr>
            <a:endParaRPr lang="en-GB" sz="2400" b="1" baseline="-25000" dirty="0" smtClean="0">
              <a:solidFill>
                <a:srgbClr val="333333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173038" indent="-173038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baseline="-25000" dirty="0" smtClean="0">
                <a:solidFill>
                  <a:srgbClr val="333333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	Science and innovation are recognised the world over as </a:t>
            </a:r>
            <a:r>
              <a:rPr lang="en-GB" sz="2400" b="1" u="sng" baseline="-25000" dirty="0" smtClean="0">
                <a:solidFill>
                  <a:srgbClr val="333333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crucial to economic competitiveness</a:t>
            </a:r>
            <a:r>
              <a:rPr lang="en-GB" sz="2400" b="1" i="1" baseline="-25000" dirty="0" smtClean="0">
                <a:solidFill>
                  <a:srgbClr val="333333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.”</a:t>
            </a:r>
            <a:endParaRPr lang="en-GB" sz="2400" b="1" baseline="-25000" dirty="0" smtClean="0">
              <a:solidFill>
                <a:srgbClr val="333333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173038" indent="-173038" algn="r" fontAlgn="base">
              <a:spcBef>
                <a:spcPct val="0"/>
              </a:spcBef>
              <a:spcAft>
                <a:spcPct val="0"/>
              </a:spcAft>
            </a:pPr>
            <a:r>
              <a:rPr lang="en-GB" sz="1100" i="1" dirty="0" smtClean="0">
                <a:solidFill>
                  <a:srgbClr val="333333"/>
                </a:solidFill>
                <a:latin typeface="Tahoma" pitchFamily="34" charset="0"/>
                <a:ea typeface="ＭＳ Ｐゴシック" charset="-128"/>
                <a:cs typeface="Tahoma" pitchFamily="34" charset="0"/>
              </a:rPr>
              <a:t>The Royal Society: Knowledge, Networks and Nations, 2011</a:t>
            </a:r>
            <a:endParaRPr lang="en-US" sz="1100" i="1" dirty="0" smtClean="0">
              <a:solidFill>
                <a:srgbClr val="333333"/>
              </a:solidFill>
              <a:latin typeface="Tahoma" pitchFamily="34" charset="0"/>
              <a:ea typeface="ＭＳ Ｐゴシック" charset="-128"/>
              <a:cs typeface="Tahoma" pitchFamily="34" charset="0"/>
            </a:endParaRPr>
          </a:p>
          <a:p>
            <a:pPr marL="173038" indent="-173038" fontAlgn="base">
              <a:spcBef>
                <a:spcPct val="0"/>
              </a:spcBef>
              <a:spcAft>
                <a:spcPct val="0"/>
              </a:spcAft>
            </a:pPr>
            <a:endParaRPr lang="en-US" sz="1600" b="1" dirty="0" smtClean="0">
              <a:latin typeface="Calibri" pitchFamily="34" charset="0"/>
            </a:endParaRPr>
          </a:p>
          <a:p>
            <a:pPr marL="173038" indent="-173038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Calibri" pitchFamily="34" charset="0"/>
              </a:rPr>
              <a:t>   </a:t>
            </a:r>
            <a:r>
              <a:rPr lang="en-US" sz="2000" b="1" dirty="0" smtClean="0">
                <a:latin typeface="Arial Narrow" pitchFamily="34" charset="0"/>
                <a:cs typeface="Arial" pitchFamily="34" charset="0"/>
              </a:rPr>
              <a:t>The seminal work of </a:t>
            </a:r>
            <a:r>
              <a:rPr lang="en-US" sz="2000" b="1" dirty="0" err="1" smtClean="0">
                <a:latin typeface="Arial Narrow" pitchFamily="34" charset="0"/>
                <a:cs typeface="Arial" pitchFamily="34" charset="0"/>
              </a:rPr>
              <a:t>Jamil</a:t>
            </a:r>
            <a:r>
              <a:rPr lang="en-US" sz="2000" b="1" dirty="0" smtClean="0">
                <a:latin typeface="Arial Narrow" pitchFamily="34" charset="0"/>
                <a:cs typeface="Arial" pitchFamily="34" charset="0"/>
              </a:rPr>
              <a:t> (2009), included in the basic features of a world class university:</a:t>
            </a:r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Excellence in Research</a:t>
            </a:r>
            <a:r>
              <a:rPr lang="en-US" sz="2000" b="1" dirty="0" smtClean="0">
                <a:latin typeface="Arial Narrow" pitchFamily="34" charset="0"/>
                <a:cs typeface="Arial" pitchFamily="34" charset="0"/>
              </a:rPr>
              <a:t>, </a:t>
            </a:r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International reputation</a:t>
            </a:r>
            <a:r>
              <a:rPr lang="en-US" sz="2000" b="1" dirty="0" smtClean="0">
                <a:latin typeface="Arial Narrow" pitchFamily="34" charset="0"/>
                <a:cs typeface="Arial" pitchFamily="34" charset="0"/>
              </a:rPr>
              <a:t>, and the University’s contribution to society – </a:t>
            </a:r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research impact </a:t>
            </a:r>
            <a:r>
              <a:rPr lang="en-US" sz="2000" b="1" dirty="0" smtClean="0">
                <a:latin typeface="Arial Narrow" pitchFamily="34" charset="0"/>
                <a:cs typeface="Arial" pitchFamily="34" charset="0"/>
              </a:rPr>
              <a:t>on </a:t>
            </a:r>
            <a:r>
              <a:rPr lang="en-US" sz="2000" b="1" dirty="0" smtClean="0">
                <a:latin typeface="Arial Narrow" pitchFamily="34" charset="0"/>
                <a:cs typeface="Arial" pitchFamily="34" charset="0"/>
              </a:rPr>
              <a:t>development. </a:t>
            </a:r>
            <a:r>
              <a:rPr lang="en-US" sz="2000" b="1" dirty="0" smtClean="0">
                <a:solidFill>
                  <a:srgbClr val="00B050"/>
                </a:solidFill>
                <a:latin typeface="Arial Narrow" pitchFamily="34" charset="0"/>
                <a:cs typeface="Arial" pitchFamily="34" charset="0"/>
              </a:rPr>
              <a:t>It is given that such research must be credible &amp; ethical.</a:t>
            </a:r>
            <a:endParaRPr lang="en-GB" sz="2000" i="1" baseline="-25000" dirty="0" smtClean="0">
              <a:solidFill>
                <a:srgbClr val="00B050"/>
              </a:solidFill>
              <a:latin typeface="Arial Narrow" pitchFamily="34" charset="0"/>
              <a:ea typeface="ＭＳ Ｐゴシック" charset="-128"/>
              <a:cs typeface="Arial" pitchFamily="34" charset="0"/>
            </a:endParaRPr>
          </a:p>
        </p:txBody>
      </p:sp>
      <p:pic>
        <p:nvPicPr>
          <p:cNvPr id="7" name="Picture 6" descr="wind-power-reaches-100000-megawatts.jpg"/>
          <p:cNvPicPr>
            <a:picLocks noChangeAspect="1"/>
          </p:cNvPicPr>
          <p:nvPr/>
        </p:nvPicPr>
        <p:blipFill>
          <a:blip r:embed="rId3" cstate="print"/>
          <a:srcRect b="-3370"/>
          <a:stretch>
            <a:fillRect/>
          </a:stretch>
        </p:blipFill>
        <p:spPr>
          <a:xfrm>
            <a:off x="304800" y="4267200"/>
            <a:ext cx="2743200" cy="2057400"/>
          </a:xfrm>
          <a:prstGeom prst="rect">
            <a:avLst/>
          </a:prstGeom>
        </p:spPr>
      </p:pic>
      <p:pic>
        <p:nvPicPr>
          <p:cNvPr id="8" name="Picture 7" descr="water.jpg"/>
          <p:cNvPicPr>
            <a:picLocks noChangeAspect="1"/>
          </p:cNvPicPr>
          <p:nvPr/>
        </p:nvPicPr>
        <p:blipFill>
          <a:blip r:embed="rId4" cstate="print"/>
          <a:srcRect r="14512" b="9877"/>
          <a:stretch>
            <a:fillRect/>
          </a:stretch>
        </p:blipFill>
        <p:spPr>
          <a:xfrm>
            <a:off x="3276600" y="4267200"/>
            <a:ext cx="2590800" cy="1981200"/>
          </a:xfrm>
          <a:prstGeom prst="rect">
            <a:avLst/>
          </a:prstGeom>
        </p:spPr>
      </p:pic>
      <p:pic>
        <p:nvPicPr>
          <p:cNvPr id="9" name="Picture 8" descr="Biodiversity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6096000" y="4267201"/>
            <a:ext cx="2743200" cy="1981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33400" y="0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 Black" pitchFamily="34" charset="0"/>
              </a:rPr>
              <a:t>SUMMARY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304800"/>
            <a:ext cx="88392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n-US" sz="800" dirty="0" smtClean="0">
              <a:latin typeface="Arial Black" pitchFamily="34" charset="0"/>
            </a:endParaRPr>
          </a:p>
          <a:p>
            <a:pPr algn="just"/>
            <a:r>
              <a:rPr lang="en-CA" sz="2000" b="1" dirty="0" smtClean="0">
                <a:latin typeface="Arial Black" pitchFamily="34" charset="0"/>
              </a:rPr>
              <a:t>The fight against unethical practices in research needs to be taken very seriously in Nigerian HE institutions. It should be collectively seen as </a:t>
            </a:r>
            <a:r>
              <a:rPr lang="en-CA" sz="2000" b="1" dirty="0" smtClean="0">
                <a:latin typeface="Arial Black" pitchFamily="34" charset="0"/>
              </a:rPr>
              <a:t>all-consuming and hence crucial for the maintenance of institutional integrity. </a:t>
            </a:r>
            <a:endParaRPr lang="en-CA" sz="2000" b="1" dirty="0" smtClean="0">
              <a:latin typeface="Arial Black" pitchFamily="34" charset="0"/>
            </a:endParaRPr>
          </a:p>
          <a:p>
            <a:pPr algn="just"/>
            <a:endParaRPr lang="en-CA" sz="2000" b="1" dirty="0" smtClean="0">
              <a:latin typeface="Arial Black" pitchFamily="34" charset="0"/>
            </a:endParaRPr>
          </a:p>
          <a:p>
            <a:pPr algn="just"/>
            <a:r>
              <a:rPr lang="en-CA" sz="2000" b="1" dirty="0" smtClean="0">
                <a:solidFill>
                  <a:srgbClr val="FF0000"/>
                </a:solidFill>
                <a:latin typeface="Arial Black" pitchFamily="34" charset="0"/>
              </a:rPr>
              <a:t>Preventive Measures:</a:t>
            </a:r>
          </a:p>
          <a:p>
            <a:pPr algn="just"/>
            <a:r>
              <a:rPr lang="en-CA" sz="2000" b="1" dirty="0" smtClean="0">
                <a:latin typeface="Arial Black" pitchFamily="34" charset="0"/>
              </a:rPr>
              <a:t>Awareness, advocacy and capacity building: - </a:t>
            </a:r>
            <a:r>
              <a:rPr lang="en-CA" sz="1600" b="1" dirty="0" smtClean="0">
                <a:latin typeface="Arial Black" pitchFamily="34" charset="0"/>
              </a:rPr>
              <a:t>as in this workshop</a:t>
            </a:r>
          </a:p>
          <a:p>
            <a:pPr algn="just"/>
            <a:endParaRPr lang="en-CA" sz="2000" b="1" dirty="0" smtClean="0">
              <a:latin typeface="Arial Black" pitchFamily="34" charset="0"/>
            </a:endParaRPr>
          </a:p>
          <a:p>
            <a:pPr algn="just"/>
            <a:r>
              <a:rPr lang="en-CA" sz="2000" b="1" dirty="0" smtClean="0">
                <a:latin typeface="Arial Black" pitchFamily="34" charset="0"/>
              </a:rPr>
              <a:t>Entrench Research management principles – Adopt e-approach to RM. Use of </a:t>
            </a:r>
            <a:r>
              <a:rPr lang="en-CA" sz="2000" b="1" dirty="0" err="1" smtClean="0">
                <a:latin typeface="Arial Black" pitchFamily="34" charset="0"/>
              </a:rPr>
              <a:t>Bibliometrics</a:t>
            </a:r>
            <a:r>
              <a:rPr lang="en-CA" sz="2000" b="1" dirty="0" smtClean="0">
                <a:latin typeface="Arial Black" pitchFamily="34" charset="0"/>
              </a:rPr>
              <a:t> – </a:t>
            </a:r>
            <a:r>
              <a:rPr lang="en-CA" sz="2000" b="1" dirty="0" err="1" smtClean="0">
                <a:latin typeface="Arial Black" pitchFamily="34" charset="0"/>
              </a:rPr>
              <a:t>SciVal</a:t>
            </a:r>
            <a:r>
              <a:rPr lang="en-CA" sz="2000" b="1" dirty="0" smtClean="0">
                <a:latin typeface="Arial Black" pitchFamily="34" charset="0"/>
              </a:rPr>
              <a:t>, Google scholar, etc, </a:t>
            </a:r>
            <a:r>
              <a:rPr lang="en-CA" sz="2000" b="1" dirty="0" smtClean="0">
                <a:latin typeface="Arial Black" pitchFamily="34" charset="0"/>
              </a:rPr>
              <a:t>and </a:t>
            </a:r>
            <a:r>
              <a:rPr lang="en-CA" sz="2000" b="1" dirty="0" smtClean="0">
                <a:latin typeface="Arial Black" pitchFamily="34" charset="0"/>
              </a:rPr>
              <a:t>academic integrity </a:t>
            </a:r>
            <a:r>
              <a:rPr lang="en-CA" sz="2000" b="1" dirty="0" smtClean="0">
                <a:latin typeface="Arial Black" pitchFamily="34" charset="0"/>
              </a:rPr>
              <a:t>software e.g. </a:t>
            </a:r>
            <a:r>
              <a:rPr lang="en-CA" sz="2000" b="1" dirty="0" smtClean="0">
                <a:latin typeface="Arial Black" pitchFamily="34" charset="0"/>
              </a:rPr>
              <a:t>TURN-IT-IN </a:t>
            </a:r>
          </a:p>
          <a:p>
            <a:pPr algn="just"/>
            <a:endParaRPr lang="en-CA" sz="2000" b="1" dirty="0" smtClean="0">
              <a:latin typeface="Arial Black" pitchFamily="34" charset="0"/>
            </a:endParaRPr>
          </a:p>
          <a:p>
            <a:pPr algn="just"/>
            <a:r>
              <a:rPr lang="en-CA" sz="2000" b="1" dirty="0" smtClean="0">
                <a:latin typeface="Arial Black" pitchFamily="34" charset="0"/>
              </a:rPr>
              <a:t>Institute structures for </a:t>
            </a:r>
            <a:r>
              <a:rPr lang="en-CA" sz="2000" b="1" dirty="0" smtClean="0">
                <a:latin typeface="Arial Black" pitchFamily="34" charset="0"/>
              </a:rPr>
              <a:t>ethical and strategic research </a:t>
            </a:r>
            <a:r>
              <a:rPr lang="en-CA" sz="2000" b="1" dirty="0" smtClean="0">
                <a:latin typeface="Arial Black" pitchFamily="34" charset="0"/>
              </a:rPr>
              <a:t>governance</a:t>
            </a:r>
            <a:endParaRPr lang="en-CA" sz="2000" b="1" dirty="0" smtClean="0">
              <a:latin typeface="Arial Black" pitchFamily="34" charset="0"/>
            </a:endParaRPr>
          </a:p>
          <a:p>
            <a:pPr algn="just"/>
            <a:endParaRPr lang="en-CA" sz="2000" b="1" dirty="0" smtClean="0">
              <a:latin typeface="Arial Black" pitchFamily="34" charset="0"/>
            </a:endParaRPr>
          </a:p>
          <a:p>
            <a:pPr algn="just"/>
            <a:r>
              <a:rPr lang="en-CA" sz="2000" b="1" dirty="0" smtClean="0">
                <a:solidFill>
                  <a:srgbClr val="FF0000"/>
                </a:solidFill>
                <a:latin typeface="Arial Black" pitchFamily="34" charset="0"/>
              </a:rPr>
              <a:t>Disciplinary Measures:</a:t>
            </a:r>
          </a:p>
          <a:p>
            <a:pPr algn="just"/>
            <a:r>
              <a:rPr lang="en-CA" sz="2000" b="1" dirty="0" smtClean="0">
                <a:latin typeface="Arial Black" pitchFamily="34" charset="0"/>
              </a:rPr>
              <a:t>Using the university statutes and disciplinary procedures conscientiously in the interest of the system as against personal and </a:t>
            </a:r>
            <a:r>
              <a:rPr lang="en-CA" sz="2000" b="1" dirty="0" smtClean="0">
                <a:latin typeface="Arial Black" pitchFamily="34" charset="0"/>
              </a:rPr>
              <a:t>parochial </a:t>
            </a:r>
            <a:r>
              <a:rPr lang="en-CA" sz="2000" b="1" dirty="0" smtClean="0">
                <a:latin typeface="Arial Black" pitchFamily="34" charset="0"/>
              </a:rPr>
              <a:t>considerations.</a:t>
            </a:r>
          </a:p>
          <a:p>
            <a:pPr algn="just"/>
            <a:endParaRPr lang="en-CA" sz="2000" b="1" dirty="0" smtClean="0"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3276600"/>
          </a:xfrm>
        </p:spPr>
        <p:txBody>
          <a:bodyPr anchorCtr="1">
            <a:norm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GB" sz="1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 &amp; 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33400" y="0"/>
            <a:ext cx="8153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 Black" pitchFamily="34" charset="0"/>
              </a:rPr>
              <a:t>RESEARCH OUTPUTS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/>
            </a:r>
            <a:br>
              <a:rPr lang="en-US" sz="2800" dirty="0">
                <a:solidFill>
                  <a:srgbClr val="FF0000"/>
                </a:solidFill>
              </a:rPr>
            </a:b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533400"/>
            <a:ext cx="883920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CA" sz="2000" b="1" dirty="0" smtClean="0">
                <a:latin typeface="Arial Black" pitchFamily="34" charset="0"/>
              </a:rPr>
              <a:t>In relation to academic fraud and allied malpractices in research, we need to identify the outputs of research and of course its stages. The </a:t>
            </a:r>
            <a:r>
              <a:rPr lang="en-CA" sz="2000" b="1" dirty="0" smtClean="0">
                <a:solidFill>
                  <a:srgbClr val="FF0000"/>
                </a:solidFill>
                <a:latin typeface="Arial Black" pitchFamily="34" charset="0"/>
              </a:rPr>
              <a:t>Outputs</a:t>
            </a:r>
            <a:r>
              <a:rPr lang="en-CA" sz="2000" b="1" dirty="0" smtClean="0">
                <a:latin typeface="Arial Black" pitchFamily="34" charset="0"/>
              </a:rPr>
              <a:t>;</a:t>
            </a:r>
            <a:endParaRPr lang="en-CA" sz="2000" b="1" dirty="0" smtClean="0">
              <a:latin typeface="Arial Black" pitchFamily="34" charset="0"/>
            </a:endParaRPr>
          </a:p>
          <a:p>
            <a:pPr algn="ctr"/>
            <a:endParaRPr lang="en-CA" sz="2000" b="1" dirty="0" smtClean="0">
              <a:latin typeface="Arial Black" pitchFamily="34" charset="0"/>
            </a:endParaRPr>
          </a:p>
          <a:p>
            <a:pPr algn="ctr"/>
            <a:r>
              <a:rPr lang="en-CA" sz="2400" b="1" u="sng" dirty="0" smtClean="0">
                <a:latin typeface="Arial Black" pitchFamily="34" charset="0"/>
              </a:rPr>
              <a:t>The 5 Ps;</a:t>
            </a:r>
            <a:r>
              <a:rPr lang="en-CA" sz="2400" b="1" dirty="0" smtClean="0">
                <a:latin typeface="Arial Black" pitchFamily="34" charset="0"/>
              </a:rPr>
              <a:t> </a:t>
            </a:r>
          </a:p>
          <a:p>
            <a:pPr algn="ctr"/>
            <a:endParaRPr lang="en-CA" sz="2400" b="1" dirty="0" smtClean="0">
              <a:latin typeface="Arial Black" pitchFamily="34" charset="0"/>
            </a:endParaRPr>
          </a:p>
          <a:p>
            <a:pPr algn="ctr"/>
            <a:r>
              <a:rPr lang="en-CA" sz="2400" b="1" dirty="0" smtClean="0">
                <a:solidFill>
                  <a:srgbClr val="00B050"/>
                </a:solidFill>
                <a:latin typeface="Arial Black" pitchFamily="34" charset="0"/>
              </a:rPr>
              <a:t>Publication</a:t>
            </a:r>
          </a:p>
          <a:p>
            <a:pPr algn="ctr"/>
            <a:endParaRPr lang="en-CA" sz="2400" b="1" dirty="0" smtClean="0">
              <a:latin typeface="Arial Black" pitchFamily="34" charset="0"/>
            </a:endParaRPr>
          </a:p>
          <a:p>
            <a:pPr algn="ctr"/>
            <a:r>
              <a:rPr lang="en-CA" sz="2400" b="1" dirty="0" smtClean="0">
                <a:latin typeface="Arial Black" pitchFamily="34" charset="0"/>
              </a:rPr>
              <a:t>Prototype</a:t>
            </a:r>
          </a:p>
          <a:p>
            <a:pPr algn="ctr"/>
            <a:endParaRPr lang="en-CA" sz="2400" b="1" dirty="0" smtClean="0">
              <a:latin typeface="Arial Black" pitchFamily="34" charset="0"/>
            </a:endParaRPr>
          </a:p>
          <a:p>
            <a:pPr algn="ctr"/>
            <a:r>
              <a:rPr lang="en-CA" sz="2400" b="1" dirty="0" smtClean="0">
                <a:latin typeface="Arial Black" pitchFamily="34" charset="0"/>
              </a:rPr>
              <a:t>Patent</a:t>
            </a:r>
          </a:p>
          <a:p>
            <a:pPr algn="ctr"/>
            <a:endParaRPr lang="en-CA" sz="2400" b="1" dirty="0" smtClean="0">
              <a:latin typeface="Arial Black" pitchFamily="34" charset="0"/>
            </a:endParaRPr>
          </a:p>
          <a:p>
            <a:pPr algn="ctr"/>
            <a:r>
              <a:rPr lang="en-CA" sz="2400" b="1" dirty="0" smtClean="0">
                <a:latin typeface="Arial Black" pitchFamily="34" charset="0"/>
              </a:rPr>
              <a:t>Product: </a:t>
            </a:r>
            <a:r>
              <a:rPr lang="en-CA" sz="1600" b="1" dirty="0" smtClean="0">
                <a:latin typeface="Arial Black" pitchFamily="34" charset="0"/>
              </a:rPr>
              <a:t>machines, devices, creative work</a:t>
            </a:r>
            <a:r>
              <a:rPr lang="en-CA" sz="2400" b="1" dirty="0" smtClean="0">
                <a:latin typeface="Arial Black" pitchFamily="34" charset="0"/>
              </a:rPr>
              <a:t> </a:t>
            </a:r>
          </a:p>
          <a:p>
            <a:pPr algn="ctr"/>
            <a:endParaRPr lang="en-CA" sz="2400" b="1" dirty="0" smtClean="0">
              <a:latin typeface="Arial Black" pitchFamily="34" charset="0"/>
            </a:endParaRPr>
          </a:p>
          <a:p>
            <a:pPr algn="ctr"/>
            <a:r>
              <a:rPr lang="en-CA" sz="2400" b="1" dirty="0" smtClean="0">
                <a:latin typeface="Arial Black" pitchFamily="34" charset="0"/>
              </a:rPr>
              <a:t>Policy</a:t>
            </a:r>
          </a:p>
          <a:p>
            <a:pPr algn="ctr"/>
            <a:endParaRPr lang="en-CA" sz="2000" b="1" dirty="0" smtClean="0">
              <a:latin typeface="Arial Black" pitchFamily="34" charset="0"/>
            </a:endParaRPr>
          </a:p>
          <a:p>
            <a:pPr algn="ctr"/>
            <a:endParaRPr lang="en-CA" sz="2000" b="1" dirty="0" smtClean="0">
              <a:latin typeface="Arial Black" pitchFamily="34" charset="0"/>
            </a:endParaRPr>
          </a:p>
          <a:p>
            <a:pPr algn="ctr"/>
            <a:endParaRPr lang="en-CA" sz="2000" b="1" dirty="0" smtClean="0"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 b="0" dirty="0"/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457200" y="914400"/>
            <a:ext cx="82296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CA" sz="1600" b="1" dirty="0" smtClean="0">
              <a:latin typeface="Arial Black" pitchFamily="34" charset="0"/>
            </a:endParaRPr>
          </a:p>
          <a:p>
            <a:pPr algn="ctr"/>
            <a:endParaRPr lang="en-CA" sz="2000" b="1" dirty="0" smtClean="0">
              <a:latin typeface="Arial Black" pitchFamily="34" charset="0"/>
            </a:endParaRPr>
          </a:p>
          <a:p>
            <a:pPr algn="ctr"/>
            <a:r>
              <a:rPr lang="en-CA" sz="2400" b="1" dirty="0" smtClean="0">
                <a:latin typeface="Arial Black" pitchFamily="34" charset="0"/>
              </a:rPr>
              <a:t>Proposal </a:t>
            </a:r>
            <a:r>
              <a:rPr lang="en-CA" sz="2400" b="1" dirty="0" smtClean="0">
                <a:latin typeface="Arial Black" pitchFamily="34" charset="0"/>
              </a:rPr>
              <a:t>development/fund securing</a:t>
            </a:r>
          </a:p>
          <a:p>
            <a:pPr algn="ctr"/>
            <a:endParaRPr lang="en-CA" sz="2000" b="1" dirty="0" smtClean="0">
              <a:latin typeface="Arial Black" pitchFamily="34" charset="0"/>
            </a:endParaRPr>
          </a:p>
          <a:p>
            <a:pPr algn="ctr"/>
            <a:endParaRPr lang="en-CA" sz="2000" b="1" dirty="0" smtClean="0">
              <a:latin typeface="Arial Black" pitchFamily="34" charset="0"/>
            </a:endParaRPr>
          </a:p>
          <a:p>
            <a:pPr algn="ctr"/>
            <a:r>
              <a:rPr lang="en-CA" sz="2400" b="1" dirty="0" smtClean="0">
                <a:solidFill>
                  <a:srgbClr val="C00000"/>
                </a:solidFill>
                <a:latin typeface="Arial Black" pitchFamily="34" charset="0"/>
              </a:rPr>
              <a:t>Actual research execution</a:t>
            </a:r>
          </a:p>
          <a:p>
            <a:pPr algn="ctr"/>
            <a:r>
              <a:rPr lang="en-CA" sz="2000" b="1" dirty="0" smtClean="0">
                <a:latin typeface="Arial Black" pitchFamily="34" charset="0"/>
              </a:rPr>
              <a:t>(Lab or Field work or both)</a:t>
            </a:r>
          </a:p>
          <a:p>
            <a:pPr algn="ctr"/>
            <a:endParaRPr lang="en-CA" sz="2000" b="1" dirty="0" smtClean="0">
              <a:latin typeface="Arial Black" pitchFamily="34" charset="0"/>
            </a:endParaRPr>
          </a:p>
          <a:p>
            <a:pPr algn="ctr"/>
            <a:r>
              <a:rPr lang="en-CA" sz="2400" b="1" dirty="0" smtClean="0">
                <a:latin typeface="Arial Black" pitchFamily="34" charset="0"/>
              </a:rPr>
              <a:t>Monitoring and </a:t>
            </a:r>
            <a:r>
              <a:rPr lang="en-CA" sz="2400" b="1" dirty="0" smtClean="0">
                <a:latin typeface="Arial Black" pitchFamily="34" charset="0"/>
              </a:rPr>
              <a:t>evaluation</a:t>
            </a:r>
            <a:endParaRPr lang="en-CA" sz="2000" b="1" dirty="0" smtClean="0">
              <a:latin typeface="Arial Black" pitchFamily="34" charset="0"/>
            </a:endParaRPr>
          </a:p>
          <a:p>
            <a:pPr algn="ctr"/>
            <a:endParaRPr lang="en-CA" sz="2000" b="1" dirty="0" smtClean="0">
              <a:latin typeface="Arial Black" pitchFamily="34" charset="0"/>
            </a:endParaRPr>
          </a:p>
          <a:p>
            <a:pPr algn="ctr"/>
            <a:r>
              <a:rPr lang="en-CA" sz="2400" b="1" dirty="0" smtClean="0">
                <a:solidFill>
                  <a:srgbClr val="C00000"/>
                </a:solidFill>
                <a:latin typeface="Arial Black" pitchFamily="34" charset="0"/>
              </a:rPr>
              <a:t>Reports </a:t>
            </a:r>
            <a:endParaRPr lang="en-CA" sz="24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en-CA" sz="2000" b="1" dirty="0" smtClean="0">
                <a:latin typeface="Arial Black" pitchFamily="34" charset="0"/>
              </a:rPr>
              <a:t>(</a:t>
            </a:r>
            <a:r>
              <a:rPr lang="en-CA" sz="2000" b="1" dirty="0" smtClean="0">
                <a:latin typeface="Arial Black" pitchFamily="34" charset="0"/>
              </a:rPr>
              <a:t>narrative &amp; financial)</a:t>
            </a:r>
          </a:p>
          <a:p>
            <a:pPr algn="ctr"/>
            <a:endParaRPr lang="en-CA" sz="2000" b="1" dirty="0" smtClean="0">
              <a:latin typeface="Arial Black" pitchFamily="34" charset="0"/>
            </a:endParaRPr>
          </a:p>
          <a:p>
            <a:pPr algn="ctr"/>
            <a:endParaRPr lang="en-CA" sz="2000" b="1" dirty="0" smtClean="0">
              <a:latin typeface="Arial Black" pitchFamily="34" charset="0"/>
            </a:endParaRPr>
          </a:p>
          <a:p>
            <a:pPr algn="ctr"/>
            <a:r>
              <a:rPr lang="en-CA" sz="2400" b="1" dirty="0" smtClean="0">
                <a:latin typeface="Arial Black" pitchFamily="34" charset="0"/>
              </a:rPr>
              <a:t>Post Research </a:t>
            </a:r>
            <a:r>
              <a:rPr lang="en-CA" sz="2400" b="1" dirty="0" smtClean="0">
                <a:latin typeface="Arial Black" pitchFamily="34" charset="0"/>
              </a:rPr>
              <a:t>activities</a:t>
            </a:r>
          </a:p>
          <a:p>
            <a:pPr algn="ctr"/>
            <a:r>
              <a:rPr lang="en-CA" sz="2000" b="1" dirty="0" smtClean="0">
                <a:latin typeface="Arial Black" pitchFamily="34" charset="0"/>
              </a:rPr>
              <a:t>(Result dissemination, publications)</a:t>
            </a:r>
            <a:r>
              <a:rPr lang="en-CA" sz="2000" b="1" dirty="0" smtClean="0">
                <a:latin typeface="Arial Black" pitchFamily="34" charset="0"/>
              </a:rPr>
              <a:t> </a:t>
            </a:r>
            <a:endParaRPr lang="en-CA" sz="2000" b="1" dirty="0" smtClean="0">
              <a:latin typeface="Arial Black" pitchFamily="34" charset="0"/>
            </a:endParaRPr>
          </a:p>
          <a:p>
            <a:pPr algn="ctr"/>
            <a:endParaRPr lang="en-CA" sz="2000" b="1" dirty="0" smtClean="0">
              <a:latin typeface="Arial Black" pitchFamily="34" charset="0"/>
            </a:endParaRPr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1828800" y="304800"/>
            <a:ext cx="5791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 Black" pitchFamily="34" charset="0"/>
              </a:rPr>
              <a:t>RESEARCH STEPS/STAGES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533400" y="152400"/>
            <a:ext cx="8229600" cy="6096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 Black" pitchFamily="34" charset="0"/>
              </a:rPr>
              <a:t>POSSIBLE  RESEARCH  MALPRACTICES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8200" y="838200"/>
            <a:ext cx="7620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b="1" dirty="0" smtClean="0">
                <a:solidFill>
                  <a:srgbClr val="FF0000"/>
                </a:solidFill>
                <a:latin typeface="Arial Black" pitchFamily="34" charset="0"/>
              </a:rPr>
              <a:t>ACTUAL RESEARCH STAGE: </a:t>
            </a:r>
          </a:p>
          <a:p>
            <a:pPr algn="ctr"/>
            <a:r>
              <a:rPr lang="en-CA" b="1" dirty="0" smtClean="0">
                <a:latin typeface="Arial Black" pitchFamily="34" charset="0"/>
              </a:rPr>
              <a:t>Research methodology and data integrity,</a:t>
            </a:r>
          </a:p>
          <a:p>
            <a:pPr algn="ctr"/>
            <a:r>
              <a:rPr lang="en-CA" b="1" dirty="0" smtClean="0">
                <a:latin typeface="Arial Black" pitchFamily="34" charset="0"/>
              </a:rPr>
              <a:t>Financial accountability and honesty</a:t>
            </a:r>
          </a:p>
          <a:p>
            <a:pPr algn="ctr"/>
            <a:endParaRPr lang="en-CA" b="1" dirty="0" smtClean="0">
              <a:latin typeface="Arial Black" pitchFamily="34" charset="0"/>
            </a:endParaRPr>
          </a:p>
          <a:p>
            <a:pPr algn="ctr"/>
            <a:r>
              <a:rPr lang="en-CA" b="1" dirty="0" smtClean="0">
                <a:solidFill>
                  <a:srgbClr val="FF0000"/>
                </a:solidFill>
                <a:latin typeface="Arial Black" pitchFamily="34" charset="0"/>
              </a:rPr>
              <a:t>PUBLICATIONS:</a:t>
            </a:r>
            <a:r>
              <a:rPr lang="en-CA" b="1" dirty="0" smtClean="0">
                <a:latin typeface="Arial Black" pitchFamily="34" charset="0"/>
              </a:rPr>
              <a:t> </a:t>
            </a:r>
          </a:p>
          <a:p>
            <a:pPr algn="ctr"/>
            <a:r>
              <a:rPr lang="en-CA" b="1" dirty="0" smtClean="0">
                <a:latin typeface="Arial Black" pitchFamily="34" charset="0"/>
              </a:rPr>
              <a:t>plagiarism, splitting etc</a:t>
            </a:r>
          </a:p>
          <a:p>
            <a:pPr algn="ctr"/>
            <a:endParaRPr lang="en-CA" b="1" dirty="0" smtClean="0">
              <a:latin typeface="Arial Black" pitchFamily="34" charset="0"/>
            </a:endParaRPr>
          </a:p>
          <a:p>
            <a:pPr algn="ctr"/>
            <a:r>
              <a:rPr lang="en-CA" b="1" dirty="0" smtClean="0">
                <a:solidFill>
                  <a:srgbClr val="FF0000"/>
                </a:solidFill>
                <a:latin typeface="Arial Black" pitchFamily="34" charset="0"/>
              </a:rPr>
              <a:t>PROTOTYPE:</a:t>
            </a:r>
          </a:p>
          <a:p>
            <a:pPr algn="ctr"/>
            <a:r>
              <a:rPr lang="en-CA" b="1" dirty="0" smtClean="0">
                <a:latin typeface="Arial Black" pitchFamily="34" charset="0"/>
              </a:rPr>
              <a:t>Faking/Adulteration</a:t>
            </a:r>
            <a:endParaRPr lang="en-CA" b="1" dirty="0" smtClean="0">
              <a:latin typeface="Arial Black" pitchFamily="34" charset="0"/>
            </a:endParaRPr>
          </a:p>
          <a:p>
            <a:pPr algn="ctr"/>
            <a:endParaRPr lang="en-CA" b="1" dirty="0" smtClean="0">
              <a:latin typeface="Arial Black" pitchFamily="34" charset="0"/>
            </a:endParaRPr>
          </a:p>
          <a:p>
            <a:pPr algn="ctr"/>
            <a:r>
              <a:rPr lang="en-CA" b="1" dirty="0" smtClean="0">
                <a:solidFill>
                  <a:srgbClr val="FF0000"/>
                </a:solidFill>
                <a:latin typeface="Arial Black" pitchFamily="34" charset="0"/>
              </a:rPr>
              <a:t>PATENT:</a:t>
            </a:r>
          </a:p>
          <a:p>
            <a:pPr algn="ctr"/>
            <a:r>
              <a:rPr lang="en-CA" b="1" dirty="0" smtClean="0">
                <a:latin typeface="Arial Black" pitchFamily="34" charset="0"/>
              </a:rPr>
              <a:t>Stealing</a:t>
            </a:r>
          </a:p>
          <a:p>
            <a:pPr algn="ctr"/>
            <a:endParaRPr lang="en-CA" b="1" dirty="0" smtClean="0">
              <a:latin typeface="Arial Black" pitchFamily="34" charset="0"/>
            </a:endParaRPr>
          </a:p>
          <a:p>
            <a:pPr algn="ctr"/>
            <a:r>
              <a:rPr lang="en-CA" b="1" dirty="0" smtClean="0">
                <a:solidFill>
                  <a:srgbClr val="FF0000"/>
                </a:solidFill>
                <a:latin typeface="Arial Black" pitchFamily="34" charset="0"/>
              </a:rPr>
              <a:t>PRODUCT</a:t>
            </a:r>
            <a:r>
              <a:rPr lang="en-CA" b="1" dirty="0" smtClean="0">
                <a:solidFill>
                  <a:srgbClr val="FF0000"/>
                </a:solidFill>
                <a:latin typeface="Arial Black" pitchFamily="34" charset="0"/>
              </a:rPr>
              <a:t>:</a:t>
            </a:r>
            <a:endParaRPr lang="en-CA" sz="14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en-CA" b="1" dirty="0" smtClean="0">
                <a:latin typeface="Arial Black" pitchFamily="34" charset="0"/>
              </a:rPr>
              <a:t>Faking/Adulteration/Piracy</a:t>
            </a:r>
            <a:endParaRPr lang="en-CA" b="1" dirty="0" smtClean="0">
              <a:latin typeface="Arial Black" pitchFamily="34" charset="0"/>
            </a:endParaRPr>
          </a:p>
          <a:p>
            <a:pPr algn="ctr"/>
            <a:endParaRPr lang="en-CA" b="1" dirty="0" smtClean="0">
              <a:latin typeface="Arial Black" pitchFamily="34" charset="0"/>
            </a:endParaRPr>
          </a:p>
          <a:p>
            <a:pPr algn="ctr"/>
            <a:r>
              <a:rPr lang="en-CA" b="1" dirty="0" smtClean="0">
                <a:solidFill>
                  <a:srgbClr val="FF0000"/>
                </a:solidFill>
                <a:latin typeface="Arial Black" pitchFamily="34" charset="0"/>
              </a:rPr>
              <a:t>POLICY:</a:t>
            </a:r>
          </a:p>
          <a:p>
            <a:pPr algn="ctr"/>
            <a:r>
              <a:rPr lang="en-CA" b="1" dirty="0" smtClean="0">
                <a:latin typeface="Arial Black" pitchFamily="34" charset="0"/>
              </a:rPr>
              <a:t>Plagiarism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65791"/>
            <a:ext cx="83529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 Black" pitchFamily="34" charset="0"/>
              </a:rPr>
              <a:t>WHAT CAN WE DO?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8610600" cy="52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en-CA" sz="900" b="1" dirty="0" smtClean="0">
              <a:latin typeface="Arial Black" pitchFamily="34" charset="0"/>
            </a:endParaRPr>
          </a:p>
          <a:p>
            <a:pPr algn="just"/>
            <a:r>
              <a:rPr lang="en-CA" sz="2000" b="1" dirty="0" smtClean="0">
                <a:solidFill>
                  <a:srgbClr val="FF0000"/>
                </a:solidFill>
                <a:latin typeface="Arial Black" pitchFamily="34" charset="0"/>
              </a:rPr>
              <a:t>Preventive Measures:</a:t>
            </a:r>
          </a:p>
          <a:p>
            <a:pPr algn="just"/>
            <a:r>
              <a:rPr lang="en-CA" sz="2000" b="1" dirty="0" smtClean="0">
                <a:latin typeface="Arial Black" pitchFamily="34" charset="0"/>
              </a:rPr>
              <a:t>Awareness, advocacy and capacity building: - </a:t>
            </a:r>
            <a:r>
              <a:rPr lang="en-CA" sz="1600" b="1" dirty="0" smtClean="0">
                <a:latin typeface="Arial Black" pitchFamily="34" charset="0"/>
              </a:rPr>
              <a:t>as in this </a:t>
            </a:r>
            <a:r>
              <a:rPr lang="en-CA" sz="1600" b="1" dirty="0" smtClean="0">
                <a:latin typeface="Arial Black" pitchFamily="34" charset="0"/>
              </a:rPr>
              <a:t>workshop.  Needs replication to trickle down in each institution.</a:t>
            </a:r>
            <a:endParaRPr lang="en-CA" sz="1600" b="1" dirty="0" smtClean="0">
              <a:latin typeface="Arial Black" pitchFamily="34" charset="0"/>
            </a:endParaRPr>
          </a:p>
          <a:p>
            <a:pPr algn="just"/>
            <a:endParaRPr lang="en-CA" sz="2000" b="1" dirty="0" smtClean="0">
              <a:latin typeface="Arial Black" pitchFamily="34" charset="0"/>
            </a:endParaRPr>
          </a:p>
          <a:p>
            <a:pPr algn="just"/>
            <a:r>
              <a:rPr lang="en-CA" sz="2000" b="1" dirty="0" smtClean="0">
                <a:latin typeface="Arial Black" pitchFamily="34" charset="0"/>
              </a:rPr>
              <a:t>Entrench Research management principles </a:t>
            </a:r>
            <a:r>
              <a:rPr lang="en-CA" sz="1600" b="1" dirty="0" smtClean="0">
                <a:latin typeface="Arial Black" pitchFamily="34" charset="0"/>
              </a:rPr>
              <a:t>– Adopt e-approach to RM. Use of </a:t>
            </a:r>
            <a:r>
              <a:rPr lang="en-CA" sz="1600" b="1" dirty="0" err="1" smtClean="0">
                <a:latin typeface="Arial Black" pitchFamily="34" charset="0"/>
              </a:rPr>
              <a:t>Bibliometrics</a:t>
            </a:r>
            <a:r>
              <a:rPr lang="en-CA" sz="1600" b="1" dirty="0" smtClean="0">
                <a:latin typeface="Arial Black" pitchFamily="34" charset="0"/>
              </a:rPr>
              <a:t> – </a:t>
            </a:r>
            <a:r>
              <a:rPr lang="en-CA" sz="1600" b="1" dirty="0" err="1" smtClean="0">
                <a:latin typeface="Arial Black" pitchFamily="34" charset="0"/>
              </a:rPr>
              <a:t>SciVal</a:t>
            </a:r>
            <a:r>
              <a:rPr lang="en-CA" sz="1600" b="1" dirty="0" smtClean="0">
                <a:latin typeface="Arial Black" pitchFamily="34" charset="0"/>
              </a:rPr>
              <a:t>, Google scholar, etc, as well as academic integrity </a:t>
            </a:r>
            <a:r>
              <a:rPr lang="en-CA" sz="1600" b="1" dirty="0" smtClean="0">
                <a:latin typeface="Arial Black" pitchFamily="34" charset="0"/>
              </a:rPr>
              <a:t>software </a:t>
            </a:r>
            <a:r>
              <a:rPr lang="en-CA" sz="1600" b="1" dirty="0" smtClean="0">
                <a:latin typeface="Arial Black" pitchFamily="34" charset="0"/>
              </a:rPr>
              <a:t>such as </a:t>
            </a:r>
            <a:r>
              <a:rPr lang="en-CA" sz="1600" b="1" dirty="0" smtClean="0">
                <a:latin typeface="Arial Black" pitchFamily="34" charset="0"/>
              </a:rPr>
              <a:t>TURN-IT-IN, etc </a:t>
            </a:r>
            <a:endParaRPr lang="en-CA" sz="1600" b="1" dirty="0" smtClean="0">
              <a:latin typeface="Arial Black" pitchFamily="34" charset="0"/>
            </a:endParaRPr>
          </a:p>
          <a:p>
            <a:pPr algn="just"/>
            <a:endParaRPr lang="en-CA" sz="2000" b="1" dirty="0" smtClean="0">
              <a:latin typeface="Arial Black" pitchFamily="34" charset="0"/>
            </a:endParaRPr>
          </a:p>
          <a:p>
            <a:pPr algn="just"/>
            <a:r>
              <a:rPr lang="en-CA" sz="2000" b="1" dirty="0" smtClean="0">
                <a:latin typeface="Arial Black" pitchFamily="34" charset="0"/>
              </a:rPr>
              <a:t>Institute structures for research conduct &amp; ethics</a:t>
            </a:r>
          </a:p>
          <a:p>
            <a:pPr algn="just"/>
            <a:endParaRPr lang="en-CA" sz="2000" b="1" dirty="0" smtClean="0">
              <a:latin typeface="Arial Black" pitchFamily="34" charset="0"/>
            </a:endParaRPr>
          </a:p>
          <a:p>
            <a:pPr algn="just"/>
            <a:endParaRPr lang="en-CA" sz="2000" b="1" dirty="0" smtClean="0">
              <a:latin typeface="Arial Black" pitchFamily="34" charset="0"/>
            </a:endParaRPr>
          </a:p>
          <a:p>
            <a:pPr algn="just"/>
            <a:r>
              <a:rPr lang="en-CA" sz="2000" b="1" dirty="0" smtClean="0">
                <a:solidFill>
                  <a:srgbClr val="FF0000"/>
                </a:solidFill>
                <a:latin typeface="Arial Black" pitchFamily="34" charset="0"/>
              </a:rPr>
              <a:t>Disciplinary Measures:</a:t>
            </a:r>
          </a:p>
          <a:p>
            <a:pPr algn="just"/>
            <a:r>
              <a:rPr lang="en-CA" sz="2000" b="1" dirty="0" smtClean="0">
                <a:latin typeface="Arial Black" pitchFamily="34" charset="0"/>
              </a:rPr>
              <a:t>Using the university statutes and disciplinary </a:t>
            </a:r>
            <a:r>
              <a:rPr lang="en-CA" sz="2000" b="1" dirty="0" smtClean="0">
                <a:latin typeface="Arial Black" pitchFamily="34" charset="0"/>
              </a:rPr>
              <a:t>procedures – </a:t>
            </a:r>
            <a:r>
              <a:rPr lang="en-CA" sz="1600" b="1" dirty="0" smtClean="0">
                <a:latin typeface="Arial Black" pitchFamily="34" charset="0"/>
              </a:rPr>
              <a:t>requires collective responsibility to protect academic integrity</a:t>
            </a:r>
            <a:endParaRPr lang="en-CA" sz="1600" b="1" dirty="0" smtClean="0">
              <a:latin typeface="Arial Black" pitchFamily="34" charset="0"/>
            </a:endParaRPr>
          </a:p>
          <a:p>
            <a:pPr algn="just"/>
            <a:endParaRPr lang="en-CA" sz="2000" b="1" dirty="0" smtClean="0">
              <a:latin typeface="Arial Black" pitchFamily="34" charset="0"/>
            </a:endParaRPr>
          </a:p>
          <a:p>
            <a:pPr algn="just"/>
            <a:r>
              <a:rPr lang="en-CA" sz="2000" b="1" dirty="0" smtClean="0">
                <a:latin typeface="Arial Black" pitchFamily="34" charset="0"/>
              </a:rPr>
              <a:t>The rest of the presentation slides will touch on the above starting with some case studies</a:t>
            </a:r>
            <a:endParaRPr lang="en-US" sz="20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861060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 Black" pitchFamily="34" charset="0"/>
              </a:rPr>
              <a:t>CASE STUDIES</a:t>
            </a:r>
          </a:p>
          <a:p>
            <a:pPr algn="just"/>
            <a:endParaRPr lang="en-CA" sz="2000" b="1" dirty="0" smtClean="0">
              <a:latin typeface="Arial Black" pitchFamily="34" charset="0"/>
            </a:endParaRPr>
          </a:p>
          <a:p>
            <a:pPr algn="just"/>
            <a:r>
              <a:rPr lang="en-CA" sz="2400" b="1" dirty="0" smtClean="0">
                <a:solidFill>
                  <a:srgbClr val="FF0000"/>
                </a:solidFill>
                <a:latin typeface="Arial Black" pitchFamily="34" charset="0"/>
              </a:rPr>
              <a:t>Plagiarism:</a:t>
            </a:r>
          </a:p>
          <a:p>
            <a:pPr algn="just"/>
            <a:endParaRPr lang="en-CA" sz="1000" b="1" dirty="0" smtClean="0">
              <a:latin typeface="Arial Black" pitchFamily="34" charset="0"/>
            </a:endParaRPr>
          </a:p>
          <a:p>
            <a:pPr algn="just"/>
            <a:r>
              <a:rPr lang="en-CA" sz="2400" b="1" dirty="0" smtClean="0">
                <a:latin typeface="Arial Black" pitchFamily="34" charset="0"/>
              </a:rPr>
              <a:t>Staff publications – unscholarly publishing; </a:t>
            </a:r>
          </a:p>
          <a:p>
            <a:pPr algn="just"/>
            <a:r>
              <a:rPr lang="en-CA" sz="2400" b="1" dirty="0" smtClean="0">
                <a:solidFill>
                  <a:srgbClr val="C00000"/>
                </a:solidFill>
                <a:latin typeface="Arial Black" pitchFamily="34" charset="0"/>
              </a:rPr>
              <a:t>Let’s discuss our experiences</a:t>
            </a:r>
          </a:p>
          <a:p>
            <a:pPr algn="just"/>
            <a:endParaRPr lang="en-CA" sz="2400" b="1" dirty="0" smtClean="0">
              <a:latin typeface="Arial Black" pitchFamily="34" charset="0"/>
            </a:endParaRPr>
          </a:p>
          <a:p>
            <a:pPr algn="just"/>
            <a:r>
              <a:rPr lang="en-CA" sz="2400" b="1" dirty="0" smtClean="0">
                <a:latin typeface="Arial Black" pitchFamily="34" charset="0"/>
              </a:rPr>
              <a:t>Staff promotions/employment – using citation analysis; RUST example of ‘rapid’ appraisal</a:t>
            </a:r>
          </a:p>
          <a:p>
            <a:pPr algn="just"/>
            <a:endParaRPr lang="en-CA" sz="2400" b="1" dirty="0" smtClean="0">
              <a:latin typeface="Arial Black" pitchFamily="34" charset="0"/>
            </a:endParaRPr>
          </a:p>
          <a:p>
            <a:pPr algn="just"/>
            <a:r>
              <a:rPr lang="en-CA" sz="2400" b="1" dirty="0" smtClean="0">
                <a:latin typeface="Arial Black" pitchFamily="34" charset="0"/>
              </a:rPr>
              <a:t>Post graduate students – Adamawa State </a:t>
            </a:r>
            <a:r>
              <a:rPr lang="en-CA" sz="2400" b="1" dirty="0" err="1" smtClean="0">
                <a:latin typeface="Arial Black" pitchFamily="34" charset="0"/>
              </a:rPr>
              <a:t>Univ</a:t>
            </a:r>
            <a:endParaRPr lang="en-CA" sz="2400" b="1" dirty="0" smtClean="0">
              <a:latin typeface="Arial Black" pitchFamily="34" charset="0"/>
            </a:endParaRPr>
          </a:p>
          <a:p>
            <a:pPr algn="just"/>
            <a:endParaRPr lang="en-CA" sz="2400" b="1" dirty="0" smtClean="0">
              <a:latin typeface="Arial Black" pitchFamily="34" charset="0"/>
            </a:endParaRPr>
          </a:p>
          <a:p>
            <a:pPr algn="just"/>
            <a:r>
              <a:rPr lang="en-CA" sz="2400" b="1" dirty="0" smtClean="0">
                <a:latin typeface="Arial Black" pitchFamily="34" charset="0"/>
              </a:rPr>
              <a:t>Undergraduate students – </a:t>
            </a:r>
            <a:r>
              <a:rPr lang="en-CA" sz="2400" b="1" dirty="0" smtClean="0">
                <a:latin typeface="Arial Black" pitchFamily="34" charset="0"/>
              </a:rPr>
              <a:t>article </a:t>
            </a:r>
            <a:r>
              <a:rPr lang="en-CA" sz="2400" b="1" dirty="0" smtClean="0">
                <a:latin typeface="Arial Black" pitchFamily="34" charset="0"/>
              </a:rPr>
              <a:t>in World University News</a:t>
            </a:r>
          </a:p>
          <a:p>
            <a:pPr algn="just"/>
            <a:endParaRPr lang="en-CA" sz="2400" b="1" dirty="0" smtClean="0">
              <a:latin typeface="Arial Black" pitchFamily="34" charset="0"/>
            </a:endParaRPr>
          </a:p>
          <a:p>
            <a:pPr algn="just"/>
            <a:endParaRPr lang="en-CA" sz="2400" b="1" dirty="0" smtClean="0">
              <a:latin typeface="Arial Black" pitchFamily="34" charset="0"/>
            </a:endParaRPr>
          </a:p>
          <a:p>
            <a:pPr algn="just"/>
            <a:r>
              <a:rPr lang="en-CA" sz="2400" b="1" dirty="0" smtClean="0">
                <a:latin typeface="Arial Black" pitchFamily="34" charset="0"/>
              </a:rPr>
              <a:t>CVC’s </a:t>
            </a:r>
            <a:r>
              <a:rPr lang="en-CA" sz="2400" b="1" dirty="0" smtClean="0">
                <a:latin typeface="Arial Black" pitchFamily="34" charset="0"/>
              </a:rPr>
              <a:t>directives – ABUAD Declaration</a:t>
            </a:r>
            <a:endParaRPr lang="en-CA" sz="2400" b="1" dirty="0" smtClean="0">
              <a:latin typeface="Arial Black" pitchFamily="34" charset="0"/>
            </a:endParaRPr>
          </a:p>
          <a:p>
            <a:pPr algn="just"/>
            <a:endParaRPr lang="en-CA" sz="2000" b="1" dirty="0" smtClean="0"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452360" cy="533401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  SOME GOOD RESEARCH PROJECT STRATEGIES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2400" y="762000"/>
            <a:ext cx="88392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2000" dirty="0">
              <a:latin typeface="Calibri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CA" sz="2000" b="1" dirty="0">
                <a:latin typeface="Calibri" pitchFamily="34" charset="0"/>
              </a:rPr>
              <a:t> </a:t>
            </a:r>
            <a:r>
              <a:rPr lang="en-CA" sz="2000" b="1" dirty="0">
                <a:solidFill>
                  <a:srgbClr val="FF0000"/>
                </a:solidFill>
                <a:latin typeface="Calibri" pitchFamily="34" charset="0"/>
              </a:rPr>
              <a:t>PROJECT INCEPTION WORKSHOP: </a:t>
            </a:r>
            <a:r>
              <a:rPr lang="en-CA" sz="2000" b="1" dirty="0">
                <a:latin typeface="Calibri" pitchFamily="34" charset="0"/>
              </a:rPr>
              <a:t>allows partnership to think together and plan project implementation with all team members understanding project goals, </a:t>
            </a:r>
            <a:r>
              <a:rPr lang="en-CA" sz="2000" b="1" dirty="0" smtClean="0">
                <a:latin typeface="Calibri" pitchFamily="34" charset="0"/>
              </a:rPr>
              <a:t>strategies, ethical issues </a:t>
            </a:r>
            <a:r>
              <a:rPr lang="en-CA" sz="2000" b="1" dirty="0">
                <a:latin typeface="Calibri" pitchFamily="34" charset="0"/>
              </a:rPr>
              <a:t>and imperatives</a:t>
            </a:r>
          </a:p>
          <a:p>
            <a:pPr algn="just">
              <a:buFont typeface="Arial" charset="0"/>
              <a:buChar char="•"/>
            </a:pPr>
            <a:r>
              <a:rPr lang="en-CA" sz="2000" b="1" dirty="0">
                <a:solidFill>
                  <a:srgbClr val="FF0000"/>
                </a:solidFill>
                <a:latin typeface="Calibri" pitchFamily="34" charset="0"/>
              </a:rPr>
              <a:t>PROJECT STAKEHOLDER ANALYSIS:</a:t>
            </a:r>
            <a:r>
              <a:rPr lang="en-CA" sz="2000" b="1" dirty="0">
                <a:latin typeface="Calibri" pitchFamily="34" charset="0"/>
              </a:rPr>
              <a:t> must be in-depth and all embracing. Including the Press and communication experts in project team helps to implement an effective </a:t>
            </a:r>
            <a:r>
              <a:rPr lang="en-CA" sz="2000" b="1" dirty="0">
                <a:solidFill>
                  <a:srgbClr val="FF0000"/>
                </a:solidFill>
                <a:latin typeface="Calibri" pitchFamily="34" charset="0"/>
              </a:rPr>
              <a:t>Communication Plan</a:t>
            </a:r>
          </a:p>
          <a:p>
            <a:pPr algn="just">
              <a:buFont typeface="Arial" charset="0"/>
              <a:buChar char="•"/>
            </a:pPr>
            <a:r>
              <a:rPr lang="en-CA" sz="2000" b="1" dirty="0">
                <a:solidFill>
                  <a:srgbClr val="FF0000"/>
                </a:solidFill>
                <a:latin typeface="Calibri" pitchFamily="34" charset="0"/>
              </a:rPr>
              <a:t>TRANSPARENCY, probity</a:t>
            </a:r>
            <a:r>
              <a:rPr lang="en-CA" sz="2000" b="1" dirty="0">
                <a:latin typeface="Calibri" pitchFamily="34" charset="0"/>
              </a:rPr>
              <a:t> and fairness in financial and management issues are very important.</a:t>
            </a:r>
          </a:p>
          <a:p>
            <a:pPr algn="just">
              <a:buFont typeface="Arial" charset="0"/>
              <a:buChar char="•"/>
            </a:pPr>
            <a:r>
              <a:rPr lang="en-CA" sz="2000" b="1" dirty="0">
                <a:solidFill>
                  <a:srgbClr val="FF0000"/>
                </a:solidFill>
                <a:latin typeface="Calibri" pitchFamily="34" charset="0"/>
              </a:rPr>
              <a:t>INSTITUTIONAL/GROUP CAPACITY BUILDING:</a:t>
            </a:r>
            <a:r>
              <a:rPr lang="en-CA" sz="2000" b="1" dirty="0">
                <a:latin typeface="Calibri" pitchFamily="34" charset="0"/>
              </a:rPr>
              <a:t> important for developing the next generation of researchers and leaders. Provision for graduate students and research assistants </a:t>
            </a:r>
          </a:p>
          <a:p>
            <a:pPr algn="just">
              <a:buFont typeface="Arial" charset="0"/>
              <a:buChar char="•"/>
            </a:pPr>
            <a:r>
              <a:rPr lang="en-CA" sz="2000" b="1" dirty="0">
                <a:solidFill>
                  <a:srgbClr val="FF0000"/>
                </a:solidFill>
                <a:latin typeface="Calibri" pitchFamily="34" charset="0"/>
              </a:rPr>
              <a:t>PROGRESS REVIEW MEETINGS:</a:t>
            </a:r>
            <a:r>
              <a:rPr lang="en-CA" sz="2000" b="1" dirty="0">
                <a:latin typeface="Calibri" pitchFamily="34" charset="0"/>
              </a:rPr>
              <a:t> always necessary to carry all team members along and share problems even on members </a:t>
            </a:r>
            <a:r>
              <a:rPr lang="en-CA" sz="2000" b="1" dirty="0" smtClean="0">
                <a:latin typeface="Calibri" pitchFamily="34" charset="0"/>
              </a:rPr>
              <a:t>academics; Institutionalises/enshrines internal M&amp;E.</a:t>
            </a:r>
            <a:endParaRPr lang="en-CA" sz="2000" b="1" dirty="0">
              <a:solidFill>
                <a:srgbClr val="FF0000"/>
              </a:solidFill>
              <a:latin typeface="Calibri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CA" sz="2000" b="1" dirty="0">
                <a:solidFill>
                  <a:srgbClr val="FF0000"/>
                </a:solidFill>
                <a:latin typeface="Calibri" pitchFamily="34" charset="0"/>
              </a:rPr>
              <a:t>POLICY DIALOGUE:</a:t>
            </a:r>
            <a:r>
              <a:rPr lang="en-CA" sz="2000" b="1" dirty="0">
                <a:latin typeface="Calibri" pitchFamily="34" charset="0"/>
              </a:rPr>
              <a:t> good for deepening research result uptake and overall project impact and sustainability.</a:t>
            </a:r>
            <a:endParaRPr lang="en-US" sz="2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0" y="152400"/>
            <a:ext cx="594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 Black" pitchFamily="34" charset="0"/>
              </a:rPr>
              <a:t>LEADERSHIP IN RESEARCH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86106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800" dirty="0">
              <a:latin typeface="Arial Black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CA" sz="2000" b="1" dirty="0">
                <a:latin typeface="Arial Black" pitchFamily="34" charset="0"/>
              </a:rPr>
              <a:t> </a:t>
            </a:r>
            <a:r>
              <a:rPr lang="en-CA" sz="2000" b="1" dirty="0" smtClean="0">
                <a:solidFill>
                  <a:srgbClr val="FF0000"/>
                </a:solidFill>
                <a:latin typeface="Arial Black" pitchFamily="34" charset="0"/>
              </a:rPr>
              <a:t>Research Environment:</a:t>
            </a:r>
            <a:r>
              <a:rPr lang="en-CA" sz="2000" b="1" dirty="0" smtClean="0">
                <a:latin typeface="Arial Black" pitchFamily="34" charset="0"/>
              </a:rPr>
              <a:t> Research leadership starts at the institutional level with creating a conducive environment/platform for productive research engagement – policy; facilities, equipment, and consumables; funding; teams/groups/networks</a:t>
            </a:r>
            <a:endParaRPr lang="en-CA" sz="2000" b="1" dirty="0">
              <a:latin typeface="Arial Black" pitchFamily="34" charset="0"/>
            </a:endParaRPr>
          </a:p>
          <a:p>
            <a:pPr algn="just"/>
            <a:endParaRPr lang="en-US" sz="2000" b="1" dirty="0">
              <a:latin typeface="Arial Black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CA" sz="2000" b="1" dirty="0" smtClean="0">
                <a:solidFill>
                  <a:srgbClr val="FF0000"/>
                </a:solidFill>
                <a:latin typeface="Arial Black" pitchFamily="34" charset="0"/>
              </a:rPr>
              <a:t> Capacity building/mentoring:</a:t>
            </a:r>
            <a:r>
              <a:rPr lang="en-CA" sz="2000" b="1" dirty="0" smtClean="0">
                <a:latin typeface="Arial Black" pitchFamily="34" charset="0"/>
              </a:rPr>
              <a:t> </a:t>
            </a:r>
            <a:r>
              <a:rPr lang="en-US" sz="2000" b="1" dirty="0">
                <a:latin typeface="Arial Black" pitchFamily="34" charset="0"/>
              </a:rPr>
              <a:t>M</a:t>
            </a:r>
            <a:r>
              <a:rPr lang="en-US" sz="2000" b="1" dirty="0" smtClean="0">
                <a:latin typeface="Arial Black" pitchFamily="34" charset="0"/>
              </a:rPr>
              <a:t>entoring of associates on proposal development, grants/fellowship sourcing, research ethics, management.  </a:t>
            </a:r>
            <a:endParaRPr lang="en-US" sz="2000" b="1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algn="just">
              <a:buFont typeface="Arial" charset="0"/>
              <a:buChar char="•"/>
            </a:pPr>
            <a:endParaRPr lang="en-CA" sz="20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CA" sz="2000" b="1" dirty="0" smtClean="0">
                <a:solidFill>
                  <a:srgbClr val="FF0000"/>
                </a:solidFill>
                <a:latin typeface="Arial Black" pitchFamily="34" charset="0"/>
              </a:rPr>
              <a:t>Research management:</a:t>
            </a:r>
            <a:r>
              <a:rPr lang="en-CA" sz="2000" b="1" dirty="0" smtClean="0">
                <a:latin typeface="Arial Black" pitchFamily="34" charset="0"/>
              </a:rPr>
              <a:t> </a:t>
            </a:r>
            <a:r>
              <a:rPr lang="en-CA" sz="2000" b="1" dirty="0">
                <a:latin typeface="Arial Black" pitchFamily="34" charset="0"/>
              </a:rPr>
              <a:t>Project </a:t>
            </a:r>
            <a:r>
              <a:rPr lang="en-CA" sz="2000" b="1" dirty="0" smtClean="0">
                <a:latin typeface="Arial Black" pitchFamily="34" charset="0"/>
              </a:rPr>
              <a:t>planning and execution; project finance ethics, project reports, outcomes dissemination; monitoring of institutional research progress through </a:t>
            </a:r>
            <a:r>
              <a:rPr lang="en-CA" sz="2000" b="1" dirty="0" smtClean="0">
                <a:solidFill>
                  <a:srgbClr val="FF0000"/>
                </a:solidFill>
                <a:latin typeface="Arial Black" pitchFamily="34" charset="0"/>
              </a:rPr>
              <a:t>research outputs:</a:t>
            </a:r>
            <a:r>
              <a:rPr lang="en-CA" sz="2000" b="1" dirty="0" smtClean="0">
                <a:latin typeface="Arial Black" pitchFamily="34" charset="0"/>
              </a:rPr>
              <a:t> the 5 Ps: publication, prototype, patent, product and policy. </a:t>
            </a:r>
            <a:endParaRPr lang="en-US" sz="20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6507</TotalTime>
  <Words>1395</Words>
  <Application>Microsoft Office PowerPoint</Application>
  <PresentationFormat>On-screen Show (4:3)</PresentationFormat>
  <Paragraphs>267</Paragraphs>
  <Slides>21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Retrospect</vt:lpstr>
      <vt:lpstr>ICPC/ACAN  Academic Integrity Workshop July 2015</vt:lpstr>
      <vt:lpstr>Research is pivotal to economic growth and  addressing societal challenges</vt:lpstr>
      <vt:lpstr>Slide 3</vt:lpstr>
      <vt:lpstr>Slide 4</vt:lpstr>
      <vt:lpstr>Slide 5</vt:lpstr>
      <vt:lpstr>Slide 6</vt:lpstr>
      <vt:lpstr>Slide 7</vt:lpstr>
      <vt:lpstr>   SOME GOOD RESEARCH PROJECT STRATEGIES </vt:lpstr>
      <vt:lpstr>Slide 9</vt:lpstr>
      <vt:lpstr>SCHOLARLY PUBLISHING</vt:lpstr>
      <vt:lpstr> </vt:lpstr>
      <vt:lpstr>Research output &amp; Growth</vt:lpstr>
      <vt:lpstr>Research output &amp; Growth</vt:lpstr>
      <vt:lpstr>Field-weighted citation impact</vt:lpstr>
      <vt:lpstr>Slide 15</vt:lpstr>
      <vt:lpstr>Slide 16</vt:lpstr>
      <vt:lpstr>Slide 17</vt:lpstr>
      <vt:lpstr>Slide 18</vt:lpstr>
      <vt:lpstr>RESEARCH GOVERNANCE STRUCTURES</vt:lpstr>
      <vt:lpstr>Slide 20</vt:lpstr>
      <vt:lpstr>Slide 21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UKTI/AVCNU Webinar</dc:title>
  <dc:creator>faborode</dc:creator>
  <cp:lastModifiedBy>faborode</cp:lastModifiedBy>
  <cp:revision>64</cp:revision>
  <dcterms:created xsi:type="dcterms:W3CDTF">2015-06-27T09:29:57Z</dcterms:created>
  <dcterms:modified xsi:type="dcterms:W3CDTF">2015-07-04T00:15:42Z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eographicalCoverage">
    <vt:lpwstr> </vt:lpwstr>
  </property>
  <property fmtid="{D5CDD505-2E9C-101B-9397-08002B2CF9AE}" pid="3" name="Privacy">
    <vt:lpwstr/>
  </property>
  <property fmtid="{D5CDD505-2E9C-101B-9397-08002B2CF9AE}" pid="4" name="Classification">
    <vt:lpwstr>UNCLASSIFIED</vt:lpwstr>
  </property>
  <property fmtid="{D5CDD505-2E9C-101B-9397-08002B2CF9AE}" pid="5" name="AlternativeTitle">
    <vt:lpwstr/>
  </property>
  <property fmtid="{D5CDD505-2E9C-101B-9397-08002B2CF9AE}" pid="6" name="BusinessUnit">
    <vt:lpwstr> </vt:lpwstr>
  </property>
  <property fmtid="{D5CDD505-2E9C-101B-9397-08002B2CF9AE}" pid="7" name="SubjectCode">
    <vt:lpwstr> </vt:lpwstr>
  </property>
  <property fmtid="{D5CDD505-2E9C-101B-9397-08002B2CF9AE}" pid="8" name="DocType">
    <vt:lpwstr>PowerPoint</vt:lpwstr>
  </property>
  <property fmtid="{D5CDD505-2E9C-101B-9397-08002B2CF9AE}" pid="9" name="SourceSystem">
    <vt:lpwstr>IREC</vt:lpwstr>
  </property>
  <property fmtid="{D5CDD505-2E9C-101B-9397-08002B2CF9AE}" pid="10" name="Originator">
    <vt:lpwstr> </vt:lpwstr>
  </property>
  <property fmtid="{D5CDD505-2E9C-101B-9397-08002B2CF9AE}" pid="11" name="MaintainMarking">
    <vt:lpwstr>True</vt:lpwstr>
  </property>
  <property fmtid="{D5CDD505-2E9C-101B-9397-08002B2CF9AE}" pid="12" name="Created">
    <vt:filetime>2015-06-26T23:00:00Z</vt:filetime>
  </property>
</Properties>
</file>