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2"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93" r:id="rId34"/>
    <p:sldId id="294" r:id="rId35"/>
    <p:sldId id="288" r:id="rId36"/>
    <p:sldId id="295" r:id="rId37"/>
    <p:sldId id="289" r:id="rId38"/>
    <p:sldId id="290" r:id="rId39"/>
    <p:sldId id="291"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2" d="100"/>
          <a:sy n="82" d="100"/>
        </p:scale>
        <p:origin x="-15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81C4C9D-5CB9-475E-8F00-E40EF84EEAED}" type="datetimeFigureOut">
              <a:rPr lang="en-GB" smtClean="0"/>
              <a:t>06/07/2015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41F0C-D777-4E22-900F-52E654D09A8F}"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1C4C9D-5CB9-475E-8F00-E40EF84EEAED}" type="datetimeFigureOut">
              <a:rPr lang="en-GB" smtClean="0"/>
              <a:t>06/07/2015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41F0C-D777-4E22-900F-52E654D09A8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1C4C9D-5CB9-475E-8F00-E40EF84EEAED}" type="datetimeFigureOut">
              <a:rPr lang="en-GB" smtClean="0"/>
              <a:t>06/07/2015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41F0C-D777-4E22-900F-52E654D09A8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1C4C9D-5CB9-475E-8F00-E40EF84EEAED}" type="datetimeFigureOut">
              <a:rPr lang="en-GB" smtClean="0"/>
              <a:t>06/07/2015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41F0C-D777-4E22-900F-52E654D09A8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1C4C9D-5CB9-475E-8F00-E40EF84EEAED}" type="datetimeFigureOut">
              <a:rPr lang="en-GB" smtClean="0"/>
              <a:t>06/07/2015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441F0C-D777-4E22-900F-52E654D09A8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81C4C9D-5CB9-475E-8F00-E40EF84EEAED}" type="datetimeFigureOut">
              <a:rPr lang="en-GB" smtClean="0"/>
              <a:t>06/07/2015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441F0C-D777-4E22-900F-52E654D09A8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81C4C9D-5CB9-475E-8F00-E40EF84EEAED}" type="datetimeFigureOut">
              <a:rPr lang="en-GB" smtClean="0"/>
              <a:t>06/07/2015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441F0C-D777-4E22-900F-52E654D09A8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81C4C9D-5CB9-475E-8F00-E40EF84EEAED}" type="datetimeFigureOut">
              <a:rPr lang="en-GB" smtClean="0"/>
              <a:t>06/07/2015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441F0C-D777-4E22-900F-52E654D09A8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1C4C9D-5CB9-475E-8F00-E40EF84EEAED}" type="datetimeFigureOut">
              <a:rPr lang="en-GB" smtClean="0"/>
              <a:t>06/07/2015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441F0C-D777-4E22-900F-52E654D09A8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1C4C9D-5CB9-475E-8F00-E40EF84EEAED}" type="datetimeFigureOut">
              <a:rPr lang="en-GB" smtClean="0"/>
              <a:t>06/07/2015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441F0C-D777-4E22-900F-52E654D09A8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1C4C9D-5CB9-475E-8F00-E40EF84EEAED}" type="datetimeFigureOut">
              <a:rPr lang="en-GB" smtClean="0"/>
              <a:t>06/07/2015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441F0C-D777-4E22-900F-52E654D09A8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C4C9D-5CB9-475E-8F00-E40EF84EEAED}" type="datetimeFigureOut">
              <a:rPr lang="en-GB" smtClean="0"/>
              <a:t>06/07/2015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441F0C-D777-4E22-900F-52E654D09A8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556792"/>
            <a:ext cx="7772400" cy="1470025"/>
          </a:xfrm>
        </p:spPr>
        <p:txBody>
          <a:bodyPr>
            <a:normAutofit fontScale="90000"/>
          </a:bodyPr>
          <a:lstStyle/>
          <a:p>
            <a:r>
              <a:rPr lang="en-GB" b="1" dirty="0">
                <a:solidFill>
                  <a:srgbClr val="CC3300"/>
                </a:solidFill>
              </a:rPr>
              <a:t>INTEGRITY IN </a:t>
            </a:r>
            <a:r>
              <a:rPr lang="en-GB" b="1" dirty="0" smtClean="0">
                <a:solidFill>
                  <a:srgbClr val="CC3300"/>
                </a:solidFill>
              </a:rPr>
              <a:t>EXAMINATIONS : </a:t>
            </a:r>
            <a:r>
              <a:rPr lang="en-GB" b="1" dirty="0">
                <a:solidFill>
                  <a:srgbClr val="CC3300"/>
                </a:solidFill>
              </a:rPr>
              <a:t>ISSUES, GUIDELINES AND </a:t>
            </a:r>
            <a:r>
              <a:rPr lang="en-GB" b="1" dirty="0" smtClean="0">
                <a:solidFill>
                  <a:srgbClr val="CC3300"/>
                </a:solidFill>
              </a:rPr>
              <a:t>RECOMMENDATIONS</a:t>
            </a:r>
            <a:r>
              <a:rPr lang="en-GB" dirty="0"/>
              <a:t/>
            </a:r>
            <a:br>
              <a:rPr lang="en-GB" dirty="0"/>
            </a:br>
            <a:r>
              <a:rPr lang="en-GB" dirty="0"/>
              <a:t/>
            </a:r>
            <a:br>
              <a:rPr lang="en-GB" dirty="0"/>
            </a:br>
            <a:endParaRPr lang="en-GB" dirty="0"/>
          </a:p>
        </p:txBody>
      </p:sp>
      <p:sp>
        <p:nvSpPr>
          <p:cNvPr id="3" name="Subtitle 2"/>
          <p:cNvSpPr>
            <a:spLocks noGrp="1"/>
          </p:cNvSpPr>
          <p:nvPr>
            <p:ph type="subTitle" idx="1"/>
          </p:nvPr>
        </p:nvSpPr>
        <p:spPr>
          <a:xfrm>
            <a:off x="1331640" y="3140968"/>
            <a:ext cx="6400800" cy="1752600"/>
          </a:xfrm>
        </p:spPr>
        <p:txBody>
          <a:bodyPr>
            <a:normAutofit fontScale="92500" lnSpcReduction="20000"/>
          </a:bodyPr>
          <a:lstStyle/>
          <a:p>
            <a:r>
              <a:rPr lang="fr-FR" dirty="0" err="1" smtClean="0"/>
              <a:t>Babafunso</a:t>
            </a:r>
            <a:r>
              <a:rPr lang="fr-FR" dirty="0" smtClean="0"/>
              <a:t> </a:t>
            </a:r>
            <a:r>
              <a:rPr lang="fr-FR" dirty="0" err="1" smtClean="0"/>
              <a:t>Sonaiya</a:t>
            </a:r>
            <a:r>
              <a:rPr lang="en-GB" dirty="0" smtClean="0"/>
              <a:t/>
            </a:r>
            <a:br>
              <a:rPr lang="en-GB" dirty="0" smtClean="0"/>
            </a:br>
            <a:r>
              <a:rPr lang="en-GB" dirty="0" smtClean="0"/>
              <a:t>Department of Animal Sciences, </a:t>
            </a:r>
            <a:r>
              <a:rPr lang="en-GB" dirty="0" err="1" smtClean="0"/>
              <a:t>Obafemi</a:t>
            </a:r>
            <a:r>
              <a:rPr lang="en-GB" dirty="0" smtClean="0"/>
              <a:t> </a:t>
            </a:r>
            <a:r>
              <a:rPr lang="en-GB" dirty="0" err="1" smtClean="0"/>
              <a:t>Awolowo</a:t>
            </a:r>
            <a:r>
              <a:rPr lang="en-GB" dirty="0" smtClean="0"/>
              <a:t> University,</a:t>
            </a:r>
          </a:p>
          <a:p>
            <a:r>
              <a:rPr lang="en-GB" dirty="0" smtClean="0"/>
              <a:t> Ile-Ife, Nigeria</a:t>
            </a:r>
            <a:endParaRPr lang="en-GB" dirty="0"/>
          </a:p>
        </p:txBody>
      </p:sp>
      <p:sp>
        <p:nvSpPr>
          <p:cNvPr id="4" name="TextBox 3"/>
          <p:cNvSpPr txBox="1"/>
          <p:nvPr/>
        </p:nvSpPr>
        <p:spPr>
          <a:xfrm>
            <a:off x="107504" y="5301208"/>
            <a:ext cx="9036496" cy="646331"/>
          </a:xfrm>
          <a:prstGeom prst="rect">
            <a:avLst/>
          </a:prstGeom>
          <a:noFill/>
        </p:spPr>
        <p:txBody>
          <a:bodyPr wrap="square" rtlCol="0">
            <a:spAutoFit/>
          </a:bodyPr>
          <a:lstStyle/>
          <a:p>
            <a:r>
              <a:rPr lang="en-GB" dirty="0" smtClean="0"/>
              <a:t>Presented </a:t>
            </a:r>
            <a:r>
              <a:rPr lang="en-GB" dirty="0"/>
              <a:t>to the Workshops on Academic Integrity for Nigerian </a:t>
            </a:r>
            <a:r>
              <a:rPr lang="en-GB" dirty="0" smtClean="0"/>
              <a:t>Tertiary Institutions organised by </a:t>
            </a:r>
            <a:r>
              <a:rPr lang="en-GB" dirty="0"/>
              <a:t>the Anti-Corruption Academy of Nigeria </a:t>
            </a:r>
            <a:r>
              <a:rPr lang="en-GB" dirty="0" smtClean="0"/>
              <a:t>at </a:t>
            </a:r>
            <a:r>
              <a:rPr lang="en-GB" dirty="0"/>
              <a:t>the </a:t>
            </a:r>
            <a:r>
              <a:rPr lang="en-GB" dirty="0" smtClean="0"/>
              <a:t>ICPC </a:t>
            </a:r>
            <a:r>
              <a:rPr lang="en-GB" dirty="0"/>
              <a:t>Headquarters, </a:t>
            </a:r>
            <a:r>
              <a:rPr lang="en-GB" dirty="0" smtClean="0"/>
              <a:t>Abuja, 6 </a:t>
            </a:r>
            <a:r>
              <a:rPr lang="en-GB" dirty="0"/>
              <a:t>– 7 </a:t>
            </a:r>
            <a:r>
              <a:rPr lang="en-GB" dirty="0" smtClean="0"/>
              <a:t>July, 2015</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solidFill>
                  <a:srgbClr val="C00000"/>
                </a:solidFill>
              </a:rPr>
              <a:t>Causes of corruption in examination</a:t>
            </a:r>
            <a:r>
              <a:rPr lang="en-GB" sz="4000" dirty="0" smtClean="0">
                <a:solidFill>
                  <a:srgbClr val="C00000"/>
                </a:solidFill>
              </a:rPr>
              <a:t/>
            </a:r>
            <a:br>
              <a:rPr lang="en-GB" sz="4000" dirty="0" smtClean="0">
                <a:solidFill>
                  <a:srgbClr val="C00000"/>
                </a:solidFill>
              </a:rPr>
            </a:br>
            <a:endParaRPr lang="en-GB"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marL="1828800" lvl="3" indent="-457200">
              <a:buFont typeface="+mj-lt"/>
              <a:buAutoNum type="arabicPeriod"/>
            </a:pPr>
            <a:r>
              <a:rPr lang="en-GB" sz="3500" b="1" dirty="0" smtClean="0">
                <a:solidFill>
                  <a:srgbClr val="C00000"/>
                </a:solidFill>
              </a:rPr>
              <a:t>Teacher-based </a:t>
            </a:r>
            <a:r>
              <a:rPr lang="en-GB" sz="3500" b="1" dirty="0">
                <a:solidFill>
                  <a:srgbClr val="C00000"/>
                </a:solidFill>
              </a:rPr>
              <a:t>Causes</a:t>
            </a:r>
          </a:p>
          <a:p>
            <a:r>
              <a:rPr lang="en-GB" b="1" dirty="0">
                <a:solidFill>
                  <a:srgbClr val="C00000"/>
                </a:solidFill>
              </a:rPr>
              <a:t>Lack of adequate information and transparency </a:t>
            </a:r>
            <a:r>
              <a:rPr lang="en-GB" dirty="0" smtClean="0"/>
              <a:t> </a:t>
            </a:r>
            <a:r>
              <a:rPr lang="en-GB" sz="4200" dirty="0" smtClean="0"/>
              <a:t>Remember: C = </a:t>
            </a:r>
            <a:r>
              <a:rPr lang="en-GB" sz="4200" smtClean="0"/>
              <a:t>M+D-TA (R.A</a:t>
            </a:r>
            <a:r>
              <a:rPr lang="en-GB" sz="4200" dirty="0" smtClean="0"/>
              <a:t>. </a:t>
            </a:r>
            <a:r>
              <a:rPr lang="en-GB" sz="4200" dirty="0" err="1" smtClean="0"/>
              <a:t>Okoduwa</a:t>
            </a:r>
            <a:r>
              <a:rPr lang="en-GB" sz="4200" dirty="0" smtClean="0"/>
              <a:t>, 2015)</a:t>
            </a:r>
          </a:p>
          <a:p>
            <a:r>
              <a:rPr lang="en-GB" dirty="0" smtClean="0"/>
              <a:t>Good </a:t>
            </a:r>
            <a:r>
              <a:rPr lang="en-GB" dirty="0"/>
              <a:t>teaching requires that you both act responsibly and teach your students how to act responsibly. </a:t>
            </a:r>
            <a:endParaRPr lang="en-GB" dirty="0" smtClean="0"/>
          </a:p>
          <a:p>
            <a:r>
              <a:rPr lang="en-GB" dirty="0" smtClean="0"/>
              <a:t>There </a:t>
            </a:r>
            <a:r>
              <a:rPr lang="en-GB" dirty="0"/>
              <a:t>are a number of ethical issues in teaching that impact on the integrity of the examination. These include, but are not limited </a:t>
            </a:r>
            <a:r>
              <a:rPr lang="en-GB" dirty="0" smtClean="0"/>
              <a:t>to: </a:t>
            </a:r>
          </a:p>
          <a:p>
            <a:pPr lvl="2"/>
            <a:r>
              <a:rPr lang="en-GB" b="1" dirty="0" smtClean="0">
                <a:solidFill>
                  <a:srgbClr val="C00000"/>
                </a:solidFill>
              </a:rPr>
              <a:t>lack </a:t>
            </a:r>
            <a:r>
              <a:rPr lang="en-GB" b="1" dirty="0">
                <a:solidFill>
                  <a:srgbClr val="C00000"/>
                </a:solidFill>
              </a:rPr>
              <a:t>of confidentiality, </a:t>
            </a:r>
            <a:endParaRPr lang="en-GB" b="1" dirty="0" smtClean="0">
              <a:solidFill>
                <a:srgbClr val="C00000"/>
              </a:solidFill>
            </a:endParaRPr>
          </a:p>
          <a:p>
            <a:pPr lvl="2"/>
            <a:r>
              <a:rPr lang="en-GB" b="1" dirty="0" smtClean="0">
                <a:solidFill>
                  <a:srgbClr val="C00000"/>
                </a:solidFill>
              </a:rPr>
              <a:t>racial </a:t>
            </a:r>
            <a:r>
              <a:rPr lang="en-GB" b="1" dirty="0">
                <a:solidFill>
                  <a:srgbClr val="C00000"/>
                </a:solidFill>
              </a:rPr>
              <a:t>and sexual harassment, </a:t>
            </a:r>
            <a:endParaRPr lang="en-GB" b="1" dirty="0" smtClean="0">
              <a:solidFill>
                <a:srgbClr val="C00000"/>
              </a:solidFill>
            </a:endParaRPr>
          </a:p>
          <a:p>
            <a:pPr lvl="2"/>
            <a:r>
              <a:rPr lang="en-GB" b="1" dirty="0" smtClean="0">
                <a:solidFill>
                  <a:srgbClr val="C00000"/>
                </a:solidFill>
              </a:rPr>
              <a:t>favouritism</a:t>
            </a:r>
            <a:r>
              <a:rPr lang="en-GB" b="1" dirty="0">
                <a:solidFill>
                  <a:srgbClr val="C00000"/>
                </a:solidFill>
              </a:rPr>
              <a:t>, exploitation, and conflict of interest.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Teacher-Caused Corruption</a:t>
            </a:r>
            <a:endParaRPr lang="en-GB" b="1" dirty="0">
              <a:solidFill>
                <a:srgbClr val="C00000"/>
              </a:solidFill>
            </a:endParaRPr>
          </a:p>
        </p:txBody>
      </p:sp>
      <p:sp>
        <p:nvSpPr>
          <p:cNvPr id="3" name="Content Placeholder 2"/>
          <p:cNvSpPr>
            <a:spLocks noGrp="1"/>
          </p:cNvSpPr>
          <p:nvPr>
            <p:ph idx="1"/>
          </p:nvPr>
        </p:nvSpPr>
        <p:spPr/>
        <p:txBody>
          <a:bodyPr/>
          <a:lstStyle/>
          <a:p>
            <a:r>
              <a:rPr lang="en-US" b="1" dirty="0">
                <a:solidFill>
                  <a:srgbClr val="C00000"/>
                </a:solidFill>
              </a:rPr>
              <a:t>Unethical Grading</a:t>
            </a:r>
            <a:endParaRPr lang="en-GB" sz="5400" b="1" dirty="0">
              <a:solidFill>
                <a:srgbClr val="C00000"/>
              </a:solidFill>
            </a:endParaRPr>
          </a:p>
          <a:p>
            <a:pPr lvl="1"/>
            <a:r>
              <a:rPr lang="en-US" dirty="0" smtClean="0"/>
              <a:t>Academic </a:t>
            </a:r>
            <a:r>
              <a:rPr lang="en-US" dirty="0"/>
              <a:t>staff have very differing perspectives on what is ethical and what is not with regard to grading. Points of dissension include the necessity of prior communication to students on tests and quizzes and the breakdown of weighted grading criteria, including the percentage of weight assigned to homework and </a:t>
            </a:r>
            <a:r>
              <a:rPr lang="en-US" dirty="0" smtClean="0"/>
              <a:t>tests and the marks attached to each question in the exams.</a:t>
            </a:r>
            <a:endParaRPr lang="en-GB" dirty="0"/>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solidFill>
                  <a:srgbClr val="C00000"/>
                </a:solidFill>
              </a:rPr>
              <a:t>Appropriate Teachers’ Conduct</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An </a:t>
            </a:r>
            <a:r>
              <a:rPr lang="en-GB" dirty="0"/>
              <a:t>antidote to teacher based causes of examination corruption is to develop and promote appropriate teacher’s conduct. </a:t>
            </a:r>
            <a:endParaRPr lang="en-GB" dirty="0" smtClean="0"/>
          </a:p>
          <a:p>
            <a:r>
              <a:rPr lang="en-GB" dirty="0" smtClean="0"/>
              <a:t>In acting </a:t>
            </a:r>
            <a:r>
              <a:rPr lang="en-GB" dirty="0"/>
              <a:t>respectfully toward students, instructors will be teaching them about proper behaviour in society including under stressful situations like the examination. </a:t>
            </a:r>
            <a:endParaRPr lang="en-GB" dirty="0" smtClean="0"/>
          </a:p>
          <a:p>
            <a:r>
              <a:rPr lang="en-GB" dirty="0" smtClean="0"/>
              <a:t>Teachers </a:t>
            </a:r>
            <a:r>
              <a:rPr lang="en-GB" dirty="0"/>
              <a:t>have a responsibility to promote and enforce ethics (e.g. the Matriculation Oath) in the classroom. The way in which this is done will depend, of course, on the teaching situation; however, the following are some general strategies that should be implemented.</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Examination Integrity Strategies</a:t>
            </a:r>
            <a:endParaRPr lang="en-GB" b="1" dirty="0">
              <a:solidFill>
                <a:srgbClr val="C00000"/>
              </a:solidFill>
            </a:endParaRPr>
          </a:p>
        </p:txBody>
      </p:sp>
      <p:sp>
        <p:nvSpPr>
          <p:cNvPr id="3" name="Content Placeholder 2"/>
          <p:cNvSpPr>
            <a:spLocks noGrp="1"/>
          </p:cNvSpPr>
          <p:nvPr>
            <p:ph idx="1"/>
          </p:nvPr>
        </p:nvSpPr>
        <p:spPr/>
        <p:txBody>
          <a:bodyPr>
            <a:normAutofit fontScale="85000" lnSpcReduction="10000"/>
          </a:bodyPr>
          <a:lstStyle/>
          <a:p>
            <a:pPr lvl="0"/>
            <a:r>
              <a:rPr lang="en-GB" dirty="0"/>
              <a:t>Talk about your expectations to the class. Be explicit about what the students need to cite when writing a paper and the extent to which they can use notes or work with other people on their assignments.</a:t>
            </a:r>
          </a:p>
          <a:p>
            <a:pPr lvl="0"/>
            <a:r>
              <a:rPr lang="en-GB" dirty="0"/>
              <a:t>When writing a syllabus, include a section on examination ethics and how it applies to the course you are </a:t>
            </a:r>
            <a:r>
              <a:rPr lang="en-GB" dirty="0" smtClean="0"/>
              <a:t>teaching and to character development. </a:t>
            </a:r>
            <a:endParaRPr lang="en-GB" dirty="0"/>
          </a:p>
          <a:p>
            <a:pPr lvl="0"/>
            <a:r>
              <a:rPr lang="en-GB" dirty="0" smtClean="0"/>
              <a:t>Every time you </a:t>
            </a:r>
            <a:r>
              <a:rPr lang="en-GB" dirty="0"/>
              <a:t>suspect that a violation of the examination rules and regulations has occurred, you have a responsibility to report it to the appropriate authority.</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Causes of Corruption in Examinations</a:t>
            </a:r>
            <a:endParaRPr lang="en-GB" b="1" dirty="0">
              <a:solidFill>
                <a:srgbClr val="C00000"/>
              </a:solidFill>
            </a:endParaRPr>
          </a:p>
        </p:txBody>
      </p:sp>
      <p:sp>
        <p:nvSpPr>
          <p:cNvPr id="3" name="Content Placeholder 2"/>
          <p:cNvSpPr>
            <a:spLocks noGrp="1"/>
          </p:cNvSpPr>
          <p:nvPr>
            <p:ph idx="1"/>
          </p:nvPr>
        </p:nvSpPr>
        <p:spPr>
          <a:xfrm>
            <a:off x="467544" y="1412776"/>
            <a:ext cx="8229600" cy="4896544"/>
          </a:xfrm>
        </p:spPr>
        <p:txBody>
          <a:bodyPr>
            <a:normAutofit fontScale="77500" lnSpcReduction="20000"/>
          </a:bodyPr>
          <a:lstStyle/>
          <a:p>
            <a:pPr lvl="3">
              <a:buNone/>
            </a:pPr>
            <a:r>
              <a:rPr lang="en-US" sz="3600" b="1" dirty="0" smtClean="0">
                <a:solidFill>
                  <a:srgbClr val="C00000"/>
                </a:solidFill>
              </a:rPr>
              <a:t>2. Absence </a:t>
            </a:r>
            <a:r>
              <a:rPr lang="en-US" sz="3600" b="1" dirty="0">
                <a:solidFill>
                  <a:srgbClr val="C00000"/>
                </a:solidFill>
              </a:rPr>
              <a:t>of Academic Integrity Structures</a:t>
            </a:r>
            <a:endParaRPr lang="en-GB" sz="3600" dirty="0">
              <a:solidFill>
                <a:srgbClr val="C00000"/>
              </a:solidFill>
            </a:endParaRPr>
          </a:p>
          <a:p>
            <a:r>
              <a:rPr lang="en-US" dirty="0"/>
              <a:t>Academic integrity requires structure, codes and enforcement. </a:t>
            </a:r>
            <a:endParaRPr lang="en-US" dirty="0" smtClean="0"/>
          </a:p>
          <a:p>
            <a:r>
              <a:rPr lang="en-US" dirty="0" smtClean="0"/>
              <a:t>A </a:t>
            </a:r>
            <a:r>
              <a:rPr lang="en-US" dirty="0"/>
              <a:t>visit to the website of some of the oldest universities in Nigeria turned up the following: </a:t>
            </a:r>
            <a:endParaRPr lang="en-US" dirty="0" smtClean="0"/>
          </a:p>
          <a:p>
            <a:r>
              <a:rPr lang="en-US" dirty="0" smtClean="0"/>
              <a:t>In </a:t>
            </a:r>
            <a:r>
              <a:rPr lang="en-US" dirty="0"/>
              <a:t>the first institution, there is a possibility to download: Applications for </a:t>
            </a:r>
            <a:r>
              <a:rPr lang="en-US" dirty="0" smtClean="0"/>
              <a:t>Study </a:t>
            </a:r>
            <a:r>
              <a:rPr lang="en-US" dirty="0"/>
              <a:t>leave/Sabbatical leave; Scheme of Service separately for Junior and Senior staff; Registry Discourse; 2010-2011 Research Report; but there was no mention of Academic Integrity or Examination Rules even in the Student Affairs web page. </a:t>
            </a:r>
            <a:endParaRPr lang="en-US" dirty="0" smtClean="0"/>
          </a:p>
          <a:p>
            <a:r>
              <a:rPr lang="en-US" dirty="0" smtClean="0"/>
              <a:t>The </a:t>
            </a:r>
            <a:r>
              <a:rPr lang="en-US" dirty="0"/>
              <a:t>second institution had no mention of integrity in the website nor information about examinations.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Absence of Academic Integrity Structures</a:t>
            </a:r>
            <a:endParaRPr lang="en-GB" dirty="0">
              <a:solidFill>
                <a:srgbClr val="C00000"/>
              </a:solidFill>
            </a:endParaRPr>
          </a:p>
        </p:txBody>
      </p:sp>
      <p:sp>
        <p:nvSpPr>
          <p:cNvPr id="3" name="Content Placeholder 2"/>
          <p:cNvSpPr>
            <a:spLocks noGrp="1"/>
          </p:cNvSpPr>
          <p:nvPr>
            <p:ph idx="1"/>
          </p:nvPr>
        </p:nvSpPr>
        <p:spPr>
          <a:xfrm>
            <a:off x="457200" y="1600200"/>
            <a:ext cx="8229600" cy="4853136"/>
          </a:xfrm>
        </p:spPr>
        <p:txBody>
          <a:bodyPr>
            <a:normAutofit fontScale="85000" lnSpcReduction="20000"/>
          </a:bodyPr>
          <a:lstStyle/>
          <a:p>
            <a:r>
              <a:rPr lang="en-US" dirty="0"/>
              <a:t>The third had a downloadable Students General Handbook which had three pages for Examination Rules and Conduct in the University. The first page had Some Regulations on University Examinations; the second detailed Eligibility [to sit examinations] and the last page focused on Failure to Sit an Examination. This “progressive” website even had Student Services section one of which was an </a:t>
            </a:r>
            <a:r>
              <a:rPr lang="en-US" dirty="0" err="1"/>
              <a:t>iTranscript</a:t>
            </a:r>
            <a:r>
              <a:rPr lang="en-US" dirty="0"/>
              <a:t> request form with appropriate testimonies to its convenience. </a:t>
            </a:r>
            <a:endParaRPr lang="en-US" dirty="0" smtClean="0"/>
          </a:p>
          <a:p>
            <a:r>
              <a:rPr lang="en-US" dirty="0" smtClean="0"/>
              <a:t>Virtually </a:t>
            </a:r>
            <a:r>
              <a:rPr lang="en-US" dirty="0"/>
              <a:t>all our universities, including mine, have Examination Rules and Guidelines; we just </a:t>
            </a:r>
            <a:r>
              <a:rPr lang="en-US" dirty="0" smtClean="0"/>
              <a:t>don’t have </a:t>
            </a:r>
            <a:r>
              <a:rPr lang="en-US" dirty="0"/>
              <a:t>them </a:t>
            </a:r>
            <a:r>
              <a:rPr lang="en-US" dirty="0" smtClean="0"/>
              <a:t>on </a:t>
            </a:r>
            <a:r>
              <a:rPr lang="en-US" dirty="0"/>
              <a:t>the Web where our students inhabit. All of </a:t>
            </a:r>
            <a:r>
              <a:rPr lang="en-US" dirty="0" smtClean="0"/>
              <a:t>us, </a:t>
            </a:r>
            <a:r>
              <a:rPr lang="en-US" dirty="0"/>
              <a:t>as in the </a:t>
            </a:r>
            <a:r>
              <a:rPr lang="en-US" dirty="0" smtClean="0"/>
              <a:t>examples </a:t>
            </a:r>
            <a:r>
              <a:rPr lang="en-US" dirty="0"/>
              <a:t>above, do not address the issue of </a:t>
            </a:r>
            <a:r>
              <a:rPr lang="en-US" dirty="0" smtClean="0"/>
              <a:t>examination </a:t>
            </a:r>
            <a:r>
              <a:rPr lang="en-US" dirty="0"/>
              <a:t>integrity in a creative way.</a:t>
            </a:r>
            <a:endParaRPr lang="en-GB" dirty="0"/>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Some Examples to Learn From</a:t>
            </a:r>
            <a:endParaRPr lang="en-GB" b="1"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r>
              <a:rPr lang="en-US" dirty="0"/>
              <a:t>The University of South Carolina , USA, has </a:t>
            </a:r>
            <a:r>
              <a:rPr lang="en-US" dirty="0" smtClean="0"/>
              <a:t> </a:t>
            </a:r>
            <a:r>
              <a:rPr lang="en-US" dirty="0"/>
              <a:t>a “Student Judicial Affairs and Community Standards </a:t>
            </a:r>
            <a:r>
              <a:rPr lang="en-US" dirty="0" smtClean="0"/>
              <a:t>and an </a:t>
            </a:r>
            <a:r>
              <a:rPr lang="en-US" dirty="0"/>
              <a:t>Academic Integrity Code which </a:t>
            </a:r>
            <a:r>
              <a:rPr lang="en-US" dirty="0" smtClean="0"/>
              <a:t>states in part:</a:t>
            </a:r>
            <a:endParaRPr lang="en-GB" dirty="0"/>
          </a:p>
          <a:p>
            <a:pPr lvl="0"/>
            <a:r>
              <a:rPr lang="en-US" dirty="0"/>
              <a:t>Members of the USC community are expected to be honest and forthright </a:t>
            </a:r>
            <a:r>
              <a:rPr lang="en-US" dirty="0" smtClean="0"/>
              <a:t>…</a:t>
            </a:r>
            <a:endParaRPr lang="en-GB" dirty="0"/>
          </a:p>
          <a:p>
            <a:pPr lvl="0"/>
            <a:r>
              <a:rPr lang="en-US" dirty="0" smtClean="0"/>
              <a:t>When </a:t>
            </a:r>
            <a:r>
              <a:rPr lang="en-US" dirty="0"/>
              <a:t>USC confers a degree, it is acknowledging students’ </a:t>
            </a:r>
            <a:r>
              <a:rPr lang="en-US" dirty="0" smtClean="0"/>
              <a:t>ability </a:t>
            </a:r>
            <a:r>
              <a:rPr lang="en-US" dirty="0"/>
              <a:t>to be a </a:t>
            </a:r>
            <a:r>
              <a:rPr lang="en-US" dirty="0" smtClean="0"/>
              <a:t>honest .. citizen </a:t>
            </a:r>
            <a:r>
              <a:rPr lang="en-US" dirty="0"/>
              <a:t>within society.</a:t>
            </a:r>
            <a:endParaRPr lang="en-GB" dirty="0"/>
          </a:p>
          <a:p>
            <a:pPr lvl="0"/>
            <a:r>
              <a:rPr lang="en-US" dirty="0"/>
              <a:t>To falsify the results of one’s research, to </a:t>
            </a:r>
            <a:r>
              <a:rPr lang="en-US" dirty="0" smtClean="0"/>
              <a:t>[</a:t>
            </a:r>
            <a:r>
              <a:rPr lang="en-US" dirty="0" err="1" smtClean="0"/>
              <a:t>plagiarise</a:t>
            </a:r>
            <a:r>
              <a:rPr lang="en-US" dirty="0" smtClean="0"/>
              <a:t>], </a:t>
            </a:r>
            <a:r>
              <a:rPr lang="en-US" dirty="0"/>
              <a:t>or to cheat on an examination corrupts the essential process by which knowledge is advanced.</a:t>
            </a:r>
            <a:endParaRPr lang="en-GB" dirty="0"/>
          </a:p>
          <a:p>
            <a:pPr lvl="0"/>
            <a:r>
              <a:rPr lang="en-US" dirty="0"/>
              <a:t>In failing to uphold academic standards students cheat </a:t>
            </a:r>
            <a:r>
              <a:rPr lang="en-US" dirty="0" smtClean="0"/>
              <a:t>themselves .. out </a:t>
            </a:r>
            <a:r>
              <a:rPr lang="en-US" dirty="0"/>
              <a:t>of learning, degrade the value of their education, and diminish the prestige of the USC education.</a:t>
            </a:r>
            <a:endParaRPr lang="en-GB" dirty="0"/>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USC Example</a:t>
            </a:r>
            <a:endParaRPr lang="en-GB" b="1" u="sng"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r>
              <a:rPr lang="en-US" dirty="0"/>
              <a:t>The Standards </a:t>
            </a:r>
            <a:r>
              <a:rPr lang="en-US" dirty="0" smtClean="0"/>
              <a:t>.. </a:t>
            </a:r>
            <a:r>
              <a:rPr lang="en-US" dirty="0"/>
              <a:t>list Some Common Forms of Academic Dishonesty such as Plagiarism, Cheating, Unauthorized Collaboration and Falsifying Academic Records. Two examples are given of falsifying academic records, These are: </a:t>
            </a:r>
            <a:endParaRPr lang="en-GB" dirty="0"/>
          </a:p>
          <a:p>
            <a:pPr lvl="0"/>
            <a:r>
              <a:rPr lang="en-US" dirty="0"/>
              <a:t>Attempting to change, altering, or being an accessory to changing a grade in a grade book, work submitted on a test or a final project, a “supplementary grade report”, or other university academic records; and </a:t>
            </a:r>
            <a:endParaRPr lang="en-GB" dirty="0"/>
          </a:p>
          <a:p>
            <a:pPr lvl="0"/>
            <a:r>
              <a:rPr lang="en-US" dirty="0"/>
              <a:t>Misrepresentation of official records including academic transcripts, altering exam papers and asking for re-grading, presenting forged medical doctor’s notes, and forged signatures on letters of recommendation.</a:t>
            </a:r>
            <a:endParaRPr lang="en-GB" dirty="0"/>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USC Example 2</a:t>
            </a:r>
            <a:endParaRPr lang="en-GB" b="1" dirty="0">
              <a:solidFill>
                <a:srgbClr val="C00000"/>
              </a:solidFill>
            </a:endParaRPr>
          </a:p>
        </p:txBody>
      </p:sp>
      <p:sp>
        <p:nvSpPr>
          <p:cNvPr id="3" name="Content Placeholder 2"/>
          <p:cNvSpPr>
            <a:spLocks noGrp="1"/>
          </p:cNvSpPr>
          <p:nvPr>
            <p:ph idx="1"/>
          </p:nvPr>
        </p:nvSpPr>
        <p:spPr>
          <a:xfrm>
            <a:off x="107504" y="1700808"/>
            <a:ext cx="8856984" cy="4525963"/>
          </a:xfrm>
        </p:spPr>
        <p:txBody>
          <a:bodyPr>
            <a:normAutofit fontScale="77500" lnSpcReduction="20000"/>
          </a:bodyPr>
          <a:lstStyle/>
          <a:p>
            <a:pPr>
              <a:buNone/>
            </a:pPr>
            <a:r>
              <a:rPr lang="en-US" dirty="0" smtClean="0"/>
              <a:t>Recommendations </a:t>
            </a:r>
            <a:r>
              <a:rPr lang="en-US" dirty="0"/>
              <a:t>to avoid academic </a:t>
            </a:r>
            <a:r>
              <a:rPr lang="en-US" dirty="0" smtClean="0"/>
              <a:t>dishonesty are listed:</a:t>
            </a:r>
            <a:endParaRPr lang="en-GB" dirty="0"/>
          </a:p>
          <a:p>
            <a:pPr lvl="0"/>
            <a:r>
              <a:rPr lang="en-US" dirty="0"/>
              <a:t>Be prepared for exams and assignment due dates – Don’t procrastinate</a:t>
            </a:r>
            <a:endParaRPr lang="en-GB" dirty="0"/>
          </a:p>
          <a:p>
            <a:pPr lvl="0"/>
            <a:r>
              <a:rPr lang="en-US" dirty="0"/>
              <a:t>Avoid sitting next to your friends during an exam</a:t>
            </a:r>
            <a:endParaRPr lang="en-GB" dirty="0"/>
          </a:p>
          <a:p>
            <a:pPr lvl="0"/>
            <a:r>
              <a:rPr lang="en-US" dirty="0"/>
              <a:t>Avoid taking additional materials to exams</a:t>
            </a:r>
            <a:endParaRPr lang="en-GB" dirty="0"/>
          </a:p>
          <a:p>
            <a:pPr lvl="0"/>
            <a:r>
              <a:rPr lang="en-US" dirty="0"/>
              <a:t>Protect your work</a:t>
            </a:r>
            <a:endParaRPr lang="en-GB" dirty="0"/>
          </a:p>
          <a:p>
            <a:pPr lvl="0"/>
            <a:r>
              <a:rPr lang="en-US" dirty="0"/>
              <a:t>Report cheating</a:t>
            </a:r>
            <a:endParaRPr lang="en-GB" dirty="0"/>
          </a:p>
          <a:p>
            <a:pPr lvl="0"/>
            <a:r>
              <a:rPr lang="en-US" dirty="0"/>
              <a:t>Take full advantage of your educational opportunities – Learn the material</a:t>
            </a:r>
            <a:endParaRPr lang="en-GB" dirty="0"/>
          </a:p>
          <a:p>
            <a:pPr lvl="0"/>
            <a:r>
              <a:rPr lang="en-US" dirty="0"/>
              <a:t>Read the Student Conduct Code. Be aware of what constitutes academic dishonesty.</a:t>
            </a:r>
            <a:endParaRPr lang="en-GB" dirty="0"/>
          </a:p>
          <a:p>
            <a:pPr lvl="0"/>
            <a:r>
              <a:rPr lang="en-US" dirty="0"/>
              <a:t>Demonstrate your integrity</a:t>
            </a:r>
            <a:endParaRPr lang="en-GB" dirty="0"/>
          </a:p>
          <a:p>
            <a:pPr lvl="0">
              <a:buNone/>
            </a:pPr>
            <a:endParaRPr lang="en-GB" dirty="0"/>
          </a:p>
          <a:p>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USC Example 3</a:t>
            </a:r>
            <a:endParaRPr lang="en-GB" b="1" dirty="0">
              <a:solidFill>
                <a:srgbClr val="C00000"/>
              </a:solidFill>
            </a:endParaRPr>
          </a:p>
        </p:txBody>
      </p:sp>
      <p:sp>
        <p:nvSpPr>
          <p:cNvPr id="3" name="Content Placeholder 2"/>
          <p:cNvSpPr>
            <a:spLocks noGrp="1"/>
          </p:cNvSpPr>
          <p:nvPr>
            <p:ph idx="1"/>
          </p:nvPr>
        </p:nvSpPr>
        <p:spPr/>
        <p:txBody>
          <a:bodyPr/>
          <a:lstStyle/>
          <a:p>
            <a:pPr>
              <a:buNone/>
            </a:pPr>
            <a:r>
              <a:rPr lang="en-US" dirty="0" smtClean="0"/>
              <a:t>Finally, academic integrity resources </a:t>
            </a:r>
            <a:r>
              <a:rPr lang="en-US" dirty="0"/>
              <a:t>are </a:t>
            </a:r>
            <a:r>
              <a:rPr lang="en-US" dirty="0" smtClean="0"/>
              <a:t>listed: </a:t>
            </a:r>
            <a:endParaRPr lang="en-GB" dirty="0"/>
          </a:p>
          <a:p>
            <a:pPr lvl="0"/>
            <a:r>
              <a:rPr lang="en-US" dirty="0"/>
              <a:t>The Writing Centre (which offers tutoring for writing papers and improving writing skills for students at all levels</a:t>
            </a:r>
            <a:r>
              <a:rPr lang="en-US" dirty="0" smtClean="0"/>
              <a:t>) – remember Indiana University also has this (see slide 9); </a:t>
            </a:r>
            <a:r>
              <a:rPr lang="en-US" dirty="0"/>
              <a:t>and </a:t>
            </a:r>
            <a:endParaRPr lang="en-GB" dirty="0"/>
          </a:p>
          <a:p>
            <a:pPr lvl="0"/>
            <a:r>
              <a:rPr lang="en-US" dirty="0"/>
              <a:t>The Undergraduate Student Code of Academic Ethics.</a:t>
            </a:r>
            <a:endParaRPr lang="en-GB" dirty="0"/>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
            </a:r>
            <a:br>
              <a:rPr lang="en-GB" b="1" dirty="0"/>
            </a:br>
            <a:r>
              <a:rPr lang="en-GB" b="1" dirty="0" smtClean="0">
                <a:solidFill>
                  <a:srgbClr val="C00000"/>
                </a:solidFill>
              </a:rPr>
              <a:t>Why </a:t>
            </a:r>
            <a:r>
              <a:rPr lang="en-GB" b="1" dirty="0">
                <a:solidFill>
                  <a:srgbClr val="C00000"/>
                </a:solidFill>
              </a:rPr>
              <a:t>Integrity is important in Examination Administration</a:t>
            </a:r>
            <a:r>
              <a:rPr lang="en-GB" dirty="0">
                <a:solidFill>
                  <a:srgbClr val="FF0000"/>
                </a:solidFill>
              </a:rPr>
              <a:t/>
            </a:r>
            <a:br>
              <a:rPr lang="en-GB" dirty="0">
                <a:solidFill>
                  <a:srgbClr val="FF0000"/>
                </a:solidFill>
              </a:rPr>
            </a:br>
            <a:endParaRPr lang="en-GB"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t>Let us begin with quotes from the National Policy on Education, 1977.</a:t>
            </a:r>
          </a:p>
          <a:p>
            <a:pPr>
              <a:buNone/>
            </a:pPr>
            <a:endParaRPr lang="en-US" dirty="0" smtClean="0"/>
          </a:p>
          <a:p>
            <a:r>
              <a:rPr lang="en-GB" dirty="0"/>
              <a:t>“Nigeria’s philosophy of </a:t>
            </a:r>
            <a:r>
              <a:rPr lang="en-GB" dirty="0" smtClean="0"/>
              <a:t>education </a:t>
            </a:r>
            <a:r>
              <a:rPr lang="en-GB" dirty="0"/>
              <a:t>is </a:t>
            </a:r>
            <a:r>
              <a:rPr lang="en-GB" dirty="0" smtClean="0"/>
              <a:t>based </a:t>
            </a:r>
            <a:r>
              <a:rPr lang="en-GB" dirty="0"/>
              <a:t>on the integration of the individual into a sound and effective citizen</a:t>
            </a:r>
            <a:r>
              <a:rPr lang="en-GB" dirty="0" smtClean="0"/>
              <a:t>.. </a:t>
            </a:r>
            <a:r>
              <a:rPr lang="en-GB" dirty="0"/>
              <a:t>inculcating the following values</a:t>
            </a:r>
            <a:r>
              <a:rPr lang="en-GB" dirty="0" smtClean="0"/>
              <a:t>:</a:t>
            </a:r>
          </a:p>
          <a:p>
            <a:pPr>
              <a:buNone/>
            </a:pPr>
            <a:endParaRPr lang="en-GB" dirty="0"/>
          </a:p>
          <a:p>
            <a:pPr marL="514350" lvl="0" indent="-514350">
              <a:buFont typeface="+mj-lt"/>
              <a:buAutoNum type="arabicPeriod"/>
            </a:pPr>
            <a:r>
              <a:rPr lang="en-GB" dirty="0"/>
              <a:t>Respect for the worth and dignity of the individual;</a:t>
            </a:r>
          </a:p>
          <a:p>
            <a:pPr marL="514350" lvl="0" indent="-514350">
              <a:buFont typeface="+mj-lt"/>
              <a:buAutoNum type="arabicPeriod"/>
            </a:pPr>
            <a:r>
              <a:rPr lang="en-GB" dirty="0"/>
              <a:t>Faith in man’s ability to make rational decisions;</a:t>
            </a:r>
          </a:p>
          <a:p>
            <a:pPr marL="514350" lvl="0" indent="-514350">
              <a:buFont typeface="+mj-lt"/>
              <a:buAutoNum type="arabicPeriod"/>
            </a:pPr>
            <a:r>
              <a:rPr lang="en-GB" dirty="0"/>
              <a:t>Moral and spiritual values in inter-personal and human relations;</a:t>
            </a:r>
          </a:p>
          <a:p>
            <a:pPr marL="514350" lvl="0" indent="-514350">
              <a:buFont typeface="+mj-lt"/>
              <a:buAutoNum type="arabicPeriod"/>
            </a:pPr>
            <a:r>
              <a:rPr lang="en-GB" dirty="0"/>
              <a:t>Shared responsibility for the common good of society;</a:t>
            </a:r>
          </a:p>
          <a:p>
            <a:pPr marL="514350" lvl="0" indent="-514350">
              <a:buFont typeface="+mj-lt"/>
              <a:buAutoNum type="arabicPeriod"/>
            </a:pPr>
            <a:r>
              <a:rPr lang="en-GB" dirty="0"/>
              <a:t>Respect for the dignity of labour; and</a:t>
            </a:r>
          </a:p>
          <a:p>
            <a:pPr marL="514350" lvl="0" indent="-514350">
              <a:buFont typeface="+mj-lt"/>
              <a:buAutoNum type="arabicPeriod"/>
            </a:pPr>
            <a:r>
              <a:rPr lang="en-GB" dirty="0"/>
              <a:t>Promotion of the emotional, physical and psychological health of </a:t>
            </a:r>
            <a:r>
              <a:rPr lang="en-GB" dirty="0" smtClean="0"/>
              <a:t>all,  p.3</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Another Example</a:t>
            </a:r>
            <a:endParaRPr lang="en-GB" b="1" dirty="0">
              <a:solidFill>
                <a:srgbClr val="C00000"/>
              </a:solidFill>
            </a:endParaRPr>
          </a:p>
        </p:txBody>
      </p:sp>
      <p:sp>
        <p:nvSpPr>
          <p:cNvPr id="3" name="Content Placeholder 2"/>
          <p:cNvSpPr>
            <a:spLocks noGrp="1"/>
          </p:cNvSpPr>
          <p:nvPr>
            <p:ph idx="1"/>
          </p:nvPr>
        </p:nvSpPr>
        <p:spPr>
          <a:xfrm>
            <a:off x="457200" y="1340768"/>
            <a:ext cx="8229600" cy="5112568"/>
          </a:xfrm>
        </p:spPr>
        <p:txBody>
          <a:bodyPr>
            <a:normAutofit fontScale="85000" lnSpcReduction="10000"/>
          </a:bodyPr>
          <a:lstStyle/>
          <a:p>
            <a:r>
              <a:rPr lang="en-US" dirty="0" smtClean="0"/>
              <a:t>Imperial </a:t>
            </a:r>
            <a:r>
              <a:rPr lang="en-US" dirty="0"/>
              <a:t>College, </a:t>
            </a:r>
            <a:r>
              <a:rPr lang="en-US" dirty="0" smtClean="0"/>
              <a:t>London has, online, </a:t>
            </a:r>
            <a:r>
              <a:rPr lang="en-US" dirty="0"/>
              <a:t>a 4-page paper on </a:t>
            </a:r>
            <a:r>
              <a:rPr lang="en-US" dirty="0" smtClean="0"/>
              <a:t>‘Examination </a:t>
            </a:r>
            <a:r>
              <a:rPr lang="en-US" dirty="0"/>
              <a:t>and Assessments: Academic </a:t>
            </a:r>
            <a:r>
              <a:rPr lang="en-US" dirty="0" smtClean="0"/>
              <a:t>Integrity’ with </a:t>
            </a:r>
            <a:r>
              <a:rPr lang="en-US" dirty="0"/>
              <a:t>an 18-page </a:t>
            </a:r>
            <a:r>
              <a:rPr lang="en-US" dirty="0" smtClean="0"/>
              <a:t>‘Cheating </a:t>
            </a:r>
            <a:r>
              <a:rPr lang="en-US" dirty="0"/>
              <a:t>Offences Policy and </a:t>
            </a:r>
            <a:r>
              <a:rPr lang="en-US" dirty="0" smtClean="0"/>
              <a:t>Procedures’ </a:t>
            </a:r>
            <a:r>
              <a:rPr lang="en-US" dirty="0"/>
              <a:t>in Appendix 3. </a:t>
            </a:r>
            <a:endParaRPr lang="en-US" dirty="0" smtClean="0"/>
          </a:p>
          <a:p>
            <a:r>
              <a:rPr lang="en-US" dirty="0" smtClean="0"/>
              <a:t>The </a:t>
            </a:r>
            <a:r>
              <a:rPr lang="en-US" dirty="0"/>
              <a:t>introduction states that “these policy and procedures apply to all students and former students at Imperial College registered for Imperial College or University of London degrees”. </a:t>
            </a:r>
            <a:endParaRPr lang="en-US" dirty="0" smtClean="0"/>
          </a:p>
          <a:p>
            <a:r>
              <a:rPr lang="en-US" dirty="0" smtClean="0"/>
              <a:t>The </a:t>
            </a:r>
            <a:r>
              <a:rPr lang="en-US" dirty="0"/>
              <a:t>section on Plagiarism is to be read in conjunction with the Tariff for Major Cheating Offences at Annex </a:t>
            </a:r>
            <a:r>
              <a:rPr lang="en-US" dirty="0" smtClean="0"/>
              <a:t>1 which contained </a:t>
            </a:r>
            <a:r>
              <a:rPr lang="en-US" dirty="0"/>
              <a:t>3 tables with “default” and “moderated” penalties. For all penalties a record must be entered on the student’s file in the Registry.</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Imperial College 2</a:t>
            </a:r>
            <a:endParaRPr lang="en-GB" b="1" dirty="0">
              <a:solidFill>
                <a:srgbClr val="C00000"/>
              </a:solidFill>
            </a:endParaRPr>
          </a:p>
        </p:txBody>
      </p:sp>
      <p:sp>
        <p:nvSpPr>
          <p:cNvPr id="3" name="Content Placeholder 2"/>
          <p:cNvSpPr>
            <a:spLocks noGrp="1"/>
          </p:cNvSpPr>
          <p:nvPr>
            <p:ph idx="1"/>
          </p:nvPr>
        </p:nvSpPr>
        <p:spPr>
          <a:xfrm>
            <a:off x="457200" y="1340768"/>
            <a:ext cx="8229600" cy="5112568"/>
          </a:xfrm>
        </p:spPr>
        <p:txBody>
          <a:bodyPr>
            <a:normAutofit fontScale="85000" lnSpcReduction="20000"/>
          </a:bodyPr>
          <a:lstStyle/>
          <a:p>
            <a:r>
              <a:rPr lang="en-US" dirty="0"/>
              <a:t>There is a separate section on </a:t>
            </a:r>
            <a:r>
              <a:rPr lang="en-US" dirty="0" smtClean="0"/>
              <a:t>“Examination Offences” </a:t>
            </a:r>
            <a:r>
              <a:rPr lang="en-US" dirty="0"/>
              <a:t>which lists 10 examples ending with “Other conduct likely to give an unfair advantage to the student”. </a:t>
            </a:r>
            <a:endParaRPr lang="en-US" dirty="0" smtClean="0"/>
          </a:p>
          <a:p>
            <a:r>
              <a:rPr lang="en-US" dirty="0" smtClean="0"/>
              <a:t>Then </a:t>
            </a:r>
            <a:r>
              <a:rPr lang="en-US" dirty="0"/>
              <a:t>comes a section on Procedure for Dealing with Examination Offences which involves the Registry and the Departmental Board of Examiners. There is provision for the Establishment of a Review Panel and an Appeals Panel which completes the internal procedures. If the student is not satisfied, s/he may direct the complaint to the Office of the Independent Adjudicator outside the College. </a:t>
            </a:r>
            <a:endParaRPr lang="en-US" dirty="0" smtClean="0"/>
          </a:p>
          <a:p>
            <a:r>
              <a:rPr lang="en-US" dirty="0" smtClean="0"/>
              <a:t>A </a:t>
            </a:r>
            <a:r>
              <a:rPr lang="en-US" dirty="0"/>
              <a:t>monitoring report on the operation of the procedures is made to Senate by the Academic Registrar annually.</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Simon Fraser University</a:t>
            </a:r>
            <a:endParaRPr lang="en-GB" b="1" dirty="0">
              <a:solidFill>
                <a:srgbClr val="C00000"/>
              </a:solidFill>
            </a:endParaRPr>
          </a:p>
        </p:txBody>
      </p:sp>
      <p:sp>
        <p:nvSpPr>
          <p:cNvPr id="3" name="Content Placeholder 2"/>
          <p:cNvSpPr>
            <a:spLocks noGrp="1"/>
          </p:cNvSpPr>
          <p:nvPr>
            <p:ph idx="1"/>
          </p:nvPr>
        </p:nvSpPr>
        <p:spPr/>
        <p:txBody>
          <a:bodyPr/>
          <a:lstStyle/>
          <a:p>
            <a:pPr>
              <a:buNone/>
            </a:pPr>
            <a:r>
              <a:rPr lang="en-US" dirty="0" smtClean="0"/>
              <a:t>	Final </a:t>
            </a:r>
            <a:r>
              <a:rPr lang="en-US" dirty="0"/>
              <a:t>example is Simon Fraser University, Canada, which has an Academic Integrity Advisory Committee that publishes a bulletin on </a:t>
            </a:r>
            <a:r>
              <a:rPr lang="en-US" dirty="0" smtClean="0"/>
              <a:t>“Academic </a:t>
            </a:r>
            <a:r>
              <a:rPr lang="en-US" dirty="0"/>
              <a:t>Integrity: tips for managing </a:t>
            </a:r>
            <a:r>
              <a:rPr lang="en-US" dirty="0" smtClean="0"/>
              <a:t>exams”. </a:t>
            </a:r>
            <a:r>
              <a:rPr lang="en-US" dirty="0"/>
              <a:t>This bulletin has 3 sections: Preventing academic dishonesty in exams; Detecting dishonesty during exams; and Handling dishonesty during exams.</a:t>
            </a:r>
            <a:endParaRPr lang="en-GB" dirty="0"/>
          </a:p>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Academic Code of Ethics</a:t>
            </a:r>
            <a:endParaRPr lang="en-GB" b="1" dirty="0">
              <a:solidFill>
                <a:srgbClr val="C00000"/>
              </a:solidFill>
            </a:endParaRPr>
          </a:p>
        </p:txBody>
      </p:sp>
      <p:sp>
        <p:nvSpPr>
          <p:cNvPr id="3" name="Content Placeholder 2"/>
          <p:cNvSpPr>
            <a:spLocks noGrp="1"/>
          </p:cNvSpPr>
          <p:nvPr>
            <p:ph idx="1"/>
          </p:nvPr>
        </p:nvSpPr>
        <p:spPr>
          <a:xfrm>
            <a:off x="457200" y="1268760"/>
            <a:ext cx="8229600" cy="5112568"/>
          </a:xfrm>
        </p:spPr>
        <p:txBody>
          <a:bodyPr>
            <a:normAutofit fontScale="92500" lnSpcReduction="20000"/>
          </a:bodyPr>
          <a:lstStyle/>
          <a:p>
            <a:pPr>
              <a:buNone/>
            </a:pPr>
            <a:r>
              <a:rPr lang="en-US" dirty="0" smtClean="0"/>
              <a:t>	From </a:t>
            </a:r>
            <a:r>
              <a:rPr lang="en-US" dirty="0"/>
              <a:t>these examples, it is clear that to deal appropriately with examination dishonesty every institution needs an academic code of ethics. </a:t>
            </a:r>
            <a:endParaRPr lang="en-US" dirty="0" smtClean="0"/>
          </a:p>
          <a:p>
            <a:pPr>
              <a:buNone/>
            </a:pPr>
            <a:r>
              <a:rPr lang="en-US" dirty="0"/>
              <a:t>	</a:t>
            </a:r>
            <a:r>
              <a:rPr lang="en-US" dirty="0" smtClean="0"/>
              <a:t>“</a:t>
            </a:r>
            <a:r>
              <a:rPr lang="en-US" dirty="0"/>
              <a:t>An academic code of ethics is a standard of behavior on campuses that students and faculty enter into together. Typically a code of ethics encompasses academic honesty in various settings and situations--from taking tests to writing papers to representing one's work. Violating the code of ethics has serious repercussions at most institutions” (</a:t>
            </a:r>
            <a:r>
              <a:rPr lang="en-US" dirty="0" err="1"/>
              <a:t>Katlyn</a:t>
            </a:r>
            <a:r>
              <a:rPr lang="en-US" dirty="0"/>
              <a:t> Joy, 2012)</a:t>
            </a:r>
            <a:endParaRPr lang="en-GB" dirty="0"/>
          </a:p>
          <a:p>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US" b="1" dirty="0">
                <a:solidFill>
                  <a:srgbClr val="C00000"/>
                </a:solidFill>
              </a:rPr>
              <a:t>Significance</a:t>
            </a:r>
            <a:endParaRPr lang="en-GB" sz="5400" b="1" dirty="0">
              <a:solidFill>
                <a:srgbClr val="C00000"/>
              </a:solidFill>
            </a:endParaRPr>
          </a:p>
          <a:p>
            <a:pPr lvl="1"/>
            <a:r>
              <a:rPr lang="en-US" dirty="0"/>
              <a:t>An academic code provides a framework for guiding ethical and moral behavior at the campus among faculty, staff and students. Having a written code that spells out the boundaries of morality and the goals for integrity among the campus population also has a unifying effect. Knowing the type of character and moral development that is expected of the community creates a type of organizational or campus ideal.</a:t>
            </a:r>
            <a:endParaRPr lang="en-GB" dirty="0"/>
          </a:p>
          <a:p>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lnSpcReduction="10000"/>
          </a:bodyPr>
          <a:lstStyle/>
          <a:p>
            <a:r>
              <a:rPr lang="en-US" b="1" dirty="0">
                <a:solidFill>
                  <a:srgbClr val="C00000"/>
                </a:solidFill>
              </a:rPr>
              <a:t>Authority and Enforcement</a:t>
            </a:r>
            <a:endParaRPr lang="en-GB" sz="5400" b="1" dirty="0">
              <a:solidFill>
                <a:srgbClr val="C00000"/>
              </a:solidFill>
            </a:endParaRPr>
          </a:p>
          <a:p>
            <a:pPr lvl="1"/>
            <a:r>
              <a:rPr lang="en-US" dirty="0"/>
              <a:t>At many institutions the academic code of ethics must be read and signed by everyone in the university community, students, administrators and academic  staff. To sign the document is to agree to uphold the code of ethics.</a:t>
            </a:r>
            <a:endParaRPr lang="en-GB" dirty="0"/>
          </a:p>
          <a:p>
            <a:pPr lvl="1"/>
            <a:r>
              <a:rPr lang="en-US" dirty="0"/>
              <a:t>Often within the code of ethics is a section regarding how the code will be upheld and enforced. A section on how those who violate the code will be dealt with may be included as well.</a:t>
            </a:r>
            <a:endParaRPr lang="en-GB" dirty="0"/>
          </a:p>
          <a:p>
            <a:pPr lvl="1">
              <a:buNone/>
            </a:pP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85000" lnSpcReduction="20000"/>
          </a:bodyPr>
          <a:lstStyle/>
          <a:p>
            <a:r>
              <a:rPr lang="en-US" b="1" dirty="0">
                <a:solidFill>
                  <a:srgbClr val="C00000"/>
                </a:solidFill>
              </a:rPr>
              <a:t>Identification</a:t>
            </a:r>
            <a:endParaRPr lang="en-GB" sz="5400" b="1" dirty="0">
              <a:solidFill>
                <a:srgbClr val="C00000"/>
              </a:solidFill>
            </a:endParaRPr>
          </a:p>
          <a:p>
            <a:pPr lvl="1"/>
            <a:r>
              <a:rPr lang="en-US" dirty="0"/>
              <a:t>Most academic codes of ethics have a preamble. This section sets a tone and expresses the overall purpose of the code. The preamble may also define the moral goal for the university community as well.</a:t>
            </a:r>
            <a:endParaRPr lang="en-GB" dirty="0"/>
          </a:p>
          <a:p>
            <a:pPr lvl="1"/>
            <a:r>
              <a:rPr lang="en-US" dirty="0"/>
              <a:t>For instance, the preamble for Howard University begins with the assertion: "Howard University affirms that the central purpose of a university is the pursuit of truth, the discovery of new knowledge through scholarly research, the teaching and overall development of students, and the transmission of knowledge and learning to the world at large."</a:t>
            </a:r>
            <a:endParaRPr lang="en-GB" dirty="0"/>
          </a:p>
          <a:p>
            <a:pPr lvl="1"/>
            <a:r>
              <a:rPr lang="en-US" dirty="0"/>
              <a:t>In this way a preamble identifies the goals for the institution and the campus community.</a:t>
            </a:r>
            <a:endParaRPr lang="en-GB" dirty="0"/>
          </a:p>
          <a:p>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1268760"/>
            <a:ext cx="8229600" cy="4857403"/>
          </a:xfrm>
        </p:spPr>
        <p:txBody>
          <a:bodyPr>
            <a:normAutofit fontScale="85000" lnSpcReduction="20000"/>
          </a:bodyPr>
          <a:lstStyle/>
          <a:p>
            <a:r>
              <a:rPr lang="en-US" b="1" dirty="0">
                <a:solidFill>
                  <a:srgbClr val="C00000"/>
                </a:solidFill>
              </a:rPr>
              <a:t>Features</a:t>
            </a:r>
            <a:endParaRPr lang="en-GB" sz="5400" b="1" dirty="0">
              <a:solidFill>
                <a:srgbClr val="C00000"/>
              </a:solidFill>
            </a:endParaRPr>
          </a:p>
          <a:p>
            <a:pPr lvl="1"/>
            <a:r>
              <a:rPr lang="en-US" dirty="0"/>
              <a:t>Following a preamble, most codes of ethics detail actions considered academic dishonesty, including cheating, copying, plagiarism, misrepresentation and not giving proper credit.</a:t>
            </a:r>
            <a:endParaRPr lang="en-GB" dirty="0"/>
          </a:p>
          <a:p>
            <a:pPr lvl="1"/>
            <a:r>
              <a:rPr lang="en-US" dirty="0"/>
              <a:t>Many codes also cover other violations, such as vandalism, theft or inappropriate or unauthorized uses of school property.</a:t>
            </a:r>
            <a:endParaRPr lang="en-GB" dirty="0"/>
          </a:p>
          <a:p>
            <a:pPr lvl="1"/>
            <a:r>
              <a:rPr lang="en-US" dirty="0"/>
              <a:t>They may detail behavior such as drinking, illegal substance use, gambling and sexual behaviors--especially harassment or inappropriate behaviors.</a:t>
            </a:r>
            <a:endParaRPr lang="en-GB" dirty="0"/>
          </a:p>
          <a:p>
            <a:pPr lvl="1"/>
            <a:r>
              <a:rPr lang="en-US" dirty="0"/>
              <a:t>Some codes of ethics detail personal responsibility issues, such as treating others in the community with respect and not lying or committing fraud against the institution or another student or campus member.</a:t>
            </a:r>
            <a:endParaRPr lang="en-GB" dirty="0"/>
          </a:p>
          <a:p>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908720"/>
            <a:ext cx="8229600" cy="5217443"/>
          </a:xfrm>
        </p:spPr>
        <p:txBody>
          <a:bodyPr>
            <a:normAutofit lnSpcReduction="10000"/>
          </a:bodyPr>
          <a:lstStyle/>
          <a:p>
            <a:r>
              <a:rPr lang="en-US" b="1" dirty="0">
                <a:solidFill>
                  <a:srgbClr val="C00000"/>
                </a:solidFill>
              </a:rPr>
              <a:t>Considerations</a:t>
            </a:r>
            <a:endParaRPr lang="en-GB" sz="5400" b="1" dirty="0">
              <a:solidFill>
                <a:srgbClr val="C00000"/>
              </a:solidFill>
            </a:endParaRPr>
          </a:p>
          <a:p>
            <a:pPr lvl="1"/>
            <a:r>
              <a:rPr lang="en-US" dirty="0"/>
              <a:t>Once an academic code of ethics has been violated, some procedure for enforcing the code has to be enacted.</a:t>
            </a:r>
            <a:endParaRPr lang="en-GB" dirty="0"/>
          </a:p>
          <a:p>
            <a:pPr lvl="1"/>
            <a:r>
              <a:rPr lang="en-US" dirty="0"/>
              <a:t>The Wharton School of the University of Pennsylvania has a section on the Ethics Committee, how it convenes for charges of violation, the rights of the accused, the appeal process and disciplinary system of the school.</a:t>
            </a:r>
            <a:endParaRPr lang="en-GB" dirty="0"/>
          </a:p>
          <a:p>
            <a:pPr lvl="1"/>
            <a:r>
              <a:rPr lang="en-US" dirty="0"/>
              <a:t>Without any guidelines on what to do in the case of infractions, the code of ethics is merely an ideal for the academic community.</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Code of Ethics </a:t>
            </a:r>
            <a:r>
              <a:rPr lang="en-US" b="1" dirty="0" err="1" smtClean="0">
                <a:solidFill>
                  <a:srgbClr val="C00000"/>
                </a:solidFill>
              </a:rPr>
              <a:t>vs</a:t>
            </a:r>
            <a:r>
              <a:rPr lang="en-US" b="1" dirty="0" smtClean="0">
                <a:solidFill>
                  <a:srgbClr val="C00000"/>
                </a:solidFill>
              </a:rPr>
              <a:t> Conduct?</a:t>
            </a:r>
            <a:endParaRPr lang="en-GB" b="1" dirty="0">
              <a:solidFill>
                <a:srgbClr val="C00000"/>
              </a:solidFill>
            </a:endParaRPr>
          </a:p>
        </p:txBody>
      </p:sp>
      <p:sp>
        <p:nvSpPr>
          <p:cNvPr id="3" name="Content Placeholder 2"/>
          <p:cNvSpPr>
            <a:spLocks noGrp="1"/>
          </p:cNvSpPr>
          <p:nvPr>
            <p:ph idx="1"/>
          </p:nvPr>
        </p:nvSpPr>
        <p:spPr>
          <a:xfrm>
            <a:off x="457200" y="1196752"/>
            <a:ext cx="8229600" cy="5256584"/>
          </a:xfrm>
        </p:spPr>
        <p:txBody>
          <a:bodyPr>
            <a:normAutofit fontScale="85000" lnSpcReduction="10000"/>
          </a:bodyPr>
          <a:lstStyle/>
          <a:p>
            <a:pPr marL="342900" lvl="1" indent="-342900">
              <a:buFont typeface="Arial" pitchFamily="34" charset="0"/>
              <a:buChar char="•"/>
            </a:pPr>
            <a:r>
              <a:rPr lang="en-US" dirty="0"/>
              <a:t>Ethical codes focus on broader issues and are often framed as a belief statement regarding the organization's mission, its values and expectations for its members. </a:t>
            </a:r>
            <a:endParaRPr lang="en-US" dirty="0" smtClean="0"/>
          </a:p>
          <a:p>
            <a:pPr marL="342900" lvl="1" indent="-342900">
              <a:buFont typeface="Arial" pitchFamily="34" charset="0"/>
              <a:buChar char="•"/>
            </a:pPr>
            <a:r>
              <a:rPr lang="en-US" dirty="0" smtClean="0"/>
              <a:t>A </a:t>
            </a:r>
            <a:r>
              <a:rPr lang="en-US" dirty="0"/>
              <a:t>conduct code is designed to translate the ethics code into specific do and don't guidelines and to promote adherence to the code of ethics by providing specific examples of real world applications of the code of ethics. </a:t>
            </a:r>
            <a:endParaRPr lang="en-US" dirty="0" smtClean="0"/>
          </a:p>
          <a:p>
            <a:pPr marL="342900" lvl="1" indent="-342900">
              <a:buFont typeface="Arial" pitchFamily="34" charset="0"/>
              <a:buChar char="•"/>
            </a:pPr>
            <a:r>
              <a:rPr lang="en-US" dirty="0" smtClean="0"/>
              <a:t>The </a:t>
            </a:r>
            <a:r>
              <a:rPr lang="en-US" dirty="0"/>
              <a:t>code of ethics is very broad and theoretically can be used to guide decision-making in all areas of member behavior. </a:t>
            </a:r>
            <a:endParaRPr lang="en-US" dirty="0" smtClean="0"/>
          </a:p>
          <a:p>
            <a:pPr marL="342900" lvl="1" indent="-342900">
              <a:buFont typeface="Arial" pitchFamily="34" charset="0"/>
              <a:buChar char="•"/>
            </a:pPr>
            <a:r>
              <a:rPr lang="en-US" dirty="0" smtClean="0"/>
              <a:t>A </a:t>
            </a:r>
            <a:r>
              <a:rPr lang="en-US" dirty="0"/>
              <a:t>code of conduct only covers what specific incidents and situations the composers think to put into the code. Should behavior occur which is not covered under the conduct code, members would have to refer to the code of ethics in order to revise the code of conduct to cover the omitted behavior or situation</a:t>
            </a:r>
            <a:endParaRPr lang="en-GB" dirty="0"/>
          </a:p>
          <a:p>
            <a:pPr>
              <a:buNone/>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GB" b="1"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NPE higher education aims</a:t>
            </a:r>
            <a:endParaRPr lang="en-GB" b="1"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pPr marL="514350" lvl="0" indent="-514350" eaLnBrk="0" fontAlgn="base" hangingPunct="0">
              <a:spcBef>
                <a:spcPct val="0"/>
              </a:spcBef>
              <a:spcAft>
                <a:spcPct val="0"/>
              </a:spcAft>
              <a:buFont typeface="+mj-lt"/>
              <a:buAutoNum type="arabicPeriod"/>
            </a:pPr>
            <a:r>
              <a:rPr lang="en-GB" dirty="0">
                <a:latin typeface="Calibri" pitchFamily="34" charset="0"/>
                <a:ea typeface="Times New Roman" pitchFamily="18" charset="0"/>
                <a:cs typeface="Times New Roman" pitchFamily="18" charset="0"/>
              </a:rPr>
              <a:t>The acquisition, development and inculcation of the proper value-orientation for the survival of the individual and society;</a:t>
            </a:r>
            <a:endParaRPr lang="en-GB" dirty="0">
              <a:latin typeface="Arial" pitchFamily="34" charset="0"/>
              <a:cs typeface="Arial" pitchFamily="34" charset="0"/>
            </a:endParaRPr>
          </a:p>
          <a:p>
            <a:pPr marL="514350" lvl="0" indent="-514350" eaLnBrk="0" fontAlgn="base" hangingPunct="0">
              <a:spcBef>
                <a:spcPct val="0"/>
              </a:spcBef>
              <a:spcAft>
                <a:spcPct val="0"/>
              </a:spcAft>
              <a:buFont typeface="+mj-lt"/>
              <a:buAutoNum type="arabicPeriod"/>
            </a:pPr>
            <a:r>
              <a:rPr lang="en-GB" dirty="0">
                <a:latin typeface="Calibri" pitchFamily="34" charset="0"/>
                <a:ea typeface="Times New Roman" pitchFamily="18" charset="0"/>
                <a:cs typeface="Times New Roman" pitchFamily="18" charset="0"/>
              </a:rPr>
              <a:t>The development of the intellectual capacities of individuals to understand and appreciate their environment;</a:t>
            </a:r>
            <a:endParaRPr lang="en-GB" dirty="0">
              <a:latin typeface="Arial" pitchFamily="34" charset="0"/>
              <a:cs typeface="Arial" pitchFamily="34" charset="0"/>
            </a:endParaRPr>
          </a:p>
          <a:p>
            <a:pPr marL="514350" lvl="0" indent="-514350" eaLnBrk="0" fontAlgn="base" hangingPunct="0">
              <a:spcBef>
                <a:spcPct val="0"/>
              </a:spcBef>
              <a:spcAft>
                <a:spcPct val="0"/>
              </a:spcAft>
              <a:buFont typeface="+mj-lt"/>
              <a:buAutoNum type="arabicPeriod"/>
            </a:pPr>
            <a:r>
              <a:rPr lang="en-GB" dirty="0">
                <a:latin typeface="Calibri" pitchFamily="34" charset="0"/>
                <a:ea typeface="Times New Roman" pitchFamily="18" charset="0"/>
                <a:cs typeface="Times New Roman" pitchFamily="18" charset="0"/>
              </a:rPr>
              <a:t>The acquisition of both physical and intellectual skills which will enable individuals to develop into useful members of the community;</a:t>
            </a:r>
            <a:endParaRPr lang="en-GB" dirty="0">
              <a:latin typeface="Arial" pitchFamily="34" charset="0"/>
              <a:cs typeface="Arial" pitchFamily="34" charset="0"/>
            </a:endParaRPr>
          </a:p>
          <a:p>
            <a:pPr marL="514350" lvl="0" indent="-514350" eaLnBrk="0" fontAlgn="base" hangingPunct="0">
              <a:spcBef>
                <a:spcPct val="0"/>
              </a:spcBef>
              <a:spcAft>
                <a:spcPct val="0"/>
              </a:spcAft>
              <a:buFont typeface="+mj-lt"/>
              <a:buAutoNum type="arabicPeriod"/>
            </a:pPr>
            <a:r>
              <a:rPr lang="en-GB" dirty="0">
                <a:latin typeface="Calibri" pitchFamily="34" charset="0"/>
                <a:ea typeface="Times New Roman" pitchFamily="18" charset="0"/>
                <a:cs typeface="Times New Roman" pitchFamily="18" charset="0"/>
              </a:rPr>
              <a:t>The acquisition of an objective view of the local and external environments (ibid, p.14).</a:t>
            </a:r>
            <a:endParaRPr lang="en-GB" dirty="0">
              <a:latin typeface="Arial" pitchFamily="34" charset="0"/>
              <a:cs typeface="Arial" pitchFamily="34" charset="0"/>
            </a:endParaRPr>
          </a:p>
          <a:p>
            <a:pPr>
              <a:buNone/>
            </a:pP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US" b="1" dirty="0" smtClean="0">
                <a:solidFill>
                  <a:srgbClr val="C00000"/>
                </a:solidFill>
              </a:rPr>
              <a:t>Discussion</a:t>
            </a:r>
            <a:endParaRPr lang="en-GB" b="1" dirty="0">
              <a:solidFill>
                <a:srgbClr val="C00000"/>
              </a:solidFill>
            </a:endParaRPr>
          </a:p>
        </p:txBody>
      </p:sp>
      <p:sp>
        <p:nvSpPr>
          <p:cNvPr id="3" name="Content Placeholder 2"/>
          <p:cNvSpPr>
            <a:spLocks noGrp="1"/>
          </p:cNvSpPr>
          <p:nvPr>
            <p:ph idx="1"/>
          </p:nvPr>
        </p:nvSpPr>
        <p:spPr>
          <a:xfrm>
            <a:off x="457200" y="1052736"/>
            <a:ext cx="8229600" cy="5400600"/>
          </a:xfrm>
        </p:spPr>
        <p:txBody>
          <a:bodyPr>
            <a:normAutofit fontScale="85000" lnSpcReduction="20000"/>
          </a:bodyPr>
          <a:lstStyle/>
          <a:p>
            <a:r>
              <a:rPr lang="en-GB" dirty="0"/>
              <a:t>Promoting academic integrity requires action throughout the </a:t>
            </a:r>
            <a:r>
              <a:rPr lang="en-GB" dirty="0" smtClean="0"/>
              <a:t>institution. </a:t>
            </a:r>
            <a:r>
              <a:rPr lang="en-GB" dirty="0"/>
              <a:t>These actions can be categorised into the following: </a:t>
            </a:r>
            <a:endParaRPr lang="en-GB" dirty="0" smtClean="0"/>
          </a:p>
          <a:p>
            <a:pPr lvl="1"/>
            <a:r>
              <a:rPr lang="en-GB" b="1" dirty="0" smtClean="0">
                <a:solidFill>
                  <a:srgbClr val="C00000"/>
                </a:solidFill>
              </a:rPr>
              <a:t>Awareness</a:t>
            </a:r>
            <a:r>
              <a:rPr lang="en-GB" b="1" dirty="0">
                <a:solidFill>
                  <a:srgbClr val="C00000"/>
                </a:solidFill>
              </a:rPr>
              <a:t>, Sensitization and Promotion of academic integrity; </a:t>
            </a:r>
            <a:endParaRPr lang="en-GB" b="1" dirty="0" smtClean="0">
              <a:solidFill>
                <a:srgbClr val="C00000"/>
              </a:solidFill>
            </a:endParaRPr>
          </a:p>
          <a:p>
            <a:pPr lvl="1"/>
            <a:r>
              <a:rPr lang="en-GB" b="1" dirty="0" smtClean="0">
                <a:solidFill>
                  <a:srgbClr val="C00000"/>
                </a:solidFill>
              </a:rPr>
              <a:t>Prevention</a:t>
            </a:r>
            <a:r>
              <a:rPr lang="en-GB" b="1" dirty="0">
                <a:solidFill>
                  <a:srgbClr val="C00000"/>
                </a:solidFill>
              </a:rPr>
              <a:t>, Detection and Dealing with academic dishonesty. </a:t>
            </a:r>
          </a:p>
          <a:p>
            <a:r>
              <a:rPr lang="en-GB" dirty="0" smtClean="0"/>
              <a:t>Tertiary </a:t>
            </a:r>
            <a:r>
              <a:rPr lang="en-GB" dirty="0"/>
              <a:t>institutions must ensure that all members from the Chancellor down are aware of their responsibilities towards academic integrity. </a:t>
            </a:r>
            <a:endParaRPr lang="en-GB" dirty="0" smtClean="0"/>
          </a:p>
          <a:p>
            <a:r>
              <a:rPr lang="en-GB" dirty="0" smtClean="0"/>
              <a:t>Since </a:t>
            </a:r>
            <a:r>
              <a:rPr lang="en-GB" dirty="0"/>
              <a:t>about half the members of the governing council are appointed by the proprietor from outside the institution, it is crucial and mandatory that every </a:t>
            </a:r>
            <a:r>
              <a:rPr lang="en-GB" dirty="0" smtClean="0"/>
              <a:t>Council’s members </a:t>
            </a:r>
            <a:r>
              <a:rPr lang="en-GB" dirty="0"/>
              <a:t>be given proper orientation on their role as regards academic integrity.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fontScale="90000"/>
          </a:bodyPr>
          <a:lstStyle/>
          <a:p>
            <a:r>
              <a:rPr lang="en-GB" b="1" dirty="0" smtClean="0">
                <a:solidFill>
                  <a:srgbClr val="C00000"/>
                </a:solidFill>
              </a:rPr>
              <a:t>Awareness, Sensitization and Promotion of academic integrity</a:t>
            </a:r>
            <a:endParaRPr lang="en-GB" b="1" dirty="0">
              <a:solidFill>
                <a:srgbClr val="C00000"/>
              </a:solidFill>
            </a:endParaRPr>
          </a:p>
        </p:txBody>
      </p:sp>
      <p:sp>
        <p:nvSpPr>
          <p:cNvPr id="3" name="Content Placeholder 2"/>
          <p:cNvSpPr>
            <a:spLocks noGrp="1"/>
          </p:cNvSpPr>
          <p:nvPr>
            <p:ph idx="1"/>
          </p:nvPr>
        </p:nvSpPr>
        <p:spPr>
          <a:xfrm>
            <a:off x="467544" y="1484784"/>
            <a:ext cx="8229600" cy="4680520"/>
          </a:xfrm>
        </p:spPr>
        <p:txBody>
          <a:bodyPr>
            <a:normAutofit fontScale="92500" lnSpcReduction="10000"/>
          </a:bodyPr>
          <a:lstStyle/>
          <a:p>
            <a:r>
              <a:rPr lang="en-GB" dirty="0"/>
              <a:t>It is recommended that </a:t>
            </a:r>
            <a:r>
              <a:rPr lang="en-GB" dirty="0" smtClean="0"/>
              <a:t>a joint Council-Senate </a:t>
            </a:r>
            <a:r>
              <a:rPr lang="en-GB" dirty="0"/>
              <a:t>Academic Integrity Board be established </a:t>
            </a:r>
            <a:r>
              <a:rPr lang="en-GB" dirty="0" smtClean="0"/>
              <a:t>which </a:t>
            </a:r>
            <a:r>
              <a:rPr lang="en-GB" dirty="0"/>
              <a:t>should be chaired by the Chair or Vice Chair of Council with the University Academic Integrity Officer as the Secretary. </a:t>
            </a:r>
          </a:p>
          <a:p>
            <a:r>
              <a:rPr lang="en-GB" dirty="0"/>
              <a:t>A</a:t>
            </a:r>
            <a:r>
              <a:rPr lang="en-GB" dirty="0" smtClean="0"/>
              <a:t> </a:t>
            </a:r>
            <a:r>
              <a:rPr lang="en-GB" dirty="0"/>
              <a:t>skills matrix of the Council members must show </a:t>
            </a:r>
            <a:r>
              <a:rPr lang="en-GB" dirty="0" smtClean="0"/>
              <a:t>their </a:t>
            </a:r>
            <a:r>
              <a:rPr lang="en-GB" dirty="0"/>
              <a:t>level of competence, knowledge and awareness of </a:t>
            </a:r>
            <a:r>
              <a:rPr lang="en-GB" dirty="0" smtClean="0"/>
              <a:t>academic </a:t>
            </a:r>
            <a:r>
              <a:rPr lang="en-GB" dirty="0"/>
              <a:t>integrity; and constant </a:t>
            </a:r>
            <a:r>
              <a:rPr lang="en-GB" dirty="0" smtClean="0"/>
              <a:t>effort must </a:t>
            </a:r>
            <a:r>
              <a:rPr lang="en-GB" dirty="0"/>
              <a:t>be made to improve </a:t>
            </a:r>
            <a:r>
              <a:rPr lang="en-GB" dirty="0" smtClean="0"/>
              <a:t>their skills </a:t>
            </a:r>
            <a:r>
              <a:rPr lang="en-GB" dirty="0"/>
              <a:t>in academic </a:t>
            </a:r>
            <a:r>
              <a:rPr lang="en-GB" dirty="0" smtClean="0"/>
              <a:t>integrity. </a:t>
            </a:r>
            <a:endParaRPr lang="en-GB" dirty="0"/>
          </a:p>
          <a:p>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Awareness, Sensitization and Promotion 2</a:t>
            </a:r>
            <a:endParaRPr lang="en-GB" b="1"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r>
              <a:rPr lang="en-GB" dirty="0" smtClean="0"/>
              <a:t>The  University management must include in the University Risk Assessment and Mitigation procedures appropriate sections for academic integrity with clear identification of the principal and secondary risk owners; e.g. Instructor, Head of Department, Dean of Faculty, University Registrar, Deputy Vice Chancellor (academic), etc. </a:t>
            </a:r>
          </a:p>
          <a:p>
            <a:r>
              <a:rPr lang="en-GB" dirty="0" smtClean="0"/>
              <a:t>The </a:t>
            </a:r>
            <a:r>
              <a:rPr lang="en-GB" dirty="0"/>
              <a:t>University must advertise itself as committed to academic integrity, for example in its request for application into its academic programmes as well as in advertising academic and non-academic staff vacancies as an “academic integrity compliant institution</a:t>
            </a:r>
            <a:r>
              <a:rPr lang="en-GB" dirty="0" smtClean="0"/>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Awareness, Sensitization and Promotion 3</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The University anthem can be of great assistance when properly composed and written. </a:t>
            </a:r>
          </a:p>
          <a:p>
            <a:r>
              <a:rPr lang="en-GB" dirty="0" smtClean="0"/>
              <a:t>Academic integrity orientation must be included in all orientation programmes for all staff and students as well as included in refresher programmes, annual faculty and departmental colloquium, etc. </a:t>
            </a:r>
          </a:p>
          <a:p>
            <a:r>
              <a:rPr lang="en-GB" dirty="0" smtClean="0"/>
              <a:t>Senate must request for academic integrity status reports from the Examination and Records department of the Registry during every Examination or Graduating Results  Senate meeting.</a:t>
            </a:r>
          </a:p>
          <a:p>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Awareness, Sensitization and Promotion 4</a:t>
            </a:r>
            <a:endParaRPr lang="en-GB" dirty="0"/>
          </a:p>
        </p:txBody>
      </p:sp>
      <p:sp>
        <p:nvSpPr>
          <p:cNvPr id="3" name="Content Placeholder 2"/>
          <p:cNvSpPr>
            <a:spLocks noGrp="1"/>
          </p:cNvSpPr>
          <p:nvPr>
            <p:ph idx="1"/>
          </p:nvPr>
        </p:nvSpPr>
        <p:spPr/>
        <p:txBody>
          <a:bodyPr/>
          <a:lstStyle/>
          <a:p>
            <a:r>
              <a:rPr lang="en-GB" dirty="0" smtClean="0"/>
              <a:t>The Academic Planning Committees of the Faculties, Committee of Deans, Development Committee, Senate and Council must include academic integrity issues in all their deliberations and ensure that procedures for prevention, detection and dealing with academic integrity infractions are robust, appropriate to the situation and rigorously implemented.</a:t>
            </a:r>
          </a:p>
          <a:p>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US" b="1" dirty="0" smtClean="0">
                <a:solidFill>
                  <a:srgbClr val="C00000"/>
                </a:solidFill>
              </a:rPr>
              <a:t>Prevention</a:t>
            </a:r>
            <a:r>
              <a:rPr lang="en-US" dirty="0" smtClean="0"/>
              <a:t> </a:t>
            </a:r>
            <a:endParaRPr lang="en-GB" dirty="0"/>
          </a:p>
        </p:txBody>
      </p:sp>
      <p:sp>
        <p:nvSpPr>
          <p:cNvPr id="3" name="Content Placeholder 2"/>
          <p:cNvSpPr>
            <a:spLocks noGrp="1"/>
          </p:cNvSpPr>
          <p:nvPr>
            <p:ph idx="1"/>
          </p:nvPr>
        </p:nvSpPr>
        <p:spPr>
          <a:xfrm>
            <a:off x="457200" y="1268760"/>
            <a:ext cx="8229600" cy="5184576"/>
          </a:xfrm>
        </p:spPr>
        <p:txBody>
          <a:bodyPr>
            <a:normAutofit fontScale="92500" lnSpcReduction="10000"/>
          </a:bodyPr>
          <a:lstStyle/>
          <a:p>
            <a:r>
              <a:rPr lang="en-GB" dirty="0" smtClean="0"/>
              <a:t>To </a:t>
            </a:r>
            <a:r>
              <a:rPr lang="en-GB" dirty="0"/>
              <a:t>lessen examination anxiety among </a:t>
            </a:r>
            <a:r>
              <a:rPr lang="en-GB" dirty="0" smtClean="0"/>
              <a:t>students</a:t>
            </a:r>
            <a:r>
              <a:rPr lang="en-GB" dirty="0"/>
              <a:t>:</a:t>
            </a:r>
            <a:r>
              <a:rPr lang="en-GB" dirty="0" smtClean="0"/>
              <a:t> </a:t>
            </a:r>
          </a:p>
          <a:p>
            <a:pPr lvl="1"/>
            <a:r>
              <a:rPr lang="en-GB" dirty="0" smtClean="0"/>
              <a:t>Give </a:t>
            </a:r>
            <a:r>
              <a:rPr lang="en-GB" dirty="0"/>
              <a:t>continuous assessment greater proportion in the final grade </a:t>
            </a:r>
            <a:r>
              <a:rPr lang="en-GB" dirty="0" smtClean="0"/>
              <a:t> </a:t>
            </a:r>
          </a:p>
          <a:p>
            <a:pPr lvl="1"/>
            <a:r>
              <a:rPr lang="en-GB" dirty="0" smtClean="0"/>
              <a:t>Ensure students </a:t>
            </a:r>
            <a:r>
              <a:rPr lang="en-GB" dirty="0"/>
              <a:t>have a course outline that fully discloses all assessment procedures and weightings of each assessment in the final </a:t>
            </a:r>
            <a:r>
              <a:rPr lang="en-GB" dirty="0" smtClean="0"/>
              <a:t>grade (that is Transparency), </a:t>
            </a:r>
          </a:p>
          <a:p>
            <a:pPr lvl="1"/>
            <a:r>
              <a:rPr lang="en-GB" dirty="0" smtClean="0"/>
              <a:t>Promote the use of </a:t>
            </a:r>
            <a:r>
              <a:rPr lang="en-GB" dirty="0"/>
              <a:t>a variety of assessment methods (essays, multiple choice, short answers, open book and closed book, term papers, a mixture of oral and written examinations and computer based tests - CBT) </a:t>
            </a:r>
            <a:r>
              <a:rPr lang="en-GB" dirty="0" smtClean="0"/>
              <a:t>to ensure </a:t>
            </a:r>
            <a:r>
              <a:rPr lang="en-GB" dirty="0"/>
              <a:t>that students’ academic abilities are fully tested. </a:t>
            </a:r>
            <a:endParaRPr lang="en-GB" dirty="0" smtClean="0"/>
          </a:p>
          <a:p>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Prevention 2</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CBT provide considerable flexibility in time table with options for personal choice for each student (but presents the problem of setting multiple exam papers for the Instructors). CBT also addresses this problem and brings versatility in reducing academic dishonesty by allowing re-randomization of questions after  each attempt on an exam; </a:t>
            </a:r>
          </a:p>
          <a:p>
            <a:pPr lvl="1"/>
            <a:r>
              <a:rPr lang="en-GB" dirty="0" smtClean="0"/>
              <a:t>Provide opportunity for spontaneous examinations as well as repeated attempts by students to improve their understanding of the material and, subsequently, their grades.</a:t>
            </a:r>
          </a:p>
          <a:p>
            <a:endParaRPr lang="en-GB"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Detection</a:t>
            </a:r>
            <a:endParaRPr lang="en-GB" b="1" dirty="0">
              <a:solidFill>
                <a:srgbClr val="C00000"/>
              </a:solidFill>
            </a:endParaRPr>
          </a:p>
        </p:txBody>
      </p:sp>
      <p:sp>
        <p:nvSpPr>
          <p:cNvPr id="3" name="Content Placeholder 2"/>
          <p:cNvSpPr>
            <a:spLocks noGrp="1"/>
          </p:cNvSpPr>
          <p:nvPr>
            <p:ph idx="1"/>
          </p:nvPr>
        </p:nvSpPr>
        <p:spPr/>
        <p:txBody>
          <a:bodyPr>
            <a:normAutofit fontScale="85000" lnSpcReduction="10000"/>
          </a:bodyPr>
          <a:lstStyle/>
          <a:p>
            <a:r>
              <a:rPr lang="en-GB" dirty="0"/>
              <a:t>Detection of examination dishonesty requires physical rigour as well as deployment of technology. </a:t>
            </a:r>
            <a:endParaRPr lang="en-GB" dirty="0" smtClean="0"/>
          </a:p>
          <a:p>
            <a:r>
              <a:rPr lang="en-GB" dirty="0" smtClean="0"/>
              <a:t>Instructors </a:t>
            </a:r>
            <a:r>
              <a:rPr lang="en-GB" dirty="0"/>
              <a:t>must not delegate examination invigilation to </a:t>
            </a:r>
            <a:r>
              <a:rPr lang="en-GB" dirty="0" smtClean="0"/>
              <a:t>non-academic staff, GAs </a:t>
            </a:r>
            <a:r>
              <a:rPr lang="en-GB" dirty="0"/>
              <a:t>and PG students. The mere presence of a senior professor as invigilator signals that the activity has significance and checks the impulse towards dishonesty. </a:t>
            </a:r>
            <a:endParaRPr lang="en-GB" dirty="0" smtClean="0"/>
          </a:p>
          <a:p>
            <a:r>
              <a:rPr lang="en-GB" dirty="0" smtClean="0"/>
              <a:t>Technology </a:t>
            </a:r>
            <a:r>
              <a:rPr lang="en-GB" dirty="0"/>
              <a:t>can be deployed to not only detect but also to thwart dishonesty. Closed circuit TV, body scanners, touch sensitive screens and fingerprint ID make cheating much </a:t>
            </a:r>
            <a:r>
              <a:rPr lang="en-GB" dirty="0" smtClean="0"/>
              <a:t>harder</a:t>
            </a:r>
            <a:endParaRPr lang="en-GB" dirty="0"/>
          </a:p>
          <a:p>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Dealing With Dishonesty</a:t>
            </a:r>
            <a:endParaRPr lang="en-GB" b="1"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r>
              <a:rPr lang="en-GB" dirty="0" smtClean="0"/>
              <a:t>This </a:t>
            </a:r>
            <a:r>
              <a:rPr lang="en-GB" dirty="0"/>
              <a:t>is greatly facilitated by </a:t>
            </a:r>
            <a:r>
              <a:rPr lang="en-GB" dirty="0" smtClean="0"/>
              <a:t>technology. </a:t>
            </a:r>
          </a:p>
          <a:p>
            <a:r>
              <a:rPr lang="en-US" dirty="0" err="1" smtClean="0"/>
              <a:t>Softwares</a:t>
            </a:r>
            <a:r>
              <a:rPr lang="en-US" dirty="0" smtClean="0"/>
              <a:t> make plagiarism quantifiable and punishable</a:t>
            </a:r>
          </a:p>
          <a:p>
            <a:r>
              <a:rPr lang="en-GB" dirty="0" smtClean="0"/>
              <a:t>Computers make question re-randomization and individualization of question papers possible especially if the questions are computer graded, making the job of the examiner much easier.</a:t>
            </a:r>
            <a:endParaRPr lang="en-GB" dirty="0"/>
          </a:p>
          <a:p>
            <a:r>
              <a:rPr lang="en-GB" dirty="0" smtClean="0"/>
              <a:t>In </a:t>
            </a:r>
            <a:r>
              <a:rPr lang="en-GB" dirty="0"/>
              <a:t>CBT, it is much easier to identify students cheating and to sanction them either during grading or at collation of results or at Board of Examiners meeting. </a:t>
            </a:r>
          </a:p>
          <a:p>
            <a:pPr>
              <a:buNone/>
            </a:pPr>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2" y="4406900"/>
            <a:ext cx="8170167" cy="1362075"/>
          </a:xfrm>
        </p:spPr>
        <p:txBody>
          <a:bodyPr/>
          <a:lstStyle/>
          <a:p>
            <a:r>
              <a:rPr lang="en-US" dirty="0" smtClean="0">
                <a:solidFill>
                  <a:srgbClr val="C00000"/>
                </a:solidFill>
              </a:rPr>
              <a:t>May academic integrity flourish</a:t>
            </a:r>
            <a:endParaRPr lang="en-GB" dirty="0">
              <a:solidFill>
                <a:srgbClr val="C00000"/>
              </a:solidFill>
            </a:endParaRPr>
          </a:p>
        </p:txBody>
      </p:sp>
      <p:sp>
        <p:nvSpPr>
          <p:cNvPr id="3" name="Text Placeholder 2"/>
          <p:cNvSpPr>
            <a:spLocks noGrp="1"/>
          </p:cNvSpPr>
          <p:nvPr>
            <p:ph type="body" idx="1"/>
          </p:nvPr>
        </p:nvSpPr>
        <p:spPr/>
        <p:txBody>
          <a:bodyPr/>
          <a:lstStyle/>
          <a:p>
            <a:pPr algn="ctr"/>
            <a:r>
              <a:rPr lang="en-US" dirty="0" smtClean="0"/>
              <a:t>THANK YOU</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Last NPE Quote</a:t>
            </a:r>
            <a:endParaRPr lang="en-GB" b="1" dirty="0">
              <a:solidFill>
                <a:srgbClr val="C00000"/>
              </a:solidFill>
            </a:endParaRPr>
          </a:p>
        </p:txBody>
      </p:sp>
      <p:sp>
        <p:nvSpPr>
          <p:cNvPr id="3" name="Content Placeholder 2"/>
          <p:cNvSpPr>
            <a:spLocks noGrp="1"/>
          </p:cNvSpPr>
          <p:nvPr>
            <p:ph idx="1"/>
          </p:nvPr>
        </p:nvSpPr>
        <p:spPr/>
        <p:txBody>
          <a:bodyPr>
            <a:normAutofit lnSpcReduction="10000"/>
          </a:bodyPr>
          <a:lstStyle/>
          <a:p>
            <a:pPr>
              <a:buNone/>
            </a:pPr>
            <a:r>
              <a:rPr lang="en-GB" dirty="0"/>
              <a:t>	</a:t>
            </a:r>
            <a:r>
              <a:rPr lang="en-GB" dirty="0" smtClean="0"/>
              <a:t>“The </a:t>
            </a:r>
            <a:r>
              <a:rPr lang="en-GB" dirty="0"/>
              <a:t>success of any system of education is hinged on proper planning, efficient administration and adequate financing. </a:t>
            </a:r>
            <a:endParaRPr lang="en-GB" dirty="0" smtClean="0"/>
          </a:p>
          <a:p>
            <a:pPr>
              <a:buNone/>
            </a:pPr>
            <a:endParaRPr lang="en-GB" b="1" u="sng" dirty="0"/>
          </a:p>
          <a:p>
            <a:pPr>
              <a:buNone/>
            </a:pPr>
            <a:r>
              <a:rPr lang="en-GB" b="1" dirty="0" smtClean="0"/>
              <a:t>	Administration </a:t>
            </a:r>
            <a:r>
              <a:rPr lang="en-GB" b="1" dirty="0"/>
              <a:t>includes organization and structure, proprietorship [ownership] and control, inspection and supervision</a:t>
            </a:r>
            <a:r>
              <a:rPr lang="en-GB" dirty="0" smtClean="0"/>
              <a:t>”         </a:t>
            </a:r>
          </a:p>
          <a:p>
            <a:endParaRPr lang="en-GB" dirty="0"/>
          </a:p>
          <a:p>
            <a:pPr>
              <a:buNone/>
            </a:pPr>
            <a:r>
              <a:rPr lang="en-GB" dirty="0" smtClean="0"/>
              <a:t>    (</a:t>
            </a:r>
            <a:r>
              <a:rPr lang="en-GB" dirty="0"/>
              <a:t>ibid, p.31). </a:t>
            </a:r>
          </a:p>
          <a:p>
            <a:pPr>
              <a:buNone/>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Further </a:t>
            </a:r>
            <a:r>
              <a:rPr lang="en-US" b="1" dirty="0" err="1" smtClean="0">
                <a:solidFill>
                  <a:srgbClr val="C00000"/>
                </a:solidFill>
              </a:rPr>
              <a:t>Backgrounding</a:t>
            </a:r>
            <a:endParaRPr lang="en-GB" b="1"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pPr>
              <a:buNone/>
            </a:pPr>
            <a:r>
              <a:rPr lang="en-GB" b="1" dirty="0" smtClean="0"/>
              <a:t>	Truth</a:t>
            </a:r>
            <a:r>
              <a:rPr lang="en-GB" dirty="0" smtClean="0"/>
              <a:t> </a:t>
            </a:r>
            <a:r>
              <a:rPr lang="en-GB" dirty="0"/>
              <a:t>is the foundation of scholarship at the University. </a:t>
            </a:r>
            <a:endParaRPr lang="en-GB" dirty="0" smtClean="0"/>
          </a:p>
          <a:p>
            <a:pPr>
              <a:buNone/>
            </a:pPr>
            <a:r>
              <a:rPr lang="en-GB" dirty="0"/>
              <a:t>	</a:t>
            </a:r>
            <a:r>
              <a:rPr lang="en-GB" dirty="0" smtClean="0"/>
              <a:t>The </a:t>
            </a:r>
            <a:r>
              <a:rPr lang="en-GB" dirty="0"/>
              <a:t>objectives of the University of Nigeria, </a:t>
            </a:r>
            <a:r>
              <a:rPr lang="en-GB" dirty="0" err="1"/>
              <a:t>Nsukka</a:t>
            </a:r>
            <a:r>
              <a:rPr lang="en-GB" dirty="0"/>
              <a:t>, for example, are:</a:t>
            </a:r>
          </a:p>
          <a:p>
            <a:r>
              <a:rPr lang="en-GB" dirty="0"/>
              <a:t>To seek truth</a:t>
            </a:r>
          </a:p>
          <a:p>
            <a:r>
              <a:rPr lang="en-GB" dirty="0"/>
              <a:t>To teach truth and</a:t>
            </a:r>
          </a:p>
          <a:p>
            <a:r>
              <a:rPr lang="en-GB" dirty="0"/>
              <a:t>To preserve truth</a:t>
            </a:r>
            <a:r>
              <a:rPr lang="en-GB" dirty="0" smtClean="0"/>
              <a:t>.</a:t>
            </a:r>
          </a:p>
          <a:p>
            <a:endParaRPr lang="en-GB" dirty="0" smtClean="0"/>
          </a:p>
          <a:p>
            <a:pPr>
              <a:buNone/>
            </a:pPr>
            <a:r>
              <a:rPr lang="en-GB" b="1" dirty="0" smtClean="0"/>
              <a:t>	Academic </a:t>
            </a:r>
            <a:r>
              <a:rPr lang="en-GB" b="1" dirty="0"/>
              <a:t>integrity</a:t>
            </a:r>
            <a:r>
              <a:rPr lang="en-GB" dirty="0"/>
              <a:t> is essential </a:t>
            </a:r>
            <a:r>
              <a:rPr lang="en-GB" dirty="0" smtClean="0"/>
              <a:t>for </a:t>
            </a:r>
            <a:r>
              <a:rPr lang="en-GB" dirty="0"/>
              <a:t>maintaining </a:t>
            </a:r>
            <a:r>
              <a:rPr lang="en-GB" dirty="0" smtClean="0"/>
              <a:t>truth</a:t>
            </a:r>
            <a:endParaRPr lang="en-GB" dirty="0"/>
          </a:p>
          <a:p>
            <a:pPr>
              <a:buNone/>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solidFill>
                  <a:srgbClr val="C00000"/>
                </a:solidFill>
              </a:rPr>
              <a:t>Issues in Examination Ethics</a:t>
            </a:r>
            <a:r>
              <a:rPr lang="en-GB" sz="4000" dirty="0" smtClean="0"/>
              <a:t/>
            </a:r>
            <a:br>
              <a:rPr lang="en-GB" sz="4000" dirty="0" smtClean="0"/>
            </a:br>
            <a:endParaRPr lang="en-GB"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b="1" dirty="0" smtClean="0">
                <a:solidFill>
                  <a:srgbClr val="C00000"/>
                </a:solidFill>
              </a:rPr>
              <a:t>Character</a:t>
            </a:r>
            <a:r>
              <a:rPr lang="en-US" b="1" dirty="0"/>
              <a:t>	</a:t>
            </a:r>
            <a:endParaRPr lang="en-GB" sz="5400" b="1" dirty="0"/>
          </a:p>
          <a:p>
            <a:pPr lvl="1"/>
            <a:r>
              <a:rPr lang="en-US" dirty="0" smtClean="0"/>
              <a:t>Prominent </a:t>
            </a:r>
            <a:r>
              <a:rPr lang="en-US" dirty="0"/>
              <a:t>scandals in governance, business and social relationships centering on ethics have become all too frequent that the educational system must return to focusing on building character in </a:t>
            </a:r>
            <a:r>
              <a:rPr lang="en-US" dirty="0" smtClean="0"/>
              <a:t>students. </a:t>
            </a:r>
          </a:p>
          <a:p>
            <a:pPr lvl="1"/>
            <a:r>
              <a:rPr lang="en-US" dirty="0" smtClean="0"/>
              <a:t>It </a:t>
            </a:r>
            <a:r>
              <a:rPr lang="en-US" dirty="0"/>
              <a:t>is now necessary for the university to educate students on character and </a:t>
            </a:r>
            <a:r>
              <a:rPr lang="en-US" dirty="0" smtClean="0"/>
              <a:t>teach </a:t>
            </a:r>
            <a:r>
              <a:rPr lang="en-US" dirty="0"/>
              <a:t>ethical principles in the midst of </a:t>
            </a:r>
            <a:r>
              <a:rPr lang="en-US" dirty="0" smtClean="0"/>
              <a:t>subject matter.</a:t>
            </a:r>
            <a:endParaRPr lang="en-GB" dirty="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Integrity Training </a:t>
            </a:r>
            <a:r>
              <a:rPr lang="en-US" b="1" dirty="0" err="1" smtClean="0">
                <a:solidFill>
                  <a:srgbClr val="C00000"/>
                </a:solidFill>
              </a:rPr>
              <a:t>Maths</a:t>
            </a:r>
            <a:endParaRPr lang="en-GB" b="1"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One GS course will expose students to about 30 hours of material, 2 Continuous Assessment and 1 Final Exam (</a:t>
            </a:r>
            <a:r>
              <a:rPr lang="en-US" dirty="0" err="1" smtClean="0"/>
              <a:t>i.e</a:t>
            </a:r>
            <a:r>
              <a:rPr lang="en-US" dirty="0" smtClean="0"/>
              <a:t> 3 exams)</a:t>
            </a:r>
          </a:p>
          <a:p>
            <a:r>
              <a:rPr lang="en-US" dirty="0" smtClean="0"/>
              <a:t>To graduate, every student must take: 40 courses (in 4 years = 120 exams); 50 courses (in 5 years = 150 exams)</a:t>
            </a:r>
          </a:p>
          <a:p>
            <a:r>
              <a:rPr lang="en-US" dirty="0" smtClean="0"/>
              <a:t>Obviously, character training is better done via exams as there are far greater opportunities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solidFill>
                  <a:srgbClr val="C00000"/>
                </a:solidFill>
              </a:rPr>
              <a:t>2. </a:t>
            </a:r>
            <a:r>
              <a:rPr lang="en-US" b="1" dirty="0" smtClean="0">
                <a:solidFill>
                  <a:srgbClr val="C00000"/>
                </a:solidFill>
              </a:rPr>
              <a:t>Cheating</a:t>
            </a:r>
            <a:r>
              <a:rPr lang="en-GB" sz="7200" b="1" dirty="0" smtClean="0"/>
              <a:t/>
            </a:r>
            <a:br>
              <a:rPr lang="en-GB" sz="7200" b="1" dirty="0" smtClean="0"/>
            </a:br>
            <a:endParaRPr lang="en-GB" dirty="0"/>
          </a:p>
        </p:txBody>
      </p:sp>
      <p:sp>
        <p:nvSpPr>
          <p:cNvPr id="3" name="Content Placeholder 2"/>
          <p:cNvSpPr>
            <a:spLocks noGrp="1"/>
          </p:cNvSpPr>
          <p:nvPr>
            <p:ph idx="1"/>
          </p:nvPr>
        </p:nvSpPr>
        <p:spPr/>
        <p:txBody>
          <a:bodyPr>
            <a:normAutofit lnSpcReduction="10000"/>
          </a:bodyPr>
          <a:lstStyle/>
          <a:p>
            <a:pPr lvl="1">
              <a:buFont typeface="Wingdings" pitchFamily="2" charset="2"/>
              <a:buChar char="v"/>
            </a:pPr>
            <a:r>
              <a:rPr lang="en-US" dirty="0" smtClean="0"/>
              <a:t>Feeling </a:t>
            </a:r>
            <a:r>
              <a:rPr lang="en-US" dirty="0"/>
              <a:t>the pressure of meeting personal and family expectations, a few (not most) students all over the world sometimes succumb to the temptation to cheat to get ahead. </a:t>
            </a:r>
            <a:endParaRPr lang="en-US" dirty="0" smtClean="0"/>
          </a:p>
          <a:p>
            <a:pPr lvl="1">
              <a:buFont typeface="Wingdings" pitchFamily="2" charset="2"/>
              <a:buChar char="v"/>
            </a:pPr>
            <a:r>
              <a:rPr lang="en-US" dirty="0" err="1" smtClean="0"/>
              <a:t>Hala</a:t>
            </a:r>
            <a:r>
              <a:rPr lang="en-US" dirty="0" smtClean="0"/>
              <a:t> </a:t>
            </a:r>
            <a:r>
              <a:rPr lang="en-US" dirty="0" err="1"/>
              <a:t>Khalaf</a:t>
            </a:r>
            <a:r>
              <a:rPr lang="en-US" dirty="0"/>
              <a:t> reported in December 2010 that 34 students have been expelled from Abu Dhabi University since the school started to implement its "campaign on academic integrity" in April 2009. </a:t>
            </a:r>
            <a:endParaRPr lang="en-US" dirty="0" smtClean="0"/>
          </a:p>
          <a:p>
            <a:pPr lvl="1">
              <a:buFont typeface="Wingdings" pitchFamily="2" charset="2"/>
              <a:buChar char="v"/>
            </a:pPr>
            <a:r>
              <a:rPr lang="en-US" dirty="0" smtClean="0"/>
              <a:t>Teachers </a:t>
            </a:r>
            <a:r>
              <a:rPr lang="en-US" dirty="0"/>
              <a:t>have a responsibility to enforce </a:t>
            </a:r>
            <a:r>
              <a:rPr lang="en-US" b="1" u="sng" dirty="0"/>
              <a:t>academic guidelines and structure</a:t>
            </a:r>
            <a:r>
              <a:rPr lang="en-US" dirty="0"/>
              <a:t> to reinforce academic honesty and integrity among students.</a:t>
            </a:r>
            <a:endParaRPr lang="en-GB" dirty="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solidFill>
                  <a:srgbClr val="C00000"/>
                </a:solidFill>
              </a:rPr>
              <a:t>3. Plagiarism</a:t>
            </a:r>
            <a:r>
              <a:rPr lang="en-GB" sz="7200" b="1" dirty="0" smtClean="0"/>
              <a:t/>
            </a:r>
            <a:br>
              <a:rPr lang="en-GB" sz="7200" b="1" dirty="0" smtClean="0"/>
            </a:br>
            <a:endParaRPr lang="en-GB" dirty="0"/>
          </a:p>
        </p:txBody>
      </p:sp>
      <p:sp>
        <p:nvSpPr>
          <p:cNvPr id="3" name="Content Placeholder 2"/>
          <p:cNvSpPr>
            <a:spLocks noGrp="1"/>
          </p:cNvSpPr>
          <p:nvPr>
            <p:ph idx="1"/>
          </p:nvPr>
        </p:nvSpPr>
        <p:spPr>
          <a:xfrm>
            <a:off x="457200" y="1600200"/>
            <a:ext cx="8229600" cy="4853136"/>
          </a:xfrm>
        </p:spPr>
        <p:txBody>
          <a:bodyPr>
            <a:normAutofit/>
          </a:bodyPr>
          <a:lstStyle/>
          <a:p>
            <a:pPr lvl="1"/>
            <a:r>
              <a:rPr lang="en-US" dirty="0" smtClean="0"/>
              <a:t>Indiana </a:t>
            </a:r>
            <a:r>
              <a:rPr lang="en-US" dirty="0"/>
              <a:t>University's Writing Tutorial Services department </a:t>
            </a:r>
            <a:r>
              <a:rPr lang="en-US" dirty="0" smtClean="0"/>
              <a:t>points </a:t>
            </a:r>
            <a:r>
              <a:rPr lang="en-US" dirty="0"/>
              <a:t>out that the issue for students is often lack of awareness on proper citation within papers. </a:t>
            </a:r>
            <a:endParaRPr lang="en-US" dirty="0" smtClean="0"/>
          </a:p>
          <a:p>
            <a:pPr lvl="1"/>
            <a:r>
              <a:rPr lang="en-US" dirty="0" smtClean="0"/>
              <a:t>This </a:t>
            </a:r>
            <a:r>
              <a:rPr lang="en-US" dirty="0"/>
              <a:t>places responsibility on instructors to educate students on appropriate citation when submitting reports. </a:t>
            </a:r>
            <a:endParaRPr lang="en-US" dirty="0" smtClean="0"/>
          </a:p>
          <a:p>
            <a:pPr lvl="1"/>
            <a:r>
              <a:rPr lang="en-US" dirty="0" smtClean="0"/>
              <a:t>Resources </a:t>
            </a:r>
            <a:r>
              <a:rPr lang="en-US" dirty="0"/>
              <a:t>are available that allow teachers </a:t>
            </a:r>
            <a:r>
              <a:rPr lang="en-US" dirty="0" smtClean="0"/>
              <a:t>to assist students to check their own submissions for </a:t>
            </a:r>
            <a:r>
              <a:rPr lang="en-US" dirty="0"/>
              <a:t>plagiarism.</a:t>
            </a:r>
            <a:endParaRPr lang="en-GB" dirty="0"/>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2966</Words>
  <Application>Microsoft Office PowerPoint</Application>
  <PresentationFormat>On-screen Show (4:3)</PresentationFormat>
  <Paragraphs>175</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INTEGRITY IN EXAMINATIONS : ISSUES, GUIDELINES AND RECOMMENDATIONS  </vt:lpstr>
      <vt:lpstr> Why Integrity is important in Examination Administration </vt:lpstr>
      <vt:lpstr> NPE higher education aims</vt:lpstr>
      <vt:lpstr>Last NPE Quote</vt:lpstr>
      <vt:lpstr>Further Backgrounding</vt:lpstr>
      <vt:lpstr> Issues in Examination Ethics </vt:lpstr>
      <vt:lpstr>Integrity Training Maths</vt:lpstr>
      <vt:lpstr> 2. Cheating </vt:lpstr>
      <vt:lpstr> 3. Plagiarism </vt:lpstr>
      <vt:lpstr> Causes of corruption in examination </vt:lpstr>
      <vt:lpstr>Teacher-Caused Corruption</vt:lpstr>
      <vt:lpstr> Appropriate Teachers’ Conduct </vt:lpstr>
      <vt:lpstr>Examination Integrity Strategies</vt:lpstr>
      <vt:lpstr>Causes of Corruption in Examinations</vt:lpstr>
      <vt:lpstr>Absence of Academic Integrity Structures</vt:lpstr>
      <vt:lpstr>Some Examples to Learn From</vt:lpstr>
      <vt:lpstr>USC Example</vt:lpstr>
      <vt:lpstr>USC Example 2</vt:lpstr>
      <vt:lpstr>USC Example 3</vt:lpstr>
      <vt:lpstr>Another Example</vt:lpstr>
      <vt:lpstr>Imperial College 2</vt:lpstr>
      <vt:lpstr>Simon Fraser University</vt:lpstr>
      <vt:lpstr>Academic Code of Ethics</vt:lpstr>
      <vt:lpstr>Slide 24</vt:lpstr>
      <vt:lpstr>Slide 25</vt:lpstr>
      <vt:lpstr>Slide 26</vt:lpstr>
      <vt:lpstr>Slide 27</vt:lpstr>
      <vt:lpstr>Slide 28</vt:lpstr>
      <vt:lpstr>Code of Ethics vs Conduct?</vt:lpstr>
      <vt:lpstr>Discussion</vt:lpstr>
      <vt:lpstr>Awareness, Sensitization and Promotion of academic integrity</vt:lpstr>
      <vt:lpstr>Awareness, Sensitization and Promotion 2</vt:lpstr>
      <vt:lpstr>Awareness, Sensitization and Promotion 3</vt:lpstr>
      <vt:lpstr>Awareness, Sensitization and Promotion 4</vt:lpstr>
      <vt:lpstr>Prevention </vt:lpstr>
      <vt:lpstr>Prevention 2</vt:lpstr>
      <vt:lpstr>Detection</vt:lpstr>
      <vt:lpstr>Dealing With Dishonesty</vt:lpstr>
      <vt:lpstr>May academic integrity flourish</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INTEGRITY IN EXAMINATIONS : ISSUES, GUIDELINES AND RECOMMENDATIONS</dc:title>
  <dc:creator>Funso</dc:creator>
  <cp:lastModifiedBy>Funso</cp:lastModifiedBy>
  <cp:revision>26</cp:revision>
  <dcterms:created xsi:type="dcterms:W3CDTF">2015-07-06T17:20:40Z</dcterms:created>
  <dcterms:modified xsi:type="dcterms:W3CDTF">2015-07-06T21:43:59Z</dcterms:modified>
</cp:coreProperties>
</file>