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317" r:id="rId3"/>
    <p:sldId id="257" r:id="rId4"/>
    <p:sldId id="292" r:id="rId5"/>
    <p:sldId id="348" r:id="rId6"/>
    <p:sldId id="412" r:id="rId7"/>
    <p:sldId id="296" r:id="rId8"/>
    <p:sldId id="279" r:id="rId9"/>
    <p:sldId id="340" r:id="rId10"/>
    <p:sldId id="387" r:id="rId11"/>
    <p:sldId id="388" r:id="rId12"/>
    <p:sldId id="386" r:id="rId13"/>
    <p:sldId id="390" r:id="rId14"/>
    <p:sldId id="365" r:id="rId15"/>
    <p:sldId id="413" r:id="rId16"/>
    <p:sldId id="393" r:id="rId17"/>
    <p:sldId id="391" r:id="rId18"/>
    <p:sldId id="377" r:id="rId19"/>
    <p:sldId id="303" r:id="rId20"/>
    <p:sldId id="383" r:id="rId21"/>
    <p:sldId id="394" r:id="rId22"/>
    <p:sldId id="351" r:id="rId23"/>
    <p:sldId id="405" r:id="rId24"/>
    <p:sldId id="407" r:id="rId25"/>
    <p:sldId id="409" r:id="rId26"/>
    <p:sldId id="404" r:id="rId27"/>
    <p:sldId id="346" r:id="rId28"/>
    <p:sldId id="385" r:id="rId29"/>
    <p:sldId id="298" r:id="rId30"/>
    <p:sldId id="342" r:id="rId31"/>
    <p:sldId id="305" r:id="rId32"/>
    <p:sldId id="398" r:id="rId33"/>
    <p:sldId id="400" r:id="rId34"/>
    <p:sldId id="401" r:id="rId35"/>
    <p:sldId id="402" r:id="rId36"/>
    <p:sldId id="379" r:id="rId37"/>
    <p:sldId id="345" r:id="rId38"/>
    <p:sldId id="314" r:id="rId39"/>
    <p:sldId id="411" r:id="rId40"/>
    <p:sldId id="336" r:id="rId41"/>
    <p:sldId id="267" r:id="rId4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14"/>
    <a:srgbClr val="512203"/>
    <a:srgbClr val="652A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182"/>
    </p:cViewPr>
  </p:sorterViewPr>
  <p:notesViewPr>
    <p:cSldViewPr snapToGrid="0" snapToObjects="1">
      <p:cViewPr varScale="1">
        <p:scale>
          <a:sx n="56" d="100"/>
          <a:sy n="56" d="100"/>
        </p:scale>
        <p:origin x="-288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2E4FA-C2AB-4972-A13E-7B8AA4E38003}"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609DD046-7CC2-4D29-9020-481E7CB5DE43}">
      <dgm:prSet phldrT="[Text]"/>
      <dgm:spPr>
        <a:solidFill>
          <a:schemeClr val="accent3">
            <a:lumMod val="75000"/>
          </a:schemeClr>
        </a:solidFill>
      </dgm:spPr>
      <dgm:t>
        <a:bodyPr/>
        <a:lstStyle/>
        <a:p>
          <a:r>
            <a:rPr lang="en-US" dirty="0" smtClean="0"/>
            <a:t>Facets of the Challenge</a:t>
          </a:r>
          <a:endParaRPr lang="en-US" dirty="0"/>
        </a:p>
      </dgm:t>
    </dgm:pt>
    <dgm:pt modelId="{CCC1079C-3C8D-424F-935D-4FF42064B5E2}" type="parTrans" cxnId="{6B19F9B4-CC7A-414E-8D32-0EEDF625569C}">
      <dgm:prSet/>
      <dgm:spPr/>
      <dgm:t>
        <a:bodyPr/>
        <a:lstStyle/>
        <a:p>
          <a:endParaRPr lang="en-US"/>
        </a:p>
      </dgm:t>
    </dgm:pt>
    <dgm:pt modelId="{C200414A-C34A-4B84-AFC4-AE78C45DE7E7}" type="sibTrans" cxnId="{6B19F9B4-CC7A-414E-8D32-0EEDF625569C}">
      <dgm:prSet/>
      <dgm:spPr/>
      <dgm:t>
        <a:bodyPr/>
        <a:lstStyle/>
        <a:p>
          <a:endParaRPr lang="en-US"/>
        </a:p>
      </dgm:t>
    </dgm:pt>
    <dgm:pt modelId="{3C985CEF-0289-405C-9849-74271DCCCA00}">
      <dgm:prSet/>
      <dgm:spPr/>
      <dgm:t>
        <a:bodyPr/>
        <a:lstStyle/>
        <a:p>
          <a:r>
            <a:rPr lang="en-US" dirty="0" smtClean="0"/>
            <a:t>Facing the Future</a:t>
          </a:r>
          <a:endParaRPr lang="en-US" dirty="0"/>
        </a:p>
      </dgm:t>
    </dgm:pt>
    <dgm:pt modelId="{E895C319-ABDE-4B48-B135-695417FDCC0F}" type="parTrans" cxnId="{9A0F2E09-38AC-4924-A91E-0D7CCD9AB75D}">
      <dgm:prSet/>
      <dgm:spPr/>
      <dgm:t>
        <a:bodyPr/>
        <a:lstStyle/>
        <a:p>
          <a:endParaRPr lang="en-US"/>
        </a:p>
      </dgm:t>
    </dgm:pt>
    <dgm:pt modelId="{42CD853D-7AE5-4BB9-8D71-6BA7C6FBF304}" type="sibTrans" cxnId="{9A0F2E09-38AC-4924-A91E-0D7CCD9AB75D}">
      <dgm:prSet/>
      <dgm:spPr/>
      <dgm:t>
        <a:bodyPr/>
        <a:lstStyle/>
        <a:p>
          <a:endParaRPr lang="en-US"/>
        </a:p>
      </dgm:t>
    </dgm:pt>
    <dgm:pt modelId="{F94BF89A-9FD9-4F85-9FB9-8CBE1E59D740}">
      <dgm:prSet phldrT="[Text]"/>
      <dgm:spPr/>
      <dgm:t>
        <a:bodyPr/>
        <a:lstStyle/>
        <a:p>
          <a:r>
            <a:rPr lang="en-US" dirty="0" smtClean="0"/>
            <a:t>Framing the Agenda</a:t>
          </a:r>
          <a:endParaRPr lang="en-US" dirty="0"/>
        </a:p>
      </dgm:t>
    </dgm:pt>
    <dgm:pt modelId="{522F4BF0-22C7-41A9-B855-FAB6E021A114}" type="sibTrans" cxnId="{5868214D-A35A-4F6D-AA98-51AB6A7F2F59}">
      <dgm:prSet/>
      <dgm:spPr/>
      <dgm:t>
        <a:bodyPr/>
        <a:lstStyle/>
        <a:p>
          <a:endParaRPr lang="en-US"/>
        </a:p>
      </dgm:t>
    </dgm:pt>
    <dgm:pt modelId="{E2EDB58B-A8E7-47B2-8B80-BA1A9296637B}" type="parTrans" cxnId="{5868214D-A35A-4F6D-AA98-51AB6A7F2F59}">
      <dgm:prSet/>
      <dgm:spPr/>
      <dgm:t>
        <a:bodyPr/>
        <a:lstStyle/>
        <a:p>
          <a:endParaRPr lang="en-US"/>
        </a:p>
      </dgm:t>
    </dgm:pt>
    <dgm:pt modelId="{BA976B4C-C968-4FEB-AA19-237AC7C76F9D}">
      <dgm:prSet phldrT="[Text]" custT="1"/>
      <dgm:spPr>
        <a:solidFill>
          <a:schemeClr val="bg1"/>
        </a:solidFill>
      </dgm:spPr>
      <dgm:t>
        <a:bodyPr/>
        <a:lstStyle/>
        <a:p>
          <a:r>
            <a:rPr lang="en-US" sz="4800" dirty="0" smtClean="0">
              <a:solidFill>
                <a:schemeClr val="tx1"/>
              </a:solidFill>
            </a:rPr>
            <a:t>Outline</a:t>
          </a:r>
          <a:endParaRPr lang="en-US" sz="4800" dirty="0">
            <a:solidFill>
              <a:schemeClr val="tx1"/>
            </a:solidFill>
          </a:endParaRPr>
        </a:p>
      </dgm:t>
    </dgm:pt>
    <dgm:pt modelId="{017BB3A4-E8B9-49F9-BF6E-2C1A7C72912E}" type="sibTrans" cxnId="{2F758CE7-EA55-425B-84F0-82FE4A517EC9}">
      <dgm:prSet/>
      <dgm:spPr/>
      <dgm:t>
        <a:bodyPr/>
        <a:lstStyle/>
        <a:p>
          <a:endParaRPr lang="en-US"/>
        </a:p>
      </dgm:t>
    </dgm:pt>
    <dgm:pt modelId="{708D35C7-E382-4450-9115-AAB1AAE3E51C}" type="parTrans" cxnId="{2F758CE7-EA55-425B-84F0-82FE4A517EC9}">
      <dgm:prSet/>
      <dgm:spPr/>
      <dgm:t>
        <a:bodyPr/>
        <a:lstStyle/>
        <a:p>
          <a:endParaRPr lang="en-US"/>
        </a:p>
      </dgm:t>
    </dgm:pt>
    <dgm:pt modelId="{CB7941ED-5BE4-4852-8A80-01A55142B682}">
      <dgm:prSet/>
      <dgm:spPr/>
      <dgm:t>
        <a:bodyPr/>
        <a:lstStyle/>
        <a:p>
          <a:r>
            <a:rPr lang="en-US" dirty="0" smtClean="0"/>
            <a:t>Final Words</a:t>
          </a:r>
          <a:endParaRPr lang="en-GB" dirty="0"/>
        </a:p>
      </dgm:t>
    </dgm:pt>
    <dgm:pt modelId="{A0D0323A-470B-4A50-9C02-FA5949580749}" type="parTrans" cxnId="{3899AB03-0DF2-4610-AA20-09F1D572FB2C}">
      <dgm:prSet/>
      <dgm:spPr/>
      <dgm:t>
        <a:bodyPr/>
        <a:lstStyle/>
        <a:p>
          <a:endParaRPr lang="en-GB"/>
        </a:p>
      </dgm:t>
    </dgm:pt>
    <dgm:pt modelId="{5CF37E80-B130-436A-BC87-4A7023C8C935}" type="sibTrans" cxnId="{3899AB03-0DF2-4610-AA20-09F1D572FB2C}">
      <dgm:prSet/>
      <dgm:spPr/>
      <dgm:t>
        <a:bodyPr/>
        <a:lstStyle/>
        <a:p>
          <a:endParaRPr lang="en-GB"/>
        </a:p>
      </dgm:t>
    </dgm:pt>
    <dgm:pt modelId="{DD3B0623-5613-4CD3-9612-2F99E5783704}" type="pres">
      <dgm:prSet presAssocID="{9DE2E4FA-C2AB-4972-A13E-7B8AA4E38003}" presName="layout" presStyleCnt="0">
        <dgm:presLayoutVars>
          <dgm:chMax/>
          <dgm:chPref/>
          <dgm:dir/>
          <dgm:animOne val="branch"/>
          <dgm:animLvl val="lvl"/>
          <dgm:resizeHandles/>
        </dgm:presLayoutVars>
      </dgm:prSet>
      <dgm:spPr/>
      <dgm:t>
        <a:bodyPr/>
        <a:lstStyle/>
        <a:p>
          <a:endParaRPr lang="en-GB"/>
        </a:p>
      </dgm:t>
    </dgm:pt>
    <dgm:pt modelId="{8CCCBB6B-9F17-458E-BDC5-B0541D27A2C5}" type="pres">
      <dgm:prSet presAssocID="{BA976B4C-C968-4FEB-AA19-237AC7C76F9D}" presName="root" presStyleCnt="0">
        <dgm:presLayoutVars>
          <dgm:chMax/>
          <dgm:chPref val="4"/>
        </dgm:presLayoutVars>
      </dgm:prSet>
      <dgm:spPr/>
      <dgm:t>
        <a:bodyPr/>
        <a:lstStyle/>
        <a:p>
          <a:endParaRPr lang="en-GB"/>
        </a:p>
      </dgm:t>
    </dgm:pt>
    <dgm:pt modelId="{EAD2FB16-87A1-483A-A3A2-7A065AF39556}" type="pres">
      <dgm:prSet presAssocID="{BA976B4C-C968-4FEB-AA19-237AC7C76F9D}" presName="rootComposite" presStyleCnt="0">
        <dgm:presLayoutVars/>
      </dgm:prSet>
      <dgm:spPr/>
      <dgm:t>
        <a:bodyPr/>
        <a:lstStyle/>
        <a:p>
          <a:endParaRPr lang="en-GB"/>
        </a:p>
      </dgm:t>
    </dgm:pt>
    <dgm:pt modelId="{D909C262-13B0-4C01-983B-56F3E0D1BADA}" type="pres">
      <dgm:prSet presAssocID="{BA976B4C-C968-4FEB-AA19-237AC7C76F9D}" presName="rootText" presStyleLbl="node0" presStyleIdx="0" presStyleCnt="1">
        <dgm:presLayoutVars>
          <dgm:chMax/>
          <dgm:chPref val="4"/>
        </dgm:presLayoutVars>
      </dgm:prSet>
      <dgm:spPr/>
      <dgm:t>
        <a:bodyPr/>
        <a:lstStyle/>
        <a:p>
          <a:endParaRPr lang="en-US"/>
        </a:p>
      </dgm:t>
    </dgm:pt>
    <dgm:pt modelId="{428648EC-FB3C-4329-95CE-2B01932B9553}" type="pres">
      <dgm:prSet presAssocID="{BA976B4C-C968-4FEB-AA19-237AC7C76F9D}" presName="childShape" presStyleCnt="0">
        <dgm:presLayoutVars>
          <dgm:chMax val="0"/>
          <dgm:chPref val="0"/>
        </dgm:presLayoutVars>
      </dgm:prSet>
      <dgm:spPr/>
      <dgm:t>
        <a:bodyPr/>
        <a:lstStyle/>
        <a:p>
          <a:endParaRPr lang="en-GB"/>
        </a:p>
      </dgm:t>
    </dgm:pt>
    <dgm:pt modelId="{31D6C023-4410-46DD-95C4-2826C1073A77}" type="pres">
      <dgm:prSet presAssocID="{F94BF89A-9FD9-4F85-9FB9-8CBE1E59D740}" presName="childComposite" presStyleCnt="0">
        <dgm:presLayoutVars>
          <dgm:chMax val="0"/>
          <dgm:chPref val="0"/>
        </dgm:presLayoutVars>
      </dgm:prSet>
      <dgm:spPr/>
      <dgm:t>
        <a:bodyPr/>
        <a:lstStyle/>
        <a:p>
          <a:endParaRPr lang="en-GB"/>
        </a:p>
      </dgm:t>
    </dgm:pt>
    <dgm:pt modelId="{B3600DB1-279A-402A-9D8A-2F91160067D9}" type="pres">
      <dgm:prSet presAssocID="{F94BF89A-9FD9-4F85-9FB9-8CBE1E59D740}" presName="Image" presStyleLbl="node1" presStyleIdx="0" presStyleCnt="4"/>
      <dgm:spPr/>
      <dgm:t>
        <a:bodyPr/>
        <a:lstStyle/>
        <a:p>
          <a:endParaRPr lang="en-GB"/>
        </a:p>
      </dgm:t>
    </dgm:pt>
    <dgm:pt modelId="{7BDAE03D-C41E-4D2E-8BF9-670A87A853A6}" type="pres">
      <dgm:prSet presAssocID="{F94BF89A-9FD9-4F85-9FB9-8CBE1E59D740}" presName="childText" presStyleLbl="lnNode1" presStyleIdx="0" presStyleCnt="4" custScaleX="128318">
        <dgm:presLayoutVars>
          <dgm:chMax val="0"/>
          <dgm:chPref val="0"/>
          <dgm:bulletEnabled val="1"/>
        </dgm:presLayoutVars>
      </dgm:prSet>
      <dgm:spPr/>
      <dgm:t>
        <a:bodyPr/>
        <a:lstStyle/>
        <a:p>
          <a:endParaRPr lang="en-GB"/>
        </a:p>
      </dgm:t>
    </dgm:pt>
    <dgm:pt modelId="{D9819865-A4CF-4383-B962-1D369F192B99}" type="pres">
      <dgm:prSet presAssocID="{609DD046-7CC2-4D29-9020-481E7CB5DE43}" presName="childComposite" presStyleCnt="0">
        <dgm:presLayoutVars>
          <dgm:chMax val="0"/>
          <dgm:chPref val="0"/>
        </dgm:presLayoutVars>
      </dgm:prSet>
      <dgm:spPr/>
      <dgm:t>
        <a:bodyPr/>
        <a:lstStyle/>
        <a:p>
          <a:endParaRPr lang="en-GB"/>
        </a:p>
      </dgm:t>
    </dgm:pt>
    <dgm:pt modelId="{2387E309-290C-4E3D-A278-5438069C5D01}" type="pres">
      <dgm:prSet presAssocID="{609DD046-7CC2-4D29-9020-481E7CB5DE43}" presName="Image" presStyleLbl="node1" presStyleIdx="1" presStyleCnt="4"/>
      <dgm:spPr/>
      <dgm:t>
        <a:bodyPr/>
        <a:lstStyle/>
        <a:p>
          <a:endParaRPr lang="en-GB"/>
        </a:p>
      </dgm:t>
    </dgm:pt>
    <dgm:pt modelId="{8D654E11-EF2D-4D02-82CA-5BB3090E181A}" type="pres">
      <dgm:prSet presAssocID="{609DD046-7CC2-4D29-9020-481E7CB5DE43}" presName="childText" presStyleLbl="lnNode1" presStyleIdx="1" presStyleCnt="4" custScaleX="128318">
        <dgm:presLayoutVars>
          <dgm:chMax val="0"/>
          <dgm:chPref val="0"/>
          <dgm:bulletEnabled val="1"/>
        </dgm:presLayoutVars>
      </dgm:prSet>
      <dgm:spPr/>
      <dgm:t>
        <a:bodyPr/>
        <a:lstStyle/>
        <a:p>
          <a:endParaRPr lang="en-GB"/>
        </a:p>
      </dgm:t>
    </dgm:pt>
    <dgm:pt modelId="{2A47234C-B6FF-455E-AFF2-E7D361770FAE}" type="pres">
      <dgm:prSet presAssocID="{3C985CEF-0289-405C-9849-74271DCCCA00}" presName="childComposite" presStyleCnt="0">
        <dgm:presLayoutVars>
          <dgm:chMax val="0"/>
          <dgm:chPref val="0"/>
        </dgm:presLayoutVars>
      </dgm:prSet>
      <dgm:spPr/>
      <dgm:t>
        <a:bodyPr/>
        <a:lstStyle/>
        <a:p>
          <a:endParaRPr lang="en-GB"/>
        </a:p>
      </dgm:t>
    </dgm:pt>
    <dgm:pt modelId="{A6BEE42C-6D35-48B2-84D6-70B3C493110D}" type="pres">
      <dgm:prSet presAssocID="{3C985CEF-0289-405C-9849-74271DCCCA00}" presName="Image" presStyleLbl="node1" presStyleIdx="2" presStyleCnt="4"/>
      <dgm:spPr/>
      <dgm:t>
        <a:bodyPr/>
        <a:lstStyle/>
        <a:p>
          <a:endParaRPr lang="en-GB"/>
        </a:p>
      </dgm:t>
    </dgm:pt>
    <dgm:pt modelId="{360529C5-99E9-4FB5-9F1C-05439C1EF3B6}" type="pres">
      <dgm:prSet presAssocID="{3C985CEF-0289-405C-9849-74271DCCCA00}" presName="childText" presStyleLbl="lnNode1" presStyleIdx="2" presStyleCnt="4" custScaleX="127504">
        <dgm:presLayoutVars>
          <dgm:chMax val="0"/>
          <dgm:chPref val="0"/>
          <dgm:bulletEnabled val="1"/>
        </dgm:presLayoutVars>
      </dgm:prSet>
      <dgm:spPr/>
      <dgm:t>
        <a:bodyPr/>
        <a:lstStyle/>
        <a:p>
          <a:endParaRPr lang="en-GB"/>
        </a:p>
      </dgm:t>
    </dgm:pt>
    <dgm:pt modelId="{D90EDE70-EEB6-4527-90C1-B564651783C5}" type="pres">
      <dgm:prSet presAssocID="{CB7941ED-5BE4-4852-8A80-01A55142B682}" presName="childComposite" presStyleCnt="0">
        <dgm:presLayoutVars>
          <dgm:chMax val="0"/>
          <dgm:chPref val="0"/>
        </dgm:presLayoutVars>
      </dgm:prSet>
      <dgm:spPr/>
      <dgm:t>
        <a:bodyPr/>
        <a:lstStyle/>
        <a:p>
          <a:endParaRPr lang="en-GB"/>
        </a:p>
      </dgm:t>
    </dgm:pt>
    <dgm:pt modelId="{B373F020-0EB9-410D-822F-5FAB25068074}" type="pres">
      <dgm:prSet presAssocID="{CB7941ED-5BE4-4852-8A80-01A55142B682}" presName="Image" presStyleLbl="node1" presStyleIdx="3" presStyleCnt="4"/>
      <dgm:spPr/>
      <dgm:t>
        <a:bodyPr/>
        <a:lstStyle/>
        <a:p>
          <a:endParaRPr lang="en-GB"/>
        </a:p>
      </dgm:t>
    </dgm:pt>
    <dgm:pt modelId="{F0B95905-C24C-473A-866D-A86228863A39}" type="pres">
      <dgm:prSet presAssocID="{CB7941ED-5BE4-4852-8A80-01A55142B682}" presName="childText" presStyleLbl="lnNode1" presStyleIdx="3" presStyleCnt="4" custScaleX="126587">
        <dgm:presLayoutVars>
          <dgm:chMax val="0"/>
          <dgm:chPref val="0"/>
          <dgm:bulletEnabled val="1"/>
        </dgm:presLayoutVars>
      </dgm:prSet>
      <dgm:spPr/>
      <dgm:t>
        <a:bodyPr/>
        <a:lstStyle/>
        <a:p>
          <a:endParaRPr lang="en-GB"/>
        </a:p>
      </dgm:t>
    </dgm:pt>
  </dgm:ptLst>
  <dgm:cxnLst>
    <dgm:cxn modelId="{2F758CE7-EA55-425B-84F0-82FE4A517EC9}" srcId="{9DE2E4FA-C2AB-4972-A13E-7B8AA4E38003}" destId="{BA976B4C-C968-4FEB-AA19-237AC7C76F9D}" srcOrd="0" destOrd="0" parTransId="{708D35C7-E382-4450-9115-AAB1AAE3E51C}" sibTransId="{017BB3A4-E8B9-49F9-BF6E-2C1A7C72912E}"/>
    <dgm:cxn modelId="{6B19F9B4-CC7A-414E-8D32-0EEDF625569C}" srcId="{BA976B4C-C968-4FEB-AA19-237AC7C76F9D}" destId="{609DD046-7CC2-4D29-9020-481E7CB5DE43}" srcOrd="1" destOrd="0" parTransId="{CCC1079C-3C8D-424F-935D-4FF42064B5E2}" sibTransId="{C200414A-C34A-4B84-AFC4-AE78C45DE7E7}"/>
    <dgm:cxn modelId="{B611F41F-C8FC-4478-B230-D1DA8B5114EC}" type="presOf" srcId="{CB7941ED-5BE4-4852-8A80-01A55142B682}" destId="{F0B95905-C24C-473A-866D-A86228863A39}" srcOrd="0" destOrd="0" presId="urn:microsoft.com/office/officeart/2008/layout/PictureAccentList"/>
    <dgm:cxn modelId="{141B8CE0-02B3-4456-9844-A2CE65086D57}" type="presOf" srcId="{BA976B4C-C968-4FEB-AA19-237AC7C76F9D}" destId="{D909C262-13B0-4C01-983B-56F3E0D1BADA}" srcOrd="0" destOrd="0" presId="urn:microsoft.com/office/officeart/2008/layout/PictureAccentList"/>
    <dgm:cxn modelId="{5868214D-A35A-4F6D-AA98-51AB6A7F2F59}" srcId="{BA976B4C-C968-4FEB-AA19-237AC7C76F9D}" destId="{F94BF89A-9FD9-4F85-9FB9-8CBE1E59D740}" srcOrd="0" destOrd="0" parTransId="{E2EDB58B-A8E7-47B2-8B80-BA1A9296637B}" sibTransId="{522F4BF0-22C7-41A9-B855-FAB6E021A114}"/>
    <dgm:cxn modelId="{7C8BEC50-9880-4A19-B4E1-CE2654E79FA7}" type="presOf" srcId="{609DD046-7CC2-4D29-9020-481E7CB5DE43}" destId="{8D654E11-EF2D-4D02-82CA-5BB3090E181A}" srcOrd="0" destOrd="0" presId="urn:microsoft.com/office/officeart/2008/layout/PictureAccentList"/>
    <dgm:cxn modelId="{9A0F2E09-38AC-4924-A91E-0D7CCD9AB75D}" srcId="{BA976B4C-C968-4FEB-AA19-237AC7C76F9D}" destId="{3C985CEF-0289-405C-9849-74271DCCCA00}" srcOrd="2" destOrd="0" parTransId="{E895C319-ABDE-4B48-B135-695417FDCC0F}" sibTransId="{42CD853D-7AE5-4BB9-8D71-6BA7C6FBF304}"/>
    <dgm:cxn modelId="{26487473-2C77-4D14-99DE-4E0A74B8974B}" type="presOf" srcId="{F94BF89A-9FD9-4F85-9FB9-8CBE1E59D740}" destId="{7BDAE03D-C41E-4D2E-8BF9-670A87A853A6}" srcOrd="0" destOrd="0" presId="urn:microsoft.com/office/officeart/2008/layout/PictureAccentList"/>
    <dgm:cxn modelId="{3899AB03-0DF2-4610-AA20-09F1D572FB2C}" srcId="{BA976B4C-C968-4FEB-AA19-237AC7C76F9D}" destId="{CB7941ED-5BE4-4852-8A80-01A55142B682}" srcOrd="3" destOrd="0" parTransId="{A0D0323A-470B-4A50-9C02-FA5949580749}" sibTransId="{5CF37E80-B130-436A-BC87-4A7023C8C935}"/>
    <dgm:cxn modelId="{DB750400-0B00-4EAA-8ACF-C2DD8A8BF8C0}" type="presOf" srcId="{9DE2E4FA-C2AB-4972-A13E-7B8AA4E38003}" destId="{DD3B0623-5613-4CD3-9612-2F99E5783704}" srcOrd="0" destOrd="0" presId="urn:microsoft.com/office/officeart/2008/layout/PictureAccentList"/>
    <dgm:cxn modelId="{62307A68-5907-4B09-B230-545362353281}" type="presOf" srcId="{3C985CEF-0289-405C-9849-74271DCCCA00}" destId="{360529C5-99E9-4FB5-9F1C-05439C1EF3B6}" srcOrd="0" destOrd="0" presId="urn:microsoft.com/office/officeart/2008/layout/PictureAccentList"/>
    <dgm:cxn modelId="{86DF8070-4F32-47DD-AB5C-8F47643BB008}" type="presParOf" srcId="{DD3B0623-5613-4CD3-9612-2F99E5783704}" destId="{8CCCBB6B-9F17-458E-BDC5-B0541D27A2C5}" srcOrd="0" destOrd="0" presId="urn:microsoft.com/office/officeart/2008/layout/PictureAccentList"/>
    <dgm:cxn modelId="{DA7420E4-66D8-4676-9722-5FA75D51F065}" type="presParOf" srcId="{8CCCBB6B-9F17-458E-BDC5-B0541D27A2C5}" destId="{EAD2FB16-87A1-483A-A3A2-7A065AF39556}" srcOrd="0" destOrd="0" presId="urn:microsoft.com/office/officeart/2008/layout/PictureAccentList"/>
    <dgm:cxn modelId="{667E8EC1-6521-47D8-821C-A4B6CC35ACF5}" type="presParOf" srcId="{EAD2FB16-87A1-483A-A3A2-7A065AF39556}" destId="{D909C262-13B0-4C01-983B-56F3E0D1BADA}" srcOrd="0" destOrd="0" presId="urn:microsoft.com/office/officeart/2008/layout/PictureAccentList"/>
    <dgm:cxn modelId="{E4545CF6-DD3B-4E10-BEB4-D6CC2A3A5BDE}" type="presParOf" srcId="{8CCCBB6B-9F17-458E-BDC5-B0541D27A2C5}" destId="{428648EC-FB3C-4329-95CE-2B01932B9553}" srcOrd="1" destOrd="0" presId="urn:microsoft.com/office/officeart/2008/layout/PictureAccentList"/>
    <dgm:cxn modelId="{00AF3F95-EE42-44B6-8A87-7177FA0897A9}" type="presParOf" srcId="{428648EC-FB3C-4329-95CE-2B01932B9553}" destId="{31D6C023-4410-46DD-95C4-2826C1073A77}" srcOrd="0" destOrd="0" presId="urn:microsoft.com/office/officeart/2008/layout/PictureAccentList"/>
    <dgm:cxn modelId="{3BC4C321-C836-4FD1-BE1A-3DD0E88E0C8B}" type="presParOf" srcId="{31D6C023-4410-46DD-95C4-2826C1073A77}" destId="{B3600DB1-279A-402A-9D8A-2F91160067D9}" srcOrd="0" destOrd="0" presId="urn:microsoft.com/office/officeart/2008/layout/PictureAccentList"/>
    <dgm:cxn modelId="{FDE2B6FF-D805-4CC3-97EE-58B13AD93C6F}" type="presParOf" srcId="{31D6C023-4410-46DD-95C4-2826C1073A77}" destId="{7BDAE03D-C41E-4D2E-8BF9-670A87A853A6}" srcOrd="1" destOrd="0" presId="urn:microsoft.com/office/officeart/2008/layout/PictureAccentList"/>
    <dgm:cxn modelId="{E729E79C-4E2C-4985-9DEF-CE67EAE52D87}" type="presParOf" srcId="{428648EC-FB3C-4329-95CE-2B01932B9553}" destId="{D9819865-A4CF-4383-B962-1D369F192B99}" srcOrd="1" destOrd="0" presId="urn:microsoft.com/office/officeart/2008/layout/PictureAccentList"/>
    <dgm:cxn modelId="{CFEAF7E4-35D9-474A-A3A1-6885B5F37ECC}" type="presParOf" srcId="{D9819865-A4CF-4383-B962-1D369F192B99}" destId="{2387E309-290C-4E3D-A278-5438069C5D01}" srcOrd="0" destOrd="0" presId="urn:microsoft.com/office/officeart/2008/layout/PictureAccentList"/>
    <dgm:cxn modelId="{B0D62B21-EB4A-43AC-B09A-2D88A9C1A272}" type="presParOf" srcId="{D9819865-A4CF-4383-B962-1D369F192B99}" destId="{8D654E11-EF2D-4D02-82CA-5BB3090E181A}" srcOrd="1" destOrd="0" presId="urn:microsoft.com/office/officeart/2008/layout/PictureAccentList"/>
    <dgm:cxn modelId="{213026F2-6B1C-4EE3-AB6B-412115E3E34C}" type="presParOf" srcId="{428648EC-FB3C-4329-95CE-2B01932B9553}" destId="{2A47234C-B6FF-455E-AFF2-E7D361770FAE}" srcOrd="2" destOrd="0" presId="urn:microsoft.com/office/officeart/2008/layout/PictureAccentList"/>
    <dgm:cxn modelId="{A5630C49-B4BA-4D79-A079-076106EB279B}" type="presParOf" srcId="{2A47234C-B6FF-455E-AFF2-E7D361770FAE}" destId="{A6BEE42C-6D35-48B2-84D6-70B3C493110D}" srcOrd="0" destOrd="0" presId="urn:microsoft.com/office/officeart/2008/layout/PictureAccentList"/>
    <dgm:cxn modelId="{B3246B25-4D10-4975-86C6-4BB53BD86328}" type="presParOf" srcId="{2A47234C-B6FF-455E-AFF2-E7D361770FAE}" destId="{360529C5-99E9-4FB5-9F1C-05439C1EF3B6}" srcOrd="1" destOrd="0" presId="urn:microsoft.com/office/officeart/2008/layout/PictureAccentList"/>
    <dgm:cxn modelId="{1CD20ACF-12A9-484D-9330-0EA89B6AC8CC}" type="presParOf" srcId="{428648EC-FB3C-4329-95CE-2B01932B9553}" destId="{D90EDE70-EEB6-4527-90C1-B564651783C5}" srcOrd="3" destOrd="0" presId="urn:microsoft.com/office/officeart/2008/layout/PictureAccentList"/>
    <dgm:cxn modelId="{FE7B920E-8111-4CED-9378-E35834A8C9F8}" type="presParOf" srcId="{D90EDE70-EEB6-4527-90C1-B564651783C5}" destId="{B373F020-0EB9-410D-822F-5FAB25068074}" srcOrd="0" destOrd="0" presId="urn:microsoft.com/office/officeart/2008/layout/PictureAccentList"/>
    <dgm:cxn modelId="{8CDBAA09-A86C-4FB3-8EEE-78BD7AEED5F1}" type="presParOf" srcId="{D90EDE70-EEB6-4527-90C1-B564651783C5}" destId="{F0B95905-C24C-473A-866D-A86228863A3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05CC9-6BAF-4C4B-870A-D6F7DE6D8E6E}" type="doc">
      <dgm:prSet loTypeId="urn:microsoft.com/office/officeart/2008/layout/CircularPictureCallout" loCatId="picture" qsTypeId="urn:microsoft.com/office/officeart/2005/8/quickstyle/simple1" qsCatId="simple" csTypeId="urn:microsoft.com/office/officeart/2005/8/colors/accent1_2" csCatId="accent1"/>
      <dgm:spPr/>
    </dgm:pt>
    <dgm:pt modelId="{D5C1F78B-9AD0-46E9-908D-081E16B83AEE}">
      <dgm:prSet phldrT="[Text]" phldr="1"/>
      <dgm:spPr/>
      <dgm:t>
        <a:bodyPr/>
        <a:lstStyle/>
        <a:p>
          <a:endParaRPr lang="en-GB" dirty="0"/>
        </a:p>
      </dgm:t>
    </dgm:pt>
    <dgm:pt modelId="{DC7D0F4A-65A1-4747-BFFE-009714AC5C88}" type="sibTrans" cxnId="{45B40F51-F8AB-4491-A32D-EA8C661A219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t>
        <a:bodyPr/>
        <a:lstStyle/>
        <a:p>
          <a:endParaRPr lang="en-GB"/>
        </a:p>
      </dgm:t>
    </dgm:pt>
    <dgm:pt modelId="{72579653-20BB-4C32-9E3C-0D5DAD0D2CC9}" type="parTrans" cxnId="{45B40F51-F8AB-4491-A32D-EA8C661A219C}">
      <dgm:prSet/>
      <dgm:spPr/>
      <dgm:t>
        <a:bodyPr/>
        <a:lstStyle/>
        <a:p>
          <a:endParaRPr lang="en-GB"/>
        </a:p>
      </dgm:t>
    </dgm:pt>
    <dgm:pt modelId="{1098446A-71B7-4620-B57A-B0F6DBC54DFC}" type="pres">
      <dgm:prSet presAssocID="{10A05CC9-6BAF-4C4B-870A-D6F7DE6D8E6E}" presName="Name0" presStyleCnt="0">
        <dgm:presLayoutVars>
          <dgm:chMax val="7"/>
          <dgm:chPref val="7"/>
          <dgm:dir/>
        </dgm:presLayoutVars>
      </dgm:prSet>
      <dgm:spPr/>
    </dgm:pt>
    <dgm:pt modelId="{1F725155-95AF-43E2-BBD9-651A1F8F1E2D}" type="pres">
      <dgm:prSet presAssocID="{10A05CC9-6BAF-4C4B-870A-D6F7DE6D8E6E}" presName="Name1" presStyleCnt="0"/>
      <dgm:spPr/>
    </dgm:pt>
    <dgm:pt modelId="{7BAC07BE-761B-4C56-922F-513A24296617}" type="pres">
      <dgm:prSet presAssocID="{DC7D0F4A-65A1-4747-BFFE-009714AC5C88}" presName="picture_1" presStyleCnt="0"/>
      <dgm:spPr/>
    </dgm:pt>
    <dgm:pt modelId="{EDAE1277-8A20-4455-BCD0-BA7904DBC66B}" type="pres">
      <dgm:prSet presAssocID="{DC7D0F4A-65A1-4747-BFFE-009714AC5C88}" presName="pictureRepeatNode" presStyleLbl="alignImgPlace1" presStyleIdx="0" presStyleCnt="1" custLinFactNeighborX="17913" custLinFactNeighborY="-27795"/>
      <dgm:spPr/>
      <dgm:t>
        <a:bodyPr/>
        <a:lstStyle/>
        <a:p>
          <a:endParaRPr lang="en-GB"/>
        </a:p>
      </dgm:t>
    </dgm:pt>
    <dgm:pt modelId="{76A1BE62-A8F1-49D0-9FBC-BC23B9CD9B8C}" type="pres">
      <dgm:prSet presAssocID="{D5C1F78B-9AD0-46E9-908D-081E16B83AEE}" presName="text_1" presStyleLbl="node1" presStyleIdx="0" presStyleCnt="0">
        <dgm:presLayoutVars>
          <dgm:bulletEnabled val="1"/>
        </dgm:presLayoutVars>
      </dgm:prSet>
      <dgm:spPr/>
      <dgm:t>
        <a:bodyPr/>
        <a:lstStyle/>
        <a:p>
          <a:endParaRPr lang="en-GB"/>
        </a:p>
      </dgm:t>
    </dgm:pt>
  </dgm:ptLst>
  <dgm:cxnLst>
    <dgm:cxn modelId="{7D816F9A-2C90-451E-919E-9458A0038E64}" type="presOf" srcId="{DC7D0F4A-65A1-4747-BFFE-009714AC5C88}" destId="{EDAE1277-8A20-4455-BCD0-BA7904DBC66B}" srcOrd="0" destOrd="0" presId="urn:microsoft.com/office/officeart/2008/layout/CircularPictureCallout"/>
    <dgm:cxn modelId="{74585936-1C1E-4655-99B0-0F42AC66A6AC}" type="presOf" srcId="{10A05CC9-6BAF-4C4B-870A-D6F7DE6D8E6E}" destId="{1098446A-71B7-4620-B57A-B0F6DBC54DFC}" srcOrd="0" destOrd="0" presId="urn:microsoft.com/office/officeart/2008/layout/CircularPictureCallout"/>
    <dgm:cxn modelId="{57865540-A8CF-418C-A99C-122D112E881E}" type="presOf" srcId="{D5C1F78B-9AD0-46E9-908D-081E16B83AEE}" destId="{76A1BE62-A8F1-49D0-9FBC-BC23B9CD9B8C}" srcOrd="0" destOrd="0" presId="urn:microsoft.com/office/officeart/2008/layout/CircularPictureCallout"/>
    <dgm:cxn modelId="{45B40F51-F8AB-4491-A32D-EA8C661A219C}" srcId="{10A05CC9-6BAF-4C4B-870A-D6F7DE6D8E6E}" destId="{D5C1F78B-9AD0-46E9-908D-081E16B83AEE}" srcOrd="0" destOrd="0" parTransId="{72579653-20BB-4C32-9E3C-0D5DAD0D2CC9}" sibTransId="{DC7D0F4A-65A1-4747-BFFE-009714AC5C88}"/>
    <dgm:cxn modelId="{7B5879EE-949C-4197-9FF4-EDAAE7045FA9}" type="presParOf" srcId="{1098446A-71B7-4620-B57A-B0F6DBC54DFC}" destId="{1F725155-95AF-43E2-BBD9-651A1F8F1E2D}" srcOrd="0" destOrd="0" presId="urn:microsoft.com/office/officeart/2008/layout/CircularPictureCallout"/>
    <dgm:cxn modelId="{9D997D92-68E7-418C-A4F7-0E617EB4DD07}" type="presParOf" srcId="{1F725155-95AF-43E2-BBD9-651A1F8F1E2D}" destId="{7BAC07BE-761B-4C56-922F-513A24296617}" srcOrd="0" destOrd="0" presId="urn:microsoft.com/office/officeart/2008/layout/CircularPictureCallout"/>
    <dgm:cxn modelId="{5A739CAE-3063-41DD-A590-83F18A9000B6}" type="presParOf" srcId="{7BAC07BE-761B-4C56-922F-513A24296617}" destId="{EDAE1277-8A20-4455-BCD0-BA7904DBC66B}" srcOrd="0" destOrd="0" presId="urn:microsoft.com/office/officeart/2008/layout/CircularPictureCallout"/>
    <dgm:cxn modelId="{0BE84FF3-01E3-4D15-86DA-5F495DB3AB33}" type="presParOf" srcId="{1F725155-95AF-43E2-BBD9-651A1F8F1E2D}" destId="{76A1BE62-A8F1-49D0-9FBC-BC23B9CD9B8C}"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9A10D-AA29-4724-8E5C-0B00A77C5D70}" type="doc">
      <dgm:prSet loTypeId="urn:microsoft.com/office/officeart/2005/8/layout/funnel1" loCatId="process" qsTypeId="urn:microsoft.com/office/officeart/2005/8/quickstyle/simple2" qsCatId="simple" csTypeId="urn:microsoft.com/office/officeart/2005/8/colors/colorful2" csCatId="colorful" phldr="1"/>
      <dgm:spPr/>
      <dgm:t>
        <a:bodyPr/>
        <a:lstStyle/>
        <a:p>
          <a:endParaRPr lang="en-GB"/>
        </a:p>
      </dgm:t>
    </dgm:pt>
    <dgm:pt modelId="{32723EB8-829D-4EF9-80F8-F1178C1975C7}">
      <dgm:prSet phldrT="[Text]"/>
      <dgm:spPr/>
      <dgm:t>
        <a:bodyPr/>
        <a:lstStyle/>
        <a:p>
          <a:r>
            <a:rPr lang="en-US" dirty="0" err="1" smtClean="0"/>
            <a:t>Env</a:t>
          </a:r>
          <a:r>
            <a:rPr lang="en-US" dirty="0" smtClean="0"/>
            <a:t>.</a:t>
          </a:r>
          <a:endParaRPr lang="en-GB" dirty="0"/>
        </a:p>
      </dgm:t>
    </dgm:pt>
    <dgm:pt modelId="{F0F09215-C506-4E2B-88DD-19C0692B1391}" type="parTrans" cxnId="{30C2335D-7E07-4669-82DC-A91E43F10E18}">
      <dgm:prSet/>
      <dgm:spPr/>
      <dgm:t>
        <a:bodyPr/>
        <a:lstStyle/>
        <a:p>
          <a:endParaRPr lang="en-GB"/>
        </a:p>
      </dgm:t>
    </dgm:pt>
    <dgm:pt modelId="{7025C9D4-BD2F-495F-A78D-044D5E81FB9D}" type="sibTrans" cxnId="{30C2335D-7E07-4669-82DC-A91E43F10E18}">
      <dgm:prSet/>
      <dgm:spPr/>
      <dgm:t>
        <a:bodyPr/>
        <a:lstStyle/>
        <a:p>
          <a:endParaRPr lang="en-GB"/>
        </a:p>
      </dgm:t>
    </dgm:pt>
    <dgm:pt modelId="{DB1AD48B-C1DC-4D0F-B50A-476966C268EE}">
      <dgm:prSet phldrT="[Text]"/>
      <dgm:spPr/>
      <dgm:t>
        <a:bodyPr/>
        <a:lstStyle/>
        <a:p>
          <a:r>
            <a:rPr lang="en-US" dirty="0" smtClean="0"/>
            <a:t>Teacher</a:t>
          </a:r>
          <a:endParaRPr lang="en-GB" dirty="0"/>
        </a:p>
      </dgm:t>
    </dgm:pt>
    <dgm:pt modelId="{547A353B-5340-4E1E-A2B2-34DBABBCB3FD}" type="parTrans" cxnId="{B6F968D5-80BE-4B58-B8F8-C5587AB645F3}">
      <dgm:prSet/>
      <dgm:spPr/>
      <dgm:t>
        <a:bodyPr/>
        <a:lstStyle/>
        <a:p>
          <a:endParaRPr lang="en-GB"/>
        </a:p>
      </dgm:t>
    </dgm:pt>
    <dgm:pt modelId="{88A1E6B9-DC3A-4E0E-9D19-1434B8E90F4D}" type="sibTrans" cxnId="{B6F968D5-80BE-4B58-B8F8-C5587AB645F3}">
      <dgm:prSet/>
      <dgm:spPr/>
      <dgm:t>
        <a:bodyPr/>
        <a:lstStyle/>
        <a:p>
          <a:endParaRPr lang="en-GB"/>
        </a:p>
      </dgm:t>
    </dgm:pt>
    <dgm:pt modelId="{3F39471E-90D0-41B2-B58C-9991669E83F9}">
      <dgm:prSet phldrT="[Text]"/>
      <dgm:spPr/>
      <dgm:t>
        <a:bodyPr/>
        <a:lstStyle/>
        <a:p>
          <a:r>
            <a:rPr lang="en-US" dirty="0" smtClean="0"/>
            <a:t>Learner</a:t>
          </a:r>
          <a:endParaRPr lang="en-GB" dirty="0"/>
        </a:p>
      </dgm:t>
    </dgm:pt>
    <dgm:pt modelId="{799B2CF2-520C-4808-8D20-2B5C3446A29A}" type="parTrans" cxnId="{E3A3636E-6BE2-4708-BCBC-E28899829135}">
      <dgm:prSet/>
      <dgm:spPr/>
      <dgm:t>
        <a:bodyPr/>
        <a:lstStyle/>
        <a:p>
          <a:endParaRPr lang="en-GB"/>
        </a:p>
      </dgm:t>
    </dgm:pt>
    <dgm:pt modelId="{96BD89E8-FCB3-4A4B-B7CA-9EFE0E25837B}" type="sibTrans" cxnId="{E3A3636E-6BE2-4708-BCBC-E28899829135}">
      <dgm:prSet/>
      <dgm:spPr/>
      <dgm:t>
        <a:bodyPr/>
        <a:lstStyle/>
        <a:p>
          <a:endParaRPr lang="en-GB"/>
        </a:p>
      </dgm:t>
    </dgm:pt>
    <dgm:pt modelId="{D9DF92FF-1F37-4C94-AE9C-82DDC7FF371E}">
      <dgm:prSet phldrT="[Text]" custT="1"/>
      <dgm:spPr/>
      <dgm:t>
        <a:bodyPr/>
        <a:lstStyle/>
        <a:p>
          <a:r>
            <a:rPr lang="en-US" sz="2800" dirty="0" smtClean="0"/>
            <a:t>Level of integrity in teaching &amp; learning in an academic institution</a:t>
          </a:r>
          <a:endParaRPr lang="en-GB" sz="2800" dirty="0"/>
        </a:p>
      </dgm:t>
    </dgm:pt>
    <dgm:pt modelId="{0BC1DD1D-0A90-44EF-8D94-0BA727AC4768}" type="parTrans" cxnId="{76EE6A33-D77F-423E-BE59-AC412D18CC76}">
      <dgm:prSet/>
      <dgm:spPr/>
      <dgm:t>
        <a:bodyPr/>
        <a:lstStyle/>
        <a:p>
          <a:endParaRPr lang="en-GB"/>
        </a:p>
      </dgm:t>
    </dgm:pt>
    <dgm:pt modelId="{92E8231E-D38B-4CA2-980A-506D3C69D749}" type="sibTrans" cxnId="{76EE6A33-D77F-423E-BE59-AC412D18CC76}">
      <dgm:prSet/>
      <dgm:spPr/>
      <dgm:t>
        <a:bodyPr/>
        <a:lstStyle/>
        <a:p>
          <a:endParaRPr lang="en-GB"/>
        </a:p>
      </dgm:t>
    </dgm:pt>
    <dgm:pt modelId="{88677DE3-FA53-456E-87F8-7DCB6EB3D18C}" type="pres">
      <dgm:prSet presAssocID="{98E9A10D-AA29-4724-8E5C-0B00A77C5D70}" presName="Name0" presStyleCnt="0">
        <dgm:presLayoutVars>
          <dgm:chMax val="4"/>
          <dgm:resizeHandles val="exact"/>
        </dgm:presLayoutVars>
      </dgm:prSet>
      <dgm:spPr/>
      <dgm:t>
        <a:bodyPr/>
        <a:lstStyle/>
        <a:p>
          <a:endParaRPr lang="en-GB"/>
        </a:p>
      </dgm:t>
    </dgm:pt>
    <dgm:pt modelId="{A775C566-255A-4A24-9945-192081663E04}" type="pres">
      <dgm:prSet presAssocID="{98E9A10D-AA29-4724-8E5C-0B00A77C5D70}" presName="ellipse" presStyleLbl="trBgShp" presStyleIdx="0" presStyleCnt="1"/>
      <dgm:spPr/>
    </dgm:pt>
    <dgm:pt modelId="{D0DCD774-3EA7-4341-BA36-308DB0079B79}" type="pres">
      <dgm:prSet presAssocID="{98E9A10D-AA29-4724-8E5C-0B00A77C5D70}" presName="arrow1" presStyleLbl="fgShp" presStyleIdx="0" presStyleCnt="1"/>
      <dgm:spPr>
        <a:solidFill>
          <a:srgbClr val="FF0000"/>
        </a:solidFill>
      </dgm:spPr>
    </dgm:pt>
    <dgm:pt modelId="{A754F485-5BD6-480C-8A5D-4494DB4985A1}" type="pres">
      <dgm:prSet presAssocID="{98E9A10D-AA29-4724-8E5C-0B00A77C5D70}" presName="rectangle" presStyleLbl="revTx" presStyleIdx="0" presStyleCnt="1" custScaleX="221132">
        <dgm:presLayoutVars>
          <dgm:bulletEnabled val="1"/>
        </dgm:presLayoutVars>
      </dgm:prSet>
      <dgm:spPr/>
      <dgm:t>
        <a:bodyPr/>
        <a:lstStyle/>
        <a:p>
          <a:endParaRPr lang="en-GB"/>
        </a:p>
      </dgm:t>
    </dgm:pt>
    <dgm:pt modelId="{00703E43-13E0-4AA8-94E9-01B67EE6A9D6}" type="pres">
      <dgm:prSet presAssocID="{DB1AD48B-C1DC-4D0F-B50A-476966C268EE}" presName="item1" presStyleLbl="node1" presStyleIdx="0" presStyleCnt="3">
        <dgm:presLayoutVars>
          <dgm:bulletEnabled val="1"/>
        </dgm:presLayoutVars>
      </dgm:prSet>
      <dgm:spPr/>
      <dgm:t>
        <a:bodyPr/>
        <a:lstStyle/>
        <a:p>
          <a:endParaRPr lang="en-GB"/>
        </a:p>
      </dgm:t>
    </dgm:pt>
    <dgm:pt modelId="{AE5FC841-DB78-4407-AF80-1697DE9BF936}" type="pres">
      <dgm:prSet presAssocID="{3F39471E-90D0-41B2-B58C-9991669E83F9}" presName="item2" presStyleLbl="node1" presStyleIdx="1" presStyleCnt="3" custLinFactNeighborY="1072">
        <dgm:presLayoutVars>
          <dgm:bulletEnabled val="1"/>
        </dgm:presLayoutVars>
      </dgm:prSet>
      <dgm:spPr/>
      <dgm:t>
        <a:bodyPr/>
        <a:lstStyle/>
        <a:p>
          <a:endParaRPr lang="en-GB"/>
        </a:p>
      </dgm:t>
    </dgm:pt>
    <dgm:pt modelId="{AA46A617-8090-4E57-A0A5-4786C48E3AFA}" type="pres">
      <dgm:prSet presAssocID="{D9DF92FF-1F37-4C94-AE9C-82DDC7FF371E}" presName="item3" presStyleLbl="node1" presStyleIdx="2" presStyleCnt="3" custLinFactNeighborX="0">
        <dgm:presLayoutVars>
          <dgm:bulletEnabled val="1"/>
        </dgm:presLayoutVars>
      </dgm:prSet>
      <dgm:spPr/>
      <dgm:t>
        <a:bodyPr/>
        <a:lstStyle/>
        <a:p>
          <a:endParaRPr lang="en-GB"/>
        </a:p>
      </dgm:t>
    </dgm:pt>
    <dgm:pt modelId="{3ACF8068-77CD-43BA-B3E2-BDA44A7881C5}" type="pres">
      <dgm:prSet presAssocID="{98E9A10D-AA29-4724-8E5C-0B00A77C5D70}" presName="funnel" presStyleLbl="trAlignAcc1" presStyleIdx="0" presStyleCnt="1"/>
      <dgm:spPr/>
    </dgm:pt>
  </dgm:ptLst>
  <dgm:cxnLst>
    <dgm:cxn modelId="{76EE6A33-D77F-423E-BE59-AC412D18CC76}" srcId="{98E9A10D-AA29-4724-8E5C-0B00A77C5D70}" destId="{D9DF92FF-1F37-4C94-AE9C-82DDC7FF371E}" srcOrd="3" destOrd="0" parTransId="{0BC1DD1D-0A90-44EF-8D94-0BA727AC4768}" sibTransId="{92E8231E-D38B-4CA2-980A-506D3C69D749}"/>
    <dgm:cxn modelId="{99A3CA1D-D427-455E-AC5B-647ED6C61B56}" type="presOf" srcId="{D9DF92FF-1F37-4C94-AE9C-82DDC7FF371E}" destId="{A754F485-5BD6-480C-8A5D-4494DB4985A1}" srcOrd="0" destOrd="0" presId="urn:microsoft.com/office/officeart/2005/8/layout/funnel1"/>
    <dgm:cxn modelId="{BAB7802A-3EF0-4F28-A917-8059591C4EDF}" type="presOf" srcId="{DB1AD48B-C1DC-4D0F-B50A-476966C268EE}" destId="{AE5FC841-DB78-4407-AF80-1697DE9BF936}" srcOrd="0" destOrd="0" presId="urn:microsoft.com/office/officeart/2005/8/layout/funnel1"/>
    <dgm:cxn modelId="{0FAF055C-70BD-4BF5-8A30-30EAF059DBEB}" type="presOf" srcId="{32723EB8-829D-4EF9-80F8-F1178C1975C7}" destId="{AA46A617-8090-4E57-A0A5-4786C48E3AFA}" srcOrd="0" destOrd="0" presId="urn:microsoft.com/office/officeart/2005/8/layout/funnel1"/>
    <dgm:cxn modelId="{B6F968D5-80BE-4B58-B8F8-C5587AB645F3}" srcId="{98E9A10D-AA29-4724-8E5C-0B00A77C5D70}" destId="{DB1AD48B-C1DC-4D0F-B50A-476966C268EE}" srcOrd="1" destOrd="0" parTransId="{547A353B-5340-4E1E-A2B2-34DBABBCB3FD}" sibTransId="{88A1E6B9-DC3A-4E0E-9D19-1434B8E90F4D}"/>
    <dgm:cxn modelId="{004E8C86-979A-4615-9CFA-CAF053135A8F}" type="presOf" srcId="{98E9A10D-AA29-4724-8E5C-0B00A77C5D70}" destId="{88677DE3-FA53-456E-87F8-7DCB6EB3D18C}" srcOrd="0" destOrd="0" presId="urn:microsoft.com/office/officeart/2005/8/layout/funnel1"/>
    <dgm:cxn modelId="{30C2335D-7E07-4669-82DC-A91E43F10E18}" srcId="{98E9A10D-AA29-4724-8E5C-0B00A77C5D70}" destId="{32723EB8-829D-4EF9-80F8-F1178C1975C7}" srcOrd="0" destOrd="0" parTransId="{F0F09215-C506-4E2B-88DD-19C0692B1391}" sibTransId="{7025C9D4-BD2F-495F-A78D-044D5E81FB9D}"/>
    <dgm:cxn modelId="{E3A3636E-6BE2-4708-BCBC-E28899829135}" srcId="{98E9A10D-AA29-4724-8E5C-0B00A77C5D70}" destId="{3F39471E-90D0-41B2-B58C-9991669E83F9}" srcOrd="2" destOrd="0" parTransId="{799B2CF2-520C-4808-8D20-2B5C3446A29A}" sibTransId="{96BD89E8-FCB3-4A4B-B7CA-9EFE0E25837B}"/>
    <dgm:cxn modelId="{4A221459-1D12-4CA5-99E2-2CA46AE6116B}" type="presOf" srcId="{3F39471E-90D0-41B2-B58C-9991669E83F9}" destId="{00703E43-13E0-4AA8-94E9-01B67EE6A9D6}" srcOrd="0" destOrd="0" presId="urn:microsoft.com/office/officeart/2005/8/layout/funnel1"/>
    <dgm:cxn modelId="{006AA18E-EE4E-4007-B918-224D99F4224F}" type="presParOf" srcId="{88677DE3-FA53-456E-87F8-7DCB6EB3D18C}" destId="{A775C566-255A-4A24-9945-192081663E04}" srcOrd="0" destOrd="0" presId="urn:microsoft.com/office/officeart/2005/8/layout/funnel1"/>
    <dgm:cxn modelId="{6D4371CC-CD2C-4608-B3FF-D6C04CE0C0A5}" type="presParOf" srcId="{88677DE3-FA53-456E-87F8-7DCB6EB3D18C}" destId="{D0DCD774-3EA7-4341-BA36-308DB0079B79}" srcOrd="1" destOrd="0" presId="urn:microsoft.com/office/officeart/2005/8/layout/funnel1"/>
    <dgm:cxn modelId="{AB3EBA2F-1830-4ADE-81F8-B3A2770DDE7B}" type="presParOf" srcId="{88677DE3-FA53-456E-87F8-7DCB6EB3D18C}" destId="{A754F485-5BD6-480C-8A5D-4494DB4985A1}" srcOrd="2" destOrd="0" presId="urn:microsoft.com/office/officeart/2005/8/layout/funnel1"/>
    <dgm:cxn modelId="{65BAE47C-D808-43A0-BC8B-8F4B22ABBA55}" type="presParOf" srcId="{88677DE3-FA53-456E-87F8-7DCB6EB3D18C}" destId="{00703E43-13E0-4AA8-94E9-01B67EE6A9D6}" srcOrd="3" destOrd="0" presId="urn:microsoft.com/office/officeart/2005/8/layout/funnel1"/>
    <dgm:cxn modelId="{71260D28-0E67-44E1-B612-52397D4AA0AA}" type="presParOf" srcId="{88677DE3-FA53-456E-87F8-7DCB6EB3D18C}" destId="{AE5FC841-DB78-4407-AF80-1697DE9BF936}" srcOrd="4" destOrd="0" presId="urn:microsoft.com/office/officeart/2005/8/layout/funnel1"/>
    <dgm:cxn modelId="{A45D57D0-3210-455D-AD3E-3E1B4CDE56AB}" type="presParOf" srcId="{88677DE3-FA53-456E-87F8-7DCB6EB3D18C}" destId="{AA46A617-8090-4E57-A0A5-4786C48E3AFA}" srcOrd="5" destOrd="0" presId="urn:microsoft.com/office/officeart/2005/8/layout/funnel1"/>
    <dgm:cxn modelId="{823A979D-2D29-4011-88B4-1F7F5AD1C167}" type="presParOf" srcId="{88677DE3-FA53-456E-87F8-7DCB6EB3D18C}" destId="{3ACF8068-77CD-43BA-B3E2-BDA44A7881C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9C262-13B0-4C01-983B-56F3E0D1BADA}">
      <dsp:nvSpPr>
        <dsp:cNvPr id="0" name=""/>
        <dsp:cNvSpPr/>
      </dsp:nvSpPr>
      <dsp:spPr>
        <a:xfrm>
          <a:off x="1193662" y="1284"/>
          <a:ext cx="6190292" cy="97845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tx1"/>
              </a:solidFill>
            </a:rPr>
            <a:t>Outline</a:t>
          </a:r>
          <a:endParaRPr lang="en-US" sz="4800" kern="1200" dirty="0">
            <a:solidFill>
              <a:schemeClr val="tx1"/>
            </a:solidFill>
          </a:endParaRPr>
        </a:p>
      </dsp:txBody>
      <dsp:txXfrm>
        <a:off x="1222320" y="29942"/>
        <a:ext cx="6132976" cy="921138"/>
      </dsp:txXfrm>
    </dsp:sp>
    <dsp:sp modelId="{B3600DB1-279A-402A-9D8A-2F91160067D9}">
      <dsp:nvSpPr>
        <dsp:cNvPr id="0" name=""/>
        <dsp:cNvSpPr/>
      </dsp:nvSpPr>
      <dsp:spPr>
        <a:xfrm>
          <a:off x="828846" y="1155861"/>
          <a:ext cx="978454" cy="97845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AE03D-C41E-4D2E-8BF9-670A87A853A6}">
      <dsp:nvSpPr>
        <dsp:cNvPr id="0" name=""/>
        <dsp:cNvSpPr/>
      </dsp:nvSpPr>
      <dsp:spPr>
        <a:xfrm>
          <a:off x="1136377" y="1155861"/>
          <a:ext cx="6612393" cy="97845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Framing the Agenda</a:t>
          </a:r>
          <a:endParaRPr lang="en-US" sz="3200" kern="1200" dirty="0"/>
        </a:p>
      </dsp:txBody>
      <dsp:txXfrm>
        <a:off x="1184150" y="1203634"/>
        <a:ext cx="6516847" cy="882908"/>
      </dsp:txXfrm>
    </dsp:sp>
    <dsp:sp modelId="{2387E309-290C-4E3D-A278-5438069C5D01}">
      <dsp:nvSpPr>
        <dsp:cNvPr id="0" name=""/>
        <dsp:cNvSpPr/>
      </dsp:nvSpPr>
      <dsp:spPr>
        <a:xfrm>
          <a:off x="828846" y="2251730"/>
          <a:ext cx="978454" cy="978454"/>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654E11-EF2D-4D02-82CA-5BB3090E181A}">
      <dsp:nvSpPr>
        <dsp:cNvPr id="0" name=""/>
        <dsp:cNvSpPr/>
      </dsp:nvSpPr>
      <dsp:spPr>
        <a:xfrm>
          <a:off x="1136377" y="2251730"/>
          <a:ext cx="6612393" cy="978454"/>
        </a:xfrm>
        <a:prstGeom prst="roundRect">
          <a:avLst>
            <a:gd name="adj" fmla="val 166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Facets of the Challenge</a:t>
          </a:r>
          <a:endParaRPr lang="en-US" sz="3200" kern="1200" dirty="0"/>
        </a:p>
      </dsp:txBody>
      <dsp:txXfrm>
        <a:off x="1184150" y="2299503"/>
        <a:ext cx="6516847" cy="882908"/>
      </dsp:txXfrm>
    </dsp:sp>
    <dsp:sp modelId="{A6BEE42C-6D35-48B2-84D6-70B3C493110D}">
      <dsp:nvSpPr>
        <dsp:cNvPr id="0" name=""/>
        <dsp:cNvSpPr/>
      </dsp:nvSpPr>
      <dsp:spPr>
        <a:xfrm>
          <a:off x="849820" y="3347600"/>
          <a:ext cx="978454" cy="978454"/>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529C5-99E9-4FB5-9F1C-05439C1EF3B6}">
      <dsp:nvSpPr>
        <dsp:cNvPr id="0" name=""/>
        <dsp:cNvSpPr/>
      </dsp:nvSpPr>
      <dsp:spPr>
        <a:xfrm>
          <a:off x="1178323" y="3347600"/>
          <a:ext cx="6570447" cy="978454"/>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Facing the Future</a:t>
          </a:r>
          <a:endParaRPr lang="en-US" sz="3200" kern="1200" dirty="0"/>
        </a:p>
      </dsp:txBody>
      <dsp:txXfrm>
        <a:off x="1226096" y="3395373"/>
        <a:ext cx="6474901" cy="882908"/>
      </dsp:txXfrm>
    </dsp:sp>
    <dsp:sp modelId="{B373F020-0EB9-410D-822F-5FAB25068074}">
      <dsp:nvSpPr>
        <dsp:cNvPr id="0" name=""/>
        <dsp:cNvSpPr/>
      </dsp:nvSpPr>
      <dsp:spPr>
        <a:xfrm>
          <a:off x="873447" y="4443469"/>
          <a:ext cx="978454" cy="978454"/>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95905-C24C-473A-866D-A86228863A39}">
      <dsp:nvSpPr>
        <dsp:cNvPr id="0" name=""/>
        <dsp:cNvSpPr/>
      </dsp:nvSpPr>
      <dsp:spPr>
        <a:xfrm>
          <a:off x="1225577" y="4443469"/>
          <a:ext cx="6523193" cy="978454"/>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Final Words</a:t>
          </a:r>
          <a:endParaRPr lang="en-GB" sz="3200" kern="1200" dirty="0"/>
        </a:p>
      </dsp:txBody>
      <dsp:txXfrm>
        <a:off x="1273350" y="4491242"/>
        <a:ext cx="6427647" cy="882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E1277-8A20-4455-BCD0-BA7904DBC66B}">
      <dsp:nvSpPr>
        <dsp:cNvPr id="0" name=""/>
        <dsp:cNvSpPr/>
      </dsp:nvSpPr>
      <dsp:spPr>
        <a:xfrm>
          <a:off x="1500557" y="0"/>
          <a:ext cx="2209529" cy="22095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1BE62-A8F1-49D0-9FBC-BC23B9CD9B8C}">
      <dsp:nvSpPr>
        <dsp:cNvPr id="0" name=""/>
        <dsp:cNvSpPr/>
      </dsp:nvSpPr>
      <dsp:spPr>
        <a:xfrm>
          <a:off x="1502480" y="1296011"/>
          <a:ext cx="1414098" cy="7291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044700">
            <a:lnSpc>
              <a:spcPct val="90000"/>
            </a:lnSpc>
            <a:spcBef>
              <a:spcPct val="0"/>
            </a:spcBef>
            <a:spcAft>
              <a:spcPct val="35000"/>
            </a:spcAft>
          </a:pPr>
          <a:endParaRPr lang="en-GB" sz="4600" kern="1200" dirty="0"/>
        </a:p>
      </dsp:txBody>
      <dsp:txXfrm>
        <a:off x="1502480" y="1296011"/>
        <a:ext cx="1414098" cy="729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5C566-255A-4A24-9945-192081663E04}">
      <dsp:nvSpPr>
        <dsp:cNvPr id="0" name=""/>
        <dsp:cNvSpPr/>
      </dsp:nvSpPr>
      <dsp:spPr>
        <a:xfrm>
          <a:off x="2284613" y="183867"/>
          <a:ext cx="3649057" cy="126726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CD774-3EA7-4341-BA36-308DB0079B79}">
      <dsp:nvSpPr>
        <dsp:cNvPr id="0" name=""/>
        <dsp:cNvSpPr/>
      </dsp:nvSpPr>
      <dsp:spPr>
        <a:xfrm>
          <a:off x="3761209" y="3286980"/>
          <a:ext cx="707181" cy="452596"/>
        </a:xfrm>
        <a:prstGeom prst="downArrow">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754F485-5BD6-480C-8A5D-4494DB4985A1}">
      <dsp:nvSpPr>
        <dsp:cNvPr id="0" name=""/>
        <dsp:cNvSpPr/>
      </dsp:nvSpPr>
      <dsp:spPr>
        <a:xfrm>
          <a:off x="361667" y="3649057"/>
          <a:ext cx="7506264"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Level of integrity in teaching &amp; learning in an academic institution</a:t>
          </a:r>
          <a:endParaRPr lang="en-GB" sz="2800" kern="1200" dirty="0"/>
        </a:p>
      </dsp:txBody>
      <dsp:txXfrm>
        <a:off x="361667" y="3649057"/>
        <a:ext cx="7506264" cy="848618"/>
      </dsp:txXfrm>
    </dsp:sp>
    <dsp:sp modelId="{00703E43-13E0-4AA8-94E9-01B67EE6A9D6}">
      <dsp:nvSpPr>
        <dsp:cNvPr id="0" name=""/>
        <dsp:cNvSpPr/>
      </dsp:nvSpPr>
      <dsp:spPr>
        <a:xfrm>
          <a:off x="3611286" y="1549010"/>
          <a:ext cx="1272927" cy="127292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Learner</a:t>
          </a:r>
          <a:endParaRPr lang="en-GB" sz="1800" kern="1200" dirty="0"/>
        </a:p>
      </dsp:txBody>
      <dsp:txXfrm>
        <a:off x="3797702" y="1735426"/>
        <a:ext cx="900095" cy="900095"/>
      </dsp:txXfrm>
    </dsp:sp>
    <dsp:sp modelId="{AE5FC841-DB78-4407-AF80-1697DE9BF936}">
      <dsp:nvSpPr>
        <dsp:cNvPr id="0" name=""/>
        <dsp:cNvSpPr/>
      </dsp:nvSpPr>
      <dsp:spPr>
        <a:xfrm>
          <a:off x="2700436" y="607678"/>
          <a:ext cx="1272927" cy="1272927"/>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Teacher</a:t>
          </a:r>
          <a:endParaRPr lang="en-GB" sz="1800" kern="1200" dirty="0"/>
        </a:p>
      </dsp:txBody>
      <dsp:txXfrm>
        <a:off x="2886852" y="794094"/>
        <a:ext cx="900095" cy="900095"/>
      </dsp:txXfrm>
    </dsp:sp>
    <dsp:sp modelId="{AA46A617-8090-4E57-A0A5-4786C48E3AFA}">
      <dsp:nvSpPr>
        <dsp:cNvPr id="0" name=""/>
        <dsp:cNvSpPr/>
      </dsp:nvSpPr>
      <dsp:spPr>
        <a:xfrm>
          <a:off x="4001650" y="286267"/>
          <a:ext cx="1272927" cy="1272927"/>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Env</a:t>
          </a:r>
          <a:r>
            <a:rPr lang="en-US" sz="1800" kern="1200" dirty="0" smtClean="0"/>
            <a:t>.</a:t>
          </a:r>
          <a:endParaRPr lang="en-GB" sz="1800" kern="1200" dirty="0"/>
        </a:p>
      </dsp:txBody>
      <dsp:txXfrm>
        <a:off x="4188066" y="472683"/>
        <a:ext cx="900095" cy="900095"/>
      </dsp:txXfrm>
    </dsp:sp>
    <dsp:sp modelId="{3ACF8068-77CD-43BA-B3E2-BDA44A7881C5}">
      <dsp:nvSpPr>
        <dsp:cNvPr id="0" name=""/>
        <dsp:cNvSpPr/>
      </dsp:nvSpPr>
      <dsp:spPr>
        <a:xfrm>
          <a:off x="2134691" y="28287"/>
          <a:ext cx="3960217" cy="3168174"/>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841F5F7-FE6B-4308-933C-771480FC7F7D}" type="datetimeFigureOut">
              <a:rPr lang="en-US" smtClean="0"/>
              <a:t>7/6/2015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C83FC50-885F-4DBE-85F5-F6AD3456AAD4}" type="slidenum">
              <a:rPr lang="en-US" smtClean="0"/>
              <a:t>‹#›</a:t>
            </a:fld>
            <a:endParaRPr lang="en-US"/>
          </a:p>
        </p:txBody>
      </p:sp>
    </p:spTree>
    <p:extLst>
      <p:ext uri="{BB962C8B-B14F-4D97-AF65-F5344CB8AC3E}">
        <p14:creationId xmlns:p14="http://schemas.microsoft.com/office/powerpoint/2010/main" val="1528864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3708170-D486-473A-AF9E-7294DF6DCD5E}" type="datetimeFigureOut">
              <a:rPr lang="en-US" smtClean="0"/>
              <a:t>7/6/2015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2323E74-445E-48E7-A0F6-C1CD3EE1BC8E}" type="slidenum">
              <a:rPr lang="en-US" smtClean="0"/>
              <a:t>‹#›</a:t>
            </a:fld>
            <a:endParaRPr lang="en-US"/>
          </a:p>
        </p:txBody>
      </p:sp>
    </p:spTree>
    <p:extLst>
      <p:ext uri="{BB962C8B-B14F-4D97-AF65-F5344CB8AC3E}">
        <p14:creationId xmlns:p14="http://schemas.microsoft.com/office/powerpoint/2010/main" val="190355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What are universities for? </a:t>
            </a:r>
            <a:r>
              <a:rPr lang="en-US" sz="1300" dirty="0"/>
              <a:t>Stefan </a:t>
            </a:r>
            <a:r>
              <a:rPr lang="en-US" sz="1300" dirty="0" err="1"/>
              <a:t>Collini</a:t>
            </a:r>
            <a:r>
              <a:rPr lang="en-US" sz="1300" dirty="0"/>
              <a:t>, 2012. Penguin Books, London</a:t>
            </a:r>
          </a:p>
          <a:p>
            <a:endParaRPr lang="en-US" dirty="0"/>
          </a:p>
        </p:txBody>
      </p:sp>
      <p:sp>
        <p:nvSpPr>
          <p:cNvPr id="4" name="Slide Number Placeholder 3"/>
          <p:cNvSpPr>
            <a:spLocks noGrp="1"/>
          </p:cNvSpPr>
          <p:nvPr>
            <p:ph type="sldNum" sz="quarter" idx="10"/>
          </p:nvPr>
        </p:nvSpPr>
        <p:spPr/>
        <p:txBody>
          <a:bodyPr/>
          <a:lstStyle/>
          <a:p>
            <a:fld id="{72323E74-445E-48E7-A0F6-C1CD3EE1BC8E}" type="slidenum">
              <a:rPr lang="en-US" smtClean="0"/>
              <a:t>4</a:t>
            </a:fld>
            <a:endParaRPr lang="en-US"/>
          </a:p>
        </p:txBody>
      </p:sp>
    </p:spTree>
    <p:extLst>
      <p:ext uri="{BB962C8B-B14F-4D97-AF65-F5344CB8AC3E}">
        <p14:creationId xmlns:p14="http://schemas.microsoft.com/office/powerpoint/2010/main" val="41766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smtClean="0"/>
              <a:t>Parker J. Palmer </a:t>
            </a:r>
            <a:r>
              <a:rPr lang="en-US" sz="1600" dirty="0" smtClean="0"/>
              <a:t>(The Courage to Teach: Exploring the Inner Landscape of a Teacher's Life)</a:t>
            </a:r>
            <a:endParaRPr lang="en-GB" sz="1600" dirty="0" smtClean="0"/>
          </a:p>
          <a:p>
            <a:endParaRPr lang="en-GB" dirty="0"/>
          </a:p>
        </p:txBody>
      </p:sp>
      <p:sp>
        <p:nvSpPr>
          <p:cNvPr id="4" name="Slide Number Placeholder 3"/>
          <p:cNvSpPr>
            <a:spLocks noGrp="1"/>
          </p:cNvSpPr>
          <p:nvPr>
            <p:ph type="sldNum" sz="quarter" idx="10"/>
          </p:nvPr>
        </p:nvSpPr>
        <p:spPr/>
        <p:txBody>
          <a:bodyPr/>
          <a:lstStyle/>
          <a:p>
            <a:fld id="{72323E74-445E-48E7-A0F6-C1CD3EE1BC8E}" type="slidenum">
              <a:rPr lang="en-US" smtClean="0"/>
              <a:t>15</a:t>
            </a:fld>
            <a:endParaRPr lang="en-US"/>
          </a:p>
        </p:txBody>
      </p:sp>
    </p:spTree>
    <p:extLst>
      <p:ext uri="{BB962C8B-B14F-4D97-AF65-F5344CB8AC3E}">
        <p14:creationId xmlns:p14="http://schemas.microsoft.com/office/powerpoint/2010/main" val="355293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B66BF1-CF2F-419E-8A0F-8DC46235D8EE}"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 </a:t>
            </a:r>
          </a:p>
          <a:p>
            <a:pPr eaLnBrk="1" hangingPunct="1"/>
            <a:r>
              <a:rPr lang="en-US" altLang="en-US" smtClean="0"/>
              <a:t>Health services may be delivered in a way that adolescents do not want to obtain them, even if they can. One common reason for this is that they have to go to and wait in a place where they could be seen by people who they know. Other reasons are the fear that health workers will scold them, ask them difficult questions, and put them through unpleasant procedures; or that health workers will not maintain confidentiality. What this means is that the health services are </a:t>
            </a:r>
            <a:r>
              <a:rPr lang="en-US" altLang="en-US" i="1" smtClean="0"/>
              <a:t>not acceptable </a:t>
            </a:r>
            <a:r>
              <a:rPr lang="en-US" altLang="en-US" smtClean="0"/>
              <a:t>to them. </a:t>
            </a:r>
          </a:p>
          <a:p>
            <a:pPr eaLnBrk="1" hangingPunct="1"/>
            <a:r>
              <a:rPr lang="en-US" altLang="en-US" smtClean="0"/>
              <a:t>Finally, h</a:t>
            </a:r>
            <a:r>
              <a:rPr lang="en-GB" altLang="en-US" smtClean="0"/>
              <a:t>ealth services may be 'friendly' to some adolescents, such as those from well to do families, but may be decidedly 'unfriendly' to others, such as young people living and working on the streets. In other words, they may be available, accessible and acceptable but </a:t>
            </a:r>
            <a:r>
              <a:rPr lang="en-GB" altLang="en-US" i="1" smtClean="0"/>
              <a:t>not necessarily equitable.</a:t>
            </a:r>
          </a:p>
          <a:p>
            <a:pPr eaLnBrk="1" hangingPunct="1"/>
            <a:r>
              <a:rPr lang="en-GB" altLang="en-US" smtClean="0"/>
              <a:t>Not surprisingly, in many parts of the world, adolescents are reluctant to seek help from health facilities. If and when they do seek help, they are more often than not likely to leave discontented and unhappy with the way in which they are dealt with, and determined not to go back, if they can help it. </a:t>
            </a:r>
          </a:p>
          <a:p>
            <a:pPr eaLnBrk="1" hangingPunct="1"/>
            <a:endParaRPr lang="en-US" altLang="en-US" i="1" smtClean="0"/>
          </a:p>
          <a:p>
            <a:pPr eaLnBrk="1" hangingPunct="1"/>
            <a:r>
              <a:rPr lang="en-GB" altLang="en-US" b="1" i="1" smtClean="0"/>
              <a:t>Equitable</a:t>
            </a:r>
            <a:r>
              <a:rPr lang="en-GB" altLang="en-US" smtClean="0"/>
              <a:t>: All adolescents, not just certain groups, are able to obtain the health services they need.</a:t>
            </a:r>
          </a:p>
          <a:p>
            <a:pPr eaLnBrk="1" hangingPunct="1"/>
            <a:r>
              <a:rPr lang="en-GB" altLang="en-US" b="1" i="1" smtClean="0"/>
              <a:t>Accessible</a:t>
            </a:r>
            <a:r>
              <a:rPr lang="en-GB" altLang="en-US" smtClean="0"/>
              <a:t>: Adolescents are able to obtain the services that are provided.</a:t>
            </a:r>
          </a:p>
          <a:p>
            <a:pPr eaLnBrk="1" hangingPunct="1"/>
            <a:r>
              <a:rPr lang="en-GB" altLang="en-US" b="1" smtClean="0"/>
              <a:t>Acceptable</a:t>
            </a:r>
            <a:r>
              <a:rPr lang="en-GB" altLang="en-US" smtClean="0"/>
              <a:t>: Health services are provided in ways that meet the expectations of adolescent clients.</a:t>
            </a:r>
          </a:p>
          <a:p>
            <a:pPr eaLnBrk="1" hangingPunct="1"/>
            <a:r>
              <a:rPr lang="en-GB" altLang="en-US" b="1" i="1" smtClean="0"/>
              <a:t>Appropriate </a:t>
            </a:r>
            <a:r>
              <a:rPr lang="en-GB" altLang="en-US" smtClean="0"/>
              <a:t>: The health services that adolescents need are provided.</a:t>
            </a:r>
          </a:p>
          <a:p>
            <a:pPr eaLnBrk="1" hangingPunct="1"/>
            <a:r>
              <a:rPr lang="en-GB" altLang="en-US" b="1" i="1" smtClean="0"/>
              <a:t>Effective</a:t>
            </a:r>
            <a:r>
              <a:rPr lang="en-GB" altLang="en-US" smtClean="0"/>
              <a:t>: The right health services are provided in the right way and make a positive contribution to the health of adolescents</a:t>
            </a:r>
            <a:endParaRPr lang="en-US" altLang="en-US" i="1" smtClean="0"/>
          </a:p>
        </p:txBody>
      </p:sp>
    </p:spTree>
    <p:extLst>
      <p:ext uri="{BB962C8B-B14F-4D97-AF65-F5344CB8AC3E}">
        <p14:creationId xmlns:p14="http://schemas.microsoft.com/office/powerpoint/2010/main" val="4902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a:t>
            </a:r>
            <a:r>
              <a:rPr lang="en-US" dirty="0" err="1" smtClean="0"/>
              <a:t>Salmi</a:t>
            </a:r>
            <a:r>
              <a:rPr lang="en-US" dirty="0" smtClean="0"/>
              <a:t>, 2009</a:t>
            </a:r>
            <a:endParaRPr lang="en-US" dirty="0"/>
          </a:p>
        </p:txBody>
      </p:sp>
      <p:sp>
        <p:nvSpPr>
          <p:cNvPr id="4" name="Slide Number Placeholder 3"/>
          <p:cNvSpPr>
            <a:spLocks noGrp="1"/>
          </p:cNvSpPr>
          <p:nvPr>
            <p:ph type="sldNum" sz="quarter" idx="10"/>
          </p:nvPr>
        </p:nvSpPr>
        <p:spPr/>
        <p:txBody>
          <a:bodyPr/>
          <a:lstStyle/>
          <a:p>
            <a:fld id="{72323E74-445E-48E7-A0F6-C1CD3EE1BC8E}" type="slidenum">
              <a:rPr lang="en-US" smtClean="0"/>
              <a:t>31</a:t>
            </a:fld>
            <a:endParaRPr lang="en-US"/>
          </a:p>
        </p:txBody>
      </p:sp>
    </p:spTree>
    <p:extLst>
      <p:ext uri="{BB962C8B-B14F-4D97-AF65-F5344CB8AC3E}">
        <p14:creationId xmlns:p14="http://schemas.microsoft.com/office/powerpoint/2010/main" val="188625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smtClean="0">
                <a:latin typeface="Verdana" panose="020B0604030504040204" pitchFamily="34" charset="0"/>
                <a:cs typeface="Times New Roman" panose="02020603050405020304" pitchFamily="18" charset="0"/>
              </a:rPr>
              <a:t>“To educate a person in mind and not in morals is to educate a menace to society.”</a:t>
            </a:r>
            <a:br>
              <a:rPr lang="en-US" altLang="en-US" sz="1200" i="1" dirty="0" smtClean="0">
                <a:latin typeface="Verdana" panose="020B0604030504040204" pitchFamily="34" charset="0"/>
                <a:cs typeface="Times New Roman" panose="02020603050405020304" pitchFamily="18" charset="0"/>
              </a:rPr>
            </a:br>
            <a:r>
              <a:rPr lang="en-US" altLang="en-US" sz="1000" dirty="0" smtClean="0">
                <a:latin typeface="Verdana" panose="020B0604030504040204" pitchFamily="34" charset="0"/>
                <a:cs typeface="Times New Roman" panose="02020603050405020304" pitchFamily="18" charset="0"/>
              </a:rPr>
              <a:t>–Theodore Roosevelt</a:t>
            </a:r>
            <a:endParaRPr lang="en-US" altLang="en-US" sz="1000" dirty="0" smtClean="0">
              <a:latin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72323E74-445E-48E7-A0F6-C1CD3EE1BC8E}" type="slidenum">
              <a:rPr lang="en-US" smtClean="0"/>
              <a:t>39</a:t>
            </a:fld>
            <a:endParaRPr lang="en-US"/>
          </a:p>
        </p:txBody>
      </p:sp>
    </p:spTree>
    <p:extLst>
      <p:ext uri="{BB962C8B-B14F-4D97-AF65-F5344CB8AC3E}">
        <p14:creationId xmlns:p14="http://schemas.microsoft.com/office/powerpoint/2010/main" val="29136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23E74-445E-48E7-A0F6-C1CD3EE1BC8E}" type="slidenum">
              <a:rPr lang="en-US" smtClean="0"/>
              <a:t>40</a:t>
            </a:fld>
            <a:endParaRPr lang="en-US"/>
          </a:p>
        </p:txBody>
      </p:sp>
    </p:spTree>
    <p:extLst>
      <p:ext uri="{BB962C8B-B14F-4D97-AF65-F5344CB8AC3E}">
        <p14:creationId xmlns:p14="http://schemas.microsoft.com/office/powerpoint/2010/main" val="169946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1" y="-4762"/>
            <a:ext cx="9144000" cy="74904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DE14"/>
              </a:solidFill>
            </a:endParaRPr>
          </a:p>
        </p:txBody>
      </p:sp>
      <p:sp>
        <p:nvSpPr>
          <p:cNvPr id="6" name="Rectangle 5"/>
          <p:cNvSpPr/>
          <p:nvPr/>
        </p:nvSpPr>
        <p:spPr>
          <a:xfrm>
            <a:off x="0" y="-13938"/>
            <a:ext cx="9148365" cy="6675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spc="300" dirty="0">
              <a:solidFill>
                <a:srgbClr val="512203"/>
              </a:solidFill>
              <a:latin typeface="Arial Narrow"/>
              <a:cs typeface="Arial Narrow"/>
            </a:endParaRPr>
          </a:p>
        </p:txBody>
      </p:sp>
      <p:sp>
        <p:nvSpPr>
          <p:cNvPr id="2" name="Title 1"/>
          <p:cNvSpPr>
            <a:spLocks noGrp="1"/>
          </p:cNvSpPr>
          <p:nvPr>
            <p:ph type="ctrTitle"/>
          </p:nvPr>
        </p:nvSpPr>
        <p:spPr>
          <a:xfrm>
            <a:off x="685800" y="2130425"/>
            <a:ext cx="7772400" cy="1470025"/>
          </a:xfrm>
        </p:spPr>
        <p:txBody>
          <a:bodyPr/>
          <a:lstStyle>
            <a:lvl1pPr>
              <a:defRPr>
                <a:solidFill>
                  <a:schemeClr val="tx1">
                    <a:lumMod val="95000"/>
                    <a:lumOff val="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0160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703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630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8630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49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610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Tree>
    <p:extLst>
      <p:ext uri="{BB962C8B-B14F-4D97-AF65-F5344CB8AC3E}">
        <p14:creationId xmlns:p14="http://schemas.microsoft.com/office/powerpoint/2010/main" val="3611982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97754"/>
            <a:ext cx="4038600" cy="4525963"/>
          </a:xfrm>
        </p:spPr>
        <p:txBody>
          <a:bodyPr/>
          <a:lstStyle>
            <a:lvl1pPr>
              <a:defRPr sz="2800"/>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97754"/>
            <a:ext cx="4038600" cy="4525963"/>
          </a:xfrm>
        </p:spPr>
        <p:txBody>
          <a:bodyPr/>
          <a:lstStyle>
            <a:lvl1pPr>
              <a:defRPr sz="2800"/>
            </a:lvl1pPr>
            <a:lvl2pPr>
              <a:defRPr sz="2400">
                <a:solidFill>
                  <a:schemeClr val="tx1">
                    <a:lumMod val="95000"/>
                    <a:lumOff val="5000"/>
                  </a:schemeClr>
                </a:solidFill>
              </a:defRPr>
            </a:lvl2pPr>
            <a:lvl3pPr>
              <a:defRPr sz="20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02084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46778"/>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865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46778"/>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865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9098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03224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64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4715"/>
            <a:ext cx="3008313" cy="1162050"/>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64676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575050" y="48471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02501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838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2" name="Title Placeholder 1"/>
          <p:cNvSpPr>
            <a:spLocks noGrp="1"/>
          </p:cNvSpPr>
          <p:nvPr>
            <p:ph type="title"/>
          </p:nvPr>
        </p:nvSpPr>
        <p:spPr bwMode="auto">
          <a:xfrm>
            <a:off x="457200" y="471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33" name="Text Placeholder 2"/>
          <p:cNvSpPr>
            <a:spLocks noGrp="1"/>
          </p:cNvSpPr>
          <p:nvPr>
            <p:ph type="body" idx="1"/>
          </p:nvPr>
        </p:nvSpPr>
        <p:spPr bwMode="auto">
          <a:xfrm>
            <a:off x="457200" y="17843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p:nvSpPr>
        <p:spPr>
          <a:xfrm>
            <a:off x="0" y="6502047"/>
            <a:ext cx="9144000" cy="353568"/>
          </a:xfrm>
          <a:prstGeom prst="rect">
            <a:avLst/>
          </a:prstGeom>
          <a:solidFill>
            <a:srgbClr val="FFDE14"/>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175" y="6516525"/>
            <a:ext cx="9144000" cy="347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Arial"/>
              <a:cs typeface="Arial"/>
            </a:endParaRPr>
          </a:p>
        </p:txBody>
      </p:sp>
      <p:sp>
        <p:nvSpPr>
          <p:cNvPr id="10" name="Rectangle 9"/>
          <p:cNvSpPr/>
          <p:nvPr/>
        </p:nvSpPr>
        <p:spPr>
          <a:xfrm>
            <a:off x="0" y="0"/>
            <a:ext cx="9140825" cy="25136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3462" y="3710"/>
            <a:ext cx="9144000" cy="165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normAutofit fontScale="92500" lnSpcReduction="10000"/>
          </a:bodyPr>
          <a:lstStyle/>
          <a:p>
            <a:pPr algn="ctr" fontAlgn="auto">
              <a:spcBef>
                <a:spcPts val="0"/>
              </a:spcBef>
              <a:spcAft>
                <a:spcPts val="0"/>
              </a:spcAft>
              <a:defRPr/>
            </a:pPr>
            <a:endParaRPr lang="en-US" sz="1200" kern="0" spc="600" dirty="0">
              <a:solidFill>
                <a:srgbClr val="512203"/>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defTabSz="457200" rtl="0" eaLnBrk="1" fontAlgn="base" hangingPunct="1">
        <a:spcBef>
          <a:spcPct val="0"/>
        </a:spcBef>
        <a:spcAft>
          <a:spcPct val="0"/>
        </a:spcAft>
        <a:defRPr sz="4400" kern="1200">
          <a:solidFill>
            <a:schemeClr val="tx1">
              <a:lumMod val="95000"/>
              <a:lumOff val="5000"/>
            </a:schemeClr>
          </a:solidFill>
          <a:latin typeface="Arial (Headings)"/>
          <a:ea typeface="ＭＳ Ｐゴシック" charset="0"/>
          <a:cs typeface="Arial (Headings)"/>
        </a:defRPr>
      </a:lvl1pPr>
      <a:lvl2pPr algn="l" defTabSz="457200" rtl="0" eaLnBrk="1" fontAlgn="base" hangingPunct="1">
        <a:spcBef>
          <a:spcPct val="0"/>
        </a:spcBef>
        <a:spcAft>
          <a:spcPct val="0"/>
        </a:spcAft>
        <a:defRPr sz="4400">
          <a:solidFill>
            <a:srgbClr val="512203"/>
          </a:solidFill>
          <a:latin typeface="Arial (Headings)" charset="0"/>
          <a:ea typeface="ＭＳ Ｐゴシック" charset="0"/>
        </a:defRPr>
      </a:lvl2pPr>
      <a:lvl3pPr algn="l" defTabSz="457200" rtl="0" eaLnBrk="1" fontAlgn="base" hangingPunct="1">
        <a:spcBef>
          <a:spcPct val="0"/>
        </a:spcBef>
        <a:spcAft>
          <a:spcPct val="0"/>
        </a:spcAft>
        <a:defRPr sz="4400">
          <a:solidFill>
            <a:srgbClr val="512203"/>
          </a:solidFill>
          <a:latin typeface="Arial (Headings)" charset="0"/>
          <a:ea typeface="ＭＳ Ｐゴシック" charset="0"/>
        </a:defRPr>
      </a:lvl3pPr>
      <a:lvl4pPr algn="l" defTabSz="457200" rtl="0" eaLnBrk="1" fontAlgn="base" hangingPunct="1">
        <a:spcBef>
          <a:spcPct val="0"/>
        </a:spcBef>
        <a:spcAft>
          <a:spcPct val="0"/>
        </a:spcAft>
        <a:defRPr sz="4400">
          <a:solidFill>
            <a:srgbClr val="512203"/>
          </a:solidFill>
          <a:latin typeface="Arial (Headings)" charset="0"/>
          <a:ea typeface="ＭＳ Ｐゴシック" charset="0"/>
        </a:defRPr>
      </a:lvl4pPr>
      <a:lvl5pPr algn="l" defTabSz="457200" rtl="0" eaLnBrk="1" fontAlgn="base" hangingPunct="1">
        <a:spcBef>
          <a:spcPct val="0"/>
        </a:spcBef>
        <a:spcAft>
          <a:spcPct val="0"/>
        </a:spcAft>
        <a:defRPr sz="4400">
          <a:solidFill>
            <a:srgbClr val="512203"/>
          </a:solidFill>
          <a:latin typeface="Arial (Headings)" charset="0"/>
          <a:ea typeface="ＭＳ Ｐゴシック" charset="0"/>
        </a:defRPr>
      </a:lvl5pPr>
      <a:lvl6pPr marL="457200" algn="l" defTabSz="457200" rtl="0" eaLnBrk="1" fontAlgn="base" hangingPunct="1">
        <a:spcBef>
          <a:spcPct val="0"/>
        </a:spcBef>
        <a:spcAft>
          <a:spcPct val="0"/>
        </a:spcAft>
        <a:defRPr sz="4400">
          <a:solidFill>
            <a:srgbClr val="512203"/>
          </a:solidFill>
          <a:latin typeface="Arial (Headings)" charset="0"/>
          <a:ea typeface="ＭＳ Ｐゴシック" charset="0"/>
        </a:defRPr>
      </a:lvl6pPr>
      <a:lvl7pPr marL="914400" algn="l" defTabSz="457200" rtl="0" eaLnBrk="1" fontAlgn="base" hangingPunct="1">
        <a:spcBef>
          <a:spcPct val="0"/>
        </a:spcBef>
        <a:spcAft>
          <a:spcPct val="0"/>
        </a:spcAft>
        <a:defRPr sz="4400">
          <a:solidFill>
            <a:srgbClr val="512203"/>
          </a:solidFill>
          <a:latin typeface="Arial (Headings)" charset="0"/>
          <a:ea typeface="ＭＳ Ｐゴシック" charset="0"/>
        </a:defRPr>
      </a:lvl7pPr>
      <a:lvl8pPr marL="1371600" algn="l" defTabSz="457200" rtl="0" eaLnBrk="1" fontAlgn="base" hangingPunct="1">
        <a:spcBef>
          <a:spcPct val="0"/>
        </a:spcBef>
        <a:spcAft>
          <a:spcPct val="0"/>
        </a:spcAft>
        <a:defRPr sz="4400">
          <a:solidFill>
            <a:srgbClr val="512203"/>
          </a:solidFill>
          <a:latin typeface="Arial (Headings)" charset="0"/>
          <a:ea typeface="ＭＳ Ｐゴシック" charset="0"/>
        </a:defRPr>
      </a:lvl8pPr>
      <a:lvl9pPr marL="1828800" algn="l" defTabSz="457200" rtl="0" eaLnBrk="1" fontAlgn="base" hangingPunct="1">
        <a:spcBef>
          <a:spcPct val="0"/>
        </a:spcBef>
        <a:spcAft>
          <a:spcPct val="0"/>
        </a:spcAft>
        <a:defRPr sz="4400">
          <a:solidFill>
            <a:srgbClr val="512203"/>
          </a:solidFill>
          <a:latin typeface="Arial (Headings)"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lumMod val="95000"/>
              <a:lumOff val="5000"/>
            </a:schemeClr>
          </a:solidFill>
          <a:latin typeface="Arial (Body)"/>
          <a:ea typeface="ＭＳ Ｐゴシック" charset="0"/>
          <a:cs typeface="Arial (Body)"/>
        </a:defRPr>
      </a:lvl1pPr>
      <a:lvl2pPr marL="742950" indent="-285750" algn="l" defTabSz="457200" rtl="0" eaLnBrk="1" fontAlgn="base" hangingPunct="1">
        <a:spcBef>
          <a:spcPct val="20000"/>
        </a:spcBef>
        <a:spcAft>
          <a:spcPct val="0"/>
        </a:spcAft>
        <a:buClr>
          <a:schemeClr val="tx2"/>
        </a:buClr>
        <a:buFont typeface="Arial" pitchFamily="34" charset="0"/>
        <a:buChar char="•"/>
        <a:defRPr sz="2800" kern="1200">
          <a:solidFill>
            <a:schemeClr val="tx1">
              <a:lumMod val="95000"/>
              <a:lumOff val="5000"/>
            </a:schemeClr>
          </a:solidFill>
          <a:latin typeface="Arial (Body)"/>
          <a:ea typeface="ＭＳ Ｐゴシック" charset="0"/>
          <a:cs typeface="Arial (Body)"/>
        </a:defRPr>
      </a:lvl2pPr>
      <a:lvl3pPr marL="1143000" indent="-228600" algn="l" defTabSz="457200" rtl="0" eaLnBrk="1" fontAlgn="base" hangingPunct="1">
        <a:spcBef>
          <a:spcPct val="20000"/>
        </a:spcBef>
        <a:spcAft>
          <a:spcPct val="0"/>
        </a:spcAft>
        <a:buClr>
          <a:schemeClr val="tx2"/>
        </a:buClr>
        <a:buFont typeface="Wingdings" pitchFamily="2" charset="2"/>
        <a:buChar char="ü"/>
        <a:defRPr sz="2400" kern="1200">
          <a:solidFill>
            <a:schemeClr val="tx1">
              <a:lumMod val="95000"/>
              <a:lumOff val="5000"/>
            </a:schemeClr>
          </a:solidFill>
          <a:latin typeface="Arial (Body)"/>
          <a:ea typeface="ＭＳ Ｐゴシック" charset="0"/>
          <a:cs typeface="Arial (Body)"/>
        </a:defRPr>
      </a:lvl3pPr>
      <a:lvl4pPr marL="1600200" indent="-228600" algn="l" defTabSz="457200" rtl="0" eaLnBrk="1" fontAlgn="base" hangingPunct="1">
        <a:spcBef>
          <a:spcPct val="20000"/>
        </a:spcBef>
        <a:spcAft>
          <a:spcPct val="0"/>
        </a:spcAft>
        <a:buClr>
          <a:schemeClr val="tx2"/>
        </a:buClr>
        <a:buFont typeface="Courier New" pitchFamily="49" charset="0"/>
        <a:buChar char="o"/>
        <a:defRPr sz="2000" kern="1200">
          <a:solidFill>
            <a:schemeClr val="tx1">
              <a:lumMod val="95000"/>
              <a:lumOff val="5000"/>
            </a:schemeClr>
          </a:solidFill>
          <a:latin typeface="Arial (Body)"/>
          <a:ea typeface="ＭＳ Ｐゴシック" charset="0"/>
          <a:cs typeface="Arial (Body)"/>
        </a:defRPr>
      </a:lvl4pPr>
      <a:lvl5pPr marL="2057400" indent="-228600" algn="l" defTabSz="457200" rtl="0" eaLnBrk="1" fontAlgn="base" hangingPunct="1">
        <a:spcBef>
          <a:spcPct val="20000"/>
        </a:spcBef>
        <a:spcAft>
          <a:spcPct val="0"/>
        </a:spcAft>
        <a:buClr>
          <a:schemeClr val="tx2"/>
        </a:buClr>
        <a:buFont typeface="Arial" pitchFamily="34" charset="0"/>
        <a:buChar char="•"/>
        <a:defRPr sz="2000" kern="1200">
          <a:solidFill>
            <a:schemeClr val="tx1">
              <a:lumMod val="95000"/>
              <a:lumOff val="5000"/>
            </a:schemeClr>
          </a:solidFill>
          <a:latin typeface="Arial (Body)"/>
          <a:ea typeface="ＭＳ Ｐゴシック" charset="0"/>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cademic_integrity" TargetMode="External"/><Relationship Id="rId2" Type="http://schemas.openxmlformats.org/officeDocument/2006/relationships/hyperlink" Target="http://books.google.co.uk/books?id=nBrrqGwvr6oC&amp;pg=PA7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uwo.ca/tsc/resources/pdf/CAI-fundamental-valu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uwo.ca/tsc/resources/pdf/EthicalPrinciple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academicintegrity.org/icai/resources-4.ph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www.cshe.unimelb.edu.au/resources_teach/framework_teach/docs/9principle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connectnigeria.com/articles/2014/02/06/of-winners-and-losers-of-asuu-strike/"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a:xfrm>
            <a:off x="465221" y="1328469"/>
            <a:ext cx="8281963" cy="2271982"/>
          </a:xfrm>
        </p:spPr>
        <p:txBody>
          <a:bodyPr/>
          <a:lstStyle/>
          <a:p>
            <a:pPr algn="ctr"/>
            <a:r>
              <a:rPr lang="en-US" dirty="0" smtClean="0">
                <a:latin typeface="Arial (Headings)" charset="0"/>
              </a:rPr>
              <a:t>Integrity in Teaching &amp; Learning</a:t>
            </a:r>
            <a:endParaRPr lang="en-US" dirty="0">
              <a:latin typeface="Arial (Headings)" charset="0"/>
            </a:endParaRPr>
          </a:p>
        </p:txBody>
      </p:sp>
      <p:sp>
        <p:nvSpPr>
          <p:cNvPr id="3" name="Subtitle 2"/>
          <p:cNvSpPr>
            <a:spLocks noGrp="1"/>
          </p:cNvSpPr>
          <p:nvPr>
            <p:ph type="subTitle" idx="1"/>
          </p:nvPr>
        </p:nvSpPr>
        <p:spPr>
          <a:xfrm>
            <a:off x="1371600" y="4144992"/>
            <a:ext cx="6400800" cy="1752600"/>
          </a:xfrm>
        </p:spPr>
        <p:txBody>
          <a:bodyPr rtlCol="0">
            <a:normAutofit fontScale="92500" lnSpcReduction="10000"/>
          </a:bodyPr>
          <a:lstStyle/>
          <a:p>
            <a:pPr fontAlgn="auto">
              <a:spcAft>
                <a:spcPts val="0"/>
              </a:spcAft>
              <a:buFont typeface="Arial"/>
              <a:buNone/>
              <a:defRPr/>
            </a:pPr>
            <a:r>
              <a:rPr lang="en-US" dirty="0" err="1" smtClean="0">
                <a:ea typeface="+mn-ea"/>
              </a:rPr>
              <a:t>Adesegun</a:t>
            </a:r>
            <a:r>
              <a:rPr lang="en-US" dirty="0" smtClean="0">
                <a:ea typeface="+mn-ea"/>
              </a:rPr>
              <a:t> </a:t>
            </a:r>
            <a:r>
              <a:rPr lang="en-US" dirty="0" err="1" smtClean="0">
                <a:ea typeface="+mn-ea"/>
              </a:rPr>
              <a:t>Fatusi</a:t>
            </a:r>
            <a:endParaRPr lang="en-US" dirty="0" smtClean="0">
              <a:ea typeface="+mn-ea"/>
            </a:endParaRPr>
          </a:p>
          <a:p>
            <a:pPr fontAlgn="auto">
              <a:spcAft>
                <a:spcPts val="0"/>
              </a:spcAft>
              <a:buFont typeface="Arial"/>
              <a:buNone/>
              <a:defRPr/>
            </a:pPr>
            <a:r>
              <a:rPr lang="en-US" sz="2600" dirty="0" smtClean="0">
                <a:ea typeface="+mn-ea"/>
              </a:rPr>
              <a:t>College of Health Sciences</a:t>
            </a:r>
          </a:p>
          <a:p>
            <a:pPr fontAlgn="auto">
              <a:spcAft>
                <a:spcPts val="0"/>
              </a:spcAft>
              <a:buFont typeface="Arial"/>
              <a:buNone/>
              <a:defRPr/>
            </a:pPr>
            <a:r>
              <a:rPr lang="en-US" sz="2600" dirty="0" err="1" smtClean="0">
                <a:ea typeface="+mn-ea"/>
              </a:rPr>
              <a:t>Obafemi</a:t>
            </a:r>
            <a:r>
              <a:rPr lang="en-US" sz="2600" dirty="0" smtClean="0">
                <a:ea typeface="+mn-ea"/>
              </a:rPr>
              <a:t> </a:t>
            </a:r>
            <a:r>
              <a:rPr lang="en-US" sz="2600" dirty="0" err="1" smtClean="0">
                <a:ea typeface="+mn-ea"/>
              </a:rPr>
              <a:t>Awolowo</a:t>
            </a:r>
            <a:r>
              <a:rPr lang="en-US" sz="2600" dirty="0" smtClean="0">
                <a:ea typeface="+mn-ea"/>
              </a:rPr>
              <a:t> University, </a:t>
            </a:r>
          </a:p>
          <a:p>
            <a:pPr fontAlgn="auto">
              <a:spcAft>
                <a:spcPts val="0"/>
              </a:spcAft>
              <a:buFont typeface="Arial"/>
              <a:buNone/>
              <a:defRPr/>
            </a:pPr>
            <a:r>
              <a:rPr lang="en-US" sz="2600" dirty="0" smtClean="0">
                <a:ea typeface="+mn-ea"/>
              </a:rPr>
              <a:t>Ile-Ife, Nigeria</a:t>
            </a:r>
          </a:p>
        </p:txBody>
      </p:sp>
      <p:sp>
        <p:nvSpPr>
          <p:cNvPr id="2" name="Rectangle 1"/>
          <p:cNvSpPr/>
          <p:nvPr/>
        </p:nvSpPr>
        <p:spPr>
          <a:xfrm>
            <a:off x="0" y="6521570"/>
            <a:ext cx="9144000" cy="336430"/>
          </a:xfrm>
          <a:prstGeom prst="rect">
            <a:avLst/>
          </a:prstGeom>
          <a:solidFill>
            <a:schemeClr val="accent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ICPC</a:t>
            </a:r>
            <a:r>
              <a:rPr lang="en-US" sz="1400" dirty="0" smtClean="0"/>
              <a:t> Academy, July 2015</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 &amp; the Academia..</a:t>
            </a:r>
            <a:endParaRPr lang="en-GB" dirty="0"/>
          </a:p>
        </p:txBody>
      </p:sp>
      <p:sp>
        <p:nvSpPr>
          <p:cNvPr id="3" name="Content Placeholder 2"/>
          <p:cNvSpPr>
            <a:spLocks noGrp="1"/>
          </p:cNvSpPr>
          <p:nvPr>
            <p:ph idx="1"/>
          </p:nvPr>
        </p:nvSpPr>
        <p:spPr/>
        <p:txBody>
          <a:bodyPr/>
          <a:lstStyle/>
          <a:p>
            <a:pPr marL="0" indent="0">
              <a:buNone/>
            </a:pPr>
            <a:r>
              <a:rPr lang="en-GB" sz="2800" dirty="0"/>
              <a:t>Academic integrity is the moral code or ethical policy of academia This includes:</a:t>
            </a:r>
          </a:p>
          <a:p>
            <a:r>
              <a:rPr lang="en-GB" sz="2800" dirty="0"/>
              <a:t>Avoidance of cheating or plagiarism</a:t>
            </a:r>
          </a:p>
          <a:p>
            <a:r>
              <a:rPr lang="en-GB" sz="2800" dirty="0"/>
              <a:t>Maintenance of academic standards</a:t>
            </a:r>
          </a:p>
          <a:p>
            <a:r>
              <a:rPr lang="en-GB" sz="2800" dirty="0" smtClean="0"/>
              <a:t>honesty </a:t>
            </a:r>
            <a:r>
              <a:rPr lang="en-GB" sz="2800" dirty="0"/>
              <a:t>and rigor in research </a:t>
            </a:r>
            <a:r>
              <a:rPr lang="en-GB" sz="2800" dirty="0" smtClean="0"/>
              <a:t>and academic publishing</a:t>
            </a:r>
          </a:p>
          <a:p>
            <a:pPr marL="0" indent="0">
              <a:buNone/>
            </a:pPr>
            <a:endParaRPr lang="en-GB" sz="2800" dirty="0" smtClean="0"/>
          </a:p>
          <a:p>
            <a:pPr marL="0" indent="0">
              <a:buNone/>
            </a:pPr>
            <a:r>
              <a:rPr lang="en-GB" sz="2000" dirty="0" smtClean="0"/>
              <a:t>- Alison </a:t>
            </a:r>
            <a:r>
              <a:rPr lang="en-GB" sz="2000" dirty="0"/>
              <a:t>Kirk (1996-11-30), </a:t>
            </a:r>
            <a:r>
              <a:rPr lang="en-GB" sz="2000" i="1" u="sng" dirty="0">
                <a:hlinkClick r:id="rId2"/>
              </a:rPr>
              <a:t>Learning and the marketplace</a:t>
            </a:r>
            <a:r>
              <a:rPr lang="en-GB" sz="2000" dirty="0"/>
              <a:t>, </a:t>
            </a:r>
            <a:r>
              <a:rPr lang="en-GB" sz="2000" u="sng" dirty="0" smtClean="0"/>
              <a:t> (</a:t>
            </a:r>
            <a:r>
              <a:rPr lang="en-GB" sz="2000" u="sng" dirty="0"/>
              <a:t>cited in </a:t>
            </a:r>
            <a:r>
              <a:rPr lang="en-GB" sz="2000" u="sng" dirty="0">
                <a:hlinkClick r:id="rId3"/>
              </a:rPr>
              <a:t>https://</a:t>
            </a:r>
            <a:r>
              <a:rPr lang="en-GB" sz="2000" u="sng" dirty="0" smtClean="0">
                <a:hlinkClick r:id="rId3"/>
              </a:rPr>
              <a:t>en.wikipedia.org/wiki/Academic_integrity</a:t>
            </a:r>
            <a:r>
              <a:rPr lang="en-GB" sz="2000" u="sng" dirty="0"/>
              <a:t>)</a:t>
            </a:r>
            <a:endParaRPr lang="en-GB" sz="2000" dirty="0" smtClean="0"/>
          </a:p>
          <a:p>
            <a:endParaRPr lang="en-GB" sz="2800" dirty="0"/>
          </a:p>
          <a:p>
            <a:endParaRPr lang="en-GB" sz="2800" dirty="0"/>
          </a:p>
        </p:txBody>
      </p:sp>
    </p:spTree>
    <p:extLst>
      <p:ext uri="{BB962C8B-B14F-4D97-AF65-F5344CB8AC3E}">
        <p14:creationId xmlns:p14="http://schemas.microsoft.com/office/powerpoint/2010/main" val="416234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126" y="0"/>
            <a:ext cx="8843750" cy="1143000"/>
          </a:xfrm>
          <a:solidFill>
            <a:srgbClr val="C00000"/>
          </a:solidFill>
        </p:spPr>
        <p:txBody>
          <a:bodyPr/>
          <a:lstStyle/>
          <a:p>
            <a:r>
              <a:rPr lang="en-US" dirty="0" smtClean="0">
                <a:solidFill>
                  <a:schemeClr val="bg1"/>
                </a:solidFill>
              </a:rPr>
              <a:t>Academic integrity: fundamentals</a:t>
            </a:r>
            <a:endParaRPr lang="en-GB" dirty="0">
              <a:solidFill>
                <a:schemeClr val="bg1"/>
              </a:solidFill>
            </a:endParaRPr>
          </a:p>
        </p:txBody>
      </p:sp>
      <p:sp>
        <p:nvSpPr>
          <p:cNvPr id="3" name="Content Placeholder 2"/>
          <p:cNvSpPr>
            <a:spLocks noGrp="1"/>
          </p:cNvSpPr>
          <p:nvPr>
            <p:ph idx="1"/>
          </p:nvPr>
        </p:nvSpPr>
        <p:spPr>
          <a:xfrm>
            <a:off x="457201" y="1359137"/>
            <a:ext cx="4333163" cy="5216952"/>
          </a:xfrm>
        </p:spPr>
        <p:txBody>
          <a:bodyPr/>
          <a:lstStyle/>
          <a:p>
            <a:pPr marL="0" indent="0">
              <a:buNone/>
            </a:pPr>
            <a:r>
              <a:rPr lang="en-US" sz="2800" dirty="0" smtClean="0"/>
              <a:t>..Academic integrity = Commitment </a:t>
            </a:r>
            <a:r>
              <a:rPr lang="en-US" sz="2800" dirty="0"/>
              <a:t>to </a:t>
            </a:r>
            <a:r>
              <a:rPr lang="en-US" sz="2800" dirty="0" smtClean="0"/>
              <a:t>five fundamental </a:t>
            </a:r>
            <a:r>
              <a:rPr lang="en-US" sz="2800" dirty="0"/>
              <a:t>values: </a:t>
            </a:r>
            <a:endParaRPr lang="en-US" sz="2800" dirty="0" smtClean="0"/>
          </a:p>
          <a:p>
            <a:r>
              <a:rPr lang="en-US" sz="2800" dirty="0" smtClean="0"/>
              <a:t>honesty</a:t>
            </a:r>
            <a:r>
              <a:rPr lang="en-US" sz="2800" dirty="0"/>
              <a:t>, </a:t>
            </a:r>
            <a:endParaRPr lang="en-US" sz="2800" dirty="0" smtClean="0"/>
          </a:p>
          <a:p>
            <a:r>
              <a:rPr lang="en-US" sz="2800" dirty="0" smtClean="0"/>
              <a:t>trust</a:t>
            </a:r>
            <a:r>
              <a:rPr lang="en-US" sz="2800" dirty="0"/>
              <a:t>, </a:t>
            </a:r>
            <a:endParaRPr lang="en-US" sz="2800" dirty="0" smtClean="0"/>
          </a:p>
          <a:p>
            <a:r>
              <a:rPr lang="en-US" sz="2800" dirty="0" smtClean="0"/>
              <a:t>fairness</a:t>
            </a:r>
            <a:r>
              <a:rPr lang="en-US" sz="2800" dirty="0"/>
              <a:t>, </a:t>
            </a:r>
            <a:endParaRPr lang="en-US" sz="2800" dirty="0" smtClean="0"/>
          </a:p>
          <a:p>
            <a:r>
              <a:rPr lang="en-US" sz="2800" dirty="0" smtClean="0"/>
              <a:t>respect</a:t>
            </a:r>
            <a:r>
              <a:rPr lang="en-US" sz="2800" dirty="0"/>
              <a:t>, and </a:t>
            </a:r>
            <a:endParaRPr lang="en-US" sz="2800" dirty="0" smtClean="0"/>
          </a:p>
          <a:p>
            <a:r>
              <a:rPr lang="en-US" sz="2800" dirty="0" smtClean="0"/>
              <a:t>responsibility</a:t>
            </a:r>
            <a:r>
              <a:rPr lang="en-US" sz="2800" dirty="0"/>
              <a:t>. </a:t>
            </a:r>
            <a:r>
              <a:rPr lang="en-US" sz="2800" dirty="0" smtClean="0"/>
              <a:t>…</a:t>
            </a:r>
          </a:p>
          <a:p>
            <a:pPr marL="0" indent="0">
              <a:buNone/>
            </a:pPr>
            <a:endParaRPr lang="en-US" sz="2800" dirty="0" smtClean="0"/>
          </a:p>
          <a:p>
            <a:pPr>
              <a:buFontTx/>
              <a:buChar char="-"/>
            </a:pPr>
            <a:r>
              <a:rPr lang="en-US" sz="2000" dirty="0" smtClean="0"/>
              <a:t>Int’l </a:t>
            </a:r>
            <a:r>
              <a:rPr lang="en-US" sz="2000" dirty="0"/>
              <a:t>Center for Academic </a:t>
            </a:r>
            <a:r>
              <a:rPr lang="en-US" sz="2000" dirty="0" smtClean="0"/>
              <a:t>Integrity</a:t>
            </a:r>
          </a:p>
          <a:p>
            <a:pPr marL="0" indent="0">
              <a:buNone/>
            </a:pPr>
            <a:r>
              <a:rPr lang="en-GB" sz="2000" dirty="0">
                <a:hlinkClick r:id="rId2"/>
              </a:rPr>
              <a:t>http://</a:t>
            </a:r>
            <a:r>
              <a:rPr lang="en-GB" sz="2000" dirty="0" smtClean="0">
                <a:hlinkClick r:id="rId2"/>
              </a:rPr>
              <a:t>www.uwo.ca/tsc/resources/pdf/CAI-fundamental-values.pdf</a:t>
            </a:r>
            <a:endParaRPr lang="en-GB" sz="2000" dirty="0" smtClean="0"/>
          </a:p>
          <a:p>
            <a:pPr>
              <a:buFontTx/>
              <a:buChar char="-"/>
            </a:pPr>
            <a:endParaRPr lang="en-GB" sz="2000" dirty="0"/>
          </a:p>
        </p:txBody>
      </p:sp>
      <p:sp>
        <p:nvSpPr>
          <p:cNvPr id="4" name="TextBox 3"/>
          <p:cNvSpPr txBox="1"/>
          <p:nvPr/>
        </p:nvSpPr>
        <p:spPr>
          <a:xfrm>
            <a:off x="4913195" y="1308053"/>
            <a:ext cx="3978322" cy="5262979"/>
          </a:xfrm>
          <a:prstGeom prst="rect">
            <a:avLst/>
          </a:prstGeom>
          <a:solidFill>
            <a:schemeClr val="accent1">
              <a:lumMod val="20000"/>
              <a:lumOff val="80000"/>
            </a:schemeClr>
          </a:solidFill>
          <a:effectLst>
            <a:glow rad="139700">
              <a:schemeClr val="accent1">
                <a:satMod val="175000"/>
                <a:alpha val="40000"/>
              </a:schemeClr>
            </a:glow>
          </a:effectLst>
        </p:spPr>
        <p:txBody>
          <a:bodyPr wrap="square" rtlCol="0">
            <a:spAutoFit/>
          </a:bodyPr>
          <a:lstStyle/>
          <a:p>
            <a:pPr algn="ctr"/>
            <a:r>
              <a:rPr lang="en-US" sz="2800" dirty="0" smtClean="0"/>
              <a:t>“Without </a:t>
            </a:r>
            <a:r>
              <a:rPr lang="en-US" sz="2800" dirty="0"/>
              <a:t>them, everything that we do in our capacities as teachers, learners, and researchers loses value and becomes suspect. When the fundamental values are embraced, utilized, and put into practice they become touchstones for scholarly communities of </a:t>
            </a:r>
            <a:r>
              <a:rPr lang="en-US" sz="2800" dirty="0" smtClean="0"/>
              <a:t>integrity”. </a:t>
            </a:r>
            <a:endParaRPr lang="en-GB" sz="2800" dirty="0"/>
          </a:p>
        </p:txBody>
      </p:sp>
    </p:spTree>
    <p:extLst>
      <p:ext uri="{BB962C8B-B14F-4D97-AF65-F5344CB8AC3E}">
        <p14:creationId xmlns:p14="http://schemas.microsoft.com/office/powerpoint/2010/main" val="22871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399" y="1430818"/>
            <a:ext cx="2583556" cy="473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3"/>
          <a:stretch>
            <a:fillRect/>
          </a:stretch>
        </p:blipFill>
        <p:spPr>
          <a:xfrm>
            <a:off x="173691" y="1430818"/>
            <a:ext cx="3913089" cy="381375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15" y="3971306"/>
            <a:ext cx="2466975" cy="1847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253" y="4360761"/>
            <a:ext cx="3063147" cy="2035984"/>
          </a:xfrm>
          <a:prstGeom prst="rect">
            <a:avLst/>
          </a:prstGeom>
        </p:spPr>
      </p:pic>
      <p:sp>
        <p:nvSpPr>
          <p:cNvPr id="2" name="Title 1"/>
          <p:cNvSpPr>
            <a:spLocks noGrp="1"/>
          </p:cNvSpPr>
          <p:nvPr>
            <p:ph type="title"/>
          </p:nvPr>
        </p:nvSpPr>
        <p:spPr>
          <a:xfrm>
            <a:off x="369180" y="196182"/>
            <a:ext cx="8542808" cy="1143000"/>
          </a:xfrm>
        </p:spPr>
        <p:txBody>
          <a:bodyPr/>
          <a:lstStyle/>
          <a:p>
            <a:pPr algn="ctr"/>
            <a:r>
              <a:rPr lang="en-US" dirty="0" smtClean="0"/>
              <a:t>“Integrity in Teaching &amp; Learning” - a “second-rated” agenda?</a:t>
            </a:r>
            <a:endParaRPr lang="en-GB" dirty="0"/>
          </a:p>
        </p:txBody>
      </p:sp>
      <p:pic>
        <p:nvPicPr>
          <p:cNvPr id="6" name="Picture 5"/>
          <p:cNvPicPr>
            <a:picLocks noChangeAspect="1"/>
          </p:cNvPicPr>
          <p:nvPr/>
        </p:nvPicPr>
        <p:blipFill>
          <a:blip r:embed="rId6"/>
          <a:stretch>
            <a:fillRect/>
          </a:stretch>
        </p:blipFill>
        <p:spPr>
          <a:xfrm>
            <a:off x="4474853" y="1768490"/>
            <a:ext cx="1971826" cy="2669698"/>
          </a:xfrm>
          <a:prstGeom prst="rect">
            <a:avLst/>
          </a:prstGeom>
        </p:spPr>
      </p:pic>
      <p:pic>
        <p:nvPicPr>
          <p:cNvPr id="5" name="Picture 4"/>
          <p:cNvPicPr>
            <a:picLocks noChangeAspect="1"/>
          </p:cNvPicPr>
          <p:nvPr/>
        </p:nvPicPr>
        <p:blipFill>
          <a:blip r:embed="rId7"/>
          <a:stretch>
            <a:fillRect/>
          </a:stretch>
        </p:blipFill>
        <p:spPr>
          <a:xfrm rot="18594526">
            <a:off x="1616438" y="2893648"/>
            <a:ext cx="4658525" cy="127581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8016" y="1821940"/>
            <a:ext cx="1577939" cy="2317598"/>
          </a:xfrm>
          <a:prstGeom prst="rect">
            <a:avLst/>
          </a:prstGeom>
        </p:spPr>
      </p:pic>
      <p:sp>
        <p:nvSpPr>
          <p:cNvPr id="9" name="AutoShape 2" descr="Image result for Image of Research integrity statement on Lancet journal cov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Image of Research integrity statement on Lancet journal cov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9"/>
          <a:stretch>
            <a:fillRect/>
          </a:stretch>
        </p:blipFill>
        <p:spPr>
          <a:xfrm>
            <a:off x="774380" y="5727520"/>
            <a:ext cx="8042074" cy="9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3103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3191" y="225828"/>
            <a:ext cx="8810809" cy="1143000"/>
          </a:xfrm>
        </p:spPr>
        <p:txBody>
          <a:bodyPr/>
          <a:lstStyle/>
          <a:p>
            <a:pPr algn="ctr"/>
            <a:r>
              <a:rPr lang="en-US" sz="3600" dirty="0" smtClean="0"/>
              <a:t>“Teaching &amp; Learning” are really  the  </a:t>
            </a:r>
            <a:r>
              <a:rPr lang="en-US" sz="3600" dirty="0"/>
              <a:t>o</a:t>
            </a:r>
            <a:r>
              <a:rPr lang="en-US" sz="3600" dirty="0" smtClean="0"/>
              <a:t>riginal mission of academic institutions….</a:t>
            </a:r>
            <a:endParaRPr lang="en-GB" sz="3600" dirty="0"/>
          </a:p>
        </p:txBody>
      </p:sp>
      <p:pic>
        <p:nvPicPr>
          <p:cNvPr id="3" name="Picture 2"/>
          <p:cNvPicPr>
            <a:picLocks noChangeAspect="1"/>
          </p:cNvPicPr>
          <p:nvPr/>
        </p:nvPicPr>
        <p:blipFill>
          <a:blip r:embed="rId2"/>
          <a:stretch>
            <a:fillRect/>
          </a:stretch>
        </p:blipFill>
        <p:spPr>
          <a:xfrm>
            <a:off x="633442" y="1355626"/>
            <a:ext cx="2986286" cy="4272474"/>
          </a:xfrm>
          <a:prstGeom prst="rect">
            <a:avLst/>
          </a:prstGeom>
        </p:spPr>
      </p:pic>
      <p:sp>
        <p:nvSpPr>
          <p:cNvPr id="4" name="TextBox 3"/>
          <p:cNvSpPr txBox="1"/>
          <p:nvPr/>
        </p:nvSpPr>
        <p:spPr>
          <a:xfrm>
            <a:off x="4101151" y="1646581"/>
            <a:ext cx="4741419" cy="3416320"/>
          </a:xfrm>
          <a:prstGeom prst="rect">
            <a:avLst/>
          </a:prstGeom>
          <a:solidFill>
            <a:schemeClr val="tx2">
              <a:lumMod val="20000"/>
              <a:lumOff val="80000"/>
            </a:schemeClr>
          </a:solidFill>
        </p:spPr>
        <p:txBody>
          <a:bodyPr wrap="square" rtlCol="0">
            <a:spAutoFit/>
          </a:bodyPr>
          <a:lstStyle/>
          <a:p>
            <a:pPr algn="ctr"/>
            <a:r>
              <a:rPr lang="en-US" sz="2400" dirty="0" smtClean="0"/>
              <a:t>“Research </a:t>
            </a:r>
            <a:r>
              <a:rPr lang="en-US" sz="2400" dirty="0"/>
              <a:t>has not always been a key function of academic institutions</a:t>
            </a:r>
          </a:p>
          <a:p>
            <a:pPr algn="ctr"/>
            <a:r>
              <a:rPr lang="en-US" sz="2400" dirty="0" smtClean="0"/>
              <a:t>…. In </a:t>
            </a:r>
            <a:r>
              <a:rPr lang="en-US" sz="2400" dirty="0"/>
              <a:t>fact, the contemporary </a:t>
            </a:r>
            <a:r>
              <a:rPr lang="en-US" sz="2400" dirty="0" smtClean="0"/>
              <a:t>research university </a:t>
            </a:r>
            <a:r>
              <a:rPr lang="en-US" sz="2400" dirty="0"/>
              <a:t>dates back only to the beginning of the 19th </a:t>
            </a:r>
            <a:r>
              <a:rPr lang="en-US" sz="2400" dirty="0" smtClean="0"/>
              <a:t>century… Before </a:t>
            </a:r>
            <a:r>
              <a:rPr lang="en-US" sz="2400" dirty="0"/>
              <a:t>that, universities were largely devoted to </a:t>
            </a:r>
            <a:r>
              <a:rPr lang="en-US" sz="2400" dirty="0" smtClean="0"/>
              <a:t>teaching </a:t>
            </a:r>
            <a:endParaRPr lang="en-US" sz="2400" dirty="0"/>
          </a:p>
          <a:p>
            <a:pPr algn="ctr"/>
            <a:r>
              <a:rPr lang="en-US" sz="2400" dirty="0"/>
              <a:t>and to the preparation of </a:t>
            </a:r>
            <a:r>
              <a:rPr lang="en-US" sz="2400" dirty="0" smtClean="0"/>
              <a:t>professionals” (pg. 14)</a:t>
            </a:r>
            <a:endParaRPr lang="en-GB" sz="2400" dirty="0"/>
          </a:p>
        </p:txBody>
      </p:sp>
      <p:sp>
        <p:nvSpPr>
          <p:cNvPr id="5" name="TextBox 4"/>
          <p:cNvSpPr txBox="1"/>
          <p:nvPr/>
        </p:nvSpPr>
        <p:spPr>
          <a:xfrm>
            <a:off x="333191" y="5641748"/>
            <a:ext cx="8633388" cy="1200329"/>
          </a:xfrm>
          <a:prstGeom prst="rect">
            <a:avLst/>
          </a:prstGeom>
          <a:noFill/>
        </p:spPr>
        <p:txBody>
          <a:bodyPr wrap="square" rtlCol="0">
            <a:spAutoFit/>
          </a:bodyPr>
          <a:lstStyle/>
          <a:p>
            <a:r>
              <a:rPr lang="en-US" sz="3600" dirty="0" smtClean="0"/>
              <a:t> And remain critical to their future &amp; impact, including increasing research capacity</a:t>
            </a:r>
            <a:endParaRPr lang="en-GB" sz="3600" dirty="0"/>
          </a:p>
        </p:txBody>
      </p:sp>
    </p:spTree>
    <p:extLst>
      <p:ext uri="{BB962C8B-B14F-4D97-AF65-F5344CB8AC3E}">
        <p14:creationId xmlns:p14="http://schemas.microsoft.com/office/powerpoint/2010/main" val="72218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471488"/>
            <a:ext cx="6291618" cy="1143000"/>
          </a:xfrm>
          <a:ln w="28575">
            <a:solidFill>
              <a:srgbClr val="FF0000"/>
            </a:solidFill>
          </a:ln>
        </p:spPr>
        <p:txBody>
          <a:bodyPr/>
          <a:lstStyle/>
          <a:p>
            <a:r>
              <a:rPr lang="en-US" sz="4000" dirty="0" smtClean="0"/>
              <a:t>The Teacher is Central to the Educational Enterprise</a:t>
            </a:r>
            <a:endParaRPr lang="en-GB" sz="4000" dirty="0"/>
          </a:p>
        </p:txBody>
      </p:sp>
      <p:sp>
        <p:nvSpPr>
          <p:cNvPr id="3" name="Content Placeholder 2"/>
          <p:cNvSpPr>
            <a:spLocks noGrp="1"/>
          </p:cNvSpPr>
          <p:nvPr>
            <p:ph idx="1"/>
          </p:nvPr>
        </p:nvSpPr>
        <p:spPr>
          <a:xfrm>
            <a:off x="457199" y="2361063"/>
            <a:ext cx="8250073" cy="3916907"/>
          </a:xfrm>
        </p:spPr>
        <p:txBody>
          <a:bodyPr/>
          <a:lstStyle/>
          <a:p>
            <a:pPr marL="0" indent="0">
              <a:buNone/>
            </a:pPr>
            <a:r>
              <a:rPr lang="en-US" sz="2800" dirty="0" smtClean="0"/>
              <a:t>“Teaching/learning has the teacher as its fulcrum …. Many studies have reported strong and positive relationship between what the teachers do and how they do these, on the one hand, and their students’ achievements or learning outcomes on the other hand”</a:t>
            </a:r>
          </a:p>
          <a:p>
            <a:pPr marL="0" indent="0">
              <a:buNone/>
            </a:pPr>
            <a:r>
              <a:rPr lang="en-US" sz="2800" dirty="0" smtClean="0"/>
              <a:t>	-</a:t>
            </a:r>
            <a:r>
              <a:rPr lang="en-US" sz="2400" dirty="0" smtClean="0"/>
              <a:t> </a:t>
            </a:r>
            <a:r>
              <a:rPr lang="en-US" sz="2400" dirty="0" err="1" smtClean="0"/>
              <a:t>Olorundare</a:t>
            </a:r>
            <a:r>
              <a:rPr lang="en-US" sz="2400" dirty="0" smtClean="0"/>
              <a:t>, 2003</a:t>
            </a:r>
          </a:p>
          <a:p>
            <a:pPr marL="0" indent="0">
              <a:buNone/>
            </a:pPr>
            <a:r>
              <a:rPr lang="en-US" sz="2000" dirty="0" smtClean="0"/>
              <a:t>	(The teaching profession: ethics and problems)</a:t>
            </a:r>
            <a:endParaRPr lang="en-GB" sz="2000" dirty="0"/>
          </a:p>
        </p:txBody>
      </p:sp>
      <p:pic>
        <p:nvPicPr>
          <p:cNvPr id="6" name="Picture 1037" descr="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249" y="211541"/>
            <a:ext cx="21463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02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360"/>
            <a:ext cx="8229600" cy="1319780"/>
          </a:xfrm>
          <a:ln w="57150">
            <a:solidFill>
              <a:srgbClr val="FF0000"/>
            </a:solidFill>
          </a:ln>
        </p:spPr>
        <p:txBody>
          <a:bodyPr/>
          <a:lstStyle/>
          <a:p>
            <a:pPr algn="ctr"/>
            <a:r>
              <a:rPr lang="en-US" sz="4000" dirty="0" smtClean="0"/>
              <a:t>The integrity of the teacher is integral to good teaching</a:t>
            </a:r>
            <a:endParaRPr lang="en-GB" sz="4000" dirty="0"/>
          </a:p>
        </p:txBody>
      </p:sp>
      <p:sp>
        <p:nvSpPr>
          <p:cNvPr id="3" name="Content Placeholder 2"/>
          <p:cNvSpPr>
            <a:spLocks noGrp="1"/>
          </p:cNvSpPr>
          <p:nvPr>
            <p:ph idx="1"/>
          </p:nvPr>
        </p:nvSpPr>
        <p:spPr>
          <a:xfrm>
            <a:off x="358442" y="1686781"/>
            <a:ext cx="8328357" cy="4263644"/>
          </a:xfrm>
        </p:spPr>
        <p:txBody>
          <a:bodyPr/>
          <a:lstStyle/>
          <a:p>
            <a:r>
              <a:rPr lang="en-GB" sz="2800" dirty="0"/>
              <a:t>“Good teaching cannot be reduced to technique; good teaching </a:t>
            </a:r>
            <a:r>
              <a:rPr lang="en-GB" sz="2800" i="1" dirty="0">
                <a:solidFill>
                  <a:srgbClr val="FF0000"/>
                </a:solidFill>
              </a:rPr>
              <a:t>comes from the identity and integrity of the teacher</a:t>
            </a:r>
            <a:r>
              <a:rPr lang="en-GB" sz="2800" dirty="0"/>
              <a:t>.” </a:t>
            </a:r>
            <a:endParaRPr lang="en-GB" sz="2800" dirty="0" smtClean="0"/>
          </a:p>
          <a:p>
            <a:endParaRPr lang="en-GB" sz="2800" dirty="0" smtClean="0"/>
          </a:p>
          <a:p>
            <a:r>
              <a:rPr lang="en-GB" sz="2800" dirty="0" smtClean="0"/>
              <a:t>“</a:t>
            </a:r>
            <a:r>
              <a:rPr lang="en-GB" sz="2800" dirty="0"/>
              <a:t>If we want to grow as teachers -- we must do something </a:t>
            </a:r>
            <a:r>
              <a:rPr lang="en-GB" sz="2800" i="1" dirty="0">
                <a:solidFill>
                  <a:srgbClr val="FF0000"/>
                </a:solidFill>
              </a:rPr>
              <a:t>alien</a:t>
            </a:r>
            <a:r>
              <a:rPr lang="en-GB" sz="2800" dirty="0">
                <a:solidFill>
                  <a:srgbClr val="FF0000"/>
                </a:solidFill>
              </a:rPr>
              <a:t> </a:t>
            </a:r>
            <a:r>
              <a:rPr lang="en-GB" sz="2800" dirty="0"/>
              <a:t>to academic culture: we must talk to each other about </a:t>
            </a:r>
            <a:r>
              <a:rPr lang="en-GB" sz="2800" i="1" dirty="0">
                <a:solidFill>
                  <a:srgbClr val="FF0000"/>
                </a:solidFill>
              </a:rPr>
              <a:t>our inner </a:t>
            </a:r>
            <a:r>
              <a:rPr lang="en-GB" sz="2800" i="1" dirty="0" smtClean="0">
                <a:solidFill>
                  <a:srgbClr val="FF0000"/>
                </a:solidFill>
              </a:rPr>
              <a:t>lives</a:t>
            </a:r>
            <a:r>
              <a:rPr lang="en-GB" sz="2800" dirty="0" smtClean="0"/>
              <a:t>.”</a:t>
            </a:r>
            <a:r>
              <a:rPr lang="en-GB" dirty="0"/>
              <a:t> </a:t>
            </a:r>
            <a:endParaRPr lang="en-GB" dirty="0" smtClean="0"/>
          </a:p>
          <a:p>
            <a:pPr marL="400050" lvl="1" indent="0">
              <a:buNone/>
            </a:pPr>
            <a:endParaRPr lang="en-GB" sz="2000" dirty="0" smtClean="0"/>
          </a:p>
          <a:p>
            <a:pPr marL="400050" lvl="1" indent="0">
              <a:buNone/>
            </a:pPr>
            <a:r>
              <a:rPr lang="en-GB" sz="2000" dirty="0" smtClean="0"/>
              <a:t>― </a:t>
            </a:r>
            <a:r>
              <a:rPr lang="en-GB" sz="2000" dirty="0" err="1" smtClean="0"/>
              <a:t>P.J</a:t>
            </a:r>
            <a:r>
              <a:rPr lang="en-GB" sz="2000" dirty="0"/>
              <a:t>. </a:t>
            </a:r>
            <a:r>
              <a:rPr lang="en-GB" sz="2000" dirty="0" smtClean="0"/>
              <a:t>Palmer </a:t>
            </a:r>
            <a:r>
              <a:rPr lang="en-US" sz="1400" dirty="0" smtClean="0"/>
              <a:t>(The </a:t>
            </a:r>
            <a:r>
              <a:rPr lang="en-US" sz="1400" dirty="0"/>
              <a:t>Courage to Teach: Exploring the Inner Landscape of a Teacher's Life)</a:t>
            </a:r>
            <a:endParaRPr lang="en-GB" sz="1400" dirty="0"/>
          </a:p>
        </p:txBody>
      </p:sp>
      <p:sp>
        <p:nvSpPr>
          <p:cNvPr id="5" name="TextBox 4"/>
          <p:cNvSpPr txBox="1"/>
          <p:nvPr/>
        </p:nvSpPr>
        <p:spPr>
          <a:xfrm>
            <a:off x="327545" y="5876850"/>
            <a:ext cx="8509380" cy="954107"/>
          </a:xfrm>
          <a:prstGeom prst="rect">
            <a:avLst/>
          </a:prstGeom>
          <a:solidFill>
            <a:srgbClr val="C00000"/>
          </a:solidFill>
        </p:spPr>
        <p:txBody>
          <a:bodyPr wrap="square" rtlCol="0">
            <a:spAutoFit/>
          </a:bodyPr>
          <a:lstStyle/>
          <a:p>
            <a:pPr marL="0" indent="0">
              <a:buNone/>
            </a:pPr>
            <a:r>
              <a:rPr lang="en-US" sz="2800" dirty="0">
                <a:solidFill>
                  <a:schemeClr val="bg1"/>
                </a:solidFill>
              </a:rPr>
              <a:t>No education system can rise above the quality of its </a:t>
            </a:r>
            <a:r>
              <a:rPr lang="en-US" sz="2800" dirty="0" smtClean="0">
                <a:solidFill>
                  <a:schemeClr val="bg1"/>
                </a:solidFill>
              </a:rPr>
              <a:t>teachers – </a:t>
            </a:r>
            <a:r>
              <a:rPr lang="en-US" sz="2800" dirty="0" err="1" smtClean="0">
                <a:solidFill>
                  <a:schemeClr val="bg1"/>
                </a:solidFill>
              </a:rPr>
              <a:t>NPE</a:t>
            </a:r>
            <a:r>
              <a:rPr lang="en-US" sz="2800" dirty="0">
                <a:solidFill>
                  <a:schemeClr val="bg1"/>
                </a:solidFill>
              </a:rPr>
              <a:t> </a:t>
            </a:r>
            <a:r>
              <a:rPr lang="en-US" sz="2800" dirty="0" smtClean="0">
                <a:solidFill>
                  <a:schemeClr val="bg1"/>
                </a:solidFill>
              </a:rPr>
              <a:t>(2004)</a:t>
            </a:r>
            <a:endParaRPr lang="en-GB" sz="2800" dirty="0">
              <a:solidFill>
                <a:schemeClr val="bg1"/>
              </a:solidFill>
            </a:endParaRPr>
          </a:p>
        </p:txBody>
      </p:sp>
    </p:spTree>
    <p:extLst>
      <p:ext uri="{BB962C8B-B14F-4D97-AF65-F5344CB8AC3E}">
        <p14:creationId xmlns:p14="http://schemas.microsoft.com/office/powerpoint/2010/main" val="14111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589"/>
            <a:ext cx="8229600" cy="1143000"/>
          </a:xfrm>
          <a:solidFill>
            <a:srgbClr val="C00000"/>
          </a:solidFill>
        </p:spPr>
        <p:txBody>
          <a:bodyPr/>
          <a:lstStyle/>
          <a:p>
            <a:pPr algn="ctr"/>
            <a:r>
              <a:rPr lang="en-US" sz="4000" dirty="0" smtClean="0">
                <a:solidFill>
                  <a:schemeClr val="bg1"/>
                </a:solidFill>
              </a:rPr>
              <a:t>Core Forces in Shaping Integrity in Educational Institutions </a:t>
            </a:r>
            <a:endParaRPr lang="en-GB" sz="40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8681275"/>
              </p:ext>
            </p:extLst>
          </p:nvPr>
        </p:nvGraphicFramePr>
        <p:xfrm>
          <a:off x="457200" y="17843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Arrow Connector 14"/>
          <p:cNvCxnSpPr/>
          <p:nvPr/>
        </p:nvCxnSpPr>
        <p:spPr>
          <a:xfrm flipV="1">
            <a:off x="4043657" y="2335999"/>
            <a:ext cx="905059" cy="469409"/>
          </a:xfrm>
          <a:prstGeom prst="straightConnector1">
            <a:avLst/>
          </a:prstGeom>
          <a:ln w="762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856508" y="3244660"/>
            <a:ext cx="715492" cy="383991"/>
          </a:xfrm>
          <a:prstGeom prst="straightConnector1">
            <a:avLst/>
          </a:prstGeom>
          <a:ln w="762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767619" y="3007091"/>
            <a:ext cx="582303" cy="621560"/>
          </a:xfrm>
          <a:prstGeom prst="straightConnector1">
            <a:avLst/>
          </a:prstGeom>
          <a:ln w="762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3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3"/>
          <p:cNvSpPr>
            <a:spLocks noChangeArrowheads="1"/>
          </p:cNvSpPr>
          <p:nvPr/>
        </p:nvSpPr>
        <p:spPr bwMode="auto">
          <a:xfrm>
            <a:off x="2555874" y="1156475"/>
            <a:ext cx="4010025" cy="2273300"/>
          </a:xfrm>
          <a:prstGeom prst="ellipse">
            <a:avLst/>
          </a:prstGeom>
          <a:solidFill>
            <a:schemeClr val="accent6">
              <a:lumMod val="20000"/>
              <a:lumOff val="80000"/>
            </a:schemeClr>
          </a:solidFill>
          <a:ln w="12700">
            <a:solidFill>
              <a:schemeClr val="tx1"/>
            </a:solidFill>
            <a:round/>
            <a:headEnd/>
            <a:tailEnd/>
          </a:ln>
          <a:effectLst/>
        </p:spPr>
        <p:txBody>
          <a:bodyPr wrap="none" lIns="90488" tIns="44450" rIns="90488" bIns="44450" anchor="ctr"/>
          <a:lstStyle>
            <a:lvl1pPr defTabSz="762000">
              <a:defRPr>
                <a:solidFill>
                  <a:schemeClr val="tx1"/>
                </a:solidFill>
                <a:latin typeface="Arial" charset="0"/>
                <a:cs typeface="Arial" charset="0"/>
              </a:defRPr>
            </a:lvl1pPr>
            <a:lvl2pPr marL="571500" defTabSz="762000">
              <a:defRPr>
                <a:solidFill>
                  <a:schemeClr val="tx1"/>
                </a:solidFill>
                <a:latin typeface="Arial" charset="0"/>
                <a:cs typeface="Arial" charset="0"/>
              </a:defRPr>
            </a:lvl2pPr>
            <a:lvl3pPr marL="1143000" defTabSz="762000">
              <a:defRPr>
                <a:solidFill>
                  <a:schemeClr val="tx1"/>
                </a:solidFill>
                <a:latin typeface="Arial" charset="0"/>
                <a:cs typeface="Arial" charset="0"/>
              </a:defRPr>
            </a:lvl3pPr>
            <a:lvl4pPr marL="1714500" defTabSz="762000">
              <a:defRPr>
                <a:solidFill>
                  <a:schemeClr val="tx1"/>
                </a:solidFill>
                <a:latin typeface="Arial" charset="0"/>
                <a:cs typeface="Arial" charset="0"/>
              </a:defRPr>
            </a:lvl4pPr>
            <a:lvl5pPr marL="2286000" defTabSz="762000">
              <a:defRPr>
                <a:solidFill>
                  <a:schemeClr val="tx1"/>
                </a:solidFill>
                <a:latin typeface="Arial" charset="0"/>
                <a:cs typeface="Arial" charset="0"/>
              </a:defRPr>
            </a:lvl5pPr>
            <a:lvl6pPr marL="2743200" defTabSz="762000" fontAlgn="base">
              <a:spcBef>
                <a:spcPct val="0"/>
              </a:spcBef>
              <a:spcAft>
                <a:spcPct val="0"/>
              </a:spcAft>
              <a:defRPr>
                <a:solidFill>
                  <a:schemeClr val="tx1"/>
                </a:solidFill>
                <a:latin typeface="Arial" charset="0"/>
                <a:cs typeface="Arial" charset="0"/>
              </a:defRPr>
            </a:lvl6pPr>
            <a:lvl7pPr marL="3200400" defTabSz="762000" fontAlgn="base">
              <a:spcBef>
                <a:spcPct val="0"/>
              </a:spcBef>
              <a:spcAft>
                <a:spcPct val="0"/>
              </a:spcAft>
              <a:defRPr>
                <a:solidFill>
                  <a:schemeClr val="tx1"/>
                </a:solidFill>
                <a:latin typeface="Arial" charset="0"/>
                <a:cs typeface="Arial" charset="0"/>
              </a:defRPr>
            </a:lvl7pPr>
            <a:lvl8pPr marL="3657600" defTabSz="762000" fontAlgn="base">
              <a:spcBef>
                <a:spcPct val="0"/>
              </a:spcBef>
              <a:spcAft>
                <a:spcPct val="0"/>
              </a:spcAft>
              <a:defRPr>
                <a:solidFill>
                  <a:schemeClr val="tx1"/>
                </a:solidFill>
                <a:latin typeface="Arial" charset="0"/>
                <a:cs typeface="Arial" charset="0"/>
              </a:defRPr>
            </a:lvl8pPr>
            <a:lvl9pPr marL="4114800" defTabSz="762000" fontAlgn="base">
              <a:spcBef>
                <a:spcPct val="0"/>
              </a:spcBef>
              <a:spcAft>
                <a:spcPct val="0"/>
              </a:spcAft>
              <a:defRPr>
                <a:solidFill>
                  <a:schemeClr val="tx1"/>
                </a:solidFill>
                <a:latin typeface="Arial" charset="0"/>
                <a:cs typeface="Arial" charset="0"/>
              </a:defRPr>
            </a:lvl9pPr>
          </a:lstStyle>
          <a:p>
            <a:pPr marL="457200" indent="-457200">
              <a:buClr>
                <a:srgbClr val="FF0000"/>
              </a:buClr>
              <a:buSzPct val="110000"/>
              <a:buFont typeface="Wingdings" panose="05000000000000000000" pitchFamily="2" charset="2"/>
              <a:buChar char="ü"/>
            </a:pPr>
            <a:r>
              <a:rPr lang="en-US" sz="2800" dirty="0"/>
              <a:t>What the </a:t>
            </a:r>
            <a:endParaRPr lang="en-US" sz="2800" dirty="0" smtClean="0"/>
          </a:p>
          <a:p>
            <a:pPr>
              <a:buClr>
                <a:srgbClr val="FF0000"/>
              </a:buClr>
              <a:buSzPct val="110000"/>
              <a:buNone/>
            </a:pPr>
            <a:r>
              <a:rPr lang="en-US" sz="2800" dirty="0" smtClean="0"/>
              <a:t>Teacher Teach</a:t>
            </a:r>
            <a:endParaRPr lang="en-US" sz="2800" dirty="0"/>
          </a:p>
        </p:txBody>
      </p:sp>
      <p:sp>
        <p:nvSpPr>
          <p:cNvPr id="23555" name="Oval 2"/>
          <p:cNvSpPr>
            <a:spLocks noChangeArrowheads="1"/>
          </p:cNvSpPr>
          <p:nvPr/>
        </p:nvSpPr>
        <p:spPr bwMode="auto">
          <a:xfrm>
            <a:off x="4257675" y="2418309"/>
            <a:ext cx="4635500" cy="2959100"/>
          </a:xfrm>
          <a:prstGeom prst="ellipse">
            <a:avLst/>
          </a:prstGeom>
          <a:solidFill>
            <a:schemeClr val="accent4">
              <a:lumMod val="40000"/>
              <a:lumOff val="60000"/>
            </a:schemeClr>
          </a:solidFill>
          <a:ln w="12700">
            <a:solidFill>
              <a:schemeClr val="tx1"/>
            </a:solidFill>
            <a:round/>
            <a:headEnd/>
            <a:tailEnd/>
          </a:ln>
          <a:effectLst/>
        </p:spPr>
        <p:txBody>
          <a:bodyPr wrap="none" lIns="90488" tIns="44450" rIns="90488" bIns="44450" anchor="ctr"/>
          <a:lstStyle>
            <a:lvl1pPr defTabSz="762000"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itchFamily="34" charset="0"/>
              </a:defRPr>
            </a:lvl1pPr>
            <a:lvl2pPr marL="742950" indent="-285750" defTabSz="762000" eaLnBrk="0" hangingPunct="0">
              <a:spcBef>
                <a:spcPts val="550"/>
              </a:spcBef>
              <a:buClr>
                <a:schemeClr val="accent1"/>
              </a:buClr>
              <a:buFont typeface="Verdana" panose="020B0604030504040204" pitchFamily="34" charset="0"/>
              <a:buChar char="◦"/>
              <a:defRPr sz="2800">
                <a:solidFill>
                  <a:schemeClr val="tx1"/>
                </a:solidFill>
                <a:latin typeface="Gill Sans MT" pitchFamily="34" charset="0"/>
              </a:defRPr>
            </a:lvl2pPr>
            <a:lvl3pPr marL="1143000" indent="-228600" defTabSz="762000" eaLnBrk="0" hangingPunct="0">
              <a:spcBef>
                <a:spcPct val="20000"/>
              </a:spcBef>
              <a:buClr>
                <a:schemeClr val="accent2"/>
              </a:buClr>
              <a:buFont typeface="Wingdings 2" panose="05020102010507070707" pitchFamily="18" charset="2"/>
              <a:buChar char=""/>
              <a:defRPr sz="2400">
                <a:solidFill>
                  <a:schemeClr val="tx1"/>
                </a:solidFill>
                <a:latin typeface="Gill Sans MT" pitchFamily="34" charset="0"/>
              </a:defRPr>
            </a:lvl3pPr>
            <a:lvl4pPr marL="1600200" indent="-228600" defTabSz="762000" eaLnBrk="0" hangingPunct="0">
              <a:spcBef>
                <a:spcPct val="20000"/>
              </a:spcBef>
              <a:buClr>
                <a:srgbClr val="C32D2E"/>
              </a:buClr>
              <a:buFont typeface="Wingdings 2" panose="05020102010507070707" pitchFamily="18" charset="2"/>
              <a:buChar char=""/>
              <a:defRPr sz="2000">
                <a:solidFill>
                  <a:schemeClr val="tx1"/>
                </a:solidFill>
                <a:latin typeface="Gill Sans MT" pitchFamily="34" charset="0"/>
              </a:defRPr>
            </a:lvl4pPr>
            <a:lvl5pPr marL="2057400" indent="-228600" defTabSz="762000" eaLnBrk="0" hangingPunct="0">
              <a:spcBef>
                <a:spcPct val="20000"/>
              </a:spcBef>
              <a:buClr>
                <a:srgbClr val="84AA33"/>
              </a:buClr>
              <a:buFont typeface="Wingdings 2" panose="05020102010507070707" pitchFamily="18" charset="2"/>
              <a:buChar char=""/>
              <a:defRPr sz="2000">
                <a:solidFill>
                  <a:schemeClr val="tx1"/>
                </a:solidFill>
                <a:latin typeface="Gill Sans MT" pitchFamily="34" charset="0"/>
              </a:defRPr>
            </a:lvl5pPr>
            <a:lvl6pPr marL="25146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6pPr>
            <a:lvl7pPr marL="29718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7pPr>
            <a:lvl8pPr marL="34290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8pPr>
            <a:lvl9pPr marL="38862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9pPr>
          </a:lstStyle>
          <a:p>
            <a:pPr marL="457200" indent="-457200">
              <a:spcBef>
                <a:spcPct val="0"/>
              </a:spcBef>
              <a:buClr>
                <a:srgbClr val="FF0000"/>
              </a:buClr>
              <a:buSzPct val="110000"/>
              <a:buFont typeface="Wingdings" panose="05000000000000000000" pitchFamily="2" charset="2"/>
              <a:buChar char="ü"/>
            </a:pPr>
            <a:r>
              <a:rPr lang="en-US" sz="2800" dirty="0" smtClean="0">
                <a:latin typeface="Arial" charset="0"/>
                <a:cs typeface="Arial" charset="0"/>
              </a:rPr>
              <a:t>The Faithfulness with</a:t>
            </a:r>
          </a:p>
          <a:p>
            <a:pPr>
              <a:spcBef>
                <a:spcPct val="0"/>
              </a:spcBef>
              <a:buClr>
                <a:srgbClr val="FF0000"/>
              </a:buClr>
              <a:buSzPct val="110000"/>
              <a:buNone/>
            </a:pPr>
            <a:r>
              <a:rPr lang="en-US" sz="2800" dirty="0" smtClean="0">
                <a:latin typeface="Arial" charset="0"/>
                <a:cs typeface="Arial" charset="0"/>
              </a:rPr>
              <a:t> which Teaching is Done</a:t>
            </a:r>
            <a:endParaRPr lang="en-US" sz="2800" dirty="0">
              <a:latin typeface="Arial" charset="0"/>
              <a:cs typeface="Arial" charset="0"/>
            </a:endParaRPr>
          </a:p>
        </p:txBody>
      </p:sp>
      <p:sp>
        <p:nvSpPr>
          <p:cNvPr id="23556" name="Oval 3"/>
          <p:cNvSpPr>
            <a:spLocks noChangeArrowheads="1"/>
          </p:cNvSpPr>
          <p:nvPr/>
        </p:nvSpPr>
        <p:spPr bwMode="auto">
          <a:xfrm>
            <a:off x="0" y="2451101"/>
            <a:ext cx="4348163" cy="2376488"/>
          </a:xfrm>
          <a:prstGeom prst="ellipse">
            <a:avLst/>
          </a:prstGeom>
          <a:solidFill>
            <a:srgbClr val="66FF33"/>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defTabSz="762000"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itchFamily="34" charset="0"/>
              </a:defRPr>
            </a:lvl1pPr>
            <a:lvl2pPr marL="742950" indent="-285750" defTabSz="762000" eaLnBrk="0" hangingPunct="0">
              <a:spcBef>
                <a:spcPts val="550"/>
              </a:spcBef>
              <a:buClr>
                <a:schemeClr val="accent1"/>
              </a:buClr>
              <a:buFont typeface="Verdana" panose="020B0604030504040204" pitchFamily="34" charset="0"/>
              <a:buChar char="◦"/>
              <a:defRPr sz="2800">
                <a:solidFill>
                  <a:schemeClr val="tx1"/>
                </a:solidFill>
                <a:latin typeface="Gill Sans MT" pitchFamily="34" charset="0"/>
              </a:defRPr>
            </a:lvl2pPr>
            <a:lvl3pPr marL="1143000" indent="-228600" defTabSz="762000" eaLnBrk="0" hangingPunct="0">
              <a:spcBef>
                <a:spcPct val="20000"/>
              </a:spcBef>
              <a:buClr>
                <a:schemeClr val="accent2"/>
              </a:buClr>
              <a:buFont typeface="Wingdings 2" panose="05020102010507070707" pitchFamily="18" charset="2"/>
              <a:buChar char=""/>
              <a:defRPr sz="2400">
                <a:solidFill>
                  <a:schemeClr val="tx1"/>
                </a:solidFill>
                <a:latin typeface="Gill Sans MT" pitchFamily="34" charset="0"/>
              </a:defRPr>
            </a:lvl3pPr>
            <a:lvl4pPr marL="1600200" indent="-228600" defTabSz="762000" eaLnBrk="0" hangingPunct="0">
              <a:spcBef>
                <a:spcPct val="20000"/>
              </a:spcBef>
              <a:buClr>
                <a:srgbClr val="C32D2E"/>
              </a:buClr>
              <a:buFont typeface="Wingdings 2" panose="05020102010507070707" pitchFamily="18" charset="2"/>
              <a:buChar char=""/>
              <a:defRPr sz="2000">
                <a:solidFill>
                  <a:schemeClr val="tx1"/>
                </a:solidFill>
                <a:latin typeface="Gill Sans MT" pitchFamily="34" charset="0"/>
              </a:defRPr>
            </a:lvl4pPr>
            <a:lvl5pPr marL="2057400" indent="-228600" defTabSz="762000" eaLnBrk="0" hangingPunct="0">
              <a:spcBef>
                <a:spcPct val="20000"/>
              </a:spcBef>
              <a:buClr>
                <a:srgbClr val="84AA33"/>
              </a:buClr>
              <a:buFont typeface="Wingdings 2" panose="05020102010507070707" pitchFamily="18" charset="2"/>
              <a:buChar char=""/>
              <a:defRPr sz="2000">
                <a:solidFill>
                  <a:schemeClr val="tx1"/>
                </a:solidFill>
                <a:latin typeface="Gill Sans MT" pitchFamily="34" charset="0"/>
              </a:defRPr>
            </a:lvl5pPr>
            <a:lvl6pPr marL="25146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6pPr>
            <a:lvl7pPr marL="29718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7pPr>
            <a:lvl8pPr marL="34290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8pPr>
            <a:lvl9pPr marL="38862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9pPr>
          </a:lstStyle>
          <a:p>
            <a:pPr marL="457200" indent="-457200">
              <a:buClr>
                <a:srgbClr val="FF0000"/>
              </a:buClr>
              <a:buSzPct val="110000"/>
              <a:buFont typeface="Wingdings" panose="05000000000000000000" pitchFamily="2" charset="2"/>
              <a:buChar char="ü"/>
            </a:pPr>
            <a:r>
              <a:rPr lang="en-US" sz="2800" dirty="0" smtClean="0"/>
              <a:t>How the </a:t>
            </a:r>
          </a:p>
          <a:p>
            <a:pPr>
              <a:buClr>
                <a:srgbClr val="FF0000"/>
              </a:buClr>
              <a:buSzPct val="110000"/>
              <a:buNone/>
            </a:pPr>
            <a:r>
              <a:rPr lang="en-US" sz="2800" dirty="0"/>
              <a:t>T</a:t>
            </a:r>
            <a:r>
              <a:rPr lang="en-US" sz="2800" dirty="0" smtClean="0"/>
              <a:t>eacher Teach</a:t>
            </a:r>
          </a:p>
        </p:txBody>
      </p:sp>
      <p:sp>
        <p:nvSpPr>
          <p:cNvPr id="23557" name="Oval 4"/>
          <p:cNvSpPr>
            <a:spLocks noChangeArrowheads="1"/>
          </p:cNvSpPr>
          <p:nvPr/>
        </p:nvSpPr>
        <p:spPr bwMode="auto">
          <a:xfrm>
            <a:off x="1534037" y="3930651"/>
            <a:ext cx="4635500" cy="2959100"/>
          </a:xfrm>
          <a:prstGeom prst="ellipse">
            <a:avLst/>
          </a:prstGeom>
          <a:solidFill>
            <a:schemeClr val="tx2">
              <a:lumMod val="20000"/>
              <a:lumOff val="80000"/>
            </a:schemeClr>
          </a:solidFill>
          <a:ln w="12700">
            <a:solidFill>
              <a:schemeClr val="tx1"/>
            </a:solidFill>
            <a:round/>
            <a:headEnd/>
            <a:tailEnd/>
          </a:ln>
          <a:effectLst/>
        </p:spPr>
        <p:txBody>
          <a:bodyPr wrap="none" lIns="90488" tIns="44450" rIns="90488" bIns="44450" anchor="ctr"/>
          <a:lstStyle>
            <a:lvl1pPr defTabSz="762000"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itchFamily="34" charset="0"/>
              </a:defRPr>
            </a:lvl1pPr>
            <a:lvl2pPr marL="742950" indent="-285750" defTabSz="762000" eaLnBrk="0" hangingPunct="0">
              <a:spcBef>
                <a:spcPts val="550"/>
              </a:spcBef>
              <a:buClr>
                <a:schemeClr val="accent1"/>
              </a:buClr>
              <a:buFont typeface="Verdana" panose="020B0604030504040204" pitchFamily="34" charset="0"/>
              <a:buChar char="◦"/>
              <a:defRPr sz="2800">
                <a:solidFill>
                  <a:schemeClr val="tx1"/>
                </a:solidFill>
                <a:latin typeface="Gill Sans MT" pitchFamily="34" charset="0"/>
              </a:defRPr>
            </a:lvl2pPr>
            <a:lvl3pPr marL="1143000" indent="-228600" defTabSz="762000" eaLnBrk="0" hangingPunct="0">
              <a:spcBef>
                <a:spcPct val="20000"/>
              </a:spcBef>
              <a:buClr>
                <a:schemeClr val="accent2"/>
              </a:buClr>
              <a:buFont typeface="Wingdings 2" panose="05020102010507070707" pitchFamily="18" charset="2"/>
              <a:buChar char=""/>
              <a:defRPr sz="2400">
                <a:solidFill>
                  <a:schemeClr val="tx1"/>
                </a:solidFill>
                <a:latin typeface="Gill Sans MT" pitchFamily="34" charset="0"/>
              </a:defRPr>
            </a:lvl3pPr>
            <a:lvl4pPr marL="1600200" indent="-228600" defTabSz="762000" eaLnBrk="0" hangingPunct="0">
              <a:spcBef>
                <a:spcPct val="20000"/>
              </a:spcBef>
              <a:buClr>
                <a:srgbClr val="C32D2E"/>
              </a:buClr>
              <a:buFont typeface="Wingdings 2" panose="05020102010507070707" pitchFamily="18" charset="2"/>
              <a:buChar char=""/>
              <a:defRPr sz="2000">
                <a:solidFill>
                  <a:schemeClr val="tx1"/>
                </a:solidFill>
                <a:latin typeface="Gill Sans MT" pitchFamily="34" charset="0"/>
              </a:defRPr>
            </a:lvl4pPr>
            <a:lvl5pPr marL="2057400" indent="-228600" defTabSz="762000" eaLnBrk="0" hangingPunct="0">
              <a:spcBef>
                <a:spcPct val="20000"/>
              </a:spcBef>
              <a:buClr>
                <a:srgbClr val="84AA33"/>
              </a:buClr>
              <a:buFont typeface="Wingdings 2" panose="05020102010507070707" pitchFamily="18" charset="2"/>
              <a:buChar char=""/>
              <a:defRPr sz="2000">
                <a:solidFill>
                  <a:schemeClr val="tx1"/>
                </a:solidFill>
                <a:latin typeface="Gill Sans MT" pitchFamily="34" charset="0"/>
              </a:defRPr>
            </a:lvl5pPr>
            <a:lvl6pPr marL="25146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6pPr>
            <a:lvl7pPr marL="29718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7pPr>
            <a:lvl8pPr marL="34290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8pPr>
            <a:lvl9pPr marL="3886200" indent="-228600" defTabSz="7620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9pPr>
          </a:lstStyle>
          <a:p>
            <a:pPr marL="457200" indent="-457200">
              <a:buClr>
                <a:srgbClr val="FF0000"/>
              </a:buClr>
              <a:buSzPct val="110000"/>
              <a:buFont typeface="Wingdings" panose="05000000000000000000" pitchFamily="2" charset="2"/>
              <a:buChar char="ü"/>
            </a:pPr>
            <a:r>
              <a:rPr lang="en-US" sz="2800" dirty="0" smtClean="0"/>
              <a:t>The Quality of the </a:t>
            </a:r>
          </a:p>
          <a:p>
            <a:pPr>
              <a:buClr>
                <a:srgbClr val="FF0000"/>
              </a:buClr>
              <a:buSzPct val="110000"/>
              <a:buNone/>
            </a:pPr>
            <a:r>
              <a:rPr lang="en-US" sz="2800" dirty="0" smtClean="0"/>
              <a:t>Teacher’s Assessment</a:t>
            </a:r>
            <a:endParaRPr lang="en-US" sz="2800" dirty="0"/>
          </a:p>
        </p:txBody>
      </p:sp>
      <p:sp>
        <p:nvSpPr>
          <p:cNvPr id="23558" name="Text Box 5"/>
          <p:cNvSpPr txBox="1">
            <a:spLocks noChangeArrowheads="1"/>
          </p:cNvSpPr>
          <p:nvPr/>
        </p:nvSpPr>
        <p:spPr bwMode="auto">
          <a:xfrm>
            <a:off x="228600" y="0"/>
            <a:ext cx="8664575" cy="1200329"/>
          </a:xfrm>
          <a:prstGeom prst="rect">
            <a:avLst/>
          </a:prstGeom>
          <a:solidFill>
            <a:srgbClr val="C00000"/>
          </a:solidFill>
          <a:ln w="9525">
            <a:solidFill>
              <a:schemeClr val="tx1"/>
            </a:solidFill>
            <a:miter lim="800000"/>
            <a:headEnd/>
            <a:tailEnd/>
          </a:ln>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itchFamily="34" charset="0"/>
              </a:defRPr>
            </a:lvl9pPr>
          </a:lstStyle>
          <a:p>
            <a:pPr algn="ctr">
              <a:spcBef>
                <a:spcPct val="0"/>
              </a:spcBef>
              <a:buClrTx/>
              <a:buSzTx/>
              <a:buFontTx/>
              <a:buNone/>
            </a:pPr>
            <a:r>
              <a:rPr lang="en-US" altLang="en-US" sz="3600" b="1" dirty="0" smtClean="0">
                <a:solidFill>
                  <a:schemeClr val="bg1"/>
                </a:solidFill>
                <a:latin typeface="Arial" panose="020B0604020202020204" pitchFamily="34" charset="0"/>
              </a:rPr>
              <a:t>The Teacher’s Dynamics in “Teaching and Learning” Integrity Landscape</a:t>
            </a:r>
            <a:endParaRPr lang="en-US" altLang="en-US" sz="36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318740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ppt_x"/>
                                          </p:val>
                                        </p:tav>
                                        <p:tav tm="100000">
                                          <p:val>
                                            <p:strVal val="#ppt_x"/>
                                          </p:val>
                                        </p:tav>
                                      </p:tavLst>
                                    </p:anim>
                                    <p:anim calcmode="lin" valueType="num">
                                      <p:cBhvr additive="base">
                                        <p:cTn id="14"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additive="base">
                                        <p:cTn id="19" dur="500" fill="hold"/>
                                        <p:tgtEl>
                                          <p:spTgt spid="23557"/>
                                        </p:tgtEl>
                                        <p:attrNameLst>
                                          <p:attrName>ppt_x</p:attrName>
                                        </p:attrNameLst>
                                      </p:cBhvr>
                                      <p:tavLst>
                                        <p:tav tm="0">
                                          <p:val>
                                            <p:strVal val="#ppt_x"/>
                                          </p:val>
                                        </p:tav>
                                        <p:tav tm="100000">
                                          <p:val>
                                            <p:strVal val="#ppt_x"/>
                                          </p:val>
                                        </p:tav>
                                      </p:tavLst>
                                    </p:anim>
                                    <p:anim calcmode="lin" valueType="num">
                                      <p:cBhvr additive="base">
                                        <p:cTn id="20"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2955" y="224563"/>
            <a:ext cx="8598090" cy="971065"/>
          </a:xfrm>
        </p:spPr>
        <p:txBody>
          <a:bodyPr/>
          <a:lstStyle/>
          <a:p>
            <a:pPr algn="ctr"/>
            <a:r>
              <a:rPr lang="en-GB" sz="4000" dirty="0"/>
              <a:t>E</a:t>
            </a:r>
            <a:r>
              <a:rPr lang="en-GB" sz="4000" dirty="0" smtClean="0"/>
              <a:t>thical </a:t>
            </a:r>
            <a:r>
              <a:rPr lang="en-GB" sz="4000" dirty="0"/>
              <a:t>P</a:t>
            </a:r>
            <a:r>
              <a:rPr lang="en-GB" sz="4000" dirty="0" smtClean="0"/>
              <a:t>rinciples </a:t>
            </a:r>
            <a:r>
              <a:rPr lang="en-GB" sz="4000" dirty="0"/>
              <a:t>in </a:t>
            </a:r>
            <a:r>
              <a:rPr lang="en-GB" sz="4000" dirty="0" smtClean="0"/>
              <a:t>Higher Education Teaching </a:t>
            </a:r>
            <a:endParaRPr lang="en-GB" sz="4000" dirty="0"/>
          </a:p>
        </p:txBody>
      </p:sp>
      <p:sp>
        <p:nvSpPr>
          <p:cNvPr id="6" name="Content Placeholder 5"/>
          <p:cNvSpPr>
            <a:spLocks noGrp="1"/>
          </p:cNvSpPr>
          <p:nvPr>
            <p:ph idx="1"/>
          </p:nvPr>
        </p:nvSpPr>
        <p:spPr>
          <a:xfrm>
            <a:off x="331526" y="1289523"/>
            <a:ext cx="8059003" cy="5203304"/>
          </a:xfrm>
        </p:spPr>
        <p:txBody>
          <a:bodyPr/>
          <a:lstStyle/>
          <a:p>
            <a:pPr marL="0" indent="0">
              <a:buNone/>
            </a:pPr>
            <a:r>
              <a:rPr lang="en-GB" sz="2800" dirty="0"/>
              <a:t>1. Content Competence</a:t>
            </a:r>
          </a:p>
          <a:p>
            <a:pPr marL="0" indent="0">
              <a:buNone/>
            </a:pPr>
            <a:r>
              <a:rPr lang="en-GB" sz="2800" dirty="0"/>
              <a:t>2. Pedagogical Competence</a:t>
            </a:r>
          </a:p>
          <a:p>
            <a:pPr marL="0" indent="0">
              <a:buNone/>
            </a:pPr>
            <a:r>
              <a:rPr lang="en-GB" sz="2800" dirty="0"/>
              <a:t>3. Dealing with Sensitive Topics</a:t>
            </a:r>
          </a:p>
          <a:p>
            <a:pPr marL="0" indent="0">
              <a:buNone/>
            </a:pPr>
            <a:r>
              <a:rPr lang="en-GB" sz="2800" dirty="0"/>
              <a:t>4. Student Development</a:t>
            </a:r>
          </a:p>
          <a:p>
            <a:pPr marL="0" indent="0">
              <a:buNone/>
            </a:pPr>
            <a:r>
              <a:rPr lang="en-GB" sz="2800" dirty="0"/>
              <a:t>5. Dual Relationships With Students</a:t>
            </a:r>
          </a:p>
          <a:p>
            <a:pPr marL="0" indent="0">
              <a:buNone/>
            </a:pPr>
            <a:r>
              <a:rPr lang="en-GB" sz="2800" dirty="0"/>
              <a:t>6. Confidentiality</a:t>
            </a:r>
          </a:p>
          <a:p>
            <a:pPr marL="0" indent="0">
              <a:buNone/>
            </a:pPr>
            <a:r>
              <a:rPr lang="en-GB" sz="2800" dirty="0"/>
              <a:t>7. Respect for Colleagues</a:t>
            </a:r>
          </a:p>
          <a:p>
            <a:pPr marL="0" indent="0">
              <a:buNone/>
            </a:pPr>
            <a:r>
              <a:rPr lang="en-GB" sz="2800" dirty="0"/>
              <a:t>8. Valid Assessment of Students</a:t>
            </a:r>
          </a:p>
          <a:p>
            <a:pPr marL="0" indent="0">
              <a:buNone/>
            </a:pPr>
            <a:r>
              <a:rPr lang="en-GB" sz="2800" dirty="0"/>
              <a:t>9. Respect for </a:t>
            </a:r>
            <a:r>
              <a:rPr lang="en-GB" sz="2800" dirty="0" smtClean="0"/>
              <a:t>Institution</a:t>
            </a:r>
          </a:p>
          <a:p>
            <a:pPr marL="0" indent="0" algn="r">
              <a:buNone/>
            </a:pPr>
            <a:r>
              <a:rPr lang="en-US" sz="1800" i="1" dirty="0" smtClean="0"/>
              <a:t>Source: The Society for Teaching &amp; Learning in Higher Education </a:t>
            </a:r>
            <a:endParaRPr lang="en-GB" sz="1800" i="1" dirty="0" smtClean="0"/>
          </a:p>
          <a:p>
            <a:pPr marL="0" indent="0" algn="r">
              <a:buNone/>
            </a:pPr>
            <a:r>
              <a:rPr lang="en-GB" sz="1600" i="1" dirty="0" smtClean="0">
                <a:hlinkClick r:id="rId2"/>
              </a:rPr>
              <a:t>http</a:t>
            </a:r>
            <a:r>
              <a:rPr lang="en-GB" sz="1600" i="1" dirty="0">
                <a:hlinkClick r:id="rId2"/>
              </a:rPr>
              <a:t>://www.uwo.ca/tsc/resources/pdf/EthicalPrinciples.pdf</a:t>
            </a:r>
            <a:endParaRPr lang="en-GB" sz="1600" i="1" dirty="0"/>
          </a:p>
          <a:p>
            <a:endParaRPr lang="en-GB"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152" y="1842447"/>
            <a:ext cx="2756848" cy="2756848"/>
          </a:xfrm>
          <a:prstGeom prst="rect">
            <a:avLst/>
          </a:prstGeom>
        </p:spPr>
      </p:pic>
    </p:spTree>
    <p:extLst>
      <p:ext uri="{BB962C8B-B14F-4D97-AF65-F5344CB8AC3E}">
        <p14:creationId xmlns:p14="http://schemas.microsoft.com/office/powerpoint/2010/main" val="361079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facets of the challenge</a:t>
            </a:r>
            <a:endParaRPr lang="en-US" dirty="0"/>
          </a:p>
        </p:txBody>
      </p:sp>
    </p:spTree>
    <p:extLst>
      <p:ext uri="{BB962C8B-B14F-4D97-AF65-F5344CB8AC3E}">
        <p14:creationId xmlns:p14="http://schemas.microsoft.com/office/powerpoint/2010/main" val="4237321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0823311"/>
              </p:ext>
            </p:extLst>
          </p:nvPr>
        </p:nvGraphicFramePr>
        <p:xfrm>
          <a:off x="457200" y="887104"/>
          <a:ext cx="8577618" cy="542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370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145" y="518615"/>
            <a:ext cx="8096536" cy="4408885"/>
          </a:xfrm>
          <a:solidFill>
            <a:schemeClr val="accent2">
              <a:lumMod val="20000"/>
              <a:lumOff val="80000"/>
            </a:schemeClr>
          </a:solidFill>
          <a:effectLst>
            <a:glow rad="101600">
              <a:schemeClr val="accent2">
                <a:satMod val="175000"/>
                <a:alpha val="40000"/>
              </a:schemeClr>
            </a:glow>
          </a:effectLst>
        </p:spPr>
        <p:txBody>
          <a:bodyPr/>
          <a:lstStyle/>
          <a:p>
            <a:pPr marL="0" indent="0" algn="ctr">
              <a:buNone/>
            </a:pPr>
            <a:r>
              <a:rPr lang="en-US" sz="2800" dirty="0"/>
              <a:t>As teachers, professors encourage the free pursuit of learning in their students. They hold before them the best scholarly and ethical standards of their discipline. Professors demonstrate respect for students as individuals and adhere to their proper roles as intellectual guides and counselors. Professors make every reasonable effort to foster honest academic conduct and to ensure that their evaluations of students reflect each student’s true </a:t>
            </a:r>
            <a:r>
              <a:rPr lang="en-US" sz="2800" dirty="0" smtClean="0"/>
              <a:t>merit - </a:t>
            </a:r>
            <a:r>
              <a:rPr lang="en-US" sz="2000" i="1" dirty="0" err="1" smtClean="0"/>
              <a:t>AAUP</a:t>
            </a:r>
            <a:endParaRPr lang="en-GB" sz="2000" i="1" dirty="0"/>
          </a:p>
        </p:txBody>
      </p:sp>
      <p:pic>
        <p:nvPicPr>
          <p:cNvPr id="5" name="Picture 4"/>
          <p:cNvPicPr>
            <a:picLocks noChangeAspect="1"/>
          </p:cNvPicPr>
          <p:nvPr/>
        </p:nvPicPr>
        <p:blipFill>
          <a:blip r:embed="rId2"/>
          <a:stretch>
            <a:fillRect/>
          </a:stretch>
        </p:blipFill>
        <p:spPr>
          <a:xfrm>
            <a:off x="0" y="4927500"/>
            <a:ext cx="9143999" cy="1930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8306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344606"/>
            <a:ext cx="8550322" cy="1143000"/>
          </a:xfrm>
        </p:spPr>
        <p:txBody>
          <a:bodyPr/>
          <a:lstStyle/>
          <a:p>
            <a:r>
              <a:rPr lang="en-US" sz="4000" dirty="0" smtClean="0"/>
              <a:t>Practical implications: key questions</a:t>
            </a:r>
            <a:endParaRPr lang="en-GB" sz="4000" dirty="0"/>
          </a:p>
        </p:txBody>
      </p:sp>
      <p:sp>
        <p:nvSpPr>
          <p:cNvPr id="3" name="Content Placeholder 2"/>
          <p:cNvSpPr>
            <a:spLocks noGrp="1"/>
          </p:cNvSpPr>
          <p:nvPr>
            <p:ph idx="1"/>
          </p:nvPr>
        </p:nvSpPr>
        <p:spPr>
          <a:xfrm>
            <a:off x="457199" y="1487606"/>
            <a:ext cx="8386549" cy="4822707"/>
          </a:xfrm>
        </p:spPr>
        <p:txBody>
          <a:bodyPr/>
          <a:lstStyle/>
          <a:p>
            <a:pPr marL="457200" indent="-457200">
              <a:lnSpc>
                <a:spcPct val="90000"/>
              </a:lnSpc>
              <a:buFont typeface="+mj-lt"/>
              <a:buAutoNum type="arabicPeriod"/>
            </a:pPr>
            <a:r>
              <a:rPr lang="en-US" altLang="en-US" sz="2400" dirty="0" smtClean="0">
                <a:cs typeface="Times New Roman" panose="02020603050405020304" pitchFamily="18" charset="0"/>
              </a:rPr>
              <a:t>Are lecturers assigned to teach in </a:t>
            </a:r>
            <a:r>
              <a:rPr lang="en-US" altLang="en-US" sz="2400" dirty="0">
                <a:cs typeface="Times New Roman" panose="02020603050405020304" pitchFamily="18" charset="0"/>
              </a:rPr>
              <a:t>areas </a:t>
            </a:r>
            <a:r>
              <a:rPr lang="en-US" altLang="en-US" sz="2400" dirty="0" smtClean="0">
                <a:cs typeface="Times New Roman" panose="02020603050405020304" pitchFamily="18" charset="0"/>
              </a:rPr>
              <a:t>of competency?</a:t>
            </a:r>
          </a:p>
          <a:p>
            <a:pPr marL="457200" indent="-457200">
              <a:lnSpc>
                <a:spcPct val="90000"/>
              </a:lnSpc>
              <a:buFont typeface="+mj-lt"/>
              <a:buAutoNum type="arabicPeriod"/>
            </a:pPr>
            <a:r>
              <a:rPr lang="en-US" altLang="en-US" sz="2400" dirty="0" smtClean="0">
                <a:cs typeface="Times New Roman" panose="02020603050405020304" pitchFamily="18" charset="0"/>
              </a:rPr>
              <a:t>Are lecturers developing and improving themselves?</a:t>
            </a:r>
          </a:p>
          <a:p>
            <a:pPr marL="457200" indent="-457200">
              <a:lnSpc>
                <a:spcPct val="90000"/>
              </a:lnSpc>
              <a:buFont typeface="+mj-lt"/>
              <a:buAutoNum type="arabicPeriod"/>
            </a:pPr>
            <a:r>
              <a:rPr lang="en-US" altLang="en-US" sz="2400" dirty="0" smtClean="0">
                <a:cs typeface="Times New Roman" panose="02020603050405020304" pitchFamily="18" charset="0"/>
              </a:rPr>
              <a:t>Do lecturers model ethically-sound practices in the use of the intellectual product of other people?</a:t>
            </a:r>
          </a:p>
          <a:p>
            <a:pPr marL="457200" indent="-457200">
              <a:lnSpc>
                <a:spcPct val="90000"/>
              </a:lnSpc>
              <a:buFont typeface="+mj-lt"/>
              <a:buAutoNum type="arabicPeriod"/>
            </a:pPr>
            <a:r>
              <a:rPr lang="en-US" altLang="en-US" sz="2400" dirty="0" smtClean="0">
                <a:cs typeface="Times New Roman" panose="02020603050405020304" pitchFamily="18" charset="0"/>
              </a:rPr>
              <a:t>Do our classroom sessions ensure optimal interaction with opportunity for questions &amp; different views?</a:t>
            </a:r>
          </a:p>
          <a:p>
            <a:pPr marL="457200" indent="-457200">
              <a:lnSpc>
                <a:spcPct val="90000"/>
              </a:lnSpc>
              <a:buFont typeface="+mj-lt"/>
              <a:buAutoNum type="arabicPeriod"/>
            </a:pPr>
            <a:r>
              <a:rPr lang="en-US" altLang="en-US" sz="2400" dirty="0" smtClean="0">
                <a:cs typeface="Times New Roman" panose="02020603050405020304" pitchFamily="18" charset="0"/>
              </a:rPr>
              <a:t>Do our teaching methods &amp; approaches maximize learning &amp; optimally prepare students for the future</a:t>
            </a:r>
            <a:endParaRPr lang="en-US" altLang="en-US" sz="2400" dirty="0">
              <a:cs typeface="Times New Roman" panose="02020603050405020304" pitchFamily="18" charset="0"/>
            </a:endParaRPr>
          </a:p>
          <a:p>
            <a:pPr marL="457200" indent="-457200">
              <a:lnSpc>
                <a:spcPct val="90000"/>
              </a:lnSpc>
              <a:buFont typeface="+mj-lt"/>
              <a:buAutoNum type="arabicPeriod"/>
            </a:pPr>
            <a:r>
              <a:rPr lang="en-US" altLang="en-US" sz="2400" dirty="0" smtClean="0">
                <a:cs typeface="Times New Roman" panose="02020603050405020304" pitchFamily="18" charset="0"/>
              </a:rPr>
              <a:t>Are students gaining required knowledge</a:t>
            </a:r>
            <a:r>
              <a:rPr lang="en-US" altLang="en-US" sz="2400" dirty="0">
                <a:cs typeface="Times New Roman" panose="02020603050405020304" pitchFamily="18" charset="0"/>
              </a:rPr>
              <a:t>, </a:t>
            </a:r>
            <a:r>
              <a:rPr lang="en-US" altLang="en-US" sz="2400" dirty="0" smtClean="0">
                <a:cs typeface="Times New Roman" panose="02020603050405020304" pitchFamily="18" charset="0"/>
              </a:rPr>
              <a:t>aptitude &amp;  skills that prepare them adequately for future success?</a:t>
            </a:r>
            <a:r>
              <a:rPr lang="en-US" altLang="en-US" sz="2400" dirty="0" smtClean="0"/>
              <a:t> </a:t>
            </a:r>
          </a:p>
          <a:p>
            <a:pPr marL="457200" indent="-457200">
              <a:lnSpc>
                <a:spcPct val="90000"/>
              </a:lnSpc>
              <a:buFont typeface="+mj-lt"/>
              <a:buAutoNum type="arabicPeriod"/>
            </a:pPr>
            <a:r>
              <a:rPr lang="en-US" altLang="en-US" sz="2400" dirty="0" smtClean="0"/>
              <a:t>Are grading system fair &amp; fairly applied?</a:t>
            </a:r>
          </a:p>
          <a:p>
            <a:pPr marL="457200" indent="-457200">
              <a:lnSpc>
                <a:spcPct val="90000"/>
              </a:lnSpc>
              <a:buFont typeface="+mj-lt"/>
              <a:buAutoNum type="arabicPeriod"/>
            </a:pPr>
            <a:r>
              <a:rPr lang="en-US" altLang="en-US" sz="2400" dirty="0" smtClean="0"/>
              <a:t>Is our relationship with students ethically sound – devoid of intimidation, harassment, corruption &amp; shady dealings</a:t>
            </a:r>
            <a:endParaRPr lang="en-US" altLang="en-US" sz="2400" dirty="0"/>
          </a:p>
          <a:p>
            <a:endParaRPr lang="en-GB" sz="2400" dirty="0"/>
          </a:p>
        </p:txBody>
      </p:sp>
    </p:spTree>
    <p:extLst>
      <p:ext uri="{BB962C8B-B14F-4D97-AF65-F5344CB8AC3E}">
        <p14:creationId xmlns:p14="http://schemas.microsoft.com/office/powerpoint/2010/main" val="3599168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8979" y="709684"/>
            <a:ext cx="3466531" cy="5281683"/>
          </a:xfrm>
          <a:solidFill>
            <a:schemeClr val="accent2">
              <a:lumMod val="40000"/>
              <a:lumOff val="60000"/>
            </a:schemeClr>
          </a:solidFill>
        </p:spPr>
        <p:txBody>
          <a:bodyPr/>
          <a:lstStyle/>
          <a:p>
            <a:pPr marL="0" indent="0" algn="ctr">
              <a:buNone/>
            </a:pPr>
            <a:r>
              <a:rPr lang="en-US" dirty="0" smtClean="0"/>
              <a:t>Ethical issues and integrity in teaching &amp; learning  in Nigerian higher institutions:</a:t>
            </a:r>
          </a:p>
          <a:p>
            <a:pPr marL="0" indent="0" algn="ctr">
              <a:buNone/>
            </a:pPr>
            <a:r>
              <a:rPr lang="en-US" dirty="0" smtClean="0"/>
              <a:t>Reflections from the Univ. System Study &amp; Review (USSR)</a:t>
            </a:r>
          </a:p>
        </p:txBody>
      </p:sp>
      <p:pic>
        <p:nvPicPr>
          <p:cNvPr id="4" name="Picture 3"/>
          <p:cNvPicPr>
            <a:picLocks noChangeAspect="1"/>
          </p:cNvPicPr>
          <p:nvPr/>
        </p:nvPicPr>
        <p:blipFill>
          <a:blip r:embed="rId2"/>
          <a:stretch>
            <a:fillRect/>
          </a:stretch>
        </p:blipFill>
        <p:spPr>
          <a:xfrm>
            <a:off x="372676" y="429905"/>
            <a:ext cx="4658126" cy="60510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9554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65718"/>
            <a:ext cx="8482084" cy="1143000"/>
          </a:xfrm>
        </p:spPr>
        <p:txBody>
          <a:bodyPr/>
          <a:lstStyle/>
          <a:p>
            <a:r>
              <a:rPr lang="en-US" sz="4000" dirty="0" smtClean="0"/>
              <a:t>Findings -1: Teaching Activities</a:t>
            </a:r>
            <a:endParaRPr lang="en-GB" sz="4000" dirty="0"/>
          </a:p>
        </p:txBody>
      </p:sp>
      <p:sp>
        <p:nvSpPr>
          <p:cNvPr id="7" name="Content Placeholder 6"/>
          <p:cNvSpPr>
            <a:spLocks noGrp="1"/>
          </p:cNvSpPr>
          <p:nvPr>
            <p:ph idx="1"/>
          </p:nvPr>
        </p:nvSpPr>
        <p:spPr>
          <a:xfrm>
            <a:off x="457200" y="1514902"/>
            <a:ext cx="8229600" cy="4795412"/>
          </a:xfrm>
        </p:spPr>
        <p:txBody>
          <a:bodyPr/>
          <a:lstStyle/>
          <a:p>
            <a:r>
              <a:rPr lang="en-GB" sz="2800" dirty="0" smtClean="0"/>
              <a:t>Poor level of preparedness &amp; low competency</a:t>
            </a:r>
          </a:p>
          <a:p>
            <a:r>
              <a:rPr lang="en-GB" sz="2800" dirty="0" smtClean="0"/>
              <a:t>Lack </a:t>
            </a:r>
            <a:r>
              <a:rPr lang="en-GB" sz="2800" dirty="0"/>
              <a:t>of commitment to work by the lecturers.</a:t>
            </a:r>
          </a:p>
          <a:p>
            <a:pPr lvl="1">
              <a:buFont typeface="Courier New" panose="02070309020205020404" pitchFamily="49" charset="0"/>
              <a:buChar char="o"/>
            </a:pPr>
            <a:r>
              <a:rPr lang="en-GB" sz="2400" dirty="0" smtClean="0"/>
              <a:t>“Academic </a:t>
            </a:r>
            <a:r>
              <a:rPr lang="en-GB" sz="2400" dirty="0"/>
              <a:t>staff </a:t>
            </a:r>
            <a:r>
              <a:rPr lang="en-GB" sz="2400" dirty="0" smtClean="0"/>
              <a:t>...leave </a:t>
            </a:r>
            <a:r>
              <a:rPr lang="en-GB" sz="2400" dirty="0"/>
              <a:t>their duty any time in the pretext of doing research </a:t>
            </a:r>
            <a:r>
              <a:rPr lang="en-GB" sz="2400" dirty="0" smtClean="0"/>
              <a:t>work”.</a:t>
            </a:r>
            <a:endParaRPr lang="en-GB" sz="2400" dirty="0"/>
          </a:p>
          <a:p>
            <a:pPr lvl="1">
              <a:buFont typeface="Courier New" panose="02070309020205020404" pitchFamily="49" charset="0"/>
              <a:buChar char="o"/>
            </a:pPr>
            <a:r>
              <a:rPr lang="en-GB" sz="2400" dirty="0" smtClean="0"/>
              <a:t>“Lecturers </a:t>
            </a:r>
            <a:r>
              <a:rPr lang="en-GB" sz="2400" dirty="0"/>
              <a:t>prefer to only lecture nowadays as against the former practice where lecturers engaged in a little bit of teaching </a:t>
            </a:r>
            <a:r>
              <a:rPr lang="en-GB" sz="2400" dirty="0" smtClean="0"/>
              <a:t>which </a:t>
            </a:r>
            <a:r>
              <a:rPr lang="en-GB" sz="2400" dirty="0"/>
              <a:t>give </a:t>
            </a:r>
            <a:r>
              <a:rPr lang="en-GB" sz="2400" dirty="0" smtClean="0"/>
              <a:t>ample opportunity </a:t>
            </a:r>
            <a:r>
              <a:rPr lang="en-GB" sz="2400" dirty="0"/>
              <a:t>for students to </a:t>
            </a:r>
            <a:r>
              <a:rPr lang="en-GB" sz="2400" dirty="0" smtClean="0"/>
              <a:t>comprehend </a:t>
            </a:r>
            <a:r>
              <a:rPr lang="en-GB" sz="2400" dirty="0"/>
              <a:t>what the lecturers said</a:t>
            </a:r>
            <a:r>
              <a:rPr lang="en-GB" sz="2400" dirty="0" smtClean="0"/>
              <a:t>.”.</a:t>
            </a:r>
          </a:p>
          <a:p>
            <a:pPr lvl="1">
              <a:buFont typeface="Courier New" panose="02070309020205020404" pitchFamily="49" charset="0"/>
              <a:buChar char="o"/>
            </a:pPr>
            <a:r>
              <a:rPr lang="en-GB" sz="2400" dirty="0" smtClean="0"/>
              <a:t>“Lecturers </a:t>
            </a:r>
            <a:r>
              <a:rPr lang="en-GB" sz="2400" dirty="0"/>
              <a:t>holding two permanent appointments in two different </a:t>
            </a:r>
            <a:r>
              <a:rPr lang="en-GB" sz="2400" dirty="0" smtClean="0"/>
              <a:t>universities”</a:t>
            </a:r>
            <a:endParaRPr lang="en-GB" sz="2800" dirty="0" smtClean="0"/>
          </a:p>
          <a:p>
            <a:r>
              <a:rPr lang="en-GB" sz="2800" dirty="0"/>
              <a:t>Lack of staff motivation.	</a:t>
            </a:r>
          </a:p>
          <a:p>
            <a:pPr lvl="0"/>
            <a:endParaRPr lang="en-GB" sz="2800" dirty="0"/>
          </a:p>
          <a:p>
            <a:endParaRPr lang="en-GB" sz="2800" dirty="0"/>
          </a:p>
        </p:txBody>
      </p:sp>
    </p:spTree>
    <p:extLst>
      <p:ext uri="{BB962C8B-B14F-4D97-AF65-F5344CB8AC3E}">
        <p14:creationId xmlns:p14="http://schemas.microsoft.com/office/powerpoint/2010/main" val="3128626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94068"/>
            <a:ext cx="8482084" cy="1143000"/>
          </a:xfrm>
        </p:spPr>
        <p:txBody>
          <a:bodyPr/>
          <a:lstStyle/>
          <a:p>
            <a:r>
              <a:rPr lang="en-US" sz="4000" dirty="0" smtClean="0"/>
              <a:t>Findings - 2: Teaching/Learning Management System</a:t>
            </a:r>
            <a:endParaRPr lang="en-GB" sz="4000" dirty="0"/>
          </a:p>
        </p:txBody>
      </p:sp>
      <p:sp>
        <p:nvSpPr>
          <p:cNvPr id="7" name="Content Placeholder 6"/>
          <p:cNvSpPr>
            <a:spLocks noGrp="1"/>
          </p:cNvSpPr>
          <p:nvPr>
            <p:ph idx="1"/>
          </p:nvPr>
        </p:nvSpPr>
        <p:spPr>
          <a:xfrm>
            <a:off x="457200" y="1711018"/>
            <a:ext cx="8229600" cy="4798963"/>
          </a:xfrm>
        </p:spPr>
        <p:txBody>
          <a:bodyPr/>
          <a:lstStyle/>
          <a:p>
            <a:r>
              <a:rPr lang="en-GB" sz="2800" dirty="0"/>
              <a:t>Distribution of teaching load and other faculty assignments on </a:t>
            </a:r>
            <a:r>
              <a:rPr lang="en-GB" sz="2800" dirty="0" smtClean="0"/>
              <a:t>basis </a:t>
            </a:r>
            <a:r>
              <a:rPr lang="en-GB" sz="2800" dirty="0"/>
              <a:t>of friendship </a:t>
            </a:r>
            <a:r>
              <a:rPr lang="en-GB" sz="2800" dirty="0" smtClean="0"/>
              <a:t>&amp; patronage</a:t>
            </a:r>
            <a:endParaRPr lang="en-GB" sz="2800" dirty="0"/>
          </a:p>
          <a:p>
            <a:pPr lvl="0"/>
            <a:r>
              <a:rPr lang="en-GB" sz="2800" dirty="0" smtClean="0"/>
              <a:t>Inadequate </a:t>
            </a:r>
            <a:r>
              <a:rPr lang="en-GB" sz="2800" dirty="0"/>
              <a:t>monitoring of lecturers </a:t>
            </a:r>
            <a:r>
              <a:rPr lang="en-GB" sz="2800" dirty="0" smtClean="0"/>
              <a:t>by </a:t>
            </a:r>
            <a:r>
              <a:rPr lang="en-GB" sz="2800" dirty="0" err="1" smtClean="0"/>
              <a:t>HODs</a:t>
            </a:r>
            <a:endParaRPr lang="en-GB" sz="2800" dirty="0" smtClean="0"/>
          </a:p>
          <a:p>
            <a:pPr lvl="0"/>
            <a:r>
              <a:rPr lang="en-US" sz="2800" dirty="0" smtClean="0"/>
              <a:t>Unchecked selling of handouts by lecturers</a:t>
            </a:r>
          </a:p>
          <a:p>
            <a:pPr lvl="0"/>
            <a:r>
              <a:rPr lang="en-US" sz="2800" dirty="0" smtClean="0"/>
              <a:t>Inadequate sanction of violators of code of conducts &amp; staff engaged in unethical practices</a:t>
            </a:r>
          </a:p>
          <a:p>
            <a:pPr lvl="0"/>
            <a:r>
              <a:rPr lang="en-US" sz="2800" dirty="0" smtClean="0"/>
              <a:t>Absence of effective institutional mechanism for monitoring teaching effectiveness</a:t>
            </a:r>
          </a:p>
          <a:p>
            <a:pPr lvl="0"/>
            <a:r>
              <a:rPr lang="en-GB" sz="2800" dirty="0"/>
              <a:t>Lack of adequate measures in place to check examination malpractices.</a:t>
            </a:r>
          </a:p>
          <a:p>
            <a:pPr lvl="0"/>
            <a:endParaRPr lang="en-US" sz="2800" dirty="0" smtClean="0"/>
          </a:p>
          <a:p>
            <a:pPr lvl="0"/>
            <a:endParaRPr lang="en-GB" sz="2800" dirty="0"/>
          </a:p>
          <a:p>
            <a:pPr lvl="0"/>
            <a:endParaRPr lang="en-GB" sz="2800" dirty="0"/>
          </a:p>
          <a:p>
            <a:endParaRPr lang="en-GB" sz="2800" dirty="0"/>
          </a:p>
        </p:txBody>
      </p:sp>
    </p:spTree>
    <p:extLst>
      <p:ext uri="{BB962C8B-B14F-4D97-AF65-F5344CB8AC3E}">
        <p14:creationId xmlns:p14="http://schemas.microsoft.com/office/powerpoint/2010/main" val="2209016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 y="471488"/>
            <a:ext cx="8707271" cy="1143000"/>
          </a:xfrm>
        </p:spPr>
        <p:txBody>
          <a:bodyPr/>
          <a:lstStyle/>
          <a:p>
            <a:r>
              <a:rPr lang="en-US" sz="4000" dirty="0" smtClean="0"/>
              <a:t>Findings - 3: Unhealthy Relationships</a:t>
            </a:r>
            <a:endParaRPr lang="en-GB" sz="4000" dirty="0"/>
          </a:p>
        </p:txBody>
      </p:sp>
      <p:sp>
        <p:nvSpPr>
          <p:cNvPr id="3" name="Content Placeholder 2"/>
          <p:cNvSpPr>
            <a:spLocks noGrp="1"/>
          </p:cNvSpPr>
          <p:nvPr>
            <p:ph idx="1"/>
          </p:nvPr>
        </p:nvSpPr>
        <p:spPr/>
        <p:txBody>
          <a:bodyPr/>
          <a:lstStyle/>
          <a:p>
            <a:r>
              <a:rPr lang="en-US" sz="2800" dirty="0" smtClean="0"/>
              <a:t>Material Inducement, e.g. selling of examination questions &amp; gift-induced allocation of marks</a:t>
            </a:r>
            <a:endParaRPr lang="en-GB" sz="2800" dirty="0"/>
          </a:p>
          <a:p>
            <a:r>
              <a:rPr lang="en-US" sz="2800" dirty="0" smtClean="0"/>
              <a:t>Sexual alliances  – “</a:t>
            </a:r>
            <a:r>
              <a:rPr lang="en-GB" sz="2800" i="1" dirty="0" smtClean="0"/>
              <a:t>The so-called ‘Professors' release examination questions to their girl friends before exam. They should be punished” – USSR </a:t>
            </a:r>
            <a:r>
              <a:rPr lang="en-GB" sz="2800" i="1" dirty="0" err="1" smtClean="0"/>
              <a:t>pg</a:t>
            </a:r>
            <a:r>
              <a:rPr lang="en-GB" sz="2800" i="1" dirty="0" smtClean="0"/>
              <a:t> 30</a:t>
            </a:r>
          </a:p>
          <a:p>
            <a:r>
              <a:rPr lang="en-US" sz="2800" dirty="0" smtClean="0"/>
              <a:t>Sexual coercion &amp; harassment of students</a:t>
            </a:r>
          </a:p>
          <a:p>
            <a:r>
              <a:rPr lang="en-US" sz="2800" dirty="0" smtClean="0"/>
              <a:t>Psychological violence, including bullying</a:t>
            </a:r>
          </a:p>
          <a:p>
            <a:r>
              <a:rPr lang="en-US" sz="2800" dirty="0" smtClean="0"/>
              <a:t>Use of students intellectual products unethically</a:t>
            </a:r>
          </a:p>
          <a:p>
            <a:endParaRPr lang="en-US" sz="2800" dirty="0" smtClean="0"/>
          </a:p>
          <a:p>
            <a:endParaRPr lang="en-GB" sz="2800" dirty="0"/>
          </a:p>
        </p:txBody>
      </p:sp>
    </p:spTree>
    <p:extLst>
      <p:ext uri="{BB962C8B-B14F-4D97-AF65-F5344CB8AC3E}">
        <p14:creationId xmlns:p14="http://schemas.microsoft.com/office/powerpoint/2010/main" val="2298541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679" y="307714"/>
            <a:ext cx="4469642" cy="1971461"/>
          </a:xfrm>
        </p:spPr>
        <p:txBody>
          <a:bodyPr/>
          <a:lstStyle/>
          <a:p>
            <a:pPr algn="ctr"/>
            <a:r>
              <a:rPr lang="en-US" sz="4000" dirty="0" smtClean="0"/>
              <a:t>Findings 4- Facilities  &amp; Structural Issues</a:t>
            </a:r>
            <a:endParaRPr lang="en-GB" sz="4000" dirty="0"/>
          </a:p>
        </p:txBody>
      </p:sp>
      <p:sp>
        <p:nvSpPr>
          <p:cNvPr id="5" name="Content Placeholder 4"/>
          <p:cNvSpPr>
            <a:spLocks noGrp="1"/>
          </p:cNvSpPr>
          <p:nvPr>
            <p:ph sz="half" idx="1"/>
          </p:nvPr>
        </p:nvSpPr>
        <p:spPr>
          <a:xfrm>
            <a:off x="457200" y="2838734"/>
            <a:ext cx="4038600" cy="3484984"/>
          </a:xfrm>
        </p:spPr>
        <p:txBody>
          <a:bodyPr/>
          <a:lstStyle/>
          <a:p>
            <a:pPr lvl="0"/>
            <a:r>
              <a:rPr lang="en-GB" dirty="0"/>
              <a:t>Non-adherence to students/lecturer ratio results in over-crowding of classes.	</a:t>
            </a:r>
          </a:p>
          <a:p>
            <a:pPr lvl="0"/>
            <a:r>
              <a:rPr lang="en-US" dirty="0"/>
              <a:t>Lack or inadequacy of facilities</a:t>
            </a:r>
          </a:p>
          <a:p>
            <a:pPr lvl="0"/>
            <a:r>
              <a:rPr lang="en-GB" dirty="0" smtClean="0"/>
              <a:t>.</a:t>
            </a:r>
            <a:endParaRPr lang="en-GB" dirty="0"/>
          </a:p>
          <a:p>
            <a:endParaRPr lang="en-GB" dirty="0"/>
          </a:p>
        </p:txBody>
      </p:sp>
      <p:pic>
        <p:nvPicPr>
          <p:cNvPr id="14" name="Picture 13"/>
          <p:cNvPicPr>
            <a:picLocks noChangeAspect="1"/>
          </p:cNvPicPr>
          <p:nvPr/>
        </p:nvPicPr>
        <p:blipFill>
          <a:blip r:embed="rId2"/>
          <a:stretch>
            <a:fillRect/>
          </a:stretch>
        </p:blipFill>
        <p:spPr>
          <a:xfrm>
            <a:off x="5033286" y="-77835"/>
            <a:ext cx="4110714" cy="3384645"/>
          </a:xfrm>
          <a:prstGeom prst="rect">
            <a:avLst/>
          </a:prstGeom>
        </p:spPr>
      </p:pic>
      <p:pic>
        <p:nvPicPr>
          <p:cNvPr id="16" name="Picture 15"/>
          <p:cNvPicPr>
            <a:picLocks noChangeAspect="1"/>
          </p:cNvPicPr>
          <p:nvPr/>
        </p:nvPicPr>
        <p:blipFill>
          <a:blip r:embed="rId3"/>
          <a:stretch>
            <a:fillRect/>
          </a:stretch>
        </p:blipFill>
        <p:spPr>
          <a:xfrm>
            <a:off x="5033286" y="3157967"/>
            <a:ext cx="3935300" cy="3297424"/>
          </a:xfrm>
          <a:prstGeom prst="rect">
            <a:avLst/>
          </a:prstGeom>
        </p:spPr>
      </p:pic>
    </p:spTree>
    <p:extLst>
      <p:ext uri="{BB962C8B-B14F-4D97-AF65-F5344CB8AC3E}">
        <p14:creationId xmlns:p14="http://schemas.microsoft.com/office/powerpoint/2010/main" val="555325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2391"/>
            <a:ext cx="8229600" cy="1143000"/>
          </a:xfrm>
        </p:spPr>
        <p:txBody>
          <a:bodyPr/>
          <a:lstStyle/>
          <a:p>
            <a:pPr algn="ctr"/>
            <a:r>
              <a:rPr lang="en-US" dirty="0" smtClean="0"/>
              <a:t>Impact of compromising integrity in teaching &amp; learning </a:t>
            </a:r>
            <a:endParaRPr lang="en-GB" dirty="0"/>
          </a:p>
        </p:txBody>
      </p:sp>
      <p:sp>
        <p:nvSpPr>
          <p:cNvPr id="5" name="Content Placeholder 4"/>
          <p:cNvSpPr>
            <a:spLocks noGrp="1"/>
          </p:cNvSpPr>
          <p:nvPr>
            <p:ph idx="1"/>
          </p:nvPr>
        </p:nvSpPr>
        <p:spPr>
          <a:xfrm>
            <a:off x="457200" y="1784350"/>
            <a:ext cx="4728949" cy="3756641"/>
          </a:xfrm>
        </p:spPr>
        <p:txBody>
          <a:bodyPr/>
          <a:lstStyle/>
          <a:p>
            <a:r>
              <a:rPr lang="en-GB" sz="2800" dirty="0"/>
              <a:t>frustrated, dis-oriented and disillusioned citizenry, </a:t>
            </a:r>
            <a:r>
              <a:rPr lang="en-GB" sz="2800" dirty="0" smtClean="0"/>
              <a:t>especially poorly prepared graduate, </a:t>
            </a:r>
            <a:r>
              <a:rPr lang="en-GB" sz="2800" dirty="0"/>
              <a:t>especially the poorly educated youth who are either unemployed or made unemployable.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056" y="2654915"/>
            <a:ext cx="3229517" cy="2149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54841" y="5527343"/>
            <a:ext cx="8639034" cy="954107"/>
          </a:xfrm>
          <a:prstGeom prst="rect">
            <a:avLst/>
          </a:prstGeom>
          <a:solidFill>
            <a:srgbClr val="C00000"/>
          </a:solidFill>
        </p:spPr>
        <p:txBody>
          <a:bodyPr wrap="square" rtlCol="0">
            <a:spAutoFit/>
          </a:bodyPr>
          <a:lstStyle/>
          <a:p>
            <a:pPr algn="ctr"/>
            <a:r>
              <a:rPr lang="en-US" sz="2800" dirty="0" smtClean="0">
                <a:solidFill>
                  <a:schemeClr val="bg1"/>
                </a:solidFill>
              </a:rPr>
              <a:t>Compromised integrity in higher education = Compromised future for educ. system, graduates </a:t>
            </a:r>
            <a:r>
              <a:rPr lang="en-US" sz="2800" dirty="0">
                <a:solidFill>
                  <a:schemeClr val="bg1"/>
                </a:solidFill>
              </a:rPr>
              <a:t>&amp;</a:t>
            </a:r>
            <a:r>
              <a:rPr lang="en-US" sz="2800" dirty="0" smtClean="0">
                <a:solidFill>
                  <a:schemeClr val="bg1"/>
                </a:solidFill>
              </a:rPr>
              <a:t> nation</a:t>
            </a:r>
            <a:endParaRPr lang="en-GB" sz="2800" dirty="0">
              <a:solidFill>
                <a:schemeClr val="bg1"/>
              </a:solidFill>
            </a:endParaRPr>
          </a:p>
        </p:txBody>
      </p:sp>
    </p:spTree>
    <p:extLst>
      <p:ext uri="{BB962C8B-B14F-4D97-AF65-F5344CB8AC3E}">
        <p14:creationId xmlns:p14="http://schemas.microsoft.com/office/powerpoint/2010/main" val="2516515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8"/>
            <a:ext cx="8229600" cy="442912"/>
          </a:xfrm>
        </p:spPr>
        <p:txBody>
          <a:bodyPr/>
          <a:lstStyle/>
          <a:p>
            <a:r>
              <a:rPr lang="en-US" dirty="0" smtClean="0"/>
              <a:t>Putting the future into focus…</a:t>
            </a:r>
            <a:endParaRPr lang="en-GB" dirty="0"/>
          </a:p>
        </p:txBody>
      </p:sp>
      <p:sp>
        <p:nvSpPr>
          <p:cNvPr id="3" name="Content Placeholder 2"/>
          <p:cNvSpPr>
            <a:spLocks noGrp="1"/>
          </p:cNvSpPr>
          <p:nvPr>
            <p:ph idx="1"/>
          </p:nvPr>
        </p:nvSpPr>
        <p:spPr>
          <a:xfrm>
            <a:off x="361666" y="1041779"/>
            <a:ext cx="4715301" cy="5544498"/>
          </a:xfrm>
          <a:solidFill>
            <a:schemeClr val="accent1">
              <a:lumMod val="60000"/>
              <a:lumOff val="40000"/>
            </a:schemeClr>
          </a:solidFill>
        </p:spPr>
        <p:txBody>
          <a:bodyPr/>
          <a:lstStyle/>
          <a:p>
            <a:pPr marL="0" indent="0" algn="ctr">
              <a:buNone/>
            </a:pPr>
            <a:r>
              <a:rPr lang="en-US" sz="2800" dirty="0" smtClean="0"/>
              <a:t>With </a:t>
            </a:r>
            <a:r>
              <a:rPr lang="en-US" sz="2800" dirty="0"/>
              <a:t>the right policies for the next generation, Nigeria’s aspiration to become one of the world’s largest 20 economies is within reach. If Nigeria’s leaders make the wrong choices today, the country will suffer the consequences for many decades to come – </a:t>
            </a:r>
            <a:r>
              <a:rPr lang="en-US" sz="2800" dirty="0" smtClean="0"/>
              <a:t>and Nigeria’s </a:t>
            </a:r>
            <a:r>
              <a:rPr lang="en-US" sz="2800" dirty="0"/>
              <a:t>development breakthrough could be forever lost.</a:t>
            </a:r>
          </a:p>
          <a:p>
            <a:endParaRPr lang="en-GB" sz="2800" dirty="0"/>
          </a:p>
        </p:txBody>
      </p:sp>
      <p:pic>
        <p:nvPicPr>
          <p:cNvPr id="4" name="Picture 3"/>
          <p:cNvPicPr>
            <a:picLocks noChangeAspect="1"/>
          </p:cNvPicPr>
          <p:nvPr/>
        </p:nvPicPr>
        <p:blipFill>
          <a:blip r:embed="rId2"/>
          <a:stretch>
            <a:fillRect/>
          </a:stretch>
        </p:blipFill>
        <p:spPr>
          <a:xfrm>
            <a:off x="5345813" y="1317743"/>
            <a:ext cx="3538880" cy="499256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88551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sz="3600" dirty="0" smtClean="0"/>
              <a:t>Facing the future</a:t>
            </a:r>
            <a:endParaRPr lang="en-US" sz="3600" dirty="0"/>
          </a:p>
        </p:txBody>
      </p:sp>
    </p:spTree>
    <p:extLst>
      <p:ext uri="{BB962C8B-B14F-4D97-AF65-F5344CB8AC3E}">
        <p14:creationId xmlns:p14="http://schemas.microsoft.com/office/powerpoint/2010/main" val="181895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7"/>
            <a:ext cx="8229600" cy="4769253"/>
          </a:xfrm>
        </p:spPr>
        <p:txBody>
          <a:bodyPr/>
          <a:lstStyle/>
          <a:p>
            <a:pPr algn="ct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a:t/>
            </a:r>
            <a:br>
              <a:rPr lang="en-US" dirty="0"/>
            </a:br>
            <a:r>
              <a:rPr lang="en-US" dirty="0" smtClean="0"/>
              <a:t>What are our higher institutions for?</a:t>
            </a:r>
            <a:br>
              <a:rPr lang="en-US" dirty="0" smtClean="0"/>
            </a:br>
            <a:r>
              <a:rPr lang="en-US" dirty="0"/>
              <a:t/>
            </a:r>
            <a:br>
              <a:rPr lang="en-US" dirty="0"/>
            </a:br>
            <a:r>
              <a:rPr lang="en-US" dirty="0" smtClean="0"/>
              <a:t>What is our purpose as academics?</a:t>
            </a:r>
            <a:endParaRPr lang="en-US" dirty="0">
              <a:solidFill>
                <a:schemeClr val="tx1">
                  <a:lumMod val="95000"/>
                  <a:lumOff val="5000"/>
                </a:schemeClr>
              </a:solidFill>
            </a:endParaRPr>
          </a:p>
        </p:txBody>
      </p:sp>
    </p:spTree>
    <p:extLst>
      <p:ext uri="{BB962C8B-B14F-4D97-AF65-F5344CB8AC3E}">
        <p14:creationId xmlns:p14="http://schemas.microsoft.com/office/powerpoint/2010/main" val="528515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8973"/>
            <a:ext cx="8229600" cy="4525963"/>
          </a:xfrm>
        </p:spPr>
        <p:txBody>
          <a:bodyPr/>
          <a:lstStyle/>
          <a:p>
            <a:pPr algn="ctr"/>
            <a:endParaRPr lang="en-US" sz="2800" dirty="0"/>
          </a:p>
          <a:p>
            <a:pPr marL="0" indent="0" algn="ctr">
              <a:buNone/>
            </a:pPr>
            <a:r>
              <a:rPr lang="en-US" sz="2800" dirty="0"/>
              <a:t>The time is always right to do what is </a:t>
            </a:r>
            <a:r>
              <a:rPr lang="en-US" sz="2800" dirty="0" smtClean="0"/>
              <a:t>right</a:t>
            </a:r>
            <a:r>
              <a:rPr lang="en-US" sz="2800" dirty="0"/>
              <a:t> </a:t>
            </a:r>
          </a:p>
          <a:p>
            <a:pPr marL="0" indent="0" algn="ctr">
              <a:buNone/>
            </a:pPr>
            <a:r>
              <a:rPr lang="en-US" sz="2800" dirty="0" smtClean="0"/>
              <a:t>	- </a:t>
            </a:r>
            <a:r>
              <a:rPr lang="en-US" sz="2000" dirty="0" smtClean="0"/>
              <a:t>Martin </a:t>
            </a:r>
            <a:r>
              <a:rPr lang="en-US" sz="2000" dirty="0"/>
              <a:t>Luther King Jr.</a:t>
            </a:r>
          </a:p>
          <a:p>
            <a:pPr algn="ctr"/>
            <a:endParaRPr lang="en-GB" sz="2800" dirty="0"/>
          </a:p>
        </p:txBody>
      </p:sp>
    </p:spTree>
    <p:extLst>
      <p:ext uri="{BB962C8B-B14F-4D97-AF65-F5344CB8AC3E}">
        <p14:creationId xmlns:p14="http://schemas.microsoft.com/office/powerpoint/2010/main" val="845592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Framework for strengthening higher academic institutions</a:t>
            </a:r>
            <a:endParaRPr lang="en-US" dirty="0"/>
          </a:p>
        </p:txBody>
      </p:sp>
      <p:sp>
        <p:nvSpPr>
          <p:cNvPr id="16" name="TextBox 15"/>
          <p:cNvSpPr txBox="1"/>
          <p:nvPr/>
        </p:nvSpPr>
        <p:spPr>
          <a:xfrm>
            <a:off x="709684" y="3692381"/>
            <a:ext cx="2150163" cy="1200329"/>
          </a:xfrm>
          <a:prstGeom prst="rect">
            <a:avLst/>
          </a:prstGeom>
          <a:noFill/>
          <a:ln>
            <a:solidFill>
              <a:schemeClr val="tx1"/>
            </a:solidFill>
            <a:prstDash val="dashDot"/>
          </a:ln>
        </p:spPr>
        <p:txBody>
          <a:bodyPr wrap="square" rtlCol="0">
            <a:spAutoFit/>
          </a:bodyPr>
          <a:lstStyle/>
          <a:p>
            <a:pPr algn="ctr"/>
            <a:r>
              <a:rPr lang="en-US" sz="2400" b="1" dirty="0" smtClean="0"/>
              <a:t>Performance of academic institutions</a:t>
            </a:r>
            <a:endParaRPr lang="en-US" sz="2400" b="1" dirty="0"/>
          </a:p>
        </p:txBody>
      </p:sp>
      <p:grpSp>
        <p:nvGrpSpPr>
          <p:cNvPr id="25" name="Group 24"/>
          <p:cNvGrpSpPr/>
          <p:nvPr/>
        </p:nvGrpSpPr>
        <p:grpSpPr>
          <a:xfrm>
            <a:off x="139326" y="5359400"/>
            <a:ext cx="3644900" cy="1320799"/>
            <a:chOff x="139326" y="5359400"/>
            <a:chExt cx="3644900" cy="1320799"/>
          </a:xfrm>
        </p:grpSpPr>
        <p:sp>
          <p:nvSpPr>
            <p:cNvPr id="20" name="Up Arrow Callout 19"/>
            <p:cNvSpPr/>
            <p:nvPr/>
          </p:nvSpPr>
          <p:spPr>
            <a:xfrm>
              <a:off x="139326" y="5359400"/>
              <a:ext cx="3644900" cy="1320799"/>
            </a:xfrm>
            <a:prstGeom prst="up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TextBox 18"/>
            <p:cNvSpPr txBox="1"/>
            <p:nvPr/>
          </p:nvSpPr>
          <p:spPr>
            <a:xfrm>
              <a:off x="215967" y="5861956"/>
              <a:ext cx="3378201" cy="707886"/>
            </a:xfrm>
            <a:prstGeom prst="rect">
              <a:avLst/>
            </a:prstGeom>
            <a:solidFill>
              <a:schemeClr val="accent4">
                <a:lumMod val="75000"/>
              </a:schemeClr>
            </a:solidFill>
          </p:spPr>
          <p:txBody>
            <a:bodyPr wrap="square" rtlCol="0">
              <a:spAutoFit/>
            </a:bodyPr>
            <a:lstStyle/>
            <a:p>
              <a:pPr algn="ctr"/>
              <a:r>
                <a:rPr lang="en-US" sz="2000" b="1" dirty="0" smtClean="0">
                  <a:solidFill>
                    <a:schemeClr val="bg1"/>
                  </a:solidFill>
                </a:rPr>
                <a:t>The</a:t>
              </a:r>
              <a:r>
                <a:rPr lang="en-US" sz="2000" b="1" dirty="0" smtClean="0"/>
                <a:t> </a:t>
              </a:r>
              <a:r>
                <a:rPr lang="en-US" sz="2000" b="1" dirty="0" smtClean="0">
                  <a:solidFill>
                    <a:schemeClr val="bg1"/>
                  </a:solidFill>
                </a:rPr>
                <a:t>ESSENTIAL Catalyst: </a:t>
              </a:r>
            </a:p>
            <a:p>
              <a:pPr algn="ctr"/>
              <a:r>
                <a:rPr lang="en-US" sz="2000" b="1" dirty="0" smtClean="0">
                  <a:solidFill>
                    <a:schemeClr val="bg1"/>
                  </a:solidFill>
                </a:rPr>
                <a:t>Leadership vision &amp; action</a:t>
              </a:r>
              <a:endParaRPr lang="en-US" sz="2000" b="1" dirty="0">
                <a:solidFill>
                  <a:schemeClr val="bg1"/>
                </a:solidFill>
              </a:endParaRPr>
            </a:p>
          </p:txBody>
        </p:sp>
      </p:grpSp>
      <p:grpSp>
        <p:nvGrpSpPr>
          <p:cNvPr id="23" name="Group 22"/>
          <p:cNvGrpSpPr/>
          <p:nvPr/>
        </p:nvGrpSpPr>
        <p:grpSpPr>
          <a:xfrm>
            <a:off x="3286026" y="1739961"/>
            <a:ext cx="4757058" cy="4000501"/>
            <a:chOff x="2253342" y="1861455"/>
            <a:chExt cx="4757058" cy="4000501"/>
          </a:xfrm>
        </p:grpSpPr>
        <p:sp>
          <p:nvSpPr>
            <p:cNvPr id="7" name="Oval 6"/>
            <p:cNvSpPr/>
            <p:nvPr/>
          </p:nvSpPr>
          <p:spPr>
            <a:xfrm>
              <a:off x="2253342" y="1861455"/>
              <a:ext cx="2710543" cy="2601685"/>
            </a:xfrm>
            <a:prstGeom prst="ellipse">
              <a:avLst/>
            </a:prstGeom>
            <a:gradFill>
              <a:gsLst>
                <a:gs pos="0">
                  <a:schemeClr val="accent1">
                    <a:tint val="100000"/>
                    <a:shade val="100000"/>
                    <a:satMod val="130000"/>
                    <a:alpha val="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299857" y="1959428"/>
              <a:ext cx="2710543" cy="2601685"/>
            </a:xfrm>
            <a:prstGeom prst="ellipse">
              <a:avLst/>
            </a:prstGeom>
            <a:gradFill>
              <a:gsLst>
                <a:gs pos="0">
                  <a:schemeClr val="accent6">
                    <a:tint val="100000"/>
                    <a:shade val="100000"/>
                    <a:satMod val="130000"/>
                    <a:alpha val="30000"/>
                  </a:schemeClr>
                </a:gs>
                <a:gs pos="100000">
                  <a:schemeClr val="accent6">
                    <a:tint val="50000"/>
                    <a:shade val="100000"/>
                    <a:satMod val="35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Oval 8"/>
            <p:cNvSpPr/>
            <p:nvPr/>
          </p:nvSpPr>
          <p:spPr>
            <a:xfrm>
              <a:off x="3565071" y="3260271"/>
              <a:ext cx="2710543" cy="2601685"/>
            </a:xfrm>
            <a:prstGeom prst="ellipse">
              <a:avLst/>
            </a:prstGeom>
            <a:gradFill flip="none" rotWithShape="1">
              <a:gsLst>
                <a:gs pos="0">
                  <a:schemeClr val="accent2">
                    <a:tint val="100000"/>
                    <a:shade val="100000"/>
                    <a:satMod val="130000"/>
                    <a:alpha val="20000"/>
                  </a:schemeClr>
                </a:gs>
                <a:gs pos="100000">
                  <a:schemeClr val="accent2">
                    <a:tint val="50000"/>
                    <a:shade val="100000"/>
                    <a:satMod val="350000"/>
                  </a:schemeClr>
                </a:gs>
              </a:gsLst>
              <a:path path="circle">
                <a:fillToRect r="100000" b="100000"/>
              </a:path>
              <a:tileRect l="-100000" t="-100000"/>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2561484" y="2306375"/>
              <a:ext cx="1585319" cy="830997"/>
            </a:xfrm>
            <a:prstGeom prst="rect">
              <a:avLst/>
            </a:prstGeom>
            <a:noFill/>
          </p:spPr>
          <p:txBody>
            <a:bodyPr wrap="square" rtlCol="0">
              <a:spAutoFit/>
            </a:bodyPr>
            <a:lstStyle/>
            <a:p>
              <a:r>
                <a:rPr lang="en-US" sz="2400" dirty="0" smtClean="0"/>
                <a:t>Human Resources</a:t>
              </a:r>
            </a:p>
          </p:txBody>
        </p:sp>
        <p:sp>
          <p:nvSpPr>
            <p:cNvPr id="11" name="TextBox 10"/>
            <p:cNvSpPr txBox="1"/>
            <p:nvPr/>
          </p:nvSpPr>
          <p:spPr>
            <a:xfrm>
              <a:off x="5153319" y="2284001"/>
              <a:ext cx="1548474" cy="830997"/>
            </a:xfrm>
            <a:prstGeom prst="rect">
              <a:avLst/>
            </a:prstGeom>
            <a:noFill/>
          </p:spPr>
          <p:txBody>
            <a:bodyPr wrap="square" rtlCol="0">
              <a:spAutoFit/>
            </a:bodyPr>
            <a:lstStyle/>
            <a:p>
              <a:r>
                <a:rPr lang="en-US" sz="2400" dirty="0" smtClean="0"/>
                <a:t>Resources &amp; Facilities</a:t>
              </a:r>
              <a:endParaRPr lang="en-US" sz="2400" dirty="0"/>
            </a:p>
          </p:txBody>
        </p:sp>
        <p:sp>
          <p:nvSpPr>
            <p:cNvPr id="15" name="Freeform 14"/>
            <p:cNvSpPr/>
            <p:nvPr/>
          </p:nvSpPr>
          <p:spPr>
            <a:xfrm>
              <a:off x="4288107" y="3256071"/>
              <a:ext cx="675365" cy="811066"/>
            </a:xfrm>
            <a:custGeom>
              <a:avLst/>
              <a:gdLst>
                <a:gd name="connsiteX0" fmla="*/ 9573 w 675365"/>
                <a:gd name="connsiteY0" fmla="*/ 145497 h 811066"/>
                <a:gd name="connsiteX1" fmla="*/ 192453 w 675365"/>
                <a:gd name="connsiteY1" fmla="*/ 72345 h 811066"/>
                <a:gd name="connsiteX2" fmla="*/ 306753 w 675365"/>
                <a:gd name="connsiteY2" fmla="*/ 40341 h 811066"/>
                <a:gd name="connsiteX3" fmla="*/ 398193 w 675365"/>
                <a:gd name="connsiteY3" fmla="*/ 26625 h 811066"/>
                <a:gd name="connsiteX4" fmla="*/ 539925 w 675365"/>
                <a:gd name="connsiteY4" fmla="*/ 8337 h 811066"/>
                <a:gd name="connsiteX5" fmla="*/ 663369 w 675365"/>
                <a:gd name="connsiteY5" fmla="*/ 3765 h 811066"/>
                <a:gd name="connsiteX6" fmla="*/ 663369 w 675365"/>
                <a:gd name="connsiteY6" fmla="*/ 63201 h 811066"/>
                <a:gd name="connsiteX7" fmla="*/ 599361 w 675365"/>
                <a:gd name="connsiteY7" fmla="*/ 360381 h 811066"/>
                <a:gd name="connsiteX8" fmla="*/ 366189 w 675365"/>
                <a:gd name="connsiteY8" fmla="*/ 735285 h 811066"/>
                <a:gd name="connsiteX9" fmla="*/ 297609 w 675365"/>
                <a:gd name="connsiteY9" fmla="*/ 799293 h 811066"/>
                <a:gd name="connsiteX10" fmla="*/ 137589 w 675365"/>
                <a:gd name="connsiteY10" fmla="*/ 575265 h 811066"/>
                <a:gd name="connsiteX11" fmla="*/ 59865 w 675365"/>
                <a:gd name="connsiteY11" fmla="*/ 337521 h 811066"/>
                <a:gd name="connsiteX12" fmla="*/ 27861 w 675365"/>
                <a:gd name="connsiteY12" fmla="*/ 195789 h 811066"/>
                <a:gd name="connsiteX13" fmla="*/ 9573 w 675365"/>
                <a:gd name="connsiteY13" fmla="*/ 145497 h 81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5365" h="811066">
                  <a:moveTo>
                    <a:pt x="9573" y="145497"/>
                  </a:moveTo>
                  <a:cubicBezTo>
                    <a:pt x="37005" y="124923"/>
                    <a:pt x="142923" y="89871"/>
                    <a:pt x="192453" y="72345"/>
                  </a:cubicBezTo>
                  <a:cubicBezTo>
                    <a:pt x="241983" y="54819"/>
                    <a:pt x="272463" y="47961"/>
                    <a:pt x="306753" y="40341"/>
                  </a:cubicBezTo>
                  <a:cubicBezTo>
                    <a:pt x="341043" y="32721"/>
                    <a:pt x="398193" y="26625"/>
                    <a:pt x="398193" y="26625"/>
                  </a:cubicBezTo>
                  <a:cubicBezTo>
                    <a:pt x="437055" y="21291"/>
                    <a:pt x="495729" y="12147"/>
                    <a:pt x="539925" y="8337"/>
                  </a:cubicBezTo>
                  <a:cubicBezTo>
                    <a:pt x="584121" y="4527"/>
                    <a:pt x="642795" y="-5379"/>
                    <a:pt x="663369" y="3765"/>
                  </a:cubicBezTo>
                  <a:cubicBezTo>
                    <a:pt x="683943" y="12909"/>
                    <a:pt x="674037" y="3765"/>
                    <a:pt x="663369" y="63201"/>
                  </a:cubicBezTo>
                  <a:cubicBezTo>
                    <a:pt x="652701" y="122637"/>
                    <a:pt x="648891" y="248367"/>
                    <a:pt x="599361" y="360381"/>
                  </a:cubicBezTo>
                  <a:cubicBezTo>
                    <a:pt x="549831" y="472395"/>
                    <a:pt x="416481" y="662133"/>
                    <a:pt x="366189" y="735285"/>
                  </a:cubicBezTo>
                  <a:cubicBezTo>
                    <a:pt x="315897" y="808437"/>
                    <a:pt x="335709" y="825963"/>
                    <a:pt x="297609" y="799293"/>
                  </a:cubicBezTo>
                  <a:cubicBezTo>
                    <a:pt x="259509" y="772623"/>
                    <a:pt x="177213" y="652227"/>
                    <a:pt x="137589" y="575265"/>
                  </a:cubicBezTo>
                  <a:cubicBezTo>
                    <a:pt x="97965" y="498303"/>
                    <a:pt x="78153" y="400767"/>
                    <a:pt x="59865" y="337521"/>
                  </a:cubicBezTo>
                  <a:cubicBezTo>
                    <a:pt x="41577" y="274275"/>
                    <a:pt x="33957" y="229317"/>
                    <a:pt x="27861" y="195789"/>
                  </a:cubicBezTo>
                  <a:cubicBezTo>
                    <a:pt x="21765" y="162261"/>
                    <a:pt x="-17859" y="166071"/>
                    <a:pt x="9573" y="145497"/>
                  </a:cubicBezTo>
                  <a:close/>
                </a:path>
              </a:pathLst>
            </a:cu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4070190" y="4600878"/>
              <a:ext cx="1784640" cy="830997"/>
            </a:xfrm>
            <a:prstGeom prst="rect">
              <a:avLst/>
            </a:prstGeom>
            <a:noFill/>
          </p:spPr>
          <p:txBody>
            <a:bodyPr wrap="square" rtlCol="0">
              <a:spAutoFit/>
            </a:bodyPr>
            <a:lstStyle/>
            <a:p>
              <a:r>
                <a:rPr lang="en-US" sz="2400" dirty="0" smtClean="0"/>
                <a:t>Governance</a:t>
              </a:r>
            </a:p>
            <a:p>
              <a:endParaRPr lang="en-US" sz="2400" dirty="0"/>
            </a:p>
          </p:txBody>
        </p:sp>
      </p:grpSp>
      <p:cxnSp>
        <p:nvCxnSpPr>
          <p:cNvPr id="18" name="Straight Arrow Connector 17"/>
          <p:cNvCxnSpPr/>
          <p:nvPr/>
        </p:nvCxnSpPr>
        <p:spPr>
          <a:xfrm flipV="1">
            <a:off x="3034791" y="3522265"/>
            <a:ext cx="2623682" cy="81938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 name="TextBox 1"/>
          <p:cNvSpPr txBox="1"/>
          <p:nvPr/>
        </p:nvSpPr>
        <p:spPr>
          <a:xfrm>
            <a:off x="4708479" y="6264322"/>
            <a:ext cx="4162568" cy="584775"/>
          </a:xfrm>
          <a:prstGeom prst="rect">
            <a:avLst/>
          </a:prstGeom>
          <a:noFill/>
        </p:spPr>
        <p:txBody>
          <a:bodyPr wrap="square" rtlCol="0">
            <a:spAutoFit/>
          </a:bodyPr>
          <a:lstStyle/>
          <a:p>
            <a:pPr algn="r"/>
            <a:r>
              <a:rPr lang="en-US" sz="1600" dirty="0"/>
              <a:t>Adapted </a:t>
            </a:r>
            <a:r>
              <a:rPr lang="en-US" sz="1600" dirty="0" smtClean="0"/>
              <a:t>from </a:t>
            </a:r>
            <a:r>
              <a:rPr lang="en-US" sz="1600" dirty="0" err="1" smtClean="0"/>
              <a:t>Altbach</a:t>
            </a:r>
            <a:r>
              <a:rPr lang="en-US" sz="1600" dirty="0" smtClean="0"/>
              <a:t> &amp; </a:t>
            </a:r>
            <a:r>
              <a:rPr lang="en-US" sz="1600" dirty="0" err="1" smtClean="0"/>
              <a:t>Salmi</a:t>
            </a:r>
            <a:r>
              <a:rPr lang="en-US" sz="1600" dirty="0" smtClean="0"/>
              <a:t> (</a:t>
            </a:r>
            <a:r>
              <a:rPr lang="en-US" sz="1600" dirty="0" err="1" smtClean="0"/>
              <a:t>eds</a:t>
            </a:r>
            <a:r>
              <a:rPr lang="en-US" sz="1600" dirty="0" smtClean="0"/>
              <a:t>), </a:t>
            </a:r>
            <a:r>
              <a:rPr lang="en-US" sz="1600" dirty="0"/>
              <a:t>2009</a:t>
            </a:r>
          </a:p>
          <a:p>
            <a:pPr algn="r"/>
            <a:endParaRPr lang="en-GB" sz="1600" dirty="0"/>
          </a:p>
        </p:txBody>
      </p:sp>
    </p:spTree>
    <p:extLst>
      <p:ext uri="{BB962C8B-B14F-4D97-AF65-F5344CB8AC3E}">
        <p14:creationId xmlns:p14="http://schemas.microsoft.com/office/powerpoint/2010/main" val="30558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7421" y="253124"/>
            <a:ext cx="8666397" cy="1143000"/>
          </a:xfrm>
        </p:spPr>
        <p:txBody>
          <a:bodyPr/>
          <a:lstStyle/>
          <a:p>
            <a:r>
              <a:rPr lang="en-US" sz="4000" dirty="0" smtClean="0"/>
              <a:t>1. Assess &amp; Document the Challenge</a:t>
            </a:r>
            <a:endParaRPr lang="en-GB" sz="4000" dirty="0"/>
          </a:p>
        </p:txBody>
      </p:sp>
      <p:sp>
        <p:nvSpPr>
          <p:cNvPr id="8" name="Content Placeholder 7"/>
          <p:cNvSpPr>
            <a:spLocks noGrp="1"/>
          </p:cNvSpPr>
          <p:nvPr>
            <p:ph sz="half" idx="1"/>
          </p:nvPr>
        </p:nvSpPr>
        <p:spPr/>
        <p:txBody>
          <a:bodyPr/>
          <a:lstStyle/>
          <a:p>
            <a:r>
              <a:rPr lang="en-US" dirty="0" smtClean="0"/>
              <a:t>Critically assess &amp; </a:t>
            </a:r>
            <a:r>
              <a:rPr lang="en-US" dirty="0" err="1" smtClean="0"/>
              <a:t>analyse</a:t>
            </a:r>
            <a:r>
              <a:rPr lang="en-US" dirty="0" smtClean="0"/>
              <a:t> the elements and dynamics in the teaching-learning relationships</a:t>
            </a:r>
          </a:p>
          <a:p>
            <a:pPr lvl="1">
              <a:buFont typeface="Wingdings" panose="05000000000000000000" pitchFamily="2" charset="2"/>
              <a:buChar char="q"/>
            </a:pPr>
            <a:r>
              <a:rPr lang="en-US" dirty="0" smtClean="0"/>
              <a:t>Governance structure</a:t>
            </a:r>
          </a:p>
          <a:p>
            <a:pPr lvl="1">
              <a:buFont typeface="Wingdings" panose="05000000000000000000" pitchFamily="2" charset="2"/>
              <a:buChar char="q"/>
            </a:pPr>
            <a:r>
              <a:rPr lang="en-US" dirty="0" smtClean="0"/>
              <a:t>Human resources</a:t>
            </a:r>
          </a:p>
          <a:p>
            <a:pPr lvl="1">
              <a:buFont typeface="Wingdings" panose="05000000000000000000" pitchFamily="2" charset="2"/>
              <a:buChar char="q"/>
            </a:pPr>
            <a:r>
              <a:rPr lang="en-US" dirty="0" smtClean="0"/>
              <a:t>Resources and facilities</a:t>
            </a:r>
            <a:endParaRPr lang="en-GB"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4262" y="1396124"/>
            <a:ext cx="3739556" cy="4840849"/>
          </a:xfrm>
        </p:spPr>
      </p:pic>
    </p:spTree>
    <p:extLst>
      <p:ext uri="{BB962C8B-B14F-4D97-AF65-F5344CB8AC3E}">
        <p14:creationId xmlns:p14="http://schemas.microsoft.com/office/powerpoint/2010/main" val="1514425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277008"/>
            <a:ext cx="8229600" cy="873457"/>
          </a:xfrm>
        </p:spPr>
        <p:txBody>
          <a:bodyPr/>
          <a:lstStyle/>
          <a:p>
            <a:r>
              <a:rPr lang="en-GB" sz="3600" dirty="0"/>
              <a:t/>
            </a:r>
            <a:br>
              <a:rPr lang="en-GB" sz="3600" dirty="0"/>
            </a:b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517327"/>
              </p:ext>
            </p:extLst>
          </p:nvPr>
        </p:nvGraphicFramePr>
        <p:xfrm>
          <a:off x="593678" y="308357"/>
          <a:ext cx="8229600" cy="5425440"/>
        </p:xfrm>
        <a:graphic>
          <a:graphicData uri="http://schemas.openxmlformats.org/drawingml/2006/table">
            <a:tbl>
              <a:tblPr firstRow="1" bandRow="1">
                <a:tableStyleId>{5C22544A-7EE6-4342-B048-85BDC9FD1C3A}</a:tableStyleId>
              </a:tblPr>
              <a:tblGrid>
                <a:gridCol w="2026693"/>
                <a:gridCol w="6202907"/>
              </a:tblGrid>
              <a:tr h="370840">
                <a:tc gridSpan="2">
                  <a:txBody>
                    <a:bodyPr/>
                    <a:lstStyle/>
                    <a:p>
                      <a:pPr algn="ctr"/>
                      <a:r>
                        <a:rPr lang="en-GB" sz="2800" b="1" dirty="0" smtClean="0"/>
                        <a:t>Integrity in Teaching &amp; Learning:</a:t>
                      </a:r>
                      <a:br>
                        <a:rPr lang="en-GB" sz="2800" b="1" dirty="0" smtClean="0"/>
                      </a:br>
                      <a:r>
                        <a:rPr lang="en-GB" sz="2800" b="1" dirty="0" smtClean="0"/>
                        <a:t>Stages of Institutional Development</a:t>
                      </a:r>
                      <a:endParaRPr lang="en-GB" sz="2800" dirty="0"/>
                    </a:p>
                  </a:txBody>
                  <a:tcPr/>
                </a:tc>
                <a:tc hMerge="1">
                  <a:txBody>
                    <a:bodyPr/>
                    <a:lstStyle/>
                    <a:p>
                      <a:endParaRPr lang="en-GB" dirty="0"/>
                    </a:p>
                  </a:txBody>
                  <a:tcPr/>
                </a:tc>
              </a:tr>
              <a:tr h="370840">
                <a:tc>
                  <a:txBody>
                    <a:bodyPr/>
                    <a:lstStyle/>
                    <a:p>
                      <a:r>
                        <a:rPr lang="en-GB" sz="1800" b="1" kern="1200" dirty="0" smtClean="0">
                          <a:solidFill>
                            <a:schemeClr val="dk1"/>
                          </a:solidFill>
                          <a:effectLst/>
                          <a:latin typeface="+mn-lt"/>
                          <a:ea typeface="+mn-ea"/>
                          <a:cs typeface="+mn-cs"/>
                        </a:rPr>
                        <a:t>Stage One: "Primitive"</a:t>
                      </a:r>
                      <a:endParaRPr lang="en-GB" dirty="0"/>
                    </a:p>
                  </a:txBody>
                  <a:tcPr/>
                </a:tc>
                <a:tc>
                  <a:txBody>
                    <a:bodyPr/>
                    <a:lstStyle/>
                    <a:p>
                      <a:r>
                        <a:rPr lang="en-GB" sz="1800" kern="1200" dirty="0" smtClean="0">
                          <a:solidFill>
                            <a:schemeClr val="dk1"/>
                          </a:solidFill>
                          <a:effectLst/>
                          <a:latin typeface="+mn-lt"/>
                          <a:ea typeface="+mn-ea"/>
                          <a:cs typeface="+mn-cs"/>
                        </a:rPr>
                        <a:t>An</a:t>
                      </a:r>
                      <a:r>
                        <a:rPr lang="en-GB" sz="1800" kern="1200" baseline="0" dirty="0" smtClean="0">
                          <a:solidFill>
                            <a:schemeClr val="dk1"/>
                          </a:solidFill>
                          <a:effectLst/>
                          <a:latin typeface="+mn-lt"/>
                          <a:ea typeface="+mn-ea"/>
                          <a:cs typeface="+mn-cs"/>
                        </a:rPr>
                        <a:t> i</a:t>
                      </a:r>
                      <a:r>
                        <a:rPr lang="en-GB" sz="1800" kern="1200" dirty="0" smtClean="0">
                          <a:solidFill>
                            <a:schemeClr val="dk1"/>
                          </a:solidFill>
                          <a:effectLst/>
                          <a:latin typeface="+mn-lt"/>
                          <a:ea typeface="+mn-ea"/>
                          <a:cs typeface="+mn-cs"/>
                        </a:rPr>
                        <a:t>nstitution</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with no policy or procedures (or minimalist ones) and where there is great variation in faculty and administrative handling of cheating.</a:t>
                      </a:r>
                      <a:endParaRPr lang="en-GB" dirty="0"/>
                    </a:p>
                  </a:txBody>
                  <a:tcPr/>
                </a:tc>
              </a:tr>
              <a:tr h="370840">
                <a:tc>
                  <a:txBody>
                    <a:bodyPr/>
                    <a:lstStyle/>
                    <a:p>
                      <a:r>
                        <a:rPr lang="en-GB" sz="1800" b="1" kern="1200" dirty="0" smtClean="0">
                          <a:solidFill>
                            <a:schemeClr val="dk1"/>
                          </a:solidFill>
                          <a:effectLst/>
                          <a:latin typeface="+mn-lt"/>
                          <a:ea typeface="+mn-ea"/>
                          <a:cs typeface="+mn-cs"/>
                        </a:rPr>
                        <a:t>Stage Two: "Radar Screen"</a:t>
                      </a:r>
                      <a:endParaRPr lang="en-GB" dirty="0"/>
                    </a:p>
                  </a:txBody>
                  <a:tcPr/>
                </a:tc>
                <a:tc>
                  <a:txBody>
                    <a:bodyPr/>
                    <a:lstStyle/>
                    <a:p>
                      <a:r>
                        <a:rPr lang="en-GB" sz="1800" kern="1200" dirty="0" smtClean="0">
                          <a:solidFill>
                            <a:schemeClr val="dk1"/>
                          </a:solidFill>
                          <a:effectLst/>
                          <a:latin typeface="+mn-lt"/>
                          <a:ea typeface="+mn-ea"/>
                          <a:cs typeface="+mn-cs"/>
                        </a:rPr>
                        <a:t>An institution where cheating issues have risen to public debate because of the perceived weakness of academic integrity policies and fundamental concerns with the consistency and fairness of existing practices. </a:t>
                      </a:r>
                      <a:endParaRPr lang="en-GB" dirty="0"/>
                    </a:p>
                  </a:txBody>
                  <a:tcPr/>
                </a:tc>
              </a:tr>
              <a:tr h="370840">
                <a:tc>
                  <a:txBody>
                    <a:bodyPr/>
                    <a:lstStyle/>
                    <a:p>
                      <a:r>
                        <a:rPr lang="en-GB" sz="1800" b="1" kern="1200" dirty="0" smtClean="0">
                          <a:solidFill>
                            <a:schemeClr val="dk1"/>
                          </a:solidFill>
                          <a:effectLst/>
                          <a:latin typeface="+mn-lt"/>
                          <a:ea typeface="+mn-ea"/>
                          <a:cs typeface="+mn-cs"/>
                        </a:rPr>
                        <a:t>Stage Three: "Mature"</a:t>
                      </a:r>
                      <a:endParaRPr lang="en-GB" dirty="0"/>
                    </a:p>
                  </a:txBody>
                  <a:tcPr/>
                </a:tc>
                <a:tc>
                  <a:txBody>
                    <a:bodyPr/>
                    <a:lstStyle/>
                    <a:p>
                      <a:r>
                        <a:rPr lang="en-GB" sz="1800" kern="1200" dirty="0" smtClean="0">
                          <a:solidFill>
                            <a:schemeClr val="dk1"/>
                          </a:solidFill>
                          <a:effectLst/>
                          <a:latin typeface="+mn-lt"/>
                          <a:ea typeface="+mn-ea"/>
                          <a:cs typeface="+mn-cs"/>
                        </a:rPr>
                        <a:t>An</a:t>
                      </a:r>
                      <a:r>
                        <a:rPr lang="en-GB" sz="1800" kern="1200" baseline="0" dirty="0" smtClean="0">
                          <a:solidFill>
                            <a:schemeClr val="dk1"/>
                          </a:solidFill>
                          <a:effectLst/>
                          <a:latin typeface="+mn-lt"/>
                          <a:ea typeface="+mn-ea"/>
                          <a:cs typeface="+mn-cs"/>
                        </a:rPr>
                        <a:t> i</a:t>
                      </a:r>
                      <a:r>
                        <a:rPr lang="en-GB" sz="1800" kern="1200" dirty="0" smtClean="0">
                          <a:solidFill>
                            <a:schemeClr val="dk1"/>
                          </a:solidFill>
                          <a:effectLst/>
                          <a:latin typeface="+mn-lt"/>
                          <a:ea typeface="+mn-ea"/>
                          <a:cs typeface="+mn-cs"/>
                        </a:rPr>
                        <a:t>nstitution where academic integrity policies and procedures are known and widely, but not universally, supported. Continuing efforts occur to socialize new faculty and students to the academic integrity policy, and it is used frequently by faculty, in particular.</a:t>
                      </a:r>
                      <a:endParaRPr lang="en-GB" dirty="0"/>
                    </a:p>
                  </a:txBody>
                  <a:tcPr/>
                </a:tc>
              </a:tr>
              <a:tr h="370840">
                <a:tc>
                  <a:txBody>
                    <a:bodyPr/>
                    <a:lstStyle/>
                    <a:p>
                      <a:r>
                        <a:rPr lang="en-GB" sz="1800" b="1" kern="1200" dirty="0" smtClean="0">
                          <a:solidFill>
                            <a:schemeClr val="dk1"/>
                          </a:solidFill>
                          <a:effectLst/>
                          <a:latin typeface="+mn-lt"/>
                          <a:ea typeface="+mn-ea"/>
                          <a:cs typeface="+mn-cs"/>
                        </a:rPr>
                        <a:t>Stage Four: "</a:t>
                      </a:r>
                      <a:r>
                        <a:rPr lang="en-GB" sz="1800" b="1" kern="1200" dirty="0" err="1" smtClean="0">
                          <a:solidFill>
                            <a:schemeClr val="dk1"/>
                          </a:solidFill>
                          <a:effectLst/>
                          <a:latin typeface="+mn-lt"/>
                          <a:ea typeface="+mn-ea"/>
                          <a:cs typeface="+mn-cs"/>
                        </a:rPr>
                        <a:t>Honor</a:t>
                      </a:r>
                      <a:r>
                        <a:rPr lang="en-GB" sz="1800" b="1" kern="1200" dirty="0" smtClean="0">
                          <a:solidFill>
                            <a:schemeClr val="dk1"/>
                          </a:solidFill>
                          <a:effectLst/>
                          <a:latin typeface="+mn-lt"/>
                          <a:ea typeface="+mn-ea"/>
                          <a:cs typeface="+mn-cs"/>
                        </a:rPr>
                        <a:t> Code"</a:t>
                      </a:r>
                      <a:endParaRPr lang="en-GB" dirty="0"/>
                    </a:p>
                  </a:txBody>
                  <a:tcPr/>
                </a:tc>
                <a:tc>
                  <a:txBody>
                    <a:bodyPr/>
                    <a:lstStyle/>
                    <a:p>
                      <a:r>
                        <a:rPr lang="en-GB" sz="1800" kern="1200" dirty="0" smtClean="0">
                          <a:solidFill>
                            <a:schemeClr val="dk1"/>
                          </a:solidFill>
                          <a:effectLst/>
                          <a:latin typeface="+mn-lt"/>
                          <a:ea typeface="+mn-ea"/>
                          <a:cs typeface="+mn-cs"/>
                        </a:rPr>
                        <a:t>An institution where both staff &amp; students take  major responsibility in implementing the integrity policy, and there is high</a:t>
                      </a:r>
                      <a:r>
                        <a:rPr lang="en-GB" sz="1800" kern="1200" baseline="0" dirty="0" smtClean="0">
                          <a:solidFill>
                            <a:schemeClr val="dk1"/>
                          </a:solidFill>
                          <a:effectLst/>
                          <a:latin typeface="+mn-lt"/>
                          <a:ea typeface="+mn-ea"/>
                          <a:cs typeface="+mn-cs"/>
                        </a:rPr>
                        <a:t> fidelity in implementing the policy</a:t>
                      </a:r>
                      <a:endParaRPr lang="en-GB" dirty="0"/>
                    </a:p>
                  </a:txBody>
                  <a:tcPr/>
                </a:tc>
              </a:tr>
            </a:tbl>
          </a:graphicData>
        </a:graphic>
      </p:graphicFrame>
      <p:sp>
        <p:nvSpPr>
          <p:cNvPr id="5" name="TextBox 4"/>
          <p:cNvSpPr txBox="1"/>
          <p:nvPr/>
        </p:nvSpPr>
        <p:spPr>
          <a:xfrm>
            <a:off x="1044055" y="6112412"/>
            <a:ext cx="6844352" cy="646331"/>
          </a:xfrm>
          <a:prstGeom prst="rect">
            <a:avLst/>
          </a:prstGeom>
          <a:noFill/>
        </p:spPr>
        <p:txBody>
          <a:bodyPr wrap="square" rtlCol="0">
            <a:spAutoFit/>
          </a:bodyPr>
          <a:lstStyle/>
          <a:p>
            <a:r>
              <a:rPr lang="en-US" dirty="0" smtClean="0"/>
              <a:t>Adapted from: Gary </a:t>
            </a:r>
            <a:r>
              <a:rPr lang="en-US" dirty="0" err="1" smtClean="0"/>
              <a:t>Pavela</a:t>
            </a:r>
            <a:r>
              <a:rPr lang="en-US" dirty="0" smtClean="0"/>
              <a:t> (Model code of academic integrity). </a:t>
            </a:r>
            <a:r>
              <a:rPr lang="en-GB" u="sng" dirty="0" smtClean="0">
                <a:hlinkClick r:id="rId2"/>
              </a:rPr>
              <a:t>http://www.academicintegrity.org/icai/resources-4.php</a:t>
            </a:r>
            <a:endParaRPr lang="en-GB" dirty="0" smtClean="0"/>
          </a:p>
        </p:txBody>
      </p:sp>
    </p:spTree>
    <p:extLst>
      <p:ext uri="{BB962C8B-B14F-4D97-AF65-F5344CB8AC3E}">
        <p14:creationId xmlns:p14="http://schemas.microsoft.com/office/powerpoint/2010/main" val="1139809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63" y="233292"/>
            <a:ext cx="8362667" cy="1143000"/>
          </a:xfrm>
        </p:spPr>
        <p:txBody>
          <a:bodyPr/>
          <a:lstStyle/>
          <a:p>
            <a:r>
              <a:rPr lang="en-US" sz="4000" dirty="0" smtClean="0"/>
              <a:t>2. Build &amp; Implement Evidence-based &amp; Robust Interventions</a:t>
            </a:r>
            <a:endParaRPr lang="en-GB" sz="4000" dirty="0"/>
          </a:p>
        </p:txBody>
      </p:sp>
      <p:sp>
        <p:nvSpPr>
          <p:cNvPr id="3" name="Content Placeholder 2"/>
          <p:cNvSpPr>
            <a:spLocks noGrp="1"/>
          </p:cNvSpPr>
          <p:nvPr>
            <p:ph idx="1"/>
          </p:nvPr>
        </p:nvSpPr>
        <p:spPr>
          <a:xfrm>
            <a:off x="590264" y="1478010"/>
            <a:ext cx="8229600" cy="5045620"/>
          </a:xfrm>
        </p:spPr>
        <p:txBody>
          <a:bodyPr/>
          <a:lstStyle/>
          <a:p>
            <a:r>
              <a:rPr lang="en-US" sz="2800" dirty="0" smtClean="0"/>
              <a:t>Governance structure:</a:t>
            </a:r>
          </a:p>
          <a:p>
            <a:pPr lvl="1"/>
            <a:r>
              <a:rPr lang="en-US" sz="2400" dirty="0" smtClean="0"/>
              <a:t>Anonymous &amp; compulsory students’ assessment</a:t>
            </a:r>
          </a:p>
          <a:p>
            <a:pPr lvl="1"/>
            <a:r>
              <a:rPr lang="en-US" sz="2400" dirty="0" smtClean="0"/>
              <a:t>Strengthen </a:t>
            </a:r>
            <a:r>
              <a:rPr lang="en-US" sz="2400" dirty="0"/>
              <a:t>monitoring of teaching </a:t>
            </a:r>
          </a:p>
          <a:p>
            <a:pPr lvl="1"/>
            <a:r>
              <a:rPr lang="en-US" sz="2400" dirty="0" smtClean="0"/>
              <a:t>Ensure regular curriculum review</a:t>
            </a:r>
          </a:p>
          <a:p>
            <a:pPr lvl="1"/>
            <a:r>
              <a:rPr lang="en-US" sz="2400" dirty="0" smtClean="0"/>
              <a:t>Review, revise &amp; enforce code of conduct</a:t>
            </a:r>
          </a:p>
          <a:p>
            <a:r>
              <a:rPr lang="en-US" sz="2800" dirty="0" smtClean="0"/>
              <a:t>Human Resources</a:t>
            </a:r>
          </a:p>
          <a:p>
            <a:pPr lvl="1"/>
            <a:r>
              <a:rPr lang="en-US" sz="2400" dirty="0" smtClean="0"/>
              <a:t>Build capacity of lecturers in teaching effectiveness</a:t>
            </a:r>
          </a:p>
          <a:p>
            <a:pPr lvl="1"/>
            <a:r>
              <a:rPr lang="en-US" sz="2400" dirty="0" smtClean="0"/>
              <a:t>Formal academic mentoring </a:t>
            </a:r>
            <a:r>
              <a:rPr lang="en-US" sz="2400" dirty="0"/>
              <a:t>of young faculties</a:t>
            </a:r>
          </a:p>
          <a:p>
            <a:r>
              <a:rPr lang="en-US" sz="2800" dirty="0" smtClean="0"/>
              <a:t>Resources &amp; Facilities</a:t>
            </a:r>
          </a:p>
          <a:p>
            <a:pPr lvl="1"/>
            <a:r>
              <a:rPr lang="en-US" sz="2400" dirty="0" smtClean="0"/>
              <a:t>Improve facility for teaching </a:t>
            </a:r>
          </a:p>
          <a:p>
            <a:pPr lvl="1"/>
            <a:r>
              <a:rPr lang="en-US" sz="2400" dirty="0" smtClean="0"/>
              <a:t>Provide IT-resources to check plagiarism</a:t>
            </a:r>
            <a:endParaRPr lang="en-GB" sz="2400" dirty="0"/>
          </a:p>
        </p:txBody>
      </p:sp>
    </p:spTree>
    <p:extLst>
      <p:ext uri="{BB962C8B-B14F-4D97-AF65-F5344CB8AC3E}">
        <p14:creationId xmlns:p14="http://schemas.microsoft.com/office/powerpoint/2010/main" val="280696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378"/>
            <a:ext cx="8482084" cy="1143000"/>
          </a:xfrm>
        </p:spPr>
        <p:txBody>
          <a:bodyPr/>
          <a:lstStyle/>
          <a:p>
            <a:r>
              <a:rPr lang="en-US" sz="4000" dirty="0" smtClean="0"/>
              <a:t>3. Cultivate the Culture of Integrity</a:t>
            </a:r>
            <a:endParaRPr lang="en-GB" sz="4000" dirty="0"/>
          </a:p>
        </p:txBody>
      </p:sp>
      <p:sp>
        <p:nvSpPr>
          <p:cNvPr id="3" name="Content Placeholder 2"/>
          <p:cNvSpPr>
            <a:spLocks noGrp="1"/>
          </p:cNvSpPr>
          <p:nvPr>
            <p:ph idx="1"/>
          </p:nvPr>
        </p:nvSpPr>
        <p:spPr>
          <a:xfrm>
            <a:off x="457200" y="1324378"/>
            <a:ext cx="8229600" cy="4844410"/>
          </a:xfrm>
        </p:spPr>
        <p:txBody>
          <a:bodyPr/>
          <a:lstStyle/>
          <a:p>
            <a:r>
              <a:rPr lang="en-US" sz="2800" dirty="0" smtClean="0"/>
              <a:t>Share the results students’ assessment and appropriately use it in staff promotion</a:t>
            </a:r>
          </a:p>
          <a:p>
            <a:r>
              <a:rPr lang="en-US" sz="2800" dirty="0" smtClean="0"/>
              <a:t>Institute awards &amp; publicly </a:t>
            </a:r>
            <a:r>
              <a:rPr lang="en-US" sz="2800" dirty="0" err="1" smtClean="0"/>
              <a:t>honour</a:t>
            </a:r>
            <a:r>
              <a:rPr lang="en-US" sz="2800" dirty="0" smtClean="0"/>
              <a:t> outstanding teachers &amp; students on regular basis</a:t>
            </a:r>
          </a:p>
          <a:p>
            <a:r>
              <a:rPr lang="en-US" sz="2800" dirty="0" smtClean="0"/>
              <a:t>Vigorously support the quality assurance system </a:t>
            </a:r>
          </a:p>
          <a:p>
            <a:r>
              <a:rPr lang="en-US" sz="2800" dirty="0" smtClean="0"/>
              <a:t>Upgrade facilities regularly &amp; use IT to drive integrity-related changes</a:t>
            </a:r>
          </a:p>
          <a:p>
            <a:r>
              <a:rPr lang="en-US" sz="2800" dirty="0" smtClean="0"/>
              <a:t>Ensure continuous training of staff and students on issues of academic integrity</a:t>
            </a:r>
          </a:p>
          <a:p>
            <a:r>
              <a:rPr lang="en-US" sz="2800" dirty="0" smtClean="0"/>
              <a:t>Encourage reporting of integrity breaches &amp; protect &amp; celebrate “whistle blowers”</a:t>
            </a:r>
            <a:endParaRPr lang="en-GB" sz="2800" dirty="0"/>
          </a:p>
        </p:txBody>
      </p:sp>
    </p:spTree>
    <p:extLst>
      <p:ext uri="{BB962C8B-B14F-4D97-AF65-F5344CB8AC3E}">
        <p14:creationId xmlns:p14="http://schemas.microsoft.com/office/powerpoint/2010/main" val="2650128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954" y="98947"/>
            <a:ext cx="8652679" cy="1143000"/>
          </a:xfrm>
          <a:solidFill>
            <a:srgbClr val="C00000"/>
          </a:solidFill>
        </p:spPr>
        <p:txBody>
          <a:bodyPr/>
          <a:lstStyle/>
          <a:p>
            <a:r>
              <a:rPr lang="en-US" sz="3600" dirty="0" smtClean="0">
                <a:solidFill>
                  <a:schemeClr val="bg1"/>
                </a:solidFill>
              </a:rPr>
              <a:t>Case Reflection: what will we like our campuses to be in the coming years?</a:t>
            </a:r>
            <a:endParaRPr lang="en-GB" sz="3600" dirty="0">
              <a:solidFill>
                <a:schemeClr val="bg1"/>
              </a:solidFill>
            </a:endParaRPr>
          </a:p>
        </p:txBody>
      </p:sp>
      <p:sp>
        <p:nvSpPr>
          <p:cNvPr id="3" name="Content Placeholder 2"/>
          <p:cNvSpPr>
            <a:spLocks noGrp="1"/>
          </p:cNvSpPr>
          <p:nvPr>
            <p:ph idx="1"/>
          </p:nvPr>
        </p:nvSpPr>
        <p:spPr>
          <a:xfrm>
            <a:off x="163773" y="1269243"/>
            <a:ext cx="4995081" cy="4781764"/>
          </a:xfrm>
        </p:spPr>
        <p:txBody>
          <a:bodyPr/>
          <a:lstStyle/>
          <a:p>
            <a:r>
              <a:rPr lang="en-US" sz="2400" dirty="0" smtClean="0"/>
              <a:t>An atmosphere </a:t>
            </a:r>
            <a:r>
              <a:rPr lang="en-US" sz="2400" dirty="0"/>
              <a:t>of intellectual excitement </a:t>
            </a:r>
          </a:p>
          <a:p>
            <a:r>
              <a:rPr lang="en-US" sz="2400" dirty="0" smtClean="0"/>
              <a:t>An </a:t>
            </a:r>
            <a:r>
              <a:rPr lang="en-US" sz="2400" dirty="0"/>
              <a:t>intensive research and knowledge transfer culture permeating all teaching and learning activities </a:t>
            </a:r>
          </a:p>
          <a:p>
            <a:r>
              <a:rPr lang="en-US" sz="2400" dirty="0" smtClean="0"/>
              <a:t>Clear </a:t>
            </a:r>
            <a:r>
              <a:rPr lang="en-US" sz="2400" dirty="0"/>
              <a:t>academic expectations and standards </a:t>
            </a:r>
          </a:p>
          <a:p>
            <a:r>
              <a:rPr lang="en-US" sz="2400" dirty="0" smtClean="0"/>
              <a:t>Premium </a:t>
            </a:r>
            <a:r>
              <a:rPr lang="en-US" sz="2400" dirty="0"/>
              <a:t>quality learning spaces, resources and technologies </a:t>
            </a:r>
          </a:p>
          <a:p>
            <a:r>
              <a:rPr lang="en-US" sz="2400" dirty="0" smtClean="0"/>
              <a:t>An </a:t>
            </a:r>
            <a:r>
              <a:rPr lang="en-US" sz="2400" dirty="0"/>
              <a:t>adaptive curriculum</a:t>
            </a:r>
          </a:p>
          <a:p>
            <a:pPr marL="0" indent="0">
              <a:buNone/>
            </a:pPr>
            <a:r>
              <a:rPr lang="en-GB" sz="1800" dirty="0">
                <a:hlinkClick r:id="rId2"/>
              </a:rPr>
              <a:t>http://www.cshe.unimelb.edu.au/resources_teach/framework_teach/docs/9principles.pdf</a:t>
            </a:r>
            <a:endParaRPr lang="en-GB" sz="1800" dirty="0"/>
          </a:p>
          <a:p>
            <a:endParaRPr lang="en-GB" sz="2400" dirty="0"/>
          </a:p>
        </p:txBody>
      </p:sp>
      <p:pic>
        <p:nvPicPr>
          <p:cNvPr id="4" name="Picture 3"/>
          <p:cNvPicPr>
            <a:picLocks noChangeAspect="1"/>
          </p:cNvPicPr>
          <p:nvPr/>
        </p:nvPicPr>
        <p:blipFill>
          <a:blip r:embed="rId3"/>
          <a:stretch>
            <a:fillRect/>
          </a:stretch>
        </p:blipFill>
        <p:spPr>
          <a:xfrm>
            <a:off x="5286973" y="1428081"/>
            <a:ext cx="3638661" cy="5068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8671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Final words</a:t>
            </a:r>
            <a:endParaRPr lang="en-US" dirty="0"/>
          </a:p>
        </p:txBody>
      </p:sp>
    </p:spTree>
    <p:extLst>
      <p:ext uri="{BB962C8B-B14F-4D97-AF65-F5344CB8AC3E}">
        <p14:creationId xmlns:p14="http://schemas.microsoft.com/office/powerpoint/2010/main" val="3746460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59597"/>
            <a:ext cx="8229600" cy="4525963"/>
          </a:xfrm>
          <a:solidFill>
            <a:srgbClr val="C00000"/>
          </a:solidFill>
          <a:ln>
            <a:solidFill>
              <a:schemeClr val="accent2">
                <a:lumMod val="20000"/>
                <a:lumOff val="8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ctr">
              <a:buNone/>
            </a:pPr>
            <a:r>
              <a:rPr lang="en-US" dirty="0" smtClean="0">
                <a:solidFill>
                  <a:schemeClr val="bg1"/>
                </a:solidFill>
              </a:rPr>
              <a:t>“While the system may be in place and even punish wrongs, ultimately, integrity is a personal choice that every human being must make. And </a:t>
            </a:r>
            <a:r>
              <a:rPr lang="en-US" u="sng" dirty="0" smtClean="0">
                <a:solidFill>
                  <a:schemeClr val="bg1"/>
                </a:solidFill>
              </a:rPr>
              <a:t>in no other place than the citadel of learning, where the destiny of a people or a nation is </a:t>
            </a:r>
            <a:r>
              <a:rPr lang="en-US" u="sng" dirty="0" err="1" smtClean="0">
                <a:solidFill>
                  <a:schemeClr val="bg1"/>
                </a:solidFill>
              </a:rPr>
              <a:t>moulded</a:t>
            </a:r>
            <a:r>
              <a:rPr lang="en-US" u="sng" dirty="0" smtClean="0">
                <a:solidFill>
                  <a:schemeClr val="bg1"/>
                </a:solidFill>
              </a:rPr>
              <a:t>, is this more imperative</a:t>
            </a:r>
            <a:r>
              <a:rPr lang="en-US" dirty="0" smtClean="0">
                <a:solidFill>
                  <a:schemeClr val="bg1"/>
                </a:solidFill>
              </a:rPr>
              <a:t>. </a:t>
            </a:r>
          </a:p>
          <a:p>
            <a:pPr marL="0" indent="0" algn="ctr">
              <a:buNone/>
            </a:pPr>
            <a:r>
              <a:rPr lang="en-US" dirty="0" smtClean="0">
                <a:solidFill>
                  <a:schemeClr val="bg1"/>
                </a:solidFill>
              </a:rPr>
              <a:t>INTEGRITY MUST RETURN TO SCHOLARSHIP”</a:t>
            </a:r>
          </a:p>
          <a:p>
            <a:pPr marL="0" indent="0" algn="ctr">
              <a:buNone/>
            </a:pPr>
            <a:endParaRPr lang="en-US" dirty="0" smtClean="0"/>
          </a:p>
          <a:p>
            <a:pPr marL="0" indent="0" algn="ctr">
              <a:buNone/>
            </a:pPr>
            <a:r>
              <a:rPr lang="en-US" dirty="0" smtClean="0"/>
              <a:t>-Guardian, 9 June 2013</a:t>
            </a:r>
            <a:endParaRPr lang="en-US" dirty="0"/>
          </a:p>
        </p:txBody>
      </p:sp>
    </p:spTree>
    <p:extLst>
      <p:ext uri="{BB962C8B-B14F-4D97-AF65-F5344CB8AC3E}">
        <p14:creationId xmlns:p14="http://schemas.microsoft.com/office/powerpoint/2010/main" val="472790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3123"/>
            <a:ext cx="8427493" cy="1381100"/>
          </a:xfrm>
          <a:solidFill>
            <a:srgbClr val="C00000"/>
          </a:solidFill>
        </p:spPr>
        <p:txBody>
          <a:bodyPr/>
          <a:lstStyle/>
          <a:p>
            <a:pPr algn="ctr"/>
            <a:r>
              <a:rPr lang="en-US" dirty="0" smtClean="0">
                <a:solidFill>
                  <a:schemeClr val="bg1"/>
                </a:solidFill>
              </a:rPr>
              <a:t>Teaching &amp; Learning… </a:t>
            </a:r>
            <a:br>
              <a:rPr lang="en-US" dirty="0" smtClean="0">
                <a:solidFill>
                  <a:schemeClr val="bg1"/>
                </a:solidFill>
              </a:rPr>
            </a:br>
            <a:r>
              <a:rPr lang="en-US" dirty="0" smtClean="0">
                <a:solidFill>
                  <a:schemeClr val="bg1"/>
                </a:solidFill>
              </a:rPr>
              <a:t>it’s all about integrity</a:t>
            </a:r>
            <a:endParaRPr lang="en-GB" dirty="0">
              <a:solidFill>
                <a:schemeClr val="bg1"/>
              </a:solidFill>
            </a:endParaRPr>
          </a:p>
        </p:txBody>
      </p:sp>
      <p:sp>
        <p:nvSpPr>
          <p:cNvPr id="3" name="Content Placeholder 2"/>
          <p:cNvSpPr>
            <a:spLocks noGrp="1"/>
          </p:cNvSpPr>
          <p:nvPr>
            <p:ph idx="1"/>
          </p:nvPr>
        </p:nvSpPr>
        <p:spPr>
          <a:xfrm>
            <a:off x="477670" y="2043657"/>
            <a:ext cx="8229600" cy="4525963"/>
          </a:xfrm>
        </p:spPr>
        <p:txBody>
          <a:bodyPr/>
          <a:lstStyle/>
          <a:p>
            <a:r>
              <a:rPr lang="en-US" sz="2800" dirty="0" smtClean="0"/>
              <a:t>The greatest of a man is not in how much wealth he acquires, but in his integrity and his ability to affect those around him positively </a:t>
            </a:r>
          </a:p>
          <a:p>
            <a:pPr marL="457200" lvl="1" indent="0">
              <a:buNone/>
            </a:pPr>
            <a:r>
              <a:rPr lang="en-US" sz="2400" dirty="0" smtClean="0"/>
              <a:t>- </a:t>
            </a:r>
            <a:r>
              <a:rPr lang="en-US" sz="2400" i="1" dirty="0" smtClean="0"/>
              <a:t>Bob Marley</a:t>
            </a:r>
          </a:p>
          <a:p>
            <a:endParaRPr lang="en-US" sz="2800" dirty="0" smtClean="0"/>
          </a:p>
          <a:p>
            <a:r>
              <a:rPr lang="en-GB" sz="2800" dirty="0"/>
              <a:t>If you have integrity, nothing else matters.  If you don't have integrity, nothing else </a:t>
            </a:r>
            <a:r>
              <a:rPr lang="en-GB" sz="2800" dirty="0" smtClean="0"/>
              <a:t>matters </a:t>
            </a:r>
          </a:p>
          <a:p>
            <a:pPr marL="0" indent="0">
              <a:buNone/>
            </a:pPr>
            <a:r>
              <a:rPr lang="en-GB" sz="2800" dirty="0"/>
              <a:t>	</a:t>
            </a:r>
            <a:r>
              <a:rPr lang="en-GB" sz="2800" dirty="0" smtClean="0"/>
              <a:t>- </a:t>
            </a:r>
            <a:r>
              <a:rPr lang="en-GB" sz="2800" i="1" dirty="0" smtClean="0"/>
              <a:t>Alan </a:t>
            </a:r>
            <a:r>
              <a:rPr lang="en-GB" sz="2800" i="1" dirty="0"/>
              <a:t>Simpson</a:t>
            </a:r>
          </a:p>
          <a:p>
            <a:endParaRPr lang="en-US" sz="2800" dirty="0" smtClean="0"/>
          </a:p>
          <a:p>
            <a:pPr>
              <a:buFontTx/>
              <a:buChar char="-"/>
            </a:pPr>
            <a:endParaRPr lang="en-GB" sz="2800" dirty="0"/>
          </a:p>
        </p:txBody>
      </p:sp>
    </p:spTree>
    <p:extLst>
      <p:ext uri="{BB962C8B-B14F-4D97-AF65-F5344CB8AC3E}">
        <p14:creationId xmlns:p14="http://schemas.microsoft.com/office/powerpoint/2010/main" val="2876828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higher institutions for?</a:t>
            </a:r>
            <a:endParaRPr lang="en-US" dirty="0"/>
          </a:p>
        </p:txBody>
      </p:sp>
      <p:sp>
        <p:nvSpPr>
          <p:cNvPr id="3" name="Content Placeholder 2"/>
          <p:cNvSpPr>
            <a:spLocks noGrp="1"/>
          </p:cNvSpPr>
          <p:nvPr>
            <p:ph idx="1"/>
          </p:nvPr>
        </p:nvSpPr>
        <p:spPr/>
        <p:txBody>
          <a:bodyPr/>
          <a:lstStyle/>
          <a:p>
            <a:r>
              <a:rPr lang="en-US" dirty="0" smtClean="0"/>
              <a:t>“I work in the knowledge  and human-resource industry. My company </a:t>
            </a:r>
            <a:r>
              <a:rPr lang="en-US" dirty="0" err="1" smtClean="0"/>
              <a:t>specialises</a:t>
            </a:r>
            <a:r>
              <a:rPr lang="en-US" dirty="0" smtClean="0"/>
              <a:t> in two kinds of product: we manufacture </a:t>
            </a:r>
            <a:r>
              <a:rPr lang="en-US" dirty="0" smtClean="0">
                <a:solidFill>
                  <a:srgbClr val="FF0000"/>
                </a:solidFill>
              </a:rPr>
              <a:t>high-quality multi-skilled units of human capacity</a:t>
            </a:r>
            <a:r>
              <a:rPr lang="en-US" dirty="0" smtClean="0"/>
              <a:t>; and we produce commercially relevant, </a:t>
            </a:r>
            <a:r>
              <a:rPr lang="en-US" dirty="0" smtClean="0">
                <a:solidFill>
                  <a:srgbClr val="FF0000"/>
                </a:solidFill>
              </a:rPr>
              <a:t>cutting-edge new knowledge</a:t>
            </a:r>
            <a:r>
              <a:rPr lang="en-US" dirty="0" smtClean="0"/>
              <a:t> in user-friendly packages of printed materials” – </a:t>
            </a:r>
            <a:r>
              <a:rPr lang="en-US" sz="2400" dirty="0" smtClean="0"/>
              <a:t>Stefan </a:t>
            </a:r>
            <a:r>
              <a:rPr lang="en-US" sz="2400" dirty="0" err="1" smtClean="0"/>
              <a:t>Collini</a:t>
            </a:r>
            <a:r>
              <a:rPr lang="en-US" sz="2400" dirty="0" smtClean="0"/>
              <a:t>, 2012</a:t>
            </a:r>
            <a:endParaRPr lang="en-US" sz="2400" dirty="0"/>
          </a:p>
        </p:txBody>
      </p:sp>
    </p:spTree>
    <p:extLst>
      <p:ext uri="{BB962C8B-B14F-4D97-AF65-F5344CB8AC3E}">
        <p14:creationId xmlns:p14="http://schemas.microsoft.com/office/powerpoint/2010/main" val="3330040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smtClean="0">
                <a:solidFill>
                  <a:schemeClr val="bg1"/>
                </a:solidFill>
              </a:rPr>
              <a:t>Our Sacred Task…</a:t>
            </a:r>
            <a:endParaRPr lang="en-US" dirty="0">
              <a:solidFill>
                <a:schemeClr val="bg1"/>
              </a:solidFill>
            </a:endParaRPr>
          </a:p>
        </p:txBody>
      </p:sp>
      <p:sp>
        <p:nvSpPr>
          <p:cNvPr id="4" name="Content Placeholder 3"/>
          <p:cNvSpPr>
            <a:spLocks noGrp="1"/>
          </p:cNvSpPr>
          <p:nvPr>
            <p:ph idx="1"/>
          </p:nvPr>
        </p:nvSpPr>
        <p:spPr>
          <a:ln/>
        </p:spPr>
        <p:style>
          <a:lnRef idx="2">
            <a:schemeClr val="accent2"/>
          </a:lnRef>
          <a:fillRef idx="1">
            <a:schemeClr val="lt1"/>
          </a:fillRef>
          <a:effectRef idx="0">
            <a:schemeClr val="accent2"/>
          </a:effectRef>
          <a:fontRef idx="minor">
            <a:schemeClr val="dk1"/>
          </a:fontRef>
        </p:style>
        <p:txBody>
          <a:bodyPr/>
          <a:lstStyle/>
          <a:p>
            <a:pPr marL="0" indent="0" algn="ctr">
              <a:buNone/>
            </a:pPr>
            <a:endParaRPr lang="en-US" sz="2800" dirty="0" smtClean="0"/>
          </a:p>
          <a:p>
            <a:pPr marL="0" indent="0" algn="ctr">
              <a:buNone/>
            </a:pPr>
            <a:endParaRPr lang="en-US" sz="2800" dirty="0"/>
          </a:p>
          <a:p>
            <a:pPr marL="0" indent="0" algn="ctr">
              <a:buNone/>
            </a:pPr>
            <a:r>
              <a:rPr lang="en-US" sz="2800" dirty="0" smtClean="0"/>
              <a:t>Promoting </a:t>
            </a:r>
            <a:r>
              <a:rPr lang="en-US" sz="2800" dirty="0"/>
              <a:t>and protecting academic </a:t>
            </a:r>
            <a:r>
              <a:rPr lang="en-US" sz="2800" dirty="0" smtClean="0"/>
              <a:t>integrity in all its ramifications </a:t>
            </a:r>
            <a:r>
              <a:rPr lang="en-US" sz="2800" dirty="0"/>
              <a:t>is the responsibility of </a:t>
            </a:r>
            <a:r>
              <a:rPr lang="en-US" sz="2800" dirty="0" smtClean="0"/>
              <a:t>EVERY member </a:t>
            </a:r>
            <a:r>
              <a:rPr lang="en-GB" sz="2800" dirty="0"/>
              <a:t>of the campus community</a:t>
            </a:r>
            <a:endParaRPr lang="en-US" sz="2800" b="1" i="1" dirty="0" smtClean="0"/>
          </a:p>
        </p:txBody>
      </p:sp>
    </p:spTree>
    <p:extLst>
      <p:ext uri="{BB962C8B-B14F-4D97-AF65-F5344CB8AC3E}">
        <p14:creationId xmlns:p14="http://schemas.microsoft.com/office/powerpoint/2010/main" val="3230327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p:txBody>
          <a:bodyPr/>
          <a:lstStyle/>
          <a:p>
            <a:r>
              <a:rPr lang="en-US" dirty="0" smtClean="0"/>
              <a:t>Thank you</a:t>
            </a:r>
          </a:p>
        </p:txBody>
      </p:sp>
      <p:sp>
        <p:nvSpPr>
          <p:cNvPr id="5" name="Subtitle 4"/>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538168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8058" y="157589"/>
            <a:ext cx="8229600" cy="1143000"/>
          </a:xfrm>
          <a:solidFill>
            <a:schemeClr val="accent2"/>
          </a:solidFill>
        </p:spPr>
        <p:txBody>
          <a:bodyPr/>
          <a:lstStyle/>
          <a:p>
            <a:r>
              <a:rPr lang="en-US" dirty="0" smtClean="0">
                <a:solidFill>
                  <a:schemeClr val="bg1"/>
                </a:solidFill>
              </a:rPr>
              <a:t>The relevance </a:t>
            </a:r>
            <a:r>
              <a:rPr lang="en-US" dirty="0" smtClean="0">
                <a:solidFill>
                  <a:schemeClr val="bg1"/>
                </a:solidFill>
              </a:rPr>
              <a:t>of the topic </a:t>
            </a:r>
            <a:r>
              <a:rPr lang="en-US" dirty="0" smtClean="0">
                <a:solidFill>
                  <a:schemeClr val="bg1"/>
                </a:solidFill>
              </a:rPr>
              <a:t>-1</a:t>
            </a:r>
            <a:endParaRPr lang="en-GB" dirty="0">
              <a:solidFill>
                <a:schemeClr val="bg1"/>
              </a:solidFill>
            </a:endParaRPr>
          </a:p>
        </p:txBody>
      </p:sp>
      <p:sp>
        <p:nvSpPr>
          <p:cNvPr id="3" name="Content Placeholder 2"/>
          <p:cNvSpPr>
            <a:spLocks noGrp="1"/>
          </p:cNvSpPr>
          <p:nvPr>
            <p:ph idx="1"/>
          </p:nvPr>
        </p:nvSpPr>
        <p:spPr>
          <a:xfrm>
            <a:off x="318057" y="1528550"/>
            <a:ext cx="5823435" cy="4809059"/>
          </a:xfrm>
        </p:spPr>
        <p:txBody>
          <a:bodyPr/>
          <a:lstStyle/>
          <a:p>
            <a:pPr marL="0" indent="0" algn="ctr">
              <a:buNone/>
            </a:pPr>
            <a:r>
              <a:rPr lang="en-GB" sz="2800" dirty="0" smtClean="0"/>
              <a:t>“When </a:t>
            </a:r>
            <a:r>
              <a:rPr lang="en-GB" sz="2800" dirty="0"/>
              <a:t>the factory for producing present work-force and leaders of tomorrow became greatly compromised in its natural role, something drastic is needed to be done to rectify the decay and secure the future of our nation, and very fast </a:t>
            </a:r>
            <a:r>
              <a:rPr lang="en-GB" sz="2800" dirty="0" smtClean="0"/>
              <a:t>too”</a:t>
            </a:r>
          </a:p>
          <a:p>
            <a:pPr marL="0" indent="0" algn="ctr">
              <a:buNone/>
            </a:pPr>
            <a:endParaRPr lang="en-GB" sz="2800" dirty="0"/>
          </a:p>
          <a:p>
            <a:pPr marL="0" indent="0">
              <a:buNone/>
            </a:pPr>
            <a:r>
              <a:rPr lang="en-US" sz="2000" dirty="0" smtClean="0"/>
              <a:t>	-	</a:t>
            </a:r>
            <a:r>
              <a:rPr lang="en-US" sz="2000" dirty="0" err="1" smtClean="0"/>
              <a:t>ICPC</a:t>
            </a:r>
            <a:r>
              <a:rPr lang="en-US" sz="2000" dirty="0" smtClean="0"/>
              <a:t> &amp; </a:t>
            </a:r>
            <a:r>
              <a:rPr lang="en-US" sz="2000" dirty="0" err="1" smtClean="0"/>
              <a:t>NUC</a:t>
            </a:r>
            <a:r>
              <a:rPr lang="en-US" sz="2000" dirty="0" smtClean="0"/>
              <a:t> </a:t>
            </a:r>
          </a:p>
          <a:p>
            <a:pPr marL="0" indent="0">
              <a:buNone/>
            </a:pPr>
            <a:r>
              <a:rPr lang="en-US" sz="2000" dirty="0" smtClean="0"/>
              <a:t>(Univ. System Study &amp; Review [USSR]), pg. 15</a:t>
            </a:r>
            <a:endParaRPr lang="en-GB" sz="2000" dirty="0"/>
          </a:p>
        </p:txBody>
      </p:sp>
      <p:graphicFrame>
        <p:nvGraphicFramePr>
          <p:cNvPr id="9" name="Diagram 8"/>
          <p:cNvGraphicFramePr/>
          <p:nvPr>
            <p:extLst>
              <p:ext uri="{D42A27DB-BD31-4B8C-83A1-F6EECF244321}">
                <p14:modId xmlns:p14="http://schemas.microsoft.com/office/powerpoint/2010/main" val="1764602238"/>
              </p:ext>
            </p:extLst>
          </p:nvPr>
        </p:nvGraphicFramePr>
        <p:xfrm>
          <a:off x="4724941" y="2491285"/>
          <a:ext cx="4419059" cy="2455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702100" y="4819597"/>
            <a:ext cx="3182593" cy="738664"/>
          </a:xfrm>
          <a:prstGeom prst="rect">
            <a:avLst/>
          </a:prstGeom>
          <a:noFill/>
        </p:spPr>
        <p:txBody>
          <a:bodyPr wrap="square" rtlCol="0">
            <a:spAutoFit/>
          </a:bodyPr>
          <a:lstStyle/>
          <a:p>
            <a:r>
              <a:rPr lang="en-GB" sz="1400" dirty="0">
                <a:hlinkClick r:id="rId7"/>
              </a:rPr>
              <a:t>http://connectnigeria.com/articles/2014/02/06/of-winners-and-losers-of-asuu-strike</a:t>
            </a:r>
            <a:r>
              <a:rPr lang="en-GB" sz="1400" dirty="0" smtClean="0">
                <a:hlinkClick r:id="rId7"/>
              </a:rPr>
              <a:t>/</a:t>
            </a:r>
            <a:endParaRPr lang="en-GB" sz="1400" dirty="0" smtClean="0"/>
          </a:p>
        </p:txBody>
      </p:sp>
    </p:spTree>
    <p:extLst>
      <p:ext uri="{BB962C8B-B14F-4D97-AF65-F5344CB8AC3E}">
        <p14:creationId xmlns:p14="http://schemas.microsoft.com/office/powerpoint/2010/main" val="258268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bg1"/>
                </a:solidFill>
              </a:rPr>
              <a:t>The relevance of the topic- </a:t>
            </a:r>
            <a:r>
              <a:rPr lang="en-US" dirty="0" smtClean="0">
                <a:solidFill>
                  <a:schemeClr val="bg1"/>
                </a:solidFill>
              </a:rPr>
              <a:t>2</a:t>
            </a:r>
            <a:endParaRPr lang="en-GB" dirty="0">
              <a:solidFill>
                <a:schemeClr val="bg1"/>
              </a:solidFill>
            </a:endParaRPr>
          </a:p>
        </p:txBody>
      </p:sp>
      <p:sp>
        <p:nvSpPr>
          <p:cNvPr id="3" name="Content Placeholder 2"/>
          <p:cNvSpPr>
            <a:spLocks noGrp="1"/>
          </p:cNvSpPr>
          <p:nvPr>
            <p:ph idx="1"/>
          </p:nvPr>
        </p:nvSpPr>
        <p:spPr>
          <a:xfrm>
            <a:off x="457200" y="1768973"/>
            <a:ext cx="8229600" cy="4525963"/>
          </a:xfrm>
        </p:spPr>
        <p:txBody>
          <a:bodyPr/>
          <a:lstStyle/>
          <a:p>
            <a:pPr algn="ctr"/>
            <a:endParaRPr lang="en-US" dirty="0" smtClean="0"/>
          </a:p>
          <a:p>
            <a:pPr marL="0" indent="0" algn="ctr">
              <a:buNone/>
            </a:pPr>
            <a:r>
              <a:rPr lang="en-US" dirty="0" smtClean="0"/>
              <a:t>Honesty and integrity are absolutely essential for success in life – all areas of life.  The really good news is that </a:t>
            </a:r>
            <a:r>
              <a:rPr lang="en-US" dirty="0" smtClean="0">
                <a:solidFill>
                  <a:srgbClr val="FF0000"/>
                </a:solidFill>
              </a:rPr>
              <a:t>anyone can develop both honesty and integrity </a:t>
            </a:r>
          </a:p>
          <a:p>
            <a:pPr marL="0" indent="0" algn="ctr">
              <a:buNone/>
            </a:pPr>
            <a:r>
              <a:rPr lang="en-US" dirty="0"/>
              <a:t>	</a:t>
            </a:r>
            <a:r>
              <a:rPr lang="en-US" dirty="0" smtClean="0"/>
              <a:t>- </a:t>
            </a:r>
            <a:r>
              <a:rPr lang="en-US" sz="2400" dirty="0" smtClean="0"/>
              <a:t>Zig </a:t>
            </a:r>
            <a:r>
              <a:rPr lang="en-US" sz="2400" dirty="0" err="1" smtClean="0"/>
              <a:t>Zigler</a:t>
            </a:r>
            <a:endParaRPr lang="en-US" sz="2400" dirty="0" smtClean="0"/>
          </a:p>
          <a:p>
            <a:pPr algn="ctr"/>
            <a:endParaRPr lang="en-US" dirty="0"/>
          </a:p>
          <a:p>
            <a:pPr algn="ctr"/>
            <a:endParaRPr lang="en-GB" dirty="0"/>
          </a:p>
        </p:txBody>
      </p:sp>
    </p:spTree>
    <p:extLst>
      <p:ext uri="{BB962C8B-B14F-4D97-AF65-F5344CB8AC3E}">
        <p14:creationId xmlns:p14="http://schemas.microsoft.com/office/powerpoint/2010/main" val="422880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Framing the Agenda</a:t>
            </a:r>
            <a:endParaRPr lang="en-US" dirty="0"/>
          </a:p>
        </p:txBody>
      </p:sp>
    </p:spTree>
    <p:extLst>
      <p:ext uri="{BB962C8B-B14F-4D97-AF65-F5344CB8AC3E}">
        <p14:creationId xmlns:p14="http://schemas.microsoft.com/office/powerpoint/2010/main" val="3496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integrity?</a:t>
            </a:r>
            <a:endParaRPr lang="en-US" dirty="0"/>
          </a:p>
        </p:txBody>
      </p:sp>
      <p:sp>
        <p:nvSpPr>
          <p:cNvPr id="3" name="Content Placeholder 2"/>
          <p:cNvSpPr>
            <a:spLocks noGrp="1"/>
          </p:cNvSpPr>
          <p:nvPr>
            <p:ph idx="1"/>
          </p:nvPr>
        </p:nvSpPr>
        <p:spPr>
          <a:xfrm>
            <a:off x="457200" y="1784350"/>
            <a:ext cx="7852611" cy="4525963"/>
          </a:xfrm>
        </p:spPr>
        <p:txBody>
          <a:bodyPr>
            <a:normAutofit/>
          </a:bodyPr>
          <a:lstStyle/>
          <a:p>
            <a:r>
              <a:rPr lang="en-US" sz="3600" dirty="0" smtClean="0"/>
              <a:t>The quality of being honest &amp; having strong moral principles</a:t>
            </a:r>
          </a:p>
          <a:p>
            <a:endParaRPr lang="en-US" sz="3600" dirty="0" smtClean="0"/>
          </a:p>
          <a:p>
            <a:r>
              <a:rPr lang="en-US" sz="3600" dirty="0" smtClean="0"/>
              <a:t>The state of being whole ..</a:t>
            </a:r>
          </a:p>
          <a:p>
            <a:endParaRPr lang="en-US" sz="3600" dirty="0" smtClean="0"/>
          </a:p>
          <a:p>
            <a:pPr marL="114300" indent="0">
              <a:buNone/>
            </a:pPr>
            <a:r>
              <a:rPr lang="en-US" sz="2800" dirty="0" smtClean="0"/>
              <a:t>- Oxford Dictionary</a:t>
            </a:r>
            <a:endParaRPr lang="en-US" sz="2800" dirty="0"/>
          </a:p>
        </p:txBody>
      </p:sp>
    </p:spTree>
    <p:extLst>
      <p:ext uri="{BB962C8B-B14F-4D97-AF65-F5344CB8AC3E}">
        <p14:creationId xmlns:p14="http://schemas.microsoft.com/office/powerpoint/2010/main" val="16584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integrity? (2)</a:t>
            </a:r>
            <a:endParaRPr lang="en-GB" dirty="0"/>
          </a:p>
        </p:txBody>
      </p:sp>
      <p:sp>
        <p:nvSpPr>
          <p:cNvPr id="3" name="Content Placeholder 2"/>
          <p:cNvSpPr>
            <a:spLocks noGrp="1"/>
          </p:cNvSpPr>
          <p:nvPr>
            <p:ph idx="1"/>
          </p:nvPr>
        </p:nvSpPr>
        <p:spPr>
          <a:xfrm>
            <a:off x="457200" y="1614488"/>
            <a:ext cx="8229600" cy="4695825"/>
          </a:xfrm>
        </p:spPr>
        <p:txBody>
          <a:bodyPr/>
          <a:lstStyle/>
          <a:p>
            <a:r>
              <a:rPr lang="en-GB" sz="2800" dirty="0"/>
              <a:t>"Integrity is </a:t>
            </a:r>
            <a:r>
              <a:rPr lang="en-GB" sz="2800" dirty="0">
                <a:solidFill>
                  <a:srgbClr val="FF0000"/>
                </a:solidFill>
              </a:rPr>
              <a:t>not</a:t>
            </a:r>
            <a:r>
              <a:rPr lang="en-GB" sz="2800" dirty="0"/>
              <a:t> a conditional word.  It doesn't blow in the wind or change with the weather.  It is your inner image of yourself, and, if you look in there and see a "person" who won't cheat, then you know you never </a:t>
            </a:r>
            <a:r>
              <a:rPr lang="en-GB" sz="2800" dirty="0" smtClean="0"/>
              <a:t>will"</a:t>
            </a:r>
            <a:r>
              <a:rPr lang="en-GB" sz="2800" dirty="0"/>
              <a:t>   --</a:t>
            </a:r>
            <a:r>
              <a:rPr lang="en-GB" sz="2000" dirty="0"/>
              <a:t>John D. MacDonald</a:t>
            </a:r>
          </a:p>
          <a:p>
            <a:endParaRPr lang="en-GB" sz="2800" dirty="0"/>
          </a:p>
          <a:p>
            <a:r>
              <a:rPr lang="en-US" sz="2800" dirty="0"/>
              <a:t>Real integrity  is doing the right thing, knowing that nobody's going to know whether you did it or </a:t>
            </a:r>
            <a:r>
              <a:rPr lang="en-US" sz="2800" dirty="0" smtClean="0"/>
              <a:t>not</a:t>
            </a:r>
            <a:r>
              <a:rPr lang="en-US" sz="2800" dirty="0"/>
              <a:t> </a:t>
            </a:r>
            <a:r>
              <a:rPr lang="en-US" sz="2800" dirty="0" smtClean="0"/>
              <a:t> -- </a:t>
            </a:r>
            <a:r>
              <a:rPr lang="en-US" sz="2000" dirty="0" smtClean="0"/>
              <a:t>Oprah </a:t>
            </a:r>
            <a:r>
              <a:rPr lang="en-US" sz="2000" dirty="0"/>
              <a:t>Winfrey</a:t>
            </a:r>
          </a:p>
          <a:p>
            <a:endParaRPr lang="en-GB" sz="2800" dirty="0"/>
          </a:p>
        </p:txBody>
      </p:sp>
    </p:spTree>
    <p:extLst>
      <p:ext uri="{BB962C8B-B14F-4D97-AF65-F5344CB8AC3E}">
        <p14:creationId xmlns:p14="http://schemas.microsoft.com/office/powerpoint/2010/main" val="1889820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MA2020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PMA2020Template (1)</Template>
  <TotalTime>5014</TotalTime>
  <Words>2151</Words>
  <Application>Microsoft Office PowerPoint</Application>
  <PresentationFormat>On-screen Show (4:3)</PresentationFormat>
  <Paragraphs>230</Paragraphs>
  <Slides>41</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ＭＳ Ｐゴシック</vt:lpstr>
      <vt:lpstr>Arial</vt:lpstr>
      <vt:lpstr>Arial (Body)</vt:lpstr>
      <vt:lpstr>Arial (Headings)</vt:lpstr>
      <vt:lpstr>Arial Narrow</vt:lpstr>
      <vt:lpstr>Calibri</vt:lpstr>
      <vt:lpstr>Courier New</vt:lpstr>
      <vt:lpstr>Gill Sans MT</vt:lpstr>
      <vt:lpstr>Times New Roman</vt:lpstr>
      <vt:lpstr>Verdana</vt:lpstr>
      <vt:lpstr>Wingdings</vt:lpstr>
      <vt:lpstr>Wingdings 2</vt:lpstr>
      <vt:lpstr>PMA2020Template (1)</vt:lpstr>
      <vt:lpstr>Integrity in Teaching &amp; Learning</vt:lpstr>
      <vt:lpstr>PowerPoint Presentation</vt:lpstr>
      <vt:lpstr>  What are our higher institutions for?  What is our purpose as academics?</vt:lpstr>
      <vt:lpstr>What are higher institutions for?</vt:lpstr>
      <vt:lpstr>The relevance of the topic -1</vt:lpstr>
      <vt:lpstr>The relevance of the topic- 2</vt:lpstr>
      <vt:lpstr>Framing the Agenda</vt:lpstr>
      <vt:lpstr>What is integrity?</vt:lpstr>
      <vt:lpstr>What is integrity? (2)</vt:lpstr>
      <vt:lpstr>Integrity &amp; the Academia..</vt:lpstr>
      <vt:lpstr>Academic integrity: fundamentals</vt:lpstr>
      <vt:lpstr>“Integrity in Teaching &amp; Learning” - a “second-rated” agenda?</vt:lpstr>
      <vt:lpstr>“Teaching &amp; Learning” are really  the  original mission of academic institutions….</vt:lpstr>
      <vt:lpstr>The Teacher is Central to the Educational Enterprise</vt:lpstr>
      <vt:lpstr>The integrity of the teacher is integral to good teaching</vt:lpstr>
      <vt:lpstr>Core Forces in Shaping Integrity in Educational Institutions </vt:lpstr>
      <vt:lpstr>PowerPoint Presentation</vt:lpstr>
      <vt:lpstr>Ethical Principles in Higher Education Teaching </vt:lpstr>
      <vt:lpstr>facets of the challenge</vt:lpstr>
      <vt:lpstr>PowerPoint Presentation</vt:lpstr>
      <vt:lpstr>Practical implications: key questions</vt:lpstr>
      <vt:lpstr>PowerPoint Presentation</vt:lpstr>
      <vt:lpstr>Findings -1: Teaching Activities</vt:lpstr>
      <vt:lpstr>Findings - 2: Teaching/Learning Management System</vt:lpstr>
      <vt:lpstr>Findings - 3: Unhealthy Relationships</vt:lpstr>
      <vt:lpstr>Findings 4- Facilities  &amp; Structural Issues</vt:lpstr>
      <vt:lpstr>Impact of compromising integrity in teaching &amp; learning </vt:lpstr>
      <vt:lpstr>Putting the future into focus…</vt:lpstr>
      <vt:lpstr>Facing the future</vt:lpstr>
      <vt:lpstr>PowerPoint Presentation</vt:lpstr>
      <vt:lpstr>Framework for strengthening higher academic institutions</vt:lpstr>
      <vt:lpstr>1. Assess &amp; Document the Challenge</vt:lpstr>
      <vt:lpstr> </vt:lpstr>
      <vt:lpstr>2. Build &amp; Implement Evidence-based &amp; Robust Interventions</vt:lpstr>
      <vt:lpstr>3. Cultivate the Culture of Integrity</vt:lpstr>
      <vt:lpstr>Case Reflection: what will we like our campuses to be in the coming years?</vt:lpstr>
      <vt:lpstr>Final words</vt:lpstr>
      <vt:lpstr>PowerPoint Presentation</vt:lpstr>
      <vt:lpstr>Teaching &amp; Learning…  it’s all about integrity</vt:lpstr>
      <vt:lpstr>Our Sacred Task…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Adesegun O Fatusi</dc:creator>
  <cp:lastModifiedBy>Adesegun Fatusi</cp:lastModifiedBy>
  <cp:revision>206</cp:revision>
  <cp:lastPrinted>2015-04-24T08:50:16Z</cp:lastPrinted>
  <dcterms:created xsi:type="dcterms:W3CDTF">2012-12-10T08:37:55Z</dcterms:created>
  <dcterms:modified xsi:type="dcterms:W3CDTF">2015-07-06T10:48:22Z</dcterms:modified>
</cp:coreProperties>
</file>