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8" r:id="rId3"/>
    <p:sldId id="259" r:id="rId4"/>
    <p:sldId id="260" r:id="rId5"/>
    <p:sldId id="261" r:id="rId6"/>
    <p:sldId id="262" r:id="rId7"/>
    <p:sldId id="263" r:id="rId8"/>
    <p:sldId id="264" r:id="rId9"/>
    <p:sldId id="265" r:id="rId10"/>
    <p:sldId id="279" r:id="rId11"/>
    <p:sldId id="266" r:id="rId12"/>
    <p:sldId id="280" r:id="rId13"/>
    <p:sldId id="267" r:id="rId14"/>
    <p:sldId id="268" r:id="rId15"/>
    <p:sldId id="269" r:id="rId16"/>
    <p:sldId id="270" r:id="rId17"/>
    <p:sldId id="271" r:id="rId18"/>
    <p:sldId id="272" r:id="rId19"/>
    <p:sldId id="273" r:id="rId20"/>
    <p:sldId id="274" r:id="rId21"/>
    <p:sldId id="275" r:id="rId22"/>
    <p:sldId id="277" r:id="rId23"/>
    <p:sldId id="281" r:id="rId24"/>
    <p:sldId id="276" r:id="rId25"/>
    <p:sldId id="278"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6" d="100"/>
          <a:sy n="76" d="100"/>
        </p:scale>
        <p:origin x="5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729C9-857A-4BD9-9658-647F7AD7B375}" type="datetimeFigureOut">
              <a:rPr lang="en-US" smtClean="0"/>
              <a:t>6/29/2015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3A66B4-AEB2-4F13-A101-D42180C1CC6D}" type="slidenum">
              <a:rPr lang="en-US" smtClean="0"/>
              <a:t>‹#›</a:t>
            </a:fld>
            <a:endParaRPr lang="en-US"/>
          </a:p>
        </p:txBody>
      </p:sp>
    </p:spTree>
    <p:extLst>
      <p:ext uri="{BB962C8B-B14F-4D97-AF65-F5344CB8AC3E}">
        <p14:creationId xmlns:p14="http://schemas.microsoft.com/office/powerpoint/2010/main" val="2489616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112C46-1065-414F-A508-781EDDD6B3F3}"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7134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1C874A-08ED-4ABD-90FB-1548864826A0}"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359589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18899E-B575-4744-B1CD-4750490208CA}"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923960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697F64-C0DD-4DDB-AFA7-4DA2C0EA765B}"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387382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E2A86B-9013-44E0-8EF0-58A3100557F4}"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3372309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EED8AA-442D-47B9-BEC6-C1200200FB63}"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65732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EED8AA-442D-47B9-BEC6-C1200200FB63}"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3953995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6209C3-26AC-416D-80F4-C1FB1D6D9D14}"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63304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F0B5E3-451D-4730-857A-3C493CBE7C85}"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2567404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9BC643-D71E-44B1-949A-97B973791778}"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640015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D9EF22-0F15-4C00-9761-578ACC77F048}"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3601614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4F1BA-C063-4BD9-9DDA-A0C610BFD637}"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4096134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4F1BA-C063-4BD9-9DDA-A0C610BFD637}"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900385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F6CF79-BB02-4028-8C5C-322233A9D3D2}"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5595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F6CF79-BB02-4028-8C5C-322233A9D3D2}"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135482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1C874A-08ED-4ABD-90FB-1548864826A0}"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2551321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6/29/2015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6000" y="1300785"/>
            <a:ext cx="10096500" cy="3283915"/>
          </a:xfrm>
        </p:spPr>
        <p:txBody>
          <a:bodyPr>
            <a:normAutofit/>
          </a:bodyPr>
          <a:lstStyle/>
          <a:p>
            <a:r>
              <a:rPr lang="en-US" sz="3600" dirty="0" smtClean="0"/>
              <a:t>ANTI-CORRUPTION ACADEMY OF NIGERIA</a:t>
            </a:r>
            <a:r>
              <a:rPr lang="en-US" dirty="0" smtClean="0"/>
              <a:t/>
            </a:r>
            <a:br>
              <a:rPr lang="en-US" dirty="0" smtClean="0"/>
            </a:br>
            <a:r>
              <a:rPr lang="en-US" sz="1800" dirty="0" smtClean="0"/>
              <a:t>INDEPENDENT CORRUPT PRACTICES AND OTHER RELATED OFFENCES COMMISSION</a:t>
            </a:r>
            <a:br>
              <a:rPr lang="en-US" sz="1800" dirty="0" smtClean="0"/>
            </a:br>
            <a:r>
              <a:rPr lang="en-US" sz="1800" dirty="0"/>
              <a:t/>
            </a:r>
            <a:br>
              <a:rPr lang="en-US" sz="1800" dirty="0"/>
            </a:br>
            <a:r>
              <a:rPr lang="en-US" sz="1800" dirty="0" smtClean="0"/>
              <a:t>WORKSHOP ON ACADEMIC INTEGRITY FOR NIGERIAN TERTIARY INSTITUTIONS</a:t>
            </a:r>
            <a:br>
              <a:rPr lang="en-US" sz="1800" dirty="0" smtClean="0"/>
            </a:br>
            <a:r>
              <a:rPr lang="en-US" sz="1800" dirty="0" smtClean="0"/>
              <a:t>6 – 7, 13 – 14 &amp; 20 – 21 JULY 2015</a:t>
            </a:r>
            <a:br>
              <a:rPr lang="en-US" sz="1800" dirty="0" smtClean="0"/>
            </a:br>
            <a:r>
              <a:rPr lang="en-US" sz="1800" dirty="0" smtClean="0"/>
              <a:t/>
            </a:r>
            <a:br>
              <a:rPr lang="en-US" sz="1800" dirty="0" smtClean="0"/>
            </a:br>
            <a:r>
              <a:rPr lang="en-US" sz="1800" dirty="0"/>
              <a:t/>
            </a:r>
            <a:br>
              <a:rPr lang="en-US" sz="1800" dirty="0"/>
            </a:br>
            <a:r>
              <a:rPr lang="en-US" sz="3200" cap="none" dirty="0">
                <a:solidFill>
                  <a:srgbClr val="C00000"/>
                </a:solidFill>
                <a:latin typeface="Century Gothic" panose="020B0502020202020204"/>
              </a:rPr>
              <a:t>PRESENTATION OF THE FINDINGS OF THE UNIVERSITY SYSTEM STUDY AND REVIEW (USSR) REPORT</a:t>
            </a:r>
            <a:endParaRPr lang="en-US" sz="1800" dirty="0"/>
          </a:p>
        </p:txBody>
      </p:sp>
      <p:sp>
        <p:nvSpPr>
          <p:cNvPr id="3" name="Subtitle 2"/>
          <p:cNvSpPr>
            <a:spLocks noGrp="1"/>
          </p:cNvSpPr>
          <p:nvPr>
            <p:ph type="subTitle" idx="1"/>
          </p:nvPr>
        </p:nvSpPr>
        <p:spPr>
          <a:xfrm>
            <a:off x="1484312" y="4584700"/>
            <a:ext cx="8689976" cy="1371599"/>
          </a:xfrm>
        </p:spPr>
        <p:txBody>
          <a:bodyPr>
            <a:normAutofit lnSpcReduction="10000"/>
          </a:bodyPr>
          <a:lstStyle/>
          <a:p>
            <a:pPr>
              <a:lnSpc>
                <a:spcPct val="100000"/>
              </a:lnSpc>
              <a:spcBef>
                <a:spcPts val="0"/>
              </a:spcBef>
            </a:pPr>
            <a:r>
              <a:rPr lang="en-US" dirty="0" smtClean="0"/>
              <a:t>BY</a:t>
            </a:r>
          </a:p>
          <a:p>
            <a:pPr>
              <a:lnSpc>
                <a:spcPct val="100000"/>
              </a:lnSpc>
              <a:spcBef>
                <a:spcPts val="0"/>
              </a:spcBef>
            </a:pPr>
            <a:endParaRPr lang="en-US" dirty="0" smtClean="0"/>
          </a:p>
          <a:p>
            <a:pPr>
              <a:lnSpc>
                <a:spcPct val="100000"/>
              </a:lnSpc>
              <a:spcBef>
                <a:spcPts val="0"/>
              </a:spcBef>
            </a:pPr>
            <a:r>
              <a:rPr lang="en-US" dirty="0" smtClean="0"/>
              <a:t>PROFESSOR OLU AINA, </a:t>
            </a:r>
            <a:r>
              <a:rPr lang="en-US" dirty="0" err="1" smtClean="0"/>
              <a:t>OFR</a:t>
            </a:r>
            <a:endParaRPr lang="en-US" dirty="0" smtClean="0"/>
          </a:p>
          <a:p>
            <a:pPr>
              <a:lnSpc>
                <a:spcPct val="100000"/>
              </a:lnSpc>
              <a:spcBef>
                <a:spcPts val="0"/>
              </a:spcBef>
            </a:pPr>
            <a:r>
              <a:rPr lang="en-US" dirty="0" smtClean="0"/>
              <a:t>HON. MEMBER, </a:t>
            </a:r>
            <a:r>
              <a:rPr lang="en-US" dirty="0" err="1" smtClean="0"/>
              <a:t>ICPC</a:t>
            </a:r>
            <a:endParaRPr lang="en-US" dirty="0"/>
          </a:p>
        </p:txBody>
      </p:sp>
    </p:spTree>
    <p:extLst>
      <p:ext uri="{BB962C8B-B14F-4D97-AF65-F5344CB8AC3E}">
        <p14:creationId xmlns:p14="http://schemas.microsoft.com/office/powerpoint/2010/main" val="3190435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46300" y="279400"/>
            <a:ext cx="8356600" cy="1143000"/>
          </a:xfrm>
        </p:spPr>
        <p:txBody>
          <a:bodyPr>
            <a:normAutofit/>
          </a:bodyPr>
          <a:lstStyle/>
          <a:p>
            <a:pPr algn="ctr"/>
            <a:r>
              <a:rPr lang="en-US" dirty="0">
                <a:solidFill>
                  <a:prstClr val="black"/>
                </a:solidFill>
                <a:latin typeface="Constantia"/>
              </a:rPr>
              <a:t>Corrupt Practices identified in </a:t>
            </a:r>
            <a:r>
              <a:rPr lang="en-US" dirty="0">
                <a:solidFill>
                  <a:prstClr val="black"/>
                </a:solidFill>
                <a:latin typeface="Constantia"/>
              </a:rPr>
              <a:t>Relation to Contract Awards</a:t>
            </a:r>
            <a:endParaRPr lang="en-US" dirty="0" smtClean="0"/>
          </a:p>
        </p:txBody>
      </p:sp>
      <p:sp>
        <p:nvSpPr>
          <p:cNvPr id="3" name="Content Placeholder 2"/>
          <p:cNvSpPr>
            <a:spLocks noGrp="1"/>
          </p:cNvSpPr>
          <p:nvPr>
            <p:ph idx="4294967295"/>
          </p:nvPr>
        </p:nvSpPr>
        <p:spPr>
          <a:xfrm>
            <a:off x="711200" y="1625600"/>
            <a:ext cx="10528300" cy="4292600"/>
          </a:xfrm>
          <a:prstGeom prst="rect">
            <a:avLst/>
          </a:prstGeom>
        </p:spPr>
        <p:txBody>
          <a:bodyPr>
            <a:noAutofit/>
          </a:bodyPr>
          <a:lstStyle/>
          <a:p>
            <a:pPr marL="274320" indent="-274320" algn="just">
              <a:lnSpc>
                <a:spcPct val="100000"/>
              </a:lnSpc>
              <a:spcBef>
                <a:spcPts val="0"/>
              </a:spcBef>
              <a:buClr>
                <a:schemeClr val="accent3"/>
              </a:buClr>
              <a:buFont typeface="Wingdings 2"/>
              <a:buChar char=""/>
              <a:defRPr/>
            </a:pPr>
            <a:r>
              <a:rPr lang="en-GB" sz="2800" dirty="0" smtClean="0"/>
              <a:t>Selection </a:t>
            </a:r>
            <a:r>
              <a:rPr lang="en-GB" sz="2800" dirty="0"/>
              <a:t>of projects on the basis of personal interests and opportunity of personal </a:t>
            </a:r>
            <a:r>
              <a:rPr lang="en-GB" sz="2800" dirty="0" smtClean="0"/>
              <a:t>benefit; </a:t>
            </a:r>
            <a:r>
              <a:rPr lang="en-GB" sz="2800" dirty="0"/>
              <a:t>end users of project not carried along and project ending up abandoned </a:t>
            </a:r>
            <a:endParaRPr lang="en-US" sz="2800" dirty="0"/>
          </a:p>
          <a:p>
            <a:pPr marL="274320" indent="-274320" algn="just">
              <a:lnSpc>
                <a:spcPct val="100000"/>
              </a:lnSpc>
              <a:spcBef>
                <a:spcPts val="0"/>
              </a:spcBef>
              <a:buClr>
                <a:schemeClr val="accent3"/>
              </a:buClr>
              <a:buFont typeface="Wingdings 2"/>
              <a:buChar char=""/>
              <a:defRPr/>
            </a:pPr>
            <a:r>
              <a:rPr lang="en-GB" sz="2800" dirty="0" smtClean="0"/>
              <a:t>Bribery </a:t>
            </a:r>
            <a:r>
              <a:rPr lang="en-GB" sz="2800" dirty="0"/>
              <a:t>and other forms of gratification to secure </a:t>
            </a:r>
            <a:r>
              <a:rPr lang="en-GB" sz="2800" dirty="0"/>
              <a:t>contracts or deliver substandard project/supplies</a:t>
            </a:r>
            <a:endParaRPr lang="en-US" sz="2800" dirty="0"/>
          </a:p>
          <a:p>
            <a:pPr marL="274320" indent="-274320" algn="just">
              <a:lnSpc>
                <a:spcPct val="100000"/>
              </a:lnSpc>
              <a:spcBef>
                <a:spcPts val="0"/>
              </a:spcBef>
              <a:buClr>
                <a:schemeClr val="accent3"/>
              </a:buClr>
              <a:buFont typeface="Wingdings 2"/>
              <a:buChar char=""/>
              <a:defRPr/>
            </a:pPr>
            <a:r>
              <a:rPr lang="en-GB" sz="2800" dirty="0" smtClean="0"/>
              <a:t>Inadequate/dishonest </a:t>
            </a:r>
            <a:r>
              <a:rPr lang="en-GB" sz="2800" dirty="0"/>
              <a:t>project monitoring and </a:t>
            </a:r>
            <a:r>
              <a:rPr lang="en-GB" sz="2800" dirty="0" smtClean="0"/>
              <a:t>evaluation</a:t>
            </a:r>
          </a:p>
        </p:txBody>
      </p:sp>
    </p:spTree>
    <p:extLst>
      <p:ext uri="{BB962C8B-B14F-4D97-AF65-F5344CB8AC3E}">
        <p14:creationId xmlns:p14="http://schemas.microsoft.com/office/powerpoint/2010/main" val="3116201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14500" y="241300"/>
            <a:ext cx="8801100" cy="838200"/>
          </a:xfrm>
        </p:spPr>
        <p:txBody>
          <a:bodyPr>
            <a:normAutofit fontScale="90000"/>
          </a:bodyPr>
          <a:lstStyle/>
          <a:p>
            <a:r>
              <a:rPr lang="en-US" sz="2800" dirty="0">
                <a:solidFill>
                  <a:srgbClr val="002060"/>
                </a:solidFill>
                <a:latin typeface="Constantia"/>
              </a:rPr>
              <a:t>Corrupt Practices identified in </a:t>
            </a:r>
            <a:r>
              <a:rPr lang="en-US" sz="2800" dirty="0">
                <a:solidFill>
                  <a:srgbClr val="002060"/>
                </a:solidFill>
                <a:latin typeface="Constantia"/>
              </a:rPr>
              <a:t>Relation to Appointments, Promotion and Discipline of Staff</a:t>
            </a:r>
            <a:endParaRPr lang="en-US" sz="4400" dirty="0">
              <a:solidFill>
                <a:srgbClr val="002060"/>
              </a:solidFill>
            </a:endParaRPr>
          </a:p>
        </p:txBody>
      </p:sp>
      <p:sp>
        <p:nvSpPr>
          <p:cNvPr id="3" name="Content Placeholder 2"/>
          <p:cNvSpPr>
            <a:spLocks noGrp="1"/>
          </p:cNvSpPr>
          <p:nvPr>
            <p:ph idx="4294967295"/>
          </p:nvPr>
        </p:nvSpPr>
        <p:spPr>
          <a:xfrm>
            <a:off x="1257300" y="1549400"/>
            <a:ext cx="10020300" cy="4318000"/>
          </a:xfrm>
          <a:prstGeom prst="rect">
            <a:avLst/>
          </a:prstGeom>
        </p:spPr>
        <p:txBody>
          <a:bodyPr>
            <a:noAutofit/>
          </a:bodyPr>
          <a:lstStyle/>
          <a:p>
            <a:pPr marL="274320" indent="-274320" algn="just">
              <a:lnSpc>
                <a:spcPct val="100000"/>
              </a:lnSpc>
              <a:spcBef>
                <a:spcPts val="0"/>
              </a:spcBef>
              <a:buClr>
                <a:schemeClr val="accent3"/>
              </a:buClr>
              <a:buFont typeface="Wingdings 2"/>
              <a:buChar char=""/>
              <a:defRPr/>
            </a:pPr>
            <a:r>
              <a:rPr lang="en-GB" sz="2800" dirty="0"/>
              <a:t>Gratification</a:t>
            </a:r>
            <a:r>
              <a:rPr lang="en-GB" sz="2800" dirty="0"/>
              <a:t>, victimisation, favouritism, nepotism, arising from ethnic, religious and other sentiments </a:t>
            </a:r>
            <a:r>
              <a:rPr lang="en-GB" sz="2800" dirty="0"/>
              <a:t>by the authorities and parties </a:t>
            </a:r>
            <a:r>
              <a:rPr lang="en-GB" sz="2800" dirty="0" smtClean="0"/>
              <a:t>concerned.</a:t>
            </a:r>
          </a:p>
          <a:p>
            <a:pPr marL="274320" indent="-274320" algn="just">
              <a:lnSpc>
                <a:spcPct val="100000"/>
              </a:lnSpc>
              <a:spcBef>
                <a:spcPts val="0"/>
              </a:spcBef>
              <a:buClr>
                <a:schemeClr val="accent3"/>
              </a:buClr>
              <a:buFont typeface="Wingdings 2"/>
              <a:buChar char=""/>
              <a:defRPr/>
            </a:pPr>
            <a:endParaRPr lang="en-GB" sz="2800" dirty="0"/>
          </a:p>
          <a:p>
            <a:pPr marL="274320" indent="-274320" algn="just">
              <a:lnSpc>
                <a:spcPct val="100000"/>
              </a:lnSpc>
              <a:spcBef>
                <a:spcPts val="0"/>
              </a:spcBef>
              <a:buClr>
                <a:schemeClr val="accent3"/>
              </a:buClr>
              <a:buFont typeface="Wingdings 2"/>
              <a:buChar char=""/>
              <a:defRPr/>
            </a:pPr>
            <a:r>
              <a:rPr lang="en-GB" sz="2800" dirty="0"/>
              <a:t>Lack </a:t>
            </a:r>
            <a:r>
              <a:rPr lang="en-GB" sz="2800" dirty="0"/>
              <a:t>of due process and consistency in </a:t>
            </a:r>
            <a:r>
              <a:rPr lang="en-GB" sz="2800" dirty="0"/>
              <a:t>the procedures for appointments </a:t>
            </a:r>
            <a:r>
              <a:rPr lang="en-GB" sz="2800" dirty="0"/>
              <a:t>and </a:t>
            </a:r>
            <a:r>
              <a:rPr lang="en-GB" sz="2800" dirty="0"/>
              <a:t>promotion e.g. </a:t>
            </a:r>
            <a:r>
              <a:rPr lang="en-GB" sz="2800" dirty="0"/>
              <a:t>some employees being interviewed well after they have resumed work only to fulfil all righteousness; irregular conversion of part-time employees to </a:t>
            </a:r>
            <a:r>
              <a:rPr lang="en-GB" sz="2800" dirty="0" smtClean="0"/>
              <a:t>full-time.</a:t>
            </a:r>
            <a:endParaRPr lang="en-US" sz="2800" dirty="0"/>
          </a:p>
        </p:txBody>
      </p:sp>
    </p:spTree>
    <p:extLst>
      <p:ext uri="{BB962C8B-B14F-4D97-AF65-F5344CB8AC3E}">
        <p14:creationId xmlns:p14="http://schemas.microsoft.com/office/powerpoint/2010/main" val="323432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43100" y="304800"/>
            <a:ext cx="8813800" cy="1079500"/>
          </a:xfrm>
        </p:spPr>
        <p:txBody>
          <a:bodyPr>
            <a:normAutofit fontScale="90000"/>
          </a:bodyPr>
          <a:lstStyle/>
          <a:p>
            <a:r>
              <a:rPr lang="en-US" sz="2800" dirty="0">
                <a:solidFill>
                  <a:srgbClr val="002060"/>
                </a:solidFill>
                <a:latin typeface="Constantia"/>
              </a:rPr>
              <a:t>Corrupt Practices identified in </a:t>
            </a:r>
            <a:r>
              <a:rPr lang="en-US" sz="2800" dirty="0">
                <a:solidFill>
                  <a:srgbClr val="002060"/>
                </a:solidFill>
                <a:latin typeface="Constantia"/>
              </a:rPr>
              <a:t>Relation to Appointments, Promotion and Discipline of Staff</a:t>
            </a:r>
            <a:endParaRPr lang="en-US" sz="4400" dirty="0">
              <a:solidFill>
                <a:srgbClr val="002060"/>
              </a:solidFill>
            </a:endParaRPr>
          </a:p>
        </p:txBody>
      </p:sp>
      <p:sp>
        <p:nvSpPr>
          <p:cNvPr id="3" name="Content Placeholder 2"/>
          <p:cNvSpPr>
            <a:spLocks noGrp="1"/>
          </p:cNvSpPr>
          <p:nvPr>
            <p:ph idx="4294967295"/>
          </p:nvPr>
        </p:nvSpPr>
        <p:spPr>
          <a:xfrm>
            <a:off x="1485900" y="1612900"/>
            <a:ext cx="9626600" cy="4521200"/>
          </a:xfrm>
          <a:prstGeom prst="rect">
            <a:avLst/>
          </a:prstGeom>
        </p:spPr>
        <p:txBody>
          <a:bodyPr>
            <a:noAutofit/>
          </a:bodyPr>
          <a:lstStyle/>
          <a:p>
            <a:pPr marL="274320" indent="-274320" algn="just">
              <a:lnSpc>
                <a:spcPct val="100000"/>
              </a:lnSpc>
              <a:spcBef>
                <a:spcPts val="0"/>
              </a:spcBef>
              <a:buClr>
                <a:schemeClr val="accent3"/>
              </a:buClr>
              <a:buFont typeface="Wingdings 2"/>
              <a:buChar char=""/>
              <a:defRPr/>
            </a:pPr>
            <a:r>
              <a:rPr lang="en-GB" sz="2800" dirty="0" smtClean="0"/>
              <a:t>Lack </a:t>
            </a:r>
            <a:r>
              <a:rPr lang="en-GB" sz="2800" dirty="0"/>
              <a:t>of policy on </a:t>
            </a:r>
            <a:r>
              <a:rPr lang="en-GB" sz="2800" dirty="0"/>
              <a:t>deployment </a:t>
            </a:r>
            <a:r>
              <a:rPr lang="en-GB" sz="2800" dirty="0"/>
              <a:t>of staff to check staff overstaying in one position which encourages </a:t>
            </a:r>
            <a:r>
              <a:rPr lang="en-GB" sz="2800" dirty="0" smtClean="0"/>
              <a:t>corruption.</a:t>
            </a:r>
          </a:p>
          <a:p>
            <a:pPr marL="274320" indent="-274320" algn="just">
              <a:lnSpc>
                <a:spcPct val="100000"/>
              </a:lnSpc>
              <a:spcBef>
                <a:spcPts val="0"/>
              </a:spcBef>
              <a:buClr>
                <a:schemeClr val="accent3"/>
              </a:buClr>
              <a:buFont typeface="Wingdings 2"/>
              <a:buChar char=""/>
              <a:defRPr/>
            </a:pPr>
            <a:endParaRPr lang="en-US" sz="900" dirty="0"/>
          </a:p>
          <a:p>
            <a:pPr marL="274320" indent="-274320" algn="just">
              <a:lnSpc>
                <a:spcPct val="100000"/>
              </a:lnSpc>
              <a:spcBef>
                <a:spcPts val="0"/>
              </a:spcBef>
              <a:buClr>
                <a:schemeClr val="accent3"/>
              </a:buClr>
              <a:buFont typeface="Wingdings 2"/>
              <a:buChar char=""/>
              <a:defRPr/>
            </a:pPr>
            <a:r>
              <a:rPr lang="en-GB" sz="2800" dirty="0"/>
              <a:t>Abuse </a:t>
            </a:r>
            <a:r>
              <a:rPr lang="en-GB" sz="2800" dirty="0"/>
              <a:t>of promotion and transfer </a:t>
            </a:r>
            <a:r>
              <a:rPr lang="en-GB" sz="2800" dirty="0"/>
              <a:t>criteria based on favouritism or </a:t>
            </a:r>
            <a:r>
              <a:rPr lang="en-GB" sz="2800" dirty="0" smtClean="0"/>
              <a:t>vendetta.</a:t>
            </a:r>
          </a:p>
          <a:p>
            <a:pPr marL="274320" indent="-274320" algn="just">
              <a:lnSpc>
                <a:spcPct val="100000"/>
              </a:lnSpc>
              <a:spcBef>
                <a:spcPts val="0"/>
              </a:spcBef>
              <a:buClr>
                <a:schemeClr val="accent3"/>
              </a:buClr>
              <a:buFont typeface="Wingdings 2"/>
              <a:buChar char=""/>
              <a:defRPr/>
            </a:pPr>
            <a:endParaRPr lang="en-US" sz="1050" dirty="0"/>
          </a:p>
          <a:p>
            <a:pPr marL="274320" indent="-274320" algn="just">
              <a:lnSpc>
                <a:spcPct val="100000"/>
              </a:lnSpc>
              <a:spcBef>
                <a:spcPts val="0"/>
              </a:spcBef>
              <a:buClr>
                <a:schemeClr val="accent3"/>
              </a:buClr>
              <a:buFont typeface="Wingdings 2"/>
              <a:buChar char=""/>
              <a:defRPr/>
            </a:pPr>
            <a:r>
              <a:rPr lang="en-GB" sz="2800" dirty="0"/>
              <a:t>Forgery </a:t>
            </a:r>
            <a:r>
              <a:rPr lang="en-GB" sz="2800" dirty="0"/>
              <a:t>of certificates and other credentials </a:t>
            </a:r>
            <a:r>
              <a:rPr lang="en-GB" sz="2800" dirty="0"/>
              <a:t>by officials to </a:t>
            </a:r>
            <a:r>
              <a:rPr lang="en-GB" sz="2800" dirty="0"/>
              <a:t>secure appointment including </a:t>
            </a:r>
            <a:r>
              <a:rPr lang="en-GB" sz="2800" dirty="0"/>
              <a:t>plagiarism </a:t>
            </a:r>
            <a:r>
              <a:rPr lang="en-GB" sz="2800" dirty="0"/>
              <a:t>and false claim to </a:t>
            </a:r>
            <a:r>
              <a:rPr lang="en-GB" sz="2800" dirty="0"/>
              <a:t>publications- due to lack of due diligence or connivance.</a:t>
            </a:r>
            <a:endParaRPr lang="en-US" sz="2800" dirty="0"/>
          </a:p>
        </p:txBody>
      </p:sp>
    </p:spTree>
    <p:extLst>
      <p:ext uri="{BB962C8B-B14F-4D97-AF65-F5344CB8AC3E}">
        <p14:creationId xmlns:p14="http://schemas.microsoft.com/office/powerpoint/2010/main" val="1920076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71600" y="0"/>
            <a:ext cx="9499600" cy="1143000"/>
          </a:xfrm>
        </p:spPr>
        <p:txBody>
          <a:bodyPr>
            <a:normAutofit fontScale="90000"/>
          </a:bodyPr>
          <a:lstStyle/>
          <a:p>
            <a:r>
              <a:rPr lang="en-US" dirty="0">
                <a:solidFill>
                  <a:prstClr val="black"/>
                </a:solidFill>
                <a:latin typeface="Constantia"/>
              </a:rPr>
              <a:t>Corrupt Practices identified </a:t>
            </a:r>
            <a:r>
              <a:rPr lang="en-US" dirty="0">
                <a:solidFill>
                  <a:prstClr val="black"/>
                </a:solidFill>
                <a:latin typeface="Constantia"/>
              </a:rPr>
              <a:t>in Relation to Admissions, Enrolment &amp; Registration</a:t>
            </a:r>
            <a:endParaRPr lang="en-US" dirty="0" smtClean="0"/>
          </a:p>
        </p:txBody>
      </p:sp>
      <p:sp>
        <p:nvSpPr>
          <p:cNvPr id="3" name="Content Placeholder 2"/>
          <p:cNvSpPr>
            <a:spLocks noGrp="1"/>
          </p:cNvSpPr>
          <p:nvPr>
            <p:ph idx="4294967295"/>
          </p:nvPr>
        </p:nvSpPr>
        <p:spPr>
          <a:xfrm>
            <a:off x="869950" y="1397000"/>
            <a:ext cx="10502900" cy="4826000"/>
          </a:xfrm>
          <a:prstGeom prst="rect">
            <a:avLst/>
          </a:prstGeom>
        </p:spPr>
        <p:txBody>
          <a:bodyPr>
            <a:noAutofit/>
          </a:bodyPr>
          <a:lstStyle/>
          <a:p>
            <a:pPr marL="274320" indent="-274320" algn="just">
              <a:lnSpc>
                <a:spcPct val="100000"/>
              </a:lnSpc>
              <a:spcBef>
                <a:spcPts val="0"/>
              </a:spcBef>
              <a:buClr>
                <a:schemeClr val="accent3"/>
              </a:buClr>
              <a:buFont typeface="Wingdings" pitchFamily="2" charset="2"/>
              <a:buChar char="§"/>
              <a:defRPr/>
            </a:pPr>
            <a:r>
              <a:rPr lang="en-GB" sz="2400" dirty="0"/>
              <a:t>Non-adherence </a:t>
            </a:r>
            <a:r>
              <a:rPr lang="en-GB" sz="2400" dirty="0"/>
              <a:t>to approved carrying capacity as set by the National Universities Commission (NUC</a:t>
            </a:r>
            <a:r>
              <a:rPr lang="en-GB" sz="2400" dirty="0"/>
              <a:t>) - with the consequences of over-stretching facilities, leading to crises</a:t>
            </a:r>
            <a:endParaRPr lang="en-US" sz="2400" dirty="0"/>
          </a:p>
          <a:p>
            <a:pPr marL="274320" indent="-274320" algn="just">
              <a:lnSpc>
                <a:spcPct val="100000"/>
              </a:lnSpc>
              <a:spcBef>
                <a:spcPts val="0"/>
              </a:spcBef>
              <a:buClr>
                <a:schemeClr val="accent3"/>
              </a:buClr>
              <a:buFont typeface="Wingdings 2"/>
              <a:buChar char=""/>
              <a:defRPr/>
            </a:pPr>
            <a:r>
              <a:rPr lang="en-GB" sz="2400" dirty="0"/>
              <a:t>Non-adherence to rules and regulations guiding admission leading to admission of </a:t>
            </a:r>
            <a:r>
              <a:rPr lang="en-GB" sz="2400" dirty="0"/>
              <a:t>unqualified and less </a:t>
            </a:r>
            <a:r>
              <a:rPr lang="en-GB" sz="2400" dirty="0"/>
              <a:t>qualified </a:t>
            </a:r>
            <a:r>
              <a:rPr lang="en-GB" sz="2400" dirty="0"/>
              <a:t>candidates  (leading to poor and unemployable graduates</a:t>
            </a:r>
            <a:r>
              <a:rPr lang="en-GB" sz="2400" dirty="0" smtClean="0"/>
              <a:t>).</a:t>
            </a:r>
            <a:endParaRPr lang="en-US" sz="2400" dirty="0"/>
          </a:p>
          <a:p>
            <a:pPr marL="274320" indent="-274320" algn="just">
              <a:lnSpc>
                <a:spcPct val="100000"/>
              </a:lnSpc>
              <a:spcBef>
                <a:spcPts val="0"/>
              </a:spcBef>
              <a:buClr>
                <a:schemeClr val="accent3"/>
              </a:buClr>
              <a:buFont typeface="Wingdings 2"/>
              <a:buChar char=""/>
              <a:defRPr/>
            </a:pPr>
            <a:r>
              <a:rPr lang="en-GB" sz="2400" dirty="0"/>
              <a:t>Political </a:t>
            </a:r>
            <a:r>
              <a:rPr lang="en-GB" sz="2400" dirty="0"/>
              <a:t>interference in the admission </a:t>
            </a:r>
            <a:r>
              <a:rPr lang="en-GB" sz="2400" dirty="0"/>
              <a:t>process-  a major reason for which some more qualified candidates but without “god-fathers “ are </a:t>
            </a:r>
            <a:r>
              <a:rPr lang="en-GB" sz="2400" dirty="0" smtClean="0"/>
              <a:t>marginalised.</a:t>
            </a:r>
            <a:endParaRPr lang="en-US" sz="2400" dirty="0"/>
          </a:p>
          <a:p>
            <a:pPr marL="274320" indent="-274320" algn="just">
              <a:lnSpc>
                <a:spcPct val="100000"/>
              </a:lnSpc>
              <a:spcBef>
                <a:spcPts val="0"/>
              </a:spcBef>
              <a:buClr>
                <a:schemeClr val="accent3"/>
              </a:buClr>
              <a:buFont typeface="Wingdings 2"/>
              <a:buChar char=""/>
              <a:defRPr/>
            </a:pPr>
            <a:r>
              <a:rPr lang="en-GB" sz="2400" dirty="0"/>
              <a:t>Inadequate </a:t>
            </a:r>
            <a:r>
              <a:rPr lang="en-GB" sz="2400" dirty="0"/>
              <a:t>funding which encourages Universities to engage in over enrolment of students in order to generate funds to run the </a:t>
            </a:r>
            <a:r>
              <a:rPr lang="en-GB" sz="2400" dirty="0"/>
              <a:t>institution- low quality turn out </a:t>
            </a:r>
            <a:r>
              <a:rPr lang="en-GB" sz="2400" dirty="0" smtClean="0"/>
              <a:t>resulting</a:t>
            </a:r>
            <a:r>
              <a:rPr lang="en-GB" sz="2400" dirty="0"/>
              <a:t>.</a:t>
            </a:r>
            <a:endParaRPr lang="en-US" sz="2400" dirty="0"/>
          </a:p>
        </p:txBody>
      </p:sp>
    </p:spTree>
    <p:extLst>
      <p:ext uri="{BB962C8B-B14F-4D97-AF65-F5344CB8AC3E}">
        <p14:creationId xmlns:p14="http://schemas.microsoft.com/office/powerpoint/2010/main" val="237031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466850" y="0"/>
            <a:ext cx="9258300" cy="1143000"/>
          </a:xfrm>
        </p:spPr>
        <p:txBody>
          <a:bodyPr>
            <a:normAutofit fontScale="90000"/>
          </a:bodyPr>
          <a:lstStyle/>
          <a:p>
            <a:pPr algn="ctr"/>
            <a:r>
              <a:rPr lang="en-US" sz="3200" b="1" dirty="0">
                <a:solidFill>
                  <a:prstClr val="black"/>
                </a:solidFill>
                <a:latin typeface="Constantia"/>
              </a:rPr>
              <a:t>Corrupt Practices identified </a:t>
            </a:r>
            <a:r>
              <a:rPr lang="en-US" sz="3200" b="1" dirty="0">
                <a:solidFill>
                  <a:prstClr val="black"/>
                </a:solidFill>
                <a:latin typeface="Constantia"/>
              </a:rPr>
              <a:t>in Relation to Admissions, Enrolment &amp; Registration</a:t>
            </a:r>
            <a:endParaRPr lang="en-US" sz="3200" b="1" dirty="0"/>
          </a:p>
        </p:txBody>
      </p:sp>
      <p:sp>
        <p:nvSpPr>
          <p:cNvPr id="3" name="Content Placeholder 2"/>
          <p:cNvSpPr>
            <a:spLocks noGrp="1"/>
          </p:cNvSpPr>
          <p:nvPr>
            <p:ph idx="4294967295"/>
          </p:nvPr>
        </p:nvSpPr>
        <p:spPr>
          <a:xfrm>
            <a:off x="1054100" y="1282700"/>
            <a:ext cx="9918700" cy="4838700"/>
          </a:xfrm>
          <a:prstGeom prst="rect">
            <a:avLst/>
          </a:prstGeom>
        </p:spPr>
        <p:txBody>
          <a:bodyPr>
            <a:normAutofit fontScale="40000" lnSpcReduction="20000"/>
          </a:bodyPr>
          <a:lstStyle/>
          <a:p>
            <a:pPr marL="274320" indent="-274320" algn="just">
              <a:buClr>
                <a:schemeClr val="accent3"/>
              </a:buClr>
              <a:buFont typeface="Wingdings 2"/>
              <a:buChar char=""/>
              <a:defRPr/>
            </a:pPr>
            <a:r>
              <a:rPr lang="en-GB" sz="6400" dirty="0" smtClean="0"/>
              <a:t>Use </a:t>
            </a:r>
            <a:r>
              <a:rPr lang="en-GB" sz="6400" dirty="0"/>
              <a:t>of forged credentials, including admission letters and </a:t>
            </a:r>
            <a:r>
              <a:rPr lang="en-GB" sz="6400" dirty="0"/>
              <a:t>SSCE results with connivance of unscrupulous university officials.</a:t>
            </a:r>
            <a:endParaRPr lang="en-US" sz="6400" dirty="0"/>
          </a:p>
          <a:p>
            <a:pPr marL="274320" indent="-274320" algn="just">
              <a:buClr>
                <a:schemeClr val="accent3"/>
              </a:buClr>
              <a:buFont typeface="Wingdings 2"/>
              <a:buChar char=""/>
              <a:defRPr/>
            </a:pPr>
            <a:r>
              <a:rPr lang="en-GB" sz="6400" dirty="0" smtClean="0"/>
              <a:t>Lack </a:t>
            </a:r>
            <a:r>
              <a:rPr lang="en-GB" sz="6400" dirty="0"/>
              <a:t>of proper monitoring and the absence of punitive measures taken against the University by </a:t>
            </a:r>
            <a:r>
              <a:rPr lang="en-GB" sz="6400" dirty="0"/>
              <a:t>NUC and FME</a:t>
            </a:r>
            <a:endParaRPr lang="en-US" sz="6400" dirty="0"/>
          </a:p>
          <a:p>
            <a:pPr marL="274320" indent="-274320" algn="just">
              <a:buClr>
                <a:schemeClr val="accent3"/>
              </a:buClr>
              <a:buFont typeface="Wingdings 2"/>
              <a:buChar char=""/>
              <a:defRPr/>
            </a:pPr>
            <a:r>
              <a:rPr lang="en-GB" sz="6400" dirty="0" smtClean="0"/>
              <a:t>Cheating </a:t>
            </a:r>
            <a:r>
              <a:rPr lang="en-GB" sz="6400" dirty="0"/>
              <a:t>in the </a:t>
            </a:r>
            <a:r>
              <a:rPr lang="en-GB" sz="6400" dirty="0"/>
              <a:t>UTME and post-UTME</a:t>
            </a:r>
            <a:endParaRPr lang="en-US" sz="6400" dirty="0"/>
          </a:p>
          <a:p>
            <a:pPr marL="274320" indent="-274320" algn="just">
              <a:buClr>
                <a:schemeClr val="accent3"/>
              </a:buClr>
              <a:buFont typeface="Wingdings 2"/>
              <a:buChar char=""/>
              <a:defRPr/>
            </a:pPr>
            <a:r>
              <a:rPr lang="en-GB" sz="6400" dirty="0" smtClean="0"/>
              <a:t>Registration </a:t>
            </a:r>
            <a:r>
              <a:rPr lang="en-GB" sz="6400" dirty="0"/>
              <a:t>without payment of appropriate fees</a:t>
            </a:r>
            <a:endParaRPr lang="en-US" sz="6400" dirty="0"/>
          </a:p>
          <a:p>
            <a:pPr marL="274320" indent="-274320" algn="just">
              <a:buClr>
                <a:schemeClr val="accent3"/>
              </a:buClr>
              <a:buFont typeface="Wingdings 2"/>
              <a:buChar char=""/>
              <a:defRPr/>
            </a:pPr>
            <a:r>
              <a:rPr lang="en-GB" sz="6400" dirty="0" smtClean="0"/>
              <a:t>Offering </a:t>
            </a:r>
            <a:r>
              <a:rPr lang="en-GB" sz="6400" dirty="0"/>
              <a:t>of un-accredited courses and Registration </a:t>
            </a:r>
            <a:r>
              <a:rPr lang="en-GB" sz="6400" dirty="0"/>
              <a:t>of illegal </a:t>
            </a:r>
            <a:r>
              <a:rPr lang="en-GB" sz="6400" dirty="0"/>
              <a:t>students for </a:t>
            </a:r>
            <a:r>
              <a:rPr lang="en-GB" sz="6400" dirty="0" smtClean="0"/>
              <a:t>same</a:t>
            </a:r>
            <a:endParaRPr lang="en-US" sz="6400" dirty="0"/>
          </a:p>
        </p:txBody>
      </p:sp>
    </p:spTree>
    <p:extLst>
      <p:ext uri="{BB962C8B-B14F-4D97-AF65-F5344CB8AC3E}">
        <p14:creationId xmlns:p14="http://schemas.microsoft.com/office/powerpoint/2010/main" val="601474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0"/>
            <a:ext cx="8851900" cy="1143000"/>
          </a:xfrm>
        </p:spPr>
        <p:txBody>
          <a:bodyPr>
            <a:normAutofit fontScale="90000"/>
          </a:bodyPr>
          <a:lstStyle/>
          <a:p>
            <a:r>
              <a:rPr lang="en-US" sz="2800" dirty="0">
                <a:solidFill>
                  <a:prstClr val="black"/>
                </a:solidFill>
                <a:latin typeface="Constantia"/>
              </a:rPr>
              <a:t>Corrupt Practices identified </a:t>
            </a:r>
            <a:r>
              <a:rPr lang="en-US" sz="2800" dirty="0">
                <a:solidFill>
                  <a:prstClr val="black"/>
                </a:solidFill>
                <a:latin typeface="Constantia"/>
              </a:rPr>
              <a:t>in Relation to Examination Administration &amp; Award of Degrees</a:t>
            </a:r>
            <a:endParaRPr lang="en-US" sz="4400" dirty="0"/>
          </a:p>
        </p:txBody>
      </p:sp>
      <p:sp>
        <p:nvSpPr>
          <p:cNvPr id="3" name="Content Placeholder 2"/>
          <p:cNvSpPr>
            <a:spLocks noGrp="1"/>
          </p:cNvSpPr>
          <p:nvPr>
            <p:ph idx="4294967295"/>
          </p:nvPr>
        </p:nvSpPr>
        <p:spPr>
          <a:xfrm>
            <a:off x="635000" y="1358900"/>
            <a:ext cx="10566400" cy="4876800"/>
          </a:xfrm>
          <a:prstGeom prst="rect">
            <a:avLst/>
          </a:prstGeom>
        </p:spPr>
        <p:txBody>
          <a:bodyPr>
            <a:noAutofit/>
          </a:bodyPr>
          <a:lstStyle/>
          <a:p>
            <a:pPr marL="274320" indent="-274320" algn="just">
              <a:lnSpc>
                <a:spcPct val="100000"/>
              </a:lnSpc>
              <a:spcBef>
                <a:spcPts val="0"/>
              </a:spcBef>
              <a:buClr>
                <a:schemeClr val="accent3"/>
              </a:buClr>
              <a:buFont typeface="Wingdings 2"/>
              <a:buChar char=""/>
              <a:defRPr/>
            </a:pPr>
            <a:r>
              <a:rPr lang="en-GB" sz="2400" dirty="0"/>
              <a:t>Sale </a:t>
            </a:r>
            <a:r>
              <a:rPr lang="en-GB" sz="2400" dirty="0"/>
              <a:t>of examination questions and other examination-related </a:t>
            </a:r>
            <a:r>
              <a:rPr lang="en-GB" sz="2400" dirty="0"/>
              <a:t>information by officials</a:t>
            </a:r>
          </a:p>
          <a:p>
            <a:pPr marL="274320" indent="-274320" algn="just">
              <a:lnSpc>
                <a:spcPct val="100000"/>
              </a:lnSpc>
              <a:spcBef>
                <a:spcPts val="0"/>
              </a:spcBef>
              <a:buClr>
                <a:schemeClr val="accent3"/>
              </a:buClr>
              <a:buFont typeface="Wingdings 2"/>
              <a:buChar char=""/>
              <a:defRPr/>
            </a:pPr>
            <a:r>
              <a:rPr lang="en-GB" sz="2400" dirty="0" smtClean="0"/>
              <a:t>Gratification </a:t>
            </a:r>
            <a:r>
              <a:rPr lang="en-GB" sz="2400" dirty="0"/>
              <a:t>and </a:t>
            </a:r>
            <a:r>
              <a:rPr lang="en-GB" sz="2400" dirty="0"/>
              <a:t>inducement of officials </a:t>
            </a:r>
            <a:r>
              <a:rPr lang="en-GB" sz="2400" dirty="0"/>
              <a:t>to manipulate award of </a:t>
            </a:r>
            <a:r>
              <a:rPr lang="en-GB" sz="2400" dirty="0"/>
              <a:t>marks/grades </a:t>
            </a:r>
            <a:r>
              <a:rPr lang="en-GB" sz="2400" dirty="0" smtClean="0"/>
              <a:t>e.g. </a:t>
            </a:r>
            <a:r>
              <a:rPr lang="en-GB" sz="2400" dirty="0"/>
              <a:t>Swapping </a:t>
            </a:r>
            <a:r>
              <a:rPr lang="en-GB" sz="2400" dirty="0"/>
              <a:t>of </a:t>
            </a:r>
            <a:r>
              <a:rPr lang="en-GB" sz="2400" dirty="0"/>
              <a:t>grades in favour of students that did “sorting”</a:t>
            </a:r>
            <a:endParaRPr lang="en-US" sz="2400" dirty="0"/>
          </a:p>
          <a:p>
            <a:pPr marL="274320" indent="-274320" algn="just">
              <a:lnSpc>
                <a:spcPct val="100000"/>
              </a:lnSpc>
              <a:spcBef>
                <a:spcPts val="0"/>
              </a:spcBef>
              <a:buClr>
                <a:schemeClr val="accent3"/>
              </a:buClr>
              <a:buFont typeface="Wingdings 2"/>
              <a:buChar char=""/>
              <a:defRPr/>
            </a:pPr>
            <a:r>
              <a:rPr lang="en-GB" sz="2400" dirty="0" smtClean="0"/>
              <a:t>Students </a:t>
            </a:r>
            <a:r>
              <a:rPr lang="en-GB" sz="2400" dirty="0"/>
              <a:t>writing examination </a:t>
            </a:r>
            <a:r>
              <a:rPr lang="en-GB" sz="2400" dirty="0"/>
              <a:t>by </a:t>
            </a:r>
            <a:r>
              <a:rPr lang="en-GB" sz="2400" dirty="0"/>
              <a:t>proxy and Direct </a:t>
            </a:r>
            <a:r>
              <a:rPr lang="en-GB" sz="2400" dirty="0"/>
              <a:t>cheating in </a:t>
            </a:r>
            <a:r>
              <a:rPr lang="en-GB" sz="2400" dirty="0"/>
              <a:t>examinations</a:t>
            </a:r>
            <a:endParaRPr lang="en-US" sz="2400" dirty="0"/>
          </a:p>
          <a:p>
            <a:pPr marL="274320" indent="-274320" algn="just">
              <a:lnSpc>
                <a:spcPct val="100000"/>
              </a:lnSpc>
              <a:spcBef>
                <a:spcPts val="0"/>
              </a:spcBef>
              <a:buClr>
                <a:schemeClr val="accent3"/>
              </a:buClr>
              <a:buFont typeface="Wingdings 2"/>
              <a:buChar char=""/>
              <a:defRPr/>
            </a:pPr>
            <a:r>
              <a:rPr lang="en-GB" sz="2400" dirty="0" smtClean="0"/>
              <a:t>Delay </a:t>
            </a:r>
            <a:r>
              <a:rPr lang="en-GB" sz="2400" dirty="0"/>
              <a:t>of students from graduating due to poor </a:t>
            </a:r>
            <a:r>
              <a:rPr lang="en-GB" sz="2400" dirty="0"/>
              <a:t>record-keeping/management, delay in the release of examination results and </a:t>
            </a:r>
            <a:r>
              <a:rPr lang="en-GB" sz="2400" dirty="0"/>
              <a:t>deliberate victimisation by officials</a:t>
            </a:r>
            <a:endParaRPr lang="en-US" sz="2400" dirty="0"/>
          </a:p>
          <a:p>
            <a:pPr marL="274320" indent="-274320" algn="just">
              <a:lnSpc>
                <a:spcPct val="100000"/>
              </a:lnSpc>
              <a:spcBef>
                <a:spcPts val="0"/>
              </a:spcBef>
              <a:buClr>
                <a:schemeClr val="accent3"/>
              </a:buClr>
              <a:buFont typeface="Wingdings 2"/>
              <a:buChar char=""/>
              <a:defRPr/>
            </a:pPr>
            <a:r>
              <a:rPr lang="en-GB" sz="2400" dirty="0" smtClean="0"/>
              <a:t>Manipulation </a:t>
            </a:r>
            <a:r>
              <a:rPr lang="en-GB" sz="2400" dirty="0"/>
              <a:t>of internal examination </a:t>
            </a:r>
            <a:r>
              <a:rPr lang="en-GB" sz="2400" dirty="0" smtClean="0"/>
              <a:t>processes </a:t>
            </a:r>
            <a:r>
              <a:rPr lang="en-GB" sz="2400" dirty="0"/>
              <a:t>leading to graduation of unqualified students and their enrolment </a:t>
            </a:r>
            <a:r>
              <a:rPr lang="en-GB" sz="2400" dirty="0"/>
              <a:t>for National </a:t>
            </a:r>
            <a:r>
              <a:rPr lang="en-GB" sz="2400" dirty="0"/>
              <a:t>Service.</a:t>
            </a:r>
            <a:endParaRPr lang="en-US" sz="2400" dirty="0"/>
          </a:p>
        </p:txBody>
      </p:sp>
    </p:spTree>
    <p:extLst>
      <p:ext uri="{BB962C8B-B14F-4D97-AF65-F5344CB8AC3E}">
        <p14:creationId xmlns:p14="http://schemas.microsoft.com/office/powerpoint/2010/main" val="2998885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62100" y="0"/>
            <a:ext cx="9385300" cy="863600"/>
          </a:xfrm>
        </p:spPr>
        <p:txBody>
          <a:bodyPr/>
          <a:lstStyle/>
          <a:p>
            <a:pPr algn="ctr"/>
            <a:r>
              <a:rPr lang="en-US" sz="2400" b="1" dirty="0">
                <a:solidFill>
                  <a:prstClr val="black"/>
                </a:solidFill>
                <a:latin typeface="Constantia"/>
              </a:rPr>
              <a:t>Corrupt Practices identified </a:t>
            </a:r>
            <a:r>
              <a:rPr lang="en-US" sz="2400" b="1" dirty="0">
                <a:solidFill>
                  <a:prstClr val="black"/>
                </a:solidFill>
                <a:latin typeface="Constantia"/>
              </a:rPr>
              <a:t>in Relation to Departmental Administration &amp; Faculty Governance</a:t>
            </a:r>
            <a:endParaRPr lang="en-US" sz="2400" b="1" dirty="0"/>
          </a:p>
        </p:txBody>
      </p:sp>
      <p:sp>
        <p:nvSpPr>
          <p:cNvPr id="3" name="Content Placeholder 2"/>
          <p:cNvSpPr>
            <a:spLocks noGrp="1"/>
          </p:cNvSpPr>
          <p:nvPr>
            <p:ph idx="4294967295"/>
          </p:nvPr>
        </p:nvSpPr>
        <p:spPr>
          <a:xfrm>
            <a:off x="1066800" y="863600"/>
            <a:ext cx="10096500" cy="5372100"/>
          </a:xfrm>
          <a:prstGeom prst="rect">
            <a:avLst/>
          </a:prstGeom>
        </p:spPr>
        <p:txBody>
          <a:bodyPr>
            <a:noAutofit/>
          </a:bodyPr>
          <a:lstStyle/>
          <a:p>
            <a:pPr marL="274320" indent="-274320" algn="just">
              <a:lnSpc>
                <a:spcPct val="100000"/>
              </a:lnSpc>
              <a:spcBef>
                <a:spcPts val="0"/>
              </a:spcBef>
              <a:buClr>
                <a:schemeClr val="accent3"/>
              </a:buClr>
              <a:buFont typeface="Wingdings 2"/>
              <a:buChar char=""/>
              <a:defRPr/>
            </a:pPr>
            <a:r>
              <a:rPr lang="en-GB" sz="2400" dirty="0"/>
              <a:t>Undue interference in Departmental affairs and imposition by management</a:t>
            </a:r>
          </a:p>
          <a:p>
            <a:pPr marL="274320" indent="-274320" algn="just">
              <a:lnSpc>
                <a:spcPct val="100000"/>
              </a:lnSpc>
              <a:spcBef>
                <a:spcPts val="0"/>
              </a:spcBef>
              <a:buClr>
                <a:schemeClr val="accent3"/>
              </a:buClr>
              <a:buFont typeface="Wingdings 2"/>
              <a:buChar char=""/>
              <a:defRPr/>
            </a:pPr>
            <a:r>
              <a:rPr lang="en-GB" sz="2400" dirty="0" smtClean="0"/>
              <a:t>Appointment </a:t>
            </a:r>
            <a:r>
              <a:rPr lang="en-GB" sz="2400" dirty="0"/>
              <a:t>of </a:t>
            </a:r>
            <a:r>
              <a:rPr lang="en-GB" sz="2400" dirty="0"/>
              <a:t>HODs </a:t>
            </a:r>
            <a:r>
              <a:rPr lang="en-GB" sz="2400" dirty="0"/>
              <a:t>(and in some cases, Deans) </a:t>
            </a:r>
            <a:r>
              <a:rPr lang="en-GB" sz="2400" dirty="0"/>
              <a:t>on the basis of nepotism and ethnic/religious affiliations, without following laid-down rules and </a:t>
            </a:r>
            <a:r>
              <a:rPr lang="en-GB" sz="2400" dirty="0"/>
              <a:t>policies by VCs</a:t>
            </a:r>
          </a:p>
          <a:p>
            <a:pPr marL="274320" indent="-274320" algn="just">
              <a:lnSpc>
                <a:spcPct val="100000"/>
              </a:lnSpc>
              <a:spcBef>
                <a:spcPts val="0"/>
              </a:spcBef>
              <a:buClr>
                <a:schemeClr val="accent3"/>
              </a:buClr>
              <a:buFont typeface="Wingdings 2"/>
              <a:buChar char=""/>
              <a:defRPr/>
            </a:pPr>
            <a:r>
              <a:rPr lang="en-GB" sz="2400" dirty="0" smtClean="0"/>
              <a:t>Inability </a:t>
            </a:r>
            <a:r>
              <a:rPr lang="en-GB" sz="2400" dirty="0"/>
              <a:t>to hold regular departmental and faculty meetings </a:t>
            </a:r>
            <a:r>
              <a:rPr lang="en-GB" sz="2400" dirty="0"/>
              <a:t>leading </a:t>
            </a:r>
            <a:r>
              <a:rPr lang="en-GB" sz="2400" dirty="0"/>
              <a:t>to dictatorial tendencies by the Dean and </a:t>
            </a:r>
            <a:r>
              <a:rPr lang="en-GB" sz="2400" dirty="0"/>
              <a:t>HODs; quality of service delivery is thus affected</a:t>
            </a:r>
            <a:endParaRPr lang="en-US" sz="2400" dirty="0"/>
          </a:p>
          <a:p>
            <a:pPr marL="274320" indent="-274320" algn="just">
              <a:lnSpc>
                <a:spcPct val="100000"/>
              </a:lnSpc>
              <a:spcBef>
                <a:spcPts val="0"/>
              </a:spcBef>
              <a:buClr>
                <a:schemeClr val="accent3"/>
              </a:buClr>
              <a:buFont typeface="Wingdings 2"/>
              <a:buChar char=""/>
              <a:defRPr/>
            </a:pPr>
            <a:r>
              <a:rPr lang="en-GB" sz="2400" dirty="0" smtClean="0"/>
              <a:t>Distribution </a:t>
            </a:r>
            <a:r>
              <a:rPr lang="en-GB" sz="2400" dirty="0"/>
              <a:t>of teaching load and other faculty assignments on the basis of friendship and patronage</a:t>
            </a:r>
            <a:r>
              <a:rPr lang="en-GB" sz="2400" dirty="0"/>
              <a:t>. </a:t>
            </a:r>
            <a:r>
              <a:rPr lang="en-GB" sz="2400" dirty="0"/>
              <a:t>In other instances, there are resort </a:t>
            </a:r>
            <a:r>
              <a:rPr lang="en-GB" sz="2400" dirty="0"/>
              <a:t>to vendetta in the allocation of courses and other workload</a:t>
            </a:r>
            <a:endParaRPr lang="en-US" sz="2400" dirty="0"/>
          </a:p>
          <a:p>
            <a:pPr marL="274320" indent="-274320" algn="just">
              <a:lnSpc>
                <a:spcPct val="100000"/>
              </a:lnSpc>
              <a:spcBef>
                <a:spcPts val="0"/>
              </a:spcBef>
              <a:buClr>
                <a:schemeClr val="accent3"/>
              </a:buClr>
              <a:buFont typeface="Wingdings 2"/>
              <a:buChar char=""/>
              <a:defRPr/>
            </a:pPr>
            <a:r>
              <a:rPr lang="en-GB" sz="2400" dirty="0" smtClean="0"/>
              <a:t>Falsification </a:t>
            </a:r>
            <a:r>
              <a:rPr lang="en-GB" sz="2400" dirty="0"/>
              <a:t>of </a:t>
            </a:r>
            <a:r>
              <a:rPr lang="en-GB" sz="2400" dirty="0"/>
              <a:t>personal and records and/or deliberate </a:t>
            </a:r>
            <a:r>
              <a:rPr lang="en-GB" sz="2400" dirty="0"/>
              <a:t>failure to keep </a:t>
            </a:r>
            <a:r>
              <a:rPr lang="en-GB" sz="2400" dirty="0"/>
              <a:t>records, including those relating to students.</a:t>
            </a:r>
            <a:endParaRPr lang="en-US" sz="2400" dirty="0"/>
          </a:p>
        </p:txBody>
      </p:sp>
    </p:spTree>
    <p:extLst>
      <p:ext uri="{BB962C8B-B14F-4D97-AF65-F5344CB8AC3E}">
        <p14:creationId xmlns:p14="http://schemas.microsoft.com/office/powerpoint/2010/main" val="487996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422400" y="152400"/>
            <a:ext cx="9245600" cy="933450"/>
          </a:xfrm>
        </p:spPr>
        <p:txBody>
          <a:bodyPr>
            <a:normAutofit fontScale="90000"/>
          </a:bodyPr>
          <a:lstStyle/>
          <a:p>
            <a:pPr algn="ctr"/>
            <a:r>
              <a:rPr lang="en-US" sz="3200" b="1" dirty="0">
                <a:solidFill>
                  <a:prstClr val="black"/>
                </a:solidFill>
                <a:latin typeface="Constantia"/>
              </a:rPr>
              <a:t>Corrupt Practices identified in </a:t>
            </a:r>
            <a:r>
              <a:rPr lang="en-US" sz="3200" b="1" dirty="0">
                <a:solidFill>
                  <a:prstClr val="black"/>
                </a:solidFill>
                <a:latin typeface="Constantia"/>
              </a:rPr>
              <a:t>Relation to Research &amp; Research Administration</a:t>
            </a:r>
            <a:endParaRPr lang="en-US" sz="3200" b="1" dirty="0"/>
          </a:p>
        </p:txBody>
      </p:sp>
      <p:sp>
        <p:nvSpPr>
          <p:cNvPr id="21507" name="Content Placeholder 2"/>
          <p:cNvSpPr>
            <a:spLocks noGrp="1"/>
          </p:cNvSpPr>
          <p:nvPr>
            <p:ph idx="4294967295"/>
          </p:nvPr>
        </p:nvSpPr>
        <p:spPr>
          <a:xfrm>
            <a:off x="749300" y="1219200"/>
            <a:ext cx="10299700" cy="5041900"/>
          </a:xfrm>
          <a:prstGeom prst="rect">
            <a:avLst/>
          </a:prstGeom>
        </p:spPr>
        <p:txBody>
          <a:bodyPr>
            <a:normAutofit/>
          </a:bodyPr>
          <a:lstStyle/>
          <a:p>
            <a:pPr algn="just"/>
            <a:r>
              <a:rPr lang="en-GB" sz="2800" dirty="0"/>
              <a:t>Plagiarism and fraudulent citation by researchers, mainly for the purpose of promotion</a:t>
            </a:r>
          </a:p>
          <a:p>
            <a:pPr algn="just"/>
            <a:r>
              <a:rPr lang="en-GB" sz="2800" dirty="0" smtClean="0"/>
              <a:t>Diversion </a:t>
            </a:r>
            <a:r>
              <a:rPr lang="en-GB" sz="2800" dirty="0"/>
              <a:t>of research funds to other uses either by the authorities of the researchers</a:t>
            </a:r>
            <a:endParaRPr lang="en-US" sz="2800" dirty="0"/>
          </a:p>
          <a:p>
            <a:pPr algn="just"/>
            <a:r>
              <a:rPr lang="en-GB" sz="2800" dirty="0" smtClean="0"/>
              <a:t>Poor </a:t>
            </a:r>
            <a:r>
              <a:rPr lang="en-GB" sz="2800" dirty="0"/>
              <a:t>fund allocation to research head and diversion of even the poor allocation to other heads</a:t>
            </a:r>
            <a:endParaRPr lang="en-US" sz="2800" dirty="0"/>
          </a:p>
          <a:p>
            <a:pPr algn="just"/>
            <a:r>
              <a:rPr lang="en-GB" sz="2800" dirty="0" smtClean="0"/>
              <a:t>Ghost-writing </a:t>
            </a:r>
            <a:r>
              <a:rPr lang="en-GB" sz="2800" dirty="0"/>
              <a:t>of students’ research project </a:t>
            </a:r>
            <a:r>
              <a:rPr lang="en-GB" sz="2800" dirty="0" smtClean="0"/>
              <a:t>works.</a:t>
            </a:r>
            <a:endParaRPr lang="en-US" sz="2800" dirty="0"/>
          </a:p>
        </p:txBody>
      </p:sp>
    </p:spTree>
    <p:extLst>
      <p:ext uri="{BB962C8B-B14F-4D97-AF65-F5344CB8AC3E}">
        <p14:creationId xmlns:p14="http://schemas.microsoft.com/office/powerpoint/2010/main" val="2083179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219200" y="0"/>
            <a:ext cx="9715500" cy="1143000"/>
          </a:xfrm>
        </p:spPr>
        <p:txBody>
          <a:bodyPr>
            <a:normAutofit fontScale="90000"/>
          </a:bodyPr>
          <a:lstStyle/>
          <a:p>
            <a:r>
              <a:rPr lang="en-US" dirty="0">
                <a:solidFill>
                  <a:prstClr val="black"/>
                </a:solidFill>
                <a:latin typeface="Constantia"/>
              </a:rPr>
              <a:t>Corrupt Practices identified in </a:t>
            </a:r>
            <a:r>
              <a:rPr lang="en-US" dirty="0">
                <a:solidFill>
                  <a:prstClr val="black"/>
                </a:solidFill>
                <a:latin typeface="Constantia"/>
              </a:rPr>
              <a:t>Relation to Teaching and Learning Services</a:t>
            </a:r>
            <a:endParaRPr lang="en-US" dirty="0" smtClean="0"/>
          </a:p>
        </p:txBody>
      </p:sp>
      <p:sp>
        <p:nvSpPr>
          <p:cNvPr id="3" name="Content Placeholder 2"/>
          <p:cNvSpPr>
            <a:spLocks noGrp="1"/>
          </p:cNvSpPr>
          <p:nvPr>
            <p:ph idx="4294967295"/>
          </p:nvPr>
        </p:nvSpPr>
        <p:spPr>
          <a:xfrm>
            <a:off x="990600" y="1028700"/>
            <a:ext cx="10172700" cy="5295900"/>
          </a:xfrm>
          <a:prstGeom prst="rect">
            <a:avLst/>
          </a:prstGeom>
        </p:spPr>
        <p:txBody>
          <a:bodyPr>
            <a:noAutofit/>
          </a:bodyPr>
          <a:lstStyle/>
          <a:p>
            <a:pPr marL="274320" indent="-274320" algn="just">
              <a:lnSpc>
                <a:spcPct val="100000"/>
              </a:lnSpc>
              <a:spcBef>
                <a:spcPts val="0"/>
              </a:spcBef>
              <a:buClr>
                <a:schemeClr val="accent3"/>
              </a:buClr>
              <a:buFont typeface="Wingdings 2"/>
              <a:buChar char=""/>
              <a:defRPr/>
            </a:pPr>
            <a:r>
              <a:rPr lang="en-GB" sz="2400" dirty="0"/>
              <a:t>Delay </a:t>
            </a:r>
            <a:r>
              <a:rPr lang="en-GB" sz="2400" dirty="0"/>
              <a:t>in take-off </a:t>
            </a:r>
            <a:r>
              <a:rPr lang="en-GB" sz="2400" dirty="0"/>
              <a:t>of Semester </a:t>
            </a:r>
            <a:r>
              <a:rPr lang="en-GB" sz="2400" dirty="0"/>
              <a:t>lectures and non-completion of syllabus by lecturers</a:t>
            </a:r>
            <a:endParaRPr lang="en-US" sz="2400" dirty="0"/>
          </a:p>
          <a:p>
            <a:pPr marL="274320" indent="-274320" algn="just">
              <a:lnSpc>
                <a:spcPct val="100000"/>
              </a:lnSpc>
              <a:spcBef>
                <a:spcPts val="0"/>
              </a:spcBef>
              <a:buClr>
                <a:schemeClr val="accent3"/>
              </a:buClr>
              <a:buFont typeface="Wingdings 2"/>
              <a:buChar char=""/>
              <a:defRPr/>
            </a:pPr>
            <a:r>
              <a:rPr lang="en-GB" sz="2400" dirty="0" smtClean="0"/>
              <a:t>over-crowding </a:t>
            </a:r>
            <a:r>
              <a:rPr lang="en-GB" sz="2400" dirty="0"/>
              <a:t>of classrooms  and Non-adherence </a:t>
            </a:r>
            <a:r>
              <a:rPr lang="en-GB" sz="2400" dirty="0"/>
              <a:t>to students/lecturer ratio results </a:t>
            </a:r>
            <a:endParaRPr lang="en-US" sz="2400" dirty="0"/>
          </a:p>
          <a:p>
            <a:pPr marL="274320" indent="-274320" algn="just">
              <a:lnSpc>
                <a:spcPct val="100000"/>
              </a:lnSpc>
              <a:spcBef>
                <a:spcPts val="0"/>
              </a:spcBef>
              <a:buClr>
                <a:schemeClr val="accent3"/>
              </a:buClr>
              <a:buFont typeface="Wingdings 2"/>
              <a:buChar char=""/>
              <a:defRPr/>
            </a:pPr>
            <a:r>
              <a:rPr lang="en-GB" sz="2400" dirty="0" smtClean="0"/>
              <a:t>Lack </a:t>
            </a:r>
            <a:r>
              <a:rPr lang="en-GB" sz="2400" dirty="0"/>
              <a:t>of commitment to work by the lecturers, leading to absenteeism and non-preparation for </a:t>
            </a:r>
            <a:r>
              <a:rPr lang="en-GB" sz="2400" dirty="0"/>
              <a:t>lectures</a:t>
            </a:r>
            <a:endParaRPr lang="en-US" sz="2400" dirty="0"/>
          </a:p>
          <a:p>
            <a:pPr marL="274320" indent="-274320" algn="just">
              <a:lnSpc>
                <a:spcPct val="100000"/>
              </a:lnSpc>
              <a:spcBef>
                <a:spcPts val="0"/>
              </a:spcBef>
              <a:buClr>
                <a:schemeClr val="accent3"/>
              </a:buClr>
              <a:buFont typeface="Wingdings 2"/>
              <a:buChar char=""/>
              <a:defRPr/>
            </a:pPr>
            <a:r>
              <a:rPr lang="en-GB" sz="2400" dirty="0" smtClean="0"/>
              <a:t>Continued </a:t>
            </a:r>
            <a:r>
              <a:rPr lang="en-GB" sz="2400" dirty="0"/>
              <a:t>defiance </a:t>
            </a:r>
            <a:r>
              <a:rPr lang="en-GB" sz="2400" dirty="0"/>
              <a:t>to </a:t>
            </a:r>
            <a:r>
              <a:rPr lang="en-GB" sz="2400" dirty="0"/>
              <a:t>NUC’s ban on satellite campuses and programmes with impunity by institutions</a:t>
            </a:r>
            <a:endParaRPr lang="en-US" sz="2400" dirty="0"/>
          </a:p>
          <a:p>
            <a:pPr marL="274320" indent="-274320" algn="just">
              <a:lnSpc>
                <a:spcPct val="100000"/>
              </a:lnSpc>
              <a:spcBef>
                <a:spcPts val="0"/>
              </a:spcBef>
              <a:buClr>
                <a:schemeClr val="accent3"/>
              </a:buClr>
              <a:buFont typeface="Wingdings 2"/>
              <a:buChar char=""/>
              <a:defRPr/>
            </a:pPr>
            <a:r>
              <a:rPr lang="en-GB" sz="2400" dirty="0" smtClean="0"/>
              <a:t>Frequent </a:t>
            </a:r>
            <a:r>
              <a:rPr lang="en-GB" sz="2400" dirty="0"/>
              <a:t>strike action by staff and students interrupting the academic </a:t>
            </a:r>
            <a:r>
              <a:rPr lang="en-GB" sz="2400" dirty="0" smtClean="0"/>
              <a:t>calendar</a:t>
            </a:r>
            <a:endParaRPr lang="en-GB" sz="2400" dirty="0"/>
          </a:p>
          <a:p>
            <a:pPr marL="274320" indent="-274320" algn="just">
              <a:lnSpc>
                <a:spcPct val="100000"/>
              </a:lnSpc>
              <a:spcBef>
                <a:spcPts val="0"/>
              </a:spcBef>
              <a:buClr>
                <a:schemeClr val="accent3"/>
              </a:buClr>
              <a:buFont typeface="Wingdings 2"/>
              <a:buChar char=""/>
              <a:defRPr/>
            </a:pPr>
            <a:r>
              <a:rPr lang="en-GB" sz="2400" dirty="0"/>
              <a:t>Defiance of ban on Sales </a:t>
            </a:r>
            <a:r>
              <a:rPr lang="en-GB" sz="2400" dirty="0"/>
              <a:t>of lecture notes, hand-outs and </a:t>
            </a:r>
            <a:r>
              <a:rPr lang="en-GB" sz="2400" dirty="0"/>
              <a:t>“textbooks” hurried put </a:t>
            </a:r>
            <a:r>
              <a:rPr lang="en-GB" sz="2400" dirty="0" smtClean="0"/>
              <a:t>together</a:t>
            </a:r>
            <a:endParaRPr lang="en-GB" sz="2400" dirty="0"/>
          </a:p>
          <a:p>
            <a:pPr marL="274320" indent="-274320" algn="just">
              <a:lnSpc>
                <a:spcPct val="100000"/>
              </a:lnSpc>
              <a:spcBef>
                <a:spcPts val="0"/>
              </a:spcBef>
              <a:buClr>
                <a:schemeClr val="accent3"/>
              </a:buClr>
              <a:buFont typeface="Wingdings 2"/>
              <a:buChar char=""/>
              <a:defRPr/>
            </a:pPr>
            <a:r>
              <a:rPr lang="en-GB" sz="2400" dirty="0"/>
              <a:t>Non-provision </a:t>
            </a:r>
            <a:r>
              <a:rPr lang="en-GB" sz="2400" dirty="0"/>
              <a:t>of </a:t>
            </a:r>
            <a:r>
              <a:rPr lang="en-GB" sz="2400" dirty="0" smtClean="0"/>
              <a:t>adequate </a:t>
            </a:r>
            <a:r>
              <a:rPr lang="en-GB" sz="2400" dirty="0"/>
              <a:t>and appropriate practical apparatus </a:t>
            </a:r>
            <a:endParaRPr lang="en-US" sz="2400" dirty="0"/>
          </a:p>
        </p:txBody>
      </p:sp>
    </p:spTree>
    <p:extLst>
      <p:ext uri="{BB962C8B-B14F-4D97-AF65-F5344CB8AC3E}">
        <p14:creationId xmlns:p14="http://schemas.microsoft.com/office/powerpoint/2010/main" val="709572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079500" y="0"/>
            <a:ext cx="9855200" cy="1143000"/>
          </a:xfrm>
        </p:spPr>
        <p:txBody>
          <a:bodyPr>
            <a:normAutofit fontScale="90000"/>
          </a:bodyPr>
          <a:lstStyle/>
          <a:p>
            <a:pPr algn="ctr"/>
            <a:r>
              <a:rPr lang="en-US" b="1" dirty="0">
                <a:latin typeface="Constantia"/>
              </a:rPr>
              <a:t>Corrupt Practices identified in </a:t>
            </a:r>
            <a:r>
              <a:rPr lang="en-US" b="1" dirty="0">
                <a:latin typeface="Constantia"/>
              </a:rPr>
              <a:t>Relation to Teaching and Learning Services</a:t>
            </a:r>
            <a:endParaRPr lang="en-US" b="1" dirty="0"/>
          </a:p>
        </p:txBody>
      </p:sp>
      <p:sp>
        <p:nvSpPr>
          <p:cNvPr id="3" name="Content Placeholder 2"/>
          <p:cNvSpPr>
            <a:spLocks noGrp="1"/>
          </p:cNvSpPr>
          <p:nvPr>
            <p:ph idx="4294967295"/>
          </p:nvPr>
        </p:nvSpPr>
        <p:spPr>
          <a:xfrm>
            <a:off x="812800" y="1143000"/>
            <a:ext cx="10566400" cy="5219700"/>
          </a:xfrm>
          <a:prstGeom prst="rect">
            <a:avLst/>
          </a:prstGeom>
        </p:spPr>
        <p:txBody>
          <a:bodyPr>
            <a:noAutofit/>
          </a:bodyPr>
          <a:lstStyle/>
          <a:p>
            <a:pPr marL="274320" indent="-274320" algn="just">
              <a:lnSpc>
                <a:spcPct val="100000"/>
              </a:lnSpc>
              <a:spcBef>
                <a:spcPts val="0"/>
              </a:spcBef>
              <a:buClr>
                <a:schemeClr val="accent3"/>
              </a:buClr>
              <a:buFont typeface="Wingdings 2"/>
              <a:buChar char=""/>
              <a:defRPr/>
            </a:pPr>
            <a:r>
              <a:rPr lang="en-GB" sz="2600" dirty="0"/>
              <a:t>Late </a:t>
            </a:r>
            <a:r>
              <a:rPr lang="en-GB" sz="2600" dirty="0"/>
              <a:t>opening and early closing of </a:t>
            </a:r>
            <a:r>
              <a:rPr lang="en-GB" sz="2600" dirty="0"/>
              <a:t>library, especially non-residential institutions</a:t>
            </a:r>
            <a:endParaRPr lang="en-US" sz="2600" dirty="0"/>
          </a:p>
          <a:p>
            <a:pPr marL="274320" indent="-274320" algn="just">
              <a:lnSpc>
                <a:spcPct val="100000"/>
              </a:lnSpc>
              <a:spcBef>
                <a:spcPts val="0"/>
              </a:spcBef>
              <a:buClr>
                <a:schemeClr val="accent3"/>
              </a:buClr>
              <a:buFont typeface="Wingdings 2"/>
              <a:buChar char=""/>
              <a:defRPr/>
            </a:pPr>
            <a:r>
              <a:rPr lang="en-GB" sz="2600" dirty="0" smtClean="0"/>
              <a:t>Stealing </a:t>
            </a:r>
            <a:r>
              <a:rPr lang="en-GB" sz="2600" dirty="0"/>
              <a:t>and mutilation of library </a:t>
            </a:r>
            <a:r>
              <a:rPr lang="en-GB" sz="2600" dirty="0"/>
              <a:t>books/materials by students, with impunity.</a:t>
            </a:r>
            <a:endParaRPr lang="en-US" sz="2600" dirty="0"/>
          </a:p>
          <a:p>
            <a:pPr marL="274320" indent="-274320" algn="just">
              <a:lnSpc>
                <a:spcPct val="100000"/>
              </a:lnSpc>
              <a:spcBef>
                <a:spcPts val="0"/>
              </a:spcBef>
              <a:buClr>
                <a:schemeClr val="accent3"/>
              </a:buClr>
              <a:buFont typeface="Wingdings 2"/>
              <a:buChar char=""/>
              <a:defRPr/>
            </a:pPr>
            <a:r>
              <a:rPr lang="en-GB" sz="2600" dirty="0" smtClean="0"/>
              <a:t>Inadequate/irrelevant </a:t>
            </a:r>
            <a:r>
              <a:rPr lang="en-GB" sz="2600" dirty="0"/>
              <a:t>(outdated) textbooks</a:t>
            </a:r>
            <a:endParaRPr lang="en-US" sz="2600" dirty="0"/>
          </a:p>
          <a:p>
            <a:pPr marL="274320" indent="-274320" algn="just">
              <a:lnSpc>
                <a:spcPct val="100000"/>
              </a:lnSpc>
              <a:spcBef>
                <a:spcPts val="0"/>
              </a:spcBef>
              <a:buClr>
                <a:schemeClr val="accent3"/>
              </a:buClr>
              <a:buFont typeface="Wingdings 2"/>
              <a:buChar char=""/>
              <a:defRPr/>
            </a:pPr>
            <a:r>
              <a:rPr lang="en-GB" sz="2600" dirty="0" smtClean="0"/>
              <a:t>Inadequate </a:t>
            </a:r>
            <a:r>
              <a:rPr lang="en-GB" sz="2600" dirty="0"/>
              <a:t>reading tables and </a:t>
            </a:r>
            <a:r>
              <a:rPr lang="en-GB" sz="2600" dirty="0"/>
              <a:t>chairs in classrooms and libraries</a:t>
            </a:r>
            <a:endParaRPr lang="en-US" sz="2600" dirty="0"/>
          </a:p>
          <a:p>
            <a:pPr marL="274320" indent="-274320" algn="just">
              <a:lnSpc>
                <a:spcPct val="100000"/>
              </a:lnSpc>
              <a:spcBef>
                <a:spcPts val="0"/>
              </a:spcBef>
              <a:buClr>
                <a:schemeClr val="accent3"/>
              </a:buClr>
              <a:buFont typeface="Wingdings 2"/>
              <a:buChar char=""/>
              <a:defRPr/>
            </a:pPr>
            <a:r>
              <a:rPr lang="en-GB" sz="2600" dirty="0" smtClean="0"/>
              <a:t>Corruption </a:t>
            </a:r>
            <a:r>
              <a:rPr lang="en-GB" sz="2600" dirty="0"/>
              <a:t>in the allocation of official bed spaces </a:t>
            </a:r>
            <a:r>
              <a:rPr lang="en-GB" sz="2600" dirty="0"/>
              <a:t>to students in hostels </a:t>
            </a:r>
            <a:r>
              <a:rPr lang="en-GB" sz="2600" dirty="0"/>
              <a:t>by the managers</a:t>
            </a:r>
            <a:endParaRPr lang="en-US" sz="2600" dirty="0"/>
          </a:p>
          <a:p>
            <a:pPr marL="274320" indent="-274320" algn="just">
              <a:lnSpc>
                <a:spcPct val="100000"/>
              </a:lnSpc>
              <a:spcBef>
                <a:spcPts val="0"/>
              </a:spcBef>
              <a:buClr>
                <a:schemeClr val="accent3"/>
              </a:buClr>
              <a:buFont typeface="Wingdings 2"/>
              <a:buChar char=""/>
              <a:defRPr/>
            </a:pPr>
            <a:r>
              <a:rPr lang="en-GB" sz="2600" dirty="0" smtClean="0"/>
              <a:t>Gratification </a:t>
            </a:r>
            <a:r>
              <a:rPr lang="en-GB" sz="2600" dirty="0"/>
              <a:t>and bribery  to influence allocation of hostels accommodation by </a:t>
            </a:r>
            <a:r>
              <a:rPr lang="en-GB" sz="2600" dirty="0"/>
              <a:t>students </a:t>
            </a:r>
            <a:endParaRPr lang="en-US" sz="2600" dirty="0"/>
          </a:p>
          <a:p>
            <a:pPr marL="274320" indent="-274320" algn="just">
              <a:lnSpc>
                <a:spcPct val="100000"/>
              </a:lnSpc>
              <a:spcBef>
                <a:spcPts val="0"/>
              </a:spcBef>
              <a:buClr>
                <a:schemeClr val="accent3"/>
              </a:buClr>
              <a:buFont typeface="Wingdings 2"/>
              <a:buChar char=""/>
              <a:defRPr/>
            </a:pPr>
            <a:r>
              <a:rPr lang="en-GB" sz="2600" dirty="0" smtClean="0"/>
              <a:t>Sale </a:t>
            </a:r>
            <a:r>
              <a:rPr lang="en-GB" sz="2600" dirty="0"/>
              <a:t>of accommodation spaces by </a:t>
            </a:r>
            <a:r>
              <a:rPr lang="en-GB" sz="2600" dirty="0"/>
              <a:t>official-occupants </a:t>
            </a:r>
            <a:r>
              <a:rPr lang="en-GB" sz="2600" dirty="0"/>
              <a:t>to highest bidders by </a:t>
            </a:r>
            <a:r>
              <a:rPr lang="en-GB" sz="2600" dirty="0"/>
              <a:t>students without any </a:t>
            </a:r>
            <a:r>
              <a:rPr lang="en-GB" sz="2600" dirty="0" smtClean="0"/>
              <a:t>repercussion</a:t>
            </a:r>
            <a:endParaRPr lang="en-US" sz="2600" dirty="0"/>
          </a:p>
        </p:txBody>
      </p:sp>
    </p:spTree>
    <p:extLst>
      <p:ext uri="{BB962C8B-B14F-4D97-AF65-F5344CB8AC3E}">
        <p14:creationId xmlns:p14="http://schemas.microsoft.com/office/powerpoint/2010/main" val="3440654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438400" y="0"/>
            <a:ext cx="4419600" cy="1143000"/>
          </a:xfrm>
        </p:spPr>
        <p:txBody>
          <a:bodyPr/>
          <a:lstStyle/>
          <a:p>
            <a:r>
              <a:rPr lang="en-US" smtClean="0"/>
              <a:t>Background</a:t>
            </a:r>
          </a:p>
        </p:txBody>
      </p:sp>
      <p:sp>
        <p:nvSpPr>
          <p:cNvPr id="3" name="Content Placeholder 2"/>
          <p:cNvSpPr>
            <a:spLocks noGrp="1"/>
          </p:cNvSpPr>
          <p:nvPr>
            <p:ph idx="4294967295"/>
          </p:nvPr>
        </p:nvSpPr>
        <p:spPr>
          <a:xfrm>
            <a:off x="787400" y="1143000"/>
            <a:ext cx="10426700" cy="5257800"/>
          </a:xfrm>
          <a:prstGeom prst="rect">
            <a:avLst/>
          </a:prstGeom>
        </p:spPr>
        <p:txBody>
          <a:bodyPr>
            <a:normAutofit fontScale="85000" lnSpcReduction="20000"/>
          </a:bodyPr>
          <a:lstStyle/>
          <a:p>
            <a:pPr marL="274320" indent="-274320" algn="just">
              <a:buClr>
                <a:schemeClr val="accent3"/>
              </a:buClr>
              <a:buFont typeface="Wingdings 2"/>
              <a:buChar char=""/>
              <a:defRPr/>
            </a:pPr>
            <a:r>
              <a:rPr lang="en-US" sz="2800" dirty="0"/>
              <a:t>I</a:t>
            </a:r>
            <a:r>
              <a:rPr lang="en-US" sz="2800" dirty="0"/>
              <a:t>nundated daily with petitions from students, staff, unions, and other stakeholders of our tertiary institutions, alleging all manner of corrupt practices and abuses, the Independent </a:t>
            </a:r>
            <a:r>
              <a:rPr lang="en-US" sz="2800" dirty="0"/>
              <a:t>Corrupt Practices </a:t>
            </a:r>
            <a:r>
              <a:rPr lang="en-US" sz="2800" dirty="0"/>
              <a:t>&amp; Other </a:t>
            </a:r>
            <a:r>
              <a:rPr lang="en-US" sz="2800" dirty="0"/>
              <a:t>Related Offences Commission (ICPC) </a:t>
            </a:r>
            <a:r>
              <a:rPr lang="en-US" sz="2800" dirty="0"/>
              <a:t>decided to invoke the </a:t>
            </a:r>
            <a:r>
              <a:rPr lang="en-US" sz="2800" dirty="0"/>
              <a:t>statutory mandate derived from Section 6 (b)-(d) of its enabling law to undertake a comprehensive Systems Study and Review of the Nigerian University system with the principal aim of identifying and correcting corruption-prone processes. </a:t>
            </a:r>
            <a:endParaRPr lang="en-US" sz="2800" dirty="0"/>
          </a:p>
          <a:p>
            <a:pPr marL="274320" indent="-274320">
              <a:buClr>
                <a:schemeClr val="accent3"/>
              </a:buClr>
              <a:buFont typeface="Wingdings 2"/>
              <a:buChar char=""/>
              <a:defRPr/>
            </a:pPr>
            <a:endParaRPr lang="en-US" sz="2800" dirty="0"/>
          </a:p>
          <a:p>
            <a:pPr marL="274320" indent="-274320" algn="just">
              <a:buClr>
                <a:schemeClr val="accent3"/>
              </a:buClr>
              <a:buFont typeface="Wingdings 2"/>
              <a:buChar char=""/>
              <a:defRPr/>
            </a:pPr>
            <a:r>
              <a:rPr lang="en-US" sz="2800" dirty="0"/>
              <a:t>However, ICPC was careful in making the intervention specific in a way that did not conflict </a:t>
            </a:r>
            <a:r>
              <a:rPr lang="en-US" sz="2800" dirty="0"/>
              <a:t>with the regulatory, supervisory and/auditing roles of the Visitor, Ministry of Education, Councils and indeed the Nigerian Universities Commission (NUC)</a:t>
            </a:r>
          </a:p>
          <a:p>
            <a:pPr marL="274320" indent="-274320">
              <a:buClr>
                <a:schemeClr val="accent3"/>
              </a:buClr>
              <a:buFont typeface="Wingdings 2"/>
              <a:buChar char=""/>
              <a:defRPr/>
            </a:pPr>
            <a:endParaRPr lang="en-US" dirty="0"/>
          </a:p>
        </p:txBody>
      </p:sp>
    </p:spTree>
    <p:extLst>
      <p:ext uri="{BB962C8B-B14F-4D97-AF65-F5344CB8AC3E}">
        <p14:creationId xmlns:p14="http://schemas.microsoft.com/office/powerpoint/2010/main" val="2330263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60600" y="127000"/>
            <a:ext cx="7543800" cy="787400"/>
          </a:xfrm>
        </p:spPr>
        <p:txBody>
          <a:bodyPr>
            <a:normAutofit/>
          </a:bodyPr>
          <a:lstStyle/>
          <a:p>
            <a:pPr algn="ctr"/>
            <a:r>
              <a:rPr lang="en-US" sz="2800" dirty="0"/>
              <a:t>General Comments/Observations</a:t>
            </a:r>
          </a:p>
        </p:txBody>
      </p:sp>
      <p:sp>
        <p:nvSpPr>
          <p:cNvPr id="3" name="Content Placeholder 2"/>
          <p:cNvSpPr>
            <a:spLocks noGrp="1"/>
          </p:cNvSpPr>
          <p:nvPr>
            <p:ph idx="4294967295"/>
          </p:nvPr>
        </p:nvSpPr>
        <p:spPr>
          <a:xfrm>
            <a:off x="939800" y="1409700"/>
            <a:ext cx="10185400" cy="4864100"/>
          </a:xfrm>
          <a:prstGeom prst="rect">
            <a:avLst/>
          </a:prstGeom>
        </p:spPr>
        <p:txBody>
          <a:bodyPr>
            <a:normAutofit/>
          </a:bodyPr>
          <a:lstStyle/>
          <a:p>
            <a:pPr marL="274320" indent="-274320" algn="just">
              <a:buClr>
                <a:schemeClr val="accent3"/>
              </a:buClr>
              <a:buFont typeface="Wingdings 2"/>
              <a:buChar char=""/>
              <a:defRPr/>
            </a:pPr>
            <a:r>
              <a:rPr lang="en-US" sz="2800" dirty="0" smtClean="0"/>
              <a:t>Identified corrupt practices pervade the whole gamut of the academia affecting teaching and non-teaching staff as well as </a:t>
            </a:r>
            <a:r>
              <a:rPr lang="en-US" sz="2800" dirty="0" smtClean="0"/>
              <a:t>students.</a:t>
            </a:r>
            <a:endParaRPr lang="en-US" sz="2800" dirty="0" smtClean="0"/>
          </a:p>
          <a:p>
            <a:pPr marL="274320" indent="-274320" algn="just">
              <a:buClr>
                <a:schemeClr val="accent3"/>
              </a:buClr>
              <a:buFont typeface="Wingdings 2"/>
              <a:buChar char=""/>
              <a:defRPr/>
            </a:pPr>
            <a:r>
              <a:rPr lang="en-US" sz="2800" dirty="0" smtClean="0"/>
              <a:t>The </a:t>
            </a:r>
            <a:r>
              <a:rPr lang="en-US" sz="2800" dirty="0" smtClean="0"/>
              <a:t>corrupt practices call into question the integrity of the system and of the </a:t>
            </a:r>
            <a:r>
              <a:rPr lang="en-US" sz="2800" dirty="0" smtClean="0"/>
              <a:t>products.</a:t>
            </a:r>
            <a:endParaRPr lang="en-US" sz="2800" dirty="0" smtClean="0"/>
          </a:p>
          <a:p>
            <a:pPr marL="274320" indent="-274320" algn="just">
              <a:buClr>
                <a:schemeClr val="accent3"/>
              </a:buClr>
              <a:buFont typeface="Wingdings 2"/>
              <a:buChar char=""/>
              <a:defRPr/>
            </a:pPr>
            <a:r>
              <a:rPr lang="en-US" sz="2800" dirty="0" smtClean="0"/>
              <a:t>Corrupt </a:t>
            </a:r>
            <a:r>
              <a:rPr lang="en-US" sz="2800" dirty="0" smtClean="0"/>
              <a:t>practices hinder the attainment of the strategic objectives of most of these institutions and of the nation’s tertiary institution system in general</a:t>
            </a:r>
            <a:r>
              <a:rPr lang="en-US" sz="2800" dirty="0" smtClean="0"/>
              <a:t>.</a:t>
            </a:r>
            <a:endParaRPr lang="en-US" sz="2800" dirty="0" smtClean="0"/>
          </a:p>
        </p:txBody>
      </p:sp>
    </p:spTree>
    <p:extLst>
      <p:ext uri="{BB962C8B-B14F-4D97-AF65-F5344CB8AC3E}">
        <p14:creationId xmlns:p14="http://schemas.microsoft.com/office/powerpoint/2010/main" val="18213966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0" y="212117"/>
            <a:ext cx="7658100" cy="918183"/>
          </a:xfrm>
        </p:spPr>
        <p:txBody>
          <a:bodyPr/>
          <a:lstStyle/>
          <a:p>
            <a:r>
              <a:rPr lang="en-US" dirty="0" smtClean="0"/>
              <a:t>What Next?</a:t>
            </a:r>
            <a:endParaRPr lang="en-US" dirty="0"/>
          </a:p>
        </p:txBody>
      </p:sp>
      <p:sp>
        <p:nvSpPr>
          <p:cNvPr id="3" name="Content Placeholder 2"/>
          <p:cNvSpPr>
            <a:spLocks noGrp="1"/>
          </p:cNvSpPr>
          <p:nvPr>
            <p:ph idx="4294967295"/>
          </p:nvPr>
        </p:nvSpPr>
        <p:spPr>
          <a:xfrm>
            <a:off x="1600200" y="1358900"/>
            <a:ext cx="9448800" cy="4737100"/>
          </a:xfrm>
          <a:prstGeom prst="rect">
            <a:avLst/>
          </a:prstGeom>
        </p:spPr>
        <p:txBody>
          <a:bodyPr/>
          <a:lstStyle/>
          <a:p>
            <a:pPr marL="0" indent="0" algn="just">
              <a:buNone/>
            </a:pPr>
            <a:r>
              <a:rPr lang="en-US" sz="2800" b="1" dirty="0"/>
              <a:t>1. Development of institutional responses:</a:t>
            </a:r>
          </a:p>
          <a:p>
            <a:pPr algn="just"/>
            <a:r>
              <a:rPr lang="en-US" sz="2400" dirty="0" smtClean="0"/>
              <a:t>The Report of the pilot University System Study and Review (USSR) exercise conducted is being shared with the affected universities, who would be required to come up with a 5-year Integrity Plan to tackle the identified corruption related challenges within their system and upon which ICPC/NUC and other stakeholders will constantly monitor and evaluate them. Universities are being benchmarked/evaluated based on their own set parameters</a:t>
            </a:r>
            <a:r>
              <a:rPr lang="en-US" sz="2400" dirty="0" smtClean="0"/>
              <a:t>.</a:t>
            </a:r>
            <a:endParaRPr lang="en-US" sz="2400" dirty="0" smtClean="0"/>
          </a:p>
        </p:txBody>
      </p:sp>
    </p:spTree>
    <p:extLst>
      <p:ext uri="{BB962C8B-B14F-4D97-AF65-F5344CB8AC3E}">
        <p14:creationId xmlns:p14="http://schemas.microsoft.com/office/powerpoint/2010/main" val="1326273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143000"/>
          </a:xfrm>
        </p:spPr>
        <p:txBody>
          <a:bodyPr/>
          <a:lstStyle/>
          <a:p>
            <a:r>
              <a:rPr lang="en-US" dirty="0" smtClean="0"/>
              <a:t>What Next?</a:t>
            </a:r>
            <a:endParaRPr lang="en-US" dirty="0"/>
          </a:p>
        </p:txBody>
      </p:sp>
      <p:sp>
        <p:nvSpPr>
          <p:cNvPr id="3" name="Content Placeholder 2"/>
          <p:cNvSpPr>
            <a:spLocks noGrp="1"/>
          </p:cNvSpPr>
          <p:nvPr>
            <p:ph idx="4294967295"/>
          </p:nvPr>
        </p:nvSpPr>
        <p:spPr>
          <a:xfrm>
            <a:off x="927100" y="1371601"/>
            <a:ext cx="9664700" cy="4389437"/>
          </a:xfrm>
          <a:prstGeom prst="rect">
            <a:avLst/>
          </a:prstGeom>
        </p:spPr>
        <p:txBody>
          <a:bodyPr>
            <a:normAutofit fontScale="92500"/>
          </a:bodyPr>
          <a:lstStyle/>
          <a:p>
            <a:pPr marL="0" indent="0" algn="just">
              <a:buNone/>
            </a:pPr>
            <a:r>
              <a:rPr lang="en-GB" sz="3200" b="1" dirty="0" smtClean="0"/>
              <a:t>2. </a:t>
            </a:r>
            <a:r>
              <a:rPr lang="en-GB" sz="3200" b="1" dirty="0"/>
              <a:t>Capacity Building to Tackle Corruption</a:t>
            </a:r>
            <a:r>
              <a:rPr lang="en-GB" sz="2800" dirty="0"/>
              <a:t>:</a:t>
            </a:r>
          </a:p>
          <a:p>
            <a:pPr algn="just"/>
            <a:r>
              <a:rPr lang="en-GB" sz="2800" dirty="0"/>
              <a:t>Working with the regulatory authorities in the higher education sector, viz., the </a:t>
            </a:r>
            <a:r>
              <a:rPr lang="en-GB" sz="2800" dirty="0" err="1"/>
              <a:t>NUC</a:t>
            </a:r>
            <a:r>
              <a:rPr lang="en-GB" sz="2800" dirty="0"/>
              <a:t>, the </a:t>
            </a:r>
            <a:r>
              <a:rPr lang="en-GB" sz="2800" dirty="0" err="1"/>
              <a:t>NBTE</a:t>
            </a:r>
            <a:r>
              <a:rPr lang="en-GB" sz="2800" dirty="0"/>
              <a:t> and the </a:t>
            </a:r>
            <a:r>
              <a:rPr lang="en-GB" sz="2800" dirty="0" err="1"/>
              <a:t>NCCE</a:t>
            </a:r>
            <a:r>
              <a:rPr lang="en-GB" sz="2800" dirty="0"/>
              <a:t>, the ICPC</a:t>
            </a:r>
            <a:r>
              <a:rPr lang="en-GB" sz="2800" dirty="0"/>
              <a:t> would be engaging in capacity-building for the principal officers and other managers of our higher institutions as we seek a concerted effort to stamp out this menace that is hindering the development of the country’s higher education sector. </a:t>
            </a:r>
            <a:endParaRPr lang="en-US" dirty="0" smtClean="0"/>
          </a:p>
          <a:p>
            <a:endParaRPr lang="en-US" dirty="0"/>
          </a:p>
        </p:txBody>
      </p:sp>
    </p:spTree>
    <p:extLst>
      <p:ext uri="{BB962C8B-B14F-4D97-AF65-F5344CB8AC3E}">
        <p14:creationId xmlns:p14="http://schemas.microsoft.com/office/powerpoint/2010/main" val="3118789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100" y="618517"/>
            <a:ext cx="5791200" cy="968983"/>
          </a:xfrm>
        </p:spPr>
        <p:txBody>
          <a:bodyPr/>
          <a:lstStyle/>
          <a:p>
            <a:r>
              <a:rPr lang="en-US" dirty="0"/>
              <a:t>What Next?</a:t>
            </a:r>
          </a:p>
        </p:txBody>
      </p:sp>
      <p:sp>
        <p:nvSpPr>
          <p:cNvPr id="3" name="Content Placeholder 2"/>
          <p:cNvSpPr>
            <a:spLocks noGrp="1"/>
          </p:cNvSpPr>
          <p:nvPr>
            <p:ph sz="quarter" idx="13"/>
          </p:nvPr>
        </p:nvSpPr>
        <p:spPr>
          <a:xfrm>
            <a:off x="1243974" y="1960692"/>
            <a:ext cx="10363826" cy="4236908"/>
          </a:xfrm>
        </p:spPr>
        <p:txBody>
          <a:bodyPr>
            <a:normAutofit fontScale="92500"/>
          </a:bodyPr>
          <a:lstStyle/>
          <a:p>
            <a:pPr marL="0" indent="0">
              <a:buNone/>
            </a:pPr>
            <a:r>
              <a:rPr lang="en-US" sz="2600" b="1" dirty="0" smtClean="0"/>
              <a:t>ON CAPACITY BUILDING TO TACKLE CORRUPTION IN TERTIARY INSTITUTIONS</a:t>
            </a:r>
          </a:p>
          <a:p>
            <a:r>
              <a:rPr lang="en-US" sz="2600" dirty="0" smtClean="0"/>
              <a:t>The national conference on transparency, accountability and ethical values in tertiary institutions for sustainable development held from 20 – 21 May 2014, was the </a:t>
            </a:r>
            <a:r>
              <a:rPr lang="en-US" sz="2600" dirty="0"/>
              <a:t>first step in that </a:t>
            </a:r>
            <a:r>
              <a:rPr lang="en-US" sz="2600" dirty="0" smtClean="0"/>
              <a:t>direction.</a:t>
            </a:r>
          </a:p>
          <a:p>
            <a:r>
              <a:rPr lang="en-US" sz="2600" dirty="0" smtClean="0"/>
              <a:t>The national conference recommended the conduct of management level training for tertiary institutions in the areas of infraction identified IN THE USSR REPORT. The current workshops constitute the </a:t>
            </a:r>
            <a:r>
              <a:rPr lang="en-US" sz="2600" dirty="0" err="1" smtClean="0"/>
              <a:t>icpc</a:t>
            </a:r>
            <a:r>
              <a:rPr lang="en-US" sz="2600" dirty="0" smtClean="0"/>
              <a:t> response to the decision.</a:t>
            </a:r>
            <a:endParaRPr lang="en-US" sz="2600" dirty="0"/>
          </a:p>
          <a:p>
            <a:endParaRPr lang="en-US" dirty="0"/>
          </a:p>
        </p:txBody>
      </p:sp>
    </p:spTree>
    <p:extLst>
      <p:ext uri="{BB962C8B-B14F-4D97-AF65-F5344CB8AC3E}">
        <p14:creationId xmlns:p14="http://schemas.microsoft.com/office/powerpoint/2010/main" val="2934567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3400" y="110517"/>
            <a:ext cx="5753100" cy="968983"/>
          </a:xfrm>
        </p:spPr>
        <p:txBody>
          <a:bodyPr/>
          <a:lstStyle/>
          <a:p>
            <a:r>
              <a:rPr lang="en-US" dirty="0" smtClean="0"/>
              <a:t>What Next?</a:t>
            </a:r>
            <a:endParaRPr lang="en-US" dirty="0"/>
          </a:p>
        </p:txBody>
      </p:sp>
      <p:sp>
        <p:nvSpPr>
          <p:cNvPr id="3" name="Content Placeholder 2"/>
          <p:cNvSpPr>
            <a:spLocks noGrp="1"/>
          </p:cNvSpPr>
          <p:nvPr>
            <p:ph idx="4294967295"/>
          </p:nvPr>
        </p:nvSpPr>
        <p:spPr>
          <a:xfrm>
            <a:off x="1193800" y="1211264"/>
            <a:ext cx="9093200" cy="4694236"/>
          </a:xfrm>
          <a:prstGeom prst="rect">
            <a:avLst/>
          </a:prstGeom>
        </p:spPr>
        <p:txBody>
          <a:bodyPr>
            <a:normAutofit/>
          </a:bodyPr>
          <a:lstStyle/>
          <a:p>
            <a:pPr marL="0" indent="0" algn="just">
              <a:buNone/>
            </a:pPr>
            <a:r>
              <a:rPr lang="en-GB" sz="3200" b="1" dirty="0" smtClean="0"/>
              <a:t>3. CASCADING THE OUTCOME TO LOWER LEVELS IN THE TERTIARY EDUCATION SYSTEM:</a:t>
            </a:r>
            <a:endParaRPr lang="en-GB" sz="3200" b="1" dirty="0"/>
          </a:p>
          <a:p>
            <a:pPr algn="just"/>
            <a:r>
              <a:rPr lang="en-GB" sz="3200" dirty="0" smtClean="0"/>
              <a:t>THE PARTICIPANTS AT THE CURRENT WORKSHOP ARE EXPECTED TO TAKE STEPS TO CASCADE THE SKILLS ACQUIRED TO LOWER LEVELS IN THEIR RESPECTIVE INSTITUTIONS. THIS COULD BE DONE IN COLLABORATION WITH THE </a:t>
            </a:r>
            <a:r>
              <a:rPr lang="en-GB" sz="3200" dirty="0" err="1" smtClean="0"/>
              <a:t>ICPC</a:t>
            </a:r>
            <a:r>
              <a:rPr lang="en-GB" sz="3200" dirty="0" smtClean="0"/>
              <a:t>/</a:t>
            </a:r>
            <a:r>
              <a:rPr lang="en-GB" sz="3200" dirty="0" err="1" smtClean="0"/>
              <a:t>ACAN</a:t>
            </a:r>
            <a:r>
              <a:rPr lang="en-GB" sz="3200" dirty="0" smtClean="0"/>
              <a:t>.</a:t>
            </a:r>
            <a:endParaRPr lang="en-US" sz="3200" dirty="0"/>
          </a:p>
        </p:txBody>
      </p:sp>
    </p:spTree>
    <p:extLst>
      <p:ext uri="{BB962C8B-B14F-4D97-AF65-F5344CB8AC3E}">
        <p14:creationId xmlns:p14="http://schemas.microsoft.com/office/powerpoint/2010/main" val="3225636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77800"/>
            <a:ext cx="8229600" cy="863600"/>
          </a:xfrm>
        </p:spPr>
        <p:txBody>
          <a:bodyPr/>
          <a:lstStyle/>
          <a:p>
            <a:pPr algn="ctr"/>
            <a:r>
              <a:rPr lang="en-US" dirty="0" smtClean="0"/>
              <a:t>Conclusion</a:t>
            </a:r>
            <a:endParaRPr lang="en-US" dirty="0"/>
          </a:p>
        </p:txBody>
      </p:sp>
      <p:sp>
        <p:nvSpPr>
          <p:cNvPr id="3" name="Content Placeholder 2"/>
          <p:cNvSpPr>
            <a:spLocks noGrp="1"/>
          </p:cNvSpPr>
          <p:nvPr>
            <p:ph idx="4294967295"/>
          </p:nvPr>
        </p:nvSpPr>
        <p:spPr>
          <a:xfrm>
            <a:off x="927100" y="1511300"/>
            <a:ext cx="9829800" cy="4686300"/>
          </a:xfrm>
          <a:prstGeom prst="rect">
            <a:avLst/>
          </a:prstGeom>
        </p:spPr>
        <p:txBody>
          <a:bodyPr>
            <a:normAutofit/>
          </a:bodyPr>
          <a:lstStyle/>
          <a:p>
            <a:pPr algn="just">
              <a:lnSpc>
                <a:spcPct val="100000"/>
              </a:lnSpc>
            </a:pPr>
            <a:r>
              <a:rPr lang="en-US" sz="3200" dirty="0"/>
              <a:t>The struggle to eradicate corruption in our tertiary institutions requires concerted efforts from all stakeholders.</a:t>
            </a:r>
          </a:p>
          <a:p>
            <a:pPr algn="just">
              <a:lnSpc>
                <a:spcPct val="100000"/>
              </a:lnSpc>
            </a:pPr>
            <a:r>
              <a:rPr lang="en-US" sz="3200" dirty="0" smtClean="0"/>
              <a:t>We </a:t>
            </a:r>
            <a:r>
              <a:rPr lang="en-US" sz="3200" dirty="0"/>
              <a:t>have already taken the first step.</a:t>
            </a:r>
          </a:p>
          <a:p>
            <a:pPr algn="just">
              <a:lnSpc>
                <a:spcPct val="100000"/>
              </a:lnSpc>
            </a:pPr>
            <a:r>
              <a:rPr lang="en-US" sz="3200" dirty="0" smtClean="0"/>
              <a:t>YOU </a:t>
            </a:r>
            <a:r>
              <a:rPr lang="en-US" sz="3200" dirty="0"/>
              <a:t>should be </a:t>
            </a:r>
            <a:r>
              <a:rPr lang="en-US" sz="3200" dirty="0" smtClean="0"/>
              <a:t>part </a:t>
            </a:r>
            <a:r>
              <a:rPr lang="en-US" sz="3200" dirty="0"/>
              <a:t>of the effort </a:t>
            </a:r>
            <a:r>
              <a:rPr lang="en-US" sz="3200" dirty="0" smtClean="0"/>
              <a:t>too</a:t>
            </a:r>
            <a:r>
              <a:rPr lang="en-US" sz="3200" dirty="0"/>
              <a:t>!</a:t>
            </a:r>
          </a:p>
        </p:txBody>
      </p:sp>
    </p:spTree>
    <p:extLst>
      <p:ext uri="{BB962C8B-B14F-4D97-AF65-F5344CB8AC3E}">
        <p14:creationId xmlns:p14="http://schemas.microsoft.com/office/powerpoint/2010/main" val="2729613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369016" y="2631462"/>
            <a:ext cx="3453968" cy="2895238"/>
          </a:xfrm>
        </p:spPr>
      </p:pic>
    </p:spTree>
    <p:extLst>
      <p:ext uri="{BB962C8B-B14F-4D97-AF65-F5344CB8AC3E}">
        <p14:creationId xmlns:p14="http://schemas.microsoft.com/office/powerpoint/2010/main" val="211490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rmAutofit/>
          </a:bodyPr>
          <a:lstStyle/>
          <a:p>
            <a:pPr>
              <a:defRPr/>
            </a:pPr>
            <a:r>
              <a:rPr lang="en-US" dirty="0" smtClean="0"/>
              <a:t>Study </a:t>
            </a:r>
            <a:r>
              <a:rPr lang="en-US" dirty="0" smtClean="0"/>
              <a:t>Objective</a:t>
            </a:r>
            <a:endParaRPr lang="en-US" dirty="0"/>
          </a:p>
        </p:txBody>
      </p:sp>
      <p:sp>
        <p:nvSpPr>
          <p:cNvPr id="7171" name="Content Placeholder 2"/>
          <p:cNvSpPr>
            <a:spLocks noGrp="1"/>
          </p:cNvSpPr>
          <p:nvPr>
            <p:ph idx="4294967295"/>
          </p:nvPr>
        </p:nvSpPr>
        <p:spPr>
          <a:xfrm>
            <a:off x="927100" y="1066800"/>
            <a:ext cx="10579100" cy="4787900"/>
          </a:xfrm>
          <a:prstGeom prst="rect">
            <a:avLst/>
          </a:prstGeom>
        </p:spPr>
        <p:txBody>
          <a:bodyPr>
            <a:normAutofit/>
          </a:bodyPr>
          <a:lstStyle/>
          <a:p>
            <a:pPr marL="0" indent="0" algn="just">
              <a:spcBef>
                <a:spcPts val="0"/>
              </a:spcBef>
              <a:buNone/>
            </a:pPr>
            <a:r>
              <a:rPr lang="en-US" sz="2800" dirty="0"/>
              <a:t>A key objective of the USSR was :</a:t>
            </a:r>
          </a:p>
          <a:p>
            <a:pPr algn="just">
              <a:spcBef>
                <a:spcPts val="0"/>
              </a:spcBef>
            </a:pPr>
            <a:r>
              <a:rPr lang="en-US" sz="2800" dirty="0"/>
              <a:t>To examine the practices, systems and procedures of the Universities and ascertain which of such practices, systems or procedures aid or facilitate fraud or corruption; impede on quality of service delivery, or open to manipulation and circumvention for personal gains and creating situation of deliberate or inadvertent victimization of students and staff.</a:t>
            </a:r>
          </a:p>
        </p:txBody>
      </p:sp>
    </p:spTree>
    <p:extLst>
      <p:ext uri="{BB962C8B-B14F-4D97-AF65-F5344CB8AC3E}">
        <p14:creationId xmlns:p14="http://schemas.microsoft.com/office/powerpoint/2010/main" val="2964004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0"/>
            <a:ext cx="4267200" cy="914400"/>
          </a:xfrm>
        </p:spPr>
        <p:txBody>
          <a:bodyPr/>
          <a:lstStyle/>
          <a:p>
            <a:r>
              <a:rPr lang="en-US" dirty="0" smtClean="0"/>
              <a:t>Study Design</a:t>
            </a:r>
          </a:p>
        </p:txBody>
      </p:sp>
      <p:sp>
        <p:nvSpPr>
          <p:cNvPr id="8195" name="Content Placeholder 2"/>
          <p:cNvSpPr>
            <a:spLocks noGrp="1"/>
          </p:cNvSpPr>
          <p:nvPr>
            <p:ph idx="4294967295"/>
          </p:nvPr>
        </p:nvSpPr>
        <p:spPr>
          <a:xfrm>
            <a:off x="1270000" y="914400"/>
            <a:ext cx="10121900" cy="5295900"/>
          </a:xfrm>
          <a:prstGeom prst="rect">
            <a:avLst/>
          </a:prstGeom>
        </p:spPr>
        <p:txBody>
          <a:bodyPr/>
          <a:lstStyle/>
          <a:p>
            <a:pPr algn="just"/>
            <a:r>
              <a:rPr lang="en-US" sz="2800" dirty="0"/>
              <a:t>The Study was intended as a Fact-finding and Problem-solving exercise that involved the administration of Survey Questionnaires, receipt of memoranda and oral interviews/public hearings.</a:t>
            </a:r>
          </a:p>
          <a:p>
            <a:pPr algn="just"/>
            <a:r>
              <a:rPr lang="en-US" sz="2800" dirty="0" smtClean="0"/>
              <a:t>Three </a:t>
            </a:r>
            <a:r>
              <a:rPr lang="en-US" sz="2800" dirty="0"/>
              <a:t>(3) Universities, were selected for a pilot Study on the basis of the 3 types of proprietorship and the geography of Nigeria (samples reflecting the Federal/State/Private University ownership as well as the North/West/East characteristics)</a:t>
            </a:r>
          </a:p>
        </p:txBody>
      </p:sp>
    </p:spTree>
    <p:extLst>
      <p:ext uri="{BB962C8B-B14F-4D97-AF65-F5344CB8AC3E}">
        <p14:creationId xmlns:p14="http://schemas.microsoft.com/office/powerpoint/2010/main" val="3495149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900" y="114300"/>
            <a:ext cx="8229600" cy="1143000"/>
          </a:xfrm>
        </p:spPr>
        <p:txBody>
          <a:bodyPr/>
          <a:lstStyle/>
          <a:p>
            <a:r>
              <a:rPr lang="en-GB" dirty="0" smtClean="0"/>
              <a:t>Key Findings</a:t>
            </a:r>
            <a:endParaRPr lang="en-GB" dirty="0"/>
          </a:p>
        </p:txBody>
      </p:sp>
      <p:sp>
        <p:nvSpPr>
          <p:cNvPr id="3" name="Content Placeholder 2"/>
          <p:cNvSpPr>
            <a:spLocks noGrp="1"/>
          </p:cNvSpPr>
          <p:nvPr>
            <p:ph idx="4294967295"/>
          </p:nvPr>
        </p:nvSpPr>
        <p:spPr>
          <a:xfrm>
            <a:off x="1257300" y="1257300"/>
            <a:ext cx="9575800" cy="4711700"/>
          </a:xfrm>
          <a:prstGeom prst="rect">
            <a:avLst/>
          </a:prstGeom>
        </p:spPr>
        <p:txBody>
          <a:bodyPr/>
          <a:lstStyle/>
          <a:p>
            <a:pPr>
              <a:lnSpc>
                <a:spcPct val="100000"/>
              </a:lnSpc>
              <a:spcBef>
                <a:spcPts val="0"/>
              </a:spcBef>
            </a:pPr>
            <a:r>
              <a:rPr lang="en-GB" sz="2800" dirty="0" smtClean="0"/>
              <a:t>There are eight key issue areas in the findings:</a:t>
            </a:r>
          </a:p>
          <a:p>
            <a:pPr marL="514350" indent="-514350">
              <a:lnSpc>
                <a:spcPct val="100000"/>
              </a:lnSpc>
              <a:spcBef>
                <a:spcPts val="0"/>
              </a:spcBef>
              <a:buFont typeface="+mj-lt"/>
              <a:buAutoNum type="arabicPeriod"/>
            </a:pPr>
            <a:r>
              <a:rPr lang="en-GB" sz="2800" dirty="0" smtClean="0"/>
              <a:t>Management </a:t>
            </a:r>
            <a:r>
              <a:rPr lang="en-GB" sz="2800" dirty="0"/>
              <a:t>of </a:t>
            </a:r>
            <a:r>
              <a:rPr lang="en-GB" sz="2800" dirty="0" smtClean="0"/>
              <a:t>Funds</a:t>
            </a:r>
          </a:p>
          <a:p>
            <a:pPr marL="514350" indent="-514350">
              <a:lnSpc>
                <a:spcPct val="100000"/>
              </a:lnSpc>
              <a:spcBef>
                <a:spcPts val="0"/>
              </a:spcBef>
              <a:buFont typeface="+mj-lt"/>
              <a:buAutoNum type="arabicPeriod"/>
            </a:pPr>
            <a:r>
              <a:rPr lang="en-GB" sz="2800" dirty="0" smtClean="0"/>
              <a:t>Contract awards and contract management</a:t>
            </a:r>
          </a:p>
          <a:p>
            <a:pPr marL="514350" indent="-514350">
              <a:lnSpc>
                <a:spcPct val="100000"/>
              </a:lnSpc>
              <a:spcBef>
                <a:spcPts val="0"/>
              </a:spcBef>
              <a:buFont typeface="+mj-lt"/>
              <a:buAutoNum type="arabicPeriod"/>
            </a:pPr>
            <a:r>
              <a:rPr lang="en-GB" sz="2800" dirty="0"/>
              <a:t>Appointments, Promotion and Discipline of </a:t>
            </a:r>
            <a:r>
              <a:rPr lang="en-GB" sz="2800" dirty="0" smtClean="0"/>
              <a:t>Staff</a:t>
            </a:r>
          </a:p>
          <a:p>
            <a:pPr marL="514350" indent="-514350">
              <a:lnSpc>
                <a:spcPct val="100000"/>
              </a:lnSpc>
              <a:spcBef>
                <a:spcPts val="0"/>
              </a:spcBef>
              <a:buFont typeface="+mj-lt"/>
              <a:buAutoNum type="arabicPeriod"/>
            </a:pPr>
            <a:r>
              <a:rPr lang="en-GB" sz="2800" dirty="0"/>
              <a:t>Admissions, Enrolment and Registration of </a:t>
            </a:r>
            <a:r>
              <a:rPr lang="en-GB" sz="2800" dirty="0" smtClean="0"/>
              <a:t>Courses</a:t>
            </a:r>
          </a:p>
          <a:p>
            <a:pPr marL="514350" indent="-514350">
              <a:lnSpc>
                <a:spcPct val="100000"/>
              </a:lnSpc>
              <a:spcBef>
                <a:spcPts val="0"/>
              </a:spcBef>
              <a:buFont typeface="+mj-lt"/>
              <a:buAutoNum type="arabicPeriod"/>
            </a:pPr>
            <a:r>
              <a:rPr lang="en-GB" sz="2800" dirty="0"/>
              <a:t>Examination </a:t>
            </a:r>
            <a:r>
              <a:rPr lang="en-GB" sz="2800" dirty="0" smtClean="0"/>
              <a:t>Administration and </a:t>
            </a:r>
            <a:r>
              <a:rPr lang="en-GB" sz="2800" dirty="0"/>
              <a:t>Award of </a:t>
            </a:r>
            <a:r>
              <a:rPr lang="en-GB" sz="2800" dirty="0" smtClean="0"/>
              <a:t>Degrees</a:t>
            </a:r>
          </a:p>
          <a:p>
            <a:pPr marL="514350" indent="-514350">
              <a:lnSpc>
                <a:spcPct val="100000"/>
              </a:lnSpc>
              <a:spcBef>
                <a:spcPts val="0"/>
              </a:spcBef>
              <a:buFont typeface="+mj-lt"/>
              <a:buAutoNum type="arabicPeriod"/>
            </a:pPr>
            <a:r>
              <a:rPr lang="en-GB" sz="2800" dirty="0"/>
              <a:t>Departmental Administration and Faculty </a:t>
            </a:r>
            <a:r>
              <a:rPr lang="en-GB" sz="2800" dirty="0" smtClean="0"/>
              <a:t>Governance</a:t>
            </a:r>
          </a:p>
          <a:p>
            <a:pPr marL="514350" indent="-514350">
              <a:lnSpc>
                <a:spcPct val="100000"/>
              </a:lnSpc>
              <a:spcBef>
                <a:spcPts val="0"/>
              </a:spcBef>
              <a:buFont typeface="+mj-lt"/>
              <a:buAutoNum type="arabicPeriod"/>
            </a:pPr>
            <a:r>
              <a:rPr lang="en-GB" sz="2800" dirty="0"/>
              <a:t>Research and Research </a:t>
            </a:r>
            <a:r>
              <a:rPr lang="en-GB" sz="2800" dirty="0" smtClean="0"/>
              <a:t>Administration</a:t>
            </a:r>
          </a:p>
          <a:p>
            <a:pPr marL="514350" indent="-514350">
              <a:lnSpc>
                <a:spcPct val="100000"/>
              </a:lnSpc>
              <a:spcBef>
                <a:spcPts val="0"/>
              </a:spcBef>
              <a:buFont typeface="+mj-lt"/>
              <a:buAutoNum type="arabicPeriod"/>
            </a:pPr>
            <a:r>
              <a:rPr lang="en-GB" sz="2800" dirty="0"/>
              <a:t>Teaching and Learning Services and Facilities</a:t>
            </a:r>
          </a:p>
        </p:txBody>
      </p:sp>
    </p:spTree>
    <p:extLst>
      <p:ext uri="{BB962C8B-B14F-4D97-AF65-F5344CB8AC3E}">
        <p14:creationId xmlns:p14="http://schemas.microsoft.com/office/powerpoint/2010/main" val="40023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900" y="0"/>
            <a:ext cx="8921750" cy="1009650"/>
          </a:xfrm>
        </p:spPr>
        <p:txBody>
          <a:bodyPr>
            <a:noAutofit/>
          </a:bodyPr>
          <a:lstStyle/>
          <a:p>
            <a:pPr>
              <a:defRPr/>
            </a:pPr>
            <a:r>
              <a:rPr lang="en-US" sz="3200" b="1" dirty="0">
                <a:latin typeface="+mn-lt"/>
              </a:rPr>
              <a:t>Corrupt Practices identified in the Management of Funds</a:t>
            </a:r>
            <a:endParaRPr lang="en-US" sz="3200" b="1" dirty="0">
              <a:latin typeface="+mn-lt"/>
            </a:endParaRPr>
          </a:p>
        </p:txBody>
      </p:sp>
      <p:sp>
        <p:nvSpPr>
          <p:cNvPr id="3" name="Content Placeholder 2"/>
          <p:cNvSpPr>
            <a:spLocks noGrp="1"/>
          </p:cNvSpPr>
          <p:nvPr>
            <p:ph idx="4294967295"/>
          </p:nvPr>
        </p:nvSpPr>
        <p:spPr>
          <a:xfrm>
            <a:off x="819150" y="1009650"/>
            <a:ext cx="9334500" cy="5168900"/>
          </a:xfrm>
          <a:prstGeom prst="rect">
            <a:avLst/>
          </a:prstGeom>
        </p:spPr>
        <p:txBody>
          <a:bodyPr>
            <a:normAutofit fontScale="85000" lnSpcReduction="20000"/>
          </a:bodyPr>
          <a:lstStyle/>
          <a:p>
            <a:pPr marL="274320" indent="-274320" algn="just">
              <a:buClr>
                <a:schemeClr val="accent3"/>
              </a:buClr>
              <a:buFont typeface="Wingdings 2"/>
              <a:buChar char=""/>
              <a:defRPr/>
            </a:pPr>
            <a:r>
              <a:rPr lang="en-GB" sz="3100" dirty="0"/>
              <a:t>Diversion/</a:t>
            </a:r>
            <a:r>
              <a:rPr lang="en-GB" sz="3100" dirty="0" err="1"/>
              <a:t>virement</a:t>
            </a:r>
            <a:r>
              <a:rPr lang="en-GB" sz="3100" dirty="0"/>
              <a:t>/misapplication </a:t>
            </a:r>
            <a:r>
              <a:rPr lang="en-GB" sz="3100" dirty="0"/>
              <a:t>of funds to meet other needs without recourse to </a:t>
            </a:r>
            <a:r>
              <a:rPr lang="en-GB" sz="3100" dirty="0" smtClean="0"/>
              <a:t>appropriate procedure </a:t>
            </a:r>
            <a:r>
              <a:rPr lang="en-GB" sz="3100" dirty="0"/>
              <a:t>in </a:t>
            </a:r>
            <a:r>
              <a:rPr lang="en-GB" sz="3100" dirty="0" smtClean="0"/>
              <a:t>appropriation.</a:t>
            </a:r>
            <a:endParaRPr lang="en-US" sz="3100" dirty="0"/>
          </a:p>
          <a:p>
            <a:pPr marL="274320" indent="-274320" algn="just">
              <a:buClr>
                <a:schemeClr val="accent3"/>
              </a:buClr>
              <a:buFont typeface="Wingdings 2"/>
              <a:buChar char=""/>
              <a:defRPr/>
            </a:pPr>
            <a:r>
              <a:rPr lang="en-GB" sz="3100" dirty="0" smtClean="0"/>
              <a:t>Non-payment </a:t>
            </a:r>
            <a:r>
              <a:rPr lang="en-GB" sz="3100" dirty="0"/>
              <a:t>of salary as at when due and inability to pay the arrears owed to staff </a:t>
            </a:r>
            <a:r>
              <a:rPr lang="en-GB" sz="3100" dirty="0"/>
              <a:t>, leading </a:t>
            </a:r>
            <a:r>
              <a:rPr lang="en-GB" sz="3100" dirty="0" smtClean="0"/>
              <a:t>to low </a:t>
            </a:r>
            <a:r>
              <a:rPr lang="en-GB" sz="3100" dirty="0"/>
              <a:t>morale and disruption of </a:t>
            </a:r>
            <a:r>
              <a:rPr lang="en-GB" sz="3100" dirty="0" smtClean="0"/>
              <a:t>academic calendar</a:t>
            </a:r>
            <a:r>
              <a:rPr lang="en-GB" sz="3100" dirty="0"/>
              <a:t>.</a:t>
            </a:r>
            <a:endParaRPr lang="en-US" sz="3100" dirty="0"/>
          </a:p>
          <a:p>
            <a:pPr marL="274320" indent="-274320" algn="just">
              <a:buClr>
                <a:schemeClr val="accent3"/>
              </a:buClr>
              <a:buFont typeface="Wingdings 2"/>
              <a:buChar char=""/>
              <a:defRPr/>
            </a:pPr>
            <a:r>
              <a:rPr lang="en-GB" sz="3100" dirty="0" smtClean="0"/>
              <a:t>Lack </a:t>
            </a:r>
            <a:r>
              <a:rPr lang="en-GB" sz="3100" dirty="0"/>
              <a:t>of transparency in the constitution of the budget monitoring committee by the </a:t>
            </a:r>
            <a:r>
              <a:rPr lang="en-GB" sz="3100" dirty="0"/>
              <a:t>authorities</a:t>
            </a:r>
          </a:p>
          <a:p>
            <a:pPr marL="274320" indent="-274320" algn="just">
              <a:buClr>
                <a:schemeClr val="accent3"/>
              </a:buClr>
              <a:buFont typeface="Wingdings 2"/>
              <a:buChar char=""/>
              <a:defRPr/>
            </a:pPr>
            <a:r>
              <a:rPr lang="en-GB" sz="3100" dirty="0" smtClean="0"/>
              <a:t>Non-remittance </a:t>
            </a:r>
            <a:r>
              <a:rPr lang="en-GB" sz="3100" dirty="0"/>
              <a:t>of </a:t>
            </a:r>
            <a:r>
              <a:rPr lang="en-GB" sz="3100" dirty="0"/>
              <a:t>pension, taxes and other deductions leading low income generation and industrial acrimonies</a:t>
            </a:r>
            <a:endParaRPr lang="en-US" sz="3100" dirty="0"/>
          </a:p>
        </p:txBody>
      </p:sp>
    </p:spTree>
    <p:extLst>
      <p:ext uri="{BB962C8B-B14F-4D97-AF65-F5344CB8AC3E}">
        <p14:creationId xmlns:p14="http://schemas.microsoft.com/office/powerpoint/2010/main" val="1994667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rmAutofit fontScale="90000"/>
          </a:bodyPr>
          <a:lstStyle/>
          <a:p>
            <a:pPr algn="ctr"/>
            <a:r>
              <a:rPr lang="en-US" b="1" dirty="0">
                <a:solidFill>
                  <a:prstClr val="black"/>
                </a:solidFill>
                <a:latin typeface="Constantia"/>
              </a:rPr>
              <a:t>Corrupt Practices identified in the Management of </a:t>
            </a:r>
            <a:r>
              <a:rPr lang="en-US" b="1" dirty="0">
                <a:solidFill>
                  <a:prstClr val="black"/>
                </a:solidFill>
                <a:latin typeface="Constantia"/>
              </a:rPr>
              <a:t>Funds (cont.)</a:t>
            </a:r>
            <a:endParaRPr lang="en-GB" b="1" dirty="0"/>
          </a:p>
        </p:txBody>
      </p:sp>
      <p:sp>
        <p:nvSpPr>
          <p:cNvPr id="3" name="Content Placeholder 2"/>
          <p:cNvSpPr>
            <a:spLocks noGrp="1"/>
          </p:cNvSpPr>
          <p:nvPr>
            <p:ph idx="4294967295"/>
          </p:nvPr>
        </p:nvSpPr>
        <p:spPr>
          <a:xfrm>
            <a:off x="952500" y="1447800"/>
            <a:ext cx="10414000" cy="4389437"/>
          </a:xfrm>
          <a:prstGeom prst="rect">
            <a:avLst/>
          </a:prstGeom>
        </p:spPr>
        <p:txBody>
          <a:bodyPr>
            <a:normAutofit lnSpcReduction="10000"/>
          </a:bodyPr>
          <a:lstStyle/>
          <a:p>
            <a:r>
              <a:rPr lang="en-GB" sz="2800" dirty="0"/>
              <a:t>Lack of accountability; </a:t>
            </a:r>
            <a:r>
              <a:rPr lang="en-GB" sz="2800" dirty="0"/>
              <a:t>Misapplication, misappropriation </a:t>
            </a:r>
            <a:r>
              <a:rPr lang="en-GB" sz="2800" dirty="0" smtClean="0"/>
              <a:t>regarding utilisation of </a:t>
            </a:r>
            <a:r>
              <a:rPr lang="en-GB" sz="2800" dirty="0"/>
              <a:t>Internally Generated </a:t>
            </a:r>
            <a:r>
              <a:rPr lang="en-GB" sz="2800" dirty="0" smtClean="0"/>
              <a:t>Revenues.</a:t>
            </a:r>
            <a:endParaRPr lang="en-GB" sz="2800" dirty="0"/>
          </a:p>
          <a:p>
            <a:r>
              <a:rPr lang="en-GB" sz="2800" dirty="0" smtClean="0"/>
              <a:t>Lack </a:t>
            </a:r>
            <a:r>
              <a:rPr lang="en-GB" sz="2800" dirty="0"/>
              <a:t>of accountability in the management of  refundable caution deposit, which are generally not refunded to students upon </a:t>
            </a:r>
            <a:r>
              <a:rPr lang="en-GB" sz="2800" dirty="0" smtClean="0"/>
              <a:t>graduation.</a:t>
            </a:r>
            <a:endParaRPr lang="en-GB" sz="2800" dirty="0"/>
          </a:p>
          <a:p>
            <a:r>
              <a:rPr lang="en-GB" sz="2800" dirty="0" smtClean="0"/>
              <a:t>Inadequate </a:t>
            </a:r>
            <a:r>
              <a:rPr lang="en-GB" sz="2800" dirty="0"/>
              <a:t>documentation of sources of </a:t>
            </a:r>
            <a:r>
              <a:rPr lang="en-GB" sz="2800" dirty="0" smtClean="0"/>
              <a:t>income.</a:t>
            </a:r>
            <a:endParaRPr lang="en-GB" sz="2800" dirty="0"/>
          </a:p>
          <a:p>
            <a:r>
              <a:rPr lang="en-GB" sz="2800" dirty="0" smtClean="0"/>
              <a:t>Lodging </a:t>
            </a:r>
            <a:r>
              <a:rPr lang="en-GB" sz="2800" dirty="0"/>
              <a:t>of official funds in personal accounts yielding interest for account </a:t>
            </a:r>
            <a:r>
              <a:rPr lang="en-GB" sz="2800" dirty="0" smtClean="0"/>
              <a:t>holder.</a:t>
            </a:r>
            <a:endParaRPr lang="en-GB" sz="2800" dirty="0"/>
          </a:p>
          <a:p>
            <a:endParaRPr lang="en-GB" dirty="0"/>
          </a:p>
        </p:txBody>
      </p:sp>
    </p:spTree>
    <p:extLst>
      <p:ext uri="{BB962C8B-B14F-4D97-AF65-F5344CB8AC3E}">
        <p14:creationId xmlns:p14="http://schemas.microsoft.com/office/powerpoint/2010/main" val="2341712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9700"/>
            <a:ext cx="8229600" cy="1054100"/>
          </a:xfrm>
        </p:spPr>
        <p:txBody>
          <a:bodyPr>
            <a:normAutofit/>
          </a:bodyPr>
          <a:lstStyle/>
          <a:p>
            <a:pPr marL="274320" indent="-274320">
              <a:spcBef>
                <a:spcPct val="20000"/>
              </a:spcBef>
              <a:defRPr/>
            </a:pPr>
            <a:r>
              <a:rPr lang="en-GB" sz="2800" b="1" dirty="0" smtClean="0">
                <a:solidFill>
                  <a:prstClr val="black"/>
                </a:solidFill>
                <a:latin typeface="Constantia"/>
                <a:ea typeface="+mn-ea"/>
                <a:cs typeface="+mn-cs"/>
              </a:rPr>
              <a:t>Corrupt </a:t>
            </a:r>
            <a:r>
              <a:rPr lang="en-GB" sz="2800" b="1" dirty="0">
                <a:solidFill>
                  <a:prstClr val="black"/>
                </a:solidFill>
                <a:latin typeface="Constantia"/>
                <a:ea typeface="+mn-ea"/>
                <a:cs typeface="+mn-cs"/>
              </a:rPr>
              <a:t>Practices identified in the</a:t>
            </a:r>
            <a:r>
              <a:rPr lang="en-US" sz="2800" dirty="0">
                <a:solidFill>
                  <a:prstClr val="black"/>
                </a:solidFill>
                <a:latin typeface="Constantia"/>
                <a:ea typeface="+mn-ea"/>
                <a:cs typeface="+mn-cs"/>
              </a:rPr>
              <a:t> </a:t>
            </a:r>
            <a:r>
              <a:rPr lang="en-US" sz="2800" b="1" dirty="0">
                <a:solidFill>
                  <a:prstClr val="black"/>
                </a:solidFill>
                <a:latin typeface="Constantia"/>
                <a:ea typeface="+mn-ea"/>
                <a:cs typeface="+mn-cs"/>
              </a:rPr>
              <a:t>Management of </a:t>
            </a:r>
            <a:r>
              <a:rPr lang="en-US" sz="2800" b="1" dirty="0" smtClean="0">
                <a:solidFill>
                  <a:prstClr val="black"/>
                </a:solidFill>
                <a:latin typeface="Constantia"/>
                <a:ea typeface="+mn-ea"/>
                <a:cs typeface="+mn-cs"/>
              </a:rPr>
              <a:t>Funds</a:t>
            </a:r>
            <a:endParaRPr lang="en-GB" sz="2800" b="1" dirty="0"/>
          </a:p>
        </p:txBody>
      </p:sp>
      <p:sp>
        <p:nvSpPr>
          <p:cNvPr id="3" name="Content Placeholder 2"/>
          <p:cNvSpPr>
            <a:spLocks noGrp="1"/>
          </p:cNvSpPr>
          <p:nvPr>
            <p:ph idx="4294967295"/>
          </p:nvPr>
        </p:nvSpPr>
        <p:spPr>
          <a:xfrm>
            <a:off x="1016000" y="1193800"/>
            <a:ext cx="10045700" cy="4876799"/>
          </a:xfrm>
          <a:prstGeom prst="rect">
            <a:avLst/>
          </a:prstGeom>
        </p:spPr>
        <p:txBody>
          <a:bodyPr>
            <a:noAutofit/>
          </a:bodyPr>
          <a:lstStyle/>
          <a:p>
            <a:pPr marL="274320" indent="-274320" algn="just">
              <a:lnSpc>
                <a:spcPct val="100000"/>
              </a:lnSpc>
              <a:spcBef>
                <a:spcPts val="0"/>
              </a:spcBef>
              <a:buFont typeface="Wingdings 2"/>
              <a:buChar char=""/>
              <a:defRPr/>
            </a:pPr>
            <a:r>
              <a:rPr lang="en-GB" sz="2800" dirty="0">
                <a:solidFill>
                  <a:prstClr val="black"/>
                </a:solidFill>
              </a:rPr>
              <a:t>Over-invoicing </a:t>
            </a:r>
            <a:r>
              <a:rPr lang="en-GB" sz="2800" dirty="0">
                <a:solidFill>
                  <a:prstClr val="black"/>
                </a:solidFill>
              </a:rPr>
              <a:t>and falsification of document such as receipts, and alteration of </a:t>
            </a:r>
            <a:r>
              <a:rPr lang="en-GB" sz="2800" dirty="0" smtClean="0">
                <a:solidFill>
                  <a:prstClr val="black"/>
                </a:solidFill>
              </a:rPr>
              <a:t>figures.</a:t>
            </a:r>
            <a:endParaRPr lang="en-US" sz="2800" dirty="0">
              <a:solidFill>
                <a:prstClr val="black"/>
              </a:solidFill>
            </a:endParaRPr>
          </a:p>
          <a:p>
            <a:pPr marL="274320" indent="-274320" algn="just">
              <a:lnSpc>
                <a:spcPct val="100000"/>
              </a:lnSpc>
              <a:spcBef>
                <a:spcPts val="0"/>
              </a:spcBef>
              <a:buFont typeface="Wingdings 2"/>
              <a:buChar char=""/>
              <a:defRPr/>
            </a:pPr>
            <a:r>
              <a:rPr lang="en-GB" sz="2800" dirty="0" smtClean="0">
                <a:solidFill>
                  <a:prstClr val="black"/>
                </a:solidFill>
              </a:rPr>
              <a:t>Fictitious </a:t>
            </a:r>
            <a:r>
              <a:rPr lang="en-GB" sz="2800" dirty="0">
                <a:solidFill>
                  <a:prstClr val="black"/>
                </a:solidFill>
              </a:rPr>
              <a:t>expenditure and padding of expenses, as well as disregard for audit </a:t>
            </a:r>
            <a:r>
              <a:rPr lang="en-GB" sz="2800" dirty="0" smtClean="0">
                <a:solidFill>
                  <a:prstClr val="black"/>
                </a:solidFill>
              </a:rPr>
              <a:t>queries.</a:t>
            </a:r>
            <a:endParaRPr lang="en-US" sz="2800" dirty="0">
              <a:solidFill>
                <a:prstClr val="black"/>
              </a:solidFill>
            </a:endParaRPr>
          </a:p>
          <a:p>
            <a:pPr marL="274320" indent="-274320" algn="just">
              <a:lnSpc>
                <a:spcPct val="100000"/>
              </a:lnSpc>
              <a:spcBef>
                <a:spcPts val="0"/>
              </a:spcBef>
              <a:buFont typeface="Wingdings 2"/>
              <a:buChar char=""/>
              <a:defRPr/>
            </a:pPr>
            <a:r>
              <a:rPr lang="en-GB" sz="2800" dirty="0" smtClean="0">
                <a:solidFill>
                  <a:prstClr val="black"/>
                </a:solidFill>
              </a:rPr>
              <a:t>Converting </a:t>
            </a:r>
            <a:r>
              <a:rPr lang="en-GB" sz="2800" dirty="0">
                <a:solidFill>
                  <a:prstClr val="black"/>
                </a:solidFill>
              </a:rPr>
              <a:t>of official funds  and university resources to private </a:t>
            </a:r>
            <a:r>
              <a:rPr lang="en-GB" sz="2800" dirty="0" smtClean="0">
                <a:solidFill>
                  <a:prstClr val="black"/>
                </a:solidFill>
              </a:rPr>
              <a:t>use.</a:t>
            </a:r>
            <a:endParaRPr lang="en-US" sz="2800" dirty="0">
              <a:solidFill>
                <a:prstClr val="black"/>
              </a:solidFill>
            </a:endParaRPr>
          </a:p>
          <a:p>
            <a:pPr marL="274320" indent="-274320" algn="just">
              <a:lnSpc>
                <a:spcPct val="100000"/>
              </a:lnSpc>
              <a:spcBef>
                <a:spcPts val="0"/>
              </a:spcBef>
              <a:buFont typeface="Wingdings 2"/>
              <a:buChar char=""/>
              <a:defRPr/>
            </a:pPr>
            <a:r>
              <a:rPr lang="en-GB" sz="2800" dirty="0" smtClean="0">
                <a:solidFill>
                  <a:prstClr val="black"/>
                </a:solidFill>
              </a:rPr>
              <a:t>Fraudulent </a:t>
            </a:r>
            <a:r>
              <a:rPr lang="en-GB" sz="2800" dirty="0">
                <a:solidFill>
                  <a:prstClr val="black"/>
                </a:solidFill>
              </a:rPr>
              <a:t>allocation of funds to inappropriate  heads during budgeting process </a:t>
            </a:r>
            <a:r>
              <a:rPr lang="en-GB" sz="2800" dirty="0" smtClean="0">
                <a:solidFill>
                  <a:prstClr val="black"/>
                </a:solidFill>
              </a:rPr>
              <a:t>.</a:t>
            </a:r>
            <a:endParaRPr lang="en-US" sz="2800" dirty="0">
              <a:solidFill>
                <a:prstClr val="black"/>
              </a:solidFill>
            </a:endParaRPr>
          </a:p>
          <a:p>
            <a:pPr marL="274320" indent="-274320" algn="just">
              <a:lnSpc>
                <a:spcPct val="100000"/>
              </a:lnSpc>
              <a:spcBef>
                <a:spcPts val="0"/>
              </a:spcBef>
              <a:buFont typeface="Wingdings 2"/>
              <a:buChar char=""/>
              <a:defRPr/>
            </a:pPr>
            <a:r>
              <a:rPr lang="en-GB" sz="2800" dirty="0" smtClean="0">
                <a:solidFill>
                  <a:prstClr val="black"/>
                </a:solidFill>
              </a:rPr>
              <a:t>Payment </a:t>
            </a:r>
            <a:r>
              <a:rPr lang="en-GB" sz="2800" dirty="0">
                <a:solidFill>
                  <a:prstClr val="black"/>
                </a:solidFill>
              </a:rPr>
              <a:t>of salaries to ghost workers/inflation of staff nominal </a:t>
            </a:r>
            <a:r>
              <a:rPr lang="en-GB" sz="2800" dirty="0" smtClean="0">
                <a:solidFill>
                  <a:prstClr val="black"/>
                </a:solidFill>
              </a:rPr>
              <a:t>roll.</a:t>
            </a:r>
            <a:endParaRPr lang="en-US" sz="2800" dirty="0">
              <a:solidFill>
                <a:prstClr val="black"/>
              </a:solidFill>
            </a:endParaRPr>
          </a:p>
        </p:txBody>
      </p:sp>
    </p:spTree>
    <p:extLst>
      <p:ext uri="{BB962C8B-B14F-4D97-AF65-F5344CB8AC3E}">
        <p14:creationId xmlns:p14="http://schemas.microsoft.com/office/powerpoint/2010/main" val="3881767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46300" y="279400"/>
            <a:ext cx="8356600" cy="1143000"/>
          </a:xfrm>
        </p:spPr>
        <p:txBody>
          <a:bodyPr>
            <a:normAutofit/>
          </a:bodyPr>
          <a:lstStyle/>
          <a:p>
            <a:pPr algn="ctr"/>
            <a:r>
              <a:rPr lang="en-US" dirty="0">
                <a:solidFill>
                  <a:prstClr val="black"/>
                </a:solidFill>
                <a:latin typeface="Constantia"/>
              </a:rPr>
              <a:t>Corrupt Practices identified in </a:t>
            </a:r>
            <a:r>
              <a:rPr lang="en-US" dirty="0">
                <a:solidFill>
                  <a:prstClr val="black"/>
                </a:solidFill>
                <a:latin typeface="Constantia"/>
              </a:rPr>
              <a:t>Relation to Contract Awards</a:t>
            </a:r>
            <a:endParaRPr lang="en-US" dirty="0" smtClean="0"/>
          </a:p>
        </p:txBody>
      </p:sp>
      <p:sp>
        <p:nvSpPr>
          <p:cNvPr id="3" name="Content Placeholder 2"/>
          <p:cNvSpPr>
            <a:spLocks noGrp="1"/>
          </p:cNvSpPr>
          <p:nvPr>
            <p:ph idx="4294967295"/>
          </p:nvPr>
        </p:nvSpPr>
        <p:spPr>
          <a:xfrm>
            <a:off x="965200" y="1422400"/>
            <a:ext cx="10274300" cy="4584700"/>
          </a:xfrm>
          <a:prstGeom prst="rect">
            <a:avLst/>
          </a:prstGeom>
        </p:spPr>
        <p:txBody>
          <a:bodyPr>
            <a:noAutofit/>
          </a:bodyPr>
          <a:lstStyle/>
          <a:p>
            <a:pPr marL="274320" indent="-274320" algn="just">
              <a:lnSpc>
                <a:spcPct val="100000"/>
              </a:lnSpc>
              <a:spcBef>
                <a:spcPts val="0"/>
              </a:spcBef>
              <a:buClr>
                <a:schemeClr val="accent3"/>
              </a:buClr>
              <a:buFont typeface="Wingdings 2"/>
              <a:buChar char=""/>
              <a:defRPr/>
            </a:pPr>
            <a:r>
              <a:rPr lang="en-GB" sz="2800" dirty="0" smtClean="0"/>
              <a:t>Regular </a:t>
            </a:r>
            <a:r>
              <a:rPr lang="en-GB" sz="2800" dirty="0"/>
              <a:t>and occasional contract “cornering” by Council </a:t>
            </a:r>
            <a:r>
              <a:rPr lang="en-GB" sz="2800" dirty="0"/>
              <a:t>members; these compromise </a:t>
            </a:r>
            <a:r>
              <a:rPr lang="en-GB" sz="2800" dirty="0"/>
              <a:t>the integrity of the University and </a:t>
            </a:r>
            <a:r>
              <a:rPr lang="en-GB" sz="2800" dirty="0"/>
              <a:t>the quality </a:t>
            </a:r>
            <a:r>
              <a:rPr lang="en-GB" sz="2800" dirty="0"/>
              <a:t>of project execution</a:t>
            </a:r>
            <a:endParaRPr lang="en-US" sz="2800" dirty="0"/>
          </a:p>
          <a:p>
            <a:pPr marL="274320" indent="-274320" algn="just">
              <a:lnSpc>
                <a:spcPct val="100000"/>
              </a:lnSpc>
              <a:spcBef>
                <a:spcPts val="0"/>
              </a:spcBef>
              <a:buClr>
                <a:schemeClr val="accent3"/>
              </a:buClr>
              <a:buFont typeface="Wingdings 2"/>
              <a:buChar char=""/>
              <a:defRPr/>
            </a:pPr>
            <a:r>
              <a:rPr lang="en-GB" sz="2800" dirty="0" smtClean="0"/>
              <a:t>Contract </a:t>
            </a:r>
            <a:r>
              <a:rPr lang="en-GB" sz="2800" dirty="0"/>
              <a:t>splitting in order to bypass approval limit or favour specific contractors</a:t>
            </a:r>
            <a:endParaRPr lang="en-US" sz="2800" dirty="0"/>
          </a:p>
          <a:p>
            <a:pPr marL="274320" indent="-274320" algn="just">
              <a:lnSpc>
                <a:spcPct val="100000"/>
              </a:lnSpc>
              <a:spcBef>
                <a:spcPts val="0"/>
              </a:spcBef>
              <a:buClr>
                <a:schemeClr val="accent3"/>
              </a:buClr>
              <a:buFont typeface="Wingdings 2"/>
              <a:buChar char=""/>
              <a:defRPr/>
            </a:pPr>
            <a:r>
              <a:rPr lang="en-GB" sz="2800" dirty="0" smtClean="0"/>
              <a:t>Non-adherence </a:t>
            </a:r>
            <a:r>
              <a:rPr lang="en-GB" sz="2800" dirty="0"/>
              <a:t>to rules and policies regarding contracts leading to award of contracts to corrupt and incompetent firms and </a:t>
            </a:r>
            <a:r>
              <a:rPr lang="en-GB" sz="2800" dirty="0" smtClean="0"/>
              <a:t>suppliers.</a:t>
            </a:r>
            <a:endParaRPr lang="en-US" sz="2800" dirty="0"/>
          </a:p>
        </p:txBody>
      </p:sp>
    </p:spTree>
    <p:extLst>
      <p:ext uri="{BB962C8B-B14F-4D97-AF65-F5344CB8AC3E}">
        <p14:creationId xmlns:p14="http://schemas.microsoft.com/office/powerpoint/2010/main" val="3905475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207</TotalTime>
  <Words>1849</Words>
  <Application>Microsoft Office PowerPoint</Application>
  <PresentationFormat>Widescreen</PresentationFormat>
  <Paragraphs>140</Paragraphs>
  <Slides>26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Century Gothic</vt:lpstr>
      <vt:lpstr>Constantia</vt:lpstr>
      <vt:lpstr>Tw Cen MT</vt:lpstr>
      <vt:lpstr>Wingdings</vt:lpstr>
      <vt:lpstr>Wingdings 2</vt:lpstr>
      <vt:lpstr>Droplet</vt:lpstr>
      <vt:lpstr>ANTI-CORRUPTION ACADEMY OF NIGERIA INDEPENDENT CORRUPT PRACTICES AND OTHER RELATED OFFENCES COMMISSION  WORKSHOP ON ACADEMIC INTEGRITY FOR NIGERIAN TERTIARY INSTITUTIONS 6 – 7, 13 – 14 &amp; 20 – 21 JULY 2015   PRESENTATION OF THE FINDINGS OF THE UNIVERSITY SYSTEM STUDY AND REVIEW (USSR) REPORT</vt:lpstr>
      <vt:lpstr>Background</vt:lpstr>
      <vt:lpstr>Study Objective</vt:lpstr>
      <vt:lpstr>Study Design</vt:lpstr>
      <vt:lpstr>Key Findings</vt:lpstr>
      <vt:lpstr>Corrupt Practices identified in the Management of Funds</vt:lpstr>
      <vt:lpstr>Corrupt Practices identified in the Management of Funds (cont.)</vt:lpstr>
      <vt:lpstr>Corrupt Practices identified in the Management of Funds</vt:lpstr>
      <vt:lpstr>Corrupt Practices identified in Relation to Contract Awards</vt:lpstr>
      <vt:lpstr>Corrupt Practices identified in Relation to Contract Awards</vt:lpstr>
      <vt:lpstr>Corrupt Practices identified in Relation to Appointments, Promotion and Discipline of Staff</vt:lpstr>
      <vt:lpstr>Corrupt Practices identified in Relation to Appointments, Promotion and Discipline of Staff</vt:lpstr>
      <vt:lpstr>Corrupt Practices identified in Relation to Admissions, Enrolment &amp; Registration</vt:lpstr>
      <vt:lpstr>Corrupt Practices identified in Relation to Admissions, Enrolment &amp; Registration</vt:lpstr>
      <vt:lpstr>Corrupt Practices identified in Relation to Examination Administration &amp; Award of Degrees</vt:lpstr>
      <vt:lpstr>Corrupt Practices identified in Relation to Departmental Administration &amp; Faculty Governance</vt:lpstr>
      <vt:lpstr>Corrupt Practices identified in Relation to Research &amp; Research Administration</vt:lpstr>
      <vt:lpstr>Corrupt Practices identified in Relation to Teaching and Learning Services</vt:lpstr>
      <vt:lpstr>Corrupt Practices identified in Relation to Teaching and Learning Services</vt:lpstr>
      <vt:lpstr>General Comments/Observations</vt:lpstr>
      <vt:lpstr>What Next?</vt:lpstr>
      <vt:lpstr>What Next?</vt:lpstr>
      <vt:lpstr>What Next?</vt:lpstr>
      <vt:lpstr>What Next?</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ANTI-CORRUPTION ACADEMY OF NIGERIA INDEPENDENT CORRUPT PRACTICES AND OTHER RELATED OFFENCES COMMISSION</dc:title>
  <dc:creator>Sola Akinrinade</dc:creator>
  <cp:lastModifiedBy>Sola Akinrinade</cp:lastModifiedBy>
  <cp:revision>10</cp:revision>
  <dcterms:created xsi:type="dcterms:W3CDTF">2015-06-29T12:29:06Z</dcterms:created>
  <dcterms:modified xsi:type="dcterms:W3CDTF">2015-06-29T15:56:35Z</dcterms:modified>
</cp:coreProperties>
</file>