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7" r:id="rId21"/>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368CC88D-F9C6-460E-994F-C64E7A71EB1A}" type="datetimeFigureOut">
              <a:rPr lang="en-US" smtClean="0"/>
              <a:pPr/>
              <a:t>10/26/2015</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67F904CA-9B1A-433A-BCB1-C846DB716C6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49A042-6971-49C0-843D-DB28E0E55D93}" type="slidenum">
              <a:rPr lang="en-GB" smtClean="0"/>
              <a:pPr/>
              <a:t>12</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10/26/2015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10/26/2015</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10/26/2015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10/26/2015</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10/26/2015</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10/26/2015</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10/26/2015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990600"/>
            <a:ext cx="7848600" cy="1828800"/>
          </a:xfrm>
        </p:spPr>
        <p:txBody>
          <a:bodyPr>
            <a:normAutofit fontScale="90000"/>
          </a:bodyPr>
          <a:lstStyle/>
          <a:p>
            <a:pPr algn="ctr" eaLnBrk="1" hangingPunct="1">
              <a:defRPr/>
            </a:pPr>
            <a:r>
              <a:rPr lang="en-US" sz="4000" b="1" dirty="0" smtClean="0">
                <a:latin typeface="Maiandra GD" pitchFamily="34" charset="0"/>
              </a:rPr>
              <a:t>COSTS, COMPENSATION, DAMAGES AND RESTITUTION UNDER THE ACJA 2015</a:t>
            </a:r>
          </a:p>
        </p:txBody>
      </p:sp>
      <p:sp>
        <p:nvSpPr>
          <p:cNvPr id="2051" name="Rectangle 3"/>
          <p:cNvSpPr>
            <a:spLocks noGrp="1" noChangeArrowheads="1"/>
          </p:cNvSpPr>
          <p:nvPr>
            <p:ph type="subTitle" idx="1"/>
          </p:nvPr>
        </p:nvSpPr>
        <p:spPr>
          <a:xfrm>
            <a:off x="1447800" y="4572000"/>
            <a:ext cx="6400800" cy="1752600"/>
          </a:xfrm>
        </p:spPr>
        <p:txBody>
          <a:bodyPr/>
          <a:lstStyle/>
          <a:p>
            <a:pPr marL="609600" indent="-609600" eaLnBrk="1" hangingPunct="1">
              <a:defRPr/>
            </a:pPr>
            <a:endParaRPr lang="en-US" sz="3600" dirty="0" smtClean="0"/>
          </a:p>
          <a:p>
            <a:pPr marL="609600" indent="-609600" eaLnBrk="1" hangingPunct="1">
              <a:defRPr/>
            </a:pPr>
            <a:r>
              <a:rPr lang="en-US" sz="2400" b="1" dirty="0" smtClean="0"/>
              <a:t>					</a:t>
            </a:r>
            <a:r>
              <a:rPr lang="en-US" sz="1800" b="1" dirty="0" err="1" smtClean="0">
                <a:latin typeface="Maiandra GD" pitchFamily="34" charset="0"/>
              </a:rPr>
              <a:t>Enosa</a:t>
            </a:r>
            <a:r>
              <a:rPr lang="en-US" sz="1800" b="1" dirty="0" smtClean="0">
                <a:latin typeface="Maiandra GD" pitchFamily="34" charset="0"/>
              </a:rPr>
              <a:t> </a:t>
            </a:r>
            <a:r>
              <a:rPr lang="en-US" sz="1800" b="1" dirty="0" err="1" smtClean="0">
                <a:latin typeface="Maiandra GD" pitchFamily="34" charset="0"/>
              </a:rPr>
              <a:t>Omoghibo</a:t>
            </a:r>
            <a:r>
              <a:rPr lang="en-US" sz="1800" b="1" dirty="0" smtClean="0">
                <a:latin typeface="Maiandra GD" pitchFamily="34" charset="0"/>
              </a:rPr>
              <a:t> Esq</a:t>
            </a:r>
            <a:r>
              <a:rPr lang="en-US" sz="2400" b="1" dirty="0" smtClean="0">
                <a:latin typeface="Maiandra GD" pitchFamily="34" charset="0"/>
              </a:rPr>
              <a:t>.</a:t>
            </a:r>
          </a:p>
          <a:p>
            <a:pPr marL="609600" indent="-609600" eaLnBrk="1" hangingPunct="1">
              <a:defRPr/>
            </a:pPr>
            <a:r>
              <a:rPr lang="en-US" sz="1800" i="1" dirty="0" smtClean="0">
                <a:latin typeface="Maiandra GD" pitchFamily="34" charset="0"/>
              </a:rPr>
              <a:t>		   			</a:t>
            </a:r>
            <a:r>
              <a:rPr lang="en-US" sz="1600" i="1" dirty="0" smtClean="0">
                <a:latin typeface="Maiandra GD" pitchFamily="34" charset="0"/>
              </a:rPr>
              <a:t>Chairman’s Special Unit</a:t>
            </a:r>
          </a:p>
          <a:p>
            <a:pPr marL="609600" indent="-609600" eaLnBrk="1" hangingPunct="1">
              <a:defRPr/>
            </a:pPr>
            <a:r>
              <a:rPr lang="en-US" sz="1600" i="1" dirty="0" smtClean="0">
                <a:latin typeface="Maiandra GD" pitchFamily="34" charset="0"/>
              </a:rPr>
              <a:t>					ICPC HQs, Abuja.</a:t>
            </a:r>
          </a:p>
          <a:p>
            <a:pPr marL="609600" indent="-609600" eaLnBrk="1" hangingPunct="1">
              <a:defRPr/>
            </a:pPr>
            <a:endParaRPr lang="en-US" sz="1600" i="1" dirty="0" smtClean="0">
              <a:latin typeface="Maiandra GD" pitchFamily="34" charset="0"/>
            </a:endParaRPr>
          </a:p>
          <a:p>
            <a:pPr marL="609600" indent="-609600" eaLnBrk="1" hangingPunct="1">
              <a:defRPr/>
            </a:pPr>
            <a:endParaRPr lang="en-US" sz="3600" dirty="0" smtClean="0"/>
          </a:p>
          <a:p>
            <a:pPr marL="609600" indent="-609600" eaLnBrk="1" hangingPunct="1">
              <a:defRPr/>
            </a:pPr>
            <a:endParaRPr lang="en-US" sz="3600" dirty="0" smtClean="0"/>
          </a:p>
          <a:p>
            <a:pPr marL="609600" indent="-609600" eaLnBrk="1" hangingPunct="1">
              <a:defRPr/>
            </a:pPr>
            <a:endParaRPr lang="en-US" sz="3600" dirty="0" smtClean="0"/>
          </a:p>
          <a:p>
            <a:pPr marL="609600" indent="-609600" eaLnBrk="1" hangingPunct="1">
              <a:defRPr/>
            </a:pPr>
            <a:endParaRPr lang="en-US" sz="3600" dirty="0" smtClean="0"/>
          </a:p>
          <a:p>
            <a:pPr marL="609600" indent="-609600" eaLnBrk="1" hangingPunct="1">
              <a:defRPr/>
            </a:pPr>
            <a:endParaRPr lang="en-US" sz="3600" dirty="0" smtClean="0"/>
          </a:p>
          <a:p>
            <a:pPr marL="609600" indent="-609600" eaLnBrk="1" hangingPunct="1">
              <a:defRPr/>
            </a:pPr>
            <a:endParaRPr lang="en-US" sz="3600" dirty="0" smtClean="0"/>
          </a:p>
        </p:txBody>
      </p:sp>
      <p:pic>
        <p:nvPicPr>
          <p:cNvPr id="1026" name="Picture 2" descr="C:\Program Files (x86)\Microsoft Office\MEDIA\CAGCAT10\j0300840.wmf"/>
          <p:cNvPicPr>
            <a:picLocks noChangeAspect="1" noChangeArrowheads="1"/>
          </p:cNvPicPr>
          <p:nvPr/>
        </p:nvPicPr>
        <p:blipFill>
          <a:blip r:embed="rId2"/>
          <a:srcRect/>
          <a:stretch>
            <a:fillRect/>
          </a:stretch>
        </p:blipFill>
        <p:spPr bwMode="auto">
          <a:xfrm>
            <a:off x="3276600" y="4953000"/>
            <a:ext cx="1815084" cy="152887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7467600" cy="639762"/>
          </a:xfrm>
        </p:spPr>
        <p:txBody>
          <a:bodyPr>
            <a:noAutofit/>
          </a:bodyPr>
          <a:lstStyle/>
          <a:p>
            <a:pPr algn="ctr">
              <a:defRPr/>
            </a:pPr>
            <a:r>
              <a:rPr lang="en-US" sz="3200" b="1" dirty="0" smtClean="0">
                <a:latin typeface="Maiandra GD" pitchFamily="34" charset="0"/>
              </a:rPr>
              <a:t>SPECIFIC PROVISIONS [4]</a:t>
            </a:r>
            <a:endParaRPr lang="en-US" sz="3200" b="1" dirty="0" smtClean="0"/>
          </a:p>
        </p:txBody>
      </p:sp>
      <p:sp>
        <p:nvSpPr>
          <p:cNvPr id="11267" name="Rectangle 3"/>
          <p:cNvSpPr>
            <a:spLocks noGrp="1" noChangeArrowheads="1"/>
          </p:cNvSpPr>
          <p:nvPr>
            <p:ph sz="quarter" idx="1"/>
          </p:nvPr>
        </p:nvSpPr>
        <p:spPr>
          <a:xfrm>
            <a:off x="457200" y="990600"/>
            <a:ext cx="8001000" cy="5638800"/>
          </a:xfrm>
        </p:spPr>
        <p:txBody>
          <a:bodyPr>
            <a:normAutofit lnSpcReduction="10000"/>
          </a:bodyPr>
          <a:lstStyle/>
          <a:p>
            <a:pPr algn="just" eaLnBrk="1" hangingPunct="1">
              <a:buFont typeface="Courier New" pitchFamily="49" charset="0"/>
              <a:buChar char="o"/>
              <a:defRPr/>
            </a:pPr>
            <a:r>
              <a:rPr lang="en-US" dirty="0" smtClean="0">
                <a:latin typeface="Maiandra GD" pitchFamily="34" charset="0"/>
              </a:rPr>
              <a:t>The power of the court to order restitution as the justice of the case demands is provided for in section 321 of the Act.</a:t>
            </a:r>
          </a:p>
          <a:p>
            <a:pPr algn="just" eaLnBrk="1" hangingPunct="1">
              <a:buFont typeface="Courier New" pitchFamily="49" charset="0"/>
              <a:buChar char="o"/>
              <a:defRPr/>
            </a:pPr>
            <a:endParaRPr lang="en-US" sz="1400" dirty="0" smtClean="0">
              <a:latin typeface="Maiandra GD" pitchFamily="34" charset="0"/>
            </a:endParaRPr>
          </a:p>
          <a:p>
            <a:pPr algn="just" eaLnBrk="1" hangingPunct="1">
              <a:buFont typeface="Courier New" pitchFamily="49" charset="0"/>
              <a:buChar char="o"/>
              <a:defRPr/>
            </a:pPr>
            <a:r>
              <a:rPr lang="en-US" dirty="0" smtClean="0">
                <a:latin typeface="Maiandra GD" pitchFamily="34" charset="0"/>
              </a:rPr>
              <a:t>Specifically, section 321 provides thus:</a:t>
            </a:r>
          </a:p>
          <a:p>
            <a:pPr lvl="1" algn="just">
              <a:buFont typeface="Courier New" pitchFamily="49" charset="0"/>
              <a:buChar char="o"/>
              <a:defRPr/>
            </a:pPr>
            <a:r>
              <a:rPr lang="en-US" sz="1900" dirty="0" smtClean="0">
                <a:latin typeface="Maiandra GD" pitchFamily="34" charset="0"/>
              </a:rPr>
              <a:t>“A court after conviction may adjourn proceedings to consider and determine sentence appropriate for each convict:</a:t>
            </a:r>
          </a:p>
          <a:p>
            <a:pPr lvl="2" algn="just">
              <a:buNone/>
              <a:defRPr/>
            </a:pPr>
            <a:endParaRPr lang="en-US" sz="1900" dirty="0" smtClean="0">
              <a:latin typeface="Maiandra GD" pitchFamily="34" charset="0"/>
            </a:endParaRPr>
          </a:p>
          <a:p>
            <a:pPr lvl="2" algn="just">
              <a:buNone/>
              <a:defRPr/>
            </a:pPr>
            <a:r>
              <a:rPr lang="en-US" sz="1900" dirty="0" smtClean="0">
                <a:latin typeface="Maiandra GD" pitchFamily="34" charset="0"/>
              </a:rPr>
              <a:t>(a) In addition to or in lieu of any other penalty authorized by law, order the convict to make restitution or pay compensation to any victim of the crime for which the offender was convicted, or to the victim’s estate; or</a:t>
            </a:r>
          </a:p>
          <a:p>
            <a:pPr lvl="2" algn="just">
              <a:buNone/>
              <a:defRPr/>
            </a:pPr>
            <a:endParaRPr lang="en-US" sz="1900" dirty="0" smtClean="0">
              <a:latin typeface="Maiandra GD" pitchFamily="34" charset="0"/>
            </a:endParaRPr>
          </a:p>
          <a:p>
            <a:pPr lvl="2" algn="just">
              <a:buNone/>
              <a:defRPr/>
            </a:pPr>
            <a:r>
              <a:rPr lang="en-US" sz="1900" dirty="0" smtClean="0">
                <a:latin typeface="Maiandra GD" pitchFamily="34" charset="0"/>
              </a:rPr>
              <a:t>(b) Order for the restitution or compensation for the loss or destruction of the victim’s property and in so doing the court may direct the convict:  </a:t>
            </a:r>
            <a:r>
              <a:rPr lang="en-US" dirty="0" smtClean="0">
                <a:latin typeface="Maiandra GD" pitchFamily="34" charset="0"/>
              </a:rPr>
              <a:t> </a:t>
            </a:r>
          </a:p>
          <a:p>
            <a:pPr eaLnBrk="1" hangingPunct="1">
              <a:buFont typeface="Wingdings" pitchFamily="2" charset="2"/>
              <a:buNone/>
              <a:defRPr/>
            </a:pPr>
            <a:r>
              <a:rPr lang="en-US" dirty="0" smtClean="0">
                <a:latin typeface="Maiandra GD" pitchFamily="34" charset="0"/>
              </a:rPr>
              <a:t>   </a:t>
            </a:r>
            <a:r>
              <a:rPr lang="en-US" dirty="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7467600" cy="715962"/>
          </a:xfrm>
        </p:spPr>
        <p:txBody>
          <a:bodyPr/>
          <a:lstStyle/>
          <a:p>
            <a:pPr algn="ctr">
              <a:defRPr/>
            </a:pPr>
            <a:r>
              <a:rPr lang="en-US" sz="2800" b="1" dirty="0" smtClean="0">
                <a:latin typeface="Maiandra GD" pitchFamily="34" charset="0"/>
              </a:rPr>
              <a:t>SPECIFIC PROVISIONS [4] </a:t>
            </a:r>
            <a:r>
              <a:rPr lang="en-US" sz="1800" b="1" dirty="0" smtClean="0">
                <a:latin typeface="Maiandra GD" pitchFamily="34" charset="0"/>
              </a:rPr>
              <a:t>CON’TD</a:t>
            </a:r>
            <a:endParaRPr lang="en-US" sz="1800" b="1" dirty="0" smtClean="0"/>
          </a:p>
        </p:txBody>
      </p:sp>
      <p:sp>
        <p:nvSpPr>
          <p:cNvPr id="12291" name="Rectangle 3"/>
          <p:cNvSpPr>
            <a:spLocks noGrp="1" noChangeArrowheads="1"/>
          </p:cNvSpPr>
          <p:nvPr>
            <p:ph sz="quarter" idx="1"/>
          </p:nvPr>
        </p:nvSpPr>
        <p:spPr>
          <a:xfrm>
            <a:off x="457200" y="1143000"/>
            <a:ext cx="7848600" cy="5330952"/>
          </a:xfrm>
        </p:spPr>
        <p:txBody>
          <a:bodyPr/>
          <a:lstStyle/>
          <a:p>
            <a:pPr algn="just" eaLnBrk="1" hangingPunct="1">
              <a:buFont typeface="Wingdings" pitchFamily="2" charset="2"/>
              <a:buNone/>
              <a:defRPr/>
            </a:pPr>
            <a:r>
              <a:rPr lang="en-US" dirty="0" smtClean="0"/>
              <a:t>		</a:t>
            </a:r>
            <a:r>
              <a:rPr lang="en-US" dirty="0" smtClean="0">
                <a:latin typeface="Maiandra GD" pitchFamily="34" charset="0"/>
              </a:rPr>
              <a:t>(</a:t>
            </a:r>
            <a:r>
              <a:rPr lang="en-US" dirty="0" err="1" smtClean="0">
                <a:latin typeface="Maiandra GD" pitchFamily="34" charset="0"/>
              </a:rPr>
              <a:t>i</a:t>
            </a:r>
            <a:r>
              <a:rPr lang="en-US" dirty="0" smtClean="0">
                <a:latin typeface="Maiandra GD" pitchFamily="34" charset="0"/>
              </a:rPr>
              <a:t>) 	to return the property to the owner or to a 		person designated by the owner,</a:t>
            </a:r>
          </a:p>
          <a:p>
            <a:pPr algn="just" eaLnBrk="1" hangingPunct="1">
              <a:buFont typeface="Wingdings" pitchFamily="2" charset="2"/>
              <a:buNone/>
              <a:defRPr/>
            </a:pPr>
            <a:endParaRPr lang="en-US" dirty="0" smtClean="0">
              <a:latin typeface="Maiandra GD" pitchFamily="34" charset="0"/>
            </a:endParaRPr>
          </a:p>
          <a:p>
            <a:pPr algn="just" eaLnBrk="1" hangingPunct="1">
              <a:buFont typeface="Wingdings" pitchFamily="2" charset="2"/>
              <a:buNone/>
              <a:defRPr/>
            </a:pPr>
            <a:r>
              <a:rPr lang="en-US" dirty="0" smtClean="0">
                <a:latin typeface="Maiandra GD" pitchFamily="34" charset="0"/>
              </a:rPr>
              <a:t>		(ii) 	where the return of the property is 			impossible 		or impracticable, to 			pay an amount equal 		to the 			value of the property, or </a:t>
            </a:r>
          </a:p>
          <a:p>
            <a:pPr algn="just" eaLnBrk="1" hangingPunct="1">
              <a:buFont typeface="Wingdings" pitchFamily="2" charset="2"/>
              <a:buNone/>
              <a:defRPr/>
            </a:pPr>
            <a:endParaRPr lang="en-US" dirty="0" smtClean="0">
              <a:latin typeface="Maiandra GD" pitchFamily="34" charset="0"/>
            </a:endParaRPr>
          </a:p>
          <a:p>
            <a:pPr algn="just" eaLnBrk="1" hangingPunct="1">
              <a:buFont typeface="Wingdings" pitchFamily="2" charset="2"/>
              <a:buNone/>
              <a:defRPr/>
            </a:pPr>
            <a:r>
              <a:rPr lang="en-US" dirty="0" smtClean="0">
                <a:latin typeface="Maiandra GD" pitchFamily="34" charset="0"/>
              </a:rPr>
              <a:t>		(iii) 	where the property to be returned is 			inadequate or insufficient, to pay an 			amount equal 		to the property 		calculated on the basis of 		what is 		fair and just.”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7467600" cy="639762"/>
          </a:xfrm>
        </p:spPr>
        <p:txBody>
          <a:bodyPr>
            <a:normAutofit/>
          </a:bodyPr>
          <a:lstStyle/>
          <a:p>
            <a:pPr algn="ctr">
              <a:defRPr/>
            </a:pPr>
            <a:r>
              <a:rPr lang="en-US" sz="2800" b="1" dirty="0" smtClean="0">
                <a:latin typeface="Maiandra GD" pitchFamily="34" charset="0"/>
              </a:rPr>
              <a:t>SPECIFIC PROVISIONS [5]</a:t>
            </a:r>
            <a:endParaRPr lang="en-US" dirty="0" smtClean="0"/>
          </a:p>
        </p:txBody>
      </p:sp>
      <p:sp>
        <p:nvSpPr>
          <p:cNvPr id="13315" name="Rectangle 3"/>
          <p:cNvSpPr>
            <a:spLocks noGrp="1" noChangeArrowheads="1"/>
          </p:cNvSpPr>
          <p:nvPr>
            <p:ph sz="quarter" idx="1"/>
          </p:nvPr>
        </p:nvSpPr>
        <p:spPr>
          <a:xfrm>
            <a:off x="457200" y="1143000"/>
            <a:ext cx="7772400" cy="5330952"/>
          </a:xfrm>
        </p:spPr>
        <p:txBody>
          <a:bodyPr>
            <a:normAutofit lnSpcReduction="10000"/>
          </a:bodyPr>
          <a:lstStyle/>
          <a:p>
            <a:pPr algn="just" eaLnBrk="1" hangingPunct="1">
              <a:lnSpc>
                <a:spcPct val="90000"/>
              </a:lnSpc>
              <a:defRPr/>
            </a:pPr>
            <a:r>
              <a:rPr lang="en-US" sz="2400" dirty="0" smtClean="0">
                <a:latin typeface="Maiandra GD" pitchFamily="34" charset="0"/>
              </a:rPr>
              <a:t>Section 322 of the ACJA empowers the court to award cost against a private prosecutor in the event that the defendant is acquitted after trial. It is worthy of note here that who falls within the definition of a private prosecutor is clearly spelt out in sub section (2). </a:t>
            </a:r>
          </a:p>
          <a:p>
            <a:pPr algn="just" eaLnBrk="1" hangingPunct="1">
              <a:lnSpc>
                <a:spcPct val="90000"/>
              </a:lnSpc>
              <a:defRPr/>
            </a:pPr>
            <a:endParaRPr lang="en-US" sz="2400" dirty="0" smtClean="0"/>
          </a:p>
          <a:p>
            <a:pPr algn="just" eaLnBrk="1" hangingPunct="1">
              <a:lnSpc>
                <a:spcPct val="90000"/>
              </a:lnSpc>
              <a:defRPr/>
            </a:pPr>
            <a:r>
              <a:rPr lang="en-US" sz="2400" dirty="0" smtClean="0">
                <a:latin typeface="Maiandra GD" pitchFamily="34" charset="0"/>
              </a:rPr>
              <a:t>Section  323 (1), (2) &amp; (3) appears to compliment section 322 in that here the courts are empowered to award cost or compensation in </a:t>
            </a:r>
            <a:r>
              <a:rPr lang="en-US" sz="2400" dirty="0" err="1" smtClean="0">
                <a:latin typeface="Maiandra GD" pitchFamily="34" charset="0"/>
              </a:rPr>
              <a:t>favour</a:t>
            </a:r>
            <a:r>
              <a:rPr lang="en-US" sz="2400" dirty="0" smtClean="0">
                <a:latin typeface="Maiandra GD" pitchFamily="34" charset="0"/>
              </a:rPr>
              <a:t> of the defendant if the it appears to the court that the charge upon which trial was commenced is false, vexatious or frivolous.</a:t>
            </a:r>
          </a:p>
          <a:p>
            <a:pPr algn="ctr" eaLnBrk="1" hangingPunct="1">
              <a:lnSpc>
                <a:spcPct val="90000"/>
              </a:lnSpc>
              <a:buNone/>
              <a:defRPr/>
            </a:pPr>
            <a:r>
              <a:rPr lang="en-US" u="sng" dirty="0" smtClean="0">
                <a:latin typeface="Maiandra GD" pitchFamily="34" charset="0"/>
              </a:rPr>
              <a:t>QUERY</a:t>
            </a:r>
            <a:r>
              <a:rPr lang="en-US" dirty="0" smtClean="0">
                <a:latin typeface="Maiandra GD" pitchFamily="34" charset="0"/>
              </a:rPr>
              <a:t> </a:t>
            </a:r>
          </a:p>
          <a:p>
            <a:pPr marL="457200" indent="-457200" algn="just" eaLnBrk="1" hangingPunct="1">
              <a:lnSpc>
                <a:spcPct val="90000"/>
              </a:lnSpc>
              <a:buNone/>
              <a:defRPr/>
            </a:pPr>
            <a:r>
              <a:rPr lang="en-US" dirty="0" smtClean="0">
                <a:latin typeface="Maiandra GD" pitchFamily="34" charset="0"/>
              </a:rPr>
              <a:t>Is there a problem here for the Prosecutor?</a:t>
            </a:r>
          </a:p>
          <a:p>
            <a:pPr marL="457200" indent="-457200" algn="just" eaLnBrk="1" hangingPunct="1">
              <a:lnSpc>
                <a:spcPct val="90000"/>
              </a:lnSpc>
              <a:buNone/>
              <a:defRPr/>
            </a:pPr>
            <a:r>
              <a:rPr lang="en-US" dirty="0" smtClean="0">
                <a:latin typeface="Maiandra GD" pitchFamily="34" charset="0"/>
              </a:rPr>
              <a:t>What will be a possible defense of the Complainant?</a:t>
            </a:r>
          </a:p>
          <a:p>
            <a:pPr algn="ctr" eaLnBrk="1" hangingPunct="1">
              <a:lnSpc>
                <a:spcPct val="90000"/>
              </a:lnSpc>
              <a:buNone/>
              <a:defRPr/>
            </a:pPr>
            <a:r>
              <a:rPr lang="en-US" dirty="0" smtClean="0">
                <a:latin typeface="Maiandra GD" pitchFamily="34" charset="0"/>
              </a:rPr>
              <a:t> </a:t>
            </a:r>
            <a:endParaRPr lang="en-US" sz="1000" dirty="0" smtClean="0">
              <a:latin typeface="Maiandra GD"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7848600" cy="715962"/>
          </a:xfrm>
        </p:spPr>
        <p:txBody>
          <a:bodyPr>
            <a:normAutofit/>
          </a:bodyPr>
          <a:lstStyle/>
          <a:p>
            <a:pPr algn="ctr">
              <a:defRPr/>
            </a:pPr>
            <a:r>
              <a:rPr lang="en-US" sz="4000" b="1" dirty="0" smtClean="0">
                <a:latin typeface="Maiandra GD" pitchFamily="34" charset="0"/>
              </a:rPr>
              <a:t>SPECIFIC PROVISIONS [5] </a:t>
            </a:r>
            <a:r>
              <a:rPr lang="en-US" sz="2200" b="1" dirty="0" smtClean="0">
                <a:latin typeface="Maiandra GD" pitchFamily="34" charset="0"/>
              </a:rPr>
              <a:t>CON’TD</a:t>
            </a:r>
            <a:endParaRPr lang="en-US" sz="2200" b="1" dirty="0" smtClean="0"/>
          </a:p>
        </p:txBody>
      </p:sp>
      <p:sp>
        <p:nvSpPr>
          <p:cNvPr id="14339" name="Rectangle 3"/>
          <p:cNvSpPr>
            <a:spLocks noGrp="1" noChangeArrowheads="1"/>
          </p:cNvSpPr>
          <p:nvPr>
            <p:ph sz="quarter" idx="1"/>
          </p:nvPr>
        </p:nvSpPr>
        <p:spPr>
          <a:xfrm>
            <a:off x="457200" y="1143000"/>
            <a:ext cx="7772400" cy="5330952"/>
          </a:xfrm>
        </p:spPr>
        <p:txBody>
          <a:bodyPr>
            <a:normAutofit/>
          </a:bodyPr>
          <a:lstStyle/>
          <a:p>
            <a:pPr eaLnBrk="1" hangingPunct="1">
              <a:lnSpc>
                <a:spcPct val="90000"/>
              </a:lnSpc>
              <a:buFont typeface="Wingdings" pitchFamily="2" charset="2"/>
              <a:buNone/>
              <a:defRPr/>
            </a:pPr>
            <a:r>
              <a:rPr lang="en-US" sz="2000" dirty="0" smtClean="0"/>
              <a:t>	</a:t>
            </a:r>
            <a:r>
              <a:rPr lang="en-US" sz="2000" b="1" u="sng" dirty="0" smtClean="0">
                <a:latin typeface="Maiandra GD" pitchFamily="34" charset="0"/>
              </a:rPr>
              <a:t>HINTS [I]:</a:t>
            </a:r>
          </a:p>
          <a:p>
            <a:pPr algn="just" eaLnBrk="1" hangingPunct="1">
              <a:lnSpc>
                <a:spcPct val="90000"/>
              </a:lnSpc>
              <a:buFont typeface="Wingdings" pitchFamily="2" charset="2"/>
              <a:buChar char="ü"/>
              <a:defRPr/>
            </a:pPr>
            <a:r>
              <a:rPr lang="en-US" sz="2000" dirty="0" smtClean="0">
                <a:latin typeface="Maiandra GD" pitchFamily="34" charset="0"/>
              </a:rPr>
              <a:t>In section 322 (1) &amp; (2), the word “Private Prosecutor” is used. Who a private Prosecutor is as applicable under this section was also defined. </a:t>
            </a:r>
          </a:p>
          <a:p>
            <a:pPr algn="just">
              <a:lnSpc>
                <a:spcPct val="90000"/>
              </a:lnSpc>
              <a:buFont typeface="Wingdings" pitchFamily="2" charset="2"/>
              <a:buChar char="ü"/>
              <a:defRPr/>
            </a:pPr>
            <a:endParaRPr lang="en-US" sz="800" dirty="0" smtClean="0">
              <a:latin typeface="Maiandra GD" pitchFamily="34" charset="0"/>
            </a:endParaRPr>
          </a:p>
          <a:p>
            <a:pPr algn="just">
              <a:lnSpc>
                <a:spcPct val="90000"/>
              </a:lnSpc>
              <a:buFont typeface="Wingdings" pitchFamily="2" charset="2"/>
              <a:buChar char="ü"/>
              <a:defRPr/>
            </a:pPr>
            <a:r>
              <a:rPr lang="en-US" sz="2000" dirty="0" smtClean="0">
                <a:latin typeface="Maiandra GD" pitchFamily="34" charset="0"/>
              </a:rPr>
              <a:t>In section 323 the word “Person” is used. The inference here is that the “person who causes the arrest, or the arrest and charge of a defendant” would be the complainant (Petitioner) as in the Commission’s case and not the Prosecutor.</a:t>
            </a:r>
          </a:p>
          <a:p>
            <a:pPr algn="just" eaLnBrk="1" hangingPunct="1">
              <a:lnSpc>
                <a:spcPct val="90000"/>
              </a:lnSpc>
              <a:buFont typeface="Wingdings" pitchFamily="2" charset="2"/>
              <a:buNone/>
              <a:defRPr/>
            </a:pPr>
            <a:r>
              <a:rPr lang="en-US" sz="2000" dirty="0" smtClean="0"/>
              <a:t>	</a:t>
            </a:r>
          </a:p>
          <a:p>
            <a:pPr algn="just" eaLnBrk="1" hangingPunct="1">
              <a:lnSpc>
                <a:spcPct val="90000"/>
              </a:lnSpc>
              <a:buFont typeface="Wingdings" pitchFamily="2" charset="2"/>
              <a:buNone/>
              <a:defRPr/>
            </a:pPr>
            <a:r>
              <a:rPr lang="en-US" sz="2000" b="1" dirty="0" smtClean="0">
                <a:latin typeface="Maiandra GD" pitchFamily="34" charset="0"/>
              </a:rPr>
              <a:t>	</a:t>
            </a:r>
            <a:r>
              <a:rPr lang="en-US" sz="2000" b="1" u="sng" dirty="0" smtClean="0">
                <a:latin typeface="Maiandra GD" pitchFamily="34" charset="0"/>
              </a:rPr>
              <a:t>HINTS [II]:</a:t>
            </a:r>
          </a:p>
          <a:p>
            <a:pPr algn="just">
              <a:lnSpc>
                <a:spcPct val="90000"/>
              </a:lnSpc>
              <a:buFont typeface="Wingdings" pitchFamily="2" charset="2"/>
              <a:buChar char="ü"/>
              <a:defRPr/>
            </a:pPr>
            <a:r>
              <a:rPr lang="en-US" sz="2000" dirty="0" smtClean="0">
                <a:latin typeface="Maiandra GD" pitchFamily="34" charset="0"/>
              </a:rPr>
              <a:t>In this regard, the CPC, CPA, ACJL [Lagos] appears to be more robust than the ACJA. See and compare section 371 (2) (a) of the CPC; section 255 (3) of the CPA; and section 285 (2) of the ACJL [Lagos]</a:t>
            </a:r>
          </a:p>
          <a:p>
            <a:pPr>
              <a:lnSpc>
                <a:spcPct val="90000"/>
              </a:lnSpc>
              <a:buFont typeface="Wingdings" pitchFamily="2" charset="2"/>
              <a:buChar char="ü"/>
              <a:defRPr/>
            </a:pPr>
            <a:endParaRPr lang="en-US" sz="800" dirty="0" smtClean="0">
              <a:latin typeface="Maiandra GD" pitchFamily="34" charset="0"/>
            </a:endParaRPr>
          </a:p>
          <a:p>
            <a:pPr>
              <a:lnSpc>
                <a:spcPct val="90000"/>
              </a:lnSpc>
              <a:buFont typeface="Wingdings" pitchFamily="2" charset="2"/>
              <a:buChar char="ü"/>
              <a:defRPr/>
            </a:pPr>
            <a:r>
              <a:rPr lang="en-US" sz="2000" dirty="0" smtClean="0">
                <a:latin typeface="Maiandra GD" pitchFamily="34" charset="0"/>
              </a:rPr>
              <a:t>Section 323 (3) of the ACJA provides the right of appeal though.</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7467600" cy="792162"/>
          </a:xfrm>
        </p:spPr>
        <p:txBody>
          <a:bodyPr>
            <a:noAutofit/>
          </a:bodyPr>
          <a:lstStyle/>
          <a:p>
            <a:pPr algn="ctr">
              <a:defRPr/>
            </a:pPr>
            <a:r>
              <a:rPr lang="en-US" sz="3200" b="1" dirty="0" smtClean="0">
                <a:latin typeface="Maiandra GD" pitchFamily="34" charset="0"/>
              </a:rPr>
              <a:t>SPECIFIC PROVISIONS [6]</a:t>
            </a:r>
            <a:endParaRPr lang="en-US" sz="3200" b="1" dirty="0" smtClean="0"/>
          </a:p>
        </p:txBody>
      </p:sp>
      <p:sp>
        <p:nvSpPr>
          <p:cNvPr id="15363" name="Rectangle 3"/>
          <p:cNvSpPr>
            <a:spLocks noGrp="1" noChangeArrowheads="1"/>
          </p:cNvSpPr>
          <p:nvPr>
            <p:ph sz="quarter" idx="1"/>
          </p:nvPr>
        </p:nvSpPr>
        <p:spPr>
          <a:xfrm>
            <a:off x="457200" y="990600"/>
            <a:ext cx="7772400" cy="5483352"/>
          </a:xfrm>
        </p:spPr>
        <p:txBody>
          <a:bodyPr>
            <a:normAutofit lnSpcReduction="10000"/>
          </a:bodyPr>
          <a:lstStyle/>
          <a:p>
            <a:pPr algn="just" eaLnBrk="1" hangingPunct="1">
              <a:lnSpc>
                <a:spcPct val="90000"/>
              </a:lnSpc>
              <a:defRPr/>
            </a:pPr>
            <a:endParaRPr lang="en-US" sz="2800" dirty="0" smtClean="0">
              <a:latin typeface="Maiandra GD" pitchFamily="34" charset="0"/>
            </a:endParaRPr>
          </a:p>
          <a:p>
            <a:pPr algn="just" eaLnBrk="1" hangingPunct="1">
              <a:lnSpc>
                <a:spcPct val="90000"/>
              </a:lnSpc>
              <a:defRPr/>
            </a:pPr>
            <a:r>
              <a:rPr lang="en-US" sz="2800" dirty="0" smtClean="0">
                <a:latin typeface="Maiandra GD" pitchFamily="34" charset="0"/>
              </a:rPr>
              <a:t>In S</a:t>
            </a:r>
            <a:r>
              <a:rPr lang="en-US" sz="2800" b="1" dirty="0" smtClean="0">
                <a:latin typeface="Maiandra GD" pitchFamily="34" charset="0"/>
              </a:rPr>
              <a:t>ection 324 (1), (2) &amp; (3) </a:t>
            </a:r>
            <a:r>
              <a:rPr lang="en-US" sz="2800" dirty="0" smtClean="0">
                <a:latin typeface="Maiandra GD" pitchFamily="34" charset="0"/>
              </a:rPr>
              <a:t>of the ACJA, provides that compensation may be refused. If it has been paid though or the person against whom it was awarded has served a prison term for failure to pay, the fact of paying or the prison term will act as a bar to any further action for the same injury. This must be explained to the person in </a:t>
            </a:r>
            <a:r>
              <a:rPr lang="en-US" sz="2800" dirty="0" err="1" smtClean="0">
                <a:latin typeface="Maiandra GD" pitchFamily="34" charset="0"/>
              </a:rPr>
              <a:t>favour</a:t>
            </a:r>
            <a:r>
              <a:rPr lang="en-US" sz="2800" dirty="0" smtClean="0">
                <a:latin typeface="Maiandra GD" pitchFamily="34" charset="0"/>
              </a:rPr>
              <a:t> of whom compensation is awarded.</a:t>
            </a:r>
          </a:p>
          <a:p>
            <a:pPr algn="just" eaLnBrk="1" hangingPunct="1">
              <a:lnSpc>
                <a:spcPct val="90000"/>
              </a:lnSpc>
              <a:defRPr/>
            </a:pPr>
            <a:endParaRPr lang="en-US" sz="2800" dirty="0" smtClean="0">
              <a:latin typeface="Maiandra GD" pitchFamily="34" charset="0"/>
            </a:endParaRPr>
          </a:p>
          <a:p>
            <a:pPr algn="just" eaLnBrk="1" hangingPunct="1">
              <a:lnSpc>
                <a:spcPct val="90000"/>
              </a:lnSpc>
              <a:defRPr/>
            </a:pPr>
            <a:r>
              <a:rPr lang="en-US" sz="2800" b="1" dirty="0" smtClean="0">
                <a:latin typeface="Maiandra GD" pitchFamily="34" charset="0"/>
              </a:rPr>
              <a:t>Section 325</a:t>
            </a:r>
            <a:r>
              <a:rPr lang="en-US" sz="2800" dirty="0" smtClean="0">
                <a:latin typeface="Maiandra GD" pitchFamily="34" charset="0"/>
              </a:rPr>
              <a:t> provides that any compensation awarded under this Act or any other Act relating to any criminal proceeding, may be enforced as if it were a fine.   </a:t>
            </a:r>
          </a:p>
          <a:p>
            <a:pPr lvl="1" algn="just" eaLnBrk="1" hangingPunct="1">
              <a:lnSpc>
                <a:spcPct val="90000"/>
              </a:lnSpc>
              <a:buFont typeface="Wingdings" pitchFamily="2" charset="2"/>
              <a:buNone/>
              <a:defRPr/>
            </a:pPr>
            <a:endParaRPr lang="en-US" sz="1000" dirty="0" smtClean="0">
              <a:latin typeface="Maiandra GD" pitchFamily="34" charset="0"/>
            </a:endParaRPr>
          </a:p>
          <a:p>
            <a:pPr algn="just" eaLnBrk="1" hangingPunct="1">
              <a:lnSpc>
                <a:spcPct val="90000"/>
              </a:lnSpc>
              <a:buFont typeface="Wingdings" pitchFamily="2" charset="2"/>
              <a:buNone/>
              <a:defRPr/>
            </a:pPr>
            <a:endParaRPr lang="en-US" sz="2800" dirty="0" smtClean="0">
              <a:latin typeface="Maiandra GD"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7467600" cy="639762"/>
          </a:xfrm>
        </p:spPr>
        <p:txBody>
          <a:bodyPr>
            <a:normAutofit fontScale="90000"/>
          </a:bodyPr>
          <a:lstStyle/>
          <a:p>
            <a:pPr algn="ctr">
              <a:defRPr/>
            </a:pPr>
            <a:r>
              <a:rPr lang="en-US" sz="3600" b="1" dirty="0" smtClean="0">
                <a:latin typeface="Maiandra GD" pitchFamily="34" charset="0"/>
              </a:rPr>
              <a:t>SPECIFIC PROVISIONS [7]</a:t>
            </a:r>
            <a:endParaRPr lang="en-US" sz="3600" b="1" dirty="0" smtClean="0"/>
          </a:p>
        </p:txBody>
      </p:sp>
      <p:sp>
        <p:nvSpPr>
          <p:cNvPr id="16387" name="Rectangle 3"/>
          <p:cNvSpPr>
            <a:spLocks noGrp="1" noChangeArrowheads="1"/>
          </p:cNvSpPr>
          <p:nvPr>
            <p:ph sz="quarter" idx="1"/>
          </p:nvPr>
        </p:nvSpPr>
        <p:spPr>
          <a:xfrm>
            <a:off x="457200" y="1066800"/>
            <a:ext cx="7848600" cy="5407152"/>
          </a:xfrm>
        </p:spPr>
        <p:txBody>
          <a:bodyPr>
            <a:normAutofit fontScale="77500" lnSpcReduction="20000"/>
          </a:bodyPr>
          <a:lstStyle/>
          <a:p>
            <a:pPr algn="just" eaLnBrk="1" hangingPunct="1">
              <a:defRPr/>
            </a:pPr>
            <a:r>
              <a:rPr lang="en-US" sz="2800" dirty="0" smtClean="0">
                <a:latin typeface="Maiandra GD" pitchFamily="34" charset="0"/>
              </a:rPr>
              <a:t>Section 326 makes novel provisions and is worthy of note.</a:t>
            </a:r>
          </a:p>
          <a:p>
            <a:pPr marL="971550" lvl="1" indent="-514350" algn="just" eaLnBrk="1" hangingPunct="1">
              <a:buNone/>
              <a:defRPr/>
            </a:pPr>
            <a:r>
              <a:rPr lang="en-US" sz="2400" dirty="0" smtClean="0">
                <a:latin typeface="Maiandra GD" pitchFamily="34" charset="0"/>
              </a:rPr>
              <a:t>(1)	“Where a convict is ordered to pay a fine, or a defendant is ordered to pay compensation to another person under section 319 of this Act, or a person is subject to recovery of penalty for forfeiture of a bond under this Act, the Court passing the sentence or making the order may, notwithstanding that, in default of the payment of the fine or compensation or penalty, the convict or defendant may be imprisoned, issue a warrant for the levy of the amount by any means permitted by law, including:</a:t>
            </a:r>
          </a:p>
          <a:p>
            <a:pPr marL="971550" lvl="1" indent="-514350" algn="just" eaLnBrk="1" hangingPunct="1">
              <a:buNone/>
              <a:defRPr/>
            </a:pPr>
            <a:r>
              <a:rPr lang="en-US" sz="2400" dirty="0" smtClean="0">
                <a:latin typeface="Maiandra GD" pitchFamily="34" charset="0"/>
              </a:rPr>
              <a:t>	</a:t>
            </a:r>
          </a:p>
          <a:p>
            <a:pPr marL="971550" lvl="1" indent="-514350" algn="just" eaLnBrk="1" hangingPunct="1">
              <a:buAutoNum type="alphaLcParenBoth"/>
              <a:defRPr/>
            </a:pPr>
            <a:r>
              <a:rPr lang="en-US" sz="2400" dirty="0" smtClean="0">
                <a:latin typeface="Maiandra GD" pitchFamily="34" charset="0"/>
              </a:rPr>
              <a:t>The seizure and sale of any movable property belonging to the defendant or convict;</a:t>
            </a:r>
          </a:p>
          <a:p>
            <a:pPr marL="971550" lvl="1" indent="-514350" algn="just" eaLnBrk="1" hangingPunct="1">
              <a:buAutoNum type="alphaLcParenBoth"/>
              <a:defRPr/>
            </a:pPr>
            <a:endParaRPr lang="en-US" sz="2400" dirty="0" smtClean="0">
              <a:latin typeface="Maiandra GD" pitchFamily="34" charset="0"/>
            </a:endParaRPr>
          </a:p>
          <a:p>
            <a:pPr marL="971550" lvl="1" indent="-514350" algn="just" eaLnBrk="1" hangingPunct="1">
              <a:buAutoNum type="alphaLcParenBoth"/>
              <a:defRPr/>
            </a:pPr>
            <a:r>
              <a:rPr lang="en-US" sz="2400" dirty="0" smtClean="0">
                <a:latin typeface="Maiandra GD" pitchFamily="34" charset="0"/>
              </a:rPr>
              <a:t>The attachment of any debt due to the defendant or convict; and </a:t>
            </a:r>
          </a:p>
          <a:p>
            <a:pPr marL="971550" lvl="1" indent="-514350" algn="just" eaLnBrk="1" hangingPunct="1">
              <a:buAutoNum type="alphaLcParenBoth"/>
              <a:defRPr/>
            </a:pPr>
            <a:endParaRPr lang="en-US" sz="2400" dirty="0" smtClean="0">
              <a:latin typeface="Maiandra GD" pitchFamily="34" charset="0"/>
            </a:endParaRPr>
          </a:p>
          <a:p>
            <a:pPr marL="971550" lvl="1" indent="-514350" algn="just" eaLnBrk="1" hangingPunct="1">
              <a:buAutoNum type="alphaLcParenBoth"/>
              <a:defRPr/>
            </a:pPr>
            <a:r>
              <a:rPr lang="en-US" sz="2400" dirty="0" smtClean="0">
                <a:latin typeface="Maiandra GD" pitchFamily="34" charset="0"/>
              </a:rPr>
              <a:t>Subject to the provisions of the Land Use Act, the attachment and sale of any immovable property of the convict situated within the jurisdiction of the court.”</a:t>
            </a:r>
          </a:p>
          <a:p>
            <a:pPr marL="971550" lvl="1" indent="-514350" algn="just" eaLnBrk="1" hangingPunct="1">
              <a:buFont typeface="Wingdings" pitchFamily="2" charset="2"/>
              <a:buAutoNum type="romanLcPeriod"/>
              <a:defRPr/>
            </a:pPr>
            <a:endParaRPr lang="en-US" sz="2400" dirty="0" smtClean="0">
              <a:latin typeface="Maiandra GD" pitchFamily="34" charset="0"/>
            </a:endParaRPr>
          </a:p>
          <a:p>
            <a:pPr algn="just" eaLnBrk="1" hangingPunct="1">
              <a:defRPr/>
            </a:pPr>
            <a:endParaRPr lang="en-US" sz="2800" dirty="0" smtClean="0"/>
          </a:p>
          <a:p>
            <a:pPr algn="just" eaLnBrk="1" hangingPunct="1">
              <a:buFont typeface="Wingdings" pitchFamily="2" charset="2"/>
              <a:buNone/>
              <a:defRPr/>
            </a:pPr>
            <a:endParaRPr lang="en-US" sz="2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7467600" cy="639762"/>
          </a:xfrm>
        </p:spPr>
        <p:txBody>
          <a:bodyPr/>
          <a:lstStyle/>
          <a:p>
            <a:pPr algn="ctr">
              <a:defRPr/>
            </a:pPr>
            <a:r>
              <a:rPr lang="en-US" sz="3200" b="1" dirty="0" smtClean="0">
                <a:latin typeface="Maiandra GD" pitchFamily="34" charset="0"/>
              </a:rPr>
              <a:t>SPECIFIC PROVISIONS [8]</a:t>
            </a:r>
            <a:endParaRPr lang="en-US" dirty="0" smtClean="0"/>
          </a:p>
        </p:txBody>
      </p:sp>
      <p:sp>
        <p:nvSpPr>
          <p:cNvPr id="17411" name="Rectangle 3"/>
          <p:cNvSpPr>
            <a:spLocks noGrp="1" noChangeArrowheads="1"/>
          </p:cNvSpPr>
          <p:nvPr>
            <p:ph sz="quarter" idx="1"/>
          </p:nvPr>
        </p:nvSpPr>
        <p:spPr>
          <a:xfrm>
            <a:off x="457200" y="1066800"/>
            <a:ext cx="7848600" cy="5407152"/>
          </a:xfrm>
        </p:spPr>
        <p:txBody>
          <a:bodyPr>
            <a:normAutofit fontScale="92500" lnSpcReduction="20000"/>
          </a:bodyPr>
          <a:lstStyle/>
          <a:p>
            <a:pPr algn="just" eaLnBrk="1" hangingPunct="1">
              <a:defRPr/>
            </a:pPr>
            <a:r>
              <a:rPr lang="en-US" sz="2800" dirty="0" smtClean="0">
                <a:latin typeface="Maiandra GD" pitchFamily="34" charset="0"/>
              </a:rPr>
              <a:t>Section 327 of the ACJA empowers courts to exercise various powers in relation to fines and compensations. They include:</a:t>
            </a:r>
          </a:p>
          <a:p>
            <a:pPr marL="971550" lvl="1" indent="-514350" algn="just" eaLnBrk="1" hangingPunct="1">
              <a:buFont typeface="Wingdings" pitchFamily="2" charset="2"/>
              <a:buAutoNum type="romanLcPeriod"/>
              <a:defRPr/>
            </a:pPr>
            <a:endParaRPr lang="en-US" sz="800" dirty="0" smtClean="0">
              <a:latin typeface="Maiandra GD" pitchFamily="34" charset="0"/>
            </a:endParaRPr>
          </a:p>
          <a:p>
            <a:pPr marL="971550" lvl="1" indent="-514350" algn="just" eaLnBrk="1" hangingPunct="1">
              <a:buNone/>
              <a:defRPr/>
            </a:pPr>
            <a:r>
              <a:rPr lang="en-US" sz="2400" dirty="0" smtClean="0">
                <a:latin typeface="Maiandra GD" pitchFamily="34" charset="0"/>
              </a:rPr>
              <a:t>(a)	Allow time for payment of the fine;</a:t>
            </a:r>
          </a:p>
          <a:p>
            <a:pPr marL="971550" lvl="1" indent="-514350" algn="just" eaLnBrk="1" hangingPunct="1">
              <a:buFont typeface="Wingdings" pitchFamily="2" charset="2"/>
              <a:buAutoNum type="romanLcPeriod"/>
              <a:defRPr/>
            </a:pPr>
            <a:endParaRPr lang="en-US" sz="800" dirty="0" smtClean="0">
              <a:latin typeface="Maiandra GD" pitchFamily="34" charset="0"/>
            </a:endParaRPr>
          </a:p>
          <a:p>
            <a:pPr marL="971550" lvl="1" indent="-514350" algn="just" eaLnBrk="1" hangingPunct="1">
              <a:buNone/>
              <a:defRPr/>
            </a:pPr>
            <a:r>
              <a:rPr lang="en-US" sz="2400" dirty="0" smtClean="0">
                <a:latin typeface="Maiandra GD" pitchFamily="34" charset="0"/>
              </a:rPr>
              <a:t>(b)	Direct that the fine be paid by installments;</a:t>
            </a:r>
          </a:p>
          <a:p>
            <a:pPr marL="971550" lvl="1" indent="-514350" algn="just" eaLnBrk="1" hangingPunct="1">
              <a:buFont typeface="Wingdings" pitchFamily="2" charset="2"/>
              <a:buAutoNum type="romanLcPeriod"/>
              <a:defRPr/>
            </a:pPr>
            <a:endParaRPr lang="en-US" sz="800" dirty="0" smtClean="0">
              <a:latin typeface="Maiandra GD" pitchFamily="34" charset="0"/>
            </a:endParaRPr>
          </a:p>
          <a:p>
            <a:pPr marL="971550" lvl="1" indent="-514350" algn="just" eaLnBrk="1" hangingPunct="1">
              <a:buNone/>
              <a:defRPr/>
            </a:pPr>
            <a:r>
              <a:rPr lang="en-US" sz="2400" dirty="0" smtClean="0">
                <a:latin typeface="Maiandra GD" pitchFamily="34" charset="0"/>
              </a:rPr>
              <a:t>(c)	Postpone the issue of a warrant under section 326 of this Act;</a:t>
            </a:r>
          </a:p>
          <a:p>
            <a:pPr marL="971550" lvl="1" indent="-514350" algn="just" eaLnBrk="1" hangingPunct="1">
              <a:buNone/>
              <a:defRPr/>
            </a:pPr>
            <a:r>
              <a:rPr lang="en-US" sz="2400" dirty="0" smtClean="0">
                <a:latin typeface="Maiandra GD" pitchFamily="34" charset="0"/>
              </a:rPr>
              <a:t>(d)	Without postponing the issue of a warrant under section 326 of this Act, postpone the sale of any property seized under the warrant; and </a:t>
            </a:r>
          </a:p>
          <a:p>
            <a:pPr marL="971550" lvl="1" indent="-514350" algn="just" eaLnBrk="1" hangingPunct="1">
              <a:buNone/>
              <a:defRPr/>
            </a:pPr>
            <a:r>
              <a:rPr lang="en-US" sz="2400" dirty="0" smtClean="0">
                <a:latin typeface="Maiandra GD" pitchFamily="34" charset="0"/>
              </a:rPr>
              <a:t>(e)	Postpone the execution of the sentence of imprisonment in default of payment of the fine.</a:t>
            </a:r>
          </a:p>
          <a:p>
            <a:pPr marL="971550" lvl="1" indent="-514350" algn="just" eaLnBrk="1" hangingPunct="1">
              <a:buNone/>
              <a:defRPr/>
            </a:pPr>
            <a:endParaRPr lang="en-US" sz="2400" dirty="0" smtClean="0">
              <a:latin typeface="Maiandra GD" pitchFamily="34" charset="0"/>
            </a:endParaRPr>
          </a:p>
          <a:p>
            <a:pPr marL="971550" lvl="1" indent="-514350" algn="just" eaLnBrk="1" hangingPunct="1">
              <a:buFont typeface="Courier New" pitchFamily="49" charset="0"/>
              <a:buChar char="o"/>
              <a:defRPr/>
            </a:pPr>
            <a:r>
              <a:rPr lang="en-US" sz="2400" dirty="0" smtClean="0">
                <a:latin typeface="Maiandra GD" pitchFamily="34" charset="0"/>
              </a:rPr>
              <a:t>The exercise of these powers though must be based on the provision of security from the defendant or convict.  </a:t>
            </a:r>
          </a:p>
          <a:p>
            <a:pPr marL="971550" lvl="1" indent="-514350" algn="just" eaLnBrk="1" hangingPunct="1">
              <a:buNone/>
              <a:defRPr/>
            </a:pPr>
            <a:endParaRPr lang="en-US" sz="2400" dirty="0" smtClean="0">
              <a:latin typeface="Maiandra GD" pitchFamily="34" charset="0"/>
            </a:endParaRPr>
          </a:p>
          <a:p>
            <a:pPr marL="971550" lvl="1" indent="-514350" algn="just" eaLnBrk="1" hangingPunct="1">
              <a:buAutoNum type="alphaLcParenBoth" startAt="5"/>
              <a:defRPr/>
            </a:pPr>
            <a:endParaRPr lang="en-US" sz="2400" dirty="0" smtClean="0">
              <a:latin typeface="Maiandra GD" pitchFamily="34" charset="0"/>
            </a:endParaRPr>
          </a:p>
          <a:p>
            <a:pPr marL="971550" lvl="1" indent="-514350" algn="just" eaLnBrk="1" hangingPunct="1">
              <a:buAutoNum type="alphaLcParenBoth" startAt="5"/>
              <a:defRPr/>
            </a:pPr>
            <a:endParaRPr lang="en-US" sz="2400" dirty="0" smtClean="0">
              <a:latin typeface="Maiandra GD" pitchFamily="34" charset="0"/>
            </a:endParaRPr>
          </a:p>
          <a:p>
            <a:pPr marL="971550" lvl="1" indent="-514350" algn="just" eaLnBrk="1" hangingPunct="1">
              <a:buFont typeface="Wingdings" pitchFamily="2" charset="2"/>
              <a:buAutoNum type="romanLcPeriod"/>
              <a:defRPr/>
            </a:pPr>
            <a:endParaRPr lang="en-US" sz="2400" dirty="0" smtClean="0">
              <a:latin typeface="Maiandra GD" pitchFamily="34" charset="0"/>
            </a:endParaRPr>
          </a:p>
          <a:p>
            <a:pPr marL="971550" lvl="1" indent="-514350" algn="just" eaLnBrk="1" hangingPunct="1">
              <a:buFont typeface="Wingdings" pitchFamily="2" charset="2"/>
              <a:buAutoNum type="romanLcPeriod"/>
              <a:defRPr/>
            </a:pPr>
            <a:endParaRPr lang="en-US" sz="2400" dirty="0" smtClean="0">
              <a:latin typeface="Maiandra GD" pitchFamily="34" charset="0"/>
            </a:endParaRPr>
          </a:p>
          <a:p>
            <a:pPr marL="971550" lvl="1" indent="-514350" algn="just" eaLnBrk="1" hangingPunct="1">
              <a:buFont typeface="Wingdings" pitchFamily="2" charset="2"/>
              <a:buNone/>
              <a:defRPr/>
            </a:pPr>
            <a:endParaRPr lang="en-US"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7467600" cy="639762"/>
          </a:xfrm>
        </p:spPr>
        <p:txBody>
          <a:bodyPr>
            <a:normAutofit fontScale="90000"/>
          </a:bodyPr>
          <a:lstStyle/>
          <a:p>
            <a:pPr algn="ctr">
              <a:defRPr/>
            </a:pPr>
            <a:r>
              <a:rPr lang="en-US" sz="4000" b="1" dirty="0" smtClean="0">
                <a:latin typeface="Maiandra GD" pitchFamily="34" charset="0"/>
              </a:rPr>
              <a:t>SPECIFIC PROVISIONS [9]</a:t>
            </a:r>
            <a:endParaRPr lang="en-US" sz="4000" b="1" dirty="0" smtClean="0"/>
          </a:p>
        </p:txBody>
      </p:sp>
      <p:sp>
        <p:nvSpPr>
          <p:cNvPr id="18435" name="Rectangle 3"/>
          <p:cNvSpPr>
            <a:spLocks noGrp="1" noChangeArrowheads="1"/>
          </p:cNvSpPr>
          <p:nvPr>
            <p:ph sz="quarter" idx="1"/>
          </p:nvPr>
        </p:nvSpPr>
        <p:spPr>
          <a:xfrm>
            <a:off x="457200" y="1066800"/>
            <a:ext cx="7848600" cy="5407152"/>
          </a:xfrm>
        </p:spPr>
        <p:txBody>
          <a:bodyPr/>
          <a:lstStyle/>
          <a:p>
            <a:pPr algn="just" eaLnBrk="1" hangingPunct="1">
              <a:defRPr/>
            </a:pPr>
            <a:r>
              <a:rPr lang="en-US" sz="2800" dirty="0" smtClean="0">
                <a:latin typeface="Maiandra GD" pitchFamily="34" charset="0"/>
              </a:rPr>
              <a:t>Section 328 provides:</a:t>
            </a:r>
          </a:p>
          <a:p>
            <a:pPr marL="971550" lvl="1" indent="-514350" algn="just" eaLnBrk="1" hangingPunct="1">
              <a:buNone/>
              <a:defRPr/>
            </a:pPr>
            <a:endParaRPr lang="en-US" sz="1000" dirty="0" smtClean="0">
              <a:latin typeface="Maiandra GD" pitchFamily="34" charset="0"/>
            </a:endParaRPr>
          </a:p>
          <a:p>
            <a:pPr marL="971550" lvl="1" indent="-514350" algn="just" eaLnBrk="1" hangingPunct="1">
              <a:buNone/>
              <a:defRPr/>
            </a:pPr>
            <a:r>
              <a:rPr lang="en-US" sz="2400" dirty="0" smtClean="0">
                <a:latin typeface="Maiandra GD" pitchFamily="34" charset="0"/>
              </a:rPr>
              <a:t>(1)	Where in a charge of an offence relating to property and the court is of the opinion that the evidence is insufficient to support the charge, but that it establishes wrongful conversion or detention of the property, the court may order that such property be restored and may also award reasonable damages to the person entitled to the property.</a:t>
            </a:r>
          </a:p>
          <a:p>
            <a:pPr marL="971550" lvl="1" indent="-514350" algn="just" eaLnBrk="1" hangingPunct="1">
              <a:buNone/>
              <a:defRPr/>
            </a:pPr>
            <a:endParaRPr lang="en-US" sz="2400" dirty="0" smtClean="0">
              <a:latin typeface="Maiandra GD" pitchFamily="34" charset="0"/>
            </a:endParaRPr>
          </a:p>
          <a:p>
            <a:pPr marL="971550" lvl="1" indent="-514350" algn="just" eaLnBrk="1" hangingPunct="1">
              <a:buNone/>
              <a:defRPr/>
            </a:pPr>
            <a:r>
              <a:rPr lang="en-US" sz="2400" dirty="0" smtClean="0">
                <a:latin typeface="Maiandra GD" pitchFamily="34" charset="0"/>
              </a:rPr>
              <a:t>(2)	The damages awarded under this section, shall be recovered in like manner, as prescribed in section 325 of this Act.    </a:t>
            </a:r>
            <a:endParaRPr lang="en-US" sz="1000" dirty="0" smtClean="0">
              <a:latin typeface="Maiandra GD"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62200" y="274638"/>
            <a:ext cx="3962400" cy="487362"/>
          </a:xfrm>
        </p:spPr>
        <p:txBody>
          <a:bodyPr>
            <a:normAutofit fontScale="90000"/>
          </a:bodyPr>
          <a:lstStyle/>
          <a:p>
            <a:pPr algn="ctr" eaLnBrk="1" hangingPunct="1">
              <a:defRPr/>
            </a:pPr>
            <a:r>
              <a:rPr lang="en-US" b="1" dirty="0" smtClean="0">
                <a:latin typeface="Maiandra GD" pitchFamily="34" charset="0"/>
              </a:rPr>
              <a:t>CASE STUDY</a:t>
            </a:r>
          </a:p>
        </p:txBody>
      </p:sp>
      <p:sp>
        <p:nvSpPr>
          <p:cNvPr id="19459" name="Rectangle 3"/>
          <p:cNvSpPr>
            <a:spLocks noGrp="1" noChangeArrowheads="1"/>
          </p:cNvSpPr>
          <p:nvPr>
            <p:ph sz="quarter" idx="1"/>
          </p:nvPr>
        </p:nvSpPr>
        <p:spPr>
          <a:xfrm>
            <a:off x="457200" y="838200"/>
            <a:ext cx="7924800" cy="5635752"/>
          </a:xfrm>
        </p:spPr>
        <p:txBody>
          <a:bodyPr>
            <a:normAutofit fontScale="77500" lnSpcReduction="20000"/>
          </a:bodyPr>
          <a:lstStyle/>
          <a:p>
            <a:pPr marL="605790" indent="-514350" algn="just">
              <a:buFont typeface="Wingdings" pitchFamily="2" charset="2"/>
              <a:buNone/>
              <a:defRPr/>
            </a:pPr>
            <a:r>
              <a:rPr lang="en-US" sz="2700" dirty="0" smtClean="0">
                <a:latin typeface="Maiandra GD" pitchFamily="34" charset="0"/>
              </a:rPr>
              <a:t>	Mr. Tim is a level 6 official in a Federal Government Agency. He has built a fortune round the illegal business of job racketeering. In October, 2015, he was arrested pursuant to a report made to the Commission by 10 young graduates. They showed evidence of having deposited N500, 000.00 each into his UBA account N0. 1234567890 in return for jobs which he never gave. These deposits were reflected on his bank account statement for the given period though the amount standing to his account is just above N35, 000.00 at the time of investigation. Further investigations ordered by the Hon. Chairman under section 44 of the Act reveals that Mr. Tim bought a large parcel of land at </a:t>
            </a:r>
            <a:r>
              <a:rPr lang="en-US" sz="2700" dirty="0" err="1" smtClean="0">
                <a:latin typeface="Maiandra GD" pitchFamily="34" charset="0"/>
              </a:rPr>
              <a:t>Kuje</a:t>
            </a:r>
            <a:r>
              <a:rPr lang="en-US" sz="2700" dirty="0" smtClean="0">
                <a:latin typeface="Maiandra GD" pitchFamily="34" charset="0"/>
              </a:rPr>
              <a:t> in September, 2015. He also owns a 2014 </a:t>
            </a:r>
            <a:r>
              <a:rPr lang="en-US" sz="2700" dirty="0" err="1" smtClean="0">
                <a:latin typeface="Maiandra GD" pitchFamily="34" charset="0"/>
              </a:rPr>
              <a:t>toyota</a:t>
            </a:r>
            <a:r>
              <a:rPr lang="en-US" sz="2700" dirty="0" smtClean="0">
                <a:latin typeface="Maiandra GD" pitchFamily="34" charset="0"/>
              </a:rPr>
              <a:t> sienna bus car and a 2014 </a:t>
            </a:r>
            <a:r>
              <a:rPr lang="en-US" sz="2700" dirty="0" err="1" smtClean="0">
                <a:latin typeface="Maiandra GD" pitchFamily="34" charset="0"/>
              </a:rPr>
              <a:t>toyota</a:t>
            </a:r>
            <a:r>
              <a:rPr lang="en-US" sz="2700" dirty="0" smtClean="0">
                <a:latin typeface="Maiandra GD" pitchFamily="34" charset="0"/>
              </a:rPr>
              <a:t> </a:t>
            </a:r>
            <a:r>
              <a:rPr lang="en-US" sz="2700" dirty="0" err="1" smtClean="0">
                <a:latin typeface="Maiandra GD" pitchFamily="34" charset="0"/>
              </a:rPr>
              <a:t>venza</a:t>
            </a:r>
            <a:r>
              <a:rPr lang="en-US" sz="2700" dirty="0" smtClean="0">
                <a:latin typeface="Maiandra GD" pitchFamily="34" charset="0"/>
              </a:rPr>
              <a:t>.</a:t>
            </a:r>
          </a:p>
          <a:p>
            <a:pPr marL="605790" indent="-514350" algn="just">
              <a:buFont typeface="Wingdings" pitchFamily="2" charset="2"/>
              <a:buNone/>
              <a:defRPr/>
            </a:pPr>
            <a:endParaRPr lang="en-US" sz="2700" dirty="0" smtClean="0">
              <a:latin typeface="Maiandra GD" pitchFamily="34" charset="0"/>
            </a:endParaRPr>
          </a:p>
          <a:p>
            <a:pPr marL="605790" indent="-514350" algn="just">
              <a:buFont typeface="Wingdings" pitchFamily="2" charset="2"/>
              <a:buNone/>
              <a:defRPr/>
            </a:pPr>
            <a:r>
              <a:rPr lang="en-US" sz="2700" dirty="0" smtClean="0">
                <a:latin typeface="Maiandra GD" pitchFamily="34" charset="0"/>
              </a:rPr>
              <a:t>	The file has been assigned to you and you have prepared charges against Mr. Tim with ten counts under section 10 of the ICPC Act. During the proceedings, what orders of restitution or compensation would you ask for and under what section of the ACJA would you anchor your application?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GB" dirty="0"/>
          </a:p>
        </p:txBody>
      </p:sp>
      <p:pic>
        <p:nvPicPr>
          <p:cNvPr id="1026" name="Picture 2"/>
          <p:cNvPicPr>
            <a:picLocks noChangeAspect="1" noChangeArrowheads="1"/>
          </p:cNvPicPr>
          <p:nvPr/>
        </p:nvPicPr>
        <p:blipFill>
          <a:blip r:embed="rId2"/>
          <a:srcRect/>
          <a:stretch>
            <a:fillRect/>
          </a:stretch>
        </p:blipFill>
        <p:spPr bwMode="auto">
          <a:xfrm>
            <a:off x="0" y="0"/>
            <a:ext cx="9296400" cy="68580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7467600" cy="715962"/>
          </a:xfrm>
        </p:spPr>
        <p:txBody>
          <a:bodyPr/>
          <a:lstStyle/>
          <a:p>
            <a:pPr algn="ctr">
              <a:defRPr/>
            </a:pPr>
            <a:r>
              <a:rPr lang="en-US" b="1" dirty="0" smtClean="0">
                <a:latin typeface="Maiandra GD" pitchFamily="34" charset="0"/>
              </a:rPr>
              <a:t>INTRODUCTION</a:t>
            </a:r>
          </a:p>
        </p:txBody>
      </p:sp>
      <p:sp>
        <p:nvSpPr>
          <p:cNvPr id="3075" name="Rectangle 3"/>
          <p:cNvSpPr>
            <a:spLocks noGrp="1" noChangeArrowheads="1"/>
          </p:cNvSpPr>
          <p:nvPr>
            <p:ph sz="quarter" idx="1"/>
          </p:nvPr>
        </p:nvSpPr>
        <p:spPr>
          <a:xfrm>
            <a:off x="457200" y="1295400"/>
            <a:ext cx="7467600" cy="5178552"/>
          </a:xfrm>
        </p:spPr>
        <p:txBody>
          <a:bodyPr>
            <a:normAutofit/>
          </a:bodyPr>
          <a:lstStyle/>
          <a:p>
            <a:pPr algn="ctr" eaLnBrk="1" hangingPunct="1">
              <a:lnSpc>
                <a:spcPct val="90000"/>
              </a:lnSpc>
              <a:buFont typeface="Wingdings" pitchFamily="2" charset="2"/>
              <a:buNone/>
              <a:defRPr/>
            </a:pPr>
            <a:r>
              <a:rPr lang="en-US" sz="2800" dirty="0" smtClean="0">
                <a:latin typeface="Maiandra GD" pitchFamily="34" charset="0"/>
              </a:rPr>
              <a:t>THE JURISPUDENCE OF COST IN CRIMINAL JUSTICE ADMINISTRATION</a:t>
            </a:r>
          </a:p>
          <a:p>
            <a:pPr algn="just" eaLnBrk="1" hangingPunct="1">
              <a:lnSpc>
                <a:spcPct val="90000"/>
              </a:lnSpc>
              <a:buFont typeface="Wingdings" pitchFamily="2" charset="2"/>
              <a:buNone/>
              <a:defRPr/>
            </a:pPr>
            <a:endParaRPr lang="en-US" sz="800" dirty="0" smtClean="0">
              <a:latin typeface="Maiandra GD" pitchFamily="34" charset="0"/>
            </a:endParaRPr>
          </a:p>
          <a:p>
            <a:pPr algn="just" eaLnBrk="1" hangingPunct="1">
              <a:lnSpc>
                <a:spcPct val="90000"/>
              </a:lnSpc>
              <a:defRPr/>
            </a:pPr>
            <a:r>
              <a:rPr lang="en-US" sz="2800" dirty="0" smtClean="0">
                <a:latin typeface="Maiandra GD" pitchFamily="34" charset="0"/>
              </a:rPr>
              <a:t>The demands of justice cannot be fully met if the victim of crime is not compensated even though the offender is convicted and jailed. </a:t>
            </a:r>
          </a:p>
          <a:p>
            <a:pPr algn="just" eaLnBrk="1" hangingPunct="1">
              <a:lnSpc>
                <a:spcPct val="90000"/>
              </a:lnSpc>
              <a:buFont typeface="Wingdings" pitchFamily="2" charset="2"/>
              <a:buNone/>
              <a:defRPr/>
            </a:pPr>
            <a:endParaRPr lang="en-US" sz="800" dirty="0" smtClean="0">
              <a:latin typeface="Maiandra GD" pitchFamily="34" charset="0"/>
            </a:endParaRPr>
          </a:p>
          <a:p>
            <a:pPr algn="just" eaLnBrk="1" hangingPunct="1">
              <a:lnSpc>
                <a:spcPct val="90000"/>
              </a:lnSpc>
              <a:defRPr/>
            </a:pPr>
            <a:r>
              <a:rPr lang="en-US" sz="2800" dirty="0" smtClean="0">
                <a:latin typeface="Maiandra GD" pitchFamily="34" charset="0"/>
              </a:rPr>
              <a:t>Restorative justice serves best the needs of society, the victims of crime and the vulnerable persons</a:t>
            </a:r>
            <a:r>
              <a:rPr lang="en-US" sz="2000" dirty="0" smtClean="0">
                <a:latin typeface="Maiandra GD" pitchFamily="34" charset="0"/>
              </a:rPr>
              <a:t>.</a:t>
            </a:r>
            <a:r>
              <a:rPr lang="en-US" sz="2800" dirty="0" smtClean="0">
                <a:latin typeface="Maiandra GD" pitchFamily="34" charset="0"/>
              </a:rPr>
              <a:t> </a:t>
            </a:r>
          </a:p>
          <a:p>
            <a:pPr algn="just" eaLnBrk="1" hangingPunct="1">
              <a:lnSpc>
                <a:spcPct val="90000"/>
              </a:lnSpc>
              <a:buFont typeface="Wingdings" pitchFamily="2" charset="2"/>
              <a:buNone/>
              <a:defRPr/>
            </a:pPr>
            <a:endParaRPr lang="en-US" sz="800" dirty="0" smtClean="0">
              <a:latin typeface="Maiandra GD" pitchFamily="34" charset="0"/>
            </a:endParaRPr>
          </a:p>
          <a:p>
            <a:pPr algn="just" eaLnBrk="1" hangingPunct="1">
              <a:lnSpc>
                <a:spcPct val="90000"/>
              </a:lnSpc>
              <a:defRPr/>
            </a:pPr>
            <a:r>
              <a:rPr lang="en-US" sz="2800" dirty="0" smtClean="0">
                <a:latin typeface="Maiandra GD" pitchFamily="34" charset="0"/>
              </a:rPr>
              <a:t>It reinforces deterrence as one of the goals of any criminal legislation.</a:t>
            </a:r>
            <a:r>
              <a:rPr lang="en-US" sz="2000" dirty="0" smtClean="0">
                <a:latin typeface="Maiandra GD"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endParaRPr lang="en-US" smtClean="0"/>
          </a:p>
        </p:txBody>
      </p:sp>
      <p:sp>
        <p:nvSpPr>
          <p:cNvPr id="24579" name="Rectangle 3"/>
          <p:cNvSpPr>
            <a:spLocks noGrp="1" noChangeArrowheads="1"/>
          </p:cNvSpPr>
          <p:nvPr>
            <p:ph sz="quarter" idx="1"/>
          </p:nvPr>
        </p:nvSpPr>
        <p:spPr/>
        <p:txBody>
          <a:bodyPr/>
          <a:lstStyle/>
          <a:p>
            <a:pPr algn="ctr" eaLnBrk="1" hangingPunct="1">
              <a:lnSpc>
                <a:spcPct val="80000"/>
              </a:lnSpc>
              <a:buFont typeface="Wingdings" pitchFamily="2" charset="2"/>
              <a:buNone/>
              <a:defRPr/>
            </a:pPr>
            <a:endParaRPr lang="en-US" sz="2800" dirty="0" smtClean="0"/>
          </a:p>
          <a:p>
            <a:pPr algn="ctr" eaLnBrk="1" hangingPunct="1">
              <a:lnSpc>
                <a:spcPct val="80000"/>
              </a:lnSpc>
              <a:buFont typeface="Wingdings" pitchFamily="2" charset="2"/>
              <a:buNone/>
              <a:defRPr/>
            </a:pPr>
            <a:r>
              <a:rPr lang="en-US" sz="4000" dirty="0" smtClean="0">
                <a:latin typeface="Maiandra GD" pitchFamily="34" charset="0"/>
              </a:rPr>
              <a:t>Did you enjoy this interaction?</a:t>
            </a:r>
          </a:p>
          <a:p>
            <a:pPr algn="ctr" eaLnBrk="1" hangingPunct="1">
              <a:lnSpc>
                <a:spcPct val="80000"/>
              </a:lnSpc>
              <a:buFont typeface="Wingdings" pitchFamily="2" charset="2"/>
              <a:buNone/>
              <a:defRPr/>
            </a:pPr>
            <a:endParaRPr lang="en-US" sz="4000" dirty="0" smtClean="0">
              <a:latin typeface="Maiandra GD" pitchFamily="34" charset="0"/>
            </a:endParaRPr>
          </a:p>
          <a:p>
            <a:pPr algn="ctr" eaLnBrk="1" hangingPunct="1">
              <a:lnSpc>
                <a:spcPct val="80000"/>
              </a:lnSpc>
              <a:buFont typeface="Wingdings" pitchFamily="2" charset="2"/>
              <a:buNone/>
              <a:defRPr/>
            </a:pPr>
            <a:r>
              <a:rPr lang="en-US" sz="4000" dirty="0" smtClean="0">
                <a:latin typeface="Maiandra GD" pitchFamily="34" charset="0"/>
              </a:rPr>
              <a:t>If You Did,</a:t>
            </a:r>
          </a:p>
          <a:p>
            <a:pPr algn="just" eaLnBrk="1" hangingPunct="1">
              <a:lnSpc>
                <a:spcPct val="80000"/>
              </a:lnSpc>
              <a:buFont typeface="Wingdings" pitchFamily="2" charset="2"/>
              <a:buNone/>
              <a:defRPr/>
            </a:pPr>
            <a:endParaRPr lang="en-US" sz="2800" dirty="0" smtClean="0">
              <a:latin typeface="Maiandra GD" pitchFamily="34" charset="0"/>
            </a:endParaRPr>
          </a:p>
          <a:p>
            <a:pPr algn="ctr" eaLnBrk="1" hangingPunct="1">
              <a:lnSpc>
                <a:spcPct val="80000"/>
              </a:lnSpc>
              <a:buFont typeface="Wingdings" pitchFamily="2" charset="2"/>
              <a:buNone/>
              <a:defRPr/>
            </a:pPr>
            <a:r>
              <a:rPr lang="en-US" sz="4800" dirty="0" smtClean="0">
                <a:latin typeface="Maiandra GD" pitchFamily="34" charset="0"/>
              </a:rPr>
              <a:t>THANK YOU MOST SINCERELY</a:t>
            </a:r>
            <a:r>
              <a:rPr lang="en-US" sz="2800"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algn="ctr" eaLnBrk="1" hangingPunct="1">
              <a:defRPr/>
            </a:pPr>
            <a:r>
              <a:rPr lang="en-US" b="1" dirty="0" smtClean="0">
                <a:latin typeface="Maiandra GD" pitchFamily="34" charset="0"/>
              </a:rPr>
              <a:t>COSTS, COMPENSATION AND DAMAGES UNDER THE CPA   </a:t>
            </a:r>
          </a:p>
        </p:txBody>
      </p:sp>
      <p:sp>
        <p:nvSpPr>
          <p:cNvPr id="4099" name="Rectangle 3"/>
          <p:cNvSpPr>
            <a:spLocks noGrp="1" noChangeArrowheads="1"/>
          </p:cNvSpPr>
          <p:nvPr>
            <p:ph sz="quarter" idx="1"/>
          </p:nvPr>
        </p:nvSpPr>
        <p:spPr/>
        <p:txBody>
          <a:bodyPr>
            <a:normAutofit fontScale="92500" lnSpcReduction="10000"/>
          </a:bodyPr>
          <a:lstStyle/>
          <a:p>
            <a:pPr algn="just" eaLnBrk="1" hangingPunct="1">
              <a:defRPr/>
            </a:pPr>
            <a:r>
              <a:rPr lang="en-US" sz="2800" dirty="0" smtClean="0">
                <a:latin typeface="Maiandra GD" pitchFamily="34" charset="0"/>
              </a:rPr>
              <a:t>Provided for under Part 2, Sections 255 – 260 of the CPA.</a:t>
            </a:r>
          </a:p>
          <a:p>
            <a:pPr algn="just" eaLnBrk="1" hangingPunct="1">
              <a:defRPr/>
            </a:pPr>
            <a:endParaRPr lang="en-US" sz="2800" dirty="0" smtClean="0">
              <a:latin typeface="Maiandra GD" pitchFamily="34" charset="0"/>
            </a:endParaRPr>
          </a:p>
          <a:p>
            <a:pPr algn="just" eaLnBrk="1" hangingPunct="1">
              <a:defRPr/>
            </a:pPr>
            <a:r>
              <a:rPr lang="en-US" sz="2800" dirty="0" smtClean="0">
                <a:latin typeface="Maiandra GD" pitchFamily="34" charset="0"/>
              </a:rPr>
              <a:t>The provisions contained in the above sections of the CPA were geared towards costs incurred by the Prosecutor; cost in favour of the accused for vexatious charge.</a:t>
            </a:r>
          </a:p>
          <a:p>
            <a:pPr algn="just" eaLnBrk="1" hangingPunct="1">
              <a:defRPr/>
            </a:pPr>
            <a:endParaRPr lang="en-US" sz="2800" dirty="0" smtClean="0">
              <a:latin typeface="Maiandra GD" pitchFamily="34" charset="0"/>
            </a:endParaRPr>
          </a:p>
          <a:p>
            <a:pPr algn="just" eaLnBrk="1" hangingPunct="1">
              <a:defRPr/>
            </a:pPr>
            <a:r>
              <a:rPr lang="en-US" sz="2800" dirty="0" smtClean="0">
                <a:latin typeface="Maiandra GD" pitchFamily="34" charset="0"/>
              </a:rPr>
              <a:t>Further provides that these costs can be recovered as fines and imprisonment can result in the event of refusal to pay them and such award is appealable.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74638"/>
            <a:ext cx="7696200" cy="1143000"/>
          </a:xfrm>
        </p:spPr>
        <p:txBody>
          <a:bodyPr>
            <a:noAutofit/>
          </a:bodyPr>
          <a:lstStyle/>
          <a:p>
            <a:pPr algn="ctr">
              <a:defRPr/>
            </a:pPr>
            <a:r>
              <a:rPr lang="en-US" sz="4000" b="1" dirty="0" smtClean="0">
                <a:latin typeface="Maiandra GD" pitchFamily="34" charset="0"/>
              </a:rPr>
              <a:t>COSTS, COMPENSATION AND DAMAGES UNDER THE CPC</a:t>
            </a:r>
            <a:endParaRPr lang="en-US" sz="4000" dirty="0" smtClean="0">
              <a:latin typeface="Maiandra GD" pitchFamily="34" charset="0"/>
            </a:endParaRPr>
          </a:p>
        </p:txBody>
      </p:sp>
      <p:sp>
        <p:nvSpPr>
          <p:cNvPr id="5123" name="Rectangle 3"/>
          <p:cNvSpPr>
            <a:spLocks noGrp="1" noChangeArrowheads="1"/>
          </p:cNvSpPr>
          <p:nvPr>
            <p:ph sz="quarter" idx="1"/>
          </p:nvPr>
        </p:nvSpPr>
        <p:spPr/>
        <p:txBody>
          <a:bodyPr>
            <a:normAutofit fontScale="32500" lnSpcReduction="20000"/>
          </a:bodyPr>
          <a:lstStyle/>
          <a:p>
            <a:pPr algn="just">
              <a:defRPr/>
            </a:pPr>
            <a:r>
              <a:rPr lang="en-US" sz="6200" dirty="0" smtClean="0">
                <a:latin typeface="Maiandra GD" pitchFamily="34" charset="0"/>
              </a:rPr>
              <a:t>Provided for under Part 9, Sections 365 – 367; 371 of the CPC.</a:t>
            </a:r>
          </a:p>
          <a:p>
            <a:pPr algn="just">
              <a:defRPr/>
            </a:pPr>
            <a:endParaRPr lang="en-US" sz="6200" dirty="0" smtClean="0">
              <a:latin typeface="Maiandra GD" pitchFamily="34" charset="0"/>
            </a:endParaRPr>
          </a:p>
          <a:p>
            <a:pPr algn="just">
              <a:defRPr/>
            </a:pPr>
            <a:r>
              <a:rPr lang="en-US" sz="6200" dirty="0" smtClean="0">
                <a:latin typeface="Maiandra GD" pitchFamily="34" charset="0"/>
              </a:rPr>
              <a:t>The provisions contained in the above sections of the CPC are more ‘Victims’ of crime friendly than the CPA. Provisions were made towards:</a:t>
            </a:r>
          </a:p>
          <a:p>
            <a:pPr lvl="1" algn="just">
              <a:lnSpc>
                <a:spcPct val="170000"/>
              </a:lnSpc>
              <a:defRPr/>
            </a:pPr>
            <a:r>
              <a:rPr lang="en-US" sz="4200" dirty="0" smtClean="0">
                <a:latin typeface="Maiandra GD" pitchFamily="34" charset="0"/>
              </a:rPr>
              <a:t> costs incurred by the Prosecutor,</a:t>
            </a:r>
          </a:p>
          <a:p>
            <a:pPr lvl="1" algn="just">
              <a:lnSpc>
                <a:spcPct val="170000"/>
              </a:lnSpc>
              <a:defRPr/>
            </a:pPr>
            <a:r>
              <a:rPr lang="en-US" sz="4200" dirty="0" smtClean="0">
                <a:latin typeface="Maiandra GD" pitchFamily="34" charset="0"/>
              </a:rPr>
              <a:t>Compensation to the Victim in part or in whole,</a:t>
            </a:r>
          </a:p>
          <a:p>
            <a:pPr lvl="1" algn="just">
              <a:lnSpc>
                <a:spcPct val="170000"/>
              </a:lnSpc>
              <a:defRPr/>
            </a:pPr>
            <a:r>
              <a:rPr lang="en-US" sz="4200" dirty="0" smtClean="0">
                <a:latin typeface="Maiandra GD" pitchFamily="34" charset="0"/>
              </a:rPr>
              <a:t>Compensation to an innocent purchaser for value of any property he has to give up as a result of the crime,</a:t>
            </a:r>
          </a:p>
          <a:p>
            <a:pPr lvl="1" algn="just">
              <a:lnSpc>
                <a:spcPct val="170000"/>
              </a:lnSpc>
              <a:defRPr/>
            </a:pPr>
            <a:r>
              <a:rPr lang="en-US" sz="4200" dirty="0" smtClean="0">
                <a:latin typeface="Maiandra GD" pitchFamily="34" charset="0"/>
              </a:rPr>
              <a:t> Compensation to an accused person tried on a vexatious charge.</a:t>
            </a:r>
          </a:p>
          <a:p>
            <a:pPr algn="just">
              <a:defRPr/>
            </a:pPr>
            <a:endParaRPr lang="en-US" sz="4200" dirty="0" smtClean="0">
              <a:latin typeface="Maiandra GD" pitchFamily="34" charset="0"/>
            </a:endParaRPr>
          </a:p>
          <a:p>
            <a:pPr algn="just">
              <a:defRPr/>
            </a:pPr>
            <a:r>
              <a:rPr lang="en-US" sz="6200" dirty="0" smtClean="0">
                <a:latin typeface="Maiandra GD" pitchFamily="34" charset="0"/>
              </a:rPr>
              <a:t>Further provides that these costs can be recovered as fines and imprisonment can result in the event of refusal to pay them and such award is appealable.  </a:t>
            </a:r>
          </a:p>
          <a:p>
            <a:pPr algn="just" eaLnBrk="1" hangingPunct="1">
              <a:buFont typeface="Wingdings" pitchFamily="2" charset="2"/>
              <a:buNone/>
              <a:defRPr/>
            </a:pPr>
            <a:r>
              <a:rPr lang="en-US" sz="6200" dirty="0" smtClean="0"/>
              <a:t>   </a:t>
            </a:r>
          </a:p>
          <a:p>
            <a:pPr algn="just" eaLnBrk="1" hangingPunct="1">
              <a:defRPr/>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gn="ctr">
              <a:defRPr/>
            </a:pPr>
            <a:r>
              <a:rPr lang="en-US" b="1" dirty="0" smtClean="0">
                <a:latin typeface="Maiandra GD" pitchFamily="34" charset="0"/>
              </a:rPr>
              <a:t>COSTS, COMPENSATION AND DAMAGES UNDER THE ACJL [Lagos] </a:t>
            </a:r>
            <a:endParaRPr lang="en-US" dirty="0" smtClean="0">
              <a:latin typeface="Maiandra GD" pitchFamily="34" charset="0"/>
            </a:endParaRPr>
          </a:p>
        </p:txBody>
      </p:sp>
      <p:sp>
        <p:nvSpPr>
          <p:cNvPr id="6147" name="Rectangle 3"/>
          <p:cNvSpPr>
            <a:spLocks noGrp="1" noChangeArrowheads="1"/>
          </p:cNvSpPr>
          <p:nvPr>
            <p:ph sz="quarter" idx="1"/>
          </p:nvPr>
        </p:nvSpPr>
        <p:spPr/>
        <p:txBody>
          <a:bodyPr>
            <a:normAutofit fontScale="32500" lnSpcReduction="20000"/>
          </a:bodyPr>
          <a:lstStyle/>
          <a:p>
            <a:pPr algn="just">
              <a:defRPr/>
            </a:pPr>
            <a:r>
              <a:rPr lang="en-US" sz="6200" dirty="0" smtClean="0">
                <a:latin typeface="Maiandra GD" pitchFamily="34" charset="0"/>
              </a:rPr>
              <a:t>Provided for under Part 20, Sections 285 – 289 of the ACJL [Lagos], 2011.</a:t>
            </a:r>
          </a:p>
          <a:p>
            <a:pPr algn="just">
              <a:defRPr/>
            </a:pPr>
            <a:endParaRPr lang="en-US" sz="6200" dirty="0" smtClean="0">
              <a:latin typeface="Maiandra GD" pitchFamily="34" charset="0"/>
            </a:endParaRPr>
          </a:p>
          <a:p>
            <a:pPr algn="just">
              <a:defRPr/>
            </a:pPr>
            <a:r>
              <a:rPr lang="en-US" sz="8600" dirty="0" smtClean="0">
                <a:latin typeface="Maiandra GD" pitchFamily="34" charset="0"/>
              </a:rPr>
              <a:t>The provisions contained in the above sections are similar to those of the CPC. Provisions were made towards:</a:t>
            </a:r>
          </a:p>
          <a:p>
            <a:pPr lvl="1" algn="just">
              <a:lnSpc>
                <a:spcPct val="170000"/>
              </a:lnSpc>
              <a:defRPr/>
            </a:pPr>
            <a:r>
              <a:rPr lang="en-US" sz="4200" dirty="0" smtClean="0">
                <a:latin typeface="Maiandra GD" pitchFamily="34" charset="0"/>
              </a:rPr>
              <a:t> costs awarded against a private Prosecutor,</a:t>
            </a:r>
          </a:p>
          <a:p>
            <a:pPr lvl="1" algn="just">
              <a:lnSpc>
                <a:spcPct val="170000"/>
              </a:lnSpc>
              <a:defRPr/>
            </a:pPr>
            <a:r>
              <a:rPr lang="en-US" sz="4200" dirty="0" smtClean="0">
                <a:latin typeface="Maiandra GD" pitchFamily="34" charset="0"/>
              </a:rPr>
              <a:t>Compensation to an accused person tried on a vexatious charge,</a:t>
            </a:r>
          </a:p>
          <a:p>
            <a:pPr lvl="1" algn="just">
              <a:lnSpc>
                <a:spcPct val="170000"/>
              </a:lnSpc>
              <a:defRPr/>
            </a:pPr>
            <a:r>
              <a:rPr lang="en-US" sz="4400" dirty="0" smtClean="0">
                <a:latin typeface="Maiandra GD" pitchFamily="34" charset="0"/>
              </a:rPr>
              <a:t>costs can be recovered as fines and imprisonment can result in the event of refusal to pay</a:t>
            </a:r>
            <a:endParaRPr lang="en-US" sz="4200" dirty="0" smtClean="0">
              <a:latin typeface="Maiandra GD" pitchFamily="34" charset="0"/>
            </a:endParaRPr>
          </a:p>
          <a:p>
            <a:pPr lvl="1" algn="just">
              <a:lnSpc>
                <a:spcPct val="170000"/>
              </a:lnSpc>
              <a:defRPr/>
            </a:pPr>
            <a:endParaRPr lang="en-US" sz="4200" dirty="0" smtClean="0">
              <a:latin typeface="Maiandra GD" pitchFamily="34" charset="0"/>
            </a:endParaRPr>
          </a:p>
          <a:p>
            <a:pPr algn="just">
              <a:defRPr/>
            </a:pPr>
            <a:r>
              <a:rPr lang="en-US" sz="8600" dirty="0" smtClean="0">
                <a:latin typeface="Maiandra GD" pitchFamily="34" charset="0"/>
              </a:rPr>
              <a:t>Further sections 290 &amp; 291 provides for restitution and disposal of property allegedly connected  with the commission of a crime.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algn="ctr">
              <a:defRPr/>
            </a:pPr>
            <a:r>
              <a:rPr lang="en-US" b="1" dirty="0" smtClean="0">
                <a:latin typeface="Maiandra GD" pitchFamily="34" charset="0"/>
              </a:rPr>
              <a:t>COSTS, COMPENSATION, DAMAGES AND RESTITUTION UNDER THE ACJA</a:t>
            </a:r>
            <a:endParaRPr lang="en-US" dirty="0" smtClean="0">
              <a:latin typeface="Maiandra GD" pitchFamily="34" charset="0"/>
            </a:endParaRPr>
          </a:p>
        </p:txBody>
      </p:sp>
      <p:sp>
        <p:nvSpPr>
          <p:cNvPr id="7171" name="Rectangle 3"/>
          <p:cNvSpPr>
            <a:spLocks noGrp="1" noChangeArrowheads="1"/>
          </p:cNvSpPr>
          <p:nvPr>
            <p:ph sz="quarter" idx="1"/>
          </p:nvPr>
        </p:nvSpPr>
        <p:spPr/>
        <p:txBody>
          <a:bodyPr>
            <a:normAutofit fontScale="85000" lnSpcReduction="20000"/>
          </a:bodyPr>
          <a:lstStyle/>
          <a:p>
            <a:pPr algn="just" eaLnBrk="1" hangingPunct="1">
              <a:buFontTx/>
              <a:buChar char="-"/>
              <a:defRPr/>
            </a:pPr>
            <a:endParaRPr lang="en-US" dirty="0" smtClean="0"/>
          </a:p>
          <a:p>
            <a:pPr algn="just" eaLnBrk="1" hangingPunct="1">
              <a:buFontTx/>
              <a:buChar char="-"/>
              <a:defRPr/>
            </a:pPr>
            <a:r>
              <a:rPr lang="en-US" sz="3300" dirty="0" smtClean="0">
                <a:latin typeface="Maiandra GD" pitchFamily="34" charset="0"/>
              </a:rPr>
              <a:t>Under the ACJA 2015, elaborate provisions were made for costs, compensation damages and restitution.</a:t>
            </a:r>
          </a:p>
          <a:p>
            <a:pPr algn="just" eaLnBrk="1" hangingPunct="1">
              <a:buFontTx/>
              <a:buChar char="-"/>
              <a:defRPr/>
            </a:pPr>
            <a:endParaRPr lang="en-US" sz="3300" dirty="0" smtClean="0">
              <a:latin typeface="Maiandra GD" pitchFamily="34" charset="0"/>
            </a:endParaRPr>
          </a:p>
          <a:p>
            <a:pPr algn="just" eaLnBrk="1" hangingPunct="1">
              <a:buFontTx/>
              <a:buChar char="-"/>
              <a:defRPr/>
            </a:pPr>
            <a:r>
              <a:rPr lang="en-US" sz="3300" dirty="0" smtClean="0">
                <a:latin typeface="Maiandra GD" pitchFamily="34" charset="0"/>
              </a:rPr>
              <a:t>These provisions are contained in Part 32, Sections 319 – 328 of the Act. </a:t>
            </a:r>
          </a:p>
          <a:p>
            <a:pPr algn="just" eaLnBrk="1" hangingPunct="1">
              <a:buFontTx/>
              <a:buChar char="-"/>
              <a:defRPr/>
            </a:pPr>
            <a:endParaRPr lang="en-US" sz="3300" dirty="0" smtClean="0">
              <a:latin typeface="Maiandra GD" pitchFamily="34" charset="0"/>
            </a:endParaRPr>
          </a:p>
          <a:p>
            <a:pPr algn="just" eaLnBrk="1" hangingPunct="1">
              <a:buFontTx/>
              <a:buChar char="-"/>
              <a:defRPr/>
            </a:pPr>
            <a:r>
              <a:rPr lang="en-US" sz="3300" dirty="0" smtClean="0">
                <a:latin typeface="Maiandra GD" pitchFamily="34" charset="0"/>
              </a:rPr>
              <a:t>As we consider the specific provisions, we invite you note the </a:t>
            </a:r>
            <a:r>
              <a:rPr lang="en-US" sz="3300" u="sng" dirty="0" smtClean="0">
                <a:latin typeface="Maiandra GD" pitchFamily="34" charset="0"/>
              </a:rPr>
              <a:t>innovations</a:t>
            </a:r>
            <a:r>
              <a:rPr lang="en-US" sz="3300" dirty="0" smtClean="0">
                <a:latin typeface="Maiandra GD" pitchFamily="34" charset="0"/>
              </a:rPr>
              <a:t> and </a:t>
            </a:r>
            <a:r>
              <a:rPr lang="en-US" sz="3300" u="sng" dirty="0" smtClean="0">
                <a:latin typeface="Maiandra GD" pitchFamily="34" charset="0"/>
              </a:rPr>
              <a:t>shortfalls</a:t>
            </a:r>
            <a:r>
              <a:rPr lang="en-US" sz="3300" dirty="0" smtClean="0">
                <a:latin typeface="Maiandra GD" pitchFamily="34" charset="0"/>
              </a:rPr>
              <a:t> introduced by this Act.  </a:t>
            </a:r>
          </a:p>
          <a:p>
            <a:pPr algn="just" eaLnBrk="1" hangingPunct="1">
              <a:buFont typeface="Wingdings" pitchFamily="2" charset="2"/>
              <a:buNone/>
              <a:defRPr/>
            </a:pPr>
            <a:r>
              <a:rPr lang="en-US" dirty="0" smtClean="0"/>
              <a:t>			</a:t>
            </a:r>
          </a:p>
          <a:p>
            <a:pPr algn="just" eaLnBrk="1" hangingPunct="1">
              <a:buFont typeface="Wingdings" pitchFamily="2" charset="2"/>
              <a:buNone/>
              <a:defRPr/>
            </a:pPr>
            <a:r>
              <a:rPr lang="en-US" sz="2800" i="1"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7467600" cy="715962"/>
          </a:xfrm>
        </p:spPr>
        <p:txBody>
          <a:bodyPr/>
          <a:lstStyle/>
          <a:p>
            <a:pPr algn="ctr" eaLnBrk="1" hangingPunct="1">
              <a:defRPr/>
            </a:pPr>
            <a:r>
              <a:rPr lang="en-US" b="1" dirty="0" smtClean="0">
                <a:latin typeface="Maiandra GD" pitchFamily="34" charset="0"/>
              </a:rPr>
              <a:t>SPECIFIC PROVISIONS [1]</a:t>
            </a:r>
          </a:p>
        </p:txBody>
      </p:sp>
      <p:sp>
        <p:nvSpPr>
          <p:cNvPr id="8195" name="Rectangle 3"/>
          <p:cNvSpPr>
            <a:spLocks noGrp="1" noChangeArrowheads="1"/>
          </p:cNvSpPr>
          <p:nvPr>
            <p:ph sz="quarter" idx="1"/>
          </p:nvPr>
        </p:nvSpPr>
        <p:spPr>
          <a:xfrm>
            <a:off x="457200" y="1066800"/>
            <a:ext cx="7772400" cy="5407152"/>
          </a:xfrm>
        </p:spPr>
        <p:txBody>
          <a:bodyPr>
            <a:normAutofit fontScale="77500" lnSpcReduction="20000"/>
          </a:bodyPr>
          <a:lstStyle/>
          <a:p>
            <a:pPr algn="just" eaLnBrk="1" hangingPunct="1">
              <a:lnSpc>
                <a:spcPct val="90000"/>
              </a:lnSpc>
              <a:buFontTx/>
              <a:buChar char="-"/>
              <a:defRPr/>
            </a:pPr>
            <a:r>
              <a:rPr lang="en-US" sz="2600" dirty="0" smtClean="0">
                <a:latin typeface="Maiandra GD" pitchFamily="34" charset="0"/>
              </a:rPr>
              <a:t>Section 319 (1) Provides thus:</a:t>
            </a:r>
          </a:p>
          <a:p>
            <a:pPr marL="971550" lvl="1" indent="-514350" algn="just" eaLnBrk="1" hangingPunct="1">
              <a:lnSpc>
                <a:spcPct val="90000"/>
              </a:lnSpc>
              <a:buFont typeface="Wingdings" pitchFamily="2" charset="2"/>
              <a:buNone/>
              <a:defRPr/>
            </a:pPr>
            <a:endParaRPr lang="en-US" sz="2600" dirty="0" smtClean="0">
              <a:latin typeface="Maiandra GD" pitchFamily="34" charset="0"/>
            </a:endParaRPr>
          </a:p>
          <a:p>
            <a:pPr marL="971550" lvl="1" indent="-514350" algn="just" eaLnBrk="1" hangingPunct="1">
              <a:lnSpc>
                <a:spcPct val="90000"/>
              </a:lnSpc>
              <a:buFont typeface="Wingdings" pitchFamily="2" charset="2"/>
              <a:buNone/>
              <a:defRPr/>
            </a:pPr>
            <a:r>
              <a:rPr lang="en-US" sz="2600" dirty="0" smtClean="0">
                <a:latin typeface="Maiandra GD" pitchFamily="34" charset="0"/>
              </a:rPr>
              <a:t>“A court may, </a:t>
            </a:r>
            <a:r>
              <a:rPr lang="en-US" sz="2600" u="sng" dirty="0" smtClean="0">
                <a:latin typeface="Maiandra GD" pitchFamily="34" charset="0"/>
              </a:rPr>
              <a:t>within the proceedings</a:t>
            </a:r>
            <a:r>
              <a:rPr lang="en-US" sz="2600" dirty="0" smtClean="0">
                <a:latin typeface="Maiandra GD" pitchFamily="34" charset="0"/>
              </a:rPr>
              <a:t> or while passing </a:t>
            </a:r>
            <a:r>
              <a:rPr lang="en-US" sz="2600" u="sng" dirty="0" smtClean="0">
                <a:latin typeface="Maiandra GD" pitchFamily="34" charset="0"/>
              </a:rPr>
              <a:t>judgment</a:t>
            </a:r>
            <a:r>
              <a:rPr lang="en-US" sz="2600" dirty="0" smtClean="0">
                <a:latin typeface="Maiandra GD" pitchFamily="34" charset="0"/>
              </a:rPr>
              <a:t>, order  the </a:t>
            </a:r>
            <a:r>
              <a:rPr lang="en-US" sz="2600" u="sng" dirty="0" smtClean="0">
                <a:latin typeface="Maiandra GD" pitchFamily="34" charset="0"/>
              </a:rPr>
              <a:t>defendant</a:t>
            </a:r>
            <a:r>
              <a:rPr lang="en-US" sz="2600" dirty="0" smtClean="0">
                <a:latin typeface="Maiandra GD" pitchFamily="34" charset="0"/>
              </a:rPr>
              <a:t> or </a:t>
            </a:r>
            <a:r>
              <a:rPr lang="en-US" sz="2600" u="sng" dirty="0" smtClean="0">
                <a:latin typeface="Maiandra GD" pitchFamily="34" charset="0"/>
              </a:rPr>
              <a:t>convict</a:t>
            </a:r>
            <a:r>
              <a:rPr lang="en-US" sz="2600" dirty="0" smtClean="0">
                <a:latin typeface="Maiandra GD" pitchFamily="34" charset="0"/>
              </a:rPr>
              <a:t> to pay a sum of money: </a:t>
            </a:r>
          </a:p>
          <a:p>
            <a:pPr marL="971550" lvl="1" indent="-514350" algn="just" eaLnBrk="1" hangingPunct="1">
              <a:lnSpc>
                <a:spcPct val="90000"/>
              </a:lnSpc>
              <a:buFont typeface="Wingdings" pitchFamily="2" charset="2"/>
              <a:buNone/>
              <a:defRPr/>
            </a:pPr>
            <a:r>
              <a:rPr lang="en-US" sz="2600" dirty="0" smtClean="0">
                <a:latin typeface="Maiandra GD" pitchFamily="34" charset="0"/>
              </a:rPr>
              <a:t>	</a:t>
            </a:r>
          </a:p>
          <a:p>
            <a:pPr marL="971550" lvl="1" indent="-514350" algn="just" eaLnBrk="1" hangingPunct="1">
              <a:lnSpc>
                <a:spcPct val="90000"/>
              </a:lnSpc>
              <a:buFont typeface="Wingdings" pitchFamily="2" charset="2"/>
              <a:buNone/>
              <a:defRPr/>
            </a:pPr>
            <a:r>
              <a:rPr lang="en-US" sz="2600" dirty="0" smtClean="0">
                <a:latin typeface="Maiandra GD" pitchFamily="34" charset="0"/>
              </a:rPr>
              <a:t>	(a)	 as compensation to any person injured by the offence, irrespective of any other fine or other punishment that may be imposed or that is imposed on the defendant or convict, where substantial compensation is in the opinion of the court recoverable by civil suit;</a:t>
            </a:r>
          </a:p>
          <a:p>
            <a:pPr marL="971550" lvl="1" indent="-514350" algn="just" eaLnBrk="1" hangingPunct="1">
              <a:lnSpc>
                <a:spcPct val="90000"/>
              </a:lnSpc>
              <a:buFont typeface="Wingdings" pitchFamily="2" charset="2"/>
              <a:buNone/>
              <a:defRPr/>
            </a:pPr>
            <a:endParaRPr lang="en-US" sz="2600" dirty="0" smtClean="0">
              <a:latin typeface="Maiandra GD" pitchFamily="34" charset="0"/>
            </a:endParaRPr>
          </a:p>
          <a:p>
            <a:pPr marL="971550" lvl="1" indent="-514350" algn="just" eaLnBrk="1" hangingPunct="1">
              <a:lnSpc>
                <a:spcPct val="90000"/>
              </a:lnSpc>
              <a:buFont typeface="Wingdings" pitchFamily="2" charset="2"/>
              <a:buNone/>
              <a:defRPr/>
            </a:pPr>
            <a:r>
              <a:rPr lang="en-US" sz="2600" dirty="0" smtClean="0">
                <a:latin typeface="Maiandra GD" pitchFamily="34" charset="0"/>
              </a:rPr>
              <a:t>	(b) in compensating a bona fide purchaser for value without notice of the defect of the title in any property in respect of which the offence was committed and has been compelled to give it up; and</a:t>
            </a:r>
          </a:p>
          <a:p>
            <a:pPr marL="971550" lvl="1" indent="-514350" algn="just" eaLnBrk="1" hangingPunct="1">
              <a:lnSpc>
                <a:spcPct val="90000"/>
              </a:lnSpc>
              <a:buFont typeface="Wingdings" pitchFamily="2" charset="2"/>
              <a:buNone/>
              <a:defRPr/>
            </a:pPr>
            <a:r>
              <a:rPr lang="en-US" sz="2600" dirty="0" smtClean="0">
                <a:latin typeface="Maiandra GD" pitchFamily="34" charset="0"/>
              </a:rPr>
              <a:t> 	</a:t>
            </a:r>
          </a:p>
          <a:p>
            <a:pPr marL="971550" lvl="1" indent="-514350" algn="just" eaLnBrk="1" hangingPunct="1">
              <a:lnSpc>
                <a:spcPct val="90000"/>
              </a:lnSpc>
              <a:buFont typeface="Wingdings" pitchFamily="2" charset="2"/>
              <a:buNone/>
              <a:defRPr/>
            </a:pPr>
            <a:r>
              <a:rPr lang="en-US" sz="2600" dirty="0" smtClean="0">
                <a:latin typeface="Maiandra GD" pitchFamily="34" charset="0"/>
              </a:rPr>
              <a:t>	(c) in defraying expenses incurred on medical treatment of a victim injured by the convict in connection with the offence.”	</a:t>
            </a:r>
          </a:p>
          <a:p>
            <a:pPr marL="971550" lvl="1" indent="-514350" algn="just" eaLnBrk="1" hangingPunct="1">
              <a:lnSpc>
                <a:spcPct val="90000"/>
              </a:lnSpc>
              <a:buFont typeface="Wingdings" pitchFamily="2" charset="2"/>
              <a:buNone/>
              <a:defRPr/>
            </a:pPr>
            <a:r>
              <a:rPr lang="en-US" dirty="0" smtClean="0"/>
              <a:t>   </a:t>
            </a:r>
          </a:p>
          <a:p>
            <a:pPr marL="971550" lvl="1" indent="-514350" algn="just" eaLnBrk="1" hangingPunct="1">
              <a:lnSpc>
                <a:spcPct val="90000"/>
              </a:lnSpc>
              <a:buFont typeface="Wingdings" pitchFamily="2" charset="2"/>
              <a:buNone/>
              <a:defRPr/>
            </a:pPr>
            <a:r>
              <a:rPr lang="en-US" dirty="0" smtClean="0"/>
              <a:t>   </a:t>
            </a:r>
          </a:p>
          <a:p>
            <a:pPr algn="just" eaLnBrk="1" hangingPunct="1">
              <a:lnSpc>
                <a:spcPct val="90000"/>
              </a:lnSpc>
              <a:buFont typeface="Wingdings" pitchFamily="2" charset="2"/>
              <a:buNone/>
              <a:defRPr/>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7467600" cy="715962"/>
          </a:xfrm>
        </p:spPr>
        <p:txBody>
          <a:bodyPr/>
          <a:lstStyle/>
          <a:p>
            <a:pPr algn="ctr">
              <a:defRPr/>
            </a:pPr>
            <a:r>
              <a:rPr lang="en-US" sz="4000" b="1" dirty="0" smtClean="0">
                <a:latin typeface="Maiandra GD" pitchFamily="34" charset="0"/>
              </a:rPr>
              <a:t>SPECIFIC PROVISIONS [2]</a:t>
            </a:r>
          </a:p>
        </p:txBody>
      </p:sp>
      <p:sp>
        <p:nvSpPr>
          <p:cNvPr id="9219" name="Rectangle 3"/>
          <p:cNvSpPr>
            <a:spLocks noGrp="1" noChangeArrowheads="1"/>
          </p:cNvSpPr>
          <p:nvPr>
            <p:ph sz="quarter" idx="1"/>
          </p:nvPr>
        </p:nvSpPr>
        <p:spPr>
          <a:xfrm>
            <a:off x="457200" y="1143000"/>
            <a:ext cx="7772400" cy="5330952"/>
          </a:xfrm>
        </p:spPr>
        <p:txBody>
          <a:bodyPr>
            <a:normAutofit/>
          </a:bodyPr>
          <a:lstStyle/>
          <a:p>
            <a:pPr algn="just">
              <a:lnSpc>
                <a:spcPct val="90000"/>
              </a:lnSpc>
              <a:buFontTx/>
              <a:buChar char="-"/>
              <a:defRPr/>
            </a:pPr>
            <a:r>
              <a:rPr lang="en-US" sz="2800" dirty="0" smtClean="0">
                <a:latin typeface="Maiandra GD" pitchFamily="34" charset="0"/>
              </a:rPr>
              <a:t>As a follow-up, Section 319 (3) adds thus:</a:t>
            </a:r>
          </a:p>
          <a:p>
            <a:pPr algn="just">
              <a:lnSpc>
                <a:spcPct val="90000"/>
              </a:lnSpc>
              <a:buFontTx/>
              <a:buChar char="-"/>
              <a:defRPr/>
            </a:pPr>
            <a:endParaRPr lang="en-US" sz="2800" dirty="0" smtClean="0">
              <a:latin typeface="Maiandra GD" pitchFamily="34" charset="0"/>
            </a:endParaRPr>
          </a:p>
          <a:p>
            <a:pPr lvl="1" algn="just">
              <a:lnSpc>
                <a:spcPct val="90000"/>
              </a:lnSpc>
              <a:buNone/>
              <a:defRPr/>
            </a:pPr>
            <a:r>
              <a:rPr lang="en-US" sz="2500" dirty="0" smtClean="0">
                <a:latin typeface="Maiandra GD" pitchFamily="34" charset="0"/>
              </a:rPr>
              <a:t>	“Order for cost or compensation may be made under this section irrespective of the fact that no fine has been imposed on the defendant in the judgment.”</a:t>
            </a:r>
          </a:p>
          <a:p>
            <a:pPr algn="just">
              <a:lnSpc>
                <a:spcPct val="90000"/>
              </a:lnSpc>
              <a:buFontTx/>
              <a:buChar char="-"/>
              <a:defRPr/>
            </a:pPr>
            <a:endParaRPr lang="en-US" sz="2800" dirty="0" smtClean="0">
              <a:latin typeface="Maiandra GD" pitchFamily="34" charset="0"/>
            </a:endParaRPr>
          </a:p>
          <a:p>
            <a:pPr algn="ctr" eaLnBrk="1" hangingPunct="1">
              <a:lnSpc>
                <a:spcPct val="90000"/>
              </a:lnSpc>
              <a:buFont typeface="Wingdings" pitchFamily="2" charset="2"/>
              <a:buNone/>
              <a:defRPr/>
            </a:pPr>
            <a:r>
              <a:rPr lang="en-US" sz="2800" u="sng" dirty="0" smtClean="0">
                <a:latin typeface="Maiandra GD" pitchFamily="34" charset="0"/>
              </a:rPr>
              <a:t>QUIZ</a:t>
            </a:r>
          </a:p>
          <a:p>
            <a:pPr algn="ctr" eaLnBrk="1" hangingPunct="1">
              <a:lnSpc>
                <a:spcPct val="90000"/>
              </a:lnSpc>
              <a:buFont typeface="Wingdings" pitchFamily="2" charset="2"/>
              <a:buNone/>
              <a:defRPr/>
            </a:pPr>
            <a:r>
              <a:rPr lang="en-US" sz="2800" dirty="0" smtClean="0">
                <a:latin typeface="Maiandra GD" pitchFamily="34" charset="0"/>
              </a:rPr>
              <a:t>“In slide 7, what is the import of the under-linings?”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7620000" cy="792162"/>
          </a:xfrm>
        </p:spPr>
        <p:txBody>
          <a:bodyPr>
            <a:normAutofit/>
          </a:bodyPr>
          <a:lstStyle/>
          <a:p>
            <a:pPr algn="ctr">
              <a:defRPr/>
            </a:pPr>
            <a:r>
              <a:rPr lang="en-US" sz="3200" b="1" dirty="0" smtClean="0">
                <a:latin typeface="Maiandra GD" pitchFamily="34" charset="0"/>
              </a:rPr>
              <a:t>SPECIFIC PROVISIONS [3]</a:t>
            </a:r>
            <a:endParaRPr lang="en-US" b="1" dirty="0" smtClean="0"/>
          </a:p>
        </p:txBody>
      </p:sp>
      <p:sp>
        <p:nvSpPr>
          <p:cNvPr id="10243" name="Rectangle 3"/>
          <p:cNvSpPr>
            <a:spLocks noGrp="1" noChangeArrowheads="1"/>
          </p:cNvSpPr>
          <p:nvPr>
            <p:ph sz="quarter" idx="1"/>
          </p:nvPr>
        </p:nvSpPr>
        <p:spPr>
          <a:xfrm>
            <a:off x="457200" y="1143000"/>
            <a:ext cx="7848600" cy="5330952"/>
          </a:xfrm>
        </p:spPr>
        <p:txBody>
          <a:bodyPr>
            <a:normAutofit/>
          </a:bodyPr>
          <a:lstStyle/>
          <a:p>
            <a:pPr algn="just" eaLnBrk="1" hangingPunct="1">
              <a:lnSpc>
                <a:spcPct val="90000"/>
              </a:lnSpc>
              <a:defRPr/>
            </a:pPr>
            <a:endParaRPr lang="en-US" dirty="0" smtClean="0">
              <a:latin typeface="Maiandra GD" pitchFamily="34" charset="0"/>
            </a:endParaRPr>
          </a:p>
          <a:p>
            <a:pPr algn="just" eaLnBrk="1" hangingPunct="1">
              <a:lnSpc>
                <a:spcPct val="90000"/>
              </a:lnSpc>
              <a:defRPr/>
            </a:pPr>
            <a:r>
              <a:rPr lang="en-US" dirty="0" smtClean="0">
                <a:latin typeface="Maiandra GD" pitchFamily="34" charset="0"/>
              </a:rPr>
              <a:t>Section 320 (1) of the ACJ Act provides:</a:t>
            </a:r>
          </a:p>
          <a:p>
            <a:pPr algn="just" eaLnBrk="1" hangingPunct="1">
              <a:lnSpc>
                <a:spcPct val="90000"/>
              </a:lnSpc>
              <a:buFont typeface="Wingdings" pitchFamily="2" charset="2"/>
              <a:buNone/>
              <a:defRPr/>
            </a:pPr>
            <a:endParaRPr lang="en-US" dirty="0" smtClean="0">
              <a:latin typeface="Maiandra GD" pitchFamily="34" charset="0"/>
            </a:endParaRPr>
          </a:p>
          <a:p>
            <a:pPr lvl="1" algn="just" eaLnBrk="1" hangingPunct="1">
              <a:lnSpc>
                <a:spcPct val="90000"/>
              </a:lnSpc>
              <a:buFont typeface="Wingdings" pitchFamily="2" charset="2"/>
              <a:buNone/>
              <a:defRPr/>
            </a:pPr>
            <a:r>
              <a:rPr lang="en-US" sz="2400" dirty="0" smtClean="0">
                <a:latin typeface="Maiandra GD" pitchFamily="34" charset="0"/>
              </a:rPr>
              <a:t>	“At the time of awarding compensation in any subsequent civil suit relating to the same matter, the court shall take into consideration any sum paid or recovered as compensation under this section.”</a:t>
            </a:r>
          </a:p>
          <a:p>
            <a:pPr algn="just" eaLnBrk="1" hangingPunct="1">
              <a:lnSpc>
                <a:spcPct val="90000"/>
              </a:lnSpc>
              <a:buFont typeface="Wingdings" pitchFamily="2" charset="2"/>
              <a:buNone/>
              <a:defRPr/>
            </a:pPr>
            <a:endParaRPr lang="en-US" dirty="0" smtClean="0">
              <a:latin typeface="Maiandra GD" pitchFamily="34" charset="0"/>
            </a:endParaRPr>
          </a:p>
          <a:p>
            <a:pPr algn="just" eaLnBrk="1" hangingPunct="1">
              <a:lnSpc>
                <a:spcPct val="90000"/>
              </a:lnSpc>
              <a:defRPr/>
            </a:pPr>
            <a:r>
              <a:rPr lang="en-US" dirty="0" smtClean="0">
                <a:latin typeface="Maiandra GD" pitchFamily="34" charset="0"/>
              </a:rPr>
              <a:t>Section 320 (2) further provides:</a:t>
            </a:r>
          </a:p>
          <a:p>
            <a:pPr algn="just" eaLnBrk="1" hangingPunct="1">
              <a:lnSpc>
                <a:spcPct val="90000"/>
              </a:lnSpc>
              <a:buFont typeface="Wingdings" pitchFamily="2" charset="2"/>
              <a:buNone/>
              <a:defRPr/>
            </a:pPr>
            <a:endParaRPr lang="en-US" dirty="0" smtClean="0">
              <a:latin typeface="Maiandra GD" pitchFamily="34" charset="0"/>
            </a:endParaRPr>
          </a:p>
          <a:p>
            <a:pPr lvl="1" algn="just" eaLnBrk="1" hangingPunct="1">
              <a:lnSpc>
                <a:spcPct val="90000"/>
              </a:lnSpc>
              <a:buFont typeface="Wingdings" pitchFamily="2" charset="2"/>
              <a:buNone/>
              <a:defRPr/>
            </a:pPr>
            <a:r>
              <a:rPr lang="en-US" sz="2400" dirty="0" smtClean="0">
                <a:latin typeface="Maiandra GD" pitchFamily="34" charset="0"/>
              </a:rPr>
              <a:t>	“The pendency of criminal proceedings shall not be a bar to a civil action in respect of the same subject matter.”</a:t>
            </a:r>
          </a:p>
          <a:p>
            <a:pPr lvl="1" algn="just" eaLnBrk="1" hangingPunct="1">
              <a:lnSpc>
                <a:spcPct val="90000"/>
              </a:lnSpc>
              <a:buFont typeface="Wingdings" pitchFamily="2" charset="2"/>
              <a:buNone/>
              <a:defRPr/>
            </a:pPr>
            <a:endParaRPr lang="en-US" sz="2000" dirty="0" smtClean="0">
              <a:latin typeface="Maiandra GD" pitchFamily="34" charset="0"/>
            </a:endParaRPr>
          </a:p>
          <a:p>
            <a:pPr lvl="1" algn="just" eaLnBrk="1" hangingPunct="1">
              <a:lnSpc>
                <a:spcPct val="90000"/>
              </a:lnSpc>
              <a:buFont typeface="Wingdings" pitchFamily="2" charset="2"/>
              <a:buNone/>
              <a:defRPr/>
            </a:pPr>
            <a:endParaRPr lang="en-US" sz="2000" dirty="0" smtClean="0">
              <a:latin typeface="Maiandra GD"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552</TotalTime>
  <Words>1001</Words>
  <Application>Microsoft Office PowerPoint</Application>
  <PresentationFormat>On-screen Show (4:3)</PresentationFormat>
  <Paragraphs>163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Oriel</vt:lpstr>
      <vt:lpstr>COSTS, COMPENSATION, DAMAGES AND RESTITUTION UNDER THE ACJA 2015</vt:lpstr>
      <vt:lpstr>INTRODUCTION</vt:lpstr>
      <vt:lpstr>COSTS, COMPENSATION AND DAMAGES UNDER THE CPA   </vt:lpstr>
      <vt:lpstr>COSTS, COMPENSATION AND DAMAGES UNDER THE CPC</vt:lpstr>
      <vt:lpstr>COSTS, COMPENSATION AND DAMAGES UNDER THE ACJL [Lagos] </vt:lpstr>
      <vt:lpstr>COSTS, COMPENSATION, DAMAGES AND RESTITUTION UNDER THE ACJA</vt:lpstr>
      <vt:lpstr>SPECIFIC PROVISIONS [1]</vt:lpstr>
      <vt:lpstr>SPECIFIC PROVISIONS [2]</vt:lpstr>
      <vt:lpstr>SPECIFIC PROVISIONS [3]</vt:lpstr>
      <vt:lpstr>SPECIFIC PROVISIONS [4]</vt:lpstr>
      <vt:lpstr>SPECIFIC PROVISIONS [4] CON’TD</vt:lpstr>
      <vt:lpstr>SPECIFIC PROVISIONS [5]</vt:lpstr>
      <vt:lpstr>SPECIFIC PROVISIONS [5] CON’TD</vt:lpstr>
      <vt:lpstr>SPECIFIC PROVISIONS [6]</vt:lpstr>
      <vt:lpstr>SPECIFIC PROVISIONS [7]</vt:lpstr>
      <vt:lpstr>SPECIFIC PROVISIONS [8]</vt:lpstr>
      <vt:lpstr>SPECIFIC PROVISIONS [9]</vt:lpstr>
      <vt:lpstr>CASE STUDY</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COSTS, COMPENSATION, DAMAGES AND RESTITUTION UNDER THE ACJA 2015</dc:title>
  <dc:creator>Enosa</dc:creator>
  <cp:lastModifiedBy>Enosa</cp:lastModifiedBy>
  <cp:revision>48</cp:revision>
  <dcterms:created xsi:type="dcterms:W3CDTF">2006-08-16T00:00:00Z</dcterms:created>
  <dcterms:modified xsi:type="dcterms:W3CDTF">2015-10-26T08:29:14Z</dcterms:modified>
</cp:coreProperties>
</file>