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1" r:id="rId14"/>
    <p:sldId id="283" r:id="rId15"/>
    <p:sldId id="284" r:id="rId16"/>
    <p:sldId id="285" r:id="rId17"/>
    <p:sldId id="286" r:id="rId18"/>
    <p:sldId id="287" r:id="rId19"/>
    <p:sldId id="288" r:id="rId20"/>
    <p:sldId id="289"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4" autoAdjust="0"/>
    <p:restoredTop sz="94719" autoAdjust="0"/>
  </p:normalViewPr>
  <p:slideViewPr>
    <p:cSldViewPr>
      <p:cViewPr varScale="1">
        <p:scale>
          <a:sx n="100" d="100"/>
          <a:sy n="100" d="100"/>
        </p:scale>
        <p:origin x="-2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DC3A70C-839D-4E80-A3C9-7B1FE0DE9973}" type="datetimeFigureOut">
              <a:rPr lang="en-US" smtClean="0"/>
              <a:pPr/>
              <a:t>10/26/2015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779B0C-A84B-4DB5-9FEA-F82A9F67830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C3A70C-839D-4E80-A3C9-7B1FE0DE9973}" type="datetimeFigureOut">
              <a:rPr lang="en-US" smtClean="0"/>
              <a:pPr/>
              <a:t>10/26/2015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779B0C-A84B-4DB5-9FEA-F82A9F67830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C3A70C-839D-4E80-A3C9-7B1FE0DE9973}" type="datetimeFigureOut">
              <a:rPr lang="en-US" smtClean="0"/>
              <a:pPr/>
              <a:t>10/26/2015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779B0C-A84B-4DB5-9FEA-F82A9F67830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C3A70C-839D-4E80-A3C9-7B1FE0DE9973}" type="datetimeFigureOut">
              <a:rPr lang="en-US" smtClean="0"/>
              <a:pPr/>
              <a:t>10/26/2015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779B0C-A84B-4DB5-9FEA-F82A9F67830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C3A70C-839D-4E80-A3C9-7B1FE0DE9973}" type="datetimeFigureOut">
              <a:rPr lang="en-US" smtClean="0"/>
              <a:pPr/>
              <a:t>10/26/2015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779B0C-A84B-4DB5-9FEA-F82A9F67830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DC3A70C-839D-4E80-A3C9-7B1FE0DE9973}" type="datetimeFigureOut">
              <a:rPr lang="en-US" smtClean="0"/>
              <a:pPr/>
              <a:t>10/26/2015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779B0C-A84B-4DB5-9FEA-F82A9F67830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DC3A70C-839D-4E80-A3C9-7B1FE0DE9973}" type="datetimeFigureOut">
              <a:rPr lang="en-US" smtClean="0"/>
              <a:pPr/>
              <a:t>10/26/2015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6779B0C-A84B-4DB5-9FEA-F82A9F67830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DC3A70C-839D-4E80-A3C9-7B1FE0DE9973}" type="datetimeFigureOut">
              <a:rPr lang="en-US" smtClean="0"/>
              <a:pPr/>
              <a:t>10/26/2015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6779B0C-A84B-4DB5-9FEA-F82A9F67830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C3A70C-839D-4E80-A3C9-7B1FE0DE9973}" type="datetimeFigureOut">
              <a:rPr lang="en-US" smtClean="0"/>
              <a:pPr/>
              <a:t>10/26/2015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6779B0C-A84B-4DB5-9FEA-F82A9F67830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3A70C-839D-4E80-A3C9-7B1FE0DE9973}" type="datetimeFigureOut">
              <a:rPr lang="en-US" smtClean="0"/>
              <a:pPr/>
              <a:t>10/26/2015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779B0C-A84B-4DB5-9FEA-F82A9F67830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3A70C-839D-4E80-A3C9-7B1FE0DE9973}" type="datetimeFigureOut">
              <a:rPr lang="en-US" smtClean="0"/>
              <a:pPr/>
              <a:t>10/26/2015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779B0C-A84B-4DB5-9FEA-F82A9F67830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3A70C-839D-4E80-A3C9-7B1FE0DE9973}" type="datetimeFigureOut">
              <a:rPr lang="en-US" smtClean="0"/>
              <a:pPr/>
              <a:t>10/26/2015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779B0C-A84B-4DB5-9FEA-F82A9F67830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85795"/>
            <a:ext cx="7772400" cy="1571635"/>
          </a:xfrm>
        </p:spPr>
        <p:txBody>
          <a:bodyPr>
            <a:normAutofit fontScale="90000"/>
          </a:bodyPr>
          <a:lstStyle/>
          <a:p>
            <a:r>
              <a:rPr lang="en-GB" sz="3600" b="1" dirty="0" smtClean="0"/>
              <a:t>JURISDICTION/APPLICATION OF PROVISIONS OF ADMINISTRATION OF CRIMINAL JUSTICE ACT, 2015 TO STATE HIGH COURTS</a:t>
            </a:r>
            <a:r>
              <a:rPr lang="en-GB" dirty="0"/>
              <a:t/>
            </a:r>
            <a:br>
              <a:rPr lang="en-GB" dirty="0"/>
            </a:br>
            <a:endParaRPr lang="en-GB" dirty="0"/>
          </a:p>
        </p:txBody>
      </p:sp>
      <p:sp>
        <p:nvSpPr>
          <p:cNvPr id="3" name="Subtitle 2"/>
          <p:cNvSpPr>
            <a:spLocks noGrp="1"/>
          </p:cNvSpPr>
          <p:nvPr>
            <p:ph type="subTitle" idx="1"/>
          </p:nvPr>
        </p:nvSpPr>
        <p:spPr>
          <a:xfrm>
            <a:off x="1371600" y="2857496"/>
            <a:ext cx="6400800" cy="3000396"/>
          </a:xfrm>
        </p:spPr>
        <p:txBody>
          <a:bodyPr>
            <a:normAutofit fontScale="55000" lnSpcReduction="20000"/>
          </a:bodyPr>
          <a:lstStyle/>
          <a:p>
            <a:r>
              <a:rPr lang="en-GB" sz="4200" b="1" dirty="0" smtClean="0">
                <a:solidFill>
                  <a:srgbClr val="7030A0"/>
                </a:solidFill>
              </a:rPr>
              <a:t>A PAPER PRESENTED TO THE COMMISSION</a:t>
            </a:r>
            <a:r>
              <a:rPr lang="en-GB" b="1" dirty="0" smtClean="0">
                <a:solidFill>
                  <a:srgbClr val="7030A0"/>
                </a:solidFill>
              </a:rPr>
              <a:t> </a:t>
            </a:r>
          </a:p>
          <a:p>
            <a:r>
              <a:rPr lang="en-GB" b="1" dirty="0" smtClean="0">
                <a:solidFill>
                  <a:srgbClr val="FF0000"/>
                </a:solidFill>
              </a:rPr>
              <a:t>BY</a:t>
            </a:r>
            <a:r>
              <a:rPr lang="en-GB" b="1" dirty="0" smtClean="0"/>
              <a:t> </a:t>
            </a:r>
          </a:p>
          <a:p>
            <a:r>
              <a:rPr lang="en-GB" b="1" dirty="0" smtClean="0">
                <a:solidFill>
                  <a:srgbClr val="00B050"/>
                </a:solidFill>
              </a:rPr>
              <a:t>AMEDU J. SULE (ESQ)</a:t>
            </a:r>
          </a:p>
          <a:p>
            <a:r>
              <a:rPr lang="en-GB" b="1" dirty="0" smtClean="0">
                <a:solidFill>
                  <a:srgbClr val="00B050"/>
                </a:solidFill>
              </a:rPr>
              <a:t>PROSECUTION DEPT. ICPC  </a:t>
            </a:r>
          </a:p>
          <a:p>
            <a:endParaRPr lang="en-GB" b="1" dirty="0"/>
          </a:p>
          <a:p>
            <a:r>
              <a:rPr lang="en-GB" b="1" dirty="0" smtClean="0">
                <a:solidFill>
                  <a:srgbClr val="7030A0"/>
                </a:solidFill>
                <a:latin typeface="Blackadder ITC" pitchFamily="82" charset="0"/>
              </a:rPr>
              <a:t>AT</a:t>
            </a:r>
            <a:r>
              <a:rPr lang="en-GB" b="1" dirty="0" smtClean="0">
                <a:solidFill>
                  <a:srgbClr val="7030A0"/>
                </a:solidFill>
              </a:rPr>
              <a:t> </a:t>
            </a:r>
          </a:p>
          <a:p>
            <a:r>
              <a:rPr lang="en-GB" b="1" dirty="0" smtClean="0">
                <a:solidFill>
                  <a:srgbClr val="FF0000"/>
                </a:solidFill>
              </a:rPr>
              <a:t>THE AUDITORIUM ICPC HEADQUARTERS, ABUJA</a:t>
            </a:r>
          </a:p>
          <a:p>
            <a:endParaRPr lang="en-GB" b="1" dirty="0">
              <a:solidFill>
                <a:srgbClr val="00B0F0"/>
              </a:solidFill>
            </a:endParaRPr>
          </a:p>
          <a:p>
            <a:r>
              <a:rPr lang="en-GB" b="1" dirty="0" smtClean="0">
                <a:solidFill>
                  <a:srgbClr val="00B0F0"/>
                </a:solidFill>
              </a:rPr>
              <a:t>ON  26</a:t>
            </a:r>
            <a:r>
              <a:rPr lang="en-GB" b="1" baseline="30000" dirty="0" smtClean="0">
                <a:solidFill>
                  <a:srgbClr val="00B0F0"/>
                </a:solidFill>
              </a:rPr>
              <a:t>TH</a:t>
            </a:r>
            <a:r>
              <a:rPr lang="en-GB" b="1" dirty="0" smtClean="0">
                <a:solidFill>
                  <a:srgbClr val="00B0F0"/>
                </a:solidFill>
              </a:rPr>
              <a:t>  OCTOBER, 2015</a:t>
            </a:r>
            <a:r>
              <a:rPr lang="en-GB" dirty="0" smtClean="0"/>
              <a:t/>
            </a:r>
            <a:br>
              <a:rPr lang="en-GB" dirty="0" smtClean="0"/>
            </a:br>
            <a:endParaRPr lang="en-GB" dirty="0"/>
          </a:p>
        </p:txBody>
      </p:sp>
    </p:spTree>
  </p:cSld>
  <p:clrMapOvr>
    <a:masterClrMapping/>
  </p:clrMapOvr>
  <p:transition>
    <p:wheel spokes="3"/>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smtClean="0"/>
              <a:t>SOURCES OF JURISDICTION  </a:t>
            </a:r>
            <a:endParaRPr lang="en-GB" sz="2800"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SOURCES OF JURISDICTION OF NIGERIAN COURTS</a:t>
            </a:r>
          </a:p>
          <a:p>
            <a:r>
              <a:rPr lang="en-GB" dirty="0" smtClean="0"/>
              <a:t>It must be noted that jurisdiction of Nigerian Courts do not come as a bolt from the blue. </a:t>
            </a:r>
          </a:p>
          <a:p>
            <a:r>
              <a:rPr lang="en-GB" dirty="0" smtClean="0"/>
              <a:t>Nor do courts indulged in the rat race of jostling for jurisdiction. </a:t>
            </a:r>
          </a:p>
          <a:p>
            <a:r>
              <a:rPr lang="en-GB" dirty="0" smtClean="0"/>
              <a:t>These sources include: </a:t>
            </a:r>
          </a:p>
          <a:p>
            <a:pPr marL="514350" lvl="0" indent="-514350">
              <a:buNone/>
            </a:pPr>
            <a:r>
              <a:rPr lang="en-GB" dirty="0" smtClean="0"/>
              <a:t>                a) The Constitution</a:t>
            </a:r>
          </a:p>
          <a:p>
            <a:pPr marL="514350" lvl="0" indent="-514350">
              <a:buNone/>
            </a:pPr>
            <a:r>
              <a:rPr lang="en-GB" dirty="0" smtClean="0"/>
              <a:t>                b) Statutes; and</a:t>
            </a:r>
          </a:p>
          <a:p>
            <a:pPr marL="514350" lvl="0" indent="-514350">
              <a:buNone/>
            </a:pPr>
            <a:r>
              <a:rPr lang="en-GB" dirty="0" smtClean="0"/>
              <a:t>                c) Inherent powers</a:t>
            </a:r>
            <a:endParaRPr lang="en-GB" dirty="0"/>
          </a:p>
        </p:txBody>
      </p:sp>
    </p:spTree>
  </p:cSld>
  <p:clrMapOvr>
    <a:masterClrMapping/>
  </p:clrMapOvr>
  <p:transition>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SOURCES OF JURISDICTION cont.  </a:t>
            </a:r>
            <a:endParaRPr lang="en-GB" dirty="0"/>
          </a:p>
        </p:txBody>
      </p:sp>
      <p:sp>
        <p:nvSpPr>
          <p:cNvPr id="3" name="Content Placeholder 2"/>
          <p:cNvSpPr>
            <a:spLocks noGrp="1"/>
          </p:cNvSpPr>
          <p:nvPr>
            <p:ph idx="1"/>
          </p:nvPr>
        </p:nvSpPr>
        <p:spPr/>
        <p:txBody>
          <a:bodyPr>
            <a:normAutofit fontScale="92500" lnSpcReduction="10000"/>
          </a:bodyPr>
          <a:lstStyle/>
          <a:p>
            <a:r>
              <a:rPr lang="en-GB" b="1" dirty="0" smtClean="0"/>
              <a:t>The Constitution:</a:t>
            </a:r>
            <a:r>
              <a:rPr lang="en-GB" dirty="0" smtClean="0"/>
              <a:t> This is the primary source of jurisdiction of superior courts of record in Nigeria. See the case of </a:t>
            </a:r>
            <a:r>
              <a:rPr lang="en-GB" dirty="0" err="1" smtClean="0"/>
              <a:t>Ada</a:t>
            </a:r>
            <a:r>
              <a:rPr lang="en-GB" dirty="0" smtClean="0"/>
              <a:t> Vs NYSC (2004)13 NWLR (pt.891) at 639.</a:t>
            </a:r>
          </a:p>
          <a:p>
            <a:r>
              <a:rPr lang="en-GB" b="1" dirty="0" smtClean="0"/>
              <a:t>The Statutes:</a:t>
            </a:r>
            <a:r>
              <a:rPr lang="en-GB" dirty="0" smtClean="0"/>
              <a:t> Aside from the constitution, Statutes are next veritable source of jurisdiction of Courts. </a:t>
            </a:r>
          </a:p>
          <a:p>
            <a:pPr>
              <a:buNone/>
            </a:pPr>
            <a:r>
              <a:rPr lang="en-GB" dirty="0" smtClean="0"/>
              <a:t>     Example, The Corrupt Practices And Other Related Offences Act 2000. Please  note  section 61(3) of the Act</a:t>
            </a:r>
          </a:p>
          <a:p>
            <a:pPr>
              <a:buNone/>
            </a:pPr>
            <a:endParaRPr lang="en-GB" dirty="0"/>
          </a:p>
        </p:txBody>
      </p:sp>
    </p:spTree>
  </p:cSld>
  <p:clrMapOvr>
    <a:masterClrMapping/>
  </p:clrMapOvr>
  <p:transition>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SOURCES OF JURISDICTION cont.  </a:t>
            </a:r>
            <a:endParaRPr lang="en-GB" dirty="0"/>
          </a:p>
        </p:txBody>
      </p:sp>
      <p:sp>
        <p:nvSpPr>
          <p:cNvPr id="3" name="Content Placeholder 2"/>
          <p:cNvSpPr>
            <a:spLocks noGrp="1"/>
          </p:cNvSpPr>
          <p:nvPr>
            <p:ph idx="1"/>
          </p:nvPr>
        </p:nvSpPr>
        <p:spPr/>
        <p:txBody>
          <a:bodyPr>
            <a:normAutofit fontScale="92500" lnSpcReduction="20000"/>
          </a:bodyPr>
          <a:lstStyle/>
          <a:p>
            <a:r>
              <a:rPr lang="en-GB" b="1" dirty="0" smtClean="0"/>
              <a:t>Inherent Powers:</a:t>
            </a:r>
            <a:r>
              <a:rPr lang="en-GB" dirty="0" smtClean="0"/>
              <a:t> Adjunct to the other two sources of jurisdiction highlighted above is the inherent powers of court. </a:t>
            </a:r>
          </a:p>
          <a:p>
            <a:pPr>
              <a:buNone/>
            </a:pPr>
            <a:r>
              <a:rPr lang="en-GB" dirty="0" smtClean="0"/>
              <a:t>Section 6(6) (a) of the 1999 Constitution (as amended) provides thus: </a:t>
            </a:r>
          </a:p>
          <a:p>
            <a:pPr lvl="1">
              <a:buNone/>
            </a:pPr>
            <a:r>
              <a:rPr lang="en-GB" dirty="0" smtClean="0"/>
              <a:t>   </a:t>
            </a:r>
            <a:r>
              <a:rPr lang="en-GB" b="1" dirty="0" smtClean="0"/>
              <a:t>‘’The judicial powers vested in accordance with this section shall extend not withstanding anything to the contrary in the  constitution to all inherent power and sanction of a court of law.’’ </a:t>
            </a:r>
          </a:p>
          <a:p>
            <a:pPr lvl="1">
              <a:buNone/>
            </a:pPr>
            <a:r>
              <a:rPr lang="en-GB" dirty="0" smtClean="0"/>
              <a:t> For instance the court has powers to regulate its proceedings, punish for contempt and prevent abuse of its process/powers.</a:t>
            </a:r>
          </a:p>
          <a:p>
            <a:pPr>
              <a:buNone/>
            </a:pPr>
            <a:endParaRPr lang="en-GB" dirty="0"/>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JURISDICTION OF STATE HIGH IN RESPECT OF FEDERAL MATTERS </a:t>
            </a:r>
            <a:endParaRPr lang="en-GB" dirty="0"/>
          </a:p>
        </p:txBody>
      </p:sp>
      <p:sp>
        <p:nvSpPr>
          <p:cNvPr id="3" name="Content Placeholder 2"/>
          <p:cNvSpPr>
            <a:spLocks noGrp="1"/>
          </p:cNvSpPr>
          <p:nvPr>
            <p:ph idx="1"/>
          </p:nvPr>
        </p:nvSpPr>
        <p:spPr/>
        <p:txBody>
          <a:bodyPr>
            <a:normAutofit lnSpcReduction="10000"/>
          </a:bodyPr>
          <a:lstStyle/>
          <a:p>
            <a:r>
              <a:rPr lang="en-GB" dirty="0" smtClean="0"/>
              <a:t>Section 286 (1) of 1999 constitution (as amended) provides as follows:</a:t>
            </a:r>
          </a:p>
          <a:p>
            <a:pPr lvl="0">
              <a:buNone/>
            </a:pPr>
            <a:r>
              <a:rPr lang="en-GB" dirty="0" smtClean="0"/>
              <a:t>   a) Where by the law of a state jurisdiction is conferred upon any court for the hearing and determination of civil causes and of appeals arising out of such causes, the court shall have like jurisdiction with respect to the hearing and determination to the Federal causes and appeals arising out of such causes;</a:t>
            </a:r>
            <a:endParaRPr lang="en-GB" dirty="0"/>
          </a:p>
        </p:txBody>
      </p:sp>
    </p:spTree>
  </p:cSld>
  <p:clrMapOvr>
    <a:masterClrMapping/>
  </p:clrMapOvr>
  <p:transition>
    <p:spli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JURISDICTION OF STATE HIGH cont.</a:t>
            </a:r>
            <a:endParaRPr lang="en-GB" dirty="0"/>
          </a:p>
        </p:txBody>
      </p:sp>
      <p:sp>
        <p:nvSpPr>
          <p:cNvPr id="3" name="Content Placeholder 2"/>
          <p:cNvSpPr>
            <a:spLocks noGrp="1"/>
          </p:cNvSpPr>
          <p:nvPr>
            <p:ph idx="1"/>
          </p:nvPr>
        </p:nvSpPr>
        <p:spPr/>
        <p:txBody>
          <a:bodyPr>
            <a:normAutofit fontScale="92500" lnSpcReduction="20000"/>
          </a:bodyPr>
          <a:lstStyle/>
          <a:p>
            <a:pPr lvl="0">
              <a:buNone/>
            </a:pPr>
            <a:r>
              <a:rPr lang="en-GB" dirty="0" smtClean="0"/>
              <a:t>b) Where by the law of a state jurisdiction is conferred upon any court for the investigation, inquiry into, or trial of persons accused of offences against the laws of the state and with the respect of hearing and determination of appeals arising out of any such trial or out of any proceedings connected therewith, the court shall have like jurisdiction with respect to investigation, inquiry into, or trial of persons for Federal offences and the hearing and determination of appeals arising out of the trial or proceedings; and</a:t>
            </a:r>
          </a:p>
          <a:p>
            <a:pPr>
              <a:buNone/>
            </a:pPr>
            <a:endParaRPr lang="en-GB" dirty="0"/>
          </a:p>
        </p:txBody>
      </p:sp>
    </p:spTree>
  </p:cSld>
  <p:clrMapOvr>
    <a:masterClrMapping/>
  </p:clrMapOvr>
  <p:transition>
    <p:split orient="ver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JURISDICTION OF STATE HIGH cont. </a:t>
            </a:r>
            <a:endParaRPr lang="en-GB" dirty="0"/>
          </a:p>
        </p:txBody>
      </p:sp>
      <p:sp>
        <p:nvSpPr>
          <p:cNvPr id="3" name="Content Placeholder 2"/>
          <p:cNvSpPr>
            <a:spLocks noGrp="1"/>
          </p:cNvSpPr>
          <p:nvPr>
            <p:ph idx="1"/>
          </p:nvPr>
        </p:nvSpPr>
        <p:spPr/>
        <p:txBody>
          <a:bodyPr/>
          <a:lstStyle/>
          <a:p>
            <a:pPr lvl="0">
              <a:buNone/>
            </a:pPr>
            <a:r>
              <a:rPr lang="en-GB" dirty="0" smtClean="0"/>
              <a:t> c) The jurisdiction conferred on a court of a State pursuant to the provisions of this section shall be exercised in conformity with the practice and procedure for the time being prescribed in relation to its jurisdiction over civil or criminal causes </a:t>
            </a:r>
            <a:r>
              <a:rPr lang="en-GB" b="1" i="1" dirty="0" smtClean="0"/>
              <a:t>OTHER THAN FEDERAL CAUSES.</a:t>
            </a:r>
            <a:r>
              <a:rPr lang="en-GB" dirty="0" smtClean="0"/>
              <a:t> </a:t>
            </a:r>
          </a:p>
          <a:p>
            <a:pPr>
              <a:buNone/>
            </a:pPr>
            <a:endParaRPr lang="en-GB" dirty="0"/>
          </a:p>
        </p:txBody>
      </p:sp>
    </p:spTree>
  </p:cSld>
  <p:clrMapOvr>
    <a:masterClrMapping/>
  </p:clrMapOvr>
  <p:transition>
    <p:strip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JURISDICTION OF STATE HIGH cont.  </a:t>
            </a:r>
            <a:endParaRPr lang="en-GB" dirty="0"/>
          </a:p>
        </p:txBody>
      </p:sp>
      <p:sp>
        <p:nvSpPr>
          <p:cNvPr id="3" name="Content Placeholder 2"/>
          <p:cNvSpPr>
            <a:spLocks noGrp="1"/>
          </p:cNvSpPr>
          <p:nvPr>
            <p:ph idx="1"/>
          </p:nvPr>
        </p:nvSpPr>
        <p:spPr/>
        <p:txBody>
          <a:bodyPr>
            <a:normAutofit fontScale="92500"/>
          </a:bodyPr>
          <a:lstStyle/>
          <a:p>
            <a:pPr>
              <a:buNone/>
            </a:pPr>
            <a:r>
              <a:rPr lang="en-GB" dirty="0" smtClean="0"/>
              <a:t> </a:t>
            </a:r>
          </a:p>
          <a:p>
            <a:pPr>
              <a:buNone/>
            </a:pPr>
            <a:r>
              <a:rPr lang="en-GB" dirty="0" smtClean="0"/>
              <a:t>(2) Nothing in this section shall be construed, except in so far as other provisions have been made by the operation of sections 299 and 301 of this Constitution, as conferring jurisdiction in respect of Federal causes or Federal offences upon a court presided over by a person who is not or has not been qualified to practise as a legal practitioner in Nigeria.</a:t>
            </a:r>
          </a:p>
          <a:p>
            <a:pPr>
              <a:buNone/>
            </a:pPr>
            <a:endParaRPr lang="en-GB" dirty="0"/>
          </a:p>
        </p:txBody>
      </p:sp>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JURISDICTION OF STATE HIGH cont.  </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(3) In this section, unless the context otherwise requires-</a:t>
            </a:r>
          </a:p>
          <a:p>
            <a:pPr>
              <a:buNone/>
            </a:pPr>
            <a:r>
              <a:rPr lang="en-GB" dirty="0" smtClean="0"/>
              <a:t>         ‘’causes’’ includes matters;</a:t>
            </a:r>
          </a:p>
          <a:p>
            <a:pPr>
              <a:buNone/>
            </a:pPr>
            <a:r>
              <a:rPr lang="en-GB" dirty="0" smtClean="0"/>
              <a:t>         ‘’Federal causes’’ means civil or criminal </a:t>
            </a:r>
          </a:p>
          <a:p>
            <a:pPr>
              <a:buNone/>
            </a:pPr>
            <a:r>
              <a:rPr lang="en-GB" dirty="0" smtClean="0"/>
              <a:t>              causes relating to any matter with respect    </a:t>
            </a:r>
          </a:p>
          <a:p>
            <a:pPr>
              <a:buNone/>
            </a:pPr>
            <a:r>
              <a:rPr lang="en-GB" dirty="0" smtClean="0"/>
              <a:t>              to which the National assembly has power  </a:t>
            </a:r>
          </a:p>
          <a:p>
            <a:pPr>
              <a:buNone/>
            </a:pPr>
            <a:r>
              <a:rPr lang="en-GB" dirty="0" smtClean="0"/>
              <a:t>              to make law; and  </a:t>
            </a:r>
          </a:p>
          <a:p>
            <a:pPr>
              <a:buNone/>
            </a:pPr>
            <a:r>
              <a:rPr lang="en-GB" dirty="0" smtClean="0"/>
              <a:t>      ‘’Federal offence’’ means an offence contrary to </a:t>
            </a:r>
          </a:p>
          <a:p>
            <a:pPr>
              <a:buNone/>
            </a:pPr>
            <a:r>
              <a:rPr lang="en-GB" dirty="0" smtClean="0"/>
              <a:t>             the provision of an Act of National assembly </a:t>
            </a:r>
          </a:p>
          <a:p>
            <a:pPr>
              <a:buNone/>
            </a:pPr>
            <a:r>
              <a:rPr lang="en-GB" dirty="0" smtClean="0"/>
              <a:t>             or any law having effect as if so enacted.</a:t>
            </a:r>
          </a:p>
          <a:p>
            <a:pPr>
              <a:buNone/>
            </a:pPr>
            <a:endParaRPr lang="en-GB" dirty="0"/>
          </a:p>
        </p:txBody>
      </p:sp>
    </p:spTree>
  </p:cSld>
  <p:clrMapOvr>
    <a:masterClrMapping/>
  </p:clrMapOvr>
  <p:transition>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4422"/>
          </a:xfrm>
        </p:spPr>
        <p:txBody>
          <a:bodyPr>
            <a:noAutofit/>
          </a:bodyPr>
          <a:lstStyle/>
          <a:p>
            <a:r>
              <a:rPr lang="en-GB" sz="5400" dirty="0" smtClean="0"/>
              <a:t> </a:t>
            </a:r>
            <a:br>
              <a:rPr lang="en-GB" sz="5400" dirty="0" smtClean="0"/>
            </a:br>
            <a:r>
              <a:rPr lang="en-GB" sz="3200" b="1" dirty="0" smtClean="0"/>
              <a:t>JURISDICTION UNDER ADMINISTRATION OF CRIMINAL JUSTICE ACT 2015 </a:t>
            </a:r>
            <a:endParaRPr lang="en-GB" sz="5400" dirty="0"/>
          </a:p>
        </p:txBody>
      </p:sp>
      <p:sp>
        <p:nvSpPr>
          <p:cNvPr id="3" name="Content Placeholder 2"/>
          <p:cNvSpPr>
            <a:spLocks noGrp="1"/>
          </p:cNvSpPr>
          <p:nvPr>
            <p:ph idx="1"/>
          </p:nvPr>
        </p:nvSpPr>
        <p:spPr/>
        <p:txBody>
          <a:bodyPr>
            <a:normAutofit fontScale="92500"/>
          </a:bodyPr>
          <a:lstStyle/>
          <a:p>
            <a:r>
              <a:rPr lang="en-GB" dirty="0" smtClean="0"/>
              <a:t>By virtue of the provisions of section 2(1) of the Administration of Criminal Justice Act, 2015 the issue of jurisdiction is settled beyond all reasonable doubt. It provides thus;</a:t>
            </a:r>
          </a:p>
          <a:p>
            <a:pPr>
              <a:buNone/>
            </a:pPr>
            <a:r>
              <a:rPr lang="en-GB" dirty="0" smtClean="0"/>
              <a:t>         ‘’without prejudice to section 86 of this Act, the provisions of this Act shall apply to criminal trials for Federal offences established by an Act of National Assembly and other offences punishable in the Federal Capital Territory Abuja.’’</a:t>
            </a:r>
          </a:p>
          <a:p>
            <a:endParaRPr lang="en-GB" dirty="0"/>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JURISDICTION UNDER ACJA 2015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Section 2 (2) provides as follows;</a:t>
            </a:r>
          </a:p>
          <a:p>
            <a:pPr>
              <a:buNone/>
            </a:pPr>
            <a:r>
              <a:rPr lang="en-GB" dirty="0" smtClean="0"/>
              <a:t>        ‘’the provisions of this Act shall not apply to a court martial.’’ </a:t>
            </a:r>
          </a:p>
          <a:p>
            <a:pPr>
              <a:buNone/>
            </a:pPr>
            <a:r>
              <a:rPr lang="en-GB" dirty="0" smtClean="0"/>
              <a:t>    It must be submitted with respect that the  only court that its jurisdiction is ousted is court martial. It therefore follows that all courts of competent jurisdictions that are not expressly ousted have their jurisdiction intact and save. The issue of ouster of jurisdiction must be expressly stated in the statute.</a:t>
            </a:r>
          </a:p>
          <a:p>
            <a:endParaRPr lang="en-GB" dirty="0"/>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INTRODUCTION</a:t>
            </a:r>
            <a:r>
              <a:rPr lang="en-GB" dirty="0"/>
              <a:t/>
            </a:r>
            <a:br>
              <a:rPr lang="en-GB" dirty="0"/>
            </a:br>
            <a:endParaRPr lang="en-GB" dirty="0"/>
          </a:p>
        </p:txBody>
      </p:sp>
      <p:sp>
        <p:nvSpPr>
          <p:cNvPr id="3" name="Content Placeholder 2"/>
          <p:cNvSpPr>
            <a:spLocks noGrp="1"/>
          </p:cNvSpPr>
          <p:nvPr>
            <p:ph idx="1"/>
          </p:nvPr>
        </p:nvSpPr>
        <p:spPr/>
        <p:txBody>
          <a:bodyPr/>
          <a:lstStyle/>
          <a:p>
            <a:pPr>
              <a:buNone/>
            </a:pPr>
            <a:endParaRPr lang="en-GB" dirty="0" smtClean="0"/>
          </a:p>
          <a:p>
            <a:pPr>
              <a:buNone/>
            </a:pPr>
            <a:r>
              <a:rPr lang="en-GB" dirty="0"/>
              <a:t> </a:t>
            </a:r>
            <a:r>
              <a:rPr lang="en-GB" dirty="0" smtClean="0"/>
              <a:t>   The </a:t>
            </a:r>
            <a:r>
              <a:rPr lang="en-GB" dirty="0"/>
              <a:t>imperative of understanding or the relevance of the topic </a:t>
            </a:r>
            <a:r>
              <a:rPr lang="en-GB" b="1" dirty="0"/>
              <a:t>‘’</a:t>
            </a:r>
            <a:r>
              <a:rPr lang="en-GB" dirty="0"/>
              <a:t> </a:t>
            </a:r>
            <a:r>
              <a:rPr lang="en-GB" b="1" dirty="0"/>
              <a:t>JURISDICTION OF ADMINISTRATION OF CRIMINAL JUSTICE ACT, 2015’</a:t>
            </a:r>
            <a:r>
              <a:rPr lang="en-GB" dirty="0"/>
              <a:t>’ to state high courts in Nigeria can never be over emphasised.</a:t>
            </a:r>
          </a:p>
          <a:p>
            <a:pPr>
              <a:buNone/>
            </a:pPr>
            <a:endParaRPr lang="en-GB" dirty="0"/>
          </a:p>
        </p:txBody>
      </p:sp>
    </p:spTree>
  </p:cSld>
  <p:clrMapOvr>
    <a:masterClrMapping/>
  </p:clrMapOvr>
  <p:transition>
    <p:wheel spokes="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JURISDICTION UNDER ACJA 2015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Supreme court in the case of </a:t>
            </a:r>
            <a:r>
              <a:rPr lang="en-GB" dirty="0" err="1" smtClean="0"/>
              <a:t>Sonnar</a:t>
            </a:r>
            <a:r>
              <a:rPr lang="en-GB" dirty="0" smtClean="0"/>
              <a:t> (Nig.) Ltd Vs Nord Wind (1987) 4 NWLR (pt. 66) 520 at 576 as per </a:t>
            </a:r>
            <a:r>
              <a:rPr lang="en-GB" dirty="0" err="1" smtClean="0"/>
              <a:t>Oputa</a:t>
            </a:r>
            <a:r>
              <a:rPr lang="en-GB" dirty="0" smtClean="0"/>
              <a:t> JSC stated as follows:-           </a:t>
            </a:r>
          </a:p>
          <a:p>
            <a:pPr>
              <a:buNone/>
            </a:pPr>
            <a:r>
              <a:rPr lang="en-GB" dirty="0" smtClean="0"/>
              <a:t>          ‘’our courts should not be eager to twist </a:t>
            </a:r>
          </a:p>
          <a:p>
            <a:pPr>
              <a:buNone/>
            </a:pPr>
            <a:r>
              <a:rPr lang="en-GB" dirty="0" smtClean="0"/>
              <a:t>           themselves of jurisdiction conferred on </a:t>
            </a:r>
          </a:p>
          <a:p>
            <a:pPr>
              <a:buNone/>
            </a:pPr>
            <a:r>
              <a:rPr lang="en-GB" dirty="0" smtClean="0"/>
              <a:t>           them by the constitution and other laws, </a:t>
            </a:r>
          </a:p>
          <a:p>
            <a:pPr>
              <a:buNone/>
            </a:pPr>
            <a:r>
              <a:rPr lang="en-GB" dirty="0" smtClean="0"/>
              <a:t>           court guard rather jealously their jurisdiction    </a:t>
            </a:r>
          </a:p>
          <a:p>
            <a:pPr>
              <a:buNone/>
            </a:pPr>
            <a:r>
              <a:rPr lang="en-GB" dirty="0" smtClean="0"/>
              <a:t>           and even where there is an ouster of that </a:t>
            </a:r>
          </a:p>
          <a:p>
            <a:pPr>
              <a:buNone/>
            </a:pPr>
            <a:r>
              <a:rPr lang="en-GB" dirty="0" smtClean="0"/>
              <a:t>           jurisdiction by statute it should be clear and </a:t>
            </a:r>
          </a:p>
          <a:p>
            <a:pPr>
              <a:buNone/>
            </a:pPr>
            <a:r>
              <a:rPr lang="en-GB" dirty="0" smtClean="0"/>
              <a:t>           unequivocal words ....’’</a:t>
            </a:r>
          </a:p>
          <a:p>
            <a:endParaRPr lang="en-GB" dirty="0"/>
          </a:p>
        </p:txBody>
      </p:sp>
    </p:spTree>
  </p:cSld>
  <p:clrMapOvr>
    <a:masterClrMapping/>
  </p:clrMapOvr>
  <p:transition>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JURISDICTION UNDER ACJA 2015  </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Please note </a:t>
            </a:r>
          </a:p>
          <a:p>
            <a:r>
              <a:rPr lang="en-GB" dirty="0" smtClean="0"/>
              <a:t>Section 494 defines terms used in the Act. Some of the terms are relevant to this topic. These include but not limited to the following:- </a:t>
            </a:r>
          </a:p>
          <a:p>
            <a:pPr lvl="0">
              <a:buNone/>
            </a:pPr>
            <a:r>
              <a:rPr lang="en-GB" dirty="0" smtClean="0"/>
              <a:t>      a)‘’Court’’ – include Federal High Courts,</a:t>
            </a:r>
          </a:p>
          <a:p>
            <a:pPr lvl="0">
              <a:buNone/>
            </a:pPr>
            <a:r>
              <a:rPr lang="en-GB" dirty="0" smtClean="0"/>
              <a:t>            Magistrate Courts ...... etc</a:t>
            </a:r>
          </a:p>
          <a:p>
            <a:pPr lvl="0">
              <a:buNone/>
            </a:pPr>
            <a:r>
              <a:rPr lang="en-GB" dirty="0" smtClean="0"/>
              <a:t>      b)‘’High Court’’ means, the Federal High Court </a:t>
            </a:r>
          </a:p>
          <a:p>
            <a:pPr lvl="0">
              <a:buNone/>
            </a:pPr>
            <a:r>
              <a:rPr lang="en-GB" dirty="0" smtClean="0"/>
              <a:t>             or the High Court of Federal Capital    </a:t>
            </a:r>
          </a:p>
          <a:p>
            <a:pPr lvl="0">
              <a:buNone/>
            </a:pPr>
            <a:r>
              <a:rPr lang="en-GB" dirty="0" smtClean="0"/>
              <a:t>             Territory. </a:t>
            </a:r>
          </a:p>
          <a:p>
            <a:endParaRPr lang="en-GB" dirty="0"/>
          </a:p>
        </p:txBody>
      </p:sp>
    </p:spTree>
  </p:cSld>
  <p:clrMapOvr>
    <a:masterClrMapping/>
  </p:clrMapOvr>
  <p:transition>
    <p:strips dir="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JURISDICTION UNDER ACJA 2015  </a:t>
            </a:r>
            <a:endParaRPr lang="en-GB" dirty="0"/>
          </a:p>
        </p:txBody>
      </p:sp>
      <p:sp>
        <p:nvSpPr>
          <p:cNvPr id="3" name="Content Placeholder 2"/>
          <p:cNvSpPr>
            <a:spLocks noGrp="1"/>
          </p:cNvSpPr>
          <p:nvPr>
            <p:ph idx="1"/>
          </p:nvPr>
        </p:nvSpPr>
        <p:spPr/>
        <p:txBody>
          <a:bodyPr>
            <a:normAutofit lnSpcReduction="10000"/>
          </a:bodyPr>
          <a:lstStyle/>
          <a:p>
            <a:r>
              <a:rPr lang="en-GB" dirty="0" smtClean="0"/>
              <a:t>All the above provisions do not pretend to oust the jurisdiction of other courts especially donated by the 1999 constitution (as amended). </a:t>
            </a:r>
          </a:p>
          <a:p>
            <a:r>
              <a:rPr lang="en-GB" dirty="0" smtClean="0"/>
              <a:t>See the provisions of section 1 (3) of 1999 constitution (as amended).</a:t>
            </a:r>
          </a:p>
          <a:p>
            <a:pPr>
              <a:buNone/>
            </a:pPr>
            <a:r>
              <a:rPr lang="en-GB" dirty="0" smtClean="0"/>
              <a:t>Note , the issue of jurisdiction, powers, practices and procedure of court are contained in supplemental part of the constitution. </a:t>
            </a:r>
            <a:endParaRPr lang="en-GB" dirty="0"/>
          </a:p>
        </p:txBody>
      </p:sp>
    </p:spTree>
  </p:cSld>
  <p:clrMapOvr>
    <a:masterClrMapping/>
  </p:clrMapOvr>
  <p:transition>
    <p:blinds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CONCLUSION </a:t>
            </a:r>
            <a:endParaRPr lang="en-GB" dirty="0"/>
          </a:p>
        </p:txBody>
      </p:sp>
      <p:sp>
        <p:nvSpPr>
          <p:cNvPr id="3" name="Content Placeholder 2"/>
          <p:cNvSpPr>
            <a:spLocks noGrp="1"/>
          </p:cNvSpPr>
          <p:nvPr>
            <p:ph idx="1"/>
          </p:nvPr>
        </p:nvSpPr>
        <p:spPr/>
        <p:txBody>
          <a:bodyPr>
            <a:normAutofit lnSpcReduction="10000"/>
          </a:bodyPr>
          <a:lstStyle/>
          <a:p>
            <a:r>
              <a:rPr lang="en-GB" dirty="0" smtClean="0"/>
              <a:t>With regard to the Federal offences, it is generally submitted that State High Courts are clothed with jurisdiction to try same under the Administration of Criminal Justice Act 2015.  </a:t>
            </a:r>
          </a:p>
          <a:p>
            <a:r>
              <a:rPr lang="en-GB" dirty="0" smtClean="0"/>
              <a:t>The corrupt practices And Other Related Offences Act 2000  although , a federal   law confers  jurisdiction  on the state High Courts   and such  benefits  fully  from  the Administration  Of Criminal Justice Act 2015 .</a:t>
            </a:r>
          </a:p>
          <a:p>
            <a:pPr>
              <a:buNone/>
            </a:pPr>
            <a:endParaRPr lang="en-GB" dirty="0"/>
          </a:p>
        </p:txBody>
      </p:sp>
    </p:spTree>
  </p:cSld>
  <p:clrMapOvr>
    <a:masterClrMapping/>
  </p:clrMapOvr>
  <p:transition>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CONCLUSION </a:t>
            </a:r>
            <a:endParaRPr lang="en-GB" dirty="0"/>
          </a:p>
        </p:txBody>
      </p:sp>
      <p:sp>
        <p:nvSpPr>
          <p:cNvPr id="3" name="Content Placeholder 2"/>
          <p:cNvSpPr>
            <a:spLocks noGrp="1"/>
          </p:cNvSpPr>
          <p:nvPr>
            <p:ph idx="1"/>
          </p:nvPr>
        </p:nvSpPr>
        <p:spPr/>
        <p:txBody>
          <a:bodyPr/>
          <a:lstStyle/>
          <a:p>
            <a:pPr>
              <a:buNone/>
            </a:pPr>
            <a:r>
              <a:rPr lang="en-GB" dirty="0" smtClean="0"/>
              <a:t>       </a:t>
            </a:r>
          </a:p>
          <a:p>
            <a:pPr>
              <a:buNone/>
            </a:pPr>
            <a:endParaRPr lang="en-GB" dirty="0" smtClean="0"/>
          </a:p>
          <a:p>
            <a:pPr>
              <a:buNone/>
            </a:pPr>
            <a:endParaRPr lang="en-GB" dirty="0" smtClean="0"/>
          </a:p>
          <a:p>
            <a:pPr>
              <a:buNone/>
            </a:pPr>
            <a:r>
              <a:rPr lang="en-GB" dirty="0" smtClean="0"/>
              <a:t>                 </a:t>
            </a:r>
            <a:r>
              <a:rPr lang="en-GB" sz="5400" dirty="0" smtClean="0">
                <a:latin typeface="Blackadder ITC" pitchFamily="82" charset="0"/>
              </a:rPr>
              <a:t>THANK YOU </a:t>
            </a:r>
            <a:endParaRPr lang="en-GB" dirty="0" smtClean="0">
              <a:latin typeface="Blackadder ITC" pitchFamily="82" charset="0"/>
            </a:endParaRPr>
          </a:p>
          <a:p>
            <a:pPr>
              <a:buNone/>
            </a:pPr>
            <a:endParaRPr lang="en-GB" dirty="0"/>
          </a:p>
        </p:txBody>
      </p:sp>
    </p:spTree>
  </p:cSld>
  <p:clrMapOvr>
    <a:masterClrMapping/>
  </p:clrMapOvr>
  <p:transition>
    <p:comb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INTRODUCTION cont.</a:t>
            </a:r>
            <a:endParaRPr lang="en-GB" dirty="0"/>
          </a:p>
        </p:txBody>
      </p:sp>
      <p:sp>
        <p:nvSpPr>
          <p:cNvPr id="3" name="Content Placeholder 2"/>
          <p:cNvSpPr>
            <a:spLocks noGrp="1"/>
          </p:cNvSpPr>
          <p:nvPr>
            <p:ph idx="1"/>
          </p:nvPr>
        </p:nvSpPr>
        <p:spPr/>
        <p:txBody>
          <a:bodyPr/>
          <a:lstStyle/>
          <a:p>
            <a:r>
              <a:rPr lang="en-GB" dirty="0"/>
              <a:t>By virtue of the provisions of section 61(3) of the Corrupt Practices and Other Related Offences Act, 2000, though a federal enactment, it however confers jurisdiction on the state High Courts to handle and determine offences created therein. </a:t>
            </a:r>
            <a:endParaRPr lang="en-GB" dirty="0" smtClean="0"/>
          </a:p>
          <a:p>
            <a:r>
              <a:rPr lang="en-GB" dirty="0" smtClean="0"/>
              <a:t>In </a:t>
            </a:r>
            <a:r>
              <a:rPr lang="en-GB" dirty="0"/>
              <a:t>another words all the offences contained therein are </a:t>
            </a:r>
            <a:r>
              <a:rPr lang="en-GB" dirty="0" smtClean="0"/>
              <a:t>tried </a:t>
            </a:r>
            <a:r>
              <a:rPr lang="en-GB" dirty="0"/>
              <a:t>by the state High Courts.</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INTRODUCTION cont.</a:t>
            </a:r>
            <a:endParaRPr lang="en-GB" dirty="0"/>
          </a:p>
        </p:txBody>
      </p:sp>
      <p:sp>
        <p:nvSpPr>
          <p:cNvPr id="3" name="Content Placeholder 2"/>
          <p:cNvSpPr>
            <a:spLocks noGrp="1"/>
          </p:cNvSpPr>
          <p:nvPr>
            <p:ph idx="1"/>
          </p:nvPr>
        </p:nvSpPr>
        <p:spPr/>
        <p:txBody>
          <a:bodyPr>
            <a:normAutofit fontScale="92500" lnSpcReduction="10000"/>
          </a:bodyPr>
          <a:lstStyle/>
          <a:p>
            <a:r>
              <a:rPr lang="en-GB" dirty="0"/>
              <a:t>Prior to the enactment 0f the Administration of Criminal Justice </a:t>
            </a:r>
            <a:r>
              <a:rPr lang="en-GB" dirty="0" smtClean="0"/>
              <a:t>Act </a:t>
            </a:r>
            <a:r>
              <a:rPr lang="en-GB" dirty="0"/>
              <a:t>2015, state High Courts </a:t>
            </a:r>
            <a:r>
              <a:rPr lang="en-GB" dirty="0" smtClean="0"/>
              <a:t>conferred </a:t>
            </a:r>
            <a:r>
              <a:rPr lang="en-GB" dirty="0"/>
              <a:t>with jurisdictions to try Federal offences particularly </a:t>
            </a:r>
            <a:r>
              <a:rPr lang="en-GB" dirty="0" smtClean="0"/>
              <a:t> </a:t>
            </a:r>
            <a:r>
              <a:rPr lang="en-GB" dirty="0"/>
              <a:t>the states within Southern </a:t>
            </a:r>
            <a:r>
              <a:rPr lang="en-GB" dirty="0" smtClean="0"/>
              <a:t>part </a:t>
            </a:r>
            <a:r>
              <a:rPr lang="en-GB" dirty="0"/>
              <a:t>of Nigeria had recourse to the Criminal Procedure Act Cap. C. 41 Laws of the Federation with commencement period of 1</a:t>
            </a:r>
            <a:r>
              <a:rPr lang="en-GB" baseline="30000" dirty="0"/>
              <a:t>st</a:t>
            </a:r>
            <a:r>
              <a:rPr lang="en-GB" dirty="0"/>
              <a:t> June, 1945. </a:t>
            </a:r>
            <a:endParaRPr lang="en-GB" dirty="0" smtClean="0"/>
          </a:p>
          <a:p>
            <a:r>
              <a:rPr lang="en-GB" dirty="0" smtClean="0"/>
              <a:t>While </a:t>
            </a:r>
            <a:r>
              <a:rPr lang="en-GB" dirty="0"/>
              <a:t>in the case of Federal Capital Territory, it was Criminal Procedure (Northern States) Act Cap. C. 42 Laws of the Federation 2004.</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INTRODUCTION cont. </a:t>
            </a:r>
            <a:endParaRPr lang="en-GB" dirty="0"/>
          </a:p>
        </p:txBody>
      </p:sp>
      <p:sp>
        <p:nvSpPr>
          <p:cNvPr id="3" name="Content Placeholder 2"/>
          <p:cNvSpPr>
            <a:spLocks noGrp="1"/>
          </p:cNvSpPr>
          <p:nvPr>
            <p:ph idx="1"/>
          </p:nvPr>
        </p:nvSpPr>
        <p:spPr/>
        <p:txBody>
          <a:bodyPr>
            <a:normAutofit fontScale="92500"/>
          </a:bodyPr>
          <a:lstStyle/>
          <a:p>
            <a:r>
              <a:rPr lang="en-GB" dirty="0"/>
              <a:t>By virtue of the provisions of section 493 of the Administration of Criminal Justice Act 2015, CPA, Cap. C</a:t>
            </a:r>
            <a:r>
              <a:rPr lang="en-GB" dirty="0" smtClean="0"/>
              <a:t>. </a:t>
            </a:r>
            <a:r>
              <a:rPr lang="en-GB" dirty="0"/>
              <a:t>41, CPC Act Cap. C. 42, Administration of Justice Commission Act Cap. A3 laws of the Federation 2004 </a:t>
            </a:r>
            <a:r>
              <a:rPr lang="en-GB" dirty="0" smtClean="0"/>
              <a:t>are </a:t>
            </a:r>
            <a:r>
              <a:rPr lang="en-GB" dirty="0"/>
              <a:t>all </a:t>
            </a:r>
            <a:r>
              <a:rPr lang="en-GB" dirty="0" smtClean="0"/>
              <a:t>REPPEALED.</a:t>
            </a:r>
            <a:endParaRPr lang="en-GB" dirty="0"/>
          </a:p>
          <a:p>
            <a:pPr>
              <a:buNone/>
            </a:pPr>
            <a:r>
              <a:rPr lang="en-GB" b="1" i="1" dirty="0" smtClean="0"/>
              <a:t>    What </a:t>
            </a:r>
            <a:r>
              <a:rPr lang="en-GB" b="1" i="1" dirty="0"/>
              <a:t>then is the position of the Corrupt Practices And Other Related Offences Act 2000 </a:t>
            </a:r>
            <a:r>
              <a:rPr lang="en-GB" b="1" i="1" dirty="0" smtClean="0"/>
              <a:t>and other </a:t>
            </a:r>
            <a:r>
              <a:rPr lang="en-GB" b="1" i="1" dirty="0"/>
              <a:t>similar Federal enactments </a:t>
            </a:r>
            <a:r>
              <a:rPr lang="en-GB" b="1" i="1" dirty="0" err="1"/>
              <a:t>vis</a:t>
            </a:r>
            <a:r>
              <a:rPr lang="en-GB" b="1" i="1" dirty="0"/>
              <a:t> a </a:t>
            </a:r>
            <a:r>
              <a:rPr lang="en-GB" b="1" i="1" dirty="0" smtClean="0"/>
              <a:t>vice </a:t>
            </a:r>
            <a:r>
              <a:rPr lang="en-GB" b="1" i="1" dirty="0"/>
              <a:t>the Administration of Criminal Justice Act 2015?</a:t>
            </a:r>
          </a:p>
          <a:p>
            <a:pPr>
              <a:buNone/>
            </a:pPr>
            <a:endParaRPr lang="en-GB" dirty="0"/>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INTRODUCTION cont.  </a:t>
            </a:r>
            <a:endParaRPr lang="en-GB" dirty="0"/>
          </a:p>
        </p:txBody>
      </p:sp>
      <p:sp>
        <p:nvSpPr>
          <p:cNvPr id="3" name="Content Placeholder 2"/>
          <p:cNvSpPr>
            <a:spLocks noGrp="1"/>
          </p:cNvSpPr>
          <p:nvPr>
            <p:ph idx="1"/>
          </p:nvPr>
        </p:nvSpPr>
        <p:spPr/>
        <p:txBody>
          <a:bodyPr>
            <a:normAutofit lnSpcReduction="10000"/>
          </a:bodyPr>
          <a:lstStyle/>
          <a:p>
            <a:r>
              <a:rPr lang="en-GB" dirty="0"/>
              <a:t>This paper though limited in </a:t>
            </a:r>
            <a:r>
              <a:rPr lang="en-GB" dirty="0" smtClean="0"/>
              <a:t>scope, </a:t>
            </a:r>
            <a:r>
              <a:rPr lang="en-GB" dirty="0"/>
              <a:t>shall attempt to </a:t>
            </a:r>
            <a:r>
              <a:rPr lang="en-GB" dirty="0" smtClean="0"/>
              <a:t>examine the meaning of Federal </a:t>
            </a:r>
            <a:r>
              <a:rPr lang="en-GB" dirty="0"/>
              <a:t>offence, sources of jurisdiction of Courts in Nigeria, provisions of 1999 Constitution (as amended), </a:t>
            </a:r>
            <a:r>
              <a:rPr lang="en-GB" dirty="0" smtClean="0"/>
              <a:t>provisions </a:t>
            </a:r>
            <a:r>
              <a:rPr lang="en-GB" dirty="0"/>
              <a:t>of Administration of Criminal Justice Act, 2015. </a:t>
            </a:r>
            <a:r>
              <a:rPr lang="en-GB" dirty="0" smtClean="0"/>
              <a:t>And further attempts </a:t>
            </a:r>
            <a:r>
              <a:rPr lang="en-GB" dirty="0"/>
              <a:t>to see whether or not the state High Court would benefit </a:t>
            </a:r>
            <a:r>
              <a:rPr lang="en-GB" dirty="0" smtClean="0"/>
              <a:t>from huge or enamours advantages created in the administration of criminal justice delivery.</a:t>
            </a:r>
            <a:endParaRPr lang="en-GB" dirty="0"/>
          </a:p>
          <a:p>
            <a:pPr>
              <a:buNone/>
            </a:pPr>
            <a:endParaRPr lang="en-GB" dirty="0"/>
          </a:p>
        </p:txBody>
      </p:sp>
    </p:spTree>
  </p:cSld>
  <p:clrMapOvr>
    <a:masterClrMapping/>
  </p:clrMapOvr>
  <p:transition>
    <p:comb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DEFINITION OF TERMS </a:t>
            </a:r>
            <a:r>
              <a:rPr lang="en-GB" dirty="0"/>
              <a:t/>
            </a:r>
            <a:br>
              <a:rPr lang="en-GB" dirty="0"/>
            </a:br>
            <a:endParaRPr lang="en-GB" dirty="0"/>
          </a:p>
        </p:txBody>
      </p:sp>
      <p:sp>
        <p:nvSpPr>
          <p:cNvPr id="3" name="Content Placeholder 2"/>
          <p:cNvSpPr>
            <a:spLocks noGrp="1"/>
          </p:cNvSpPr>
          <p:nvPr>
            <p:ph idx="1"/>
          </p:nvPr>
        </p:nvSpPr>
        <p:spPr>
          <a:xfrm>
            <a:off x="457200" y="1600200"/>
            <a:ext cx="8229600" cy="5043510"/>
          </a:xfrm>
        </p:spPr>
        <p:txBody>
          <a:bodyPr>
            <a:normAutofit fontScale="85000" lnSpcReduction="20000"/>
          </a:bodyPr>
          <a:lstStyle/>
          <a:p>
            <a:pPr>
              <a:buNone/>
            </a:pPr>
            <a:r>
              <a:rPr lang="en-GB" b="1" u="sng" dirty="0" smtClean="0"/>
              <a:t>Definition of terms </a:t>
            </a:r>
          </a:p>
          <a:p>
            <a:r>
              <a:rPr lang="en-GB" dirty="0"/>
              <a:t>We shall only attempt to define some of the terms in operational sense in order to avoid technical problems associated with definition.</a:t>
            </a:r>
          </a:p>
          <a:p>
            <a:pPr>
              <a:buNone/>
            </a:pPr>
            <a:r>
              <a:rPr lang="en-GB" b="1" dirty="0" smtClean="0"/>
              <a:t>Federal laws: </a:t>
            </a:r>
          </a:p>
          <a:p>
            <a:pPr>
              <a:buNone/>
            </a:pPr>
            <a:r>
              <a:rPr lang="en-GB" dirty="0"/>
              <a:t> </a:t>
            </a:r>
            <a:r>
              <a:rPr lang="en-GB" dirty="0" smtClean="0"/>
              <a:t>    Section </a:t>
            </a:r>
            <a:r>
              <a:rPr lang="en-GB" dirty="0"/>
              <a:t>494 of Administration of Criminal Justice Act </a:t>
            </a:r>
            <a:r>
              <a:rPr lang="en-GB" dirty="0" smtClean="0"/>
              <a:t>2015, </a:t>
            </a:r>
            <a:r>
              <a:rPr lang="en-GB" dirty="0"/>
              <a:t>sees it as </a:t>
            </a:r>
            <a:r>
              <a:rPr lang="en-GB" b="1" dirty="0" smtClean="0"/>
              <a:t>‘’... </a:t>
            </a:r>
            <a:r>
              <a:rPr lang="en-GB" b="1" dirty="0"/>
              <a:t>any act enacted by the National Assembly having effect with respect to the Federation or any part </a:t>
            </a:r>
            <a:r>
              <a:rPr lang="en-GB" b="1" dirty="0" smtClean="0"/>
              <a:t>thereof’’;</a:t>
            </a:r>
            <a:r>
              <a:rPr lang="en-GB" dirty="0" smtClean="0"/>
              <a:t> </a:t>
            </a:r>
            <a:r>
              <a:rPr lang="en-GB" dirty="0"/>
              <a:t>and </a:t>
            </a:r>
          </a:p>
          <a:p>
            <a:r>
              <a:rPr lang="en-GB" dirty="0" smtClean="0"/>
              <a:t>any enactment prior to 15</a:t>
            </a:r>
            <a:r>
              <a:rPr lang="en-GB" baseline="30000" dirty="0" smtClean="0"/>
              <a:t>th</a:t>
            </a:r>
            <a:r>
              <a:rPr lang="en-GB" dirty="0" smtClean="0"/>
              <a:t> October, 1960, which under the Constitution of the Federal Republic of Nigeria has effect with respect to the Federation or any part thereof.’’ </a:t>
            </a:r>
          </a:p>
          <a:p>
            <a:pPr>
              <a:buNone/>
            </a:pPr>
            <a:endParaRPr lang="en-GB" dirty="0"/>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smtClean="0"/>
              <a:t>DEFINITION cont.</a:t>
            </a:r>
            <a:endParaRPr lang="en-GB" sz="2800"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pPr>
              <a:buNone/>
            </a:pPr>
            <a:r>
              <a:rPr lang="en-GB" b="1" dirty="0" smtClean="0"/>
              <a:t>Jurisdiction:</a:t>
            </a:r>
            <a:r>
              <a:rPr lang="en-GB" dirty="0" smtClean="0"/>
              <a:t> According to the </a:t>
            </a:r>
            <a:r>
              <a:rPr lang="en-GB" dirty="0" err="1" smtClean="0"/>
              <a:t>Halbury’s</a:t>
            </a:r>
            <a:r>
              <a:rPr lang="en-GB" dirty="0" smtClean="0"/>
              <a:t> laws of England, jurisdiction is defines as;   </a:t>
            </a:r>
          </a:p>
          <a:p>
            <a:pPr>
              <a:buNone/>
            </a:pPr>
            <a:r>
              <a:rPr lang="en-GB" i="1" dirty="0" smtClean="0"/>
              <a:t>           </a:t>
            </a:r>
            <a:r>
              <a:rPr lang="en-GB" b="1" i="1" dirty="0" smtClean="0"/>
              <a:t>‘’ the authority which a court has to decide matters    </a:t>
            </a:r>
          </a:p>
          <a:p>
            <a:pPr>
              <a:buNone/>
            </a:pPr>
            <a:r>
              <a:rPr lang="en-GB" b="1" i="1" dirty="0" smtClean="0"/>
              <a:t>              that litigated  before it or to take cognisance of    </a:t>
            </a:r>
          </a:p>
          <a:p>
            <a:pPr>
              <a:buNone/>
            </a:pPr>
            <a:r>
              <a:rPr lang="en-GB" b="1" i="1" dirty="0" smtClean="0"/>
              <a:t>             matters presented in a formal way for its decision.’’ </a:t>
            </a:r>
          </a:p>
          <a:p>
            <a:r>
              <a:rPr lang="en-GB" dirty="0" smtClean="0"/>
              <a:t>In the case of </a:t>
            </a:r>
            <a:r>
              <a:rPr lang="en-GB" dirty="0" err="1" smtClean="0"/>
              <a:t>Ajomale</a:t>
            </a:r>
            <a:r>
              <a:rPr lang="en-GB" dirty="0" smtClean="0"/>
              <a:t> Vs </a:t>
            </a:r>
            <a:r>
              <a:rPr lang="en-GB" dirty="0" err="1" smtClean="0"/>
              <a:t>Yaduat</a:t>
            </a:r>
            <a:r>
              <a:rPr lang="en-GB" dirty="0" smtClean="0"/>
              <a:t> (No.1){1991}5SCNJ172</a:t>
            </a:r>
          </a:p>
          <a:p>
            <a:pPr>
              <a:buNone/>
            </a:pPr>
            <a:r>
              <a:rPr lang="en-GB" b="1" i="1" dirty="0" smtClean="0"/>
              <a:t>          ‘’ that jurisdiction is the right in the court to hear and </a:t>
            </a:r>
          </a:p>
          <a:p>
            <a:pPr>
              <a:buNone/>
            </a:pPr>
            <a:r>
              <a:rPr lang="en-GB" b="1" i="1" dirty="0" smtClean="0"/>
              <a:t>            determine the dispute between parties ....’’ </a:t>
            </a:r>
          </a:p>
          <a:p>
            <a:r>
              <a:rPr lang="en-GB" dirty="0" smtClean="0"/>
              <a:t> Also in the words of a University Don Ben O. </a:t>
            </a:r>
            <a:r>
              <a:rPr lang="en-GB" dirty="0" err="1" smtClean="0"/>
              <a:t>Igwenyi</a:t>
            </a:r>
            <a:endParaRPr lang="en-GB" dirty="0" smtClean="0"/>
          </a:p>
          <a:p>
            <a:pPr>
              <a:buNone/>
            </a:pPr>
            <a:r>
              <a:rPr lang="en-GB" dirty="0" smtClean="0"/>
              <a:t>         </a:t>
            </a:r>
            <a:r>
              <a:rPr lang="en-GB" i="1" dirty="0" smtClean="0"/>
              <a:t>‘</a:t>
            </a:r>
            <a:r>
              <a:rPr lang="en-GB" b="1" i="1" dirty="0" smtClean="0"/>
              <a:t>’jurisdiction is the power or authority of a court of law   </a:t>
            </a:r>
          </a:p>
          <a:p>
            <a:pPr>
              <a:buNone/>
            </a:pPr>
            <a:r>
              <a:rPr lang="en-GB" b="1" i="1" dirty="0" smtClean="0"/>
              <a:t>          or  tribunal to go into the matter and deliver a binding   </a:t>
            </a:r>
          </a:p>
          <a:p>
            <a:pPr>
              <a:buNone/>
            </a:pPr>
            <a:r>
              <a:rPr lang="en-GB" b="1" i="1" dirty="0" smtClean="0"/>
              <a:t>          judgement’’ </a:t>
            </a:r>
          </a:p>
          <a:p>
            <a:endParaRPr lang="en-GB"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smtClean="0"/>
              <a:t>DEFINITION  cont.</a:t>
            </a:r>
            <a:endParaRPr lang="en-GB" sz="2800"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HIGH COURT </a:t>
            </a:r>
          </a:p>
          <a:p>
            <a:r>
              <a:rPr lang="en-GB" dirty="0" smtClean="0"/>
              <a:t>Section 494 Administration of Criminal Justice Act 2015, defines court in the following terms;             </a:t>
            </a:r>
          </a:p>
          <a:p>
            <a:pPr>
              <a:buNone/>
            </a:pPr>
            <a:r>
              <a:rPr lang="en-GB" dirty="0" smtClean="0"/>
              <a:t>            </a:t>
            </a:r>
            <a:r>
              <a:rPr lang="en-GB" b="1" i="1" dirty="0" smtClean="0"/>
              <a:t>‘’includes Federal courts, the magistrates    </a:t>
            </a:r>
          </a:p>
          <a:p>
            <a:pPr>
              <a:buNone/>
            </a:pPr>
            <a:r>
              <a:rPr lang="en-GB" b="1" i="1" dirty="0" smtClean="0"/>
              <a:t>              court and Federal Capital Territory.’’</a:t>
            </a:r>
          </a:p>
          <a:p>
            <a:r>
              <a:rPr lang="en-GB" dirty="0" smtClean="0"/>
              <a:t>So much for definition of terms, </a:t>
            </a:r>
          </a:p>
          <a:p>
            <a:r>
              <a:rPr lang="en-GB" dirty="0" smtClean="0"/>
              <a:t>Please note that in the course of discussion, this definition of court would be referred to or considered.</a:t>
            </a:r>
          </a:p>
          <a:p>
            <a:pPr>
              <a:buNone/>
            </a:pPr>
            <a:r>
              <a:rPr lang="en-GB" dirty="0" smtClean="0"/>
              <a:t> </a:t>
            </a:r>
            <a:endParaRPr lang="en-GB" dirty="0"/>
          </a:p>
        </p:txBody>
      </p:sp>
    </p:spTree>
  </p:cSld>
  <p:clrMapOvr>
    <a:masterClrMapping/>
  </p:clrMapOvr>
  <p:transition>
    <p:pull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1581</Words>
  <Application>Microsoft Office PowerPoint</Application>
  <PresentationFormat>On-screen Show (4:3)</PresentationFormat>
  <Paragraphs>123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JURISDICTION/APPLICATION OF PROVISIONS OF ADMINISTRATION OF CRIMINAL JUSTICE ACT, 2015 TO STATE HIGH COURTS </vt:lpstr>
      <vt:lpstr>INTRODUCTION </vt:lpstr>
      <vt:lpstr>INTRODUCTION cont.</vt:lpstr>
      <vt:lpstr>INTRODUCTION cont.</vt:lpstr>
      <vt:lpstr>INTRODUCTION cont. </vt:lpstr>
      <vt:lpstr>INTRODUCTION cont.  </vt:lpstr>
      <vt:lpstr>DEFINITION OF TERMS  </vt:lpstr>
      <vt:lpstr>DEFINITION cont.</vt:lpstr>
      <vt:lpstr>DEFINITION  cont.</vt:lpstr>
      <vt:lpstr>SOURCES OF JURISDICTION  </vt:lpstr>
      <vt:lpstr>SOURCES OF JURISDICTION cont.  </vt:lpstr>
      <vt:lpstr>SOURCES OF JURISDICTION cont.  </vt:lpstr>
      <vt:lpstr>JURISDICTION OF STATE HIGH IN RESPECT OF FEDERAL MATTERS </vt:lpstr>
      <vt:lpstr>JURISDICTION OF STATE HIGH cont.</vt:lpstr>
      <vt:lpstr>JURISDICTION OF STATE HIGH cont. </vt:lpstr>
      <vt:lpstr>JURISDICTION OF STATE HIGH cont.  </vt:lpstr>
      <vt:lpstr>JURISDICTION OF STATE HIGH cont.  </vt:lpstr>
      <vt:lpstr>  JURISDICTION UNDER ADMINISTRATION OF CRIMINAL JUSTICE ACT 2015 </vt:lpstr>
      <vt:lpstr>JURISDICTION UNDER ACJA 2015 </vt:lpstr>
      <vt:lpstr>JURISDICTION UNDER ACJA 2015  </vt:lpstr>
      <vt:lpstr>JURISDICTION UNDER ACJA 2015  </vt:lpstr>
      <vt:lpstr>JURISDICTION UNDER ACJA 2015  </vt:lpstr>
      <vt:lpstr>CONCLUSION </vt:lpstr>
      <vt:lpstr>CONCLUSION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JURISDICTION/APPLICATION OF PROVISIONS OF ADMINISTRATION OF CRIMINAL JUSTICE ACT, 2015 TO STATE HIGH COURTS</dc:title>
  <dc:creator>icpc</dc:creator>
  <cp:lastModifiedBy>User</cp:lastModifiedBy>
  <cp:revision>88</cp:revision>
  <dcterms:created xsi:type="dcterms:W3CDTF">2015-10-18T13:14:32Z</dcterms:created>
  <dcterms:modified xsi:type="dcterms:W3CDTF">2015-10-26T09:46:26Z</dcterms:modified>
</cp:coreProperties>
</file>