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144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2652"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03B53-6F7B-4905-8065-C9E2DE10A96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7160A8-B128-4DE0-94B5-A1652E1A5D12}" type="datetimeFigureOut">
              <a:rPr lang="en-US" smtClean="0"/>
              <a:pPr/>
              <a:t>19-Oct-15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057900" y="8475134"/>
            <a:ext cx="457200" cy="486833"/>
          </a:xfrm>
        </p:spPr>
        <p:txBody>
          <a:bodyPr/>
          <a:lstStyle/>
          <a:p>
            <a:fld id="{FAE03B53-6F7B-4905-8065-C9E2DE10A967}" type="slidenum">
              <a:rPr lang="en-US" smtClean="0"/>
              <a:pPr/>
              <a:t>‹#›</a:t>
            </a:fld>
            <a:endParaRPr lang="en-US" dirty="0"/>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7160A8-B128-4DE0-94B5-A1652E1A5D12}" type="datetimeFigureOut">
              <a:rPr lang="en-US" smtClean="0"/>
              <a:pPr/>
              <a:t>19-Oct-15</a:t>
            </a:fld>
            <a:endParaRPr lang="en-US" dirty="0"/>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E03B53-6F7B-4905-8065-C9E2DE10A967}" type="slidenum">
              <a:rPr lang="en-US" smtClean="0"/>
              <a:pPr/>
              <a:t>‹#›</a:t>
            </a:fld>
            <a:endParaRPr lang="en-US" dirty="0"/>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5829300" cy="3048000"/>
          </a:xfrm>
        </p:spPr>
        <p:txBody>
          <a:bodyPr>
            <a:noAutofit/>
          </a:bodyPr>
          <a:lstStyle/>
          <a:p>
            <a:pPr algn="ctr"/>
            <a:r>
              <a:rPr lang="en-US" sz="7200" dirty="0" smtClean="0">
                <a:latin typeface="Aharoni" pitchFamily="2" charset="-79"/>
                <a:ea typeface="Tahoma" pitchFamily="34" charset="0"/>
                <a:cs typeface="Aharoni" pitchFamily="2" charset="-79"/>
              </a:rPr>
              <a:t>NAVC </a:t>
            </a:r>
            <a:r>
              <a:rPr lang="en-US" sz="4400" dirty="0" smtClean="0">
                <a:latin typeface="Tahoma" pitchFamily="34" charset="0"/>
                <a:ea typeface="Tahoma" pitchFamily="34" charset="0"/>
                <a:cs typeface="Tahoma" pitchFamily="34" charset="0"/>
              </a:rPr>
              <a:t/>
            </a:r>
            <a:br>
              <a:rPr lang="en-US" sz="4400" dirty="0" smtClean="0">
                <a:latin typeface="Tahoma" pitchFamily="34" charset="0"/>
                <a:ea typeface="Tahoma" pitchFamily="34" charset="0"/>
                <a:cs typeface="Tahoma" pitchFamily="34" charset="0"/>
              </a:rPr>
            </a:br>
            <a:r>
              <a:rPr lang="en-US" sz="4400" dirty="0" smtClean="0">
                <a:latin typeface="Tahoma" pitchFamily="34" charset="0"/>
                <a:ea typeface="Tahoma" pitchFamily="34" charset="0"/>
                <a:cs typeface="Tahoma" pitchFamily="34" charset="0"/>
              </a:rPr>
              <a:t/>
            </a:r>
            <a:br>
              <a:rPr lang="en-US" sz="4400" dirty="0" smtClean="0">
                <a:latin typeface="Tahoma" pitchFamily="34" charset="0"/>
                <a:ea typeface="Tahoma" pitchFamily="34" charset="0"/>
                <a:cs typeface="Tahoma" pitchFamily="34" charset="0"/>
              </a:rPr>
            </a:br>
            <a:r>
              <a:rPr lang="en-US" sz="4400" i="1" dirty="0" smtClean="0">
                <a:latin typeface="Tahoma" pitchFamily="34" charset="0"/>
                <a:ea typeface="Tahoma" pitchFamily="34" charset="0"/>
                <a:cs typeface="Tahoma" pitchFamily="34" charset="0"/>
              </a:rPr>
              <a:t>BACKGROUND</a:t>
            </a:r>
            <a:endParaRPr lang="en-US" sz="4400" i="1" dirty="0">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304800"/>
            <a:ext cx="6229350" cy="99396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The National Anti-Corruption Volunteer Corps (NAVC) was established in 2008 by the Independent Corrupt Practices and Other Related Offences Commission (ICPC) to provide</a:t>
            </a:r>
            <a:r>
              <a:rPr kumimoji="0" lang="en-US" sz="1600" b="0" i="0" u="none" strike="noStrike" cap="none" normalizeH="0" dirty="0" smtClean="0">
                <a:ln>
                  <a:noFill/>
                </a:ln>
                <a:solidFill>
                  <a:schemeClr val="tx1"/>
                </a:solidFill>
                <a:effectLst/>
                <a:latin typeface="Tahoma" pitchFamily="34" charset="0"/>
                <a:ea typeface="Tahoma" pitchFamily="34" charset="0"/>
                <a:cs typeface="Tahoma" pitchFamily="34" charset="0"/>
              </a:rPr>
              <a:t> </a:t>
            </a:r>
            <a:r>
              <a:rPr kumimoji="0" lang="en-US"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an avenue for Nigerians to get involved personally and actively in the campaign against corruption. It is aimed at mobilizing citizens at the grassroots and sensitizing them on the devastating effects of corruption on the well being of Nigerians and the development of the country.</a:t>
            </a:r>
            <a:endParaRPr kumimoji="0" lang="en-US" sz="8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Since its establishment in 2008, the Corps has been inaugurated in most status of the federation, with each chapter headed by a Coordinator. All state</a:t>
            </a:r>
            <a:r>
              <a:rPr kumimoji="0" lang="en-US" sz="1600" b="0" i="0" u="none" strike="noStrike" cap="none" normalizeH="0" dirty="0" smtClean="0">
                <a:ln>
                  <a:noFill/>
                </a:ln>
                <a:solidFill>
                  <a:schemeClr val="tx1"/>
                </a:solidFill>
                <a:effectLst/>
                <a:latin typeface="Tahoma" pitchFamily="34" charset="0"/>
                <a:ea typeface="Tahoma" pitchFamily="34" charset="0"/>
                <a:cs typeface="Tahoma" pitchFamily="34" charset="0"/>
              </a:rPr>
              <a:t> chapters are under the supervision of the National Coordinator at the ICPC Headquarters.</a:t>
            </a:r>
          </a:p>
          <a:p>
            <a:pPr lvl="0" algn="just" eaLnBrk="0" fontAlgn="base" hangingPunct="0">
              <a:lnSpc>
                <a:spcPct val="150000"/>
              </a:lnSpc>
              <a:spcBef>
                <a:spcPct val="0"/>
              </a:spcBef>
              <a:spcAft>
                <a:spcPct val="0"/>
              </a:spcAft>
            </a:pPr>
            <a:endParaRPr lang="en-US" sz="1600" baseline="0" dirty="0" smtClean="0">
              <a:latin typeface="Tahoma" pitchFamily="34" charset="0"/>
              <a:ea typeface="Tahoma" pitchFamily="34" charset="0"/>
              <a:cs typeface="Tahoma" pitchFamily="34" charset="0"/>
            </a:endParaRPr>
          </a:p>
          <a:p>
            <a:pPr lvl="0" algn="just" eaLnBrk="0" fontAlgn="base" hangingPunct="0">
              <a:lnSpc>
                <a:spcPct val="150000"/>
              </a:lnSpc>
              <a:spcBef>
                <a:spcPct val="0"/>
              </a:spcBef>
              <a:spcAft>
                <a:spcPct val="0"/>
              </a:spcAft>
            </a:pPr>
            <a:r>
              <a:rPr lang="en-US" sz="1600" baseline="0" dirty="0" smtClean="0">
                <a:latin typeface="Tahoma" pitchFamily="34" charset="0"/>
                <a:ea typeface="Tahoma" pitchFamily="34" charset="0"/>
                <a:cs typeface="Tahoma" pitchFamily="34" charset="0"/>
              </a:rPr>
              <a:t>The</a:t>
            </a:r>
            <a:r>
              <a:rPr lang="en-US" sz="1600" dirty="0" smtClean="0">
                <a:latin typeface="Tahoma" pitchFamily="34" charset="0"/>
                <a:ea typeface="Tahoma" pitchFamily="34" charset="0"/>
                <a:cs typeface="Tahoma" pitchFamily="34" charset="0"/>
              </a:rPr>
              <a:t> Corps has witnessed a large turn out of registered volunteers most of them carrying out their responsibilities with commitment and dedication. The NAVC has been particularly active in the South East where thousands of citizens enlisted into the Corps. In 20… a one million man march was organized by the Corps in </a:t>
            </a:r>
            <a:r>
              <a:rPr lang="en-US" sz="1600" dirty="0" err="1" smtClean="0">
                <a:latin typeface="Tahoma" pitchFamily="34" charset="0"/>
                <a:ea typeface="Tahoma" pitchFamily="34" charset="0"/>
                <a:cs typeface="Tahoma" pitchFamily="34" charset="0"/>
              </a:rPr>
              <a:t>Owerri</a:t>
            </a:r>
            <a:r>
              <a:rPr lang="en-US" sz="1600" dirty="0" smtClean="0">
                <a:latin typeface="Tahoma" pitchFamily="34" charset="0"/>
                <a:ea typeface="Tahoma" pitchFamily="34" charset="0"/>
                <a:cs typeface="Tahoma" pitchFamily="34" charset="0"/>
              </a:rPr>
              <a:t>, Imo State with the state Governor </a:t>
            </a:r>
            <a:r>
              <a:rPr lang="en-US" sz="1600" dirty="0" err="1" smtClean="0">
                <a:latin typeface="Tahoma" pitchFamily="34" charset="0"/>
                <a:ea typeface="Tahoma" pitchFamily="34" charset="0"/>
                <a:cs typeface="Tahoma" pitchFamily="34" charset="0"/>
              </a:rPr>
              <a:t>Ikedi</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Ohakim</a:t>
            </a:r>
            <a:r>
              <a:rPr lang="en-US" sz="1600" dirty="0" smtClean="0">
                <a:latin typeface="Tahoma" pitchFamily="34" charset="0"/>
                <a:ea typeface="Tahoma" pitchFamily="34" charset="0"/>
                <a:cs typeface="Tahoma" pitchFamily="34" charset="0"/>
              </a:rPr>
              <a:t> </a:t>
            </a:r>
            <a:r>
              <a:rPr kumimoji="0" lang="en-US"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and ICPC Chairman</a:t>
            </a:r>
            <a:r>
              <a:rPr kumimoji="0" lang="en-US" sz="1600" b="0" i="0" u="none" strike="noStrike" cap="none" normalizeH="0" dirty="0" smtClean="0">
                <a:ln>
                  <a:noFill/>
                </a:ln>
                <a:solidFill>
                  <a:schemeClr val="tx1"/>
                </a:solidFill>
                <a:effectLst/>
                <a:latin typeface="Tahoma" pitchFamily="34" charset="0"/>
                <a:ea typeface="Tahoma" pitchFamily="34" charset="0"/>
                <a:cs typeface="Tahoma" pitchFamily="34" charset="0"/>
              </a:rPr>
              <a:t> Justice Emmanuel </a:t>
            </a:r>
            <a:r>
              <a:rPr kumimoji="0" lang="en-US" sz="1600" b="0" i="0" u="none" strike="noStrike" cap="none" normalizeH="0" dirty="0" err="1" smtClean="0">
                <a:ln>
                  <a:noFill/>
                </a:ln>
                <a:solidFill>
                  <a:schemeClr val="tx1"/>
                </a:solidFill>
                <a:effectLst/>
                <a:latin typeface="Tahoma" pitchFamily="34" charset="0"/>
                <a:ea typeface="Tahoma" pitchFamily="34" charset="0"/>
                <a:cs typeface="Tahoma" pitchFamily="34" charset="0"/>
              </a:rPr>
              <a:t>Ayoola</a:t>
            </a:r>
            <a:r>
              <a:rPr kumimoji="0" lang="en-US" sz="1600" b="0" i="0" u="none" strike="noStrike" cap="none" normalizeH="0" dirty="0" smtClean="0">
                <a:ln>
                  <a:noFill/>
                </a:ln>
                <a:solidFill>
                  <a:schemeClr val="tx1"/>
                </a:solidFill>
                <a:effectLst/>
                <a:latin typeface="Tahoma" pitchFamily="34" charset="0"/>
                <a:ea typeface="Tahoma" pitchFamily="34" charset="0"/>
                <a:cs typeface="Tahoma" pitchFamily="34" charset="0"/>
              </a:rPr>
              <a:t> in attendance. Members of a delegation from the Kenyan anti-corruption Commission on a study tour of the ICPC were invited to witness the one million man march in the Imo State capital.</a:t>
            </a:r>
          </a:p>
          <a:p>
            <a:pPr marL="0" marR="0" lvl="0" indent="0" algn="just" defTabSz="914400" rtl="0" eaLnBrk="0" fontAlgn="base" latinLnBrk="0" hangingPunct="0">
              <a:lnSpc>
                <a:spcPct val="150000"/>
              </a:lnSpc>
              <a:spcBef>
                <a:spcPct val="0"/>
              </a:spcBef>
              <a:spcAft>
                <a:spcPct val="0"/>
              </a:spcAft>
              <a:buClrTx/>
              <a:buSzTx/>
              <a:buFontTx/>
              <a:buNone/>
              <a:tabLst/>
            </a:pPr>
            <a:endParaRPr lang="en-US" sz="1600" baseline="0" dirty="0">
              <a:latin typeface="Tahoma" pitchFamily="34" charset="0"/>
              <a:ea typeface="Tahoma" pitchFamily="34" charset="0"/>
              <a:cs typeface="Tahoma"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41700"/>
            <a:ext cx="6172200" cy="8402300"/>
          </a:xfrm>
          <a:prstGeom prst="rect">
            <a:avLst/>
          </a:prstGeom>
          <a:noFill/>
        </p:spPr>
        <p:txBody>
          <a:bodyPr wrap="square" rtlCol="0">
            <a:spAutoFit/>
          </a:bodyPr>
          <a:lstStyle/>
          <a:p>
            <a:pPr algn="just">
              <a:lnSpc>
                <a:spcPct val="150000"/>
              </a:lnSpc>
            </a:pPr>
            <a:r>
              <a:rPr lang="en-US" dirty="0" smtClean="0"/>
              <a:t>As the NAVC gained popularity  across the country, it  attracted different types of volunteers,  some of them all be it with  dubious intentions. Some of the state Coordinators had became high-handed in their activities while some were  consumed by the same, ill they were supposed to fight  -corruption.  Struggle  for  control of leadership of the Corps broke out in some states notably Imo, </a:t>
            </a:r>
            <a:r>
              <a:rPr lang="en-US" dirty="0" err="1" smtClean="0"/>
              <a:t>Abia</a:t>
            </a:r>
            <a:r>
              <a:rPr lang="en-US" dirty="0" smtClean="0"/>
              <a:t> and </a:t>
            </a:r>
            <a:r>
              <a:rPr lang="en-US" dirty="0" err="1" smtClean="0"/>
              <a:t>Ondo</a:t>
            </a:r>
            <a:r>
              <a:rPr lang="en-US" dirty="0" smtClean="0"/>
              <a:t> states.</a:t>
            </a:r>
          </a:p>
          <a:p>
            <a:pPr algn="just">
              <a:lnSpc>
                <a:spcPct val="150000"/>
              </a:lnSpc>
            </a:pPr>
            <a:r>
              <a:rPr lang="en-US" dirty="0" smtClean="0"/>
              <a:t>Some state Coordinators even resorted to arrest and interrogation of citizens, while some even set up detention centers!  It was becoming  obvious that some Coordinators had clearly gone beyond their mandate. It got so bad that  the Commission arraigned some Coordinators  and members to court for corrupt practices.</a:t>
            </a:r>
          </a:p>
          <a:p>
            <a:pPr algn="just">
              <a:lnSpc>
                <a:spcPct val="150000"/>
              </a:lnSpc>
            </a:pPr>
            <a:endParaRPr lang="en-US" dirty="0" smtClean="0"/>
          </a:p>
          <a:p>
            <a:pPr algn="just">
              <a:lnSpc>
                <a:spcPct val="150000"/>
              </a:lnSpc>
            </a:pPr>
            <a:r>
              <a:rPr lang="en-US" dirty="0" smtClean="0"/>
              <a:t>And so in 2014, the  Chairman of the Commission </a:t>
            </a:r>
            <a:r>
              <a:rPr lang="en-US" dirty="0" err="1" smtClean="0"/>
              <a:t>Ekpo</a:t>
            </a:r>
            <a:r>
              <a:rPr lang="en-US" dirty="0" smtClean="0"/>
              <a:t> </a:t>
            </a:r>
            <a:r>
              <a:rPr lang="en-US" dirty="0" err="1" smtClean="0"/>
              <a:t>Nta</a:t>
            </a:r>
            <a:r>
              <a:rPr lang="en-US" dirty="0" smtClean="0"/>
              <a:t> ordered for the suspension of activities of the NAVC nationwide. This was aimed at restoring the ideals and noble objectives of the Corps and maintaining the integrity of the Commission. To ensure more transparency and accountability  in the activities of the Corps , the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43000"/>
            <a:ext cx="6400800" cy="4247317"/>
          </a:xfrm>
          <a:prstGeom prst="rect">
            <a:avLst/>
          </a:prstGeom>
          <a:noFill/>
        </p:spPr>
        <p:txBody>
          <a:bodyPr wrap="square" rtlCol="0">
            <a:spAutoFit/>
          </a:bodyPr>
          <a:lstStyle/>
          <a:p>
            <a:pPr algn="just">
              <a:lnSpc>
                <a:spcPct val="150000"/>
              </a:lnSpc>
            </a:pPr>
            <a:r>
              <a:rPr lang="en-US" dirty="0" smtClean="0"/>
              <a:t>Commission has produced operational Guidelines and Training Manuals for  prospective volunteers. One of the new provisions stipulated that all volunteers must be gainfully employed citizens and must be sponsored by referees who must be law enforcement officers, senior civil servants, lecturers or professional of  similar standing.</a:t>
            </a:r>
          </a:p>
          <a:p>
            <a:pPr algn="just">
              <a:lnSpc>
                <a:spcPct val="150000"/>
              </a:lnSpc>
            </a:pPr>
            <a:endParaRPr lang="en-US" dirty="0" smtClean="0"/>
          </a:p>
          <a:p>
            <a:pPr algn="just">
              <a:lnSpc>
                <a:spcPct val="150000"/>
              </a:lnSpc>
            </a:pPr>
            <a:r>
              <a:rPr lang="en-US" dirty="0" smtClean="0"/>
              <a:t>It is hoped that the new operational guidelines and training manuals would attract committed people of integrity who have the intent of Nigeria at heart.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286</TotalTime>
  <Words>484</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NAVC   BACKGROUND</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NAVC – BACKGROUND (Pictures)</dc:title>
  <dc:creator>USER</dc:creator>
  <cp:lastModifiedBy>USER</cp:lastModifiedBy>
  <cp:revision>15</cp:revision>
  <dcterms:created xsi:type="dcterms:W3CDTF">2015-10-19T09:19:13Z</dcterms:created>
  <dcterms:modified xsi:type="dcterms:W3CDTF">2015-10-19T14:07:30Z</dcterms:modified>
</cp:coreProperties>
</file>