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9"/>
  </p:handoutMasterIdLst>
  <p:sldIdLst>
    <p:sldId id="256" r:id="rId2"/>
    <p:sldId id="280" r:id="rId3"/>
    <p:sldId id="257" r:id="rId4"/>
    <p:sldId id="281" r:id="rId5"/>
    <p:sldId id="282" r:id="rId6"/>
    <p:sldId id="258" r:id="rId7"/>
    <p:sldId id="259" r:id="rId8"/>
    <p:sldId id="260" r:id="rId9"/>
    <p:sldId id="261" r:id="rId10"/>
    <p:sldId id="262" r:id="rId11"/>
    <p:sldId id="263" r:id="rId12"/>
    <p:sldId id="264" r:id="rId13"/>
    <p:sldId id="266" r:id="rId14"/>
    <p:sldId id="267" r:id="rId15"/>
    <p:sldId id="268" r:id="rId16"/>
    <p:sldId id="269" r:id="rId17"/>
    <p:sldId id="270" r:id="rId18"/>
    <p:sldId id="271" r:id="rId19"/>
    <p:sldId id="278" r:id="rId20"/>
    <p:sldId id="284" r:id="rId21"/>
    <p:sldId id="285" r:id="rId22"/>
    <p:sldId id="272" r:id="rId23"/>
    <p:sldId id="273" r:id="rId24"/>
    <p:sldId id="275" r:id="rId25"/>
    <p:sldId id="276" r:id="rId26"/>
    <p:sldId id="277"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A5494F-CC52-47B5-9491-969C1A61D233}" type="datetimeFigureOut">
              <a:rPr lang="en-GB" smtClean="0"/>
              <a:t>30/10/2015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3A8086-EC3E-47FD-BA68-E1509BD24CF3}" type="slidenum">
              <a:rPr lang="en-GB" smtClean="0"/>
              <a:t>‹#›</a:t>
            </a:fld>
            <a:endParaRPr lang="en-GB"/>
          </a:p>
        </p:txBody>
      </p:sp>
    </p:spTree>
    <p:extLst>
      <p:ext uri="{BB962C8B-B14F-4D97-AF65-F5344CB8AC3E}">
        <p14:creationId xmlns:p14="http://schemas.microsoft.com/office/powerpoint/2010/main" val="10376481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17C49D5-965C-4885-B8D7-E96AEDCBF1C9}" type="datetimeFigureOut">
              <a:rPr lang="en-GB" smtClean="0"/>
              <a:pPr/>
              <a:t>30/10/2015</a:t>
            </a:fld>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F7CF08-4A50-478B-8B48-9F7792452FCF}"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8F7CF08-4A50-478B-8B48-9F7792452FC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8F7CF08-4A50-478B-8B48-9F7792452FC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8F7CF08-4A50-478B-8B48-9F7792452FCF}" type="slidenum">
              <a:rPr lang="en-GB" smtClean="0"/>
              <a:pPr/>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98F7CF08-4A50-478B-8B48-9F7792452FCF}" type="slidenum">
              <a:rPr lang="en-GB" smtClean="0"/>
              <a:pPr/>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98F7CF08-4A50-478B-8B48-9F7792452FCF}" type="slidenum">
              <a:rPr lang="en-GB" smtClean="0"/>
              <a:pPr/>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98F7CF08-4A50-478B-8B48-9F7792452FC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98F7CF08-4A50-478B-8B48-9F7792452FCF}" type="slidenum">
              <a:rPr lang="en-GB" smtClean="0"/>
              <a:pPr/>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7C49D5-965C-4885-B8D7-E96AEDCBF1C9}" type="datetimeFigureOut">
              <a:rPr lang="en-GB" smtClean="0"/>
              <a:pPr/>
              <a:t>30/10/2015</a:t>
            </a:fld>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98F7CF08-4A50-478B-8B48-9F7792452FC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17C49D5-965C-4885-B8D7-E96AEDCBF1C9}" type="datetimeFigureOut">
              <a:rPr lang="en-GB" smtClean="0"/>
              <a:pPr/>
              <a:t>30/10/2015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98F7CF08-4A50-478B-8B48-9F7792452FC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17C49D5-965C-4885-B8D7-E96AEDCBF1C9}" type="datetimeFigureOut">
              <a:rPr lang="en-GB" smtClean="0"/>
              <a:pPr/>
              <a:t>30/10/2015</a:t>
            </a:fld>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F7CF08-4A50-478B-8B48-9F7792452FCF}" type="slidenum">
              <a:rPr lang="en-GB" smtClean="0"/>
              <a:pPr/>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7C49D5-965C-4885-B8D7-E96AEDCBF1C9}" type="datetimeFigureOut">
              <a:rPr lang="en-GB" smtClean="0"/>
              <a:pPr/>
              <a:t>30/10/2015</a:t>
            </a:fld>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F7CF08-4A50-478B-8B48-9F7792452FC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solidFill>
                  <a:schemeClr val="tx1"/>
                </a:solidFill>
              </a:rPr>
              <a:t>PHILOSOPHY AND OBJECTIVES OF THE ADMINISTRATION OF CRIMINAL JUSTICE ACT, 2015</a:t>
            </a:r>
            <a:endParaRPr lang="en-GB" sz="3600" dirty="0">
              <a:solidFill>
                <a:schemeClr val="tx1"/>
              </a:solidFill>
            </a:endParaRPr>
          </a:p>
        </p:txBody>
      </p:sp>
      <p:sp>
        <p:nvSpPr>
          <p:cNvPr id="3" name="Subtitle 2"/>
          <p:cNvSpPr>
            <a:spLocks noGrp="1"/>
          </p:cNvSpPr>
          <p:nvPr>
            <p:ph type="subTitle" idx="1"/>
          </p:nvPr>
        </p:nvSpPr>
        <p:spPr/>
        <p:txBody>
          <a:bodyPr>
            <a:normAutofit fontScale="70000" lnSpcReduction="20000"/>
          </a:bodyPr>
          <a:lstStyle/>
          <a:p>
            <a:endParaRPr lang="en-GB" dirty="0" smtClean="0"/>
          </a:p>
          <a:p>
            <a:endParaRPr lang="en-GB" dirty="0"/>
          </a:p>
          <a:p>
            <a:r>
              <a:rPr lang="en-GB" dirty="0" smtClean="0">
                <a:solidFill>
                  <a:schemeClr val="tx1"/>
                </a:solidFill>
              </a:rPr>
              <a:t>By S. O. IGBUDU</a:t>
            </a:r>
          </a:p>
          <a:p>
            <a:r>
              <a:rPr lang="en-GB" dirty="0" smtClean="0">
                <a:solidFill>
                  <a:schemeClr val="tx1"/>
                </a:solidFill>
              </a:rPr>
              <a:t>HOD (Legal)</a:t>
            </a:r>
            <a:endParaRPr lang="en-GB" dirty="0">
              <a:solidFill>
                <a:schemeClr val="tx1"/>
              </a:solidFill>
            </a:endParaRPr>
          </a:p>
        </p:txBody>
      </p:sp>
    </p:spTree>
    <p:extLst>
      <p:ext uri="{BB962C8B-B14F-4D97-AF65-F5344CB8AC3E}">
        <p14:creationId xmlns:p14="http://schemas.microsoft.com/office/powerpoint/2010/main" val="882358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smtClean="0"/>
              <a:t>	10.	However, it is to be noted that the </a:t>
            </a:r>
          </a:p>
          <a:p>
            <a:pPr marL="0" indent="0">
              <a:buNone/>
            </a:pPr>
            <a:r>
              <a:rPr lang="en-GB" dirty="0"/>
              <a:t>	</a:t>
            </a:r>
            <a:r>
              <a:rPr lang="en-GB" dirty="0" smtClean="0"/>
              <a:t>	preliminary section of the Act goes</a:t>
            </a:r>
          </a:p>
          <a:p>
            <a:pPr marL="0" indent="0">
              <a:buNone/>
            </a:pPr>
            <a:r>
              <a:rPr lang="en-GB" dirty="0"/>
              <a:t>	</a:t>
            </a:r>
            <a:r>
              <a:rPr lang="en-GB" dirty="0" smtClean="0"/>
              <a:t>	on to state that:</a:t>
            </a:r>
          </a:p>
          <a:p>
            <a:pPr marL="0" indent="0">
              <a:buNone/>
            </a:pPr>
            <a:r>
              <a:rPr lang="en-GB" dirty="0"/>
              <a:t>	</a:t>
            </a:r>
            <a:r>
              <a:rPr lang="en-GB" dirty="0" smtClean="0"/>
              <a:t>11	The purpose of this Act is to ensure</a:t>
            </a:r>
          </a:p>
          <a:p>
            <a:pPr marL="0" indent="0">
              <a:buNone/>
            </a:pPr>
            <a:r>
              <a:rPr lang="en-GB" dirty="0"/>
              <a:t>	</a:t>
            </a:r>
            <a:r>
              <a:rPr lang="en-GB" dirty="0" smtClean="0"/>
              <a:t>	that the system of administration of</a:t>
            </a:r>
          </a:p>
          <a:p>
            <a:pPr marL="0" indent="0">
              <a:buNone/>
            </a:pPr>
            <a:r>
              <a:rPr lang="en-GB" dirty="0"/>
              <a:t>	</a:t>
            </a:r>
            <a:r>
              <a:rPr lang="en-GB" dirty="0" smtClean="0"/>
              <a:t>	criminal justice in Nigeria promotes</a:t>
            </a:r>
          </a:p>
          <a:p>
            <a:pPr marL="0" indent="0">
              <a:buNone/>
            </a:pPr>
            <a:r>
              <a:rPr lang="en-GB" dirty="0"/>
              <a:t>	</a:t>
            </a:r>
            <a:r>
              <a:rPr lang="en-GB" dirty="0" smtClean="0"/>
              <a:t>	</a:t>
            </a:r>
            <a:r>
              <a:rPr lang="en-GB" u="sng" dirty="0" smtClean="0"/>
              <a:t>efficient</a:t>
            </a:r>
            <a:r>
              <a:rPr lang="en-GB" dirty="0" smtClean="0"/>
              <a:t> management of criminal</a:t>
            </a:r>
          </a:p>
          <a:p>
            <a:pPr marL="0" indent="0">
              <a:buNone/>
            </a:pPr>
            <a:r>
              <a:rPr lang="en-GB" dirty="0"/>
              <a:t>	</a:t>
            </a:r>
            <a:r>
              <a:rPr lang="en-GB" dirty="0" smtClean="0"/>
              <a:t>	justice institutions, </a:t>
            </a:r>
            <a:r>
              <a:rPr lang="en-GB" u="sng" dirty="0" smtClean="0"/>
              <a:t>speedy </a:t>
            </a:r>
            <a:r>
              <a:rPr lang="en-GB" dirty="0" smtClean="0"/>
              <a:t>				dispensation</a:t>
            </a:r>
          </a:p>
          <a:p>
            <a:pPr marL="0" indent="0">
              <a:buNone/>
            </a:pPr>
            <a:endParaRPr lang="en-GB" u="sng"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OBJECTIVES (CONT’D)</a:t>
            </a:r>
            <a:endParaRPr lang="en-GB" sz="2400" dirty="0">
              <a:solidFill>
                <a:schemeClr val="tx1"/>
              </a:solidFill>
            </a:endParaRPr>
          </a:p>
        </p:txBody>
      </p:sp>
    </p:spTree>
    <p:extLst>
      <p:ext uri="{BB962C8B-B14F-4D97-AF65-F5344CB8AC3E}">
        <p14:creationId xmlns:p14="http://schemas.microsoft.com/office/powerpoint/2010/main" val="4170004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GB" dirty="0" smtClean="0"/>
              <a:t>	of justice, protection of the society from </a:t>
            </a:r>
          </a:p>
          <a:p>
            <a:pPr marL="0" indent="0">
              <a:buNone/>
            </a:pPr>
            <a:r>
              <a:rPr lang="en-GB" dirty="0"/>
              <a:t>	</a:t>
            </a:r>
            <a:r>
              <a:rPr lang="en-GB" dirty="0" smtClean="0"/>
              <a:t>crime and protection of the rights and </a:t>
            </a:r>
          </a:p>
          <a:p>
            <a:pPr marL="0" indent="0">
              <a:buNone/>
            </a:pPr>
            <a:r>
              <a:rPr lang="en-GB" dirty="0"/>
              <a:t>	</a:t>
            </a:r>
            <a:r>
              <a:rPr lang="en-GB" dirty="0" smtClean="0"/>
              <a:t>interest of the suspects, the defendant and </a:t>
            </a:r>
          </a:p>
          <a:p>
            <a:pPr marL="0" indent="0">
              <a:buNone/>
            </a:pPr>
            <a:r>
              <a:rPr lang="en-GB" dirty="0"/>
              <a:t>	</a:t>
            </a:r>
            <a:r>
              <a:rPr lang="en-GB" dirty="0" smtClean="0"/>
              <a:t>the victim.</a:t>
            </a:r>
          </a:p>
          <a:p>
            <a:pPr marL="0" indent="0">
              <a:buNone/>
            </a:pPr>
            <a:r>
              <a:rPr lang="en-GB" dirty="0"/>
              <a:t>	</a:t>
            </a:r>
            <a:r>
              <a:rPr lang="en-GB" dirty="0" smtClean="0"/>
              <a:t>12.	Another objective of the Act is to</a:t>
            </a:r>
          </a:p>
          <a:p>
            <a:pPr marL="0" indent="0">
              <a:buNone/>
            </a:pPr>
            <a:r>
              <a:rPr lang="en-GB" dirty="0"/>
              <a:t>	</a:t>
            </a:r>
            <a:r>
              <a:rPr lang="en-GB" dirty="0" smtClean="0"/>
              <a:t>	ensure a uniform system of criminal</a:t>
            </a:r>
          </a:p>
          <a:p>
            <a:pPr marL="0" indent="0">
              <a:buNone/>
            </a:pPr>
            <a:r>
              <a:rPr lang="en-GB" dirty="0"/>
              <a:t>	</a:t>
            </a:r>
            <a:r>
              <a:rPr lang="en-GB" dirty="0" smtClean="0"/>
              <a:t>	procedure in the country.  The Act</a:t>
            </a:r>
          </a:p>
          <a:p>
            <a:pPr marL="0" indent="0">
              <a:buNone/>
            </a:pPr>
            <a:r>
              <a:rPr lang="en-GB" dirty="0"/>
              <a:t>	</a:t>
            </a:r>
            <a:r>
              <a:rPr lang="en-GB" dirty="0" smtClean="0"/>
              <a:t>	combines the provisions of the CPC and </a:t>
            </a:r>
          </a:p>
          <a:p>
            <a:pPr marL="0" indent="0">
              <a:buNone/>
            </a:pPr>
            <a:r>
              <a:rPr lang="en-GB" dirty="0"/>
              <a:t>	</a:t>
            </a:r>
            <a:r>
              <a:rPr lang="en-GB" dirty="0" smtClean="0"/>
              <a:t>	CPA. </a:t>
            </a:r>
            <a:endParaRPr lang="en-GB"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 (CONT’D)</a:t>
            </a:r>
            <a:endParaRPr lang="en-GB" sz="2400" dirty="0">
              <a:solidFill>
                <a:schemeClr val="tx1"/>
              </a:solidFill>
            </a:endParaRPr>
          </a:p>
        </p:txBody>
      </p:sp>
    </p:spTree>
    <p:extLst>
      <p:ext uri="{BB962C8B-B14F-4D97-AF65-F5344CB8AC3E}">
        <p14:creationId xmlns:p14="http://schemas.microsoft.com/office/powerpoint/2010/main" val="586744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smtClean="0"/>
              <a:t>	Looking at the stated objectives of the 	Act, the question is does the Act realize 	the objectives.</a:t>
            </a:r>
          </a:p>
          <a:p>
            <a:pPr marL="0" indent="0">
              <a:buNone/>
            </a:pPr>
            <a:r>
              <a:rPr lang="en-GB" dirty="0"/>
              <a:t>	</a:t>
            </a:r>
            <a:endParaRPr lang="en-GB" dirty="0" smtClean="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 (CONT’D)</a:t>
            </a:r>
            <a:endParaRPr lang="en-GB" sz="2400" dirty="0">
              <a:solidFill>
                <a:schemeClr val="tx1"/>
              </a:solidFill>
            </a:endParaRPr>
          </a:p>
        </p:txBody>
      </p:sp>
    </p:spTree>
    <p:extLst>
      <p:ext uri="{BB962C8B-B14F-4D97-AF65-F5344CB8AC3E}">
        <p14:creationId xmlns:p14="http://schemas.microsoft.com/office/powerpoint/2010/main" val="1895528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a:t>
            </a:r>
            <a:r>
              <a:rPr lang="en-GB" dirty="0"/>
              <a:t>Unlawful Arrest of </a:t>
            </a:r>
            <a:r>
              <a:rPr lang="en-GB" dirty="0" smtClean="0"/>
              <a:t>persons </a:t>
            </a:r>
            <a:r>
              <a:rPr lang="en-GB" dirty="0"/>
              <a:t>in lieu of </a:t>
            </a:r>
            <a:r>
              <a:rPr lang="en-GB" dirty="0" smtClean="0"/>
              <a:t>	suspects </a:t>
            </a:r>
            <a:r>
              <a:rPr lang="en-GB" dirty="0"/>
              <a:t>a</a:t>
            </a:r>
            <a:r>
              <a:rPr lang="en-GB" dirty="0" smtClean="0"/>
              <a:t>bolished </a:t>
            </a:r>
            <a:r>
              <a:rPr lang="en-GB" dirty="0"/>
              <a:t>by section 7 of the </a:t>
            </a:r>
            <a:r>
              <a:rPr lang="en-GB" dirty="0" smtClean="0"/>
              <a:t>	Act</a:t>
            </a:r>
            <a:r>
              <a:rPr lang="en-GB" dirty="0"/>
              <a:t>.</a:t>
            </a:r>
          </a:p>
          <a:p>
            <a:r>
              <a:rPr lang="en-GB" dirty="0"/>
              <a:t>  	Notification of cause of Arrest – Section </a:t>
            </a:r>
            <a:r>
              <a:rPr lang="en-GB" dirty="0" smtClean="0"/>
              <a:t>6.</a:t>
            </a:r>
          </a:p>
          <a:p>
            <a:r>
              <a:rPr lang="en-GB" dirty="0"/>
              <a:t> </a:t>
            </a:r>
            <a:r>
              <a:rPr lang="en-GB" dirty="0" smtClean="0"/>
              <a:t>    Human </a:t>
            </a:r>
            <a:r>
              <a:rPr lang="en-GB" dirty="0"/>
              <a:t>Treatment of Arrested Persons – </a:t>
            </a:r>
            <a:r>
              <a:rPr lang="en-GB" dirty="0" smtClean="0"/>
              <a:t> 	Section </a:t>
            </a:r>
            <a:r>
              <a:rPr lang="en-GB" dirty="0"/>
              <a:t>8(1</a:t>
            </a:r>
            <a:r>
              <a:rPr lang="en-GB" dirty="0" smtClean="0"/>
              <a:t>)</a:t>
            </a:r>
          </a:p>
          <a:p>
            <a:r>
              <a:rPr lang="en-GB" dirty="0"/>
              <a:t>  	Illegal to arrest persons over civil claims </a:t>
            </a:r>
            <a:r>
              <a:rPr lang="en-GB" dirty="0" smtClean="0"/>
              <a:t>	and </a:t>
            </a:r>
            <a:r>
              <a:rPr lang="en-GB" dirty="0"/>
              <a:t>contracts – </a:t>
            </a:r>
            <a:r>
              <a:rPr lang="en-GB" dirty="0" smtClean="0"/>
              <a:t>Section </a:t>
            </a:r>
            <a:r>
              <a:rPr lang="en-GB" dirty="0"/>
              <a:t>8(2</a:t>
            </a:r>
            <a:r>
              <a:rPr lang="en-GB" dirty="0" smtClean="0"/>
              <a:t>)</a:t>
            </a:r>
          </a:p>
          <a:p>
            <a:r>
              <a:rPr lang="en-GB" dirty="0"/>
              <a:t> </a:t>
            </a:r>
            <a:r>
              <a:rPr lang="en-GB" dirty="0" smtClean="0"/>
              <a:t>	</a:t>
            </a:r>
            <a:r>
              <a:rPr lang="en-GB" dirty="0"/>
              <a:t>Mandatory inventory of property of </a:t>
            </a:r>
            <a:r>
              <a:rPr lang="en-GB" dirty="0" smtClean="0"/>
              <a:t>	arrested </a:t>
            </a:r>
            <a:r>
              <a:rPr lang="en-GB" dirty="0"/>
              <a:t>persons – S. </a:t>
            </a:r>
            <a:r>
              <a:rPr lang="en-GB" dirty="0" smtClean="0"/>
              <a:t>10</a:t>
            </a:r>
          </a:p>
          <a:p>
            <a:endParaRPr lang="en-GB" dirty="0"/>
          </a:p>
          <a:p>
            <a:endParaRPr lang="en-GB" dirty="0"/>
          </a:p>
          <a:p>
            <a:pPr marL="109728" indent="0">
              <a:buNone/>
            </a:pPr>
            <a:endParaRPr lang="en-GB" dirty="0"/>
          </a:p>
        </p:txBody>
      </p:sp>
      <p:sp>
        <p:nvSpPr>
          <p:cNvPr id="3" name="Title 2"/>
          <p:cNvSpPr>
            <a:spLocks noGrp="1"/>
          </p:cNvSpPr>
          <p:nvPr>
            <p:ph type="title"/>
          </p:nvPr>
        </p:nvSpPr>
        <p:spPr/>
        <p:txBody>
          <a:bodyPr>
            <a:noAutofit/>
          </a:bodyPr>
          <a:lstStyle/>
          <a:p>
            <a:pPr algn="ctr"/>
            <a:r>
              <a:rPr lang="en-GB" sz="2400" dirty="0" smtClean="0">
                <a:solidFill>
                  <a:schemeClr val="tx1"/>
                </a:solidFill>
              </a:rPr>
              <a:t>HIGHLIGHTS OF THE PROVISIONS OF THE ACT</a:t>
            </a:r>
            <a:endParaRPr lang="en-GB" sz="2400" dirty="0">
              <a:solidFill>
                <a:schemeClr val="tx1"/>
              </a:solidFill>
            </a:endParaRPr>
          </a:p>
        </p:txBody>
      </p:sp>
    </p:spTree>
    <p:extLst>
      <p:ext uri="{BB962C8B-B14F-4D97-AF65-F5344CB8AC3E}">
        <p14:creationId xmlns:p14="http://schemas.microsoft.com/office/powerpoint/2010/main" val="3700142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 	</a:t>
            </a:r>
            <a:r>
              <a:rPr lang="en-GB" dirty="0"/>
              <a:t>Recording of Arrest – The Act provides for </a:t>
            </a:r>
            <a:r>
              <a:rPr lang="en-GB" dirty="0" smtClean="0"/>
              <a:t>	mandatory </a:t>
            </a:r>
            <a:r>
              <a:rPr lang="en-GB" dirty="0"/>
              <a:t>recording of personal data of </a:t>
            </a:r>
            <a:r>
              <a:rPr lang="en-GB" dirty="0" smtClean="0"/>
              <a:t>an </a:t>
            </a:r>
            <a:r>
              <a:rPr lang="en-GB" dirty="0" smtClean="0"/>
              <a:t>	arrested </a:t>
            </a:r>
            <a:r>
              <a:rPr lang="en-GB" dirty="0"/>
              <a:t>person in Section 15 of the </a:t>
            </a:r>
            <a:r>
              <a:rPr lang="en-GB" dirty="0" smtClean="0"/>
              <a:t>Act.</a:t>
            </a:r>
          </a:p>
          <a:p>
            <a:r>
              <a:rPr lang="en-GB" dirty="0"/>
              <a:t> </a:t>
            </a:r>
            <a:r>
              <a:rPr lang="en-GB" dirty="0" smtClean="0"/>
              <a:t>	</a:t>
            </a:r>
          </a:p>
          <a:p>
            <a:pPr marL="109728" indent="0">
              <a:buNone/>
            </a:pPr>
            <a:r>
              <a:rPr lang="en-GB" dirty="0"/>
              <a:t>	</a:t>
            </a:r>
            <a:r>
              <a:rPr lang="en-GB" dirty="0" smtClean="0"/>
              <a:t>Establishment </a:t>
            </a:r>
            <a:r>
              <a:rPr lang="en-GB" dirty="0"/>
              <a:t>of a Police Central Criminal </a:t>
            </a:r>
            <a:r>
              <a:rPr lang="en-GB" dirty="0" smtClean="0"/>
              <a:t>	Record </a:t>
            </a:r>
            <a:r>
              <a:rPr lang="en-GB" dirty="0"/>
              <a:t>Registry (CCRR) – Section 16 of the </a:t>
            </a:r>
            <a:r>
              <a:rPr lang="en-GB" dirty="0" smtClean="0"/>
              <a:t>Act</a:t>
            </a:r>
            <a:r>
              <a:rPr lang="en-GB" dirty="0" smtClean="0"/>
              <a:t>.</a:t>
            </a:r>
          </a:p>
          <a:p>
            <a:pPr marL="109728" indent="0">
              <a:buNone/>
            </a:pPr>
            <a:endParaRPr lang="en-GB" dirty="0" smtClean="0"/>
          </a:p>
          <a:p>
            <a:r>
              <a:rPr lang="en-GB" dirty="0"/>
              <a:t> </a:t>
            </a:r>
            <a:r>
              <a:rPr lang="en-GB" dirty="0" smtClean="0"/>
              <a:t>	</a:t>
            </a:r>
            <a:r>
              <a:rPr lang="en-GB" b="1" dirty="0"/>
              <a:t>Electronic Recording</a:t>
            </a:r>
            <a:r>
              <a:rPr lang="en-GB" dirty="0"/>
              <a:t> of Confessional </a:t>
            </a:r>
            <a:r>
              <a:rPr lang="en-GB" dirty="0" smtClean="0"/>
              <a:t>	Statements 	– </a:t>
            </a:r>
            <a:r>
              <a:rPr lang="en-GB" dirty="0"/>
              <a:t>Section 15(4).  This sub-section </a:t>
            </a:r>
            <a:r>
              <a:rPr lang="en-GB" dirty="0" smtClean="0"/>
              <a:t>provides </a:t>
            </a:r>
            <a:r>
              <a:rPr lang="en-GB" dirty="0" smtClean="0"/>
              <a:t>that </a:t>
            </a:r>
            <a:r>
              <a:rPr lang="en-GB" dirty="0" smtClean="0"/>
              <a:t>	where </a:t>
            </a:r>
            <a:r>
              <a:rPr lang="en-GB" dirty="0"/>
              <a:t>a person arrested with or </a:t>
            </a:r>
            <a:r>
              <a:rPr lang="en-GB" dirty="0" smtClean="0"/>
              <a:t>without </a:t>
            </a:r>
            <a:r>
              <a:rPr lang="en-GB" dirty="0"/>
              <a:t>a </a:t>
            </a:r>
            <a:r>
              <a:rPr lang="en-GB" dirty="0" smtClean="0"/>
              <a:t>	warrant </a:t>
            </a:r>
            <a:r>
              <a:rPr lang="en-GB" dirty="0"/>
              <a:t>volunteers a Confessional </a:t>
            </a:r>
            <a:r>
              <a:rPr lang="en-GB" dirty="0" smtClean="0"/>
              <a:t>Statement</a:t>
            </a:r>
            <a:r>
              <a:rPr lang="en-GB" dirty="0"/>
              <a:t>, </a:t>
            </a:r>
            <a:r>
              <a:rPr lang="en-GB" dirty="0" smtClean="0"/>
              <a:t>an 	electronic </a:t>
            </a:r>
            <a:r>
              <a:rPr lang="en-GB" dirty="0"/>
              <a:t>recording in a </a:t>
            </a:r>
            <a:r>
              <a:rPr lang="en-GB" dirty="0" smtClean="0"/>
              <a:t>retrievable </a:t>
            </a:r>
            <a:r>
              <a:rPr lang="en-GB" dirty="0"/>
              <a:t>video </a:t>
            </a:r>
            <a:r>
              <a:rPr lang="en-GB" dirty="0" smtClean="0"/>
              <a:t>	compact </a:t>
            </a:r>
            <a:r>
              <a:rPr lang="en-GB" dirty="0"/>
              <a:t>disc or such after </a:t>
            </a:r>
            <a:r>
              <a:rPr lang="en-GB" dirty="0" smtClean="0"/>
              <a:t>audio </a:t>
            </a:r>
            <a:r>
              <a:rPr lang="en-GB" dirty="0"/>
              <a:t>visual </a:t>
            </a:r>
            <a:r>
              <a:rPr lang="en-GB" dirty="0" smtClean="0"/>
              <a:t>means 	may </a:t>
            </a:r>
            <a:r>
              <a:rPr lang="en-GB" dirty="0"/>
              <a:t>be made.</a:t>
            </a:r>
          </a:p>
          <a:p>
            <a:endParaRPr lang="en-GB" dirty="0"/>
          </a:p>
          <a:p>
            <a:endParaRPr lang="en-GB" dirty="0"/>
          </a:p>
        </p:txBody>
      </p:sp>
      <p:sp>
        <p:nvSpPr>
          <p:cNvPr id="3" name="Title 2"/>
          <p:cNvSpPr>
            <a:spLocks noGrp="1"/>
          </p:cNvSpPr>
          <p:nvPr>
            <p:ph type="title"/>
          </p:nvPr>
        </p:nvSpPr>
        <p:spPr/>
        <p:txBody>
          <a:bodyPr>
            <a:normAutofit/>
          </a:bodyPr>
          <a:lstStyle/>
          <a:p>
            <a:pPr algn="ctr"/>
            <a:r>
              <a:rPr lang="en-GB" sz="2400" dirty="0" smtClean="0">
                <a:solidFill>
                  <a:schemeClr val="tx1"/>
                </a:solidFill>
              </a:rPr>
              <a:t>HIGHLIGHTS CONTD</a:t>
            </a:r>
            <a:endParaRPr lang="en-GB" sz="2400" dirty="0"/>
          </a:p>
        </p:txBody>
      </p:sp>
    </p:spTree>
    <p:extLst>
      <p:ext uri="{BB962C8B-B14F-4D97-AF65-F5344CB8AC3E}">
        <p14:creationId xmlns:p14="http://schemas.microsoft.com/office/powerpoint/2010/main" val="4829173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 	</a:t>
            </a:r>
            <a:r>
              <a:rPr lang="en-GB" dirty="0"/>
              <a:t>Statement of a suspect to be taken in the </a:t>
            </a:r>
            <a:r>
              <a:rPr lang="en-GB" dirty="0" smtClean="0"/>
              <a:t>	presence </a:t>
            </a:r>
            <a:r>
              <a:rPr lang="en-GB" dirty="0"/>
              <a:t>of a Legal Practitioner of his </a:t>
            </a:r>
            <a:r>
              <a:rPr lang="en-GB" dirty="0" smtClean="0"/>
              <a:t>	choice</a:t>
            </a:r>
            <a:r>
              <a:rPr lang="en-GB" dirty="0"/>
              <a:t>, an officer of the Legal Aid Council </a:t>
            </a:r>
            <a:r>
              <a:rPr lang="en-GB" dirty="0" smtClean="0"/>
              <a:t>	and </a:t>
            </a:r>
            <a:r>
              <a:rPr lang="en-GB" dirty="0"/>
              <a:t>official of a Civil Society Organisation </a:t>
            </a:r>
            <a:r>
              <a:rPr lang="en-GB" dirty="0" smtClean="0"/>
              <a:t>	of </a:t>
            </a:r>
            <a:r>
              <a:rPr lang="en-GB" dirty="0"/>
              <a:t>Justice of the Peace or other credible </a:t>
            </a:r>
            <a:r>
              <a:rPr lang="en-GB" dirty="0" smtClean="0"/>
              <a:t>	person </a:t>
            </a:r>
            <a:r>
              <a:rPr lang="en-GB" dirty="0"/>
              <a:t>of his </a:t>
            </a:r>
            <a:r>
              <a:rPr lang="en-GB" dirty="0" smtClean="0"/>
              <a:t>choice.</a:t>
            </a:r>
          </a:p>
          <a:p>
            <a:pPr marL="109728" indent="0">
              <a:buNone/>
            </a:pPr>
            <a:endParaRPr lang="en-GB" dirty="0" smtClean="0"/>
          </a:p>
          <a:p>
            <a:r>
              <a:rPr lang="en-GB" dirty="0"/>
              <a:t> </a:t>
            </a:r>
            <a:r>
              <a:rPr lang="en-GB" dirty="0" smtClean="0"/>
              <a:t>	</a:t>
            </a:r>
            <a:r>
              <a:rPr lang="en-GB" dirty="0"/>
              <a:t>Monthly report by Police or arresting </a:t>
            </a:r>
            <a:r>
              <a:rPr lang="en-GB" dirty="0" smtClean="0"/>
              <a:t>	agency </a:t>
            </a:r>
            <a:r>
              <a:rPr lang="en-GB" dirty="0"/>
              <a:t>to </a:t>
            </a:r>
            <a:r>
              <a:rPr lang="en-GB" b="1" dirty="0"/>
              <a:t>Supervisory Magistrate </a:t>
            </a:r>
            <a:r>
              <a:rPr lang="en-GB" dirty="0"/>
              <a:t>– Section </a:t>
            </a:r>
            <a:r>
              <a:rPr lang="en-GB" dirty="0" smtClean="0"/>
              <a:t>	28</a:t>
            </a:r>
          </a:p>
          <a:p>
            <a:endParaRPr lang="en-GB" dirty="0" smtClean="0"/>
          </a:p>
          <a:p>
            <a:pPr marL="109728" indent="0">
              <a:buNone/>
            </a:pPr>
            <a:endParaRPr lang="en-GB" dirty="0"/>
          </a:p>
          <a:p>
            <a:pPr marL="109728" indent="0">
              <a:buNone/>
            </a:pPr>
            <a:r>
              <a:rPr lang="en-GB" dirty="0" smtClean="0"/>
              <a:t> </a:t>
            </a:r>
            <a:endParaRPr lang="en-GB" dirty="0"/>
          </a:p>
        </p:txBody>
      </p:sp>
      <p:sp>
        <p:nvSpPr>
          <p:cNvPr id="3" name="Title 2"/>
          <p:cNvSpPr>
            <a:spLocks noGrp="1"/>
          </p:cNvSpPr>
          <p:nvPr>
            <p:ph type="title"/>
          </p:nvPr>
        </p:nvSpPr>
        <p:spPr/>
        <p:txBody>
          <a:bodyPr>
            <a:normAutofit/>
          </a:bodyPr>
          <a:lstStyle/>
          <a:p>
            <a:pPr algn="ctr"/>
            <a:r>
              <a:rPr lang="en-GB" sz="2400" dirty="0" smtClean="0">
                <a:solidFill>
                  <a:schemeClr val="tx1"/>
                </a:solidFill>
              </a:rPr>
              <a:t>HIGHLIGHTS CONTD</a:t>
            </a:r>
            <a:endParaRPr lang="en-GB" sz="2400" dirty="0"/>
          </a:p>
        </p:txBody>
      </p:sp>
    </p:spTree>
    <p:extLst>
      <p:ext uri="{BB962C8B-B14F-4D97-AF65-F5344CB8AC3E}">
        <p14:creationId xmlns:p14="http://schemas.microsoft.com/office/powerpoint/2010/main" val="3998077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smtClean="0"/>
              <a:t> 	</a:t>
            </a:r>
            <a:r>
              <a:rPr lang="en-GB" dirty="0"/>
              <a:t>Section 29 of the Act provides that the </a:t>
            </a:r>
            <a:r>
              <a:rPr lang="en-GB" dirty="0" smtClean="0"/>
              <a:t>	Inspector-General </a:t>
            </a:r>
            <a:r>
              <a:rPr lang="en-GB" dirty="0"/>
              <a:t>of Police and leaders of </a:t>
            </a:r>
            <a:r>
              <a:rPr lang="en-GB" dirty="0" smtClean="0"/>
              <a:t>	every </a:t>
            </a:r>
            <a:r>
              <a:rPr lang="en-GB" dirty="0"/>
              <a:t>agency authorized by law to make </a:t>
            </a:r>
            <a:r>
              <a:rPr lang="en-GB" dirty="0" smtClean="0"/>
              <a:t>	arrest </a:t>
            </a:r>
            <a:r>
              <a:rPr lang="en-GB" dirty="0"/>
              <a:t>shall remit quarterly to the </a:t>
            </a:r>
            <a:r>
              <a:rPr lang="en-GB" dirty="0" smtClean="0"/>
              <a:t>Attorney-	General </a:t>
            </a:r>
            <a:r>
              <a:rPr lang="en-GB" dirty="0"/>
              <a:t>of the Federation a </a:t>
            </a:r>
            <a:r>
              <a:rPr lang="en-GB" dirty="0" smtClean="0"/>
              <a:t>record </a:t>
            </a:r>
            <a:r>
              <a:rPr lang="en-GB" dirty="0"/>
              <a:t>of all arrests </a:t>
            </a:r>
            <a:r>
              <a:rPr lang="en-GB" dirty="0" smtClean="0"/>
              <a:t>	made </a:t>
            </a:r>
            <a:r>
              <a:rPr lang="en-GB" dirty="0"/>
              <a:t>in relation to </a:t>
            </a:r>
            <a:r>
              <a:rPr lang="en-GB" dirty="0" smtClean="0"/>
              <a:t>federal </a:t>
            </a:r>
            <a:r>
              <a:rPr lang="en-GB" dirty="0"/>
              <a:t>offences or arrests </a:t>
            </a:r>
            <a:r>
              <a:rPr lang="en-GB" dirty="0" smtClean="0"/>
              <a:t>	within </a:t>
            </a:r>
            <a:r>
              <a:rPr lang="en-GB" dirty="0"/>
              <a:t>Nigeria</a:t>
            </a:r>
            <a:r>
              <a:rPr lang="en-GB" dirty="0" smtClean="0"/>
              <a:t>.</a:t>
            </a:r>
          </a:p>
          <a:p>
            <a:endParaRPr lang="en-GB" dirty="0"/>
          </a:p>
          <a:p>
            <a:r>
              <a:rPr lang="en-GB" dirty="0" smtClean="0"/>
              <a:t> 	</a:t>
            </a:r>
            <a:r>
              <a:rPr lang="en-GB" dirty="0"/>
              <a:t>Returns by </a:t>
            </a:r>
            <a:r>
              <a:rPr lang="en-GB" dirty="0" smtClean="0"/>
              <a:t>Comptroller-General </a:t>
            </a:r>
            <a:r>
              <a:rPr lang="en-GB" dirty="0"/>
              <a:t>of </a:t>
            </a:r>
            <a:r>
              <a:rPr lang="en-GB" dirty="0" smtClean="0"/>
              <a:t>Prison</a:t>
            </a:r>
          </a:p>
          <a:p>
            <a:pPr marL="109728" indent="0">
              <a:buNone/>
            </a:pPr>
            <a:r>
              <a:rPr lang="en-GB" dirty="0"/>
              <a:t>	By Section 111 of the ACJ Act, 2015 the </a:t>
            </a:r>
            <a:r>
              <a:rPr lang="en-GB" dirty="0" smtClean="0"/>
              <a:t>	Comptroller-General </a:t>
            </a:r>
            <a:r>
              <a:rPr lang="en-GB" dirty="0"/>
              <a:t>of Prisons is to make returns </a:t>
            </a:r>
            <a:r>
              <a:rPr lang="en-GB" dirty="0" smtClean="0"/>
              <a:t>	every </a:t>
            </a:r>
            <a:r>
              <a:rPr lang="en-GB" dirty="0"/>
              <a:t>ninety days to the Chief Judge and the </a:t>
            </a:r>
            <a:r>
              <a:rPr lang="en-GB" dirty="0" smtClean="0"/>
              <a:t>	Attorney-general </a:t>
            </a:r>
            <a:r>
              <a:rPr lang="en-GB" dirty="0"/>
              <a:t>of the Federation of all persons </a:t>
            </a:r>
            <a:r>
              <a:rPr lang="en-GB" dirty="0" smtClean="0"/>
              <a:t>	awaiting </a:t>
            </a:r>
            <a:r>
              <a:rPr lang="en-GB" dirty="0"/>
              <a:t>trial held in custody for a period beyond </a:t>
            </a:r>
            <a:r>
              <a:rPr lang="en-GB" dirty="0" smtClean="0"/>
              <a:t>	180 </a:t>
            </a:r>
            <a:r>
              <a:rPr lang="en-GB" dirty="0"/>
              <a:t>days from date of arraignment.</a:t>
            </a:r>
          </a:p>
          <a:p>
            <a:pPr marL="109728" indent="0">
              <a:buNone/>
            </a:pPr>
            <a:endParaRPr lang="en-GB" dirty="0"/>
          </a:p>
        </p:txBody>
      </p:sp>
      <p:sp>
        <p:nvSpPr>
          <p:cNvPr id="3" name="Title 2"/>
          <p:cNvSpPr>
            <a:spLocks noGrp="1"/>
          </p:cNvSpPr>
          <p:nvPr>
            <p:ph type="title"/>
          </p:nvPr>
        </p:nvSpPr>
        <p:spPr/>
        <p:txBody>
          <a:bodyPr>
            <a:noAutofit/>
          </a:bodyPr>
          <a:lstStyle/>
          <a:p>
            <a:pPr algn="ctr"/>
            <a:r>
              <a:rPr lang="en-GB" sz="2400" dirty="0" smtClean="0">
                <a:solidFill>
                  <a:schemeClr val="tx1"/>
                </a:solidFill>
              </a:rPr>
              <a:t>HIGHLIGHTS CONTD</a:t>
            </a:r>
            <a:r>
              <a:rPr lang="en-GB" sz="2400" dirty="0" smtClean="0">
                <a:effectLst/>
              </a:rPr>
              <a:t>.</a:t>
            </a:r>
            <a:endParaRPr lang="en-GB" sz="2400" dirty="0"/>
          </a:p>
        </p:txBody>
      </p:sp>
    </p:spTree>
    <p:extLst>
      <p:ext uri="{BB962C8B-B14F-4D97-AF65-F5344CB8AC3E}">
        <p14:creationId xmlns:p14="http://schemas.microsoft.com/office/powerpoint/2010/main" val="5410994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 	The Act makes elaborate provisions on the </a:t>
            </a:r>
            <a:r>
              <a:rPr lang="en-GB" dirty="0" smtClean="0"/>
              <a:t>	right </a:t>
            </a:r>
            <a:r>
              <a:rPr lang="en-GB" dirty="0"/>
              <a:t>of an arrested person to be admitted </a:t>
            </a:r>
            <a:r>
              <a:rPr lang="en-GB" dirty="0" smtClean="0"/>
              <a:t>	to </a:t>
            </a:r>
            <a:r>
              <a:rPr lang="en-GB" dirty="0"/>
              <a:t>bail, including </a:t>
            </a:r>
            <a:r>
              <a:rPr lang="en-GB" dirty="0" smtClean="0"/>
              <a:t>allowing oral </a:t>
            </a:r>
            <a:r>
              <a:rPr lang="en-GB" dirty="0"/>
              <a:t>application for </a:t>
            </a:r>
            <a:r>
              <a:rPr lang="en-GB" dirty="0" smtClean="0"/>
              <a:t>	bail </a:t>
            </a:r>
            <a:r>
              <a:rPr lang="en-GB" dirty="0"/>
              <a:t>– See Sections 30, 31, 155 – 164</a:t>
            </a:r>
            <a:r>
              <a:rPr lang="en-GB" dirty="0" smtClean="0"/>
              <a:t>.</a:t>
            </a:r>
          </a:p>
          <a:p>
            <a:endParaRPr lang="en-GB" dirty="0"/>
          </a:p>
          <a:p>
            <a:r>
              <a:rPr lang="en-GB" dirty="0" smtClean="0"/>
              <a:t> 	</a:t>
            </a:r>
            <a:r>
              <a:rPr lang="en-GB" b="1" dirty="0"/>
              <a:t>WOMEN SURETIES</a:t>
            </a:r>
            <a:r>
              <a:rPr lang="en-GB" dirty="0"/>
              <a:t>.</a:t>
            </a:r>
          </a:p>
          <a:p>
            <a:pPr marL="109728" indent="0">
              <a:buNone/>
            </a:pPr>
            <a:r>
              <a:rPr lang="en-GB" dirty="0"/>
              <a:t> </a:t>
            </a:r>
          </a:p>
          <a:p>
            <a:pPr marL="109728" indent="0">
              <a:buNone/>
            </a:pPr>
            <a:r>
              <a:rPr lang="en-GB" dirty="0"/>
              <a:t>	Section 167 (3) provides that “no person shall </a:t>
            </a:r>
            <a:r>
              <a:rPr lang="en-GB" dirty="0" smtClean="0"/>
              <a:t>	be denied</a:t>
            </a:r>
            <a:r>
              <a:rPr lang="en-GB" dirty="0"/>
              <a:t>, prevented or restricted from </a:t>
            </a:r>
            <a:r>
              <a:rPr lang="en-GB" dirty="0" smtClean="0"/>
              <a:t>	entering </a:t>
            </a:r>
            <a:r>
              <a:rPr lang="en-GB" dirty="0"/>
              <a:t>into </a:t>
            </a:r>
            <a:r>
              <a:rPr lang="en-GB" dirty="0" smtClean="0"/>
              <a:t>any </a:t>
            </a:r>
            <a:r>
              <a:rPr lang="en-GB" dirty="0"/>
              <a:t>recognition </a:t>
            </a:r>
            <a:r>
              <a:rPr lang="en-GB" dirty="0" smtClean="0"/>
              <a:t>or Standing </a:t>
            </a:r>
            <a:r>
              <a:rPr lang="en-GB" dirty="0"/>
              <a:t>as </a:t>
            </a:r>
            <a:r>
              <a:rPr lang="en-GB" dirty="0" smtClean="0"/>
              <a:t>	surety </a:t>
            </a:r>
            <a:r>
              <a:rPr lang="en-GB" dirty="0"/>
              <a:t>for any defendant or application on the </a:t>
            </a:r>
            <a:r>
              <a:rPr lang="en-GB" dirty="0" smtClean="0"/>
              <a:t>	ground </a:t>
            </a:r>
            <a:r>
              <a:rPr lang="en-GB" dirty="0"/>
              <a:t>only that the person is a woman”</a:t>
            </a:r>
          </a:p>
          <a:p>
            <a:pPr marL="109728" indent="0">
              <a:buNone/>
            </a:pPr>
            <a:r>
              <a:rPr lang="en-GB" dirty="0"/>
              <a:t> </a:t>
            </a:r>
          </a:p>
          <a:p>
            <a:endParaRPr lang="en-GB" dirty="0"/>
          </a:p>
        </p:txBody>
      </p:sp>
      <p:sp>
        <p:nvSpPr>
          <p:cNvPr id="3" name="Title 2"/>
          <p:cNvSpPr>
            <a:spLocks noGrp="1"/>
          </p:cNvSpPr>
          <p:nvPr>
            <p:ph type="title"/>
          </p:nvPr>
        </p:nvSpPr>
        <p:spPr/>
        <p:txBody>
          <a:bodyPr>
            <a:normAutofit/>
          </a:bodyPr>
          <a:lstStyle/>
          <a:p>
            <a:pPr algn="ctr"/>
            <a:r>
              <a:rPr lang="en-GB" sz="2700" dirty="0" smtClean="0">
                <a:solidFill>
                  <a:schemeClr val="tx1"/>
                </a:solidFill>
              </a:rPr>
              <a:t>HIGHLIGHTS CONTD</a:t>
            </a:r>
            <a:r>
              <a:rPr lang="en-GB" dirty="0">
                <a:effectLst/>
              </a:rPr>
              <a:t/>
            </a:r>
            <a:br>
              <a:rPr lang="en-GB" dirty="0">
                <a:effectLst/>
              </a:rPr>
            </a:br>
            <a:endParaRPr lang="en-GB" dirty="0"/>
          </a:p>
        </p:txBody>
      </p:sp>
    </p:spTree>
    <p:extLst>
      <p:ext uri="{BB962C8B-B14F-4D97-AF65-F5344CB8AC3E}">
        <p14:creationId xmlns:p14="http://schemas.microsoft.com/office/powerpoint/2010/main" val="3321684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GB" dirty="0" smtClean="0"/>
              <a:t> 	</a:t>
            </a:r>
            <a:r>
              <a:rPr lang="en-GB" dirty="0"/>
              <a:t>Section 106 apart from </a:t>
            </a:r>
            <a:r>
              <a:rPr lang="en-GB" dirty="0" smtClean="0"/>
              <a:t>affirming the constitutional </a:t>
            </a:r>
            <a:r>
              <a:rPr lang="en-GB" dirty="0"/>
              <a:t>provision as amended </a:t>
            </a:r>
            <a:r>
              <a:rPr lang="en-GB" dirty="0" smtClean="0"/>
              <a:t>	in Section </a:t>
            </a:r>
            <a:r>
              <a:rPr lang="en-GB" dirty="0"/>
              <a:t>174 of </a:t>
            </a:r>
            <a:r>
              <a:rPr lang="en-GB" dirty="0" smtClean="0"/>
              <a:t>the </a:t>
            </a:r>
            <a:r>
              <a:rPr lang="en-GB" dirty="0"/>
              <a:t>Constitution on </a:t>
            </a:r>
            <a:r>
              <a:rPr lang="en-GB" dirty="0" smtClean="0"/>
              <a:t>the power of </a:t>
            </a:r>
            <a:r>
              <a:rPr lang="en-GB" dirty="0"/>
              <a:t>the Attorney-General </a:t>
            </a:r>
            <a:r>
              <a:rPr lang="en-GB" dirty="0" smtClean="0"/>
              <a:t>	to </a:t>
            </a:r>
            <a:r>
              <a:rPr lang="en-GB" dirty="0"/>
              <a:t>carry </a:t>
            </a:r>
            <a:r>
              <a:rPr lang="en-GB" dirty="0" smtClean="0"/>
              <a:t>out </a:t>
            </a:r>
            <a:r>
              <a:rPr lang="en-GB" dirty="0"/>
              <a:t>prosecution, abolishes lay prosecutors </a:t>
            </a:r>
            <a:r>
              <a:rPr lang="en-GB" dirty="0" smtClean="0"/>
              <a:t>which </a:t>
            </a:r>
            <a:r>
              <a:rPr lang="en-GB" dirty="0"/>
              <a:t>was endorsed in </a:t>
            </a:r>
            <a:r>
              <a:rPr lang="en-GB" dirty="0" smtClean="0"/>
              <a:t>	FRN </a:t>
            </a:r>
            <a:r>
              <a:rPr lang="en-GB" dirty="0"/>
              <a:t>V. </a:t>
            </a:r>
            <a:r>
              <a:rPr lang="en-GB" dirty="0" smtClean="0"/>
              <a:t>OSAHON</a:t>
            </a:r>
          </a:p>
          <a:p>
            <a:pPr marL="109728" indent="0">
              <a:buNone/>
            </a:pPr>
            <a:r>
              <a:rPr lang="en-GB" dirty="0"/>
              <a:t>	</a:t>
            </a:r>
            <a:endParaRPr lang="en-GB" dirty="0" smtClean="0"/>
          </a:p>
          <a:p>
            <a:pPr marL="109728" indent="0">
              <a:buNone/>
            </a:pPr>
            <a:r>
              <a:rPr lang="en-GB" dirty="0" smtClean="0"/>
              <a:t>*</a:t>
            </a:r>
            <a:r>
              <a:rPr lang="en-GB" dirty="0"/>
              <a:t>	</a:t>
            </a:r>
            <a:r>
              <a:rPr lang="en-GB" b="1" dirty="0" smtClean="0"/>
              <a:t>PROFESSIONAL </a:t>
            </a:r>
            <a:r>
              <a:rPr lang="en-GB" b="1" dirty="0"/>
              <a:t>BONDPERSON</a:t>
            </a:r>
          </a:p>
          <a:p>
            <a:pPr marL="109728" indent="0">
              <a:buNone/>
            </a:pPr>
            <a:endParaRPr lang="en-GB" b="1" dirty="0"/>
          </a:p>
          <a:p>
            <a:pPr marL="109728" indent="0">
              <a:buNone/>
            </a:pPr>
            <a:r>
              <a:rPr lang="en-GB" dirty="0" smtClean="0"/>
              <a:t>	Section </a:t>
            </a:r>
            <a:r>
              <a:rPr lang="en-GB" dirty="0"/>
              <a:t>187 of the ACJA makes provision for </a:t>
            </a:r>
            <a:r>
              <a:rPr lang="en-GB" dirty="0" smtClean="0"/>
              <a:t>registration </a:t>
            </a:r>
            <a:r>
              <a:rPr lang="en-GB" dirty="0"/>
              <a:t>and use of </a:t>
            </a:r>
            <a:r>
              <a:rPr lang="en-GB" dirty="0" smtClean="0"/>
              <a:t>	Bondspersons and gives </a:t>
            </a:r>
            <a:r>
              <a:rPr lang="en-GB" dirty="0"/>
              <a:t>the </a:t>
            </a:r>
            <a:r>
              <a:rPr lang="en-GB" dirty="0" smtClean="0"/>
              <a:t>Chief Judge </a:t>
            </a:r>
            <a:r>
              <a:rPr lang="en-GB" dirty="0"/>
              <a:t>power to make regulations for </a:t>
            </a:r>
            <a:r>
              <a:rPr lang="en-GB" dirty="0" smtClean="0"/>
              <a:t>their 	operation</a:t>
            </a:r>
            <a:r>
              <a:rPr lang="en-GB" dirty="0"/>
              <a:t>. </a:t>
            </a:r>
          </a:p>
          <a:p>
            <a:pPr marL="109728" indent="0">
              <a:buNone/>
            </a:pPr>
            <a:endParaRPr lang="en-GB" dirty="0" smtClean="0"/>
          </a:p>
          <a:p>
            <a:pPr marL="109728" indent="0">
              <a:buNone/>
            </a:pPr>
            <a:r>
              <a:rPr lang="en-GB" dirty="0" smtClean="0"/>
              <a:t>*</a:t>
            </a:r>
            <a:r>
              <a:rPr lang="en-GB" dirty="0"/>
              <a:t>	</a:t>
            </a:r>
            <a:r>
              <a:rPr lang="en-GB" b="1" dirty="0"/>
              <a:t>REMAND PROCEEDINGS</a:t>
            </a:r>
          </a:p>
          <a:p>
            <a:pPr marL="109728" indent="0">
              <a:buNone/>
            </a:pPr>
            <a:endParaRPr lang="en-GB" dirty="0"/>
          </a:p>
          <a:p>
            <a:pPr marL="109728" indent="0">
              <a:buNone/>
            </a:pPr>
            <a:r>
              <a:rPr lang="en-GB" dirty="0"/>
              <a:t>	Sections 293 – 295 of the Act provide for the remand of a suspect by the </a:t>
            </a:r>
            <a:r>
              <a:rPr lang="en-GB" dirty="0" smtClean="0"/>
              <a:t>	Magistrate </a:t>
            </a:r>
            <a:r>
              <a:rPr lang="en-GB" dirty="0"/>
              <a:t>that does not have jurisdiction.</a:t>
            </a:r>
          </a:p>
          <a:p>
            <a:pPr marL="109728" indent="0">
              <a:buNone/>
            </a:pPr>
            <a:r>
              <a:rPr lang="en-GB" dirty="0"/>
              <a:t>	Application to be made </a:t>
            </a:r>
            <a:r>
              <a:rPr lang="en-GB" dirty="0" err="1"/>
              <a:t>exparte</a:t>
            </a:r>
            <a:r>
              <a:rPr lang="en-GB" dirty="0"/>
              <a:t>.</a:t>
            </a:r>
          </a:p>
          <a:p>
            <a:pPr marL="109728" indent="0">
              <a:buNone/>
            </a:pPr>
            <a:endParaRPr lang="en-GB" dirty="0"/>
          </a:p>
          <a:p>
            <a:pPr marL="109728" indent="0">
              <a:buNone/>
            </a:pPr>
            <a:endParaRPr lang="en-GB" dirty="0"/>
          </a:p>
          <a:p>
            <a:pPr marL="109728" indent="0">
              <a:buNone/>
            </a:pPr>
            <a:r>
              <a:rPr lang="en-GB" dirty="0"/>
              <a:t> </a:t>
            </a:r>
          </a:p>
          <a:p>
            <a:endParaRPr lang="en-GB" dirty="0"/>
          </a:p>
        </p:txBody>
      </p:sp>
      <p:sp>
        <p:nvSpPr>
          <p:cNvPr id="3" name="Title 2"/>
          <p:cNvSpPr>
            <a:spLocks noGrp="1"/>
          </p:cNvSpPr>
          <p:nvPr>
            <p:ph type="title"/>
          </p:nvPr>
        </p:nvSpPr>
        <p:spPr/>
        <p:txBody>
          <a:bodyPr>
            <a:normAutofit/>
          </a:bodyPr>
          <a:lstStyle/>
          <a:p>
            <a:pPr algn="ctr"/>
            <a:r>
              <a:rPr lang="en-GB" sz="2700" dirty="0" smtClean="0">
                <a:solidFill>
                  <a:schemeClr val="tx1"/>
                </a:solidFill>
              </a:rPr>
              <a:t>HIGHLIGHTS CONTD</a:t>
            </a:r>
            <a:r>
              <a:rPr lang="en-GB" dirty="0">
                <a:effectLst/>
              </a:rPr>
              <a:t/>
            </a:r>
            <a:br>
              <a:rPr lang="en-GB" dirty="0">
                <a:effectLst/>
              </a:rPr>
            </a:br>
            <a:endParaRPr lang="en-GB" dirty="0"/>
          </a:p>
        </p:txBody>
      </p:sp>
    </p:spTree>
    <p:extLst>
      <p:ext uri="{BB962C8B-B14F-4D97-AF65-F5344CB8AC3E}">
        <p14:creationId xmlns:p14="http://schemas.microsoft.com/office/powerpoint/2010/main" val="30043234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533400"/>
            <a:ext cx="4536819" cy="461665"/>
          </a:xfrm>
          <a:prstGeom prst="rect">
            <a:avLst/>
          </a:prstGeom>
        </p:spPr>
        <p:txBody>
          <a:bodyPr wrap="none">
            <a:spAutoFit/>
          </a:bodyPr>
          <a:lstStyle/>
          <a:p>
            <a:r>
              <a:rPr lang="en-GB" sz="2400" b="1" dirty="0" smtClean="0"/>
              <a:t>SHORTCOMINGS OF THE ACT</a:t>
            </a:r>
            <a:endParaRPr lang="en-US" sz="2400" b="1" dirty="0"/>
          </a:p>
        </p:txBody>
      </p:sp>
      <p:sp>
        <p:nvSpPr>
          <p:cNvPr id="3" name="Rectangle 2"/>
          <p:cNvSpPr/>
          <p:nvPr/>
        </p:nvSpPr>
        <p:spPr>
          <a:xfrm>
            <a:off x="838200" y="1524000"/>
            <a:ext cx="7757252" cy="5262979"/>
          </a:xfrm>
          <a:prstGeom prst="rect">
            <a:avLst/>
          </a:prstGeom>
        </p:spPr>
        <p:txBody>
          <a:bodyPr wrap="none">
            <a:spAutoFit/>
          </a:bodyPr>
          <a:lstStyle/>
          <a:p>
            <a:r>
              <a:rPr lang="en-GB" sz="2800" dirty="0" smtClean="0"/>
              <a:t>There </a:t>
            </a:r>
            <a:r>
              <a:rPr lang="en-GB" sz="2800" dirty="0" smtClean="0"/>
              <a:t>are three issues to be considered  </a:t>
            </a:r>
          </a:p>
          <a:p>
            <a:r>
              <a:rPr lang="en-GB" sz="2800" dirty="0" smtClean="0"/>
              <a:t>as </a:t>
            </a:r>
            <a:r>
              <a:rPr lang="en-GB" sz="2800" dirty="0" smtClean="0"/>
              <a:t>shortcomings of the </a:t>
            </a:r>
            <a:r>
              <a:rPr lang="en-GB" sz="2800" dirty="0" smtClean="0"/>
              <a:t>Act</a:t>
            </a:r>
            <a:endParaRPr lang="en-GB" sz="2800" dirty="0" smtClean="0"/>
          </a:p>
          <a:p>
            <a:pPr marL="342900" indent="-342900">
              <a:buAutoNum type="arabicPeriod"/>
            </a:pPr>
            <a:r>
              <a:rPr lang="en-GB" sz="2800" dirty="0" smtClean="0"/>
              <a:t>Lack of time limit</a:t>
            </a:r>
            <a:r>
              <a:rPr lang="en-US" sz="2800" dirty="0" smtClean="0"/>
              <a:t> for hearing of cases </a:t>
            </a:r>
          </a:p>
          <a:p>
            <a:pPr marL="342900" indent="-342900">
              <a:buAutoNum type="arabicPeriod"/>
            </a:pPr>
            <a:r>
              <a:rPr lang="en-US" sz="2800" dirty="0" smtClean="0"/>
              <a:t>Lack of sanctions</a:t>
            </a:r>
          </a:p>
          <a:p>
            <a:pPr marL="342900" indent="-342900">
              <a:buAutoNum type="arabicPeriod"/>
            </a:pPr>
            <a:r>
              <a:rPr lang="en-US" sz="2800" dirty="0" smtClean="0"/>
              <a:t> No provision for mechanical recording</a:t>
            </a:r>
          </a:p>
          <a:p>
            <a:pPr marL="342900" indent="-342900"/>
            <a:r>
              <a:rPr lang="en-US" sz="2800" dirty="0" smtClean="0"/>
              <a:t>	of proceedings.</a:t>
            </a:r>
          </a:p>
          <a:p>
            <a:pPr marL="342900" indent="-342900"/>
            <a:r>
              <a:rPr lang="en-US" sz="2800" dirty="0" smtClean="0"/>
              <a:t> </a:t>
            </a:r>
            <a:r>
              <a:rPr lang="en-US" sz="2800" b="1" dirty="0" smtClean="0"/>
              <a:t>SPEEDY TRIAL UNDER THE ACT</a:t>
            </a:r>
          </a:p>
          <a:p>
            <a:pPr marL="342900" indent="-342900"/>
            <a:r>
              <a:rPr lang="en-US" sz="2800" dirty="0" smtClean="0"/>
              <a:t>While there is a copious provisions in the </a:t>
            </a:r>
          </a:p>
          <a:p>
            <a:pPr marL="342900" indent="-342900"/>
            <a:r>
              <a:rPr lang="en-US" sz="2800" dirty="0" smtClean="0"/>
              <a:t>Act to ensure speedy trial see section 306,</a:t>
            </a:r>
          </a:p>
          <a:p>
            <a:pPr marL="342900" indent="-342900"/>
            <a:r>
              <a:rPr lang="en-US" sz="2800" dirty="0" smtClean="0"/>
              <a:t>396, 109(4) and 109(5), 349(7) and section</a:t>
            </a:r>
          </a:p>
          <a:p>
            <a:pPr marL="342900" indent="-342900"/>
            <a:r>
              <a:rPr lang="en-US" sz="2800" dirty="0" smtClean="0"/>
              <a:t>382, 376.  There are no time limit for </a:t>
            </a:r>
          </a:p>
          <a:p>
            <a:pPr marL="342900" indent="-342900"/>
            <a:r>
              <a:rPr lang="en-US" sz="2800" dirty="0" smtClean="0"/>
              <a:t>Conclusion of cases.</a:t>
            </a:r>
            <a:endParaRPr lang="en-GB"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762000"/>
            <a:ext cx="4259499" cy="461665"/>
          </a:xfrm>
          <a:prstGeom prst="rect">
            <a:avLst/>
          </a:prstGeom>
        </p:spPr>
        <p:txBody>
          <a:bodyPr wrap="none">
            <a:spAutoFit/>
          </a:bodyPr>
          <a:lstStyle/>
          <a:p>
            <a:r>
              <a:rPr lang="en-GB" sz="2400" b="1" dirty="0" smtClean="0"/>
              <a:t>ORDER OF PRESENTATION  </a:t>
            </a:r>
            <a:endParaRPr lang="en-US" sz="2400" b="1" dirty="0"/>
          </a:p>
        </p:txBody>
      </p:sp>
      <p:sp>
        <p:nvSpPr>
          <p:cNvPr id="3" name="Rectangle 2"/>
          <p:cNvSpPr/>
          <p:nvPr/>
        </p:nvSpPr>
        <p:spPr>
          <a:xfrm>
            <a:off x="990600" y="1371600"/>
            <a:ext cx="7772400" cy="3970318"/>
          </a:xfrm>
          <a:prstGeom prst="rect">
            <a:avLst/>
          </a:prstGeom>
        </p:spPr>
        <p:txBody>
          <a:bodyPr wrap="square">
            <a:spAutoFit/>
          </a:bodyPr>
          <a:lstStyle/>
          <a:p>
            <a:pPr marL="342900" indent="-342900">
              <a:lnSpc>
                <a:spcPct val="150000"/>
              </a:lnSpc>
              <a:buAutoNum type="arabicPeriod"/>
            </a:pPr>
            <a:r>
              <a:rPr lang="en-GB" sz="2800" b="1" dirty="0" smtClean="0"/>
              <a:t>Introduction</a:t>
            </a:r>
          </a:p>
          <a:p>
            <a:pPr marL="342900" indent="-342900">
              <a:lnSpc>
                <a:spcPct val="150000"/>
              </a:lnSpc>
              <a:buAutoNum type="arabicPeriod"/>
            </a:pPr>
            <a:r>
              <a:rPr lang="en-GB" sz="2800" b="1" dirty="0" smtClean="0"/>
              <a:t> Definition</a:t>
            </a:r>
          </a:p>
          <a:p>
            <a:pPr marL="342900" indent="-342900">
              <a:lnSpc>
                <a:spcPct val="150000"/>
              </a:lnSpc>
              <a:buAutoNum type="arabicPeriod"/>
            </a:pPr>
            <a:r>
              <a:rPr lang="en-GB" sz="2800" b="1" dirty="0" smtClean="0"/>
              <a:t>Objectives of the Act</a:t>
            </a:r>
          </a:p>
          <a:p>
            <a:pPr marL="342900" indent="-342900">
              <a:lnSpc>
                <a:spcPct val="150000"/>
              </a:lnSpc>
              <a:buAutoNum type="arabicPeriod"/>
            </a:pPr>
            <a:r>
              <a:rPr lang="en-GB" sz="2800" b="1" dirty="0" smtClean="0"/>
              <a:t> Highlights of the provisions of the Act</a:t>
            </a:r>
          </a:p>
          <a:p>
            <a:pPr marL="342900" indent="-342900">
              <a:lnSpc>
                <a:spcPct val="150000"/>
              </a:lnSpc>
              <a:buAutoNum type="arabicPeriod"/>
            </a:pPr>
            <a:r>
              <a:rPr lang="en-GB" sz="2800" b="1" dirty="0" smtClean="0"/>
              <a:t>Shortcomings of the Act</a:t>
            </a:r>
          </a:p>
          <a:p>
            <a:pPr marL="342900" indent="-342900">
              <a:lnSpc>
                <a:spcPct val="150000"/>
              </a:lnSpc>
              <a:buAutoNum type="arabicPeriod"/>
            </a:pPr>
            <a:r>
              <a:rPr lang="en-GB" sz="2800" b="1" dirty="0" smtClean="0"/>
              <a:t>Conclusion</a:t>
            </a:r>
            <a:endParaRPr lang="en-US"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GB" b="1" u="sng" dirty="0" smtClean="0"/>
              <a:t>Section 306</a:t>
            </a:r>
            <a:r>
              <a:rPr lang="en-GB" dirty="0" smtClean="0"/>
              <a:t>:  “An application for stay of 			      	    	proceedings in respect of a criminal    		  	matter before the court shall not be 			considered”</a:t>
            </a:r>
          </a:p>
          <a:p>
            <a:pPr marL="109728" indent="0">
              <a:buNone/>
            </a:pPr>
            <a:endParaRPr lang="en-GB" dirty="0" smtClean="0"/>
          </a:p>
          <a:p>
            <a:pPr marL="109728" indent="0">
              <a:buNone/>
            </a:pPr>
            <a:r>
              <a:rPr lang="en-GB" b="1" u="sng" dirty="0"/>
              <a:t>Section </a:t>
            </a:r>
            <a:r>
              <a:rPr lang="en-GB" b="1" u="sng" dirty="0" smtClean="0"/>
              <a:t>396(2</a:t>
            </a:r>
            <a:r>
              <a:rPr lang="en-GB" dirty="0" smtClean="0"/>
              <a:t>): “After the plea had been 	taken, the defendant may raise any objection to the validity of the charge or information at any time before judgment provided that such objection shall only only be considered along with the substantive issues and a ruling thereon made at the time of delivery of judgement”.</a:t>
            </a:r>
          </a:p>
          <a:p>
            <a:pPr marL="109728" indent="0">
              <a:buNone/>
            </a:pPr>
            <a:endParaRPr lang="en-GB" dirty="0" smtClean="0"/>
          </a:p>
          <a:p>
            <a:pPr marL="109728" indent="0">
              <a:buNone/>
            </a:pPr>
            <a:r>
              <a:rPr lang="en-GB" b="1" u="sng" dirty="0" smtClean="0"/>
              <a:t>S. 396(3):</a:t>
            </a:r>
            <a:r>
              <a:rPr lang="en-GB" b="1" dirty="0" smtClean="0"/>
              <a:t>  </a:t>
            </a:r>
            <a:r>
              <a:rPr lang="en-GB" dirty="0" smtClean="0"/>
              <a:t>“Upon arraignment, the trial of the defendant shall proceed from day-to-day until the conclusion of the trial.”</a:t>
            </a:r>
            <a:endParaRPr lang="en-GB" b="1" u="sng" dirty="0" smtClean="0"/>
          </a:p>
          <a:p>
            <a:pPr marL="109728" indent="0">
              <a:buNone/>
            </a:pPr>
            <a:r>
              <a:rPr lang="en-GB" dirty="0"/>
              <a:t>	</a:t>
            </a:r>
            <a:r>
              <a:rPr lang="en-GB" dirty="0" smtClean="0"/>
              <a:t>		</a:t>
            </a:r>
            <a:endParaRPr lang="en-GB" dirty="0"/>
          </a:p>
        </p:txBody>
      </p:sp>
      <p:sp>
        <p:nvSpPr>
          <p:cNvPr id="3" name="Title 2"/>
          <p:cNvSpPr>
            <a:spLocks noGrp="1"/>
          </p:cNvSpPr>
          <p:nvPr>
            <p:ph type="title"/>
          </p:nvPr>
        </p:nvSpPr>
        <p:spPr/>
        <p:txBody>
          <a:bodyPr>
            <a:normAutofit/>
          </a:bodyPr>
          <a:lstStyle/>
          <a:p>
            <a:r>
              <a:rPr lang="en-GB" sz="2400" dirty="0" smtClean="0"/>
              <a:t>SPEEDY TRIAL CONTD.</a:t>
            </a:r>
            <a:endParaRPr lang="en-GB" sz="2400" dirty="0"/>
          </a:p>
        </p:txBody>
      </p:sp>
    </p:spTree>
    <p:extLst>
      <p:ext uri="{BB962C8B-B14F-4D97-AF65-F5344CB8AC3E}">
        <p14:creationId xmlns:p14="http://schemas.microsoft.com/office/powerpoint/2010/main" val="26703531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GB" b="1" u="sng" dirty="0" smtClean="0">
                <a:effectLst>
                  <a:outerShdw blurRad="38100" dist="38100" dir="2700000" algn="tl">
                    <a:srgbClr val="000000">
                      <a:alpha val="43137"/>
                    </a:srgbClr>
                  </a:outerShdw>
                </a:effectLst>
              </a:rPr>
              <a:t>Section 349(7):</a:t>
            </a:r>
          </a:p>
          <a:p>
            <a:pPr marL="109728" indent="0">
              <a:buNone/>
            </a:pPr>
            <a:r>
              <a:rPr lang="en-GB" dirty="0" smtClean="0"/>
              <a:t>A Legal Practitioner, other than a lawyer engaged in any matter shall be bound to conduct the case on behalf of the prosecution of defendant until final judgement unless allowed for any special reason to cease from acting by the court of its own motion or upon application by the legal practitioner”</a:t>
            </a:r>
          </a:p>
          <a:p>
            <a:pPr marL="109728" indent="0">
              <a:buNone/>
            </a:pPr>
            <a:endParaRPr lang="en-GB" dirty="0"/>
          </a:p>
          <a:p>
            <a:pPr marL="109728" indent="0">
              <a:buNone/>
            </a:pPr>
            <a:r>
              <a:rPr lang="en-GB" dirty="0" smtClean="0"/>
              <a:t>See also Sections 382(1) </a:t>
            </a:r>
            <a:endParaRPr lang="en-GB" dirty="0"/>
          </a:p>
        </p:txBody>
      </p:sp>
      <p:sp>
        <p:nvSpPr>
          <p:cNvPr id="3" name="Title 2"/>
          <p:cNvSpPr>
            <a:spLocks noGrp="1"/>
          </p:cNvSpPr>
          <p:nvPr>
            <p:ph type="title"/>
          </p:nvPr>
        </p:nvSpPr>
        <p:spPr/>
        <p:txBody>
          <a:bodyPr/>
          <a:lstStyle/>
          <a:p>
            <a:r>
              <a:rPr lang="en-GB" sz="2400" dirty="0" smtClean="0"/>
              <a:t>SPEEDY TRIAL CONTD</a:t>
            </a:r>
            <a:r>
              <a:rPr lang="en-GB" dirty="0" smtClean="0"/>
              <a:t>.</a:t>
            </a:r>
            <a:endParaRPr lang="en-GB" dirty="0"/>
          </a:p>
        </p:txBody>
      </p:sp>
    </p:spTree>
    <p:extLst>
      <p:ext uri="{BB962C8B-B14F-4D97-AF65-F5344CB8AC3E}">
        <p14:creationId xmlns:p14="http://schemas.microsoft.com/office/powerpoint/2010/main" val="25497090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371600"/>
            <a:ext cx="8534400" cy="3657600"/>
          </a:xfrm>
        </p:spPr>
        <p:txBody>
          <a:bodyPr>
            <a:normAutofit fontScale="85000" lnSpcReduction="10000"/>
          </a:bodyPr>
          <a:lstStyle/>
          <a:p>
            <a:pPr algn="just"/>
            <a:r>
              <a:rPr lang="en-US" sz="2800" dirty="0" smtClean="0">
                <a:solidFill>
                  <a:schemeClr val="tx1"/>
                </a:solidFill>
              </a:rPr>
              <a:t>The sixth amendment to the us constitution and the speedy trial act set forth rights related to criminal prosecution</a:t>
            </a:r>
          </a:p>
          <a:p>
            <a:pPr algn="just"/>
            <a:r>
              <a:rPr lang="en-US" sz="2800" dirty="0" smtClean="0">
                <a:solidFill>
                  <a:schemeClr val="tx1"/>
                </a:solidFill>
              </a:rPr>
              <a:t>The sixth amendment stipulates that “in all criminal prosecution, the accused shall enjoy the right to a speedy and public trial by an impartial jury of the state and district where in the crime shall have been omitted ”</a:t>
            </a:r>
          </a:p>
          <a:p>
            <a:pPr algn="just"/>
            <a:r>
              <a:rPr lang="en-US" sz="2800" dirty="0" smtClean="0">
                <a:solidFill>
                  <a:schemeClr val="tx1"/>
                </a:solidFill>
              </a:rPr>
              <a:t>The Speed Trial Act of 1974 establishes time limits for completing the various steps of a federal criminal prosecution</a:t>
            </a:r>
            <a:endParaRPr lang="en-US" sz="1800" dirty="0" smtClean="0">
              <a:solidFill>
                <a:schemeClr val="tx1"/>
              </a:solidFill>
            </a:endParaRPr>
          </a:p>
          <a:p>
            <a:endParaRPr lang="en-US" sz="1800" dirty="0"/>
          </a:p>
        </p:txBody>
      </p:sp>
      <p:sp>
        <p:nvSpPr>
          <p:cNvPr id="4" name="Rectangle 3"/>
          <p:cNvSpPr/>
          <p:nvPr/>
        </p:nvSpPr>
        <p:spPr>
          <a:xfrm>
            <a:off x="2209800" y="685800"/>
            <a:ext cx="4976042" cy="461665"/>
          </a:xfrm>
          <a:prstGeom prst="rect">
            <a:avLst/>
          </a:prstGeom>
        </p:spPr>
        <p:txBody>
          <a:bodyPr wrap="none">
            <a:spAutoFit/>
          </a:bodyPr>
          <a:lstStyle/>
          <a:p>
            <a:r>
              <a:rPr lang="en-GB" sz="2400" b="1" dirty="0" smtClean="0"/>
              <a:t>SPEEDY TRIAL AND TIME LIMITS </a:t>
            </a:r>
            <a:endParaRPr lang="en-US"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7772400" cy="1600200"/>
          </a:xfrm>
        </p:spPr>
        <p:txBody>
          <a:bodyPr>
            <a:noAutofit/>
          </a:bodyPr>
          <a:lstStyle/>
          <a:p>
            <a:pPr algn="l"/>
            <a:r>
              <a:rPr lang="en-US" sz="1800" b="0" dirty="0" smtClean="0">
                <a:solidFill>
                  <a:schemeClr val="tx1"/>
                </a:solidFill>
              </a:rPr>
              <a:t>The sixth amendment to the us constitution and the speedy trial act set forth rights related to criminal prosecution</a:t>
            </a:r>
            <a:br>
              <a:rPr lang="en-US" sz="1800" b="0" dirty="0" smtClean="0">
                <a:solidFill>
                  <a:schemeClr val="tx1"/>
                </a:solidFill>
              </a:rPr>
            </a:br>
            <a:r>
              <a:rPr lang="en-US" sz="1800" b="0" dirty="0" smtClean="0">
                <a:solidFill>
                  <a:schemeClr val="tx1"/>
                </a:solidFill>
              </a:rPr>
              <a:t>The sixth amendment stipulates that “in all criminal prosecution, the accused shall enjoy the right to a speedy and public trial by an impartial jury of the state and district where in the crime shall have been omitted ”</a:t>
            </a:r>
            <a:br>
              <a:rPr lang="en-US" sz="1800" b="0" dirty="0" smtClean="0">
                <a:solidFill>
                  <a:schemeClr val="tx1"/>
                </a:solidFill>
              </a:rPr>
            </a:br>
            <a:r>
              <a:rPr lang="en-US" sz="1800" b="0" dirty="0" smtClean="0">
                <a:solidFill>
                  <a:schemeClr val="tx1"/>
                </a:solidFill>
              </a:rPr>
              <a:t>The Speed Trial Act of 1974 establishes time limits for completing the various steps of a federal criminal prosecution</a:t>
            </a:r>
            <a:br>
              <a:rPr lang="en-US" sz="1800" b="0" dirty="0" smtClean="0">
                <a:solidFill>
                  <a:schemeClr val="tx1"/>
                </a:solidFill>
              </a:rPr>
            </a:br>
            <a:endParaRPr lang="en-US" sz="1800" b="0" dirty="0">
              <a:solidFill>
                <a:schemeClr val="tx1"/>
              </a:solidFill>
            </a:endParaRPr>
          </a:p>
        </p:txBody>
      </p:sp>
      <p:sp>
        <p:nvSpPr>
          <p:cNvPr id="3" name="Subtitle 2"/>
          <p:cNvSpPr>
            <a:spLocks noGrp="1"/>
          </p:cNvSpPr>
          <p:nvPr>
            <p:ph type="subTitle" idx="1"/>
          </p:nvPr>
        </p:nvSpPr>
        <p:spPr>
          <a:xfrm>
            <a:off x="838200" y="3200400"/>
            <a:ext cx="7620000" cy="2438400"/>
          </a:xfrm>
        </p:spPr>
        <p:txBody>
          <a:bodyPr>
            <a:normAutofit fontScale="55000" lnSpcReduction="20000"/>
          </a:bodyPr>
          <a:lstStyle/>
          <a:p>
            <a:pPr algn="just"/>
            <a:r>
              <a:rPr lang="en-US" sz="4200" dirty="0" smtClean="0">
                <a:solidFill>
                  <a:schemeClr val="tx1"/>
                </a:solidFill>
              </a:rPr>
              <a:t>These are as follows:</a:t>
            </a:r>
          </a:p>
          <a:p>
            <a:pPr marL="400050" indent="-400050" algn="just">
              <a:buFont typeface="+mj-lt"/>
              <a:buAutoNum type="romanUcPeriod"/>
            </a:pPr>
            <a:r>
              <a:rPr lang="en-US" sz="4200" dirty="0" smtClean="0">
                <a:solidFill>
                  <a:schemeClr val="tx1"/>
                </a:solidFill>
              </a:rPr>
              <a:t>Length of delay</a:t>
            </a:r>
          </a:p>
          <a:p>
            <a:pPr algn="just"/>
            <a:r>
              <a:rPr lang="en-US" sz="4200" dirty="0" smtClean="0">
                <a:solidFill>
                  <a:schemeClr val="tx1"/>
                </a:solidFill>
              </a:rPr>
              <a:t>ii. Reason for the delay</a:t>
            </a:r>
          </a:p>
          <a:p>
            <a:pPr algn="just"/>
            <a:r>
              <a:rPr lang="en-US" sz="4200" dirty="0" smtClean="0">
                <a:solidFill>
                  <a:schemeClr val="tx1"/>
                </a:solidFill>
              </a:rPr>
              <a:t>iii. Time and manner in which the defendant has asserted his right</a:t>
            </a:r>
          </a:p>
          <a:p>
            <a:pPr algn="just"/>
            <a:r>
              <a:rPr lang="en-US" sz="4200" dirty="0" smtClean="0">
                <a:solidFill>
                  <a:schemeClr val="tx1"/>
                </a:solidFill>
              </a:rPr>
              <a:t>iv. The degree of prejudice to the defendant which the delay has caused</a:t>
            </a:r>
          </a:p>
          <a:p>
            <a:endParaRPr lang="en-US" dirty="0"/>
          </a:p>
        </p:txBody>
      </p:sp>
      <p:sp>
        <p:nvSpPr>
          <p:cNvPr id="4" name="Rectangle 3"/>
          <p:cNvSpPr/>
          <p:nvPr/>
        </p:nvSpPr>
        <p:spPr>
          <a:xfrm>
            <a:off x="1600200" y="533400"/>
            <a:ext cx="4878259" cy="461665"/>
          </a:xfrm>
          <a:prstGeom prst="rect">
            <a:avLst/>
          </a:prstGeom>
        </p:spPr>
        <p:txBody>
          <a:bodyPr wrap="none">
            <a:spAutoFit/>
          </a:bodyPr>
          <a:lstStyle/>
          <a:p>
            <a:r>
              <a:rPr lang="en-GB" sz="2400" b="1" dirty="0" smtClean="0"/>
              <a:t>SPEEDY TRIAL AND TIME LIMITS</a:t>
            </a:r>
            <a:endParaRPr lang="en-US"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369332"/>
          </a:xfrm>
          <a:prstGeom prst="rect">
            <a:avLst/>
          </a:prstGeom>
        </p:spPr>
        <p:txBody>
          <a:bodyPr>
            <a:spAutoFit/>
          </a:bodyPr>
          <a:lstStyle/>
          <a:p>
            <a:pPr algn="just"/>
            <a:endParaRPr lang="en-US" dirty="0"/>
          </a:p>
        </p:txBody>
      </p:sp>
      <p:sp>
        <p:nvSpPr>
          <p:cNvPr id="4" name="Rectangle 3"/>
          <p:cNvSpPr/>
          <p:nvPr/>
        </p:nvSpPr>
        <p:spPr>
          <a:xfrm>
            <a:off x="381000" y="1371600"/>
            <a:ext cx="8534400" cy="4893647"/>
          </a:xfrm>
          <a:prstGeom prst="rect">
            <a:avLst/>
          </a:prstGeom>
        </p:spPr>
        <p:txBody>
          <a:bodyPr wrap="square">
            <a:spAutoFit/>
          </a:bodyPr>
          <a:lstStyle/>
          <a:p>
            <a:pPr algn="just"/>
            <a:r>
              <a:rPr lang="en-US" sz="2400" dirty="0" smtClean="0"/>
              <a:t>Nigerian law does not seem to entitle a person to speedy trial .</a:t>
            </a:r>
          </a:p>
          <a:p>
            <a:pPr algn="just"/>
            <a:r>
              <a:rPr lang="en-US" sz="2400" dirty="0" smtClean="0"/>
              <a:t>Section 36 of the 1999 constitution as amended guarantees the right  to a fair hearing within a </a:t>
            </a:r>
            <a:r>
              <a:rPr lang="en-US" sz="2400" u="sng" dirty="0" smtClean="0"/>
              <a:t>reasonable</a:t>
            </a:r>
            <a:r>
              <a:rPr lang="en-US" sz="2400" dirty="0" smtClean="0"/>
              <a:t> time. See also section 35(4) (5) section36(1) provides</a:t>
            </a:r>
          </a:p>
          <a:p>
            <a:pPr algn="just"/>
            <a:endParaRPr lang="en-US" sz="2400" dirty="0" smtClean="0"/>
          </a:p>
          <a:p>
            <a:pPr algn="just"/>
            <a:r>
              <a:rPr lang="en-US" sz="2400" dirty="0" smtClean="0"/>
              <a:t>“ in the determination of his civil rights and obligations, including any question or determination by or against any government or authority, a person shall be entitled to a fair hearing within a reasonable time by a court or other tribunal established by law and constituted in </a:t>
            </a:r>
            <a:r>
              <a:rPr lang="en-US" dirty="0" smtClean="0"/>
              <a:t>such </a:t>
            </a:r>
            <a:r>
              <a:rPr lang="en-US" sz="2400" dirty="0" smtClean="0"/>
              <a:t>manner as to secure its independence and impartiality.</a:t>
            </a:r>
            <a:endParaRPr lang="en-US" dirty="0" smtClean="0"/>
          </a:p>
        </p:txBody>
      </p:sp>
      <p:sp>
        <p:nvSpPr>
          <p:cNvPr id="5" name="Rectangle 4"/>
          <p:cNvSpPr/>
          <p:nvPr/>
        </p:nvSpPr>
        <p:spPr>
          <a:xfrm>
            <a:off x="1524000" y="609600"/>
            <a:ext cx="5030544" cy="461665"/>
          </a:xfrm>
          <a:prstGeom prst="rect">
            <a:avLst/>
          </a:prstGeom>
        </p:spPr>
        <p:txBody>
          <a:bodyPr wrap="none">
            <a:spAutoFit/>
          </a:bodyPr>
          <a:lstStyle/>
          <a:p>
            <a:r>
              <a:rPr lang="en-US" sz="2400" b="1" dirty="0" smtClean="0">
                <a:ln w="18000">
                  <a:solidFill>
                    <a:schemeClr val="tx1">
                      <a:lumMod val="95000"/>
                      <a:lumOff val="5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Speedy Trial Under Nigerian Law</a:t>
            </a:r>
            <a:endParaRPr lang="en-US" sz="2400" b="1" dirty="0">
              <a:ln w="18000">
                <a:solidFill>
                  <a:schemeClr val="tx1">
                    <a:lumMod val="95000"/>
                    <a:lumOff val="5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95400"/>
            <a:ext cx="7467600" cy="4524315"/>
          </a:xfrm>
          <a:prstGeom prst="rect">
            <a:avLst/>
          </a:prstGeom>
          <a:noFill/>
        </p:spPr>
        <p:txBody>
          <a:bodyPr wrap="square" rtlCol="0">
            <a:spAutoFit/>
          </a:bodyPr>
          <a:lstStyle/>
          <a:p>
            <a:r>
              <a:rPr lang="en-US" sz="3200" dirty="0" smtClean="0"/>
              <a:t>In the second republic, an attempt was made to set time limits for hearing election cases.</a:t>
            </a:r>
          </a:p>
          <a:p>
            <a:r>
              <a:rPr lang="en-US" sz="3200" dirty="0" smtClean="0"/>
              <a:t>However, the Supreme Court came down on those provisions. In UNONGO V APER AKU the court declared the provisions of the Electoral Act as an unwarranted interference in judicial powers</a:t>
            </a:r>
            <a:endParaRPr lang="en-US" sz="3200" dirty="0"/>
          </a:p>
        </p:txBody>
      </p:sp>
      <p:sp>
        <p:nvSpPr>
          <p:cNvPr id="3" name="Rectangle 2"/>
          <p:cNvSpPr/>
          <p:nvPr/>
        </p:nvSpPr>
        <p:spPr>
          <a:xfrm>
            <a:off x="2133600" y="609600"/>
            <a:ext cx="4267200" cy="461665"/>
          </a:xfrm>
          <a:prstGeom prst="rect">
            <a:avLst/>
          </a:prstGeom>
        </p:spPr>
        <p:txBody>
          <a:bodyPr wrap="square">
            <a:spAutoFit/>
          </a:bodyPr>
          <a:lstStyle/>
          <a:p>
            <a:r>
              <a:rPr lang="en-US" sz="2400" b="1" dirty="0" smtClean="0">
                <a:ln w="18000">
                  <a:solidFill>
                    <a:schemeClr val="tx1">
                      <a:lumMod val="95000"/>
                      <a:lumOff val="5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Speedy TRIAL (CONT’D)</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143000"/>
            <a:ext cx="7696200" cy="4893647"/>
          </a:xfrm>
          <a:prstGeom prst="rect">
            <a:avLst/>
          </a:prstGeom>
          <a:noFill/>
        </p:spPr>
        <p:txBody>
          <a:bodyPr wrap="square" rtlCol="0">
            <a:spAutoFit/>
          </a:bodyPr>
          <a:lstStyle/>
          <a:p>
            <a:pPr algn="just"/>
            <a:r>
              <a:rPr lang="en-US" sz="2400" dirty="0" smtClean="0"/>
              <a:t>How ever following long delays in hearing of electoral cases in such cases like Peter Obi V </a:t>
            </a:r>
            <a:r>
              <a:rPr lang="en-US" sz="2400" dirty="0" err="1" smtClean="0"/>
              <a:t>Ngige</a:t>
            </a:r>
            <a:r>
              <a:rPr lang="en-US" sz="2400" dirty="0" smtClean="0"/>
              <a:t>  </a:t>
            </a:r>
          </a:p>
          <a:p>
            <a:pPr algn="just"/>
            <a:r>
              <a:rPr lang="en-US" sz="2400" dirty="0" err="1" smtClean="0"/>
              <a:t>Fayemi</a:t>
            </a:r>
            <a:r>
              <a:rPr lang="en-US" sz="2400" dirty="0" smtClean="0"/>
              <a:t> v Oni (2011) </a:t>
            </a:r>
            <a:r>
              <a:rPr lang="en-US" sz="2400" dirty="0" err="1" smtClean="0"/>
              <a:t>fwlr</a:t>
            </a:r>
            <a:r>
              <a:rPr lang="en-US" sz="2400" dirty="0" smtClean="0"/>
              <a:t> pt 554, p1</a:t>
            </a:r>
          </a:p>
          <a:p>
            <a:pPr algn="just"/>
            <a:r>
              <a:rPr lang="en-US" sz="2400" dirty="0" smtClean="0"/>
              <a:t>And </a:t>
            </a:r>
            <a:r>
              <a:rPr lang="en-US" sz="2400" dirty="0" err="1" smtClean="0"/>
              <a:t>Aregbesola</a:t>
            </a:r>
            <a:r>
              <a:rPr lang="en-US" sz="2400" dirty="0" smtClean="0"/>
              <a:t>  V </a:t>
            </a:r>
            <a:r>
              <a:rPr lang="en-US" sz="2400" dirty="0" err="1" smtClean="0"/>
              <a:t>Oyinlola</a:t>
            </a:r>
            <a:endParaRPr lang="en-US" sz="2400" dirty="0" smtClean="0"/>
          </a:p>
          <a:p>
            <a:pPr algn="just"/>
            <a:endParaRPr lang="en-US" sz="2400" dirty="0" smtClean="0"/>
          </a:p>
          <a:p>
            <a:pPr algn="just"/>
            <a:r>
              <a:rPr lang="en-US" sz="2400" dirty="0" smtClean="0"/>
              <a:t>Section 285 of the 1999 constitution set time limits for hearing of election petitions.</a:t>
            </a:r>
          </a:p>
          <a:p>
            <a:pPr algn="just"/>
            <a:endParaRPr lang="en-US" sz="2400" dirty="0" smtClean="0"/>
          </a:p>
          <a:p>
            <a:pPr algn="just"/>
            <a:r>
              <a:rPr lang="en-US" sz="2400" dirty="0" smtClean="0"/>
              <a:t>An attempt to set time limit for hearing of corruption case through the corrupt practices act 2000 under s26(3) was struck down by the supreme court in Ag ONDO v Ag FEDERATION</a:t>
            </a:r>
            <a:endParaRPr lang="en-US" sz="2400" dirty="0"/>
          </a:p>
        </p:txBody>
      </p:sp>
      <p:sp>
        <p:nvSpPr>
          <p:cNvPr id="3" name="Rectangle 2"/>
          <p:cNvSpPr/>
          <p:nvPr/>
        </p:nvSpPr>
        <p:spPr>
          <a:xfrm>
            <a:off x="1752600" y="609600"/>
            <a:ext cx="4800600" cy="461665"/>
          </a:xfrm>
          <a:prstGeom prst="rect">
            <a:avLst/>
          </a:prstGeom>
        </p:spPr>
        <p:txBody>
          <a:bodyPr wrap="square">
            <a:spAutoFit/>
          </a:bodyPr>
          <a:lstStyle/>
          <a:p>
            <a:r>
              <a:rPr lang="en-US" sz="2400" b="1" dirty="0" smtClean="0">
                <a:ln w="18000">
                  <a:solidFill>
                    <a:schemeClr val="tx1">
                      <a:lumMod val="95000"/>
                      <a:lumOff val="5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Speedy TRIAL (CONT’D</a:t>
            </a:r>
            <a:r>
              <a:rPr lang="en-US" b="1" dirty="0" smtClean="0">
                <a:ln w="18000">
                  <a:solidFill>
                    <a:schemeClr val="tx1">
                      <a:lumMod val="95000"/>
                      <a:lumOff val="5000"/>
                    </a:schemeClr>
                  </a:solidFill>
                  <a:prstDash val="solid"/>
                  <a:miter lim="800000"/>
                </a:ln>
                <a:solidFill>
                  <a:schemeClr val="tx1">
                    <a:lumMod val="95000"/>
                    <a:lumOff val="5000"/>
                  </a:schemeClr>
                </a:solidFill>
                <a:effectLst>
                  <a:outerShdw blurRad="25500" dist="23000" dir="7020000" algn="tl">
                    <a:srgbClr val="000000">
                      <a:alpha val="50000"/>
                    </a:srgbClr>
                  </a:outerShdw>
                </a:effectLst>
              </a:rPr>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533400"/>
            <a:ext cx="4572000" cy="461665"/>
          </a:xfrm>
          <a:prstGeom prst="rect">
            <a:avLst/>
          </a:prstGeom>
        </p:spPr>
        <p:txBody>
          <a:bodyPr>
            <a:spAutoFit/>
          </a:bodyPr>
          <a:lstStyle/>
          <a:p>
            <a:pPr algn="ctr"/>
            <a:r>
              <a:rPr lang="en-GB" sz="2400" b="1" dirty="0" smtClean="0"/>
              <a:t>CONCLUSION</a:t>
            </a:r>
            <a:endParaRPr lang="en-GB" sz="2400" b="1" dirty="0"/>
          </a:p>
        </p:txBody>
      </p:sp>
      <p:sp>
        <p:nvSpPr>
          <p:cNvPr id="3" name="Rectangle 2"/>
          <p:cNvSpPr/>
          <p:nvPr/>
        </p:nvSpPr>
        <p:spPr>
          <a:xfrm>
            <a:off x="457200" y="1305342"/>
            <a:ext cx="8077200" cy="646331"/>
          </a:xfrm>
          <a:prstGeom prst="rect">
            <a:avLst/>
          </a:prstGeom>
        </p:spPr>
        <p:txBody>
          <a:bodyPr wrap="square">
            <a:spAutoFit/>
          </a:bodyPr>
          <a:lstStyle/>
          <a:p>
            <a:r>
              <a:rPr lang="en-GB" dirty="0" err="1" smtClean="0"/>
              <a:t>Inspite</a:t>
            </a:r>
            <a:r>
              <a:rPr lang="en-GB" dirty="0" smtClean="0"/>
              <a:t> of the stated shortcomings the provisions of the Act will make for more efficient  system of the administration </a:t>
            </a:r>
            <a:r>
              <a:rPr lang="en-GB" smtClean="0"/>
              <a:t>of justice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fontScale="55000" lnSpcReduction="20000"/>
          </a:bodyPr>
          <a:lstStyle/>
          <a:p>
            <a:pPr marL="0" indent="0">
              <a:lnSpc>
                <a:spcPct val="200000"/>
              </a:lnSpc>
              <a:buNone/>
            </a:pPr>
            <a:r>
              <a:rPr lang="en-GB" dirty="0" smtClean="0"/>
              <a:t>	</a:t>
            </a:r>
            <a:br>
              <a:rPr lang="en-GB" dirty="0" smtClean="0"/>
            </a:br>
            <a:r>
              <a:rPr lang="en-GB" dirty="0" smtClean="0"/>
              <a:t>	</a:t>
            </a:r>
            <a:r>
              <a:rPr lang="en-GB" sz="5100" dirty="0" smtClean="0"/>
              <a:t>This presentation seeks to examine the 	provisions of The Administration of 	Criminal 	Justice Act, 2015 with a view 	to ascertaining 	whether it meets its 	stated  objectives.  </a:t>
            </a:r>
          </a:p>
          <a:p>
            <a:pPr marL="0" indent="0">
              <a:buNone/>
            </a:pPr>
            <a:endParaRPr lang="en-GB" dirty="0" smtClean="0"/>
          </a:p>
          <a:p>
            <a:pPr marL="0" indent="0">
              <a:buNone/>
            </a:pPr>
            <a:r>
              <a:rPr lang="en-GB" dirty="0" smtClean="0"/>
              <a:t>	</a:t>
            </a:r>
            <a:endParaRPr lang="en-GB"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INTRODUCTION</a:t>
            </a:r>
            <a:endParaRPr lang="en-GB" sz="2400" dirty="0">
              <a:solidFill>
                <a:schemeClr val="tx1"/>
              </a:solidFill>
            </a:endParaRPr>
          </a:p>
        </p:txBody>
      </p:sp>
    </p:spTree>
    <p:extLst>
      <p:ext uri="{BB962C8B-B14F-4D97-AF65-F5344CB8AC3E}">
        <p14:creationId xmlns:p14="http://schemas.microsoft.com/office/powerpoint/2010/main" val="86006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371600"/>
            <a:ext cx="6781800" cy="4524315"/>
          </a:xfrm>
          <a:prstGeom prst="rect">
            <a:avLst/>
          </a:prstGeom>
        </p:spPr>
        <p:txBody>
          <a:bodyPr wrap="square">
            <a:spAutoFit/>
          </a:bodyPr>
          <a:lstStyle/>
          <a:p>
            <a:pPr algn="just"/>
            <a:r>
              <a:rPr lang="en-GB" sz="2400" dirty="0" smtClean="0"/>
              <a:t>Definition of objective </a:t>
            </a:r>
          </a:p>
          <a:p>
            <a:pPr algn="just"/>
            <a:endParaRPr lang="en-GB" sz="2400" dirty="0" smtClean="0"/>
          </a:p>
          <a:p>
            <a:pPr algn="just"/>
            <a:r>
              <a:rPr lang="en-GB" sz="2400" dirty="0" smtClean="0"/>
              <a:t>Something that one’s effort or actions are intended to attain or accomplish, purpose, goal, target</a:t>
            </a:r>
          </a:p>
          <a:p>
            <a:pPr algn="just"/>
            <a:endParaRPr lang="en-GB" sz="2400" dirty="0" smtClean="0"/>
          </a:p>
          <a:p>
            <a:pPr algn="just"/>
            <a:r>
              <a:rPr lang="en-GB" sz="2400" dirty="0" smtClean="0"/>
              <a:t>Definition of Philosophy </a:t>
            </a:r>
          </a:p>
          <a:p>
            <a:pPr algn="just"/>
            <a:r>
              <a:rPr lang="en-GB" sz="2400" dirty="0" smtClean="0"/>
              <a:t>Philosophy is a noun that means a belief accepted as authoritative by some group </a:t>
            </a:r>
          </a:p>
          <a:p>
            <a:pPr algn="just">
              <a:buFont typeface="Wingdings" pitchFamily="2" charset="2"/>
              <a:buChar char="§"/>
            </a:pPr>
            <a:r>
              <a:rPr lang="en-GB" sz="2400" dirty="0" smtClean="0"/>
              <a:t> The study of proper behaviour and search for wisdom</a:t>
            </a:r>
          </a:p>
          <a:p>
            <a:pPr algn="just"/>
            <a:r>
              <a:rPr lang="en-GB" sz="2400" dirty="0" smtClean="0"/>
              <a:t> </a:t>
            </a:r>
            <a:endParaRPr lang="en-GB" sz="2400" dirty="0"/>
          </a:p>
        </p:txBody>
      </p:sp>
      <p:sp>
        <p:nvSpPr>
          <p:cNvPr id="6" name="Rectangle 5"/>
          <p:cNvSpPr/>
          <p:nvPr/>
        </p:nvSpPr>
        <p:spPr>
          <a:xfrm>
            <a:off x="1981200" y="685800"/>
            <a:ext cx="4572000" cy="461665"/>
          </a:xfrm>
          <a:prstGeom prst="rect">
            <a:avLst/>
          </a:prstGeom>
        </p:spPr>
        <p:txBody>
          <a:bodyPr>
            <a:spAutoFit/>
          </a:bodyPr>
          <a:lstStyle/>
          <a:p>
            <a:pPr algn="ctr"/>
            <a:r>
              <a:rPr lang="en-GB" sz="2400" b="1" dirty="0" smtClean="0"/>
              <a:t>DEFINITION </a:t>
            </a:r>
            <a:endParaRPr lang="en-GB"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76400"/>
            <a:ext cx="7239000" cy="3416320"/>
          </a:xfrm>
          <a:prstGeom prst="rect">
            <a:avLst/>
          </a:prstGeom>
        </p:spPr>
        <p:txBody>
          <a:bodyPr wrap="square">
            <a:spAutoFit/>
          </a:bodyPr>
          <a:lstStyle/>
          <a:p>
            <a:pPr algn="just"/>
            <a:r>
              <a:rPr lang="en-GB" sz="2400" dirty="0" smtClean="0"/>
              <a:t>The Act came into operation in May, 2015.</a:t>
            </a:r>
          </a:p>
          <a:p>
            <a:pPr algn="just"/>
            <a:endParaRPr lang="en-GB" sz="2400" dirty="0" smtClean="0"/>
          </a:p>
          <a:p>
            <a:pPr algn="just"/>
            <a:r>
              <a:rPr lang="en-GB" sz="2400" dirty="0" smtClean="0"/>
              <a:t>	2.	Before then the Criminal </a:t>
            </a:r>
            <a:r>
              <a:rPr lang="en-GB" sz="2400" dirty="0" smtClean="0"/>
              <a:t>Procedure </a:t>
            </a:r>
            <a:endParaRPr lang="en-GB" sz="2400" dirty="0" smtClean="0"/>
          </a:p>
          <a:p>
            <a:pPr algn="just"/>
            <a:r>
              <a:rPr lang="en-GB" sz="2400" dirty="0" smtClean="0"/>
              <a:t>		Code operated in the Northern 		States and the Federal Capital 			</a:t>
            </a:r>
            <a:r>
              <a:rPr lang="en-GB" sz="2400" dirty="0" smtClean="0"/>
              <a:t>Territory</a:t>
            </a:r>
            <a:r>
              <a:rPr lang="en-GB" sz="2400" dirty="0" smtClean="0"/>
              <a:t>.</a:t>
            </a:r>
          </a:p>
          <a:p>
            <a:pPr algn="just"/>
            <a:endParaRPr lang="en-GB" sz="2400" dirty="0" smtClean="0"/>
          </a:p>
          <a:p>
            <a:pPr algn="just"/>
            <a:r>
              <a:rPr lang="en-GB" sz="2400" dirty="0" smtClean="0"/>
              <a:t>	3.	The Criminal Procedure Act 			operated</a:t>
            </a:r>
            <a:endParaRPr lang="en-GB" sz="2400" dirty="0"/>
          </a:p>
        </p:txBody>
      </p:sp>
      <p:sp>
        <p:nvSpPr>
          <p:cNvPr id="3" name="Rectangle 2"/>
          <p:cNvSpPr/>
          <p:nvPr/>
        </p:nvSpPr>
        <p:spPr>
          <a:xfrm>
            <a:off x="1905000" y="533400"/>
            <a:ext cx="4572000" cy="461665"/>
          </a:xfrm>
          <a:prstGeom prst="rect">
            <a:avLst/>
          </a:prstGeom>
        </p:spPr>
        <p:txBody>
          <a:bodyPr>
            <a:spAutoFit/>
          </a:bodyPr>
          <a:lstStyle/>
          <a:p>
            <a:pPr algn="ctr"/>
            <a:r>
              <a:rPr lang="en-GB" sz="2400" b="1" dirty="0" smtClean="0"/>
              <a:t>OBJECTIVES OF THE ACT</a:t>
            </a:r>
            <a:endParaRPr lang="en-GB"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	in the Southern States.</a:t>
            </a:r>
          </a:p>
          <a:p>
            <a:pPr marL="0" indent="0">
              <a:buNone/>
            </a:pPr>
            <a:r>
              <a:rPr lang="en-GB" dirty="0"/>
              <a:t>	</a:t>
            </a:r>
            <a:r>
              <a:rPr lang="en-GB" dirty="0" smtClean="0"/>
              <a:t>4.	While the CPC came into operation</a:t>
            </a:r>
          </a:p>
          <a:p>
            <a:pPr marL="0" indent="0">
              <a:buNone/>
            </a:pPr>
            <a:r>
              <a:rPr lang="en-GB" dirty="0"/>
              <a:t>	</a:t>
            </a:r>
            <a:r>
              <a:rPr lang="en-GB" dirty="0" smtClean="0"/>
              <a:t>	in 1960, the CPA was enacted in 			1945</a:t>
            </a:r>
          </a:p>
          <a:p>
            <a:pPr marL="0" indent="0">
              <a:buNone/>
            </a:pPr>
            <a:endParaRPr lang="en-GB" dirty="0"/>
          </a:p>
          <a:p>
            <a:pPr marL="0" indent="0">
              <a:buNone/>
            </a:pPr>
            <a:r>
              <a:rPr lang="en-GB" dirty="0" smtClean="0"/>
              <a:t>	5.	The title of the Criminal Procedure</a:t>
            </a:r>
          </a:p>
          <a:p>
            <a:pPr marL="0" indent="0">
              <a:buNone/>
            </a:pPr>
            <a:r>
              <a:rPr lang="en-GB" dirty="0"/>
              <a:t>	</a:t>
            </a:r>
            <a:r>
              <a:rPr lang="en-GB" dirty="0" smtClean="0"/>
              <a:t>	Act is as follows:-</a:t>
            </a:r>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OBJECTIVES OF THE ACT</a:t>
            </a:r>
            <a:endParaRPr lang="en-GB" sz="2400" dirty="0">
              <a:solidFill>
                <a:schemeClr val="tx1"/>
              </a:solidFill>
            </a:endParaRPr>
          </a:p>
        </p:txBody>
      </p:sp>
    </p:spTree>
    <p:extLst>
      <p:ext uri="{BB962C8B-B14F-4D97-AF65-F5344CB8AC3E}">
        <p14:creationId xmlns:p14="http://schemas.microsoft.com/office/powerpoint/2010/main" val="261787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	An Act to make provision for the 	procedure to be followed in Criminal cases 	in the High Court and Magistrate Court.</a:t>
            </a:r>
          </a:p>
          <a:p>
            <a:pPr marL="0" indent="0">
              <a:buNone/>
            </a:pPr>
            <a:r>
              <a:rPr lang="en-GB" dirty="0"/>
              <a:t>	</a:t>
            </a:r>
            <a:r>
              <a:rPr lang="en-GB" dirty="0" smtClean="0"/>
              <a:t>(1</a:t>
            </a:r>
            <a:r>
              <a:rPr lang="en-GB" baseline="30000" dirty="0" smtClean="0"/>
              <a:t>st</a:t>
            </a:r>
            <a:r>
              <a:rPr lang="en-GB" dirty="0" smtClean="0"/>
              <a:t> June, 1945)</a:t>
            </a:r>
          </a:p>
          <a:p>
            <a:pPr marL="0" indent="0">
              <a:buNone/>
            </a:pPr>
            <a:endParaRPr lang="en-GB" dirty="0"/>
          </a:p>
          <a:p>
            <a:pPr marL="0" indent="0">
              <a:buNone/>
            </a:pPr>
            <a:r>
              <a:rPr lang="en-GB" dirty="0" smtClean="0"/>
              <a:t>	6.	The title of the Criminal procedure</a:t>
            </a:r>
          </a:p>
          <a:p>
            <a:pPr marL="0" indent="0">
              <a:buNone/>
            </a:pPr>
            <a:r>
              <a:rPr lang="en-GB" dirty="0"/>
              <a:t>	</a:t>
            </a:r>
            <a:r>
              <a:rPr lang="en-GB" dirty="0" smtClean="0"/>
              <a:t>	Code provides:</a:t>
            </a:r>
            <a:endParaRPr lang="en-GB"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OBJECTIVES OF THE ACT CONT’D</a:t>
            </a:r>
            <a:endParaRPr lang="en-GB" sz="2400" dirty="0">
              <a:solidFill>
                <a:schemeClr val="tx1"/>
              </a:solidFill>
            </a:endParaRPr>
          </a:p>
        </p:txBody>
      </p:sp>
    </p:spTree>
    <p:extLst>
      <p:ext uri="{BB962C8B-B14F-4D97-AF65-F5344CB8AC3E}">
        <p14:creationId xmlns:p14="http://schemas.microsoft.com/office/powerpoint/2010/main" val="845740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smtClean="0"/>
              <a:t>	A law to establish a Code of Criminal </a:t>
            </a:r>
          </a:p>
          <a:p>
            <a:pPr marL="0" indent="0">
              <a:buNone/>
            </a:pPr>
            <a:r>
              <a:rPr lang="en-GB" dirty="0"/>
              <a:t>	</a:t>
            </a:r>
            <a:r>
              <a:rPr lang="en-GB" dirty="0" smtClean="0"/>
              <a:t>Procedure for Northern Nigeria.</a:t>
            </a:r>
          </a:p>
          <a:p>
            <a:pPr marL="0" indent="0">
              <a:buNone/>
            </a:pPr>
            <a:r>
              <a:rPr lang="en-GB" dirty="0"/>
              <a:t>	</a:t>
            </a:r>
            <a:r>
              <a:rPr lang="en-GB" dirty="0" smtClean="0"/>
              <a:t>(30</a:t>
            </a:r>
            <a:r>
              <a:rPr lang="en-GB" baseline="30000" dirty="0" smtClean="0"/>
              <a:t>th</a:t>
            </a:r>
            <a:r>
              <a:rPr lang="en-GB" dirty="0" smtClean="0"/>
              <a:t> September, 1960)</a:t>
            </a:r>
          </a:p>
          <a:p>
            <a:pPr marL="0" indent="0">
              <a:buNone/>
            </a:pPr>
            <a:r>
              <a:rPr lang="en-GB" dirty="0" smtClean="0"/>
              <a:t>	7. 	</a:t>
            </a:r>
            <a:r>
              <a:rPr lang="en-GB" dirty="0" smtClean="0"/>
              <a:t>We also had the “Administration </a:t>
            </a:r>
            <a:r>
              <a:rPr lang="en-GB" dirty="0" smtClean="0"/>
              <a:t>of </a:t>
            </a:r>
            <a:r>
              <a:rPr lang="en-GB" dirty="0" smtClean="0"/>
              <a:t>		Justice Commission Act 1991”</a:t>
            </a:r>
            <a:endParaRPr lang="en-GB" dirty="0" smtClean="0"/>
          </a:p>
          <a:p>
            <a:pPr marL="0" indent="0">
              <a:buNone/>
            </a:pPr>
            <a:r>
              <a:rPr lang="en-GB" dirty="0"/>
              <a:t>	</a:t>
            </a:r>
            <a:r>
              <a:rPr lang="en-GB" dirty="0" smtClean="0"/>
              <a:t>8.	The title of the Bill was:</a:t>
            </a:r>
          </a:p>
          <a:p>
            <a:pPr marL="0" indent="0">
              <a:buNone/>
            </a:pPr>
            <a:r>
              <a:rPr lang="en-GB" dirty="0"/>
              <a:t>	</a:t>
            </a:r>
            <a:r>
              <a:rPr lang="en-GB" dirty="0" smtClean="0"/>
              <a:t>	An Act to make provisions for 			</a:t>
            </a:r>
            <a:r>
              <a:rPr lang="en-GB" u="sng" dirty="0" smtClean="0"/>
              <a:t>speedy </a:t>
            </a:r>
            <a:r>
              <a:rPr lang="en-GB" dirty="0" smtClean="0"/>
              <a:t>and </a:t>
            </a:r>
            <a:r>
              <a:rPr lang="en-GB" u="sng" dirty="0" smtClean="0"/>
              <a:t>efficient</a:t>
            </a:r>
            <a:r>
              <a:rPr lang="en-GB" dirty="0" smtClean="0"/>
              <a:t> administration 		of criminal justice in courts and by 		Law enforcement Agencies in 			Nigeria.</a:t>
            </a:r>
            <a:endParaRPr lang="en-GB"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OBJECTIVES (CONT’D)</a:t>
            </a:r>
            <a:endParaRPr lang="en-GB" sz="2400" dirty="0">
              <a:solidFill>
                <a:schemeClr val="tx1"/>
              </a:solidFill>
            </a:endParaRPr>
          </a:p>
        </p:txBody>
      </p:sp>
    </p:spTree>
    <p:extLst>
      <p:ext uri="{BB962C8B-B14F-4D97-AF65-F5344CB8AC3E}">
        <p14:creationId xmlns:p14="http://schemas.microsoft.com/office/powerpoint/2010/main" val="993943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	</a:t>
            </a:r>
            <a:r>
              <a:rPr lang="en-GB" dirty="0" smtClean="0"/>
              <a:t>9.	However, the title of the Act as 			enacted is :</a:t>
            </a:r>
          </a:p>
          <a:p>
            <a:pPr marL="0" indent="0">
              <a:buNone/>
            </a:pPr>
            <a:r>
              <a:rPr lang="en-GB" dirty="0"/>
              <a:t>	</a:t>
            </a:r>
            <a:r>
              <a:rPr lang="en-GB" dirty="0" smtClean="0"/>
              <a:t>	An Act to provide for the </a:t>
            </a:r>
          </a:p>
          <a:p>
            <a:pPr marL="0" indent="0">
              <a:buNone/>
            </a:pPr>
            <a:r>
              <a:rPr lang="en-GB" dirty="0"/>
              <a:t>	</a:t>
            </a:r>
            <a:r>
              <a:rPr lang="en-GB" dirty="0" smtClean="0"/>
              <a:t>	administration of criminal justice in</a:t>
            </a:r>
          </a:p>
          <a:p>
            <a:pPr marL="0" indent="0">
              <a:buNone/>
            </a:pPr>
            <a:r>
              <a:rPr lang="en-GB" dirty="0"/>
              <a:t>	</a:t>
            </a:r>
            <a:r>
              <a:rPr lang="en-GB" dirty="0" smtClean="0"/>
              <a:t>	courts of the Federal Capital 			Territory and other Federal courts in 		Nigeria and for related matters</a:t>
            </a:r>
          </a:p>
          <a:p>
            <a:pPr marL="0" indent="0">
              <a:buNone/>
            </a:pPr>
            <a:r>
              <a:rPr lang="en-GB" dirty="0" smtClean="0"/>
              <a:t>Note:		Speedy and efficient is omitted.</a:t>
            </a:r>
            <a:endParaRPr lang="en-GB" dirty="0"/>
          </a:p>
        </p:txBody>
      </p:sp>
      <p:sp>
        <p:nvSpPr>
          <p:cNvPr id="2" name="Title 1"/>
          <p:cNvSpPr>
            <a:spLocks noGrp="1"/>
          </p:cNvSpPr>
          <p:nvPr>
            <p:ph type="title"/>
          </p:nvPr>
        </p:nvSpPr>
        <p:spPr/>
        <p:txBody>
          <a:bodyPr>
            <a:normAutofit/>
          </a:bodyPr>
          <a:lstStyle/>
          <a:p>
            <a:pPr algn="ctr"/>
            <a:r>
              <a:rPr lang="en-GB" sz="2400" dirty="0" smtClean="0">
                <a:solidFill>
                  <a:schemeClr val="tx1"/>
                </a:solidFill>
              </a:rPr>
              <a:t>OBJECTIVE (CONT’D)</a:t>
            </a:r>
            <a:endParaRPr lang="en-GB" sz="2400" dirty="0">
              <a:solidFill>
                <a:schemeClr val="tx1"/>
              </a:solidFill>
            </a:endParaRPr>
          </a:p>
        </p:txBody>
      </p:sp>
    </p:spTree>
    <p:extLst>
      <p:ext uri="{BB962C8B-B14F-4D97-AF65-F5344CB8AC3E}">
        <p14:creationId xmlns:p14="http://schemas.microsoft.com/office/powerpoint/2010/main" val="2587500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413</TotalTime>
  <Words>694</Words>
  <Application>Microsoft Office PowerPoint</Application>
  <PresentationFormat>On-screen Show (4:3)</PresentationFormat>
  <Paragraphs>180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PHILOSOPHY AND OBJECTIVES OF THE ADMINISTRATION OF CRIMINAL JUSTICE ACT, 2015</vt:lpstr>
      <vt:lpstr>PowerPoint Presentation</vt:lpstr>
      <vt:lpstr>INTRODUCTION</vt:lpstr>
      <vt:lpstr>PowerPoint Presentation</vt:lpstr>
      <vt:lpstr>PowerPoint Presentation</vt:lpstr>
      <vt:lpstr>OBJECTIVES OF THE ACT</vt:lpstr>
      <vt:lpstr>OBJECTIVES OF THE ACT CONT’D</vt:lpstr>
      <vt:lpstr>OBJECTIVES (CONT’D)</vt:lpstr>
      <vt:lpstr>OBJECTIVE (CONT’D)</vt:lpstr>
      <vt:lpstr>OBJECTIVES (CONT’D)</vt:lpstr>
      <vt:lpstr>OBJECTIVE (CONT’D)</vt:lpstr>
      <vt:lpstr>OBJECTIVE (CONT’D)</vt:lpstr>
      <vt:lpstr>HIGHLIGHTS OF THE PROVISIONS OF THE ACT</vt:lpstr>
      <vt:lpstr>HIGHLIGHTS CONTD</vt:lpstr>
      <vt:lpstr>HIGHLIGHTS CONTD</vt:lpstr>
      <vt:lpstr>HIGHLIGHTS CONTD.</vt:lpstr>
      <vt:lpstr>HIGHLIGHTS CONTD </vt:lpstr>
      <vt:lpstr>HIGHLIGHTS CONTD </vt:lpstr>
      <vt:lpstr>PowerPoint Presentation</vt:lpstr>
      <vt:lpstr>SPEEDY TRIAL CONTD.</vt:lpstr>
      <vt:lpstr>SPEEDY TRIAL CONTD.</vt:lpstr>
      <vt:lpstr>PowerPoint Presentation</vt:lpstr>
      <vt:lpstr>The sixth amendment to the us constitution and the speedy trial act set forth rights related to criminal prosecution The sixth amendment stipulates that “in all criminal prosecution, the accused shall enjoy the right to a speedy and public trial by an impartial jury of the state and district where in the crime shall have been omitted ” The Speed Trial Act of 1974 establishes time limits for completing the various steps of a federal criminal prosecution </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AND OBJECTIVES OF THE ADMINISTRATION OF CRIMINAL JUSTICE ACT, 2015</dc:title>
  <dc:creator>ICPC</dc:creator>
  <cp:lastModifiedBy>ICPC</cp:lastModifiedBy>
  <cp:revision>88</cp:revision>
  <cp:lastPrinted>2015-10-30T09:18:42Z</cp:lastPrinted>
  <dcterms:created xsi:type="dcterms:W3CDTF">2015-10-23T11:53:35Z</dcterms:created>
  <dcterms:modified xsi:type="dcterms:W3CDTF">2015-10-30T09:19:10Z</dcterms:modified>
</cp:coreProperties>
</file>