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sldIdLst>
    <p:sldId id="256" r:id="rId2"/>
    <p:sldId id="257" r:id="rId3"/>
    <p:sldId id="258" r:id="rId4"/>
    <p:sldId id="259" r:id="rId5"/>
    <p:sldId id="260" r:id="rId6"/>
    <p:sldId id="261" r:id="rId7"/>
    <p:sldId id="262" r:id="rId8"/>
    <p:sldId id="263" r:id="rId9"/>
    <p:sldId id="292" r:id="rId10"/>
    <p:sldId id="264" r:id="rId11"/>
    <p:sldId id="265" r:id="rId12"/>
    <p:sldId id="266" r:id="rId13"/>
    <p:sldId id="268" r:id="rId14"/>
    <p:sldId id="269" r:id="rId15"/>
    <p:sldId id="270" r:id="rId16"/>
    <p:sldId id="290" r:id="rId17"/>
    <p:sldId id="271" r:id="rId18"/>
    <p:sldId id="29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ig-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g-N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BDE5A-BD09-40EF-BD34-1DC097D1F841}" type="datetimeFigureOut">
              <a:rPr lang="ig-NG" smtClean="0"/>
              <a:pPr/>
              <a:t>27/10/2015</a:t>
            </a:fld>
            <a:endParaRPr lang="ig-N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g-N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g-N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673901-B0EC-4A92-8879-05AE4E126F26}" type="slidenum">
              <a:rPr lang="ig-NG" smtClean="0"/>
              <a:pPr/>
              <a:t>‹#›</a:t>
            </a:fld>
            <a:endParaRPr lang="ig-N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g-NG" dirty="0"/>
          </a:p>
        </p:txBody>
      </p:sp>
      <p:sp>
        <p:nvSpPr>
          <p:cNvPr id="4" name="Slide Number Placeholder 3"/>
          <p:cNvSpPr>
            <a:spLocks noGrp="1"/>
          </p:cNvSpPr>
          <p:nvPr>
            <p:ph type="sldNum" sz="quarter" idx="10"/>
          </p:nvPr>
        </p:nvSpPr>
        <p:spPr/>
        <p:txBody>
          <a:bodyPr/>
          <a:lstStyle/>
          <a:p>
            <a:fld id="{0C673901-B0EC-4A92-8879-05AE4E126F26}" type="slidenum">
              <a:rPr lang="ig-NG" smtClean="0"/>
              <a:pPr/>
              <a:t>1</a:t>
            </a:fld>
            <a:endParaRPr lang="ig-N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Blacks Law Dictionary 7</a:t>
            </a:r>
            <a:r>
              <a:rPr lang="en-US" baseline="30000" dirty="0" smtClean="0"/>
              <a:t>th</a:t>
            </a:r>
            <a:r>
              <a:rPr lang="en-US" dirty="0" smtClean="0"/>
              <a:t> Edition by …..</a:t>
            </a:r>
          </a:p>
          <a:p>
            <a:endParaRPr lang="en-US" dirty="0" smtClean="0"/>
          </a:p>
        </p:txBody>
      </p:sp>
      <p:sp>
        <p:nvSpPr>
          <p:cNvPr id="4" name="Slide Number Placeholder 3"/>
          <p:cNvSpPr>
            <a:spLocks noGrp="1"/>
          </p:cNvSpPr>
          <p:nvPr>
            <p:ph type="sldNum" sz="quarter" idx="10"/>
          </p:nvPr>
        </p:nvSpPr>
        <p:spPr/>
        <p:txBody>
          <a:bodyPr/>
          <a:lstStyle/>
          <a:p>
            <a:fld id="{0C673901-B0EC-4A92-8879-05AE4E126F26}" type="slidenum">
              <a:rPr lang="ig-NG" smtClean="0"/>
              <a:pPr/>
              <a:t>4</a:t>
            </a:fld>
            <a:endParaRPr lang="ig-N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g-NG" dirty="0"/>
          </a:p>
        </p:txBody>
      </p:sp>
      <p:sp>
        <p:nvSpPr>
          <p:cNvPr id="4" name="Slide Number Placeholder 3"/>
          <p:cNvSpPr>
            <a:spLocks noGrp="1"/>
          </p:cNvSpPr>
          <p:nvPr>
            <p:ph type="sldNum" sz="quarter" idx="10"/>
          </p:nvPr>
        </p:nvSpPr>
        <p:spPr/>
        <p:txBody>
          <a:bodyPr/>
          <a:lstStyle/>
          <a:p>
            <a:fld id="{0C673901-B0EC-4A92-8879-05AE4E126F26}" type="slidenum">
              <a:rPr lang="ig-NG" smtClean="0"/>
              <a:pPr/>
              <a:t>7</a:t>
            </a:fld>
            <a:endParaRPr lang="ig-N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g-N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g-NG"/>
          </a:p>
        </p:txBody>
      </p:sp>
      <p:sp>
        <p:nvSpPr>
          <p:cNvPr id="4" name="Date Placeholder 3"/>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g-N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g-N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5" name="Date Placeholder 4"/>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g-N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7" name="Date Placeholder 6"/>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8" name="Footer Placeholder 7"/>
          <p:cNvSpPr>
            <a:spLocks noGrp="1"/>
          </p:cNvSpPr>
          <p:nvPr>
            <p:ph type="ftr" sz="quarter" idx="11"/>
          </p:nvPr>
        </p:nvSpPr>
        <p:spPr/>
        <p:txBody>
          <a:bodyPr/>
          <a:lstStyle/>
          <a:p>
            <a:endParaRPr lang="ig-NG"/>
          </a:p>
        </p:txBody>
      </p:sp>
      <p:sp>
        <p:nvSpPr>
          <p:cNvPr id="9" name="Slide Number Placeholder 8"/>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Date Placeholder 2"/>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4" name="Footer Placeholder 3"/>
          <p:cNvSpPr>
            <a:spLocks noGrp="1"/>
          </p:cNvSpPr>
          <p:nvPr>
            <p:ph type="ftr" sz="quarter" idx="11"/>
          </p:nvPr>
        </p:nvSpPr>
        <p:spPr/>
        <p:txBody>
          <a:bodyPr/>
          <a:lstStyle/>
          <a:p>
            <a:endParaRPr lang="ig-NG"/>
          </a:p>
        </p:txBody>
      </p:sp>
      <p:sp>
        <p:nvSpPr>
          <p:cNvPr id="5" name="Slide Number Placeholder 4"/>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3" name="Footer Placeholder 2"/>
          <p:cNvSpPr>
            <a:spLocks noGrp="1"/>
          </p:cNvSpPr>
          <p:nvPr>
            <p:ph type="ftr" sz="quarter" idx="11"/>
          </p:nvPr>
        </p:nvSpPr>
        <p:spPr/>
        <p:txBody>
          <a:bodyPr/>
          <a:lstStyle/>
          <a:p>
            <a:endParaRPr lang="ig-NG"/>
          </a:p>
        </p:txBody>
      </p:sp>
      <p:sp>
        <p:nvSpPr>
          <p:cNvPr id="4" name="Slide Number Placeholder 3"/>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g-N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g-N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g-N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2D16C-6478-4874-892B-45A82AE0B06B}" type="datetimeFigureOut">
              <a:rPr lang="ig-NG" smtClean="0"/>
              <a:pPr/>
              <a:t>27/10/2015</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B6796185-F3F2-4448-B028-A01564D506EB}" type="slidenum">
              <a:rPr lang="ig-NG" smtClean="0"/>
              <a:pPr/>
              <a:t>‹#›</a:t>
            </a:fld>
            <a:endParaRPr lang="ig-N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g-N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2D16C-6478-4874-892B-45A82AE0B06B}" type="datetimeFigureOut">
              <a:rPr lang="ig-NG" smtClean="0"/>
              <a:pPr/>
              <a:t>27/10/2015</a:t>
            </a:fld>
            <a:endParaRPr lang="ig-N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g-N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96185-F3F2-4448-B028-A01564D506EB}" type="slidenum">
              <a:rPr lang="ig-NG" smtClean="0"/>
              <a:pPr/>
              <a:t>‹#›</a:t>
            </a:fld>
            <a:endParaRPr lang="ig-NG"/>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g-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685800" y="228600"/>
            <a:ext cx="7772400" cy="3371851"/>
          </a:xfrm>
        </p:spPr>
        <p:txBody>
          <a:bodyPr>
            <a:normAutofit fontScale="90000"/>
          </a:bodyPr>
          <a:lstStyle/>
          <a:p>
            <a:r>
              <a:rPr lang="en-US" sz="3600" dirty="0" smtClean="0"/>
              <a:t>THE CONCEPT OF PLEA BARGAIN UNDER THE ADMINISTRATION OF CRIMINAL JUSTICE ACT, 2015.</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endParaRPr lang="ig-NG" sz="3600" dirty="0"/>
          </a:p>
        </p:txBody>
      </p:sp>
      <p:sp>
        <p:nvSpPr>
          <p:cNvPr id="21" name="Subtitle 20"/>
          <p:cNvSpPr>
            <a:spLocks noGrp="1"/>
          </p:cNvSpPr>
          <p:nvPr>
            <p:ph type="subTitle" idx="1"/>
          </p:nvPr>
        </p:nvSpPr>
        <p:spPr>
          <a:xfrm>
            <a:off x="1371600" y="4114800"/>
            <a:ext cx="6400800" cy="1752600"/>
          </a:xfrm>
        </p:spPr>
        <p:txBody>
          <a:bodyPr>
            <a:normAutofit fontScale="92500" lnSpcReduction="10000"/>
          </a:bodyPr>
          <a:lstStyle/>
          <a:p>
            <a:r>
              <a:rPr lang="en-US" dirty="0" smtClean="0"/>
              <a:t>Being paper presented by </a:t>
            </a:r>
            <a:r>
              <a:rPr lang="en-US" dirty="0" err="1" smtClean="0"/>
              <a:t>Iwuagwu</a:t>
            </a:r>
            <a:r>
              <a:rPr lang="en-US" dirty="0" smtClean="0"/>
              <a:t> O. Golden Esq. at the training workshop for staff of the commission on the ACJA 2015.</a:t>
            </a:r>
            <a:endParaRPr lang="ig-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RATIONALE FOR THE USE OF PLEA BARGAIN:</a:t>
            </a:r>
            <a:r>
              <a:rPr lang="ig-NG" dirty="0"/>
              <a:t/>
            </a:r>
            <a:br>
              <a:rPr lang="ig-NG" dirty="0"/>
            </a:br>
            <a:endParaRPr lang="ig-NG" dirty="0"/>
          </a:p>
        </p:txBody>
      </p:sp>
      <p:sp>
        <p:nvSpPr>
          <p:cNvPr id="3" name="Content Placeholder 2"/>
          <p:cNvSpPr>
            <a:spLocks noGrp="1"/>
          </p:cNvSpPr>
          <p:nvPr>
            <p:ph idx="1"/>
          </p:nvPr>
        </p:nvSpPr>
        <p:spPr/>
        <p:txBody>
          <a:bodyPr>
            <a:normAutofit/>
          </a:bodyPr>
          <a:lstStyle/>
          <a:p>
            <a:pPr algn="just"/>
            <a:r>
              <a:rPr lang="en-US" dirty="0" smtClean="0"/>
              <a:t>It is common knowledge that </a:t>
            </a:r>
            <a:r>
              <a:rPr lang="en-US" dirty="0" smtClean="0"/>
              <a:t>criminal </a:t>
            </a:r>
            <a:r>
              <a:rPr lang="en-US" dirty="0"/>
              <a:t>trials </a:t>
            </a:r>
            <a:r>
              <a:rPr lang="en-US" dirty="0" smtClean="0"/>
              <a:t>in  </a:t>
            </a:r>
            <a:r>
              <a:rPr lang="en-US" dirty="0"/>
              <a:t>Nigeria particularly corruption cases </a:t>
            </a:r>
            <a:r>
              <a:rPr lang="en-US" dirty="0" smtClean="0"/>
              <a:t>have </a:t>
            </a:r>
            <a:r>
              <a:rPr lang="en-US" dirty="0"/>
              <a:t>witnessed undue delays occasioned by either interlocutory applications or delay tactics employed by </a:t>
            </a:r>
            <a:r>
              <a:rPr lang="en-US" dirty="0" err="1"/>
              <a:t>defence</a:t>
            </a:r>
            <a:r>
              <a:rPr lang="en-US" dirty="0"/>
              <a:t> lawyers to the end </a:t>
            </a:r>
            <a:r>
              <a:rPr lang="en-US" dirty="0" smtClean="0"/>
              <a:t>that cases </a:t>
            </a:r>
            <a:r>
              <a:rPr lang="en-US" dirty="0"/>
              <a:t>last for over </a:t>
            </a:r>
            <a:r>
              <a:rPr lang="en-US" dirty="0" smtClean="0"/>
              <a:t>ten </a:t>
            </a:r>
            <a:r>
              <a:rPr lang="en-US" dirty="0"/>
              <a:t>years in court. </a:t>
            </a:r>
            <a:endParaRPr lang="ig-NG" dirty="0"/>
          </a:p>
          <a:p>
            <a:endParaRPr lang="ig-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RATIONALE contd</a:t>
            </a:r>
            <a:r>
              <a:rPr lang="en-US" b="1" dirty="0"/>
              <a:t>.</a:t>
            </a:r>
            <a:endParaRPr lang="ig-NG" b="1" dirty="0"/>
          </a:p>
        </p:txBody>
      </p:sp>
      <p:sp>
        <p:nvSpPr>
          <p:cNvPr id="3" name="Content Placeholder 2"/>
          <p:cNvSpPr>
            <a:spLocks noGrp="1"/>
          </p:cNvSpPr>
          <p:nvPr>
            <p:ph idx="1"/>
          </p:nvPr>
        </p:nvSpPr>
        <p:spPr/>
        <p:txBody>
          <a:bodyPr>
            <a:normAutofit lnSpcReduction="10000"/>
          </a:bodyPr>
          <a:lstStyle/>
          <a:p>
            <a:pPr algn="just"/>
            <a:r>
              <a:rPr lang="en-US" dirty="0" smtClean="0"/>
              <a:t>The attendant result is that witnesses cannot be reached because they have died, relocated or forgotten facts of the case coupled with the huge cost on the lean </a:t>
            </a:r>
            <a:r>
              <a:rPr lang="en-US" dirty="0" smtClean="0"/>
              <a:t>resource of the state. In some instances the trial judge may have been transferred or elevated.</a:t>
            </a:r>
          </a:p>
          <a:p>
            <a:pPr algn="just"/>
            <a:endParaRPr lang="en-US" dirty="0" smtClean="0"/>
          </a:p>
          <a:p>
            <a:pPr algn="just"/>
            <a:r>
              <a:rPr lang="en-US" b="1" i="1" dirty="0" smtClean="0"/>
              <a:t>These difficulties paved the way for the use and application of plea bargain.</a:t>
            </a:r>
            <a:endParaRPr lang="ig-NG"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STATUTORY PROVISIONS</a:t>
            </a:r>
            <a:r>
              <a:rPr lang="en-US" dirty="0" smtClean="0"/>
              <a:t>: (ACJA 2015)</a:t>
            </a:r>
            <a:r>
              <a:rPr lang="ig-NG" dirty="0" smtClean="0"/>
              <a:t/>
            </a:r>
            <a:br>
              <a:rPr lang="ig-NG" dirty="0" smtClean="0"/>
            </a:br>
            <a:r>
              <a:rPr lang="en-US" dirty="0" smtClean="0"/>
              <a:t>WHO CAN MAKE THE OFFER; S. 270 (1)</a:t>
            </a:r>
            <a:br>
              <a:rPr lang="en-US" dirty="0" smtClean="0"/>
            </a:br>
            <a:endParaRPr lang="ig-NG" dirty="0"/>
          </a:p>
        </p:txBody>
      </p:sp>
      <p:sp>
        <p:nvSpPr>
          <p:cNvPr id="3" name="Content Placeholder 2"/>
          <p:cNvSpPr>
            <a:spLocks noGrp="1"/>
          </p:cNvSpPr>
          <p:nvPr>
            <p:ph idx="1"/>
          </p:nvPr>
        </p:nvSpPr>
        <p:spPr/>
        <p:txBody>
          <a:bodyPr>
            <a:normAutofit/>
          </a:bodyPr>
          <a:lstStyle/>
          <a:p>
            <a:r>
              <a:rPr lang="en-US" dirty="0" smtClean="0"/>
              <a:t>The subsection provides thus:</a:t>
            </a:r>
            <a:endParaRPr lang="ig-NG" dirty="0" smtClean="0"/>
          </a:p>
          <a:p>
            <a:r>
              <a:rPr lang="en-US" dirty="0" smtClean="0"/>
              <a:t>"Notwithstanding anything in this Act or in any other law, the Prosecutor may:</a:t>
            </a:r>
            <a:endParaRPr lang="ig-NG" dirty="0" smtClean="0"/>
          </a:p>
          <a:p>
            <a:r>
              <a:rPr lang="en-US" dirty="0" smtClean="0"/>
              <a:t>(a).	receive and consider a plea bargain from a  	defendant charged with an offence either 	from that defendant or on his behalf;</a:t>
            </a:r>
            <a:endParaRPr lang="ig-NG" dirty="0" smtClean="0"/>
          </a:p>
          <a:p>
            <a:r>
              <a:rPr lang="en-US" dirty="0" smtClean="0"/>
              <a:t>(b).	 offer a plea bargain to a defendant 	charged with an offence.</a:t>
            </a:r>
            <a:endParaRPr lang="ig-NG" dirty="0" smtClean="0"/>
          </a:p>
          <a:p>
            <a:endParaRPr lang="ig-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TIME TO PLEA BARGAIN S. 270 (2)</a:t>
            </a:r>
            <a:endParaRPr lang="ig-NG" u="sng" dirty="0"/>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dirty="0"/>
              <a:t>prosecutor is mandated to enter into the plea bargain with the consent of the victim or his representative during or after the presentation of the evidence of the prosecution but before the presentation of the case of the </a:t>
            </a:r>
            <a:r>
              <a:rPr lang="en-US" dirty="0" err="1"/>
              <a:t>defence</a:t>
            </a:r>
            <a:r>
              <a:rPr lang="en-US" dirty="0"/>
              <a:t>. In agreeing to entertain the plea bargain offer under </a:t>
            </a:r>
            <a:r>
              <a:rPr lang="en-US" b="1" dirty="0"/>
              <a:t>Section 270 (2) of the Act,</a:t>
            </a:r>
            <a:r>
              <a:rPr lang="en-US" dirty="0"/>
              <a:t> the prosecutor is under duty to </a:t>
            </a:r>
            <a:r>
              <a:rPr lang="en-US" dirty="0" smtClean="0"/>
              <a:t>ensure </a:t>
            </a:r>
            <a:r>
              <a:rPr lang="en-US" dirty="0"/>
              <a:t>without fail that the following conditions are present:</a:t>
            </a:r>
            <a:endParaRPr lang="ig-NG" dirty="0"/>
          </a:p>
          <a:p>
            <a:endParaRPr lang="ig-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CONDITIONS PRECEDENT FOR PLEA BARGAIN. S. 270 (2) (a) – (c).</a:t>
            </a:r>
            <a:endParaRPr lang="ig-NG" dirty="0"/>
          </a:p>
        </p:txBody>
      </p:sp>
      <p:sp>
        <p:nvSpPr>
          <p:cNvPr id="3" name="Content Placeholder 2"/>
          <p:cNvSpPr>
            <a:spLocks noGrp="1"/>
          </p:cNvSpPr>
          <p:nvPr>
            <p:ph idx="1"/>
          </p:nvPr>
        </p:nvSpPr>
        <p:spPr/>
        <p:txBody>
          <a:bodyPr>
            <a:normAutofit fontScale="85000" lnSpcReduction="20000"/>
          </a:bodyPr>
          <a:lstStyle/>
          <a:p>
            <a:r>
              <a:rPr lang="en-US" dirty="0" smtClean="0"/>
              <a:t>The conditions are that;</a:t>
            </a:r>
          </a:p>
          <a:p>
            <a:pPr algn="just"/>
            <a:r>
              <a:rPr lang="en-US" dirty="0" smtClean="0"/>
              <a:t>(a) that the evidence of the prosecution is insufficient 	to prove the offence charged beyond reasonable 	doubt,</a:t>
            </a:r>
            <a:endParaRPr lang="ig-NG" dirty="0" smtClean="0"/>
          </a:p>
          <a:p>
            <a:pPr algn="just"/>
            <a:r>
              <a:rPr lang="en-US" dirty="0" smtClean="0"/>
              <a:t>(b) that the defendant has agreed to return the 	proceeds of the crime or make restitution to the 	victim or his representative, </a:t>
            </a:r>
            <a:endParaRPr lang="ig-NG" dirty="0" smtClean="0"/>
          </a:p>
          <a:p>
            <a:pPr algn="just"/>
            <a:r>
              <a:rPr lang="en-US" dirty="0" smtClean="0"/>
              <a:t>(c) the defendant where the case is one of conspiracy 	has fully cooperated with investigation and 	prosecution of the crime by providing relevant 	information for the successful prosecution of other 	offenders.</a:t>
            </a:r>
            <a:endParaRPr lang="ig-NG" dirty="0" smtClean="0"/>
          </a:p>
          <a:p>
            <a:endParaRPr lang="ig-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FACTORS TO CONSIDER S. 270 (3).</a:t>
            </a:r>
            <a:endParaRPr lang="ig-NG" dirty="0"/>
          </a:p>
        </p:txBody>
      </p:sp>
      <p:sp>
        <p:nvSpPr>
          <p:cNvPr id="3" name="Content Placeholder 2"/>
          <p:cNvSpPr>
            <a:spLocks noGrp="1"/>
          </p:cNvSpPr>
          <p:nvPr>
            <p:ph idx="1"/>
          </p:nvPr>
        </p:nvSpPr>
        <p:spPr/>
        <p:txBody>
          <a:bodyPr/>
          <a:lstStyle/>
          <a:p>
            <a:endParaRPr lang="en-US" dirty="0" smtClean="0"/>
          </a:p>
          <a:p>
            <a:r>
              <a:rPr lang="en-US" dirty="0" smtClean="0"/>
              <a:t>The prosecution in offering or accepting a plea bargain must do so in the interest of justice, the public interest,  public policy and the need to prevent the abuse of the legal process. </a:t>
            </a:r>
            <a:endParaRPr lang="ig-NG" dirty="0" smtClean="0"/>
          </a:p>
          <a:p>
            <a:r>
              <a:rPr lang="en-US" dirty="0" smtClean="0"/>
              <a:t> </a:t>
            </a:r>
            <a:endParaRPr lang="ig-NG" dirty="0" smtClean="0"/>
          </a:p>
          <a:p>
            <a:endParaRPr lang="ig-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PARTIES MUST RESOLVE. </a:t>
            </a:r>
            <a:br>
              <a:rPr lang="en-US" dirty="0" smtClean="0"/>
            </a:br>
            <a:r>
              <a:rPr lang="en-US" dirty="0" smtClean="0"/>
              <a:t>S. 270 (4</a:t>
            </a:r>
            <a:r>
              <a:rPr lang="en-US" dirty="0" smtClean="0"/>
              <a:t>) (a) – (b).</a:t>
            </a:r>
            <a:endParaRPr lang="ig-NG" dirty="0"/>
          </a:p>
        </p:txBody>
      </p:sp>
      <p:sp>
        <p:nvSpPr>
          <p:cNvPr id="3" name="Content Placeholder 2"/>
          <p:cNvSpPr>
            <a:spLocks noGrp="1"/>
          </p:cNvSpPr>
          <p:nvPr>
            <p:ph idx="1"/>
          </p:nvPr>
        </p:nvSpPr>
        <p:spPr/>
        <p:txBody>
          <a:bodyPr>
            <a:normAutofit lnSpcReduction="10000"/>
          </a:bodyPr>
          <a:lstStyle/>
          <a:p>
            <a:pPr algn="just"/>
            <a:r>
              <a:rPr lang="en-US" dirty="0" smtClean="0"/>
              <a:t>Both parties must before plea to the charge agree in respect of:</a:t>
            </a:r>
            <a:endParaRPr lang="ig-NG" dirty="0" smtClean="0"/>
          </a:p>
          <a:p>
            <a:pPr algn="just"/>
            <a:r>
              <a:rPr lang="en-US" dirty="0" smtClean="0"/>
              <a:t>(a).	the term of the plea bargain which may </a:t>
            </a:r>
            <a:r>
              <a:rPr lang="en-US" dirty="0" smtClean="0"/>
              <a:t>	include </a:t>
            </a:r>
            <a:r>
              <a:rPr lang="en-US" dirty="0" smtClean="0"/>
              <a:t>the sentence recommended within </a:t>
            </a:r>
            <a:r>
              <a:rPr lang="en-US" dirty="0" smtClean="0"/>
              <a:t>	the </a:t>
            </a:r>
            <a:r>
              <a:rPr lang="en-US" dirty="0" smtClean="0"/>
              <a:t>appropriate range of punishment </a:t>
            </a:r>
            <a:r>
              <a:rPr lang="en-US" dirty="0" smtClean="0"/>
              <a:t>	stipulated </a:t>
            </a:r>
            <a:r>
              <a:rPr lang="en-US" dirty="0" smtClean="0"/>
              <a:t>for the offence or a plea of </a:t>
            </a:r>
            <a:r>
              <a:rPr lang="en-US" dirty="0" smtClean="0"/>
              <a:t>	guilty </a:t>
            </a:r>
            <a:r>
              <a:rPr lang="en-US" dirty="0" smtClean="0"/>
              <a:t>by the defendant to the offence </a:t>
            </a:r>
            <a:r>
              <a:rPr lang="en-US" dirty="0" smtClean="0"/>
              <a:t>	charged </a:t>
            </a:r>
            <a:r>
              <a:rPr lang="en-US" dirty="0" smtClean="0"/>
              <a:t>or a lesser offence of which he </a:t>
            </a:r>
            <a:r>
              <a:rPr lang="en-US" dirty="0" smtClean="0"/>
              <a:t>	may </a:t>
            </a:r>
            <a:r>
              <a:rPr lang="en-US" dirty="0" smtClean="0"/>
              <a:t>be convicted on the charge.</a:t>
            </a:r>
            <a:endParaRPr lang="ig-NG" dirty="0" smtClean="0"/>
          </a:p>
          <a:p>
            <a:endParaRPr lang="ig-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PARTIES MUST RESOLVE. </a:t>
            </a:r>
            <a:br>
              <a:rPr lang="en-US" dirty="0" smtClean="0"/>
            </a:br>
            <a:r>
              <a:rPr lang="en-US" dirty="0" smtClean="0"/>
              <a:t>S. 270 (4</a:t>
            </a:r>
            <a:r>
              <a:rPr lang="en-US" dirty="0" smtClean="0"/>
              <a:t>) (a) – (b) contd.</a:t>
            </a:r>
            <a:endParaRPr lang="ig-NG"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(b)	an </a:t>
            </a:r>
            <a:r>
              <a:rPr lang="en-US" dirty="0" smtClean="0"/>
              <a:t>appropriate sentence to be imposed by </a:t>
            </a:r>
            <a:r>
              <a:rPr lang="en-US" dirty="0" smtClean="0"/>
              <a:t>	the </a:t>
            </a:r>
            <a:r>
              <a:rPr lang="en-US" dirty="0" smtClean="0"/>
              <a:t>Court where the defendant is </a:t>
            </a:r>
            <a:r>
              <a:rPr lang="en-US" dirty="0" smtClean="0"/>
              <a:t>	convicted </a:t>
            </a:r>
            <a:r>
              <a:rPr lang="en-US" dirty="0" smtClean="0"/>
              <a:t>of the offence to which he </a:t>
            </a:r>
            <a:r>
              <a:rPr lang="en-US" dirty="0" smtClean="0"/>
              <a:t>	intends </a:t>
            </a:r>
            <a:r>
              <a:rPr lang="en-US" dirty="0" smtClean="0"/>
              <a:t>to plead guilty.</a:t>
            </a:r>
            <a:endParaRPr lang="ig-NG" dirty="0" smtClean="0"/>
          </a:p>
          <a:p>
            <a:r>
              <a:rPr lang="en-US" dirty="0" smtClean="0"/>
              <a:t> </a:t>
            </a:r>
            <a:endParaRPr lang="ig-NG"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FURTHER STEPS TO BE TAKEN BY THE PROSECUTOR. S. 270 (5) (a) &amp; (b).</a:t>
            </a:r>
            <a:endParaRPr lang="ig-NG" dirty="0"/>
          </a:p>
        </p:txBody>
      </p:sp>
      <p:sp>
        <p:nvSpPr>
          <p:cNvPr id="3" name="Content Placeholder 2"/>
          <p:cNvSpPr>
            <a:spLocks noGrp="1"/>
          </p:cNvSpPr>
          <p:nvPr>
            <p:ph idx="1"/>
          </p:nvPr>
        </p:nvSpPr>
        <p:spPr/>
        <p:txBody>
          <a:bodyPr>
            <a:normAutofit fontScale="92500" lnSpcReduction="10000"/>
          </a:bodyPr>
          <a:lstStyle/>
          <a:p>
            <a:r>
              <a:rPr lang="en-US" dirty="0" smtClean="0"/>
              <a:t>The prosecutor may only enter into an  arrangement as contemplated in Subsection 3 above after he has taken the following steps.</a:t>
            </a:r>
            <a:endParaRPr lang="ig-NG" dirty="0" smtClean="0"/>
          </a:p>
          <a:p>
            <a:pPr lvl="0"/>
            <a:r>
              <a:rPr lang="en-US" dirty="0" smtClean="0"/>
              <a:t>(a)	a</a:t>
            </a:r>
            <a:r>
              <a:rPr lang="en-US" dirty="0" smtClean="0"/>
              <a:t>fter </a:t>
            </a:r>
            <a:r>
              <a:rPr lang="en-US" dirty="0" smtClean="0"/>
              <a:t>consultation with the police or </a:t>
            </a:r>
            <a:r>
              <a:rPr lang="en-US" dirty="0" smtClean="0"/>
              <a:t>	investigator </a:t>
            </a:r>
            <a:r>
              <a:rPr lang="en-US" dirty="0" smtClean="0"/>
              <a:t>responsible for the investigation </a:t>
            </a:r>
            <a:r>
              <a:rPr lang="en-US" dirty="0" smtClean="0"/>
              <a:t>	of </a:t>
            </a:r>
            <a:r>
              <a:rPr lang="en-US" dirty="0" smtClean="0"/>
              <a:t>the case and the victim or his </a:t>
            </a:r>
            <a:r>
              <a:rPr lang="en-US" dirty="0" smtClean="0"/>
              <a:t>	representative</a:t>
            </a:r>
            <a:r>
              <a:rPr lang="en-US" dirty="0" smtClean="0"/>
              <a:t>, and </a:t>
            </a:r>
            <a:endParaRPr lang="ig-NG" dirty="0" smtClean="0"/>
          </a:p>
          <a:p>
            <a:pPr lvl="0"/>
            <a:r>
              <a:rPr lang="en-US" dirty="0" smtClean="0"/>
              <a:t>(b)	With </a:t>
            </a:r>
            <a:r>
              <a:rPr lang="en-US" dirty="0" smtClean="0"/>
              <a:t>due regard to the nature of and </a:t>
            </a:r>
            <a:r>
              <a:rPr lang="en-US" dirty="0" smtClean="0"/>
              <a:t>	circumstances </a:t>
            </a:r>
            <a:r>
              <a:rPr lang="en-US" dirty="0" smtClean="0"/>
              <a:t>relating to the offence, the </a:t>
            </a:r>
            <a:r>
              <a:rPr lang="en-US" dirty="0" smtClean="0"/>
              <a:t>	defendant </a:t>
            </a:r>
            <a:r>
              <a:rPr lang="en-US" dirty="0" smtClean="0"/>
              <a:t>and public interest.  </a:t>
            </a:r>
            <a:endParaRPr lang="ig-NG" dirty="0" smtClean="0"/>
          </a:p>
          <a:p>
            <a:endParaRPr lang="ig-NG" dirty="0" smtClean="0"/>
          </a:p>
          <a:p>
            <a:endParaRPr lang="ig-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PUBLIC INTEREST: (proviso to S 270 (5) (b).</a:t>
            </a:r>
            <a:r>
              <a:rPr lang="ig-NG" smtClean="0"/>
              <a:t/>
            </a:r>
            <a:br>
              <a:rPr lang="ig-NG" smtClean="0"/>
            </a:br>
            <a:endParaRPr lang="ig-NG"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t>In determining whether it is in the public interest to enter into a plea bargain, the prosecutor is enjoined to weigh the following relevant factors:</a:t>
            </a:r>
            <a:endParaRPr lang="ig-NG" dirty="0" smtClean="0"/>
          </a:p>
          <a:p>
            <a:pPr lvl="0"/>
            <a:r>
              <a:rPr lang="en-US" dirty="0" smtClean="0"/>
              <a:t>(</a:t>
            </a:r>
            <a:r>
              <a:rPr lang="en-US" dirty="0" err="1" smtClean="0"/>
              <a:t>i</a:t>
            </a:r>
            <a:r>
              <a:rPr lang="en-US" dirty="0" smtClean="0"/>
              <a:t>)	the defendant’s willingness to cooperate in the investigation or 	prosecution of others</a:t>
            </a:r>
            <a:endParaRPr lang="ig-NG" dirty="0" smtClean="0"/>
          </a:p>
          <a:p>
            <a:pPr lvl="0"/>
            <a:r>
              <a:rPr lang="en-US" dirty="0" smtClean="0"/>
              <a:t>(ii)	the defendant’s history with respect to criminal activity,</a:t>
            </a:r>
            <a:endParaRPr lang="ig-NG" dirty="0" smtClean="0"/>
          </a:p>
          <a:p>
            <a:pPr lvl="0"/>
            <a:r>
              <a:rPr lang="en-US" dirty="0" smtClean="0"/>
              <a:t>(iii)	the defendant’s remorse or contrition and his willingness to assume 	responsibility for his conduct,</a:t>
            </a:r>
            <a:endParaRPr lang="ig-NG" dirty="0" smtClean="0"/>
          </a:p>
          <a:p>
            <a:pPr lvl="0"/>
            <a:r>
              <a:rPr lang="en-US" dirty="0" smtClean="0"/>
              <a:t>(iv)	the desirability of prompt and certain disposition of the case,</a:t>
            </a:r>
          </a:p>
          <a:p>
            <a:pPr lvl="0"/>
            <a:r>
              <a:rPr lang="en-US" dirty="0" smtClean="0"/>
              <a:t>(v)	the likelihood of obtaining a conviction at the trial and the probable 	effect 	on witnesses,</a:t>
            </a:r>
          </a:p>
          <a:p>
            <a:pPr lvl="0"/>
            <a:r>
              <a:rPr lang="en-US" dirty="0" smtClean="0"/>
              <a:t>(vi)	the probable sentence or other consequences if the defendant  is 	convicted,</a:t>
            </a:r>
            <a:endParaRPr lang="ig-NG" dirty="0" smtClean="0"/>
          </a:p>
          <a:p>
            <a:pPr lvl="0"/>
            <a:r>
              <a:rPr lang="en-US" dirty="0" smtClean="0"/>
              <a:t>(vii)	the need to avoid delay in the disposition of other cases,</a:t>
            </a:r>
            <a:endParaRPr lang="ig-NG" dirty="0" smtClean="0"/>
          </a:p>
          <a:p>
            <a:pPr lvl="0"/>
            <a:r>
              <a:rPr lang="en-US" dirty="0" smtClean="0"/>
              <a:t>(viii)	the expense of trial and appeal, and </a:t>
            </a:r>
            <a:endParaRPr lang="ig-NG" dirty="0" smtClean="0"/>
          </a:p>
          <a:p>
            <a:pPr lvl="0"/>
            <a:r>
              <a:rPr lang="en-US" dirty="0" smtClean="0"/>
              <a:t>(ix)	the defendant’s willingness to make restitution or pay compensation</a:t>
            </a:r>
          </a:p>
          <a:p>
            <a:pPr lvl="1"/>
            <a:r>
              <a:rPr lang="en-US" dirty="0" smtClean="0"/>
              <a:t>	 to the victim where appropriate.</a:t>
            </a:r>
            <a:endParaRPr lang="ig-NG" dirty="0" smtClean="0"/>
          </a:p>
          <a:p>
            <a:endParaRPr lang="ig-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AIM:</a:t>
            </a:r>
            <a:endParaRPr lang="ig-NG" b="1" u="sng" dirty="0"/>
          </a:p>
        </p:txBody>
      </p:sp>
      <p:sp>
        <p:nvSpPr>
          <p:cNvPr id="3" name="Content Placeholder 2"/>
          <p:cNvSpPr>
            <a:spLocks noGrp="1"/>
          </p:cNvSpPr>
          <p:nvPr>
            <p:ph idx="1"/>
          </p:nvPr>
        </p:nvSpPr>
        <p:spPr/>
        <p:txBody>
          <a:bodyPr>
            <a:normAutofit/>
          </a:bodyPr>
          <a:lstStyle/>
          <a:p>
            <a:r>
              <a:rPr lang="en-US" sz="4000" dirty="0"/>
              <a:t>The aim of this presentation is to consider the concept of Plea Bargain in our criminal jurisprudence by looking at its evolvement over the years </a:t>
            </a:r>
            <a:r>
              <a:rPr lang="en-US" sz="4000" dirty="0" err="1"/>
              <a:t>viz</a:t>
            </a:r>
            <a:r>
              <a:rPr lang="en-US" sz="4000" dirty="0"/>
              <a:t>-a-</a:t>
            </a:r>
            <a:r>
              <a:rPr lang="en-US" sz="4000" dirty="0" err="1"/>
              <a:t>viz</a:t>
            </a:r>
            <a:r>
              <a:rPr lang="en-US" sz="4000" dirty="0"/>
              <a:t> statutory </a:t>
            </a:r>
            <a:r>
              <a:rPr lang="en-US" sz="4000" dirty="0" smtClean="0"/>
              <a:t>provisions </a:t>
            </a:r>
            <a:r>
              <a:rPr lang="en-US" sz="4000" dirty="0"/>
              <a:t>that has formalized its use in criminal trials.</a:t>
            </a:r>
            <a:endParaRPr lang="ig-NG" sz="4000" dirty="0"/>
          </a:p>
          <a:p>
            <a:endParaRPr lang="ig-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PARTICIPATION BY THE VICTIM OR HIS REPRESENTATIVE; S. 270 (6)</a:t>
            </a:r>
            <a:r>
              <a:rPr lang="ig-NG" smtClean="0"/>
              <a:t/>
            </a:r>
            <a:br>
              <a:rPr lang="ig-NG" smtClean="0"/>
            </a:br>
            <a:endParaRPr lang="ig-NG" dirty="0"/>
          </a:p>
        </p:txBody>
      </p:sp>
      <p:sp>
        <p:nvSpPr>
          <p:cNvPr id="3" name="Content Placeholder 2"/>
          <p:cNvSpPr>
            <a:spLocks noGrp="1"/>
          </p:cNvSpPr>
          <p:nvPr>
            <p:ph idx="1"/>
          </p:nvPr>
        </p:nvSpPr>
        <p:spPr/>
        <p:txBody>
          <a:bodyPr/>
          <a:lstStyle/>
          <a:p>
            <a:pPr algn="just"/>
            <a:r>
              <a:rPr lang="en-US" dirty="0" smtClean="0"/>
              <a:t>Here the prosecutor shall ensure that the victim or his representative </a:t>
            </a:r>
            <a:r>
              <a:rPr lang="en-US" dirty="0" smtClean="0"/>
              <a:t>has the </a:t>
            </a:r>
            <a:r>
              <a:rPr lang="en-US" dirty="0" smtClean="0"/>
              <a:t>opportunity to make representations regarding:</a:t>
            </a:r>
            <a:endParaRPr lang="ig-NG" dirty="0" smtClean="0"/>
          </a:p>
          <a:p>
            <a:pPr lvl="0" algn="just"/>
            <a:r>
              <a:rPr lang="en-US" dirty="0" smtClean="0"/>
              <a:t>The content of the agreement, and </a:t>
            </a:r>
            <a:endParaRPr lang="ig-NG" dirty="0" smtClean="0"/>
          </a:p>
          <a:p>
            <a:pPr lvl="0"/>
            <a:r>
              <a:rPr lang="en-US" dirty="0" smtClean="0"/>
              <a:t>The inclusion in the agreement of a compensation or restitution order.</a:t>
            </a:r>
            <a:endParaRPr lang="ig-NG" dirty="0" smtClean="0"/>
          </a:p>
          <a:p>
            <a:endParaRPr lang="ig-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REDUCTION IN WRITING: S. 270 (7)</a:t>
            </a:r>
            <a:endParaRPr lang="ig-NG"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An agreement between the parties contemplated in subsection (3) of this section shall be reduced to writing and shall</a:t>
            </a:r>
            <a:endParaRPr lang="ig-NG" dirty="0" smtClean="0"/>
          </a:p>
          <a:p>
            <a:pPr lvl="0"/>
            <a:r>
              <a:rPr lang="en-US" dirty="0" smtClean="0"/>
              <a:t>(a)	State that before conclusion of the agreement, the defendant has 	been informed:</a:t>
            </a:r>
            <a:endParaRPr lang="ig-NG" dirty="0" smtClean="0"/>
          </a:p>
          <a:p>
            <a:pPr lvl="1">
              <a:buNone/>
            </a:pPr>
            <a:r>
              <a:rPr lang="en-US" dirty="0" smtClean="0"/>
              <a:t>	(</a:t>
            </a:r>
            <a:r>
              <a:rPr lang="en-US" dirty="0" err="1" smtClean="0"/>
              <a:t>i</a:t>
            </a:r>
            <a:r>
              <a:rPr lang="en-US" dirty="0" smtClean="0"/>
              <a:t>)	that he has a right to remain silent,</a:t>
            </a:r>
            <a:endParaRPr lang="ig-NG" dirty="0" smtClean="0"/>
          </a:p>
          <a:p>
            <a:pPr lvl="1"/>
            <a:r>
              <a:rPr lang="en-US" dirty="0" smtClean="0"/>
              <a:t>(ii)	of the consequence of not remaining silent, and </a:t>
            </a:r>
            <a:endParaRPr lang="ig-NG" dirty="0" smtClean="0"/>
          </a:p>
          <a:p>
            <a:pPr lvl="1"/>
            <a:r>
              <a:rPr lang="en-US" dirty="0" smtClean="0"/>
              <a:t>(iii)	that he is not obliged to make any confession or admission that 		could be used in evidence against him;</a:t>
            </a:r>
            <a:endParaRPr lang="ig-NG" dirty="0" smtClean="0"/>
          </a:p>
          <a:p>
            <a:pPr lvl="0"/>
            <a:r>
              <a:rPr lang="en-US" dirty="0" smtClean="0"/>
              <a:t>(b)	state fully the terms of the agreement and any admission made;</a:t>
            </a:r>
            <a:endParaRPr lang="ig-NG" dirty="0" smtClean="0"/>
          </a:p>
          <a:p>
            <a:pPr lvl="0"/>
            <a:r>
              <a:rPr lang="en-US" dirty="0" smtClean="0"/>
              <a:t>(c)	be signed by the prosecutor, the defendant, the legal practitioner 	and the interpreter as the case may be, and </a:t>
            </a:r>
            <a:endParaRPr lang="ig-NG" dirty="0" smtClean="0"/>
          </a:p>
          <a:p>
            <a:pPr lvl="0"/>
            <a:r>
              <a:rPr lang="en-US" dirty="0" smtClean="0"/>
              <a:t>(d)	a copy of the agreement forwarded to the Attorney-General of the 	Federation</a:t>
            </a:r>
            <a:endParaRPr lang="ig-NG" dirty="0" smtClean="0"/>
          </a:p>
          <a:p>
            <a:pPr>
              <a:buNone/>
            </a:pPr>
            <a:r>
              <a:rPr lang="en-US" dirty="0" smtClean="0"/>
              <a:t> </a:t>
            </a:r>
            <a:endParaRPr lang="ig-NG" dirty="0" smtClean="0"/>
          </a:p>
          <a:p>
            <a:endParaRPr lang="ig-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EXCLUSION OF THE JUDGE OR MAGISTRATE: S. 270 (8).</a:t>
            </a:r>
            <a:endParaRPr lang="ig-NG" dirty="0"/>
          </a:p>
        </p:txBody>
      </p:sp>
      <p:sp>
        <p:nvSpPr>
          <p:cNvPr id="3" name="Content Placeholder 2"/>
          <p:cNvSpPr>
            <a:spLocks noGrp="1"/>
          </p:cNvSpPr>
          <p:nvPr>
            <p:ph idx="1"/>
          </p:nvPr>
        </p:nvSpPr>
        <p:spPr/>
        <p:txBody>
          <a:bodyPr/>
          <a:lstStyle/>
          <a:p>
            <a:r>
              <a:rPr lang="en-US" smtClean="0"/>
              <a:t>The Judge or Magistrate before whom </a:t>
            </a:r>
          </a:p>
          <a:p>
            <a:r>
              <a:rPr lang="en-US" smtClean="0"/>
              <a:t>the criminal proceeding is pending shall</a:t>
            </a:r>
          </a:p>
          <a:p>
            <a:r>
              <a:rPr lang="en-US" smtClean="0"/>
              <a:t> not participate in the discussion</a:t>
            </a:r>
          </a:p>
          <a:p>
            <a:r>
              <a:rPr lang="en-US" smtClean="0"/>
              <a:t> contemplated in S. 270 (3). </a:t>
            </a:r>
            <a:endParaRPr lang="ig-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CONFIRMATION OF THE AGREEMENT BY THE DEFENDANT. S. 270 (9)</a:t>
            </a:r>
            <a:endParaRPr lang="ig-NG" dirty="0"/>
          </a:p>
        </p:txBody>
      </p:sp>
      <p:sp>
        <p:nvSpPr>
          <p:cNvPr id="3" name="Content Placeholder 2"/>
          <p:cNvSpPr>
            <a:spLocks noGrp="1"/>
          </p:cNvSpPr>
          <p:nvPr>
            <p:ph idx="1"/>
          </p:nvPr>
        </p:nvSpPr>
        <p:spPr/>
        <p:txBody>
          <a:bodyPr/>
          <a:lstStyle/>
          <a:p>
            <a:r>
              <a:rPr lang="en-US" dirty="0" smtClean="0"/>
              <a:t> </a:t>
            </a:r>
            <a:endParaRPr lang="ig-NG" dirty="0" smtClean="0"/>
          </a:p>
          <a:p>
            <a:pPr algn="just"/>
            <a:r>
              <a:rPr lang="en-US" dirty="0" smtClean="0"/>
              <a:t>Upon conclusion of the agreement between </a:t>
            </a:r>
          </a:p>
          <a:p>
            <a:r>
              <a:rPr lang="en-US" dirty="0" smtClean="0"/>
              <a:t>the prosecution and the </a:t>
            </a:r>
            <a:r>
              <a:rPr lang="en-US" dirty="0" err="1" smtClean="0"/>
              <a:t>defence</a:t>
            </a:r>
            <a:r>
              <a:rPr lang="en-US" dirty="0" smtClean="0"/>
              <a:t>, the prosecutor shall inform the court that the parties have reached an agreement and the presiding judge or magistrate shall then inquire from the defendant to confirm the terms of the agreement.</a:t>
            </a:r>
            <a:endParaRPr lang="ig-NG" dirty="0" smtClean="0"/>
          </a:p>
          <a:p>
            <a:endParaRPr lang="ig-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DUTIES OF THE JUDGE UNDER S. 270 (10) (a) &amp; (b).</a:t>
            </a:r>
            <a:r>
              <a:rPr lang="ig-NG" smtClean="0"/>
              <a:t/>
            </a:r>
            <a:br>
              <a:rPr lang="ig-NG" smtClean="0"/>
            </a:br>
            <a:endParaRPr lang="ig-NG" dirty="0"/>
          </a:p>
        </p:txBody>
      </p:sp>
      <p:sp>
        <p:nvSpPr>
          <p:cNvPr id="3" name="Content Placeholder 2"/>
          <p:cNvSpPr>
            <a:spLocks noGrp="1"/>
          </p:cNvSpPr>
          <p:nvPr>
            <p:ph idx="1"/>
          </p:nvPr>
        </p:nvSpPr>
        <p:spPr/>
        <p:txBody>
          <a:bodyPr>
            <a:normAutofit fontScale="85000" lnSpcReduction="10000"/>
          </a:bodyPr>
          <a:lstStyle/>
          <a:p>
            <a:r>
              <a:rPr lang="en-US" dirty="0" smtClean="0"/>
              <a:t>Under the forgoing subsection, the Judge or Magistrate shall ascertain from the defendant if he admits the allegation in the charge to which he has pleaded guilty and whether he did so voluntarily and without undue influence and may do the following;</a:t>
            </a:r>
            <a:endParaRPr lang="ig-NG" dirty="0" smtClean="0"/>
          </a:p>
          <a:p>
            <a:pPr lvl="0"/>
            <a:r>
              <a:rPr lang="en-US" dirty="0" smtClean="0"/>
              <a:t>(a)	if he is satisfied that the Defendant is guilty of the 	offence to which he has pleaded guilty, convict him 	based on his plea and shall award compensation to 	the victim in accordance with the terms of the 	agreement which shall be delivered by the court in 	accordance with section 308 of this Act; or </a:t>
            </a:r>
            <a:endParaRPr lang="ig-NG" dirty="0" smtClean="0"/>
          </a:p>
          <a:p>
            <a:endParaRPr lang="ig-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DUTIES OF THE JUDGE cont. S. 270 (10) (b)</a:t>
            </a:r>
            <a:endParaRPr lang="ig-NG"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t>Where for any reason he is of the opinion that the defendant cannot be convicted of the offence in respect of which the agreement was reached and to which the defendant has pleaded guilty or that the agreement is in conflict with the defendant’s right referred to subsection (6) of this section, he shall record a plea of not guilty in respect of such charge and order that the trial proceed.</a:t>
            </a:r>
            <a:endParaRPr lang="ig-NG" dirty="0" smtClean="0"/>
          </a:p>
          <a:p>
            <a:r>
              <a:rPr lang="en-US" dirty="0" smtClean="0"/>
              <a:t> </a:t>
            </a:r>
            <a:endParaRPr lang="ig-NG" dirty="0" smtClean="0"/>
          </a:p>
          <a:p>
            <a:endParaRPr lang="ig-N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DUTIES OF THE JUDGE contd. </a:t>
            </a:r>
            <a:br>
              <a:rPr lang="en-US" smtClean="0"/>
            </a:br>
            <a:r>
              <a:rPr lang="en-US" smtClean="0"/>
              <a:t>(SENTENCING) S. 270 (11).</a:t>
            </a:r>
            <a:endParaRPr lang="ig-NG" dirty="0"/>
          </a:p>
        </p:txBody>
      </p:sp>
      <p:sp>
        <p:nvSpPr>
          <p:cNvPr id="3" name="Content Placeholder 2"/>
          <p:cNvSpPr>
            <a:spLocks noGrp="1"/>
          </p:cNvSpPr>
          <p:nvPr>
            <p:ph idx="1"/>
          </p:nvPr>
        </p:nvSpPr>
        <p:spPr/>
        <p:txBody>
          <a:bodyPr>
            <a:normAutofit fontScale="70000" lnSpcReduction="20000"/>
          </a:bodyPr>
          <a:lstStyle/>
          <a:p>
            <a:r>
              <a:rPr lang="en-US" dirty="0" smtClean="0"/>
              <a:t>Where the defendant has been convicted under subsection (10) (a), the presiding judge or magistrate shall consider the sentence as agreed upon and where he is:</a:t>
            </a:r>
          </a:p>
          <a:p>
            <a:endParaRPr lang="ig-NG" dirty="0" smtClean="0"/>
          </a:p>
          <a:p>
            <a:pPr lvl="0"/>
            <a:r>
              <a:rPr lang="en-US" dirty="0" smtClean="0"/>
              <a:t>(a)	satisfied that such sentence is an appropriate </a:t>
            </a:r>
            <a:r>
              <a:rPr lang="en-US" dirty="0" smtClean="0"/>
              <a:t>sentence, </a:t>
            </a:r>
            <a:r>
              <a:rPr lang="en-US" dirty="0" smtClean="0"/>
              <a:t>	impose the sentence,</a:t>
            </a:r>
            <a:endParaRPr lang="ig-NG" dirty="0" smtClean="0"/>
          </a:p>
          <a:p>
            <a:pPr lvl="0"/>
            <a:r>
              <a:rPr lang="en-US" dirty="0" smtClean="0"/>
              <a:t>(b)	 of the view that he would have imposed a lesser sentence 	that the sentence agreed, impose the lesser sentence; or</a:t>
            </a:r>
            <a:endParaRPr lang="ig-NG" dirty="0" smtClean="0"/>
          </a:p>
          <a:p>
            <a:pPr lvl="0"/>
            <a:r>
              <a:rPr lang="en-US" dirty="0" smtClean="0"/>
              <a:t>(c)	of the view that the offence requires a heavier sentence that 	the sentence agreed upon, he shall inform the defendant of 	such heavier sentence he considers appropriate. </a:t>
            </a:r>
            <a:endParaRPr lang="ig-NG" dirty="0" smtClean="0"/>
          </a:p>
          <a:p>
            <a:r>
              <a:rPr lang="en-US" dirty="0" smtClean="0"/>
              <a:t> </a:t>
            </a:r>
            <a:endParaRPr lang="ig-NG" dirty="0" smtClean="0"/>
          </a:p>
          <a:p>
            <a:endParaRPr lang="ig-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t>DUTIES OF THE JUDGE </a:t>
            </a:r>
            <a:r>
              <a:rPr lang="en-US" b="1" dirty="0" smtClean="0"/>
              <a:t>contd. </a:t>
            </a:r>
            <a:r>
              <a:rPr lang="en-US" b="1" dirty="0" smtClean="0"/>
              <a:t>(APPROPRIATE ORDER TO MAKE;</a:t>
            </a:r>
            <a:br>
              <a:rPr lang="en-US" b="1" dirty="0" smtClean="0"/>
            </a:br>
            <a:r>
              <a:rPr lang="en-US" b="1" dirty="0" smtClean="0"/>
              <a:t> S. 270 (12) </a:t>
            </a:r>
            <a:endParaRPr lang="ig-NG" dirty="0"/>
          </a:p>
        </p:txBody>
      </p:sp>
      <p:sp>
        <p:nvSpPr>
          <p:cNvPr id="3" name="Content Placeholder 2"/>
          <p:cNvSpPr>
            <a:spLocks noGrp="1"/>
          </p:cNvSpPr>
          <p:nvPr>
            <p:ph idx="1"/>
          </p:nvPr>
        </p:nvSpPr>
        <p:spPr>
          <a:xfrm>
            <a:off x="457200" y="1905000"/>
            <a:ext cx="8229600" cy="4221163"/>
          </a:xfrm>
        </p:spPr>
        <p:txBody>
          <a:bodyPr/>
          <a:lstStyle/>
          <a:p>
            <a:endParaRPr lang="en-US" dirty="0" smtClean="0"/>
          </a:p>
          <a:p>
            <a:r>
              <a:rPr lang="en-US" dirty="0" smtClean="0"/>
              <a:t>The </a:t>
            </a:r>
            <a:r>
              <a:rPr lang="en-US" dirty="0"/>
              <a:t>presiding Judge or magistrate shall make an order that any money, asset to be forfeited under the plea bargain shall be transferred to and vest in the victim or his representative or any person as may be appropriate or reasonably feasible  </a:t>
            </a:r>
            <a:endParaRPr lang="ig-NG" dirty="0"/>
          </a:p>
          <a:p>
            <a:endParaRPr lang="ig-N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EXECUTION OF THE TERMS OF THE AGREEMENT: S. 270 (13).</a:t>
            </a:r>
            <a:r>
              <a:rPr lang="ig-NG" smtClean="0"/>
              <a:t/>
            </a:r>
            <a:br>
              <a:rPr lang="ig-NG" smtClean="0"/>
            </a:br>
            <a:endParaRPr lang="ig-NG" dirty="0"/>
          </a:p>
        </p:txBody>
      </p:sp>
      <p:sp>
        <p:nvSpPr>
          <p:cNvPr id="3" name="Content Placeholder 2"/>
          <p:cNvSpPr>
            <a:spLocks noGrp="1"/>
          </p:cNvSpPr>
          <p:nvPr>
            <p:ph idx="1"/>
          </p:nvPr>
        </p:nvSpPr>
        <p:spPr/>
        <p:txBody>
          <a:bodyPr>
            <a:normAutofit fontScale="85000" lnSpcReduction="10000"/>
          </a:bodyPr>
          <a:lstStyle/>
          <a:p>
            <a:pPr algn="just"/>
            <a:r>
              <a:rPr lang="en-US" dirty="0" smtClean="0"/>
              <a:t>It is the duty of the prosecutor under the Act to take reasonable steps to ensure that any money, asset or property agreed to be forfeited or returned by the offender under a plea bargain are transferred to or vested in the victim, his representative or other person lawfully entitled to it notwithstanding the provisions of the Sheriff and Civil process Act. </a:t>
            </a:r>
            <a:endParaRPr lang="ig-NG" dirty="0" smtClean="0"/>
          </a:p>
          <a:p>
            <a:r>
              <a:rPr lang="en-US" dirty="0" smtClean="0"/>
              <a:t>This is because the responsibility on the prosecutor under this subsection which is that of enforcing the terms of the agreement is ordinarily that of the Sheriff under the Sheriff and Civil Process Act. </a:t>
            </a:r>
            <a:endParaRPr lang="ig-NG" dirty="0" smtClean="0"/>
          </a:p>
          <a:p>
            <a:endParaRPr lang="ig-N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atinLnBrk="1"/>
            <a:r>
              <a:rPr lang="en-US" b="1" u="sng" dirty="0" smtClean="0"/>
              <a:t/>
            </a:r>
            <a:br>
              <a:rPr lang="en-US" b="1" u="sng" dirty="0" smtClean="0"/>
            </a:br>
            <a:r>
              <a:rPr lang="en-US" b="1" u="sng" dirty="0" smtClean="0"/>
              <a:t>PENALTY </a:t>
            </a:r>
            <a:r>
              <a:rPr lang="en-US" b="1" u="sng" dirty="0"/>
              <a:t>FOR REFUSAL TO COMPLY: S. 270 (14</a:t>
            </a:r>
            <a:r>
              <a:rPr lang="en-US" b="1" u="sng" dirty="0" smtClean="0"/>
              <a:t>).</a:t>
            </a:r>
            <a:r>
              <a:rPr lang="ig-NG" dirty="0"/>
              <a:t/>
            </a:r>
            <a:br>
              <a:rPr lang="ig-NG" dirty="0"/>
            </a:br>
            <a:endParaRPr lang="ig-NG" dirty="0"/>
          </a:p>
        </p:txBody>
      </p:sp>
      <p:sp>
        <p:nvSpPr>
          <p:cNvPr id="3" name="Content Placeholder 2"/>
          <p:cNvSpPr>
            <a:spLocks noGrp="1"/>
          </p:cNvSpPr>
          <p:nvPr>
            <p:ph idx="1"/>
          </p:nvPr>
        </p:nvSpPr>
        <p:spPr/>
        <p:txBody>
          <a:bodyPr/>
          <a:lstStyle/>
          <a:p>
            <a:pPr algn="just"/>
            <a:r>
              <a:rPr lang="en-US" dirty="0" smtClean="0"/>
              <a:t>Any person who willfully and without just cause obstructs or impedes the vesting or transfer of any money, asset or property under the Act commits an offence and is liable on conviction to imprisonment for 7 years without an option of fine</a:t>
            </a:r>
            <a:endParaRPr lang="ig-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DEFINITION</a:t>
            </a:r>
            <a:r>
              <a:rPr lang="en-US" b="1" u="sng" dirty="0"/>
              <a:t>:</a:t>
            </a:r>
            <a:r>
              <a:rPr lang="ig-NG" dirty="0"/>
              <a:t/>
            </a:r>
            <a:br>
              <a:rPr lang="ig-NG" dirty="0"/>
            </a:br>
            <a:endParaRPr lang="ig-NG" dirty="0"/>
          </a:p>
        </p:txBody>
      </p:sp>
      <p:sp>
        <p:nvSpPr>
          <p:cNvPr id="3" name="Content Placeholder 2"/>
          <p:cNvSpPr>
            <a:spLocks noGrp="1"/>
          </p:cNvSpPr>
          <p:nvPr>
            <p:ph idx="1"/>
          </p:nvPr>
        </p:nvSpPr>
        <p:spPr/>
        <p:txBody>
          <a:bodyPr>
            <a:normAutofit fontScale="92500" lnSpcReduction="10000"/>
          </a:bodyPr>
          <a:lstStyle/>
          <a:p>
            <a:r>
              <a:rPr lang="en-US" dirty="0"/>
              <a:t>The term "Plea Bargain" comes from two distinct words "Plea" and "Bargain". The word "plea" has been defined to mean "the formal response of an accused person to a charge which is either a plea of guilty or not </a:t>
            </a:r>
            <a:r>
              <a:rPr lang="en-US" dirty="0" smtClean="0"/>
              <a:t>guilty.</a:t>
            </a:r>
            <a:endParaRPr lang="ig-NG" dirty="0"/>
          </a:p>
          <a:p>
            <a:r>
              <a:rPr lang="en-US" dirty="0"/>
              <a:t>The word "Bargain" literally means negotiating a settlement and has been defined in law to mean an agreement of two or more persons to exchange promise or to exchange a promise for a performance. </a:t>
            </a:r>
            <a:endParaRPr lang="ig-NG" dirty="0"/>
          </a:p>
          <a:p>
            <a:endParaRPr lang="ig-N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OPTIONS OPEN TO THE DEFENDANT: S.270 (15).</a:t>
            </a:r>
            <a:r>
              <a:rPr lang="ig-NG" smtClean="0"/>
              <a:t/>
            </a:r>
            <a:br>
              <a:rPr lang="ig-NG" smtClean="0"/>
            </a:br>
            <a:endParaRPr lang="ig-NG" dirty="0"/>
          </a:p>
        </p:txBody>
      </p:sp>
      <p:sp>
        <p:nvSpPr>
          <p:cNvPr id="3" name="Content Placeholder 2"/>
          <p:cNvSpPr>
            <a:spLocks noGrp="1"/>
          </p:cNvSpPr>
          <p:nvPr>
            <p:ph idx="1"/>
          </p:nvPr>
        </p:nvSpPr>
        <p:spPr/>
        <p:txBody>
          <a:bodyPr>
            <a:normAutofit fontScale="77500" lnSpcReduction="20000"/>
          </a:bodyPr>
          <a:lstStyle/>
          <a:p>
            <a:r>
              <a:rPr lang="en-US" dirty="0" smtClean="0"/>
              <a:t>Where the defendant is informed by the court of the heavier sentence as contemplated in subsection (11) (c) of this section, he may elect to do either of the following:</a:t>
            </a:r>
          </a:p>
          <a:p>
            <a:endParaRPr lang="ig-NG" dirty="0" smtClean="0"/>
          </a:p>
          <a:p>
            <a:pPr lvl="0"/>
            <a:r>
              <a:rPr lang="en-US" dirty="0" smtClean="0"/>
              <a:t>(a)	abide by his plea of guilty as agreed upon and agree	 that subject to the defendant’s right to lead evidence	and to present argument relevant to the sentencing, 	the presiding judge or magistrate proceeding with the 	sentencing; or</a:t>
            </a:r>
          </a:p>
          <a:p>
            <a:pPr lvl="0"/>
            <a:endParaRPr lang="ig-NG" dirty="0" smtClean="0"/>
          </a:p>
          <a:p>
            <a:pPr lvl="0"/>
            <a:r>
              <a:rPr lang="en-US" dirty="0" smtClean="0"/>
              <a:t>(b)	withdraw from his plea agreement, in which case</a:t>
            </a:r>
          </a:p>
          <a:p>
            <a:pPr lvl="0"/>
            <a:r>
              <a:rPr lang="en-US" dirty="0" smtClean="0"/>
              <a:t>	 the trial shall proceed de novo before another judge  	or magistrate as the case may be.</a:t>
            </a:r>
            <a:endParaRPr lang="ig-NG" dirty="0" smtClean="0"/>
          </a:p>
          <a:p>
            <a:endParaRPr lang="ig-N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TRIAL DE NOVO: S. 270 (16)</a:t>
            </a:r>
            <a:r>
              <a:rPr lang="ig-NG" smtClean="0"/>
              <a:t/>
            </a:r>
            <a:br>
              <a:rPr lang="ig-NG" smtClean="0"/>
            </a:br>
            <a:endParaRPr lang="ig-NG" dirty="0"/>
          </a:p>
        </p:txBody>
      </p:sp>
      <p:sp>
        <p:nvSpPr>
          <p:cNvPr id="3" name="Content Placeholder 2"/>
          <p:cNvSpPr>
            <a:spLocks noGrp="1"/>
          </p:cNvSpPr>
          <p:nvPr>
            <p:ph idx="1"/>
          </p:nvPr>
        </p:nvSpPr>
        <p:spPr/>
        <p:txBody>
          <a:bodyPr>
            <a:normAutofit fontScale="85000" lnSpcReduction="10000"/>
          </a:bodyPr>
          <a:lstStyle/>
          <a:p>
            <a:r>
              <a:rPr lang="en-US" dirty="0" smtClean="0"/>
              <a:t>Where trial proceeds as contemplated under subsection (15) (a) or de novo before another presiding judge or magistrate as contemplated in subsection (15) (b)</a:t>
            </a:r>
            <a:endParaRPr lang="ig-NG" dirty="0" smtClean="0"/>
          </a:p>
          <a:p>
            <a:pPr lvl="0"/>
            <a:r>
              <a:rPr lang="en-US" dirty="0" smtClean="0"/>
              <a:t>(</a:t>
            </a:r>
            <a:r>
              <a:rPr lang="en-US" dirty="0" smtClean="0"/>
              <a:t>a)	no reference shall be made to the 			agreement;</a:t>
            </a:r>
            <a:endParaRPr lang="ig-NG" dirty="0" smtClean="0"/>
          </a:p>
          <a:p>
            <a:pPr lvl="0"/>
            <a:r>
              <a:rPr lang="en-US" dirty="0" smtClean="0"/>
              <a:t>(b)	</a:t>
            </a:r>
            <a:r>
              <a:rPr lang="en-US" dirty="0" smtClean="0"/>
              <a:t>no </a:t>
            </a:r>
            <a:r>
              <a:rPr lang="en-US" dirty="0" smtClean="0"/>
              <a:t>admission contained therein or 			statement relating thereto shall be 			admissible against the defendant; and </a:t>
            </a:r>
            <a:endParaRPr lang="ig-NG" dirty="0" smtClean="0"/>
          </a:p>
          <a:p>
            <a:pPr lvl="0"/>
            <a:r>
              <a:rPr lang="en-US" dirty="0" smtClean="0"/>
              <a:t>(c)	the prosecutor and the defendant may not enter 	into a similar plea and sentence agreement.</a:t>
            </a:r>
            <a:endParaRPr lang="ig-NG" dirty="0" smtClean="0"/>
          </a:p>
          <a:p>
            <a:endParaRPr lang="ig-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FUTURE TRIAL ON THE SAME OFFENCE: </a:t>
            </a:r>
            <a:r>
              <a:rPr lang="en-US" dirty="0" smtClean="0"/>
              <a:t>S. 270 (17).</a:t>
            </a:r>
            <a:r>
              <a:rPr lang="ig-NG" dirty="0" smtClean="0"/>
              <a:t/>
            </a:r>
            <a:br>
              <a:rPr lang="ig-NG" dirty="0" smtClean="0"/>
            </a:br>
            <a:endParaRPr lang="ig-NG" dirty="0"/>
          </a:p>
        </p:txBody>
      </p:sp>
      <p:sp>
        <p:nvSpPr>
          <p:cNvPr id="3" name="Content Placeholder 2"/>
          <p:cNvSpPr>
            <a:spLocks noGrp="1"/>
          </p:cNvSpPr>
          <p:nvPr>
            <p:ph idx="1"/>
          </p:nvPr>
        </p:nvSpPr>
        <p:spPr/>
        <p:txBody>
          <a:bodyPr/>
          <a:lstStyle/>
          <a:p>
            <a:pPr algn="just"/>
            <a:r>
              <a:rPr lang="en-US" dirty="0" smtClean="0"/>
              <a:t>Any person who has been convicted and sentenced under the provisions of subsection (1) of this section shall not be charged or tried again on the same facts for the greater offence earlier charged to which he has pleaded to a lesser offence.</a:t>
            </a:r>
            <a:endParaRPr lang="ig-NG" dirty="0" smtClean="0"/>
          </a:p>
          <a:p>
            <a:endParaRPr lang="ig-N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NO RIGHT OF APPEAL: S. 270 (18)</a:t>
            </a:r>
            <a:r>
              <a:rPr lang="ig-NG" dirty="0"/>
              <a:t/>
            </a:r>
            <a:br>
              <a:rPr lang="ig-NG" dirty="0"/>
            </a:br>
            <a:endParaRPr lang="ig-NG" dirty="0"/>
          </a:p>
        </p:txBody>
      </p:sp>
      <p:sp>
        <p:nvSpPr>
          <p:cNvPr id="3" name="Content Placeholder 2"/>
          <p:cNvSpPr>
            <a:spLocks noGrp="1"/>
          </p:cNvSpPr>
          <p:nvPr>
            <p:ph idx="1"/>
          </p:nvPr>
        </p:nvSpPr>
        <p:spPr/>
        <p:txBody>
          <a:bodyPr/>
          <a:lstStyle/>
          <a:p>
            <a:pPr latinLnBrk="1"/>
            <a:r>
              <a:rPr lang="en-US" dirty="0"/>
              <a:t>The judgment of the court contemplated under subsection (10) of this section shall be final and no appeal shall lie in any court against such judgment except fraud is alleged.</a:t>
            </a:r>
            <a:endParaRPr lang="ig-NG" dirty="0"/>
          </a:p>
          <a:p>
            <a:pPr latinLnBrk="1"/>
            <a:r>
              <a:rPr lang="en-US" dirty="0"/>
              <a:t> </a:t>
            </a:r>
            <a:endParaRPr lang="ig-NG" dirty="0"/>
          </a:p>
          <a:p>
            <a:endParaRPr lang="ig-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APPLICATION BY THE COMMISSION:</a:t>
            </a:r>
            <a:r>
              <a:rPr lang="ig-NG" smtClean="0"/>
              <a:t/>
            </a:r>
            <a:br>
              <a:rPr lang="ig-NG" smtClean="0"/>
            </a:br>
            <a:endParaRPr lang="ig-NG" dirty="0"/>
          </a:p>
        </p:txBody>
      </p:sp>
      <p:sp>
        <p:nvSpPr>
          <p:cNvPr id="3" name="Content Placeholder 2"/>
          <p:cNvSpPr>
            <a:spLocks noGrp="1"/>
          </p:cNvSpPr>
          <p:nvPr>
            <p:ph idx="1"/>
          </p:nvPr>
        </p:nvSpPr>
        <p:spPr/>
        <p:txBody>
          <a:bodyPr>
            <a:normAutofit fontScale="55000" lnSpcReduction="20000"/>
          </a:bodyPr>
          <a:lstStyle/>
          <a:p>
            <a:pPr algn="just"/>
            <a:r>
              <a:rPr lang="en-US" dirty="0" smtClean="0"/>
              <a:t>The Commission relying on the provisions of the Administration of Criminal Justice Law of Lagos State, 2011 which is similar to the ACJA 2015 has upon been approached by the defendants secured convictions. We refer to the cases of;</a:t>
            </a:r>
            <a:endParaRPr lang="ig-NG" dirty="0" smtClean="0"/>
          </a:p>
          <a:p>
            <a:pPr lvl="0"/>
            <a:r>
              <a:rPr lang="en-US" dirty="0" smtClean="0"/>
              <a:t>Federal Republic of Nigeria V. Helen Bando &amp; Ors (Charge No: ID/418C/2013) </a:t>
            </a:r>
          </a:p>
          <a:p>
            <a:pPr lvl="0"/>
            <a:endParaRPr lang="en-US" dirty="0" smtClean="0"/>
          </a:p>
          <a:p>
            <a:r>
              <a:rPr lang="en-US" dirty="0" smtClean="0"/>
              <a:t>Federal Republic of Nigeria V. Daniel </a:t>
            </a:r>
            <a:r>
              <a:rPr lang="en-US" dirty="0" err="1" smtClean="0"/>
              <a:t>Okoro</a:t>
            </a:r>
            <a:r>
              <a:rPr lang="en-US" dirty="0" smtClean="0"/>
              <a:t> (Charge No: ID/412C/2013),</a:t>
            </a:r>
            <a:endParaRPr lang="ig-NG" dirty="0" smtClean="0"/>
          </a:p>
          <a:p>
            <a:r>
              <a:rPr lang="en-US" dirty="0" smtClean="0"/>
              <a:t> </a:t>
            </a:r>
            <a:endParaRPr lang="ig-NG" dirty="0" smtClean="0"/>
          </a:p>
          <a:p>
            <a:pPr lvl="0"/>
            <a:r>
              <a:rPr lang="en-US" dirty="0" smtClean="0"/>
              <a:t>Federal Republic of Nigeria V. </a:t>
            </a:r>
            <a:r>
              <a:rPr lang="en-US" dirty="0" err="1" smtClean="0"/>
              <a:t>Okwara</a:t>
            </a:r>
            <a:r>
              <a:rPr lang="en-US" dirty="0" smtClean="0"/>
              <a:t> </a:t>
            </a:r>
            <a:r>
              <a:rPr lang="en-US" dirty="0" err="1" smtClean="0"/>
              <a:t>Chidera</a:t>
            </a:r>
            <a:r>
              <a:rPr lang="en-US" dirty="0" smtClean="0"/>
              <a:t> Oscar, Kennedy </a:t>
            </a:r>
            <a:r>
              <a:rPr lang="en-US" dirty="0" err="1" smtClean="0"/>
              <a:t>Nwosu</a:t>
            </a:r>
            <a:r>
              <a:rPr lang="en-US" dirty="0" smtClean="0"/>
              <a:t> &amp; Eddie </a:t>
            </a:r>
            <a:r>
              <a:rPr lang="en-US" dirty="0" err="1" smtClean="0"/>
              <a:t>Ehiane</a:t>
            </a:r>
            <a:r>
              <a:rPr lang="en-US" dirty="0" smtClean="0"/>
              <a:t> (Charge No: 1D/41C/2013).</a:t>
            </a:r>
            <a:endParaRPr lang="ig-NG" dirty="0" smtClean="0"/>
          </a:p>
          <a:p>
            <a:r>
              <a:rPr lang="en-US" dirty="0" smtClean="0"/>
              <a:t> </a:t>
            </a:r>
            <a:endParaRPr lang="ig-NG" dirty="0" smtClean="0"/>
          </a:p>
          <a:p>
            <a:pPr algn="just"/>
            <a:r>
              <a:rPr lang="en-US" dirty="0" smtClean="0"/>
              <a:t>In  the said cases defendants who were charged for falsification of documents submitted at the Indian High Commission for the purpose of securing Indian travel visa </a:t>
            </a:r>
            <a:r>
              <a:rPr lang="en-US" dirty="0" smtClean="0"/>
              <a:t>contrary </a:t>
            </a:r>
            <a:r>
              <a:rPr lang="en-US" dirty="0" smtClean="0"/>
              <a:t>to Section </a:t>
            </a:r>
            <a:r>
              <a:rPr lang="en-US" dirty="0" smtClean="0"/>
              <a:t>17 </a:t>
            </a:r>
            <a:r>
              <a:rPr lang="en-US" dirty="0" smtClean="0"/>
              <a:t>(1) (c) of the ICPC Act </a:t>
            </a:r>
            <a:r>
              <a:rPr lang="en-US" dirty="0" smtClean="0"/>
              <a:t>were sentenced to compulsory one year imprisonment without </a:t>
            </a:r>
            <a:r>
              <a:rPr lang="en-US" dirty="0" smtClean="0"/>
              <a:t>an option of fine.</a:t>
            </a:r>
            <a:endParaRPr lang="ig-NG" dirty="0" smtClean="0"/>
          </a:p>
          <a:p>
            <a:endParaRPr lang="ig-NG"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DOMESTICATION </a:t>
            </a:r>
            <a:r>
              <a:rPr lang="en-US" b="1" u="sng" dirty="0"/>
              <a:t>OF PLEA BARGAIN IN THE LAWS OF THE STATES: </a:t>
            </a:r>
            <a:r>
              <a:rPr lang="ig-NG" dirty="0"/>
              <a:t/>
            </a:r>
            <a:br>
              <a:rPr lang="ig-NG" dirty="0"/>
            </a:br>
            <a:endParaRPr lang="ig-NG" dirty="0"/>
          </a:p>
        </p:txBody>
      </p:sp>
      <p:sp>
        <p:nvSpPr>
          <p:cNvPr id="3" name="Content Placeholder 2"/>
          <p:cNvSpPr>
            <a:spLocks noGrp="1"/>
          </p:cNvSpPr>
          <p:nvPr>
            <p:ph idx="1"/>
          </p:nvPr>
        </p:nvSpPr>
        <p:spPr/>
        <p:txBody>
          <a:bodyPr/>
          <a:lstStyle/>
          <a:p>
            <a:r>
              <a:rPr lang="en-US" dirty="0"/>
              <a:t>So far available records show that Lagos, </a:t>
            </a:r>
            <a:r>
              <a:rPr lang="en-US" dirty="0" err="1"/>
              <a:t>Ekiti</a:t>
            </a:r>
            <a:r>
              <a:rPr lang="en-US" dirty="0"/>
              <a:t> and </a:t>
            </a:r>
            <a:r>
              <a:rPr lang="en-US" dirty="0" err="1"/>
              <a:t>Anambra</a:t>
            </a:r>
            <a:r>
              <a:rPr lang="en-US" dirty="0"/>
              <a:t> States have in the respective Administration of Criminal Justice Laws provided for plea bargain. See </a:t>
            </a:r>
            <a:r>
              <a:rPr lang="en-US" dirty="0" smtClean="0"/>
              <a:t>for instance </a:t>
            </a:r>
            <a:r>
              <a:rPr lang="en-US" b="1" i="1" dirty="0" smtClean="0"/>
              <a:t>Sections </a:t>
            </a:r>
            <a:r>
              <a:rPr lang="en-US" b="1" i="1" dirty="0"/>
              <a:t>75 &amp; 76 of the Administration of Criminal Justice Law of Lagos State, </a:t>
            </a:r>
            <a:r>
              <a:rPr lang="en-US" b="1" i="1" dirty="0" smtClean="0"/>
              <a:t>2011.</a:t>
            </a:r>
            <a:endParaRPr lang="ig-NG" dirty="0"/>
          </a:p>
          <a:p>
            <a:endParaRPr lang="ig-N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CONCLUSION:</a:t>
            </a:r>
            <a:r>
              <a:rPr lang="ig-NG" dirty="0"/>
              <a:t/>
            </a:r>
            <a:br>
              <a:rPr lang="ig-NG" dirty="0"/>
            </a:br>
            <a:endParaRPr lang="ig-NG" dirty="0"/>
          </a:p>
        </p:txBody>
      </p:sp>
      <p:sp>
        <p:nvSpPr>
          <p:cNvPr id="3" name="Content Placeholder 2"/>
          <p:cNvSpPr>
            <a:spLocks noGrp="1"/>
          </p:cNvSpPr>
          <p:nvPr>
            <p:ph idx="1"/>
          </p:nvPr>
        </p:nvSpPr>
        <p:spPr/>
        <p:txBody>
          <a:bodyPr>
            <a:normAutofit fontScale="92500"/>
          </a:bodyPr>
          <a:lstStyle/>
          <a:p>
            <a:pPr algn="just"/>
            <a:r>
              <a:rPr lang="en-US" dirty="0"/>
              <a:t>The concept of plea bargain as we have discussed </a:t>
            </a:r>
            <a:r>
              <a:rPr lang="en-US" dirty="0" smtClean="0"/>
              <a:t>no doubt </a:t>
            </a:r>
            <a:r>
              <a:rPr lang="en-US" dirty="0"/>
              <a:t>is </a:t>
            </a:r>
            <a:r>
              <a:rPr lang="en-US" dirty="0" smtClean="0"/>
              <a:t>expected </a:t>
            </a:r>
            <a:r>
              <a:rPr lang="en-US" dirty="0"/>
              <a:t>to enhance speedy dispensation of justice, however the prosecutor who represents the interest of the state as well as that of the victim should play according to the </a:t>
            </a:r>
            <a:r>
              <a:rPr lang="en-US" dirty="0" smtClean="0"/>
              <a:t>rules bearing in mind the interest of justice, public interest and public policy. </a:t>
            </a:r>
          </a:p>
          <a:p>
            <a:pPr algn="just"/>
            <a:endParaRPr lang="en-US" dirty="0"/>
          </a:p>
          <a:p>
            <a:pPr algn="just"/>
            <a:r>
              <a:rPr lang="en-US" dirty="0" smtClean="0"/>
              <a:t>Thank </a:t>
            </a:r>
            <a:r>
              <a:rPr lang="en-US" dirty="0"/>
              <a:t>you for listening.</a:t>
            </a:r>
            <a:endParaRPr lang="ig-NG"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 contd.</a:t>
            </a:r>
            <a:endParaRPr lang="ig-NG" dirty="0"/>
          </a:p>
        </p:txBody>
      </p:sp>
      <p:sp>
        <p:nvSpPr>
          <p:cNvPr id="3" name="Content Placeholder 2"/>
          <p:cNvSpPr>
            <a:spLocks noGrp="1"/>
          </p:cNvSpPr>
          <p:nvPr>
            <p:ph idx="1"/>
          </p:nvPr>
        </p:nvSpPr>
        <p:spPr/>
        <p:txBody>
          <a:bodyPr>
            <a:normAutofit lnSpcReduction="10000"/>
          </a:bodyPr>
          <a:lstStyle/>
          <a:p>
            <a:r>
              <a:rPr lang="en-US" smtClean="0"/>
              <a:t>Put together, the Black's Law Dictionary has defined Plea Bargain thus:</a:t>
            </a:r>
            <a:endParaRPr lang="ig-NG" smtClean="0"/>
          </a:p>
          <a:p>
            <a:r>
              <a:rPr lang="en-US" smtClean="0"/>
              <a:t>"A negotiated agreement between a prosecutor and a criminal defendant who pleads guilty to a lesser offence or to one or more multiple charges in exchange for some concession by the prosecutor, usually a more lenient sentence or a dismissal of other charges".</a:t>
            </a:r>
            <a:endParaRPr lang="ig-NG" smtClean="0"/>
          </a:p>
          <a:p>
            <a:endParaRPr lang="ig-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b="1" u="sng" dirty="0" smtClean="0"/>
              <a:t/>
            </a:r>
            <a:br>
              <a:rPr lang="en-US" b="1" u="sng" dirty="0" smtClean="0"/>
            </a:br>
            <a:r>
              <a:rPr lang="en-US" b="1" u="sng" dirty="0" smtClean="0"/>
              <a:t>EVOLUTION </a:t>
            </a:r>
            <a:r>
              <a:rPr lang="en-US" b="1" u="sng" dirty="0"/>
              <a:t>OF THE CONCEPT OF PLEA BARGAIN:</a:t>
            </a:r>
            <a:r>
              <a:rPr lang="ig-NG" dirty="0"/>
              <a:t/>
            </a:r>
            <a:br>
              <a:rPr lang="ig-NG" dirty="0"/>
            </a:br>
            <a:endParaRPr lang="ig-NG" dirty="0"/>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In </a:t>
            </a:r>
            <a:r>
              <a:rPr lang="en-US" dirty="0"/>
              <a:t>traditional African societies, the use of plea bargain has been employed although in an informal way. </a:t>
            </a:r>
            <a:r>
              <a:rPr lang="en-US" sz="4000" dirty="0" smtClean="0"/>
              <a:t>P</a:t>
            </a:r>
            <a:r>
              <a:rPr lang="en-US" sz="4000" dirty="0" smtClean="0"/>
              <a:t>ersons</a:t>
            </a:r>
            <a:r>
              <a:rPr lang="en-US" dirty="0" smtClean="0"/>
              <a:t> </a:t>
            </a:r>
            <a:r>
              <a:rPr lang="en-US" dirty="0"/>
              <a:t>who were accused of offences would usually receive lesser punishment </a:t>
            </a:r>
            <a:r>
              <a:rPr lang="en-US" dirty="0" smtClean="0"/>
              <a:t>if they confess to the commission of the crime. </a:t>
            </a:r>
            <a:endParaRPr lang="ig-NG" dirty="0"/>
          </a:p>
          <a:p>
            <a:endParaRPr lang="ig-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contd.</a:t>
            </a:r>
            <a:endParaRPr lang="ig-NG" dirty="0"/>
          </a:p>
        </p:txBody>
      </p:sp>
      <p:sp>
        <p:nvSpPr>
          <p:cNvPr id="3" name="Content Placeholder 2"/>
          <p:cNvSpPr>
            <a:spLocks noGrp="1"/>
          </p:cNvSpPr>
          <p:nvPr>
            <p:ph idx="1"/>
          </p:nvPr>
        </p:nvSpPr>
        <p:spPr/>
        <p:txBody>
          <a:bodyPr>
            <a:normAutofit fontScale="85000" lnSpcReduction="20000"/>
          </a:bodyPr>
          <a:lstStyle/>
          <a:p>
            <a:pPr algn="just"/>
            <a:r>
              <a:rPr lang="en-US" dirty="0"/>
              <a:t>Formally the concept gained currency in the early 19th century when the need to obviate with the delays </a:t>
            </a:r>
            <a:r>
              <a:rPr lang="en-US" dirty="0" smtClean="0"/>
              <a:t>occasioned </a:t>
            </a:r>
            <a:r>
              <a:rPr lang="en-US" dirty="0"/>
              <a:t>by legal technicalities witnessed in adversarial system of </a:t>
            </a:r>
            <a:r>
              <a:rPr lang="en-US" dirty="0" smtClean="0"/>
              <a:t>trial </a:t>
            </a:r>
            <a:r>
              <a:rPr lang="en-US" dirty="0"/>
              <a:t>and the </a:t>
            </a:r>
            <a:r>
              <a:rPr lang="en-US" dirty="0" smtClean="0"/>
              <a:t>fact that the burden </a:t>
            </a:r>
            <a:r>
              <a:rPr lang="en-US" dirty="0"/>
              <a:t>on taxpayers </a:t>
            </a:r>
            <a:r>
              <a:rPr lang="en-US" dirty="0" smtClean="0"/>
              <a:t>money spent on criminal </a:t>
            </a:r>
            <a:r>
              <a:rPr lang="en-US" dirty="0"/>
              <a:t>prosecution became unbearable. </a:t>
            </a:r>
            <a:endParaRPr lang="en-US" dirty="0" smtClean="0"/>
          </a:p>
          <a:p>
            <a:pPr algn="just"/>
            <a:r>
              <a:rPr lang="en-US" dirty="0" smtClean="0"/>
              <a:t>Securing </a:t>
            </a:r>
            <a:r>
              <a:rPr lang="en-US" dirty="0"/>
              <a:t>conviction in otherwise simple criminal trial became an uphill task to the end that several accused </a:t>
            </a:r>
            <a:r>
              <a:rPr lang="en-US" dirty="0" smtClean="0"/>
              <a:t>persons </a:t>
            </a:r>
            <a:r>
              <a:rPr lang="en-US" dirty="0"/>
              <a:t>were saved the pain of physical contact with prison gates. </a:t>
            </a:r>
            <a:r>
              <a:rPr lang="en-US" b="1" u="sng" dirty="0"/>
              <a:t>Plea Bargain therefore emerged as a compromise to ensure that criminals were adequately punished. </a:t>
            </a:r>
            <a:endParaRPr lang="ig-NG" b="1" u="sng" dirty="0"/>
          </a:p>
          <a:p>
            <a:endParaRPr lang="ig-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contd.</a:t>
            </a:r>
            <a:endParaRPr lang="ig-NG" dirty="0"/>
          </a:p>
        </p:txBody>
      </p:sp>
      <p:sp>
        <p:nvSpPr>
          <p:cNvPr id="3" name="Content Placeholder 2"/>
          <p:cNvSpPr>
            <a:spLocks noGrp="1"/>
          </p:cNvSpPr>
          <p:nvPr>
            <p:ph idx="1"/>
          </p:nvPr>
        </p:nvSpPr>
        <p:spPr/>
        <p:txBody>
          <a:bodyPr>
            <a:normAutofit fontScale="92500" lnSpcReduction="10000"/>
          </a:bodyPr>
          <a:lstStyle/>
          <a:p>
            <a:pPr algn="just"/>
            <a:r>
              <a:rPr lang="en-US" dirty="0"/>
              <a:t>In most common law jurisdictions, the concept has been applied to the end that </a:t>
            </a:r>
            <a:r>
              <a:rPr lang="en-US" dirty="0" smtClean="0"/>
              <a:t>a large chunk of </a:t>
            </a:r>
            <a:r>
              <a:rPr lang="en-US" dirty="0"/>
              <a:t>convictions come from Plea Bargain.  This is the situation in </a:t>
            </a:r>
            <a:r>
              <a:rPr lang="en-US" dirty="0" smtClean="0"/>
              <a:t>the United </a:t>
            </a:r>
            <a:r>
              <a:rPr lang="en-US" dirty="0"/>
              <a:t>States of America </a:t>
            </a:r>
            <a:r>
              <a:rPr lang="en-US" dirty="0" smtClean="0"/>
              <a:t>where about 95% of convictions derive from the application of plea bargain.</a:t>
            </a:r>
          </a:p>
          <a:p>
            <a:pPr algn="just"/>
            <a:r>
              <a:rPr lang="en-US" dirty="0" smtClean="0"/>
              <a:t> In </a:t>
            </a:r>
            <a:r>
              <a:rPr lang="en-US" dirty="0" smtClean="0"/>
              <a:t>1970 the American </a:t>
            </a:r>
            <a:r>
              <a:rPr lang="en-US" dirty="0"/>
              <a:t>Supreme Court in the case of </a:t>
            </a:r>
            <a:r>
              <a:rPr lang="en-US" b="1" dirty="0" smtClean="0"/>
              <a:t>Brady </a:t>
            </a:r>
            <a:r>
              <a:rPr lang="en-US" b="1" dirty="0"/>
              <a:t>V. United </a:t>
            </a:r>
            <a:r>
              <a:rPr lang="en-US" b="1" dirty="0" smtClean="0"/>
              <a:t>States 397 U.S. 742</a:t>
            </a:r>
            <a:r>
              <a:rPr lang="en-US" dirty="0" smtClean="0"/>
              <a:t> </a:t>
            </a:r>
            <a:r>
              <a:rPr lang="en-US" dirty="0" smtClean="0"/>
              <a:t>pronounced on the constitutionality </a:t>
            </a:r>
            <a:r>
              <a:rPr lang="en-US" dirty="0" smtClean="0"/>
              <a:t>of the </a:t>
            </a:r>
            <a:r>
              <a:rPr lang="en-US" dirty="0" smtClean="0"/>
              <a:t>concept.</a:t>
            </a:r>
            <a:endParaRPr lang="ig-NG" dirty="0"/>
          </a:p>
          <a:p>
            <a:endParaRPr lang="ig-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EVOLUTION contd.</a:t>
            </a:r>
            <a:endParaRPr lang="ig-NG"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In </a:t>
            </a:r>
            <a:r>
              <a:rPr lang="en-US" dirty="0" smtClean="0"/>
              <a:t>Nigeria, the concept found statutory emergence through the Economic </a:t>
            </a:r>
            <a:r>
              <a:rPr lang="en-US" sz="3400" dirty="0" smtClean="0"/>
              <a:t>and</a:t>
            </a:r>
            <a:r>
              <a:rPr lang="en-US" dirty="0" smtClean="0"/>
              <a:t> Financial Crimes Commission (Establishment) Act No. 1 of 2004. In Section 14 (2) the Act provides thus:</a:t>
            </a:r>
            <a:endParaRPr lang="ig-NG" dirty="0" smtClean="0"/>
          </a:p>
          <a:p>
            <a:r>
              <a:rPr lang="en-US" dirty="0" smtClean="0"/>
              <a:t> </a:t>
            </a:r>
            <a:endParaRPr lang="ig-NG" dirty="0" smtClean="0"/>
          </a:p>
          <a:p>
            <a:pPr algn="just"/>
            <a:r>
              <a:rPr lang="en-US" b="1" i="1" dirty="0" smtClean="0"/>
              <a:t>"Subject to the provisions of section 174 of the Constitution of the Federal Republic of Nigeria, 1999 (which relates to the power of the Attorney General of the Federation to institute, continue, take over or discontinue criminal proceedings against any person or in any court of law, the Commission may compound any offence punishable under the Act by accepting such sum of money as it thinks fit, not exceeding the maximum amount to which such person may be liable if he had been convicted of that offence"</a:t>
            </a:r>
            <a:endParaRPr lang="ig-NG" b="1" i="1" dirty="0" smtClean="0"/>
          </a:p>
          <a:p>
            <a:r>
              <a:rPr lang="en-US" dirty="0" smtClean="0"/>
              <a:t> </a:t>
            </a:r>
            <a:endParaRPr lang="ig-NG" dirty="0" smtClean="0"/>
          </a:p>
          <a:p>
            <a:endParaRPr lang="ig-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contd.</a:t>
            </a:r>
            <a:endParaRPr lang="ig-NG" dirty="0"/>
          </a:p>
        </p:txBody>
      </p:sp>
      <p:sp>
        <p:nvSpPr>
          <p:cNvPr id="3" name="Content Placeholder 2"/>
          <p:cNvSpPr>
            <a:spLocks noGrp="1"/>
          </p:cNvSpPr>
          <p:nvPr>
            <p:ph idx="1"/>
          </p:nvPr>
        </p:nvSpPr>
        <p:spPr/>
        <p:txBody>
          <a:bodyPr>
            <a:normAutofit fontScale="92500" lnSpcReduction="20000"/>
          </a:bodyPr>
          <a:lstStyle/>
          <a:p>
            <a:r>
              <a:rPr lang="en-US" dirty="0" smtClean="0"/>
              <a:t>The word “compounding” </a:t>
            </a:r>
            <a:r>
              <a:rPr lang="en-US" dirty="0" smtClean="0"/>
              <a:t>as used in the EFCC Act refers </a:t>
            </a:r>
            <a:r>
              <a:rPr lang="en-US" dirty="0" smtClean="0"/>
              <a:t>to the powers of the EFCC to drop some of the charges if the defendant is prepared to give up such sums of money as the EFCC deem fit.</a:t>
            </a:r>
          </a:p>
          <a:p>
            <a:endParaRPr lang="en-US" dirty="0" smtClean="0"/>
          </a:p>
          <a:p>
            <a:r>
              <a:rPr lang="en-US" dirty="0" smtClean="0"/>
              <a:t>Cruising </a:t>
            </a:r>
            <a:r>
              <a:rPr lang="en-US" dirty="0" smtClean="0"/>
              <a:t>on this altitude, the EFCC has used it in several cases including that of the former Inspector General of Police, Mr. </a:t>
            </a:r>
            <a:r>
              <a:rPr lang="en-US" dirty="0" err="1" smtClean="0"/>
              <a:t>Tafa</a:t>
            </a:r>
            <a:r>
              <a:rPr lang="en-US" dirty="0" smtClean="0"/>
              <a:t> </a:t>
            </a:r>
            <a:r>
              <a:rPr lang="en-US" dirty="0" err="1" smtClean="0"/>
              <a:t>Balogun</a:t>
            </a:r>
            <a:r>
              <a:rPr lang="en-US" dirty="0" smtClean="0"/>
              <a:t>, </a:t>
            </a:r>
            <a:r>
              <a:rPr lang="en-US" dirty="0" smtClean="0"/>
              <a:t>former MD of the then Oceanic Bank </a:t>
            </a:r>
            <a:r>
              <a:rPr lang="en-US" dirty="0" smtClean="0"/>
              <a:t>PLC,  </a:t>
            </a:r>
            <a:r>
              <a:rPr lang="en-US" dirty="0" smtClean="0"/>
              <a:t>Mrs. Cecelia </a:t>
            </a:r>
            <a:r>
              <a:rPr lang="en-US" dirty="0" err="1" smtClean="0"/>
              <a:t>Ibru</a:t>
            </a:r>
            <a:r>
              <a:rPr lang="en-US" dirty="0" smtClean="0"/>
              <a:t>, </a:t>
            </a:r>
            <a:r>
              <a:rPr lang="en-US" dirty="0" smtClean="0"/>
              <a:t>Chief Lucky </a:t>
            </a:r>
            <a:r>
              <a:rPr lang="en-US" dirty="0" err="1" smtClean="0"/>
              <a:t>Igbenidion</a:t>
            </a:r>
            <a:r>
              <a:rPr lang="en-US" dirty="0" smtClean="0"/>
              <a:t>, former Governor of Edo State. </a:t>
            </a:r>
            <a:endParaRPr lang="ig-NG" dirty="0" smtClean="0"/>
          </a:p>
          <a:p>
            <a:endParaRPr lang="ig-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1167</TotalTime>
  <Words>1933</Words>
  <Application>Microsoft Office PowerPoint</Application>
  <PresentationFormat>On-screen Show (4:3)</PresentationFormat>
  <Paragraphs>155</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 CONCEPT OF PLEA BARGAIN UNDER THE ADMINISTRATION OF CRIMINAL JUSTICE ACT, 2015.    </vt:lpstr>
      <vt:lpstr>AIM:</vt:lpstr>
      <vt:lpstr>DEFINITION: </vt:lpstr>
      <vt:lpstr>Definition contd.</vt:lpstr>
      <vt:lpstr> EVOLUTION OF THE CONCEPT OF PLEA BARGAIN: </vt:lpstr>
      <vt:lpstr>EVOLUTION contd.</vt:lpstr>
      <vt:lpstr>EVOLUTION contd.</vt:lpstr>
      <vt:lpstr>EVOLUTION contd.</vt:lpstr>
      <vt:lpstr>EVOLUTION contd.</vt:lpstr>
      <vt:lpstr>RATIONALE FOR THE USE OF PLEA BARGAIN: </vt:lpstr>
      <vt:lpstr>RATIONALE contd.</vt:lpstr>
      <vt:lpstr>STATUTORY PROVISIONS: (ACJA 2015) WHO CAN MAKE THE OFFER; S. 270 (1) </vt:lpstr>
      <vt:lpstr>TIME TO PLEA BARGAIN S. 270 (2)</vt:lpstr>
      <vt:lpstr>CONDITIONS PRECEDENT FOR PLEA BARGAIN. S. 270 (2) (a) – (c).</vt:lpstr>
      <vt:lpstr>FACTORS TO CONSIDER S. 270 (3).</vt:lpstr>
      <vt:lpstr>WHAT THE PARTIES MUST RESOLVE.  S. 270 (4) (a) – (b).</vt:lpstr>
      <vt:lpstr>WHAT THE PARTIES MUST RESOLVE.  S. 270 (4) (a) – (b) contd.</vt:lpstr>
      <vt:lpstr>FURTHER STEPS TO BE TAKEN BY THE PROSECUTOR. S. 270 (5) (a) &amp; (b).</vt:lpstr>
      <vt:lpstr>PUBLIC INTEREST: (proviso to S 270 (5) (b). </vt:lpstr>
      <vt:lpstr> PARTICIPATION BY THE VICTIM OR HIS REPRESENTATIVE; S. 270 (6) </vt:lpstr>
      <vt:lpstr>REDUCTION IN WRITING: S. 270 (7)</vt:lpstr>
      <vt:lpstr>EXCLUSION OF THE JUDGE OR MAGISTRATE: S. 270 (8).</vt:lpstr>
      <vt:lpstr>CONFIRMATION OF THE AGREEMENT BY THE DEFENDANT. S. 270 (9)</vt:lpstr>
      <vt:lpstr>DUTIES OF THE JUDGE UNDER S. 270 (10) (a) &amp; (b). </vt:lpstr>
      <vt:lpstr>DUTIES OF THE JUDGE cont. S. 270 (10) (b)</vt:lpstr>
      <vt:lpstr>DUTIES OF THE JUDGE contd.  (SENTENCING) S. 270 (11).</vt:lpstr>
      <vt:lpstr>DUTIES OF THE JUDGE contd. (APPROPRIATE ORDER TO MAKE;  S. 270 (12) </vt:lpstr>
      <vt:lpstr> EXECUTION OF THE TERMS OF THE AGREEMENT: S. 270 (13). </vt:lpstr>
      <vt:lpstr> PENALTY FOR REFUSAL TO COMPLY: S. 270 (14). </vt:lpstr>
      <vt:lpstr> OPTIONS OPEN TO THE DEFENDANT: S.270 (15). </vt:lpstr>
      <vt:lpstr>TRIAL DE NOVO: S. 270 (16) </vt:lpstr>
      <vt:lpstr>NO FUTURE TRIAL ON THE SAME OFFENCE: S. 270 (17). </vt:lpstr>
      <vt:lpstr>NO RIGHT OF APPEAL: S. 270 (18) </vt:lpstr>
      <vt:lpstr>APPLICATION BY THE COMMISSION: </vt:lpstr>
      <vt:lpstr> DOMESTICATION OF PLEA BARGAIN IN THE LAWS OF THE STATES:  </vt:lpstr>
      <vt:lpstr>CONCLUSION: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PLEA BARGAIN UNDER THE ADMINISTRATION OF CRIMINAL JUSTICE ACT, 2015.</dc:title>
  <dc:creator>divine</dc:creator>
  <cp:lastModifiedBy>divine</cp:lastModifiedBy>
  <cp:revision>64</cp:revision>
  <dcterms:created xsi:type="dcterms:W3CDTF">2015-10-23T21:13:41Z</dcterms:created>
  <dcterms:modified xsi:type="dcterms:W3CDTF">2015-10-27T09:22:42Z</dcterms:modified>
</cp:coreProperties>
</file>